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mov" ContentType="video/unknown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6"/>
  </p:notesMasterIdLst>
  <p:sldIdLst>
    <p:sldId id="256" r:id="rId2"/>
    <p:sldId id="624" r:id="rId3"/>
    <p:sldId id="618" r:id="rId4"/>
    <p:sldId id="619" r:id="rId5"/>
    <p:sldId id="535" r:id="rId6"/>
    <p:sldId id="525" r:id="rId7"/>
    <p:sldId id="621" r:id="rId8"/>
    <p:sldId id="622" r:id="rId9"/>
    <p:sldId id="625" r:id="rId10"/>
    <p:sldId id="623" r:id="rId11"/>
    <p:sldId id="629" r:id="rId12"/>
    <p:sldId id="681" r:id="rId13"/>
    <p:sldId id="627" r:id="rId14"/>
    <p:sldId id="682" r:id="rId15"/>
    <p:sldId id="628" r:id="rId16"/>
    <p:sldId id="626" r:id="rId17"/>
    <p:sldId id="680" r:id="rId18"/>
    <p:sldId id="679" r:id="rId19"/>
    <p:sldId id="683" r:id="rId20"/>
    <p:sldId id="684" r:id="rId21"/>
    <p:sldId id="685" r:id="rId22"/>
    <p:sldId id="687" r:id="rId23"/>
    <p:sldId id="686" r:id="rId24"/>
    <p:sldId id="620" r:id="rId25"/>
    <p:sldId id="630" r:id="rId26"/>
    <p:sldId id="532" r:id="rId27"/>
    <p:sldId id="534" r:id="rId28"/>
    <p:sldId id="549" r:id="rId29"/>
    <p:sldId id="550" r:id="rId30"/>
    <p:sldId id="536" r:id="rId31"/>
    <p:sldId id="551" r:id="rId32"/>
    <p:sldId id="552" r:id="rId33"/>
    <p:sldId id="540" r:id="rId34"/>
    <p:sldId id="541" r:id="rId35"/>
    <p:sldId id="542" r:id="rId36"/>
    <p:sldId id="553" r:id="rId37"/>
    <p:sldId id="544" r:id="rId38"/>
    <p:sldId id="558" r:id="rId39"/>
    <p:sldId id="554" r:id="rId40"/>
    <p:sldId id="615" r:id="rId41"/>
    <p:sldId id="557" r:id="rId42"/>
    <p:sldId id="555" r:id="rId43"/>
    <p:sldId id="545" r:id="rId44"/>
    <p:sldId id="559" r:id="rId45"/>
    <p:sldId id="617" r:id="rId46"/>
    <p:sldId id="631" r:id="rId47"/>
    <p:sldId id="546" r:id="rId48"/>
    <p:sldId id="633" r:id="rId49"/>
    <p:sldId id="547" r:id="rId50"/>
    <p:sldId id="560" r:id="rId51"/>
    <p:sldId id="688" r:id="rId52"/>
    <p:sldId id="702" r:id="rId53"/>
    <p:sldId id="636" r:id="rId54"/>
    <p:sldId id="548" r:id="rId55"/>
    <p:sldId id="689" r:id="rId56"/>
    <p:sldId id="582" r:id="rId57"/>
    <p:sldId id="673" r:id="rId58"/>
    <p:sldId id="674" r:id="rId59"/>
    <p:sldId id="690" r:id="rId60"/>
    <p:sldId id="691" r:id="rId61"/>
    <p:sldId id="675" r:id="rId62"/>
    <p:sldId id="580" r:id="rId63"/>
    <p:sldId id="585" r:id="rId64"/>
    <p:sldId id="678" r:id="rId65"/>
    <p:sldId id="637" r:id="rId66"/>
    <p:sldId id="676" r:id="rId67"/>
    <p:sldId id="530" r:id="rId68"/>
    <p:sldId id="643" r:id="rId69"/>
    <p:sldId id="640" r:id="rId70"/>
    <p:sldId id="694" r:id="rId71"/>
    <p:sldId id="695" r:id="rId72"/>
    <p:sldId id="693" r:id="rId73"/>
    <p:sldId id="692" r:id="rId74"/>
    <p:sldId id="696" r:id="rId75"/>
    <p:sldId id="697" r:id="rId76"/>
    <p:sldId id="698" r:id="rId77"/>
    <p:sldId id="699" r:id="rId78"/>
    <p:sldId id="700" r:id="rId79"/>
    <p:sldId id="701" r:id="rId80"/>
    <p:sldId id="638" r:id="rId81"/>
    <p:sldId id="583" r:id="rId82"/>
    <p:sldId id="677" r:id="rId83"/>
    <p:sldId id="639" r:id="rId84"/>
    <p:sldId id="584" r:id="rId85"/>
    <p:sldId id="703" r:id="rId86"/>
    <p:sldId id="706" r:id="rId87"/>
    <p:sldId id="718" r:id="rId88"/>
    <p:sldId id="704" r:id="rId89"/>
    <p:sldId id="648" r:id="rId90"/>
    <p:sldId id="561" r:id="rId91"/>
    <p:sldId id="565" r:id="rId92"/>
    <p:sldId id="566" r:id="rId93"/>
    <p:sldId id="574" r:id="rId94"/>
    <p:sldId id="707" r:id="rId95"/>
    <p:sldId id="649" r:id="rId96"/>
    <p:sldId id="708" r:id="rId97"/>
    <p:sldId id="710" r:id="rId98"/>
    <p:sldId id="711" r:id="rId99"/>
    <p:sldId id="712" r:id="rId100"/>
    <p:sldId id="713" r:id="rId101"/>
    <p:sldId id="714" r:id="rId102"/>
    <p:sldId id="715" r:id="rId103"/>
    <p:sldId id="571" r:id="rId104"/>
    <p:sldId id="594" r:id="rId105"/>
    <p:sldId id="709" r:id="rId106"/>
    <p:sldId id="564" r:id="rId107"/>
    <p:sldId id="579" r:id="rId108"/>
    <p:sldId id="650" r:id="rId109"/>
    <p:sldId id="576" r:id="rId110"/>
    <p:sldId id="719" r:id="rId111"/>
    <p:sldId id="651" r:id="rId112"/>
    <p:sldId id="668" r:id="rId113"/>
    <p:sldId id="669" r:id="rId114"/>
    <p:sldId id="670" r:id="rId115"/>
    <p:sldId id="671" r:id="rId116"/>
    <p:sldId id="672" r:id="rId117"/>
    <p:sldId id="656" r:id="rId118"/>
    <p:sldId id="657" r:id="rId119"/>
    <p:sldId id="658" r:id="rId120"/>
    <p:sldId id="665" r:id="rId121"/>
    <p:sldId id="667" r:id="rId122"/>
    <p:sldId id="644" r:id="rId123"/>
    <p:sldId id="647" r:id="rId124"/>
    <p:sldId id="653" r:id="rId125"/>
  </p:sldIdLst>
  <p:sldSz cx="9144000" cy="6858000" type="screen4x3"/>
  <p:notesSz cx="6400800" cy="86868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008000"/>
    <a:srgbClr val="FFFF00"/>
    <a:srgbClr val="CC0000"/>
    <a:srgbClr val="009999"/>
    <a:srgbClr val="0099FF"/>
    <a:srgbClr val="8C8D8E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03" autoAdjust="0"/>
    <p:restoredTop sz="96085" autoAdjust="0"/>
  </p:normalViewPr>
  <p:slideViewPr>
    <p:cSldViewPr snapToGrid="0">
      <p:cViewPr varScale="1">
        <p:scale>
          <a:sx n="58" d="100"/>
          <a:sy n="58" d="100"/>
        </p:scale>
        <p:origin x="-1110" y="-5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9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0.png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image" Target="../media/image150.png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image" Target="../media/image15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3363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100" rIns="86200" bIns="43100" numCol="1" anchor="t" anchorCtr="0" compatLnSpc="1">
            <a:prstTxWarp prst="textNoShape">
              <a:avLst/>
            </a:prstTxWarp>
          </a:bodyPr>
          <a:lstStyle>
            <a:lvl1pPr algn="l" defTabSz="862013">
              <a:defRPr sz="11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625850" y="0"/>
            <a:ext cx="2773363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100" rIns="86200" bIns="43100" numCol="1" anchor="t" anchorCtr="0" compatLnSpc="1">
            <a:prstTxWarp prst="textNoShape">
              <a:avLst/>
            </a:prstTxWarp>
          </a:bodyPr>
          <a:lstStyle>
            <a:lvl1pPr algn="r" defTabSz="862013">
              <a:defRPr sz="11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8700" y="650875"/>
            <a:ext cx="4343400" cy="325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39763" y="4125913"/>
            <a:ext cx="5121275" cy="391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100" rIns="86200" bIns="43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50238"/>
            <a:ext cx="2773363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100" rIns="86200" bIns="43100" numCol="1" anchor="b" anchorCtr="0" compatLnSpc="1">
            <a:prstTxWarp prst="textNoShape">
              <a:avLst/>
            </a:prstTxWarp>
          </a:bodyPr>
          <a:lstStyle>
            <a:lvl1pPr algn="l" defTabSz="862013">
              <a:defRPr sz="11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25850" y="8250238"/>
            <a:ext cx="2773363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100" rIns="86200" bIns="43100" numCol="1" anchor="b" anchorCtr="0" compatLnSpc="1">
            <a:prstTxWarp prst="textNoShape">
              <a:avLst/>
            </a:prstTxWarp>
          </a:bodyPr>
          <a:lstStyle>
            <a:lvl1pPr algn="r" defTabSz="862013">
              <a:defRPr sz="1100"/>
            </a:lvl1pPr>
          </a:lstStyle>
          <a:p>
            <a:fld id="{7B7193A7-9B6E-8144-9323-C4A330905B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39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193A7-9B6E-8144-9323-C4A330905B8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95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smtClean="0">
                <a:solidFill>
                  <a:schemeClr val="tx1"/>
                </a:solidFill>
                <a:effectLst/>
                <a:latin typeface="Arial" pitchFamily="34" charset="0"/>
                <a:ea typeface="ＭＳ Ｐゴシック" charset="0"/>
                <a:cs typeface="+mn-cs"/>
              </a:rPr>
              <a:t>U of Wisconsin-Madison 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193A7-9B6E-8144-9323-C4A330905B8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818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193A7-9B6E-8144-9323-C4A330905B8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73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193A7-9B6E-8144-9323-C4A330905B8B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44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439FE26A-BE66-A748-AC0C-03AA76A61D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62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E141D94E-7741-0046-800B-001C492D038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4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11B3883-A5CC-A04B-96E1-D6A7630CD4E5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9059A-171E-EF4E-B22B-335DDF880A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2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59DDD9-ECBB-5449-9C5C-9B020F15AE65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4E9118-E47A-414F-A4C2-BCD53D56AC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7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BD28AD3-18A9-594D-808E-B4E199C3A4D7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11FD9-91DE-D145-9609-D59CB8006C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702385-169D-A64C-AE52-F0F628A26EC5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A4848-8E9B-644C-AB2C-7177BF3F82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8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1D3AE6A-B8B9-D649-B738-FA876B9A2A61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B34C4-CE9D-4F40-BCDE-21BDF30798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0178CD5-B3BD-0F4F-86FC-D55BCBCADCE8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4C4DA-F736-3642-8970-D407FF91D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8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EAEA8F8-5261-5E4C-B0A4-AD97D4BA4C84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69496-FE70-574C-B56E-DFF20546A1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7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A7A9B3-F3E3-124F-8000-ADFDD8AF30E7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D39C3-95EC-DD4A-A4A0-57982497EE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0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97A8AED-7375-5643-9997-3702B2AE4678}" type="datetimeFigureOut">
              <a:rPr lang="en-US"/>
              <a:pPr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91535-7C1D-DB4D-9E76-0630FBFDCE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6163" y="0"/>
            <a:ext cx="7313612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15988"/>
            <a:ext cx="4038600" cy="50276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915988"/>
            <a:ext cx="4038600" cy="24368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3505200"/>
            <a:ext cx="40386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8580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61B1E36-F3D3-404E-A2DB-BB446181687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6688" y="6305550"/>
            <a:ext cx="60833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Matthias Liepe			October 13, 2007</a:t>
            </a:r>
          </a:p>
        </p:txBody>
      </p:sp>
    </p:spTree>
    <p:extLst>
      <p:ext uri="{BB962C8B-B14F-4D97-AF65-F5344CB8AC3E}">
        <p14:creationId xmlns:p14="http://schemas.microsoft.com/office/powerpoint/2010/main" val="40393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 rot="5400000">
            <a:off x="5530850" y="3228975"/>
            <a:ext cx="6858000" cy="4000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+mn-ea"/>
              </a:rPr>
              <a:t>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D0D0D"/>
                </a:solidFill>
              </a:defRPr>
            </a:lvl1pPr>
          </a:lstStyle>
          <a:p>
            <a:r>
              <a:rPr lang="en-US"/>
              <a:t>Slide </a:t>
            </a:r>
            <a:fld id="{D112F0C1-E5CE-8C47-A8B6-AAB38CB623C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1" name="Title Placeholder 1"/>
          <p:cNvSpPr>
            <a:spLocks noGrp="1"/>
          </p:cNvSpPr>
          <p:nvPr>
            <p:ph type="title"/>
          </p:nvPr>
        </p:nvSpPr>
        <p:spPr bwMode="auto">
          <a:xfrm>
            <a:off x="1476375" y="76200"/>
            <a:ext cx="7210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539875" y="6400800"/>
            <a:ext cx="58674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20320" y="1"/>
            <a:ext cx="9144000" cy="1219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4.png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9.png"/><Relationship Id="rId4" Type="http://schemas.openxmlformats.org/officeDocument/2006/relationships/image" Target="../media/image4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3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8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9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56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57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63.png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6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64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24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73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77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86.png"/><Relationship Id="rId5" Type="http://schemas.openxmlformats.org/officeDocument/2006/relationships/image" Target="../media/image84.png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87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88.w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9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92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91.w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95.png"/><Relationship Id="rId4" Type="http://schemas.openxmlformats.org/officeDocument/2006/relationships/image" Target="../media/image94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94.png"/><Relationship Id="rId4" Type="http://schemas.openxmlformats.org/officeDocument/2006/relationships/image" Target="../media/image96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5.png"/><Relationship Id="rId5" Type="http://schemas.openxmlformats.org/officeDocument/2006/relationships/oleObject" Target="../embeddings/oleObject40.bin"/><Relationship Id="rId4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02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microsoft.com/office/2007/relationships/hdphoto" Target="../media/hdphoto1.wdp"/><Relationship Id="rId4" Type="http://schemas.openxmlformats.org/officeDocument/2006/relationships/image" Target="../media/image10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jpeg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w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31.wmf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jpe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wmf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51.png"/><Relationship Id="rId5" Type="http://schemas.openxmlformats.org/officeDocument/2006/relationships/oleObject" Target="../embeddings/oleObject44.bin"/><Relationship Id="rId4" Type="http://schemas.openxmlformats.org/officeDocument/2006/relationships/image" Target="../media/image15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7" Type="http://schemas.openxmlformats.org/officeDocument/2006/relationships/image" Target="../media/image15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53.png"/><Relationship Id="rId5" Type="http://schemas.openxmlformats.org/officeDocument/2006/relationships/oleObject" Target="../embeddings/oleObject46.bin"/><Relationship Id="rId4" Type="http://schemas.openxmlformats.org/officeDocument/2006/relationships/image" Target="../media/image152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wmf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wmf"/><Relationship Id="rId2" Type="http://schemas.openxmlformats.org/officeDocument/2006/relationships/image" Target="../media/image162.wmf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1"/>
          <p:cNvSpPr>
            <a:spLocks noGrp="1" noChangeArrowheads="1"/>
          </p:cNvSpPr>
          <p:nvPr>
            <p:ph type="title"/>
          </p:nvPr>
        </p:nvSpPr>
        <p:spPr>
          <a:xfrm>
            <a:off x="508000" y="1512888"/>
            <a:ext cx="7872413" cy="914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ea typeface="+mj-ea"/>
              </a:rPr>
              <a:t>Operational Aspects of SC RF Cavities with Beam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90575" y="3457575"/>
            <a:ext cx="7548563" cy="2035175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i="1" dirty="0">
                <a:effectLst>
                  <a:outerShdw blurRad="38100" dist="38100" dir="2700000" algn="tl">
                    <a:srgbClr val="DDDDDD"/>
                  </a:outerShdw>
                </a:effectLst>
                <a:latin typeface="Lucida Calligraphy" charset="0"/>
              </a:rPr>
              <a:t>Matthias Liepe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i="1" dirty="0">
                <a:effectLst>
                  <a:outerShdw blurRad="38100" dist="38100" dir="2700000" algn="tl">
                    <a:srgbClr val="DDDDDD"/>
                  </a:outerShdw>
                </a:effectLst>
                <a:latin typeface="Lucida Calligraphy" charset="0"/>
              </a:rPr>
              <a:t>Department of Physics, CLASSE</a:t>
            </a:r>
            <a:endParaRPr lang="en-US" sz="1400" i="1" dirty="0">
              <a:effectLst>
                <a:outerShdw blurRad="38100" dist="38100" dir="2700000" algn="tl">
                  <a:srgbClr val="DDDDDD"/>
                </a:outerShdw>
              </a:effectLst>
              <a:latin typeface="Lucida Calligraphy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i="1" dirty="0">
                <a:effectLst>
                  <a:outerShdw blurRad="38100" dist="38100" dir="2700000" algn="tl">
                    <a:srgbClr val="DDDDDD"/>
                  </a:outerShdw>
                </a:effectLst>
                <a:latin typeface="Lucida Calligraphy" charset="0"/>
              </a:rPr>
              <a:t>Cornell </a:t>
            </a:r>
            <a:r>
              <a:rPr lang="en-US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Calligraphy" charset="0"/>
              </a:rPr>
              <a:t>University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i="1" dirty="0">
              <a:effectLst>
                <a:outerShdw blurRad="38100" dist="38100" dir="2700000" algn="tl">
                  <a:srgbClr val="DDDDDD"/>
                </a:outerShdw>
              </a:effectLst>
              <a:latin typeface="Lucida Calligraphy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Calligraphy" charset="0"/>
              </a:rPr>
              <a:t>With Slides provided by S. </a:t>
            </a:r>
            <a:r>
              <a:rPr lang="en-US" sz="2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Lucida Calligraphy" charset="0"/>
              </a:rPr>
              <a:t>Belomestnykh</a:t>
            </a:r>
            <a:endParaRPr lang="en-US" sz="2800" i="1" dirty="0">
              <a:effectLst>
                <a:outerShdw blurRad="38100" dist="38100" dir="2700000" algn="tl">
                  <a:srgbClr val="DDDDDD"/>
                </a:outerShdw>
              </a:effectLst>
              <a:latin typeface="Lucida Calligraphy" charset="0"/>
            </a:endParaRP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365827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D0D0D"/>
                </a:solidFill>
              </a:rPr>
              <a:t>Slide </a:t>
            </a:r>
            <a:fld id="{FCD07B04-2B77-4849-BC7C-B514E5A12D71}" type="slidenum">
              <a:rPr lang="en-US" smtClean="0">
                <a:solidFill>
                  <a:srgbClr val="0D0D0D"/>
                </a:solidFill>
              </a:rPr>
              <a:pPr eaLnBrk="1" hangingPunct="1"/>
              <a:t>1</a:t>
            </a:fld>
            <a:r>
              <a:rPr lang="en-US" dirty="0" smtClean="0">
                <a:solidFill>
                  <a:srgbClr val="0D0D0D"/>
                </a:solidFill>
              </a:rPr>
              <a:t> / 419</a:t>
            </a:r>
            <a:endParaRPr lang="en-US" dirty="0">
              <a:solidFill>
                <a:srgbClr val="0D0D0D"/>
              </a:solidFill>
            </a:endParaRPr>
          </a:p>
        </p:txBody>
      </p:sp>
      <p:sp>
        <p:nvSpPr>
          <p:cNvPr id="12293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10277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dirty="0">
                <a:cs typeface="Arial" charset="0"/>
              </a:rPr>
              <a:t>Matthias Liepe, </a:t>
            </a:r>
            <a:r>
              <a:rPr lang="en-US" dirty="0" smtClean="0">
                <a:cs typeface="Arial" charset="0"/>
              </a:rPr>
              <a:t>SRF-15 </a:t>
            </a:r>
            <a:r>
              <a:rPr lang="en-US" dirty="0">
                <a:cs typeface="Arial" charset="0"/>
              </a:rPr>
              <a:t>Tutorials, </a:t>
            </a:r>
            <a:r>
              <a:rPr lang="en-US" dirty="0" smtClean="0">
                <a:cs typeface="Arial" charset="0"/>
              </a:rPr>
              <a:t>10 September 2015</a:t>
            </a:r>
            <a:endParaRPr lang="en-US" dirty="0">
              <a:cs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38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SRF Cavity and Beam: A </a:t>
            </a:r>
            <a:r>
              <a:rPr lang="en-US" sz="3600" dirty="0"/>
              <a:t>L</a:t>
            </a:r>
            <a:r>
              <a:rPr lang="en-US" sz="3600" dirty="0" smtClean="0"/>
              <a:t>ove Story?</a:t>
            </a:r>
            <a:endParaRPr lang="en-US" sz="36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rcRect l="-84674" r="-84674"/>
          <a:stretch>
            <a:fillRect/>
          </a:stretch>
        </p:blipFill>
        <p:spPr>
          <a:xfrm>
            <a:off x="-2123018" y="1785494"/>
            <a:ext cx="8204391" cy="4525963"/>
          </a:xfr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FCD07B04-2B77-4849-BC7C-B514E5A12D71}" type="slidenum">
              <a:rPr lang="en-US">
                <a:solidFill>
                  <a:srgbClr val="0D0D0D"/>
                </a:solidFill>
              </a:rPr>
              <a:pPr eaLnBrk="1" hangingPunct="1"/>
              <a:t>2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en-US" dirty="0"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070" y="2191069"/>
            <a:ext cx="4535979" cy="34029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41382" y="1357300"/>
            <a:ext cx="869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1970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77029" y="1432140"/>
            <a:ext cx="1853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since ~1970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341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Outline: SRF and Beam</a:t>
            </a:r>
            <a:endParaRPr lang="en-US" dirty="0">
              <a:latin typeface="Calibri" charset="0"/>
            </a:endParaRPr>
          </a:p>
        </p:txBody>
      </p:sp>
      <p:sp>
        <p:nvSpPr>
          <p:cNvPr id="13315" name="Content Placeholder 8"/>
          <p:cNvSpPr>
            <a:spLocks noGrp="1"/>
          </p:cNvSpPr>
          <p:nvPr>
            <p:ph idx="1"/>
          </p:nvPr>
        </p:nvSpPr>
        <p:spPr>
          <a:xfrm>
            <a:off x="457200" y="1221941"/>
            <a:ext cx="8229600" cy="5421884"/>
          </a:xfrm>
        </p:spPr>
        <p:txBody>
          <a:bodyPr/>
          <a:lstStyle/>
          <a:p>
            <a:r>
              <a:rPr lang="en-US" sz="2800" b="1" dirty="0" smtClean="0">
                <a:latin typeface="Calibri" charset="0"/>
              </a:rPr>
              <a:t>Introduction: Superconducting RF and beam</a:t>
            </a:r>
          </a:p>
          <a:p>
            <a:r>
              <a:rPr lang="en-US" sz="2800" b="1" dirty="0" smtClean="0">
                <a:latin typeface="Calibri" charset="0"/>
              </a:rPr>
              <a:t>Fundamental mode and bea</a:t>
            </a:r>
            <a:r>
              <a:rPr lang="en-US" sz="2800" b="1" dirty="0">
                <a:latin typeface="Calibri" charset="0"/>
              </a:rPr>
              <a:t>m</a:t>
            </a:r>
            <a:endParaRPr lang="en-US" sz="2800" b="1" dirty="0" smtClean="0">
              <a:latin typeface="Calibri" charset="0"/>
            </a:endParaRPr>
          </a:p>
          <a:p>
            <a:pPr lvl="1"/>
            <a:r>
              <a:rPr lang="en-US" sz="1800" dirty="0" smtClean="0">
                <a:latin typeface="Calibri" charset="0"/>
              </a:rPr>
              <a:t>Beam induced fields: Single bunch and bunch train</a:t>
            </a:r>
          </a:p>
          <a:p>
            <a:pPr lvl="1"/>
            <a:r>
              <a:rPr lang="en-US" sz="1800" dirty="0" smtClean="0">
                <a:latin typeface="Calibri" charset="0"/>
              </a:rPr>
              <a:t>Beam loading and optimal loaded Q</a:t>
            </a:r>
          </a:p>
          <a:p>
            <a:r>
              <a:rPr lang="en-US" sz="2800" b="1" dirty="0" smtClean="0">
                <a:latin typeface="Calibri" charset="0"/>
              </a:rPr>
              <a:t>Higher Order Modes and beam</a:t>
            </a:r>
          </a:p>
          <a:p>
            <a:pPr lvl="1" eaLnBrk="1" hangingPunct="1"/>
            <a:r>
              <a:rPr lang="en-US" sz="1800" dirty="0" smtClean="0">
                <a:latin typeface="Calibri" charset="0"/>
              </a:rPr>
              <a:t>HOM excitation by the beam</a:t>
            </a:r>
          </a:p>
          <a:p>
            <a:pPr lvl="1" eaLnBrk="1" hangingPunct="1"/>
            <a:r>
              <a:rPr lang="en-US" sz="1800" dirty="0" smtClean="0">
                <a:latin typeface="Calibri" charset="0"/>
              </a:rPr>
              <a:t>HOM issues: heating, beam instability and </a:t>
            </a:r>
            <a:r>
              <a:rPr lang="en-US" sz="1800" dirty="0" err="1" smtClean="0">
                <a:latin typeface="Calibri" charset="0"/>
              </a:rPr>
              <a:t>emittance</a:t>
            </a:r>
            <a:r>
              <a:rPr lang="en-US" sz="1800" dirty="0" smtClean="0">
                <a:latin typeface="Calibri" charset="0"/>
              </a:rPr>
              <a:t> growth</a:t>
            </a:r>
          </a:p>
          <a:p>
            <a:pPr lvl="1" eaLnBrk="1" hangingPunct="1"/>
            <a:r>
              <a:rPr lang="en-US" sz="1800" dirty="0" smtClean="0">
                <a:latin typeface="Calibri" charset="0"/>
              </a:rPr>
              <a:t>Beam based HOM damping measurements</a:t>
            </a:r>
          </a:p>
          <a:p>
            <a:pPr eaLnBrk="1" hangingPunct="1"/>
            <a:r>
              <a:rPr lang="en-US" sz="2800" b="1" dirty="0" smtClean="0">
                <a:latin typeface="Calibri" charset="0"/>
              </a:rPr>
              <a:t>Operational aspects </a:t>
            </a:r>
          </a:p>
          <a:p>
            <a:pPr lvl="1"/>
            <a:r>
              <a:rPr lang="en-US" sz="1800" dirty="0">
                <a:latin typeface="Calibri" charset="0"/>
              </a:rPr>
              <a:t>F</a:t>
            </a:r>
            <a:r>
              <a:rPr lang="en-US" sz="1800" dirty="0" smtClean="0">
                <a:latin typeface="Calibri" charset="0"/>
              </a:rPr>
              <a:t>ield </a:t>
            </a:r>
            <a:r>
              <a:rPr lang="en-US" sz="1800" dirty="0">
                <a:latin typeface="Calibri" charset="0"/>
              </a:rPr>
              <a:t>perturbations and energy stability</a:t>
            </a:r>
          </a:p>
          <a:p>
            <a:pPr lvl="1"/>
            <a:r>
              <a:rPr lang="en-US" sz="1800" dirty="0">
                <a:latin typeface="Calibri" charset="0"/>
              </a:rPr>
              <a:t>Beam based field calibration</a:t>
            </a:r>
          </a:p>
          <a:p>
            <a:pPr lvl="1"/>
            <a:r>
              <a:rPr lang="en-US" sz="1800" dirty="0">
                <a:latin typeface="Calibri" charset="0"/>
              </a:rPr>
              <a:t>Cavity performance with </a:t>
            </a:r>
            <a:r>
              <a:rPr lang="en-US" sz="1800" dirty="0" smtClean="0">
                <a:latin typeface="Calibri" charset="0"/>
              </a:rPr>
              <a:t>beam</a:t>
            </a:r>
          </a:p>
          <a:p>
            <a:pPr marL="0" indent="0" eaLnBrk="1" hangingPunct="1">
              <a:buNone/>
            </a:pPr>
            <a:endParaRPr lang="en-US" sz="2200" dirty="0" smtClean="0">
              <a:latin typeface="Calibri" charset="0"/>
            </a:endParaRPr>
          </a:p>
          <a:p>
            <a:pPr lvl="1"/>
            <a:endParaRPr lang="en-US" sz="1800" dirty="0">
              <a:latin typeface="Calibri" charset="0"/>
            </a:endParaRPr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610F9E29-1AA3-A249-A187-0D0153E7B0C3}" type="slidenum">
              <a:rPr lang="en-US">
                <a:solidFill>
                  <a:srgbClr val="0D0D0D"/>
                </a:solidFill>
              </a:rPr>
              <a:pPr eaLnBrk="1" hangingPunct="1"/>
              <a:t>3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13317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Outline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6952" y="1836743"/>
            <a:ext cx="7772400" cy="1470025"/>
          </a:xfrm>
        </p:spPr>
        <p:txBody>
          <a:bodyPr/>
          <a:lstStyle/>
          <a:p>
            <a:pPr lvl="1"/>
            <a:r>
              <a:rPr lang="en-US" dirty="0" smtClean="0">
                <a:latin typeface="Calibri" charset="0"/>
              </a:rPr>
              <a:t>Introduction: Superconducting RF and beam</a:t>
            </a:r>
            <a:r>
              <a:rPr lang="en-US" sz="1200" dirty="0">
                <a:latin typeface="Calibri" charset="0"/>
              </a:rPr>
              <a:t/>
            </a:r>
            <a:br>
              <a:rPr lang="en-US" sz="1200" dirty="0">
                <a:latin typeface="Calibri" charset="0"/>
              </a:rPr>
            </a:br>
            <a:r>
              <a:rPr lang="en-US" sz="1200" dirty="0" smtClean="0">
                <a:latin typeface="Calibri" charset="0"/>
              </a:rPr>
              <a:t/>
            </a:r>
            <a:br>
              <a:rPr lang="en-US" sz="1200" dirty="0" smtClean="0">
                <a:latin typeface="Calibri" charset="0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64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39"/>
          <a:stretch/>
        </p:blipFill>
        <p:spPr bwMode="auto">
          <a:xfrm>
            <a:off x="1728690" y="3548742"/>
            <a:ext cx="5238750" cy="2478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3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And there was beam…</a:t>
            </a:r>
          </a:p>
        </p:txBody>
      </p:sp>
      <p:sp>
        <p:nvSpPr>
          <p:cNvPr id="677891" name="Rectangle 3"/>
          <p:cNvSpPr>
            <a:spLocks noGrp="1" noChangeArrowheads="1"/>
          </p:cNvSpPr>
          <p:nvPr>
            <p:ph idx="1"/>
          </p:nvPr>
        </p:nvSpPr>
        <p:spPr>
          <a:xfrm>
            <a:off x="350838" y="1550290"/>
            <a:ext cx="8229600" cy="5027612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Two different points of view:</a:t>
            </a:r>
          </a:p>
          <a:p>
            <a:pPr lvl="1" eaLnBrk="1" hangingPunct="1"/>
            <a:r>
              <a:rPr lang="en-US" dirty="0">
                <a:latin typeface="Calibri" charset="0"/>
              </a:rPr>
              <a:t>The SRF cavity</a:t>
            </a:r>
            <a:r>
              <a:rPr lang="ja-JP" altLang="en-US" dirty="0">
                <a:latin typeface="Calibri" charset="0"/>
              </a:rPr>
              <a:t>’</a:t>
            </a:r>
            <a:r>
              <a:rPr lang="en-US" dirty="0">
                <a:latin typeface="Calibri" charset="0"/>
              </a:rPr>
              <a:t>s view:</a:t>
            </a:r>
          </a:p>
          <a:p>
            <a:pPr lvl="2" eaLnBrk="1" hangingPunct="1"/>
            <a:r>
              <a:rPr lang="en-US" dirty="0">
                <a:latin typeface="Calibri" charset="0"/>
              </a:rPr>
              <a:t>I could function so nicely if the beam wouldn't cause such a mess…</a:t>
            </a:r>
          </a:p>
          <a:p>
            <a:pPr lvl="1" eaLnBrk="1" hangingPunct="1"/>
            <a:r>
              <a:rPr lang="en-US" dirty="0">
                <a:latin typeface="Calibri" charset="0"/>
              </a:rPr>
              <a:t>The beam</a:t>
            </a:r>
            <a:r>
              <a:rPr lang="ja-JP" altLang="en-US" dirty="0">
                <a:latin typeface="Calibri" charset="0"/>
              </a:rPr>
              <a:t>’</a:t>
            </a:r>
            <a:r>
              <a:rPr lang="en-US" dirty="0">
                <a:latin typeface="Calibri" charset="0"/>
              </a:rPr>
              <a:t>s view:</a:t>
            </a:r>
          </a:p>
          <a:p>
            <a:pPr lvl="2" eaLnBrk="1" hangingPunct="1"/>
            <a:r>
              <a:rPr lang="en-US" dirty="0">
                <a:latin typeface="Calibri" charset="0"/>
              </a:rPr>
              <a:t>OK, gaining energy is nice, but why do these cavities also have to disturb me so much?</a:t>
            </a: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207535CD-C4AD-3C40-A31B-347A47B95A4E}" type="slidenum">
              <a:rPr lang="en-US">
                <a:solidFill>
                  <a:srgbClr val="0D0D0D"/>
                </a:solidFill>
              </a:rPr>
              <a:pPr eaLnBrk="1" hangingPunct="1"/>
              <a:t>5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128588"/>
            <a:ext cx="7872412" cy="9144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Cavity and the Beam…</a:t>
            </a:r>
          </a:p>
        </p:txBody>
      </p:sp>
      <p:sp>
        <p:nvSpPr>
          <p:cNvPr id="15363" name="Rectangle 22"/>
          <p:cNvSpPr>
            <a:spLocks noGrp="1" noChangeArrowheads="1"/>
          </p:cNvSpPr>
          <p:nvPr>
            <p:ph idx="1"/>
          </p:nvPr>
        </p:nvSpPr>
        <p:spPr>
          <a:xfrm>
            <a:off x="4599646" y="1495909"/>
            <a:ext cx="4132262" cy="52562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>
                <a:latin typeface="Garamond"/>
                <a:cs typeface="Garamond"/>
              </a:rPr>
              <a:t>Impact on the Beam: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latin typeface="Garamond"/>
                <a:cs typeface="Garamond"/>
              </a:rPr>
              <a:t>Energy gain, energy </a:t>
            </a:r>
            <a:r>
              <a:rPr lang="en-US" sz="2800" b="1" dirty="0" smtClean="0">
                <a:latin typeface="Garamond"/>
                <a:cs typeface="Garamond"/>
              </a:rPr>
              <a:t>(in)stability</a:t>
            </a:r>
            <a:endParaRPr lang="en-US" sz="2800" b="1" dirty="0">
              <a:latin typeface="Garamond"/>
              <a:cs typeface="Garamond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latin typeface="Garamond"/>
                <a:cs typeface="Garamond"/>
              </a:rPr>
              <a:t>Beam instability and </a:t>
            </a:r>
            <a:r>
              <a:rPr lang="en-US" sz="2800" b="1" dirty="0" err="1">
                <a:latin typeface="Garamond"/>
                <a:cs typeface="Garamond"/>
              </a:rPr>
              <a:t>e</a:t>
            </a:r>
            <a:r>
              <a:rPr lang="en-US" sz="2800" b="1" dirty="0" err="1" smtClean="0">
                <a:latin typeface="Garamond"/>
                <a:cs typeface="Garamond"/>
              </a:rPr>
              <a:t>mittance</a:t>
            </a:r>
            <a:r>
              <a:rPr lang="en-US" sz="2800" b="1" dirty="0" smtClean="0">
                <a:latin typeface="Garamond"/>
                <a:cs typeface="Garamond"/>
              </a:rPr>
              <a:t> </a:t>
            </a:r>
            <a:r>
              <a:rPr lang="en-US" sz="2800" b="1" dirty="0">
                <a:latin typeface="Garamond"/>
                <a:cs typeface="Garamond"/>
              </a:rPr>
              <a:t>growth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latin typeface="Garamond"/>
                <a:cs typeface="Garamond"/>
              </a:rPr>
              <a:t>Beam </a:t>
            </a:r>
            <a:r>
              <a:rPr lang="en-US" sz="2800" b="1" dirty="0">
                <a:latin typeface="Garamond"/>
                <a:cs typeface="Garamond"/>
              </a:rPr>
              <a:t>loss due to RF </a:t>
            </a:r>
            <a:r>
              <a:rPr lang="en-US" sz="2800" b="1" dirty="0" smtClean="0">
                <a:latin typeface="Garamond"/>
                <a:cs typeface="Garamond"/>
              </a:rPr>
              <a:t>trips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latin typeface="Garamond"/>
                <a:cs typeface="Garamond"/>
              </a:rPr>
              <a:t>…</a:t>
            </a:r>
            <a:endParaRPr lang="en-US" sz="2800" b="1" dirty="0">
              <a:latin typeface="Garamond"/>
              <a:cs typeface="Garamond"/>
            </a:endParaRPr>
          </a:p>
          <a:p>
            <a:pPr eaLnBrk="1" hangingPunct="1">
              <a:lnSpc>
                <a:spcPct val="90000"/>
              </a:lnSpc>
            </a:pPr>
            <a:endParaRPr lang="en-US" sz="2800" b="1" dirty="0">
              <a:latin typeface="Garamond"/>
              <a:cs typeface="Garamond"/>
            </a:endParaRPr>
          </a:p>
        </p:txBody>
      </p:sp>
      <p:sp>
        <p:nvSpPr>
          <p:cNvPr id="15364" name="Rectangle 23"/>
          <p:cNvSpPr>
            <a:spLocks noChangeArrowheads="1"/>
          </p:cNvSpPr>
          <p:nvPr/>
        </p:nvSpPr>
        <p:spPr bwMode="auto">
          <a:xfrm>
            <a:off x="312738" y="1497544"/>
            <a:ext cx="4132262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50000"/>
              </a:spcBef>
            </a:pPr>
            <a:r>
              <a:rPr lang="en-US" sz="2800" b="1" u="sng" dirty="0">
                <a:solidFill>
                  <a:srgbClr val="333399"/>
                </a:solidFill>
                <a:latin typeface="Garamond" charset="0"/>
              </a:rPr>
              <a:t>Impact on the SRF cavity: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333399"/>
                </a:solidFill>
                <a:latin typeface="Garamond" charset="0"/>
              </a:rPr>
              <a:t>Beam loading, field perturbations, increased RF power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800" b="1" dirty="0" smtClean="0">
                <a:solidFill>
                  <a:srgbClr val="333399"/>
                </a:solidFill>
                <a:latin typeface="Garamond" charset="0"/>
              </a:rPr>
              <a:t>HOM </a:t>
            </a:r>
            <a:r>
              <a:rPr lang="en-US" sz="2800" b="1" dirty="0">
                <a:solidFill>
                  <a:srgbClr val="333399"/>
                </a:solidFill>
                <a:latin typeface="Garamond" charset="0"/>
              </a:rPr>
              <a:t>power handling and heating issues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333399"/>
                </a:solidFill>
                <a:latin typeface="Garamond" charset="0"/>
              </a:rPr>
              <a:t>Beam induced </a:t>
            </a:r>
            <a:r>
              <a:rPr lang="en-US" sz="2800" b="1" dirty="0" smtClean="0">
                <a:solidFill>
                  <a:srgbClr val="333399"/>
                </a:solidFill>
                <a:latin typeface="Garamond" charset="0"/>
              </a:rPr>
              <a:t>trips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800" b="1" dirty="0" smtClean="0">
                <a:solidFill>
                  <a:srgbClr val="333399"/>
                </a:solidFill>
                <a:latin typeface="Garamond" charset="0"/>
              </a:rPr>
              <a:t>…</a:t>
            </a:r>
            <a:endParaRPr lang="en-US" sz="2800" b="1" dirty="0">
              <a:solidFill>
                <a:srgbClr val="333399"/>
              </a:solidFill>
              <a:latin typeface="Garamond" charset="0"/>
            </a:endParaRPr>
          </a:p>
          <a:p>
            <a:pPr marL="342900" indent="-342900" algn="l">
              <a:spcBef>
                <a:spcPct val="20000"/>
              </a:spcBef>
              <a:buFontTx/>
              <a:buChar char="•"/>
            </a:pPr>
            <a:endParaRPr lang="en-US" sz="2800" b="1" dirty="0">
              <a:solidFill>
                <a:srgbClr val="333399"/>
              </a:solidFill>
              <a:latin typeface="Garamond" charset="0"/>
            </a:endParaRPr>
          </a:p>
          <a:p>
            <a:pPr marL="342900" indent="-342900" algn="l">
              <a:spcBef>
                <a:spcPct val="20000"/>
              </a:spcBef>
              <a:buFontTx/>
              <a:buChar char="•"/>
            </a:pPr>
            <a:endParaRPr lang="en-US" sz="2800" b="1" dirty="0">
              <a:solidFill>
                <a:srgbClr val="333399"/>
              </a:solidFill>
              <a:latin typeface="Garamond" charset="0"/>
            </a:endParaRPr>
          </a:p>
          <a:p>
            <a:pPr marL="342900" indent="-342900" algn="l">
              <a:spcBef>
                <a:spcPct val="20000"/>
              </a:spcBef>
              <a:buFontTx/>
              <a:buChar char="•"/>
            </a:pPr>
            <a:endParaRPr lang="en-US" sz="2800" b="1" dirty="0">
              <a:solidFill>
                <a:srgbClr val="333399"/>
              </a:solidFill>
              <a:latin typeface="Garamond" charset="0"/>
            </a:endParaRPr>
          </a:p>
        </p:txBody>
      </p:sp>
      <p:sp>
        <p:nvSpPr>
          <p:cNvPr id="1536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B4CD37C5-622C-D944-B913-D3482D3DD4DA}" type="slidenum">
              <a:rPr lang="en-US">
                <a:solidFill>
                  <a:srgbClr val="0D0D0D"/>
                </a:solidFill>
              </a:rPr>
              <a:pPr eaLnBrk="1" hangingPunct="1"/>
              <a:t>6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1536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13" y="1341656"/>
            <a:ext cx="8079699" cy="496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SRF Cavity Design and Beam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156088" y="1298438"/>
            <a:ext cx="3279424" cy="151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434" y="6221878"/>
            <a:ext cx="1857708" cy="150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1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7" y="76200"/>
            <a:ext cx="8584163" cy="1143000"/>
          </a:xfrm>
        </p:spPr>
        <p:txBody>
          <a:bodyPr/>
          <a:lstStyle/>
          <a:p>
            <a:r>
              <a:rPr lang="en-US" sz="4000" dirty="0" smtClean="0"/>
              <a:t>Beam-related Cavity Design Issues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463" y="1484505"/>
            <a:ext cx="8229600" cy="4901217"/>
          </a:xfrm>
        </p:spPr>
        <p:txBody>
          <a:bodyPr/>
          <a:lstStyle/>
          <a:p>
            <a:r>
              <a:rPr lang="en-US" sz="2000" b="1" dirty="0">
                <a:solidFill>
                  <a:srgbClr val="333399"/>
                </a:solidFill>
              </a:rPr>
              <a:t>High beam </a:t>
            </a:r>
            <a:r>
              <a:rPr lang="en-US" sz="2000" b="1" dirty="0" smtClean="0">
                <a:solidFill>
                  <a:srgbClr val="333399"/>
                </a:solidFill>
              </a:rPr>
              <a:t>current:  </a:t>
            </a:r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 smtClean="0"/>
              <a:t> beam </a:t>
            </a:r>
            <a:r>
              <a:rPr lang="en-US" sz="2000" dirty="0"/>
              <a:t>instability due to interaction with cavity higher-order </a:t>
            </a:r>
            <a:r>
              <a:rPr lang="en-US" sz="2000" dirty="0" smtClean="0"/>
              <a:t>modes </a:t>
            </a:r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 smtClean="0">
                <a:latin typeface="+mj-lt"/>
                <a:ea typeface="Wingdings"/>
                <a:cs typeface="Wingdings"/>
                <a:sym typeface="Wingdings"/>
              </a:rPr>
              <a:t> c</a:t>
            </a:r>
            <a:r>
              <a:rPr lang="en-US" sz="2000" dirty="0" smtClean="0"/>
              <a:t>avity </a:t>
            </a:r>
            <a:r>
              <a:rPr lang="en-US" sz="2000" dirty="0"/>
              <a:t>and HOM absorber design for strong damping; frequency </a:t>
            </a:r>
            <a:r>
              <a:rPr lang="en-US" sz="2000" dirty="0" smtClean="0"/>
              <a:t>choice; high </a:t>
            </a:r>
            <a:r>
              <a:rPr lang="en-US" sz="2000" dirty="0"/>
              <a:t>HOM power handling and heating </a:t>
            </a:r>
            <a:r>
              <a:rPr lang="en-US" sz="2000" dirty="0" smtClean="0"/>
              <a:t>issues</a:t>
            </a:r>
          </a:p>
          <a:p>
            <a:endParaRPr lang="en-US" sz="800" dirty="0"/>
          </a:p>
          <a:p>
            <a:r>
              <a:rPr lang="en-US" sz="2000" b="1" dirty="0" smtClean="0">
                <a:solidFill>
                  <a:srgbClr val="333399"/>
                </a:solidFill>
              </a:rPr>
              <a:t>High </a:t>
            </a:r>
            <a:r>
              <a:rPr lang="en-US" sz="2000" b="1" dirty="0">
                <a:solidFill>
                  <a:srgbClr val="333399"/>
                </a:solidFill>
              </a:rPr>
              <a:t>beam </a:t>
            </a:r>
            <a:r>
              <a:rPr lang="en-US" sz="2000" b="1" dirty="0" smtClean="0">
                <a:solidFill>
                  <a:srgbClr val="333399"/>
                </a:solidFill>
              </a:rPr>
              <a:t>power: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/>
              <a:t> heavy beam </a:t>
            </a:r>
            <a:r>
              <a:rPr lang="en-US" sz="2000" dirty="0" smtClean="0"/>
              <a:t>loading, </a:t>
            </a:r>
            <a:r>
              <a:rPr lang="en-US" sz="2000" dirty="0">
                <a:solidFill>
                  <a:prstClr val="black"/>
                </a:solidFill>
              </a:rPr>
              <a:t>low </a:t>
            </a:r>
            <a:r>
              <a:rPr lang="en-US" sz="2000" i="1" dirty="0" err="1">
                <a:solidFill>
                  <a:prstClr val="black"/>
                </a:solidFill>
              </a:rPr>
              <a:t>Q</a:t>
            </a:r>
            <a:r>
              <a:rPr lang="en-US" sz="2000" i="1" baseline="-25000" dirty="0" err="1">
                <a:solidFill>
                  <a:prstClr val="black"/>
                </a:solidFill>
              </a:rPr>
              <a:t>ext</a:t>
            </a:r>
            <a:r>
              <a:rPr lang="en-US" sz="2000" dirty="0" smtClean="0"/>
              <a:t>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 smtClean="0"/>
              <a:t> </a:t>
            </a:r>
            <a:r>
              <a:rPr lang="en-US" sz="2000" dirty="0"/>
              <a:t>tuner design to compensate reactive component; RF controls to fight field perturbations; high RF power </a:t>
            </a:r>
            <a:r>
              <a:rPr lang="en-US" sz="2000" dirty="0" smtClean="0"/>
              <a:t>amplifier availability, </a:t>
            </a:r>
            <a:r>
              <a:rPr lang="en-US" sz="2000" dirty="0"/>
              <a:t>input </a:t>
            </a:r>
            <a:r>
              <a:rPr lang="en-US" sz="2000" dirty="0" smtClean="0"/>
              <a:t>coupler design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sz="2000" b="1" dirty="0" smtClean="0">
                <a:solidFill>
                  <a:srgbClr val="333399"/>
                </a:solidFill>
              </a:rPr>
              <a:t>Low beam power:</a:t>
            </a:r>
            <a:r>
              <a:rPr lang="en-US" sz="2000" dirty="0" smtClean="0">
                <a:solidFill>
                  <a:srgbClr val="333399"/>
                </a:solidFill>
              </a:rPr>
              <a:t>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/>
              <a:t> high </a:t>
            </a:r>
            <a:r>
              <a:rPr lang="en-US" sz="2000" i="1" dirty="0" err="1" smtClean="0"/>
              <a:t>Q</a:t>
            </a:r>
            <a:r>
              <a:rPr lang="en-US" sz="2000" i="1" baseline="-25000" dirty="0" err="1" smtClean="0"/>
              <a:t>ext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 smtClean="0"/>
              <a:t> </a:t>
            </a:r>
            <a:r>
              <a:rPr lang="en-US" sz="2000" dirty="0" err="1" smtClean="0"/>
              <a:t>microphonics</a:t>
            </a:r>
            <a:r>
              <a:rPr lang="en-US" sz="2000" dirty="0" smtClean="0"/>
              <a:t> and compensation, mechanical design, LLRF feedback</a:t>
            </a:r>
          </a:p>
          <a:p>
            <a:endParaRPr lang="en-US" sz="800" dirty="0" smtClean="0"/>
          </a:p>
          <a:p>
            <a:r>
              <a:rPr lang="en-US" sz="2000" b="1" dirty="0" smtClean="0">
                <a:solidFill>
                  <a:srgbClr val="333399"/>
                </a:solidFill>
              </a:rPr>
              <a:t>Beam quality (</a:t>
            </a:r>
            <a:r>
              <a:rPr lang="en-US" sz="2000" b="1" dirty="0" err="1" smtClean="0">
                <a:solidFill>
                  <a:srgbClr val="333399"/>
                </a:solidFill>
              </a:rPr>
              <a:t>emittance</a:t>
            </a:r>
            <a:r>
              <a:rPr lang="en-US" sz="2000" b="1" dirty="0" smtClean="0">
                <a:solidFill>
                  <a:srgbClr val="333399"/>
                </a:solidFill>
              </a:rPr>
              <a:t>) preservation:</a:t>
            </a:r>
            <a:r>
              <a:rPr lang="en-US" sz="2000" dirty="0" smtClean="0">
                <a:solidFill>
                  <a:srgbClr val="333399"/>
                </a:solidFill>
              </a:rPr>
              <a:t>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/>
              <a:t> minimize parasitic interactions </a:t>
            </a:r>
            <a:r>
              <a:rPr lang="en-US" sz="2000" dirty="0" smtClean="0"/>
              <a:t>(coupler </a:t>
            </a:r>
            <a:r>
              <a:rPr lang="en-US" sz="2000" dirty="0"/>
              <a:t>kick, </a:t>
            </a:r>
            <a:r>
              <a:rPr lang="en-US" sz="2000" dirty="0" smtClean="0"/>
              <a:t>HOMs) </a:t>
            </a:r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 smtClean="0"/>
              <a:t> </a:t>
            </a:r>
            <a:r>
              <a:rPr lang="en-US" sz="2000" dirty="0"/>
              <a:t>input coupler and cavity design; frequency choice; cavity alignment; short range wake fields; RF </a:t>
            </a:r>
            <a:r>
              <a:rPr lang="en-US" sz="2000" dirty="0" smtClean="0"/>
              <a:t>focusing</a:t>
            </a:r>
          </a:p>
          <a:p>
            <a:endParaRPr lang="en-US" sz="800" dirty="0"/>
          </a:p>
          <a:p>
            <a:r>
              <a:rPr lang="en-US" sz="2000" b="1" dirty="0">
                <a:solidFill>
                  <a:srgbClr val="333399"/>
                </a:solidFill>
              </a:rPr>
              <a:t>H</a:t>
            </a:r>
            <a:r>
              <a:rPr lang="en-US" sz="2000" b="1" dirty="0" smtClean="0">
                <a:solidFill>
                  <a:srgbClr val="333399"/>
                </a:solidFill>
              </a:rPr>
              <a:t>igh energy stability: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/>
              <a:t> high amplitude and phase stability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/>
              <a:t> </a:t>
            </a:r>
            <a:r>
              <a:rPr lang="en-US" sz="2000" dirty="0" smtClean="0"/>
              <a:t>RF controls</a:t>
            </a:r>
            <a:r>
              <a:rPr lang="en-US" sz="2000" dirty="0"/>
              <a:t> (</a:t>
            </a:r>
            <a:r>
              <a:rPr lang="en-US" sz="2000" dirty="0" smtClean="0"/>
              <a:t>feedback and </a:t>
            </a:r>
            <a:r>
              <a:rPr lang="en-US" sz="2000" dirty="0" err="1" smtClean="0"/>
              <a:t>feedforward</a:t>
            </a:r>
            <a:r>
              <a:rPr lang="en-US" sz="2000" dirty="0" smtClean="0"/>
              <a:t> loops)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5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675" y="76200"/>
            <a:ext cx="7464125" cy="1143000"/>
          </a:xfrm>
        </p:spPr>
        <p:txBody>
          <a:bodyPr/>
          <a:lstStyle/>
          <a:p>
            <a:r>
              <a:rPr lang="en-US" sz="3600" dirty="0" smtClean="0"/>
              <a:t>SRF Cavities: Typical Requirements for different Beams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-5194" r="-5194"/>
          <a:stretch>
            <a:fillRect/>
          </a:stretch>
        </p:blipFill>
        <p:spPr>
          <a:xfrm>
            <a:off x="-350927" y="1334844"/>
            <a:ext cx="9325497" cy="512866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15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Different Beams, different SRF Cavities, different Functions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87454"/>
            <a:ext cx="8637211" cy="4525963"/>
          </a:xfrm>
        </p:spPr>
        <p:txBody>
          <a:bodyPr/>
          <a:lstStyle/>
          <a:p>
            <a:r>
              <a:rPr lang="en-US" sz="2000" b="1" dirty="0">
                <a:solidFill>
                  <a:srgbClr val="333399"/>
                </a:solidFill>
              </a:rPr>
              <a:t>Fundamental RF for beam </a:t>
            </a:r>
            <a:r>
              <a:rPr lang="en-US" sz="2000" b="1" dirty="0" smtClean="0">
                <a:solidFill>
                  <a:srgbClr val="333399"/>
                </a:solidFill>
              </a:rPr>
              <a:t>acceleration</a:t>
            </a:r>
          </a:p>
          <a:p>
            <a:pPr lvl="1"/>
            <a:r>
              <a:rPr lang="en-US" sz="1800" dirty="0" smtClean="0"/>
              <a:t>Provide </a:t>
            </a:r>
            <a:r>
              <a:rPr lang="en-US" sz="1800" dirty="0"/>
              <a:t>energy </a:t>
            </a:r>
            <a:r>
              <a:rPr lang="en-US" sz="1800" dirty="0" smtClean="0"/>
              <a:t>gain</a:t>
            </a:r>
          </a:p>
          <a:p>
            <a:pPr lvl="1"/>
            <a:r>
              <a:rPr lang="en-US" sz="1800" dirty="0" smtClean="0"/>
              <a:t>Secondary </a:t>
            </a:r>
            <a:r>
              <a:rPr lang="en-US" sz="1800" dirty="0"/>
              <a:t>functions: bunching, quantum lifetime, energy acceptance </a:t>
            </a:r>
            <a:endParaRPr lang="en-US" sz="1800" dirty="0" smtClean="0"/>
          </a:p>
          <a:p>
            <a:pPr lvl="1"/>
            <a:endParaRPr lang="en-US" sz="800" dirty="0"/>
          </a:p>
          <a:p>
            <a:r>
              <a:rPr lang="en-US" sz="2000" b="1" dirty="0" smtClean="0">
                <a:solidFill>
                  <a:srgbClr val="333399"/>
                </a:solidFill>
              </a:rPr>
              <a:t>(</a:t>
            </a:r>
            <a:r>
              <a:rPr lang="en-US" sz="2000" b="1" dirty="0">
                <a:solidFill>
                  <a:srgbClr val="333399"/>
                </a:solidFill>
              </a:rPr>
              <a:t>3rd) Harmonic RF for altering </a:t>
            </a:r>
            <a:r>
              <a:rPr lang="en-US" sz="2000" b="1" dirty="0" smtClean="0">
                <a:solidFill>
                  <a:srgbClr val="333399"/>
                </a:solidFill>
              </a:rPr>
              <a:t>fundamental </a:t>
            </a:r>
            <a:r>
              <a:rPr lang="en-US" sz="2000" b="1" dirty="0">
                <a:solidFill>
                  <a:srgbClr val="333399"/>
                </a:solidFill>
              </a:rPr>
              <a:t>RF waveform</a:t>
            </a:r>
          </a:p>
          <a:p>
            <a:pPr lvl="1"/>
            <a:r>
              <a:rPr lang="en-US" sz="1800" dirty="0" smtClean="0"/>
              <a:t>Reduce </a:t>
            </a:r>
            <a:r>
              <a:rPr lang="en-US" sz="1800" dirty="0"/>
              <a:t>beam energy spread by flattening effective RF wave at </a:t>
            </a:r>
            <a:r>
              <a:rPr lang="en-US" sz="1800" dirty="0" smtClean="0"/>
              <a:t>crest</a:t>
            </a:r>
          </a:p>
          <a:p>
            <a:pPr lvl="1"/>
            <a:r>
              <a:rPr lang="en-US" sz="1800" dirty="0" smtClean="0"/>
              <a:t>Shorten </a:t>
            </a:r>
            <a:r>
              <a:rPr lang="en-US" sz="1800" dirty="0"/>
              <a:t>bunch length by increasing RF wave </a:t>
            </a:r>
            <a:r>
              <a:rPr lang="en-US" sz="1800" dirty="0" smtClean="0"/>
              <a:t>slope</a:t>
            </a:r>
          </a:p>
          <a:p>
            <a:pPr lvl="1"/>
            <a:r>
              <a:rPr lang="en-US" sz="1800" dirty="0" smtClean="0"/>
              <a:t>Lengthen </a:t>
            </a:r>
            <a:r>
              <a:rPr lang="en-US" sz="1800" dirty="0"/>
              <a:t>bunches by flattening RF wave at synchronous phase and thus making wider potential well </a:t>
            </a:r>
            <a:r>
              <a:rPr lang="en-US" sz="1800" dirty="0" smtClean="0"/>
              <a:t>(often beam induced voltage on passive cavities is used)</a:t>
            </a:r>
          </a:p>
          <a:p>
            <a:pPr lvl="1"/>
            <a:endParaRPr lang="en-US" sz="800" dirty="0" smtClean="0"/>
          </a:p>
          <a:p>
            <a:r>
              <a:rPr lang="en-US" sz="2000" b="1" dirty="0" smtClean="0">
                <a:solidFill>
                  <a:srgbClr val="333399"/>
                </a:solidFill>
              </a:rPr>
              <a:t>Dipole </a:t>
            </a:r>
            <a:r>
              <a:rPr lang="en-US" sz="2000" b="1" dirty="0">
                <a:solidFill>
                  <a:srgbClr val="333399"/>
                </a:solidFill>
              </a:rPr>
              <a:t>mode RF for beam deflection </a:t>
            </a:r>
            <a:endParaRPr lang="en-US" sz="2000" dirty="0">
              <a:solidFill>
                <a:srgbClr val="333399"/>
              </a:solidFill>
            </a:endParaRPr>
          </a:p>
          <a:p>
            <a:pPr lvl="1"/>
            <a:r>
              <a:rPr lang="en-US" sz="1800" dirty="0" smtClean="0"/>
              <a:t>Crab </a:t>
            </a:r>
            <a:r>
              <a:rPr lang="en-US" sz="1800" dirty="0"/>
              <a:t>cavities rotate bunches for head-on </a:t>
            </a:r>
            <a:r>
              <a:rPr lang="en-US" sz="1800" dirty="0" smtClean="0"/>
              <a:t>collisions</a:t>
            </a:r>
          </a:p>
          <a:p>
            <a:pPr lvl="1"/>
            <a:endParaRPr lang="en-US" sz="800" dirty="0"/>
          </a:p>
          <a:p>
            <a:r>
              <a:rPr lang="en-US" sz="2000" b="1" dirty="0" smtClean="0">
                <a:solidFill>
                  <a:srgbClr val="333399"/>
                </a:solidFill>
              </a:rPr>
              <a:t>SRF guns</a:t>
            </a:r>
          </a:p>
          <a:p>
            <a:pPr lvl="1"/>
            <a:r>
              <a:rPr lang="en-US" sz="1800" dirty="0" smtClean="0"/>
              <a:t>Fast </a:t>
            </a:r>
            <a:r>
              <a:rPr lang="en-US" sz="1800" dirty="0"/>
              <a:t>acceleration and RF focusing of the </a:t>
            </a:r>
            <a:r>
              <a:rPr lang="en-US" sz="1800" dirty="0" smtClean="0"/>
              <a:t>beam (possibly using magnetic field from a HOM)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2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574" y="74188"/>
            <a:ext cx="7210425" cy="1143000"/>
          </a:xfrm>
        </p:spPr>
        <p:txBody>
          <a:bodyPr/>
          <a:lstStyle/>
          <a:p>
            <a:r>
              <a:rPr lang="en-US" dirty="0" smtClean="0"/>
              <a:t>SRF for Storage 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003" y="1336351"/>
            <a:ext cx="8385143" cy="4525963"/>
          </a:xfrm>
        </p:spPr>
        <p:txBody>
          <a:bodyPr/>
          <a:lstStyle/>
          <a:p>
            <a:r>
              <a:rPr lang="en-US" sz="2000" b="1" dirty="0">
                <a:solidFill>
                  <a:srgbClr val="333399"/>
                </a:solidFill>
              </a:rPr>
              <a:t>Provide energy </a:t>
            </a:r>
            <a:r>
              <a:rPr lang="en-US" sz="2000" b="1" dirty="0" smtClean="0">
                <a:solidFill>
                  <a:srgbClr val="333399"/>
                </a:solidFill>
              </a:rPr>
              <a:t>gain: </a:t>
            </a:r>
            <a:r>
              <a:rPr lang="en-US" sz="2000" b="1" dirty="0" smtClean="0">
                <a:solidFill>
                  <a:srgbClr val="008000"/>
                </a:solidFill>
              </a:rPr>
              <a:t>deliver </a:t>
            </a:r>
            <a:r>
              <a:rPr lang="en-US" sz="2000" b="1" dirty="0">
                <a:solidFill>
                  <a:srgbClr val="008000"/>
                </a:solidFill>
              </a:rPr>
              <a:t>RF power to a high-current beam(s</a:t>
            </a:r>
            <a:r>
              <a:rPr lang="en-US" sz="2000" b="1" dirty="0" smtClean="0">
                <a:solidFill>
                  <a:srgbClr val="008000"/>
                </a:solidFill>
              </a:rPr>
              <a:t>)</a:t>
            </a:r>
            <a:endParaRPr lang="en-US" sz="2000" dirty="0">
              <a:solidFill>
                <a:srgbClr val="008000"/>
              </a:solidFill>
            </a:endParaRPr>
          </a:p>
          <a:p>
            <a:r>
              <a:rPr lang="en-US" sz="2000" b="1" dirty="0" smtClean="0"/>
              <a:t>Provide </a:t>
            </a:r>
            <a:r>
              <a:rPr lang="en-US" sz="2000" b="1" dirty="0">
                <a:solidFill>
                  <a:srgbClr val="008000"/>
                </a:solidFill>
              </a:rPr>
              <a:t>high voltage for high synchrotron tune and short bunch </a:t>
            </a:r>
            <a:r>
              <a:rPr lang="en-US" sz="2000" b="1" dirty="0" smtClean="0">
                <a:solidFill>
                  <a:srgbClr val="008000"/>
                </a:solidFill>
              </a:rPr>
              <a:t>length</a:t>
            </a:r>
            <a:endParaRPr lang="en-US" sz="2000" dirty="0">
              <a:solidFill>
                <a:srgbClr val="008000"/>
              </a:solidFill>
            </a:endParaRPr>
          </a:p>
          <a:p>
            <a:r>
              <a:rPr lang="en-US" sz="2000" b="1" dirty="0" smtClean="0"/>
              <a:t>Provide </a:t>
            </a:r>
            <a:r>
              <a:rPr lang="en-US" sz="2000" b="1" dirty="0">
                <a:solidFill>
                  <a:srgbClr val="008000"/>
                </a:solidFill>
              </a:rPr>
              <a:t>enough voltage for good quantum </a:t>
            </a:r>
            <a:r>
              <a:rPr lang="en-US" sz="2000" b="1" dirty="0" smtClean="0">
                <a:solidFill>
                  <a:srgbClr val="008000"/>
                </a:solidFill>
              </a:rPr>
              <a:t>lifetime</a:t>
            </a:r>
            <a:endParaRPr lang="en-US" sz="2000" dirty="0">
              <a:solidFill>
                <a:srgbClr val="008000"/>
              </a:solidFill>
            </a:endParaRPr>
          </a:p>
          <a:p>
            <a:r>
              <a:rPr lang="en-US" sz="2000" b="1" dirty="0" smtClean="0"/>
              <a:t>Provide </a:t>
            </a:r>
            <a:r>
              <a:rPr lang="en-US" sz="2000" b="1" dirty="0">
                <a:solidFill>
                  <a:srgbClr val="008000"/>
                </a:solidFill>
              </a:rPr>
              <a:t>voltage for good energy </a:t>
            </a:r>
            <a:r>
              <a:rPr lang="en-US" sz="2000" b="1" dirty="0" smtClean="0">
                <a:solidFill>
                  <a:srgbClr val="008000"/>
                </a:solidFill>
              </a:rPr>
              <a:t>acceptance</a:t>
            </a:r>
            <a:endParaRPr lang="en-US" sz="2000" dirty="0">
              <a:solidFill>
                <a:srgbClr val="008000"/>
              </a:solidFill>
            </a:endParaRPr>
          </a:p>
          <a:p>
            <a:r>
              <a:rPr lang="en-US" sz="2000" b="1" dirty="0" smtClean="0"/>
              <a:t>Suppress </a:t>
            </a:r>
            <a:r>
              <a:rPr lang="en-US" sz="2000" b="1" dirty="0"/>
              <a:t>parasitic interaction of a beam with higher-order modes (HOMs) </a:t>
            </a:r>
            <a:r>
              <a:rPr lang="en-US" sz="2000" b="1" dirty="0">
                <a:solidFill>
                  <a:srgbClr val="333399"/>
                </a:solidFill>
              </a:rPr>
              <a:t>by providing good HOM damping </a:t>
            </a:r>
            <a:r>
              <a:rPr lang="en-US" sz="2000" b="1" dirty="0"/>
              <a:t>(concept of so-called HOM-damped, HOM-free or single-mode cavity).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99330" name="Picture 2" descr="\\psf\Host\Users\mul2a\Desktop\niobcav-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48" y="3902695"/>
            <a:ext cx="2433774" cy="219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1" name="Picture 3" descr="\\psf\Host\Users\mul2a\Desktop\srfcav-031999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031" y="3719200"/>
            <a:ext cx="3202168" cy="256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4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574" y="74188"/>
            <a:ext cx="7210425" cy="1143000"/>
          </a:xfrm>
        </p:spPr>
        <p:txBody>
          <a:bodyPr/>
          <a:lstStyle/>
          <a:p>
            <a:r>
              <a:rPr lang="en-US" dirty="0" smtClean="0"/>
              <a:t>SRF for Bunch Length Manipulation in Rings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3520" y="1600200"/>
            <a:ext cx="8463280" cy="4525963"/>
          </a:xfrm>
        </p:spPr>
        <p:txBody>
          <a:bodyPr/>
          <a:lstStyle/>
          <a:p>
            <a:r>
              <a:rPr lang="en-US" sz="2400" b="1" dirty="0">
                <a:solidFill>
                  <a:srgbClr val="333399"/>
                </a:solidFill>
              </a:rPr>
              <a:t>Bunch shortening </a:t>
            </a:r>
            <a:r>
              <a:rPr lang="en-US" sz="2400" dirty="0"/>
              <a:t>to enhance luminosity (colliders</a:t>
            </a:r>
            <a:r>
              <a:rPr lang="en-US" sz="2400" dirty="0" smtClean="0"/>
              <a:t>)</a:t>
            </a:r>
            <a:endParaRPr lang="en-US" sz="2400" dirty="0"/>
          </a:p>
          <a:p>
            <a:r>
              <a:rPr lang="en-US" sz="2400" b="1" dirty="0" smtClean="0">
                <a:solidFill>
                  <a:srgbClr val="333399"/>
                </a:solidFill>
              </a:rPr>
              <a:t>Bunch </a:t>
            </a:r>
            <a:r>
              <a:rPr lang="en-US" sz="2400" b="1" dirty="0">
                <a:solidFill>
                  <a:srgbClr val="333399"/>
                </a:solidFill>
              </a:rPr>
              <a:t>lengthening </a:t>
            </a:r>
            <a:r>
              <a:rPr lang="en-US" sz="2400" dirty="0"/>
              <a:t>to improve the </a:t>
            </a:r>
            <a:r>
              <a:rPr lang="en-US" sz="2400" dirty="0" err="1"/>
              <a:t>Touschek</a:t>
            </a:r>
            <a:r>
              <a:rPr lang="en-US" sz="2400" dirty="0"/>
              <a:t> beam lifetime (light sources</a:t>
            </a:r>
            <a:r>
              <a:rPr lang="en-US" sz="2400" dirty="0" smtClean="0"/>
              <a:t>) </a:t>
            </a:r>
            <a:endParaRPr lang="en-US" sz="2400" dirty="0"/>
          </a:p>
          <a:p>
            <a:r>
              <a:rPr lang="en-US" sz="2400" b="1" dirty="0" smtClean="0">
                <a:solidFill>
                  <a:srgbClr val="333399"/>
                </a:solidFill>
              </a:rPr>
              <a:t>Improved </a:t>
            </a:r>
            <a:r>
              <a:rPr lang="en-US" sz="2400" b="1" dirty="0">
                <a:solidFill>
                  <a:srgbClr val="333399"/>
                </a:solidFill>
              </a:rPr>
              <a:t>beam stability </a:t>
            </a:r>
            <a:r>
              <a:rPr lang="en-US" sz="2400" dirty="0"/>
              <a:t>due to Landau </a:t>
            </a:r>
            <a:r>
              <a:rPr lang="en-US" sz="2400" dirty="0" smtClean="0"/>
              <a:t>damping </a:t>
            </a:r>
            <a:endParaRPr lang="en-US" sz="2400" dirty="0"/>
          </a:p>
          <a:p>
            <a:r>
              <a:rPr lang="en-US" sz="2400" dirty="0" smtClean="0"/>
              <a:t>Typically</a:t>
            </a:r>
            <a:r>
              <a:rPr lang="en-US" sz="2400" dirty="0"/>
              <a:t>, 3rd harmonic beam- driven (passive) cavities are </a:t>
            </a:r>
            <a:r>
              <a:rPr lang="en-US" sz="2400" dirty="0" smtClean="0"/>
              <a:t>used 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90" b="775"/>
          <a:stretch/>
        </p:blipFill>
        <p:spPr>
          <a:xfrm>
            <a:off x="3927198" y="4053185"/>
            <a:ext cx="4829922" cy="22809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42"/>
          <a:stretch/>
        </p:blipFill>
        <p:spPr>
          <a:xfrm>
            <a:off x="-22681" y="3943806"/>
            <a:ext cx="4450080" cy="236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2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Crab Cavities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378" y="1219201"/>
            <a:ext cx="5689216" cy="4651076"/>
          </a:xfrm>
        </p:spPr>
        <p:txBody>
          <a:bodyPr/>
          <a:lstStyle/>
          <a:p>
            <a:r>
              <a:rPr lang="en-US" sz="1800" b="1" dirty="0" smtClean="0"/>
              <a:t>These cavities </a:t>
            </a:r>
            <a:r>
              <a:rPr lang="en-US" sz="1800" b="1" dirty="0"/>
              <a:t>are used in colliders (KEKB) to </a:t>
            </a:r>
            <a:r>
              <a:rPr lang="en-US" sz="1800" b="1" dirty="0">
                <a:solidFill>
                  <a:srgbClr val="008000"/>
                </a:solidFill>
              </a:rPr>
              <a:t>reduce </a:t>
            </a:r>
            <a:r>
              <a:rPr lang="en-US" sz="1800" b="1" dirty="0" err="1">
                <a:solidFill>
                  <a:srgbClr val="008000"/>
                </a:solidFill>
              </a:rPr>
              <a:t>synchro-betatron</a:t>
            </a:r>
            <a:r>
              <a:rPr lang="en-US" sz="1800" b="1" dirty="0">
                <a:solidFill>
                  <a:srgbClr val="008000"/>
                </a:solidFill>
              </a:rPr>
              <a:t> oscillations coupling </a:t>
            </a:r>
            <a:r>
              <a:rPr lang="en-US" sz="1800" b="1" dirty="0"/>
              <a:t>in a scheme with collisions at large crossing angles.</a:t>
            </a:r>
          </a:p>
          <a:p>
            <a:r>
              <a:rPr lang="en-US" sz="1800" b="1" dirty="0" smtClean="0"/>
              <a:t>A </a:t>
            </a:r>
            <a:r>
              <a:rPr lang="en-US" sz="1800" b="1" dirty="0"/>
              <a:t>crab cavity provides a </a:t>
            </a:r>
            <a:r>
              <a:rPr lang="en-US" sz="1800" b="1" dirty="0">
                <a:solidFill>
                  <a:srgbClr val="008000"/>
                </a:solidFill>
              </a:rPr>
              <a:t>transverse kick to bunches so that they collide head-on</a:t>
            </a:r>
            <a:r>
              <a:rPr lang="en-US" sz="1800" b="1" dirty="0"/>
              <a:t>. </a:t>
            </a:r>
            <a:r>
              <a:rPr lang="en-US" sz="1800" dirty="0" smtClean="0"/>
              <a:t> </a:t>
            </a:r>
          </a:p>
          <a:p>
            <a:r>
              <a:rPr lang="en-US" sz="1800" b="1" dirty="0" smtClean="0"/>
              <a:t>Its </a:t>
            </a:r>
            <a:r>
              <a:rPr lang="en-US" sz="1800" b="1" dirty="0"/>
              <a:t>operating mode is </a:t>
            </a:r>
            <a:r>
              <a:rPr lang="en-US" sz="1800" b="1" dirty="0">
                <a:solidFill>
                  <a:srgbClr val="008000"/>
                </a:solidFill>
              </a:rPr>
              <a:t>TM110 deflecting </a:t>
            </a:r>
            <a:r>
              <a:rPr lang="en-US" sz="1800" b="1" dirty="0" smtClean="0">
                <a:solidFill>
                  <a:srgbClr val="008000"/>
                </a:solidFill>
              </a:rPr>
              <a:t>mode </a:t>
            </a:r>
            <a:r>
              <a:rPr lang="en-US" sz="1800" b="1" dirty="0" smtClean="0"/>
              <a:t>if an elliptical cavity is used 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750" y="1453424"/>
            <a:ext cx="2311400" cy="2946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78" y="3291840"/>
            <a:ext cx="5105400" cy="31561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094" y="1172273"/>
            <a:ext cx="3016661" cy="8467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922" y="4197474"/>
            <a:ext cx="3474720" cy="215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3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Crab Cavities: Other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63650"/>
            <a:ext cx="8229600" cy="4525963"/>
          </a:xfrm>
        </p:spPr>
        <p:txBody>
          <a:bodyPr/>
          <a:lstStyle/>
          <a:p>
            <a:r>
              <a:rPr lang="en-US" sz="2800" dirty="0"/>
              <a:t>O</a:t>
            </a:r>
            <a:r>
              <a:rPr lang="en-US" sz="2800" dirty="0" smtClean="0"/>
              <a:t>ther </a:t>
            </a:r>
            <a:r>
              <a:rPr lang="en-US" sz="2800" dirty="0"/>
              <a:t>cavity types are being developed for hadron colliders (LHC, </a:t>
            </a:r>
            <a:r>
              <a:rPr lang="en-US" sz="2800" dirty="0" err="1"/>
              <a:t>eRHIC</a:t>
            </a:r>
            <a:r>
              <a:rPr lang="en-US" sz="2800" dirty="0" smtClean="0"/>
              <a:t>).</a:t>
            </a:r>
          </a:p>
          <a:p>
            <a:r>
              <a:rPr lang="en-US" sz="2800" dirty="0" smtClean="0"/>
              <a:t>Hadron </a:t>
            </a:r>
            <a:r>
              <a:rPr lang="en-US" sz="2800" dirty="0"/>
              <a:t>bunches are longer than electron bunches – </a:t>
            </a:r>
            <a:r>
              <a:rPr lang="en-US" sz="2800" dirty="0">
                <a:solidFill>
                  <a:srgbClr val="333399"/>
                </a:solidFill>
              </a:rPr>
              <a:t>lower frequencies are required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Elliptical </a:t>
            </a:r>
            <a:r>
              <a:rPr lang="en-US" sz="2800" dirty="0"/>
              <a:t>cavities become too bulky. </a:t>
            </a:r>
            <a:endParaRPr lang="en-US" sz="2800" dirty="0" smtClean="0"/>
          </a:p>
          <a:p>
            <a:r>
              <a:rPr lang="en-US" sz="2400" dirty="0" smtClean="0"/>
              <a:t>Examples: designs developed for LHC luminosity upgrade:</a:t>
            </a:r>
            <a:endParaRPr lang="en-US" sz="2400" dirty="0"/>
          </a:p>
          <a:p>
            <a:endParaRPr 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" y="3946218"/>
            <a:ext cx="8493760" cy="236568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97350" y="5850235"/>
            <a:ext cx="84081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8E"/>
                </a:solidFill>
              </a:rPr>
              <a:t>RF dipole cavity (ODU) </a:t>
            </a:r>
            <a:r>
              <a:rPr lang="en-US" sz="1400" b="1" dirty="0" smtClean="0">
                <a:solidFill>
                  <a:srgbClr val="00008E"/>
                </a:solidFill>
              </a:rPr>
              <a:t>        Four-rod </a:t>
            </a:r>
            <a:r>
              <a:rPr lang="en-US" sz="1400" b="1" dirty="0">
                <a:solidFill>
                  <a:srgbClr val="00008E"/>
                </a:solidFill>
              </a:rPr>
              <a:t>cavity (Lancaster University) </a:t>
            </a:r>
            <a:r>
              <a:rPr lang="en-US" sz="1400" b="1" dirty="0" smtClean="0">
                <a:solidFill>
                  <a:srgbClr val="00008E"/>
                </a:solidFill>
              </a:rPr>
              <a:t>    DQW </a:t>
            </a:r>
            <a:r>
              <a:rPr lang="en-US" sz="1400" b="1" dirty="0">
                <a:solidFill>
                  <a:srgbClr val="00008E"/>
                </a:solidFill>
              </a:rPr>
              <a:t>crab cavity (BNL) </a:t>
            </a:r>
            <a:endParaRPr lang="en-U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095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76200"/>
            <a:ext cx="7904480" cy="1143000"/>
          </a:xfrm>
        </p:spPr>
        <p:txBody>
          <a:bodyPr/>
          <a:lstStyle/>
          <a:p>
            <a:r>
              <a:rPr lang="en-US" dirty="0" smtClean="0"/>
              <a:t>SRF for Straight Linacs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117" y="3852402"/>
            <a:ext cx="5778500" cy="2476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4845" y="2719318"/>
            <a:ext cx="8119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b="1" dirty="0"/>
              <a:t>SRF straight </a:t>
            </a:r>
            <a:r>
              <a:rPr lang="en-US" b="1" dirty="0" err="1"/>
              <a:t>linacs</a:t>
            </a:r>
            <a:r>
              <a:rPr lang="en-US" b="1" dirty="0"/>
              <a:t> operate in </a:t>
            </a:r>
            <a:r>
              <a:rPr lang="en-US" b="1" dirty="0">
                <a:solidFill>
                  <a:srgbClr val="333399"/>
                </a:solidFill>
              </a:rPr>
              <a:t>pulsed mode if high energies are needed, CW mode for lower energies</a:t>
            </a:r>
            <a:r>
              <a:rPr lang="en-US" b="1" dirty="0"/>
              <a:t>. </a:t>
            </a:r>
            <a:endParaRPr lang="en-US" dirty="0"/>
          </a:p>
          <a:p>
            <a:pPr marL="285750" indent="-285750" algn="l">
              <a:buFont typeface="Arial"/>
              <a:buChar char="•"/>
            </a:pPr>
            <a:r>
              <a:rPr lang="en-US" b="1" dirty="0" smtClean="0">
                <a:solidFill>
                  <a:srgbClr val="333399"/>
                </a:solidFill>
              </a:rPr>
              <a:t>Higher </a:t>
            </a:r>
            <a:r>
              <a:rPr lang="en-US" b="1" dirty="0">
                <a:solidFill>
                  <a:srgbClr val="333399"/>
                </a:solidFill>
              </a:rPr>
              <a:t>gradients </a:t>
            </a:r>
            <a:r>
              <a:rPr lang="en-US" b="1" dirty="0" smtClean="0"/>
              <a:t>(&gt;25 </a:t>
            </a:r>
            <a:r>
              <a:rPr lang="en-US" b="1" dirty="0"/>
              <a:t>MV/m) are typically used in pulsed </a:t>
            </a:r>
            <a:r>
              <a:rPr lang="en-US" b="1" dirty="0" smtClean="0"/>
              <a:t>mode, 	      15 to 20 MV/m in CW </a:t>
            </a:r>
            <a:r>
              <a:rPr lang="en-US" b="1" dirty="0"/>
              <a:t>mode</a:t>
            </a:r>
            <a:r>
              <a:rPr lang="en-US" b="1" dirty="0" smtClean="0"/>
              <a:t>.</a:t>
            </a:r>
          </a:p>
          <a:p>
            <a:pPr marL="285750" indent="-285750" algn="l">
              <a:buFont typeface="Arial"/>
              <a:buChar char="•"/>
            </a:pPr>
            <a:r>
              <a:rPr lang="en-US" b="1" dirty="0" smtClean="0">
                <a:solidFill>
                  <a:srgbClr val="333399"/>
                </a:solidFill>
              </a:rPr>
              <a:t>Requirements on HOM damping vary</a:t>
            </a:r>
            <a:r>
              <a:rPr lang="en-US" b="1" dirty="0" smtClean="0"/>
              <a:t>, depending on 		  beam current, but generally relaxed compared to ERLs 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70" y="1243757"/>
            <a:ext cx="6540500" cy="162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Energy-Recovery Linacs (ERLs)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8" name="Picture 3" descr="ring6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3" y="1325601"/>
            <a:ext cx="8780280" cy="500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7"/>
          <p:cNvGrpSpPr>
            <a:grpSpLocks/>
          </p:cNvGrpSpPr>
          <p:nvPr/>
        </p:nvGrpSpPr>
        <p:grpSpPr bwMode="auto">
          <a:xfrm rot="-171317">
            <a:off x="1407813" y="1691857"/>
            <a:ext cx="3003550" cy="1462089"/>
            <a:chOff x="909" y="936"/>
            <a:chExt cx="1892" cy="921"/>
          </a:xfrm>
        </p:grpSpPr>
        <p:sp>
          <p:nvSpPr>
            <p:cNvPr id="50" name="Line 8"/>
            <p:cNvSpPr>
              <a:spLocks noChangeShapeType="1"/>
            </p:cNvSpPr>
            <p:nvPr/>
          </p:nvSpPr>
          <p:spPr bwMode="auto">
            <a:xfrm flipH="1">
              <a:off x="1502" y="1417"/>
              <a:ext cx="964" cy="440"/>
            </a:xfrm>
            <a:prstGeom prst="line">
              <a:avLst/>
            </a:prstGeom>
            <a:noFill/>
            <a:ln w="38100" cap="flat" cmpd="sng" algn="ctr">
              <a:solidFill>
                <a:srgbClr val="000090"/>
              </a:solidFill>
              <a:prstDash val="solid"/>
              <a:headEnd/>
              <a:tailEnd type="triangl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Arial"/>
                <a:ea typeface=""/>
                <a:cs typeface=""/>
              </a:endParaRPr>
            </a:p>
          </p:txBody>
        </p:sp>
        <p:sp>
          <p:nvSpPr>
            <p:cNvPr id="51" name="Text Box 9"/>
            <p:cNvSpPr txBox="1">
              <a:spLocks noChangeArrowheads="1"/>
            </p:cNvSpPr>
            <p:nvPr/>
          </p:nvSpPr>
          <p:spPr bwMode="auto">
            <a:xfrm rot="20155099">
              <a:off x="909" y="936"/>
              <a:ext cx="1892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Times New Roman" charset="0"/>
                  <a:ea typeface=""/>
                </a:rPr>
                <a:t>3. Use beam for science, e.g. x-ray generation</a:t>
              </a:r>
            </a:p>
          </p:txBody>
        </p:sp>
      </p:grpSp>
      <p:grpSp>
        <p:nvGrpSpPr>
          <p:cNvPr id="52" name="Group 10"/>
          <p:cNvGrpSpPr>
            <a:grpSpLocks/>
          </p:cNvGrpSpPr>
          <p:nvPr/>
        </p:nvGrpSpPr>
        <p:grpSpPr bwMode="auto">
          <a:xfrm>
            <a:off x="6738303" y="2293402"/>
            <a:ext cx="2141537" cy="1109663"/>
            <a:chOff x="4460" y="1422"/>
            <a:chExt cx="1349" cy="699"/>
          </a:xfrm>
        </p:grpSpPr>
        <p:sp>
          <p:nvSpPr>
            <p:cNvPr id="53" name="Line 11"/>
            <p:cNvSpPr>
              <a:spLocks noChangeShapeType="1"/>
            </p:cNvSpPr>
            <p:nvPr/>
          </p:nvSpPr>
          <p:spPr bwMode="auto">
            <a:xfrm flipV="1">
              <a:off x="4909" y="1422"/>
              <a:ext cx="386" cy="107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smtClean="0">
                <a:solidFill>
                  <a:srgbClr val="000090"/>
                </a:solidFill>
                <a:ea typeface=""/>
              </a:endParaRPr>
            </a:p>
          </p:txBody>
        </p:sp>
        <p:sp>
          <p:nvSpPr>
            <p:cNvPr id="54" name="Text Box 12"/>
            <p:cNvSpPr txBox="1">
              <a:spLocks noChangeArrowheads="1"/>
            </p:cNvSpPr>
            <p:nvPr/>
          </p:nvSpPr>
          <p:spPr bwMode="auto">
            <a:xfrm rot="20716699">
              <a:off x="4460" y="1487"/>
              <a:ext cx="134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rgbClr val="000090"/>
                  </a:solidFill>
                  <a:latin typeface="Times New Roman" charset="0"/>
                  <a:ea typeface=""/>
                </a:rPr>
                <a:t>6. dump beam: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kern="0" dirty="0" err="1" smtClean="0">
                  <a:solidFill>
                    <a:srgbClr val="000090"/>
                  </a:solidFill>
                  <a:ea typeface=""/>
                </a:rPr>
                <a:t>low</a:t>
              </a:r>
              <a:r>
                <a:rPr lang="sv-SE" kern="0" dirty="0" smtClean="0">
                  <a:solidFill>
                    <a:srgbClr val="000090"/>
                  </a:solidFill>
                  <a:ea typeface=""/>
                </a:rPr>
                <a:t> </a:t>
              </a:r>
              <a:r>
                <a:rPr lang="sv-SE" kern="0" dirty="0" err="1" smtClean="0">
                  <a:solidFill>
                    <a:srgbClr val="000090"/>
                  </a:solidFill>
                  <a:ea typeface=""/>
                </a:rPr>
                <a:t>dump</a:t>
              </a:r>
              <a:r>
                <a:rPr lang="sv-SE" kern="0" dirty="0" smtClean="0">
                  <a:solidFill>
                    <a:srgbClr val="000090"/>
                  </a:solidFill>
                  <a:ea typeface=""/>
                </a:rPr>
                <a:t> </a:t>
              </a:r>
              <a:r>
                <a:rPr lang="sv-SE" kern="0" dirty="0" err="1" smtClean="0">
                  <a:solidFill>
                    <a:srgbClr val="000090"/>
                  </a:solidFill>
                  <a:ea typeface=""/>
                </a:rPr>
                <a:t>energy</a:t>
              </a:r>
              <a:r>
                <a:rPr lang="sv-SE" kern="0" dirty="0" smtClean="0">
                  <a:solidFill>
                    <a:srgbClr val="000090"/>
                  </a:solidFill>
                  <a:ea typeface=""/>
                </a:rPr>
                <a:t>, 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kern="0" dirty="0" smtClean="0">
                  <a:solidFill>
                    <a:srgbClr val="000090"/>
                  </a:solidFill>
                  <a:ea typeface=""/>
                </a:rPr>
                <a:t>less </a:t>
              </a:r>
              <a:r>
                <a:rPr lang="sv-SE" kern="0" dirty="0" err="1" smtClean="0">
                  <a:solidFill>
                    <a:srgbClr val="000090"/>
                  </a:solidFill>
                  <a:ea typeface=""/>
                </a:rPr>
                <a:t>radioactivity</a:t>
              </a:r>
              <a:endParaRPr lang="en-US" kern="0" dirty="0" smtClean="0">
                <a:solidFill>
                  <a:srgbClr val="000090"/>
                </a:solidFill>
                <a:ea typeface=""/>
              </a:endParaRPr>
            </a:p>
          </p:txBody>
        </p:sp>
      </p:grpSp>
      <p:grpSp>
        <p:nvGrpSpPr>
          <p:cNvPr id="55" name="Group 13"/>
          <p:cNvGrpSpPr>
            <a:grpSpLocks/>
          </p:cNvGrpSpPr>
          <p:nvPr/>
        </p:nvGrpSpPr>
        <p:grpSpPr bwMode="auto">
          <a:xfrm rot="-198159">
            <a:off x="4529504" y="2685724"/>
            <a:ext cx="2081213" cy="766763"/>
            <a:chOff x="2912" y="1568"/>
            <a:chExt cx="1311" cy="483"/>
          </a:xfrm>
        </p:grpSpPr>
        <p:sp>
          <p:nvSpPr>
            <p:cNvPr id="56" name="Line 14"/>
            <p:cNvSpPr>
              <a:spLocks noChangeShapeType="1"/>
            </p:cNvSpPr>
            <p:nvPr/>
          </p:nvSpPr>
          <p:spPr bwMode="auto">
            <a:xfrm flipV="1">
              <a:off x="3325" y="1568"/>
              <a:ext cx="837" cy="483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smtClean="0">
                <a:solidFill>
                  <a:srgbClr val="000090"/>
                </a:solidFill>
                <a:ea typeface=""/>
              </a:endParaRPr>
            </a:p>
          </p:txBody>
        </p:sp>
        <p:sp>
          <p:nvSpPr>
            <p:cNvPr id="57" name="Text Box 15"/>
            <p:cNvSpPr txBox="1">
              <a:spLocks noChangeArrowheads="1"/>
            </p:cNvSpPr>
            <p:nvPr/>
          </p:nvSpPr>
          <p:spPr bwMode="auto">
            <a:xfrm rot="19822043">
              <a:off x="2912" y="1616"/>
              <a:ext cx="131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rgbClr val="000090"/>
                  </a:solidFill>
                  <a:latin typeface="Times New Roman" charset="0"/>
                  <a:ea typeface=""/>
                </a:rPr>
                <a:t>2. acceleration</a:t>
              </a:r>
            </a:p>
          </p:txBody>
        </p:sp>
      </p:grpSp>
      <p:grpSp>
        <p:nvGrpSpPr>
          <p:cNvPr id="58" name="Group 16"/>
          <p:cNvGrpSpPr>
            <a:grpSpLocks/>
          </p:cNvGrpSpPr>
          <p:nvPr/>
        </p:nvGrpSpPr>
        <p:grpSpPr bwMode="auto">
          <a:xfrm rot="-1621670">
            <a:off x="2377758" y="2895063"/>
            <a:ext cx="2262187" cy="265113"/>
            <a:chOff x="22" y="1914"/>
            <a:chExt cx="1543" cy="182"/>
          </a:xfrm>
        </p:grpSpPr>
        <p:grpSp>
          <p:nvGrpSpPr>
            <p:cNvPr id="59" name="Group 17"/>
            <p:cNvGrpSpPr>
              <a:grpSpLocks/>
            </p:cNvGrpSpPr>
            <p:nvPr/>
          </p:nvGrpSpPr>
          <p:grpSpPr bwMode="auto">
            <a:xfrm>
              <a:off x="975" y="1914"/>
              <a:ext cx="590" cy="182"/>
              <a:chOff x="249" y="2205"/>
              <a:chExt cx="590" cy="182"/>
            </a:xfrm>
          </p:grpSpPr>
          <p:sp>
            <p:nvSpPr>
              <p:cNvPr id="61" name="AutoShape 18"/>
              <p:cNvSpPr>
                <a:spLocks noChangeArrowheads="1"/>
              </p:cNvSpPr>
              <p:nvPr/>
            </p:nvSpPr>
            <p:spPr bwMode="auto">
              <a:xfrm>
                <a:off x="249" y="2205"/>
                <a:ext cx="91" cy="182"/>
              </a:xfrm>
              <a:prstGeom prst="cube">
                <a:avLst>
                  <a:gd name="adj" fmla="val 47255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smtClean="0">
                  <a:solidFill>
                    <a:sysClr val="windowText" lastClr="000000"/>
                  </a:solidFill>
                  <a:ea typeface=""/>
                </a:endParaRPr>
              </a:p>
            </p:txBody>
          </p:sp>
          <p:sp>
            <p:nvSpPr>
              <p:cNvPr id="62" name="AutoShape 19"/>
              <p:cNvSpPr>
                <a:spLocks noChangeArrowheads="1"/>
              </p:cNvSpPr>
              <p:nvPr/>
            </p:nvSpPr>
            <p:spPr bwMode="auto">
              <a:xfrm>
                <a:off x="320" y="2205"/>
                <a:ext cx="91" cy="182"/>
              </a:xfrm>
              <a:prstGeom prst="cube">
                <a:avLst>
                  <a:gd name="adj" fmla="val 47255"/>
                </a:avLst>
              </a:prstGeom>
              <a:solidFill>
                <a:srgbClr val="FF66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smtClean="0">
                  <a:solidFill>
                    <a:sysClr val="windowText" lastClr="000000"/>
                  </a:solidFill>
                  <a:ea typeface=""/>
                </a:endParaRPr>
              </a:p>
            </p:txBody>
          </p:sp>
          <p:sp>
            <p:nvSpPr>
              <p:cNvPr id="63" name="AutoShape 20"/>
              <p:cNvSpPr>
                <a:spLocks noChangeArrowheads="1"/>
              </p:cNvSpPr>
              <p:nvPr/>
            </p:nvSpPr>
            <p:spPr bwMode="auto">
              <a:xfrm>
                <a:off x="393" y="2205"/>
                <a:ext cx="91" cy="182"/>
              </a:xfrm>
              <a:prstGeom prst="cube">
                <a:avLst>
                  <a:gd name="adj" fmla="val 47255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smtClean="0">
                  <a:solidFill>
                    <a:sysClr val="windowText" lastClr="000000"/>
                  </a:solidFill>
                  <a:ea typeface=""/>
                </a:endParaRPr>
              </a:p>
            </p:txBody>
          </p:sp>
          <p:sp>
            <p:nvSpPr>
              <p:cNvPr id="64" name="AutoShape 21"/>
              <p:cNvSpPr>
                <a:spLocks noChangeArrowheads="1"/>
              </p:cNvSpPr>
              <p:nvPr/>
            </p:nvSpPr>
            <p:spPr bwMode="auto">
              <a:xfrm>
                <a:off x="464" y="2205"/>
                <a:ext cx="91" cy="182"/>
              </a:xfrm>
              <a:prstGeom prst="cube">
                <a:avLst>
                  <a:gd name="adj" fmla="val 47255"/>
                </a:avLst>
              </a:prstGeom>
              <a:solidFill>
                <a:srgbClr val="FF66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smtClean="0">
                  <a:solidFill>
                    <a:sysClr val="windowText" lastClr="000000"/>
                  </a:solidFill>
                  <a:ea typeface=""/>
                </a:endParaRPr>
              </a:p>
            </p:txBody>
          </p:sp>
          <p:sp>
            <p:nvSpPr>
              <p:cNvPr id="65" name="AutoShape 22"/>
              <p:cNvSpPr>
                <a:spLocks noChangeArrowheads="1"/>
              </p:cNvSpPr>
              <p:nvPr/>
            </p:nvSpPr>
            <p:spPr bwMode="auto">
              <a:xfrm>
                <a:off x="533" y="2205"/>
                <a:ext cx="91" cy="182"/>
              </a:xfrm>
              <a:prstGeom prst="cube">
                <a:avLst>
                  <a:gd name="adj" fmla="val 47255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smtClean="0">
                  <a:solidFill>
                    <a:sysClr val="windowText" lastClr="000000"/>
                  </a:solidFill>
                  <a:ea typeface=""/>
                </a:endParaRPr>
              </a:p>
            </p:txBody>
          </p:sp>
          <p:sp>
            <p:nvSpPr>
              <p:cNvPr id="66" name="AutoShape 23"/>
              <p:cNvSpPr>
                <a:spLocks noChangeArrowheads="1"/>
              </p:cNvSpPr>
              <p:nvPr/>
            </p:nvSpPr>
            <p:spPr bwMode="auto">
              <a:xfrm>
                <a:off x="604" y="2205"/>
                <a:ext cx="91" cy="182"/>
              </a:xfrm>
              <a:prstGeom prst="cube">
                <a:avLst>
                  <a:gd name="adj" fmla="val 47255"/>
                </a:avLst>
              </a:prstGeom>
              <a:solidFill>
                <a:srgbClr val="FF66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smtClean="0">
                  <a:solidFill>
                    <a:sysClr val="windowText" lastClr="000000"/>
                  </a:solidFill>
                  <a:ea typeface=""/>
                </a:endParaRPr>
              </a:p>
            </p:txBody>
          </p:sp>
          <p:sp>
            <p:nvSpPr>
              <p:cNvPr id="67" name="AutoShape 24"/>
              <p:cNvSpPr>
                <a:spLocks noChangeArrowheads="1"/>
              </p:cNvSpPr>
              <p:nvPr/>
            </p:nvSpPr>
            <p:spPr bwMode="auto">
              <a:xfrm>
                <a:off x="677" y="2205"/>
                <a:ext cx="91" cy="182"/>
              </a:xfrm>
              <a:prstGeom prst="cube">
                <a:avLst>
                  <a:gd name="adj" fmla="val 47255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smtClean="0">
                  <a:solidFill>
                    <a:sysClr val="windowText" lastClr="000000"/>
                  </a:solidFill>
                  <a:ea typeface=""/>
                </a:endParaRPr>
              </a:p>
            </p:txBody>
          </p:sp>
          <p:sp>
            <p:nvSpPr>
              <p:cNvPr id="68" name="AutoShape 25"/>
              <p:cNvSpPr>
                <a:spLocks noChangeArrowheads="1"/>
              </p:cNvSpPr>
              <p:nvPr/>
            </p:nvSpPr>
            <p:spPr bwMode="auto">
              <a:xfrm>
                <a:off x="748" y="2205"/>
                <a:ext cx="91" cy="182"/>
              </a:xfrm>
              <a:prstGeom prst="cube">
                <a:avLst>
                  <a:gd name="adj" fmla="val 47255"/>
                </a:avLst>
              </a:prstGeom>
              <a:solidFill>
                <a:srgbClr val="FF66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smtClean="0">
                  <a:solidFill>
                    <a:sysClr val="windowText" lastClr="000000"/>
                  </a:solidFill>
                  <a:ea typeface=""/>
                </a:endParaRPr>
              </a:p>
            </p:txBody>
          </p:sp>
        </p:grpSp>
        <p:sp>
          <p:nvSpPr>
            <p:cNvPr id="60" name="Freeform 26"/>
            <p:cNvSpPr>
              <a:spLocks/>
            </p:cNvSpPr>
            <p:nvPr/>
          </p:nvSpPr>
          <p:spPr bwMode="auto">
            <a:xfrm flipH="1">
              <a:off x="22" y="1914"/>
              <a:ext cx="941" cy="99"/>
            </a:xfrm>
            <a:custGeom>
              <a:avLst/>
              <a:gdLst>
                <a:gd name="T0" fmla="*/ 0 w 941"/>
                <a:gd name="T1" fmla="*/ 91 h 99"/>
                <a:gd name="T2" fmla="*/ 90 w 941"/>
                <a:gd name="T3" fmla="*/ 0 h 99"/>
                <a:gd name="T4" fmla="*/ 181 w 941"/>
                <a:gd name="T5" fmla="*/ 91 h 99"/>
                <a:gd name="T6" fmla="*/ 272 w 941"/>
                <a:gd name="T7" fmla="*/ 0 h 99"/>
                <a:gd name="T8" fmla="*/ 363 w 941"/>
                <a:gd name="T9" fmla="*/ 91 h 99"/>
                <a:gd name="T10" fmla="*/ 453 w 941"/>
                <a:gd name="T11" fmla="*/ 0 h 99"/>
                <a:gd name="T12" fmla="*/ 544 w 941"/>
                <a:gd name="T13" fmla="*/ 91 h 99"/>
                <a:gd name="T14" fmla="*/ 635 w 941"/>
                <a:gd name="T15" fmla="*/ 0 h 99"/>
                <a:gd name="T16" fmla="*/ 725 w 941"/>
                <a:gd name="T17" fmla="*/ 91 h 99"/>
                <a:gd name="T18" fmla="*/ 771 w 941"/>
                <a:gd name="T19" fmla="*/ 46 h 99"/>
                <a:gd name="T20" fmla="*/ 941 w 941"/>
                <a:gd name="T21" fmla="*/ 4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1" h="99">
                  <a:moveTo>
                    <a:pt x="0" y="91"/>
                  </a:moveTo>
                  <a:cubicBezTo>
                    <a:pt x="30" y="45"/>
                    <a:pt x="60" y="0"/>
                    <a:pt x="90" y="0"/>
                  </a:cubicBezTo>
                  <a:cubicBezTo>
                    <a:pt x="120" y="0"/>
                    <a:pt x="151" y="91"/>
                    <a:pt x="181" y="91"/>
                  </a:cubicBezTo>
                  <a:cubicBezTo>
                    <a:pt x="211" y="91"/>
                    <a:pt x="242" y="0"/>
                    <a:pt x="272" y="0"/>
                  </a:cubicBezTo>
                  <a:cubicBezTo>
                    <a:pt x="302" y="0"/>
                    <a:pt x="333" y="91"/>
                    <a:pt x="363" y="91"/>
                  </a:cubicBezTo>
                  <a:cubicBezTo>
                    <a:pt x="393" y="91"/>
                    <a:pt x="423" y="0"/>
                    <a:pt x="453" y="0"/>
                  </a:cubicBezTo>
                  <a:cubicBezTo>
                    <a:pt x="483" y="0"/>
                    <a:pt x="514" y="91"/>
                    <a:pt x="544" y="91"/>
                  </a:cubicBezTo>
                  <a:cubicBezTo>
                    <a:pt x="574" y="91"/>
                    <a:pt x="605" y="0"/>
                    <a:pt x="635" y="0"/>
                  </a:cubicBezTo>
                  <a:cubicBezTo>
                    <a:pt x="665" y="0"/>
                    <a:pt x="702" y="83"/>
                    <a:pt x="725" y="91"/>
                  </a:cubicBezTo>
                  <a:cubicBezTo>
                    <a:pt x="748" y="99"/>
                    <a:pt x="735" y="54"/>
                    <a:pt x="771" y="46"/>
                  </a:cubicBezTo>
                  <a:cubicBezTo>
                    <a:pt x="807" y="38"/>
                    <a:pt x="906" y="43"/>
                    <a:pt x="941" y="42"/>
                  </a:cubicBezTo>
                </a:path>
              </a:pathLst>
            </a:custGeom>
            <a:noFill/>
            <a:ln w="38100" cmpd="sng">
              <a:solidFill>
                <a:srgbClr val="FF9933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smtClean="0">
                <a:solidFill>
                  <a:sysClr val="windowText" lastClr="000000"/>
                </a:solidFill>
                <a:ea typeface=""/>
              </a:endParaRPr>
            </a:p>
          </p:txBody>
        </p:sp>
      </p:grpSp>
      <p:grpSp>
        <p:nvGrpSpPr>
          <p:cNvPr id="69" name="Group 28"/>
          <p:cNvGrpSpPr>
            <a:grpSpLocks/>
          </p:cNvGrpSpPr>
          <p:nvPr/>
        </p:nvGrpSpPr>
        <p:grpSpPr bwMode="auto">
          <a:xfrm>
            <a:off x="374333" y="2441038"/>
            <a:ext cx="1027113" cy="2068513"/>
            <a:chOff x="254" y="1547"/>
            <a:chExt cx="647" cy="1303"/>
          </a:xfrm>
        </p:grpSpPr>
        <p:sp>
          <p:nvSpPr>
            <p:cNvPr id="70" name="Line 29"/>
            <p:cNvSpPr>
              <a:spLocks noChangeShapeType="1"/>
            </p:cNvSpPr>
            <p:nvPr/>
          </p:nvSpPr>
          <p:spPr bwMode="auto">
            <a:xfrm flipH="1">
              <a:off x="376" y="2120"/>
              <a:ext cx="525" cy="722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smtClean="0">
                <a:solidFill>
                  <a:srgbClr val="000090"/>
                </a:solidFill>
                <a:ea typeface=""/>
              </a:endParaRPr>
            </a:p>
          </p:txBody>
        </p:sp>
        <p:sp>
          <p:nvSpPr>
            <p:cNvPr id="71" name="Text Box 30"/>
            <p:cNvSpPr txBox="1">
              <a:spLocks noChangeArrowheads="1"/>
            </p:cNvSpPr>
            <p:nvPr/>
          </p:nvSpPr>
          <p:spPr bwMode="auto">
            <a:xfrm rot="18352404">
              <a:off x="-136" y="1937"/>
              <a:ext cx="1303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rgbClr val="000090"/>
                  </a:solidFill>
                  <a:latin typeface="Times New Roman" charset="0"/>
                  <a:ea typeface=""/>
                </a:rPr>
                <a:t>4. Recirculate beam</a:t>
              </a:r>
            </a:p>
          </p:txBody>
        </p:sp>
      </p:grpSp>
      <p:grpSp>
        <p:nvGrpSpPr>
          <p:cNvPr id="72" name="Group 71"/>
          <p:cNvGrpSpPr>
            <a:grpSpLocks/>
          </p:cNvGrpSpPr>
          <p:nvPr/>
        </p:nvGrpSpPr>
        <p:grpSpPr bwMode="auto">
          <a:xfrm rot="21416038">
            <a:off x="4698450" y="3047461"/>
            <a:ext cx="2287588" cy="1247775"/>
            <a:chOff x="3062" y="1840"/>
            <a:chExt cx="1441" cy="786"/>
          </a:xfrm>
        </p:grpSpPr>
        <p:sp>
          <p:nvSpPr>
            <p:cNvPr id="73" name="Text Box 33"/>
            <p:cNvSpPr txBox="1">
              <a:spLocks noChangeArrowheads="1"/>
            </p:cNvSpPr>
            <p:nvPr/>
          </p:nvSpPr>
          <p:spPr bwMode="auto">
            <a:xfrm rot="19776942">
              <a:off x="3062" y="2103"/>
              <a:ext cx="144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rgbClr val="000090"/>
                  </a:solidFill>
                  <a:latin typeface="Times New Roman" charset="0"/>
                  <a:ea typeface=""/>
                </a:rPr>
                <a:t>5. deceleration 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rgbClr val="000090"/>
                  </a:solidFill>
                  <a:latin typeface="Times New Roman" charset="0"/>
                  <a:ea typeface=""/>
                </a:rPr>
                <a:t>to re-use energy</a:t>
              </a:r>
            </a:p>
          </p:txBody>
        </p:sp>
        <p:sp>
          <p:nvSpPr>
            <p:cNvPr id="74" name="Line 34"/>
            <p:cNvSpPr>
              <a:spLocks noChangeShapeType="1"/>
            </p:cNvSpPr>
            <p:nvPr/>
          </p:nvSpPr>
          <p:spPr bwMode="auto">
            <a:xfrm flipV="1">
              <a:off x="3442" y="1840"/>
              <a:ext cx="837" cy="483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smtClean="0">
                <a:solidFill>
                  <a:srgbClr val="000090"/>
                </a:solidFill>
                <a:ea typeface=""/>
              </a:endParaRPr>
            </a:p>
          </p:txBody>
        </p:sp>
      </p:grpSp>
      <p:grpSp>
        <p:nvGrpSpPr>
          <p:cNvPr id="75" name="Group 38"/>
          <p:cNvGrpSpPr>
            <a:grpSpLocks/>
          </p:cNvGrpSpPr>
          <p:nvPr/>
        </p:nvGrpSpPr>
        <p:grpSpPr bwMode="auto">
          <a:xfrm>
            <a:off x="416154" y="2141002"/>
            <a:ext cx="7896225" cy="2500313"/>
            <a:chOff x="363" y="1364"/>
            <a:chExt cx="4974" cy="1575"/>
          </a:xfrm>
        </p:grpSpPr>
        <p:sp>
          <p:nvSpPr>
            <p:cNvPr id="76" name="Text Box 39"/>
            <p:cNvSpPr txBox="1">
              <a:spLocks noChangeArrowheads="1"/>
            </p:cNvSpPr>
            <p:nvPr/>
          </p:nvSpPr>
          <p:spPr bwMode="auto">
            <a:xfrm>
              <a:off x="363" y="1364"/>
              <a:ext cx="4974" cy="1575"/>
            </a:xfrm>
            <a:prstGeom prst="rect">
              <a:avLst/>
            </a:prstGeom>
            <a:gradFill rotWithShape="1">
              <a:gsLst>
                <a:gs pos="0">
                  <a:srgbClr val="333399">
                    <a:shade val="51000"/>
                    <a:satMod val="130000"/>
                  </a:srgbClr>
                </a:gs>
                <a:gs pos="80000">
                  <a:srgbClr val="333399">
                    <a:shade val="93000"/>
                    <a:satMod val="130000"/>
                  </a:srgbClr>
                </a:gs>
                <a:gs pos="100000">
                  <a:srgbClr val="33339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charset="0"/>
                  <a:ea typeface=""/>
                  <a:cs typeface=""/>
                </a:rPr>
                <a:t>Example: 5 </a:t>
              </a:r>
              <a:r>
                <a:rPr kumimoji="0" lang="en-US" sz="2800" b="1" i="0" u="sng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charset="0"/>
                  <a:ea typeface=""/>
                  <a:cs typeface=""/>
                </a:rPr>
                <a:t>GeV</a:t>
              </a:r>
              <a:r>
                <a:rPr kumimoji="0" lang="en-US" sz="28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charset="0"/>
                  <a:ea typeface=""/>
                  <a:cs typeface=""/>
                </a:rPr>
                <a:t> linac, 100 mA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charset="0"/>
                  <a:ea typeface=""/>
                  <a:cs typeface=""/>
                </a:rPr>
                <a:t> S.C. without energy-recovery: &gt;1 GW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charset="0"/>
                  <a:ea typeface=""/>
                  <a:cs typeface=""/>
                </a:rPr>
                <a:t> S.C. with energy-recovery: &lt;15 MW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charset="0"/>
                <a:ea typeface=""/>
                <a:cs typeface=""/>
              </a:endParaRPr>
            </a:p>
          </p:txBody>
        </p:sp>
        <p:pic>
          <p:nvPicPr>
            <p:cNvPr id="77" name="Picture 4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2" y="1387"/>
              <a:ext cx="1137" cy="1537"/>
            </a:xfrm>
            <a:prstGeom prst="rect">
              <a:avLst/>
            </a:prstGeom>
            <a:gradFill rotWithShape="1">
              <a:gsLst>
                <a:gs pos="0">
                  <a:srgbClr val="000000">
                    <a:shade val="51000"/>
                    <a:satMod val="130000"/>
                  </a:srgbClr>
                </a:gs>
                <a:gs pos="80000">
                  <a:srgbClr val="000000">
                    <a:shade val="93000"/>
                    <a:satMod val="130000"/>
                  </a:srgbClr>
                </a:gs>
                <a:gs pos="100000">
                  <a:srgbClr val="0000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pic>
      </p:grpSp>
      <p:grpSp>
        <p:nvGrpSpPr>
          <p:cNvPr id="78" name="Group 4"/>
          <p:cNvGrpSpPr>
            <a:grpSpLocks/>
          </p:cNvGrpSpPr>
          <p:nvPr/>
        </p:nvGrpSpPr>
        <p:grpSpPr bwMode="auto">
          <a:xfrm>
            <a:off x="2451391" y="4756466"/>
            <a:ext cx="1200151" cy="1671638"/>
            <a:chOff x="1657" y="2835"/>
            <a:chExt cx="756" cy="1053"/>
          </a:xfrm>
        </p:grpSpPr>
        <p:sp>
          <p:nvSpPr>
            <p:cNvPr id="79" name="Line 5"/>
            <p:cNvSpPr>
              <a:spLocks noChangeShapeType="1"/>
            </p:cNvSpPr>
            <p:nvPr/>
          </p:nvSpPr>
          <p:spPr bwMode="auto">
            <a:xfrm flipV="1">
              <a:off x="2187" y="3100"/>
              <a:ext cx="226" cy="386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en-US">
                <a:solidFill>
                  <a:srgbClr val="000090"/>
                </a:solidFill>
                <a:ea typeface=""/>
              </a:endParaRPr>
            </a:p>
          </p:txBody>
        </p:sp>
        <p:sp>
          <p:nvSpPr>
            <p:cNvPr id="80" name="Text Box 6"/>
            <p:cNvSpPr txBox="1">
              <a:spLocks noChangeArrowheads="1"/>
            </p:cNvSpPr>
            <p:nvPr/>
          </p:nvSpPr>
          <p:spPr bwMode="auto">
            <a:xfrm rot="18155558">
              <a:off x="1392" y="3100"/>
              <a:ext cx="1053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914400" indent="-4572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371600" indent="-4572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828800" indent="-4572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286000" indent="-4572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400" b="1" dirty="0">
                  <a:solidFill>
                    <a:srgbClr val="000090"/>
                  </a:solidFill>
                  <a:latin typeface="Times New Roman" charset="0"/>
                </a:rPr>
                <a:t>1. Injection</a:t>
              </a:r>
            </a:p>
            <a:p>
              <a:r>
                <a:rPr lang="en-US" sz="2400" dirty="0">
                  <a:solidFill>
                    <a:srgbClr val="000090"/>
                  </a:solidFill>
                  <a:latin typeface="Times New Roman" charset="0"/>
                </a:rPr>
                <a:t> fresh beam</a:t>
              </a:r>
            </a:p>
          </p:txBody>
        </p:sp>
      </p:grpSp>
      <p:pic>
        <p:nvPicPr>
          <p:cNvPr id="81" name="Picture 3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165" y="4856653"/>
            <a:ext cx="4138613" cy="133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04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0" name="Picture 4" descr="C:\Documents and Settings\epc\My Documents\ERL\ERL Presentations\New Tunnel Building Layout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35" y="1513030"/>
            <a:ext cx="8874164" cy="4027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355407" y="2207669"/>
            <a:ext cx="10723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>
                <a:cs typeface="Arial" charset="0"/>
              </a:rPr>
              <a:t>CESR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 flipV="1">
            <a:off x="1561135" y="1766409"/>
            <a:ext cx="153078" cy="50675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800408" y="2630180"/>
            <a:ext cx="1" cy="62911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800408" y="2630180"/>
            <a:ext cx="313849" cy="118225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87" idx="0"/>
          </p:cNvCxnSpPr>
          <p:nvPr/>
        </p:nvCxnSpPr>
        <p:spPr>
          <a:xfrm flipH="1" flipV="1">
            <a:off x="5306361" y="4688792"/>
            <a:ext cx="407233" cy="25909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26"/>
          <p:cNvSpPr txBox="1">
            <a:spLocks noChangeArrowheads="1"/>
          </p:cNvSpPr>
          <p:nvPr/>
        </p:nvSpPr>
        <p:spPr bwMode="auto">
          <a:xfrm>
            <a:off x="5031136" y="4947890"/>
            <a:ext cx="13649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cs typeface="Arial" charset="0"/>
              </a:rPr>
              <a:t>Beam Stop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140313" y="3171434"/>
            <a:ext cx="250388" cy="67540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1"/>
          <p:cNvSpPr txBox="1">
            <a:spLocks noChangeArrowheads="1"/>
          </p:cNvSpPr>
          <p:nvPr/>
        </p:nvSpPr>
        <p:spPr bwMode="auto">
          <a:xfrm>
            <a:off x="5306361" y="2045404"/>
            <a:ext cx="319243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b="1" dirty="0"/>
              <a:t>ERL main linac</a:t>
            </a:r>
            <a:r>
              <a:rPr lang="en-US" sz="1600" dirty="0"/>
              <a:t>: 5 </a:t>
            </a:r>
            <a:r>
              <a:rPr lang="en-US" sz="1600" dirty="0" err="1"/>
              <a:t>GeV</a:t>
            </a:r>
            <a:r>
              <a:rPr lang="en-US" sz="1600" dirty="0"/>
              <a:t>, 100 mA with energy </a:t>
            </a:r>
            <a:r>
              <a:rPr lang="en-US" sz="1600" dirty="0" smtClean="0"/>
              <a:t>recovery</a:t>
            </a:r>
            <a:endParaRPr lang="en-US" sz="1600" dirty="0"/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3057565" y="2832880"/>
            <a:ext cx="23816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b="1" dirty="0"/>
              <a:t>ERL </a:t>
            </a:r>
            <a:r>
              <a:rPr lang="en-US" sz="1600" b="1" dirty="0" smtClean="0"/>
              <a:t>injector</a:t>
            </a:r>
            <a:endParaRPr lang="en-US" sz="1600" dirty="0"/>
          </a:p>
        </p:txBody>
      </p:sp>
      <p:pic>
        <p:nvPicPr>
          <p:cNvPr id="84" name="Picture 60" descr="cornell_ces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5" y="4650308"/>
            <a:ext cx="2860675" cy="1809750"/>
          </a:xfrm>
          <a:prstGeom prst="rect">
            <a:avLst/>
          </a:prstGeom>
          <a:noFill/>
          <a:ln w="5715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 Box 8"/>
          <p:cNvSpPr txBox="1">
            <a:spLocks noChangeArrowheads="1"/>
          </p:cNvSpPr>
          <p:nvPr/>
        </p:nvSpPr>
        <p:spPr bwMode="auto">
          <a:xfrm>
            <a:off x="1932129" y="1396055"/>
            <a:ext cx="67484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 eaLnBrk="1" hangingPunct="1">
              <a:defRPr/>
            </a:pPr>
            <a:r>
              <a:rPr lang="en-US" sz="2800" i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en-US" sz="2800" i="1" dirty="0" err="1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</a:t>
            </a:r>
            <a:r>
              <a:rPr lang="en-US" sz="2800" i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100 mA, hard X-ray light source</a:t>
            </a:r>
          </a:p>
        </p:txBody>
      </p:sp>
      <p:sp>
        <p:nvSpPr>
          <p:cNvPr id="86" name="TextBox 8"/>
          <p:cNvSpPr txBox="1">
            <a:spLocks noChangeArrowheads="1"/>
          </p:cNvSpPr>
          <p:nvPr/>
        </p:nvSpPr>
        <p:spPr bwMode="auto">
          <a:xfrm>
            <a:off x="62535" y="4380920"/>
            <a:ext cx="1072317" cy="461665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>
                <a:cs typeface="Arial" charset="0"/>
              </a:rPr>
              <a:t>CESR</a:t>
            </a:r>
          </a:p>
        </p:txBody>
      </p:sp>
      <p:sp>
        <p:nvSpPr>
          <p:cNvPr id="87" name="Oval 86"/>
          <p:cNvSpPr/>
          <p:nvPr/>
        </p:nvSpPr>
        <p:spPr>
          <a:xfrm>
            <a:off x="4399708" y="3937063"/>
            <a:ext cx="151670" cy="117096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/>
          <p:cNvGrpSpPr/>
          <p:nvPr/>
        </p:nvGrpSpPr>
        <p:grpSpPr>
          <a:xfrm rot="10800000">
            <a:off x="3057565" y="4251565"/>
            <a:ext cx="924619" cy="135111"/>
            <a:chOff x="648479" y="4854982"/>
            <a:chExt cx="1522119" cy="225186"/>
          </a:xfrm>
        </p:grpSpPr>
        <p:grpSp>
          <p:nvGrpSpPr>
            <p:cNvPr id="89" name="Group 88"/>
            <p:cNvGrpSpPr/>
            <p:nvPr/>
          </p:nvGrpSpPr>
          <p:grpSpPr>
            <a:xfrm>
              <a:off x="648479" y="4854982"/>
              <a:ext cx="549405" cy="225186"/>
              <a:chOff x="648479" y="4854982"/>
              <a:chExt cx="549405" cy="225186"/>
            </a:xfrm>
          </p:grpSpPr>
          <p:cxnSp>
            <p:nvCxnSpPr>
              <p:cNvPr id="94" name="Curved Connector 93"/>
              <p:cNvCxnSpPr/>
              <p:nvPr/>
            </p:nvCxnSpPr>
            <p:spPr>
              <a:xfrm flipV="1">
                <a:off x="648479" y="4854982"/>
                <a:ext cx="288212" cy="225186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urved Connector 94"/>
              <p:cNvCxnSpPr/>
              <p:nvPr/>
            </p:nvCxnSpPr>
            <p:spPr>
              <a:xfrm>
                <a:off x="936691" y="4854982"/>
                <a:ext cx="261193" cy="225186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Group 89"/>
            <p:cNvGrpSpPr/>
            <p:nvPr/>
          </p:nvGrpSpPr>
          <p:grpSpPr>
            <a:xfrm>
              <a:off x="1197883" y="4854982"/>
              <a:ext cx="549405" cy="225186"/>
              <a:chOff x="648479" y="4854982"/>
              <a:chExt cx="549405" cy="225186"/>
            </a:xfrm>
          </p:grpSpPr>
          <p:cxnSp>
            <p:nvCxnSpPr>
              <p:cNvPr id="92" name="Curved Connector 91"/>
              <p:cNvCxnSpPr/>
              <p:nvPr/>
            </p:nvCxnSpPr>
            <p:spPr>
              <a:xfrm flipV="1">
                <a:off x="648479" y="4854982"/>
                <a:ext cx="288212" cy="225186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urved Connector 92"/>
              <p:cNvCxnSpPr/>
              <p:nvPr/>
            </p:nvCxnSpPr>
            <p:spPr>
              <a:xfrm>
                <a:off x="936691" y="4854982"/>
                <a:ext cx="261193" cy="225186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1" name="Curved Connector 90"/>
            <p:cNvCxnSpPr/>
            <p:nvPr/>
          </p:nvCxnSpPr>
          <p:spPr>
            <a:xfrm flipV="1">
              <a:off x="1747284" y="4945056"/>
              <a:ext cx="423314" cy="135112"/>
            </a:xfrm>
            <a:prstGeom prst="curvedConnector3">
              <a:avLst>
                <a:gd name="adj1" fmla="val 35990"/>
              </a:avLst>
            </a:prstGeom>
            <a:ln>
              <a:solidFill>
                <a:srgbClr val="FF6600"/>
              </a:solidFill>
              <a:headEnd type="none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6" name="Straight Arrow Connector 95"/>
          <p:cNvCxnSpPr/>
          <p:nvPr/>
        </p:nvCxnSpPr>
        <p:spPr>
          <a:xfrm flipH="1" flipV="1">
            <a:off x="3652086" y="4514563"/>
            <a:ext cx="185324" cy="372077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26"/>
          <p:cNvSpPr txBox="1">
            <a:spLocks noChangeArrowheads="1"/>
          </p:cNvSpPr>
          <p:nvPr/>
        </p:nvSpPr>
        <p:spPr bwMode="auto">
          <a:xfrm>
            <a:off x="3186462" y="4826191"/>
            <a:ext cx="136491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 err="1" smtClean="0">
                <a:cs typeface="Arial" charset="0"/>
              </a:rPr>
              <a:t>Undulators</a:t>
            </a:r>
            <a:r>
              <a:rPr lang="en-US" sz="1800" dirty="0" smtClean="0">
                <a:cs typeface="Arial" charset="0"/>
              </a:rPr>
              <a:t> and X-ray beam lines</a:t>
            </a:r>
            <a:endParaRPr lang="en-US" sz="1800" dirty="0">
              <a:cs typeface="Arial" charset="0"/>
            </a:endParaRPr>
          </a:p>
        </p:txBody>
      </p:sp>
      <p:graphicFrame>
        <p:nvGraphicFramePr>
          <p:cNvPr id="98" name="Group 4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94186"/>
              </p:ext>
            </p:extLst>
          </p:nvPr>
        </p:nvGraphicFramePr>
        <p:xfrm>
          <a:off x="4401760" y="3982297"/>
          <a:ext cx="4344646" cy="232505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90066"/>
                <a:gridCol w="1854580"/>
              </a:tblGrid>
              <a:tr h="3889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Parameter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Cornell ERL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>
                    <a:solidFill>
                      <a:srgbClr val="6699FF"/>
                    </a:solidFill>
                  </a:tcPr>
                </a:tc>
              </a:tr>
              <a:tr h="3857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ms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source size(mm)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2(h) x 2(v)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/>
                </a:tc>
              </a:tr>
              <a:tr h="3873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x-ray beamsize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down to 1 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/>
                </a:tc>
              </a:tr>
              <a:tr h="649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Coherent flux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x-rays/s/0.1%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bw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 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x 10</a:t>
                      </a:r>
                      <a:r>
                        <a:rPr kumimoji="0" lang="en-US" sz="18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/>
                </a:tc>
              </a:tr>
              <a:tr h="3857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ms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pulse duration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down to 0.1 </a:t>
                      </a: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 Unicode MS" charset="0"/>
                        <a:ea typeface="ＭＳ Ｐゴシック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91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2.75591E-6 C 0.00903 0.00764 0.01823 0.01528 0.02761 0.01575 C 0.03646 0.01621 -0.00625 0.02987 0.05435 0.00254 C 0.11495 -0.02478 0.32262 -0.13317 0.39121 -0.14845 C 0.4598 -0.16374 0.46362 -0.11001 0.4657 -0.0894 C 0.46848 -0.06878 0.46692 -0.04725 0.4058 -0.02501 C 0.34502 -0.00278 0.16513 0.02941 0.09984 0.04423 C 0.03473 0.05905 0.05886 0.07225 0.01458 0.06438 C -0.02917 0.0565 -0.12381 0.00949 -0.16479 -0.00278 C -0.20542 -0.01506 -0.20542 -0.0139 -0.22956 -0.00927 C -0.25352 -0.00463 -0.28495 0.0213 -0.30926 0.02501 C -0.33392 0.02871 -0.35562 0.02316 -0.37628 0.0132 C -0.39695 0.00324 -0.41813 -0.01066 -0.43341 -0.03428 C -0.44887 -0.0579 -0.46623 -0.09241 -0.46883 -0.12877 C -0.47144 -0.16513 -0.46727 -0.21909 -0.44921 -0.25243 C -0.43115 -0.28578 -0.39209 -0.31913 -0.36048 -0.32863 C -0.32923 -0.33812 -0.28686 -0.33233 -0.26012 -0.3101 C -0.23303 -0.28787 -0.21132 -0.22742 -0.19917 -0.19454 C -0.18684 -0.16165 -0.19604 -0.13988 -0.18615 -0.11302 C -0.17642 -0.08615 -0.16583 -0.05605 -0.14083 -0.03289 C -0.116 -0.00973 -0.06772 0.01876 -0.03734 0.02617 C -0.00695 0.03358 -0.02865 0.04099 0.0415 0.01181 C 0.11147 -0.01737 0.3129 -0.13062 0.38322 -0.14845 C 0.45337 -0.16628 0.4506 -0.11024 0.46292 -0.09472 C 0.47543 -0.07921 0.45997 -0.06485 0.45754 -0.05582 C 0.45511 -0.04678 0.4532 -0.04377 0.44851 -0.03984 C 0.44417 -0.0359 0.48116 -0.04377 0.43063 -0.0315 C 0.3801 -0.01922 0.19934 0.01876 0.14516 0.03358 C 0.09081 0.0484 0.11321 0.05141 0.10488 0.0572 C 0.09602 0.06299 0.09793 0.06276 0.09394 0.06901 C 0.09012 0.07526 0.08352 0.08916 0.08074 0.09449 " pathEditMode="relative" rAng="0" ptsTypes="aaaaaaaaaaaaaaaaaaaaaaaaaaaaaaa">
                                      <p:cBhvr>
                                        <p:cTn id="6" dur="1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4" y="-121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89147E-6 -1.33858E-6 L -0.30734 0.0189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7" y="95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SRF for ERLs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729" y="1492848"/>
            <a:ext cx="4107571" cy="19570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69633" y="1317221"/>
            <a:ext cx="44569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b="1" dirty="0"/>
              <a:t>Due to energy recovery, the </a:t>
            </a:r>
            <a:r>
              <a:rPr lang="en-US" b="1" dirty="0">
                <a:solidFill>
                  <a:srgbClr val="333399"/>
                </a:solidFill>
              </a:rPr>
              <a:t>required RF power is nearly independent of the beam current. </a:t>
            </a:r>
            <a:r>
              <a:rPr lang="en-US" b="1" dirty="0" smtClean="0">
                <a:solidFill>
                  <a:srgbClr val="333399"/>
                </a:solidFill>
              </a:rPr>
              <a:t>Beam </a:t>
            </a:r>
            <a:r>
              <a:rPr lang="en-US" b="1" dirty="0">
                <a:solidFill>
                  <a:srgbClr val="333399"/>
                </a:solidFill>
              </a:rPr>
              <a:t>loading is zero </a:t>
            </a:r>
            <a:r>
              <a:rPr lang="en-US" b="1" dirty="0"/>
              <a:t>in an ideal case</a:t>
            </a:r>
            <a:r>
              <a:rPr lang="en-US" b="1" dirty="0" smtClean="0"/>
              <a:t>.</a:t>
            </a:r>
          </a:p>
          <a:p>
            <a:pPr marL="285750" indent="-285750" algn="l">
              <a:buFont typeface="Arial"/>
              <a:buChar char="•"/>
            </a:pPr>
            <a:r>
              <a:rPr lang="en-US" b="1" dirty="0"/>
              <a:t>However, </a:t>
            </a:r>
            <a:r>
              <a:rPr lang="en-US" b="1" dirty="0">
                <a:solidFill>
                  <a:srgbClr val="008000"/>
                </a:solidFill>
              </a:rPr>
              <a:t>small deviations can induce strong effects </a:t>
            </a:r>
            <a:r>
              <a:rPr lang="en-US" b="1" dirty="0"/>
              <a:t>→ hence very tight requirements to RF amplitude and phase stability at high loaded Q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26573" y="3671416"/>
            <a:ext cx="41232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b="1" dirty="0" err="1">
                <a:solidFill>
                  <a:srgbClr val="FF0000"/>
                </a:solidFill>
              </a:rPr>
              <a:t>Multipass</a:t>
            </a:r>
            <a:r>
              <a:rPr lang="en-US" b="1" dirty="0">
                <a:solidFill>
                  <a:srgbClr val="FF0000"/>
                </a:solidFill>
              </a:rPr>
              <a:t> Beam Breakup (BBU) due to interaction with dipole HOMs is the major limitation of the beam current in ERLs. Strong damping of HOMs in multi-cell cavities is required.</a:t>
            </a:r>
          </a:p>
          <a:p>
            <a:pPr marL="285750" indent="-285750" algn="l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HOM </a:t>
            </a:r>
            <a:r>
              <a:rPr lang="en-US" b="1" dirty="0">
                <a:solidFill>
                  <a:srgbClr val="FF0000"/>
                </a:solidFill>
              </a:rPr>
              <a:t>power dissipation may be high.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302577" y="4046605"/>
            <a:ext cx="4308152" cy="1671742"/>
            <a:chOff x="192" y="1404"/>
            <a:chExt cx="5376" cy="1286"/>
          </a:xfrm>
        </p:grpSpPr>
        <p:sp>
          <p:nvSpPr>
            <p:cNvPr id="15" name="Line 6"/>
            <p:cNvSpPr>
              <a:spLocks noChangeShapeType="1"/>
            </p:cNvSpPr>
            <p:nvPr/>
          </p:nvSpPr>
          <p:spPr bwMode="auto">
            <a:xfrm>
              <a:off x="192" y="2460"/>
              <a:ext cx="5376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" name="Group 7"/>
            <p:cNvGrpSpPr>
              <a:grpSpLocks/>
            </p:cNvGrpSpPr>
            <p:nvPr/>
          </p:nvGrpSpPr>
          <p:grpSpPr bwMode="auto">
            <a:xfrm>
              <a:off x="4512" y="1500"/>
              <a:ext cx="768" cy="960"/>
              <a:chOff x="2112" y="2064"/>
              <a:chExt cx="240" cy="960"/>
            </a:xfrm>
          </p:grpSpPr>
          <p:sp>
            <p:nvSpPr>
              <p:cNvPr id="26" name="Arc 8"/>
              <p:cNvSpPr>
                <a:spLocks/>
              </p:cNvSpPr>
              <p:nvPr/>
            </p:nvSpPr>
            <p:spPr bwMode="auto">
              <a:xfrm flipV="1">
                <a:off x="2112" y="2496"/>
                <a:ext cx="240" cy="5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rc 9"/>
              <p:cNvSpPr>
                <a:spLocks/>
              </p:cNvSpPr>
              <p:nvPr/>
            </p:nvSpPr>
            <p:spPr bwMode="auto">
              <a:xfrm>
                <a:off x="2112" y="2064"/>
                <a:ext cx="240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10"/>
            <p:cNvGrpSpPr>
              <a:grpSpLocks/>
            </p:cNvGrpSpPr>
            <p:nvPr/>
          </p:nvGrpSpPr>
          <p:grpSpPr bwMode="auto">
            <a:xfrm flipH="1" flipV="1">
              <a:off x="288" y="1500"/>
              <a:ext cx="768" cy="960"/>
              <a:chOff x="2112" y="2064"/>
              <a:chExt cx="240" cy="960"/>
            </a:xfrm>
          </p:grpSpPr>
          <p:sp>
            <p:nvSpPr>
              <p:cNvPr id="24" name="Arc 11"/>
              <p:cNvSpPr>
                <a:spLocks/>
              </p:cNvSpPr>
              <p:nvPr/>
            </p:nvSpPr>
            <p:spPr bwMode="auto">
              <a:xfrm flipV="1">
                <a:off x="2112" y="2496"/>
                <a:ext cx="240" cy="5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Arc 12"/>
              <p:cNvSpPr>
                <a:spLocks/>
              </p:cNvSpPr>
              <p:nvPr/>
            </p:nvSpPr>
            <p:spPr bwMode="auto">
              <a:xfrm>
                <a:off x="2112" y="2064"/>
                <a:ext cx="240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1056" y="1500"/>
              <a:ext cx="3456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20" y="1404"/>
              <a:ext cx="5080" cy="1104"/>
            </a:xfrm>
            <a:custGeom>
              <a:avLst/>
              <a:gdLst>
                <a:gd name="T0" fmla="*/ 3472 w 5080"/>
                <a:gd name="T1" fmla="*/ 1056 h 1104"/>
                <a:gd name="T2" fmla="*/ 4768 w 5080"/>
                <a:gd name="T3" fmla="*/ 816 h 1104"/>
                <a:gd name="T4" fmla="*/ 4912 w 5080"/>
                <a:gd name="T5" fmla="*/ 240 h 1104"/>
                <a:gd name="T6" fmla="*/ 3760 w 5080"/>
                <a:gd name="T7" fmla="*/ 144 h 1104"/>
                <a:gd name="T8" fmla="*/ 2512 w 5080"/>
                <a:gd name="T9" fmla="*/ 0 h 1104"/>
                <a:gd name="T10" fmla="*/ 1408 w 5080"/>
                <a:gd name="T11" fmla="*/ 144 h 1104"/>
                <a:gd name="T12" fmla="*/ 256 w 5080"/>
                <a:gd name="T13" fmla="*/ 144 h 1104"/>
                <a:gd name="T14" fmla="*/ 16 w 5080"/>
                <a:gd name="T15" fmla="*/ 576 h 1104"/>
                <a:gd name="T16" fmla="*/ 352 w 5080"/>
                <a:gd name="T17" fmla="*/ 1008 h 1104"/>
                <a:gd name="T18" fmla="*/ 1408 w 5080"/>
                <a:gd name="T19" fmla="*/ 1104 h 1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080" h="1104">
                  <a:moveTo>
                    <a:pt x="3472" y="1056"/>
                  </a:moveTo>
                  <a:cubicBezTo>
                    <a:pt x="4000" y="1004"/>
                    <a:pt x="4528" y="952"/>
                    <a:pt x="4768" y="816"/>
                  </a:cubicBezTo>
                  <a:cubicBezTo>
                    <a:pt x="5008" y="680"/>
                    <a:pt x="5080" y="352"/>
                    <a:pt x="4912" y="240"/>
                  </a:cubicBezTo>
                  <a:cubicBezTo>
                    <a:pt x="4744" y="128"/>
                    <a:pt x="4160" y="184"/>
                    <a:pt x="3760" y="144"/>
                  </a:cubicBezTo>
                  <a:cubicBezTo>
                    <a:pt x="3360" y="104"/>
                    <a:pt x="2904" y="0"/>
                    <a:pt x="2512" y="0"/>
                  </a:cubicBezTo>
                  <a:cubicBezTo>
                    <a:pt x="2120" y="0"/>
                    <a:pt x="1784" y="120"/>
                    <a:pt x="1408" y="144"/>
                  </a:cubicBezTo>
                  <a:cubicBezTo>
                    <a:pt x="1032" y="168"/>
                    <a:pt x="488" y="72"/>
                    <a:pt x="256" y="144"/>
                  </a:cubicBezTo>
                  <a:cubicBezTo>
                    <a:pt x="24" y="216"/>
                    <a:pt x="0" y="432"/>
                    <a:pt x="16" y="576"/>
                  </a:cubicBezTo>
                  <a:cubicBezTo>
                    <a:pt x="32" y="720"/>
                    <a:pt x="120" y="920"/>
                    <a:pt x="352" y="1008"/>
                  </a:cubicBezTo>
                  <a:cubicBezTo>
                    <a:pt x="584" y="1096"/>
                    <a:pt x="996" y="1100"/>
                    <a:pt x="1408" y="110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3744" y="2508"/>
              <a:ext cx="163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graphicFrame>
          <p:nvGraphicFramePr>
            <p:cNvPr id="21" name="Object 16"/>
            <p:cNvGraphicFramePr>
              <a:graphicFrameLocks noChangeAspect="1"/>
            </p:cNvGraphicFramePr>
            <p:nvPr/>
          </p:nvGraphicFramePr>
          <p:xfrm>
            <a:off x="3270" y="2248"/>
            <a:ext cx="41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8" name="Photo Editor Photo" r:id="rId4" imgW="657317" imgH="609524" progId="MSPhotoEd.3">
                    <p:embed/>
                  </p:oleObj>
                </mc:Choice>
                <mc:Fallback>
                  <p:oleObj name="Photo Editor Photo" r:id="rId4" imgW="657317" imgH="60952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0" y="2248"/>
                          <a:ext cx="41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18"/>
            <p:cNvGraphicFramePr>
              <a:graphicFrameLocks noChangeAspect="1"/>
            </p:cNvGraphicFramePr>
            <p:nvPr/>
          </p:nvGraphicFramePr>
          <p:xfrm>
            <a:off x="1817" y="2246"/>
            <a:ext cx="1458" cy="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9" name="Photo Editor Photo" r:id="rId6" imgW="2314286" imgH="704948" progId="MSPhotoEd.3">
                    <p:embed/>
                  </p:oleObj>
                </mc:Choice>
                <mc:Fallback>
                  <p:oleObj name="Photo Editor Photo" r:id="rId6" imgW="2314286" imgH="704948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7" y="2246"/>
                          <a:ext cx="1458" cy="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462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 beta Cavities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789" y="1276223"/>
            <a:ext cx="75655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charset="0"/>
              <a:buChar char="•"/>
            </a:pPr>
            <a:r>
              <a:rPr lang="en-US" sz="2000" b="1" dirty="0" smtClean="0">
                <a:solidFill>
                  <a:srgbClr val="333399"/>
                </a:solidFill>
              </a:rPr>
              <a:t>Increased needs for reduced-beta ( </a:t>
            </a:r>
            <a:r>
              <a:rPr lang="en-US" sz="2000" b="1" dirty="0" smtClean="0">
                <a:solidFill>
                  <a:srgbClr val="333399"/>
                </a:solidFill>
                <a:latin typeface="Symbol" charset="2"/>
                <a:ea typeface="Symbol" charset="2"/>
                <a:cs typeface="Symbol" charset="2"/>
              </a:rPr>
              <a:t>b</a:t>
            </a:r>
            <a:r>
              <a:rPr lang="en-US" sz="2000" b="1" dirty="0" smtClean="0">
                <a:solidFill>
                  <a:srgbClr val="333399"/>
                </a:solidFill>
              </a:rPr>
              <a:t> &lt; 1) SRF cavities, especially for CW and high duty factor pulsed machines:</a:t>
            </a:r>
          </a:p>
          <a:p>
            <a:pPr marL="742950" lvl="1" indent="-285750" algn="l">
              <a:buFont typeface="Arial" charset="0"/>
              <a:buChar char="•"/>
            </a:pPr>
            <a:r>
              <a:rPr lang="en-US" sz="2000" dirty="0" smtClean="0"/>
              <a:t>Accelerator driven systems (ADS)</a:t>
            </a:r>
          </a:p>
          <a:p>
            <a:pPr marL="742950" lvl="1" indent="-285750" algn="l">
              <a:buFont typeface="Arial" charset="0"/>
              <a:buChar char="•"/>
            </a:pPr>
            <a:r>
              <a:rPr lang="en-US" sz="2000" dirty="0" smtClean="0"/>
              <a:t>Nuclear transmutation of long-lived active waste</a:t>
            </a:r>
          </a:p>
          <a:p>
            <a:pPr marL="742950" lvl="1" indent="-285750" algn="l">
              <a:buFont typeface="Arial" charset="0"/>
              <a:buChar char="•"/>
            </a:pPr>
            <a:r>
              <a:rPr lang="en-US" sz="2000" dirty="0" smtClean="0"/>
              <a:t>Energy production </a:t>
            </a:r>
          </a:p>
          <a:p>
            <a:pPr marL="742950" lvl="1" indent="-285750" algn="l">
              <a:buFont typeface="Arial" charset="0"/>
              <a:buChar char="•"/>
            </a:pPr>
            <a:r>
              <a:rPr lang="en-US" sz="2000" dirty="0" smtClean="0"/>
              <a:t>Intense spallation neutron sources</a:t>
            </a:r>
          </a:p>
          <a:p>
            <a:pPr marL="742950" lvl="1" indent="-285750" algn="l">
              <a:buFont typeface="Arial" charset="0"/>
              <a:buChar char="•"/>
            </a:pPr>
            <a:endParaRPr lang="en-US" sz="800" dirty="0" smtClean="0"/>
          </a:p>
          <a:p>
            <a:pPr marL="742950" lvl="1" indent="-285750" algn="l">
              <a:buFont typeface="Arial" charset="0"/>
              <a:buChar char="•"/>
            </a:pPr>
            <a:r>
              <a:rPr lang="en-US" sz="2000" dirty="0" smtClean="0"/>
              <a:t>Nuclear physics</a:t>
            </a:r>
          </a:p>
          <a:p>
            <a:pPr marL="742950" lvl="1" indent="-285750" algn="l">
              <a:buFont typeface="Arial" charset="0"/>
              <a:buChar char="•"/>
            </a:pPr>
            <a:r>
              <a:rPr lang="en-US" sz="2000" dirty="0" smtClean="0"/>
              <a:t>Radioactive ion acceleration</a:t>
            </a:r>
          </a:p>
          <a:p>
            <a:pPr marL="742950" lvl="1" indent="-285750" algn="l">
              <a:buFont typeface="Arial" charset="0"/>
              <a:buChar char="•"/>
            </a:pPr>
            <a:endParaRPr lang="en-US" sz="800" dirty="0" smtClean="0"/>
          </a:p>
          <a:p>
            <a:pPr marL="742950" lvl="1" indent="-285750" algn="l">
              <a:buFont typeface="Arial" charset="0"/>
              <a:buChar char="•"/>
            </a:pPr>
            <a:r>
              <a:rPr lang="en-US" sz="2000" dirty="0" smtClean="0"/>
              <a:t>Defense applications  </a:t>
            </a: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87674"/>
              </p:ext>
            </p:extLst>
          </p:nvPr>
        </p:nvGraphicFramePr>
        <p:xfrm>
          <a:off x="2084161" y="4844140"/>
          <a:ext cx="6096000" cy="1285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Accelerator driven systems</a:t>
                      </a:r>
                    </a:p>
                    <a:p>
                      <a:r>
                        <a:rPr lang="en-US" dirty="0" smtClean="0"/>
                        <a:t>Waste</a:t>
                      </a:r>
                      <a:r>
                        <a:rPr lang="en-US" baseline="0" dirty="0" smtClean="0"/>
                        <a:t> transmutation </a:t>
                      </a:r>
                    </a:p>
                    <a:p>
                      <a:r>
                        <a:rPr lang="en-US" baseline="0" dirty="0" smtClean="0"/>
                        <a:t>Energy production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Production of radioactive</a:t>
                      </a:r>
                      <a:r>
                        <a:rPr lang="en-US" baseline="0" dirty="0" smtClean="0"/>
                        <a:t> ions</a:t>
                      </a:r>
                    </a:p>
                    <a:p>
                      <a:r>
                        <a:rPr lang="en-US" baseline="0" dirty="0" smtClean="0"/>
                        <a:t>Nuclear structure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Pulsed</a:t>
                      </a:r>
                      <a:r>
                        <a:rPr lang="en-US" baseline="0" dirty="0" smtClean="0"/>
                        <a:t> spallation sources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4147" y="4404204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3399"/>
                </a:solidFill>
              </a:rPr>
              <a:t>High current</a:t>
            </a:r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0802" y="4404204"/>
            <a:ext cx="2258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333399"/>
                </a:solidFill>
              </a:rPr>
              <a:t>Medium/low current</a:t>
            </a:r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114" y="5098142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3399"/>
                </a:solidFill>
              </a:rPr>
              <a:t>CW</a:t>
            </a:r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114" y="5763621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333399"/>
                </a:solidFill>
              </a:rPr>
              <a:t>Pulsed </a:t>
            </a:r>
            <a:endParaRPr lang="en-US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61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241" y="76200"/>
            <a:ext cx="7782560" cy="1143000"/>
          </a:xfrm>
        </p:spPr>
        <p:txBody>
          <a:bodyPr/>
          <a:lstStyle/>
          <a:p>
            <a:r>
              <a:rPr lang="en-US" dirty="0" smtClean="0"/>
              <a:t>Low beta Cavity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6080" y="1263650"/>
            <a:ext cx="797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b="1" dirty="0"/>
              <a:t>Dominating this field are TEM cavities: coaxial quarter wave resonators and half wave </a:t>
            </a:r>
            <a:r>
              <a:rPr lang="en-US" sz="2000" b="1" dirty="0" smtClean="0"/>
              <a:t>resonators </a:t>
            </a:r>
            <a:r>
              <a:rPr lang="en-US" sz="2000" b="1" dirty="0"/>
              <a:t>(coaxial and spoke).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7"/>
          <a:stretch/>
        </p:blipFill>
        <p:spPr>
          <a:xfrm>
            <a:off x="182880" y="1926701"/>
            <a:ext cx="8178800" cy="43851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45280" y="6004560"/>
            <a:ext cx="4287520" cy="3517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40200" y="5497139"/>
            <a:ext cx="401320" cy="5522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2240" y="5221011"/>
            <a:ext cx="200660" cy="109088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SRF Photoemission Electron Guns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6118" y="1537780"/>
            <a:ext cx="82949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charset="0"/>
              <a:buChar char="•"/>
            </a:pPr>
            <a:r>
              <a:rPr lang="en-US" b="1" dirty="0"/>
              <a:t>SRF has </a:t>
            </a:r>
            <a:r>
              <a:rPr lang="en-US" b="1" dirty="0" smtClean="0"/>
              <a:t>potential advantage </a:t>
            </a:r>
            <a:r>
              <a:rPr lang="en-US" b="1" dirty="0"/>
              <a:t>over other electron gun technologies in CW mode of operation, where </a:t>
            </a:r>
            <a:r>
              <a:rPr lang="en-US" b="1" dirty="0">
                <a:solidFill>
                  <a:srgbClr val="333399"/>
                </a:solidFill>
              </a:rPr>
              <a:t>it potentially can provide higher rate of acceleration</a:t>
            </a:r>
            <a:r>
              <a:rPr lang="en-US" b="1" dirty="0"/>
              <a:t>, generating high-charge bunches and high average beam currents. </a:t>
            </a:r>
            <a:endParaRPr lang="en-US" b="1" dirty="0" smtClean="0"/>
          </a:p>
          <a:p>
            <a:pPr marL="285750" indent="-285750" algn="l">
              <a:buFont typeface="Arial" charset="0"/>
              <a:buChar char="•"/>
            </a:pPr>
            <a:endParaRPr lang="en-US" b="1" dirty="0"/>
          </a:p>
          <a:p>
            <a:pPr marL="285750" indent="-285750" algn="l">
              <a:buFont typeface="Arial" charset="0"/>
              <a:buChar char="•"/>
            </a:pPr>
            <a:r>
              <a:rPr lang="en-US" b="1" dirty="0" smtClean="0"/>
              <a:t>In </a:t>
            </a:r>
            <a:r>
              <a:rPr lang="en-US" b="1" dirty="0"/>
              <a:t>SRF </a:t>
            </a:r>
            <a:r>
              <a:rPr lang="en-US" b="1" dirty="0" err="1"/>
              <a:t>photoinjectors</a:t>
            </a:r>
            <a:r>
              <a:rPr lang="en-US" b="1" dirty="0"/>
              <a:t> we are </a:t>
            </a:r>
            <a:r>
              <a:rPr lang="en-US" b="1" dirty="0">
                <a:solidFill>
                  <a:srgbClr val="333399"/>
                </a:solidFill>
              </a:rPr>
              <a:t>merging together </a:t>
            </a:r>
            <a:r>
              <a:rPr lang="en-US" b="1" dirty="0"/>
              <a:t>such complex technologies as </a:t>
            </a:r>
            <a:r>
              <a:rPr lang="en-US" b="1" dirty="0">
                <a:solidFill>
                  <a:srgbClr val="333399"/>
                </a:solidFill>
              </a:rPr>
              <a:t>high QE photocathodes, superconducting RF, high repetition rate </a:t>
            </a:r>
            <a:r>
              <a:rPr lang="en-US" b="1" dirty="0" err="1">
                <a:solidFill>
                  <a:srgbClr val="333399"/>
                </a:solidFill>
              </a:rPr>
              <a:t>synchronizable</a:t>
            </a:r>
            <a:r>
              <a:rPr lang="en-US" b="1" dirty="0">
                <a:solidFill>
                  <a:srgbClr val="333399"/>
                </a:solidFill>
              </a:rPr>
              <a:t> lasers</a:t>
            </a:r>
            <a:r>
              <a:rPr lang="en-US" b="1" dirty="0"/>
              <a:t>. </a:t>
            </a:r>
            <a:endParaRPr lang="en-US" b="1" dirty="0" smtClean="0"/>
          </a:p>
          <a:p>
            <a:pPr marL="285750" indent="-285750" algn="l">
              <a:buFont typeface="Arial" charset="0"/>
              <a:buChar char="•"/>
            </a:pPr>
            <a:endParaRPr lang="en-US" b="1" dirty="0"/>
          </a:p>
          <a:p>
            <a:pPr marL="285750" indent="-285750" algn="l">
              <a:buFont typeface="Arial" charset="0"/>
              <a:buChar char="•"/>
            </a:pPr>
            <a:r>
              <a:rPr lang="en-US" b="1" dirty="0" smtClean="0"/>
              <a:t>Among </a:t>
            </a:r>
            <a:r>
              <a:rPr lang="en-US" b="1" dirty="0"/>
              <a:t>the </a:t>
            </a:r>
            <a:r>
              <a:rPr lang="en-US" b="1" dirty="0">
                <a:solidFill>
                  <a:srgbClr val="333399"/>
                </a:solidFill>
              </a:rPr>
              <a:t>challenges</a:t>
            </a:r>
            <a:r>
              <a:rPr lang="en-US" b="1" dirty="0"/>
              <a:t> imposed by these technologies are </a:t>
            </a:r>
            <a:r>
              <a:rPr lang="en-US" b="1" dirty="0">
                <a:solidFill>
                  <a:srgbClr val="333399"/>
                </a:solidFill>
              </a:rPr>
              <a:t>maintaining UHV environment</a:t>
            </a:r>
            <a:r>
              <a:rPr lang="en-US" b="1" dirty="0"/>
              <a:t> for the cathodes, </a:t>
            </a:r>
            <a:r>
              <a:rPr lang="en-US" b="1" dirty="0" smtClean="0">
                <a:solidFill>
                  <a:srgbClr val="333399"/>
                </a:solidFill>
              </a:rPr>
              <a:t>preparing and maintaining </a:t>
            </a:r>
            <a:r>
              <a:rPr lang="en-US" b="1" dirty="0">
                <a:solidFill>
                  <a:srgbClr val="333399"/>
                </a:solidFill>
              </a:rPr>
              <a:t>cleanliness of the cavity RF surfaces </a:t>
            </a:r>
            <a:r>
              <a:rPr lang="en-US" b="1" dirty="0"/>
              <a:t>while allowing operation and replacement of the cathodes, designing </a:t>
            </a:r>
            <a:r>
              <a:rPr lang="en-US" b="1" dirty="0">
                <a:solidFill>
                  <a:srgbClr val="333399"/>
                </a:solidFill>
              </a:rPr>
              <a:t>low RF loss and low heat leak interface between the cold cavities and warmer </a:t>
            </a:r>
            <a:r>
              <a:rPr lang="en-US" b="1" dirty="0" smtClean="0">
                <a:solidFill>
                  <a:srgbClr val="333399"/>
                </a:solidFill>
              </a:rPr>
              <a:t>cathodes</a:t>
            </a:r>
            <a:r>
              <a:rPr lang="en-US" b="1" dirty="0" smtClean="0"/>
              <a:t>…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4479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SRF Gun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4414" r="2261"/>
          <a:stretch/>
        </p:blipFill>
        <p:spPr>
          <a:xfrm>
            <a:off x="650322" y="1219200"/>
            <a:ext cx="7646505" cy="43144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51" y="5455023"/>
            <a:ext cx="3938814" cy="94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SRF Gun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Introduction: SRF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0" b="52469"/>
          <a:stretch/>
        </p:blipFill>
        <p:spPr>
          <a:xfrm>
            <a:off x="4244751" y="1180496"/>
            <a:ext cx="3959856" cy="25850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346497"/>
              </a:clrFrom>
              <a:clrTo>
                <a:srgbClr val="34649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5" t="48442" r="5946"/>
          <a:stretch/>
        </p:blipFill>
        <p:spPr>
          <a:xfrm>
            <a:off x="4043425" y="3810000"/>
            <a:ext cx="4027149" cy="26255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481" r="55771" b="31129"/>
          <a:stretch/>
        </p:blipFill>
        <p:spPr>
          <a:xfrm>
            <a:off x="9003" y="1925670"/>
            <a:ext cx="3900388" cy="31054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10609" y="3765550"/>
            <a:ext cx="332816" cy="142930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62719" y="6162261"/>
            <a:ext cx="1070854" cy="2849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0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94522" y="1544994"/>
            <a:ext cx="7758845" cy="1470025"/>
          </a:xfrm>
        </p:spPr>
        <p:txBody>
          <a:bodyPr/>
          <a:lstStyle/>
          <a:p>
            <a:pPr lvl="1"/>
            <a:r>
              <a:rPr lang="en-US" dirty="0" smtClean="0">
                <a:latin typeface="Calibri" charset="0"/>
              </a:rPr>
              <a:t>Fundamental mode and beam</a:t>
            </a:r>
            <a:br>
              <a:rPr lang="en-US" dirty="0" smtClean="0">
                <a:latin typeface="Calibri" charset="0"/>
              </a:rPr>
            </a:b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89" y="2598317"/>
            <a:ext cx="2943909" cy="3057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962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14234" y="2888603"/>
            <a:ext cx="7772400" cy="1470025"/>
          </a:xfrm>
        </p:spPr>
        <p:txBody>
          <a:bodyPr/>
          <a:lstStyle/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Fundamental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mode and beam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/>
            </a:r>
            <a:b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/>
            </a:r>
            <a:b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Beam induced fields: Single bunch and bunch train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/>
            </a:r>
            <a:b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 loading and optimal loaded Q</a:t>
            </a:r>
            <a:b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endParaRPr lang="en-US" sz="4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7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Calibri" charset="0"/>
              </a:rPr>
              <a:t>The mode we love so much: TM</a:t>
            </a:r>
            <a:r>
              <a:rPr lang="en-US" sz="3600" baseline="-25000">
                <a:latin typeface="Calibri" charset="0"/>
              </a:rPr>
              <a:t>010</a:t>
            </a:r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227138"/>
            <a:ext cx="7610475" cy="524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1076325" y="2720975"/>
            <a:ext cx="2114550" cy="3159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 i="1">
                <a:latin typeface="Times New Roman" charset="0"/>
              </a:rPr>
              <a:t>electric field</a:t>
            </a: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4830763" y="2747963"/>
            <a:ext cx="1931987" cy="2238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 i="1">
                <a:latin typeface="Times New Roman" charset="0"/>
              </a:rPr>
              <a:t>magnetic field</a:t>
            </a: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5099050" y="5945188"/>
            <a:ext cx="2624138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400" b="1">
                <a:solidFill>
                  <a:srgbClr val="CC0000"/>
                </a:solidFill>
                <a:latin typeface="Times New Roman" charset="0"/>
                <a:sym typeface="Symbol" charset="0"/>
              </a:rPr>
              <a:t> acceleration</a:t>
            </a:r>
            <a:endParaRPr lang="en-US" sz="2400" b="1">
              <a:solidFill>
                <a:srgbClr val="CC0000"/>
              </a:solidFill>
              <a:latin typeface="Times New Roman" charset="0"/>
            </a:endParaRPr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2678113" y="1458913"/>
            <a:ext cx="3403600" cy="35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000" b="1" i="1">
                <a:solidFill>
                  <a:srgbClr val="0000FF"/>
                </a:solidFill>
                <a:latin typeface="Times New Roman" charset="0"/>
              </a:rPr>
              <a:t>lowest frequency mode:</a:t>
            </a:r>
          </a:p>
        </p:txBody>
      </p:sp>
      <p:sp>
        <p:nvSpPr>
          <p:cNvPr id="17416" name="Rectangle 10"/>
          <p:cNvSpPr>
            <a:spLocks noChangeArrowheads="1"/>
          </p:cNvSpPr>
          <p:nvPr/>
        </p:nvSpPr>
        <p:spPr bwMode="auto">
          <a:xfrm>
            <a:off x="3632200" y="1914525"/>
            <a:ext cx="2017713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latin typeface="Times New Roman" charset="0"/>
              </a:rPr>
              <a:t>transverse magnetic</a:t>
            </a:r>
          </a:p>
        </p:txBody>
      </p:sp>
      <p:sp>
        <p:nvSpPr>
          <p:cNvPr id="17417" name="Rectangle 11"/>
          <p:cNvSpPr>
            <a:spLocks noChangeArrowheads="1"/>
          </p:cNvSpPr>
          <p:nvPr/>
        </p:nvSpPr>
        <p:spPr bwMode="auto">
          <a:xfrm>
            <a:off x="5316538" y="2259013"/>
            <a:ext cx="2332037" cy="2936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latin typeface="Times New Roman" charset="0"/>
              </a:rPr>
              <a:t>0 </a:t>
            </a:r>
            <a:r>
              <a:rPr lang="en-US" b="1">
                <a:latin typeface="Times New Roman" charset="0"/>
                <a:sym typeface="Symbol" charset="0"/>
              </a:rPr>
              <a:t> monopole mode</a:t>
            </a:r>
            <a:endParaRPr lang="en-US" b="1">
              <a:latin typeface="Times New Roman" charset="0"/>
            </a:endParaRPr>
          </a:p>
        </p:txBody>
      </p:sp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4451350" y="2792413"/>
            <a:ext cx="341313" cy="1376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Rectangle 14"/>
          <p:cNvSpPr>
            <a:spLocks noChangeArrowheads="1"/>
          </p:cNvSpPr>
          <p:nvPr/>
        </p:nvSpPr>
        <p:spPr bwMode="auto">
          <a:xfrm>
            <a:off x="4637088" y="4316413"/>
            <a:ext cx="266700" cy="209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Text Box 15"/>
          <p:cNvSpPr txBox="1">
            <a:spLocks noChangeArrowheads="1"/>
          </p:cNvSpPr>
          <p:nvPr/>
        </p:nvSpPr>
        <p:spPr bwMode="auto">
          <a:xfrm>
            <a:off x="4606925" y="4183063"/>
            <a:ext cx="303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 b="1" i="1">
                <a:latin typeface="Times New Roman" charset="0"/>
              </a:rPr>
              <a:t>z</a:t>
            </a:r>
          </a:p>
        </p:txBody>
      </p:sp>
      <p:sp>
        <p:nvSpPr>
          <p:cNvPr id="17421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B866871-427B-1D4E-8CB9-B4AE7A3E559C}" type="slidenum">
              <a:rPr lang="en-US">
                <a:solidFill>
                  <a:srgbClr val="0D0D0D"/>
                </a:solidFill>
              </a:rPr>
              <a:pPr eaLnBrk="1" hangingPunct="1"/>
              <a:t>26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17422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24013" y="3036888"/>
            <a:ext cx="2692400" cy="265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17424" name="Picture 1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2971800"/>
            <a:ext cx="3382963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43363" y="2878138"/>
            <a:ext cx="273050" cy="1290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204788"/>
            <a:ext cx="7939088" cy="914400"/>
          </a:xfrm>
        </p:spPr>
        <p:txBody>
          <a:bodyPr/>
          <a:lstStyle/>
          <a:p>
            <a:pPr eaLnBrk="1" hangingPunct="1"/>
            <a:r>
              <a:rPr lang="en-US" sz="3600">
                <a:latin typeface="Calibri" charset="0"/>
              </a:rPr>
              <a:t>The Accelerating Mode in an </a:t>
            </a:r>
            <a:br>
              <a:rPr lang="en-US" sz="3600">
                <a:latin typeface="Calibri" charset="0"/>
              </a:rPr>
            </a:br>
            <a:r>
              <a:rPr lang="en-US" sz="3600">
                <a:latin typeface="Calibri" charset="0"/>
              </a:rPr>
              <a:t>Elliptical RF Cavity</a:t>
            </a:r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1377950"/>
            <a:ext cx="6837362" cy="497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1941513" y="3317875"/>
            <a:ext cx="1470025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 i="1">
                <a:latin typeface="Times New Roman" charset="0"/>
              </a:rPr>
              <a:t>electric field</a:t>
            </a:r>
            <a:endParaRPr lang="en-US" sz="2000">
              <a:latin typeface="Times New Roman" charset="0"/>
            </a:endParaRP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4675188" y="5721350"/>
            <a:ext cx="234315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for ILC cavities</a:t>
            </a: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4959350" y="3317875"/>
            <a:ext cx="1668463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 i="1">
                <a:latin typeface="Times New Roman" charset="0"/>
              </a:rPr>
              <a:t>magnetic field</a:t>
            </a:r>
            <a:endParaRPr lang="en-US" sz="2000">
              <a:latin typeface="Times New Roman" charset="0"/>
            </a:endParaRPr>
          </a:p>
        </p:txBody>
      </p:sp>
      <p:sp>
        <p:nvSpPr>
          <p:cNvPr id="18439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78FA9CDC-9E9A-2445-AC5F-AE375C14B56B}" type="slidenum">
              <a:rPr lang="en-US">
                <a:solidFill>
                  <a:srgbClr val="0D0D0D"/>
                </a:solidFill>
              </a:rPr>
              <a:pPr eaLnBrk="1" hangingPunct="1"/>
              <a:t>27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18440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Multi-cell Cavities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88937" y="1285875"/>
            <a:ext cx="4377237" cy="3319463"/>
          </a:xfrm>
        </p:spPr>
        <p:txBody>
          <a:bodyPr/>
          <a:lstStyle/>
          <a:p>
            <a:pPr eaLnBrk="1" hangingPunct="1"/>
            <a:r>
              <a:rPr lang="en-US" sz="2600" dirty="0">
                <a:latin typeface="Calibri" charset="0"/>
              </a:rPr>
              <a:t>N coupled cells              </a:t>
            </a:r>
            <a:r>
              <a:rPr lang="en-US" sz="2600" dirty="0" smtClean="0">
                <a:latin typeface="Calibri" charset="0"/>
              </a:rPr>
              <a:t>        </a:t>
            </a:r>
            <a:r>
              <a:rPr lang="en-US" sz="2600" dirty="0" smtClean="0">
                <a:latin typeface="Calibri" charset="0"/>
                <a:sym typeface="Symbol" charset="0"/>
              </a:rPr>
              <a:t> </a:t>
            </a:r>
            <a:r>
              <a:rPr lang="en-US" sz="2600" dirty="0">
                <a:latin typeface="Calibri" charset="0"/>
                <a:sym typeface="Symbol" charset="0"/>
              </a:rPr>
              <a:t>N  TM</a:t>
            </a:r>
            <a:r>
              <a:rPr lang="en-US" sz="2600" baseline="-25000" dirty="0">
                <a:latin typeface="Calibri" charset="0"/>
                <a:sym typeface="Symbol" charset="0"/>
              </a:rPr>
              <a:t>010</a:t>
            </a:r>
            <a:r>
              <a:rPr lang="en-US" sz="2600" dirty="0">
                <a:latin typeface="Calibri" charset="0"/>
                <a:sym typeface="Symbol" charset="0"/>
              </a:rPr>
              <a:t> modes = TM</a:t>
            </a:r>
            <a:r>
              <a:rPr lang="en-US" sz="2600" baseline="-25000" dirty="0">
                <a:latin typeface="Calibri" charset="0"/>
                <a:sym typeface="Symbol" charset="0"/>
              </a:rPr>
              <a:t>010</a:t>
            </a:r>
            <a:r>
              <a:rPr lang="en-US" sz="2600" dirty="0">
                <a:latin typeface="Calibri" charset="0"/>
                <a:sym typeface="Symbol" charset="0"/>
              </a:rPr>
              <a:t> </a:t>
            </a:r>
            <a:r>
              <a:rPr lang="en-US" sz="2600" dirty="0" err="1">
                <a:latin typeface="Calibri" charset="0"/>
                <a:sym typeface="Symbol" charset="0"/>
              </a:rPr>
              <a:t>passband</a:t>
            </a:r>
            <a:r>
              <a:rPr lang="en-US" sz="2600" dirty="0">
                <a:latin typeface="Calibri" charset="0"/>
                <a:sym typeface="Symbol" charset="0"/>
              </a:rPr>
              <a:t>!</a:t>
            </a:r>
          </a:p>
          <a:p>
            <a:pPr eaLnBrk="1" hangingPunct="1"/>
            <a:r>
              <a:rPr lang="en-US" sz="2600" dirty="0">
                <a:latin typeface="Calibri" charset="0"/>
                <a:sym typeface="Symbol" charset="0"/>
              </a:rPr>
              <a:t>Highest frequency mode (-mode) is the accelerating mode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1363663"/>
            <a:ext cx="3622675" cy="245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4646613"/>
            <a:ext cx="6145213" cy="183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3635375"/>
            <a:ext cx="7215187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946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7213AD06-EFF9-5D40-997E-FDB3BE4899C5}" type="slidenum">
              <a:rPr lang="en-US">
                <a:solidFill>
                  <a:srgbClr val="0D0D0D"/>
                </a:solidFill>
              </a:rPr>
              <a:pPr eaLnBrk="1" hangingPunct="1"/>
              <a:t>28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1946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Accelerating Mode 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330325"/>
            <a:ext cx="7656513" cy="519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3873500" y="2665413"/>
            <a:ext cx="1190625" cy="519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/>
              <a:t>t=0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3875088" y="4359275"/>
            <a:ext cx="1190625" cy="519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/>
              <a:t>t=T/4</a:t>
            </a:r>
          </a:p>
        </p:txBody>
      </p:sp>
      <p:sp>
        <p:nvSpPr>
          <p:cNvPr id="20486" name="Oval 8"/>
          <p:cNvSpPr>
            <a:spLocks noChangeArrowheads="1"/>
          </p:cNvSpPr>
          <p:nvPr/>
        </p:nvSpPr>
        <p:spPr bwMode="auto">
          <a:xfrm>
            <a:off x="3148013" y="2068513"/>
            <a:ext cx="173037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9"/>
          <p:cNvSpPr>
            <a:spLocks noChangeArrowheads="1"/>
          </p:cNvSpPr>
          <p:nvPr/>
        </p:nvSpPr>
        <p:spPr bwMode="auto">
          <a:xfrm>
            <a:off x="3774357" y="5506244"/>
            <a:ext cx="173037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Line 11"/>
          <p:cNvSpPr>
            <a:spLocks noChangeShapeType="1"/>
          </p:cNvSpPr>
          <p:nvPr/>
        </p:nvSpPr>
        <p:spPr bwMode="auto">
          <a:xfrm flipV="1">
            <a:off x="2743200" y="2179638"/>
            <a:ext cx="422275" cy="688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Text Box 12"/>
          <p:cNvSpPr txBox="1">
            <a:spLocks noChangeArrowheads="1"/>
          </p:cNvSpPr>
          <p:nvPr/>
        </p:nvSpPr>
        <p:spPr bwMode="auto">
          <a:xfrm>
            <a:off x="1547813" y="2771775"/>
            <a:ext cx="226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</a:rPr>
              <a:t>electron bunch</a:t>
            </a:r>
          </a:p>
        </p:txBody>
      </p:sp>
      <p:sp>
        <p:nvSpPr>
          <p:cNvPr id="2049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0071852C-98B0-614C-A977-49B9FC51CBC8}" type="slidenum">
              <a:rPr lang="en-US">
                <a:solidFill>
                  <a:srgbClr val="0D0D0D"/>
                </a:solidFill>
              </a:rPr>
              <a:pPr eaLnBrk="1" hangingPunct="1"/>
              <a:t>29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0491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95750" y="6181725"/>
            <a:ext cx="808038" cy="227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0493" name="Text Box 6"/>
          <p:cNvSpPr txBox="1">
            <a:spLocks noChangeArrowheads="1"/>
          </p:cNvSpPr>
          <p:nvPr/>
        </p:nvSpPr>
        <p:spPr bwMode="auto">
          <a:xfrm>
            <a:off x="3952875" y="6003925"/>
            <a:ext cx="1190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/>
              <a:t>t=T/2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3435868" y="3698875"/>
            <a:ext cx="173037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Accelerating Voltage </a:t>
            </a:r>
          </a:p>
        </p:txBody>
      </p:sp>
      <p:graphicFrame>
        <p:nvGraphicFramePr>
          <p:cNvPr id="21507" name="Object 16"/>
          <p:cNvGraphicFramePr>
            <a:graphicFrameLocks noGrp="1" noChangeAspect="1"/>
          </p:cNvGraphicFramePr>
          <p:nvPr>
            <p:ph idx="1"/>
          </p:nvPr>
        </p:nvGraphicFramePr>
        <p:xfrm>
          <a:off x="2135188" y="5191125"/>
          <a:ext cx="3751262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93" name="Equation" r:id="rId3" imgW="1638300" imgH="419100" progId="Equation.3">
                  <p:embed/>
                </p:oleObj>
              </mc:Choice>
              <mc:Fallback>
                <p:oleObj name="Equation" r:id="rId3" imgW="1638300" imgH="419100" progId="Equation.3">
                  <p:embed/>
                  <p:pic>
                    <p:nvPicPr>
                      <p:cNvPr id="0" name="Object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5191125"/>
                        <a:ext cx="3751262" cy="9604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88" y="1690688"/>
            <a:ext cx="7104062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17500" y="12715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 b="1" i="1">
                <a:latin typeface="Times New Roman" charset="0"/>
              </a:rPr>
              <a:t>Accelerating </a:t>
            </a:r>
            <a:r>
              <a:rPr lang="en-US" sz="2400" b="1" i="1">
                <a:latin typeface="Times New Roman" charset="0"/>
                <a:sym typeface="Symbol" charset="0"/>
              </a:rPr>
              <a:t>-mode:</a:t>
            </a:r>
            <a:endParaRPr lang="en-US" sz="2400" b="1" i="1">
              <a:latin typeface="Times New Roman" charset="0"/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17500" y="2919413"/>
            <a:ext cx="2846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 b="1" i="1">
                <a:latin typeface="Times New Roman" charset="0"/>
              </a:rPr>
              <a:t>Accelerating </a:t>
            </a:r>
            <a:r>
              <a:rPr lang="en-US" sz="2400" b="1" i="1">
                <a:latin typeface="Times New Roman" charset="0"/>
                <a:sym typeface="Symbol" charset="0"/>
              </a:rPr>
              <a:t>voltage:</a:t>
            </a:r>
            <a:endParaRPr lang="en-US" sz="2400" b="1" i="1">
              <a:latin typeface="Times New Roman" charset="0"/>
            </a:endParaRPr>
          </a:p>
        </p:txBody>
      </p:sp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2135188" y="3502025"/>
          <a:ext cx="5867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94" name="Equation" r:id="rId6" imgW="5867400" imgH="901700" progId="Equation.3">
                  <p:embed/>
                </p:oleObj>
              </mc:Choice>
              <mc:Fallback>
                <p:oleObj name="Equation" r:id="rId6" imgW="5867400" imgH="901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3502025"/>
                        <a:ext cx="5867400" cy="9017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Text Box 18"/>
          <p:cNvSpPr txBox="1">
            <a:spLocks noChangeArrowheads="1"/>
          </p:cNvSpPr>
          <p:nvPr/>
        </p:nvSpPr>
        <p:spPr bwMode="auto">
          <a:xfrm>
            <a:off x="317500" y="4495800"/>
            <a:ext cx="3633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 b="1" i="1">
                <a:latin typeface="Times New Roman" charset="0"/>
              </a:rPr>
              <a:t>Accelerating </a:t>
            </a:r>
            <a:r>
              <a:rPr lang="en-US" sz="2400" b="1" i="1">
                <a:latin typeface="Times New Roman" charset="0"/>
                <a:sym typeface="Symbol" charset="0"/>
              </a:rPr>
              <a:t>field gradient:</a:t>
            </a:r>
            <a:endParaRPr lang="en-US" sz="2400" b="1" i="1">
              <a:latin typeface="Times New Roman" charset="0"/>
            </a:endParaRPr>
          </a:p>
        </p:txBody>
      </p:sp>
      <p:sp>
        <p:nvSpPr>
          <p:cNvPr id="2151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0DA64840-E20E-8C41-9324-F5DDB52AA311}" type="slidenum">
              <a:rPr lang="en-US">
                <a:solidFill>
                  <a:srgbClr val="0D0D0D"/>
                </a:solidFill>
              </a:rPr>
              <a:pPr eaLnBrk="1" hangingPunct="1"/>
              <a:t>30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151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Coupling Strength: R/Q</a:t>
            </a:r>
          </a:p>
        </p:txBody>
      </p:sp>
      <p:sp>
        <p:nvSpPr>
          <p:cNvPr id="22531" name="Text Box 8"/>
          <p:cNvSpPr txBox="1">
            <a:spLocks noChangeArrowheads="1"/>
          </p:cNvSpPr>
          <p:nvPr/>
        </p:nvSpPr>
        <p:spPr bwMode="auto">
          <a:xfrm>
            <a:off x="730250" y="1346200"/>
            <a:ext cx="32750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3200" b="1" i="1">
                <a:latin typeface="Times New Roman" charset="0"/>
              </a:rPr>
              <a:t>Shunt-impedance:</a:t>
            </a:r>
          </a:p>
        </p:txBody>
      </p:sp>
      <p:sp>
        <p:nvSpPr>
          <p:cNvPr id="22532" name="Text Box 9"/>
          <p:cNvSpPr txBox="1">
            <a:spLocks noChangeArrowheads="1"/>
          </p:cNvSpPr>
          <p:nvPr/>
        </p:nvSpPr>
        <p:spPr bwMode="auto">
          <a:xfrm>
            <a:off x="5400675" y="1346200"/>
            <a:ext cx="26558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3200" b="1" i="1">
                <a:latin typeface="Times New Roman" charset="0"/>
              </a:rPr>
              <a:t>Quality factor:</a:t>
            </a:r>
          </a:p>
        </p:txBody>
      </p:sp>
      <p:graphicFrame>
        <p:nvGraphicFramePr>
          <p:cNvPr id="22533" name="Object 10"/>
          <p:cNvGraphicFramePr>
            <a:graphicFrameLocks noChangeAspect="1"/>
          </p:cNvGraphicFramePr>
          <p:nvPr/>
        </p:nvGraphicFramePr>
        <p:xfrm>
          <a:off x="1547813" y="2151063"/>
          <a:ext cx="1908175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53" name="Equation" r:id="rId3" imgW="799753" imgH="469696" progId="Equation.3">
                  <p:embed/>
                </p:oleObj>
              </mc:Choice>
              <mc:Fallback>
                <p:oleObj name="Equation" r:id="rId3" imgW="799753" imgH="46969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151063"/>
                        <a:ext cx="1908175" cy="112077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11"/>
          <p:cNvGraphicFramePr>
            <a:graphicFrameLocks noChangeAspect="1"/>
          </p:cNvGraphicFramePr>
          <p:nvPr/>
        </p:nvGraphicFramePr>
        <p:xfrm>
          <a:off x="5611813" y="2184400"/>
          <a:ext cx="1773237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54" name="Equation" r:id="rId5" imgW="1168400" imgH="736600" progId="Equation.3">
                  <p:embed/>
                </p:oleObj>
              </mc:Choice>
              <mc:Fallback>
                <p:oleObj name="Equation" r:id="rId5" imgW="1168400" imgH="736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1813" y="2184400"/>
                        <a:ext cx="1773237" cy="1117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12"/>
          <p:cNvGraphicFramePr>
            <a:graphicFrameLocks noChangeAspect="1"/>
          </p:cNvGraphicFramePr>
          <p:nvPr/>
        </p:nvGraphicFramePr>
        <p:xfrm>
          <a:off x="3495675" y="4132263"/>
          <a:ext cx="2212975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55" name="Equation" r:id="rId7" imgW="1104900" imgH="469900" progId="Equation.3">
                  <p:embed/>
                </p:oleObj>
              </mc:Choice>
              <mc:Fallback>
                <p:oleObj name="Equation" r:id="rId7" imgW="1104900" imgH="469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4132263"/>
                        <a:ext cx="2212975" cy="94138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6" name="Line 13"/>
          <p:cNvSpPr>
            <a:spLocks noChangeShapeType="1"/>
          </p:cNvSpPr>
          <p:nvPr/>
        </p:nvSpPr>
        <p:spPr bwMode="auto">
          <a:xfrm>
            <a:off x="2317750" y="3365500"/>
            <a:ext cx="982663" cy="62865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7" name="Line 14"/>
          <p:cNvSpPr>
            <a:spLocks noChangeShapeType="1"/>
          </p:cNvSpPr>
          <p:nvPr/>
        </p:nvSpPr>
        <p:spPr bwMode="auto">
          <a:xfrm flipH="1">
            <a:off x="5824538" y="3484563"/>
            <a:ext cx="1033462" cy="585787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8" name="Text Box 15"/>
          <p:cNvSpPr txBox="1">
            <a:spLocks noChangeArrowheads="1"/>
          </p:cNvSpPr>
          <p:nvPr/>
        </p:nvSpPr>
        <p:spPr bwMode="auto">
          <a:xfrm>
            <a:off x="454025" y="5156200"/>
            <a:ext cx="83185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 b="1" i="1">
                <a:latin typeface="Times New Roman" charset="0"/>
              </a:rPr>
              <a:t>Note: Here I use the circuit definition of the shunt impedance. The so-called accelerator definition of it is a factor of 2 larger!</a:t>
            </a:r>
          </a:p>
        </p:txBody>
      </p:sp>
      <p:sp>
        <p:nvSpPr>
          <p:cNvPr id="22539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CC8128B2-A40D-D342-BCCC-449C51EF54BB}" type="slidenum">
              <a:rPr lang="en-US">
                <a:solidFill>
                  <a:srgbClr val="0D0D0D"/>
                </a:solidFill>
              </a:rPr>
              <a:pPr eaLnBrk="1" hangingPunct="1"/>
              <a:t>31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2540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25" y="142875"/>
            <a:ext cx="7874000" cy="914400"/>
          </a:xfrm>
        </p:spPr>
        <p:txBody>
          <a:bodyPr/>
          <a:lstStyle/>
          <a:p>
            <a:pPr eaLnBrk="1" hangingPunct="1"/>
            <a:r>
              <a:rPr lang="en-US" sz="3600">
                <a:latin typeface="Calibri" charset="0"/>
              </a:rPr>
              <a:t>Excitation of the Fundamental Mode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34150" y="1341173"/>
            <a:ext cx="8371309" cy="50276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dirty="0">
                <a:latin typeface="Calibri" charset="0"/>
              </a:rPr>
              <a:t>Two different sources excite the </a:t>
            </a:r>
            <a:r>
              <a:rPr lang="en-US" dirty="0" err="1" smtClean="0">
                <a:latin typeface="Calibri" charset="0"/>
              </a:rPr>
              <a:t>accel</a:t>
            </a:r>
            <a:r>
              <a:rPr lang="en-US" dirty="0" smtClean="0">
                <a:latin typeface="Calibri" charset="0"/>
              </a:rPr>
              <a:t>. </a:t>
            </a:r>
            <a:r>
              <a:rPr lang="en-US" dirty="0">
                <a:latin typeface="Calibri" charset="0"/>
              </a:rPr>
              <a:t>mode:</a:t>
            </a:r>
          </a:p>
          <a:p>
            <a:pPr eaLnBrk="1" hangingPunct="1"/>
            <a:r>
              <a:rPr lang="en-US" b="1" dirty="0">
                <a:solidFill>
                  <a:srgbClr val="333399"/>
                </a:solidFill>
                <a:latin typeface="Calibri" charset="0"/>
              </a:rPr>
              <a:t>RF Generator </a:t>
            </a:r>
            <a:r>
              <a:rPr lang="en-US" dirty="0">
                <a:latin typeface="Calibri" charset="0"/>
              </a:rPr>
              <a:t>(power source)</a:t>
            </a:r>
          </a:p>
          <a:p>
            <a:pPr lvl="1" eaLnBrk="1" hangingPunct="1"/>
            <a:r>
              <a:rPr lang="en-US" dirty="0">
                <a:latin typeface="Calibri" charset="0"/>
              </a:rPr>
              <a:t>RF power at the fundamental mode frequency is coupled into the cavity via the input coupler</a:t>
            </a:r>
          </a:p>
          <a:p>
            <a:pPr eaLnBrk="1" hangingPunct="1"/>
            <a:r>
              <a:rPr lang="en-US" b="1" dirty="0">
                <a:solidFill>
                  <a:srgbClr val="333399"/>
                </a:solidFill>
                <a:latin typeface="Calibri" charset="0"/>
              </a:rPr>
              <a:t>Beam current</a:t>
            </a:r>
          </a:p>
          <a:p>
            <a:pPr lvl="1" eaLnBrk="1" hangingPunct="1"/>
            <a:r>
              <a:rPr lang="en-US" dirty="0">
                <a:latin typeface="Calibri" charset="0"/>
              </a:rPr>
              <a:t>Bunches / bunch train excites the </a:t>
            </a:r>
            <a:r>
              <a:rPr lang="en-US" dirty="0" smtClean="0">
                <a:latin typeface="Calibri" charset="0"/>
              </a:rPr>
              <a:t>fund. mode</a:t>
            </a:r>
          </a:p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To obtain the total cavity voltage we need to add the generator-induced voltage and beam-induced voltage </a:t>
            </a:r>
            <a:r>
              <a:rPr lang="en-US" sz="1800" b="1" dirty="0"/>
              <a:t>(this follows from the principle of linear </a:t>
            </a:r>
            <a:r>
              <a:rPr lang="en-US" sz="1800" b="1" dirty="0" smtClean="0"/>
              <a:t>superposition; </a:t>
            </a:r>
            <a:r>
              <a:rPr lang="en-US" sz="1800" b="1" dirty="0"/>
              <a:t>consequence of the linearity of Maxwell equations.)</a:t>
            </a:r>
            <a:endParaRPr lang="en-US" sz="1800" dirty="0">
              <a:latin typeface="Calibri" charset="0"/>
            </a:endParaRP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0F06D028-EEFA-2E4E-8169-7ACB3A789D66}" type="slidenum">
              <a:rPr lang="en-US">
                <a:solidFill>
                  <a:srgbClr val="0D0D0D"/>
                </a:solidFill>
              </a:rPr>
              <a:pPr eaLnBrk="1" hangingPunct="1"/>
              <a:t>32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3557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Equivalent Circuit Model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609725"/>
            <a:ext cx="7577137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203200" y="1223963"/>
            <a:ext cx="8526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 b="1" i="1" dirty="0">
                <a:solidFill>
                  <a:srgbClr val="333399"/>
                </a:solidFill>
                <a:latin typeface="Times New Roman" charset="0"/>
              </a:rPr>
              <a:t>The full picture</a:t>
            </a:r>
            <a:r>
              <a:rPr lang="en-US" sz="2400" b="1" i="1" dirty="0">
                <a:latin typeface="Times New Roman" charset="0"/>
              </a:rPr>
              <a:t>:</a:t>
            </a:r>
            <a:r>
              <a:rPr lang="en-US" sz="2400" b="1" dirty="0">
                <a:latin typeface="Times New Roman" charset="0"/>
              </a:rPr>
              <a:t> </a:t>
            </a:r>
            <a:r>
              <a:rPr lang="en-US" sz="2000" b="1" dirty="0">
                <a:latin typeface="Times New Roman" charset="0"/>
              </a:rPr>
              <a:t>generator - transmission line - coupler - cavity</a:t>
            </a:r>
            <a:r>
              <a:rPr lang="en-US" sz="2400" b="1" dirty="0">
                <a:latin typeface="Times New Roman" charset="0"/>
              </a:rPr>
              <a:t> </a:t>
            </a:r>
          </a:p>
        </p:txBody>
      </p:sp>
      <p:sp>
        <p:nvSpPr>
          <p:cNvPr id="24581" name="Line 6"/>
          <p:cNvSpPr>
            <a:spLocks noChangeShapeType="1"/>
          </p:cNvSpPr>
          <p:nvPr/>
        </p:nvSpPr>
        <p:spPr bwMode="auto">
          <a:xfrm flipV="1">
            <a:off x="4586288" y="4232275"/>
            <a:ext cx="790575" cy="3905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3300413" y="4638675"/>
            <a:ext cx="2333625" cy="17541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coupler acts like a transformer: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V</a:t>
            </a:r>
            <a:r>
              <a:rPr lang="en-US" sz="2400" baseline="-25000">
                <a:latin typeface="Times New Roman" charset="0"/>
              </a:rPr>
              <a:t>2</a:t>
            </a:r>
            <a:r>
              <a:rPr lang="en-US" sz="2400">
                <a:latin typeface="Times New Roman" charset="0"/>
              </a:rPr>
              <a:t> = N V</a:t>
            </a:r>
            <a:r>
              <a:rPr lang="en-US" sz="2400" baseline="-25000">
                <a:latin typeface="Times New Roman" charset="0"/>
              </a:rPr>
              <a:t>1</a:t>
            </a:r>
            <a:endParaRPr lang="en-US" sz="2400">
              <a:latin typeface="Times New Roman" charset="0"/>
            </a:endParaRPr>
          </a:p>
          <a:p>
            <a:pPr eaLnBrk="1" hangingPunct="1"/>
            <a:r>
              <a:rPr lang="en-US" sz="2400">
                <a:latin typeface="Times New Roman" charset="0"/>
              </a:rPr>
              <a:t>I</a:t>
            </a:r>
            <a:r>
              <a:rPr lang="en-US" sz="2400" baseline="-25000">
                <a:latin typeface="Times New Roman" charset="0"/>
              </a:rPr>
              <a:t>2</a:t>
            </a:r>
            <a:r>
              <a:rPr lang="en-US" sz="2400">
                <a:latin typeface="Times New Roman" charset="0"/>
              </a:rPr>
              <a:t> = 1/N I</a:t>
            </a:r>
            <a:r>
              <a:rPr lang="en-US" sz="2400" baseline="-25000">
                <a:latin typeface="Times New Roman" charset="0"/>
              </a:rPr>
              <a:t>1</a:t>
            </a:r>
          </a:p>
        </p:txBody>
      </p:sp>
      <p:sp>
        <p:nvSpPr>
          <p:cNvPr id="24583" name="Line 8"/>
          <p:cNvSpPr>
            <a:spLocks noChangeShapeType="1"/>
          </p:cNvSpPr>
          <p:nvPr/>
        </p:nvSpPr>
        <p:spPr bwMode="auto">
          <a:xfrm flipH="1" flipV="1">
            <a:off x="1547813" y="3803650"/>
            <a:ext cx="266700" cy="6762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Text Box 9"/>
          <p:cNvSpPr txBox="1">
            <a:spLocks noChangeArrowheads="1"/>
          </p:cNvSpPr>
          <p:nvPr/>
        </p:nvSpPr>
        <p:spPr bwMode="auto">
          <a:xfrm>
            <a:off x="700088" y="4457700"/>
            <a:ext cx="2333625" cy="12192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generator:</a:t>
            </a:r>
          </a:p>
          <a:p>
            <a:pPr eaLnBrk="1" hangingPunct="1">
              <a:spcBef>
                <a:spcPct val="50000"/>
              </a:spcBef>
            </a:pPr>
            <a:endParaRPr lang="en-US" sz="2400" baseline="-25000">
              <a:latin typeface="Times New Roman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2400" baseline="-25000">
              <a:latin typeface="Times New Roman" charset="0"/>
            </a:endParaRPr>
          </a:p>
        </p:txBody>
      </p:sp>
      <p:graphicFrame>
        <p:nvGraphicFramePr>
          <p:cNvPr id="24585" name="Object 10"/>
          <p:cNvGraphicFramePr>
            <a:graphicFrameLocks noChangeAspect="1"/>
          </p:cNvGraphicFramePr>
          <p:nvPr/>
        </p:nvGraphicFramePr>
        <p:xfrm>
          <a:off x="1101725" y="4878388"/>
          <a:ext cx="1354138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6" name="Equation" r:id="rId4" imgW="748975" imgH="393529" progId="Equation.3">
                  <p:embed/>
                </p:oleObj>
              </mc:Choice>
              <mc:Fallback>
                <p:oleObj name="Equation" r:id="rId4" imgW="748975" imgH="393529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4878388"/>
                        <a:ext cx="1354138" cy="71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Line 11"/>
          <p:cNvSpPr>
            <a:spLocks noChangeShapeType="1"/>
          </p:cNvSpPr>
          <p:nvPr/>
        </p:nvSpPr>
        <p:spPr bwMode="auto">
          <a:xfrm flipH="1" flipV="1">
            <a:off x="6977063" y="3556000"/>
            <a:ext cx="504825" cy="10763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Text Box 12"/>
          <p:cNvSpPr txBox="1">
            <a:spLocks noChangeArrowheads="1"/>
          </p:cNvSpPr>
          <p:nvPr/>
        </p:nvSpPr>
        <p:spPr bwMode="auto">
          <a:xfrm>
            <a:off x="5957888" y="4608513"/>
            <a:ext cx="2771775" cy="1754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cavity modeled as LCR circuit: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Note: R is the shut impedance, not R</a:t>
            </a:r>
            <a:r>
              <a:rPr lang="en-US" sz="2400" baseline="-25000">
                <a:latin typeface="Times New Roman" charset="0"/>
              </a:rPr>
              <a:t>surf</a:t>
            </a:r>
            <a:r>
              <a:rPr lang="en-US" sz="2400">
                <a:latin typeface="Times New Roman" charset="0"/>
              </a:rPr>
              <a:t>!</a:t>
            </a:r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 flipH="1">
            <a:off x="8024813" y="2355850"/>
            <a:ext cx="85725" cy="5810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Text Box 14"/>
          <p:cNvSpPr txBox="1">
            <a:spLocks noChangeArrowheads="1"/>
          </p:cNvSpPr>
          <p:nvPr/>
        </p:nvSpPr>
        <p:spPr bwMode="auto">
          <a:xfrm>
            <a:off x="6702425" y="1895475"/>
            <a:ext cx="1855788" cy="4603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>
                <a:latin typeface="Times New Roman" charset="0"/>
              </a:rPr>
              <a:t>beam current</a:t>
            </a:r>
            <a:endParaRPr lang="en-US" sz="2400" baseline="-25000">
              <a:latin typeface="Times New Roman" charset="0"/>
            </a:endParaRPr>
          </a:p>
        </p:txBody>
      </p:sp>
      <p:sp>
        <p:nvSpPr>
          <p:cNvPr id="2459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618CDC2A-136C-1B4E-A0E3-DBBBE31CDFB6}" type="slidenum">
              <a:rPr lang="en-US">
                <a:solidFill>
                  <a:srgbClr val="0D0D0D"/>
                </a:solidFill>
              </a:rPr>
              <a:pPr eaLnBrk="1" hangingPunct="1"/>
              <a:t>33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4591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Simplified Circuit Model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316038"/>
            <a:ext cx="6121400" cy="269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5604" name="Line 6"/>
          <p:cNvSpPr>
            <a:spLocks noChangeShapeType="1"/>
          </p:cNvSpPr>
          <p:nvPr/>
        </p:nvSpPr>
        <p:spPr bwMode="auto">
          <a:xfrm flipH="1" flipV="1">
            <a:off x="3713163" y="3232150"/>
            <a:ext cx="371475" cy="8191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5605" name="Group 7"/>
          <p:cNvGrpSpPr>
            <a:grpSpLocks/>
          </p:cNvGrpSpPr>
          <p:nvPr/>
        </p:nvGrpSpPr>
        <p:grpSpPr bwMode="auto">
          <a:xfrm>
            <a:off x="3684588" y="4048125"/>
            <a:ext cx="3457575" cy="857250"/>
            <a:chOff x="1740" y="2818"/>
            <a:chExt cx="2178" cy="540"/>
          </a:xfrm>
        </p:grpSpPr>
        <p:sp>
          <p:nvSpPr>
            <p:cNvPr id="25613" name="Text Box 8"/>
            <p:cNvSpPr txBox="1">
              <a:spLocks noChangeArrowheads="1"/>
            </p:cNvSpPr>
            <p:nvPr/>
          </p:nvSpPr>
          <p:spPr bwMode="auto">
            <a:xfrm>
              <a:off x="1740" y="2818"/>
              <a:ext cx="2178" cy="53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latin typeface="Times New Roman" charset="0"/>
                </a:rPr>
                <a:t>transformed external load:</a:t>
              </a:r>
            </a:p>
            <a:p>
              <a:pPr eaLnBrk="1" hangingPunct="1">
                <a:spcBef>
                  <a:spcPct val="50000"/>
                </a:spcBef>
              </a:pPr>
              <a:endParaRPr lang="en-US" sz="2400" baseline="-25000">
                <a:latin typeface="Times New Roman" charset="0"/>
              </a:endParaRPr>
            </a:p>
          </p:txBody>
        </p:sp>
        <p:graphicFrame>
          <p:nvGraphicFramePr>
            <p:cNvPr id="25614" name="Object 9"/>
            <p:cNvGraphicFramePr>
              <a:graphicFrameLocks noChangeAspect="1"/>
            </p:cNvGraphicFramePr>
            <p:nvPr/>
          </p:nvGraphicFramePr>
          <p:xfrm>
            <a:off x="2210" y="3038"/>
            <a:ext cx="1139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93" name="Equation" r:id="rId4" imgW="1536700" imgH="431800" progId="Equation.3">
                    <p:embed/>
                  </p:oleObj>
                </mc:Choice>
                <mc:Fallback>
                  <p:oleObj name="Equation" r:id="rId4" imgW="1536700" imgH="4318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0" y="3038"/>
                          <a:ext cx="1139" cy="32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06" name="Line 10"/>
          <p:cNvSpPr>
            <a:spLocks noChangeShapeType="1"/>
          </p:cNvSpPr>
          <p:nvPr/>
        </p:nvSpPr>
        <p:spPr bwMode="auto">
          <a:xfrm flipV="1">
            <a:off x="2103438" y="3022600"/>
            <a:ext cx="238125" cy="9239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5607" name="Group 11"/>
          <p:cNvGrpSpPr>
            <a:grpSpLocks/>
          </p:cNvGrpSpPr>
          <p:nvPr/>
        </p:nvGrpSpPr>
        <p:grpSpPr bwMode="auto">
          <a:xfrm>
            <a:off x="989013" y="3952875"/>
            <a:ext cx="2371725" cy="1582738"/>
            <a:chOff x="1794" y="3484"/>
            <a:chExt cx="1494" cy="997"/>
          </a:xfrm>
        </p:grpSpPr>
        <p:sp>
          <p:nvSpPr>
            <p:cNvPr id="25611" name="Text Box 12"/>
            <p:cNvSpPr txBox="1">
              <a:spLocks noChangeArrowheads="1"/>
            </p:cNvSpPr>
            <p:nvPr/>
          </p:nvSpPr>
          <p:spPr bwMode="auto">
            <a:xfrm>
              <a:off x="1794" y="3484"/>
              <a:ext cx="1494" cy="99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latin typeface="Times New Roman" charset="0"/>
                </a:rPr>
                <a:t>fictitious generator current:</a:t>
              </a:r>
            </a:p>
            <a:p>
              <a:pPr eaLnBrk="1" hangingPunct="1">
                <a:spcBef>
                  <a:spcPct val="50000"/>
                </a:spcBef>
              </a:pPr>
              <a:endParaRPr lang="en-US" sz="2400" baseline="-25000">
                <a:latin typeface="Times New Roman" charset="0"/>
              </a:endParaRPr>
            </a:p>
          </p:txBody>
        </p:sp>
        <p:graphicFrame>
          <p:nvGraphicFramePr>
            <p:cNvPr id="25612" name="Object 13"/>
            <p:cNvGraphicFramePr>
              <a:graphicFrameLocks noChangeAspect="1"/>
            </p:cNvGraphicFramePr>
            <p:nvPr/>
          </p:nvGraphicFramePr>
          <p:xfrm>
            <a:off x="2071" y="4160"/>
            <a:ext cx="1045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94" name="Equation" r:id="rId6" imgW="1409088" imgH="431613" progId="Equation.3">
                    <p:embed/>
                  </p:oleObj>
                </mc:Choice>
                <mc:Fallback>
                  <p:oleObj name="Equation" r:id="rId6" imgW="1409088" imgH="431613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1" y="4160"/>
                          <a:ext cx="1045" cy="32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08" name="Text Box 14"/>
          <p:cNvSpPr txBox="1">
            <a:spLocks noChangeArrowheads="1"/>
          </p:cNvSpPr>
          <p:nvPr/>
        </p:nvSpPr>
        <p:spPr bwMode="auto">
          <a:xfrm>
            <a:off x="214313" y="5535613"/>
            <a:ext cx="867568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333399"/>
                </a:solidFill>
                <a:latin typeface="Times New Roman" charset="0"/>
                <a:sym typeface="Symbol" charset="0"/>
              </a:rPr>
              <a:t> Use this model to simulate cavity filling, RF field control, beam loading, …</a:t>
            </a:r>
            <a:endParaRPr lang="en-US" sz="2400" b="1">
              <a:solidFill>
                <a:srgbClr val="333399"/>
              </a:solidFill>
              <a:latin typeface="Times New Roman" charset="0"/>
            </a:endParaRPr>
          </a:p>
        </p:txBody>
      </p:sp>
      <p:sp>
        <p:nvSpPr>
          <p:cNvPr id="25609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CCC317FB-754C-E74F-B9FE-F03561DBFA52}" type="slidenum">
              <a:rPr lang="en-US">
                <a:solidFill>
                  <a:srgbClr val="0D0D0D"/>
                </a:solidFill>
              </a:rPr>
              <a:pPr eaLnBrk="1" hangingPunct="1"/>
              <a:t>34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5610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More Figures of Merit…</a:t>
            </a:r>
          </a:p>
        </p:txBody>
      </p:sp>
      <p:graphicFrame>
        <p:nvGraphicFramePr>
          <p:cNvPr id="26627" name="Object 16"/>
          <p:cNvGraphicFramePr>
            <a:graphicFrameLocks noGrp="1" noChangeAspect="1"/>
          </p:cNvGraphicFramePr>
          <p:nvPr>
            <p:ph idx="1"/>
          </p:nvPr>
        </p:nvGraphicFramePr>
        <p:xfrm>
          <a:off x="3829050" y="4803775"/>
          <a:ext cx="2568575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11" name="Equation" r:id="rId3" imgW="927100" imgH="228600" progId="Equation.3">
                  <p:embed/>
                </p:oleObj>
              </mc:Choice>
              <mc:Fallback>
                <p:oleObj name="Equation" r:id="rId3" imgW="927100" imgH="228600" progId="Equation.3">
                  <p:embed/>
                  <p:pic>
                    <p:nvPicPr>
                      <p:cNvPr id="0" name="Object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050" y="4803775"/>
                        <a:ext cx="2568575" cy="6334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107950" y="1317625"/>
            <a:ext cx="3451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800" b="1" i="1">
                <a:solidFill>
                  <a:srgbClr val="333399"/>
                </a:solidFill>
                <a:latin typeface="Times New Roman" charset="0"/>
              </a:rPr>
              <a:t>Resonance frequency:</a:t>
            </a:r>
          </a:p>
        </p:txBody>
      </p:sp>
      <p:graphicFrame>
        <p:nvGraphicFramePr>
          <p:cNvPr id="26629" name="Object 8"/>
          <p:cNvGraphicFramePr>
            <a:graphicFrameLocks noChangeAspect="1"/>
          </p:cNvGraphicFramePr>
          <p:nvPr/>
        </p:nvGraphicFramePr>
        <p:xfrm>
          <a:off x="3822700" y="1349375"/>
          <a:ext cx="31242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12" name="Equation" r:id="rId5" imgW="1205977" imgH="253890" progId="Equation.3">
                  <p:embed/>
                </p:oleObj>
              </mc:Choice>
              <mc:Fallback>
                <p:oleObj name="Equation" r:id="rId5" imgW="1205977" imgH="25389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700" y="1349375"/>
                        <a:ext cx="3124200" cy="6572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Text Box 9"/>
          <p:cNvSpPr txBox="1">
            <a:spLocks noChangeArrowheads="1"/>
          </p:cNvSpPr>
          <p:nvPr/>
        </p:nvSpPr>
        <p:spPr bwMode="auto">
          <a:xfrm>
            <a:off x="107950" y="2111375"/>
            <a:ext cx="3619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800" b="1" i="1">
                <a:solidFill>
                  <a:srgbClr val="333399"/>
                </a:solidFill>
                <a:latin typeface="Times New Roman" charset="0"/>
              </a:rPr>
              <a:t>Intrinsic quality factor:</a:t>
            </a:r>
          </a:p>
        </p:txBody>
      </p:sp>
      <p:graphicFrame>
        <p:nvGraphicFramePr>
          <p:cNvPr id="26631" name="Object 10"/>
          <p:cNvGraphicFramePr>
            <a:graphicFrameLocks noChangeAspect="1"/>
          </p:cNvGraphicFramePr>
          <p:nvPr/>
        </p:nvGraphicFramePr>
        <p:xfrm>
          <a:off x="3822700" y="2039938"/>
          <a:ext cx="1966913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13" name="Equation" r:id="rId7" imgW="1066800" imgH="431800" progId="Equation.3">
                  <p:embed/>
                </p:oleObj>
              </mc:Choice>
              <mc:Fallback>
                <p:oleObj name="Equation" r:id="rId7" imgW="10668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700" y="2039938"/>
                        <a:ext cx="1966913" cy="7953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Text Box 11"/>
          <p:cNvSpPr txBox="1">
            <a:spLocks noChangeArrowheads="1"/>
          </p:cNvSpPr>
          <p:nvPr/>
        </p:nvSpPr>
        <p:spPr bwMode="auto">
          <a:xfrm>
            <a:off x="107950" y="3024188"/>
            <a:ext cx="3638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800" b="1" i="1">
                <a:solidFill>
                  <a:srgbClr val="333399"/>
                </a:solidFill>
                <a:latin typeface="Times New Roman" charset="0"/>
              </a:rPr>
              <a:t>External quality factor:</a:t>
            </a:r>
          </a:p>
        </p:txBody>
      </p:sp>
      <p:graphicFrame>
        <p:nvGraphicFramePr>
          <p:cNvPr id="26633" name="Object 12"/>
          <p:cNvGraphicFramePr>
            <a:graphicFrameLocks noChangeAspect="1"/>
          </p:cNvGraphicFramePr>
          <p:nvPr/>
        </p:nvGraphicFramePr>
        <p:xfrm>
          <a:off x="3822700" y="2913063"/>
          <a:ext cx="2014538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14" name="Equation" r:id="rId9" imgW="1091726" imgH="431613" progId="Equation.3">
                  <p:embed/>
                </p:oleObj>
              </mc:Choice>
              <mc:Fallback>
                <p:oleObj name="Equation" r:id="rId9" imgW="1091726" imgH="431613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700" y="2913063"/>
                        <a:ext cx="2014538" cy="7953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Text Box 13"/>
          <p:cNvSpPr txBox="1">
            <a:spLocks noChangeArrowheads="1"/>
          </p:cNvSpPr>
          <p:nvPr/>
        </p:nvSpPr>
        <p:spPr bwMode="auto">
          <a:xfrm>
            <a:off x="107950" y="3951288"/>
            <a:ext cx="3441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800" b="1" i="1">
                <a:solidFill>
                  <a:srgbClr val="333399"/>
                </a:solidFill>
                <a:latin typeface="Times New Roman" charset="0"/>
              </a:rPr>
              <a:t>Loaded quality factor:</a:t>
            </a:r>
          </a:p>
        </p:txBody>
      </p:sp>
      <p:graphicFrame>
        <p:nvGraphicFramePr>
          <p:cNvPr id="26635" name="Object 14"/>
          <p:cNvGraphicFramePr>
            <a:graphicFrameLocks noChangeAspect="1"/>
          </p:cNvGraphicFramePr>
          <p:nvPr/>
        </p:nvGraphicFramePr>
        <p:xfrm>
          <a:off x="3822700" y="3813175"/>
          <a:ext cx="3162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15" name="Equation" r:id="rId11" imgW="1714500" imgH="482600" progId="Equation.3">
                  <p:embed/>
                </p:oleObj>
              </mc:Choice>
              <mc:Fallback>
                <p:oleObj name="Equation" r:id="rId11" imgW="1714500" imgH="482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700" y="3813175"/>
                        <a:ext cx="3162300" cy="889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6" name="Text Box 15"/>
          <p:cNvSpPr txBox="1">
            <a:spLocks noChangeArrowheads="1"/>
          </p:cNvSpPr>
          <p:nvPr/>
        </p:nvSpPr>
        <p:spPr bwMode="auto">
          <a:xfrm>
            <a:off x="107950" y="4803775"/>
            <a:ext cx="31670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800" b="1" i="1">
                <a:solidFill>
                  <a:srgbClr val="333399"/>
                </a:solidFill>
                <a:latin typeface="Times New Roman" charset="0"/>
              </a:rPr>
              <a:t>Bandwidth of mode:</a:t>
            </a:r>
          </a:p>
        </p:txBody>
      </p:sp>
      <p:sp>
        <p:nvSpPr>
          <p:cNvPr id="26637" name="Text Box 18"/>
          <p:cNvSpPr txBox="1">
            <a:spLocks noChangeArrowheads="1"/>
          </p:cNvSpPr>
          <p:nvPr/>
        </p:nvSpPr>
        <p:spPr bwMode="auto">
          <a:xfrm>
            <a:off x="103188" y="5505450"/>
            <a:ext cx="2622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800" b="1" i="1">
                <a:solidFill>
                  <a:srgbClr val="333399"/>
                </a:solidFill>
                <a:latin typeface="Times New Roman" charset="0"/>
              </a:rPr>
              <a:t>Cavity detuning:</a:t>
            </a:r>
          </a:p>
        </p:txBody>
      </p:sp>
      <p:graphicFrame>
        <p:nvGraphicFramePr>
          <p:cNvPr id="26638" name="Object 19"/>
          <p:cNvGraphicFramePr>
            <a:graphicFrameLocks noChangeAspect="1"/>
          </p:cNvGraphicFramePr>
          <p:nvPr/>
        </p:nvGraphicFramePr>
        <p:xfrm>
          <a:off x="3822700" y="5526088"/>
          <a:ext cx="24638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16" name="Equation" r:id="rId13" imgW="977900" imgH="228600" progId="Equation.3">
                  <p:embed/>
                </p:oleObj>
              </mc:Choice>
              <mc:Fallback>
                <p:oleObj name="Equation" r:id="rId13" imgW="97790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700" y="5526088"/>
                        <a:ext cx="2463800" cy="57626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9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C7CCF5DD-210D-C042-9FC2-E1F21AAD4B6B}" type="slidenum">
              <a:rPr lang="en-US">
                <a:solidFill>
                  <a:srgbClr val="0D0D0D"/>
                </a:solidFill>
              </a:rPr>
              <a:pPr eaLnBrk="1" hangingPunct="1"/>
              <a:t>35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6640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158750"/>
            <a:ext cx="7905750" cy="914400"/>
          </a:xfrm>
        </p:spPr>
        <p:txBody>
          <a:bodyPr/>
          <a:lstStyle/>
          <a:p>
            <a:pPr eaLnBrk="1" hangingPunct="1"/>
            <a:r>
              <a:rPr lang="en-US" sz="3600">
                <a:latin typeface="Calibri" charset="0"/>
              </a:rPr>
              <a:t>Generator and Beam Induced Voltage</a:t>
            </a:r>
          </a:p>
        </p:txBody>
      </p:sp>
      <p:sp>
        <p:nvSpPr>
          <p:cNvPr id="27651" name="Rectangle 13"/>
          <p:cNvSpPr>
            <a:spLocks noChangeArrowheads="1"/>
          </p:cNvSpPr>
          <p:nvPr/>
        </p:nvSpPr>
        <p:spPr bwMode="auto">
          <a:xfrm>
            <a:off x="627063" y="3938588"/>
            <a:ext cx="7658100" cy="2514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655638" y="3938588"/>
            <a:ext cx="748665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charset="0"/>
              <a:buChar char="Ø"/>
            </a:pPr>
            <a:r>
              <a:rPr lang="en-US" sz="2400">
                <a:latin typeface="Times New Roman" charset="0"/>
              </a:rPr>
              <a:t> Beam induced voltage (beam starts at t = 0): </a:t>
            </a:r>
          </a:p>
        </p:txBody>
      </p:sp>
      <p:graphicFrame>
        <p:nvGraphicFramePr>
          <p:cNvPr id="27653" name="Object 14"/>
          <p:cNvGraphicFramePr>
            <a:graphicFrameLocks noChangeAspect="1"/>
          </p:cNvGraphicFramePr>
          <p:nvPr/>
        </p:nvGraphicFramePr>
        <p:xfrm>
          <a:off x="1651000" y="4341813"/>
          <a:ext cx="5486400" cy="201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37" name="Equation" r:id="rId3" imgW="2247900" imgH="825500" progId="Equation.3">
                  <p:embed/>
                </p:oleObj>
              </mc:Choice>
              <mc:Fallback>
                <p:oleObj name="Equation" r:id="rId3" imgW="2247900" imgH="8255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4341813"/>
                        <a:ext cx="5486400" cy="20145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12"/>
          <p:cNvSpPr>
            <a:spLocks noChangeArrowheads="1"/>
          </p:cNvSpPr>
          <p:nvPr/>
        </p:nvSpPr>
        <p:spPr bwMode="auto">
          <a:xfrm>
            <a:off x="650875" y="1338263"/>
            <a:ext cx="7658100" cy="245586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4"/>
          <p:cNvSpPr txBox="1">
            <a:spLocks noChangeArrowheads="1"/>
          </p:cNvSpPr>
          <p:nvPr/>
        </p:nvSpPr>
        <p:spPr bwMode="auto">
          <a:xfrm>
            <a:off x="641350" y="1357313"/>
            <a:ext cx="772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charset="0"/>
              <a:buChar char="Ø"/>
            </a:pPr>
            <a:r>
              <a:rPr lang="en-US" sz="2400">
                <a:latin typeface="Times New Roman" charset="0"/>
              </a:rPr>
              <a:t> Generator induced voltage (for constant generator power): </a:t>
            </a:r>
          </a:p>
        </p:txBody>
      </p:sp>
      <p:graphicFrame>
        <p:nvGraphicFramePr>
          <p:cNvPr id="27656" name="Object 6"/>
          <p:cNvGraphicFramePr>
            <a:graphicFrameLocks noChangeAspect="1"/>
          </p:cNvGraphicFramePr>
          <p:nvPr/>
        </p:nvGraphicFramePr>
        <p:xfrm>
          <a:off x="1509713" y="1771650"/>
          <a:ext cx="5318125" cy="194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38" name="Equation" r:id="rId5" imgW="2400300" imgH="876300" progId="Equation.3">
                  <p:embed/>
                </p:oleObj>
              </mc:Choice>
              <mc:Fallback>
                <p:oleObj name="Equation" r:id="rId5" imgW="2400300" imgH="876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1771650"/>
                        <a:ext cx="5318125" cy="194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6F0D0798-FCC2-8540-A657-C2A0349A1379}" type="slidenum">
              <a:rPr lang="en-US">
                <a:solidFill>
                  <a:srgbClr val="0D0D0D"/>
                </a:solidFill>
              </a:rPr>
              <a:pPr eaLnBrk="1" hangingPunct="1"/>
              <a:t>36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7658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Example: FLASH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1312863"/>
            <a:ext cx="4683125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8676" name="Line 5"/>
          <p:cNvSpPr>
            <a:spLocks noChangeShapeType="1"/>
          </p:cNvSpPr>
          <p:nvPr/>
        </p:nvSpPr>
        <p:spPr bwMode="auto">
          <a:xfrm flipV="1">
            <a:off x="1295400" y="4325938"/>
            <a:ext cx="0" cy="166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>
            <a:off x="1190625" y="5868988"/>
            <a:ext cx="4210050" cy="19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Line 7"/>
          <p:cNvSpPr>
            <a:spLocks noChangeShapeType="1"/>
          </p:cNvSpPr>
          <p:nvPr/>
        </p:nvSpPr>
        <p:spPr bwMode="auto">
          <a:xfrm flipH="1" flipV="1">
            <a:off x="1485900" y="4564063"/>
            <a:ext cx="0" cy="1323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Line 8"/>
          <p:cNvSpPr>
            <a:spLocks noChangeShapeType="1"/>
          </p:cNvSpPr>
          <p:nvPr/>
        </p:nvSpPr>
        <p:spPr bwMode="auto">
          <a:xfrm>
            <a:off x="1476375" y="4573588"/>
            <a:ext cx="2514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Line 9"/>
          <p:cNvSpPr>
            <a:spLocks noChangeShapeType="1"/>
          </p:cNvSpPr>
          <p:nvPr/>
        </p:nvSpPr>
        <p:spPr bwMode="auto">
          <a:xfrm flipV="1">
            <a:off x="3990975" y="4554538"/>
            <a:ext cx="0" cy="1333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Text Box 10"/>
          <p:cNvSpPr txBox="1">
            <a:spLocks noChangeArrowheads="1"/>
          </p:cNvSpPr>
          <p:nvPr/>
        </p:nvSpPr>
        <p:spPr bwMode="auto">
          <a:xfrm>
            <a:off x="5416550" y="5592763"/>
            <a:ext cx="723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>
                <a:latin typeface="Times New Roman" charset="0"/>
              </a:rPr>
              <a:t>time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 rot="-5400000">
            <a:off x="-30162" y="4906963"/>
            <a:ext cx="217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>
                <a:latin typeface="Times New Roman" charset="0"/>
              </a:rPr>
              <a:t>generator power</a:t>
            </a:r>
          </a:p>
        </p:txBody>
      </p:sp>
      <p:sp>
        <p:nvSpPr>
          <p:cNvPr id="28683" name="Line 12"/>
          <p:cNvSpPr>
            <a:spLocks noChangeShapeType="1"/>
          </p:cNvSpPr>
          <p:nvPr/>
        </p:nvSpPr>
        <p:spPr bwMode="auto">
          <a:xfrm flipH="1" flipV="1">
            <a:off x="4068763" y="2532063"/>
            <a:ext cx="1882775" cy="203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Text Box 13"/>
          <p:cNvSpPr txBox="1">
            <a:spLocks noChangeArrowheads="1"/>
          </p:cNvSpPr>
          <p:nvPr/>
        </p:nvSpPr>
        <p:spPr bwMode="auto">
          <a:xfrm>
            <a:off x="5951538" y="1739900"/>
            <a:ext cx="3009900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 b="1">
                <a:latin typeface="Times New Roman" charset="0"/>
              </a:rPr>
              <a:t>The generator and the beam induced voltage compensate each other if Q</a:t>
            </a:r>
            <a:r>
              <a:rPr lang="en-US" sz="2400" b="1" baseline="-25000">
                <a:latin typeface="Times New Roman" charset="0"/>
              </a:rPr>
              <a:t>L</a:t>
            </a:r>
            <a:r>
              <a:rPr lang="en-US" sz="2400" b="1">
                <a:latin typeface="Times New Roman" charset="0"/>
              </a:rPr>
              <a:t> is properly adjusted. </a:t>
            </a:r>
          </a:p>
        </p:txBody>
      </p:sp>
      <p:sp>
        <p:nvSpPr>
          <p:cNvPr id="2868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D92D73C7-261C-174E-BC2A-59F8AA0B443E}" type="slidenum">
              <a:rPr lang="en-US">
                <a:solidFill>
                  <a:srgbClr val="0D0D0D"/>
                </a:solidFill>
              </a:rPr>
              <a:pPr eaLnBrk="1" hangingPunct="1"/>
              <a:t>37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868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Complex Phasor Diagram</a:t>
            </a: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6146" y="2287167"/>
            <a:ext cx="6843713" cy="403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3910292" y="3769892"/>
            <a:ext cx="595312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</a:rPr>
              <a:t>V</a:t>
            </a:r>
            <a:r>
              <a:rPr lang="en-US" b="1" baseline="-25000">
                <a:solidFill>
                  <a:srgbClr val="CC0000"/>
                </a:solidFill>
              </a:rPr>
              <a:t>b</a:t>
            </a:r>
          </a:p>
        </p:txBody>
      </p:sp>
      <p:sp>
        <p:nvSpPr>
          <p:cNvPr id="29701" name="Text Box 6"/>
          <p:cNvSpPr txBox="1">
            <a:spLocks noChangeArrowheads="1"/>
          </p:cNvSpPr>
          <p:nvPr/>
        </p:nvSpPr>
        <p:spPr bwMode="auto">
          <a:xfrm>
            <a:off x="928967" y="5060529"/>
            <a:ext cx="595312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</a:rPr>
              <a:t>V</a:t>
            </a:r>
            <a:r>
              <a:rPr lang="en-US" b="1" baseline="-25000">
                <a:solidFill>
                  <a:srgbClr val="CC0000"/>
                </a:solidFill>
              </a:rPr>
              <a:t>b</a:t>
            </a:r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2899054" y="3393654"/>
            <a:ext cx="59531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8000"/>
                </a:solidFill>
              </a:rPr>
              <a:t>V</a:t>
            </a:r>
            <a:r>
              <a:rPr lang="en-US" b="1" baseline="-25000">
                <a:solidFill>
                  <a:srgbClr val="008000"/>
                </a:solidFill>
              </a:rPr>
              <a:t>g</a:t>
            </a:r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2775229" y="3992142"/>
            <a:ext cx="4508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V</a:t>
            </a:r>
            <a:endParaRPr lang="en-US" b="1" baseline="-25000"/>
          </a:p>
        </p:txBody>
      </p:sp>
      <p:sp>
        <p:nvSpPr>
          <p:cNvPr id="29704" name="Line 9"/>
          <p:cNvSpPr>
            <a:spLocks noChangeShapeType="1"/>
          </p:cNvSpPr>
          <p:nvPr/>
        </p:nvSpPr>
        <p:spPr bwMode="auto">
          <a:xfrm flipH="1">
            <a:off x="3372129" y="3314279"/>
            <a:ext cx="1150938" cy="923925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Line 10"/>
          <p:cNvSpPr>
            <a:spLocks noChangeShapeType="1"/>
          </p:cNvSpPr>
          <p:nvPr/>
        </p:nvSpPr>
        <p:spPr bwMode="auto">
          <a:xfrm flipH="1">
            <a:off x="432079" y="4596979"/>
            <a:ext cx="1150938" cy="923925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Line 11"/>
          <p:cNvSpPr>
            <a:spLocks noChangeShapeType="1"/>
          </p:cNvSpPr>
          <p:nvPr/>
        </p:nvSpPr>
        <p:spPr bwMode="auto">
          <a:xfrm flipV="1">
            <a:off x="1667154" y="3303167"/>
            <a:ext cx="2908300" cy="12334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Rectangle 12"/>
          <p:cNvSpPr>
            <a:spLocks noChangeArrowheads="1"/>
          </p:cNvSpPr>
          <p:nvPr/>
        </p:nvSpPr>
        <p:spPr bwMode="auto">
          <a:xfrm>
            <a:off x="2960967" y="4598567"/>
            <a:ext cx="390525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Line 13"/>
          <p:cNvSpPr>
            <a:spLocks noChangeShapeType="1"/>
          </p:cNvSpPr>
          <p:nvPr/>
        </p:nvSpPr>
        <p:spPr bwMode="auto">
          <a:xfrm flipV="1">
            <a:off x="1717954" y="4249317"/>
            <a:ext cx="1592263" cy="296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9709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216128"/>
              </p:ext>
            </p:extLst>
          </p:nvPr>
        </p:nvGraphicFramePr>
        <p:xfrm>
          <a:off x="1819469" y="5427242"/>
          <a:ext cx="3653635" cy="662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99" name="Equation" r:id="rId4" imgW="1396394" imgH="253890" progId="Equation.3">
                  <p:embed/>
                </p:oleObj>
              </mc:Choice>
              <mc:Fallback>
                <p:oleObj name="Equation" r:id="rId4" imgW="1396394" imgH="25389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9469" y="5427242"/>
                        <a:ext cx="3653635" cy="66295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8658409"/>
              </p:ext>
            </p:extLst>
          </p:nvPr>
        </p:nvGraphicFramePr>
        <p:xfrm>
          <a:off x="3226079" y="2287167"/>
          <a:ext cx="2290454" cy="568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00" name="Equation" r:id="rId6" imgW="1943100" imgH="482600" progId="Equation.3">
                  <p:embed/>
                </p:oleObj>
              </mc:Choice>
              <mc:Fallback>
                <p:oleObj name="Equation" r:id="rId6" imgW="1943100" imgH="482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6079" y="2287167"/>
                        <a:ext cx="2290454" cy="568291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1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6372EECD-E341-4249-A272-2704ED92FEA7}" type="slidenum">
              <a:rPr lang="en-US">
                <a:solidFill>
                  <a:srgbClr val="0D0D0D"/>
                </a:solidFill>
              </a:rPr>
              <a:pPr eaLnBrk="1" hangingPunct="1"/>
              <a:t>38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971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0674" y="1361045"/>
            <a:ext cx="7880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It </a:t>
            </a:r>
            <a:r>
              <a:rPr lang="en-US" b="1" dirty="0"/>
              <a:t>is convenient to describe the voltages as vectors in the complex plane </a:t>
            </a:r>
            <a:r>
              <a:rPr lang="en-US" b="1" dirty="0" smtClean="0"/>
              <a:t>as: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775649" y="1781940"/>
            <a:ext cx="29741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US" b="1" dirty="0"/>
              <a:t>This vector rotates counterclockwise in the complex plane and is called </a:t>
            </a:r>
            <a:r>
              <a:rPr lang="en-US" b="1" i="1" dirty="0" err="1" smtClean="0"/>
              <a:t>phasor</a:t>
            </a:r>
            <a:r>
              <a:rPr lang="en-US" b="1" dirty="0" smtClean="0"/>
              <a:t>.</a:t>
            </a:r>
            <a:endParaRPr lang="en-US" dirty="0"/>
          </a:p>
          <a:p>
            <a:pPr marL="285750" indent="-285750" algn="l">
              <a:buFont typeface="Arial" pitchFamily="34" charset="0"/>
              <a:buChar char="•"/>
            </a:pPr>
            <a:r>
              <a:rPr lang="en-US" b="1" dirty="0" smtClean="0"/>
              <a:t>The </a:t>
            </a:r>
            <a:r>
              <a:rPr lang="en-US" b="1" dirty="0"/>
              <a:t>component of any voltage that contributes to acceleration of the bunch is the projection of the voltage onto the real axis.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666231"/>
              </p:ext>
            </p:extLst>
          </p:nvPr>
        </p:nvGraphicFramePr>
        <p:xfrm>
          <a:off x="1502939" y="1684210"/>
          <a:ext cx="2544580" cy="508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01" name="Equation" r:id="rId8" imgW="1206360" imgH="241200" progId="Equation.3">
                  <p:embed/>
                </p:oleObj>
              </mc:Choice>
              <mc:Fallback>
                <p:oleObj name="Equation" r:id="rId8" imgW="1206360" imgH="24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2939" y="1684210"/>
                        <a:ext cx="2544580" cy="50848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Single Bunch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88938" y="1354138"/>
            <a:ext cx="8424862" cy="5183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latin typeface="Calibri" charset="0"/>
              </a:rPr>
              <a:t>So far: treated beam as an AC current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charset="0"/>
              </a:rPr>
              <a:t>Reality: bunches!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charset="0"/>
              </a:rPr>
              <a:t>Accelerating mode voltage induced by a single bunch:</a:t>
            </a:r>
          </a:p>
          <a:p>
            <a:pPr eaLnBrk="1" hangingPunct="1">
              <a:lnSpc>
                <a:spcPct val="90000"/>
              </a:lnSpc>
            </a:pPr>
            <a:endParaRPr lang="en-US" sz="16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charset="0"/>
              </a:rPr>
              <a:t>On average, bunch </a:t>
            </a:r>
            <a:r>
              <a:rPr lang="ja-JP" altLang="en-US">
                <a:latin typeface="Calibri" charset="0"/>
              </a:rPr>
              <a:t>“</a:t>
            </a:r>
            <a:r>
              <a:rPr lang="en-US">
                <a:latin typeface="Calibri" charset="0"/>
              </a:rPr>
              <a:t>sees</a:t>
            </a:r>
            <a:r>
              <a:rPr lang="ja-JP" altLang="en-US">
                <a:latin typeface="Calibri" charset="0"/>
              </a:rPr>
              <a:t>”</a:t>
            </a:r>
            <a:r>
              <a:rPr lang="en-US">
                <a:latin typeface="Calibri" charset="0"/>
              </a:rPr>
              <a:t> half of its own induced field:</a:t>
            </a:r>
          </a:p>
          <a:p>
            <a:pPr eaLnBrk="1" hangingPunct="1">
              <a:lnSpc>
                <a:spcPct val="90000"/>
              </a:lnSpc>
            </a:pPr>
            <a:endParaRPr lang="en-US"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C00000"/>
                </a:solidFill>
                <a:latin typeface="Calibri" charset="0"/>
              </a:rPr>
              <a:t>	(fundamental theorem of beam loading)</a:t>
            </a:r>
          </a:p>
        </p:txBody>
      </p:sp>
      <p:graphicFrame>
        <p:nvGraphicFramePr>
          <p:cNvPr id="30724" name="Object 6"/>
          <p:cNvGraphicFramePr>
            <a:graphicFrameLocks noChangeAspect="1"/>
          </p:cNvGraphicFramePr>
          <p:nvPr/>
        </p:nvGraphicFramePr>
        <p:xfrm>
          <a:off x="3344863" y="2887663"/>
          <a:ext cx="2413000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6" name="Equation" r:id="rId3" imgW="1244600" imgH="419100" progId="Equation.3">
                  <p:embed/>
                </p:oleObj>
              </mc:Choice>
              <mc:Fallback>
                <p:oleObj name="Equation" r:id="rId3" imgW="12446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2887663"/>
                        <a:ext cx="2413000" cy="81438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9"/>
          <p:cNvGraphicFramePr>
            <a:graphicFrameLocks noChangeAspect="1"/>
          </p:cNvGraphicFramePr>
          <p:nvPr/>
        </p:nvGraphicFramePr>
        <p:xfrm>
          <a:off x="3349625" y="4157663"/>
          <a:ext cx="3538538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7" name="Equation" r:id="rId5" imgW="1435100" imgH="393700" progId="Equation.3">
                  <p:embed/>
                </p:oleObj>
              </mc:Choice>
              <mc:Fallback>
                <p:oleObj name="Equation" r:id="rId5" imgW="1435100" imgH="393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25" y="4157663"/>
                        <a:ext cx="3538538" cy="96996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A5002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2ABD9E57-CBE2-9F48-8039-CE2D1293CCED}" type="slidenum">
              <a:rPr lang="en-US">
                <a:solidFill>
                  <a:srgbClr val="0D0D0D"/>
                </a:solidFill>
              </a:rPr>
              <a:pPr eaLnBrk="1" hangingPunct="1"/>
              <a:t>39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0727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338263" y="76200"/>
            <a:ext cx="7348537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Calibri" charset="0"/>
              </a:rPr>
              <a:t>Fundamental Theorem of Beam Loading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F112942-FCF5-AD46-83BB-5947EE324A8E}" type="slidenum">
              <a:rPr lang="en-US">
                <a:solidFill>
                  <a:srgbClr val="0D0D0D"/>
                </a:solidFill>
              </a:rPr>
              <a:pPr eaLnBrk="1" hangingPunct="1"/>
              <a:t>40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174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/>
              <a:t>Matthias Liepe, SRF-15 Tutorials, 10 September 2015</a:t>
            </a:r>
          </a:p>
          <a:p>
            <a:pPr eaLnBrk="1" hangingPunct="1"/>
            <a:endParaRPr lang="en-US" dirty="0"/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360" y="1343353"/>
            <a:ext cx="4696622" cy="5029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300" y="1343353"/>
            <a:ext cx="359228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b="1" dirty="0" smtClean="0"/>
              <a:t>A </a:t>
            </a:r>
            <a:r>
              <a:rPr lang="en-US" b="1" dirty="0"/>
              <a:t>point charge crosses a cavity initially empty of </a:t>
            </a:r>
            <a:r>
              <a:rPr lang="en-US" b="1" dirty="0" smtClean="0"/>
              <a:t>energy.</a:t>
            </a:r>
            <a:endParaRPr lang="en-US" dirty="0"/>
          </a:p>
          <a:p>
            <a:pPr marL="285750" indent="-285750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b="1" dirty="0" smtClean="0"/>
              <a:t>After </a:t>
            </a:r>
            <a:r>
              <a:rPr lang="en-US" b="1" dirty="0"/>
              <a:t>the charge leaves the cavity, a beam-induced voltage </a:t>
            </a:r>
            <a:r>
              <a:rPr lang="en-US" i="1" dirty="0" err="1" smtClean="0"/>
              <a:t>V</a:t>
            </a:r>
            <a:r>
              <a:rPr lang="en-US" i="1" baseline="-25000" dirty="0" err="1" smtClean="0"/>
              <a:t>b</a:t>
            </a:r>
            <a:r>
              <a:rPr lang="en-US" i="1" dirty="0" smtClean="0"/>
              <a:t> </a:t>
            </a:r>
            <a:r>
              <a:rPr lang="en-US" b="1" dirty="0"/>
              <a:t>remains in </a:t>
            </a:r>
            <a:r>
              <a:rPr lang="en-US" b="1" dirty="0" smtClean="0"/>
              <a:t>a given cavity mode.</a:t>
            </a:r>
            <a:endParaRPr lang="en-US" dirty="0"/>
          </a:p>
          <a:p>
            <a:pPr marL="285750" indent="-285750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b="1" dirty="0" smtClean="0"/>
              <a:t>By </a:t>
            </a:r>
            <a:r>
              <a:rPr lang="en-US" b="1" dirty="0"/>
              <a:t>energy conservation the particle must have lost energy equal to the work done by the induced voltage on the </a:t>
            </a:r>
            <a:r>
              <a:rPr lang="en-US" b="1" dirty="0" smtClean="0"/>
              <a:t>charge.</a:t>
            </a:r>
            <a:endParaRPr lang="en-US" dirty="0"/>
          </a:p>
          <a:p>
            <a:pPr marL="285750" indent="-285750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b="1" dirty="0" smtClean="0"/>
              <a:t>What </a:t>
            </a:r>
            <a:r>
              <a:rPr lang="en-US" b="1" dirty="0"/>
              <a:t>fraction ( </a:t>
            </a:r>
            <a:r>
              <a:rPr lang="en-US" i="1" dirty="0"/>
              <a:t>f </a:t>
            </a:r>
            <a:r>
              <a:rPr lang="en-US" b="1" dirty="0"/>
              <a:t>) of </a:t>
            </a:r>
            <a:r>
              <a:rPr lang="en-US" i="1" dirty="0" err="1" smtClean="0"/>
              <a:t>V</a:t>
            </a:r>
            <a:r>
              <a:rPr lang="en-US" i="1" baseline="-25000" dirty="0" err="1" smtClean="0"/>
              <a:t>b</a:t>
            </a:r>
            <a:r>
              <a:rPr lang="en-US" i="1" dirty="0" smtClean="0"/>
              <a:t> </a:t>
            </a:r>
            <a:r>
              <a:rPr lang="en-US" b="1" dirty="0"/>
              <a:t>does the charge itself see</a:t>
            </a:r>
            <a:r>
              <a:rPr lang="en-US" b="1" dirty="0" smtClean="0"/>
              <a:t>?</a:t>
            </a:r>
          </a:p>
          <a:p>
            <a:pPr marL="285750" indent="-285750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Answer: ½ </a:t>
            </a:r>
            <a:r>
              <a:rPr lang="en-US" b="1" i="1" dirty="0" err="1" smtClean="0">
                <a:solidFill>
                  <a:srgbClr val="FF0000"/>
                </a:solidFill>
              </a:rPr>
              <a:t>V</a:t>
            </a:r>
            <a:r>
              <a:rPr lang="en-US" b="1" i="1" baseline="-25000" dirty="0" err="1" smtClean="0">
                <a:solidFill>
                  <a:srgbClr val="FF0000"/>
                </a:solidFill>
              </a:rPr>
              <a:t>b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Bunch Train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2438" y="1433513"/>
            <a:ext cx="8229600" cy="452755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Need to sum individual bunch induced voltages:</a:t>
            </a:r>
          </a:p>
          <a:p>
            <a:pPr eaLnBrk="1" hangingPunct="1"/>
            <a:endParaRPr lang="en-US">
              <a:latin typeface="Calibri" charset="0"/>
            </a:endParaRPr>
          </a:p>
          <a:p>
            <a:pPr eaLnBrk="1" hangingPunct="1">
              <a:buFont typeface="Symbol" charset="0"/>
              <a:buChar char="Þ"/>
            </a:pPr>
            <a:r>
              <a:rPr lang="en-US">
                <a:latin typeface="Calibri" charset="0"/>
              </a:rPr>
              <a:t> Substructure!</a:t>
            </a:r>
          </a:p>
          <a:p>
            <a:pPr eaLnBrk="1" hangingPunct="1">
              <a:buFont typeface="Symbol" charset="0"/>
              <a:buChar char="Þ"/>
            </a:pPr>
            <a:r>
              <a:rPr lang="en-US">
                <a:latin typeface="Calibri" charset="0"/>
              </a:rPr>
              <a:t> Envelope given by 			                      previous equation  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2676525"/>
            <a:ext cx="3762375" cy="372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5894388" y="6042025"/>
            <a:ext cx="16065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time [</a:t>
            </a:r>
            <a:r>
              <a:rPr lang="en-US">
                <a:sym typeface="Symbol" charset="0"/>
              </a:rPr>
              <a:t>s</a:t>
            </a:r>
            <a:r>
              <a:rPr lang="en-US"/>
              <a:t>]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 rot="-5400000">
            <a:off x="3344863" y="4168775"/>
            <a:ext cx="3030537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beam induced voltage [kV]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500813" y="2836863"/>
            <a:ext cx="1608137" cy="925512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Example: For first 10 bunches</a:t>
            </a:r>
          </a:p>
        </p:txBody>
      </p:sp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733425" y="2033588"/>
          <a:ext cx="7912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3" name="Equation" r:id="rId4" imgW="3238500" imgH="241300" progId="Equation.3">
                  <p:embed/>
                </p:oleObj>
              </mc:Choice>
              <mc:Fallback>
                <p:oleObj name="Equation" r:id="rId4" imgW="3238500" imgH="241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2033588"/>
                        <a:ext cx="7912100" cy="609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7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303CD8EA-0E0E-534F-B4B7-9C3CCEF2A9D4}" type="slidenum">
              <a:rPr lang="en-US">
                <a:solidFill>
                  <a:srgbClr val="0D0D0D"/>
                </a:solidFill>
              </a:rPr>
              <a:pPr eaLnBrk="1" hangingPunct="1"/>
              <a:t>41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2778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Steady State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08088"/>
            <a:ext cx="8569325" cy="5027612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Sum of beam induced and generator induced voltage is not constant, but shows saw-like shape!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144713"/>
            <a:ext cx="3886200" cy="409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919538" y="5921375"/>
            <a:ext cx="1608137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time [</a:t>
            </a:r>
            <a:r>
              <a:rPr lang="en-US">
                <a:sym typeface="Symbol" charset="0"/>
              </a:rPr>
              <a:t>s</a:t>
            </a:r>
            <a:r>
              <a:rPr lang="en-US"/>
              <a:t>]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 rot="-5400000">
            <a:off x="1247775" y="3927476"/>
            <a:ext cx="3030537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voltage [MV]</a:t>
            </a:r>
          </a:p>
        </p:txBody>
      </p:sp>
      <p:sp>
        <p:nvSpPr>
          <p:cNvPr id="33799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552416D-894B-4A4A-BDF7-CC92AA3DDE24}" type="slidenum">
              <a:rPr lang="en-US">
                <a:solidFill>
                  <a:srgbClr val="0D0D0D"/>
                </a:solidFill>
              </a:rPr>
              <a:pPr eaLnBrk="1" hangingPunct="1"/>
              <a:t>42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3800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128588"/>
            <a:ext cx="7878762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But there are N TM</a:t>
            </a:r>
            <a:r>
              <a:rPr lang="en-US" sz="3600" baseline="-25000" dirty="0">
                <a:latin typeface="Calibri" charset="0"/>
              </a:rPr>
              <a:t>010</a:t>
            </a:r>
            <a:r>
              <a:rPr lang="en-US" sz="3600" dirty="0">
                <a:latin typeface="Calibri" charset="0"/>
              </a:rPr>
              <a:t> </a:t>
            </a:r>
            <a:r>
              <a:rPr lang="en-US" sz="3600" dirty="0" smtClean="0">
                <a:latin typeface="Calibri" charset="0"/>
              </a:rPr>
              <a:t>Modes </a:t>
            </a:r>
            <a:r>
              <a:rPr lang="en-US" sz="3600" dirty="0">
                <a:latin typeface="Calibri" charset="0"/>
              </a:rPr>
              <a:t>in a </a:t>
            </a:r>
            <a:br>
              <a:rPr lang="en-US" sz="3600" dirty="0">
                <a:latin typeface="Calibri" charset="0"/>
              </a:rPr>
            </a:br>
            <a:r>
              <a:rPr lang="en-US" sz="3600" dirty="0">
                <a:latin typeface="Calibri" charset="0"/>
              </a:rPr>
              <a:t>N-cell Cavity…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679450" y="1377950"/>
            <a:ext cx="77501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charset="0"/>
              <a:buChar char="Ø"/>
            </a:pPr>
            <a:r>
              <a:rPr lang="en-US" sz="2800">
                <a:solidFill>
                  <a:srgbClr val="333399"/>
                </a:solidFill>
                <a:latin typeface="Times New Roman" charset="0"/>
              </a:rPr>
              <a:t> </a:t>
            </a:r>
            <a:r>
              <a:rPr lang="en-US" sz="2800" b="1">
                <a:solidFill>
                  <a:srgbClr val="333399"/>
                </a:solidFill>
                <a:latin typeface="Times New Roman" charset="0"/>
              </a:rPr>
              <a:t>Both, the generator and the beam will not only excite the accelerating TM</a:t>
            </a:r>
            <a:r>
              <a:rPr lang="en-US" sz="2800" b="1" baseline="-25000">
                <a:solidFill>
                  <a:srgbClr val="333399"/>
                </a:solidFill>
                <a:latin typeface="Times New Roman" charset="0"/>
              </a:rPr>
              <a:t>010</a:t>
            </a:r>
            <a:r>
              <a:rPr lang="en-US" sz="2800" b="1">
                <a:solidFill>
                  <a:srgbClr val="333399"/>
                </a:solidFill>
                <a:latin typeface="Times New Roman" charset="0"/>
              </a:rPr>
              <a:t> mode, but with small amplitudes also all other TM</a:t>
            </a:r>
            <a:r>
              <a:rPr lang="en-US" sz="2800" b="1" baseline="-25000">
                <a:solidFill>
                  <a:srgbClr val="333399"/>
                </a:solidFill>
                <a:latin typeface="Times New Roman" charset="0"/>
              </a:rPr>
              <a:t>010</a:t>
            </a:r>
            <a:r>
              <a:rPr lang="en-US" sz="2800" b="1">
                <a:solidFill>
                  <a:srgbClr val="333399"/>
                </a:solidFill>
                <a:latin typeface="Times New Roman" charset="0"/>
              </a:rPr>
              <a:t> modes:</a:t>
            </a:r>
          </a:p>
        </p:txBody>
      </p:sp>
      <p:pic>
        <p:nvPicPr>
          <p:cNvPr id="34820" name="Picture 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3175000"/>
            <a:ext cx="8628063" cy="316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4821" name="Text Box 18"/>
          <p:cNvSpPr txBox="1">
            <a:spLocks noChangeArrowheads="1"/>
          </p:cNvSpPr>
          <p:nvPr/>
        </p:nvSpPr>
        <p:spPr bwMode="auto">
          <a:xfrm>
            <a:off x="263525" y="2673350"/>
            <a:ext cx="5032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 b="1" i="1" u="sng">
                <a:latin typeface="Times New Roman" charset="0"/>
              </a:rPr>
              <a:t>Example: TTF 2x7-cell superstructure</a:t>
            </a:r>
          </a:p>
        </p:txBody>
      </p:sp>
      <p:sp>
        <p:nvSpPr>
          <p:cNvPr id="3482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D3ACB54A-4665-C742-AB32-74754A695BBC}" type="slidenum">
              <a:rPr lang="en-US">
                <a:solidFill>
                  <a:srgbClr val="0D0D0D"/>
                </a:solidFill>
              </a:rPr>
              <a:pPr eaLnBrk="1" hangingPunct="1"/>
              <a:t>43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4823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321" y="226589"/>
            <a:ext cx="7313613" cy="9144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Example: TTF 2x7-cell </a:t>
            </a:r>
            <a:r>
              <a:rPr lang="en-US" sz="3200" dirty="0" smtClean="0">
                <a:latin typeface="Times New Roman" charset="0"/>
              </a:rPr>
              <a:t>Superstructure</a:t>
            </a:r>
            <a:endParaRPr lang="en-US" sz="3200" dirty="0">
              <a:latin typeface="Calibri" charset="0"/>
            </a:endParaRPr>
          </a:p>
        </p:txBody>
      </p:sp>
      <p:sp>
        <p:nvSpPr>
          <p:cNvPr id="35843" name="Rectangle 6"/>
          <p:cNvSpPr>
            <a:spLocks noChangeArrowheads="1"/>
          </p:cNvSpPr>
          <p:nvPr/>
        </p:nvSpPr>
        <p:spPr bwMode="auto">
          <a:xfrm>
            <a:off x="258763" y="4487863"/>
            <a:ext cx="7900987" cy="1146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4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1670050"/>
            <a:ext cx="7910512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5845" name="Text Box 9"/>
          <p:cNvSpPr txBox="1">
            <a:spLocks noChangeArrowheads="1"/>
          </p:cNvSpPr>
          <p:nvPr/>
        </p:nvSpPr>
        <p:spPr bwMode="auto">
          <a:xfrm>
            <a:off x="1816100" y="1681163"/>
            <a:ext cx="19240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b="1">
                <a:latin typeface="Times New Roman" charset="0"/>
              </a:rPr>
              <a:t>field amplitude</a:t>
            </a:r>
          </a:p>
        </p:txBody>
      </p:sp>
      <p:sp>
        <p:nvSpPr>
          <p:cNvPr id="35846" name="Text Box 10"/>
          <p:cNvSpPr txBox="1">
            <a:spLocks noChangeArrowheads="1"/>
          </p:cNvSpPr>
          <p:nvPr/>
        </p:nvSpPr>
        <p:spPr bwMode="auto">
          <a:xfrm>
            <a:off x="4778375" y="1633538"/>
            <a:ext cx="29813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b="1">
                <a:latin typeface="Times New Roman" charset="0"/>
              </a:rPr>
              <a:t>total accelerating voltage</a:t>
            </a:r>
          </a:p>
        </p:txBody>
      </p:sp>
      <p:sp>
        <p:nvSpPr>
          <p:cNvPr id="35847" name="Text Box 11"/>
          <p:cNvSpPr txBox="1">
            <a:spLocks noChangeArrowheads="1"/>
          </p:cNvSpPr>
          <p:nvPr/>
        </p:nvSpPr>
        <p:spPr bwMode="auto">
          <a:xfrm>
            <a:off x="2197100" y="5237163"/>
            <a:ext cx="13716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b="1">
                <a:latin typeface="Times New Roman" charset="0"/>
              </a:rPr>
              <a:t>time [</a:t>
            </a:r>
            <a:r>
              <a:rPr lang="en-US" sz="2000" b="1">
                <a:latin typeface="Times New Roman" charset="0"/>
                <a:sym typeface="Symbol" charset="0"/>
              </a:rPr>
              <a:t></a:t>
            </a:r>
            <a:r>
              <a:rPr lang="en-US" sz="2000" b="1">
                <a:latin typeface="Times New Roman" charset="0"/>
              </a:rPr>
              <a:t>s]</a:t>
            </a:r>
          </a:p>
        </p:txBody>
      </p:sp>
      <p:sp>
        <p:nvSpPr>
          <p:cNvPr id="35848" name="Text Box 12"/>
          <p:cNvSpPr txBox="1">
            <a:spLocks noChangeArrowheads="1"/>
          </p:cNvSpPr>
          <p:nvPr/>
        </p:nvSpPr>
        <p:spPr bwMode="auto">
          <a:xfrm>
            <a:off x="5664200" y="5180013"/>
            <a:ext cx="13716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b="1">
                <a:latin typeface="Times New Roman" charset="0"/>
              </a:rPr>
              <a:t>time [</a:t>
            </a:r>
            <a:r>
              <a:rPr lang="en-US" sz="2000" b="1">
                <a:latin typeface="Times New Roman" charset="0"/>
                <a:sym typeface="Symbol" charset="0"/>
              </a:rPr>
              <a:t></a:t>
            </a:r>
            <a:r>
              <a:rPr lang="en-US" sz="2000" b="1">
                <a:latin typeface="Times New Roman" charset="0"/>
              </a:rPr>
              <a:t>s]</a:t>
            </a:r>
          </a:p>
        </p:txBody>
      </p:sp>
      <p:sp>
        <p:nvSpPr>
          <p:cNvPr id="35849" name="Text Box 13"/>
          <p:cNvSpPr txBox="1">
            <a:spLocks noChangeArrowheads="1"/>
          </p:cNvSpPr>
          <p:nvPr/>
        </p:nvSpPr>
        <p:spPr bwMode="auto">
          <a:xfrm>
            <a:off x="5273675" y="4256088"/>
            <a:ext cx="2076450" cy="701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solidFill>
                  <a:srgbClr val="0000FF"/>
                </a:solidFill>
                <a:latin typeface="Times New Roman" charset="0"/>
              </a:rPr>
              <a:t>sum over all cells!</a:t>
            </a:r>
          </a:p>
        </p:txBody>
      </p:sp>
      <p:sp>
        <p:nvSpPr>
          <p:cNvPr id="35850" name="Text Box 14"/>
          <p:cNvSpPr txBox="1">
            <a:spLocks noChangeArrowheads="1"/>
          </p:cNvSpPr>
          <p:nvPr/>
        </p:nvSpPr>
        <p:spPr bwMode="auto">
          <a:xfrm>
            <a:off x="3235325" y="1989138"/>
            <a:ext cx="13716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b="1">
                <a:solidFill>
                  <a:srgbClr val="66FF33"/>
                </a:solidFill>
                <a:latin typeface="Times New Roman" charset="0"/>
              </a:rPr>
              <a:t>cell #13</a:t>
            </a:r>
          </a:p>
        </p:txBody>
      </p:sp>
      <p:sp>
        <p:nvSpPr>
          <p:cNvPr id="35851" name="Text Box 15"/>
          <p:cNvSpPr txBox="1">
            <a:spLocks noChangeArrowheads="1"/>
          </p:cNvSpPr>
          <p:nvPr/>
        </p:nvSpPr>
        <p:spPr bwMode="auto">
          <a:xfrm>
            <a:off x="1968500" y="4570413"/>
            <a:ext cx="13716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b="1">
                <a:latin typeface="Times New Roman" charset="0"/>
              </a:rPr>
              <a:t>cell #1</a:t>
            </a:r>
          </a:p>
        </p:txBody>
      </p:sp>
      <p:sp>
        <p:nvSpPr>
          <p:cNvPr id="35852" name="Line 16"/>
          <p:cNvSpPr>
            <a:spLocks noChangeShapeType="1"/>
          </p:cNvSpPr>
          <p:nvPr/>
        </p:nvSpPr>
        <p:spPr bwMode="auto">
          <a:xfrm flipV="1">
            <a:off x="2835275" y="4491038"/>
            <a:ext cx="314325" cy="17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17"/>
          <p:cNvSpPr>
            <a:spLocks noChangeShapeType="1"/>
          </p:cNvSpPr>
          <p:nvPr/>
        </p:nvSpPr>
        <p:spPr bwMode="auto">
          <a:xfrm flipH="1">
            <a:off x="3606800" y="2300288"/>
            <a:ext cx="161925" cy="29527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B8DB9799-CBC8-5646-825A-4FE237F280DF}" type="slidenum">
              <a:rPr lang="en-US">
                <a:solidFill>
                  <a:srgbClr val="0D0D0D"/>
                </a:solidFill>
              </a:rPr>
              <a:pPr eaLnBrk="1" hangingPunct="1"/>
              <a:t>44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585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4575" y="153988"/>
            <a:ext cx="7313613" cy="9144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Example: TTF 2x7-cell </a:t>
            </a:r>
            <a:r>
              <a:rPr lang="en-US" sz="3600" dirty="0">
                <a:latin typeface="Times New Roman" charset="0"/>
              </a:rPr>
              <a:t>S</a:t>
            </a:r>
            <a:r>
              <a:rPr lang="en-US" sz="3600" dirty="0" smtClean="0">
                <a:latin typeface="Times New Roman" charset="0"/>
              </a:rPr>
              <a:t>uperstructure</a:t>
            </a:r>
            <a:endParaRPr lang="en-US" sz="3200" dirty="0">
              <a:latin typeface="Calibri" charset="0"/>
            </a:endParaRPr>
          </a:p>
        </p:txBody>
      </p:sp>
      <p:pic>
        <p:nvPicPr>
          <p:cNvPr id="36867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2316163"/>
            <a:ext cx="4402138" cy="283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6868" name="Text Box 18"/>
          <p:cNvSpPr txBox="1">
            <a:spLocks noChangeArrowheads="1"/>
          </p:cNvSpPr>
          <p:nvPr/>
        </p:nvSpPr>
        <p:spPr bwMode="auto">
          <a:xfrm>
            <a:off x="4630738" y="2386013"/>
            <a:ext cx="4141787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/>
              <a:t>Note:</a:t>
            </a:r>
          </a:p>
          <a:p>
            <a:pPr algn="l" eaLnBrk="1" hangingPunct="1">
              <a:spcBef>
                <a:spcPct val="50000"/>
              </a:spcBef>
              <a:buFontTx/>
              <a:buChar char="-"/>
            </a:pPr>
            <a:r>
              <a:rPr lang="en-US" sz="2400"/>
              <a:t>Energy transport from one cell to another requires excitation of more than</a:t>
            </a:r>
            <a:r>
              <a:rPr lang="en-US"/>
              <a:t> </a:t>
            </a:r>
            <a:r>
              <a:rPr lang="en-US" sz="2400"/>
              <a:t>one mode!</a:t>
            </a:r>
          </a:p>
          <a:p>
            <a:pPr algn="l" eaLnBrk="1" hangingPunct="1">
              <a:spcBef>
                <a:spcPct val="50000"/>
              </a:spcBef>
              <a:buFontTx/>
              <a:buChar char="-"/>
            </a:pPr>
            <a:endParaRPr lang="en-US" sz="2400"/>
          </a:p>
        </p:txBody>
      </p:sp>
      <p:sp>
        <p:nvSpPr>
          <p:cNvPr id="36869" name="Text Box 19"/>
          <p:cNvSpPr txBox="1">
            <a:spLocks noChangeArrowheads="1"/>
          </p:cNvSpPr>
          <p:nvPr/>
        </p:nvSpPr>
        <p:spPr bwMode="auto">
          <a:xfrm>
            <a:off x="563563" y="1779588"/>
            <a:ext cx="731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/>
              <a:t>Resulting Bunch to Bunch Energy Fluctuation:</a:t>
            </a:r>
          </a:p>
        </p:txBody>
      </p:sp>
      <p:sp>
        <p:nvSpPr>
          <p:cNvPr id="3687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68C69E5C-D933-8B4F-A97E-B2C4F602CF24}" type="slidenum">
              <a:rPr lang="en-US">
                <a:solidFill>
                  <a:srgbClr val="0D0D0D"/>
                </a:solidFill>
              </a:rPr>
              <a:pPr eaLnBrk="1" hangingPunct="1"/>
              <a:t>45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6871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14234" y="2888603"/>
            <a:ext cx="7772400" cy="1470025"/>
          </a:xfrm>
        </p:spPr>
        <p:txBody>
          <a:bodyPr/>
          <a:lstStyle/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Fundamental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mode and beam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/>
            </a:r>
            <a:b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/>
            </a:r>
            <a:b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 induced fields: Single bunch and bunch train</a:t>
            </a:r>
            <a:b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</a:b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Beam loading and optimal loaded Q</a:t>
            </a:r>
            <a:br>
              <a:rPr lang="en-US" sz="2400" b="1" dirty="0">
                <a:solidFill>
                  <a:srgbClr val="333399"/>
                </a:solidFill>
                <a:latin typeface="Calibri" charset="0"/>
              </a:rPr>
            </a:br>
            <a:endParaRPr lang="en-US" sz="4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73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Calibri" charset="0"/>
              </a:rPr>
              <a:t>RF Power Requirements with Beam</a:t>
            </a: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0826114"/>
              </p:ext>
            </p:extLst>
          </p:nvPr>
        </p:nvGraphicFramePr>
        <p:xfrm>
          <a:off x="690033" y="2160588"/>
          <a:ext cx="75025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6" name="Equation" r:id="rId3" imgW="4762440" imgH="685800" progId="Equation.3">
                  <p:embed/>
                </p:oleObj>
              </mc:Choice>
              <mc:Fallback>
                <p:oleObj name="Equation" r:id="rId3" imgW="4762440" imgH="685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033" y="2160588"/>
                        <a:ext cx="7502525" cy="11557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5"/>
          <p:cNvGraphicFramePr>
            <a:graphicFrameLocks noChangeAspect="1"/>
          </p:cNvGraphicFramePr>
          <p:nvPr/>
        </p:nvGraphicFramePr>
        <p:xfrm>
          <a:off x="3500438" y="4148138"/>
          <a:ext cx="2430462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7" name="Equation" r:id="rId5" imgW="1333500" imgH="660400" progId="Equation.3">
                  <p:embed/>
                </p:oleObj>
              </mc:Choice>
              <mc:Fallback>
                <p:oleObj name="Equation" r:id="rId5" imgW="1333500" imgH="660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8" y="4148138"/>
                        <a:ext cx="2430462" cy="12065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8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-225425" y="1270812"/>
            <a:ext cx="87645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charset="0"/>
              <a:buChar char="Ø"/>
            </a:pPr>
            <a:r>
              <a:rPr lang="en-US" sz="2400" b="1" i="1" dirty="0">
                <a:latin typeface="Times New Roman" charset="0"/>
              </a:rPr>
              <a:t> The RF power required to maintain an accelerating voltage </a:t>
            </a:r>
            <a:r>
              <a:rPr lang="en-US" sz="2400" b="1" i="1" dirty="0" err="1">
                <a:latin typeface="Times New Roman" charset="0"/>
              </a:rPr>
              <a:t>V</a:t>
            </a:r>
            <a:r>
              <a:rPr lang="en-US" sz="2400" b="1" i="1" baseline="-25000" dirty="0" err="1">
                <a:latin typeface="Times New Roman" charset="0"/>
              </a:rPr>
              <a:t>acc</a:t>
            </a:r>
            <a:r>
              <a:rPr lang="en-US" sz="2400" b="1" i="1" dirty="0">
                <a:latin typeface="Times New Roman" charset="0"/>
              </a:rPr>
              <a:t> is given </a:t>
            </a:r>
            <a:r>
              <a:rPr lang="en-US" sz="2400" b="1" i="1" dirty="0" smtClean="0">
                <a:latin typeface="Times New Roman" charset="0"/>
              </a:rPr>
              <a:t>by </a:t>
            </a:r>
            <a:r>
              <a:rPr lang="en-US" sz="2400" i="1" dirty="0" smtClean="0">
                <a:latin typeface="Times New Roman" charset="0"/>
              </a:rPr>
              <a:t>( </a:t>
            </a:r>
            <a:r>
              <a:rPr lang="en-US" sz="2400" i="1" dirty="0" smtClean="0">
                <a:latin typeface="Times New Roman" charset="0"/>
                <a:sym typeface="Symbol"/>
              </a:rPr>
              <a:t> </a:t>
            </a:r>
            <a:r>
              <a:rPr lang="en-US" sz="2400" i="1" dirty="0" smtClean="0">
                <a:latin typeface="Times New Roman" charset="0"/>
              </a:rPr>
              <a:t>= </a:t>
            </a:r>
            <a:r>
              <a:rPr lang="en-US" sz="2400" i="1" dirty="0" err="1" smtClean="0">
                <a:latin typeface="Times New Roman" charset="0"/>
              </a:rPr>
              <a:t>Q</a:t>
            </a:r>
            <a:r>
              <a:rPr lang="en-US" sz="2400" i="1" baseline="-25000" dirty="0" err="1" smtClean="0">
                <a:latin typeface="Times New Roman" charset="0"/>
              </a:rPr>
              <a:t>ext</a:t>
            </a:r>
            <a:r>
              <a:rPr lang="en-US" sz="2400" i="1" dirty="0" smtClean="0">
                <a:latin typeface="Times New Roman" charset="0"/>
              </a:rPr>
              <a:t>/Q</a:t>
            </a:r>
            <a:r>
              <a:rPr lang="en-US" sz="2400" i="1" baseline="-25000" dirty="0" smtClean="0">
                <a:latin typeface="Times New Roman" charset="0"/>
              </a:rPr>
              <a:t>0</a:t>
            </a:r>
            <a:r>
              <a:rPr lang="en-US" sz="2400" i="1" dirty="0" smtClean="0">
                <a:latin typeface="Times New Roman" charset="0"/>
              </a:rPr>
              <a:t>): </a:t>
            </a:r>
            <a:endParaRPr lang="en-US" sz="2400" i="1" dirty="0">
              <a:latin typeface="Times New Roman" charset="0"/>
            </a:endParaRPr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2892" y="3364724"/>
            <a:ext cx="79533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charset="0"/>
              <a:buChar char="Ø"/>
            </a:pPr>
            <a:r>
              <a:rPr lang="en-US" sz="2400" b="1" i="1" dirty="0">
                <a:latin typeface="Times New Roman" charset="0"/>
              </a:rPr>
              <a:t> From this one can calculate, that the minimum RF power is required if:</a:t>
            </a:r>
          </a:p>
        </p:txBody>
      </p:sp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6372225" y="2971800"/>
            <a:ext cx="161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  <a:latin typeface="Times New Roman" charset="0"/>
              </a:rPr>
              <a:t>beam phase</a:t>
            </a:r>
          </a:p>
        </p:txBody>
      </p:sp>
      <p:sp>
        <p:nvSpPr>
          <p:cNvPr id="37896" name="Line 9"/>
          <p:cNvSpPr>
            <a:spLocks noChangeShapeType="1"/>
          </p:cNvSpPr>
          <p:nvPr/>
        </p:nvSpPr>
        <p:spPr bwMode="auto">
          <a:xfrm flipV="1">
            <a:off x="7515225" y="2838450"/>
            <a:ext cx="142875" cy="228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Text Box 10"/>
          <p:cNvSpPr txBox="1">
            <a:spLocks noChangeArrowheads="1"/>
          </p:cNvSpPr>
          <p:nvPr/>
        </p:nvSpPr>
        <p:spPr bwMode="auto">
          <a:xfrm>
            <a:off x="781050" y="4371975"/>
            <a:ext cx="2695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 b="1" u="sng">
                <a:latin typeface="Times New Roman" charset="0"/>
              </a:rPr>
              <a:t>optimal loaded Q:</a:t>
            </a:r>
          </a:p>
        </p:txBody>
      </p:sp>
      <p:sp>
        <p:nvSpPr>
          <p:cNvPr id="37898" name="Text Box 11"/>
          <p:cNvSpPr txBox="1">
            <a:spLocks noChangeArrowheads="1"/>
          </p:cNvSpPr>
          <p:nvPr/>
        </p:nvSpPr>
        <p:spPr bwMode="auto">
          <a:xfrm>
            <a:off x="-217488" y="5681663"/>
            <a:ext cx="4135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u="sng">
                <a:latin typeface="Times New Roman" charset="0"/>
              </a:rPr>
              <a:t>optimal cavity detuning:</a:t>
            </a:r>
          </a:p>
        </p:txBody>
      </p:sp>
      <p:graphicFrame>
        <p:nvGraphicFramePr>
          <p:cNvPr id="37899" name="Object 12"/>
          <p:cNvGraphicFramePr>
            <a:graphicFrameLocks noChangeAspect="1"/>
          </p:cNvGraphicFramePr>
          <p:nvPr/>
        </p:nvGraphicFramePr>
        <p:xfrm>
          <a:off x="3521075" y="5575300"/>
          <a:ext cx="2382838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8" name="Equation" r:id="rId7" imgW="1562100" imgH="431800" progId="Equation.3">
                  <p:embed/>
                </p:oleObj>
              </mc:Choice>
              <mc:Fallback>
                <p:oleObj name="Equation" r:id="rId7" imgW="1562100" imgH="431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1075" y="5575300"/>
                        <a:ext cx="2382838" cy="66198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8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0" name="AutoShape 13"/>
          <p:cNvSpPr>
            <a:spLocks/>
          </p:cNvSpPr>
          <p:nvPr/>
        </p:nvSpPr>
        <p:spPr bwMode="auto">
          <a:xfrm>
            <a:off x="6062663" y="4273550"/>
            <a:ext cx="381000" cy="1931988"/>
          </a:xfrm>
          <a:prstGeom prst="rightBrace">
            <a:avLst>
              <a:gd name="adj1" fmla="val 4225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1" name="Text Box 14"/>
          <p:cNvSpPr txBox="1">
            <a:spLocks noChangeArrowheads="1"/>
          </p:cNvSpPr>
          <p:nvPr/>
        </p:nvSpPr>
        <p:spPr bwMode="auto">
          <a:xfrm>
            <a:off x="6448425" y="4170363"/>
            <a:ext cx="2219325" cy="193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 b="1">
                <a:latin typeface="Times New Roman" charset="0"/>
              </a:rPr>
              <a:t>All power is transferred to the beam (no reflected power)</a:t>
            </a:r>
          </a:p>
        </p:txBody>
      </p:sp>
      <p:sp>
        <p:nvSpPr>
          <p:cNvPr id="3790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03EF0B89-E297-D242-8E80-A0FC4855C99F}" type="slidenum">
              <a:rPr lang="en-US">
                <a:solidFill>
                  <a:srgbClr val="0D0D0D"/>
                </a:solidFill>
              </a:rPr>
              <a:pPr eaLnBrk="1" hangingPunct="1"/>
              <a:t>47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7903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43" y="76200"/>
            <a:ext cx="8490857" cy="1143000"/>
          </a:xfrm>
        </p:spPr>
        <p:txBody>
          <a:bodyPr/>
          <a:lstStyle/>
          <a:p>
            <a:r>
              <a:rPr lang="en-US" sz="3600" dirty="0" smtClean="0"/>
              <a:t>RF Power vs. Beam Current at fixed Coupling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84" y="1309036"/>
            <a:ext cx="4505818" cy="503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3570" y="1497325"/>
            <a:ext cx="380381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US" b="1" dirty="0"/>
              <a:t>For a fixed coupling, </a:t>
            </a:r>
            <a:r>
              <a:rPr lang="en-US" b="1" dirty="0" smtClean="0">
                <a:solidFill>
                  <a:srgbClr val="008000"/>
                </a:solidFill>
              </a:rPr>
              <a:t>chose coupling </a:t>
            </a:r>
            <a:r>
              <a:rPr lang="en-US" b="1" dirty="0">
                <a:solidFill>
                  <a:srgbClr val="008000"/>
                </a:solidFill>
              </a:rPr>
              <a:t>to match beam at nominal </a:t>
            </a:r>
            <a:r>
              <a:rPr lang="en-US" b="1" dirty="0" smtClean="0">
                <a:solidFill>
                  <a:srgbClr val="008000"/>
                </a:solidFill>
              </a:rPr>
              <a:t>current</a:t>
            </a:r>
          </a:p>
          <a:p>
            <a:pPr marL="742950" lvl="1" indent="-285750" algn="l">
              <a:buFont typeface="Arial" pitchFamily="34" charset="0"/>
              <a:buChar char="•"/>
            </a:pPr>
            <a:r>
              <a:rPr lang="en-US" b="1" dirty="0"/>
              <a:t>S</a:t>
            </a:r>
            <a:r>
              <a:rPr lang="en-US" b="1" dirty="0" smtClean="0"/>
              <a:t>tanding </a:t>
            </a:r>
            <a:r>
              <a:rPr lang="en-US" b="1" dirty="0"/>
              <a:t>wave pattern in the input coupler and transmission line goes from full reflection (without beam) through matched condition at nominal beam current to partial </a:t>
            </a:r>
            <a:r>
              <a:rPr lang="en-US" b="1" dirty="0" smtClean="0"/>
              <a:t>reflection.</a:t>
            </a:r>
          </a:p>
          <a:p>
            <a:pPr marL="285750" indent="-285750" algn="l">
              <a:buFont typeface="Arial" pitchFamily="34" charset="0"/>
              <a:buChar char="•"/>
            </a:pPr>
            <a:endParaRPr lang="en-US" dirty="0"/>
          </a:p>
          <a:p>
            <a:pPr marL="285750" indent="-285750" algn="l">
              <a:buFont typeface="Arial" pitchFamily="34" charset="0"/>
              <a:buChar char="•"/>
            </a:pPr>
            <a:r>
              <a:rPr lang="en-US" b="1" dirty="0" smtClean="0"/>
              <a:t>Initially </a:t>
            </a:r>
            <a:r>
              <a:rPr lang="en-US" b="1" dirty="0"/>
              <a:t>over-coupled input coupler becomes </a:t>
            </a:r>
            <a:r>
              <a:rPr lang="en-US" b="1" dirty="0" smtClean="0"/>
              <a:t>under-coupled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3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0250" y="202390"/>
            <a:ext cx="7897813" cy="914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ea typeface="+mj-ea"/>
              </a:rPr>
              <a:t>Example 1: Cornell ERL 2-cell Cavity (on-crest acceleration):</a:t>
            </a:r>
          </a:p>
        </p:txBody>
      </p:sp>
      <p:grpSp>
        <p:nvGrpSpPr>
          <p:cNvPr id="38915" name="Group 1"/>
          <p:cNvGrpSpPr>
            <a:grpSpLocks/>
          </p:cNvGrpSpPr>
          <p:nvPr/>
        </p:nvGrpSpPr>
        <p:grpSpPr bwMode="auto">
          <a:xfrm>
            <a:off x="384175" y="1479550"/>
            <a:ext cx="6503988" cy="4783138"/>
            <a:chOff x="1220249" y="1414463"/>
            <a:chExt cx="6504949" cy="4783138"/>
          </a:xfrm>
        </p:grpSpPr>
        <p:sp>
          <p:nvSpPr>
            <p:cNvPr id="38920" name="Rectangle 6"/>
            <p:cNvSpPr>
              <a:spLocks noChangeArrowheads="1"/>
            </p:cNvSpPr>
            <p:nvPr/>
          </p:nvSpPr>
          <p:spPr bwMode="auto">
            <a:xfrm>
              <a:off x="2069562" y="1493838"/>
              <a:ext cx="5018087" cy="410845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Rectangle 7"/>
            <p:cNvSpPr>
              <a:spLocks noChangeArrowheads="1"/>
            </p:cNvSpPr>
            <p:nvPr/>
          </p:nvSpPr>
          <p:spPr bwMode="auto">
            <a:xfrm>
              <a:off x="2069562" y="1493838"/>
              <a:ext cx="5018087" cy="4108450"/>
            </a:xfrm>
            <a:prstGeom prst="rect">
              <a:avLst/>
            </a:prstGeom>
            <a:noFill/>
            <a:ln w="285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2" name="Freeform 8"/>
            <p:cNvSpPr>
              <a:spLocks/>
            </p:cNvSpPr>
            <p:nvPr/>
          </p:nvSpPr>
          <p:spPr bwMode="auto">
            <a:xfrm>
              <a:off x="2069562" y="1500188"/>
              <a:ext cx="1587" cy="4102100"/>
            </a:xfrm>
            <a:custGeom>
              <a:avLst/>
              <a:gdLst>
                <a:gd name="T0" fmla="*/ 0 w 1587"/>
                <a:gd name="T1" fmla="*/ 2147483647 h 575"/>
                <a:gd name="T2" fmla="*/ 0 w 1587"/>
                <a:gd name="T3" fmla="*/ 0 h 575"/>
                <a:gd name="T4" fmla="*/ 0 w 1587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7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3" name="Freeform 9"/>
            <p:cNvSpPr>
              <a:spLocks/>
            </p:cNvSpPr>
            <p:nvPr/>
          </p:nvSpPr>
          <p:spPr bwMode="auto">
            <a:xfrm>
              <a:off x="2626774" y="1500188"/>
              <a:ext cx="1588" cy="4102100"/>
            </a:xfrm>
            <a:custGeom>
              <a:avLst/>
              <a:gdLst>
                <a:gd name="T0" fmla="*/ 0 w 1588"/>
                <a:gd name="T1" fmla="*/ 2147483647 h 575"/>
                <a:gd name="T2" fmla="*/ 0 w 1588"/>
                <a:gd name="T3" fmla="*/ 0 h 575"/>
                <a:gd name="T4" fmla="*/ 0 w 1588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8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4" name="Freeform 10"/>
            <p:cNvSpPr>
              <a:spLocks/>
            </p:cNvSpPr>
            <p:nvPr/>
          </p:nvSpPr>
          <p:spPr bwMode="auto">
            <a:xfrm>
              <a:off x="3183987" y="1500188"/>
              <a:ext cx="1587" cy="4102100"/>
            </a:xfrm>
            <a:custGeom>
              <a:avLst/>
              <a:gdLst>
                <a:gd name="T0" fmla="*/ 0 w 1587"/>
                <a:gd name="T1" fmla="*/ 2147483647 h 575"/>
                <a:gd name="T2" fmla="*/ 0 w 1587"/>
                <a:gd name="T3" fmla="*/ 0 h 575"/>
                <a:gd name="T4" fmla="*/ 0 w 1587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7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Freeform 11"/>
            <p:cNvSpPr>
              <a:spLocks/>
            </p:cNvSpPr>
            <p:nvPr/>
          </p:nvSpPr>
          <p:spPr bwMode="auto">
            <a:xfrm>
              <a:off x="3739612" y="1500188"/>
              <a:ext cx="1587" cy="4102100"/>
            </a:xfrm>
            <a:custGeom>
              <a:avLst/>
              <a:gdLst>
                <a:gd name="T0" fmla="*/ 0 w 1587"/>
                <a:gd name="T1" fmla="*/ 2147483647 h 575"/>
                <a:gd name="T2" fmla="*/ 0 w 1587"/>
                <a:gd name="T3" fmla="*/ 0 h 575"/>
                <a:gd name="T4" fmla="*/ 0 w 1587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7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6" name="Freeform 12"/>
            <p:cNvSpPr>
              <a:spLocks/>
            </p:cNvSpPr>
            <p:nvPr/>
          </p:nvSpPr>
          <p:spPr bwMode="auto">
            <a:xfrm>
              <a:off x="4296824" y="1500188"/>
              <a:ext cx="1588" cy="4102100"/>
            </a:xfrm>
            <a:custGeom>
              <a:avLst/>
              <a:gdLst>
                <a:gd name="T0" fmla="*/ 0 w 1588"/>
                <a:gd name="T1" fmla="*/ 2147483647 h 575"/>
                <a:gd name="T2" fmla="*/ 0 w 1588"/>
                <a:gd name="T3" fmla="*/ 0 h 575"/>
                <a:gd name="T4" fmla="*/ 0 w 1588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8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7" name="Freeform 13"/>
            <p:cNvSpPr>
              <a:spLocks/>
            </p:cNvSpPr>
            <p:nvPr/>
          </p:nvSpPr>
          <p:spPr bwMode="auto">
            <a:xfrm>
              <a:off x="4852449" y="1500188"/>
              <a:ext cx="1588" cy="4102100"/>
            </a:xfrm>
            <a:custGeom>
              <a:avLst/>
              <a:gdLst>
                <a:gd name="T0" fmla="*/ 0 w 1588"/>
                <a:gd name="T1" fmla="*/ 2147483647 h 575"/>
                <a:gd name="T2" fmla="*/ 0 w 1588"/>
                <a:gd name="T3" fmla="*/ 0 h 575"/>
                <a:gd name="T4" fmla="*/ 0 w 1588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8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8" name="Freeform 14"/>
            <p:cNvSpPr>
              <a:spLocks/>
            </p:cNvSpPr>
            <p:nvPr/>
          </p:nvSpPr>
          <p:spPr bwMode="auto">
            <a:xfrm>
              <a:off x="5409662" y="1500188"/>
              <a:ext cx="1587" cy="4102100"/>
            </a:xfrm>
            <a:custGeom>
              <a:avLst/>
              <a:gdLst>
                <a:gd name="T0" fmla="*/ 0 w 1587"/>
                <a:gd name="T1" fmla="*/ 2147483647 h 575"/>
                <a:gd name="T2" fmla="*/ 0 w 1587"/>
                <a:gd name="T3" fmla="*/ 0 h 575"/>
                <a:gd name="T4" fmla="*/ 0 w 1587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7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9" name="Freeform 15"/>
            <p:cNvSpPr>
              <a:spLocks/>
            </p:cNvSpPr>
            <p:nvPr/>
          </p:nvSpPr>
          <p:spPr bwMode="auto">
            <a:xfrm>
              <a:off x="5966874" y="1500188"/>
              <a:ext cx="1588" cy="4102100"/>
            </a:xfrm>
            <a:custGeom>
              <a:avLst/>
              <a:gdLst>
                <a:gd name="T0" fmla="*/ 0 w 1588"/>
                <a:gd name="T1" fmla="*/ 2147483647 h 575"/>
                <a:gd name="T2" fmla="*/ 0 w 1588"/>
                <a:gd name="T3" fmla="*/ 0 h 575"/>
                <a:gd name="T4" fmla="*/ 0 w 1588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8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Freeform 16"/>
            <p:cNvSpPr>
              <a:spLocks/>
            </p:cNvSpPr>
            <p:nvPr/>
          </p:nvSpPr>
          <p:spPr bwMode="auto">
            <a:xfrm>
              <a:off x="6522499" y="1500188"/>
              <a:ext cx="1588" cy="4102100"/>
            </a:xfrm>
            <a:custGeom>
              <a:avLst/>
              <a:gdLst>
                <a:gd name="T0" fmla="*/ 0 w 1588"/>
                <a:gd name="T1" fmla="*/ 2147483647 h 575"/>
                <a:gd name="T2" fmla="*/ 0 w 1588"/>
                <a:gd name="T3" fmla="*/ 0 h 575"/>
                <a:gd name="T4" fmla="*/ 0 w 1588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8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1" name="Freeform 17"/>
            <p:cNvSpPr>
              <a:spLocks/>
            </p:cNvSpPr>
            <p:nvPr/>
          </p:nvSpPr>
          <p:spPr bwMode="auto">
            <a:xfrm>
              <a:off x="7087649" y="1500188"/>
              <a:ext cx="1588" cy="4102100"/>
            </a:xfrm>
            <a:custGeom>
              <a:avLst/>
              <a:gdLst>
                <a:gd name="T0" fmla="*/ 0 w 1588"/>
                <a:gd name="T1" fmla="*/ 2147483647 h 575"/>
                <a:gd name="T2" fmla="*/ 0 w 1588"/>
                <a:gd name="T3" fmla="*/ 0 h 575"/>
                <a:gd name="T4" fmla="*/ 0 w 1588"/>
                <a:gd name="T5" fmla="*/ 0 h 5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8" h="575">
                  <a:moveTo>
                    <a:pt x="0" y="575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Freeform 18"/>
            <p:cNvSpPr>
              <a:spLocks/>
            </p:cNvSpPr>
            <p:nvPr/>
          </p:nvSpPr>
          <p:spPr bwMode="auto">
            <a:xfrm>
              <a:off x="2069562" y="5602288"/>
              <a:ext cx="5018087" cy="1588"/>
            </a:xfrm>
            <a:custGeom>
              <a:avLst/>
              <a:gdLst>
                <a:gd name="T0" fmla="*/ 0 w 658"/>
                <a:gd name="T1" fmla="*/ 0 h 1588"/>
                <a:gd name="T2" fmla="*/ 2147483647 w 658"/>
                <a:gd name="T3" fmla="*/ 0 h 1588"/>
                <a:gd name="T4" fmla="*/ 2147483647 w 658"/>
                <a:gd name="T5" fmla="*/ 0 h 15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8" h="1588">
                  <a:moveTo>
                    <a:pt x="0" y="0"/>
                  </a:moveTo>
                  <a:lnTo>
                    <a:pt x="65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3" name="Freeform 19"/>
            <p:cNvSpPr>
              <a:spLocks/>
            </p:cNvSpPr>
            <p:nvPr/>
          </p:nvSpPr>
          <p:spPr bwMode="auto">
            <a:xfrm>
              <a:off x="2069562" y="4781551"/>
              <a:ext cx="5018087" cy="1587"/>
            </a:xfrm>
            <a:custGeom>
              <a:avLst/>
              <a:gdLst>
                <a:gd name="T0" fmla="*/ 0 w 658"/>
                <a:gd name="T1" fmla="*/ 0 h 1587"/>
                <a:gd name="T2" fmla="*/ 2147483647 w 658"/>
                <a:gd name="T3" fmla="*/ 0 h 1587"/>
                <a:gd name="T4" fmla="*/ 2147483647 w 658"/>
                <a:gd name="T5" fmla="*/ 0 h 158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8" h="1587">
                  <a:moveTo>
                    <a:pt x="0" y="0"/>
                  </a:moveTo>
                  <a:lnTo>
                    <a:pt x="65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Freeform 20"/>
            <p:cNvSpPr>
              <a:spLocks/>
            </p:cNvSpPr>
            <p:nvPr/>
          </p:nvSpPr>
          <p:spPr bwMode="auto">
            <a:xfrm>
              <a:off x="2069562" y="3960813"/>
              <a:ext cx="5018087" cy="1588"/>
            </a:xfrm>
            <a:custGeom>
              <a:avLst/>
              <a:gdLst>
                <a:gd name="T0" fmla="*/ 0 w 658"/>
                <a:gd name="T1" fmla="*/ 0 h 1588"/>
                <a:gd name="T2" fmla="*/ 2147483647 w 658"/>
                <a:gd name="T3" fmla="*/ 0 h 1588"/>
                <a:gd name="T4" fmla="*/ 2147483647 w 658"/>
                <a:gd name="T5" fmla="*/ 0 h 15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8" h="1588">
                  <a:moveTo>
                    <a:pt x="0" y="0"/>
                  </a:moveTo>
                  <a:lnTo>
                    <a:pt x="65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5" name="Freeform 21"/>
            <p:cNvSpPr>
              <a:spLocks/>
            </p:cNvSpPr>
            <p:nvPr/>
          </p:nvSpPr>
          <p:spPr bwMode="auto">
            <a:xfrm>
              <a:off x="2069562" y="3140076"/>
              <a:ext cx="5018087" cy="1587"/>
            </a:xfrm>
            <a:custGeom>
              <a:avLst/>
              <a:gdLst>
                <a:gd name="T0" fmla="*/ 0 w 658"/>
                <a:gd name="T1" fmla="*/ 0 h 1587"/>
                <a:gd name="T2" fmla="*/ 2147483647 w 658"/>
                <a:gd name="T3" fmla="*/ 0 h 1587"/>
                <a:gd name="T4" fmla="*/ 2147483647 w 658"/>
                <a:gd name="T5" fmla="*/ 0 h 158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8" h="1587">
                  <a:moveTo>
                    <a:pt x="0" y="0"/>
                  </a:moveTo>
                  <a:lnTo>
                    <a:pt x="65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6" name="Freeform 22"/>
            <p:cNvSpPr>
              <a:spLocks/>
            </p:cNvSpPr>
            <p:nvPr/>
          </p:nvSpPr>
          <p:spPr bwMode="auto">
            <a:xfrm>
              <a:off x="2069562" y="2320926"/>
              <a:ext cx="5018087" cy="1587"/>
            </a:xfrm>
            <a:custGeom>
              <a:avLst/>
              <a:gdLst>
                <a:gd name="T0" fmla="*/ 0 w 658"/>
                <a:gd name="T1" fmla="*/ 0 h 1587"/>
                <a:gd name="T2" fmla="*/ 2147483647 w 658"/>
                <a:gd name="T3" fmla="*/ 0 h 1587"/>
                <a:gd name="T4" fmla="*/ 2147483647 w 658"/>
                <a:gd name="T5" fmla="*/ 0 h 158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8" h="1587">
                  <a:moveTo>
                    <a:pt x="0" y="0"/>
                  </a:moveTo>
                  <a:lnTo>
                    <a:pt x="65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7" name="Freeform 23"/>
            <p:cNvSpPr>
              <a:spLocks/>
            </p:cNvSpPr>
            <p:nvPr/>
          </p:nvSpPr>
          <p:spPr bwMode="auto">
            <a:xfrm>
              <a:off x="2069562" y="1500188"/>
              <a:ext cx="5018087" cy="1588"/>
            </a:xfrm>
            <a:custGeom>
              <a:avLst/>
              <a:gdLst>
                <a:gd name="T0" fmla="*/ 0 w 658"/>
                <a:gd name="T1" fmla="*/ 0 h 1588"/>
                <a:gd name="T2" fmla="*/ 2147483647 w 658"/>
                <a:gd name="T3" fmla="*/ 0 h 1588"/>
                <a:gd name="T4" fmla="*/ 2147483647 w 658"/>
                <a:gd name="T5" fmla="*/ 0 h 15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8" h="1588">
                  <a:moveTo>
                    <a:pt x="0" y="0"/>
                  </a:moveTo>
                  <a:lnTo>
                    <a:pt x="65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8" name="Line 24"/>
            <p:cNvSpPr>
              <a:spLocks noChangeShapeType="1"/>
            </p:cNvSpPr>
            <p:nvPr/>
          </p:nvSpPr>
          <p:spPr bwMode="auto">
            <a:xfrm>
              <a:off x="2069562" y="1493838"/>
              <a:ext cx="5018087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9" name="Freeform 25"/>
            <p:cNvSpPr>
              <a:spLocks/>
            </p:cNvSpPr>
            <p:nvPr/>
          </p:nvSpPr>
          <p:spPr bwMode="auto">
            <a:xfrm>
              <a:off x="2069562" y="1493838"/>
              <a:ext cx="5018087" cy="4108450"/>
            </a:xfrm>
            <a:custGeom>
              <a:avLst/>
              <a:gdLst>
                <a:gd name="T0" fmla="*/ 0 w 658"/>
                <a:gd name="T1" fmla="*/ 2147483647 h 576"/>
                <a:gd name="T2" fmla="*/ 2147483647 w 658"/>
                <a:gd name="T3" fmla="*/ 2147483647 h 576"/>
                <a:gd name="T4" fmla="*/ 2147483647 w 658"/>
                <a:gd name="T5" fmla="*/ 0 h 57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8" h="576">
                  <a:moveTo>
                    <a:pt x="0" y="576"/>
                  </a:moveTo>
                  <a:lnTo>
                    <a:pt x="658" y="576"/>
                  </a:lnTo>
                  <a:lnTo>
                    <a:pt x="65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0" name="Line 26"/>
            <p:cNvSpPr>
              <a:spLocks noChangeShapeType="1"/>
            </p:cNvSpPr>
            <p:nvPr/>
          </p:nvSpPr>
          <p:spPr bwMode="auto">
            <a:xfrm flipV="1">
              <a:off x="2069562" y="1493838"/>
              <a:ext cx="1587" cy="41084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1" name="Line 27"/>
            <p:cNvSpPr>
              <a:spLocks noChangeShapeType="1"/>
            </p:cNvSpPr>
            <p:nvPr/>
          </p:nvSpPr>
          <p:spPr bwMode="auto">
            <a:xfrm>
              <a:off x="2069562" y="5602288"/>
              <a:ext cx="5018087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Line 28"/>
            <p:cNvSpPr>
              <a:spLocks noChangeShapeType="1"/>
            </p:cNvSpPr>
            <p:nvPr/>
          </p:nvSpPr>
          <p:spPr bwMode="auto">
            <a:xfrm flipV="1">
              <a:off x="2069562" y="1493838"/>
              <a:ext cx="1587" cy="41084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3" name="Line 29"/>
            <p:cNvSpPr>
              <a:spLocks noChangeShapeType="1"/>
            </p:cNvSpPr>
            <p:nvPr/>
          </p:nvSpPr>
          <p:spPr bwMode="auto">
            <a:xfrm flipV="1">
              <a:off x="2069562" y="5551488"/>
              <a:ext cx="1587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4" name="Line 30"/>
            <p:cNvSpPr>
              <a:spLocks noChangeShapeType="1"/>
            </p:cNvSpPr>
            <p:nvPr/>
          </p:nvSpPr>
          <p:spPr bwMode="auto">
            <a:xfrm>
              <a:off x="2069562" y="1500188"/>
              <a:ext cx="1587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5" name="Rectangle 31"/>
            <p:cNvSpPr>
              <a:spLocks noChangeArrowheads="1"/>
            </p:cNvSpPr>
            <p:nvPr/>
          </p:nvSpPr>
          <p:spPr bwMode="auto">
            <a:xfrm>
              <a:off x="2023524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1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46" name="Line 32"/>
            <p:cNvSpPr>
              <a:spLocks noChangeShapeType="1"/>
            </p:cNvSpPr>
            <p:nvPr/>
          </p:nvSpPr>
          <p:spPr bwMode="auto">
            <a:xfrm flipV="1">
              <a:off x="2626774" y="5551488"/>
              <a:ext cx="1588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7" name="Line 33"/>
            <p:cNvSpPr>
              <a:spLocks noChangeShapeType="1"/>
            </p:cNvSpPr>
            <p:nvPr/>
          </p:nvSpPr>
          <p:spPr bwMode="auto">
            <a:xfrm>
              <a:off x="2626774" y="1500188"/>
              <a:ext cx="1588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8" name="Rectangle 34"/>
            <p:cNvSpPr>
              <a:spLocks noChangeArrowheads="1"/>
            </p:cNvSpPr>
            <p:nvPr/>
          </p:nvSpPr>
          <p:spPr bwMode="auto">
            <a:xfrm>
              <a:off x="2580737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2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49" name="Line 35"/>
            <p:cNvSpPr>
              <a:spLocks noChangeShapeType="1"/>
            </p:cNvSpPr>
            <p:nvPr/>
          </p:nvSpPr>
          <p:spPr bwMode="auto">
            <a:xfrm flipV="1">
              <a:off x="3183987" y="5551488"/>
              <a:ext cx="1587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0" name="Line 36"/>
            <p:cNvSpPr>
              <a:spLocks noChangeShapeType="1"/>
            </p:cNvSpPr>
            <p:nvPr/>
          </p:nvSpPr>
          <p:spPr bwMode="auto">
            <a:xfrm>
              <a:off x="3183987" y="1500188"/>
              <a:ext cx="1587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1" name="Rectangle 37"/>
            <p:cNvSpPr>
              <a:spLocks noChangeArrowheads="1"/>
            </p:cNvSpPr>
            <p:nvPr/>
          </p:nvSpPr>
          <p:spPr bwMode="auto">
            <a:xfrm>
              <a:off x="3137949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3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52" name="Line 38"/>
            <p:cNvSpPr>
              <a:spLocks noChangeShapeType="1"/>
            </p:cNvSpPr>
            <p:nvPr/>
          </p:nvSpPr>
          <p:spPr bwMode="auto">
            <a:xfrm flipV="1">
              <a:off x="3739612" y="5551488"/>
              <a:ext cx="1587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3" name="Line 39"/>
            <p:cNvSpPr>
              <a:spLocks noChangeShapeType="1"/>
            </p:cNvSpPr>
            <p:nvPr/>
          </p:nvSpPr>
          <p:spPr bwMode="auto">
            <a:xfrm>
              <a:off x="3739612" y="1500188"/>
              <a:ext cx="1587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4" name="Rectangle 40"/>
            <p:cNvSpPr>
              <a:spLocks noChangeArrowheads="1"/>
            </p:cNvSpPr>
            <p:nvPr/>
          </p:nvSpPr>
          <p:spPr bwMode="auto">
            <a:xfrm>
              <a:off x="3693574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4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55" name="Line 41"/>
            <p:cNvSpPr>
              <a:spLocks noChangeShapeType="1"/>
            </p:cNvSpPr>
            <p:nvPr/>
          </p:nvSpPr>
          <p:spPr bwMode="auto">
            <a:xfrm flipV="1">
              <a:off x="4296824" y="5551488"/>
              <a:ext cx="1588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6" name="Line 42"/>
            <p:cNvSpPr>
              <a:spLocks noChangeShapeType="1"/>
            </p:cNvSpPr>
            <p:nvPr/>
          </p:nvSpPr>
          <p:spPr bwMode="auto">
            <a:xfrm>
              <a:off x="4296824" y="1500188"/>
              <a:ext cx="1588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7" name="Rectangle 43"/>
            <p:cNvSpPr>
              <a:spLocks noChangeArrowheads="1"/>
            </p:cNvSpPr>
            <p:nvPr/>
          </p:nvSpPr>
          <p:spPr bwMode="auto">
            <a:xfrm>
              <a:off x="4250787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5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58" name="Line 44"/>
            <p:cNvSpPr>
              <a:spLocks noChangeShapeType="1"/>
            </p:cNvSpPr>
            <p:nvPr/>
          </p:nvSpPr>
          <p:spPr bwMode="auto">
            <a:xfrm flipV="1">
              <a:off x="4852449" y="5551488"/>
              <a:ext cx="1588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9" name="Line 45"/>
            <p:cNvSpPr>
              <a:spLocks noChangeShapeType="1"/>
            </p:cNvSpPr>
            <p:nvPr/>
          </p:nvSpPr>
          <p:spPr bwMode="auto">
            <a:xfrm>
              <a:off x="4852449" y="1500188"/>
              <a:ext cx="1588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0" name="Rectangle 46"/>
            <p:cNvSpPr>
              <a:spLocks noChangeArrowheads="1"/>
            </p:cNvSpPr>
            <p:nvPr/>
          </p:nvSpPr>
          <p:spPr bwMode="auto">
            <a:xfrm>
              <a:off x="4807999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6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61" name="Line 47"/>
            <p:cNvSpPr>
              <a:spLocks noChangeShapeType="1"/>
            </p:cNvSpPr>
            <p:nvPr/>
          </p:nvSpPr>
          <p:spPr bwMode="auto">
            <a:xfrm flipV="1">
              <a:off x="5409662" y="5551488"/>
              <a:ext cx="1587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2" name="Line 48"/>
            <p:cNvSpPr>
              <a:spLocks noChangeShapeType="1"/>
            </p:cNvSpPr>
            <p:nvPr/>
          </p:nvSpPr>
          <p:spPr bwMode="auto">
            <a:xfrm>
              <a:off x="5409662" y="1500188"/>
              <a:ext cx="1587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3" name="Rectangle 49"/>
            <p:cNvSpPr>
              <a:spLocks noChangeArrowheads="1"/>
            </p:cNvSpPr>
            <p:nvPr/>
          </p:nvSpPr>
          <p:spPr bwMode="auto">
            <a:xfrm>
              <a:off x="5363624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7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64" name="Line 50"/>
            <p:cNvSpPr>
              <a:spLocks noChangeShapeType="1"/>
            </p:cNvSpPr>
            <p:nvPr/>
          </p:nvSpPr>
          <p:spPr bwMode="auto">
            <a:xfrm flipV="1">
              <a:off x="5966874" y="5551488"/>
              <a:ext cx="1588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5" name="Line 51"/>
            <p:cNvSpPr>
              <a:spLocks noChangeShapeType="1"/>
            </p:cNvSpPr>
            <p:nvPr/>
          </p:nvSpPr>
          <p:spPr bwMode="auto">
            <a:xfrm>
              <a:off x="5966874" y="1500188"/>
              <a:ext cx="1588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6" name="Rectangle 52"/>
            <p:cNvSpPr>
              <a:spLocks noChangeArrowheads="1"/>
            </p:cNvSpPr>
            <p:nvPr/>
          </p:nvSpPr>
          <p:spPr bwMode="auto">
            <a:xfrm>
              <a:off x="5920837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8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67" name="Line 53"/>
            <p:cNvSpPr>
              <a:spLocks noChangeShapeType="1"/>
            </p:cNvSpPr>
            <p:nvPr/>
          </p:nvSpPr>
          <p:spPr bwMode="auto">
            <a:xfrm flipV="1">
              <a:off x="6522499" y="5551488"/>
              <a:ext cx="1588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8" name="Line 54"/>
            <p:cNvSpPr>
              <a:spLocks noChangeShapeType="1"/>
            </p:cNvSpPr>
            <p:nvPr/>
          </p:nvSpPr>
          <p:spPr bwMode="auto">
            <a:xfrm>
              <a:off x="6522499" y="1500188"/>
              <a:ext cx="1588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9" name="Rectangle 55"/>
            <p:cNvSpPr>
              <a:spLocks noChangeArrowheads="1"/>
            </p:cNvSpPr>
            <p:nvPr/>
          </p:nvSpPr>
          <p:spPr bwMode="auto">
            <a:xfrm>
              <a:off x="6478049" y="5622926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9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70" name="Line 56"/>
            <p:cNvSpPr>
              <a:spLocks noChangeShapeType="1"/>
            </p:cNvSpPr>
            <p:nvPr/>
          </p:nvSpPr>
          <p:spPr bwMode="auto">
            <a:xfrm flipV="1">
              <a:off x="7087649" y="5551488"/>
              <a:ext cx="1588" cy="50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1" name="Line 57"/>
            <p:cNvSpPr>
              <a:spLocks noChangeShapeType="1"/>
            </p:cNvSpPr>
            <p:nvPr/>
          </p:nvSpPr>
          <p:spPr bwMode="auto">
            <a:xfrm>
              <a:off x="7087649" y="1500188"/>
              <a:ext cx="1588" cy="428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2" name="Rectangle 58"/>
            <p:cNvSpPr>
              <a:spLocks noChangeArrowheads="1"/>
            </p:cNvSpPr>
            <p:nvPr/>
          </p:nvSpPr>
          <p:spPr bwMode="auto">
            <a:xfrm>
              <a:off x="6995574" y="5622926"/>
              <a:ext cx="1987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10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73" name="Rectangle 59"/>
            <p:cNvSpPr>
              <a:spLocks noChangeArrowheads="1"/>
            </p:cNvSpPr>
            <p:nvPr/>
          </p:nvSpPr>
          <p:spPr bwMode="auto">
            <a:xfrm>
              <a:off x="7263862" y="5827713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x 10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74" name="Rectangle 60"/>
            <p:cNvSpPr>
              <a:spLocks noChangeArrowheads="1"/>
            </p:cNvSpPr>
            <p:nvPr/>
          </p:nvSpPr>
          <p:spPr bwMode="auto">
            <a:xfrm>
              <a:off x="7625812" y="5741988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4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75" name="Line 61"/>
            <p:cNvSpPr>
              <a:spLocks noChangeShapeType="1"/>
            </p:cNvSpPr>
            <p:nvPr/>
          </p:nvSpPr>
          <p:spPr bwMode="auto">
            <a:xfrm>
              <a:off x="2069562" y="5602288"/>
              <a:ext cx="46037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6" name="Line 62"/>
            <p:cNvSpPr>
              <a:spLocks noChangeShapeType="1"/>
            </p:cNvSpPr>
            <p:nvPr/>
          </p:nvSpPr>
          <p:spPr bwMode="auto">
            <a:xfrm flipH="1">
              <a:off x="7033674" y="5602288"/>
              <a:ext cx="53975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7" name="Rectangle 63"/>
            <p:cNvSpPr>
              <a:spLocks noChangeArrowheads="1"/>
            </p:cNvSpPr>
            <p:nvPr/>
          </p:nvSpPr>
          <p:spPr bwMode="auto">
            <a:xfrm>
              <a:off x="1890174" y="5516563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0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78" name="Line 64"/>
            <p:cNvSpPr>
              <a:spLocks noChangeShapeType="1"/>
            </p:cNvSpPr>
            <p:nvPr/>
          </p:nvSpPr>
          <p:spPr bwMode="auto">
            <a:xfrm>
              <a:off x="2069562" y="4781551"/>
              <a:ext cx="46037" cy="15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9" name="Line 65"/>
            <p:cNvSpPr>
              <a:spLocks noChangeShapeType="1"/>
            </p:cNvSpPr>
            <p:nvPr/>
          </p:nvSpPr>
          <p:spPr bwMode="auto">
            <a:xfrm flipH="1">
              <a:off x="7033674" y="4781551"/>
              <a:ext cx="53975" cy="15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0" name="Rectangle 66"/>
            <p:cNvSpPr>
              <a:spLocks noChangeArrowheads="1"/>
            </p:cNvSpPr>
            <p:nvPr/>
          </p:nvSpPr>
          <p:spPr bwMode="auto">
            <a:xfrm>
              <a:off x="1799687" y="4695826"/>
              <a:ext cx="1987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50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81" name="Line 67"/>
            <p:cNvSpPr>
              <a:spLocks noChangeShapeType="1"/>
            </p:cNvSpPr>
            <p:nvPr/>
          </p:nvSpPr>
          <p:spPr bwMode="auto">
            <a:xfrm>
              <a:off x="2069562" y="3960813"/>
              <a:ext cx="46037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2" name="Line 68"/>
            <p:cNvSpPr>
              <a:spLocks noChangeShapeType="1"/>
            </p:cNvSpPr>
            <p:nvPr/>
          </p:nvSpPr>
          <p:spPr bwMode="auto">
            <a:xfrm flipH="1">
              <a:off x="7033674" y="3960813"/>
              <a:ext cx="53975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3" name="Rectangle 69"/>
            <p:cNvSpPr>
              <a:spLocks noChangeArrowheads="1"/>
            </p:cNvSpPr>
            <p:nvPr/>
          </p:nvSpPr>
          <p:spPr bwMode="auto">
            <a:xfrm>
              <a:off x="1707612" y="3875088"/>
              <a:ext cx="29815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100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84" name="Line 70"/>
            <p:cNvSpPr>
              <a:spLocks noChangeShapeType="1"/>
            </p:cNvSpPr>
            <p:nvPr/>
          </p:nvSpPr>
          <p:spPr bwMode="auto">
            <a:xfrm>
              <a:off x="2069562" y="3140076"/>
              <a:ext cx="46037" cy="15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5" name="Line 71"/>
            <p:cNvSpPr>
              <a:spLocks noChangeShapeType="1"/>
            </p:cNvSpPr>
            <p:nvPr/>
          </p:nvSpPr>
          <p:spPr bwMode="auto">
            <a:xfrm flipH="1">
              <a:off x="7033674" y="3140076"/>
              <a:ext cx="53975" cy="15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6" name="Rectangle 72"/>
            <p:cNvSpPr>
              <a:spLocks noChangeArrowheads="1"/>
            </p:cNvSpPr>
            <p:nvPr/>
          </p:nvSpPr>
          <p:spPr bwMode="auto">
            <a:xfrm>
              <a:off x="1707612" y="3055938"/>
              <a:ext cx="29815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150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87" name="Line 73"/>
            <p:cNvSpPr>
              <a:spLocks noChangeShapeType="1"/>
            </p:cNvSpPr>
            <p:nvPr/>
          </p:nvSpPr>
          <p:spPr bwMode="auto">
            <a:xfrm>
              <a:off x="2069562" y="2320926"/>
              <a:ext cx="46037" cy="15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8" name="Line 74"/>
            <p:cNvSpPr>
              <a:spLocks noChangeShapeType="1"/>
            </p:cNvSpPr>
            <p:nvPr/>
          </p:nvSpPr>
          <p:spPr bwMode="auto">
            <a:xfrm flipH="1">
              <a:off x="7033674" y="2320926"/>
              <a:ext cx="53975" cy="15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9" name="Rectangle 75"/>
            <p:cNvSpPr>
              <a:spLocks noChangeArrowheads="1"/>
            </p:cNvSpPr>
            <p:nvPr/>
          </p:nvSpPr>
          <p:spPr bwMode="auto">
            <a:xfrm>
              <a:off x="1707612" y="2235201"/>
              <a:ext cx="29815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200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90" name="Line 76"/>
            <p:cNvSpPr>
              <a:spLocks noChangeShapeType="1"/>
            </p:cNvSpPr>
            <p:nvPr/>
          </p:nvSpPr>
          <p:spPr bwMode="auto">
            <a:xfrm>
              <a:off x="2069562" y="1500188"/>
              <a:ext cx="46037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1" name="Line 77"/>
            <p:cNvSpPr>
              <a:spLocks noChangeShapeType="1"/>
            </p:cNvSpPr>
            <p:nvPr/>
          </p:nvSpPr>
          <p:spPr bwMode="auto">
            <a:xfrm flipH="1">
              <a:off x="7033674" y="1500188"/>
              <a:ext cx="53975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2" name="Rectangle 78"/>
            <p:cNvSpPr>
              <a:spLocks noChangeArrowheads="1"/>
            </p:cNvSpPr>
            <p:nvPr/>
          </p:nvSpPr>
          <p:spPr bwMode="auto">
            <a:xfrm>
              <a:off x="1707612" y="1414463"/>
              <a:ext cx="29815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250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8993" name="Line 79"/>
            <p:cNvSpPr>
              <a:spLocks noChangeShapeType="1"/>
            </p:cNvSpPr>
            <p:nvPr/>
          </p:nvSpPr>
          <p:spPr bwMode="auto">
            <a:xfrm>
              <a:off x="2069562" y="1493838"/>
              <a:ext cx="5018087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4" name="Freeform 80"/>
            <p:cNvSpPr>
              <a:spLocks/>
            </p:cNvSpPr>
            <p:nvPr/>
          </p:nvSpPr>
          <p:spPr bwMode="auto">
            <a:xfrm>
              <a:off x="2069562" y="1493838"/>
              <a:ext cx="5018087" cy="4108450"/>
            </a:xfrm>
            <a:custGeom>
              <a:avLst/>
              <a:gdLst>
                <a:gd name="T0" fmla="*/ 0 w 658"/>
                <a:gd name="T1" fmla="*/ 2147483647 h 576"/>
                <a:gd name="T2" fmla="*/ 2147483647 w 658"/>
                <a:gd name="T3" fmla="*/ 2147483647 h 576"/>
                <a:gd name="T4" fmla="*/ 2147483647 w 658"/>
                <a:gd name="T5" fmla="*/ 0 h 57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8" h="576">
                  <a:moveTo>
                    <a:pt x="0" y="576"/>
                  </a:moveTo>
                  <a:lnTo>
                    <a:pt x="658" y="576"/>
                  </a:lnTo>
                  <a:lnTo>
                    <a:pt x="65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5" name="Line 81"/>
            <p:cNvSpPr>
              <a:spLocks noChangeShapeType="1"/>
            </p:cNvSpPr>
            <p:nvPr/>
          </p:nvSpPr>
          <p:spPr bwMode="auto">
            <a:xfrm flipV="1">
              <a:off x="2069562" y="1493838"/>
              <a:ext cx="1587" cy="41084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6" name="Freeform 82"/>
            <p:cNvSpPr>
              <a:spLocks/>
            </p:cNvSpPr>
            <p:nvPr/>
          </p:nvSpPr>
          <p:spPr bwMode="auto">
            <a:xfrm>
              <a:off x="2069562" y="2813051"/>
              <a:ext cx="5018087" cy="1141412"/>
            </a:xfrm>
            <a:custGeom>
              <a:avLst/>
              <a:gdLst>
                <a:gd name="T0" fmla="*/ 2147483647 w 3161"/>
                <a:gd name="T1" fmla="*/ 2147483647 h 719"/>
                <a:gd name="T2" fmla="*/ 2147483647 w 3161"/>
                <a:gd name="T3" fmla="*/ 2147483647 h 719"/>
                <a:gd name="T4" fmla="*/ 2147483647 w 3161"/>
                <a:gd name="T5" fmla="*/ 2147483647 h 719"/>
                <a:gd name="T6" fmla="*/ 2147483647 w 3161"/>
                <a:gd name="T7" fmla="*/ 2147483647 h 719"/>
                <a:gd name="T8" fmla="*/ 2147483647 w 3161"/>
                <a:gd name="T9" fmla="*/ 2147483647 h 719"/>
                <a:gd name="T10" fmla="*/ 2147483647 w 3161"/>
                <a:gd name="T11" fmla="*/ 2147483647 h 719"/>
                <a:gd name="T12" fmla="*/ 2147483647 w 3161"/>
                <a:gd name="T13" fmla="*/ 2147483647 h 719"/>
                <a:gd name="T14" fmla="*/ 2147483647 w 3161"/>
                <a:gd name="T15" fmla="*/ 2147483647 h 719"/>
                <a:gd name="T16" fmla="*/ 2147483647 w 3161"/>
                <a:gd name="T17" fmla="*/ 2147483647 h 719"/>
                <a:gd name="T18" fmla="*/ 2147483647 w 3161"/>
                <a:gd name="T19" fmla="*/ 2147483647 h 719"/>
                <a:gd name="T20" fmla="*/ 2147483647 w 3161"/>
                <a:gd name="T21" fmla="*/ 2147483647 h 719"/>
                <a:gd name="T22" fmla="*/ 2147483647 w 3161"/>
                <a:gd name="T23" fmla="*/ 2147483647 h 719"/>
                <a:gd name="T24" fmla="*/ 2147483647 w 3161"/>
                <a:gd name="T25" fmla="*/ 2147483647 h 719"/>
                <a:gd name="T26" fmla="*/ 2147483647 w 3161"/>
                <a:gd name="T27" fmla="*/ 2147483647 h 719"/>
                <a:gd name="T28" fmla="*/ 2147483647 w 3161"/>
                <a:gd name="T29" fmla="*/ 2147483647 h 719"/>
                <a:gd name="T30" fmla="*/ 2147483647 w 3161"/>
                <a:gd name="T31" fmla="*/ 2147483647 h 719"/>
                <a:gd name="T32" fmla="*/ 2147483647 w 3161"/>
                <a:gd name="T33" fmla="*/ 2147483647 h 719"/>
                <a:gd name="T34" fmla="*/ 2147483647 w 3161"/>
                <a:gd name="T35" fmla="*/ 2147483647 h 719"/>
                <a:gd name="T36" fmla="*/ 2147483647 w 3161"/>
                <a:gd name="T37" fmla="*/ 2147483647 h 719"/>
                <a:gd name="T38" fmla="*/ 2147483647 w 3161"/>
                <a:gd name="T39" fmla="*/ 2147483647 h 719"/>
                <a:gd name="T40" fmla="*/ 2147483647 w 3161"/>
                <a:gd name="T41" fmla="*/ 2147483647 h 719"/>
                <a:gd name="T42" fmla="*/ 2147483647 w 3161"/>
                <a:gd name="T43" fmla="*/ 2147483647 h 719"/>
                <a:gd name="T44" fmla="*/ 2147483647 w 3161"/>
                <a:gd name="T45" fmla="*/ 2147483647 h 719"/>
                <a:gd name="T46" fmla="*/ 2147483647 w 3161"/>
                <a:gd name="T47" fmla="*/ 2147483647 h 719"/>
                <a:gd name="T48" fmla="*/ 2147483647 w 3161"/>
                <a:gd name="T49" fmla="*/ 2147483647 h 719"/>
                <a:gd name="T50" fmla="*/ 2147483647 w 3161"/>
                <a:gd name="T51" fmla="*/ 2147483647 h 719"/>
                <a:gd name="T52" fmla="*/ 2147483647 w 3161"/>
                <a:gd name="T53" fmla="*/ 2147483647 h 719"/>
                <a:gd name="T54" fmla="*/ 2147483647 w 3161"/>
                <a:gd name="T55" fmla="*/ 2147483647 h 719"/>
                <a:gd name="T56" fmla="*/ 2147483647 w 3161"/>
                <a:gd name="T57" fmla="*/ 2147483647 h 719"/>
                <a:gd name="T58" fmla="*/ 2147483647 w 3161"/>
                <a:gd name="T59" fmla="*/ 2147483647 h 719"/>
                <a:gd name="T60" fmla="*/ 2147483647 w 3161"/>
                <a:gd name="T61" fmla="*/ 2147483647 h 719"/>
                <a:gd name="T62" fmla="*/ 2147483647 w 3161"/>
                <a:gd name="T63" fmla="*/ 2147483647 h 719"/>
                <a:gd name="T64" fmla="*/ 2147483647 w 3161"/>
                <a:gd name="T65" fmla="*/ 2147483647 h 719"/>
                <a:gd name="T66" fmla="*/ 2147483647 w 3161"/>
                <a:gd name="T67" fmla="*/ 2147483647 h 719"/>
                <a:gd name="T68" fmla="*/ 2147483647 w 3161"/>
                <a:gd name="T69" fmla="*/ 2147483647 h 719"/>
                <a:gd name="T70" fmla="*/ 2147483647 w 3161"/>
                <a:gd name="T71" fmla="*/ 2147483647 h 719"/>
                <a:gd name="T72" fmla="*/ 2147483647 w 3161"/>
                <a:gd name="T73" fmla="*/ 2147483647 h 719"/>
                <a:gd name="T74" fmla="*/ 2147483647 w 3161"/>
                <a:gd name="T75" fmla="*/ 2147483647 h 719"/>
                <a:gd name="T76" fmla="*/ 2147483647 w 3161"/>
                <a:gd name="T77" fmla="*/ 2147483647 h 719"/>
                <a:gd name="T78" fmla="*/ 2147483647 w 3161"/>
                <a:gd name="T79" fmla="*/ 2147483647 h 719"/>
                <a:gd name="T80" fmla="*/ 2147483647 w 3161"/>
                <a:gd name="T81" fmla="*/ 2147483647 h 719"/>
                <a:gd name="T82" fmla="*/ 2147483647 w 3161"/>
                <a:gd name="T83" fmla="*/ 2147483647 h 719"/>
                <a:gd name="T84" fmla="*/ 2147483647 w 3161"/>
                <a:gd name="T85" fmla="*/ 2147483647 h 719"/>
                <a:gd name="T86" fmla="*/ 2147483647 w 3161"/>
                <a:gd name="T87" fmla="*/ 2147483647 h 719"/>
                <a:gd name="T88" fmla="*/ 2147483647 w 3161"/>
                <a:gd name="T89" fmla="*/ 2147483647 h 71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161" h="719">
                  <a:moveTo>
                    <a:pt x="0" y="0"/>
                  </a:moveTo>
                  <a:lnTo>
                    <a:pt x="34" y="99"/>
                  </a:lnTo>
                  <a:lnTo>
                    <a:pt x="67" y="184"/>
                  </a:lnTo>
                  <a:lnTo>
                    <a:pt x="101" y="256"/>
                  </a:lnTo>
                  <a:lnTo>
                    <a:pt x="139" y="314"/>
                  </a:lnTo>
                  <a:lnTo>
                    <a:pt x="173" y="364"/>
                  </a:lnTo>
                  <a:lnTo>
                    <a:pt x="207" y="409"/>
                  </a:lnTo>
                  <a:lnTo>
                    <a:pt x="245" y="445"/>
                  </a:lnTo>
                  <a:lnTo>
                    <a:pt x="279" y="481"/>
                  </a:lnTo>
                  <a:lnTo>
                    <a:pt x="312" y="508"/>
                  </a:lnTo>
                  <a:lnTo>
                    <a:pt x="351" y="534"/>
                  </a:lnTo>
                  <a:lnTo>
                    <a:pt x="384" y="557"/>
                  </a:lnTo>
                  <a:lnTo>
                    <a:pt x="418" y="575"/>
                  </a:lnTo>
                  <a:lnTo>
                    <a:pt x="457" y="593"/>
                  </a:lnTo>
                  <a:lnTo>
                    <a:pt x="490" y="611"/>
                  </a:lnTo>
                  <a:lnTo>
                    <a:pt x="524" y="624"/>
                  </a:lnTo>
                  <a:lnTo>
                    <a:pt x="557" y="638"/>
                  </a:lnTo>
                  <a:lnTo>
                    <a:pt x="596" y="647"/>
                  </a:lnTo>
                  <a:lnTo>
                    <a:pt x="629" y="656"/>
                  </a:lnTo>
                  <a:lnTo>
                    <a:pt x="663" y="665"/>
                  </a:lnTo>
                  <a:lnTo>
                    <a:pt x="702" y="674"/>
                  </a:lnTo>
                  <a:lnTo>
                    <a:pt x="735" y="683"/>
                  </a:lnTo>
                  <a:lnTo>
                    <a:pt x="769" y="687"/>
                  </a:lnTo>
                  <a:lnTo>
                    <a:pt x="807" y="692"/>
                  </a:lnTo>
                  <a:lnTo>
                    <a:pt x="841" y="696"/>
                  </a:lnTo>
                  <a:lnTo>
                    <a:pt x="874" y="701"/>
                  </a:lnTo>
                  <a:lnTo>
                    <a:pt x="913" y="705"/>
                  </a:lnTo>
                  <a:lnTo>
                    <a:pt x="946" y="710"/>
                  </a:lnTo>
                  <a:lnTo>
                    <a:pt x="980" y="710"/>
                  </a:lnTo>
                  <a:lnTo>
                    <a:pt x="1019" y="714"/>
                  </a:lnTo>
                  <a:lnTo>
                    <a:pt x="1052" y="714"/>
                  </a:lnTo>
                  <a:lnTo>
                    <a:pt x="1086" y="719"/>
                  </a:lnTo>
                  <a:lnTo>
                    <a:pt x="1119" y="719"/>
                  </a:lnTo>
                  <a:lnTo>
                    <a:pt x="1158" y="719"/>
                  </a:lnTo>
                  <a:lnTo>
                    <a:pt x="1191" y="719"/>
                  </a:lnTo>
                  <a:lnTo>
                    <a:pt x="1225" y="719"/>
                  </a:lnTo>
                  <a:lnTo>
                    <a:pt x="1264" y="719"/>
                  </a:lnTo>
                  <a:lnTo>
                    <a:pt x="1297" y="719"/>
                  </a:lnTo>
                  <a:lnTo>
                    <a:pt x="1331" y="719"/>
                  </a:lnTo>
                  <a:lnTo>
                    <a:pt x="1369" y="719"/>
                  </a:lnTo>
                  <a:lnTo>
                    <a:pt x="1403" y="719"/>
                  </a:lnTo>
                  <a:lnTo>
                    <a:pt x="1436" y="719"/>
                  </a:lnTo>
                  <a:lnTo>
                    <a:pt x="1475" y="719"/>
                  </a:lnTo>
                  <a:lnTo>
                    <a:pt x="1509" y="714"/>
                  </a:lnTo>
                  <a:lnTo>
                    <a:pt x="1542" y="714"/>
                  </a:lnTo>
                  <a:lnTo>
                    <a:pt x="1581" y="714"/>
                  </a:lnTo>
                  <a:lnTo>
                    <a:pt x="1614" y="710"/>
                  </a:lnTo>
                  <a:lnTo>
                    <a:pt x="1648" y="710"/>
                  </a:lnTo>
                  <a:lnTo>
                    <a:pt x="1681" y="705"/>
                  </a:lnTo>
                  <a:lnTo>
                    <a:pt x="1720" y="705"/>
                  </a:lnTo>
                  <a:lnTo>
                    <a:pt x="1753" y="701"/>
                  </a:lnTo>
                  <a:lnTo>
                    <a:pt x="1787" y="701"/>
                  </a:lnTo>
                  <a:lnTo>
                    <a:pt x="1826" y="696"/>
                  </a:lnTo>
                  <a:lnTo>
                    <a:pt x="1859" y="696"/>
                  </a:lnTo>
                  <a:lnTo>
                    <a:pt x="1893" y="692"/>
                  </a:lnTo>
                  <a:lnTo>
                    <a:pt x="1931" y="687"/>
                  </a:lnTo>
                  <a:lnTo>
                    <a:pt x="1965" y="687"/>
                  </a:lnTo>
                  <a:lnTo>
                    <a:pt x="1998" y="683"/>
                  </a:lnTo>
                  <a:lnTo>
                    <a:pt x="2037" y="678"/>
                  </a:lnTo>
                  <a:lnTo>
                    <a:pt x="2071" y="678"/>
                  </a:lnTo>
                  <a:lnTo>
                    <a:pt x="2104" y="674"/>
                  </a:lnTo>
                  <a:lnTo>
                    <a:pt x="2138" y="669"/>
                  </a:lnTo>
                  <a:lnTo>
                    <a:pt x="2176" y="669"/>
                  </a:lnTo>
                  <a:lnTo>
                    <a:pt x="2210" y="665"/>
                  </a:lnTo>
                  <a:lnTo>
                    <a:pt x="2243" y="660"/>
                  </a:lnTo>
                  <a:lnTo>
                    <a:pt x="2282" y="656"/>
                  </a:lnTo>
                  <a:lnTo>
                    <a:pt x="2315" y="651"/>
                  </a:lnTo>
                  <a:lnTo>
                    <a:pt x="2349" y="651"/>
                  </a:lnTo>
                  <a:lnTo>
                    <a:pt x="2388" y="647"/>
                  </a:lnTo>
                  <a:lnTo>
                    <a:pt x="2421" y="642"/>
                  </a:lnTo>
                  <a:lnTo>
                    <a:pt x="2455" y="638"/>
                  </a:lnTo>
                  <a:lnTo>
                    <a:pt x="2493" y="633"/>
                  </a:lnTo>
                  <a:lnTo>
                    <a:pt x="2527" y="629"/>
                  </a:lnTo>
                  <a:lnTo>
                    <a:pt x="2560" y="629"/>
                  </a:lnTo>
                  <a:lnTo>
                    <a:pt x="2599" y="624"/>
                  </a:lnTo>
                  <a:lnTo>
                    <a:pt x="2633" y="620"/>
                  </a:lnTo>
                  <a:lnTo>
                    <a:pt x="2666" y="615"/>
                  </a:lnTo>
                  <a:lnTo>
                    <a:pt x="2700" y="611"/>
                  </a:lnTo>
                  <a:lnTo>
                    <a:pt x="2738" y="606"/>
                  </a:lnTo>
                  <a:lnTo>
                    <a:pt x="2772" y="602"/>
                  </a:lnTo>
                  <a:lnTo>
                    <a:pt x="2805" y="597"/>
                  </a:lnTo>
                  <a:lnTo>
                    <a:pt x="2844" y="593"/>
                  </a:lnTo>
                  <a:lnTo>
                    <a:pt x="2878" y="588"/>
                  </a:lnTo>
                  <a:lnTo>
                    <a:pt x="2911" y="584"/>
                  </a:lnTo>
                  <a:lnTo>
                    <a:pt x="2950" y="579"/>
                  </a:lnTo>
                  <a:lnTo>
                    <a:pt x="2983" y="575"/>
                  </a:lnTo>
                  <a:lnTo>
                    <a:pt x="3017" y="575"/>
                  </a:lnTo>
                  <a:lnTo>
                    <a:pt x="3055" y="570"/>
                  </a:lnTo>
                  <a:lnTo>
                    <a:pt x="3089" y="566"/>
                  </a:lnTo>
                  <a:lnTo>
                    <a:pt x="3122" y="561"/>
                  </a:lnTo>
                  <a:lnTo>
                    <a:pt x="3161" y="557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7" name="Freeform 83"/>
            <p:cNvSpPr>
              <a:spLocks/>
            </p:cNvSpPr>
            <p:nvPr/>
          </p:nvSpPr>
          <p:spPr bwMode="auto">
            <a:xfrm>
              <a:off x="2069562" y="3646488"/>
              <a:ext cx="5018087" cy="635000"/>
            </a:xfrm>
            <a:custGeom>
              <a:avLst/>
              <a:gdLst>
                <a:gd name="T0" fmla="*/ 2147483647 w 3161"/>
                <a:gd name="T1" fmla="*/ 2147483647 h 400"/>
                <a:gd name="T2" fmla="*/ 2147483647 w 3161"/>
                <a:gd name="T3" fmla="*/ 2147483647 h 400"/>
                <a:gd name="T4" fmla="*/ 2147483647 w 3161"/>
                <a:gd name="T5" fmla="*/ 2147483647 h 400"/>
                <a:gd name="T6" fmla="*/ 2147483647 w 3161"/>
                <a:gd name="T7" fmla="*/ 2147483647 h 400"/>
                <a:gd name="T8" fmla="*/ 2147483647 w 3161"/>
                <a:gd name="T9" fmla="*/ 2147483647 h 400"/>
                <a:gd name="T10" fmla="*/ 2147483647 w 3161"/>
                <a:gd name="T11" fmla="*/ 2147483647 h 400"/>
                <a:gd name="T12" fmla="*/ 2147483647 w 3161"/>
                <a:gd name="T13" fmla="*/ 2147483647 h 400"/>
                <a:gd name="T14" fmla="*/ 2147483647 w 3161"/>
                <a:gd name="T15" fmla="*/ 2147483647 h 400"/>
                <a:gd name="T16" fmla="*/ 2147483647 w 3161"/>
                <a:gd name="T17" fmla="*/ 2147483647 h 400"/>
                <a:gd name="T18" fmla="*/ 2147483647 w 3161"/>
                <a:gd name="T19" fmla="*/ 2147483647 h 400"/>
                <a:gd name="T20" fmla="*/ 2147483647 w 3161"/>
                <a:gd name="T21" fmla="*/ 2147483647 h 400"/>
                <a:gd name="T22" fmla="*/ 2147483647 w 3161"/>
                <a:gd name="T23" fmla="*/ 2147483647 h 400"/>
                <a:gd name="T24" fmla="*/ 2147483647 w 3161"/>
                <a:gd name="T25" fmla="*/ 2147483647 h 400"/>
                <a:gd name="T26" fmla="*/ 2147483647 w 3161"/>
                <a:gd name="T27" fmla="*/ 2147483647 h 400"/>
                <a:gd name="T28" fmla="*/ 2147483647 w 3161"/>
                <a:gd name="T29" fmla="*/ 2147483647 h 400"/>
                <a:gd name="T30" fmla="*/ 2147483647 w 3161"/>
                <a:gd name="T31" fmla="*/ 2147483647 h 400"/>
                <a:gd name="T32" fmla="*/ 2147483647 w 3161"/>
                <a:gd name="T33" fmla="*/ 2147483647 h 400"/>
                <a:gd name="T34" fmla="*/ 2147483647 w 3161"/>
                <a:gd name="T35" fmla="*/ 2147483647 h 400"/>
                <a:gd name="T36" fmla="*/ 2147483647 w 3161"/>
                <a:gd name="T37" fmla="*/ 2147483647 h 400"/>
                <a:gd name="T38" fmla="*/ 2147483647 w 3161"/>
                <a:gd name="T39" fmla="*/ 2147483647 h 400"/>
                <a:gd name="T40" fmla="*/ 2147483647 w 3161"/>
                <a:gd name="T41" fmla="*/ 2147483647 h 400"/>
                <a:gd name="T42" fmla="*/ 2147483647 w 3161"/>
                <a:gd name="T43" fmla="*/ 2147483647 h 400"/>
                <a:gd name="T44" fmla="*/ 2147483647 w 3161"/>
                <a:gd name="T45" fmla="*/ 2147483647 h 400"/>
                <a:gd name="T46" fmla="*/ 2147483647 w 3161"/>
                <a:gd name="T47" fmla="*/ 2147483647 h 400"/>
                <a:gd name="T48" fmla="*/ 2147483647 w 3161"/>
                <a:gd name="T49" fmla="*/ 2147483647 h 400"/>
                <a:gd name="T50" fmla="*/ 2147483647 w 3161"/>
                <a:gd name="T51" fmla="*/ 2147483647 h 400"/>
                <a:gd name="T52" fmla="*/ 2147483647 w 3161"/>
                <a:gd name="T53" fmla="*/ 2147483647 h 400"/>
                <a:gd name="T54" fmla="*/ 2147483647 w 3161"/>
                <a:gd name="T55" fmla="*/ 2147483647 h 400"/>
                <a:gd name="T56" fmla="*/ 2147483647 w 3161"/>
                <a:gd name="T57" fmla="*/ 2147483647 h 400"/>
                <a:gd name="T58" fmla="*/ 2147483647 w 3161"/>
                <a:gd name="T59" fmla="*/ 2147483647 h 400"/>
                <a:gd name="T60" fmla="*/ 2147483647 w 3161"/>
                <a:gd name="T61" fmla="*/ 2147483647 h 400"/>
                <a:gd name="T62" fmla="*/ 2147483647 w 3161"/>
                <a:gd name="T63" fmla="*/ 2147483647 h 400"/>
                <a:gd name="T64" fmla="*/ 2147483647 w 3161"/>
                <a:gd name="T65" fmla="*/ 2147483647 h 400"/>
                <a:gd name="T66" fmla="*/ 2147483647 w 3161"/>
                <a:gd name="T67" fmla="*/ 2147483647 h 400"/>
                <a:gd name="T68" fmla="*/ 2147483647 w 3161"/>
                <a:gd name="T69" fmla="*/ 2147483647 h 400"/>
                <a:gd name="T70" fmla="*/ 2147483647 w 3161"/>
                <a:gd name="T71" fmla="*/ 2147483647 h 400"/>
                <a:gd name="T72" fmla="*/ 2147483647 w 3161"/>
                <a:gd name="T73" fmla="*/ 2147483647 h 400"/>
                <a:gd name="T74" fmla="*/ 2147483647 w 3161"/>
                <a:gd name="T75" fmla="*/ 2147483647 h 400"/>
                <a:gd name="T76" fmla="*/ 2147483647 w 3161"/>
                <a:gd name="T77" fmla="*/ 2147483647 h 400"/>
                <a:gd name="T78" fmla="*/ 2147483647 w 3161"/>
                <a:gd name="T79" fmla="*/ 2147483647 h 400"/>
                <a:gd name="T80" fmla="*/ 2147483647 w 3161"/>
                <a:gd name="T81" fmla="*/ 2147483647 h 400"/>
                <a:gd name="T82" fmla="*/ 2147483647 w 3161"/>
                <a:gd name="T83" fmla="*/ 2147483647 h 400"/>
                <a:gd name="T84" fmla="*/ 2147483647 w 3161"/>
                <a:gd name="T85" fmla="*/ 2147483647 h 400"/>
                <a:gd name="T86" fmla="*/ 2147483647 w 3161"/>
                <a:gd name="T87" fmla="*/ 2147483647 h 400"/>
                <a:gd name="T88" fmla="*/ 2147483647 w 3161"/>
                <a:gd name="T89" fmla="*/ 2147483647 h 4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161" h="400">
                  <a:moveTo>
                    <a:pt x="0" y="0"/>
                  </a:moveTo>
                  <a:lnTo>
                    <a:pt x="34" y="68"/>
                  </a:lnTo>
                  <a:lnTo>
                    <a:pt x="67" y="117"/>
                  </a:lnTo>
                  <a:lnTo>
                    <a:pt x="101" y="162"/>
                  </a:lnTo>
                  <a:lnTo>
                    <a:pt x="139" y="198"/>
                  </a:lnTo>
                  <a:lnTo>
                    <a:pt x="173" y="225"/>
                  </a:lnTo>
                  <a:lnTo>
                    <a:pt x="207" y="252"/>
                  </a:lnTo>
                  <a:lnTo>
                    <a:pt x="245" y="275"/>
                  </a:lnTo>
                  <a:lnTo>
                    <a:pt x="279" y="293"/>
                  </a:lnTo>
                  <a:lnTo>
                    <a:pt x="312" y="311"/>
                  </a:lnTo>
                  <a:lnTo>
                    <a:pt x="351" y="324"/>
                  </a:lnTo>
                  <a:lnTo>
                    <a:pt x="384" y="337"/>
                  </a:lnTo>
                  <a:lnTo>
                    <a:pt x="418" y="346"/>
                  </a:lnTo>
                  <a:lnTo>
                    <a:pt x="457" y="355"/>
                  </a:lnTo>
                  <a:lnTo>
                    <a:pt x="490" y="364"/>
                  </a:lnTo>
                  <a:lnTo>
                    <a:pt x="524" y="373"/>
                  </a:lnTo>
                  <a:lnTo>
                    <a:pt x="557" y="378"/>
                  </a:lnTo>
                  <a:lnTo>
                    <a:pt x="596" y="382"/>
                  </a:lnTo>
                  <a:lnTo>
                    <a:pt x="629" y="387"/>
                  </a:lnTo>
                  <a:lnTo>
                    <a:pt x="663" y="391"/>
                  </a:lnTo>
                  <a:lnTo>
                    <a:pt x="702" y="396"/>
                  </a:lnTo>
                  <a:lnTo>
                    <a:pt x="735" y="396"/>
                  </a:lnTo>
                  <a:lnTo>
                    <a:pt x="769" y="400"/>
                  </a:lnTo>
                  <a:lnTo>
                    <a:pt x="807" y="400"/>
                  </a:lnTo>
                  <a:lnTo>
                    <a:pt x="841" y="400"/>
                  </a:lnTo>
                  <a:lnTo>
                    <a:pt x="874" y="400"/>
                  </a:lnTo>
                  <a:lnTo>
                    <a:pt x="913" y="400"/>
                  </a:lnTo>
                  <a:lnTo>
                    <a:pt x="946" y="400"/>
                  </a:lnTo>
                  <a:lnTo>
                    <a:pt x="980" y="400"/>
                  </a:lnTo>
                  <a:lnTo>
                    <a:pt x="1019" y="400"/>
                  </a:lnTo>
                  <a:lnTo>
                    <a:pt x="1052" y="400"/>
                  </a:lnTo>
                  <a:lnTo>
                    <a:pt x="1086" y="400"/>
                  </a:lnTo>
                  <a:lnTo>
                    <a:pt x="1119" y="400"/>
                  </a:lnTo>
                  <a:lnTo>
                    <a:pt x="1158" y="396"/>
                  </a:lnTo>
                  <a:lnTo>
                    <a:pt x="1191" y="396"/>
                  </a:lnTo>
                  <a:lnTo>
                    <a:pt x="1225" y="396"/>
                  </a:lnTo>
                  <a:lnTo>
                    <a:pt x="1264" y="391"/>
                  </a:lnTo>
                  <a:lnTo>
                    <a:pt x="1297" y="391"/>
                  </a:lnTo>
                  <a:lnTo>
                    <a:pt x="1331" y="387"/>
                  </a:lnTo>
                  <a:lnTo>
                    <a:pt x="1369" y="387"/>
                  </a:lnTo>
                  <a:lnTo>
                    <a:pt x="1403" y="382"/>
                  </a:lnTo>
                  <a:lnTo>
                    <a:pt x="1436" y="378"/>
                  </a:lnTo>
                  <a:lnTo>
                    <a:pt x="1475" y="378"/>
                  </a:lnTo>
                  <a:lnTo>
                    <a:pt x="1509" y="373"/>
                  </a:lnTo>
                  <a:lnTo>
                    <a:pt x="1542" y="369"/>
                  </a:lnTo>
                  <a:lnTo>
                    <a:pt x="1581" y="369"/>
                  </a:lnTo>
                  <a:lnTo>
                    <a:pt x="1614" y="364"/>
                  </a:lnTo>
                  <a:lnTo>
                    <a:pt x="1648" y="360"/>
                  </a:lnTo>
                  <a:lnTo>
                    <a:pt x="1681" y="360"/>
                  </a:lnTo>
                  <a:lnTo>
                    <a:pt x="1720" y="355"/>
                  </a:lnTo>
                  <a:lnTo>
                    <a:pt x="1753" y="351"/>
                  </a:lnTo>
                  <a:lnTo>
                    <a:pt x="1787" y="346"/>
                  </a:lnTo>
                  <a:lnTo>
                    <a:pt x="1826" y="342"/>
                  </a:lnTo>
                  <a:lnTo>
                    <a:pt x="1859" y="342"/>
                  </a:lnTo>
                  <a:lnTo>
                    <a:pt x="1893" y="337"/>
                  </a:lnTo>
                  <a:lnTo>
                    <a:pt x="1931" y="333"/>
                  </a:lnTo>
                  <a:lnTo>
                    <a:pt x="1965" y="328"/>
                  </a:lnTo>
                  <a:lnTo>
                    <a:pt x="1998" y="324"/>
                  </a:lnTo>
                  <a:lnTo>
                    <a:pt x="2037" y="319"/>
                  </a:lnTo>
                  <a:lnTo>
                    <a:pt x="2071" y="315"/>
                  </a:lnTo>
                  <a:lnTo>
                    <a:pt x="2104" y="315"/>
                  </a:lnTo>
                  <a:lnTo>
                    <a:pt x="2138" y="311"/>
                  </a:lnTo>
                  <a:lnTo>
                    <a:pt x="2176" y="306"/>
                  </a:lnTo>
                  <a:lnTo>
                    <a:pt x="2210" y="302"/>
                  </a:lnTo>
                  <a:lnTo>
                    <a:pt x="2243" y="297"/>
                  </a:lnTo>
                  <a:lnTo>
                    <a:pt x="2282" y="293"/>
                  </a:lnTo>
                  <a:lnTo>
                    <a:pt x="2315" y="288"/>
                  </a:lnTo>
                  <a:lnTo>
                    <a:pt x="2349" y="284"/>
                  </a:lnTo>
                  <a:lnTo>
                    <a:pt x="2388" y="279"/>
                  </a:lnTo>
                  <a:lnTo>
                    <a:pt x="2421" y="275"/>
                  </a:lnTo>
                  <a:lnTo>
                    <a:pt x="2455" y="270"/>
                  </a:lnTo>
                  <a:lnTo>
                    <a:pt x="2493" y="266"/>
                  </a:lnTo>
                  <a:lnTo>
                    <a:pt x="2527" y="261"/>
                  </a:lnTo>
                  <a:lnTo>
                    <a:pt x="2560" y="257"/>
                  </a:lnTo>
                  <a:lnTo>
                    <a:pt x="2599" y="252"/>
                  </a:lnTo>
                  <a:lnTo>
                    <a:pt x="2633" y="248"/>
                  </a:lnTo>
                  <a:lnTo>
                    <a:pt x="2666" y="243"/>
                  </a:lnTo>
                  <a:lnTo>
                    <a:pt x="2700" y="239"/>
                  </a:lnTo>
                  <a:lnTo>
                    <a:pt x="2738" y="234"/>
                  </a:lnTo>
                  <a:lnTo>
                    <a:pt x="2772" y="230"/>
                  </a:lnTo>
                  <a:lnTo>
                    <a:pt x="2805" y="225"/>
                  </a:lnTo>
                  <a:lnTo>
                    <a:pt x="2844" y="221"/>
                  </a:lnTo>
                  <a:lnTo>
                    <a:pt x="2878" y="216"/>
                  </a:lnTo>
                  <a:lnTo>
                    <a:pt x="2911" y="212"/>
                  </a:lnTo>
                  <a:lnTo>
                    <a:pt x="2950" y="207"/>
                  </a:lnTo>
                  <a:lnTo>
                    <a:pt x="2983" y="198"/>
                  </a:lnTo>
                  <a:lnTo>
                    <a:pt x="3017" y="194"/>
                  </a:lnTo>
                  <a:lnTo>
                    <a:pt x="3055" y="189"/>
                  </a:lnTo>
                  <a:lnTo>
                    <a:pt x="3089" y="185"/>
                  </a:lnTo>
                  <a:lnTo>
                    <a:pt x="3122" y="180"/>
                  </a:lnTo>
                  <a:lnTo>
                    <a:pt x="3161" y="176"/>
                  </a:lnTo>
                </a:path>
              </a:pathLst>
            </a:custGeom>
            <a:noFill/>
            <a:ln w="28575" cmpd="sng">
              <a:solidFill>
                <a:srgbClr val="00FF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8" name="Freeform 84"/>
            <p:cNvSpPr>
              <a:spLocks/>
            </p:cNvSpPr>
            <p:nvPr/>
          </p:nvSpPr>
          <p:spPr bwMode="auto">
            <a:xfrm>
              <a:off x="2069562" y="1820863"/>
              <a:ext cx="5018087" cy="1804988"/>
            </a:xfrm>
            <a:custGeom>
              <a:avLst/>
              <a:gdLst>
                <a:gd name="T0" fmla="*/ 2147483647 w 3161"/>
                <a:gd name="T1" fmla="*/ 2147483647 h 1137"/>
                <a:gd name="T2" fmla="*/ 2147483647 w 3161"/>
                <a:gd name="T3" fmla="*/ 2147483647 h 1137"/>
                <a:gd name="T4" fmla="*/ 2147483647 w 3161"/>
                <a:gd name="T5" fmla="*/ 2147483647 h 1137"/>
                <a:gd name="T6" fmla="*/ 2147483647 w 3161"/>
                <a:gd name="T7" fmla="*/ 2147483647 h 1137"/>
                <a:gd name="T8" fmla="*/ 2147483647 w 3161"/>
                <a:gd name="T9" fmla="*/ 2147483647 h 1137"/>
                <a:gd name="T10" fmla="*/ 2147483647 w 3161"/>
                <a:gd name="T11" fmla="*/ 2147483647 h 1137"/>
                <a:gd name="T12" fmla="*/ 2147483647 w 3161"/>
                <a:gd name="T13" fmla="*/ 2147483647 h 1137"/>
                <a:gd name="T14" fmla="*/ 2147483647 w 3161"/>
                <a:gd name="T15" fmla="*/ 2147483647 h 1137"/>
                <a:gd name="T16" fmla="*/ 2147483647 w 3161"/>
                <a:gd name="T17" fmla="*/ 2147483647 h 1137"/>
                <a:gd name="T18" fmla="*/ 2147483647 w 3161"/>
                <a:gd name="T19" fmla="*/ 2147483647 h 1137"/>
                <a:gd name="T20" fmla="*/ 2147483647 w 3161"/>
                <a:gd name="T21" fmla="*/ 2147483647 h 1137"/>
                <a:gd name="T22" fmla="*/ 2147483647 w 3161"/>
                <a:gd name="T23" fmla="*/ 2147483647 h 1137"/>
                <a:gd name="T24" fmla="*/ 2147483647 w 3161"/>
                <a:gd name="T25" fmla="*/ 2147483647 h 1137"/>
                <a:gd name="T26" fmla="*/ 2147483647 w 3161"/>
                <a:gd name="T27" fmla="*/ 2147483647 h 1137"/>
                <a:gd name="T28" fmla="*/ 2147483647 w 3161"/>
                <a:gd name="T29" fmla="*/ 2147483647 h 1137"/>
                <a:gd name="T30" fmla="*/ 2147483647 w 3161"/>
                <a:gd name="T31" fmla="*/ 2147483647 h 1137"/>
                <a:gd name="T32" fmla="*/ 2147483647 w 3161"/>
                <a:gd name="T33" fmla="*/ 2147483647 h 1137"/>
                <a:gd name="T34" fmla="*/ 2147483647 w 3161"/>
                <a:gd name="T35" fmla="*/ 2147483647 h 1137"/>
                <a:gd name="T36" fmla="*/ 2147483647 w 3161"/>
                <a:gd name="T37" fmla="*/ 2147483647 h 1137"/>
                <a:gd name="T38" fmla="*/ 2147483647 w 3161"/>
                <a:gd name="T39" fmla="*/ 2147483647 h 1137"/>
                <a:gd name="T40" fmla="*/ 2147483647 w 3161"/>
                <a:gd name="T41" fmla="*/ 2147483647 h 1137"/>
                <a:gd name="T42" fmla="*/ 2147483647 w 3161"/>
                <a:gd name="T43" fmla="*/ 2147483647 h 1137"/>
                <a:gd name="T44" fmla="*/ 2147483647 w 3161"/>
                <a:gd name="T45" fmla="*/ 2147483647 h 1137"/>
                <a:gd name="T46" fmla="*/ 2147483647 w 3161"/>
                <a:gd name="T47" fmla="*/ 2147483647 h 1137"/>
                <a:gd name="T48" fmla="*/ 2147483647 w 3161"/>
                <a:gd name="T49" fmla="*/ 2147483647 h 1137"/>
                <a:gd name="T50" fmla="*/ 2147483647 w 3161"/>
                <a:gd name="T51" fmla="*/ 2147483647 h 1137"/>
                <a:gd name="T52" fmla="*/ 2147483647 w 3161"/>
                <a:gd name="T53" fmla="*/ 2147483647 h 1137"/>
                <a:gd name="T54" fmla="*/ 2147483647 w 3161"/>
                <a:gd name="T55" fmla="*/ 2147483647 h 1137"/>
                <a:gd name="T56" fmla="*/ 2147483647 w 3161"/>
                <a:gd name="T57" fmla="*/ 2147483647 h 1137"/>
                <a:gd name="T58" fmla="*/ 2147483647 w 3161"/>
                <a:gd name="T59" fmla="*/ 2147483647 h 1137"/>
                <a:gd name="T60" fmla="*/ 2147483647 w 3161"/>
                <a:gd name="T61" fmla="*/ 2147483647 h 1137"/>
                <a:gd name="T62" fmla="*/ 2147483647 w 3161"/>
                <a:gd name="T63" fmla="*/ 2147483647 h 1137"/>
                <a:gd name="T64" fmla="*/ 2147483647 w 3161"/>
                <a:gd name="T65" fmla="*/ 2147483647 h 1137"/>
                <a:gd name="T66" fmla="*/ 2147483647 w 3161"/>
                <a:gd name="T67" fmla="*/ 2147483647 h 1137"/>
                <a:gd name="T68" fmla="*/ 2147483647 w 3161"/>
                <a:gd name="T69" fmla="*/ 2147483647 h 1137"/>
                <a:gd name="T70" fmla="*/ 2147483647 w 3161"/>
                <a:gd name="T71" fmla="*/ 2147483647 h 1137"/>
                <a:gd name="T72" fmla="*/ 2147483647 w 3161"/>
                <a:gd name="T73" fmla="*/ 2147483647 h 1137"/>
                <a:gd name="T74" fmla="*/ 2147483647 w 3161"/>
                <a:gd name="T75" fmla="*/ 2147483647 h 1137"/>
                <a:gd name="T76" fmla="*/ 2147483647 w 3161"/>
                <a:gd name="T77" fmla="*/ 2147483647 h 1137"/>
                <a:gd name="T78" fmla="*/ 2147483647 w 3161"/>
                <a:gd name="T79" fmla="*/ 2147483647 h 1137"/>
                <a:gd name="T80" fmla="*/ 2147483647 w 3161"/>
                <a:gd name="T81" fmla="*/ 2147483647 h 1137"/>
                <a:gd name="T82" fmla="*/ 2147483647 w 3161"/>
                <a:gd name="T83" fmla="*/ 2147483647 h 1137"/>
                <a:gd name="T84" fmla="*/ 2147483647 w 3161"/>
                <a:gd name="T85" fmla="*/ 2147483647 h 1137"/>
                <a:gd name="T86" fmla="*/ 2147483647 w 3161"/>
                <a:gd name="T87" fmla="*/ 2147483647 h 1137"/>
                <a:gd name="T88" fmla="*/ 2147483647 w 3161"/>
                <a:gd name="T89" fmla="*/ 2147483647 h 113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161" h="1137">
                  <a:moveTo>
                    <a:pt x="0" y="0"/>
                  </a:moveTo>
                  <a:lnTo>
                    <a:pt x="34" y="149"/>
                  </a:lnTo>
                  <a:lnTo>
                    <a:pt x="67" y="270"/>
                  </a:lnTo>
                  <a:lnTo>
                    <a:pt x="101" y="378"/>
                  </a:lnTo>
                  <a:lnTo>
                    <a:pt x="139" y="463"/>
                  </a:lnTo>
                  <a:lnTo>
                    <a:pt x="173" y="539"/>
                  </a:lnTo>
                  <a:lnTo>
                    <a:pt x="207" y="602"/>
                  </a:lnTo>
                  <a:lnTo>
                    <a:pt x="245" y="661"/>
                  </a:lnTo>
                  <a:lnTo>
                    <a:pt x="279" y="710"/>
                  </a:lnTo>
                  <a:lnTo>
                    <a:pt x="312" y="755"/>
                  </a:lnTo>
                  <a:lnTo>
                    <a:pt x="351" y="796"/>
                  </a:lnTo>
                  <a:lnTo>
                    <a:pt x="384" y="831"/>
                  </a:lnTo>
                  <a:lnTo>
                    <a:pt x="418" y="863"/>
                  </a:lnTo>
                  <a:lnTo>
                    <a:pt x="457" y="890"/>
                  </a:lnTo>
                  <a:lnTo>
                    <a:pt x="490" y="912"/>
                  </a:lnTo>
                  <a:lnTo>
                    <a:pt x="524" y="935"/>
                  </a:lnTo>
                  <a:lnTo>
                    <a:pt x="557" y="957"/>
                  </a:lnTo>
                  <a:lnTo>
                    <a:pt x="596" y="975"/>
                  </a:lnTo>
                  <a:lnTo>
                    <a:pt x="629" y="993"/>
                  </a:lnTo>
                  <a:lnTo>
                    <a:pt x="663" y="1007"/>
                  </a:lnTo>
                  <a:lnTo>
                    <a:pt x="702" y="1020"/>
                  </a:lnTo>
                  <a:lnTo>
                    <a:pt x="735" y="1034"/>
                  </a:lnTo>
                  <a:lnTo>
                    <a:pt x="769" y="1047"/>
                  </a:lnTo>
                  <a:lnTo>
                    <a:pt x="807" y="1056"/>
                  </a:lnTo>
                  <a:lnTo>
                    <a:pt x="841" y="1065"/>
                  </a:lnTo>
                  <a:lnTo>
                    <a:pt x="874" y="1074"/>
                  </a:lnTo>
                  <a:lnTo>
                    <a:pt x="913" y="1083"/>
                  </a:lnTo>
                  <a:lnTo>
                    <a:pt x="946" y="1092"/>
                  </a:lnTo>
                  <a:lnTo>
                    <a:pt x="980" y="1097"/>
                  </a:lnTo>
                  <a:lnTo>
                    <a:pt x="1019" y="1101"/>
                  </a:lnTo>
                  <a:lnTo>
                    <a:pt x="1052" y="1106"/>
                  </a:lnTo>
                  <a:lnTo>
                    <a:pt x="1086" y="1115"/>
                  </a:lnTo>
                  <a:lnTo>
                    <a:pt x="1119" y="1115"/>
                  </a:lnTo>
                  <a:lnTo>
                    <a:pt x="1158" y="1119"/>
                  </a:lnTo>
                  <a:lnTo>
                    <a:pt x="1191" y="1124"/>
                  </a:lnTo>
                  <a:lnTo>
                    <a:pt x="1225" y="1128"/>
                  </a:lnTo>
                  <a:lnTo>
                    <a:pt x="1264" y="1128"/>
                  </a:lnTo>
                  <a:lnTo>
                    <a:pt x="1297" y="1133"/>
                  </a:lnTo>
                  <a:lnTo>
                    <a:pt x="1331" y="1133"/>
                  </a:lnTo>
                  <a:lnTo>
                    <a:pt x="1369" y="1137"/>
                  </a:lnTo>
                  <a:lnTo>
                    <a:pt x="1403" y="1137"/>
                  </a:lnTo>
                  <a:lnTo>
                    <a:pt x="1436" y="1137"/>
                  </a:lnTo>
                  <a:lnTo>
                    <a:pt x="1475" y="1137"/>
                  </a:lnTo>
                  <a:lnTo>
                    <a:pt x="1509" y="1137"/>
                  </a:lnTo>
                  <a:lnTo>
                    <a:pt x="1542" y="1137"/>
                  </a:lnTo>
                  <a:lnTo>
                    <a:pt x="1581" y="1137"/>
                  </a:lnTo>
                  <a:lnTo>
                    <a:pt x="1614" y="1137"/>
                  </a:lnTo>
                  <a:lnTo>
                    <a:pt x="1648" y="1137"/>
                  </a:lnTo>
                  <a:lnTo>
                    <a:pt x="1681" y="1137"/>
                  </a:lnTo>
                  <a:lnTo>
                    <a:pt x="1720" y="1137"/>
                  </a:lnTo>
                  <a:lnTo>
                    <a:pt x="1753" y="1137"/>
                  </a:lnTo>
                  <a:lnTo>
                    <a:pt x="1787" y="1137"/>
                  </a:lnTo>
                  <a:lnTo>
                    <a:pt x="1826" y="1133"/>
                  </a:lnTo>
                  <a:lnTo>
                    <a:pt x="1859" y="1133"/>
                  </a:lnTo>
                  <a:lnTo>
                    <a:pt x="1893" y="1133"/>
                  </a:lnTo>
                  <a:lnTo>
                    <a:pt x="1931" y="1133"/>
                  </a:lnTo>
                  <a:lnTo>
                    <a:pt x="1965" y="1128"/>
                  </a:lnTo>
                  <a:lnTo>
                    <a:pt x="1998" y="1128"/>
                  </a:lnTo>
                  <a:lnTo>
                    <a:pt x="2037" y="1124"/>
                  </a:lnTo>
                  <a:lnTo>
                    <a:pt x="2071" y="1124"/>
                  </a:lnTo>
                  <a:lnTo>
                    <a:pt x="2104" y="1119"/>
                  </a:lnTo>
                  <a:lnTo>
                    <a:pt x="2138" y="1119"/>
                  </a:lnTo>
                  <a:lnTo>
                    <a:pt x="2176" y="1115"/>
                  </a:lnTo>
                  <a:lnTo>
                    <a:pt x="2210" y="1115"/>
                  </a:lnTo>
                  <a:lnTo>
                    <a:pt x="2243" y="1110"/>
                  </a:lnTo>
                  <a:lnTo>
                    <a:pt x="2282" y="1110"/>
                  </a:lnTo>
                  <a:lnTo>
                    <a:pt x="2315" y="1106"/>
                  </a:lnTo>
                  <a:lnTo>
                    <a:pt x="2349" y="1106"/>
                  </a:lnTo>
                  <a:lnTo>
                    <a:pt x="2388" y="1101"/>
                  </a:lnTo>
                  <a:lnTo>
                    <a:pt x="2421" y="1097"/>
                  </a:lnTo>
                  <a:lnTo>
                    <a:pt x="2455" y="1097"/>
                  </a:lnTo>
                  <a:lnTo>
                    <a:pt x="2493" y="1092"/>
                  </a:lnTo>
                  <a:lnTo>
                    <a:pt x="2527" y="1088"/>
                  </a:lnTo>
                  <a:lnTo>
                    <a:pt x="2560" y="1088"/>
                  </a:lnTo>
                  <a:lnTo>
                    <a:pt x="2599" y="1083"/>
                  </a:lnTo>
                  <a:lnTo>
                    <a:pt x="2633" y="1079"/>
                  </a:lnTo>
                  <a:lnTo>
                    <a:pt x="2666" y="1074"/>
                  </a:lnTo>
                  <a:lnTo>
                    <a:pt x="2700" y="1074"/>
                  </a:lnTo>
                  <a:lnTo>
                    <a:pt x="2738" y="1070"/>
                  </a:lnTo>
                  <a:lnTo>
                    <a:pt x="2772" y="1065"/>
                  </a:lnTo>
                  <a:lnTo>
                    <a:pt x="2805" y="1061"/>
                  </a:lnTo>
                  <a:lnTo>
                    <a:pt x="2844" y="1061"/>
                  </a:lnTo>
                  <a:lnTo>
                    <a:pt x="2878" y="1056"/>
                  </a:lnTo>
                  <a:lnTo>
                    <a:pt x="2911" y="1052"/>
                  </a:lnTo>
                  <a:lnTo>
                    <a:pt x="2950" y="1047"/>
                  </a:lnTo>
                  <a:lnTo>
                    <a:pt x="2983" y="1043"/>
                  </a:lnTo>
                  <a:lnTo>
                    <a:pt x="3017" y="1038"/>
                  </a:lnTo>
                  <a:lnTo>
                    <a:pt x="3055" y="1038"/>
                  </a:lnTo>
                  <a:lnTo>
                    <a:pt x="3089" y="1034"/>
                  </a:lnTo>
                  <a:lnTo>
                    <a:pt x="3122" y="1029"/>
                  </a:lnTo>
                  <a:lnTo>
                    <a:pt x="3161" y="1025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prstDash val="sys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9" name="Rectangle 85"/>
            <p:cNvSpPr>
              <a:spLocks noChangeArrowheads="1"/>
            </p:cNvSpPr>
            <p:nvPr/>
          </p:nvSpPr>
          <p:spPr bwMode="auto">
            <a:xfrm>
              <a:off x="5249324" y="1550988"/>
              <a:ext cx="1792288" cy="90011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000" name="Rectangle 86"/>
            <p:cNvSpPr>
              <a:spLocks noChangeArrowheads="1"/>
            </p:cNvSpPr>
            <p:nvPr/>
          </p:nvSpPr>
          <p:spPr bwMode="auto">
            <a:xfrm>
              <a:off x="5249324" y="1550988"/>
              <a:ext cx="1792288" cy="747713"/>
            </a:xfrm>
            <a:prstGeom prst="rect">
              <a:avLst/>
            </a:prstGeom>
            <a:noFill/>
            <a:ln w="285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1" name="Line 87"/>
            <p:cNvSpPr>
              <a:spLocks noChangeShapeType="1"/>
            </p:cNvSpPr>
            <p:nvPr/>
          </p:nvSpPr>
          <p:spPr bwMode="auto">
            <a:xfrm>
              <a:off x="5249324" y="1550988"/>
              <a:ext cx="1792288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2" name="Line 88"/>
            <p:cNvSpPr>
              <a:spLocks noChangeShapeType="1"/>
            </p:cNvSpPr>
            <p:nvPr/>
          </p:nvSpPr>
          <p:spPr bwMode="auto">
            <a:xfrm flipV="1">
              <a:off x="5249324" y="1550988"/>
              <a:ext cx="1588" cy="74771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3" name="Freeform 89"/>
            <p:cNvSpPr>
              <a:spLocks/>
            </p:cNvSpPr>
            <p:nvPr/>
          </p:nvSpPr>
          <p:spPr bwMode="auto">
            <a:xfrm>
              <a:off x="5249324" y="1550988"/>
              <a:ext cx="1792288" cy="747713"/>
            </a:xfrm>
            <a:custGeom>
              <a:avLst/>
              <a:gdLst>
                <a:gd name="T0" fmla="*/ 0 w 235"/>
                <a:gd name="T1" fmla="*/ 2147483647 h 105"/>
                <a:gd name="T2" fmla="*/ 0 w 235"/>
                <a:gd name="T3" fmla="*/ 0 h 105"/>
                <a:gd name="T4" fmla="*/ 2147483647 w 235"/>
                <a:gd name="T5" fmla="*/ 0 h 1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35" h="105">
                  <a:moveTo>
                    <a:pt x="0" y="105"/>
                  </a:moveTo>
                  <a:lnTo>
                    <a:pt x="0" y="0"/>
                  </a:lnTo>
                  <a:lnTo>
                    <a:pt x="235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4" name="Freeform 90"/>
            <p:cNvSpPr>
              <a:spLocks/>
            </p:cNvSpPr>
            <p:nvPr/>
          </p:nvSpPr>
          <p:spPr bwMode="auto">
            <a:xfrm>
              <a:off x="5249324" y="1550988"/>
              <a:ext cx="1792288" cy="909638"/>
            </a:xfrm>
            <a:custGeom>
              <a:avLst/>
              <a:gdLst>
                <a:gd name="T0" fmla="*/ 0 w 235"/>
                <a:gd name="T1" fmla="*/ 2147483647 h 105"/>
                <a:gd name="T2" fmla="*/ 2147483647 w 235"/>
                <a:gd name="T3" fmla="*/ 2147483647 h 105"/>
                <a:gd name="T4" fmla="*/ 2147483647 w 235"/>
                <a:gd name="T5" fmla="*/ 0 h 1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35" h="105">
                  <a:moveTo>
                    <a:pt x="0" y="105"/>
                  </a:moveTo>
                  <a:lnTo>
                    <a:pt x="235" y="105"/>
                  </a:lnTo>
                  <a:lnTo>
                    <a:pt x="235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5" name="Line 91"/>
            <p:cNvSpPr>
              <a:spLocks noChangeShapeType="1"/>
            </p:cNvSpPr>
            <p:nvPr/>
          </p:nvSpPr>
          <p:spPr bwMode="auto">
            <a:xfrm flipH="1" flipV="1">
              <a:off x="5250912" y="1550988"/>
              <a:ext cx="7937" cy="90011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6" name="Rectangle 92"/>
            <p:cNvSpPr>
              <a:spLocks noChangeArrowheads="1"/>
            </p:cNvSpPr>
            <p:nvPr/>
          </p:nvSpPr>
          <p:spPr bwMode="auto">
            <a:xfrm>
              <a:off x="5749387" y="1898651"/>
              <a:ext cx="11392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1 MV, 100 mA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9007" name="Rectangle 93"/>
            <p:cNvSpPr>
              <a:spLocks noChangeArrowheads="1"/>
            </p:cNvSpPr>
            <p:nvPr/>
          </p:nvSpPr>
          <p:spPr bwMode="auto">
            <a:xfrm>
              <a:off x="5730337" y="2149476"/>
              <a:ext cx="128836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0.8 MV, 100 mA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9008" name="Rectangle 94"/>
            <p:cNvSpPr>
              <a:spLocks noChangeArrowheads="1"/>
            </p:cNvSpPr>
            <p:nvPr/>
          </p:nvSpPr>
          <p:spPr bwMode="auto">
            <a:xfrm>
              <a:off x="5711287" y="1595438"/>
              <a:ext cx="128836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>
                  <a:latin typeface="Helvetica" charset="0"/>
                </a:rPr>
                <a:t>1.2 MV, 100 mA</a:t>
              </a:r>
              <a:endParaRPr lang="en-US" sz="1400" b="1">
                <a:latin typeface="Times New Roman" charset="0"/>
              </a:endParaRPr>
            </a:p>
          </p:txBody>
        </p:sp>
        <p:sp>
          <p:nvSpPr>
            <p:cNvPr id="39009" name="Line 95"/>
            <p:cNvSpPr>
              <a:spLocks noChangeShapeType="1"/>
            </p:cNvSpPr>
            <p:nvPr/>
          </p:nvSpPr>
          <p:spPr bwMode="auto">
            <a:xfrm>
              <a:off x="5341399" y="1990726"/>
              <a:ext cx="288925" cy="158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0" name="Line 96"/>
            <p:cNvSpPr>
              <a:spLocks noChangeShapeType="1"/>
            </p:cNvSpPr>
            <p:nvPr/>
          </p:nvSpPr>
          <p:spPr bwMode="auto">
            <a:xfrm>
              <a:off x="5341399" y="2243138"/>
              <a:ext cx="288925" cy="1588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1" name="Line 97"/>
            <p:cNvSpPr>
              <a:spLocks noChangeShapeType="1"/>
            </p:cNvSpPr>
            <p:nvPr/>
          </p:nvSpPr>
          <p:spPr bwMode="auto">
            <a:xfrm>
              <a:off x="5341399" y="1687513"/>
              <a:ext cx="288925" cy="15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2" name="Line 98"/>
            <p:cNvSpPr>
              <a:spLocks noChangeShapeType="1"/>
            </p:cNvSpPr>
            <p:nvPr/>
          </p:nvSpPr>
          <p:spPr bwMode="auto">
            <a:xfrm flipV="1">
              <a:off x="3414174" y="3232151"/>
              <a:ext cx="1352550" cy="127635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3" name="Text Box 99"/>
            <p:cNvSpPr txBox="1">
              <a:spLocks noChangeArrowheads="1"/>
            </p:cNvSpPr>
            <p:nvPr/>
          </p:nvSpPr>
          <p:spPr bwMode="auto">
            <a:xfrm>
              <a:off x="4112674" y="2768601"/>
              <a:ext cx="1630363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2400" b="1">
                  <a:latin typeface="Times New Roman" charset="0"/>
                </a:rPr>
                <a:t>optimal Q</a:t>
              </a:r>
              <a:r>
                <a:rPr lang="en-US" sz="2400" b="1" baseline="-25000">
                  <a:latin typeface="Times New Roman" charset="0"/>
                </a:rPr>
                <a:t>L</a:t>
              </a:r>
            </a:p>
          </p:txBody>
        </p:sp>
        <p:sp>
          <p:nvSpPr>
            <p:cNvPr id="39014" name="Text Box 100"/>
            <p:cNvSpPr txBox="1">
              <a:spLocks noChangeArrowheads="1"/>
            </p:cNvSpPr>
            <p:nvPr/>
          </p:nvSpPr>
          <p:spPr bwMode="auto">
            <a:xfrm rot="-5400000">
              <a:off x="134399" y="3373438"/>
              <a:ext cx="256857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2000" b="1">
                  <a:latin typeface="Times New Roman" charset="0"/>
                </a:rPr>
                <a:t>Required power [kW]</a:t>
              </a:r>
            </a:p>
          </p:txBody>
        </p:sp>
        <p:sp>
          <p:nvSpPr>
            <p:cNvPr id="39015" name="Text Box 101"/>
            <p:cNvSpPr txBox="1">
              <a:spLocks noChangeArrowheads="1"/>
            </p:cNvSpPr>
            <p:nvPr/>
          </p:nvSpPr>
          <p:spPr bwMode="auto">
            <a:xfrm>
              <a:off x="4246024" y="5740401"/>
              <a:ext cx="5556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2400" b="1">
                  <a:latin typeface="Times New Roman" charset="0"/>
                </a:rPr>
                <a:t>Q</a:t>
              </a:r>
              <a:r>
                <a:rPr lang="en-US" sz="2400" b="1" baseline="-25000">
                  <a:latin typeface="Times New Roman" charset="0"/>
                </a:rPr>
                <a:t>L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>
          <a:xfrm flipH="1">
            <a:off x="6310313" y="4019550"/>
            <a:ext cx="581025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537325" y="3695700"/>
            <a:ext cx="2182813" cy="6461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Note: </a:t>
            </a:r>
          </a:p>
          <a:p>
            <a:pPr>
              <a:defRPr/>
            </a:pPr>
            <a:r>
              <a:rPr lang="en-US" dirty="0"/>
              <a:t>1MV*0.1A=100kW</a:t>
            </a:r>
          </a:p>
        </p:txBody>
      </p:sp>
      <p:sp>
        <p:nvSpPr>
          <p:cNvPr id="3891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3B762A84-0927-A245-B6EE-A1C797D0CDDF}" type="slidenum">
              <a:rPr lang="en-US">
                <a:solidFill>
                  <a:srgbClr val="0D0D0D"/>
                </a:solidFill>
              </a:rPr>
              <a:pPr eaLnBrk="1" hangingPunct="1"/>
              <a:t>49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891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358" y="111972"/>
            <a:ext cx="7897813" cy="9144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Example 2: Cornell ERL Main Linac</a:t>
            </a:r>
          </a:p>
        </p:txBody>
      </p:sp>
      <p:sp>
        <p:nvSpPr>
          <p:cNvPr id="39939" name="Rectangle 100"/>
          <p:cNvSpPr>
            <a:spLocks noChangeArrowheads="1"/>
          </p:cNvSpPr>
          <p:nvPr/>
        </p:nvSpPr>
        <p:spPr bwMode="auto">
          <a:xfrm>
            <a:off x="506413" y="1309688"/>
            <a:ext cx="8170862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70000"/>
              </a:spcBef>
            </a:pPr>
            <a:r>
              <a:rPr lang="en-US" sz="2400" b="1">
                <a:latin typeface="Times" charset="0"/>
              </a:rPr>
              <a:t>ERL: 	 </a:t>
            </a:r>
            <a:r>
              <a:rPr lang="en-US" sz="2400" b="1">
                <a:latin typeface="Times" charset="0"/>
                <a:sym typeface="Symbol" charset="0"/>
              </a:rPr>
              <a:t>  </a:t>
            </a:r>
            <a:r>
              <a:rPr lang="en-US" sz="2400" b="1">
                <a:latin typeface="Times" charset="0"/>
              </a:rPr>
              <a:t>No effective beam loading in main linac!</a:t>
            </a:r>
          </a:p>
          <a:p>
            <a:pPr algn="l" eaLnBrk="0" hangingPunct="0"/>
            <a:r>
              <a:rPr lang="en-US" sz="2400" b="1">
                <a:latin typeface="Times" charset="0"/>
              </a:rPr>
              <a:t>	       </a:t>
            </a:r>
            <a:r>
              <a:rPr lang="en-US" sz="2000" b="1">
                <a:latin typeface="Times" charset="0"/>
              </a:rPr>
              <a:t>(accelerated and decelerated beam compensate each other)</a:t>
            </a:r>
          </a:p>
        </p:txBody>
      </p:sp>
      <p:graphicFrame>
        <p:nvGraphicFramePr>
          <p:cNvPr id="39940" name="Object 101"/>
          <p:cNvGraphicFramePr>
            <a:graphicFrameLocks noChangeAspect="1"/>
          </p:cNvGraphicFramePr>
          <p:nvPr/>
        </p:nvGraphicFramePr>
        <p:xfrm>
          <a:off x="5568950" y="4789488"/>
          <a:ext cx="180657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84" name="Equation" r:id="rId3" imgW="1524000" imgH="787400" progId="Equation.3">
                  <p:embed/>
                </p:oleObj>
              </mc:Choice>
              <mc:Fallback>
                <p:oleObj name="Equation" r:id="rId3" imgW="1524000" imgH="787400" progId="Equation.3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8950" y="4789488"/>
                        <a:ext cx="1806575" cy="9334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102"/>
          <p:cNvGraphicFramePr>
            <a:graphicFrameLocks noChangeAspect="1"/>
          </p:cNvGraphicFramePr>
          <p:nvPr/>
        </p:nvGraphicFramePr>
        <p:xfrm>
          <a:off x="1717675" y="4597400"/>
          <a:ext cx="3516313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85" name="Equation" r:id="rId5" imgW="3403600" imgH="1320800" progId="Equation.3">
                  <p:embed/>
                </p:oleObj>
              </mc:Choice>
              <mc:Fallback>
                <p:oleObj name="Equation" r:id="rId5" imgW="3403600" imgH="1320800" progId="Equation.3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675" y="4597400"/>
                        <a:ext cx="3516313" cy="13636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942" name="Group 268"/>
          <p:cNvGrpSpPr>
            <a:grpSpLocks/>
          </p:cNvGrpSpPr>
          <p:nvPr/>
        </p:nvGrpSpPr>
        <p:grpSpPr bwMode="auto">
          <a:xfrm>
            <a:off x="1331913" y="1997075"/>
            <a:ext cx="7080250" cy="2411413"/>
            <a:chOff x="839" y="1258"/>
            <a:chExt cx="4460" cy="1519"/>
          </a:xfrm>
        </p:grpSpPr>
        <p:sp>
          <p:nvSpPr>
            <p:cNvPr id="39945" name="Rectangle 104"/>
            <p:cNvSpPr>
              <a:spLocks noChangeArrowheads="1"/>
            </p:cNvSpPr>
            <p:nvPr/>
          </p:nvSpPr>
          <p:spPr bwMode="auto">
            <a:xfrm>
              <a:off x="1260" y="1343"/>
              <a:ext cx="3924" cy="11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6" name="Rectangle 105"/>
            <p:cNvSpPr>
              <a:spLocks noChangeArrowheads="1"/>
            </p:cNvSpPr>
            <p:nvPr/>
          </p:nvSpPr>
          <p:spPr bwMode="auto">
            <a:xfrm>
              <a:off x="1260" y="1343"/>
              <a:ext cx="3924" cy="118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Freeform 106"/>
            <p:cNvSpPr>
              <a:spLocks/>
            </p:cNvSpPr>
            <p:nvPr/>
          </p:nvSpPr>
          <p:spPr bwMode="auto">
            <a:xfrm>
              <a:off x="1260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Freeform 107"/>
            <p:cNvSpPr>
              <a:spLocks/>
            </p:cNvSpPr>
            <p:nvPr/>
          </p:nvSpPr>
          <p:spPr bwMode="auto">
            <a:xfrm>
              <a:off x="256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Freeform 108"/>
            <p:cNvSpPr>
              <a:spLocks/>
            </p:cNvSpPr>
            <p:nvPr/>
          </p:nvSpPr>
          <p:spPr bwMode="auto">
            <a:xfrm>
              <a:off x="387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Freeform 109"/>
            <p:cNvSpPr>
              <a:spLocks/>
            </p:cNvSpPr>
            <p:nvPr/>
          </p:nvSpPr>
          <p:spPr bwMode="auto">
            <a:xfrm>
              <a:off x="518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Freeform 110"/>
            <p:cNvSpPr>
              <a:spLocks/>
            </p:cNvSpPr>
            <p:nvPr/>
          </p:nvSpPr>
          <p:spPr bwMode="auto">
            <a:xfrm>
              <a:off x="1260" y="2525"/>
              <a:ext cx="3924" cy="1"/>
            </a:xfrm>
            <a:custGeom>
              <a:avLst/>
              <a:gdLst>
                <a:gd name="T0" fmla="*/ 0 w 623"/>
                <a:gd name="T1" fmla="*/ 0 h 1"/>
                <a:gd name="T2" fmla="*/ 155675 w 623"/>
                <a:gd name="T3" fmla="*/ 0 h 1"/>
                <a:gd name="T4" fmla="*/ 155675 w 62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1">
                  <a:moveTo>
                    <a:pt x="0" y="0"/>
                  </a:moveTo>
                  <a:lnTo>
                    <a:pt x="62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Freeform 111"/>
            <p:cNvSpPr>
              <a:spLocks/>
            </p:cNvSpPr>
            <p:nvPr/>
          </p:nvSpPr>
          <p:spPr bwMode="auto">
            <a:xfrm>
              <a:off x="1260" y="2228"/>
              <a:ext cx="3924" cy="1"/>
            </a:xfrm>
            <a:custGeom>
              <a:avLst/>
              <a:gdLst>
                <a:gd name="T0" fmla="*/ 0 w 623"/>
                <a:gd name="T1" fmla="*/ 0 h 1"/>
                <a:gd name="T2" fmla="*/ 155675 w 623"/>
                <a:gd name="T3" fmla="*/ 0 h 1"/>
                <a:gd name="T4" fmla="*/ 155675 w 62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1">
                  <a:moveTo>
                    <a:pt x="0" y="0"/>
                  </a:moveTo>
                  <a:lnTo>
                    <a:pt x="62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Freeform 112"/>
            <p:cNvSpPr>
              <a:spLocks/>
            </p:cNvSpPr>
            <p:nvPr/>
          </p:nvSpPr>
          <p:spPr bwMode="auto">
            <a:xfrm>
              <a:off x="1260" y="1931"/>
              <a:ext cx="3924" cy="1"/>
            </a:xfrm>
            <a:custGeom>
              <a:avLst/>
              <a:gdLst>
                <a:gd name="T0" fmla="*/ 0 w 623"/>
                <a:gd name="T1" fmla="*/ 0 h 1"/>
                <a:gd name="T2" fmla="*/ 155675 w 623"/>
                <a:gd name="T3" fmla="*/ 0 h 1"/>
                <a:gd name="T4" fmla="*/ 155675 w 62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1">
                  <a:moveTo>
                    <a:pt x="0" y="0"/>
                  </a:moveTo>
                  <a:lnTo>
                    <a:pt x="62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4" name="Freeform 113"/>
            <p:cNvSpPr>
              <a:spLocks/>
            </p:cNvSpPr>
            <p:nvPr/>
          </p:nvSpPr>
          <p:spPr bwMode="auto">
            <a:xfrm>
              <a:off x="1260" y="1634"/>
              <a:ext cx="3924" cy="1"/>
            </a:xfrm>
            <a:custGeom>
              <a:avLst/>
              <a:gdLst>
                <a:gd name="T0" fmla="*/ 0 w 623"/>
                <a:gd name="T1" fmla="*/ 0 h 1"/>
                <a:gd name="T2" fmla="*/ 155675 w 623"/>
                <a:gd name="T3" fmla="*/ 0 h 1"/>
                <a:gd name="T4" fmla="*/ 155675 w 62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1">
                  <a:moveTo>
                    <a:pt x="0" y="0"/>
                  </a:moveTo>
                  <a:lnTo>
                    <a:pt x="62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Freeform 114"/>
            <p:cNvSpPr>
              <a:spLocks/>
            </p:cNvSpPr>
            <p:nvPr/>
          </p:nvSpPr>
          <p:spPr bwMode="auto">
            <a:xfrm>
              <a:off x="1260" y="1343"/>
              <a:ext cx="3924" cy="1"/>
            </a:xfrm>
            <a:custGeom>
              <a:avLst/>
              <a:gdLst>
                <a:gd name="T0" fmla="*/ 0 w 623"/>
                <a:gd name="T1" fmla="*/ 0 h 1"/>
                <a:gd name="T2" fmla="*/ 155675 w 623"/>
                <a:gd name="T3" fmla="*/ 0 h 1"/>
                <a:gd name="T4" fmla="*/ 155675 w 62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1">
                  <a:moveTo>
                    <a:pt x="0" y="0"/>
                  </a:moveTo>
                  <a:lnTo>
                    <a:pt x="62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Line 115"/>
            <p:cNvSpPr>
              <a:spLocks noChangeShapeType="1"/>
            </p:cNvSpPr>
            <p:nvPr/>
          </p:nvSpPr>
          <p:spPr bwMode="auto">
            <a:xfrm>
              <a:off x="1260" y="1343"/>
              <a:ext cx="39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Freeform 116"/>
            <p:cNvSpPr>
              <a:spLocks/>
            </p:cNvSpPr>
            <p:nvPr/>
          </p:nvSpPr>
          <p:spPr bwMode="auto">
            <a:xfrm>
              <a:off x="1260" y="1343"/>
              <a:ext cx="3924" cy="1182"/>
            </a:xfrm>
            <a:custGeom>
              <a:avLst/>
              <a:gdLst>
                <a:gd name="T0" fmla="*/ 0 w 623"/>
                <a:gd name="T1" fmla="*/ 37090 h 211"/>
                <a:gd name="T2" fmla="*/ 155675 w 623"/>
                <a:gd name="T3" fmla="*/ 37090 h 211"/>
                <a:gd name="T4" fmla="*/ 155675 w 623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211">
                  <a:moveTo>
                    <a:pt x="0" y="211"/>
                  </a:moveTo>
                  <a:lnTo>
                    <a:pt x="623" y="211"/>
                  </a:lnTo>
                  <a:lnTo>
                    <a:pt x="62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8" name="Line 117"/>
            <p:cNvSpPr>
              <a:spLocks noChangeShapeType="1"/>
            </p:cNvSpPr>
            <p:nvPr/>
          </p:nvSpPr>
          <p:spPr bwMode="auto">
            <a:xfrm flipV="1">
              <a:off x="1260" y="1343"/>
              <a:ext cx="1" cy="11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Line 118"/>
            <p:cNvSpPr>
              <a:spLocks noChangeShapeType="1"/>
            </p:cNvSpPr>
            <p:nvPr/>
          </p:nvSpPr>
          <p:spPr bwMode="auto">
            <a:xfrm>
              <a:off x="1260" y="2525"/>
              <a:ext cx="39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Line 119"/>
            <p:cNvSpPr>
              <a:spLocks noChangeShapeType="1"/>
            </p:cNvSpPr>
            <p:nvPr/>
          </p:nvSpPr>
          <p:spPr bwMode="auto">
            <a:xfrm flipV="1">
              <a:off x="1260" y="1343"/>
              <a:ext cx="1" cy="11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1" name="Line 120"/>
            <p:cNvSpPr>
              <a:spLocks noChangeShapeType="1"/>
            </p:cNvSpPr>
            <p:nvPr/>
          </p:nvSpPr>
          <p:spPr bwMode="auto">
            <a:xfrm flipV="1">
              <a:off x="1260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Line 121"/>
            <p:cNvSpPr>
              <a:spLocks noChangeShapeType="1"/>
            </p:cNvSpPr>
            <p:nvPr/>
          </p:nvSpPr>
          <p:spPr bwMode="auto">
            <a:xfrm>
              <a:off x="1260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3" name="Freeform 122"/>
            <p:cNvSpPr>
              <a:spLocks/>
            </p:cNvSpPr>
            <p:nvPr/>
          </p:nvSpPr>
          <p:spPr bwMode="auto">
            <a:xfrm>
              <a:off x="1260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Line 123"/>
            <p:cNvSpPr>
              <a:spLocks noChangeShapeType="1"/>
            </p:cNvSpPr>
            <p:nvPr/>
          </p:nvSpPr>
          <p:spPr bwMode="auto">
            <a:xfrm flipV="1">
              <a:off x="1260" y="2486"/>
              <a:ext cx="1" cy="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Line 124"/>
            <p:cNvSpPr>
              <a:spLocks noChangeShapeType="1"/>
            </p:cNvSpPr>
            <p:nvPr/>
          </p:nvSpPr>
          <p:spPr bwMode="auto">
            <a:xfrm>
              <a:off x="1260" y="1343"/>
              <a:ext cx="1" cy="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Rectangle 125"/>
            <p:cNvSpPr>
              <a:spLocks noChangeArrowheads="1"/>
            </p:cNvSpPr>
            <p:nvPr/>
          </p:nvSpPr>
          <p:spPr bwMode="auto">
            <a:xfrm>
              <a:off x="1153" y="2593"/>
              <a:ext cx="17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10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39967" name="Rectangle 126"/>
            <p:cNvSpPr>
              <a:spLocks noChangeArrowheads="1"/>
            </p:cNvSpPr>
            <p:nvPr/>
          </p:nvSpPr>
          <p:spPr bwMode="auto">
            <a:xfrm>
              <a:off x="1317" y="2542"/>
              <a:ext cx="58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300" b="1">
                  <a:latin typeface="Helvetica" charset="0"/>
                </a:rPr>
                <a:t>6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39968" name="Line 127"/>
            <p:cNvSpPr>
              <a:spLocks noChangeShapeType="1"/>
            </p:cNvSpPr>
            <p:nvPr/>
          </p:nvSpPr>
          <p:spPr bwMode="auto">
            <a:xfrm flipV="1">
              <a:off x="1651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9" name="Line 128"/>
            <p:cNvSpPr>
              <a:spLocks noChangeShapeType="1"/>
            </p:cNvSpPr>
            <p:nvPr/>
          </p:nvSpPr>
          <p:spPr bwMode="auto">
            <a:xfrm>
              <a:off x="1651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0" name="Freeform 129"/>
            <p:cNvSpPr>
              <a:spLocks/>
            </p:cNvSpPr>
            <p:nvPr/>
          </p:nvSpPr>
          <p:spPr bwMode="auto">
            <a:xfrm>
              <a:off x="1651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1" name="Line 130"/>
            <p:cNvSpPr>
              <a:spLocks noChangeShapeType="1"/>
            </p:cNvSpPr>
            <p:nvPr/>
          </p:nvSpPr>
          <p:spPr bwMode="auto">
            <a:xfrm flipV="1">
              <a:off x="1884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2" name="Line 131"/>
            <p:cNvSpPr>
              <a:spLocks noChangeShapeType="1"/>
            </p:cNvSpPr>
            <p:nvPr/>
          </p:nvSpPr>
          <p:spPr bwMode="auto">
            <a:xfrm>
              <a:off x="1884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3" name="Freeform 132"/>
            <p:cNvSpPr>
              <a:spLocks/>
            </p:cNvSpPr>
            <p:nvPr/>
          </p:nvSpPr>
          <p:spPr bwMode="auto">
            <a:xfrm>
              <a:off x="188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4" name="Line 133"/>
            <p:cNvSpPr>
              <a:spLocks noChangeShapeType="1"/>
            </p:cNvSpPr>
            <p:nvPr/>
          </p:nvSpPr>
          <p:spPr bwMode="auto">
            <a:xfrm flipV="1">
              <a:off x="2047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5" name="Line 134"/>
            <p:cNvSpPr>
              <a:spLocks noChangeShapeType="1"/>
            </p:cNvSpPr>
            <p:nvPr/>
          </p:nvSpPr>
          <p:spPr bwMode="auto">
            <a:xfrm>
              <a:off x="2047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6" name="Freeform 135"/>
            <p:cNvSpPr>
              <a:spLocks/>
            </p:cNvSpPr>
            <p:nvPr/>
          </p:nvSpPr>
          <p:spPr bwMode="auto">
            <a:xfrm>
              <a:off x="2047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7" name="Line 136"/>
            <p:cNvSpPr>
              <a:spLocks noChangeShapeType="1"/>
            </p:cNvSpPr>
            <p:nvPr/>
          </p:nvSpPr>
          <p:spPr bwMode="auto">
            <a:xfrm flipV="1">
              <a:off x="2173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8" name="Line 137"/>
            <p:cNvSpPr>
              <a:spLocks noChangeShapeType="1"/>
            </p:cNvSpPr>
            <p:nvPr/>
          </p:nvSpPr>
          <p:spPr bwMode="auto">
            <a:xfrm>
              <a:off x="2173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9" name="Freeform 138"/>
            <p:cNvSpPr>
              <a:spLocks/>
            </p:cNvSpPr>
            <p:nvPr/>
          </p:nvSpPr>
          <p:spPr bwMode="auto">
            <a:xfrm>
              <a:off x="2173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0" name="Line 139"/>
            <p:cNvSpPr>
              <a:spLocks noChangeShapeType="1"/>
            </p:cNvSpPr>
            <p:nvPr/>
          </p:nvSpPr>
          <p:spPr bwMode="auto">
            <a:xfrm flipV="1">
              <a:off x="2274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1" name="Line 140"/>
            <p:cNvSpPr>
              <a:spLocks noChangeShapeType="1"/>
            </p:cNvSpPr>
            <p:nvPr/>
          </p:nvSpPr>
          <p:spPr bwMode="auto">
            <a:xfrm>
              <a:off x="2274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2" name="Freeform 141"/>
            <p:cNvSpPr>
              <a:spLocks/>
            </p:cNvSpPr>
            <p:nvPr/>
          </p:nvSpPr>
          <p:spPr bwMode="auto">
            <a:xfrm>
              <a:off x="227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3" name="Line 142"/>
            <p:cNvSpPr>
              <a:spLocks noChangeShapeType="1"/>
            </p:cNvSpPr>
            <p:nvPr/>
          </p:nvSpPr>
          <p:spPr bwMode="auto">
            <a:xfrm flipV="1">
              <a:off x="2362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4" name="Line 143"/>
            <p:cNvSpPr>
              <a:spLocks noChangeShapeType="1"/>
            </p:cNvSpPr>
            <p:nvPr/>
          </p:nvSpPr>
          <p:spPr bwMode="auto">
            <a:xfrm>
              <a:off x="2362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5" name="Freeform 144"/>
            <p:cNvSpPr>
              <a:spLocks/>
            </p:cNvSpPr>
            <p:nvPr/>
          </p:nvSpPr>
          <p:spPr bwMode="auto">
            <a:xfrm>
              <a:off x="2362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6" name="Line 145"/>
            <p:cNvSpPr>
              <a:spLocks noChangeShapeType="1"/>
            </p:cNvSpPr>
            <p:nvPr/>
          </p:nvSpPr>
          <p:spPr bwMode="auto">
            <a:xfrm flipV="1">
              <a:off x="2438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7" name="Line 146"/>
            <p:cNvSpPr>
              <a:spLocks noChangeShapeType="1"/>
            </p:cNvSpPr>
            <p:nvPr/>
          </p:nvSpPr>
          <p:spPr bwMode="auto">
            <a:xfrm>
              <a:off x="2438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8" name="Freeform 147"/>
            <p:cNvSpPr>
              <a:spLocks/>
            </p:cNvSpPr>
            <p:nvPr/>
          </p:nvSpPr>
          <p:spPr bwMode="auto">
            <a:xfrm>
              <a:off x="2438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9" name="Line 148"/>
            <p:cNvSpPr>
              <a:spLocks noChangeShapeType="1"/>
            </p:cNvSpPr>
            <p:nvPr/>
          </p:nvSpPr>
          <p:spPr bwMode="auto">
            <a:xfrm flipV="1">
              <a:off x="2507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0" name="Line 149"/>
            <p:cNvSpPr>
              <a:spLocks noChangeShapeType="1"/>
            </p:cNvSpPr>
            <p:nvPr/>
          </p:nvSpPr>
          <p:spPr bwMode="auto">
            <a:xfrm>
              <a:off x="2507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1" name="Freeform 150"/>
            <p:cNvSpPr>
              <a:spLocks/>
            </p:cNvSpPr>
            <p:nvPr/>
          </p:nvSpPr>
          <p:spPr bwMode="auto">
            <a:xfrm>
              <a:off x="2507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2" name="Line 151"/>
            <p:cNvSpPr>
              <a:spLocks noChangeShapeType="1"/>
            </p:cNvSpPr>
            <p:nvPr/>
          </p:nvSpPr>
          <p:spPr bwMode="auto">
            <a:xfrm flipV="1">
              <a:off x="2564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3" name="Line 152"/>
            <p:cNvSpPr>
              <a:spLocks noChangeShapeType="1"/>
            </p:cNvSpPr>
            <p:nvPr/>
          </p:nvSpPr>
          <p:spPr bwMode="auto">
            <a:xfrm>
              <a:off x="2564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4" name="Freeform 153"/>
            <p:cNvSpPr>
              <a:spLocks/>
            </p:cNvSpPr>
            <p:nvPr/>
          </p:nvSpPr>
          <p:spPr bwMode="auto">
            <a:xfrm>
              <a:off x="256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5" name="Line 154"/>
            <p:cNvSpPr>
              <a:spLocks noChangeShapeType="1"/>
            </p:cNvSpPr>
            <p:nvPr/>
          </p:nvSpPr>
          <p:spPr bwMode="auto">
            <a:xfrm flipV="1">
              <a:off x="2564" y="2486"/>
              <a:ext cx="1" cy="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6" name="Line 155"/>
            <p:cNvSpPr>
              <a:spLocks noChangeShapeType="1"/>
            </p:cNvSpPr>
            <p:nvPr/>
          </p:nvSpPr>
          <p:spPr bwMode="auto">
            <a:xfrm>
              <a:off x="2564" y="1343"/>
              <a:ext cx="1" cy="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7" name="Rectangle 156"/>
            <p:cNvSpPr>
              <a:spLocks noChangeArrowheads="1"/>
            </p:cNvSpPr>
            <p:nvPr/>
          </p:nvSpPr>
          <p:spPr bwMode="auto">
            <a:xfrm>
              <a:off x="2457" y="2593"/>
              <a:ext cx="17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10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39998" name="Rectangle 157"/>
            <p:cNvSpPr>
              <a:spLocks noChangeArrowheads="1"/>
            </p:cNvSpPr>
            <p:nvPr/>
          </p:nvSpPr>
          <p:spPr bwMode="auto">
            <a:xfrm>
              <a:off x="2621" y="2542"/>
              <a:ext cx="58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300" b="1">
                  <a:latin typeface="Helvetica" charset="0"/>
                </a:rPr>
                <a:t>7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39999" name="Line 158"/>
            <p:cNvSpPr>
              <a:spLocks noChangeShapeType="1"/>
            </p:cNvSpPr>
            <p:nvPr/>
          </p:nvSpPr>
          <p:spPr bwMode="auto">
            <a:xfrm flipV="1">
              <a:off x="2961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0" name="Line 159"/>
            <p:cNvSpPr>
              <a:spLocks noChangeShapeType="1"/>
            </p:cNvSpPr>
            <p:nvPr/>
          </p:nvSpPr>
          <p:spPr bwMode="auto">
            <a:xfrm>
              <a:off x="2961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1" name="Freeform 160"/>
            <p:cNvSpPr>
              <a:spLocks/>
            </p:cNvSpPr>
            <p:nvPr/>
          </p:nvSpPr>
          <p:spPr bwMode="auto">
            <a:xfrm>
              <a:off x="2961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2" name="Line 161"/>
            <p:cNvSpPr>
              <a:spLocks noChangeShapeType="1"/>
            </p:cNvSpPr>
            <p:nvPr/>
          </p:nvSpPr>
          <p:spPr bwMode="auto">
            <a:xfrm flipV="1">
              <a:off x="3188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3" name="Line 162"/>
            <p:cNvSpPr>
              <a:spLocks noChangeShapeType="1"/>
            </p:cNvSpPr>
            <p:nvPr/>
          </p:nvSpPr>
          <p:spPr bwMode="auto">
            <a:xfrm>
              <a:off x="3188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4" name="Freeform 163"/>
            <p:cNvSpPr>
              <a:spLocks/>
            </p:cNvSpPr>
            <p:nvPr/>
          </p:nvSpPr>
          <p:spPr bwMode="auto">
            <a:xfrm>
              <a:off x="3188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5" name="Line 164"/>
            <p:cNvSpPr>
              <a:spLocks noChangeShapeType="1"/>
            </p:cNvSpPr>
            <p:nvPr/>
          </p:nvSpPr>
          <p:spPr bwMode="auto">
            <a:xfrm flipV="1">
              <a:off x="3351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6" name="Line 165"/>
            <p:cNvSpPr>
              <a:spLocks noChangeShapeType="1"/>
            </p:cNvSpPr>
            <p:nvPr/>
          </p:nvSpPr>
          <p:spPr bwMode="auto">
            <a:xfrm>
              <a:off x="3351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7" name="Freeform 166"/>
            <p:cNvSpPr>
              <a:spLocks/>
            </p:cNvSpPr>
            <p:nvPr/>
          </p:nvSpPr>
          <p:spPr bwMode="auto">
            <a:xfrm>
              <a:off x="3351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8" name="Line 167"/>
            <p:cNvSpPr>
              <a:spLocks noChangeShapeType="1"/>
            </p:cNvSpPr>
            <p:nvPr/>
          </p:nvSpPr>
          <p:spPr bwMode="auto">
            <a:xfrm flipV="1">
              <a:off x="3477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9" name="Line 168"/>
            <p:cNvSpPr>
              <a:spLocks noChangeShapeType="1"/>
            </p:cNvSpPr>
            <p:nvPr/>
          </p:nvSpPr>
          <p:spPr bwMode="auto">
            <a:xfrm>
              <a:off x="3477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0" name="Freeform 169"/>
            <p:cNvSpPr>
              <a:spLocks/>
            </p:cNvSpPr>
            <p:nvPr/>
          </p:nvSpPr>
          <p:spPr bwMode="auto">
            <a:xfrm>
              <a:off x="3477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1" name="Line 170"/>
            <p:cNvSpPr>
              <a:spLocks noChangeShapeType="1"/>
            </p:cNvSpPr>
            <p:nvPr/>
          </p:nvSpPr>
          <p:spPr bwMode="auto">
            <a:xfrm flipV="1">
              <a:off x="3584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2" name="Line 171"/>
            <p:cNvSpPr>
              <a:spLocks noChangeShapeType="1"/>
            </p:cNvSpPr>
            <p:nvPr/>
          </p:nvSpPr>
          <p:spPr bwMode="auto">
            <a:xfrm>
              <a:off x="3584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3" name="Freeform 172"/>
            <p:cNvSpPr>
              <a:spLocks/>
            </p:cNvSpPr>
            <p:nvPr/>
          </p:nvSpPr>
          <p:spPr bwMode="auto">
            <a:xfrm>
              <a:off x="358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4" name="Line 173"/>
            <p:cNvSpPr>
              <a:spLocks noChangeShapeType="1"/>
            </p:cNvSpPr>
            <p:nvPr/>
          </p:nvSpPr>
          <p:spPr bwMode="auto">
            <a:xfrm flipV="1">
              <a:off x="3673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5" name="Line 174"/>
            <p:cNvSpPr>
              <a:spLocks noChangeShapeType="1"/>
            </p:cNvSpPr>
            <p:nvPr/>
          </p:nvSpPr>
          <p:spPr bwMode="auto">
            <a:xfrm>
              <a:off x="3673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6" name="Freeform 175"/>
            <p:cNvSpPr>
              <a:spLocks/>
            </p:cNvSpPr>
            <p:nvPr/>
          </p:nvSpPr>
          <p:spPr bwMode="auto">
            <a:xfrm>
              <a:off x="3673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7" name="Line 176"/>
            <p:cNvSpPr>
              <a:spLocks noChangeShapeType="1"/>
            </p:cNvSpPr>
            <p:nvPr/>
          </p:nvSpPr>
          <p:spPr bwMode="auto">
            <a:xfrm flipV="1">
              <a:off x="3748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8" name="Line 177"/>
            <p:cNvSpPr>
              <a:spLocks noChangeShapeType="1"/>
            </p:cNvSpPr>
            <p:nvPr/>
          </p:nvSpPr>
          <p:spPr bwMode="auto">
            <a:xfrm>
              <a:off x="3748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9" name="Freeform 178"/>
            <p:cNvSpPr>
              <a:spLocks/>
            </p:cNvSpPr>
            <p:nvPr/>
          </p:nvSpPr>
          <p:spPr bwMode="auto">
            <a:xfrm>
              <a:off x="3748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0" name="Line 179"/>
            <p:cNvSpPr>
              <a:spLocks noChangeShapeType="1"/>
            </p:cNvSpPr>
            <p:nvPr/>
          </p:nvSpPr>
          <p:spPr bwMode="auto">
            <a:xfrm flipV="1">
              <a:off x="3811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1" name="Line 180"/>
            <p:cNvSpPr>
              <a:spLocks noChangeShapeType="1"/>
            </p:cNvSpPr>
            <p:nvPr/>
          </p:nvSpPr>
          <p:spPr bwMode="auto">
            <a:xfrm>
              <a:off x="3811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2" name="Freeform 181"/>
            <p:cNvSpPr>
              <a:spLocks/>
            </p:cNvSpPr>
            <p:nvPr/>
          </p:nvSpPr>
          <p:spPr bwMode="auto">
            <a:xfrm>
              <a:off x="3811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3" name="Line 182"/>
            <p:cNvSpPr>
              <a:spLocks noChangeShapeType="1"/>
            </p:cNvSpPr>
            <p:nvPr/>
          </p:nvSpPr>
          <p:spPr bwMode="auto">
            <a:xfrm flipV="1">
              <a:off x="3874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4" name="Line 183"/>
            <p:cNvSpPr>
              <a:spLocks noChangeShapeType="1"/>
            </p:cNvSpPr>
            <p:nvPr/>
          </p:nvSpPr>
          <p:spPr bwMode="auto">
            <a:xfrm>
              <a:off x="3874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5" name="Freeform 184"/>
            <p:cNvSpPr>
              <a:spLocks/>
            </p:cNvSpPr>
            <p:nvPr/>
          </p:nvSpPr>
          <p:spPr bwMode="auto">
            <a:xfrm>
              <a:off x="387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6" name="Line 185"/>
            <p:cNvSpPr>
              <a:spLocks noChangeShapeType="1"/>
            </p:cNvSpPr>
            <p:nvPr/>
          </p:nvSpPr>
          <p:spPr bwMode="auto">
            <a:xfrm flipV="1">
              <a:off x="3874" y="2486"/>
              <a:ext cx="1" cy="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7" name="Line 186"/>
            <p:cNvSpPr>
              <a:spLocks noChangeShapeType="1"/>
            </p:cNvSpPr>
            <p:nvPr/>
          </p:nvSpPr>
          <p:spPr bwMode="auto">
            <a:xfrm>
              <a:off x="3874" y="1343"/>
              <a:ext cx="1" cy="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28" name="Rectangle 187"/>
            <p:cNvSpPr>
              <a:spLocks noChangeArrowheads="1"/>
            </p:cNvSpPr>
            <p:nvPr/>
          </p:nvSpPr>
          <p:spPr bwMode="auto">
            <a:xfrm>
              <a:off x="3767" y="2593"/>
              <a:ext cx="17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10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29" name="Rectangle 188"/>
            <p:cNvSpPr>
              <a:spLocks noChangeArrowheads="1"/>
            </p:cNvSpPr>
            <p:nvPr/>
          </p:nvSpPr>
          <p:spPr bwMode="auto">
            <a:xfrm>
              <a:off x="3931" y="2542"/>
              <a:ext cx="58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300" b="1">
                  <a:latin typeface="Helvetica" charset="0"/>
                </a:rPr>
                <a:t>8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30" name="Line 189"/>
            <p:cNvSpPr>
              <a:spLocks noChangeShapeType="1"/>
            </p:cNvSpPr>
            <p:nvPr/>
          </p:nvSpPr>
          <p:spPr bwMode="auto">
            <a:xfrm flipV="1">
              <a:off x="4265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1" name="Line 190"/>
            <p:cNvSpPr>
              <a:spLocks noChangeShapeType="1"/>
            </p:cNvSpPr>
            <p:nvPr/>
          </p:nvSpPr>
          <p:spPr bwMode="auto">
            <a:xfrm>
              <a:off x="4265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2" name="Freeform 191"/>
            <p:cNvSpPr>
              <a:spLocks/>
            </p:cNvSpPr>
            <p:nvPr/>
          </p:nvSpPr>
          <p:spPr bwMode="auto">
            <a:xfrm>
              <a:off x="4265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3" name="Line 192"/>
            <p:cNvSpPr>
              <a:spLocks noChangeShapeType="1"/>
            </p:cNvSpPr>
            <p:nvPr/>
          </p:nvSpPr>
          <p:spPr bwMode="auto">
            <a:xfrm flipV="1">
              <a:off x="4498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4" name="Line 193"/>
            <p:cNvSpPr>
              <a:spLocks noChangeShapeType="1"/>
            </p:cNvSpPr>
            <p:nvPr/>
          </p:nvSpPr>
          <p:spPr bwMode="auto">
            <a:xfrm>
              <a:off x="4498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5" name="Freeform 194"/>
            <p:cNvSpPr>
              <a:spLocks/>
            </p:cNvSpPr>
            <p:nvPr/>
          </p:nvSpPr>
          <p:spPr bwMode="auto">
            <a:xfrm>
              <a:off x="4498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6" name="Line 195"/>
            <p:cNvSpPr>
              <a:spLocks noChangeShapeType="1"/>
            </p:cNvSpPr>
            <p:nvPr/>
          </p:nvSpPr>
          <p:spPr bwMode="auto">
            <a:xfrm flipV="1">
              <a:off x="4661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7" name="Line 196"/>
            <p:cNvSpPr>
              <a:spLocks noChangeShapeType="1"/>
            </p:cNvSpPr>
            <p:nvPr/>
          </p:nvSpPr>
          <p:spPr bwMode="auto">
            <a:xfrm>
              <a:off x="4661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8" name="Freeform 197"/>
            <p:cNvSpPr>
              <a:spLocks/>
            </p:cNvSpPr>
            <p:nvPr/>
          </p:nvSpPr>
          <p:spPr bwMode="auto">
            <a:xfrm>
              <a:off x="4661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9" name="Line 198"/>
            <p:cNvSpPr>
              <a:spLocks noChangeShapeType="1"/>
            </p:cNvSpPr>
            <p:nvPr/>
          </p:nvSpPr>
          <p:spPr bwMode="auto">
            <a:xfrm flipV="1">
              <a:off x="4787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0" name="Line 199"/>
            <p:cNvSpPr>
              <a:spLocks noChangeShapeType="1"/>
            </p:cNvSpPr>
            <p:nvPr/>
          </p:nvSpPr>
          <p:spPr bwMode="auto">
            <a:xfrm>
              <a:off x="4787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1" name="Freeform 200"/>
            <p:cNvSpPr>
              <a:spLocks/>
            </p:cNvSpPr>
            <p:nvPr/>
          </p:nvSpPr>
          <p:spPr bwMode="auto">
            <a:xfrm>
              <a:off x="4787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2" name="Line 201"/>
            <p:cNvSpPr>
              <a:spLocks noChangeShapeType="1"/>
            </p:cNvSpPr>
            <p:nvPr/>
          </p:nvSpPr>
          <p:spPr bwMode="auto">
            <a:xfrm flipV="1">
              <a:off x="4888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3" name="Line 202"/>
            <p:cNvSpPr>
              <a:spLocks noChangeShapeType="1"/>
            </p:cNvSpPr>
            <p:nvPr/>
          </p:nvSpPr>
          <p:spPr bwMode="auto">
            <a:xfrm>
              <a:off x="4888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4" name="Freeform 203"/>
            <p:cNvSpPr>
              <a:spLocks/>
            </p:cNvSpPr>
            <p:nvPr/>
          </p:nvSpPr>
          <p:spPr bwMode="auto">
            <a:xfrm>
              <a:off x="4888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5" name="Line 204"/>
            <p:cNvSpPr>
              <a:spLocks noChangeShapeType="1"/>
            </p:cNvSpPr>
            <p:nvPr/>
          </p:nvSpPr>
          <p:spPr bwMode="auto">
            <a:xfrm flipV="1">
              <a:off x="4976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6" name="Line 205"/>
            <p:cNvSpPr>
              <a:spLocks noChangeShapeType="1"/>
            </p:cNvSpPr>
            <p:nvPr/>
          </p:nvSpPr>
          <p:spPr bwMode="auto">
            <a:xfrm>
              <a:off x="4976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7" name="Freeform 206"/>
            <p:cNvSpPr>
              <a:spLocks/>
            </p:cNvSpPr>
            <p:nvPr/>
          </p:nvSpPr>
          <p:spPr bwMode="auto">
            <a:xfrm>
              <a:off x="4976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8" name="Line 207"/>
            <p:cNvSpPr>
              <a:spLocks noChangeShapeType="1"/>
            </p:cNvSpPr>
            <p:nvPr/>
          </p:nvSpPr>
          <p:spPr bwMode="auto">
            <a:xfrm flipV="1">
              <a:off x="5052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9" name="Line 208"/>
            <p:cNvSpPr>
              <a:spLocks noChangeShapeType="1"/>
            </p:cNvSpPr>
            <p:nvPr/>
          </p:nvSpPr>
          <p:spPr bwMode="auto">
            <a:xfrm>
              <a:off x="5052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0" name="Freeform 209"/>
            <p:cNvSpPr>
              <a:spLocks/>
            </p:cNvSpPr>
            <p:nvPr/>
          </p:nvSpPr>
          <p:spPr bwMode="auto">
            <a:xfrm>
              <a:off x="5052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1" name="Line 210"/>
            <p:cNvSpPr>
              <a:spLocks noChangeShapeType="1"/>
            </p:cNvSpPr>
            <p:nvPr/>
          </p:nvSpPr>
          <p:spPr bwMode="auto">
            <a:xfrm flipV="1">
              <a:off x="5121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2" name="Line 211"/>
            <p:cNvSpPr>
              <a:spLocks noChangeShapeType="1"/>
            </p:cNvSpPr>
            <p:nvPr/>
          </p:nvSpPr>
          <p:spPr bwMode="auto">
            <a:xfrm>
              <a:off x="5121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3" name="Freeform 212"/>
            <p:cNvSpPr>
              <a:spLocks/>
            </p:cNvSpPr>
            <p:nvPr/>
          </p:nvSpPr>
          <p:spPr bwMode="auto">
            <a:xfrm>
              <a:off x="5121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4" name="Line 213"/>
            <p:cNvSpPr>
              <a:spLocks noChangeShapeType="1"/>
            </p:cNvSpPr>
            <p:nvPr/>
          </p:nvSpPr>
          <p:spPr bwMode="auto">
            <a:xfrm flipV="1">
              <a:off x="5184" y="2503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5" name="Line 214"/>
            <p:cNvSpPr>
              <a:spLocks noChangeShapeType="1"/>
            </p:cNvSpPr>
            <p:nvPr/>
          </p:nvSpPr>
          <p:spPr bwMode="auto">
            <a:xfrm>
              <a:off x="5184" y="1343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6" name="Freeform 215"/>
            <p:cNvSpPr>
              <a:spLocks/>
            </p:cNvSpPr>
            <p:nvPr/>
          </p:nvSpPr>
          <p:spPr bwMode="auto">
            <a:xfrm>
              <a:off x="5184" y="1343"/>
              <a:ext cx="1" cy="1182"/>
            </a:xfrm>
            <a:custGeom>
              <a:avLst/>
              <a:gdLst>
                <a:gd name="T0" fmla="*/ 0 w 1"/>
                <a:gd name="T1" fmla="*/ 37090 h 211"/>
                <a:gd name="T2" fmla="*/ 0 w 1"/>
                <a:gd name="T3" fmla="*/ 0 h 211"/>
                <a:gd name="T4" fmla="*/ 0 w 1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11">
                  <a:moveTo>
                    <a:pt x="0" y="211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7" name="Line 216"/>
            <p:cNvSpPr>
              <a:spLocks noChangeShapeType="1"/>
            </p:cNvSpPr>
            <p:nvPr/>
          </p:nvSpPr>
          <p:spPr bwMode="auto">
            <a:xfrm flipV="1">
              <a:off x="5184" y="2486"/>
              <a:ext cx="1" cy="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8" name="Line 217"/>
            <p:cNvSpPr>
              <a:spLocks noChangeShapeType="1"/>
            </p:cNvSpPr>
            <p:nvPr/>
          </p:nvSpPr>
          <p:spPr bwMode="auto">
            <a:xfrm>
              <a:off x="5184" y="1343"/>
              <a:ext cx="1" cy="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59" name="Rectangle 218"/>
            <p:cNvSpPr>
              <a:spLocks noChangeArrowheads="1"/>
            </p:cNvSpPr>
            <p:nvPr/>
          </p:nvSpPr>
          <p:spPr bwMode="auto">
            <a:xfrm>
              <a:off x="5077" y="2593"/>
              <a:ext cx="17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10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60" name="Rectangle 219"/>
            <p:cNvSpPr>
              <a:spLocks noChangeArrowheads="1"/>
            </p:cNvSpPr>
            <p:nvPr/>
          </p:nvSpPr>
          <p:spPr bwMode="auto">
            <a:xfrm>
              <a:off x="5241" y="2542"/>
              <a:ext cx="58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300" b="1">
                  <a:latin typeface="Helvetica" charset="0"/>
                </a:rPr>
                <a:t>9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61" name="Line 220"/>
            <p:cNvSpPr>
              <a:spLocks noChangeShapeType="1"/>
            </p:cNvSpPr>
            <p:nvPr/>
          </p:nvSpPr>
          <p:spPr bwMode="auto">
            <a:xfrm>
              <a:off x="1260" y="2525"/>
              <a:ext cx="3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62" name="Line 221"/>
            <p:cNvSpPr>
              <a:spLocks noChangeShapeType="1"/>
            </p:cNvSpPr>
            <p:nvPr/>
          </p:nvSpPr>
          <p:spPr bwMode="auto">
            <a:xfrm flipH="1">
              <a:off x="5140" y="2525"/>
              <a:ext cx="4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63" name="Rectangle 222"/>
            <p:cNvSpPr>
              <a:spLocks noChangeArrowheads="1"/>
            </p:cNvSpPr>
            <p:nvPr/>
          </p:nvSpPr>
          <p:spPr bwMode="auto">
            <a:xfrm>
              <a:off x="1153" y="2452"/>
              <a:ext cx="8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0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64" name="Line 223"/>
            <p:cNvSpPr>
              <a:spLocks noChangeShapeType="1"/>
            </p:cNvSpPr>
            <p:nvPr/>
          </p:nvSpPr>
          <p:spPr bwMode="auto">
            <a:xfrm>
              <a:off x="1260" y="2228"/>
              <a:ext cx="3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65" name="Line 224"/>
            <p:cNvSpPr>
              <a:spLocks noChangeShapeType="1"/>
            </p:cNvSpPr>
            <p:nvPr/>
          </p:nvSpPr>
          <p:spPr bwMode="auto">
            <a:xfrm flipH="1">
              <a:off x="5140" y="2228"/>
              <a:ext cx="4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66" name="Rectangle 225"/>
            <p:cNvSpPr>
              <a:spLocks noChangeArrowheads="1"/>
            </p:cNvSpPr>
            <p:nvPr/>
          </p:nvSpPr>
          <p:spPr bwMode="auto">
            <a:xfrm>
              <a:off x="1153" y="2155"/>
              <a:ext cx="8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5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67" name="Line 226"/>
            <p:cNvSpPr>
              <a:spLocks noChangeShapeType="1"/>
            </p:cNvSpPr>
            <p:nvPr/>
          </p:nvSpPr>
          <p:spPr bwMode="auto">
            <a:xfrm>
              <a:off x="1260" y="1931"/>
              <a:ext cx="3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68" name="Line 227"/>
            <p:cNvSpPr>
              <a:spLocks noChangeShapeType="1"/>
            </p:cNvSpPr>
            <p:nvPr/>
          </p:nvSpPr>
          <p:spPr bwMode="auto">
            <a:xfrm flipH="1">
              <a:off x="5140" y="1931"/>
              <a:ext cx="4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69" name="Rectangle 228"/>
            <p:cNvSpPr>
              <a:spLocks noChangeArrowheads="1"/>
            </p:cNvSpPr>
            <p:nvPr/>
          </p:nvSpPr>
          <p:spPr bwMode="auto">
            <a:xfrm>
              <a:off x="1071" y="1858"/>
              <a:ext cx="17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10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70" name="Line 229"/>
            <p:cNvSpPr>
              <a:spLocks noChangeShapeType="1"/>
            </p:cNvSpPr>
            <p:nvPr/>
          </p:nvSpPr>
          <p:spPr bwMode="auto">
            <a:xfrm>
              <a:off x="1260" y="1634"/>
              <a:ext cx="3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71" name="Line 230"/>
            <p:cNvSpPr>
              <a:spLocks noChangeShapeType="1"/>
            </p:cNvSpPr>
            <p:nvPr/>
          </p:nvSpPr>
          <p:spPr bwMode="auto">
            <a:xfrm flipH="1">
              <a:off x="5140" y="1634"/>
              <a:ext cx="4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72" name="Rectangle 231"/>
            <p:cNvSpPr>
              <a:spLocks noChangeArrowheads="1"/>
            </p:cNvSpPr>
            <p:nvPr/>
          </p:nvSpPr>
          <p:spPr bwMode="auto">
            <a:xfrm>
              <a:off x="1071" y="1561"/>
              <a:ext cx="17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15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73" name="Line 232"/>
            <p:cNvSpPr>
              <a:spLocks noChangeShapeType="1"/>
            </p:cNvSpPr>
            <p:nvPr/>
          </p:nvSpPr>
          <p:spPr bwMode="auto">
            <a:xfrm>
              <a:off x="1260" y="1343"/>
              <a:ext cx="3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74" name="Line 233"/>
            <p:cNvSpPr>
              <a:spLocks noChangeShapeType="1"/>
            </p:cNvSpPr>
            <p:nvPr/>
          </p:nvSpPr>
          <p:spPr bwMode="auto">
            <a:xfrm flipH="1">
              <a:off x="5140" y="1343"/>
              <a:ext cx="4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75" name="Rectangle 234"/>
            <p:cNvSpPr>
              <a:spLocks noChangeArrowheads="1"/>
            </p:cNvSpPr>
            <p:nvPr/>
          </p:nvSpPr>
          <p:spPr bwMode="auto">
            <a:xfrm>
              <a:off x="1071" y="1270"/>
              <a:ext cx="17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20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76" name="Line 235"/>
            <p:cNvSpPr>
              <a:spLocks noChangeShapeType="1"/>
            </p:cNvSpPr>
            <p:nvPr/>
          </p:nvSpPr>
          <p:spPr bwMode="auto">
            <a:xfrm>
              <a:off x="1260" y="1343"/>
              <a:ext cx="39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77" name="Freeform 236"/>
            <p:cNvSpPr>
              <a:spLocks/>
            </p:cNvSpPr>
            <p:nvPr/>
          </p:nvSpPr>
          <p:spPr bwMode="auto">
            <a:xfrm>
              <a:off x="1260" y="1343"/>
              <a:ext cx="3924" cy="1182"/>
            </a:xfrm>
            <a:custGeom>
              <a:avLst/>
              <a:gdLst>
                <a:gd name="T0" fmla="*/ 0 w 623"/>
                <a:gd name="T1" fmla="*/ 37090 h 211"/>
                <a:gd name="T2" fmla="*/ 155675 w 623"/>
                <a:gd name="T3" fmla="*/ 37090 h 211"/>
                <a:gd name="T4" fmla="*/ 155675 w 623"/>
                <a:gd name="T5" fmla="*/ 0 h 2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211">
                  <a:moveTo>
                    <a:pt x="0" y="211"/>
                  </a:moveTo>
                  <a:lnTo>
                    <a:pt x="623" y="211"/>
                  </a:lnTo>
                  <a:lnTo>
                    <a:pt x="62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78" name="Line 237"/>
            <p:cNvSpPr>
              <a:spLocks noChangeShapeType="1"/>
            </p:cNvSpPr>
            <p:nvPr/>
          </p:nvSpPr>
          <p:spPr bwMode="auto">
            <a:xfrm flipV="1">
              <a:off x="1260" y="1343"/>
              <a:ext cx="1" cy="11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79" name="Freeform 238"/>
            <p:cNvSpPr>
              <a:spLocks/>
            </p:cNvSpPr>
            <p:nvPr/>
          </p:nvSpPr>
          <p:spPr bwMode="auto">
            <a:xfrm>
              <a:off x="2060" y="1343"/>
              <a:ext cx="3124" cy="1177"/>
            </a:xfrm>
            <a:custGeom>
              <a:avLst/>
              <a:gdLst>
                <a:gd name="T0" fmla="*/ 32 w 3124"/>
                <a:gd name="T1" fmla="*/ 48 h 1323"/>
                <a:gd name="T2" fmla="*/ 107 w 3124"/>
                <a:gd name="T3" fmla="*/ 164 h 1323"/>
                <a:gd name="T4" fmla="*/ 189 w 3124"/>
                <a:gd name="T5" fmla="*/ 262 h 1323"/>
                <a:gd name="T6" fmla="*/ 265 w 3124"/>
                <a:gd name="T7" fmla="*/ 350 h 1323"/>
                <a:gd name="T8" fmla="*/ 346 w 3124"/>
                <a:gd name="T9" fmla="*/ 426 h 1323"/>
                <a:gd name="T10" fmla="*/ 428 w 3124"/>
                <a:gd name="T11" fmla="*/ 492 h 1323"/>
                <a:gd name="T12" fmla="*/ 504 w 3124"/>
                <a:gd name="T13" fmla="*/ 550 h 1323"/>
                <a:gd name="T14" fmla="*/ 586 w 3124"/>
                <a:gd name="T15" fmla="*/ 599 h 1323"/>
                <a:gd name="T16" fmla="*/ 661 w 3124"/>
                <a:gd name="T17" fmla="*/ 642 h 1323"/>
                <a:gd name="T18" fmla="*/ 743 w 3124"/>
                <a:gd name="T19" fmla="*/ 683 h 1323"/>
                <a:gd name="T20" fmla="*/ 825 w 3124"/>
                <a:gd name="T21" fmla="*/ 713 h 1323"/>
                <a:gd name="T22" fmla="*/ 901 w 3124"/>
                <a:gd name="T23" fmla="*/ 741 h 1323"/>
                <a:gd name="T24" fmla="*/ 983 w 3124"/>
                <a:gd name="T25" fmla="*/ 768 h 1323"/>
                <a:gd name="T26" fmla="*/ 1058 w 3124"/>
                <a:gd name="T27" fmla="*/ 789 h 1323"/>
                <a:gd name="T28" fmla="*/ 1140 w 3124"/>
                <a:gd name="T29" fmla="*/ 807 h 1323"/>
                <a:gd name="T30" fmla="*/ 1216 w 3124"/>
                <a:gd name="T31" fmla="*/ 826 h 1323"/>
                <a:gd name="T32" fmla="*/ 1298 w 3124"/>
                <a:gd name="T33" fmla="*/ 839 h 1323"/>
                <a:gd name="T34" fmla="*/ 1379 w 3124"/>
                <a:gd name="T35" fmla="*/ 851 h 1323"/>
                <a:gd name="T36" fmla="*/ 1455 w 3124"/>
                <a:gd name="T37" fmla="*/ 860 h 1323"/>
                <a:gd name="T38" fmla="*/ 1537 w 3124"/>
                <a:gd name="T39" fmla="*/ 870 h 1323"/>
                <a:gd name="T40" fmla="*/ 1613 w 3124"/>
                <a:gd name="T41" fmla="*/ 878 h 1323"/>
                <a:gd name="T42" fmla="*/ 1694 w 3124"/>
                <a:gd name="T43" fmla="*/ 887 h 1323"/>
                <a:gd name="T44" fmla="*/ 1776 w 3124"/>
                <a:gd name="T45" fmla="*/ 891 h 1323"/>
                <a:gd name="T46" fmla="*/ 1852 w 3124"/>
                <a:gd name="T47" fmla="*/ 896 h 1323"/>
                <a:gd name="T48" fmla="*/ 1934 w 3124"/>
                <a:gd name="T49" fmla="*/ 900 h 1323"/>
                <a:gd name="T50" fmla="*/ 2009 w 3124"/>
                <a:gd name="T51" fmla="*/ 905 h 1323"/>
                <a:gd name="T52" fmla="*/ 2091 w 3124"/>
                <a:gd name="T53" fmla="*/ 909 h 1323"/>
                <a:gd name="T54" fmla="*/ 2167 w 3124"/>
                <a:gd name="T55" fmla="*/ 915 h 1323"/>
                <a:gd name="T56" fmla="*/ 2249 w 3124"/>
                <a:gd name="T57" fmla="*/ 915 h 1323"/>
                <a:gd name="T58" fmla="*/ 2331 w 3124"/>
                <a:gd name="T59" fmla="*/ 918 h 1323"/>
                <a:gd name="T60" fmla="*/ 2406 w 3124"/>
                <a:gd name="T61" fmla="*/ 918 h 1323"/>
                <a:gd name="T62" fmla="*/ 2488 w 3124"/>
                <a:gd name="T63" fmla="*/ 922 h 1323"/>
                <a:gd name="T64" fmla="*/ 2564 w 3124"/>
                <a:gd name="T65" fmla="*/ 922 h 1323"/>
                <a:gd name="T66" fmla="*/ 2646 w 3124"/>
                <a:gd name="T67" fmla="*/ 928 h 1323"/>
                <a:gd name="T68" fmla="*/ 2727 w 3124"/>
                <a:gd name="T69" fmla="*/ 928 h 1323"/>
                <a:gd name="T70" fmla="*/ 2803 w 3124"/>
                <a:gd name="T71" fmla="*/ 928 h 1323"/>
                <a:gd name="T72" fmla="*/ 2885 w 3124"/>
                <a:gd name="T73" fmla="*/ 928 h 1323"/>
                <a:gd name="T74" fmla="*/ 2961 w 3124"/>
                <a:gd name="T75" fmla="*/ 928 h 1323"/>
                <a:gd name="T76" fmla="*/ 3042 w 3124"/>
                <a:gd name="T77" fmla="*/ 931 h 1323"/>
                <a:gd name="T78" fmla="*/ 3124 w 3124"/>
                <a:gd name="T79" fmla="*/ 931 h 13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24" h="1323">
                  <a:moveTo>
                    <a:pt x="0" y="0"/>
                  </a:moveTo>
                  <a:lnTo>
                    <a:pt x="32" y="69"/>
                  </a:lnTo>
                  <a:lnTo>
                    <a:pt x="69" y="151"/>
                  </a:lnTo>
                  <a:lnTo>
                    <a:pt x="107" y="233"/>
                  </a:lnTo>
                  <a:lnTo>
                    <a:pt x="151" y="302"/>
                  </a:lnTo>
                  <a:lnTo>
                    <a:pt x="189" y="371"/>
                  </a:lnTo>
                  <a:lnTo>
                    <a:pt x="227" y="434"/>
                  </a:lnTo>
                  <a:lnTo>
                    <a:pt x="265" y="497"/>
                  </a:lnTo>
                  <a:lnTo>
                    <a:pt x="309" y="554"/>
                  </a:lnTo>
                  <a:lnTo>
                    <a:pt x="346" y="605"/>
                  </a:lnTo>
                  <a:lnTo>
                    <a:pt x="384" y="655"/>
                  </a:lnTo>
                  <a:lnTo>
                    <a:pt x="428" y="699"/>
                  </a:lnTo>
                  <a:lnTo>
                    <a:pt x="466" y="743"/>
                  </a:lnTo>
                  <a:lnTo>
                    <a:pt x="504" y="781"/>
                  </a:lnTo>
                  <a:lnTo>
                    <a:pt x="542" y="819"/>
                  </a:lnTo>
                  <a:lnTo>
                    <a:pt x="586" y="850"/>
                  </a:lnTo>
                  <a:lnTo>
                    <a:pt x="624" y="882"/>
                  </a:lnTo>
                  <a:lnTo>
                    <a:pt x="661" y="913"/>
                  </a:lnTo>
                  <a:lnTo>
                    <a:pt x="706" y="938"/>
                  </a:lnTo>
                  <a:lnTo>
                    <a:pt x="743" y="970"/>
                  </a:lnTo>
                  <a:lnTo>
                    <a:pt x="781" y="989"/>
                  </a:lnTo>
                  <a:lnTo>
                    <a:pt x="825" y="1014"/>
                  </a:lnTo>
                  <a:lnTo>
                    <a:pt x="863" y="1033"/>
                  </a:lnTo>
                  <a:lnTo>
                    <a:pt x="901" y="1052"/>
                  </a:lnTo>
                  <a:lnTo>
                    <a:pt x="939" y="1071"/>
                  </a:lnTo>
                  <a:lnTo>
                    <a:pt x="983" y="1090"/>
                  </a:lnTo>
                  <a:lnTo>
                    <a:pt x="1020" y="1109"/>
                  </a:lnTo>
                  <a:lnTo>
                    <a:pt x="1058" y="1121"/>
                  </a:lnTo>
                  <a:lnTo>
                    <a:pt x="1102" y="1134"/>
                  </a:lnTo>
                  <a:lnTo>
                    <a:pt x="1140" y="1146"/>
                  </a:lnTo>
                  <a:lnTo>
                    <a:pt x="1178" y="1159"/>
                  </a:lnTo>
                  <a:lnTo>
                    <a:pt x="1216" y="1172"/>
                  </a:lnTo>
                  <a:lnTo>
                    <a:pt x="1260" y="1184"/>
                  </a:lnTo>
                  <a:lnTo>
                    <a:pt x="1298" y="1191"/>
                  </a:lnTo>
                  <a:lnTo>
                    <a:pt x="1335" y="1203"/>
                  </a:lnTo>
                  <a:lnTo>
                    <a:pt x="1379" y="1209"/>
                  </a:lnTo>
                  <a:lnTo>
                    <a:pt x="1417" y="1216"/>
                  </a:lnTo>
                  <a:lnTo>
                    <a:pt x="1455" y="1222"/>
                  </a:lnTo>
                  <a:lnTo>
                    <a:pt x="1493" y="1228"/>
                  </a:lnTo>
                  <a:lnTo>
                    <a:pt x="1537" y="1235"/>
                  </a:lnTo>
                  <a:lnTo>
                    <a:pt x="1575" y="1241"/>
                  </a:lnTo>
                  <a:lnTo>
                    <a:pt x="1613" y="1247"/>
                  </a:lnTo>
                  <a:lnTo>
                    <a:pt x="1657" y="1254"/>
                  </a:lnTo>
                  <a:lnTo>
                    <a:pt x="1694" y="1260"/>
                  </a:lnTo>
                  <a:lnTo>
                    <a:pt x="1732" y="1266"/>
                  </a:lnTo>
                  <a:lnTo>
                    <a:pt x="1776" y="1266"/>
                  </a:lnTo>
                  <a:lnTo>
                    <a:pt x="1814" y="1272"/>
                  </a:lnTo>
                  <a:lnTo>
                    <a:pt x="1852" y="1272"/>
                  </a:lnTo>
                  <a:lnTo>
                    <a:pt x="1890" y="1279"/>
                  </a:lnTo>
                  <a:lnTo>
                    <a:pt x="1934" y="1279"/>
                  </a:lnTo>
                  <a:lnTo>
                    <a:pt x="1972" y="1285"/>
                  </a:lnTo>
                  <a:lnTo>
                    <a:pt x="2009" y="1285"/>
                  </a:lnTo>
                  <a:lnTo>
                    <a:pt x="2053" y="1291"/>
                  </a:lnTo>
                  <a:lnTo>
                    <a:pt x="2091" y="1291"/>
                  </a:lnTo>
                  <a:lnTo>
                    <a:pt x="2129" y="1298"/>
                  </a:lnTo>
                  <a:lnTo>
                    <a:pt x="2167" y="1298"/>
                  </a:lnTo>
                  <a:lnTo>
                    <a:pt x="2211" y="1298"/>
                  </a:lnTo>
                  <a:lnTo>
                    <a:pt x="2249" y="1298"/>
                  </a:lnTo>
                  <a:lnTo>
                    <a:pt x="2287" y="1304"/>
                  </a:lnTo>
                  <a:lnTo>
                    <a:pt x="2331" y="1304"/>
                  </a:lnTo>
                  <a:lnTo>
                    <a:pt x="2368" y="1304"/>
                  </a:lnTo>
                  <a:lnTo>
                    <a:pt x="2406" y="1304"/>
                  </a:lnTo>
                  <a:lnTo>
                    <a:pt x="2450" y="1310"/>
                  </a:lnTo>
                  <a:lnTo>
                    <a:pt x="2488" y="1310"/>
                  </a:lnTo>
                  <a:lnTo>
                    <a:pt x="2526" y="1310"/>
                  </a:lnTo>
                  <a:lnTo>
                    <a:pt x="2564" y="1310"/>
                  </a:lnTo>
                  <a:lnTo>
                    <a:pt x="2608" y="1310"/>
                  </a:lnTo>
                  <a:lnTo>
                    <a:pt x="2646" y="1317"/>
                  </a:lnTo>
                  <a:lnTo>
                    <a:pt x="2683" y="1317"/>
                  </a:lnTo>
                  <a:lnTo>
                    <a:pt x="2727" y="1317"/>
                  </a:lnTo>
                  <a:lnTo>
                    <a:pt x="2765" y="1317"/>
                  </a:lnTo>
                  <a:lnTo>
                    <a:pt x="2803" y="1317"/>
                  </a:lnTo>
                  <a:lnTo>
                    <a:pt x="2841" y="1317"/>
                  </a:lnTo>
                  <a:lnTo>
                    <a:pt x="2885" y="1317"/>
                  </a:lnTo>
                  <a:lnTo>
                    <a:pt x="2923" y="1317"/>
                  </a:lnTo>
                  <a:lnTo>
                    <a:pt x="2961" y="1317"/>
                  </a:lnTo>
                  <a:lnTo>
                    <a:pt x="3005" y="1317"/>
                  </a:lnTo>
                  <a:lnTo>
                    <a:pt x="3042" y="1323"/>
                  </a:lnTo>
                  <a:lnTo>
                    <a:pt x="3080" y="1323"/>
                  </a:lnTo>
                  <a:lnTo>
                    <a:pt x="3124" y="1323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80" name="Rectangle 239"/>
            <p:cNvSpPr>
              <a:spLocks noChangeArrowheads="1"/>
            </p:cNvSpPr>
            <p:nvPr/>
          </p:nvSpPr>
          <p:spPr bwMode="auto">
            <a:xfrm>
              <a:off x="2898" y="2591"/>
              <a:ext cx="65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loaded Q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81" name="Rectangle 240"/>
            <p:cNvSpPr>
              <a:spLocks noChangeArrowheads="1"/>
            </p:cNvSpPr>
            <p:nvPr/>
          </p:nvSpPr>
          <p:spPr bwMode="auto">
            <a:xfrm rot="-5400000">
              <a:off x="188" y="1909"/>
              <a:ext cx="1485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 b="1">
                  <a:latin typeface="Helvetica" charset="0"/>
                </a:rPr>
                <a:t>RF drive power [kW]</a:t>
              </a:r>
              <a:endParaRPr lang="en-US" sz="2400" b="1">
                <a:latin typeface="Times" charset="0"/>
              </a:endParaRPr>
            </a:p>
          </p:txBody>
        </p:sp>
        <p:sp>
          <p:nvSpPr>
            <p:cNvPr id="40082" name="Freeform 241"/>
            <p:cNvSpPr>
              <a:spLocks/>
            </p:cNvSpPr>
            <p:nvPr/>
          </p:nvSpPr>
          <p:spPr bwMode="auto">
            <a:xfrm>
              <a:off x="2060" y="1343"/>
              <a:ext cx="3124" cy="1031"/>
            </a:xfrm>
            <a:custGeom>
              <a:avLst/>
              <a:gdLst>
                <a:gd name="T0" fmla="*/ 32 w 3124"/>
                <a:gd name="T1" fmla="*/ 44 h 1159"/>
                <a:gd name="T2" fmla="*/ 107 w 3124"/>
                <a:gd name="T3" fmla="*/ 159 h 1159"/>
                <a:gd name="T4" fmla="*/ 189 w 3124"/>
                <a:gd name="T5" fmla="*/ 257 h 1159"/>
                <a:gd name="T6" fmla="*/ 265 w 3124"/>
                <a:gd name="T7" fmla="*/ 346 h 1159"/>
                <a:gd name="T8" fmla="*/ 346 w 3124"/>
                <a:gd name="T9" fmla="*/ 421 h 1159"/>
                <a:gd name="T10" fmla="*/ 428 w 3124"/>
                <a:gd name="T11" fmla="*/ 483 h 1159"/>
                <a:gd name="T12" fmla="*/ 504 w 3124"/>
                <a:gd name="T13" fmla="*/ 541 h 1159"/>
                <a:gd name="T14" fmla="*/ 586 w 3124"/>
                <a:gd name="T15" fmla="*/ 590 h 1159"/>
                <a:gd name="T16" fmla="*/ 661 w 3124"/>
                <a:gd name="T17" fmla="*/ 629 h 1159"/>
                <a:gd name="T18" fmla="*/ 743 w 3124"/>
                <a:gd name="T19" fmla="*/ 665 h 1159"/>
                <a:gd name="T20" fmla="*/ 825 w 3124"/>
                <a:gd name="T21" fmla="*/ 697 h 1159"/>
                <a:gd name="T22" fmla="*/ 901 w 3124"/>
                <a:gd name="T23" fmla="*/ 723 h 1159"/>
                <a:gd name="T24" fmla="*/ 983 w 3124"/>
                <a:gd name="T25" fmla="*/ 745 h 1159"/>
                <a:gd name="T26" fmla="*/ 1058 w 3124"/>
                <a:gd name="T27" fmla="*/ 762 h 1159"/>
                <a:gd name="T28" fmla="*/ 1140 w 3124"/>
                <a:gd name="T29" fmla="*/ 781 h 1159"/>
                <a:gd name="T30" fmla="*/ 1216 w 3124"/>
                <a:gd name="T31" fmla="*/ 793 h 1159"/>
                <a:gd name="T32" fmla="*/ 1298 w 3124"/>
                <a:gd name="T33" fmla="*/ 802 h 1159"/>
                <a:gd name="T34" fmla="*/ 1379 w 3124"/>
                <a:gd name="T35" fmla="*/ 806 h 1159"/>
                <a:gd name="T36" fmla="*/ 1455 w 3124"/>
                <a:gd name="T37" fmla="*/ 812 h 1159"/>
                <a:gd name="T38" fmla="*/ 1537 w 3124"/>
                <a:gd name="T39" fmla="*/ 816 h 1159"/>
                <a:gd name="T40" fmla="*/ 1613 w 3124"/>
                <a:gd name="T41" fmla="*/ 816 h 1159"/>
                <a:gd name="T42" fmla="*/ 1694 w 3124"/>
                <a:gd name="T43" fmla="*/ 812 h 1159"/>
                <a:gd name="T44" fmla="*/ 1776 w 3124"/>
                <a:gd name="T45" fmla="*/ 806 h 1159"/>
                <a:gd name="T46" fmla="*/ 1852 w 3124"/>
                <a:gd name="T47" fmla="*/ 799 h 1159"/>
                <a:gd name="T48" fmla="*/ 1934 w 3124"/>
                <a:gd name="T49" fmla="*/ 789 h 1159"/>
                <a:gd name="T50" fmla="*/ 2009 w 3124"/>
                <a:gd name="T51" fmla="*/ 776 h 1159"/>
                <a:gd name="T52" fmla="*/ 2091 w 3124"/>
                <a:gd name="T53" fmla="*/ 762 h 1159"/>
                <a:gd name="T54" fmla="*/ 2167 w 3124"/>
                <a:gd name="T55" fmla="*/ 741 h 1159"/>
                <a:gd name="T56" fmla="*/ 2249 w 3124"/>
                <a:gd name="T57" fmla="*/ 718 h 1159"/>
                <a:gd name="T58" fmla="*/ 2331 w 3124"/>
                <a:gd name="T59" fmla="*/ 691 h 1159"/>
                <a:gd name="T60" fmla="*/ 2406 w 3124"/>
                <a:gd name="T61" fmla="*/ 660 h 1159"/>
                <a:gd name="T62" fmla="*/ 2488 w 3124"/>
                <a:gd name="T63" fmla="*/ 625 h 1159"/>
                <a:gd name="T64" fmla="*/ 2564 w 3124"/>
                <a:gd name="T65" fmla="*/ 581 h 1159"/>
                <a:gd name="T66" fmla="*/ 2646 w 3124"/>
                <a:gd name="T67" fmla="*/ 533 h 1159"/>
                <a:gd name="T68" fmla="*/ 2727 w 3124"/>
                <a:gd name="T69" fmla="*/ 475 h 1159"/>
                <a:gd name="T70" fmla="*/ 2803 w 3124"/>
                <a:gd name="T71" fmla="*/ 407 h 1159"/>
                <a:gd name="T72" fmla="*/ 2885 w 3124"/>
                <a:gd name="T73" fmla="*/ 328 h 1159"/>
                <a:gd name="T74" fmla="*/ 2961 w 3124"/>
                <a:gd name="T75" fmla="*/ 239 h 1159"/>
                <a:gd name="T76" fmla="*/ 3042 w 3124"/>
                <a:gd name="T77" fmla="*/ 137 h 1159"/>
                <a:gd name="T78" fmla="*/ 3124 w 3124"/>
                <a:gd name="T79" fmla="*/ 22 h 115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24" h="1159">
                  <a:moveTo>
                    <a:pt x="0" y="0"/>
                  </a:moveTo>
                  <a:lnTo>
                    <a:pt x="32" y="63"/>
                  </a:lnTo>
                  <a:lnTo>
                    <a:pt x="69" y="145"/>
                  </a:lnTo>
                  <a:lnTo>
                    <a:pt x="107" y="226"/>
                  </a:lnTo>
                  <a:lnTo>
                    <a:pt x="151" y="296"/>
                  </a:lnTo>
                  <a:lnTo>
                    <a:pt x="189" y="365"/>
                  </a:lnTo>
                  <a:lnTo>
                    <a:pt x="227" y="428"/>
                  </a:lnTo>
                  <a:lnTo>
                    <a:pt x="265" y="491"/>
                  </a:lnTo>
                  <a:lnTo>
                    <a:pt x="309" y="542"/>
                  </a:lnTo>
                  <a:lnTo>
                    <a:pt x="346" y="598"/>
                  </a:lnTo>
                  <a:lnTo>
                    <a:pt x="384" y="642"/>
                  </a:lnTo>
                  <a:lnTo>
                    <a:pt x="428" y="686"/>
                  </a:lnTo>
                  <a:lnTo>
                    <a:pt x="466" y="731"/>
                  </a:lnTo>
                  <a:lnTo>
                    <a:pt x="504" y="768"/>
                  </a:lnTo>
                  <a:lnTo>
                    <a:pt x="542" y="806"/>
                  </a:lnTo>
                  <a:lnTo>
                    <a:pt x="586" y="838"/>
                  </a:lnTo>
                  <a:lnTo>
                    <a:pt x="624" y="869"/>
                  </a:lnTo>
                  <a:lnTo>
                    <a:pt x="661" y="894"/>
                  </a:lnTo>
                  <a:lnTo>
                    <a:pt x="706" y="926"/>
                  </a:lnTo>
                  <a:lnTo>
                    <a:pt x="743" y="945"/>
                  </a:lnTo>
                  <a:lnTo>
                    <a:pt x="781" y="970"/>
                  </a:lnTo>
                  <a:lnTo>
                    <a:pt x="825" y="989"/>
                  </a:lnTo>
                  <a:lnTo>
                    <a:pt x="863" y="1008"/>
                  </a:lnTo>
                  <a:lnTo>
                    <a:pt x="901" y="1027"/>
                  </a:lnTo>
                  <a:lnTo>
                    <a:pt x="939" y="1046"/>
                  </a:lnTo>
                  <a:lnTo>
                    <a:pt x="983" y="1058"/>
                  </a:lnTo>
                  <a:lnTo>
                    <a:pt x="1020" y="1071"/>
                  </a:lnTo>
                  <a:lnTo>
                    <a:pt x="1058" y="1083"/>
                  </a:lnTo>
                  <a:lnTo>
                    <a:pt x="1102" y="1096"/>
                  </a:lnTo>
                  <a:lnTo>
                    <a:pt x="1140" y="1109"/>
                  </a:lnTo>
                  <a:lnTo>
                    <a:pt x="1178" y="1115"/>
                  </a:lnTo>
                  <a:lnTo>
                    <a:pt x="1216" y="1128"/>
                  </a:lnTo>
                  <a:lnTo>
                    <a:pt x="1260" y="1134"/>
                  </a:lnTo>
                  <a:lnTo>
                    <a:pt x="1298" y="1140"/>
                  </a:lnTo>
                  <a:lnTo>
                    <a:pt x="1335" y="1146"/>
                  </a:lnTo>
                  <a:lnTo>
                    <a:pt x="1379" y="1146"/>
                  </a:lnTo>
                  <a:lnTo>
                    <a:pt x="1417" y="1153"/>
                  </a:lnTo>
                  <a:lnTo>
                    <a:pt x="1455" y="1153"/>
                  </a:lnTo>
                  <a:lnTo>
                    <a:pt x="1493" y="1159"/>
                  </a:lnTo>
                  <a:lnTo>
                    <a:pt x="1537" y="1159"/>
                  </a:lnTo>
                  <a:lnTo>
                    <a:pt x="1575" y="1159"/>
                  </a:lnTo>
                  <a:lnTo>
                    <a:pt x="1613" y="1159"/>
                  </a:lnTo>
                  <a:lnTo>
                    <a:pt x="1657" y="1159"/>
                  </a:lnTo>
                  <a:lnTo>
                    <a:pt x="1694" y="1153"/>
                  </a:lnTo>
                  <a:lnTo>
                    <a:pt x="1732" y="1153"/>
                  </a:lnTo>
                  <a:lnTo>
                    <a:pt x="1776" y="1146"/>
                  </a:lnTo>
                  <a:lnTo>
                    <a:pt x="1814" y="1140"/>
                  </a:lnTo>
                  <a:lnTo>
                    <a:pt x="1852" y="1134"/>
                  </a:lnTo>
                  <a:lnTo>
                    <a:pt x="1890" y="1128"/>
                  </a:lnTo>
                  <a:lnTo>
                    <a:pt x="1934" y="1121"/>
                  </a:lnTo>
                  <a:lnTo>
                    <a:pt x="1972" y="1115"/>
                  </a:lnTo>
                  <a:lnTo>
                    <a:pt x="2009" y="1102"/>
                  </a:lnTo>
                  <a:lnTo>
                    <a:pt x="2053" y="1096"/>
                  </a:lnTo>
                  <a:lnTo>
                    <a:pt x="2091" y="1083"/>
                  </a:lnTo>
                  <a:lnTo>
                    <a:pt x="2129" y="1071"/>
                  </a:lnTo>
                  <a:lnTo>
                    <a:pt x="2167" y="1052"/>
                  </a:lnTo>
                  <a:lnTo>
                    <a:pt x="2211" y="1039"/>
                  </a:lnTo>
                  <a:lnTo>
                    <a:pt x="2249" y="1020"/>
                  </a:lnTo>
                  <a:lnTo>
                    <a:pt x="2287" y="1001"/>
                  </a:lnTo>
                  <a:lnTo>
                    <a:pt x="2331" y="983"/>
                  </a:lnTo>
                  <a:lnTo>
                    <a:pt x="2368" y="964"/>
                  </a:lnTo>
                  <a:lnTo>
                    <a:pt x="2406" y="938"/>
                  </a:lnTo>
                  <a:lnTo>
                    <a:pt x="2450" y="913"/>
                  </a:lnTo>
                  <a:lnTo>
                    <a:pt x="2488" y="888"/>
                  </a:lnTo>
                  <a:lnTo>
                    <a:pt x="2526" y="857"/>
                  </a:lnTo>
                  <a:lnTo>
                    <a:pt x="2564" y="825"/>
                  </a:lnTo>
                  <a:lnTo>
                    <a:pt x="2608" y="794"/>
                  </a:lnTo>
                  <a:lnTo>
                    <a:pt x="2646" y="756"/>
                  </a:lnTo>
                  <a:lnTo>
                    <a:pt x="2683" y="718"/>
                  </a:lnTo>
                  <a:lnTo>
                    <a:pt x="2727" y="674"/>
                  </a:lnTo>
                  <a:lnTo>
                    <a:pt x="2765" y="630"/>
                  </a:lnTo>
                  <a:lnTo>
                    <a:pt x="2803" y="579"/>
                  </a:lnTo>
                  <a:lnTo>
                    <a:pt x="2841" y="523"/>
                  </a:lnTo>
                  <a:lnTo>
                    <a:pt x="2885" y="466"/>
                  </a:lnTo>
                  <a:lnTo>
                    <a:pt x="2923" y="409"/>
                  </a:lnTo>
                  <a:lnTo>
                    <a:pt x="2961" y="340"/>
                  </a:lnTo>
                  <a:lnTo>
                    <a:pt x="3005" y="271"/>
                  </a:lnTo>
                  <a:lnTo>
                    <a:pt x="3042" y="195"/>
                  </a:lnTo>
                  <a:lnTo>
                    <a:pt x="3080" y="113"/>
                  </a:lnTo>
                  <a:lnTo>
                    <a:pt x="3124" y="31"/>
                  </a:lnTo>
                </a:path>
              </a:pathLst>
            </a:custGeom>
            <a:noFill/>
            <a:ln w="20638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83" name="Freeform 242"/>
            <p:cNvSpPr>
              <a:spLocks/>
            </p:cNvSpPr>
            <p:nvPr/>
          </p:nvSpPr>
          <p:spPr bwMode="auto">
            <a:xfrm>
              <a:off x="2066" y="1343"/>
              <a:ext cx="2337" cy="880"/>
            </a:xfrm>
            <a:custGeom>
              <a:avLst/>
              <a:gdLst>
                <a:gd name="T0" fmla="*/ 0 w 2337"/>
                <a:gd name="T1" fmla="*/ 0 h 989"/>
                <a:gd name="T2" fmla="*/ 26 w 2337"/>
                <a:gd name="T3" fmla="*/ 31 h 989"/>
                <a:gd name="T4" fmla="*/ 63 w 2337"/>
                <a:gd name="T5" fmla="*/ 89 h 989"/>
                <a:gd name="T6" fmla="*/ 101 w 2337"/>
                <a:gd name="T7" fmla="*/ 141 h 989"/>
                <a:gd name="T8" fmla="*/ 145 w 2337"/>
                <a:gd name="T9" fmla="*/ 195 h 989"/>
                <a:gd name="T10" fmla="*/ 183 w 2337"/>
                <a:gd name="T11" fmla="*/ 244 h 989"/>
                <a:gd name="T12" fmla="*/ 221 w 2337"/>
                <a:gd name="T13" fmla="*/ 284 h 989"/>
                <a:gd name="T14" fmla="*/ 259 w 2337"/>
                <a:gd name="T15" fmla="*/ 328 h 989"/>
                <a:gd name="T16" fmla="*/ 303 w 2337"/>
                <a:gd name="T17" fmla="*/ 363 h 989"/>
                <a:gd name="T18" fmla="*/ 340 w 2337"/>
                <a:gd name="T19" fmla="*/ 400 h 989"/>
                <a:gd name="T20" fmla="*/ 378 w 2337"/>
                <a:gd name="T21" fmla="*/ 431 h 989"/>
                <a:gd name="T22" fmla="*/ 422 w 2337"/>
                <a:gd name="T23" fmla="*/ 462 h 989"/>
                <a:gd name="T24" fmla="*/ 460 w 2337"/>
                <a:gd name="T25" fmla="*/ 488 h 989"/>
                <a:gd name="T26" fmla="*/ 498 w 2337"/>
                <a:gd name="T27" fmla="*/ 514 h 989"/>
                <a:gd name="T28" fmla="*/ 536 w 2337"/>
                <a:gd name="T29" fmla="*/ 537 h 989"/>
                <a:gd name="T30" fmla="*/ 580 w 2337"/>
                <a:gd name="T31" fmla="*/ 559 h 989"/>
                <a:gd name="T32" fmla="*/ 618 w 2337"/>
                <a:gd name="T33" fmla="*/ 577 h 989"/>
                <a:gd name="T34" fmla="*/ 655 w 2337"/>
                <a:gd name="T35" fmla="*/ 594 h 989"/>
                <a:gd name="T36" fmla="*/ 700 w 2337"/>
                <a:gd name="T37" fmla="*/ 612 h 989"/>
                <a:gd name="T38" fmla="*/ 737 w 2337"/>
                <a:gd name="T39" fmla="*/ 626 h 989"/>
                <a:gd name="T40" fmla="*/ 775 w 2337"/>
                <a:gd name="T41" fmla="*/ 639 h 989"/>
                <a:gd name="T42" fmla="*/ 819 w 2337"/>
                <a:gd name="T43" fmla="*/ 652 h 989"/>
                <a:gd name="T44" fmla="*/ 857 w 2337"/>
                <a:gd name="T45" fmla="*/ 661 h 989"/>
                <a:gd name="T46" fmla="*/ 895 w 2337"/>
                <a:gd name="T47" fmla="*/ 670 h 989"/>
                <a:gd name="T48" fmla="*/ 933 w 2337"/>
                <a:gd name="T49" fmla="*/ 679 h 989"/>
                <a:gd name="T50" fmla="*/ 977 w 2337"/>
                <a:gd name="T51" fmla="*/ 683 h 989"/>
                <a:gd name="T52" fmla="*/ 1014 w 2337"/>
                <a:gd name="T53" fmla="*/ 687 h 989"/>
                <a:gd name="T54" fmla="*/ 1052 w 2337"/>
                <a:gd name="T55" fmla="*/ 693 h 989"/>
                <a:gd name="T56" fmla="*/ 1096 w 2337"/>
                <a:gd name="T57" fmla="*/ 697 h 989"/>
                <a:gd name="T58" fmla="*/ 1134 w 2337"/>
                <a:gd name="T59" fmla="*/ 697 h 989"/>
                <a:gd name="T60" fmla="*/ 1172 w 2337"/>
                <a:gd name="T61" fmla="*/ 697 h 989"/>
                <a:gd name="T62" fmla="*/ 1210 w 2337"/>
                <a:gd name="T63" fmla="*/ 697 h 989"/>
                <a:gd name="T64" fmla="*/ 1254 w 2337"/>
                <a:gd name="T65" fmla="*/ 697 h 989"/>
                <a:gd name="T66" fmla="*/ 1292 w 2337"/>
                <a:gd name="T67" fmla="*/ 693 h 989"/>
                <a:gd name="T68" fmla="*/ 1329 w 2337"/>
                <a:gd name="T69" fmla="*/ 687 h 989"/>
                <a:gd name="T70" fmla="*/ 1373 w 2337"/>
                <a:gd name="T71" fmla="*/ 683 h 989"/>
                <a:gd name="T72" fmla="*/ 1411 w 2337"/>
                <a:gd name="T73" fmla="*/ 674 h 989"/>
                <a:gd name="T74" fmla="*/ 1449 w 2337"/>
                <a:gd name="T75" fmla="*/ 670 h 989"/>
                <a:gd name="T76" fmla="*/ 1487 w 2337"/>
                <a:gd name="T77" fmla="*/ 657 h 989"/>
                <a:gd name="T78" fmla="*/ 1531 w 2337"/>
                <a:gd name="T79" fmla="*/ 649 h 989"/>
                <a:gd name="T80" fmla="*/ 1569 w 2337"/>
                <a:gd name="T81" fmla="*/ 635 h 989"/>
                <a:gd name="T82" fmla="*/ 1607 w 2337"/>
                <a:gd name="T83" fmla="*/ 621 h 989"/>
                <a:gd name="T84" fmla="*/ 1651 w 2337"/>
                <a:gd name="T85" fmla="*/ 608 h 989"/>
                <a:gd name="T86" fmla="*/ 1688 w 2337"/>
                <a:gd name="T87" fmla="*/ 591 h 989"/>
                <a:gd name="T88" fmla="*/ 1726 w 2337"/>
                <a:gd name="T89" fmla="*/ 572 h 989"/>
                <a:gd name="T90" fmla="*/ 1770 w 2337"/>
                <a:gd name="T91" fmla="*/ 554 h 989"/>
                <a:gd name="T92" fmla="*/ 1808 w 2337"/>
                <a:gd name="T93" fmla="*/ 533 h 989"/>
                <a:gd name="T94" fmla="*/ 1846 w 2337"/>
                <a:gd name="T95" fmla="*/ 510 h 989"/>
                <a:gd name="T96" fmla="*/ 1884 w 2337"/>
                <a:gd name="T97" fmla="*/ 483 h 989"/>
                <a:gd name="T98" fmla="*/ 1928 w 2337"/>
                <a:gd name="T99" fmla="*/ 452 h 989"/>
                <a:gd name="T100" fmla="*/ 1966 w 2337"/>
                <a:gd name="T101" fmla="*/ 426 h 989"/>
                <a:gd name="T102" fmla="*/ 2003 w 2337"/>
                <a:gd name="T103" fmla="*/ 391 h 989"/>
                <a:gd name="T104" fmla="*/ 2047 w 2337"/>
                <a:gd name="T105" fmla="*/ 355 h 989"/>
                <a:gd name="T106" fmla="*/ 2085 w 2337"/>
                <a:gd name="T107" fmla="*/ 319 h 989"/>
                <a:gd name="T108" fmla="*/ 2123 w 2337"/>
                <a:gd name="T109" fmla="*/ 275 h 989"/>
                <a:gd name="T110" fmla="*/ 2161 w 2337"/>
                <a:gd name="T111" fmla="*/ 230 h 989"/>
                <a:gd name="T112" fmla="*/ 2205 w 2337"/>
                <a:gd name="T113" fmla="*/ 186 h 989"/>
                <a:gd name="T114" fmla="*/ 2243 w 2337"/>
                <a:gd name="T115" fmla="*/ 133 h 989"/>
                <a:gd name="T116" fmla="*/ 2281 w 2337"/>
                <a:gd name="T117" fmla="*/ 76 h 989"/>
                <a:gd name="T118" fmla="*/ 2325 w 2337"/>
                <a:gd name="T119" fmla="*/ 18 h 989"/>
                <a:gd name="T120" fmla="*/ 2337 w 2337"/>
                <a:gd name="T121" fmla="*/ 0 h 98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337" h="989">
                  <a:moveTo>
                    <a:pt x="0" y="0"/>
                  </a:moveTo>
                  <a:lnTo>
                    <a:pt x="26" y="44"/>
                  </a:lnTo>
                  <a:lnTo>
                    <a:pt x="63" y="126"/>
                  </a:lnTo>
                  <a:lnTo>
                    <a:pt x="101" y="201"/>
                  </a:lnTo>
                  <a:lnTo>
                    <a:pt x="145" y="277"/>
                  </a:lnTo>
                  <a:lnTo>
                    <a:pt x="183" y="346"/>
                  </a:lnTo>
                  <a:lnTo>
                    <a:pt x="221" y="403"/>
                  </a:lnTo>
                  <a:lnTo>
                    <a:pt x="259" y="466"/>
                  </a:lnTo>
                  <a:lnTo>
                    <a:pt x="303" y="516"/>
                  </a:lnTo>
                  <a:lnTo>
                    <a:pt x="340" y="567"/>
                  </a:lnTo>
                  <a:lnTo>
                    <a:pt x="378" y="611"/>
                  </a:lnTo>
                  <a:lnTo>
                    <a:pt x="422" y="655"/>
                  </a:lnTo>
                  <a:lnTo>
                    <a:pt x="460" y="693"/>
                  </a:lnTo>
                  <a:lnTo>
                    <a:pt x="498" y="731"/>
                  </a:lnTo>
                  <a:lnTo>
                    <a:pt x="536" y="762"/>
                  </a:lnTo>
                  <a:lnTo>
                    <a:pt x="580" y="794"/>
                  </a:lnTo>
                  <a:lnTo>
                    <a:pt x="618" y="819"/>
                  </a:lnTo>
                  <a:lnTo>
                    <a:pt x="655" y="844"/>
                  </a:lnTo>
                  <a:lnTo>
                    <a:pt x="700" y="869"/>
                  </a:lnTo>
                  <a:lnTo>
                    <a:pt x="737" y="888"/>
                  </a:lnTo>
                  <a:lnTo>
                    <a:pt x="775" y="907"/>
                  </a:lnTo>
                  <a:lnTo>
                    <a:pt x="819" y="926"/>
                  </a:lnTo>
                  <a:lnTo>
                    <a:pt x="857" y="938"/>
                  </a:lnTo>
                  <a:lnTo>
                    <a:pt x="895" y="951"/>
                  </a:lnTo>
                  <a:lnTo>
                    <a:pt x="933" y="964"/>
                  </a:lnTo>
                  <a:lnTo>
                    <a:pt x="977" y="970"/>
                  </a:lnTo>
                  <a:lnTo>
                    <a:pt x="1014" y="976"/>
                  </a:lnTo>
                  <a:lnTo>
                    <a:pt x="1052" y="983"/>
                  </a:lnTo>
                  <a:lnTo>
                    <a:pt x="1096" y="989"/>
                  </a:lnTo>
                  <a:lnTo>
                    <a:pt x="1134" y="989"/>
                  </a:lnTo>
                  <a:lnTo>
                    <a:pt x="1172" y="989"/>
                  </a:lnTo>
                  <a:lnTo>
                    <a:pt x="1210" y="989"/>
                  </a:lnTo>
                  <a:lnTo>
                    <a:pt x="1254" y="989"/>
                  </a:lnTo>
                  <a:lnTo>
                    <a:pt x="1292" y="983"/>
                  </a:lnTo>
                  <a:lnTo>
                    <a:pt x="1329" y="976"/>
                  </a:lnTo>
                  <a:lnTo>
                    <a:pt x="1373" y="970"/>
                  </a:lnTo>
                  <a:lnTo>
                    <a:pt x="1411" y="957"/>
                  </a:lnTo>
                  <a:lnTo>
                    <a:pt x="1449" y="951"/>
                  </a:lnTo>
                  <a:lnTo>
                    <a:pt x="1487" y="932"/>
                  </a:lnTo>
                  <a:lnTo>
                    <a:pt x="1531" y="920"/>
                  </a:lnTo>
                  <a:lnTo>
                    <a:pt x="1569" y="901"/>
                  </a:lnTo>
                  <a:lnTo>
                    <a:pt x="1607" y="882"/>
                  </a:lnTo>
                  <a:lnTo>
                    <a:pt x="1651" y="863"/>
                  </a:lnTo>
                  <a:lnTo>
                    <a:pt x="1688" y="838"/>
                  </a:lnTo>
                  <a:lnTo>
                    <a:pt x="1726" y="812"/>
                  </a:lnTo>
                  <a:lnTo>
                    <a:pt x="1770" y="787"/>
                  </a:lnTo>
                  <a:lnTo>
                    <a:pt x="1808" y="756"/>
                  </a:lnTo>
                  <a:lnTo>
                    <a:pt x="1846" y="724"/>
                  </a:lnTo>
                  <a:lnTo>
                    <a:pt x="1884" y="686"/>
                  </a:lnTo>
                  <a:lnTo>
                    <a:pt x="1928" y="642"/>
                  </a:lnTo>
                  <a:lnTo>
                    <a:pt x="1966" y="605"/>
                  </a:lnTo>
                  <a:lnTo>
                    <a:pt x="2003" y="554"/>
                  </a:lnTo>
                  <a:lnTo>
                    <a:pt x="2047" y="504"/>
                  </a:lnTo>
                  <a:lnTo>
                    <a:pt x="2085" y="453"/>
                  </a:lnTo>
                  <a:lnTo>
                    <a:pt x="2123" y="390"/>
                  </a:lnTo>
                  <a:lnTo>
                    <a:pt x="2161" y="327"/>
                  </a:lnTo>
                  <a:lnTo>
                    <a:pt x="2205" y="264"/>
                  </a:lnTo>
                  <a:lnTo>
                    <a:pt x="2243" y="189"/>
                  </a:lnTo>
                  <a:lnTo>
                    <a:pt x="2281" y="107"/>
                  </a:lnTo>
                  <a:lnTo>
                    <a:pt x="2325" y="25"/>
                  </a:lnTo>
                  <a:lnTo>
                    <a:pt x="2337" y="0"/>
                  </a:lnTo>
                </a:path>
              </a:pathLst>
            </a:custGeom>
            <a:noFill/>
            <a:ln w="206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84" name="Freeform 243"/>
            <p:cNvSpPr>
              <a:spLocks/>
            </p:cNvSpPr>
            <p:nvPr/>
          </p:nvSpPr>
          <p:spPr bwMode="auto">
            <a:xfrm>
              <a:off x="2079" y="1343"/>
              <a:ext cx="1852" cy="734"/>
            </a:xfrm>
            <a:custGeom>
              <a:avLst/>
              <a:gdLst>
                <a:gd name="T0" fmla="*/ 0 w 1852"/>
                <a:gd name="T1" fmla="*/ 0 h 825"/>
                <a:gd name="T2" fmla="*/ 13 w 1852"/>
                <a:gd name="T3" fmla="*/ 13 h 825"/>
                <a:gd name="T4" fmla="*/ 50 w 1852"/>
                <a:gd name="T5" fmla="*/ 67 h 825"/>
                <a:gd name="T6" fmla="*/ 88 w 1852"/>
                <a:gd name="T7" fmla="*/ 119 h 825"/>
                <a:gd name="T8" fmla="*/ 132 w 1852"/>
                <a:gd name="T9" fmla="*/ 169 h 825"/>
                <a:gd name="T10" fmla="*/ 170 w 1852"/>
                <a:gd name="T11" fmla="*/ 217 h 825"/>
                <a:gd name="T12" fmla="*/ 208 w 1852"/>
                <a:gd name="T13" fmla="*/ 257 h 825"/>
                <a:gd name="T14" fmla="*/ 246 w 1852"/>
                <a:gd name="T15" fmla="*/ 297 h 825"/>
                <a:gd name="T16" fmla="*/ 290 w 1852"/>
                <a:gd name="T17" fmla="*/ 333 h 825"/>
                <a:gd name="T18" fmla="*/ 327 w 1852"/>
                <a:gd name="T19" fmla="*/ 363 h 825"/>
                <a:gd name="T20" fmla="*/ 365 w 1852"/>
                <a:gd name="T21" fmla="*/ 394 h 825"/>
                <a:gd name="T22" fmla="*/ 409 w 1852"/>
                <a:gd name="T23" fmla="*/ 421 h 825"/>
                <a:gd name="T24" fmla="*/ 447 w 1852"/>
                <a:gd name="T25" fmla="*/ 444 h 825"/>
                <a:gd name="T26" fmla="*/ 485 w 1852"/>
                <a:gd name="T27" fmla="*/ 465 h 825"/>
                <a:gd name="T28" fmla="*/ 523 w 1852"/>
                <a:gd name="T29" fmla="*/ 488 h 825"/>
                <a:gd name="T30" fmla="*/ 567 w 1852"/>
                <a:gd name="T31" fmla="*/ 506 h 825"/>
                <a:gd name="T32" fmla="*/ 605 w 1852"/>
                <a:gd name="T33" fmla="*/ 523 h 825"/>
                <a:gd name="T34" fmla="*/ 642 w 1852"/>
                <a:gd name="T35" fmla="*/ 536 h 825"/>
                <a:gd name="T36" fmla="*/ 687 w 1852"/>
                <a:gd name="T37" fmla="*/ 546 h 825"/>
                <a:gd name="T38" fmla="*/ 724 w 1852"/>
                <a:gd name="T39" fmla="*/ 559 h 825"/>
                <a:gd name="T40" fmla="*/ 762 w 1852"/>
                <a:gd name="T41" fmla="*/ 563 h 825"/>
                <a:gd name="T42" fmla="*/ 806 w 1852"/>
                <a:gd name="T43" fmla="*/ 571 h 825"/>
                <a:gd name="T44" fmla="*/ 844 w 1852"/>
                <a:gd name="T45" fmla="*/ 577 h 825"/>
                <a:gd name="T46" fmla="*/ 882 w 1852"/>
                <a:gd name="T47" fmla="*/ 577 h 825"/>
                <a:gd name="T48" fmla="*/ 920 w 1852"/>
                <a:gd name="T49" fmla="*/ 581 h 825"/>
                <a:gd name="T50" fmla="*/ 964 w 1852"/>
                <a:gd name="T51" fmla="*/ 577 h 825"/>
                <a:gd name="T52" fmla="*/ 1001 w 1852"/>
                <a:gd name="T53" fmla="*/ 577 h 825"/>
                <a:gd name="T54" fmla="*/ 1039 w 1852"/>
                <a:gd name="T55" fmla="*/ 571 h 825"/>
                <a:gd name="T56" fmla="*/ 1083 w 1852"/>
                <a:gd name="T57" fmla="*/ 568 h 825"/>
                <a:gd name="T58" fmla="*/ 1121 w 1852"/>
                <a:gd name="T59" fmla="*/ 559 h 825"/>
                <a:gd name="T60" fmla="*/ 1159 w 1852"/>
                <a:gd name="T61" fmla="*/ 550 h 825"/>
                <a:gd name="T62" fmla="*/ 1197 w 1852"/>
                <a:gd name="T63" fmla="*/ 536 h 825"/>
                <a:gd name="T64" fmla="*/ 1241 w 1852"/>
                <a:gd name="T65" fmla="*/ 523 h 825"/>
                <a:gd name="T66" fmla="*/ 1279 w 1852"/>
                <a:gd name="T67" fmla="*/ 510 h 825"/>
                <a:gd name="T68" fmla="*/ 1316 w 1852"/>
                <a:gd name="T69" fmla="*/ 492 h 825"/>
                <a:gd name="T70" fmla="*/ 1360 w 1852"/>
                <a:gd name="T71" fmla="*/ 470 h 825"/>
                <a:gd name="T72" fmla="*/ 1398 w 1852"/>
                <a:gd name="T73" fmla="*/ 448 h 825"/>
                <a:gd name="T74" fmla="*/ 1436 w 1852"/>
                <a:gd name="T75" fmla="*/ 426 h 825"/>
                <a:gd name="T76" fmla="*/ 1474 w 1852"/>
                <a:gd name="T77" fmla="*/ 399 h 825"/>
                <a:gd name="T78" fmla="*/ 1518 w 1852"/>
                <a:gd name="T79" fmla="*/ 368 h 825"/>
                <a:gd name="T80" fmla="*/ 1556 w 1852"/>
                <a:gd name="T81" fmla="*/ 336 h 825"/>
                <a:gd name="T82" fmla="*/ 1594 w 1852"/>
                <a:gd name="T83" fmla="*/ 302 h 825"/>
                <a:gd name="T84" fmla="*/ 1638 w 1852"/>
                <a:gd name="T85" fmla="*/ 266 h 825"/>
                <a:gd name="T86" fmla="*/ 1675 w 1852"/>
                <a:gd name="T87" fmla="*/ 222 h 825"/>
                <a:gd name="T88" fmla="*/ 1713 w 1852"/>
                <a:gd name="T89" fmla="*/ 177 h 825"/>
                <a:gd name="T90" fmla="*/ 1757 w 1852"/>
                <a:gd name="T91" fmla="*/ 128 h 825"/>
                <a:gd name="T92" fmla="*/ 1795 w 1852"/>
                <a:gd name="T93" fmla="*/ 76 h 825"/>
                <a:gd name="T94" fmla="*/ 1833 w 1852"/>
                <a:gd name="T95" fmla="*/ 22 h 825"/>
                <a:gd name="T96" fmla="*/ 1852 w 1852"/>
                <a:gd name="T97" fmla="*/ 0 h 82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852" h="825">
                  <a:moveTo>
                    <a:pt x="0" y="0"/>
                  </a:moveTo>
                  <a:lnTo>
                    <a:pt x="13" y="19"/>
                  </a:lnTo>
                  <a:lnTo>
                    <a:pt x="50" y="94"/>
                  </a:lnTo>
                  <a:lnTo>
                    <a:pt x="88" y="170"/>
                  </a:lnTo>
                  <a:lnTo>
                    <a:pt x="132" y="239"/>
                  </a:lnTo>
                  <a:lnTo>
                    <a:pt x="170" y="308"/>
                  </a:lnTo>
                  <a:lnTo>
                    <a:pt x="208" y="365"/>
                  </a:lnTo>
                  <a:lnTo>
                    <a:pt x="246" y="422"/>
                  </a:lnTo>
                  <a:lnTo>
                    <a:pt x="290" y="472"/>
                  </a:lnTo>
                  <a:lnTo>
                    <a:pt x="327" y="516"/>
                  </a:lnTo>
                  <a:lnTo>
                    <a:pt x="365" y="560"/>
                  </a:lnTo>
                  <a:lnTo>
                    <a:pt x="409" y="598"/>
                  </a:lnTo>
                  <a:lnTo>
                    <a:pt x="447" y="630"/>
                  </a:lnTo>
                  <a:lnTo>
                    <a:pt x="485" y="661"/>
                  </a:lnTo>
                  <a:lnTo>
                    <a:pt x="523" y="693"/>
                  </a:lnTo>
                  <a:lnTo>
                    <a:pt x="567" y="718"/>
                  </a:lnTo>
                  <a:lnTo>
                    <a:pt x="605" y="743"/>
                  </a:lnTo>
                  <a:lnTo>
                    <a:pt x="642" y="762"/>
                  </a:lnTo>
                  <a:lnTo>
                    <a:pt x="687" y="775"/>
                  </a:lnTo>
                  <a:lnTo>
                    <a:pt x="724" y="794"/>
                  </a:lnTo>
                  <a:lnTo>
                    <a:pt x="762" y="800"/>
                  </a:lnTo>
                  <a:lnTo>
                    <a:pt x="806" y="812"/>
                  </a:lnTo>
                  <a:lnTo>
                    <a:pt x="844" y="819"/>
                  </a:lnTo>
                  <a:lnTo>
                    <a:pt x="882" y="819"/>
                  </a:lnTo>
                  <a:lnTo>
                    <a:pt x="920" y="825"/>
                  </a:lnTo>
                  <a:lnTo>
                    <a:pt x="964" y="819"/>
                  </a:lnTo>
                  <a:lnTo>
                    <a:pt x="1001" y="819"/>
                  </a:lnTo>
                  <a:lnTo>
                    <a:pt x="1039" y="812"/>
                  </a:lnTo>
                  <a:lnTo>
                    <a:pt x="1083" y="806"/>
                  </a:lnTo>
                  <a:lnTo>
                    <a:pt x="1121" y="794"/>
                  </a:lnTo>
                  <a:lnTo>
                    <a:pt x="1159" y="781"/>
                  </a:lnTo>
                  <a:lnTo>
                    <a:pt x="1197" y="762"/>
                  </a:lnTo>
                  <a:lnTo>
                    <a:pt x="1241" y="743"/>
                  </a:lnTo>
                  <a:lnTo>
                    <a:pt x="1279" y="724"/>
                  </a:lnTo>
                  <a:lnTo>
                    <a:pt x="1316" y="699"/>
                  </a:lnTo>
                  <a:lnTo>
                    <a:pt x="1360" y="668"/>
                  </a:lnTo>
                  <a:lnTo>
                    <a:pt x="1398" y="636"/>
                  </a:lnTo>
                  <a:lnTo>
                    <a:pt x="1436" y="605"/>
                  </a:lnTo>
                  <a:lnTo>
                    <a:pt x="1474" y="567"/>
                  </a:lnTo>
                  <a:lnTo>
                    <a:pt x="1518" y="523"/>
                  </a:lnTo>
                  <a:lnTo>
                    <a:pt x="1556" y="478"/>
                  </a:lnTo>
                  <a:lnTo>
                    <a:pt x="1594" y="428"/>
                  </a:lnTo>
                  <a:lnTo>
                    <a:pt x="1638" y="378"/>
                  </a:lnTo>
                  <a:lnTo>
                    <a:pt x="1675" y="315"/>
                  </a:lnTo>
                  <a:lnTo>
                    <a:pt x="1713" y="252"/>
                  </a:lnTo>
                  <a:lnTo>
                    <a:pt x="1757" y="182"/>
                  </a:lnTo>
                  <a:lnTo>
                    <a:pt x="1795" y="107"/>
                  </a:lnTo>
                  <a:lnTo>
                    <a:pt x="1833" y="31"/>
                  </a:lnTo>
                  <a:lnTo>
                    <a:pt x="1852" y="0"/>
                  </a:lnTo>
                </a:path>
              </a:pathLst>
            </a:custGeom>
            <a:noFill/>
            <a:ln w="206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85" name="Freeform 244"/>
            <p:cNvSpPr>
              <a:spLocks/>
            </p:cNvSpPr>
            <p:nvPr/>
          </p:nvSpPr>
          <p:spPr bwMode="auto">
            <a:xfrm>
              <a:off x="2098" y="1343"/>
              <a:ext cx="1486" cy="583"/>
            </a:xfrm>
            <a:custGeom>
              <a:avLst/>
              <a:gdLst>
                <a:gd name="T0" fmla="*/ 0 w 1486"/>
                <a:gd name="T1" fmla="*/ 0 h 655"/>
                <a:gd name="T2" fmla="*/ 31 w 1486"/>
                <a:gd name="T3" fmla="*/ 40 h 655"/>
                <a:gd name="T4" fmla="*/ 69 w 1486"/>
                <a:gd name="T5" fmla="*/ 89 h 655"/>
                <a:gd name="T6" fmla="*/ 113 w 1486"/>
                <a:gd name="T7" fmla="*/ 138 h 655"/>
                <a:gd name="T8" fmla="*/ 151 w 1486"/>
                <a:gd name="T9" fmla="*/ 177 h 655"/>
                <a:gd name="T10" fmla="*/ 189 w 1486"/>
                <a:gd name="T11" fmla="*/ 217 h 655"/>
                <a:gd name="T12" fmla="*/ 227 w 1486"/>
                <a:gd name="T13" fmla="*/ 254 h 655"/>
                <a:gd name="T14" fmla="*/ 271 w 1486"/>
                <a:gd name="T15" fmla="*/ 288 h 655"/>
                <a:gd name="T16" fmla="*/ 308 w 1486"/>
                <a:gd name="T17" fmla="*/ 315 h 655"/>
                <a:gd name="T18" fmla="*/ 346 w 1486"/>
                <a:gd name="T19" fmla="*/ 343 h 655"/>
                <a:gd name="T20" fmla="*/ 390 w 1486"/>
                <a:gd name="T21" fmla="*/ 364 h 655"/>
                <a:gd name="T22" fmla="*/ 428 w 1486"/>
                <a:gd name="T23" fmla="*/ 386 h 655"/>
                <a:gd name="T24" fmla="*/ 466 w 1486"/>
                <a:gd name="T25" fmla="*/ 404 h 655"/>
                <a:gd name="T26" fmla="*/ 504 w 1486"/>
                <a:gd name="T27" fmla="*/ 422 h 655"/>
                <a:gd name="T28" fmla="*/ 548 w 1486"/>
                <a:gd name="T29" fmla="*/ 435 h 655"/>
                <a:gd name="T30" fmla="*/ 586 w 1486"/>
                <a:gd name="T31" fmla="*/ 444 h 655"/>
                <a:gd name="T32" fmla="*/ 623 w 1486"/>
                <a:gd name="T33" fmla="*/ 452 h 655"/>
                <a:gd name="T34" fmla="*/ 668 w 1486"/>
                <a:gd name="T35" fmla="*/ 457 h 655"/>
                <a:gd name="T36" fmla="*/ 705 w 1486"/>
                <a:gd name="T37" fmla="*/ 462 h 655"/>
                <a:gd name="T38" fmla="*/ 743 w 1486"/>
                <a:gd name="T39" fmla="*/ 462 h 655"/>
                <a:gd name="T40" fmla="*/ 787 w 1486"/>
                <a:gd name="T41" fmla="*/ 462 h 655"/>
                <a:gd name="T42" fmla="*/ 825 w 1486"/>
                <a:gd name="T43" fmla="*/ 457 h 655"/>
                <a:gd name="T44" fmla="*/ 863 w 1486"/>
                <a:gd name="T45" fmla="*/ 452 h 655"/>
                <a:gd name="T46" fmla="*/ 901 w 1486"/>
                <a:gd name="T47" fmla="*/ 444 h 655"/>
                <a:gd name="T48" fmla="*/ 945 w 1486"/>
                <a:gd name="T49" fmla="*/ 431 h 655"/>
                <a:gd name="T50" fmla="*/ 982 w 1486"/>
                <a:gd name="T51" fmla="*/ 417 h 655"/>
                <a:gd name="T52" fmla="*/ 1020 w 1486"/>
                <a:gd name="T53" fmla="*/ 404 h 655"/>
                <a:gd name="T54" fmla="*/ 1064 w 1486"/>
                <a:gd name="T55" fmla="*/ 386 h 655"/>
                <a:gd name="T56" fmla="*/ 1102 w 1486"/>
                <a:gd name="T57" fmla="*/ 364 h 655"/>
                <a:gd name="T58" fmla="*/ 1140 w 1486"/>
                <a:gd name="T59" fmla="*/ 343 h 655"/>
                <a:gd name="T60" fmla="*/ 1178 w 1486"/>
                <a:gd name="T61" fmla="*/ 315 h 655"/>
                <a:gd name="T62" fmla="*/ 1222 w 1486"/>
                <a:gd name="T63" fmla="*/ 285 h 655"/>
                <a:gd name="T64" fmla="*/ 1260 w 1486"/>
                <a:gd name="T65" fmla="*/ 254 h 655"/>
                <a:gd name="T66" fmla="*/ 1297 w 1486"/>
                <a:gd name="T67" fmla="*/ 217 h 655"/>
                <a:gd name="T68" fmla="*/ 1341 w 1486"/>
                <a:gd name="T69" fmla="*/ 177 h 655"/>
                <a:gd name="T70" fmla="*/ 1379 w 1486"/>
                <a:gd name="T71" fmla="*/ 134 h 655"/>
                <a:gd name="T72" fmla="*/ 1417 w 1486"/>
                <a:gd name="T73" fmla="*/ 84 h 655"/>
                <a:gd name="T74" fmla="*/ 1455 w 1486"/>
                <a:gd name="T75" fmla="*/ 36 h 655"/>
                <a:gd name="T76" fmla="*/ 1486 w 1486"/>
                <a:gd name="T77" fmla="*/ 0 h 65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486" h="655">
                  <a:moveTo>
                    <a:pt x="0" y="0"/>
                  </a:moveTo>
                  <a:lnTo>
                    <a:pt x="31" y="56"/>
                  </a:lnTo>
                  <a:lnTo>
                    <a:pt x="69" y="126"/>
                  </a:lnTo>
                  <a:lnTo>
                    <a:pt x="113" y="195"/>
                  </a:lnTo>
                  <a:lnTo>
                    <a:pt x="151" y="252"/>
                  </a:lnTo>
                  <a:lnTo>
                    <a:pt x="189" y="308"/>
                  </a:lnTo>
                  <a:lnTo>
                    <a:pt x="227" y="359"/>
                  </a:lnTo>
                  <a:lnTo>
                    <a:pt x="271" y="409"/>
                  </a:lnTo>
                  <a:lnTo>
                    <a:pt x="308" y="447"/>
                  </a:lnTo>
                  <a:lnTo>
                    <a:pt x="346" y="485"/>
                  </a:lnTo>
                  <a:lnTo>
                    <a:pt x="390" y="516"/>
                  </a:lnTo>
                  <a:lnTo>
                    <a:pt x="428" y="548"/>
                  </a:lnTo>
                  <a:lnTo>
                    <a:pt x="466" y="573"/>
                  </a:lnTo>
                  <a:lnTo>
                    <a:pt x="504" y="598"/>
                  </a:lnTo>
                  <a:lnTo>
                    <a:pt x="548" y="617"/>
                  </a:lnTo>
                  <a:lnTo>
                    <a:pt x="586" y="630"/>
                  </a:lnTo>
                  <a:lnTo>
                    <a:pt x="623" y="642"/>
                  </a:lnTo>
                  <a:lnTo>
                    <a:pt x="668" y="649"/>
                  </a:lnTo>
                  <a:lnTo>
                    <a:pt x="705" y="655"/>
                  </a:lnTo>
                  <a:lnTo>
                    <a:pt x="743" y="655"/>
                  </a:lnTo>
                  <a:lnTo>
                    <a:pt x="787" y="655"/>
                  </a:lnTo>
                  <a:lnTo>
                    <a:pt x="825" y="649"/>
                  </a:lnTo>
                  <a:lnTo>
                    <a:pt x="863" y="642"/>
                  </a:lnTo>
                  <a:lnTo>
                    <a:pt x="901" y="630"/>
                  </a:lnTo>
                  <a:lnTo>
                    <a:pt x="945" y="611"/>
                  </a:lnTo>
                  <a:lnTo>
                    <a:pt x="982" y="592"/>
                  </a:lnTo>
                  <a:lnTo>
                    <a:pt x="1020" y="573"/>
                  </a:lnTo>
                  <a:lnTo>
                    <a:pt x="1064" y="548"/>
                  </a:lnTo>
                  <a:lnTo>
                    <a:pt x="1102" y="516"/>
                  </a:lnTo>
                  <a:lnTo>
                    <a:pt x="1140" y="485"/>
                  </a:lnTo>
                  <a:lnTo>
                    <a:pt x="1178" y="447"/>
                  </a:lnTo>
                  <a:lnTo>
                    <a:pt x="1222" y="403"/>
                  </a:lnTo>
                  <a:lnTo>
                    <a:pt x="1260" y="359"/>
                  </a:lnTo>
                  <a:lnTo>
                    <a:pt x="1297" y="308"/>
                  </a:lnTo>
                  <a:lnTo>
                    <a:pt x="1341" y="252"/>
                  </a:lnTo>
                  <a:lnTo>
                    <a:pt x="1379" y="189"/>
                  </a:lnTo>
                  <a:lnTo>
                    <a:pt x="1417" y="119"/>
                  </a:lnTo>
                  <a:lnTo>
                    <a:pt x="1455" y="50"/>
                  </a:lnTo>
                  <a:lnTo>
                    <a:pt x="1486" y="0"/>
                  </a:lnTo>
                </a:path>
              </a:pathLst>
            </a:custGeom>
            <a:noFill/>
            <a:ln w="20638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86" name="Rectangle 245"/>
            <p:cNvSpPr>
              <a:spLocks noChangeArrowheads="1"/>
            </p:cNvSpPr>
            <p:nvPr/>
          </p:nvSpPr>
          <p:spPr bwMode="auto">
            <a:xfrm>
              <a:off x="4271" y="1370"/>
              <a:ext cx="901" cy="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87" name="Rectangle 246"/>
            <p:cNvSpPr>
              <a:spLocks noChangeArrowheads="1"/>
            </p:cNvSpPr>
            <p:nvPr/>
          </p:nvSpPr>
          <p:spPr bwMode="auto">
            <a:xfrm>
              <a:off x="4271" y="1370"/>
              <a:ext cx="901" cy="875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88" name="Line 247"/>
            <p:cNvSpPr>
              <a:spLocks noChangeShapeType="1"/>
            </p:cNvSpPr>
            <p:nvPr/>
          </p:nvSpPr>
          <p:spPr bwMode="auto">
            <a:xfrm>
              <a:off x="4271" y="1370"/>
              <a:ext cx="90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89" name="Freeform 248"/>
            <p:cNvSpPr>
              <a:spLocks/>
            </p:cNvSpPr>
            <p:nvPr/>
          </p:nvSpPr>
          <p:spPr bwMode="auto">
            <a:xfrm>
              <a:off x="4271" y="1370"/>
              <a:ext cx="901" cy="875"/>
            </a:xfrm>
            <a:custGeom>
              <a:avLst/>
              <a:gdLst>
                <a:gd name="T0" fmla="*/ 0 w 143"/>
                <a:gd name="T1" fmla="*/ 27529 h 156"/>
                <a:gd name="T2" fmla="*/ 35769 w 143"/>
                <a:gd name="T3" fmla="*/ 27529 h 156"/>
                <a:gd name="T4" fmla="*/ 35769 w 143"/>
                <a:gd name="T5" fmla="*/ 0 h 1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3" h="156">
                  <a:moveTo>
                    <a:pt x="0" y="156"/>
                  </a:moveTo>
                  <a:lnTo>
                    <a:pt x="143" y="156"/>
                  </a:lnTo>
                  <a:lnTo>
                    <a:pt x="14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90" name="Line 249"/>
            <p:cNvSpPr>
              <a:spLocks noChangeShapeType="1"/>
            </p:cNvSpPr>
            <p:nvPr/>
          </p:nvSpPr>
          <p:spPr bwMode="auto">
            <a:xfrm flipV="1">
              <a:off x="4271" y="1370"/>
              <a:ext cx="1" cy="8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91" name="Line 250"/>
            <p:cNvSpPr>
              <a:spLocks noChangeShapeType="1"/>
            </p:cNvSpPr>
            <p:nvPr/>
          </p:nvSpPr>
          <p:spPr bwMode="auto">
            <a:xfrm>
              <a:off x="4271" y="2245"/>
              <a:ext cx="90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92" name="Freeform 251"/>
            <p:cNvSpPr>
              <a:spLocks/>
            </p:cNvSpPr>
            <p:nvPr/>
          </p:nvSpPr>
          <p:spPr bwMode="auto">
            <a:xfrm>
              <a:off x="4271" y="1370"/>
              <a:ext cx="901" cy="875"/>
            </a:xfrm>
            <a:custGeom>
              <a:avLst/>
              <a:gdLst>
                <a:gd name="T0" fmla="*/ 0 w 143"/>
                <a:gd name="T1" fmla="*/ 27529 h 156"/>
                <a:gd name="T2" fmla="*/ 0 w 143"/>
                <a:gd name="T3" fmla="*/ 0 h 156"/>
                <a:gd name="T4" fmla="*/ 35769 w 143"/>
                <a:gd name="T5" fmla="*/ 0 h 1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3" h="156">
                  <a:moveTo>
                    <a:pt x="0" y="156"/>
                  </a:moveTo>
                  <a:lnTo>
                    <a:pt x="0" y="0"/>
                  </a:lnTo>
                  <a:lnTo>
                    <a:pt x="14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93" name="Freeform 252"/>
            <p:cNvSpPr>
              <a:spLocks/>
            </p:cNvSpPr>
            <p:nvPr/>
          </p:nvSpPr>
          <p:spPr bwMode="auto">
            <a:xfrm>
              <a:off x="4271" y="1370"/>
              <a:ext cx="901" cy="875"/>
            </a:xfrm>
            <a:custGeom>
              <a:avLst/>
              <a:gdLst>
                <a:gd name="T0" fmla="*/ 0 w 143"/>
                <a:gd name="T1" fmla="*/ 27529 h 156"/>
                <a:gd name="T2" fmla="*/ 35769 w 143"/>
                <a:gd name="T3" fmla="*/ 27529 h 156"/>
                <a:gd name="T4" fmla="*/ 35769 w 143"/>
                <a:gd name="T5" fmla="*/ 0 h 1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3" h="156">
                  <a:moveTo>
                    <a:pt x="0" y="156"/>
                  </a:moveTo>
                  <a:lnTo>
                    <a:pt x="143" y="156"/>
                  </a:lnTo>
                  <a:lnTo>
                    <a:pt x="14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94" name="Line 253"/>
            <p:cNvSpPr>
              <a:spLocks noChangeShapeType="1"/>
            </p:cNvSpPr>
            <p:nvPr/>
          </p:nvSpPr>
          <p:spPr bwMode="auto">
            <a:xfrm flipV="1">
              <a:off x="4271" y="1370"/>
              <a:ext cx="1" cy="8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95" name="Rectangle 254"/>
            <p:cNvSpPr>
              <a:spLocks noChangeArrowheads="1"/>
            </p:cNvSpPr>
            <p:nvPr/>
          </p:nvSpPr>
          <p:spPr bwMode="auto">
            <a:xfrm>
              <a:off x="4598" y="1393"/>
              <a:ext cx="9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>
                  <a:latin typeface="Symbol" charset="0"/>
                </a:rPr>
                <a:t>D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40096" name="Rectangle 255"/>
            <p:cNvSpPr>
              <a:spLocks noChangeArrowheads="1"/>
            </p:cNvSpPr>
            <p:nvPr/>
          </p:nvSpPr>
          <p:spPr bwMode="auto">
            <a:xfrm>
              <a:off x="4693" y="1410"/>
              <a:ext cx="44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>
                  <a:latin typeface="Helvetica" charset="0"/>
                </a:rPr>
                <a:t>f=0 Hz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40097" name="Line 256"/>
            <p:cNvSpPr>
              <a:spLocks noChangeShapeType="1"/>
            </p:cNvSpPr>
            <p:nvPr/>
          </p:nvSpPr>
          <p:spPr bwMode="auto">
            <a:xfrm>
              <a:off x="4321" y="1472"/>
              <a:ext cx="252" cy="1"/>
            </a:xfrm>
            <a:prstGeom prst="line">
              <a:avLst/>
            </a:pr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98" name="Rectangle 257"/>
            <p:cNvSpPr>
              <a:spLocks noChangeArrowheads="1"/>
            </p:cNvSpPr>
            <p:nvPr/>
          </p:nvSpPr>
          <p:spPr bwMode="auto">
            <a:xfrm>
              <a:off x="4598" y="1578"/>
              <a:ext cx="40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>
                  <a:latin typeface="Helvetica" charset="0"/>
                </a:rPr>
                <a:t>10 Hz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40099" name="Line 258"/>
            <p:cNvSpPr>
              <a:spLocks noChangeShapeType="1"/>
            </p:cNvSpPr>
            <p:nvPr/>
          </p:nvSpPr>
          <p:spPr bwMode="auto">
            <a:xfrm>
              <a:off x="4321" y="1645"/>
              <a:ext cx="252" cy="1"/>
            </a:xfrm>
            <a:prstGeom prst="line">
              <a:avLst/>
            </a:prstGeom>
            <a:noFill/>
            <a:ln w="20638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100" name="Rectangle 259"/>
            <p:cNvSpPr>
              <a:spLocks noChangeArrowheads="1"/>
            </p:cNvSpPr>
            <p:nvPr/>
          </p:nvSpPr>
          <p:spPr bwMode="auto">
            <a:xfrm>
              <a:off x="4598" y="1746"/>
              <a:ext cx="40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>
                  <a:latin typeface="Helvetica" charset="0"/>
                </a:rPr>
                <a:t>20 Hz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40101" name="Line 260"/>
            <p:cNvSpPr>
              <a:spLocks noChangeShapeType="1"/>
            </p:cNvSpPr>
            <p:nvPr/>
          </p:nvSpPr>
          <p:spPr bwMode="auto">
            <a:xfrm>
              <a:off x="4321" y="1813"/>
              <a:ext cx="252" cy="1"/>
            </a:xfrm>
            <a:prstGeom prst="line">
              <a:avLst/>
            </a:prstGeom>
            <a:noFill/>
            <a:ln w="206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102" name="Rectangle 261"/>
            <p:cNvSpPr>
              <a:spLocks noChangeArrowheads="1"/>
            </p:cNvSpPr>
            <p:nvPr/>
          </p:nvSpPr>
          <p:spPr bwMode="auto">
            <a:xfrm>
              <a:off x="4598" y="1914"/>
              <a:ext cx="40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>
                  <a:latin typeface="Helvetica" charset="0"/>
                </a:rPr>
                <a:t>30 Hz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40103" name="Line 262"/>
            <p:cNvSpPr>
              <a:spLocks noChangeShapeType="1"/>
            </p:cNvSpPr>
            <p:nvPr/>
          </p:nvSpPr>
          <p:spPr bwMode="auto">
            <a:xfrm>
              <a:off x="4321" y="1982"/>
              <a:ext cx="252" cy="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104" name="Rectangle 263"/>
            <p:cNvSpPr>
              <a:spLocks noChangeArrowheads="1"/>
            </p:cNvSpPr>
            <p:nvPr/>
          </p:nvSpPr>
          <p:spPr bwMode="auto">
            <a:xfrm>
              <a:off x="4598" y="2082"/>
              <a:ext cx="398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900">
                  <a:latin typeface="Helvetica" charset="0"/>
                </a:rPr>
                <a:t>40 Hz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40105" name="Line 264"/>
            <p:cNvSpPr>
              <a:spLocks noChangeShapeType="1"/>
            </p:cNvSpPr>
            <p:nvPr/>
          </p:nvSpPr>
          <p:spPr bwMode="auto">
            <a:xfrm>
              <a:off x="4321" y="2144"/>
              <a:ext cx="252" cy="1"/>
            </a:xfrm>
            <a:prstGeom prst="line">
              <a:avLst/>
            </a:prstGeom>
            <a:noFill/>
            <a:ln w="206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09DDC92A-00D1-ED40-8694-7BF4793D67E8}" type="slidenum">
              <a:rPr lang="en-US">
                <a:solidFill>
                  <a:srgbClr val="0D0D0D"/>
                </a:solidFill>
              </a:rPr>
              <a:pPr eaLnBrk="1" hangingPunct="1"/>
              <a:t>50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399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14234" y="2888603"/>
            <a:ext cx="7772400" cy="1470025"/>
          </a:xfrm>
        </p:spPr>
        <p:txBody>
          <a:bodyPr/>
          <a:lstStyle/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Break</a:t>
            </a:r>
            <a:endParaRPr lang="en-US" sz="4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503" y="1208179"/>
            <a:ext cx="6893862" cy="517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6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94522" y="1544994"/>
            <a:ext cx="7758845" cy="1470025"/>
          </a:xfrm>
        </p:spPr>
        <p:txBody>
          <a:bodyPr/>
          <a:lstStyle/>
          <a:p>
            <a:pPr lvl="1"/>
            <a:r>
              <a:rPr lang="en-US" dirty="0">
                <a:latin typeface="Calibri" charset="0"/>
              </a:rPr>
              <a:t>Higher Order Modes and beam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Fundamental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702" y="2667449"/>
            <a:ext cx="4683697" cy="340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5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344488" y="1843230"/>
            <a:ext cx="8229600" cy="502761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Higher Order Modes and 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marL="457200" lvl="1" indent="0" algn="ctr" eaLnBrk="1" hangingPunct="1">
              <a:buNone/>
            </a:pP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HOM excitation by the beam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 issues: heating, beam instability and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emittance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 growth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 based HOM damping measurements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HOMS as a diagnostic tool: HOM based BPM</a:t>
            </a: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53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14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45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Higher-Order-Mode Excitation</a:t>
            </a:r>
          </a:p>
        </p:txBody>
      </p:sp>
      <p:grpSp>
        <p:nvGrpSpPr>
          <p:cNvPr id="62467" name="Group 4"/>
          <p:cNvGrpSpPr>
            <a:grpSpLocks/>
          </p:cNvGrpSpPr>
          <p:nvPr/>
        </p:nvGrpSpPr>
        <p:grpSpPr bwMode="auto">
          <a:xfrm>
            <a:off x="1146175" y="1419225"/>
            <a:ext cx="5773738" cy="3984625"/>
            <a:chOff x="876" y="864"/>
            <a:chExt cx="3829" cy="3182"/>
          </a:xfrm>
        </p:grpSpPr>
        <p:pic>
          <p:nvPicPr>
            <p:cNvPr id="62479" name="Picture 5" descr="drame102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" y="864"/>
              <a:ext cx="3820" cy="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80" name="Picture 6" descr="drame155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" y="3360"/>
              <a:ext cx="3792" cy="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81" name="Picture 7" descr="drame120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" y="1708"/>
              <a:ext cx="3829" cy="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82" name="Picture 8" descr="drame1409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" y="2525"/>
              <a:ext cx="3820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2468" name="AutoShape 9"/>
          <p:cNvSpPr>
            <a:spLocks noChangeArrowheads="1"/>
          </p:cNvSpPr>
          <p:nvPr/>
        </p:nvSpPr>
        <p:spPr bwMode="auto">
          <a:xfrm>
            <a:off x="7442200" y="1485900"/>
            <a:ext cx="238125" cy="3752850"/>
          </a:xfrm>
          <a:prstGeom prst="downArrow">
            <a:avLst>
              <a:gd name="adj1" fmla="val 50000"/>
              <a:gd name="adj2" fmla="val 394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Text Box 10"/>
          <p:cNvSpPr txBox="1">
            <a:spLocks noChangeArrowheads="1"/>
          </p:cNvSpPr>
          <p:nvPr/>
        </p:nvSpPr>
        <p:spPr bwMode="auto">
          <a:xfrm>
            <a:off x="7778750" y="2946400"/>
            <a:ext cx="75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400" b="1">
                <a:latin typeface="Times New Roman" charset="0"/>
              </a:rPr>
              <a:t>time</a:t>
            </a:r>
          </a:p>
        </p:txBody>
      </p:sp>
      <p:sp>
        <p:nvSpPr>
          <p:cNvPr id="62470" name="Text Box 11"/>
          <p:cNvSpPr txBox="1">
            <a:spLocks noChangeArrowheads="1"/>
          </p:cNvSpPr>
          <p:nvPr/>
        </p:nvSpPr>
        <p:spPr bwMode="auto">
          <a:xfrm>
            <a:off x="863600" y="5511800"/>
            <a:ext cx="7267575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333399"/>
                </a:solidFill>
                <a:latin typeface="Times New Roman" charset="0"/>
              </a:rPr>
              <a:t>The bunched beam excites higher-order-modes (HOMs) in the cavity.</a:t>
            </a:r>
          </a:p>
        </p:txBody>
      </p:sp>
      <p:sp>
        <p:nvSpPr>
          <p:cNvPr id="62471" name="Line 12"/>
          <p:cNvSpPr>
            <a:spLocks noChangeShapeType="1"/>
          </p:cNvSpPr>
          <p:nvPr/>
        </p:nvSpPr>
        <p:spPr bwMode="auto">
          <a:xfrm>
            <a:off x="3136900" y="2895600"/>
            <a:ext cx="4476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2" name="Text Box 13"/>
          <p:cNvSpPr txBox="1">
            <a:spLocks noChangeArrowheads="1"/>
          </p:cNvSpPr>
          <p:nvPr/>
        </p:nvSpPr>
        <p:spPr bwMode="auto">
          <a:xfrm>
            <a:off x="3549650" y="2681288"/>
            <a:ext cx="862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>
                <a:solidFill>
                  <a:srgbClr val="FF0000"/>
                </a:solidFill>
                <a:latin typeface="Times New Roman" charset="0"/>
              </a:rPr>
              <a:t>bunch</a:t>
            </a:r>
          </a:p>
        </p:txBody>
      </p:sp>
      <p:sp>
        <p:nvSpPr>
          <p:cNvPr id="62473" name="Line 14"/>
          <p:cNvSpPr>
            <a:spLocks noChangeShapeType="1"/>
          </p:cNvSpPr>
          <p:nvPr/>
        </p:nvSpPr>
        <p:spPr bwMode="auto">
          <a:xfrm>
            <a:off x="1270000" y="1847850"/>
            <a:ext cx="4476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4" name="Text Box 15"/>
          <p:cNvSpPr txBox="1">
            <a:spLocks noChangeArrowheads="1"/>
          </p:cNvSpPr>
          <p:nvPr/>
        </p:nvSpPr>
        <p:spPr bwMode="auto">
          <a:xfrm>
            <a:off x="1682750" y="1633538"/>
            <a:ext cx="862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>
                <a:solidFill>
                  <a:srgbClr val="FF0000"/>
                </a:solidFill>
                <a:latin typeface="Times New Roman" charset="0"/>
              </a:rPr>
              <a:t>bunch</a:t>
            </a:r>
          </a:p>
        </p:txBody>
      </p:sp>
      <p:sp>
        <p:nvSpPr>
          <p:cNvPr id="62475" name="Line 16"/>
          <p:cNvSpPr>
            <a:spLocks noChangeShapeType="1"/>
          </p:cNvSpPr>
          <p:nvPr/>
        </p:nvSpPr>
        <p:spPr bwMode="auto">
          <a:xfrm>
            <a:off x="5346700" y="3924300"/>
            <a:ext cx="4476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6" name="Text Box 17"/>
          <p:cNvSpPr txBox="1">
            <a:spLocks noChangeArrowheads="1"/>
          </p:cNvSpPr>
          <p:nvPr/>
        </p:nvSpPr>
        <p:spPr bwMode="auto">
          <a:xfrm>
            <a:off x="5759450" y="3709988"/>
            <a:ext cx="862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>
                <a:solidFill>
                  <a:srgbClr val="FF0000"/>
                </a:solidFill>
                <a:latin typeface="Times New Roman" charset="0"/>
              </a:rPr>
              <a:t>bunch</a:t>
            </a:r>
          </a:p>
        </p:txBody>
      </p:sp>
      <p:sp>
        <p:nvSpPr>
          <p:cNvPr id="62477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D554043C-2133-E44E-BD1B-33D3A85DC11D}" type="slidenum">
              <a:rPr lang="en-US">
                <a:solidFill>
                  <a:srgbClr val="0D0D0D"/>
                </a:solidFill>
              </a:rPr>
              <a:pPr eaLnBrk="1" hangingPunct="1"/>
              <a:t>54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2478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Higher-Order-Mode Excitation</a:t>
            </a:r>
          </a:p>
        </p:txBody>
      </p:sp>
      <p:sp>
        <p:nvSpPr>
          <p:cNvPr id="62477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D554043C-2133-E44E-BD1B-33D3A85DC11D}" type="slidenum">
              <a:rPr lang="en-US">
                <a:solidFill>
                  <a:srgbClr val="0D0D0D"/>
                </a:solidFill>
              </a:rPr>
              <a:pPr eaLnBrk="1" hangingPunct="1"/>
              <a:t>55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2478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3464" y="1263650"/>
            <a:ext cx="84033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Aft>
                <a:spcPts val="800"/>
              </a:spcAft>
              <a:buFont typeface="Arial" charset="0"/>
              <a:buChar char="•"/>
            </a:pPr>
            <a:r>
              <a:rPr lang="en-US" dirty="0" smtClean="0"/>
              <a:t>As </a:t>
            </a:r>
            <a:r>
              <a:rPr lang="en-US" b="1" dirty="0">
                <a:solidFill>
                  <a:srgbClr val="333399"/>
                </a:solidFill>
              </a:rPr>
              <a:t>bunch</a:t>
            </a:r>
            <a:r>
              <a:rPr lang="en-US" dirty="0"/>
              <a:t> traverses a cavity, it </a:t>
            </a:r>
            <a:r>
              <a:rPr lang="en-US" b="1" dirty="0">
                <a:solidFill>
                  <a:srgbClr val="333399"/>
                </a:solidFill>
              </a:rPr>
              <a:t>deposits electromagnetic energy</a:t>
            </a:r>
            <a:r>
              <a:rPr lang="en-US" dirty="0"/>
              <a:t>, which is described in terms of </a:t>
            </a:r>
            <a:r>
              <a:rPr lang="en-US" b="1" dirty="0" err="1">
                <a:solidFill>
                  <a:srgbClr val="FF0000"/>
                </a:solidFill>
              </a:rPr>
              <a:t>wakefields</a:t>
            </a:r>
            <a:r>
              <a:rPr lang="en-US" dirty="0"/>
              <a:t>. </a:t>
            </a:r>
          </a:p>
          <a:p>
            <a:pPr marL="285750" indent="-285750" algn="l">
              <a:spcAft>
                <a:spcPts val="800"/>
              </a:spcAft>
              <a:buFont typeface="Arial" charset="0"/>
              <a:buChar char="•"/>
            </a:pPr>
            <a:r>
              <a:rPr lang="en-US" dirty="0" smtClean="0"/>
              <a:t>The </a:t>
            </a:r>
            <a:r>
              <a:rPr lang="en-US" dirty="0" err="1"/>
              <a:t>wakefields</a:t>
            </a:r>
            <a:r>
              <a:rPr lang="en-US" dirty="0"/>
              <a:t>, in turn, </a:t>
            </a:r>
            <a:r>
              <a:rPr lang="en-US" b="1" dirty="0">
                <a:solidFill>
                  <a:srgbClr val="FF0000"/>
                </a:solidFill>
              </a:rPr>
              <a:t>can be presented as a sum of cavity eigenmodes </a:t>
            </a:r>
            <a:r>
              <a:rPr lang="en-US" dirty="0"/>
              <a:t>(fundamental and HOMs). </a:t>
            </a:r>
          </a:p>
          <a:p>
            <a:pPr marL="285750" indent="-285750" algn="l">
              <a:spcAft>
                <a:spcPts val="800"/>
              </a:spcAft>
              <a:buFont typeface="Arial" charset="0"/>
              <a:buChar char="•"/>
            </a:pPr>
            <a:r>
              <a:rPr lang="en-US" b="1" dirty="0" smtClean="0">
                <a:solidFill>
                  <a:srgbClr val="008000"/>
                </a:solidFill>
              </a:rPr>
              <a:t>If </a:t>
            </a:r>
            <a:r>
              <a:rPr lang="en-US" b="1" dirty="0">
                <a:solidFill>
                  <a:srgbClr val="008000"/>
                </a:solidFill>
              </a:rPr>
              <a:t>a charge passes a cavity exactly on axis, it excites only monopole modes. For a point charge this excitation depends only on the amount of charge and the cavity shape. </a:t>
            </a:r>
          </a:p>
          <a:p>
            <a:pPr marL="285750" indent="-285750" algn="l">
              <a:spcAft>
                <a:spcPts val="800"/>
              </a:spcAft>
              <a:buFont typeface="Arial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Subsequent </a:t>
            </a:r>
            <a:r>
              <a:rPr lang="en-US" b="1" dirty="0">
                <a:solidFill>
                  <a:srgbClr val="FF0000"/>
                </a:solidFill>
              </a:rPr>
              <a:t>bunches may be affected by these fields </a:t>
            </a:r>
            <a:r>
              <a:rPr lang="en-US" dirty="0"/>
              <a:t>and at high beam currents one must consider </a:t>
            </a:r>
            <a:r>
              <a:rPr lang="en-US" b="1" dirty="0">
                <a:solidFill>
                  <a:srgbClr val="FF0000"/>
                </a:solidFill>
              </a:rPr>
              <a:t>beam instabilities and additional heating of accelerator components</a:t>
            </a:r>
            <a:r>
              <a:rPr lang="en-US" dirty="0"/>
              <a:t>. </a:t>
            </a:r>
          </a:p>
        </p:txBody>
      </p:sp>
      <p:pic>
        <p:nvPicPr>
          <p:cNvPr id="21" name="Picture 7" descr="drame140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5036345"/>
            <a:ext cx="575945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Line 15"/>
          <p:cNvSpPr>
            <a:spLocks noChangeShapeType="1"/>
          </p:cNvSpPr>
          <p:nvPr/>
        </p:nvSpPr>
        <p:spPr bwMode="auto">
          <a:xfrm>
            <a:off x="5740400" y="5461795"/>
            <a:ext cx="4476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6153150" y="5247482"/>
            <a:ext cx="862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>
                <a:solidFill>
                  <a:srgbClr val="FF0000"/>
                </a:solidFill>
                <a:latin typeface="Times New Roman" charset="0"/>
              </a:rPr>
              <a:t>bunch</a:t>
            </a:r>
          </a:p>
        </p:txBody>
      </p:sp>
    </p:spTree>
    <p:extLst>
      <p:ext uri="{BB962C8B-B14F-4D97-AF65-F5344CB8AC3E}">
        <p14:creationId xmlns:p14="http://schemas.microsoft.com/office/powerpoint/2010/main" val="72213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016813"/>
              </p:ext>
            </p:extLst>
          </p:nvPr>
        </p:nvGraphicFramePr>
        <p:xfrm>
          <a:off x="4889500" y="3447823"/>
          <a:ext cx="2190750" cy="144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46" name="Photo Editor Photo" r:id="rId3" imgW="2400635" imgH="1580952" progId="MSPhotoEd.3">
                  <p:embed/>
                </p:oleObj>
              </mc:Choice>
              <mc:Fallback>
                <p:oleObj name="Photo Editor Photo" r:id="rId3" imgW="2400635" imgH="1580952" progId="MSPhotoEd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0" y="3447823"/>
                        <a:ext cx="2190750" cy="1443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Higher-Order-Mode Excitation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40CF34-B695-6D47-B089-7B69A4327B1A}" type="slidenum">
              <a:rPr lang="en-US">
                <a:solidFill>
                  <a:srgbClr val="0D0D0D"/>
                </a:solidFill>
              </a:rPr>
              <a:pPr eaLnBrk="1" hangingPunct="1"/>
              <a:t>56</a:t>
            </a:fld>
            <a:endParaRPr lang="en-US">
              <a:solidFill>
                <a:srgbClr val="0D0D0D"/>
              </a:solidFill>
            </a:endParaRPr>
          </a:p>
        </p:txBody>
      </p:sp>
      <p:pic>
        <p:nvPicPr>
          <p:cNvPr id="63492" name="Picture 7" descr="drame140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3" y="1256069"/>
            <a:ext cx="575945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Line 15"/>
          <p:cNvSpPr>
            <a:spLocks noChangeShapeType="1"/>
          </p:cNvSpPr>
          <p:nvPr/>
        </p:nvSpPr>
        <p:spPr bwMode="auto">
          <a:xfrm>
            <a:off x="5761038" y="1820863"/>
            <a:ext cx="4476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4" name="Text Box 16"/>
          <p:cNvSpPr txBox="1">
            <a:spLocks noChangeArrowheads="1"/>
          </p:cNvSpPr>
          <p:nvPr/>
        </p:nvSpPr>
        <p:spPr bwMode="auto">
          <a:xfrm>
            <a:off x="6173788" y="1606550"/>
            <a:ext cx="862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>
                <a:solidFill>
                  <a:srgbClr val="FF0000"/>
                </a:solidFill>
                <a:latin typeface="Times New Roman" charset="0"/>
              </a:rPr>
              <a:t>bunch</a:t>
            </a:r>
          </a:p>
        </p:txBody>
      </p:sp>
      <p:sp>
        <p:nvSpPr>
          <p:cNvPr id="63495" name="Text Box 17"/>
          <p:cNvSpPr txBox="1">
            <a:spLocks noChangeArrowheads="1"/>
          </p:cNvSpPr>
          <p:nvPr/>
        </p:nvSpPr>
        <p:spPr bwMode="auto">
          <a:xfrm>
            <a:off x="166688" y="2019656"/>
            <a:ext cx="8240712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89025" indent="-1746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n-US" sz="2800" b="1" dirty="0">
                <a:latin typeface="Garamond" charset="0"/>
              </a:rPr>
              <a:t>Short range wake-field: Fields inside the bunch and just behind it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n-US" sz="2800" b="1" dirty="0">
                <a:latin typeface="Garamond" charset="0"/>
              </a:rPr>
              <a:t>Long range wakes (Higher-Order-Modes)</a:t>
            </a:r>
          </a:p>
          <a:p>
            <a:pPr lvl="2" algn="l" eaLnBrk="1" hangingPunct="1">
              <a:spcBef>
                <a:spcPct val="50000"/>
              </a:spcBef>
              <a:buFontTx/>
              <a:buChar char="•"/>
            </a:pPr>
            <a:endParaRPr lang="en-US" sz="2800" b="1" dirty="0">
              <a:latin typeface="Garamond" charset="0"/>
            </a:endParaRPr>
          </a:p>
        </p:txBody>
      </p:sp>
      <p:pic>
        <p:nvPicPr>
          <p:cNvPr id="63496" name="Picture 2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013" y="4898798"/>
            <a:ext cx="3794125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7" name="Rectangle 25"/>
          <p:cNvSpPr>
            <a:spLocks noChangeArrowheads="1"/>
          </p:cNvSpPr>
          <p:nvPr/>
        </p:nvSpPr>
        <p:spPr bwMode="auto">
          <a:xfrm>
            <a:off x="69850" y="3636325"/>
            <a:ext cx="5078413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77850" lvl="1" indent="-120650" algn="l">
              <a:spcBef>
                <a:spcPct val="50000"/>
              </a:spcBef>
              <a:buFontTx/>
              <a:buChar char="•"/>
            </a:pPr>
            <a:r>
              <a:rPr lang="en-US" sz="2400" b="1" dirty="0">
                <a:latin typeface="Garamond" charset="0"/>
              </a:rPr>
              <a:t>Monopole modes: RF heating and longitudinal </a:t>
            </a:r>
            <a:r>
              <a:rPr lang="en-US" sz="2400" b="1" dirty="0" err="1">
                <a:latin typeface="Garamond" charset="0"/>
              </a:rPr>
              <a:t>emittance</a:t>
            </a:r>
            <a:r>
              <a:rPr lang="en-US" sz="2400" b="1" dirty="0">
                <a:latin typeface="Garamond" charset="0"/>
              </a:rPr>
              <a:t> dilution </a:t>
            </a:r>
          </a:p>
          <a:p>
            <a:pPr marL="577850" lvl="1" indent="-120650" algn="l">
              <a:spcBef>
                <a:spcPct val="50000"/>
              </a:spcBef>
              <a:buFontTx/>
              <a:buChar char="•"/>
            </a:pPr>
            <a:r>
              <a:rPr lang="en-US" sz="2400" b="1" dirty="0">
                <a:latin typeface="Garamond" charset="0"/>
              </a:rPr>
              <a:t>Dipole modes: transverse </a:t>
            </a:r>
            <a:r>
              <a:rPr lang="en-US" sz="2400" b="1" dirty="0" err="1">
                <a:latin typeface="Garamond" charset="0"/>
              </a:rPr>
              <a:t>emittance</a:t>
            </a:r>
            <a:r>
              <a:rPr lang="en-US" sz="2400" b="1" dirty="0">
                <a:latin typeface="Garamond" charset="0"/>
              </a:rPr>
              <a:t> dilution and beam break-up</a:t>
            </a:r>
          </a:p>
        </p:txBody>
      </p:sp>
      <p:sp>
        <p:nvSpPr>
          <p:cNvPr id="63499" name="Slide Number Placeholder 5"/>
          <p:cNvSpPr txBox="1">
            <a:spLocks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0D0D0D"/>
                </a:solidFill>
              </a:rPr>
              <a:t>Slide </a:t>
            </a:r>
            <a:fld id="{C6B75C9C-33E5-B146-B45C-F1230CFE040F}" type="slidenum">
              <a:rPr lang="en-US" sz="1200">
                <a:solidFill>
                  <a:srgbClr val="0D0D0D"/>
                </a:solidFill>
              </a:rPr>
              <a:pPr algn="r" eaLnBrk="1" hangingPunct="1"/>
              <a:t>56</a:t>
            </a:fld>
            <a:endParaRPr lang="en-US" sz="1200">
              <a:solidFill>
                <a:srgbClr val="0D0D0D"/>
              </a:solidFill>
            </a:endParaRPr>
          </a:p>
        </p:txBody>
      </p:sp>
      <p:sp>
        <p:nvSpPr>
          <p:cNvPr id="63500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79" y="76200"/>
            <a:ext cx="8266922" cy="1143000"/>
          </a:xfrm>
        </p:spPr>
        <p:txBody>
          <a:bodyPr/>
          <a:lstStyle/>
          <a:p>
            <a:r>
              <a:rPr lang="en-US" sz="4000" dirty="0" smtClean="0"/>
              <a:t>Cavity-Beam Interaction: Time domain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3" y="1357604"/>
            <a:ext cx="8444204" cy="4847253"/>
          </a:xfrm>
        </p:spPr>
        <p:txBody>
          <a:bodyPr/>
          <a:lstStyle/>
          <a:p>
            <a:r>
              <a:rPr lang="en-US" sz="2400" b="1" dirty="0" smtClean="0"/>
              <a:t>The </a:t>
            </a:r>
            <a:r>
              <a:rPr lang="en-US" sz="2400" b="1" dirty="0"/>
              <a:t>integrated field seen by a test particle traveling on the same path at a constant distance </a:t>
            </a:r>
            <a:r>
              <a:rPr lang="en-US" sz="2400" i="1" dirty="0"/>
              <a:t>s </a:t>
            </a:r>
            <a:r>
              <a:rPr lang="en-US" sz="2400" b="1" dirty="0"/>
              <a:t>behind a point charge </a:t>
            </a:r>
            <a:r>
              <a:rPr lang="en-US" sz="2400" i="1" dirty="0"/>
              <a:t>q </a:t>
            </a:r>
            <a:r>
              <a:rPr lang="en-US" sz="2400" b="1" dirty="0"/>
              <a:t>is the </a:t>
            </a:r>
            <a:r>
              <a:rPr lang="en-US" sz="2400" b="1" dirty="0">
                <a:solidFill>
                  <a:srgbClr val="FF0000"/>
                </a:solidFill>
              </a:rPr>
              <a:t>longitudinal wake (Green) function </a:t>
            </a:r>
            <a:r>
              <a:rPr lang="en-US" sz="2400" i="1" dirty="0" smtClean="0">
                <a:solidFill>
                  <a:srgbClr val="FF0000"/>
                </a:solidFill>
              </a:rPr>
              <a:t>w(s). </a:t>
            </a:r>
            <a:r>
              <a:rPr lang="en-US" sz="2400" b="1" dirty="0" smtClean="0"/>
              <a:t>Then </a:t>
            </a:r>
            <a:r>
              <a:rPr lang="en-US" sz="2400" b="1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wake potential </a:t>
            </a:r>
            <a:r>
              <a:rPr lang="en-US" sz="2400" b="1" dirty="0"/>
              <a:t>is a convolution of the linear bunch charge density distribution </a:t>
            </a:r>
            <a:r>
              <a:rPr lang="en-US" sz="2400" dirty="0"/>
              <a:t>q</a:t>
            </a:r>
            <a:r>
              <a:rPr lang="en-US" sz="2400" i="1" dirty="0" smtClean="0"/>
              <a:t>(s</a:t>
            </a:r>
            <a:r>
              <a:rPr lang="en-US" sz="2400" i="1" dirty="0"/>
              <a:t>) </a:t>
            </a:r>
            <a:r>
              <a:rPr lang="en-US" sz="2400" b="1" dirty="0"/>
              <a:t>and the wake function: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697194"/>
              </p:ext>
            </p:extLst>
          </p:nvPr>
        </p:nvGraphicFramePr>
        <p:xfrm>
          <a:off x="2490010" y="3262507"/>
          <a:ext cx="3492271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76" name="Equation" r:id="rId3" imgW="1587240" imgH="469800" progId="Equation.3">
                  <p:embed/>
                </p:oleObj>
              </mc:Choice>
              <mc:Fallback>
                <p:oleObj name="Equation" r:id="rId3" imgW="1587240" imgH="469800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0010" y="3262507"/>
                        <a:ext cx="3492271" cy="84296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2348480" y="4440384"/>
            <a:ext cx="36512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2472305" y="4381646"/>
            <a:ext cx="3751263" cy="1579562"/>
          </a:xfrm>
          <a:prstGeom prst="rect">
            <a:avLst/>
          </a:prstGeom>
          <a:noFill/>
          <a:ln w="1905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2472305" y="4381646"/>
            <a:ext cx="37512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9"/>
          <p:cNvSpPr>
            <a:spLocks/>
          </p:cNvSpPr>
          <p:nvPr/>
        </p:nvSpPr>
        <p:spPr bwMode="auto">
          <a:xfrm>
            <a:off x="2472305" y="4381646"/>
            <a:ext cx="3751263" cy="1579562"/>
          </a:xfrm>
          <a:custGeom>
            <a:avLst/>
            <a:gdLst>
              <a:gd name="T0" fmla="*/ 0 w 810"/>
              <a:gd name="T1" fmla="*/ 5043 h 442"/>
              <a:gd name="T2" fmla="*/ 20112 w 810"/>
              <a:gd name="T3" fmla="*/ 5043 h 442"/>
              <a:gd name="T4" fmla="*/ 20112 w 810"/>
              <a:gd name="T5" fmla="*/ 0 h 4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10" h="442">
                <a:moveTo>
                  <a:pt x="0" y="442"/>
                </a:moveTo>
                <a:lnTo>
                  <a:pt x="810" y="442"/>
                </a:lnTo>
                <a:lnTo>
                  <a:pt x="81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20"/>
          <p:cNvSpPr>
            <a:spLocks noChangeShapeType="1"/>
          </p:cNvSpPr>
          <p:nvPr/>
        </p:nvSpPr>
        <p:spPr bwMode="auto">
          <a:xfrm flipV="1">
            <a:off x="2472305" y="4381646"/>
            <a:ext cx="0" cy="15795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>
            <a:off x="2472305" y="5961209"/>
            <a:ext cx="375126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 flipV="1">
            <a:off x="2472305" y="4381646"/>
            <a:ext cx="0" cy="15795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 flipV="1">
            <a:off x="2472305" y="5929459"/>
            <a:ext cx="0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2416743" y="5981846"/>
            <a:ext cx="1571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-5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0" name="Line 25"/>
          <p:cNvSpPr>
            <a:spLocks noChangeShapeType="1"/>
          </p:cNvSpPr>
          <p:nvPr/>
        </p:nvSpPr>
        <p:spPr bwMode="auto">
          <a:xfrm flipV="1">
            <a:off x="2846955" y="5929459"/>
            <a:ext cx="1588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auto">
          <a:xfrm>
            <a:off x="2846955" y="4384821"/>
            <a:ext cx="1588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2791393" y="5981846"/>
            <a:ext cx="1571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-4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 flipV="1">
            <a:off x="3221605" y="5929459"/>
            <a:ext cx="1588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9"/>
          <p:cNvSpPr>
            <a:spLocks noChangeShapeType="1"/>
          </p:cNvSpPr>
          <p:nvPr/>
        </p:nvSpPr>
        <p:spPr bwMode="auto">
          <a:xfrm>
            <a:off x="3221605" y="4384821"/>
            <a:ext cx="1588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3167630" y="5981846"/>
            <a:ext cx="1571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-3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 flipV="1">
            <a:off x="3597843" y="5929459"/>
            <a:ext cx="0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2"/>
          <p:cNvSpPr>
            <a:spLocks noChangeShapeType="1"/>
          </p:cNvSpPr>
          <p:nvPr/>
        </p:nvSpPr>
        <p:spPr bwMode="auto">
          <a:xfrm>
            <a:off x="3597843" y="4384821"/>
            <a:ext cx="0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3542280" y="5981846"/>
            <a:ext cx="1571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-2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" name="Line 34"/>
          <p:cNvSpPr>
            <a:spLocks noChangeShapeType="1"/>
          </p:cNvSpPr>
          <p:nvPr/>
        </p:nvSpPr>
        <p:spPr bwMode="auto">
          <a:xfrm flipV="1">
            <a:off x="3972493" y="5929459"/>
            <a:ext cx="0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5"/>
          <p:cNvSpPr>
            <a:spLocks noChangeShapeType="1"/>
          </p:cNvSpPr>
          <p:nvPr/>
        </p:nvSpPr>
        <p:spPr bwMode="auto">
          <a:xfrm>
            <a:off x="3972493" y="4384821"/>
            <a:ext cx="0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3915343" y="5981846"/>
            <a:ext cx="1571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-1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2" name="Line 37"/>
          <p:cNvSpPr>
            <a:spLocks noChangeShapeType="1"/>
          </p:cNvSpPr>
          <p:nvPr/>
        </p:nvSpPr>
        <p:spPr bwMode="auto">
          <a:xfrm flipV="1">
            <a:off x="4347143" y="5929459"/>
            <a:ext cx="0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>
            <a:off x="4347143" y="4384821"/>
            <a:ext cx="0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4320155" y="5981846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0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5" name="Line 40"/>
          <p:cNvSpPr>
            <a:spLocks noChangeShapeType="1"/>
          </p:cNvSpPr>
          <p:nvPr/>
        </p:nvSpPr>
        <p:spPr bwMode="auto">
          <a:xfrm flipV="1">
            <a:off x="4723380" y="5929459"/>
            <a:ext cx="0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41"/>
          <p:cNvSpPr>
            <a:spLocks noChangeShapeType="1"/>
          </p:cNvSpPr>
          <p:nvPr/>
        </p:nvSpPr>
        <p:spPr bwMode="auto">
          <a:xfrm>
            <a:off x="4723380" y="4384821"/>
            <a:ext cx="0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Rectangle 42"/>
          <p:cNvSpPr>
            <a:spLocks noChangeArrowheads="1"/>
          </p:cNvSpPr>
          <p:nvPr/>
        </p:nvSpPr>
        <p:spPr bwMode="auto">
          <a:xfrm>
            <a:off x="4696393" y="5981846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8" name="Line 43"/>
          <p:cNvSpPr>
            <a:spLocks noChangeShapeType="1"/>
          </p:cNvSpPr>
          <p:nvPr/>
        </p:nvSpPr>
        <p:spPr bwMode="auto">
          <a:xfrm flipV="1">
            <a:off x="5098030" y="5929459"/>
            <a:ext cx="0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>
            <a:off x="5098030" y="4384821"/>
            <a:ext cx="0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Rectangle 45"/>
          <p:cNvSpPr>
            <a:spLocks noChangeArrowheads="1"/>
          </p:cNvSpPr>
          <p:nvPr/>
        </p:nvSpPr>
        <p:spPr bwMode="auto">
          <a:xfrm>
            <a:off x="5071043" y="5981846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2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flipV="1">
            <a:off x="5472680" y="5929459"/>
            <a:ext cx="1588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7"/>
          <p:cNvSpPr>
            <a:spLocks noChangeShapeType="1"/>
          </p:cNvSpPr>
          <p:nvPr/>
        </p:nvSpPr>
        <p:spPr bwMode="auto">
          <a:xfrm>
            <a:off x="5472680" y="4384821"/>
            <a:ext cx="1588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5445693" y="5981846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3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44" name="Line 49"/>
          <p:cNvSpPr>
            <a:spLocks noChangeShapeType="1"/>
          </p:cNvSpPr>
          <p:nvPr/>
        </p:nvSpPr>
        <p:spPr bwMode="auto">
          <a:xfrm flipV="1">
            <a:off x="5847330" y="5929459"/>
            <a:ext cx="1588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50"/>
          <p:cNvSpPr>
            <a:spLocks noChangeShapeType="1"/>
          </p:cNvSpPr>
          <p:nvPr/>
        </p:nvSpPr>
        <p:spPr bwMode="auto">
          <a:xfrm>
            <a:off x="5847330" y="4384821"/>
            <a:ext cx="1588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Rectangle 51"/>
          <p:cNvSpPr>
            <a:spLocks noChangeArrowheads="1"/>
          </p:cNvSpPr>
          <p:nvPr/>
        </p:nvSpPr>
        <p:spPr bwMode="auto">
          <a:xfrm>
            <a:off x="5820343" y="5981846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4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47" name="Line 52"/>
          <p:cNvSpPr>
            <a:spLocks noChangeShapeType="1"/>
          </p:cNvSpPr>
          <p:nvPr/>
        </p:nvSpPr>
        <p:spPr bwMode="auto">
          <a:xfrm flipV="1">
            <a:off x="6223568" y="5929459"/>
            <a:ext cx="0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53"/>
          <p:cNvSpPr>
            <a:spLocks noChangeShapeType="1"/>
          </p:cNvSpPr>
          <p:nvPr/>
        </p:nvSpPr>
        <p:spPr bwMode="auto">
          <a:xfrm>
            <a:off x="6223568" y="4384821"/>
            <a:ext cx="0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Rectangle 54"/>
          <p:cNvSpPr>
            <a:spLocks noChangeArrowheads="1"/>
          </p:cNvSpPr>
          <p:nvPr/>
        </p:nvSpPr>
        <p:spPr bwMode="auto">
          <a:xfrm>
            <a:off x="6194993" y="5981846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50" name="Line 55"/>
          <p:cNvSpPr>
            <a:spLocks noChangeShapeType="1"/>
          </p:cNvSpPr>
          <p:nvPr/>
        </p:nvSpPr>
        <p:spPr bwMode="auto">
          <a:xfrm>
            <a:off x="2472305" y="5961209"/>
            <a:ext cx="365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56"/>
          <p:cNvSpPr>
            <a:spLocks noChangeShapeType="1"/>
          </p:cNvSpPr>
          <p:nvPr/>
        </p:nvSpPr>
        <p:spPr bwMode="auto">
          <a:xfrm flipH="1">
            <a:off x="6180705" y="5961209"/>
            <a:ext cx="4286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Rectangle 57"/>
          <p:cNvSpPr>
            <a:spLocks noChangeArrowheads="1"/>
          </p:cNvSpPr>
          <p:nvPr/>
        </p:nvSpPr>
        <p:spPr bwMode="auto">
          <a:xfrm>
            <a:off x="2196080" y="5851671"/>
            <a:ext cx="25558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-30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53" name="Line 58"/>
          <p:cNvSpPr>
            <a:spLocks noChangeShapeType="1"/>
          </p:cNvSpPr>
          <p:nvPr/>
        </p:nvSpPr>
        <p:spPr bwMode="auto">
          <a:xfrm>
            <a:off x="2472305" y="5697684"/>
            <a:ext cx="365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Line 59"/>
          <p:cNvSpPr>
            <a:spLocks noChangeShapeType="1"/>
          </p:cNvSpPr>
          <p:nvPr/>
        </p:nvSpPr>
        <p:spPr bwMode="auto">
          <a:xfrm flipH="1">
            <a:off x="6180705" y="5697684"/>
            <a:ext cx="428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Line 60"/>
          <p:cNvSpPr>
            <a:spLocks noChangeShapeType="1"/>
          </p:cNvSpPr>
          <p:nvPr/>
        </p:nvSpPr>
        <p:spPr bwMode="auto">
          <a:xfrm>
            <a:off x="2472305" y="5435746"/>
            <a:ext cx="365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Line 61"/>
          <p:cNvSpPr>
            <a:spLocks noChangeShapeType="1"/>
          </p:cNvSpPr>
          <p:nvPr/>
        </p:nvSpPr>
        <p:spPr bwMode="auto">
          <a:xfrm flipH="1">
            <a:off x="6180705" y="5435746"/>
            <a:ext cx="4286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Rectangle 62"/>
          <p:cNvSpPr>
            <a:spLocks noChangeArrowheads="1"/>
          </p:cNvSpPr>
          <p:nvPr/>
        </p:nvSpPr>
        <p:spPr bwMode="auto">
          <a:xfrm>
            <a:off x="2196080" y="5326209"/>
            <a:ext cx="25558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-20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58" name="Line 63"/>
          <p:cNvSpPr>
            <a:spLocks noChangeShapeType="1"/>
          </p:cNvSpPr>
          <p:nvPr/>
        </p:nvSpPr>
        <p:spPr bwMode="auto">
          <a:xfrm>
            <a:off x="2472305" y="5172221"/>
            <a:ext cx="365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Line 64"/>
          <p:cNvSpPr>
            <a:spLocks noChangeShapeType="1"/>
          </p:cNvSpPr>
          <p:nvPr/>
        </p:nvSpPr>
        <p:spPr bwMode="auto">
          <a:xfrm flipH="1">
            <a:off x="6180705" y="5172221"/>
            <a:ext cx="428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Line 65"/>
          <p:cNvSpPr>
            <a:spLocks noChangeShapeType="1"/>
          </p:cNvSpPr>
          <p:nvPr/>
        </p:nvSpPr>
        <p:spPr bwMode="auto">
          <a:xfrm>
            <a:off x="2472305" y="4910284"/>
            <a:ext cx="365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Line 66"/>
          <p:cNvSpPr>
            <a:spLocks noChangeShapeType="1"/>
          </p:cNvSpPr>
          <p:nvPr/>
        </p:nvSpPr>
        <p:spPr bwMode="auto">
          <a:xfrm flipH="1">
            <a:off x="6180705" y="4910284"/>
            <a:ext cx="4286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Rectangle 67"/>
          <p:cNvSpPr>
            <a:spLocks noChangeArrowheads="1"/>
          </p:cNvSpPr>
          <p:nvPr/>
        </p:nvSpPr>
        <p:spPr bwMode="auto">
          <a:xfrm>
            <a:off x="2196080" y="4800746"/>
            <a:ext cx="25558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-10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63" name="Line 68"/>
          <p:cNvSpPr>
            <a:spLocks noChangeShapeType="1"/>
          </p:cNvSpPr>
          <p:nvPr/>
        </p:nvSpPr>
        <p:spPr bwMode="auto">
          <a:xfrm>
            <a:off x="2472305" y="4646759"/>
            <a:ext cx="365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69"/>
          <p:cNvSpPr>
            <a:spLocks noChangeShapeType="1"/>
          </p:cNvSpPr>
          <p:nvPr/>
        </p:nvSpPr>
        <p:spPr bwMode="auto">
          <a:xfrm flipH="1">
            <a:off x="6180705" y="4646759"/>
            <a:ext cx="428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Line 70"/>
          <p:cNvSpPr>
            <a:spLocks noChangeShapeType="1"/>
          </p:cNvSpPr>
          <p:nvPr/>
        </p:nvSpPr>
        <p:spPr bwMode="auto">
          <a:xfrm flipH="1">
            <a:off x="6180705" y="4384821"/>
            <a:ext cx="4286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Rectangle 71"/>
          <p:cNvSpPr>
            <a:spLocks noChangeArrowheads="1"/>
          </p:cNvSpPr>
          <p:nvPr/>
        </p:nvSpPr>
        <p:spPr bwMode="auto">
          <a:xfrm>
            <a:off x="2294505" y="4322909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0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67" name="Line 72"/>
          <p:cNvSpPr>
            <a:spLocks noChangeShapeType="1"/>
          </p:cNvSpPr>
          <p:nvPr/>
        </p:nvSpPr>
        <p:spPr bwMode="auto">
          <a:xfrm>
            <a:off x="2472305" y="4381646"/>
            <a:ext cx="37512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Freeform 73"/>
          <p:cNvSpPr>
            <a:spLocks/>
          </p:cNvSpPr>
          <p:nvPr/>
        </p:nvSpPr>
        <p:spPr bwMode="auto">
          <a:xfrm>
            <a:off x="2472305" y="4381646"/>
            <a:ext cx="3751263" cy="1579562"/>
          </a:xfrm>
          <a:custGeom>
            <a:avLst/>
            <a:gdLst>
              <a:gd name="T0" fmla="*/ 0 w 810"/>
              <a:gd name="T1" fmla="*/ 5043 h 442"/>
              <a:gd name="T2" fmla="*/ 20112 w 810"/>
              <a:gd name="T3" fmla="*/ 5043 h 442"/>
              <a:gd name="T4" fmla="*/ 20112 w 810"/>
              <a:gd name="T5" fmla="*/ 0 h 4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10" h="442">
                <a:moveTo>
                  <a:pt x="0" y="442"/>
                </a:moveTo>
                <a:lnTo>
                  <a:pt x="810" y="442"/>
                </a:lnTo>
                <a:lnTo>
                  <a:pt x="810" y="0"/>
                </a:lnTo>
              </a:path>
            </a:pathLst>
          </a:cu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74"/>
          <p:cNvSpPr>
            <a:spLocks noChangeShapeType="1"/>
          </p:cNvSpPr>
          <p:nvPr/>
        </p:nvSpPr>
        <p:spPr bwMode="auto">
          <a:xfrm flipV="1">
            <a:off x="2472305" y="4381646"/>
            <a:ext cx="0" cy="15795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Freeform 75"/>
          <p:cNvSpPr>
            <a:spLocks/>
          </p:cNvSpPr>
          <p:nvPr/>
        </p:nvSpPr>
        <p:spPr bwMode="auto">
          <a:xfrm>
            <a:off x="2481830" y="4384821"/>
            <a:ext cx="587375" cy="1587"/>
          </a:xfrm>
          <a:custGeom>
            <a:avLst/>
            <a:gdLst>
              <a:gd name="T0" fmla="*/ 2 w 679"/>
              <a:gd name="T1" fmla="*/ 0 h 1"/>
              <a:gd name="T2" fmla="*/ 4 w 679"/>
              <a:gd name="T3" fmla="*/ 0 h 1"/>
              <a:gd name="T4" fmla="*/ 7 w 679"/>
              <a:gd name="T5" fmla="*/ 0 h 1"/>
              <a:gd name="T6" fmla="*/ 9 w 679"/>
              <a:gd name="T7" fmla="*/ 0 h 1"/>
              <a:gd name="T8" fmla="*/ 12 w 679"/>
              <a:gd name="T9" fmla="*/ 0 h 1"/>
              <a:gd name="T10" fmla="*/ 15 w 679"/>
              <a:gd name="T11" fmla="*/ 0 h 1"/>
              <a:gd name="T12" fmla="*/ 17 w 679"/>
              <a:gd name="T13" fmla="*/ 0 h 1"/>
              <a:gd name="T14" fmla="*/ 20 w 679"/>
              <a:gd name="T15" fmla="*/ 0 h 1"/>
              <a:gd name="T16" fmla="*/ 22 w 679"/>
              <a:gd name="T17" fmla="*/ 0 h 1"/>
              <a:gd name="T18" fmla="*/ 25 w 679"/>
              <a:gd name="T19" fmla="*/ 0 h 1"/>
              <a:gd name="T20" fmla="*/ 28 w 679"/>
              <a:gd name="T21" fmla="*/ 0 h 1"/>
              <a:gd name="T22" fmla="*/ 31 w 679"/>
              <a:gd name="T23" fmla="*/ 0 h 1"/>
              <a:gd name="T24" fmla="*/ 33 w 679"/>
              <a:gd name="T25" fmla="*/ 0 h 1"/>
              <a:gd name="T26" fmla="*/ 35 w 679"/>
              <a:gd name="T27" fmla="*/ 0 h 1"/>
              <a:gd name="T28" fmla="*/ 38 w 679"/>
              <a:gd name="T29" fmla="*/ 0 h 1"/>
              <a:gd name="T30" fmla="*/ 41 w 679"/>
              <a:gd name="T31" fmla="*/ 0 h 1"/>
              <a:gd name="T32" fmla="*/ 43 w 679"/>
              <a:gd name="T33" fmla="*/ 0 h 1"/>
              <a:gd name="T34" fmla="*/ 46 w 679"/>
              <a:gd name="T35" fmla="*/ 0 h 1"/>
              <a:gd name="T36" fmla="*/ 48 w 679"/>
              <a:gd name="T37" fmla="*/ 0 h 1"/>
              <a:gd name="T38" fmla="*/ 51 w 679"/>
              <a:gd name="T39" fmla="*/ 0 h 1"/>
              <a:gd name="T40" fmla="*/ 54 w 679"/>
              <a:gd name="T41" fmla="*/ 0 h 1"/>
              <a:gd name="T42" fmla="*/ 57 w 679"/>
              <a:gd name="T43" fmla="*/ 0 h 1"/>
              <a:gd name="T44" fmla="*/ 59 w 679"/>
              <a:gd name="T45" fmla="*/ 0 h 1"/>
              <a:gd name="T46" fmla="*/ 62 w 679"/>
              <a:gd name="T47" fmla="*/ 0 h 1"/>
              <a:gd name="T48" fmla="*/ 64 w 679"/>
              <a:gd name="T49" fmla="*/ 0 h 1"/>
              <a:gd name="T50" fmla="*/ 67 w 679"/>
              <a:gd name="T51" fmla="*/ 0 h 1"/>
              <a:gd name="T52" fmla="*/ 69 w 679"/>
              <a:gd name="T53" fmla="*/ 0 h 1"/>
              <a:gd name="T54" fmla="*/ 72 w 679"/>
              <a:gd name="T55" fmla="*/ 0 h 1"/>
              <a:gd name="T56" fmla="*/ 75 w 679"/>
              <a:gd name="T57" fmla="*/ 0 h 1"/>
              <a:gd name="T58" fmla="*/ 77 w 679"/>
              <a:gd name="T59" fmla="*/ 0 h 1"/>
              <a:gd name="T60" fmla="*/ 80 w 679"/>
              <a:gd name="T61" fmla="*/ 0 h 1"/>
              <a:gd name="T62" fmla="*/ 82 w 679"/>
              <a:gd name="T63" fmla="*/ 0 h 1"/>
              <a:gd name="T64" fmla="*/ 85 w 679"/>
              <a:gd name="T65" fmla="*/ 0 h 1"/>
              <a:gd name="T66" fmla="*/ 87 w 679"/>
              <a:gd name="T67" fmla="*/ 0 h 1"/>
              <a:gd name="T68" fmla="*/ 90 w 679"/>
              <a:gd name="T69" fmla="*/ 0 h 1"/>
              <a:gd name="T70" fmla="*/ 93 w 679"/>
              <a:gd name="T71" fmla="*/ 0 h 1"/>
              <a:gd name="T72" fmla="*/ 95 w 679"/>
              <a:gd name="T73" fmla="*/ 0 h 1"/>
              <a:gd name="T74" fmla="*/ 98 w 679"/>
              <a:gd name="T75" fmla="*/ 0 h 1"/>
              <a:gd name="T76" fmla="*/ 100 w 679"/>
              <a:gd name="T77" fmla="*/ 0 h 1"/>
              <a:gd name="T78" fmla="*/ 103 w 679"/>
              <a:gd name="T79" fmla="*/ 0 h 1"/>
              <a:gd name="T80" fmla="*/ 106 w 679"/>
              <a:gd name="T81" fmla="*/ 0 h 1"/>
              <a:gd name="T82" fmla="*/ 108 w 679"/>
              <a:gd name="T83" fmla="*/ 0 h 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79" h="1">
                <a:moveTo>
                  <a:pt x="0" y="0"/>
                </a:moveTo>
                <a:lnTo>
                  <a:pt x="5" y="0"/>
                </a:lnTo>
                <a:lnTo>
                  <a:pt x="11" y="0"/>
                </a:lnTo>
                <a:lnTo>
                  <a:pt x="16" y="0"/>
                </a:lnTo>
                <a:lnTo>
                  <a:pt x="21" y="0"/>
                </a:lnTo>
                <a:lnTo>
                  <a:pt x="27" y="0"/>
                </a:lnTo>
                <a:lnTo>
                  <a:pt x="32" y="0"/>
                </a:lnTo>
                <a:lnTo>
                  <a:pt x="38" y="0"/>
                </a:lnTo>
                <a:lnTo>
                  <a:pt x="43" y="0"/>
                </a:lnTo>
                <a:lnTo>
                  <a:pt x="48" y="0"/>
                </a:lnTo>
                <a:lnTo>
                  <a:pt x="54" y="0"/>
                </a:lnTo>
                <a:lnTo>
                  <a:pt x="59" y="0"/>
                </a:lnTo>
                <a:lnTo>
                  <a:pt x="64" y="0"/>
                </a:lnTo>
                <a:lnTo>
                  <a:pt x="70" y="0"/>
                </a:lnTo>
                <a:lnTo>
                  <a:pt x="75" y="0"/>
                </a:lnTo>
                <a:lnTo>
                  <a:pt x="80" y="0"/>
                </a:lnTo>
                <a:lnTo>
                  <a:pt x="86" y="0"/>
                </a:lnTo>
                <a:lnTo>
                  <a:pt x="91" y="0"/>
                </a:lnTo>
                <a:lnTo>
                  <a:pt x="96" y="0"/>
                </a:lnTo>
                <a:lnTo>
                  <a:pt x="102" y="0"/>
                </a:lnTo>
                <a:lnTo>
                  <a:pt x="107" y="0"/>
                </a:lnTo>
                <a:lnTo>
                  <a:pt x="112" y="0"/>
                </a:lnTo>
                <a:lnTo>
                  <a:pt x="118" y="0"/>
                </a:lnTo>
                <a:lnTo>
                  <a:pt x="123" y="0"/>
                </a:lnTo>
                <a:lnTo>
                  <a:pt x="128" y="0"/>
                </a:lnTo>
                <a:lnTo>
                  <a:pt x="134" y="0"/>
                </a:lnTo>
                <a:lnTo>
                  <a:pt x="139" y="0"/>
                </a:lnTo>
                <a:lnTo>
                  <a:pt x="144" y="0"/>
                </a:lnTo>
                <a:lnTo>
                  <a:pt x="150" y="0"/>
                </a:lnTo>
                <a:lnTo>
                  <a:pt x="155" y="0"/>
                </a:lnTo>
                <a:lnTo>
                  <a:pt x="161" y="0"/>
                </a:lnTo>
                <a:lnTo>
                  <a:pt x="166" y="0"/>
                </a:lnTo>
                <a:lnTo>
                  <a:pt x="171" y="0"/>
                </a:lnTo>
                <a:lnTo>
                  <a:pt x="177" y="0"/>
                </a:lnTo>
                <a:lnTo>
                  <a:pt x="182" y="0"/>
                </a:lnTo>
                <a:lnTo>
                  <a:pt x="187" y="0"/>
                </a:lnTo>
                <a:lnTo>
                  <a:pt x="193" y="0"/>
                </a:lnTo>
                <a:lnTo>
                  <a:pt x="198" y="0"/>
                </a:lnTo>
                <a:lnTo>
                  <a:pt x="203" y="0"/>
                </a:lnTo>
                <a:lnTo>
                  <a:pt x="209" y="0"/>
                </a:lnTo>
                <a:lnTo>
                  <a:pt x="214" y="0"/>
                </a:lnTo>
                <a:lnTo>
                  <a:pt x="219" y="0"/>
                </a:lnTo>
                <a:lnTo>
                  <a:pt x="225" y="0"/>
                </a:lnTo>
                <a:lnTo>
                  <a:pt x="230" y="0"/>
                </a:lnTo>
                <a:lnTo>
                  <a:pt x="235" y="0"/>
                </a:lnTo>
                <a:lnTo>
                  <a:pt x="241" y="0"/>
                </a:lnTo>
                <a:lnTo>
                  <a:pt x="246" y="0"/>
                </a:lnTo>
                <a:lnTo>
                  <a:pt x="251" y="0"/>
                </a:lnTo>
                <a:lnTo>
                  <a:pt x="257" y="0"/>
                </a:lnTo>
                <a:lnTo>
                  <a:pt x="262" y="0"/>
                </a:lnTo>
                <a:lnTo>
                  <a:pt x="267" y="0"/>
                </a:lnTo>
                <a:lnTo>
                  <a:pt x="273" y="0"/>
                </a:lnTo>
                <a:lnTo>
                  <a:pt x="278" y="0"/>
                </a:lnTo>
                <a:lnTo>
                  <a:pt x="284" y="0"/>
                </a:lnTo>
                <a:lnTo>
                  <a:pt x="289" y="0"/>
                </a:lnTo>
                <a:lnTo>
                  <a:pt x="294" y="0"/>
                </a:lnTo>
                <a:lnTo>
                  <a:pt x="300" y="0"/>
                </a:lnTo>
                <a:lnTo>
                  <a:pt x="305" y="0"/>
                </a:lnTo>
                <a:lnTo>
                  <a:pt x="310" y="0"/>
                </a:lnTo>
                <a:lnTo>
                  <a:pt x="316" y="0"/>
                </a:lnTo>
                <a:lnTo>
                  <a:pt x="321" y="0"/>
                </a:lnTo>
                <a:lnTo>
                  <a:pt x="326" y="0"/>
                </a:lnTo>
                <a:lnTo>
                  <a:pt x="332" y="0"/>
                </a:lnTo>
                <a:lnTo>
                  <a:pt x="337" y="0"/>
                </a:lnTo>
                <a:lnTo>
                  <a:pt x="342" y="0"/>
                </a:lnTo>
                <a:lnTo>
                  <a:pt x="348" y="0"/>
                </a:lnTo>
                <a:lnTo>
                  <a:pt x="353" y="0"/>
                </a:lnTo>
                <a:lnTo>
                  <a:pt x="358" y="0"/>
                </a:lnTo>
                <a:lnTo>
                  <a:pt x="364" y="0"/>
                </a:lnTo>
                <a:lnTo>
                  <a:pt x="369" y="0"/>
                </a:lnTo>
                <a:lnTo>
                  <a:pt x="374" y="0"/>
                </a:lnTo>
                <a:lnTo>
                  <a:pt x="380" y="0"/>
                </a:lnTo>
                <a:lnTo>
                  <a:pt x="385" y="0"/>
                </a:lnTo>
                <a:lnTo>
                  <a:pt x="390" y="0"/>
                </a:lnTo>
                <a:lnTo>
                  <a:pt x="396" y="0"/>
                </a:lnTo>
                <a:lnTo>
                  <a:pt x="401" y="0"/>
                </a:lnTo>
                <a:lnTo>
                  <a:pt x="407" y="0"/>
                </a:lnTo>
                <a:lnTo>
                  <a:pt x="412" y="0"/>
                </a:lnTo>
                <a:lnTo>
                  <a:pt x="417" y="0"/>
                </a:lnTo>
                <a:lnTo>
                  <a:pt x="423" y="0"/>
                </a:lnTo>
                <a:lnTo>
                  <a:pt x="428" y="0"/>
                </a:lnTo>
                <a:lnTo>
                  <a:pt x="433" y="0"/>
                </a:lnTo>
                <a:lnTo>
                  <a:pt x="439" y="0"/>
                </a:lnTo>
                <a:lnTo>
                  <a:pt x="444" y="0"/>
                </a:lnTo>
                <a:lnTo>
                  <a:pt x="449" y="0"/>
                </a:lnTo>
                <a:lnTo>
                  <a:pt x="455" y="0"/>
                </a:lnTo>
                <a:lnTo>
                  <a:pt x="460" y="0"/>
                </a:lnTo>
                <a:lnTo>
                  <a:pt x="465" y="0"/>
                </a:lnTo>
                <a:lnTo>
                  <a:pt x="471" y="0"/>
                </a:lnTo>
                <a:lnTo>
                  <a:pt x="476" y="0"/>
                </a:lnTo>
                <a:lnTo>
                  <a:pt x="481" y="0"/>
                </a:lnTo>
                <a:lnTo>
                  <a:pt x="487" y="0"/>
                </a:lnTo>
                <a:lnTo>
                  <a:pt x="492" y="0"/>
                </a:lnTo>
                <a:lnTo>
                  <a:pt x="497" y="0"/>
                </a:lnTo>
                <a:lnTo>
                  <a:pt x="503" y="0"/>
                </a:lnTo>
                <a:lnTo>
                  <a:pt x="508" y="0"/>
                </a:lnTo>
                <a:lnTo>
                  <a:pt x="514" y="0"/>
                </a:lnTo>
                <a:lnTo>
                  <a:pt x="519" y="0"/>
                </a:lnTo>
                <a:lnTo>
                  <a:pt x="524" y="0"/>
                </a:lnTo>
                <a:lnTo>
                  <a:pt x="530" y="0"/>
                </a:lnTo>
                <a:lnTo>
                  <a:pt x="535" y="0"/>
                </a:lnTo>
                <a:lnTo>
                  <a:pt x="540" y="0"/>
                </a:lnTo>
                <a:lnTo>
                  <a:pt x="546" y="0"/>
                </a:lnTo>
                <a:lnTo>
                  <a:pt x="551" y="0"/>
                </a:lnTo>
                <a:lnTo>
                  <a:pt x="556" y="0"/>
                </a:lnTo>
                <a:lnTo>
                  <a:pt x="562" y="0"/>
                </a:lnTo>
                <a:lnTo>
                  <a:pt x="567" y="0"/>
                </a:lnTo>
                <a:lnTo>
                  <a:pt x="572" y="0"/>
                </a:lnTo>
                <a:lnTo>
                  <a:pt x="578" y="0"/>
                </a:lnTo>
                <a:lnTo>
                  <a:pt x="583" y="0"/>
                </a:lnTo>
                <a:lnTo>
                  <a:pt x="588" y="0"/>
                </a:lnTo>
                <a:lnTo>
                  <a:pt x="594" y="0"/>
                </a:lnTo>
                <a:lnTo>
                  <a:pt x="599" y="0"/>
                </a:lnTo>
                <a:lnTo>
                  <a:pt x="604" y="0"/>
                </a:lnTo>
                <a:lnTo>
                  <a:pt x="610" y="0"/>
                </a:lnTo>
                <a:lnTo>
                  <a:pt x="615" y="0"/>
                </a:lnTo>
                <a:lnTo>
                  <a:pt x="620" y="0"/>
                </a:lnTo>
                <a:lnTo>
                  <a:pt x="626" y="0"/>
                </a:lnTo>
                <a:lnTo>
                  <a:pt x="631" y="0"/>
                </a:lnTo>
                <a:lnTo>
                  <a:pt x="637" y="0"/>
                </a:lnTo>
                <a:lnTo>
                  <a:pt x="642" y="0"/>
                </a:lnTo>
                <a:lnTo>
                  <a:pt x="647" y="0"/>
                </a:lnTo>
                <a:lnTo>
                  <a:pt x="653" y="0"/>
                </a:lnTo>
                <a:lnTo>
                  <a:pt x="658" y="0"/>
                </a:lnTo>
                <a:lnTo>
                  <a:pt x="663" y="0"/>
                </a:lnTo>
                <a:lnTo>
                  <a:pt x="669" y="0"/>
                </a:lnTo>
                <a:lnTo>
                  <a:pt x="674" y="0"/>
                </a:lnTo>
                <a:lnTo>
                  <a:pt x="679" y="0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Freeform 76"/>
          <p:cNvSpPr>
            <a:spLocks/>
          </p:cNvSpPr>
          <p:nvPr/>
        </p:nvSpPr>
        <p:spPr bwMode="auto">
          <a:xfrm>
            <a:off x="3069205" y="4384821"/>
            <a:ext cx="588963" cy="1587"/>
          </a:xfrm>
          <a:custGeom>
            <a:avLst/>
            <a:gdLst>
              <a:gd name="T0" fmla="*/ 2 w 680"/>
              <a:gd name="T1" fmla="*/ 0 h 1"/>
              <a:gd name="T2" fmla="*/ 4 w 680"/>
              <a:gd name="T3" fmla="*/ 0 h 1"/>
              <a:gd name="T4" fmla="*/ 7 w 680"/>
              <a:gd name="T5" fmla="*/ 0 h 1"/>
              <a:gd name="T6" fmla="*/ 9 w 680"/>
              <a:gd name="T7" fmla="*/ 0 h 1"/>
              <a:gd name="T8" fmla="*/ 12 w 680"/>
              <a:gd name="T9" fmla="*/ 0 h 1"/>
              <a:gd name="T10" fmla="*/ 15 w 680"/>
              <a:gd name="T11" fmla="*/ 0 h 1"/>
              <a:gd name="T12" fmla="*/ 17 w 680"/>
              <a:gd name="T13" fmla="*/ 0 h 1"/>
              <a:gd name="T14" fmla="*/ 20 w 680"/>
              <a:gd name="T15" fmla="*/ 0 h 1"/>
              <a:gd name="T16" fmla="*/ 22 w 680"/>
              <a:gd name="T17" fmla="*/ 0 h 1"/>
              <a:gd name="T18" fmla="*/ 25 w 680"/>
              <a:gd name="T19" fmla="*/ 0 h 1"/>
              <a:gd name="T20" fmla="*/ 28 w 680"/>
              <a:gd name="T21" fmla="*/ 0 h 1"/>
              <a:gd name="T22" fmla="*/ 31 w 680"/>
              <a:gd name="T23" fmla="*/ 0 h 1"/>
              <a:gd name="T24" fmla="*/ 33 w 680"/>
              <a:gd name="T25" fmla="*/ 0 h 1"/>
              <a:gd name="T26" fmla="*/ 35 w 680"/>
              <a:gd name="T27" fmla="*/ 0 h 1"/>
              <a:gd name="T28" fmla="*/ 38 w 680"/>
              <a:gd name="T29" fmla="*/ 0 h 1"/>
              <a:gd name="T30" fmla="*/ 41 w 680"/>
              <a:gd name="T31" fmla="*/ 0 h 1"/>
              <a:gd name="T32" fmla="*/ 44 w 680"/>
              <a:gd name="T33" fmla="*/ 0 h 1"/>
              <a:gd name="T34" fmla="*/ 46 w 680"/>
              <a:gd name="T35" fmla="*/ 0 h 1"/>
              <a:gd name="T36" fmla="*/ 49 w 680"/>
              <a:gd name="T37" fmla="*/ 0 h 1"/>
              <a:gd name="T38" fmla="*/ 51 w 680"/>
              <a:gd name="T39" fmla="*/ 0 h 1"/>
              <a:gd name="T40" fmla="*/ 54 w 680"/>
              <a:gd name="T41" fmla="*/ 0 h 1"/>
              <a:gd name="T42" fmla="*/ 57 w 680"/>
              <a:gd name="T43" fmla="*/ 0 h 1"/>
              <a:gd name="T44" fmla="*/ 59 w 680"/>
              <a:gd name="T45" fmla="*/ 0 h 1"/>
              <a:gd name="T46" fmla="*/ 62 w 680"/>
              <a:gd name="T47" fmla="*/ 0 h 1"/>
              <a:gd name="T48" fmla="*/ 64 w 680"/>
              <a:gd name="T49" fmla="*/ 0 h 1"/>
              <a:gd name="T50" fmla="*/ 67 w 680"/>
              <a:gd name="T51" fmla="*/ 0 h 1"/>
              <a:gd name="T52" fmla="*/ 70 w 680"/>
              <a:gd name="T53" fmla="*/ 0 h 1"/>
              <a:gd name="T54" fmla="*/ 72 w 680"/>
              <a:gd name="T55" fmla="*/ 0 h 1"/>
              <a:gd name="T56" fmla="*/ 75 w 680"/>
              <a:gd name="T57" fmla="*/ 0 h 1"/>
              <a:gd name="T58" fmla="*/ 77 w 680"/>
              <a:gd name="T59" fmla="*/ 0 h 1"/>
              <a:gd name="T60" fmla="*/ 80 w 680"/>
              <a:gd name="T61" fmla="*/ 0 h 1"/>
              <a:gd name="T62" fmla="*/ 82 w 680"/>
              <a:gd name="T63" fmla="*/ 0 h 1"/>
              <a:gd name="T64" fmla="*/ 85 w 680"/>
              <a:gd name="T65" fmla="*/ 0 h 1"/>
              <a:gd name="T66" fmla="*/ 88 w 680"/>
              <a:gd name="T67" fmla="*/ 0 h 1"/>
              <a:gd name="T68" fmla="*/ 91 w 680"/>
              <a:gd name="T69" fmla="*/ 0 h 1"/>
              <a:gd name="T70" fmla="*/ 93 w 680"/>
              <a:gd name="T71" fmla="*/ 0 h 1"/>
              <a:gd name="T72" fmla="*/ 95 w 680"/>
              <a:gd name="T73" fmla="*/ 0 h 1"/>
              <a:gd name="T74" fmla="*/ 98 w 680"/>
              <a:gd name="T75" fmla="*/ 0 h 1"/>
              <a:gd name="T76" fmla="*/ 101 w 680"/>
              <a:gd name="T77" fmla="*/ 0 h 1"/>
              <a:gd name="T78" fmla="*/ 104 w 680"/>
              <a:gd name="T79" fmla="*/ 0 h 1"/>
              <a:gd name="T80" fmla="*/ 106 w 680"/>
              <a:gd name="T81" fmla="*/ 0 h 1"/>
              <a:gd name="T82" fmla="*/ 109 w 680"/>
              <a:gd name="T83" fmla="*/ 0 h 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80" h="1">
                <a:moveTo>
                  <a:pt x="0" y="0"/>
                </a:moveTo>
                <a:lnTo>
                  <a:pt x="6" y="0"/>
                </a:lnTo>
                <a:lnTo>
                  <a:pt x="11" y="0"/>
                </a:lnTo>
                <a:lnTo>
                  <a:pt x="16" y="0"/>
                </a:lnTo>
                <a:lnTo>
                  <a:pt x="22" y="0"/>
                </a:lnTo>
                <a:lnTo>
                  <a:pt x="27" y="0"/>
                </a:lnTo>
                <a:lnTo>
                  <a:pt x="32" y="0"/>
                </a:lnTo>
                <a:lnTo>
                  <a:pt x="38" y="0"/>
                </a:lnTo>
                <a:lnTo>
                  <a:pt x="43" y="0"/>
                </a:lnTo>
                <a:lnTo>
                  <a:pt x="48" y="0"/>
                </a:lnTo>
                <a:lnTo>
                  <a:pt x="54" y="0"/>
                </a:lnTo>
                <a:lnTo>
                  <a:pt x="59" y="0"/>
                </a:lnTo>
                <a:lnTo>
                  <a:pt x="64" y="0"/>
                </a:lnTo>
                <a:lnTo>
                  <a:pt x="70" y="0"/>
                </a:lnTo>
                <a:lnTo>
                  <a:pt x="75" y="0"/>
                </a:lnTo>
                <a:lnTo>
                  <a:pt x="81" y="0"/>
                </a:lnTo>
                <a:lnTo>
                  <a:pt x="86" y="0"/>
                </a:lnTo>
                <a:lnTo>
                  <a:pt x="91" y="0"/>
                </a:lnTo>
                <a:lnTo>
                  <a:pt x="97" y="0"/>
                </a:lnTo>
                <a:lnTo>
                  <a:pt x="102" y="0"/>
                </a:lnTo>
                <a:lnTo>
                  <a:pt x="107" y="0"/>
                </a:lnTo>
                <a:lnTo>
                  <a:pt x="113" y="0"/>
                </a:lnTo>
                <a:lnTo>
                  <a:pt x="118" y="0"/>
                </a:lnTo>
                <a:lnTo>
                  <a:pt x="123" y="0"/>
                </a:lnTo>
                <a:lnTo>
                  <a:pt x="129" y="0"/>
                </a:lnTo>
                <a:lnTo>
                  <a:pt x="134" y="0"/>
                </a:lnTo>
                <a:lnTo>
                  <a:pt x="139" y="0"/>
                </a:lnTo>
                <a:lnTo>
                  <a:pt x="145" y="0"/>
                </a:lnTo>
                <a:lnTo>
                  <a:pt x="150" y="0"/>
                </a:lnTo>
                <a:lnTo>
                  <a:pt x="155" y="0"/>
                </a:lnTo>
                <a:lnTo>
                  <a:pt x="161" y="0"/>
                </a:lnTo>
                <a:lnTo>
                  <a:pt x="166" y="0"/>
                </a:lnTo>
                <a:lnTo>
                  <a:pt x="171" y="0"/>
                </a:lnTo>
                <a:lnTo>
                  <a:pt x="177" y="0"/>
                </a:lnTo>
                <a:lnTo>
                  <a:pt x="182" y="0"/>
                </a:lnTo>
                <a:lnTo>
                  <a:pt x="187" y="0"/>
                </a:lnTo>
                <a:lnTo>
                  <a:pt x="193" y="0"/>
                </a:lnTo>
                <a:lnTo>
                  <a:pt x="198" y="0"/>
                </a:lnTo>
                <a:lnTo>
                  <a:pt x="204" y="0"/>
                </a:lnTo>
                <a:lnTo>
                  <a:pt x="209" y="0"/>
                </a:lnTo>
                <a:lnTo>
                  <a:pt x="214" y="0"/>
                </a:lnTo>
                <a:lnTo>
                  <a:pt x="220" y="0"/>
                </a:lnTo>
                <a:lnTo>
                  <a:pt x="225" y="0"/>
                </a:lnTo>
                <a:lnTo>
                  <a:pt x="230" y="0"/>
                </a:lnTo>
                <a:lnTo>
                  <a:pt x="236" y="0"/>
                </a:lnTo>
                <a:lnTo>
                  <a:pt x="241" y="0"/>
                </a:lnTo>
                <a:lnTo>
                  <a:pt x="246" y="0"/>
                </a:lnTo>
                <a:lnTo>
                  <a:pt x="252" y="0"/>
                </a:lnTo>
                <a:lnTo>
                  <a:pt x="257" y="0"/>
                </a:lnTo>
                <a:lnTo>
                  <a:pt x="262" y="0"/>
                </a:lnTo>
                <a:lnTo>
                  <a:pt x="268" y="0"/>
                </a:lnTo>
                <a:lnTo>
                  <a:pt x="273" y="0"/>
                </a:lnTo>
                <a:lnTo>
                  <a:pt x="278" y="0"/>
                </a:lnTo>
                <a:lnTo>
                  <a:pt x="284" y="0"/>
                </a:lnTo>
                <a:lnTo>
                  <a:pt x="289" y="0"/>
                </a:lnTo>
                <a:lnTo>
                  <a:pt x="294" y="0"/>
                </a:lnTo>
                <a:lnTo>
                  <a:pt x="300" y="0"/>
                </a:lnTo>
                <a:lnTo>
                  <a:pt x="305" y="0"/>
                </a:lnTo>
                <a:lnTo>
                  <a:pt x="311" y="0"/>
                </a:lnTo>
                <a:lnTo>
                  <a:pt x="316" y="0"/>
                </a:lnTo>
                <a:lnTo>
                  <a:pt x="321" y="0"/>
                </a:lnTo>
                <a:lnTo>
                  <a:pt x="327" y="0"/>
                </a:lnTo>
                <a:lnTo>
                  <a:pt x="332" y="0"/>
                </a:lnTo>
                <a:lnTo>
                  <a:pt x="337" y="0"/>
                </a:lnTo>
                <a:lnTo>
                  <a:pt x="343" y="0"/>
                </a:lnTo>
                <a:lnTo>
                  <a:pt x="348" y="0"/>
                </a:lnTo>
                <a:lnTo>
                  <a:pt x="353" y="0"/>
                </a:lnTo>
                <a:lnTo>
                  <a:pt x="359" y="0"/>
                </a:lnTo>
                <a:lnTo>
                  <a:pt x="364" y="0"/>
                </a:lnTo>
                <a:lnTo>
                  <a:pt x="369" y="0"/>
                </a:lnTo>
                <a:lnTo>
                  <a:pt x="375" y="0"/>
                </a:lnTo>
                <a:lnTo>
                  <a:pt x="380" y="0"/>
                </a:lnTo>
                <a:lnTo>
                  <a:pt x="385" y="0"/>
                </a:lnTo>
                <a:lnTo>
                  <a:pt x="391" y="0"/>
                </a:lnTo>
                <a:lnTo>
                  <a:pt x="396" y="0"/>
                </a:lnTo>
                <a:lnTo>
                  <a:pt x="401" y="0"/>
                </a:lnTo>
                <a:lnTo>
                  <a:pt x="407" y="0"/>
                </a:lnTo>
                <a:lnTo>
                  <a:pt x="412" y="0"/>
                </a:lnTo>
                <a:lnTo>
                  <a:pt x="417" y="0"/>
                </a:lnTo>
                <a:lnTo>
                  <a:pt x="423" y="0"/>
                </a:lnTo>
                <a:lnTo>
                  <a:pt x="428" y="0"/>
                </a:lnTo>
                <a:lnTo>
                  <a:pt x="434" y="0"/>
                </a:lnTo>
                <a:lnTo>
                  <a:pt x="439" y="0"/>
                </a:lnTo>
                <a:lnTo>
                  <a:pt x="444" y="0"/>
                </a:lnTo>
                <a:lnTo>
                  <a:pt x="450" y="0"/>
                </a:lnTo>
                <a:lnTo>
                  <a:pt x="455" y="0"/>
                </a:lnTo>
                <a:lnTo>
                  <a:pt x="460" y="0"/>
                </a:lnTo>
                <a:lnTo>
                  <a:pt x="466" y="0"/>
                </a:lnTo>
                <a:lnTo>
                  <a:pt x="471" y="0"/>
                </a:lnTo>
                <a:lnTo>
                  <a:pt x="476" y="0"/>
                </a:lnTo>
                <a:lnTo>
                  <a:pt x="482" y="0"/>
                </a:lnTo>
                <a:lnTo>
                  <a:pt x="487" y="0"/>
                </a:lnTo>
                <a:lnTo>
                  <a:pt x="492" y="0"/>
                </a:lnTo>
                <a:lnTo>
                  <a:pt x="498" y="0"/>
                </a:lnTo>
                <a:lnTo>
                  <a:pt x="503" y="0"/>
                </a:lnTo>
                <a:lnTo>
                  <a:pt x="508" y="0"/>
                </a:lnTo>
                <a:lnTo>
                  <a:pt x="514" y="0"/>
                </a:lnTo>
                <a:lnTo>
                  <a:pt x="519" y="0"/>
                </a:lnTo>
                <a:lnTo>
                  <a:pt x="524" y="0"/>
                </a:lnTo>
                <a:lnTo>
                  <a:pt x="530" y="0"/>
                </a:lnTo>
                <a:lnTo>
                  <a:pt x="535" y="0"/>
                </a:lnTo>
                <a:lnTo>
                  <a:pt x="540" y="0"/>
                </a:lnTo>
                <a:lnTo>
                  <a:pt x="546" y="0"/>
                </a:lnTo>
                <a:lnTo>
                  <a:pt x="551" y="0"/>
                </a:lnTo>
                <a:lnTo>
                  <a:pt x="557" y="0"/>
                </a:lnTo>
                <a:lnTo>
                  <a:pt x="562" y="0"/>
                </a:lnTo>
                <a:lnTo>
                  <a:pt x="567" y="0"/>
                </a:lnTo>
                <a:lnTo>
                  <a:pt x="573" y="0"/>
                </a:lnTo>
                <a:lnTo>
                  <a:pt x="578" y="0"/>
                </a:lnTo>
                <a:lnTo>
                  <a:pt x="583" y="0"/>
                </a:lnTo>
                <a:lnTo>
                  <a:pt x="589" y="0"/>
                </a:lnTo>
                <a:lnTo>
                  <a:pt x="594" y="0"/>
                </a:lnTo>
                <a:lnTo>
                  <a:pt x="599" y="0"/>
                </a:lnTo>
                <a:lnTo>
                  <a:pt x="605" y="0"/>
                </a:lnTo>
                <a:lnTo>
                  <a:pt x="610" y="0"/>
                </a:lnTo>
                <a:lnTo>
                  <a:pt x="615" y="0"/>
                </a:lnTo>
                <a:lnTo>
                  <a:pt x="621" y="0"/>
                </a:lnTo>
                <a:lnTo>
                  <a:pt x="626" y="0"/>
                </a:lnTo>
                <a:lnTo>
                  <a:pt x="631" y="0"/>
                </a:lnTo>
                <a:lnTo>
                  <a:pt x="637" y="0"/>
                </a:lnTo>
                <a:lnTo>
                  <a:pt x="642" y="0"/>
                </a:lnTo>
                <a:lnTo>
                  <a:pt x="647" y="0"/>
                </a:lnTo>
                <a:lnTo>
                  <a:pt x="653" y="0"/>
                </a:lnTo>
                <a:lnTo>
                  <a:pt x="658" y="0"/>
                </a:lnTo>
                <a:lnTo>
                  <a:pt x="663" y="0"/>
                </a:lnTo>
                <a:lnTo>
                  <a:pt x="669" y="0"/>
                </a:lnTo>
                <a:lnTo>
                  <a:pt x="674" y="0"/>
                </a:lnTo>
                <a:lnTo>
                  <a:pt x="680" y="0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Freeform 77"/>
          <p:cNvSpPr>
            <a:spLocks/>
          </p:cNvSpPr>
          <p:nvPr/>
        </p:nvSpPr>
        <p:spPr bwMode="auto">
          <a:xfrm>
            <a:off x="3658168" y="4384821"/>
            <a:ext cx="546100" cy="393700"/>
          </a:xfrm>
          <a:custGeom>
            <a:avLst/>
            <a:gdLst>
              <a:gd name="T0" fmla="*/ 2 w 631"/>
              <a:gd name="T1" fmla="*/ 0 h 551"/>
              <a:gd name="T2" fmla="*/ 4 w 631"/>
              <a:gd name="T3" fmla="*/ 0 h 551"/>
              <a:gd name="T4" fmla="*/ 7 w 631"/>
              <a:gd name="T5" fmla="*/ 0 h 551"/>
              <a:gd name="T6" fmla="*/ 9 w 631"/>
              <a:gd name="T7" fmla="*/ 0 h 551"/>
              <a:gd name="T8" fmla="*/ 12 w 631"/>
              <a:gd name="T9" fmla="*/ 0 h 551"/>
              <a:gd name="T10" fmla="*/ 15 w 631"/>
              <a:gd name="T11" fmla="*/ 0 h 551"/>
              <a:gd name="T12" fmla="*/ 17 w 631"/>
              <a:gd name="T13" fmla="*/ 0 h 551"/>
              <a:gd name="T14" fmla="*/ 20 w 631"/>
              <a:gd name="T15" fmla="*/ 1 h 551"/>
              <a:gd name="T16" fmla="*/ 22 w 631"/>
              <a:gd name="T17" fmla="*/ 1 h 551"/>
              <a:gd name="T18" fmla="*/ 25 w 631"/>
              <a:gd name="T19" fmla="*/ 1 h 551"/>
              <a:gd name="T20" fmla="*/ 28 w 631"/>
              <a:gd name="T21" fmla="*/ 1 h 551"/>
              <a:gd name="T22" fmla="*/ 31 w 631"/>
              <a:gd name="T23" fmla="*/ 2 h 551"/>
              <a:gd name="T24" fmla="*/ 33 w 631"/>
              <a:gd name="T25" fmla="*/ 2 h 551"/>
              <a:gd name="T26" fmla="*/ 35 w 631"/>
              <a:gd name="T27" fmla="*/ 3 h 551"/>
              <a:gd name="T28" fmla="*/ 38 w 631"/>
              <a:gd name="T29" fmla="*/ 3 h 551"/>
              <a:gd name="T30" fmla="*/ 41 w 631"/>
              <a:gd name="T31" fmla="*/ 4 h 551"/>
              <a:gd name="T32" fmla="*/ 44 w 631"/>
              <a:gd name="T33" fmla="*/ 5 h 551"/>
              <a:gd name="T34" fmla="*/ 46 w 631"/>
              <a:gd name="T35" fmla="*/ 5 h 551"/>
              <a:gd name="T36" fmla="*/ 49 w 631"/>
              <a:gd name="T37" fmla="*/ 6 h 551"/>
              <a:gd name="T38" fmla="*/ 51 w 631"/>
              <a:gd name="T39" fmla="*/ 7 h 551"/>
              <a:gd name="T40" fmla="*/ 53 w 631"/>
              <a:gd name="T41" fmla="*/ 7 h 551"/>
              <a:gd name="T42" fmla="*/ 56 w 631"/>
              <a:gd name="T43" fmla="*/ 9 h 551"/>
              <a:gd name="T44" fmla="*/ 59 w 631"/>
              <a:gd name="T45" fmla="*/ 10 h 551"/>
              <a:gd name="T46" fmla="*/ 62 w 631"/>
              <a:gd name="T47" fmla="*/ 11 h 551"/>
              <a:gd name="T48" fmla="*/ 64 w 631"/>
              <a:gd name="T49" fmla="*/ 13 h 551"/>
              <a:gd name="T50" fmla="*/ 67 w 631"/>
              <a:gd name="T51" fmla="*/ 14 h 551"/>
              <a:gd name="T52" fmla="*/ 69 w 631"/>
              <a:gd name="T53" fmla="*/ 16 h 551"/>
              <a:gd name="T54" fmla="*/ 71 w 631"/>
              <a:gd name="T55" fmla="*/ 18 h 551"/>
              <a:gd name="T56" fmla="*/ 74 w 631"/>
              <a:gd name="T57" fmla="*/ 18 h 551"/>
              <a:gd name="T58" fmla="*/ 75 w 631"/>
              <a:gd name="T59" fmla="*/ 20 h 551"/>
              <a:gd name="T60" fmla="*/ 77 w 631"/>
              <a:gd name="T61" fmla="*/ 23 h 551"/>
              <a:gd name="T62" fmla="*/ 80 w 631"/>
              <a:gd name="T63" fmla="*/ 24 h 551"/>
              <a:gd name="T64" fmla="*/ 81 w 631"/>
              <a:gd name="T65" fmla="*/ 26 h 551"/>
              <a:gd name="T66" fmla="*/ 84 w 631"/>
              <a:gd name="T67" fmla="*/ 28 h 551"/>
              <a:gd name="T68" fmla="*/ 86 w 631"/>
              <a:gd name="T69" fmla="*/ 31 h 551"/>
              <a:gd name="T70" fmla="*/ 88 w 631"/>
              <a:gd name="T71" fmla="*/ 33 h 551"/>
              <a:gd name="T72" fmla="*/ 90 w 631"/>
              <a:gd name="T73" fmla="*/ 35 h 551"/>
              <a:gd name="T74" fmla="*/ 92 w 631"/>
              <a:gd name="T75" fmla="*/ 37 h 551"/>
              <a:gd name="T76" fmla="*/ 94 w 631"/>
              <a:gd name="T77" fmla="*/ 40 h 551"/>
              <a:gd name="T78" fmla="*/ 96 w 631"/>
              <a:gd name="T79" fmla="*/ 43 h 551"/>
              <a:gd name="T80" fmla="*/ 99 w 631"/>
              <a:gd name="T81" fmla="*/ 45 h 551"/>
              <a:gd name="T82" fmla="*/ 100 w 631"/>
              <a:gd name="T83" fmla="*/ 49 h 55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31" h="551">
                <a:moveTo>
                  <a:pt x="0" y="0"/>
                </a:moveTo>
                <a:lnTo>
                  <a:pt x="5" y="0"/>
                </a:lnTo>
                <a:lnTo>
                  <a:pt x="10" y="0"/>
                </a:lnTo>
                <a:lnTo>
                  <a:pt x="16" y="0"/>
                </a:lnTo>
                <a:lnTo>
                  <a:pt x="21" y="0"/>
                </a:lnTo>
                <a:lnTo>
                  <a:pt x="26" y="0"/>
                </a:lnTo>
                <a:lnTo>
                  <a:pt x="32" y="0"/>
                </a:lnTo>
                <a:lnTo>
                  <a:pt x="37" y="0"/>
                </a:lnTo>
                <a:lnTo>
                  <a:pt x="42" y="0"/>
                </a:lnTo>
                <a:lnTo>
                  <a:pt x="48" y="0"/>
                </a:lnTo>
                <a:lnTo>
                  <a:pt x="53" y="5"/>
                </a:lnTo>
                <a:lnTo>
                  <a:pt x="58" y="5"/>
                </a:lnTo>
                <a:lnTo>
                  <a:pt x="64" y="5"/>
                </a:lnTo>
                <a:lnTo>
                  <a:pt x="69" y="5"/>
                </a:lnTo>
                <a:lnTo>
                  <a:pt x="74" y="5"/>
                </a:lnTo>
                <a:lnTo>
                  <a:pt x="80" y="5"/>
                </a:lnTo>
                <a:lnTo>
                  <a:pt x="85" y="5"/>
                </a:lnTo>
                <a:lnTo>
                  <a:pt x="90" y="5"/>
                </a:lnTo>
                <a:lnTo>
                  <a:pt x="96" y="5"/>
                </a:lnTo>
                <a:lnTo>
                  <a:pt x="101" y="5"/>
                </a:lnTo>
                <a:lnTo>
                  <a:pt x="107" y="5"/>
                </a:lnTo>
                <a:lnTo>
                  <a:pt x="112" y="10"/>
                </a:lnTo>
                <a:lnTo>
                  <a:pt x="117" y="10"/>
                </a:lnTo>
                <a:lnTo>
                  <a:pt x="123" y="10"/>
                </a:lnTo>
                <a:lnTo>
                  <a:pt x="128" y="10"/>
                </a:lnTo>
                <a:lnTo>
                  <a:pt x="133" y="10"/>
                </a:lnTo>
                <a:lnTo>
                  <a:pt x="139" y="10"/>
                </a:lnTo>
                <a:lnTo>
                  <a:pt x="144" y="10"/>
                </a:lnTo>
                <a:lnTo>
                  <a:pt x="149" y="15"/>
                </a:lnTo>
                <a:lnTo>
                  <a:pt x="155" y="15"/>
                </a:lnTo>
                <a:lnTo>
                  <a:pt x="160" y="15"/>
                </a:lnTo>
                <a:lnTo>
                  <a:pt x="165" y="15"/>
                </a:lnTo>
                <a:lnTo>
                  <a:pt x="171" y="15"/>
                </a:lnTo>
                <a:lnTo>
                  <a:pt x="176" y="20"/>
                </a:lnTo>
                <a:lnTo>
                  <a:pt x="181" y="20"/>
                </a:lnTo>
                <a:lnTo>
                  <a:pt x="187" y="20"/>
                </a:lnTo>
                <a:lnTo>
                  <a:pt x="192" y="20"/>
                </a:lnTo>
                <a:lnTo>
                  <a:pt x="197" y="20"/>
                </a:lnTo>
                <a:lnTo>
                  <a:pt x="203" y="25"/>
                </a:lnTo>
                <a:lnTo>
                  <a:pt x="208" y="25"/>
                </a:lnTo>
                <a:lnTo>
                  <a:pt x="213" y="25"/>
                </a:lnTo>
                <a:lnTo>
                  <a:pt x="219" y="30"/>
                </a:lnTo>
                <a:lnTo>
                  <a:pt x="224" y="30"/>
                </a:lnTo>
                <a:lnTo>
                  <a:pt x="230" y="35"/>
                </a:lnTo>
                <a:lnTo>
                  <a:pt x="235" y="35"/>
                </a:lnTo>
                <a:lnTo>
                  <a:pt x="240" y="35"/>
                </a:lnTo>
                <a:lnTo>
                  <a:pt x="246" y="40"/>
                </a:lnTo>
                <a:lnTo>
                  <a:pt x="251" y="40"/>
                </a:lnTo>
                <a:lnTo>
                  <a:pt x="256" y="40"/>
                </a:lnTo>
                <a:lnTo>
                  <a:pt x="262" y="45"/>
                </a:lnTo>
                <a:lnTo>
                  <a:pt x="267" y="50"/>
                </a:lnTo>
                <a:lnTo>
                  <a:pt x="272" y="50"/>
                </a:lnTo>
                <a:lnTo>
                  <a:pt x="278" y="50"/>
                </a:lnTo>
                <a:lnTo>
                  <a:pt x="283" y="55"/>
                </a:lnTo>
                <a:lnTo>
                  <a:pt x="288" y="55"/>
                </a:lnTo>
                <a:lnTo>
                  <a:pt x="294" y="60"/>
                </a:lnTo>
                <a:lnTo>
                  <a:pt x="299" y="65"/>
                </a:lnTo>
                <a:lnTo>
                  <a:pt x="304" y="65"/>
                </a:lnTo>
                <a:lnTo>
                  <a:pt x="310" y="70"/>
                </a:lnTo>
                <a:lnTo>
                  <a:pt x="315" y="75"/>
                </a:lnTo>
                <a:lnTo>
                  <a:pt x="320" y="75"/>
                </a:lnTo>
                <a:lnTo>
                  <a:pt x="326" y="80"/>
                </a:lnTo>
                <a:lnTo>
                  <a:pt x="331" y="80"/>
                </a:lnTo>
                <a:lnTo>
                  <a:pt x="336" y="90"/>
                </a:lnTo>
                <a:lnTo>
                  <a:pt x="342" y="90"/>
                </a:lnTo>
                <a:lnTo>
                  <a:pt x="347" y="95"/>
                </a:lnTo>
                <a:lnTo>
                  <a:pt x="353" y="100"/>
                </a:lnTo>
                <a:lnTo>
                  <a:pt x="358" y="100"/>
                </a:lnTo>
                <a:lnTo>
                  <a:pt x="363" y="110"/>
                </a:lnTo>
                <a:lnTo>
                  <a:pt x="369" y="115"/>
                </a:lnTo>
                <a:lnTo>
                  <a:pt x="374" y="115"/>
                </a:lnTo>
                <a:lnTo>
                  <a:pt x="379" y="120"/>
                </a:lnTo>
                <a:lnTo>
                  <a:pt x="385" y="130"/>
                </a:lnTo>
                <a:lnTo>
                  <a:pt x="390" y="135"/>
                </a:lnTo>
                <a:lnTo>
                  <a:pt x="395" y="140"/>
                </a:lnTo>
                <a:lnTo>
                  <a:pt x="401" y="140"/>
                </a:lnTo>
                <a:lnTo>
                  <a:pt x="406" y="150"/>
                </a:lnTo>
                <a:lnTo>
                  <a:pt x="411" y="155"/>
                </a:lnTo>
                <a:lnTo>
                  <a:pt x="417" y="160"/>
                </a:lnTo>
                <a:lnTo>
                  <a:pt x="422" y="165"/>
                </a:lnTo>
                <a:lnTo>
                  <a:pt x="427" y="170"/>
                </a:lnTo>
                <a:lnTo>
                  <a:pt x="427" y="175"/>
                </a:lnTo>
                <a:lnTo>
                  <a:pt x="433" y="180"/>
                </a:lnTo>
                <a:lnTo>
                  <a:pt x="438" y="190"/>
                </a:lnTo>
                <a:lnTo>
                  <a:pt x="443" y="195"/>
                </a:lnTo>
                <a:lnTo>
                  <a:pt x="449" y="200"/>
                </a:lnTo>
                <a:lnTo>
                  <a:pt x="454" y="205"/>
                </a:lnTo>
                <a:lnTo>
                  <a:pt x="454" y="210"/>
                </a:lnTo>
                <a:lnTo>
                  <a:pt x="459" y="215"/>
                </a:lnTo>
                <a:lnTo>
                  <a:pt x="465" y="225"/>
                </a:lnTo>
                <a:lnTo>
                  <a:pt x="470" y="230"/>
                </a:lnTo>
                <a:lnTo>
                  <a:pt x="476" y="235"/>
                </a:lnTo>
                <a:lnTo>
                  <a:pt x="476" y="245"/>
                </a:lnTo>
                <a:lnTo>
                  <a:pt x="481" y="250"/>
                </a:lnTo>
                <a:lnTo>
                  <a:pt x="486" y="255"/>
                </a:lnTo>
                <a:lnTo>
                  <a:pt x="492" y="265"/>
                </a:lnTo>
                <a:lnTo>
                  <a:pt x="497" y="270"/>
                </a:lnTo>
                <a:lnTo>
                  <a:pt x="497" y="280"/>
                </a:lnTo>
                <a:lnTo>
                  <a:pt x="502" y="285"/>
                </a:lnTo>
                <a:lnTo>
                  <a:pt x="508" y="295"/>
                </a:lnTo>
                <a:lnTo>
                  <a:pt x="513" y="300"/>
                </a:lnTo>
                <a:lnTo>
                  <a:pt x="518" y="311"/>
                </a:lnTo>
                <a:lnTo>
                  <a:pt x="518" y="316"/>
                </a:lnTo>
                <a:lnTo>
                  <a:pt x="524" y="326"/>
                </a:lnTo>
                <a:lnTo>
                  <a:pt x="529" y="336"/>
                </a:lnTo>
                <a:lnTo>
                  <a:pt x="534" y="341"/>
                </a:lnTo>
                <a:lnTo>
                  <a:pt x="540" y="351"/>
                </a:lnTo>
                <a:lnTo>
                  <a:pt x="545" y="361"/>
                </a:lnTo>
                <a:lnTo>
                  <a:pt x="545" y="366"/>
                </a:lnTo>
                <a:lnTo>
                  <a:pt x="550" y="376"/>
                </a:lnTo>
                <a:lnTo>
                  <a:pt x="556" y="386"/>
                </a:lnTo>
                <a:lnTo>
                  <a:pt x="561" y="396"/>
                </a:lnTo>
                <a:lnTo>
                  <a:pt x="566" y="401"/>
                </a:lnTo>
                <a:lnTo>
                  <a:pt x="566" y="411"/>
                </a:lnTo>
                <a:lnTo>
                  <a:pt x="572" y="421"/>
                </a:lnTo>
                <a:lnTo>
                  <a:pt x="577" y="431"/>
                </a:lnTo>
                <a:lnTo>
                  <a:pt x="583" y="441"/>
                </a:lnTo>
                <a:lnTo>
                  <a:pt x="588" y="451"/>
                </a:lnTo>
                <a:lnTo>
                  <a:pt x="588" y="461"/>
                </a:lnTo>
                <a:lnTo>
                  <a:pt x="593" y="471"/>
                </a:lnTo>
                <a:lnTo>
                  <a:pt x="599" y="481"/>
                </a:lnTo>
                <a:lnTo>
                  <a:pt x="604" y="491"/>
                </a:lnTo>
                <a:lnTo>
                  <a:pt x="609" y="501"/>
                </a:lnTo>
                <a:lnTo>
                  <a:pt x="609" y="511"/>
                </a:lnTo>
                <a:lnTo>
                  <a:pt x="615" y="521"/>
                </a:lnTo>
                <a:lnTo>
                  <a:pt x="620" y="531"/>
                </a:lnTo>
                <a:lnTo>
                  <a:pt x="625" y="541"/>
                </a:lnTo>
                <a:lnTo>
                  <a:pt x="631" y="551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Freeform 78"/>
          <p:cNvSpPr>
            <a:spLocks/>
          </p:cNvSpPr>
          <p:nvPr/>
        </p:nvSpPr>
        <p:spPr bwMode="auto">
          <a:xfrm>
            <a:off x="4204268" y="4778521"/>
            <a:ext cx="509588" cy="674687"/>
          </a:xfrm>
          <a:custGeom>
            <a:avLst/>
            <a:gdLst>
              <a:gd name="T0" fmla="*/ 1 w 588"/>
              <a:gd name="T1" fmla="*/ 2 h 948"/>
              <a:gd name="T2" fmla="*/ 3 w 588"/>
              <a:gd name="T3" fmla="*/ 5 h 948"/>
              <a:gd name="T4" fmla="*/ 5 w 588"/>
              <a:gd name="T5" fmla="*/ 8 h 948"/>
              <a:gd name="T6" fmla="*/ 8 w 588"/>
              <a:gd name="T7" fmla="*/ 11 h 948"/>
              <a:gd name="T8" fmla="*/ 9 w 588"/>
              <a:gd name="T9" fmla="*/ 14 h 948"/>
              <a:gd name="T10" fmla="*/ 11 w 588"/>
              <a:gd name="T11" fmla="*/ 17 h 948"/>
              <a:gd name="T12" fmla="*/ 14 w 588"/>
              <a:gd name="T13" fmla="*/ 21 h 948"/>
              <a:gd name="T14" fmla="*/ 15 w 588"/>
              <a:gd name="T15" fmla="*/ 24 h 948"/>
              <a:gd name="T16" fmla="*/ 18 w 588"/>
              <a:gd name="T17" fmla="*/ 27 h 948"/>
              <a:gd name="T18" fmla="*/ 20 w 588"/>
              <a:gd name="T19" fmla="*/ 30 h 948"/>
              <a:gd name="T20" fmla="*/ 22 w 588"/>
              <a:gd name="T21" fmla="*/ 33 h 948"/>
              <a:gd name="T22" fmla="*/ 24 w 588"/>
              <a:gd name="T23" fmla="*/ 37 h 948"/>
              <a:gd name="T24" fmla="*/ 27 w 588"/>
              <a:gd name="T25" fmla="*/ 40 h 948"/>
              <a:gd name="T26" fmla="*/ 28 w 588"/>
              <a:gd name="T27" fmla="*/ 43 h 948"/>
              <a:gd name="T28" fmla="*/ 31 w 588"/>
              <a:gd name="T29" fmla="*/ 46 h 948"/>
              <a:gd name="T30" fmla="*/ 33 w 588"/>
              <a:gd name="T31" fmla="*/ 49 h 948"/>
              <a:gd name="T32" fmla="*/ 35 w 588"/>
              <a:gd name="T33" fmla="*/ 52 h 948"/>
              <a:gd name="T34" fmla="*/ 38 w 588"/>
              <a:gd name="T35" fmla="*/ 54 h 948"/>
              <a:gd name="T36" fmla="*/ 39 w 588"/>
              <a:gd name="T37" fmla="*/ 57 h 948"/>
              <a:gd name="T38" fmla="*/ 41 w 588"/>
              <a:gd name="T39" fmla="*/ 60 h 948"/>
              <a:gd name="T40" fmla="*/ 44 w 588"/>
              <a:gd name="T41" fmla="*/ 62 h 948"/>
              <a:gd name="T42" fmla="*/ 45 w 588"/>
              <a:gd name="T43" fmla="*/ 65 h 948"/>
              <a:gd name="T44" fmla="*/ 48 w 588"/>
              <a:gd name="T45" fmla="*/ 67 h 948"/>
              <a:gd name="T46" fmla="*/ 50 w 588"/>
              <a:gd name="T47" fmla="*/ 69 h 948"/>
              <a:gd name="T48" fmla="*/ 52 w 588"/>
              <a:gd name="T49" fmla="*/ 71 h 948"/>
              <a:gd name="T50" fmla="*/ 54 w 588"/>
              <a:gd name="T51" fmla="*/ 73 h 948"/>
              <a:gd name="T52" fmla="*/ 56 w 588"/>
              <a:gd name="T53" fmla="*/ 74 h 948"/>
              <a:gd name="T54" fmla="*/ 58 w 588"/>
              <a:gd name="T55" fmla="*/ 76 h 948"/>
              <a:gd name="T56" fmla="*/ 60 w 588"/>
              <a:gd name="T57" fmla="*/ 78 h 948"/>
              <a:gd name="T58" fmla="*/ 63 w 588"/>
              <a:gd name="T59" fmla="*/ 79 h 948"/>
              <a:gd name="T60" fmla="*/ 64 w 588"/>
              <a:gd name="T61" fmla="*/ 80 h 948"/>
              <a:gd name="T62" fmla="*/ 67 w 588"/>
              <a:gd name="T63" fmla="*/ 82 h 948"/>
              <a:gd name="T64" fmla="*/ 70 w 588"/>
              <a:gd name="T65" fmla="*/ 83 h 948"/>
              <a:gd name="T66" fmla="*/ 73 w 588"/>
              <a:gd name="T67" fmla="*/ 84 h 948"/>
              <a:gd name="T68" fmla="*/ 76 w 588"/>
              <a:gd name="T69" fmla="*/ 85 h 948"/>
              <a:gd name="T70" fmla="*/ 79 w 588"/>
              <a:gd name="T71" fmla="*/ 85 h 948"/>
              <a:gd name="T72" fmla="*/ 81 w 588"/>
              <a:gd name="T73" fmla="*/ 86 h 948"/>
              <a:gd name="T74" fmla="*/ 84 w 588"/>
              <a:gd name="T75" fmla="*/ 86 h 948"/>
              <a:gd name="T76" fmla="*/ 86 w 588"/>
              <a:gd name="T77" fmla="*/ 86 h 948"/>
              <a:gd name="T78" fmla="*/ 89 w 588"/>
              <a:gd name="T79" fmla="*/ 86 h 948"/>
              <a:gd name="T80" fmla="*/ 91 w 588"/>
              <a:gd name="T81" fmla="*/ 85 h 948"/>
              <a:gd name="T82" fmla="*/ 94 w 588"/>
              <a:gd name="T83" fmla="*/ 85 h 94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88" h="948">
                <a:moveTo>
                  <a:pt x="0" y="0"/>
                </a:moveTo>
                <a:lnTo>
                  <a:pt x="5" y="10"/>
                </a:lnTo>
                <a:lnTo>
                  <a:pt x="5" y="25"/>
                </a:lnTo>
                <a:lnTo>
                  <a:pt x="10" y="35"/>
                </a:lnTo>
                <a:lnTo>
                  <a:pt x="16" y="45"/>
                </a:lnTo>
                <a:lnTo>
                  <a:pt x="21" y="55"/>
                </a:lnTo>
                <a:lnTo>
                  <a:pt x="26" y="65"/>
                </a:lnTo>
                <a:lnTo>
                  <a:pt x="26" y="80"/>
                </a:lnTo>
                <a:lnTo>
                  <a:pt x="32" y="90"/>
                </a:lnTo>
                <a:lnTo>
                  <a:pt x="37" y="101"/>
                </a:lnTo>
                <a:lnTo>
                  <a:pt x="42" y="111"/>
                </a:lnTo>
                <a:lnTo>
                  <a:pt x="48" y="126"/>
                </a:lnTo>
                <a:lnTo>
                  <a:pt x="48" y="136"/>
                </a:lnTo>
                <a:lnTo>
                  <a:pt x="53" y="146"/>
                </a:lnTo>
                <a:lnTo>
                  <a:pt x="58" y="161"/>
                </a:lnTo>
                <a:lnTo>
                  <a:pt x="64" y="171"/>
                </a:lnTo>
                <a:lnTo>
                  <a:pt x="69" y="181"/>
                </a:lnTo>
                <a:lnTo>
                  <a:pt x="69" y="196"/>
                </a:lnTo>
                <a:lnTo>
                  <a:pt x="75" y="206"/>
                </a:lnTo>
                <a:lnTo>
                  <a:pt x="80" y="216"/>
                </a:lnTo>
                <a:lnTo>
                  <a:pt x="85" y="231"/>
                </a:lnTo>
                <a:lnTo>
                  <a:pt x="91" y="241"/>
                </a:lnTo>
                <a:lnTo>
                  <a:pt x="96" y="251"/>
                </a:lnTo>
                <a:lnTo>
                  <a:pt x="96" y="266"/>
                </a:lnTo>
                <a:lnTo>
                  <a:pt x="101" y="276"/>
                </a:lnTo>
                <a:lnTo>
                  <a:pt x="107" y="286"/>
                </a:lnTo>
                <a:lnTo>
                  <a:pt x="112" y="301"/>
                </a:lnTo>
                <a:lnTo>
                  <a:pt x="117" y="311"/>
                </a:lnTo>
                <a:lnTo>
                  <a:pt x="117" y="321"/>
                </a:lnTo>
                <a:lnTo>
                  <a:pt x="123" y="336"/>
                </a:lnTo>
                <a:lnTo>
                  <a:pt x="128" y="346"/>
                </a:lnTo>
                <a:lnTo>
                  <a:pt x="133" y="361"/>
                </a:lnTo>
                <a:lnTo>
                  <a:pt x="139" y="371"/>
                </a:lnTo>
                <a:lnTo>
                  <a:pt x="139" y="381"/>
                </a:lnTo>
                <a:lnTo>
                  <a:pt x="144" y="396"/>
                </a:lnTo>
                <a:lnTo>
                  <a:pt x="149" y="406"/>
                </a:lnTo>
                <a:lnTo>
                  <a:pt x="155" y="416"/>
                </a:lnTo>
                <a:lnTo>
                  <a:pt x="160" y="426"/>
                </a:lnTo>
                <a:lnTo>
                  <a:pt x="165" y="442"/>
                </a:lnTo>
                <a:lnTo>
                  <a:pt x="165" y="452"/>
                </a:lnTo>
                <a:lnTo>
                  <a:pt x="171" y="462"/>
                </a:lnTo>
                <a:lnTo>
                  <a:pt x="176" y="477"/>
                </a:lnTo>
                <a:lnTo>
                  <a:pt x="181" y="487"/>
                </a:lnTo>
                <a:lnTo>
                  <a:pt x="187" y="497"/>
                </a:lnTo>
                <a:lnTo>
                  <a:pt x="187" y="507"/>
                </a:lnTo>
                <a:lnTo>
                  <a:pt x="192" y="517"/>
                </a:lnTo>
                <a:lnTo>
                  <a:pt x="198" y="532"/>
                </a:lnTo>
                <a:lnTo>
                  <a:pt x="203" y="542"/>
                </a:lnTo>
                <a:lnTo>
                  <a:pt x="208" y="552"/>
                </a:lnTo>
                <a:lnTo>
                  <a:pt x="208" y="562"/>
                </a:lnTo>
                <a:lnTo>
                  <a:pt x="214" y="572"/>
                </a:lnTo>
                <a:lnTo>
                  <a:pt x="219" y="582"/>
                </a:lnTo>
                <a:lnTo>
                  <a:pt x="224" y="592"/>
                </a:lnTo>
                <a:lnTo>
                  <a:pt x="230" y="602"/>
                </a:lnTo>
                <a:lnTo>
                  <a:pt x="230" y="612"/>
                </a:lnTo>
                <a:lnTo>
                  <a:pt x="235" y="622"/>
                </a:lnTo>
                <a:lnTo>
                  <a:pt x="240" y="632"/>
                </a:lnTo>
                <a:lnTo>
                  <a:pt x="246" y="642"/>
                </a:lnTo>
                <a:lnTo>
                  <a:pt x="251" y="652"/>
                </a:lnTo>
                <a:lnTo>
                  <a:pt x="256" y="662"/>
                </a:lnTo>
                <a:lnTo>
                  <a:pt x="256" y="672"/>
                </a:lnTo>
                <a:lnTo>
                  <a:pt x="262" y="682"/>
                </a:lnTo>
                <a:lnTo>
                  <a:pt x="267" y="692"/>
                </a:lnTo>
                <a:lnTo>
                  <a:pt x="272" y="697"/>
                </a:lnTo>
                <a:lnTo>
                  <a:pt x="278" y="707"/>
                </a:lnTo>
                <a:lnTo>
                  <a:pt x="278" y="717"/>
                </a:lnTo>
                <a:lnTo>
                  <a:pt x="283" y="727"/>
                </a:lnTo>
                <a:lnTo>
                  <a:pt x="288" y="732"/>
                </a:lnTo>
                <a:lnTo>
                  <a:pt x="294" y="742"/>
                </a:lnTo>
                <a:lnTo>
                  <a:pt x="299" y="747"/>
                </a:lnTo>
                <a:lnTo>
                  <a:pt x="299" y="757"/>
                </a:lnTo>
                <a:lnTo>
                  <a:pt x="305" y="767"/>
                </a:lnTo>
                <a:lnTo>
                  <a:pt x="310" y="773"/>
                </a:lnTo>
                <a:lnTo>
                  <a:pt x="315" y="783"/>
                </a:lnTo>
                <a:lnTo>
                  <a:pt x="321" y="788"/>
                </a:lnTo>
                <a:lnTo>
                  <a:pt x="321" y="798"/>
                </a:lnTo>
                <a:lnTo>
                  <a:pt x="326" y="803"/>
                </a:lnTo>
                <a:lnTo>
                  <a:pt x="331" y="808"/>
                </a:lnTo>
                <a:lnTo>
                  <a:pt x="337" y="818"/>
                </a:lnTo>
                <a:lnTo>
                  <a:pt x="342" y="823"/>
                </a:lnTo>
                <a:lnTo>
                  <a:pt x="347" y="828"/>
                </a:lnTo>
                <a:lnTo>
                  <a:pt x="347" y="833"/>
                </a:lnTo>
                <a:lnTo>
                  <a:pt x="353" y="843"/>
                </a:lnTo>
                <a:lnTo>
                  <a:pt x="358" y="848"/>
                </a:lnTo>
                <a:lnTo>
                  <a:pt x="363" y="853"/>
                </a:lnTo>
                <a:lnTo>
                  <a:pt x="369" y="858"/>
                </a:lnTo>
                <a:lnTo>
                  <a:pt x="369" y="863"/>
                </a:lnTo>
                <a:lnTo>
                  <a:pt x="374" y="868"/>
                </a:lnTo>
                <a:lnTo>
                  <a:pt x="379" y="873"/>
                </a:lnTo>
                <a:lnTo>
                  <a:pt x="385" y="878"/>
                </a:lnTo>
                <a:lnTo>
                  <a:pt x="390" y="883"/>
                </a:lnTo>
                <a:lnTo>
                  <a:pt x="390" y="888"/>
                </a:lnTo>
                <a:lnTo>
                  <a:pt x="395" y="893"/>
                </a:lnTo>
                <a:lnTo>
                  <a:pt x="406" y="898"/>
                </a:lnTo>
                <a:lnTo>
                  <a:pt x="411" y="903"/>
                </a:lnTo>
                <a:lnTo>
                  <a:pt x="411" y="908"/>
                </a:lnTo>
                <a:lnTo>
                  <a:pt x="422" y="913"/>
                </a:lnTo>
                <a:lnTo>
                  <a:pt x="428" y="918"/>
                </a:lnTo>
                <a:lnTo>
                  <a:pt x="433" y="923"/>
                </a:lnTo>
                <a:lnTo>
                  <a:pt x="438" y="928"/>
                </a:lnTo>
                <a:lnTo>
                  <a:pt x="444" y="928"/>
                </a:lnTo>
                <a:lnTo>
                  <a:pt x="449" y="933"/>
                </a:lnTo>
                <a:lnTo>
                  <a:pt x="454" y="933"/>
                </a:lnTo>
                <a:lnTo>
                  <a:pt x="460" y="938"/>
                </a:lnTo>
                <a:lnTo>
                  <a:pt x="465" y="938"/>
                </a:lnTo>
                <a:lnTo>
                  <a:pt x="470" y="943"/>
                </a:lnTo>
                <a:lnTo>
                  <a:pt x="476" y="943"/>
                </a:lnTo>
                <a:lnTo>
                  <a:pt x="481" y="943"/>
                </a:lnTo>
                <a:lnTo>
                  <a:pt x="486" y="948"/>
                </a:lnTo>
                <a:lnTo>
                  <a:pt x="492" y="948"/>
                </a:lnTo>
                <a:lnTo>
                  <a:pt x="497" y="948"/>
                </a:lnTo>
                <a:lnTo>
                  <a:pt x="502" y="948"/>
                </a:lnTo>
                <a:lnTo>
                  <a:pt x="508" y="948"/>
                </a:lnTo>
                <a:lnTo>
                  <a:pt x="513" y="948"/>
                </a:lnTo>
                <a:lnTo>
                  <a:pt x="518" y="948"/>
                </a:lnTo>
                <a:lnTo>
                  <a:pt x="524" y="948"/>
                </a:lnTo>
                <a:lnTo>
                  <a:pt x="529" y="948"/>
                </a:lnTo>
                <a:lnTo>
                  <a:pt x="534" y="948"/>
                </a:lnTo>
                <a:lnTo>
                  <a:pt x="540" y="948"/>
                </a:lnTo>
                <a:lnTo>
                  <a:pt x="545" y="948"/>
                </a:lnTo>
                <a:lnTo>
                  <a:pt x="551" y="948"/>
                </a:lnTo>
                <a:lnTo>
                  <a:pt x="556" y="943"/>
                </a:lnTo>
                <a:lnTo>
                  <a:pt x="561" y="943"/>
                </a:lnTo>
                <a:lnTo>
                  <a:pt x="567" y="943"/>
                </a:lnTo>
                <a:lnTo>
                  <a:pt x="572" y="938"/>
                </a:lnTo>
                <a:lnTo>
                  <a:pt x="577" y="938"/>
                </a:lnTo>
                <a:lnTo>
                  <a:pt x="583" y="938"/>
                </a:lnTo>
                <a:lnTo>
                  <a:pt x="588" y="938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Freeform 79"/>
          <p:cNvSpPr>
            <a:spLocks/>
          </p:cNvSpPr>
          <p:nvPr/>
        </p:nvSpPr>
        <p:spPr bwMode="auto">
          <a:xfrm>
            <a:off x="4713855" y="5100784"/>
            <a:ext cx="587375" cy="346075"/>
          </a:xfrm>
          <a:custGeom>
            <a:avLst/>
            <a:gdLst>
              <a:gd name="T0" fmla="*/ 2 w 679"/>
              <a:gd name="T1" fmla="*/ 43 h 486"/>
              <a:gd name="T2" fmla="*/ 4 w 679"/>
              <a:gd name="T3" fmla="*/ 43 h 486"/>
              <a:gd name="T4" fmla="*/ 7 w 679"/>
              <a:gd name="T5" fmla="*/ 42 h 486"/>
              <a:gd name="T6" fmla="*/ 9 w 679"/>
              <a:gd name="T7" fmla="*/ 41 h 486"/>
              <a:gd name="T8" fmla="*/ 12 w 679"/>
              <a:gd name="T9" fmla="*/ 40 h 486"/>
              <a:gd name="T10" fmla="*/ 15 w 679"/>
              <a:gd name="T11" fmla="*/ 39 h 486"/>
              <a:gd name="T12" fmla="*/ 17 w 679"/>
              <a:gd name="T13" fmla="*/ 38 h 486"/>
              <a:gd name="T14" fmla="*/ 20 w 679"/>
              <a:gd name="T15" fmla="*/ 37 h 486"/>
              <a:gd name="T16" fmla="*/ 22 w 679"/>
              <a:gd name="T17" fmla="*/ 36 h 486"/>
              <a:gd name="T18" fmla="*/ 25 w 679"/>
              <a:gd name="T19" fmla="*/ 35 h 486"/>
              <a:gd name="T20" fmla="*/ 28 w 679"/>
              <a:gd name="T21" fmla="*/ 33 h 486"/>
              <a:gd name="T22" fmla="*/ 31 w 679"/>
              <a:gd name="T23" fmla="*/ 33 h 486"/>
              <a:gd name="T24" fmla="*/ 33 w 679"/>
              <a:gd name="T25" fmla="*/ 31 h 486"/>
              <a:gd name="T26" fmla="*/ 35 w 679"/>
              <a:gd name="T27" fmla="*/ 30 h 486"/>
              <a:gd name="T28" fmla="*/ 38 w 679"/>
              <a:gd name="T29" fmla="*/ 28 h 486"/>
              <a:gd name="T30" fmla="*/ 41 w 679"/>
              <a:gd name="T31" fmla="*/ 27 h 486"/>
              <a:gd name="T32" fmla="*/ 43 w 679"/>
              <a:gd name="T33" fmla="*/ 26 h 486"/>
              <a:gd name="T34" fmla="*/ 46 w 679"/>
              <a:gd name="T35" fmla="*/ 25 h 486"/>
              <a:gd name="T36" fmla="*/ 48 w 679"/>
              <a:gd name="T37" fmla="*/ 24 h 486"/>
              <a:gd name="T38" fmla="*/ 51 w 679"/>
              <a:gd name="T39" fmla="*/ 22 h 486"/>
              <a:gd name="T40" fmla="*/ 54 w 679"/>
              <a:gd name="T41" fmla="*/ 21 h 486"/>
              <a:gd name="T42" fmla="*/ 57 w 679"/>
              <a:gd name="T43" fmla="*/ 20 h 486"/>
              <a:gd name="T44" fmla="*/ 59 w 679"/>
              <a:gd name="T45" fmla="*/ 19 h 486"/>
              <a:gd name="T46" fmla="*/ 62 w 679"/>
              <a:gd name="T47" fmla="*/ 18 h 486"/>
              <a:gd name="T48" fmla="*/ 64 w 679"/>
              <a:gd name="T49" fmla="*/ 17 h 486"/>
              <a:gd name="T50" fmla="*/ 67 w 679"/>
              <a:gd name="T51" fmla="*/ 16 h 486"/>
              <a:gd name="T52" fmla="*/ 69 w 679"/>
              <a:gd name="T53" fmla="*/ 15 h 486"/>
              <a:gd name="T54" fmla="*/ 72 w 679"/>
              <a:gd name="T55" fmla="*/ 13 h 486"/>
              <a:gd name="T56" fmla="*/ 75 w 679"/>
              <a:gd name="T57" fmla="*/ 13 h 486"/>
              <a:gd name="T58" fmla="*/ 77 w 679"/>
              <a:gd name="T59" fmla="*/ 12 h 486"/>
              <a:gd name="T60" fmla="*/ 80 w 679"/>
              <a:gd name="T61" fmla="*/ 10 h 486"/>
              <a:gd name="T62" fmla="*/ 82 w 679"/>
              <a:gd name="T63" fmla="*/ 9 h 486"/>
              <a:gd name="T64" fmla="*/ 85 w 679"/>
              <a:gd name="T65" fmla="*/ 9 h 486"/>
              <a:gd name="T66" fmla="*/ 87 w 679"/>
              <a:gd name="T67" fmla="*/ 8 h 486"/>
              <a:gd name="T68" fmla="*/ 90 w 679"/>
              <a:gd name="T69" fmla="*/ 7 h 486"/>
              <a:gd name="T70" fmla="*/ 93 w 679"/>
              <a:gd name="T71" fmla="*/ 6 h 486"/>
              <a:gd name="T72" fmla="*/ 95 w 679"/>
              <a:gd name="T73" fmla="*/ 5 h 486"/>
              <a:gd name="T74" fmla="*/ 98 w 679"/>
              <a:gd name="T75" fmla="*/ 4 h 486"/>
              <a:gd name="T76" fmla="*/ 100 w 679"/>
              <a:gd name="T77" fmla="*/ 3 h 486"/>
              <a:gd name="T78" fmla="*/ 103 w 679"/>
              <a:gd name="T79" fmla="*/ 2 h 486"/>
              <a:gd name="T80" fmla="*/ 105 w 679"/>
              <a:gd name="T81" fmla="*/ 1 h 486"/>
              <a:gd name="T82" fmla="*/ 108 w 679"/>
              <a:gd name="T83" fmla="*/ 0 h 48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79" h="486">
                <a:moveTo>
                  <a:pt x="0" y="486"/>
                </a:moveTo>
                <a:lnTo>
                  <a:pt x="5" y="481"/>
                </a:lnTo>
                <a:lnTo>
                  <a:pt x="11" y="476"/>
                </a:lnTo>
                <a:lnTo>
                  <a:pt x="16" y="476"/>
                </a:lnTo>
                <a:lnTo>
                  <a:pt x="21" y="476"/>
                </a:lnTo>
                <a:lnTo>
                  <a:pt x="27" y="471"/>
                </a:lnTo>
                <a:lnTo>
                  <a:pt x="32" y="466"/>
                </a:lnTo>
                <a:lnTo>
                  <a:pt x="37" y="466"/>
                </a:lnTo>
                <a:lnTo>
                  <a:pt x="43" y="461"/>
                </a:lnTo>
                <a:lnTo>
                  <a:pt x="48" y="461"/>
                </a:lnTo>
                <a:lnTo>
                  <a:pt x="53" y="456"/>
                </a:lnTo>
                <a:lnTo>
                  <a:pt x="59" y="451"/>
                </a:lnTo>
                <a:lnTo>
                  <a:pt x="64" y="451"/>
                </a:lnTo>
                <a:lnTo>
                  <a:pt x="69" y="446"/>
                </a:lnTo>
                <a:lnTo>
                  <a:pt x="75" y="441"/>
                </a:lnTo>
                <a:lnTo>
                  <a:pt x="80" y="441"/>
                </a:lnTo>
                <a:lnTo>
                  <a:pt x="86" y="436"/>
                </a:lnTo>
                <a:lnTo>
                  <a:pt x="91" y="431"/>
                </a:lnTo>
                <a:lnTo>
                  <a:pt x="96" y="431"/>
                </a:lnTo>
                <a:lnTo>
                  <a:pt x="102" y="426"/>
                </a:lnTo>
                <a:lnTo>
                  <a:pt x="107" y="421"/>
                </a:lnTo>
                <a:lnTo>
                  <a:pt x="112" y="416"/>
                </a:lnTo>
                <a:lnTo>
                  <a:pt x="118" y="416"/>
                </a:lnTo>
                <a:lnTo>
                  <a:pt x="123" y="406"/>
                </a:lnTo>
                <a:lnTo>
                  <a:pt x="128" y="406"/>
                </a:lnTo>
                <a:lnTo>
                  <a:pt x="134" y="401"/>
                </a:lnTo>
                <a:lnTo>
                  <a:pt x="139" y="396"/>
                </a:lnTo>
                <a:lnTo>
                  <a:pt x="144" y="391"/>
                </a:lnTo>
                <a:lnTo>
                  <a:pt x="150" y="386"/>
                </a:lnTo>
                <a:lnTo>
                  <a:pt x="155" y="386"/>
                </a:lnTo>
                <a:lnTo>
                  <a:pt x="160" y="381"/>
                </a:lnTo>
                <a:lnTo>
                  <a:pt x="166" y="376"/>
                </a:lnTo>
                <a:lnTo>
                  <a:pt x="171" y="371"/>
                </a:lnTo>
                <a:lnTo>
                  <a:pt x="176" y="366"/>
                </a:lnTo>
                <a:lnTo>
                  <a:pt x="182" y="361"/>
                </a:lnTo>
                <a:lnTo>
                  <a:pt x="187" y="361"/>
                </a:lnTo>
                <a:lnTo>
                  <a:pt x="193" y="351"/>
                </a:lnTo>
                <a:lnTo>
                  <a:pt x="198" y="351"/>
                </a:lnTo>
                <a:lnTo>
                  <a:pt x="203" y="346"/>
                </a:lnTo>
                <a:lnTo>
                  <a:pt x="209" y="341"/>
                </a:lnTo>
                <a:lnTo>
                  <a:pt x="214" y="336"/>
                </a:lnTo>
                <a:lnTo>
                  <a:pt x="219" y="331"/>
                </a:lnTo>
                <a:lnTo>
                  <a:pt x="225" y="326"/>
                </a:lnTo>
                <a:lnTo>
                  <a:pt x="230" y="326"/>
                </a:lnTo>
                <a:lnTo>
                  <a:pt x="235" y="315"/>
                </a:lnTo>
                <a:lnTo>
                  <a:pt x="241" y="310"/>
                </a:lnTo>
                <a:lnTo>
                  <a:pt x="246" y="310"/>
                </a:lnTo>
                <a:lnTo>
                  <a:pt x="251" y="305"/>
                </a:lnTo>
                <a:lnTo>
                  <a:pt x="257" y="295"/>
                </a:lnTo>
                <a:lnTo>
                  <a:pt x="262" y="295"/>
                </a:lnTo>
                <a:lnTo>
                  <a:pt x="267" y="290"/>
                </a:lnTo>
                <a:lnTo>
                  <a:pt x="273" y="285"/>
                </a:lnTo>
                <a:lnTo>
                  <a:pt x="278" y="285"/>
                </a:lnTo>
                <a:lnTo>
                  <a:pt x="283" y="275"/>
                </a:lnTo>
                <a:lnTo>
                  <a:pt x="289" y="270"/>
                </a:lnTo>
                <a:lnTo>
                  <a:pt x="294" y="270"/>
                </a:lnTo>
                <a:lnTo>
                  <a:pt x="299" y="265"/>
                </a:lnTo>
                <a:lnTo>
                  <a:pt x="305" y="260"/>
                </a:lnTo>
                <a:lnTo>
                  <a:pt x="310" y="255"/>
                </a:lnTo>
                <a:lnTo>
                  <a:pt x="316" y="250"/>
                </a:lnTo>
                <a:lnTo>
                  <a:pt x="321" y="245"/>
                </a:lnTo>
                <a:lnTo>
                  <a:pt x="326" y="240"/>
                </a:lnTo>
                <a:lnTo>
                  <a:pt x="332" y="235"/>
                </a:lnTo>
                <a:lnTo>
                  <a:pt x="337" y="235"/>
                </a:lnTo>
                <a:lnTo>
                  <a:pt x="342" y="230"/>
                </a:lnTo>
                <a:lnTo>
                  <a:pt x="348" y="225"/>
                </a:lnTo>
                <a:lnTo>
                  <a:pt x="353" y="220"/>
                </a:lnTo>
                <a:lnTo>
                  <a:pt x="358" y="215"/>
                </a:lnTo>
                <a:lnTo>
                  <a:pt x="364" y="215"/>
                </a:lnTo>
                <a:lnTo>
                  <a:pt x="369" y="210"/>
                </a:lnTo>
                <a:lnTo>
                  <a:pt x="374" y="205"/>
                </a:lnTo>
                <a:lnTo>
                  <a:pt x="380" y="200"/>
                </a:lnTo>
                <a:lnTo>
                  <a:pt x="385" y="195"/>
                </a:lnTo>
                <a:lnTo>
                  <a:pt x="390" y="195"/>
                </a:lnTo>
                <a:lnTo>
                  <a:pt x="396" y="185"/>
                </a:lnTo>
                <a:lnTo>
                  <a:pt x="401" y="185"/>
                </a:lnTo>
                <a:lnTo>
                  <a:pt x="406" y="180"/>
                </a:lnTo>
                <a:lnTo>
                  <a:pt x="412" y="175"/>
                </a:lnTo>
                <a:lnTo>
                  <a:pt x="417" y="170"/>
                </a:lnTo>
                <a:lnTo>
                  <a:pt x="422" y="165"/>
                </a:lnTo>
                <a:lnTo>
                  <a:pt x="428" y="165"/>
                </a:lnTo>
                <a:lnTo>
                  <a:pt x="433" y="160"/>
                </a:lnTo>
                <a:lnTo>
                  <a:pt x="439" y="155"/>
                </a:lnTo>
                <a:lnTo>
                  <a:pt x="444" y="150"/>
                </a:lnTo>
                <a:lnTo>
                  <a:pt x="449" y="145"/>
                </a:lnTo>
                <a:lnTo>
                  <a:pt x="455" y="145"/>
                </a:lnTo>
                <a:lnTo>
                  <a:pt x="460" y="140"/>
                </a:lnTo>
                <a:lnTo>
                  <a:pt x="465" y="135"/>
                </a:lnTo>
                <a:lnTo>
                  <a:pt x="471" y="130"/>
                </a:lnTo>
                <a:lnTo>
                  <a:pt x="476" y="130"/>
                </a:lnTo>
                <a:lnTo>
                  <a:pt x="481" y="125"/>
                </a:lnTo>
                <a:lnTo>
                  <a:pt x="487" y="120"/>
                </a:lnTo>
                <a:lnTo>
                  <a:pt x="492" y="115"/>
                </a:lnTo>
                <a:lnTo>
                  <a:pt x="497" y="115"/>
                </a:lnTo>
                <a:lnTo>
                  <a:pt x="503" y="110"/>
                </a:lnTo>
                <a:lnTo>
                  <a:pt x="508" y="105"/>
                </a:lnTo>
                <a:lnTo>
                  <a:pt x="513" y="100"/>
                </a:lnTo>
                <a:lnTo>
                  <a:pt x="519" y="100"/>
                </a:lnTo>
                <a:lnTo>
                  <a:pt x="524" y="95"/>
                </a:lnTo>
                <a:lnTo>
                  <a:pt x="529" y="95"/>
                </a:lnTo>
                <a:lnTo>
                  <a:pt x="535" y="85"/>
                </a:lnTo>
                <a:lnTo>
                  <a:pt x="540" y="85"/>
                </a:lnTo>
                <a:lnTo>
                  <a:pt x="545" y="80"/>
                </a:lnTo>
                <a:lnTo>
                  <a:pt x="551" y="80"/>
                </a:lnTo>
                <a:lnTo>
                  <a:pt x="556" y="75"/>
                </a:lnTo>
                <a:lnTo>
                  <a:pt x="562" y="70"/>
                </a:lnTo>
                <a:lnTo>
                  <a:pt x="567" y="65"/>
                </a:lnTo>
                <a:lnTo>
                  <a:pt x="572" y="65"/>
                </a:lnTo>
                <a:lnTo>
                  <a:pt x="578" y="60"/>
                </a:lnTo>
                <a:lnTo>
                  <a:pt x="583" y="55"/>
                </a:lnTo>
                <a:lnTo>
                  <a:pt x="588" y="55"/>
                </a:lnTo>
                <a:lnTo>
                  <a:pt x="594" y="50"/>
                </a:lnTo>
                <a:lnTo>
                  <a:pt x="599" y="45"/>
                </a:lnTo>
                <a:lnTo>
                  <a:pt x="604" y="40"/>
                </a:lnTo>
                <a:lnTo>
                  <a:pt x="610" y="40"/>
                </a:lnTo>
                <a:lnTo>
                  <a:pt x="615" y="35"/>
                </a:lnTo>
                <a:lnTo>
                  <a:pt x="620" y="35"/>
                </a:lnTo>
                <a:lnTo>
                  <a:pt x="626" y="30"/>
                </a:lnTo>
                <a:lnTo>
                  <a:pt x="631" y="25"/>
                </a:lnTo>
                <a:lnTo>
                  <a:pt x="636" y="25"/>
                </a:lnTo>
                <a:lnTo>
                  <a:pt x="642" y="20"/>
                </a:lnTo>
                <a:lnTo>
                  <a:pt x="647" y="15"/>
                </a:lnTo>
                <a:lnTo>
                  <a:pt x="652" y="15"/>
                </a:lnTo>
                <a:lnTo>
                  <a:pt x="658" y="10"/>
                </a:lnTo>
                <a:lnTo>
                  <a:pt x="663" y="10"/>
                </a:lnTo>
                <a:lnTo>
                  <a:pt x="669" y="5"/>
                </a:lnTo>
                <a:lnTo>
                  <a:pt x="674" y="0"/>
                </a:lnTo>
                <a:lnTo>
                  <a:pt x="679" y="0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Freeform 80"/>
          <p:cNvSpPr>
            <a:spLocks/>
          </p:cNvSpPr>
          <p:nvPr/>
        </p:nvSpPr>
        <p:spPr bwMode="auto">
          <a:xfrm>
            <a:off x="5301230" y="4878534"/>
            <a:ext cx="587375" cy="222250"/>
          </a:xfrm>
          <a:custGeom>
            <a:avLst/>
            <a:gdLst>
              <a:gd name="T0" fmla="*/ 2 w 679"/>
              <a:gd name="T1" fmla="*/ 27 h 311"/>
              <a:gd name="T2" fmla="*/ 4 w 679"/>
              <a:gd name="T3" fmla="*/ 27 h 311"/>
              <a:gd name="T4" fmla="*/ 7 w 679"/>
              <a:gd name="T5" fmla="*/ 26 h 311"/>
              <a:gd name="T6" fmla="*/ 9 w 679"/>
              <a:gd name="T7" fmla="*/ 25 h 311"/>
              <a:gd name="T8" fmla="*/ 12 w 679"/>
              <a:gd name="T9" fmla="*/ 24 h 311"/>
              <a:gd name="T10" fmla="*/ 15 w 679"/>
              <a:gd name="T11" fmla="*/ 24 h 311"/>
              <a:gd name="T12" fmla="*/ 17 w 679"/>
              <a:gd name="T13" fmla="*/ 23 h 311"/>
              <a:gd name="T14" fmla="*/ 20 w 679"/>
              <a:gd name="T15" fmla="*/ 22 h 311"/>
              <a:gd name="T16" fmla="*/ 22 w 679"/>
              <a:gd name="T17" fmla="*/ 21 h 311"/>
              <a:gd name="T18" fmla="*/ 25 w 679"/>
              <a:gd name="T19" fmla="*/ 20 h 311"/>
              <a:gd name="T20" fmla="*/ 28 w 679"/>
              <a:gd name="T21" fmla="*/ 20 h 311"/>
              <a:gd name="T22" fmla="*/ 31 w 679"/>
              <a:gd name="T23" fmla="*/ 19 h 311"/>
              <a:gd name="T24" fmla="*/ 33 w 679"/>
              <a:gd name="T25" fmla="*/ 18 h 311"/>
              <a:gd name="T26" fmla="*/ 35 w 679"/>
              <a:gd name="T27" fmla="*/ 18 h 311"/>
              <a:gd name="T28" fmla="*/ 38 w 679"/>
              <a:gd name="T29" fmla="*/ 17 h 311"/>
              <a:gd name="T30" fmla="*/ 41 w 679"/>
              <a:gd name="T31" fmla="*/ 16 h 311"/>
              <a:gd name="T32" fmla="*/ 44 w 679"/>
              <a:gd name="T33" fmla="*/ 16 h 311"/>
              <a:gd name="T34" fmla="*/ 46 w 679"/>
              <a:gd name="T35" fmla="*/ 15 h 311"/>
              <a:gd name="T36" fmla="*/ 48 w 679"/>
              <a:gd name="T37" fmla="*/ 14 h 311"/>
              <a:gd name="T38" fmla="*/ 51 w 679"/>
              <a:gd name="T39" fmla="*/ 13 h 311"/>
              <a:gd name="T40" fmla="*/ 54 w 679"/>
              <a:gd name="T41" fmla="*/ 13 h 311"/>
              <a:gd name="T42" fmla="*/ 57 w 679"/>
              <a:gd name="T43" fmla="*/ 12 h 311"/>
              <a:gd name="T44" fmla="*/ 59 w 679"/>
              <a:gd name="T45" fmla="*/ 11 h 311"/>
              <a:gd name="T46" fmla="*/ 62 w 679"/>
              <a:gd name="T47" fmla="*/ 11 h 311"/>
              <a:gd name="T48" fmla="*/ 64 w 679"/>
              <a:gd name="T49" fmla="*/ 10 h 311"/>
              <a:gd name="T50" fmla="*/ 67 w 679"/>
              <a:gd name="T51" fmla="*/ 9 h 311"/>
              <a:gd name="T52" fmla="*/ 69 w 679"/>
              <a:gd name="T53" fmla="*/ 9 h 311"/>
              <a:gd name="T54" fmla="*/ 72 w 679"/>
              <a:gd name="T55" fmla="*/ 8 h 311"/>
              <a:gd name="T56" fmla="*/ 75 w 679"/>
              <a:gd name="T57" fmla="*/ 8 h 311"/>
              <a:gd name="T58" fmla="*/ 77 w 679"/>
              <a:gd name="T59" fmla="*/ 7 h 311"/>
              <a:gd name="T60" fmla="*/ 80 w 679"/>
              <a:gd name="T61" fmla="*/ 6 h 311"/>
              <a:gd name="T62" fmla="*/ 82 w 679"/>
              <a:gd name="T63" fmla="*/ 6 h 311"/>
              <a:gd name="T64" fmla="*/ 85 w 679"/>
              <a:gd name="T65" fmla="*/ 5 h 311"/>
              <a:gd name="T66" fmla="*/ 87 w 679"/>
              <a:gd name="T67" fmla="*/ 5 h 311"/>
              <a:gd name="T68" fmla="*/ 90 w 679"/>
              <a:gd name="T69" fmla="*/ 5 h 311"/>
              <a:gd name="T70" fmla="*/ 93 w 679"/>
              <a:gd name="T71" fmla="*/ 4 h 311"/>
              <a:gd name="T72" fmla="*/ 95 w 679"/>
              <a:gd name="T73" fmla="*/ 3 h 311"/>
              <a:gd name="T74" fmla="*/ 98 w 679"/>
              <a:gd name="T75" fmla="*/ 3 h 311"/>
              <a:gd name="T76" fmla="*/ 100 w 679"/>
              <a:gd name="T77" fmla="*/ 2 h 311"/>
              <a:gd name="T78" fmla="*/ 103 w 679"/>
              <a:gd name="T79" fmla="*/ 2 h 311"/>
              <a:gd name="T80" fmla="*/ 106 w 679"/>
              <a:gd name="T81" fmla="*/ 1 h 311"/>
              <a:gd name="T82" fmla="*/ 108 w 679"/>
              <a:gd name="T83" fmla="*/ 0 h 3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79" h="311">
                <a:moveTo>
                  <a:pt x="0" y="311"/>
                </a:moveTo>
                <a:lnTo>
                  <a:pt x="6" y="306"/>
                </a:lnTo>
                <a:lnTo>
                  <a:pt x="11" y="301"/>
                </a:lnTo>
                <a:lnTo>
                  <a:pt x="16" y="301"/>
                </a:lnTo>
                <a:lnTo>
                  <a:pt x="22" y="296"/>
                </a:lnTo>
                <a:lnTo>
                  <a:pt x="27" y="296"/>
                </a:lnTo>
                <a:lnTo>
                  <a:pt x="32" y="290"/>
                </a:lnTo>
                <a:lnTo>
                  <a:pt x="38" y="285"/>
                </a:lnTo>
                <a:lnTo>
                  <a:pt x="43" y="285"/>
                </a:lnTo>
                <a:lnTo>
                  <a:pt x="48" y="280"/>
                </a:lnTo>
                <a:lnTo>
                  <a:pt x="54" y="280"/>
                </a:lnTo>
                <a:lnTo>
                  <a:pt x="59" y="275"/>
                </a:lnTo>
                <a:lnTo>
                  <a:pt x="64" y="270"/>
                </a:lnTo>
                <a:lnTo>
                  <a:pt x="70" y="270"/>
                </a:lnTo>
                <a:lnTo>
                  <a:pt x="75" y="265"/>
                </a:lnTo>
                <a:lnTo>
                  <a:pt x="80" y="260"/>
                </a:lnTo>
                <a:lnTo>
                  <a:pt x="86" y="260"/>
                </a:lnTo>
                <a:lnTo>
                  <a:pt x="91" y="260"/>
                </a:lnTo>
                <a:lnTo>
                  <a:pt x="96" y="255"/>
                </a:lnTo>
                <a:lnTo>
                  <a:pt x="102" y="250"/>
                </a:lnTo>
                <a:lnTo>
                  <a:pt x="107" y="250"/>
                </a:lnTo>
                <a:lnTo>
                  <a:pt x="113" y="245"/>
                </a:lnTo>
                <a:lnTo>
                  <a:pt x="118" y="245"/>
                </a:lnTo>
                <a:lnTo>
                  <a:pt x="123" y="240"/>
                </a:lnTo>
                <a:lnTo>
                  <a:pt x="129" y="235"/>
                </a:lnTo>
                <a:lnTo>
                  <a:pt x="134" y="235"/>
                </a:lnTo>
                <a:lnTo>
                  <a:pt x="139" y="230"/>
                </a:lnTo>
                <a:lnTo>
                  <a:pt x="145" y="230"/>
                </a:lnTo>
                <a:lnTo>
                  <a:pt x="150" y="225"/>
                </a:lnTo>
                <a:lnTo>
                  <a:pt x="155" y="225"/>
                </a:lnTo>
                <a:lnTo>
                  <a:pt x="161" y="220"/>
                </a:lnTo>
                <a:lnTo>
                  <a:pt x="166" y="220"/>
                </a:lnTo>
                <a:lnTo>
                  <a:pt x="171" y="215"/>
                </a:lnTo>
                <a:lnTo>
                  <a:pt x="177" y="215"/>
                </a:lnTo>
                <a:lnTo>
                  <a:pt x="182" y="210"/>
                </a:lnTo>
                <a:lnTo>
                  <a:pt x="187" y="210"/>
                </a:lnTo>
                <a:lnTo>
                  <a:pt x="193" y="205"/>
                </a:lnTo>
                <a:lnTo>
                  <a:pt x="198" y="200"/>
                </a:lnTo>
                <a:lnTo>
                  <a:pt x="203" y="200"/>
                </a:lnTo>
                <a:lnTo>
                  <a:pt x="209" y="200"/>
                </a:lnTo>
                <a:lnTo>
                  <a:pt x="214" y="195"/>
                </a:lnTo>
                <a:lnTo>
                  <a:pt x="219" y="190"/>
                </a:lnTo>
                <a:lnTo>
                  <a:pt x="225" y="190"/>
                </a:lnTo>
                <a:lnTo>
                  <a:pt x="230" y="185"/>
                </a:lnTo>
                <a:lnTo>
                  <a:pt x="236" y="185"/>
                </a:lnTo>
                <a:lnTo>
                  <a:pt x="241" y="180"/>
                </a:lnTo>
                <a:lnTo>
                  <a:pt x="246" y="180"/>
                </a:lnTo>
                <a:lnTo>
                  <a:pt x="252" y="175"/>
                </a:lnTo>
                <a:lnTo>
                  <a:pt x="257" y="175"/>
                </a:lnTo>
                <a:lnTo>
                  <a:pt x="262" y="170"/>
                </a:lnTo>
                <a:lnTo>
                  <a:pt x="268" y="170"/>
                </a:lnTo>
                <a:lnTo>
                  <a:pt x="273" y="165"/>
                </a:lnTo>
                <a:lnTo>
                  <a:pt x="278" y="165"/>
                </a:lnTo>
                <a:lnTo>
                  <a:pt x="284" y="165"/>
                </a:lnTo>
                <a:lnTo>
                  <a:pt x="289" y="160"/>
                </a:lnTo>
                <a:lnTo>
                  <a:pt x="294" y="155"/>
                </a:lnTo>
                <a:lnTo>
                  <a:pt x="300" y="155"/>
                </a:lnTo>
                <a:lnTo>
                  <a:pt x="305" y="155"/>
                </a:lnTo>
                <a:lnTo>
                  <a:pt x="310" y="150"/>
                </a:lnTo>
                <a:lnTo>
                  <a:pt x="316" y="145"/>
                </a:lnTo>
                <a:lnTo>
                  <a:pt x="321" y="145"/>
                </a:lnTo>
                <a:lnTo>
                  <a:pt x="326" y="145"/>
                </a:lnTo>
                <a:lnTo>
                  <a:pt x="332" y="140"/>
                </a:lnTo>
                <a:lnTo>
                  <a:pt x="337" y="135"/>
                </a:lnTo>
                <a:lnTo>
                  <a:pt x="342" y="135"/>
                </a:lnTo>
                <a:lnTo>
                  <a:pt x="348" y="135"/>
                </a:lnTo>
                <a:lnTo>
                  <a:pt x="353" y="130"/>
                </a:lnTo>
                <a:lnTo>
                  <a:pt x="359" y="130"/>
                </a:lnTo>
                <a:lnTo>
                  <a:pt x="364" y="125"/>
                </a:lnTo>
                <a:lnTo>
                  <a:pt x="369" y="125"/>
                </a:lnTo>
                <a:lnTo>
                  <a:pt x="375" y="120"/>
                </a:lnTo>
                <a:lnTo>
                  <a:pt x="380" y="120"/>
                </a:lnTo>
                <a:lnTo>
                  <a:pt x="385" y="115"/>
                </a:lnTo>
                <a:lnTo>
                  <a:pt x="391" y="115"/>
                </a:lnTo>
                <a:lnTo>
                  <a:pt x="396" y="115"/>
                </a:lnTo>
                <a:lnTo>
                  <a:pt x="401" y="110"/>
                </a:lnTo>
                <a:lnTo>
                  <a:pt x="407" y="110"/>
                </a:lnTo>
                <a:lnTo>
                  <a:pt x="412" y="105"/>
                </a:lnTo>
                <a:lnTo>
                  <a:pt x="417" y="105"/>
                </a:lnTo>
                <a:lnTo>
                  <a:pt x="423" y="100"/>
                </a:lnTo>
                <a:lnTo>
                  <a:pt x="428" y="100"/>
                </a:lnTo>
                <a:lnTo>
                  <a:pt x="433" y="95"/>
                </a:lnTo>
                <a:lnTo>
                  <a:pt x="439" y="95"/>
                </a:lnTo>
                <a:lnTo>
                  <a:pt x="444" y="90"/>
                </a:lnTo>
                <a:lnTo>
                  <a:pt x="449" y="90"/>
                </a:lnTo>
                <a:lnTo>
                  <a:pt x="455" y="90"/>
                </a:lnTo>
                <a:lnTo>
                  <a:pt x="460" y="85"/>
                </a:lnTo>
                <a:lnTo>
                  <a:pt x="466" y="85"/>
                </a:lnTo>
                <a:lnTo>
                  <a:pt x="471" y="80"/>
                </a:lnTo>
                <a:lnTo>
                  <a:pt x="476" y="80"/>
                </a:lnTo>
                <a:lnTo>
                  <a:pt x="482" y="75"/>
                </a:lnTo>
                <a:lnTo>
                  <a:pt x="487" y="75"/>
                </a:lnTo>
                <a:lnTo>
                  <a:pt x="492" y="70"/>
                </a:lnTo>
                <a:lnTo>
                  <a:pt x="498" y="70"/>
                </a:lnTo>
                <a:lnTo>
                  <a:pt x="503" y="70"/>
                </a:lnTo>
                <a:lnTo>
                  <a:pt x="508" y="65"/>
                </a:lnTo>
                <a:lnTo>
                  <a:pt x="514" y="65"/>
                </a:lnTo>
                <a:lnTo>
                  <a:pt x="519" y="60"/>
                </a:lnTo>
                <a:lnTo>
                  <a:pt x="524" y="60"/>
                </a:lnTo>
                <a:lnTo>
                  <a:pt x="530" y="60"/>
                </a:lnTo>
                <a:lnTo>
                  <a:pt x="535" y="55"/>
                </a:lnTo>
                <a:lnTo>
                  <a:pt x="540" y="55"/>
                </a:lnTo>
                <a:lnTo>
                  <a:pt x="546" y="50"/>
                </a:lnTo>
                <a:lnTo>
                  <a:pt x="551" y="50"/>
                </a:lnTo>
                <a:lnTo>
                  <a:pt x="556" y="50"/>
                </a:lnTo>
                <a:lnTo>
                  <a:pt x="562" y="45"/>
                </a:lnTo>
                <a:lnTo>
                  <a:pt x="567" y="45"/>
                </a:lnTo>
                <a:lnTo>
                  <a:pt x="572" y="40"/>
                </a:lnTo>
                <a:lnTo>
                  <a:pt x="578" y="40"/>
                </a:lnTo>
                <a:lnTo>
                  <a:pt x="583" y="35"/>
                </a:lnTo>
                <a:lnTo>
                  <a:pt x="589" y="35"/>
                </a:lnTo>
                <a:lnTo>
                  <a:pt x="594" y="35"/>
                </a:lnTo>
                <a:lnTo>
                  <a:pt x="599" y="30"/>
                </a:lnTo>
                <a:lnTo>
                  <a:pt x="605" y="30"/>
                </a:lnTo>
                <a:lnTo>
                  <a:pt x="610" y="25"/>
                </a:lnTo>
                <a:lnTo>
                  <a:pt x="615" y="25"/>
                </a:lnTo>
                <a:lnTo>
                  <a:pt x="621" y="25"/>
                </a:lnTo>
                <a:lnTo>
                  <a:pt x="626" y="20"/>
                </a:lnTo>
                <a:lnTo>
                  <a:pt x="631" y="20"/>
                </a:lnTo>
                <a:lnTo>
                  <a:pt x="637" y="20"/>
                </a:lnTo>
                <a:lnTo>
                  <a:pt x="642" y="15"/>
                </a:lnTo>
                <a:lnTo>
                  <a:pt x="647" y="15"/>
                </a:lnTo>
                <a:lnTo>
                  <a:pt x="653" y="10"/>
                </a:lnTo>
                <a:lnTo>
                  <a:pt x="658" y="10"/>
                </a:lnTo>
                <a:lnTo>
                  <a:pt x="663" y="10"/>
                </a:lnTo>
                <a:lnTo>
                  <a:pt x="669" y="5"/>
                </a:lnTo>
                <a:lnTo>
                  <a:pt x="674" y="5"/>
                </a:lnTo>
                <a:lnTo>
                  <a:pt x="679" y="0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Freeform 81"/>
          <p:cNvSpPr>
            <a:spLocks/>
          </p:cNvSpPr>
          <p:nvPr/>
        </p:nvSpPr>
        <p:spPr bwMode="auto">
          <a:xfrm>
            <a:off x="5888605" y="4792809"/>
            <a:ext cx="339725" cy="85725"/>
          </a:xfrm>
          <a:custGeom>
            <a:avLst/>
            <a:gdLst>
              <a:gd name="T0" fmla="*/ 1 w 391"/>
              <a:gd name="T1" fmla="*/ 11 h 121"/>
              <a:gd name="T2" fmla="*/ 3 w 391"/>
              <a:gd name="T3" fmla="*/ 10 h 121"/>
              <a:gd name="T4" fmla="*/ 4 w 391"/>
              <a:gd name="T5" fmla="*/ 10 h 121"/>
              <a:gd name="T6" fmla="*/ 6 w 391"/>
              <a:gd name="T7" fmla="*/ 10 h 121"/>
              <a:gd name="T8" fmla="*/ 8 w 391"/>
              <a:gd name="T9" fmla="*/ 9 h 121"/>
              <a:gd name="T10" fmla="*/ 10 w 391"/>
              <a:gd name="T11" fmla="*/ 9 h 121"/>
              <a:gd name="T12" fmla="*/ 11 w 391"/>
              <a:gd name="T13" fmla="*/ 9 h 121"/>
              <a:gd name="T14" fmla="*/ 13 w 391"/>
              <a:gd name="T15" fmla="*/ 8 h 121"/>
              <a:gd name="T16" fmla="*/ 15 w 391"/>
              <a:gd name="T17" fmla="*/ 8 h 121"/>
              <a:gd name="T18" fmla="*/ 17 w 391"/>
              <a:gd name="T19" fmla="*/ 8 h 121"/>
              <a:gd name="T20" fmla="*/ 19 w 391"/>
              <a:gd name="T21" fmla="*/ 8 h 121"/>
              <a:gd name="T22" fmla="*/ 20 w 391"/>
              <a:gd name="T23" fmla="*/ 7 h 121"/>
              <a:gd name="T24" fmla="*/ 22 w 391"/>
              <a:gd name="T25" fmla="*/ 7 h 121"/>
              <a:gd name="T26" fmla="*/ 24 w 391"/>
              <a:gd name="T27" fmla="*/ 7 h 121"/>
              <a:gd name="T28" fmla="*/ 26 w 391"/>
              <a:gd name="T29" fmla="*/ 6 h 121"/>
              <a:gd name="T30" fmla="*/ 27 w 391"/>
              <a:gd name="T31" fmla="*/ 6 h 121"/>
              <a:gd name="T32" fmla="*/ 29 w 391"/>
              <a:gd name="T33" fmla="*/ 5 h 121"/>
              <a:gd name="T34" fmla="*/ 31 w 391"/>
              <a:gd name="T35" fmla="*/ 5 h 121"/>
              <a:gd name="T36" fmla="*/ 32 w 391"/>
              <a:gd name="T37" fmla="*/ 5 h 121"/>
              <a:gd name="T38" fmla="*/ 34 w 391"/>
              <a:gd name="T39" fmla="*/ 5 h 121"/>
              <a:gd name="T40" fmla="*/ 36 w 391"/>
              <a:gd name="T41" fmla="*/ 4 h 121"/>
              <a:gd name="T42" fmla="*/ 38 w 391"/>
              <a:gd name="T43" fmla="*/ 4 h 121"/>
              <a:gd name="T44" fmla="*/ 39 w 391"/>
              <a:gd name="T45" fmla="*/ 4 h 121"/>
              <a:gd name="T46" fmla="*/ 42 w 391"/>
              <a:gd name="T47" fmla="*/ 4 h 121"/>
              <a:gd name="T48" fmla="*/ 43 w 391"/>
              <a:gd name="T49" fmla="*/ 3 h 121"/>
              <a:gd name="T50" fmla="*/ 45 w 391"/>
              <a:gd name="T51" fmla="*/ 3 h 121"/>
              <a:gd name="T52" fmla="*/ 47 w 391"/>
              <a:gd name="T53" fmla="*/ 3 h 121"/>
              <a:gd name="T54" fmla="*/ 48 w 391"/>
              <a:gd name="T55" fmla="*/ 2 h 121"/>
              <a:gd name="T56" fmla="*/ 50 w 391"/>
              <a:gd name="T57" fmla="*/ 2 h 121"/>
              <a:gd name="T58" fmla="*/ 52 w 391"/>
              <a:gd name="T59" fmla="*/ 2 h 121"/>
              <a:gd name="T60" fmla="*/ 54 w 391"/>
              <a:gd name="T61" fmla="*/ 1 h 121"/>
              <a:gd name="T62" fmla="*/ 55 w 391"/>
              <a:gd name="T63" fmla="*/ 1 h 121"/>
              <a:gd name="T64" fmla="*/ 57 w 391"/>
              <a:gd name="T65" fmla="*/ 1 h 121"/>
              <a:gd name="T66" fmla="*/ 59 w 391"/>
              <a:gd name="T67" fmla="*/ 0 h 121"/>
              <a:gd name="T68" fmla="*/ 61 w 391"/>
              <a:gd name="T69" fmla="*/ 0 h 121"/>
              <a:gd name="T70" fmla="*/ 62 w 391"/>
              <a:gd name="T71" fmla="*/ 0 h 121"/>
              <a:gd name="T72" fmla="*/ 64 w 391"/>
              <a:gd name="T73" fmla="*/ 0 h 12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391" h="121">
                <a:moveTo>
                  <a:pt x="0" y="121"/>
                </a:moveTo>
                <a:lnTo>
                  <a:pt x="6" y="121"/>
                </a:lnTo>
                <a:lnTo>
                  <a:pt x="11" y="121"/>
                </a:lnTo>
                <a:lnTo>
                  <a:pt x="16" y="116"/>
                </a:lnTo>
                <a:lnTo>
                  <a:pt x="22" y="116"/>
                </a:lnTo>
                <a:lnTo>
                  <a:pt x="27" y="116"/>
                </a:lnTo>
                <a:lnTo>
                  <a:pt x="33" y="111"/>
                </a:lnTo>
                <a:lnTo>
                  <a:pt x="38" y="111"/>
                </a:lnTo>
                <a:lnTo>
                  <a:pt x="43" y="106"/>
                </a:lnTo>
                <a:lnTo>
                  <a:pt x="49" y="106"/>
                </a:lnTo>
                <a:lnTo>
                  <a:pt x="54" y="106"/>
                </a:lnTo>
                <a:lnTo>
                  <a:pt x="59" y="106"/>
                </a:lnTo>
                <a:lnTo>
                  <a:pt x="65" y="101"/>
                </a:lnTo>
                <a:lnTo>
                  <a:pt x="70" y="101"/>
                </a:lnTo>
                <a:lnTo>
                  <a:pt x="75" y="96"/>
                </a:lnTo>
                <a:lnTo>
                  <a:pt x="81" y="96"/>
                </a:lnTo>
                <a:lnTo>
                  <a:pt x="86" y="91"/>
                </a:lnTo>
                <a:lnTo>
                  <a:pt x="91" y="91"/>
                </a:lnTo>
                <a:lnTo>
                  <a:pt x="97" y="91"/>
                </a:lnTo>
                <a:lnTo>
                  <a:pt x="102" y="91"/>
                </a:lnTo>
                <a:lnTo>
                  <a:pt x="107" y="86"/>
                </a:lnTo>
                <a:lnTo>
                  <a:pt x="113" y="86"/>
                </a:lnTo>
                <a:lnTo>
                  <a:pt x="118" y="81"/>
                </a:lnTo>
                <a:lnTo>
                  <a:pt x="123" y="81"/>
                </a:lnTo>
                <a:lnTo>
                  <a:pt x="129" y="81"/>
                </a:lnTo>
                <a:lnTo>
                  <a:pt x="134" y="76"/>
                </a:lnTo>
                <a:lnTo>
                  <a:pt x="139" y="76"/>
                </a:lnTo>
                <a:lnTo>
                  <a:pt x="145" y="76"/>
                </a:lnTo>
                <a:lnTo>
                  <a:pt x="150" y="70"/>
                </a:lnTo>
                <a:lnTo>
                  <a:pt x="156" y="70"/>
                </a:lnTo>
                <a:lnTo>
                  <a:pt x="161" y="70"/>
                </a:lnTo>
                <a:lnTo>
                  <a:pt x="166" y="65"/>
                </a:lnTo>
                <a:lnTo>
                  <a:pt x="172" y="65"/>
                </a:lnTo>
                <a:lnTo>
                  <a:pt x="177" y="60"/>
                </a:lnTo>
                <a:lnTo>
                  <a:pt x="182" y="60"/>
                </a:lnTo>
                <a:lnTo>
                  <a:pt x="188" y="60"/>
                </a:lnTo>
                <a:lnTo>
                  <a:pt x="193" y="60"/>
                </a:lnTo>
                <a:lnTo>
                  <a:pt x="198" y="55"/>
                </a:lnTo>
                <a:lnTo>
                  <a:pt x="204" y="55"/>
                </a:lnTo>
                <a:lnTo>
                  <a:pt x="209" y="55"/>
                </a:lnTo>
                <a:lnTo>
                  <a:pt x="214" y="50"/>
                </a:lnTo>
                <a:lnTo>
                  <a:pt x="220" y="50"/>
                </a:lnTo>
                <a:lnTo>
                  <a:pt x="225" y="45"/>
                </a:lnTo>
                <a:lnTo>
                  <a:pt x="230" y="45"/>
                </a:lnTo>
                <a:lnTo>
                  <a:pt x="236" y="45"/>
                </a:lnTo>
                <a:lnTo>
                  <a:pt x="241" y="45"/>
                </a:lnTo>
                <a:lnTo>
                  <a:pt x="246" y="40"/>
                </a:lnTo>
                <a:lnTo>
                  <a:pt x="252" y="40"/>
                </a:lnTo>
                <a:lnTo>
                  <a:pt x="257" y="40"/>
                </a:lnTo>
                <a:lnTo>
                  <a:pt x="263" y="35"/>
                </a:lnTo>
                <a:lnTo>
                  <a:pt x="268" y="35"/>
                </a:lnTo>
                <a:lnTo>
                  <a:pt x="273" y="35"/>
                </a:lnTo>
                <a:lnTo>
                  <a:pt x="279" y="30"/>
                </a:lnTo>
                <a:lnTo>
                  <a:pt x="284" y="30"/>
                </a:lnTo>
                <a:lnTo>
                  <a:pt x="289" y="30"/>
                </a:lnTo>
                <a:lnTo>
                  <a:pt x="295" y="25"/>
                </a:lnTo>
                <a:lnTo>
                  <a:pt x="300" y="25"/>
                </a:lnTo>
                <a:lnTo>
                  <a:pt x="305" y="25"/>
                </a:lnTo>
                <a:lnTo>
                  <a:pt x="311" y="20"/>
                </a:lnTo>
                <a:lnTo>
                  <a:pt x="316" y="20"/>
                </a:lnTo>
                <a:lnTo>
                  <a:pt x="321" y="20"/>
                </a:lnTo>
                <a:lnTo>
                  <a:pt x="327" y="15"/>
                </a:lnTo>
                <a:lnTo>
                  <a:pt x="332" y="15"/>
                </a:lnTo>
                <a:lnTo>
                  <a:pt x="337" y="15"/>
                </a:lnTo>
                <a:lnTo>
                  <a:pt x="343" y="10"/>
                </a:lnTo>
                <a:lnTo>
                  <a:pt x="348" y="10"/>
                </a:lnTo>
                <a:lnTo>
                  <a:pt x="353" y="10"/>
                </a:lnTo>
                <a:lnTo>
                  <a:pt x="359" y="5"/>
                </a:lnTo>
                <a:lnTo>
                  <a:pt x="364" y="5"/>
                </a:lnTo>
                <a:lnTo>
                  <a:pt x="369" y="5"/>
                </a:lnTo>
                <a:lnTo>
                  <a:pt x="375" y="5"/>
                </a:lnTo>
                <a:lnTo>
                  <a:pt x="380" y="0"/>
                </a:lnTo>
                <a:lnTo>
                  <a:pt x="386" y="0"/>
                </a:lnTo>
                <a:lnTo>
                  <a:pt x="391" y="0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Rectangle 82"/>
          <p:cNvSpPr>
            <a:spLocks noChangeArrowheads="1"/>
          </p:cNvSpPr>
          <p:nvPr/>
        </p:nvSpPr>
        <p:spPr bwMode="auto">
          <a:xfrm>
            <a:off x="4232843" y="6143771"/>
            <a:ext cx="6032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000000"/>
                </a:solidFill>
                <a:latin typeface="Helvetica" charset="0"/>
              </a:rPr>
              <a:t>S [mm]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78" name="Rectangle 83"/>
          <p:cNvSpPr>
            <a:spLocks noChangeArrowheads="1"/>
          </p:cNvSpPr>
          <p:nvPr/>
        </p:nvSpPr>
        <p:spPr bwMode="auto">
          <a:xfrm rot="16200000">
            <a:off x="1134917" y="5229600"/>
            <a:ext cx="178895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 dirty="0">
                <a:solidFill>
                  <a:srgbClr val="000000"/>
                </a:solidFill>
                <a:latin typeface="Helvetica" charset="0"/>
              </a:rPr>
              <a:t>wake potential W [</a:t>
            </a:r>
            <a:r>
              <a:rPr lang="en-US" sz="1400" b="1" dirty="0" smtClean="0">
                <a:solidFill>
                  <a:srgbClr val="000000"/>
                </a:solidFill>
                <a:latin typeface="Helvetica" charset="0"/>
              </a:rPr>
              <a:t>V]</a:t>
            </a:r>
            <a:endParaRPr lang="en-US" sz="1400" b="1" dirty="0">
              <a:latin typeface="Times New Roman" charset="0"/>
            </a:endParaRPr>
          </a:p>
        </p:txBody>
      </p:sp>
      <p:sp>
        <p:nvSpPr>
          <p:cNvPr id="79" name="Line 84"/>
          <p:cNvSpPr>
            <a:spLocks noChangeShapeType="1"/>
          </p:cNvSpPr>
          <p:nvPr/>
        </p:nvSpPr>
        <p:spPr bwMode="auto">
          <a:xfrm>
            <a:off x="3345693" y="5538934"/>
            <a:ext cx="630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Text Box 85"/>
          <p:cNvSpPr txBox="1">
            <a:spLocks noChangeArrowheads="1"/>
          </p:cNvSpPr>
          <p:nvPr/>
        </p:nvSpPr>
        <p:spPr bwMode="auto">
          <a:xfrm>
            <a:off x="4013768" y="5524646"/>
            <a:ext cx="804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dirty="0">
                <a:latin typeface="Times New Roman" charset="0"/>
              </a:rPr>
              <a:t>bunch</a:t>
            </a:r>
          </a:p>
        </p:txBody>
      </p:sp>
      <p:sp>
        <p:nvSpPr>
          <p:cNvPr id="81" name="AutoShape 149"/>
          <p:cNvSpPr>
            <a:spLocks noChangeArrowheads="1"/>
          </p:cNvSpPr>
          <p:nvPr/>
        </p:nvSpPr>
        <p:spPr bwMode="auto">
          <a:xfrm>
            <a:off x="4309042" y="4148284"/>
            <a:ext cx="214313" cy="215900"/>
          </a:xfrm>
          <a:prstGeom prst="downArrow">
            <a:avLst>
              <a:gd name="adj1" fmla="val 50000"/>
              <a:gd name="adj2" fmla="val 4059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4072506" y="5524646"/>
            <a:ext cx="854057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79" y="76200"/>
            <a:ext cx="8266922" cy="1143000"/>
          </a:xfrm>
        </p:spPr>
        <p:txBody>
          <a:bodyPr/>
          <a:lstStyle/>
          <a:p>
            <a:r>
              <a:rPr lang="en-US" sz="4000" dirty="0" smtClean="0"/>
              <a:t>Time Domain: Longitudinal Loss Factor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3" y="1357604"/>
            <a:ext cx="8444204" cy="4847253"/>
          </a:xfrm>
        </p:spPr>
        <p:txBody>
          <a:bodyPr/>
          <a:lstStyle/>
          <a:p>
            <a:r>
              <a:rPr lang="en-US" sz="2400" b="1" dirty="0" smtClean="0"/>
              <a:t>Once </a:t>
            </a:r>
            <a:r>
              <a:rPr lang="en-US" sz="2400" b="1" dirty="0"/>
              <a:t>the longitudinal wake potential is known</a:t>
            </a:r>
            <a:r>
              <a:rPr lang="en-US" sz="2400" b="1" dirty="0" smtClean="0"/>
              <a:t>, the </a:t>
            </a:r>
            <a:r>
              <a:rPr lang="en-US" sz="2400" b="1" dirty="0"/>
              <a:t>total energy loss </a:t>
            </a:r>
            <a:r>
              <a:rPr lang="en-US" sz="2400" b="1" dirty="0" smtClean="0"/>
              <a:t>of the bunch passing the cavity is </a:t>
            </a:r>
            <a:r>
              <a:rPr lang="en-US" sz="2400" b="1" dirty="0"/>
              <a:t>given </a:t>
            </a:r>
            <a:r>
              <a:rPr lang="en-US" sz="2400" b="1" dirty="0" smtClean="0"/>
              <a:t>by:</a:t>
            </a:r>
          </a:p>
          <a:p>
            <a:endParaRPr lang="en-US" sz="2400" b="1" dirty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r>
              <a:rPr lang="en-US" sz="2400" b="1" dirty="0" smtClean="0"/>
              <a:t>Now we can define </a:t>
            </a:r>
            <a:r>
              <a:rPr lang="en-US" sz="2400" b="1" dirty="0"/>
              <a:t>a figure of merit, the </a:t>
            </a:r>
            <a:r>
              <a:rPr lang="en-US" sz="2400" b="1" dirty="0">
                <a:solidFill>
                  <a:srgbClr val="FF0000"/>
                </a:solidFill>
              </a:rPr>
              <a:t>loss </a:t>
            </a:r>
            <a:r>
              <a:rPr lang="en-US" sz="2400" b="1" dirty="0" smtClean="0">
                <a:solidFill>
                  <a:srgbClr val="FF0000"/>
                </a:solidFill>
              </a:rPr>
              <a:t>factor</a:t>
            </a:r>
            <a:r>
              <a:rPr lang="en-US" sz="2400" b="1" dirty="0" smtClean="0"/>
              <a:t>: electromagnetic </a:t>
            </a:r>
            <a:r>
              <a:rPr lang="en-US" sz="2400" b="1" dirty="0"/>
              <a:t>energy a bunch leaves behind </a:t>
            </a:r>
            <a:r>
              <a:rPr lang="en-US" sz="2400" b="1" dirty="0" smtClean="0"/>
              <a:t>in a structure, normalized by bunch charge </a:t>
            </a:r>
            <a:r>
              <a:rPr lang="en-US" sz="2400" b="1" i="1" dirty="0" smtClean="0"/>
              <a:t>q</a:t>
            </a:r>
            <a:r>
              <a:rPr lang="en-US" sz="2400" b="1" dirty="0" smtClean="0"/>
              <a:t>: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561365"/>
              </p:ext>
            </p:extLst>
          </p:nvPr>
        </p:nvGraphicFramePr>
        <p:xfrm>
          <a:off x="2703026" y="2233743"/>
          <a:ext cx="3349680" cy="920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41" name="Equation" r:id="rId3" imgW="1244520" imgH="469800" progId="Equation.3">
                  <p:embed/>
                </p:oleObj>
              </mc:Choice>
              <mc:Fallback>
                <p:oleObj name="Equation" r:id="rId3" imgW="12445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3026" y="2233743"/>
                        <a:ext cx="3349680" cy="92000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8761335"/>
              </p:ext>
            </p:extLst>
          </p:nvPr>
        </p:nvGraphicFramePr>
        <p:xfrm>
          <a:off x="3704431" y="4926977"/>
          <a:ext cx="153828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42" name="Equation" r:id="rId5" imgW="571320" imgH="419040" progId="Equation.3">
                  <p:embed/>
                </p:oleObj>
              </mc:Choice>
              <mc:Fallback>
                <p:oleObj name="Equation" r:id="rId5" imgW="57132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4431" y="4926977"/>
                        <a:ext cx="1538287" cy="8223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" name="TextBox 14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78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79" y="76200"/>
            <a:ext cx="8266922" cy="1143000"/>
          </a:xfrm>
        </p:spPr>
        <p:txBody>
          <a:bodyPr/>
          <a:lstStyle/>
          <a:p>
            <a:r>
              <a:rPr lang="en-US" sz="4000" dirty="0" smtClean="0"/>
              <a:t>Example: Longitudinal Loss Factor of a Pill-Box Cavity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3" y="1357604"/>
            <a:ext cx="8444204" cy="4847253"/>
          </a:xfrm>
        </p:spPr>
        <p:txBody>
          <a:bodyPr/>
          <a:lstStyle/>
          <a:p>
            <a:r>
              <a:rPr lang="en-US" sz="2400" dirty="0"/>
              <a:t>Only for a few simple geometries formulas for the loss factor can be derived analytically. One of such geometries is a </a:t>
            </a:r>
            <a:r>
              <a:rPr lang="en-US" sz="2400" b="1" dirty="0">
                <a:solidFill>
                  <a:srgbClr val="333399"/>
                </a:solidFill>
              </a:rPr>
              <a:t>pill-box cavity with beam tubes</a:t>
            </a:r>
            <a:r>
              <a:rPr lang="en-US" sz="2400" dirty="0"/>
              <a:t>. For a </a:t>
            </a:r>
            <a:r>
              <a:rPr lang="en-US" sz="2400" dirty="0" err="1"/>
              <a:t>gaussian</a:t>
            </a:r>
            <a:r>
              <a:rPr lang="en-US" sz="2400" dirty="0"/>
              <a:t> beam with </a:t>
            </a:r>
            <a:r>
              <a:rPr lang="en-US" sz="2400" b="1" dirty="0" err="1"/>
              <a:t>rms</a:t>
            </a:r>
            <a:r>
              <a:rPr lang="en-US" sz="2400" b="1" dirty="0"/>
              <a:t> </a:t>
            </a:r>
            <a:r>
              <a:rPr lang="en-US" sz="2400" b="1" dirty="0" smtClean="0"/>
              <a:t>bunch length </a:t>
            </a:r>
            <a:r>
              <a:rPr lang="en-US" sz="2400" b="1" i="1" dirty="0"/>
              <a:t>s</a:t>
            </a:r>
            <a:r>
              <a:rPr lang="en-US" sz="2400" b="1" dirty="0"/>
              <a:t> </a:t>
            </a:r>
            <a:r>
              <a:rPr lang="en-US" sz="2400" dirty="0"/>
              <a:t>interacting with a pill-box cavity with the </a:t>
            </a:r>
            <a:r>
              <a:rPr lang="en-US" sz="2400" b="1" dirty="0"/>
              <a:t>radius </a:t>
            </a:r>
            <a:r>
              <a:rPr lang="en-US" sz="2400" b="1" i="1" dirty="0"/>
              <a:t>b</a:t>
            </a:r>
            <a:r>
              <a:rPr lang="en-US" sz="2400" dirty="0"/>
              <a:t>, </a:t>
            </a:r>
            <a:r>
              <a:rPr lang="en-US" sz="2400" b="1" dirty="0"/>
              <a:t>accelerating gap </a:t>
            </a:r>
            <a:r>
              <a:rPr lang="en-US" sz="2400" b="1" i="1" dirty="0"/>
              <a:t>g</a:t>
            </a:r>
            <a:r>
              <a:rPr lang="en-US" sz="2400" dirty="0"/>
              <a:t>, and </a:t>
            </a:r>
            <a:r>
              <a:rPr lang="en-US" sz="2400" b="1" dirty="0"/>
              <a:t>beam pipe radius </a:t>
            </a:r>
            <a:r>
              <a:rPr lang="en-US" sz="2400" b="1" i="1" dirty="0"/>
              <a:t>a</a:t>
            </a:r>
            <a:r>
              <a:rPr lang="en-US" sz="2400" b="1" dirty="0"/>
              <a:t> </a:t>
            </a:r>
            <a:r>
              <a:rPr lang="en-US" sz="2400" dirty="0"/>
              <a:t>we get: </a:t>
            </a:r>
          </a:p>
          <a:p>
            <a:endParaRPr lang="en-US" sz="2400" b="1" dirty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1600" b="1" dirty="0"/>
          </a:p>
          <a:p>
            <a:r>
              <a:rPr lang="en-US" sz="2400" dirty="0" smtClean="0"/>
              <a:t>This </a:t>
            </a:r>
            <a:r>
              <a:rPr lang="en-US" sz="2400" dirty="0"/>
              <a:t>formula is valid for </a:t>
            </a:r>
            <a:r>
              <a:rPr lang="en-US" sz="2400" dirty="0" err="1"/>
              <a:t>σ</a:t>
            </a:r>
            <a:r>
              <a:rPr lang="en-US" sz="2400" dirty="0"/>
              <a:t> &lt;&lt; </a:t>
            </a:r>
            <a:r>
              <a:rPr lang="en-US" sz="2400" i="1" dirty="0"/>
              <a:t>a</a:t>
            </a:r>
            <a:r>
              <a:rPr lang="en-US" sz="2400" dirty="0"/>
              <a:t> and </a:t>
            </a:r>
            <a:r>
              <a:rPr lang="en-US" sz="2400" i="1" dirty="0"/>
              <a:t>g</a:t>
            </a:r>
            <a:r>
              <a:rPr lang="en-US" sz="2400" dirty="0"/>
              <a:t> &lt; 2(</a:t>
            </a:r>
            <a:r>
              <a:rPr lang="en-US" sz="2400" i="1" dirty="0"/>
              <a:t>b-a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For </a:t>
            </a:r>
            <a:r>
              <a:rPr lang="en-US" sz="2400" dirty="0"/>
              <a:t>cases where analytic solution cannot be found, we </a:t>
            </a:r>
            <a:r>
              <a:rPr lang="en-US" sz="2400" b="1" dirty="0"/>
              <a:t>use computer codes such as </a:t>
            </a:r>
            <a:r>
              <a:rPr lang="en-US" sz="2400" b="1" dirty="0" smtClean="0"/>
              <a:t>ABCI</a:t>
            </a:r>
            <a:r>
              <a:rPr lang="en-US" sz="2400" b="1" dirty="0"/>
              <a:t>, NOVO, CST Particle </a:t>
            </a:r>
            <a:r>
              <a:rPr lang="en-US" sz="2400" b="1" dirty="0" smtClean="0"/>
              <a:t>Studio, ACE3P…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08464" y="3535682"/>
                <a:ext cx="3730222" cy="82189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charset="0"/>
                        </a:rPr>
                        <m:t>𝑘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e>
                      </m:d>
                      <m:r>
                        <a:rPr lang="en-US" sz="2400" b="0" i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charset="0"/>
                                    </a:rPr>
                                    <m:t>𝑔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𝜎</m:t>
                                  </m:r>
                                </m:den>
                              </m:f>
                            </m:e>
                          </m:rad>
                          <m:r>
                            <a:rPr lang="en-US" sz="2400" b="0" i="1" smtClean="0">
                              <a:latin typeface="Cambria Math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464" y="3535682"/>
                <a:ext cx="3730222" cy="82189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98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79" y="76200"/>
            <a:ext cx="8266922" cy="1143000"/>
          </a:xfrm>
        </p:spPr>
        <p:txBody>
          <a:bodyPr/>
          <a:lstStyle/>
          <a:p>
            <a:r>
              <a:rPr lang="en-US" sz="4000" dirty="0" smtClean="0"/>
              <a:t>Example: ACE3P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8105" y="6056591"/>
            <a:ext cx="3694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Visualization by Greg </a:t>
            </a:r>
            <a:r>
              <a:rPr lang="en-US" dirty="0" err="1"/>
              <a:t>Schussman</a:t>
            </a:r>
            <a:r>
              <a:rPr lang="en-US" dirty="0"/>
              <a:t> </a:t>
            </a:r>
            <a:endParaRPr lang="en-US" dirty="0">
              <a:effectLst/>
            </a:endParaRPr>
          </a:p>
        </p:txBody>
      </p:sp>
      <p:pic>
        <p:nvPicPr>
          <p:cNvPr id="6" name="FR101_M1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2589" y="1172871"/>
            <a:ext cx="7242175" cy="4525963"/>
          </a:xfrm>
        </p:spPr>
      </p:pic>
    </p:spTree>
    <p:extLst>
      <p:ext uri="{BB962C8B-B14F-4D97-AF65-F5344CB8AC3E}">
        <p14:creationId xmlns:p14="http://schemas.microsoft.com/office/powerpoint/2010/main" val="76507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7" y="76200"/>
            <a:ext cx="8602824" cy="1143000"/>
          </a:xfrm>
        </p:spPr>
        <p:txBody>
          <a:bodyPr/>
          <a:lstStyle/>
          <a:p>
            <a:r>
              <a:rPr lang="en-US" sz="3600" dirty="0" smtClean="0"/>
              <a:t>Frequency Domain: Beam-Cavity Interaction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3" y="1441579"/>
            <a:ext cx="8360228" cy="4735286"/>
          </a:xfrm>
        </p:spPr>
        <p:txBody>
          <a:bodyPr/>
          <a:lstStyle/>
          <a:p>
            <a:r>
              <a:rPr lang="en-US" sz="2400" b="1" dirty="0">
                <a:latin typeface="Calibri" charset="0"/>
              </a:rPr>
              <a:t>Bunch excites </a:t>
            </a:r>
            <a:r>
              <a:rPr lang="en-US" sz="2400" b="1" dirty="0" smtClean="0">
                <a:latin typeface="Calibri" charset="0"/>
              </a:rPr>
              <a:t>E&amp;M </a:t>
            </a:r>
            <a:r>
              <a:rPr lang="en-US" sz="2400" b="1" dirty="0">
                <a:latin typeface="Calibri" charset="0"/>
              </a:rPr>
              <a:t>cavity </a:t>
            </a:r>
            <a:r>
              <a:rPr lang="en-US" sz="2400" b="1" dirty="0" err="1">
                <a:latin typeface="Calibri" charset="0"/>
              </a:rPr>
              <a:t>eigenmodes</a:t>
            </a:r>
            <a:r>
              <a:rPr lang="en-US" sz="2400" b="1" dirty="0">
                <a:latin typeface="Calibri" charset="0"/>
              </a:rPr>
              <a:t> (Higher-Order Modes</a:t>
            </a:r>
            <a:r>
              <a:rPr lang="en-US" sz="2400" b="1" dirty="0" smtClean="0">
                <a:latin typeface="Calibri" charset="0"/>
              </a:rPr>
              <a:t>):</a:t>
            </a:r>
          </a:p>
          <a:p>
            <a:endParaRPr lang="en-US" sz="2400" b="1" dirty="0" smtClean="0">
              <a:latin typeface="Calibri" charset="0"/>
            </a:endParaRPr>
          </a:p>
          <a:p>
            <a:endParaRPr lang="en-US" sz="2400" b="1" dirty="0">
              <a:latin typeface="Calibri" charset="0"/>
            </a:endParaRPr>
          </a:p>
          <a:p>
            <a:r>
              <a:rPr lang="en-US" sz="2400" b="1" dirty="0">
                <a:latin typeface="Calibri" charset="0"/>
              </a:rPr>
              <a:t>In the frequency domain, the loss factor can be represented as a sum of individual loss factors of </a:t>
            </a:r>
            <a:r>
              <a:rPr lang="en-US" sz="2400" b="1" dirty="0" smtClean="0">
                <a:latin typeface="Calibri" charset="0"/>
              </a:rPr>
              <a:t>the cavity modes:</a:t>
            </a:r>
          </a:p>
          <a:p>
            <a:endParaRPr lang="en-US" sz="2400" b="1" dirty="0">
              <a:latin typeface="Calibri" charset="0"/>
            </a:endParaRPr>
          </a:p>
          <a:p>
            <a:pPr marL="0" indent="0">
              <a:buNone/>
            </a:pPr>
            <a:endParaRPr lang="en-US" sz="2400" b="1" dirty="0">
              <a:latin typeface="Calibri" charset="0"/>
            </a:endParaRPr>
          </a:p>
          <a:p>
            <a:r>
              <a:rPr lang="en-US" sz="2400" b="1" dirty="0" smtClean="0">
                <a:latin typeface="Calibri" charset="0"/>
              </a:rPr>
              <a:t>-&gt; for bunch train:  </a:t>
            </a:r>
            <a:r>
              <a:rPr lang="en-US" sz="2400" b="1" i="1" u="sng" dirty="0">
                <a:solidFill>
                  <a:srgbClr val="FF0000"/>
                </a:solidFill>
                <a:latin typeface="Calibri" charset="0"/>
              </a:rPr>
              <a:t>average</a:t>
            </a: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 monopole HOM power per </a:t>
            </a:r>
            <a:r>
              <a:rPr lang="en-US" sz="2400" b="1" dirty="0" smtClean="0">
                <a:solidFill>
                  <a:srgbClr val="FF0000"/>
                </a:solidFill>
                <a:latin typeface="Calibri" charset="0"/>
              </a:rPr>
              <a:t>cavity</a:t>
            </a:r>
            <a:endParaRPr lang="en-US" sz="2400" dirty="0">
              <a:latin typeface="Calibri" charset="0"/>
            </a:endParaRPr>
          </a:p>
          <a:p>
            <a:endParaRPr lang="en-US" sz="2400" b="1" dirty="0">
              <a:latin typeface="Calibri" charset="0"/>
            </a:endParaRPr>
          </a:p>
          <a:p>
            <a:endParaRPr lang="en-US" sz="2400" b="1" dirty="0" smtClean="0">
              <a:latin typeface="Calibri" charset="0"/>
            </a:endParaRPr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E141D94E-7741-0046-800B-001C492D0388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265722"/>
              </p:ext>
            </p:extLst>
          </p:nvPr>
        </p:nvGraphicFramePr>
        <p:xfrm>
          <a:off x="104934" y="3568700"/>
          <a:ext cx="8602662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04" name="Equation" r:id="rId3" imgW="3581280" imgH="507960" progId="Equation.3">
                  <p:embed/>
                </p:oleObj>
              </mc:Choice>
              <mc:Fallback>
                <p:oleObj name="Equation" r:id="rId3" imgW="3581280" imgH="5079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4" y="3568700"/>
                        <a:ext cx="8602662" cy="89058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748001"/>
              </p:ext>
            </p:extLst>
          </p:nvPr>
        </p:nvGraphicFramePr>
        <p:xfrm>
          <a:off x="1908175" y="1947863"/>
          <a:ext cx="5033963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05" name="Equation" r:id="rId5" imgW="2095200" imgH="507960" progId="Equation.3">
                  <p:embed/>
                </p:oleObj>
              </mc:Choice>
              <mc:Fallback>
                <p:oleObj name="Equation" r:id="rId5" imgW="2095200" imgH="5079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947863"/>
                        <a:ext cx="5033963" cy="89058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897326"/>
              </p:ext>
            </p:extLst>
          </p:nvPr>
        </p:nvGraphicFramePr>
        <p:xfrm>
          <a:off x="2593975" y="5138738"/>
          <a:ext cx="32845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06" name="Equation" r:id="rId7" imgW="990360" imgH="253800" progId="Equation.3">
                  <p:embed/>
                </p:oleObj>
              </mc:Choice>
              <mc:Fallback>
                <p:oleObj name="Equation" r:id="rId7" imgW="990360" imgH="253800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5" y="5138738"/>
                        <a:ext cx="3284538" cy="84137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039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9" y="76200"/>
            <a:ext cx="7643812" cy="11430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Calibri" charset="0"/>
              </a:rPr>
              <a:t>Example: Cornell ERL </a:t>
            </a:r>
            <a:endParaRPr lang="en-US" sz="4000" dirty="0">
              <a:latin typeface="Calibri" charset="0"/>
            </a:endParaRPr>
          </a:p>
        </p:txBody>
      </p:sp>
      <p:sp>
        <p:nvSpPr>
          <p:cNvPr id="64517" name="Rectangle 6"/>
          <p:cNvSpPr>
            <a:spLocks noChangeArrowheads="1"/>
          </p:cNvSpPr>
          <p:nvPr/>
        </p:nvSpPr>
        <p:spPr bwMode="auto">
          <a:xfrm>
            <a:off x="1401763" y="3188654"/>
            <a:ext cx="3760787" cy="26257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18" name="Rectangle 7"/>
          <p:cNvSpPr>
            <a:spLocks noChangeArrowheads="1"/>
          </p:cNvSpPr>
          <p:nvPr/>
        </p:nvSpPr>
        <p:spPr bwMode="auto">
          <a:xfrm>
            <a:off x="1401763" y="3188654"/>
            <a:ext cx="3760787" cy="2625725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9" name="Freeform 8"/>
          <p:cNvSpPr>
            <a:spLocks/>
          </p:cNvSpPr>
          <p:nvPr/>
        </p:nvSpPr>
        <p:spPr bwMode="auto">
          <a:xfrm>
            <a:off x="1401763" y="3188654"/>
            <a:ext cx="1587" cy="2625725"/>
          </a:xfrm>
          <a:custGeom>
            <a:avLst/>
            <a:gdLst>
              <a:gd name="T0" fmla="*/ 0 w 1587"/>
              <a:gd name="T1" fmla="*/ 2147483647 h 446"/>
              <a:gd name="T2" fmla="*/ 0 w 1587"/>
              <a:gd name="T3" fmla="*/ 0 h 446"/>
              <a:gd name="T4" fmla="*/ 0 w 1587"/>
              <a:gd name="T5" fmla="*/ 0 h 4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446">
                <a:moveTo>
                  <a:pt x="0" y="446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0" name="Freeform 9"/>
          <p:cNvSpPr>
            <a:spLocks/>
          </p:cNvSpPr>
          <p:nvPr/>
        </p:nvSpPr>
        <p:spPr bwMode="auto">
          <a:xfrm>
            <a:off x="2152650" y="3188654"/>
            <a:ext cx="1588" cy="2625725"/>
          </a:xfrm>
          <a:custGeom>
            <a:avLst/>
            <a:gdLst>
              <a:gd name="T0" fmla="*/ 0 w 1588"/>
              <a:gd name="T1" fmla="*/ 2147483647 h 446"/>
              <a:gd name="T2" fmla="*/ 0 w 1588"/>
              <a:gd name="T3" fmla="*/ 0 h 446"/>
              <a:gd name="T4" fmla="*/ 0 w 1588"/>
              <a:gd name="T5" fmla="*/ 0 h 4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8" h="446">
                <a:moveTo>
                  <a:pt x="0" y="446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1" name="Freeform 10"/>
          <p:cNvSpPr>
            <a:spLocks/>
          </p:cNvSpPr>
          <p:nvPr/>
        </p:nvSpPr>
        <p:spPr bwMode="auto">
          <a:xfrm>
            <a:off x="2903538" y="3188654"/>
            <a:ext cx="1587" cy="2625725"/>
          </a:xfrm>
          <a:custGeom>
            <a:avLst/>
            <a:gdLst>
              <a:gd name="T0" fmla="*/ 0 w 1587"/>
              <a:gd name="T1" fmla="*/ 2147483647 h 446"/>
              <a:gd name="T2" fmla="*/ 0 w 1587"/>
              <a:gd name="T3" fmla="*/ 0 h 446"/>
              <a:gd name="T4" fmla="*/ 0 w 1587"/>
              <a:gd name="T5" fmla="*/ 0 h 4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446">
                <a:moveTo>
                  <a:pt x="0" y="446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2" name="Freeform 11"/>
          <p:cNvSpPr>
            <a:spLocks/>
          </p:cNvSpPr>
          <p:nvPr/>
        </p:nvSpPr>
        <p:spPr bwMode="auto">
          <a:xfrm>
            <a:off x="3654425" y="3188654"/>
            <a:ext cx="1588" cy="2625725"/>
          </a:xfrm>
          <a:custGeom>
            <a:avLst/>
            <a:gdLst>
              <a:gd name="T0" fmla="*/ 0 w 1588"/>
              <a:gd name="T1" fmla="*/ 2147483647 h 446"/>
              <a:gd name="T2" fmla="*/ 0 w 1588"/>
              <a:gd name="T3" fmla="*/ 0 h 446"/>
              <a:gd name="T4" fmla="*/ 0 w 1588"/>
              <a:gd name="T5" fmla="*/ 0 h 4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8" h="446">
                <a:moveTo>
                  <a:pt x="0" y="446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3" name="Freeform 12"/>
          <p:cNvSpPr>
            <a:spLocks/>
          </p:cNvSpPr>
          <p:nvPr/>
        </p:nvSpPr>
        <p:spPr bwMode="auto">
          <a:xfrm>
            <a:off x="4405313" y="3188654"/>
            <a:ext cx="1587" cy="2625725"/>
          </a:xfrm>
          <a:custGeom>
            <a:avLst/>
            <a:gdLst>
              <a:gd name="T0" fmla="*/ 0 w 1587"/>
              <a:gd name="T1" fmla="*/ 2147483647 h 446"/>
              <a:gd name="T2" fmla="*/ 0 w 1587"/>
              <a:gd name="T3" fmla="*/ 0 h 446"/>
              <a:gd name="T4" fmla="*/ 0 w 1587"/>
              <a:gd name="T5" fmla="*/ 0 h 4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446">
                <a:moveTo>
                  <a:pt x="0" y="446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4" name="Freeform 13"/>
          <p:cNvSpPr>
            <a:spLocks/>
          </p:cNvSpPr>
          <p:nvPr/>
        </p:nvSpPr>
        <p:spPr bwMode="auto">
          <a:xfrm>
            <a:off x="5162550" y="3188654"/>
            <a:ext cx="0" cy="2625725"/>
          </a:xfrm>
          <a:custGeom>
            <a:avLst/>
            <a:gdLst>
              <a:gd name="T0" fmla="*/ 2147483647 h 446"/>
              <a:gd name="T1" fmla="*/ 0 h 446"/>
              <a:gd name="T2" fmla="*/ 0 h 446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0" y="T0"/>
              </a:cxn>
              <a:cxn ang="T4">
                <a:pos x="0" y="T1"/>
              </a:cxn>
              <a:cxn ang="T5">
                <a:pos x="0" y="T2"/>
              </a:cxn>
            </a:cxnLst>
            <a:rect l="0" t="0" r="r" b="b"/>
            <a:pathLst>
              <a:path h="446">
                <a:moveTo>
                  <a:pt x="0" y="446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5" name="Freeform 14"/>
          <p:cNvSpPr>
            <a:spLocks/>
          </p:cNvSpPr>
          <p:nvPr/>
        </p:nvSpPr>
        <p:spPr bwMode="auto">
          <a:xfrm>
            <a:off x="1401763" y="5814379"/>
            <a:ext cx="3760787" cy="1587"/>
          </a:xfrm>
          <a:custGeom>
            <a:avLst/>
            <a:gdLst>
              <a:gd name="T0" fmla="*/ 0 w 576"/>
              <a:gd name="T1" fmla="*/ 0 h 1587"/>
              <a:gd name="T2" fmla="*/ 2147483647 w 576"/>
              <a:gd name="T3" fmla="*/ 0 h 1587"/>
              <a:gd name="T4" fmla="*/ 2147483647 w 576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587">
                <a:moveTo>
                  <a:pt x="0" y="0"/>
                </a:moveTo>
                <a:lnTo>
                  <a:pt x="576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6" name="Freeform 15"/>
          <p:cNvSpPr>
            <a:spLocks/>
          </p:cNvSpPr>
          <p:nvPr/>
        </p:nvSpPr>
        <p:spPr bwMode="auto">
          <a:xfrm>
            <a:off x="1401763" y="5284154"/>
            <a:ext cx="3760787" cy="1587"/>
          </a:xfrm>
          <a:custGeom>
            <a:avLst/>
            <a:gdLst>
              <a:gd name="T0" fmla="*/ 0 w 576"/>
              <a:gd name="T1" fmla="*/ 0 h 1587"/>
              <a:gd name="T2" fmla="*/ 2147483647 w 576"/>
              <a:gd name="T3" fmla="*/ 0 h 1587"/>
              <a:gd name="T4" fmla="*/ 2147483647 w 576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587">
                <a:moveTo>
                  <a:pt x="0" y="0"/>
                </a:moveTo>
                <a:lnTo>
                  <a:pt x="576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7" name="Freeform 16"/>
          <p:cNvSpPr>
            <a:spLocks/>
          </p:cNvSpPr>
          <p:nvPr/>
        </p:nvSpPr>
        <p:spPr bwMode="auto">
          <a:xfrm>
            <a:off x="1401763" y="4760279"/>
            <a:ext cx="3760787" cy="1587"/>
          </a:xfrm>
          <a:custGeom>
            <a:avLst/>
            <a:gdLst>
              <a:gd name="T0" fmla="*/ 0 w 576"/>
              <a:gd name="T1" fmla="*/ 0 h 1587"/>
              <a:gd name="T2" fmla="*/ 2147483647 w 576"/>
              <a:gd name="T3" fmla="*/ 0 h 1587"/>
              <a:gd name="T4" fmla="*/ 2147483647 w 576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587">
                <a:moveTo>
                  <a:pt x="0" y="0"/>
                </a:moveTo>
                <a:lnTo>
                  <a:pt x="576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8" name="Freeform 17"/>
          <p:cNvSpPr>
            <a:spLocks/>
          </p:cNvSpPr>
          <p:nvPr/>
        </p:nvSpPr>
        <p:spPr bwMode="auto">
          <a:xfrm>
            <a:off x="1401763" y="4234816"/>
            <a:ext cx="3760787" cy="1588"/>
          </a:xfrm>
          <a:custGeom>
            <a:avLst/>
            <a:gdLst>
              <a:gd name="T0" fmla="*/ 0 w 576"/>
              <a:gd name="T1" fmla="*/ 0 h 1588"/>
              <a:gd name="T2" fmla="*/ 2147483647 w 576"/>
              <a:gd name="T3" fmla="*/ 0 h 1588"/>
              <a:gd name="T4" fmla="*/ 2147483647 w 576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588">
                <a:moveTo>
                  <a:pt x="0" y="0"/>
                </a:moveTo>
                <a:lnTo>
                  <a:pt x="576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9" name="Freeform 18"/>
          <p:cNvSpPr>
            <a:spLocks/>
          </p:cNvSpPr>
          <p:nvPr/>
        </p:nvSpPr>
        <p:spPr bwMode="auto">
          <a:xfrm>
            <a:off x="1401763" y="3712529"/>
            <a:ext cx="3760787" cy="0"/>
          </a:xfrm>
          <a:custGeom>
            <a:avLst/>
            <a:gdLst>
              <a:gd name="T0" fmla="*/ 0 w 576"/>
              <a:gd name="T1" fmla="*/ 2147483647 w 576"/>
              <a:gd name="T2" fmla="*/ 2147483647 w 576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576">
                <a:moveTo>
                  <a:pt x="0" y="0"/>
                </a:moveTo>
                <a:lnTo>
                  <a:pt x="576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0" name="Freeform 19"/>
          <p:cNvSpPr>
            <a:spLocks/>
          </p:cNvSpPr>
          <p:nvPr/>
        </p:nvSpPr>
        <p:spPr bwMode="auto">
          <a:xfrm>
            <a:off x="1401763" y="3188654"/>
            <a:ext cx="3760787" cy="1587"/>
          </a:xfrm>
          <a:custGeom>
            <a:avLst/>
            <a:gdLst>
              <a:gd name="T0" fmla="*/ 0 w 576"/>
              <a:gd name="T1" fmla="*/ 0 h 1587"/>
              <a:gd name="T2" fmla="*/ 2147483647 w 576"/>
              <a:gd name="T3" fmla="*/ 0 h 1587"/>
              <a:gd name="T4" fmla="*/ 2147483647 w 576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587">
                <a:moveTo>
                  <a:pt x="0" y="0"/>
                </a:moveTo>
                <a:lnTo>
                  <a:pt x="576" y="0"/>
                </a:lnTo>
              </a:path>
            </a:pathLst>
          </a:cu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1" name="Line 20"/>
          <p:cNvSpPr>
            <a:spLocks noChangeShapeType="1"/>
          </p:cNvSpPr>
          <p:nvPr/>
        </p:nvSpPr>
        <p:spPr bwMode="auto">
          <a:xfrm>
            <a:off x="1401763" y="3188654"/>
            <a:ext cx="376078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2" name="Freeform 21"/>
          <p:cNvSpPr>
            <a:spLocks/>
          </p:cNvSpPr>
          <p:nvPr/>
        </p:nvSpPr>
        <p:spPr bwMode="auto">
          <a:xfrm>
            <a:off x="1401763" y="3188654"/>
            <a:ext cx="3760787" cy="2625725"/>
          </a:xfrm>
          <a:custGeom>
            <a:avLst/>
            <a:gdLst>
              <a:gd name="T0" fmla="*/ 0 w 576"/>
              <a:gd name="T1" fmla="*/ 2147483647 h 446"/>
              <a:gd name="T2" fmla="*/ 2147483647 w 576"/>
              <a:gd name="T3" fmla="*/ 2147483647 h 446"/>
              <a:gd name="T4" fmla="*/ 2147483647 w 576"/>
              <a:gd name="T5" fmla="*/ 0 h 4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446">
                <a:moveTo>
                  <a:pt x="0" y="446"/>
                </a:moveTo>
                <a:lnTo>
                  <a:pt x="576" y="446"/>
                </a:lnTo>
                <a:lnTo>
                  <a:pt x="576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3" name="Line 22"/>
          <p:cNvSpPr>
            <a:spLocks noChangeShapeType="1"/>
          </p:cNvSpPr>
          <p:nvPr/>
        </p:nvSpPr>
        <p:spPr bwMode="auto">
          <a:xfrm flipV="1">
            <a:off x="1401763" y="3188654"/>
            <a:ext cx="1587" cy="2625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4" name="Line 23"/>
          <p:cNvSpPr>
            <a:spLocks noChangeShapeType="1"/>
          </p:cNvSpPr>
          <p:nvPr/>
        </p:nvSpPr>
        <p:spPr bwMode="auto">
          <a:xfrm>
            <a:off x="1401763" y="5814379"/>
            <a:ext cx="376078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5" name="Line 24"/>
          <p:cNvSpPr>
            <a:spLocks noChangeShapeType="1"/>
          </p:cNvSpPr>
          <p:nvPr/>
        </p:nvSpPr>
        <p:spPr bwMode="auto">
          <a:xfrm flipV="1">
            <a:off x="1401763" y="3188654"/>
            <a:ext cx="1587" cy="2625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6" name="Line 25"/>
          <p:cNvSpPr>
            <a:spLocks noChangeShapeType="1"/>
          </p:cNvSpPr>
          <p:nvPr/>
        </p:nvSpPr>
        <p:spPr bwMode="auto">
          <a:xfrm flipV="1">
            <a:off x="1401763" y="5777866"/>
            <a:ext cx="1587" cy="365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7" name="Line 26"/>
          <p:cNvSpPr>
            <a:spLocks noChangeShapeType="1"/>
          </p:cNvSpPr>
          <p:nvPr/>
        </p:nvSpPr>
        <p:spPr bwMode="auto">
          <a:xfrm>
            <a:off x="1401763" y="3188654"/>
            <a:ext cx="1587" cy="301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8" name="Rectangle 27"/>
          <p:cNvSpPr>
            <a:spLocks noChangeArrowheads="1"/>
          </p:cNvSpPr>
          <p:nvPr/>
        </p:nvSpPr>
        <p:spPr bwMode="auto">
          <a:xfrm>
            <a:off x="1374775" y="5836604"/>
            <a:ext cx="1127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latin typeface="Helvetica" charset="0"/>
              </a:rPr>
              <a:t>0</a:t>
            </a:r>
            <a:endParaRPr lang="en-US" sz="1600" b="1">
              <a:latin typeface="Times New Roman" charset="0"/>
            </a:endParaRPr>
          </a:p>
        </p:txBody>
      </p:sp>
      <p:sp>
        <p:nvSpPr>
          <p:cNvPr id="64539" name="Line 28"/>
          <p:cNvSpPr>
            <a:spLocks noChangeShapeType="1"/>
          </p:cNvSpPr>
          <p:nvPr/>
        </p:nvSpPr>
        <p:spPr bwMode="auto">
          <a:xfrm flipV="1">
            <a:off x="2152650" y="5777866"/>
            <a:ext cx="1588" cy="365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0" name="Line 29"/>
          <p:cNvSpPr>
            <a:spLocks noChangeShapeType="1"/>
          </p:cNvSpPr>
          <p:nvPr/>
        </p:nvSpPr>
        <p:spPr bwMode="auto">
          <a:xfrm>
            <a:off x="2152650" y="3188654"/>
            <a:ext cx="1588" cy="301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1" name="Rectangle 30"/>
          <p:cNvSpPr>
            <a:spLocks noChangeArrowheads="1"/>
          </p:cNvSpPr>
          <p:nvPr/>
        </p:nvSpPr>
        <p:spPr bwMode="auto">
          <a:xfrm>
            <a:off x="2066925" y="5831841"/>
            <a:ext cx="225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latin typeface="Helvetica" charset="0"/>
              </a:rPr>
              <a:t>20</a:t>
            </a:r>
            <a:endParaRPr lang="en-US" sz="1600" b="1">
              <a:latin typeface="Times New Roman" charset="0"/>
            </a:endParaRPr>
          </a:p>
        </p:txBody>
      </p:sp>
      <p:sp>
        <p:nvSpPr>
          <p:cNvPr id="64542" name="Line 31"/>
          <p:cNvSpPr>
            <a:spLocks noChangeShapeType="1"/>
          </p:cNvSpPr>
          <p:nvPr/>
        </p:nvSpPr>
        <p:spPr bwMode="auto">
          <a:xfrm flipV="1">
            <a:off x="2903538" y="5777866"/>
            <a:ext cx="1587" cy="365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3" name="Line 32"/>
          <p:cNvSpPr>
            <a:spLocks noChangeShapeType="1"/>
          </p:cNvSpPr>
          <p:nvPr/>
        </p:nvSpPr>
        <p:spPr bwMode="auto">
          <a:xfrm>
            <a:off x="2903538" y="3188654"/>
            <a:ext cx="1587" cy="301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4" name="Rectangle 33"/>
          <p:cNvSpPr>
            <a:spLocks noChangeArrowheads="1"/>
          </p:cNvSpPr>
          <p:nvPr/>
        </p:nvSpPr>
        <p:spPr bwMode="auto">
          <a:xfrm>
            <a:off x="2819400" y="5831841"/>
            <a:ext cx="225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latin typeface="Helvetica" charset="0"/>
              </a:rPr>
              <a:t>40</a:t>
            </a:r>
            <a:endParaRPr lang="en-US" sz="1600" b="1">
              <a:latin typeface="Times New Roman" charset="0"/>
            </a:endParaRPr>
          </a:p>
        </p:txBody>
      </p:sp>
      <p:sp>
        <p:nvSpPr>
          <p:cNvPr id="64545" name="Line 34"/>
          <p:cNvSpPr>
            <a:spLocks noChangeShapeType="1"/>
          </p:cNvSpPr>
          <p:nvPr/>
        </p:nvSpPr>
        <p:spPr bwMode="auto">
          <a:xfrm flipV="1">
            <a:off x="3654425" y="5777866"/>
            <a:ext cx="1588" cy="365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6" name="Line 35"/>
          <p:cNvSpPr>
            <a:spLocks noChangeShapeType="1"/>
          </p:cNvSpPr>
          <p:nvPr/>
        </p:nvSpPr>
        <p:spPr bwMode="auto">
          <a:xfrm>
            <a:off x="3654425" y="3188654"/>
            <a:ext cx="1588" cy="301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7" name="Rectangle 36"/>
          <p:cNvSpPr>
            <a:spLocks noChangeArrowheads="1"/>
          </p:cNvSpPr>
          <p:nvPr/>
        </p:nvSpPr>
        <p:spPr bwMode="auto">
          <a:xfrm>
            <a:off x="3570288" y="5831841"/>
            <a:ext cx="225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latin typeface="Helvetica" charset="0"/>
              </a:rPr>
              <a:t>60</a:t>
            </a:r>
            <a:endParaRPr lang="en-US" sz="1600" b="1">
              <a:latin typeface="Times New Roman" charset="0"/>
            </a:endParaRPr>
          </a:p>
        </p:txBody>
      </p:sp>
      <p:sp>
        <p:nvSpPr>
          <p:cNvPr id="64548" name="Line 37"/>
          <p:cNvSpPr>
            <a:spLocks noChangeShapeType="1"/>
          </p:cNvSpPr>
          <p:nvPr/>
        </p:nvSpPr>
        <p:spPr bwMode="auto">
          <a:xfrm flipV="1">
            <a:off x="4405313" y="5777866"/>
            <a:ext cx="1587" cy="365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9" name="Line 38"/>
          <p:cNvSpPr>
            <a:spLocks noChangeShapeType="1"/>
          </p:cNvSpPr>
          <p:nvPr/>
        </p:nvSpPr>
        <p:spPr bwMode="auto">
          <a:xfrm>
            <a:off x="4405313" y="3188654"/>
            <a:ext cx="1587" cy="301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50" name="Rectangle 39"/>
          <p:cNvSpPr>
            <a:spLocks noChangeArrowheads="1"/>
          </p:cNvSpPr>
          <p:nvPr/>
        </p:nvSpPr>
        <p:spPr bwMode="auto">
          <a:xfrm>
            <a:off x="4321175" y="5831841"/>
            <a:ext cx="225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latin typeface="Helvetica" charset="0"/>
              </a:rPr>
              <a:t>80</a:t>
            </a:r>
            <a:endParaRPr lang="en-US" sz="1600" b="1">
              <a:latin typeface="Times New Roman" charset="0"/>
            </a:endParaRPr>
          </a:p>
        </p:txBody>
      </p:sp>
      <p:sp>
        <p:nvSpPr>
          <p:cNvPr id="64551" name="Line 40"/>
          <p:cNvSpPr>
            <a:spLocks noChangeShapeType="1"/>
          </p:cNvSpPr>
          <p:nvPr/>
        </p:nvSpPr>
        <p:spPr bwMode="auto">
          <a:xfrm flipV="1">
            <a:off x="5162550" y="5777866"/>
            <a:ext cx="0" cy="365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52" name="Line 41"/>
          <p:cNvSpPr>
            <a:spLocks noChangeShapeType="1"/>
          </p:cNvSpPr>
          <p:nvPr/>
        </p:nvSpPr>
        <p:spPr bwMode="auto">
          <a:xfrm>
            <a:off x="5162550" y="3188654"/>
            <a:ext cx="0" cy="301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53" name="Rectangle 42"/>
          <p:cNvSpPr>
            <a:spLocks noChangeArrowheads="1"/>
          </p:cNvSpPr>
          <p:nvPr/>
        </p:nvSpPr>
        <p:spPr bwMode="auto">
          <a:xfrm>
            <a:off x="5037138" y="5831841"/>
            <a:ext cx="3413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latin typeface="Helvetica" charset="0"/>
              </a:rPr>
              <a:t>100</a:t>
            </a:r>
            <a:endParaRPr lang="en-US" sz="1600" b="1">
              <a:latin typeface="Times New Roman" charset="0"/>
            </a:endParaRPr>
          </a:p>
        </p:txBody>
      </p:sp>
      <p:sp>
        <p:nvSpPr>
          <p:cNvPr id="64554" name="Line 43"/>
          <p:cNvSpPr>
            <a:spLocks noChangeShapeType="1"/>
          </p:cNvSpPr>
          <p:nvPr/>
        </p:nvSpPr>
        <p:spPr bwMode="auto">
          <a:xfrm>
            <a:off x="1401763" y="5814379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55" name="Line 44"/>
          <p:cNvSpPr>
            <a:spLocks noChangeShapeType="1"/>
          </p:cNvSpPr>
          <p:nvPr/>
        </p:nvSpPr>
        <p:spPr bwMode="auto">
          <a:xfrm flipH="1">
            <a:off x="5124450" y="5814379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56" name="Rectangle 45"/>
          <p:cNvSpPr>
            <a:spLocks noChangeArrowheads="1"/>
          </p:cNvSpPr>
          <p:nvPr/>
        </p:nvSpPr>
        <p:spPr bwMode="auto">
          <a:xfrm>
            <a:off x="1244600" y="5739766"/>
            <a:ext cx="1143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>
                <a:latin typeface="Helvetica" charset="0"/>
              </a:rPr>
              <a:t>0</a:t>
            </a:r>
            <a:endParaRPr lang="en-US" sz="1600" b="1">
              <a:latin typeface="Times New Roman" charset="0"/>
            </a:endParaRPr>
          </a:p>
        </p:txBody>
      </p:sp>
      <p:sp>
        <p:nvSpPr>
          <p:cNvPr id="64557" name="Line 46"/>
          <p:cNvSpPr>
            <a:spLocks noChangeShapeType="1"/>
          </p:cNvSpPr>
          <p:nvPr/>
        </p:nvSpPr>
        <p:spPr bwMode="auto">
          <a:xfrm>
            <a:off x="1401763" y="5284154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58" name="Line 47"/>
          <p:cNvSpPr>
            <a:spLocks noChangeShapeType="1"/>
          </p:cNvSpPr>
          <p:nvPr/>
        </p:nvSpPr>
        <p:spPr bwMode="auto">
          <a:xfrm flipH="1">
            <a:off x="5124450" y="5284154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59" name="Rectangle 48"/>
          <p:cNvSpPr>
            <a:spLocks noChangeArrowheads="1"/>
          </p:cNvSpPr>
          <p:nvPr/>
        </p:nvSpPr>
        <p:spPr bwMode="auto">
          <a:xfrm>
            <a:off x="1127125" y="5207954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dirty="0">
                <a:latin typeface="Helvetica" charset="0"/>
              </a:rPr>
              <a:t>4</a:t>
            </a:r>
            <a:r>
              <a:rPr lang="en-US" sz="1600" b="1" dirty="0" smtClean="0">
                <a:latin typeface="Helvetica" charset="0"/>
              </a:rPr>
              <a:t>0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64560" name="Line 49"/>
          <p:cNvSpPr>
            <a:spLocks noChangeShapeType="1"/>
          </p:cNvSpPr>
          <p:nvPr/>
        </p:nvSpPr>
        <p:spPr bwMode="auto">
          <a:xfrm>
            <a:off x="1401763" y="4760279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61" name="Line 50"/>
          <p:cNvSpPr>
            <a:spLocks noChangeShapeType="1"/>
          </p:cNvSpPr>
          <p:nvPr/>
        </p:nvSpPr>
        <p:spPr bwMode="auto">
          <a:xfrm flipH="1">
            <a:off x="5124450" y="4760279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62" name="Rectangle 51"/>
          <p:cNvSpPr>
            <a:spLocks noChangeArrowheads="1"/>
          </p:cNvSpPr>
          <p:nvPr/>
        </p:nvSpPr>
        <p:spPr bwMode="auto">
          <a:xfrm>
            <a:off x="1127125" y="4684079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dirty="0">
                <a:latin typeface="Helvetica" charset="0"/>
              </a:rPr>
              <a:t>8</a:t>
            </a:r>
            <a:r>
              <a:rPr lang="en-US" sz="1600" b="1" dirty="0" smtClean="0">
                <a:latin typeface="Helvetica" charset="0"/>
              </a:rPr>
              <a:t>0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64563" name="Line 52"/>
          <p:cNvSpPr>
            <a:spLocks noChangeShapeType="1"/>
          </p:cNvSpPr>
          <p:nvPr/>
        </p:nvSpPr>
        <p:spPr bwMode="auto">
          <a:xfrm>
            <a:off x="1401763" y="4234816"/>
            <a:ext cx="333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64" name="Line 53"/>
          <p:cNvSpPr>
            <a:spLocks noChangeShapeType="1"/>
          </p:cNvSpPr>
          <p:nvPr/>
        </p:nvSpPr>
        <p:spPr bwMode="auto">
          <a:xfrm flipH="1">
            <a:off x="5124450" y="4234816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65" name="Rectangle 54"/>
          <p:cNvSpPr>
            <a:spLocks noChangeArrowheads="1"/>
          </p:cNvSpPr>
          <p:nvPr/>
        </p:nvSpPr>
        <p:spPr bwMode="auto">
          <a:xfrm>
            <a:off x="1033815" y="4113549"/>
            <a:ext cx="3414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dirty="0" smtClean="0">
                <a:latin typeface="Helvetica" charset="0"/>
              </a:rPr>
              <a:t>120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64566" name="Line 55"/>
          <p:cNvSpPr>
            <a:spLocks noChangeShapeType="1"/>
          </p:cNvSpPr>
          <p:nvPr/>
        </p:nvSpPr>
        <p:spPr bwMode="auto">
          <a:xfrm>
            <a:off x="1401763" y="3712529"/>
            <a:ext cx="3333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67" name="Line 56"/>
          <p:cNvSpPr>
            <a:spLocks noChangeShapeType="1"/>
          </p:cNvSpPr>
          <p:nvPr/>
        </p:nvSpPr>
        <p:spPr bwMode="auto">
          <a:xfrm flipH="1">
            <a:off x="5124450" y="3712529"/>
            <a:ext cx="381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68" name="Rectangle 57"/>
          <p:cNvSpPr>
            <a:spLocks noChangeArrowheads="1"/>
          </p:cNvSpPr>
          <p:nvPr/>
        </p:nvSpPr>
        <p:spPr bwMode="auto">
          <a:xfrm>
            <a:off x="1033815" y="3588086"/>
            <a:ext cx="3414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dirty="0" smtClean="0">
                <a:latin typeface="Helvetica" charset="0"/>
              </a:rPr>
              <a:t>160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64569" name="Line 58"/>
          <p:cNvSpPr>
            <a:spLocks noChangeShapeType="1"/>
          </p:cNvSpPr>
          <p:nvPr/>
        </p:nvSpPr>
        <p:spPr bwMode="auto">
          <a:xfrm>
            <a:off x="1401763" y="3188654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0" name="Line 59"/>
          <p:cNvSpPr>
            <a:spLocks noChangeShapeType="1"/>
          </p:cNvSpPr>
          <p:nvPr/>
        </p:nvSpPr>
        <p:spPr bwMode="auto">
          <a:xfrm flipH="1">
            <a:off x="5124450" y="3188654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1" name="Rectangle 60"/>
          <p:cNvSpPr>
            <a:spLocks noChangeArrowheads="1"/>
          </p:cNvSpPr>
          <p:nvPr/>
        </p:nvSpPr>
        <p:spPr bwMode="auto">
          <a:xfrm>
            <a:off x="1042988" y="3110866"/>
            <a:ext cx="3414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dirty="0">
                <a:latin typeface="Helvetica" charset="0"/>
              </a:rPr>
              <a:t>2</a:t>
            </a:r>
            <a:r>
              <a:rPr lang="en-US" sz="1600" b="1" dirty="0" smtClean="0">
                <a:latin typeface="Helvetica" charset="0"/>
              </a:rPr>
              <a:t>00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64572" name="Line 61"/>
          <p:cNvSpPr>
            <a:spLocks noChangeShapeType="1"/>
          </p:cNvSpPr>
          <p:nvPr/>
        </p:nvSpPr>
        <p:spPr bwMode="auto">
          <a:xfrm>
            <a:off x="1401763" y="3188654"/>
            <a:ext cx="376078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3" name="Freeform 62"/>
          <p:cNvSpPr>
            <a:spLocks/>
          </p:cNvSpPr>
          <p:nvPr/>
        </p:nvSpPr>
        <p:spPr bwMode="auto">
          <a:xfrm>
            <a:off x="1401763" y="3188654"/>
            <a:ext cx="3760787" cy="2625725"/>
          </a:xfrm>
          <a:custGeom>
            <a:avLst/>
            <a:gdLst>
              <a:gd name="T0" fmla="*/ 0 w 576"/>
              <a:gd name="T1" fmla="*/ 2147483647 h 446"/>
              <a:gd name="T2" fmla="*/ 2147483647 w 576"/>
              <a:gd name="T3" fmla="*/ 2147483647 h 446"/>
              <a:gd name="T4" fmla="*/ 2147483647 w 576"/>
              <a:gd name="T5" fmla="*/ 0 h 4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446">
                <a:moveTo>
                  <a:pt x="0" y="446"/>
                </a:moveTo>
                <a:lnTo>
                  <a:pt x="576" y="446"/>
                </a:lnTo>
                <a:lnTo>
                  <a:pt x="576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4" name="Line 63"/>
          <p:cNvSpPr>
            <a:spLocks noChangeShapeType="1"/>
          </p:cNvSpPr>
          <p:nvPr/>
        </p:nvSpPr>
        <p:spPr bwMode="auto">
          <a:xfrm flipV="1">
            <a:off x="1401763" y="3188654"/>
            <a:ext cx="1587" cy="2625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5" name="Freeform 64"/>
          <p:cNvSpPr>
            <a:spLocks/>
          </p:cNvSpPr>
          <p:nvPr/>
        </p:nvSpPr>
        <p:spPr bwMode="auto">
          <a:xfrm>
            <a:off x="1454150" y="3188654"/>
            <a:ext cx="503238" cy="1558925"/>
          </a:xfrm>
          <a:custGeom>
            <a:avLst/>
            <a:gdLst>
              <a:gd name="T0" fmla="*/ 2147483647 w 358"/>
              <a:gd name="T1" fmla="*/ 2147483647 h 1155"/>
              <a:gd name="T2" fmla="*/ 2147483647 w 358"/>
              <a:gd name="T3" fmla="*/ 2147483647 h 1155"/>
              <a:gd name="T4" fmla="*/ 2147483647 w 358"/>
              <a:gd name="T5" fmla="*/ 2147483647 h 1155"/>
              <a:gd name="T6" fmla="*/ 2147483647 w 358"/>
              <a:gd name="T7" fmla="*/ 2147483647 h 1155"/>
              <a:gd name="T8" fmla="*/ 2147483647 w 358"/>
              <a:gd name="T9" fmla="*/ 2147483647 h 1155"/>
              <a:gd name="T10" fmla="*/ 2147483647 w 358"/>
              <a:gd name="T11" fmla="*/ 2147483647 h 1155"/>
              <a:gd name="T12" fmla="*/ 2147483647 w 358"/>
              <a:gd name="T13" fmla="*/ 2147483647 h 1155"/>
              <a:gd name="T14" fmla="*/ 2147483647 w 358"/>
              <a:gd name="T15" fmla="*/ 2147483647 h 1155"/>
              <a:gd name="T16" fmla="*/ 2147483647 w 358"/>
              <a:gd name="T17" fmla="*/ 2147483647 h 1155"/>
              <a:gd name="T18" fmla="*/ 2147483647 w 358"/>
              <a:gd name="T19" fmla="*/ 2147483647 h 1155"/>
              <a:gd name="T20" fmla="*/ 2147483647 w 358"/>
              <a:gd name="T21" fmla="*/ 2147483647 h 1155"/>
              <a:gd name="T22" fmla="*/ 2147483647 w 358"/>
              <a:gd name="T23" fmla="*/ 2147483647 h 1155"/>
              <a:gd name="T24" fmla="*/ 2147483647 w 358"/>
              <a:gd name="T25" fmla="*/ 2147483647 h 1155"/>
              <a:gd name="T26" fmla="*/ 2147483647 w 358"/>
              <a:gd name="T27" fmla="*/ 2147483647 h 1155"/>
              <a:gd name="T28" fmla="*/ 2147483647 w 358"/>
              <a:gd name="T29" fmla="*/ 2147483647 h 1155"/>
              <a:gd name="T30" fmla="*/ 2147483647 w 358"/>
              <a:gd name="T31" fmla="*/ 2147483647 h 1155"/>
              <a:gd name="T32" fmla="*/ 2147483647 w 358"/>
              <a:gd name="T33" fmla="*/ 2147483647 h 1155"/>
              <a:gd name="T34" fmla="*/ 2147483647 w 358"/>
              <a:gd name="T35" fmla="*/ 2147483647 h 1155"/>
              <a:gd name="T36" fmla="*/ 2147483647 w 358"/>
              <a:gd name="T37" fmla="*/ 2147483647 h 1155"/>
              <a:gd name="T38" fmla="*/ 2147483647 w 358"/>
              <a:gd name="T39" fmla="*/ 2147483647 h 1155"/>
              <a:gd name="T40" fmla="*/ 2147483647 w 358"/>
              <a:gd name="T41" fmla="*/ 2147483647 h 1155"/>
              <a:gd name="T42" fmla="*/ 2147483647 w 358"/>
              <a:gd name="T43" fmla="*/ 2147483647 h 1155"/>
              <a:gd name="T44" fmla="*/ 2147483647 w 358"/>
              <a:gd name="T45" fmla="*/ 2147483647 h 1155"/>
              <a:gd name="T46" fmla="*/ 2147483647 w 358"/>
              <a:gd name="T47" fmla="*/ 2147483647 h 1155"/>
              <a:gd name="T48" fmla="*/ 2147483647 w 358"/>
              <a:gd name="T49" fmla="*/ 2147483647 h 1155"/>
              <a:gd name="T50" fmla="*/ 2147483647 w 358"/>
              <a:gd name="T51" fmla="*/ 2147483647 h 1155"/>
              <a:gd name="T52" fmla="*/ 2147483647 w 358"/>
              <a:gd name="T53" fmla="*/ 2147483647 h 1155"/>
              <a:gd name="T54" fmla="*/ 2147483647 w 358"/>
              <a:gd name="T55" fmla="*/ 2147483647 h 1155"/>
              <a:gd name="T56" fmla="*/ 2147483647 w 358"/>
              <a:gd name="T57" fmla="*/ 2147483647 h 1155"/>
              <a:gd name="T58" fmla="*/ 2147483647 w 358"/>
              <a:gd name="T59" fmla="*/ 2147483647 h 1155"/>
              <a:gd name="T60" fmla="*/ 2147483647 w 358"/>
              <a:gd name="T61" fmla="*/ 2147483647 h 1155"/>
              <a:gd name="T62" fmla="*/ 2147483647 w 358"/>
              <a:gd name="T63" fmla="*/ 2147483647 h 1155"/>
              <a:gd name="T64" fmla="*/ 2147483647 w 358"/>
              <a:gd name="T65" fmla="*/ 2147483647 h 1155"/>
              <a:gd name="T66" fmla="*/ 2147483647 w 358"/>
              <a:gd name="T67" fmla="*/ 2147483647 h 1155"/>
              <a:gd name="T68" fmla="*/ 2147483647 w 358"/>
              <a:gd name="T69" fmla="*/ 2147483647 h 1155"/>
              <a:gd name="T70" fmla="*/ 2147483647 w 358"/>
              <a:gd name="T71" fmla="*/ 2147483647 h 1155"/>
              <a:gd name="T72" fmla="*/ 2147483647 w 358"/>
              <a:gd name="T73" fmla="*/ 2147483647 h 1155"/>
              <a:gd name="T74" fmla="*/ 2147483647 w 358"/>
              <a:gd name="T75" fmla="*/ 2147483647 h 1155"/>
              <a:gd name="T76" fmla="*/ 2147483647 w 358"/>
              <a:gd name="T77" fmla="*/ 2147483647 h 1155"/>
              <a:gd name="T78" fmla="*/ 2147483647 w 358"/>
              <a:gd name="T79" fmla="*/ 2147483647 h 1155"/>
              <a:gd name="T80" fmla="*/ 2147483647 w 358"/>
              <a:gd name="T81" fmla="*/ 2147483647 h 1155"/>
              <a:gd name="T82" fmla="*/ 2147483647 w 358"/>
              <a:gd name="T83" fmla="*/ 2147483647 h 115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58" h="1155">
                <a:moveTo>
                  <a:pt x="0" y="0"/>
                </a:moveTo>
                <a:lnTo>
                  <a:pt x="0" y="22"/>
                </a:lnTo>
                <a:lnTo>
                  <a:pt x="4" y="30"/>
                </a:lnTo>
                <a:lnTo>
                  <a:pt x="4" y="56"/>
                </a:lnTo>
                <a:lnTo>
                  <a:pt x="9" y="61"/>
                </a:lnTo>
                <a:lnTo>
                  <a:pt x="9" y="91"/>
                </a:lnTo>
                <a:lnTo>
                  <a:pt x="14" y="100"/>
                </a:lnTo>
                <a:lnTo>
                  <a:pt x="14" y="131"/>
                </a:lnTo>
                <a:lnTo>
                  <a:pt x="18" y="135"/>
                </a:lnTo>
                <a:lnTo>
                  <a:pt x="18" y="161"/>
                </a:lnTo>
                <a:lnTo>
                  <a:pt x="23" y="170"/>
                </a:lnTo>
                <a:lnTo>
                  <a:pt x="23" y="196"/>
                </a:lnTo>
                <a:lnTo>
                  <a:pt x="28" y="200"/>
                </a:lnTo>
                <a:lnTo>
                  <a:pt x="28" y="222"/>
                </a:lnTo>
                <a:lnTo>
                  <a:pt x="32" y="226"/>
                </a:lnTo>
                <a:lnTo>
                  <a:pt x="32" y="253"/>
                </a:lnTo>
                <a:lnTo>
                  <a:pt x="37" y="257"/>
                </a:lnTo>
                <a:lnTo>
                  <a:pt x="37" y="279"/>
                </a:lnTo>
                <a:lnTo>
                  <a:pt x="42" y="283"/>
                </a:lnTo>
                <a:lnTo>
                  <a:pt x="42" y="309"/>
                </a:lnTo>
                <a:lnTo>
                  <a:pt x="46" y="314"/>
                </a:lnTo>
                <a:lnTo>
                  <a:pt x="46" y="331"/>
                </a:lnTo>
                <a:lnTo>
                  <a:pt x="51" y="335"/>
                </a:lnTo>
                <a:lnTo>
                  <a:pt x="51" y="357"/>
                </a:lnTo>
                <a:lnTo>
                  <a:pt x="56" y="362"/>
                </a:lnTo>
                <a:lnTo>
                  <a:pt x="56" y="379"/>
                </a:lnTo>
                <a:lnTo>
                  <a:pt x="60" y="383"/>
                </a:lnTo>
                <a:lnTo>
                  <a:pt x="60" y="405"/>
                </a:lnTo>
                <a:lnTo>
                  <a:pt x="65" y="410"/>
                </a:lnTo>
                <a:lnTo>
                  <a:pt x="65" y="427"/>
                </a:lnTo>
                <a:lnTo>
                  <a:pt x="69" y="431"/>
                </a:lnTo>
                <a:lnTo>
                  <a:pt x="69" y="449"/>
                </a:lnTo>
                <a:lnTo>
                  <a:pt x="74" y="453"/>
                </a:lnTo>
                <a:lnTo>
                  <a:pt x="74" y="471"/>
                </a:lnTo>
                <a:lnTo>
                  <a:pt x="79" y="475"/>
                </a:lnTo>
                <a:lnTo>
                  <a:pt x="79" y="492"/>
                </a:lnTo>
                <a:lnTo>
                  <a:pt x="83" y="497"/>
                </a:lnTo>
                <a:lnTo>
                  <a:pt x="83" y="510"/>
                </a:lnTo>
                <a:lnTo>
                  <a:pt x="88" y="514"/>
                </a:lnTo>
                <a:lnTo>
                  <a:pt x="88" y="532"/>
                </a:lnTo>
                <a:lnTo>
                  <a:pt x="93" y="536"/>
                </a:lnTo>
                <a:lnTo>
                  <a:pt x="93" y="549"/>
                </a:lnTo>
                <a:lnTo>
                  <a:pt x="97" y="554"/>
                </a:lnTo>
                <a:lnTo>
                  <a:pt x="97" y="567"/>
                </a:lnTo>
                <a:lnTo>
                  <a:pt x="102" y="571"/>
                </a:lnTo>
                <a:lnTo>
                  <a:pt x="102" y="584"/>
                </a:lnTo>
                <a:lnTo>
                  <a:pt x="107" y="588"/>
                </a:lnTo>
                <a:lnTo>
                  <a:pt x="107" y="601"/>
                </a:lnTo>
                <a:lnTo>
                  <a:pt x="111" y="606"/>
                </a:lnTo>
                <a:lnTo>
                  <a:pt x="111" y="619"/>
                </a:lnTo>
                <a:lnTo>
                  <a:pt x="116" y="623"/>
                </a:lnTo>
                <a:lnTo>
                  <a:pt x="116" y="636"/>
                </a:lnTo>
                <a:lnTo>
                  <a:pt x="121" y="641"/>
                </a:lnTo>
                <a:lnTo>
                  <a:pt x="121" y="649"/>
                </a:lnTo>
                <a:lnTo>
                  <a:pt x="125" y="654"/>
                </a:lnTo>
                <a:lnTo>
                  <a:pt x="125" y="667"/>
                </a:lnTo>
                <a:lnTo>
                  <a:pt x="130" y="671"/>
                </a:lnTo>
                <a:lnTo>
                  <a:pt x="130" y="684"/>
                </a:lnTo>
                <a:lnTo>
                  <a:pt x="135" y="689"/>
                </a:lnTo>
                <a:lnTo>
                  <a:pt x="135" y="697"/>
                </a:lnTo>
                <a:lnTo>
                  <a:pt x="139" y="702"/>
                </a:lnTo>
                <a:lnTo>
                  <a:pt x="139" y="710"/>
                </a:lnTo>
                <a:lnTo>
                  <a:pt x="144" y="715"/>
                </a:lnTo>
                <a:lnTo>
                  <a:pt x="144" y="728"/>
                </a:lnTo>
                <a:lnTo>
                  <a:pt x="149" y="732"/>
                </a:lnTo>
                <a:lnTo>
                  <a:pt x="149" y="741"/>
                </a:lnTo>
                <a:lnTo>
                  <a:pt x="153" y="745"/>
                </a:lnTo>
                <a:lnTo>
                  <a:pt x="153" y="754"/>
                </a:lnTo>
                <a:lnTo>
                  <a:pt x="158" y="758"/>
                </a:lnTo>
                <a:lnTo>
                  <a:pt x="158" y="767"/>
                </a:lnTo>
                <a:lnTo>
                  <a:pt x="162" y="772"/>
                </a:lnTo>
                <a:lnTo>
                  <a:pt x="162" y="780"/>
                </a:lnTo>
                <a:lnTo>
                  <a:pt x="167" y="785"/>
                </a:lnTo>
                <a:lnTo>
                  <a:pt x="167" y="793"/>
                </a:lnTo>
                <a:lnTo>
                  <a:pt x="172" y="798"/>
                </a:lnTo>
                <a:lnTo>
                  <a:pt x="172" y="806"/>
                </a:lnTo>
                <a:lnTo>
                  <a:pt x="176" y="811"/>
                </a:lnTo>
                <a:lnTo>
                  <a:pt x="176" y="815"/>
                </a:lnTo>
                <a:lnTo>
                  <a:pt x="181" y="819"/>
                </a:lnTo>
                <a:lnTo>
                  <a:pt x="181" y="828"/>
                </a:lnTo>
                <a:lnTo>
                  <a:pt x="186" y="833"/>
                </a:lnTo>
                <a:lnTo>
                  <a:pt x="186" y="841"/>
                </a:lnTo>
                <a:lnTo>
                  <a:pt x="190" y="846"/>
                </a:lnTo>
                <a:lnTo>
                  <a:pt x="190" y="854"/>
                </a:lnTo>
                <a:lnTo>
                  <a:pt x="195" y="859"/>
                </a:lnTo>
                <a:lnTo>
                  <a:pt x="195" y="863"/>
                </a:lnTo>
                <a:lnTo>
                  <a:pt x="200" y="867"/>
                </a:lnTo>
                <a:lnTo>
                  <a:pt x="200" y="872"/>
                </a:lnTo>
                <a:lnTo>
                  <a:pt x="204" y="876"/>
                </a:lnTo>
                <a:lnTo>
                  <a:pt x="204" y="885"/>
                </a:lnTo>
                <a:lnTo>
                  <a:pt x="209" y="889"/>
                </a:lnTo>
                <a:lnTo>
                  <a:pt x="209" y="898"/>
                </a:lnTo>
                <a:lnTo>
                  <a:pt x="218" y="907"/>
                </a:lnTo>
                <a:lnTo>
                  <a:pt x="218" y="915"/>
                </a:lnTo>
                <a:lnTo>
                  <a:pt x="223" y="920"/>
                </a:lnTo>
                <a:lnTo>
                  <a:pt x="223" y="924"/>
                </a:lnTo>
                <a:lnTo>
                  <a:pt x="228" y="928"/>
                </a:lnTo>
                <a:lnTo>
                  <a:pt x="228" y="937"/>
                </a:lnTo>
                <a:lnTo>
                  <a:pt x="232" y="942"/>
                </a:lnTo>
                <a:lnTo>
                  <a:pt x="232" y="946"/>
                </a:lnTo>
                <a:lnTo>
                  <a:pt x="237" y="950"/>
                </a:lnTo>
                <a:lnTo>
                  <a:pt x="237" y="955"/>
                </a:lnTo>
                <a:lnTo>
                  <a:pt x="242" y="959"/>
                </a:lnTo>
                <a:lnTo>
                  <a:pt x="242" y="968"/>
                </a:lnTo>
                <a:lnTo>
                  <a:pt x="251" y="976"/>
                </a:lnTo>
                <a:lnTo>
                  <a:pt x="251" y="985"/>
                </a:lnTo>
                <a:lnTo>
                  <a:pt x="260" y="994"/>
                </a:lnTo>
                <a:lnTo>
                  <a:pt x="260" y="1003"/>
                </a:lnTo>
                <a:lnTo>
                  <a:pt x="269" y="1011"/>
                </a:lnTo>
                <a:lnTo>
                  <a:pt x="269" y="1020"/>
                </a:lnTo>
                <a:lnTo>
                  <a:pt x="279" y="1029"/>
                </a:lnTo>
                <a:lnTo>
                  <a:pt x="279" y="1037"/>
                </a:lnTo>
                <a:lnTo>
                  <a:pt x="288" y="1046"/>
                </a:lnTo>
                <a:lnTo>
                  <a:pt x="288" y="1051"/>
                </a:lnTo>
                <a:lnTo>
                  <a:pt x="297" y="1059"/>
                </a:lnTo>
                <a:lnTo>
                  <a:pt x="297" y="1068"/>
                </a:lnTo>
                <a:lnTo>
                  <a:pt x="307" y="1077"/>
                </a:lnTo>
                <a:lnTo>
                  <a:pt x="307" y="1085"/>
                </a:lnTo>
                <a:lnTo>
                  <a:pt x="311" y="1090"/>
                </a:lnTo>
                <a:lnTo>
                  <a:pt x="321" y="1099"/>
                </a:lnTo>
                <a:lnTo>
                  <a:pt x="321" y="1107"/>
                </a:lnTo>
                <a:lnTo>
                  <a:pt x="325" y="1112"/>
                </a:lnTo>
                <a:lnTo>
                  <a:pt x="335" y="1120"/>
                </a:lnTo>
                <a:lnTo>
                  <a:pt x="335" y="1125"/>
                </a:lnTo>
                <a:lnTo>
                  <a:pt x="344" y="1133"/>
                </a:lnTo>
                <a:lnTo>
                  <a:pt x="344" y="1142"/>
                </a:lnTo>
                <a:lnTo>
                  <a:pt x="349" y="1146"/>
                </a:lnTo>
                <a:lnTo>
                  <a:pt x="358" y="1155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6" name="Freeform 65"/>
          <p:cNvSpPr>
            <a:spLocks/>
          </p:cNvSpPr>
          <p:nvPr/>
        </p:nvSpPr>
        <p:spPr bwMode="auto">
          <a:xfrm>
            <a:off x="1957388" y="4747579"/>
            <a:ext cx="822325" cy="631825"/>
          </a:xfrm>
          <a:custGeom>
            <a:avLst/>
            <a:gdLst>
              <a:gd name="T0" fmla="*/ 2147483647 w 586"/>
              <a:gd name="T1" fmla="*/ 2147483647 h 467"/>
              <a:gd name="T2" fmla="*/ 2147483647 w 586"/>
              <a:gd name="T3" fmla="*/ 2147483647 h 467"/>
              <a:gd name="T4" fmla="*/ 2147483647 w 586"/>
              <a:gd name="T5" fmla="*/ 2147483647 h 467"/>
              <a:gd name="T6" fmla="*/ 2147483647 w 586"/>
              <a:gd name="T7" fmla="*/ 2147483647 h 467"/>
              <a:gd name="T8" fmla="*/ 2147483647 w 586"/>
              <a:gd name="T9" fmla="*/ 2147483647 h 467"/>
              <a:gd name="T10" fmla="*/ 2147483647 w 586"/>
              <a:gd name="T11" fmla="*/ 2147483647 h 467"/>
              <a:gd name="T12" fmla="*/ 2147483647 w 586"/>
              <a:gd name="T13" fmla="*/ 2147483647 h 467"/>
              <a:gd name="T14" fmla="*/ 2147483647 w 586"/>
              <a:gd name="T15" fmla="*/ 2147483647 h 467"/>
              <a:gd name="T16" fmla="*/ 2147483647 w 586"/>
              <a:gd name="T17" fmla="*/ 2147483647 h 467"/>
              <a:gd name="T18" fmla="*/ 2147483647 w 586"/>
              <a:gd name="T19" fmla="*/ 2147483647 h 467"/>
              <a:gd name="T20" fmla="*/ 2147483647 w 586"/>
              <a:gd name="T21" fmla="*/ 2147483647 h 467"/>
              <a:gd name="T22" fmla="*/ 2147483647 w 586"/>
              <a:gd name="T23" fmla="*/ 2147483647 h 467"/>
              <a:gd name="T24" fmla="*/ 2147483647 w 586"/>
              <a:gd name="T25" fmla="*/ 2147483647 h 467"/>
              <a:gd name="T26" fmla="*/ 2147483647 w 586"/>
              <a:gd name="T27" fmla="*/ 2147483647 h 467"/>
              <a:gd name="T28" fmla="*/ 2147483647 w 586"/>
              <a:gd name="T29" fmla="*/ 2147483647 h 467"/>
              <a:gd name="T30" fmla="*/ 2147483647 w 586"/>
              <a:gd name="T31" fmla="*/ 2147483647 h 467"/>
              <a:gd name="T32" fmla="*/ 2147483647 w 586"/>
              <a:gd name="T33" fmla="*/ 2147483647 h 467"/>
              <a:gd name="T34" fmla="*/ 2147483647 w 586"/>
              <a:gd name="T35" fmla="*/ 2147483647 h 467"/>
              <a:gd name="T36" fmla="*/ 2147483647 w 586"/>
              <a:gd name="T37" fmla="*/ 2147483647 h 467"/>
              <a:gd name="T38" fmla="*/ 2147483647 w 586"/>
              <a:gd name="T39" fmla="*/ 2147483647 h 467"/>
              <a:gd name="T40" fmla="*/ 2147483647 w 586"/>
              <a:gd name="T41" fmla="*/ 2147483647 h 467"/>
              <a:gd name="T42" fmla="*/ 2147483647 w 586"/>
              <a:gd name="T43" fmla="*/ 2147483647 h 467"/>
              <a:gd name="T44" fmla="*/ 2147483647 w 586"/>
              <a:gd name="T45" fmla="*/ 2147483647 h 467"/>
              <a:gd name="T46" fmla="*/ 2147483647 w 586"/>
              <a:gd name="T47" fmla="*/ 2147483647 h 467"/>
              <a:gd name="T48" fmla="*/ 2147483647 w 586"/>
              <a:gd name="T49" fmla="*/ 2147483647 h 467"/>
              <a:gd name="T50" fmla="*/ 2147483647 w 586"/>
              <a:gd name="T51" fmla="*/ 2147483647 h 467"/>
              <a:gd name="T52" fmla="*/ 2147483647 w 586"/>
              <a:gd name="T53" fmla="*/ 2147483647 h 467"/>
              <a:gd name="T54" fmla="*/ 2147483647 w 586"/>
              <a:gd name="T55" fmla="*/ 2147483647 h 467"/>
              <a:gd name="T56" fmla="*/ 2147483647 w 586"/>
              <a:gd name="T57" fmla="*/ 2147483647 h 467"/>
              <a:gd name="T58" fmla="*/ 2147483647 w 586"/>
              <a:gd name="T59" fmla="*/ 2147483647 h 467"/>
              <a:gd name="T60" fmla="*/ 2147483647 w 586"/>
              <a:gd name="T61" fmla="*/ 2147483647 h 467"/>
              <a:gd name="T62" fmla="*/ 2147483647 w 586"/>
              <a:gd name="T63" fmla="*/ 2147483647 h 467"/>
              <a:gd name="T64" fmla="*/ 2147483647 w 586"/>
              <a:gd name="T65" fmla="*/ 2147483647 h 467"/>
              <a:gd name="T66" fmla="*/ 2147483647 w 586"/>
              <a:gd name="T67" fmla="*/ 2147483647 h 467"/>
              <a:gd name="T68" fmla="*/ 2147483647 w 586"/>
              <a:gd name="T69" fmla="*/ 2147483647 h 467"/>
              <a:gd name="T70" fmla="*/ 2147483647 w 586"/>
              <a:gd name="T71" fmla="*/ 2147483647 h 467"/>
              <a:gd name="T72" fmla="*/ 2147483647 w 586"/>
              <a:gd name="T73" fmla="*/ 2147483647 h 467"/>
              <a:gd name="T74" fmla="*/ 2147483647 w 586"/>
              <a:gd name="T75" fmla="*/ 2147483647 h 467"/>
              <a:gd name="T76" fmla="*/ 2147483647 w 586"/>
              <a:gd name="T77" fmla="*/ 2147483647 h 467"/>
              <a:gd name="T78" fmla="*/ 2147483647 w 586"/>
              <a:gd name="T79" fmla="*/ 2147483647 h 467"/>
              <a:gd name="T80" fmla="*/ 2147483647 w 586"/>
              <a:gd name="T81" fmla="*/ 2147483647 h 467"/>
              <a:gd name="T82" fmla="*/ 2147483647 w 586"/>
              <a:gd name="T83" fmla="*/ 2147483647 h 46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86" h="467">
                <a:moveTo>
                  <a:pt x="0" y="0"/>
                </a:moveTo>
                <a:lnTo>
                  <a:pt x="0" y="5"/>
                </a:lnTo>
                <a:lnTo>
                  <a:pt x="9" y="13"/>
                </a:lnTo>
                <a:lnTo>
                  <a:pt x="9" y="18"/>
                </a:lnTo>
                <a:lnTo>
                  <a:pt x="18" y="26"/>
                </a:lnTo>
                <a:lnTo>
                  <a:pt x="18" y="31"/>
                </a:lnTo>
                <a:lnTo>
                  <a:pt x="23" y="35"/>
                </a:lnTo>
                <a:lnTo>
                  <a:pt x="32" y="44"/>
                </a:lnTo>
                <a:lnTo>
                  <a:pt x="32" y="48"/>
                </a:lnTo>
                <a:lnTo>
                  <a:pt x="37" y="53"/>
                </a:lnTo>
                <a:lnTo>
                  <a:pt x="46" y="61"/>
                </a:lnTo>
                <a:lnTo>
                  <a:pt x="46" y="66"/>
                </a:lnTo>
                <a:lnTo>
                  <a:pt x="51" y="70"/>
                </a:lnTo>
                <a:lnTo>
                  <a:pt x="60" y="79"/>
                </a:lnTo>
                <a:lnTo>
                  <a:pt x="60" y="83"/>
                </a:lnTo>
                <a:lnTo>
                  <a:pt x="65" y="87"/>
                </a:lnTo>
                <a:lnTo>
                  <a:pt x="74" y="96"/>
                </a:lnTo>
                <a:lnTo>
                  <a:pt x="74" y="100"/>
                </a:lnTo>
                <a:lnTo>
                  <a:pt x="79" y="105"/>
                </a:lnTo>
                <a:lnTo>
                  <a:pt x="84" y="109"/>
                </a:lnTo>
                <a:lnTo>
                  <a:pt x="88" y="114"/>
                </a:lnTo>
                <a:lnTo>
                  <a:pt x="97" y="122"/>
                </a:lnTo>
                <a:lnTo>
                  <a:pt x="97" y="127"/>
                </a:lnTo>
                <a:lnTo>
                  <a:pt x="102" y="131"/>
                </a:lnTo>
                <a:lnTo>
                  <a:pt x="107" y="135"/>
                </a:lnTo>
                <a:lnTo>
                  <a:pt x="111" y="140"/>
                </a:lnTo>
                <a:lnTo>
                  <a:pt x="116" y="144"/>
                </a:lnTo>
                <a:lnTo>
                  <a:pt x="121" y="148"/>
                </a:lnTo>
                <a:lnTo>
                  <a:pt x="125" y="153"/>
                </a:lnTo>
                <a:lnTo>
                  <a:pt x="135" y="162"/>
                </a:lnTo>
                <a:lnTo>
                  <a:pt x="135" y="166"/>
                </a:lnTo>
                <a:lnTo>
                  <a:pt x="139" y="170"/>
                </a:lnTo>
                <a:lnTo>
                  <a:pt x="144" y="175"/>
                </a:lnTo>
                <a:lnTo>
                  <a:pt x="149" y="179"/>
                </a:lnTo>
                <a:lnTo>
                  <a:pt x="153" y="183"/>
                </a:lnTo>
                <a:lnTo>
                  <a:pt x="158" y="188"/>
                </a:lnTo>
                <a:lnTo>
                  <a:pt x="163" y="192"/>
                </a:lnTo>
                <a:lnTo>
                  <a:pt x="167" y="196"/>
                </a:lnTo>
                <a:lnTo>
                  <a:pt x="172" y="201"/>
                </a:lnTo>
                <a:lnTo>
                  <a:pt x="177" y="205"/>
                </a:lnTo>
                <a:lnTo>
                  <a:pt x="181" y="209"/>
                </a:lnTo>
                <a:lnTo>
                  <a:pt x="186" y="214"/>
                </a:lnTo>
                <a:lnTo>
                  <a:pt x="191" y="218"/>
                </a:lnTo>
                <a:lnTo>
                  <a:pt x="195" y="223"/>
                </a:lnTo>
                <a:lnTo>
                  <a:pt x="200" y="227"/>
                </a:lnTo>
                <a:lnTo>
                  <a:pt x="204" y="231"/>
                </a:lnTo>
                <a:lnTo>
                  <a:pt x="209" y="236"/>
                </a:lnTo>
                <a:lnTo>
                  <a:pt x="214" y="236"/>
                </a:lnTo>
                <a:lnTo>
                  <a:pt x="218" y="240"/>
                </a:lnTo>
                <a:lnTo>
                  <a:pt x="223" y="244"/>
                </a:lnTo>
                <a:lnTo>
                  <a:pt x="228" y="249"/>
                </a:lnTo>
                <a:lnTo>
                  <a:pt x="232" y="253"/>
                </a:lnTo>
                <a:lnTo>
                  <a:pt x="237" y="257"/>
                </a:lnTo>
                <a:lnTo>
                  <a:pt x="242" y="262"/>
                </a:lnTo>
                <a:lnTo>
                  <a:pt x="246" y="262"/>
                </a:lnTo>
                <a:lnTo>
                  <a:pt x="251" y="266"/>
                </a:lnTo>
                <a:lnTo>
                  <a:pt x="256" y="271"/>
                </a:lnTo>
                <a:lnTo>
                  <a:pt x="260" y="275"/>
                </a:lnTo>
                <a:lnTo>
                  <a:pt x="265" y="279"/>
                </a:lnTo>
                <a:lnTo>
                  <a:pt x="270" y="284"/>
                </a:lnTo>
                <a:lnTo>
                  <a:pt x="274" y="284"/>
                </a:lnTo>
                <a:lnTo>
                  <a:pt x="279" y="288"/>
                </a:lnTo>
                <a:lnTo>
                  <a:pt x="284" y="292"/>
                </a:lnTo>
                <a:lnTo>
                  <a:pt x="288" y="297"/>
                </a:lnTo>
                <a:lnTo>
                  <a:pt x="293" y="301"/>
                </a:lnTo>
                <a:lnTo>
                  <a:pt x="297" y="301"/>
                </a:lnTo>
                <a:lnTo>
                  <a:pt x="302" y="305"/>
                </a:lnTo>
                <a:lnTo>
                  <a:pt x="307" y="310"/>
                </a:lnTo>
                <a:lnTo>
                  <a:pt x="311" y="314"/>
                </a:lnTo>
                <a:lnTo>
                  <a:pt x="316" y="314"/>
                </a:lnTo>
                <a:lnTo>
                  <a:pt x="321" y="318"/>
                </a:lnTo>
                <a:lnTo>
                  <a:pt x="325" y="323"/>
                </a:lnTo>
                <a:lnTo>
                  <a:pt x="330" y="327"/>
                </a:lnTo>
                <a:lnTo>
                  <a:pt x="335" y="327"/>
                </a:lnTo>
                <a:lnTo>
                  <a:pt x="339" y="332"/>
                </a:lnTo>
                <a:lnTo>
                  <a:pt x="344" y="336"/>
                </a:lnTo>
                <a:lnTo>
                  <a:pt x="349" y="336"/>
                </a:lnTo>
                <a:lnTo>
                  <a:pt x="353" y="340"/>
                </a:lnTo>
                <a:lnTo>
                  <a:pt x="358" y="345"/>
                </a:lnTo>
                <a:lnTo>
                  <a:pt x="363" y="349"/>
                </a:lnTo>
                <a:lnTo>
                  <a:pt x="367" y="349"/>
                </a:lnTo>
                <a:lnTo>
                  <a:pt x="372" y="353"/>
                </a:lnTo>
                <a:lnTo>
                  <a:pt x="377" y="358"/>
                </a:lnTo>
                <a:lnTo>
                  <a:pt x="381" y="358"/>
                </a:lnTo>
                <a:lnTo>
                  <a:pt x="386" y="362"/>
                </a:lnTo>
                <a:lnTo>
                  <a:pt x="391" y="366"/>
                </a:lnTo>
                <a:lnTo>
                  <a:pt x="395" y="366"/>
                </a:lnTo>
                <a:lnTo>
                  <a:pt x="400" y="371"/>
                </a:lnTo>
                <a:lnTo>
                  <a:pt x="404" y="375"/>
                </a:lnTo>
                <a:lnTo>
                  <a:pt x="409" y="375"/>
                </a:lnTo>
                <a:lnTo>
                  <a:pt x="414" y="380"/>
                </a:lnTo>
                <a:lnTo>
                  <a:pt x="418" y="380"/>
                </a:lnTo>
                <a:lnTo>
                  <a:pt x="423" y="384"/>
                </a:lnTo>
                <a:lnTo>
                  <a:pt x="428" y="388"/>
                </a:lnTo>
                <a:lnTo>
                  <a:pt x="432" y="388"/>
                </a:lnTo>
                <a:lnTo>
                  <a:pt x="437" y="393"/>
                </a:lnTo>
                <a:lnTo>
                  <a:pt x="442" y="393"/>
                </a:lnTo>
                <a:lnTo>
                  <a:pt x="446" y="397"/>
                </a:lnTo>
                <a:lnTo>
                  <a:pt x="451" y="401"/>
                </a:lnTo>
                <a:lnTo>
                  <a:pt x="456" y="401"/>
                </a:lnTo>
                <a:lnTo>
                  <a:pt x="460" y="406"/>
                </a:lnTo>
                <a:lnTo>
                  <a:pt x="465" y="406"/>
                </a:lnTo>
                <a:lnTo>
                  <a:pt x="470" y="410"/>
                </a:lnTo>
                <a:lnTo>
                  <a:pt x="474" y="410"/>
                </a:lnTo>
                <a:lnTo>
                  <a:pt x="479" y="414"/>
                </a:lnTo>
                <a:lnTo>
                  <a:pt x="484" y="419"/>
                </a:lnTo>
                <a:lnTo>
                  <a:pt x="488" y="419"/>
                </a:lnTo>
                <a:lnTo>
                  <a:pt x="493" y="423"/>
                </a:lnTo>
                <a:lnTo>
                  <a:pt x="497" y="423"/>
                </a:lnTo>
                <a:lnTo>
                  <a:pt x="502" y="427"/>
                </a:lnTo>
                <a:lnTo>
                  <a:pt x="507" y="427"/>
                </a:lnTo>
                <a:lnTo>
                  <a:pt x="511" y="432"/>
                </a:lnTo>
                <a:lnTo>
                  <a:pt x="516" y="432"/>
                </a:lnTo>
                <a:lnTo>
                  <a:pt x="521" y="436"/>
                </a:lnTo>
                <a:lnTo>
                  <a:pt x="525" y="436"/>
                </a:lnTo>
                <a:lnTo>
                  <a:pt x="530" y="441"/>
                </a:lnTo>
                <a:lnTo>
                  <a:pt x="535" y="445"/>
                </a:lnTo>
                <a:lnTo>
                  <a:pt x="539" y="445"/>
                </a:lnTo>
                <a:lnTo>
                  <a:pt x="544" y="449"/>
                </a:lnTo>
                <a:lnTo>
                  <a:pt x="549" y="449"/>
                </a:lnTo>
                <a:lnTo>
                  <a:pt x="553" y="454"/>
                </a:lnTo>
                <a:lnTo>
                  <a:pt x="558" y="454"/>
                </a:lnTo>
                <a:lnTo>
                  <a:pt x="563" y="458"/>
                </a:lnTo>
                <a:lnTo>
                  <a:pt x="567" y="458"/>
                </a:lnTo>
                <a:lnTo>
                  <a:pt x="572" y="462"/>
                </a:lnTo>
                <a:lnTo>
                  <a:pt x="577" y="462"/>
                </a:lnTo>
                <a:lnTo>
                  <a:pt x="581" y="467"/>
                </a:lnTo>
                <a:lnTo>
                  <a:pt x="586" y="467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7" name="Freeform 66"/>
          <p:cNvSpPr>
            <a:spLocks/>
          </p:cNvSpPr>
          <p:nvPr/>
        </p:nvSpPr>
        <p:spPr bwMode="auto">
          <a:xfrm>
            <a:off x="2779713" y="5379404"/>
            <a:ext cx="830262" cy="241300"/>
          </a:xfrm>
          <a:custGeom>
            <a:avLst/>
            <a:gdLst>
              <a:gd name="T0" fmla="*/ 2147483647 w 591"/>
              <a:gd name="T1" fmla="*/ 2147483647 h 179"/>
              <a:gd name="T2" fmla="*/ 2147483647 w 591"/>
              <a:gd name="T3" fmla="*/ 2147483647 h 179"/>
              <a:gd name="T4" fmla="*/ 2147483647 w 591"/>
              <a:gd name="T5" fmla="*/ 2147483647 h 179"/>
              <a:gd name="T6" fmla="*/ 2147483647 w 591"/>
              <a:gd name="T7" fmla="*/ 2147483647 h 179"/>
              <a:gd name="T8" fmla="*/ 2147483647 w 591"/>
              <a:gd name="T9" fmla="*/ 2147483647 h 179"/>
              <a:gd name="T10" fmla="*/ 2147483647 w 591"/>
              <a:gd name="T11" fmla="*/ 2147483647 h 179"/>
              <a:gd name="T12" fmla="*/ 2147483647 w 591"/>
              <a:gd name="T13" fmla="*/ 2147483647 h 179"/>
              <a:gd name="T14" fmla="*/ 2147483647 w 591"/>
              <a:gd name="T15" fmla="*/ 2147483647 h 179"/>
              <a:gd name="T16" fmla="*/ 2147483647 w 591"/>
              <a:gd name="T17" fmla="*/ 2147483647 h 179"/>
              <a:gd name="T18" fmla="*/ 2147483647 w 591"/>
              <a:gd name="T19" fmla="*/ 2147483647 h 179"/>
              <a:gd name="T20" fmla="*/ 2147483647 w 591"/>
              <a:gd name="T21" fmla="*/ 2147483647 h 179"/>
              <a:gd name="T22" fmla="*/ 2147483647 w 591"/>
              <a:gd name="T23" fmla="*/ 2147483647 h 179"/>
              <a:gd name="T24" fmla="*/ 2147483647 w 591"/>
              <a:gd name="T25" fmla="*/ 2147483647 h 179"/>
              <a:gd name="T26" fmla="*/ 2147483647 w 591"/>
              <a:gd name="T27" fmla="*/ 2147483647 h 179"/>
              <a:gd name="T28" fmla="*/ 2147483647 w 591"/>
              <a:gd name="T29" fmla="*/ 2147483647 h 179"/>
              <a:gd name="T30" fmla="*/ 2147483647 w 591"/>
              <a:gd name="T31" fmla="*/ 2147483647 h 179"/>
              <a:gd name="T32" fmla="*/ 2147483647 w 591"/>
              <a:gd name="T33" fmla="*/ 2147483647 h 179"/>
              <a:gd name="T34" fmla="*/ 2147483647 w 591"/>
              <a:gd name="T35" fmla="*/ 2147483647 h 179"/>
              <a:gd name="T36" fmla="*/ 2147483647 w 591"/>
              <a:gd name="T37" fmla="*/ 2147483647 h 179"/>
              <a:gd name="T38" fmla="*/ 2147483647 w 591"/>
              <a:gd name="T39" fmla="*/ 2147483647 h 179"/>
              <a:gd name="T40" fmla="*/ 2147483647 w 591"/>
              <a:gd name="T41" fmla="*/ 2147483647 h 179"/>
              <a:gd name="T42" fmla="*/ 2147483647 w 591"/>
              <a:gd name="T43" fmla="*/ 2147483647 h 179"/>
              <a:gd name="T44" fmla="*/ 2147483647 w 591"/>
              <a:gd name="T45" fmla="*/ 2147483647 h 179"/>
              <a:gd name="T46" fmla="*/ 2147483647 w 591"/>
              <a:gd name="T47" fmla="*/ 2147483647 h 179"/>
              <a:gd name="T48" fmla="*/ 2147483647 w 591"/>
              <a:gd name="T49" fmla="*/ 2147483647 h 179"/>
              <a:gd name="T50" fmla="*/ 2147483647 w 591"/>
              <a:gd name="T51" fmla="*/ 2147483647 h 179"/>
              <a:gd name="T52" fmla="*/ 2147483647 w 591"/>
              <a:gd name="T53" fmla="*/ 2147483647 h 179"/>
              <a:gd name="T54" fmla="*/ 2147483647 w 591"/>
              <a:gd name="T55" fmla="*/ 2147483647 h 179"/>
              <a:gd name="T56" fmla="*/ 2147483647 w 591"/>
              <a:gd name="T57" fmla="*/ 2147483647 h 179"/>
              <a:gd name="T58" fmla="*/ 2147483647 w 591"/>
              <a:gd name="T59" fmla="*/ 2147483647 h 179"/>
              <a:gd name="T60" fmla="*/ 2147483647 w 591"/>
              <a:gd name="T61" fmla="*/ 2147483647 h 179"/>
              <a:gd name="T62" fmla="*/ 2147483647 w 591"/>
              <a:gd name="T63" fmla="*/ 2147483647 h 179"/>
              <a:gd name="T64" fmla="*/ 2147483647 w 591"/>
              <a:gd name="T65" fmla="*/ 2147483647 h 179"/>
              <a:gd name="T66" fmla="*/ 2147483647 w 591"/>
              <a:gd name="T67" fmla="*/ 2147483647 h 179"/>
              <a:gd name="T68" fmla="*/ 2147483647 w 591"/>
              <a:gd name="T69" fmla="*/ 2147483647 h 179"/>
              <a:gd name="T70" fmla="*/ 2147483647 w 591"/>
              <a:gd name="T71" fmla="*/ 2147483647 h 179"/>
              <a:gd name="T72" fmla="*/ 2147483647 w 591"/>
              <a:gd name="T73" fmla="*/ 2147483647 h 179"/>
              <a:gd name="T74" fmla="*/ 2147483647 w 591"/>
              <a:gd name="T75" fmla="*/ 2147483647 h 179"/>
              <a:gd name="T76" fmla="*/ 2147483647 w 591"/>
              <a:gd name="T77" fmla="*/ 2147483647 h 179"/>
              <a:gd name="T78" fmla="*/ 2147483647 w 591"/>
              <a:gd name="T79" fmla="*/ 2147483647 h 179"/>
              <a:gd name="T80" fmla="*/ 2147483647 w 591"/>
              <a:gd name="T81" fmla="*/ 2147483647 h 179"/>
              <a:gd name="T82" fmla="*/ 2147483647 w 591"/>
              <a:gd name="T83" fmla="*/ 2147483647 h 1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91" h="179">
                <a:moveTo>
                  <a:pt x="0" y="0"/>
                </a:moveTo>
                <a:lnTo>
                  <a:pt x="4" y="0"/>
                </a:lnTo>
                <a:lnTo>
                  <a:pt x="9" y="4"/>
                </a:lnTo>
                <a:lnTo>
                  <a:pt x="14" y="4"/>
                </a:lnTo>
                <a:lnTo>
                  <a:pt x="18" y="8"/>
                </a:lnTo>
                <a:lnTo>
                  <a:pt x="23" y="8"/>
                </a:lnTo>
                <a:lnTo>
                  <a:pt x="28" y="13"/>
                </a:lnTo>
                <a:lnTo>
                  <a:pt x="32" y="13"/>
                </a:lnTo>
                <a:lnTo>
                  <a:pt x="37" y="17"/>
                </a:lnTo>
                <a:lnTo>
                  <a:pt x="42" y="17"/>
                </a:lnTo>
                <a:lnTo>
                  <a:pt x="46" y="22"/>
                </a:lnTo>
                <a:lnTo>
                  <a:pt x="51" y="22"/>
                </a:lnTo>
                <a:lnTo>
                  <a:pt x="56" y="26"/>
                </a:lnTo>
                <a:lnTo>
                  <a:pt x="60" y="26"/>
                </a:lnTo>
                <a:lnTo>
                  <a:pt x="65" y="26"/>
                </a:lnTo>
                <a:lnTo>
                  <a:pt x="70" y="30"/>
                </a:lnTo>
                <a:lnTo>
                  <a:pt x="74" y="30"/>
                </a:lnTo>
                <a:lnTo>
                  <a:pt x="79" y="35"/>
                </a:lnTo>
                <a:lnTo>
                  <a:pt x="84" y="35"/>
                </a:lnTo>
                <a:lnTo>
                  <a:pt x="88" y="39"/>
                </a:lnTo>
                <a:lnTo>
                  <a:pt x="93" y="39"/>
                </a:lnTo>
                <a:lnTo>
                  <a:pt x="98" y="39"/>
                </a:lnTo>
                <a:lnTo>
                  <a:pt x="102" y="43"/>
                </a:lnTo>
                <a:lnTo>
                  <a:pt x="107" y="43"/>
                </a:lnTo>
                <a:lnTo>
                  <a:pt x="111" y="48"/>
                </a:lnTo>
                <a:lnTo>
                  <a:pt x="116" y="48"/>
                </a:lnTo>
                <a:lnTo>
                  <a:pt x="121" y="48"/>
                </a:lnTo>
                <a:lnTo>
                  <a:pt x="125" y="52"/>
                </a:lnTo>
                <a:lnTo>
                  <a:pt x="130" y="52"/>
                </a:lnTo>
                <a:lnTo>
                  <a:pt x="135" y="56"/>
                </a:lnTo>
                <a:lnTo>
                  <a:pt x="139" y="56"/>
                </a:lnTo>
                <a:lnTo>
                  <a:pt x="144" y="56"/>
                </a:lnTo>
                <a:lnTo>
                  <a:pt x="149" y="61"/>
                </a:lnTo>
                <a:lnTo>
                  <a:pt x="153" y="61"/>
                </a:lnTo>
                <a:lnTo>
                  <a:pt x="158" y="65"/>
                </a:lnTo>
                <a:lnTo>
                  <a:pt x="163" y="65"/>
                </a:lnTo>
                <a:lnTo>
                  <a:pt x="167" y="65"/>
                </a:lnTo>
                <a:lnTo>
                  <a:pt x="172" y="70"/>
                </a:lnTo>
                <a:lnTo>
                  <a:pt x="177" y="70"/>
                </a:lnTo>
                <a:lnTo>
                  <a:pt x="181" y="70"/>
                </a:lnTo>
                <a:lnTo>
                  <a:pt x="186" y="74"/>
                </a:lnTo>
                <a:lnTo>
                  <a:pt x="191" y="74"/>
                </a:lnTo>
                <a:lnTo>
                  <a:pt x="195" y="74"/>
                </a:lnTo>
                <a:lnTo>
                  <a:pt x="200" y="78"/>
                </a:lnTo>
                <a:lnTo>
                  <a:pt x="204" y="78"/>
                </a:lnTo>
                <a:lnTo>
                  <a:pt x="209" y="83"/>
                </a:lnTo>
                <a:lnTo>
                  <a:pt x="214" y="83"/>
                </a:lnTo>
                <a:lnTo>
                  <a:pt x="218" y="83"/>
                </a:lnTo>
                <a:lnTo>
                  <a:pt x="223" y="87"/>
                </a:lnTo>
                <a:lnTo>
                  <a:pt x="228" y="87"/>
                </a:lnTo>
                <a:lnTo>
                  <a:pt x="232" y="87"/>
                </a:lnTo>
                <a:lnTo>
                  <a:pt x="237" y="91"/>
                </a:lnTo>
                <a:lnTo>
                  <a:pt x="242" y="91"/>
                </a:lnTo>
                <a:lnTo>
                  <a:pt x="246" y="91"/>
                </a:lnTo>
                <a:lnTo>
                  <a:pt x="251" y="96"/>
                </a:lnTo>
                <a:lnTo>
                  <a:pt x="256" y="96"/>
                </a:lnTo>
                <a:lnTo>
                  <a:pt x="260" y="96"/>
                </a:lnTo>
                <a:lnTo>
                  <a:pt x="265" y="100"/>
                </a:lnTo>
                <a:lnTo>
                  <a:pt x="270" y="100"/>
                </a:lnTo>
                <a:lnTo>
                  <a:pt x="274" y="100"/>
                </a:lnTo>
                <a:lnTo>
                  <a:pt x="279" y="104"/>
                </a:lnTo>
                <a:lnTo>
                  <a:pt x="284" y="104"/>
                </a:lnTo>
                <a:lnTo>
                  <a:pt x="288" y="104"/>
                </a:lnTo>
                <a:lnTo>
                  <a:pt x="293" y="109"/>
                </a:lnTo>
                <a:lnTo>
                  <a:pt x="298" y="109"/>
                </a:lnTo>
                <a:lnTo>
                  <a:pt x="302" y="109"/>
                </a:lnTo>
                <a:lnTo>
                  <a:pt x="307" y="109"/>
                </a:lnTo>
                <a:lnTo>
                  <a:pt x="311" y="113"/>
                </a:lnTo>
                <a:lnTo>
                  <a:pt x="316" y="113"/>
                </a:lnTo>
                <a:lnTo>
                  <a:pt x="321" y="113"/>
                </a:lnTo>
                <a:lnTo>
                  <a:pt x="325" y="117"/>
                </a:lnTo>
                <a:lnTo>
                  <a:pt x="330" y="117"/>
                </a:lnTo>
                <a:lnTo>
                  <a:pt x="335" y="117"/>
                </a:lnTo>
                <a:lnTo>
                  <a:pt x="339" y="122"/>
                </a:lnTo>
                <a:lnTo>
                  <a:pt x="344" y="122"/>
                </a:lnTo>
                <a:lnTo>
                  <a:pt x="349" y="122"/>
                </a:lnTo>
                <a:lnTo>
                  <a:pt x="353" y="122"/>
                </a:lnTo>
                <a:lnTo>
                  <a:pt x="358" y="126"/>
                </a:lnTo>
                <a:lnTo>
                  <a:pt x="363" y="126"/>
                </a:lnTo>
                <a:lnTo>
                  <a:pt x="367" y="126"/>
                </a:lnTo>
                <a:lnTo>
                  <a:pt x="372" y="131"/>
                </a:lnTo>
                <a:lnTo>
                  <a:pt x="377" y="131"/>
                </a:lnTo>
                <a:lnTo>
                  <a:pt x="381" y="131"/>
                </a:lnTo>
                <a:lnTo>
                  <a:pt x="386" y="131"/>
                </a:lnTo>
                <a:lnTo>
                  <a:pt x="391" y="135"/>
                </a:lnTo>
                <a:lnTo>
                  <a:pt x="395" y="135"/>
                </a:lnTo>
                <a:lnTo>
                  <a:pt x="400" y="135"/>
                </a:lnTo>
                <a:lnTo>
                  <a:pt x="404" y="139"/>
                </a:lnTo>
                <a:lnTo>
                  <a:pt x="409" y="139"/>
                </a:lnTo>
                <a:lnTo>
                  <a:pt x="414" y="139"/>
                </a:lnTo>
                <a:lnTo>
                  <a:pt x="418" y="139"/>
                </a:lnTo>
                <a:lnTo>
                  <a:pt x="423" y="144"/>
                </a:lnTo>
                <a:lnTo>
                  <a:pt x="428" y="144"/>
                </a:lnTo>
                <a:lnTo>
                  <a:pt x="432" y="144"/>
                </a:lnTo>
                <a:lnTo>
                  <a:pt x="437" y="144"/>
                </a:lnTo>
                <a:lnTo>
                  <a:pt x="442" y="148"/>
                </a:lnTo>
                <a:lnTo>
                  <a:pt x="446" y="148"/>
                </a:lnTo>
                <a:lnTo>
                  <a:pt x="451" y="148"/>
                </a:lnTo>
                <a:lnTo>
                  <a:pt x="456" y="148"/>
                </a:lnTo>
                <a:lnTo>
                  <a:pt x="460" y="152"/>
                </a:lnTo>
                <a:lnTo>
                  <a:pt x="465" y="152"/>
                </a:lnTo>
                <a:lnTo>
                  <a:pt x="470" y="152"/>
                </a:lnTo>
                <a:lnTo>
                  <a:pt x="474" y="152"/>
                </a:lnTo>
                <a:lnTo>
                  <a:pt x="479" y="157"/>
                </a:lnTo>
                <a:lnTo>
                  <a:pt x="484" y="157"/>
                </a:lnTo>
                <a:lnTo>
                  <a:pt x="488" y="157"/>
                </a:lnTo>
                <a:lnTo>
                  <a:pt x="493" y="157"/>
                </a:lnTo>
                <a:lnTo>
                  <a:pt x="497" y="161"/>
                </a:lnTo>
                <a:lnTo>
                  <a:pt x="502" y="161"/>
                </a:lnTo>
                <a:lnTo>
                  <a:pt x="507" y="161"/>
                </a:lnTo>
                <a:lnTo>
                  <a:pt x="511" y="161"/>
                </a:lnTo>
                <a:lnTo>
                  <a:pt x="516" y="165"/>
                </a:lnTo>
                <a:lnTo>
                  <a:pt x="521" y="165"/>
                </a:lnTo>
                <a:lnTo>
                  <a:pt x="525" y="165"/>
                </a:lnTo>
                <a:lnTo>
                  <a:pt x="530" y="165"/>
                </a:lnTo>
                <a:lnTo>
                  <a:pt x="535" y="170"/>
                </a:lnTo>
                <a:lnTo>
                  <a:pt x="539" y="170"/>
                </a:lnTo>
                <a:lnTo>
                  <a:pt x="544" y="170"/>
                </a:lnTo>
                <a:lnTo>
                  <a:pt x="549" y="170"/>
                </a:lnTo>
                <a:lnTo>
                  <a:pt x="553" y="170"/>
                </a:lnTo>
                <a:lnTo>
                  <a:pt x="558" y="174"/>
                </a:lnTo>
                <a:lnTo>
                  <a:pt x="563" y="174"/>
                </a:lnTo>
                <a:lnTo>
                  <a:pt x="567" y="174"/>
                </a:lnTo>
                <a:lnTo>
                  <a:pt x="572" y="174"/>
                </a:lnTo>
                <a:lnTo>
                  <a:pt x="577" y="179"/>
                </a:lnTo>
                <a:lnTo>
                  <a:pt x="581" y="179"/>
                </a:lnTo>
                <a:lnTo>
                  <a:pt x="586" y="179"/>
                </a:lnTo>
                <a:lnTo>
                  <a:pt x="591" y="179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8" name="Freeform 67"/>
          <p:cNvSpPr>
            <a:spLocks/>
          </p:cNvSpPr>
          <p:nvPr/>
        </p:nvSpPr>
        <p:spPr bwMode="auto">
          <a:xfrm>
            <a:off x="3609975" y="5620704"/>
            <a:ext cx="827088" cy="109537"/>
          </a:xfrm>
          <a:custGeom>
            <a:avLst/>
            <a:gdLst>
              <a:gd name="T0" fmla="*/ 2147483647 w 590"/>
              <a:gd name="T1" fmla="*/ 2147483647 h 82"/>
              <a:gd name="T2" fmla="*/ 2147483647 w 590"/>
              <a:gd name="T3" fmla="*/ 2147483647 h 82"/>
              <a:gd name="T4" fmla="*/ 2147483647 w 590"/>
              <a:gd name="T5" fmla="*/ 2147483647 h 82"/>
              <a:gd name="T6" fmla="*/ 2147483647 w 590"/>
              <a:gd name="T7" fmla="*/ 2147483647 h 82"/>
              <a:gd name="T8" fmla="*/ 2147483647 w 590"/>
              <a:gd name="T9" fmla="*/ 2147483647 h 82"/>
              <a:gd name="T10" fmla="*/ 2147483647 w 590"/>
              <a:gd name="T11" fmla="*/ 2147483647 h 82"/>
              <a:gd name="T12" fmla="*/ 2147483647 w 590"/>
              <a:gd name="T13" fmla="*/ 2147483647 h 82"/>
              <a:gd name="T14" fmla="*/ 2147483647 w 590"/>
              <a:gd name="T15" fmla="*/ 2147483647 h 82"/>
              <a:gd name="T16" fmla="*/ 2147483647 w 590"/>
              <a:gd name="T17" fmla="*/ 2147483647 h 82"/>
              <a:gd name="T18" fmla="*/ 2147483647 w 590"/>
              <a:gd name="T19" fmla="*/ 2147483647 h 82"/>
              <a:gd name="T20" fmla="*/ 2147483647 w 590"/>
              <a:gd name="T21" fmla="*/ 2147483647 h 82"/>
              <a:gd name="T22" fmla="*/ 2147483647 w 590"/>
              <a:gd name="T23" fmla="*/ 2147483647 h 82"/>
              <a:gd name="T24" fmla="*/ 2147483647 w 590"/>
              <a:gd name="T25" fmla="*/ 2147483647 h 82"/>
              <a:gd name="T26" fmla="*/ 2147483647 w 590"/>
              <a:gd name="T27" fmla="*/ 2147483647 h 82"/>
              <a:gd name="T28" fmla="*/ 2147483647 w 590"/>
              <a:gd name="T29" fmla="*/ 2147483647 h 82"/>
              <a:gd name="T30" fmla="*/ 2147483647 w 590"/>
              <a:gd name="T31" fmla="*/ 2147483647 h 82"/>
              <a:gd name="T32" fmla="*/ 2147483647 w 590"/>
              <a:gd name="T33" fmla="*/ 2147483647 h 82"/>
              <a:gd name="T34" fmla="*/ 2147483647 w 590"/>
              <a:gd name="T35" fmla="*/ 2147483647 h 82"/>
              <a:gd name="T36" fmla="*/ 2147483647 w 590"/>
              <a:gd name="T37" fmla="*/ 2147483647 h 82"/>
              <a:gd name="T38" fmla="*/ 2147483647 w 590"/>
              <a:gd name="T39" fmla="*/ 2147483647 h 82"/>
              <a:gd name="T40" fmla="*/ 2147483647 w 590"/>
              <a:gd name="T41" fmla="*/ 2147483647 h 82"/>
              <a:gd name="T42" fmla="*/ 2147483647 w 590"/>
              <a:gd name="T43" fmla="*/ 2147483647 h 82"/>
              <a:gd name="T44" fmla="*/ 2147483647 w 590"/>
              <a:gd name="T45" fmla="*/ 2147483647 h 82"/>
              <a:gd name="T46" fmla="*/ 2147483647 w 590"/>
              <a:gd name="T47" fmla="*/ 2147483647 h 82"/>
              <a:gd name="T48" fmla="*/ 2147483647 w 590"/>
              <a:gd name="T49" fmla="*/ 2147483647 h 82"/>
              <a:gd name="T50" fmla="*/ 2147483647 w 590"/>
              <a:gd name="T51" fmla="*/ 2147483647 h 82"/>
              <a:gd name="T52" fmla="*/ 2147483647 w 590"/>
              <a:gd name="T53" fmla="*/ 2147483647 h 82"/>
              <a:gd name="T54" fmla="*/ 2147483647 w 590"/>
              <a:gd name="T55" fmla="*/ 2147483647 h 82"/>
              <a:gd name="T56" fmla="*/ 2147483647 w 590"/>
              <a:gd name="T57" fmla="*/ 2147483647 h 82"/>
              <a:gd name="T58" fmla="*/ 2147483647 w 590"/>
              <a:gd name="T59" fmla="*/ 2147483647 h 82"/>
              <a:gd name="T60" fmla="*/ 2147483647 w 590"/>
              <a:gd name="T61" fmla="*/ 2147483647 h 82"/>
              <a:gd name="T62" fmla="*/ 2147483647 w 590"/>
              <a:gd name="T63" fmla="*/ 2147483647 h 82"/>
              <a:gd name="T64" fmla="*/ 2147483647 w 590"/>
              <a:gd name="T65" fmla="*/ 2147483647 h 82"/>
              <a:gd name="T66" fmla="*/ 2147483647 w 590"/>
              <a:gd name="T67" fmla="*/ 2147483647 h 82"/>
              <a:gd name="T68" fmla="*/ 2147483647 w 590"/>
              <a:gd name="T69" fmla="*/ 2147483647 h 82"/>
              <a:gd name="T70" fmla="*/ 2147483647 w 590"/>
              <a:gd name="T71" fmla="*/ 2147483647 h 82"/>
              <a:gd name="T72" fmla="*/ 2147483647 w 590"/>
              <a:gd name="T73" fmla="*/ 2147483647 h 82"/>
              <a:gd name="T74" fmla="*/ 2147483647 w 590"/>
              <a:gd name="T75" fmla="*/ 2147483647 h 82"/>
              <a:gd name="T76" fmla="*/ 2147483647 w 590"/>
              <a:gd name="T77" fmla="*/ 2147483647 h 82"/>
              <a:gd name="T78" fmla="*/ 2147483647 w 590"/>
              <a:gd name="T79" fmla="*/ 2147483647 h 82"/>
              <a:gd name="T80" fmla="*/ 2147483647 w 590"/>
              <a:gd name="T81" fmla="*/ 2147483647 h 82"/>
              <a:gd name="T82" fmla="*/ 2147483647 w 590"/>
              <a:gd name="T83" fmla="*/ 2147483647 h 8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90" h="82">
                <a:moveTo>
                  <a:pt x="0" y="0"/>
                </a:moveTo>
                <a:lnTo>
                  <a:pt x="4" y="0"/>
                </a:lnTo>
                <a:lnTo>
                  <a:pt x="9" y="4"/>
                </a:lnTo>
                <a:lnTo>
                  <a:pt x="13" y="4"/>
                </a:lnTo>
                <a:lnTo>
                  <a:pt x="18" y="4"/>
                </a:lnTo>
                <a:lnTo>
                  <a:pt x="23" y="4"/>
                </a:lnTo>
                <a:lnTo>
                  <a:pt x="27" y="4"/>
                </a:lnTo>
                <a:lnTo>
                  <a:pt x="32" y="8"/>
                </a:lnTo>
                <a:lnTo>
                  <a:pt x="37" y="8"/>
                </a:lnTo>
                <a:lnTo>
                  <a:pt x="41" y="8"/>
                </a:lnTo>
                <a:lnTo>
                  <a:pt x="46" y="8"/>
                </a:lnTo>
                <a:lnTo>
                  <a:pt x="51" y="8"/>
                </a:lnTo>
                <a:lnTo>
                  <a:pt x="55" y="13"/>
                </a:lnTo>
                <a:lnTo>
                  <a:pt x="60" y="13"/>
                </a:lnTo>
                <a:lnTo>
                  <a:pt x="65" y="13"/>
                </a:lnTo>
                <a:lnTo>
                  <a:pt x="69" y="13"/>
                </a:lnTo>
                <a:lnTo>
                  <a:pt x="74" y="13"/>
                </a:lnTo>
                <a:lnTo>
                  <a:pt x="79" y="17"/>
                </a:lnTo>
                <a:lnTo>
                  <a:pt x="83" y="17"/>
                </a:lnTo>
                <a:lnTo>
                  <a:pt x="88" y="17"/>
                </a:lnTo>
                <a:lnTo>
                  <a:pt x="93" y="17"/>
                </a:lnTo>
                <a:lnTo>
                  <a:pt x="97" y="17"/>
                </a:lnTo>
                <a:lnTo>
                  <a:pt x="102" y="21"/>
                </a:lnTo>
                <a:lnTo>
                  <a:pt x="106" y="21"/>
                </a:lnTo>
                <a:lnTo>
                  <a:pt x="111" y="21"/>
                </a:lnTo>
                <a:lnTo>
                  <a:pt x="116" y="21"/>
                </a:lnTo>
                <a:lnTo>
                  <a:pt x="120" y="21"/>
                </a:lnTo>
                <a:lnTo>
                  <a:pt x="125" y="21"/>
                </a:lnTo>
                <a:lnTo>
                  <a:pt x="130" y="26"/>
                </a:lnTo>
                <a:lnTo>
                  <a:pt x="134" y="26"/>
                </a:lnTo>
                <a:lnTo>
                  <a:pt x="139" y="26"/>
                </a:lnTo>
                <a:lnTo>
                  <a:pt x="144" y="26"/>
                </a:lnTo>
                <a:lnTo>
                  <a:pt x="148" y="26"/>
                </a:lnTo>
                <a:lnTo>
                  <a:pt x="153" y="26"/>
                </a:lnTo>
                <a:lnTo>
                  <a:pt x="158" y="30"/>
                </a:lnTo>
                <a:lnTo>
                  <a:pt x="162" y="30"/>
                </a:lnTo>
                <a:lnTo>
                  <a:pt x="167" y="30"/>
                </a:lnTo>
                <a:lnTo>
                  <a:pt x="172" y="30"/>
                </a:lnTo>
                <a:lnTo>
                  <a:pt x="176" y="30"/>
                </a:lnTo>
                <a:lnTo>
                  <a:pt x="181" y="34"/>
                </a:lnTo>
                <a:lnTo>
                  <a:pt x="186" y="34"/>
                </a:lnTo>
                <a:lnTo>
                  <a:pt x="190" y="34"/>
                </a:lnTo>
                <a:lnTo>
                  <a:pt x="195" y="34"/>
                </a:lnTo>
                <a:lnTo>
                  <a:pt x="200" y="34"/>
                </a:lnTo>
                <a:lnTo>
                  <a:pt x="204" y="34"/>
                </a:lnTo>
                <a:lnTo>
                  <a:pt x="209" y="39"/>
                </a:lnTo>
                <a:lnTo>
                  <a:pt x="213" y="39"/>
                </a:lnTo>
                <a:lnTo>
                  <a:pt x="218" y="39"/>
                </a:lnTo>
                <a:lnTo>
                  <a:pt x="223" y="39"/>
                </a:lnTo>
                <a:lnTo>
                  <a:pt x="227" y="39"/>
                </a:lnTo>
                <a:lnTo>
                  <a:pt x="232" y="39"/>
                </a:lnTo>
                <a:lnTo>
                  <a:pt x="237" y="39"/>
                </a:lnTo>
                <a:lnTo>
                  <a:pt x="241" y="43"/>
                </a:lnTo>
                <a:lnTo>
                  <a:pt x="246" y="43"/>
                </a:lnTo>
                <a:lnTo>
                  <a:pt x="251" y="43"/>
                </a:lnTo>
                <a:lnTo>
                  <a:pt x="255" y="43"/>
                </a:lnTo>
                <a:lnTo>
                  <a:pt x="260" y="43"/>
                </a:lnTo>
                <a:lnTo>
                  <a:pt x="265" y="43"/>
                </a:lnTo>
                <a:lnTo>
                  <a:pt x="269" y="47"/>
                </a:lnTo>
                <a:lnTo>
                  <a:pt x="274" y="47"/>
                </a:lnTo>
                <a:lnTo>
                  <a:pt x="279" y="47"/>
                </a:lnTo>
                <a:lnTo>
                  <a:pt x="283" y="47"/>
                </a:lnTo>
                <a:lnTo>
                  <a:pt x="288" y="47"/>
                </a:lnTo>
                <a:lnTo>
                  <a:pt x="293" y="47"/>
                </a:lnTo>
                <a:lnTo>
                  <a:pt x="297" y="47"/>
                </a:lnTo>
                <a:lnTo>
                  <a:pt x="302" y="52"/>
                </a:lnTo>
                <a:lnTo>
                  <a:pt x="306" y="52"/>
                </a:lnTo>
                <a:lnTo>
                  <a:pt x="311" y="52"/>
                </a:lnTo>
                <a:lnTo>
                  <a:pt x="316" y="52"/>
                </a:lnTo>
                <a:lnTo>
                  <a:pt x="320" y="52"/>
                </a:lnTo>
                <a:lnTo>
                  <a:pt x="325" y="52"/>
                </a:lnTo>
                <a:lnTo>
                  <a:pt x="330" y="52"/>
                </a:lnTo>
                <a:lnTo>
                  <a:pt x="334" y="56"/>
                </a:lnTo>
                <a:lnTo>
                  <a:pt x="339" y="56"/>
                </a:lnTo>
                <a:lnTo>
                  <a:pt x="344" y="56"/>
                </a:lnTo>
                <a:lnTo>
                  <a:pt x="348" y="56"/>
                </a:lnTo>
                <a:lnTo>
                  <a:pt x="353" y="56"/>
                </a:lnTo>
                <a:lnTo>
                  <a:pt x="358" y="56"/>
                </a:lnTo>
                <a:lnTo>
                  <a:pt x="362" y="56"/>
                </a:lnTo>
                <a:lnTo>
                  <a:pt x="367" y="56"/>
                </a:lnTo>
                <a:lnTo>
                  <a:pt x="372" y="61"/>
                </a:lnTo>
                <a:lnTo>
                  <a:pt x="376" y="61"/>
                </a:lnTo>
                <a:lnTo>
                  <a:pt x="381" y="61"/>
                </a:lnTo>
                <a:lnTo>
                  <a:pt x="386" y="61"/>
                </a:lnTo>
                <a:lnTo>
                  <a:pt x="390" y="61"/>
                </a:lnTo>
                <a:lnTo>
                  <a:pt x="395" y="61"/>
                </a:lnTo>
                <a:lnTo>
                  <a:pt x="399" y="61"/>
                </a:lnTo>
                <a:lnTo>
                  <a:pt x="404" y="61"/>
                </a:lnTo>
                <a:lnTo>
                  <a:pt x="409" y="65"/>
                </a:lnTo>
                <a:lnTo>
                  <a:pt x="413" y="65"/>
                </a:lnTo>
                <a:lnTo>
                  <a:pt x="418" y="65"/>
                </a:lnTo>
                <a:lnTo>
                  <a:pt x="423" y="65"/>
                </a:lnTo>
                <a:lnTo>
                  <a:pt x="427" y="65"/>
                </a:lnTo>
                <a:lnTo>
                  <a:pt x="432" y="65"/>
                </a:lnTo>
                <a:lnTo>
                  <a:pt x="437" y="65"/>
                </a:lnTo>
                <a:lnTo>
                  <a:pt x="441" y="65"/>
                </a:lnTo>
                <a:lnTo>
                  <a:pt x="446" y="69"/>
                </a:lnTo>
                <a:lnTo>
                  <a:pt x="451" y="69"/>
                </a:lnTo>
                <a:lnTo>
                  <a:pt x="455" y="69"/>
                </a:lnTo>
                <a:lnTo>
                  <a:pt x="460" y="69"/>
                </a:lnTo>
                <a:lnTo>
                  <a:pt x="465" y="69"/>
                </a:lnTo>
                <a:lnTo>
                  <a:pt x="469" y="69"/>
                </a:lnTo>
                <a:lnTo>
                  <a:pt x="474" y="69"/>
                </a:lnTo>
                <a:lnTo>
                  <a:pt x="479" y="69"/>
                </a:lnTo>
                <a:lnTo>
                  <a:pt x="483" y="69"/>
                </a:lnTo>
                <a:lnTo>
                  <a:pt x="488" y="74"/>
                </a:lnTo>
                <a:lnTo>
                  <a:pt x="493" y="74"/>
                </a:lnTo>
                <a:lnTo>
                  <a:pt x="497" y="74"/>
                </a:lnTo>
                <a:lnTo>
                  <a:pt x="502" y="74"/>
                </a:lnTo>
                <a:lnTo>
                  <a:pt x="506" y="74"/>
                </a:lnTo>
                <a:lnTo>
                  <a:pt x="511" y="74"/>
                </a:lnTo>
                <a:lnTo>
                  <a:pt x="516" y="74"/>
                </a:lnTo>
                <a:lnTo>
                  <a:pt x="520" y="74"/>
                </a:lnTo>
                <a:lnTo>
                  <a:pt x="525" y="74"/>
                </a:lnTo>
                <a:lnTo>
                  <a:pt x="530" y="78"/>
                </a:lnTo>
                <a:lnTo>
                  <a:pt x="534" y="78"/>
                </a:lnTo>
                <a:lnTo>
                  <a:pt x="539" y="78"/>
                </a:lnTo>
                <a:lnTo>
                  <a:pt x="544" y="78"/>
                </a:lnTo>
                <a:lnTo>
                  <a:pt x="548" y="78"/>
                </a:lnTo>
                <a:lnTo>
                  <a:pt x="553" y="78"/>
                </a:lnTo>
                <a:lnTo>
                  <a:pt x="558" y="78"/>
                </a:lnTo>
                <a:lnTo>
                  <a:pt x="562" y="78"/>
                </a:lnTo>
                <a:lnTo>
                  <a:pt x="567" y="78"/>
                </a:lnTo>
                <a:lnTo>
                  <a:pt x="572" y="78"/>
                </a:lnTo>
                <a:lnTo>
                  <a:pt x="576" y="82"/>
                </a:lnTo>
                <a:lnTo>
                  <a:pt x="581" y="82"/>
                </a:lnTo>
                <a:lnTo>
                  <a:pt x="586" y="82"/>
                </a:lnTo>
                <a:lnTo>
                  <a:pt x="590" y="82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79" name="Freeform 68"/>
          <p:cNvSpPr>
            <a:spLocks/>
          </p:cNvSpPr>
          <p:nvPr/>
        </p:nvSpPr>
        <p:spPr bwMode="auto">
          <a:xfrm>
            <a:off x="4437063" y="5730241"/>
            <a:ext cx="731837" cy="42863"/>
          </a:xfrm>
          <a:custGeom>
            <a:avLst/>
            <a:gdLst>
              <a:gd name="T0" fmla="*/ 2147483647 w 521"/>
              <a:gd name="T1" fmla="*/ 0 h 31"/>
              <a:gd name="T2" fmla="*/ 2147483647 w 521"/>
              <a:gd name="T3" fmla="*/ 0 h 31"/>
              <a:gd name="T4" fmla="*/ 2147483647 w 521"/>
              <a:gd name="T5" fmla="*/ 0 h 31"/>
              <a:gd name="T6" fmla="*/ 2147483647 w 521"/>
              <a:gd name="T7" fmla="*/ 2147483647 h 31"/>
              <a:gd name="T8" fmla="*/ 2147483647 w 521"/>
              <a:gd name="T9" fmla="*/ 2147483647 h 31"/>
              <a:gd name="T10" fmla="*/ 2147483647 w 521"/>
              <a:gd name="T11" fmla="*/ 2147483647 h 31"/>
              <a:gd name="T12" fmla="*/ 2147483647 w 521"/>
              <a:gd name="T13" fmla="*/ 2147483647 h 31"/>
              <a:gd name="T14" fmla="*/ 2147483647 w 521"/>
              <a:gd name="T15" fmla="*/ 2147483647 h 31"/>
              <a:gd name="T16" fmla="*/ 2147483647 w 521"/>
              <a:gd name="T17" fmla="*/ 2147483647 h 31"/>
              <a:gd name="T18" fmla="*/ 2147483647 w 521"/>
              <a:gd name="T19" fmla="*/ 2147483647 h 31"/>
              <a:gd name="T20" fmla="*/ 2147483647 w 521"/>
              <a:gd name="T21" fmla="*/ 2147483647 h 31"/>
              <a:gd name="T22" fmla="*/ 2147483647 w 521"/>
              <a:gd name="T23" fmla="*/ 2147483647 h 31"/>
              <a:gd name="T24" fmla="*/ 2147483647 w 521"/>
              <a:gd name="T25" fmla="*/ 2147483647 h 31"/>
              <a:gd name="T26" fmla="*/ 2147483647 w 521"/>
              <a:gd name="T27" fmla="*/ 2147483647 h 31"/>
              <a:gd name="T28" fmla="*/ 2147483647 w 521"/>
              <a:gd name="T29" fmla="*/ 2147483647 h 31"/>
              <a:gd name="T30" fmla="*/ 2147483647 w 521"/>
              <a:gd name="T31" fmla="*/ 2147483647 h 31"/>
              <a:gd name="T32" fmla="*/ 2147483647 w 521"/>
              <a:gd name="T33" fmla="*/ 2147483647 h 31"/>
              <a:gd name="T34" fmla="*/ 2147483647 w 521"/>
              <a:gd name="T35" fmla="*/ 2147483647 h 31"/>
              <a:gd name="T36" fmla="*/ 2147483647 w 521"/>
              <a:gd name="T37" fmla="*/ 2147483647 h 31"/>
              <a:gd name="T38" fmla="*/ 2147483647 w 521"/>
              <a:gd name="T39" fmla="*/ 2147483647 h 31"/>
              <a:gd name="T40" fmla="*/ 2147483647 w 521"/>
              <a:gd name="T41" fmla="*/ 2147483647 h 31"/>
              <a:gd name="T42" fmla="*/ 2147483647 w 521"/>
              <a:gd name="T43" fmla="*/ 2147483647 h 31"/>
              <a:gd name="T44" fmla="*/ 2147483647 w 521"/>
              <a:gd name="T45" fmla="*/ 2147483647 h 31"/>
              <a:gd name="T46" fmla="*/ 2147483647 w 521"/>
              <a:gd name="T47" fmla="*/ 2147483647 h 31"/>
              <a:gd name="T48" fmla="*/ 2147483647 w 521"/>
              <a:gd name="T49" fmla="*/ 2147483647 h 31"/>
              <a:gd name="T50" fmla="*/ 2147483647 w 521"/>
              <a:gd name="T51" fmla="*/ 2147483647 h 31"/>
              <a:gd name="T52" fmla="*/ 2147483647 w 521"/>
              <a:gd name="T53" fmla="*/ 2147483647 h 31"/>
              <a:gd name="T54" fmla="*/ 2147483647 w 521"/>
              <a:gd name="T55" fmla="*/ 2147483647 h 31"/>
              <a:gd name="T56" fmla="*/ 2147483647 w 521"/>
              <a:gd name="T57" fmla="*/ 2147483647 h 31"/>
              <a:gd name="T58" fmla="*/ 2147483647 w 521"/>
              <a:gd name="T59" fmla="*/ 2147483647 h 31"/>
              <a:gd name="T60" fmla="*/ 2147483647 w 521"/>
              <a:gd name="T61" fmla="*/ 2147483647 h 31"/>
              <a:gd name="T62" fmla="*/ 2147483647 w 521"/>
              <a:gd name="T63" fmla="*/ 2147483647 h 31"/>
              <a:gd name="T64" fmla="*/ 2147483647 w 521"/>
              <a:gd name="T65" fmla="*/ 2147483647 h 31"/>
              <a:gd name="T66" fmla="*/ 2147483647 w 521"/>
              <a:gd name="T67" fmla="*/ 2147483647 h 31"/>
              <a:gd name="T68" fmla="*/ 2147483647 w 521"/>
              <a:gd name="T69" fmla="*/ 2147483647 h 31"/>
              <a:gd name="T70" fmla="*/ 2147483647 w 521"/>
              <a:gd name="T71" fmla="*/ 2147483647 h 31"/>
              <a:gd name="T72" fmla="*/ 2147483647 w 521"/>
              <a:gd name="T73" fmla="*/ 2147483647 h 31"/>
              <a:gd name="T74" fmla="*/ 2147483647 w 521"/>
              <a:gd name="T75" fmla="*/ 2147483647 h 31"/>
              <a:gd name="T76" fmla="*/ 2147483647 w 521"/>
              <a:gd name="T77" fmla="*/ 2147483647 h 31"/>
              <a:gd name="T78" fmla="*/ 2147483647 w 521"/>
              <a:gd name="T79" fmla="*/ 2147483647 h 31"/>
              <a:gd name="T80" fmla="*/ 2147483647 w 521"/>
              <a:gd name="T81" fmla="*/ 2147483647 h 31"/>
              <a:gd name="T82" fmla="*/ 2147483647 w 521"/>
              <a:gd name="T83" fmla="*/ 2147483647 h 31"/>
              <a:gd name="T84" fmla="*/ 2147483647 w 521"/>
              <a:gd name="T85" fmla="*/ 2147483647 h 31"/>
              <a:gd name="T86" fmla="*/ 2147483647 w 521"/>
              <a:gd name="T87" fmla="*/ 2147483647 h 31"/>
              <a:gd name="T88" fmla="*/ 2147483647 w 521"/>
              <a:gd name="T89" fmla="*/ 2147483647 h 31"/>
              <a:gd name="T90" fmla="*/ 2147483647 w 521"/>
              <a:gd name="T91" fmla="*/ 2147483647 h 31"/>
              <a:gd name="T92" fmla="*/ 2147483647 w 521"/>
              <a:gd name="T93" fmla="*/ 2147483647 h 31"/>
              <a:gd name="T94" fmla="*/ 2147483647 w 521"/>
              <a:gd name="T95" fmla="*/ 2147483647 h 31"/>
              <a:gd name="T96" fmla="*/ 2147483647 w 521"/>
              <a:gd name="T97" fmla="*/ 2147483647 h 31"/>
              <a:gd name="T98" fmla="*/ 2147483647 w 521"/>
              <a:gd name="T99" fmla="*/ 2147483647 h 31"/>
              <a:gd name="T100" fmla="*/ 2147483647 w 521"/>
              <a:gd name="T101" fmla="*/ 2147483647 h 31"/>
              <a:gd name="T102" fmla="*/ 2147483647 w 521"/>
              <a:gd name="T103" fmla="*/ 2147483647 h 31"/>
              <a:gd name="T104" fmla="*/ 2147483647 w 521"/>
              <a:gd name="T105" fmla="*/ 2147483647 h 31"/>
              <a:gd name="T106" fmla="*/ 2147483647 w 521"/>
              <a:gd name="T107" fmla="*/ 2147483647 h 31"/>
              <a:gd name="T108" fmla="*/ 2147483647 w 521"/>
              <a:gd name="T109" fmla="*/ 2147483647 h 31"/>
              <a:gd name="T110" fmla="*/ 2147483647 w 521"/>
              <a:gd name="T111" fmla="*/ 2147483647 h 3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21" h="31">
                <a:moveTo>
                  <a:pt x="0" y="0"/>
                </a:moveTo>
                <a:lnTo>
                  <a:pt x="5" y="0"/>
                </a:lnTo>
                <a:lnTo>
                  <a:pt x="9" y="0"/>
                </a:lnTo>
                <a:lnTo>
                  <a:pt x="14" y="0"/>
                </a:lnTo>
                <a:lnTo>
                  <a:pt x="19" y="0"/>
                </a:lnTo>
                <a:lnTo>
                  <a:pt x="23" y="0"/>
                </a:lnTo>
                <a:lnTo>
                  <a:pt x="28" y="0"/>
                </a:lnTo>
                <a:lnTo>
                  <a:pt x="33" y="5"/>
                </a:lnTo>
                <a:lnTo>
                  <a:pt x="37" y="5"/>
                </a:lnTo>
                <a:lnTo>
                  <a:pt x="42" y="5"/>
                </a:lnTo>
                <a:lnTo>
                  <a:pt x="47" y="5"/>
                </a:lnTo>
                <a:lnTo>
                  <a:pt x="51" y="5"/>
                </a:lnTo>
                <a:lnTo>
                  <a:pt x="56" y="5"/>
                </a:lnTo>
                <a:lnTo>
                  <a:pt x="61" y="5"/>
                </a:lnTo>
                <a:lnTo>
                  <a:pt x="65" y="5"/>
                </a:lnTo>
                <a:lnTo>
                  <a:pt x="70" y="5"/>
                </a:lnTo>
                <a:lnTo>
                  <a:pt x="75" y="5"/>
                </a:lnTo>
                <a:lnTo>
                  <a:pt x="79" y="5"/>
                </a:lnTo>
                <a:lnTo>
                  <a:pt x="84" y="5"/>
                </a:lnTo>
                <a:lnTo>
                  <a:pt x="89" y="9"/>
                </a:lnTo>
                <a:lnTo>
                  <a:pt x="93" y="9"/>
                </a:lnTo>
                <a:lnTo>
                  <a:pt x="98" y="9"/>
                </a:lnTo>
                <a:lnTo>
                  <a:pt x="103" y="9"/>
                </a:lnTo>
                <a:lnTo>
                  <a:pt x="107" y="9"/>
                </a:lnTo>
                <a:lnTo>
                  <a:pt x="112" y="9"/>
                </a:lnTo>
                <a:lnTo>
                  <a:pt x="116" y="9"/>
                </a:lnTo>
                <a:lnTo>
                  <a:pt x="121" y="9"/>
                </a:lnTo>
                <a:lnTo>
                  <a:pt x="126" y="9"/>
                </a:lnTo>
                <a:lnTo>
                  <a:pt x="130" y="9"/>
                </a:lnTo>
                <a:lnTo>
                  <a:pt x="135" y="9"/>
                </a:lnTo>
                <a:lnTo>
                  <a:pt x="140" y="9"/>
                </a:lnTo>
                <a:lnTo>
                  <a:pt x="144" y="13"/>
                </a:lnTo>
                <a:lnTo>
                  <a:pt x="149" y="13"/>
                </a:lnTo>
                <a:lnTo>
                  <a:pt x="154" y="13"/>
                </a:lnTo>
                <a:lnTo>
                  <a:pt x="158" y="13"/>
                </a:lnTo>
                <a:lnTo>
                  <a:pt x="163" y="13"/>
                </a:lnTo>
                <a:lnTo>
                  <a:pt x="168" y="13"/>
                </a:lnTo>
                <a:lnTo>
                  <a:pt x="172" y="13"/>
                </a:lnTo>
                <a:lnTo>
                  <a:pt x="177" y="13"/>
                </a:lnTo>
                <a:lnTo>
                  <a:pt x="182" y="13"/>
                </a:lnTo>
                <a:lnTo>
                  <a:pt x="186" y="13"/>
                </a:lnTo>
                <a:lnTo>
                  <a:pt x="191" y="13"/>
                </a:lnTo>
                <a:lnTo>
                  <a:pt x="196" y="13"/>
                </a:lnTo>
                <a:lnTo>
                  <a:pt x="200" y="13"/>
                </a:lnTo>
                <a:lnTo>
                  <a:pt x="205" y="18"/>
                </a:lnTo>
                <a:lnTo>
                  <a:pt x="209" y="18"/>
                </a:lnTo>
                <a:lnTo>
                  <a:pt x="214" y="18"/>
                </a:lnTo>
                <a:lnTo>
                  <a:pt x="219" y="18"/>
                </a:lnTo>
                <a:lnTo>
                  <a:pt x="223" y="18"/>
                </a:lnTo>
                <a:lnTo>
                  <a:pt x="228" y="18"/>
                </a:lnTo>
                <a:lnTo>
                  <a:pt x="233" y="18"/>
                </a:lnTo>
                <a:lnTo>
                  <a:pt x="237" y="18"/>
                </a:lnTo>
                <a:lnTo>
                  <a:pt x="242" y="18"/>
                </a:lnTo>
                <a:lnTo>
                  <a:pt x="247" y="18"/>
                </a:lnTo>
                <a:lnTo>
                  <a:pt x="251" y="18"/>
                </a:lnTo>
                <a:lnTo>
                  <a:pt x="256" y="18"/>
                </a:lnTo>
                <a:lnTo>
                  <a:pt x="261" y="18"/>
                </a:lnTo>
                <a:lnTo>
                  <a:pt x="265" y="18"/>
                </a:lnTo>
                <a:lnTo>
                  <a:pt x="270" y="22"/>
                </a:lnTo>
                <a:lnTo>
                  <a:pt x="275" y="22"/>
                </a:lnTo>
                <a:lnTo>
                  <a:pt x="279" y="22"/>
                </a:lnTo>
                <a:lnTo>
                  <a:pt x="284" y="22"/>
                </a:lnTo>
                <a:lnTo>
                  <a:pt x="289" y="22"/>
                </a:lnTo>
                <a:lnTo>
                  <a:pt x="293" y="22"/>
                </a:lnTo>
                <a:lnTo>
                  <a:pt x="298" y="22"/>
                </a:lnTo>
                <a:lnTo>
                  <a:pt x="302" y="22"/>
                </a:lnTo>
                <a:lnTo>
                  <a:pt x="307" y="22"/>
                </a:lnTo>
                <a:lnTo>
                  <a:pt x="312" y="22"/>
                </a:lnTo>
                <a:lnTo>
                  <a:pt x="316" y="22"/>
                </a:lnTo>
                <a:lnTo>
                  <a:pt x="321" y="22"/>
                </a:lnTo>
                <a:lnTo>
                  <a:pt x="326" y="22"/>
                </a:lnTo>
                <a:lnTo>
                  <a:pt x="330" y="22"/>
                </a:lnTo>
                <a:lnTo>
                  <a:pt x="335" y="22"/>
                </a:lnTo>
                <a:lnTo>
                  <a:pt x="340" y="22"/>
                </a:lnTo>
                <a:lnTo>
                  <a:pt x="344" y="27"/>
                </a:lnTo>
                <a:lnTo>
                  <a:pt x="349" y="27"/>
                </a:lnTo>
                <a:lnTo>
                  <a:pt x="354" y="27"/>
                </a:lnTo>
                <a:lnTo>
                  <a:pt x="358" y="27"/>
                </a:lnTo>
                <a:lnTo>
                  <a:pt x="363" y="27"/>
                </a:lnTo>
                <a:lnTo>
                  <a:pt x="368" y="27"/>
                </a:lnTo>
                <a:lnTo>
                  <a:pt x="372" y="27"/>
                </a:lnTo>
                <a:lnTo>
                  <a:pt x="377" y="27"/>
                </a:lnTo>
                <a:lnTo>
                  <a:pt x="382" y="27"/>
                </a:lnTo>
                <a:lnTo>
                  <a:pt x="386" y="27"/>
                </a:lnTo>
                <a:lnTo>
                  <a:pt x="391" y="27"/>
                </a:lnTo>
                <a:lnTo>
                  <a:pt x="396" y="27"/>
                </a:lnTo>
                <a:lnTo>
                  <a:pt x="400" y="27"/>
                </a:lnTo>
                <a:lnTo>
                  <a:pt x="405" y="27"/>
                </a:lnTo>
                <a:lnTo>
                  <a:pt x="409" y="27"/>
                </a:lnTo>
                <a:lnTo>
                  <a:pt x="414" y="27"/>
                </a:lnTo>
                <a:lnTo>
                  <a:pt x="419" y="27"/>
                </a:lnTo>
                <a:lnTo>
                  <a:pt x="423" y="27"/>
                </a:lnTo>
                <a:lnTo>
                  <a:pt x="428" y="31"/>
                </a:lnTo>
                <a:lnTo>
                  <a:pt x="433" y="31"/>
                </a:lnTo>
                <a:lnTo>
                  <a:pt x="437" y="31"/>
                </a:lnTo>
                <a:lnTo>
                  <a:pt x="442" y="31"/>
                </a:lnTo>
                <a:lnTo>
                  <a:pt x="447" y="31"/>
                </a:lnTo>
                <a:lnTo>
                  <a:pt x="451" y="31"/>
                </a:lnTo>
                <a:lnTo>
                  <a:pt x="456" y="31"/>
                </a:lnTo>
                <a:lnTo>
                  <a:pt x="461" y="31"/>
                </a:lnTo>
                <a:lnTo>
                  <a:pt x="465" y="31"/>
                </a:lnTo>
                <a:lnTo>
                  <a:pt x="470" y="31"/>
                </a:lnTo>
                <a:lnTo>
                  <a:pt x="475" y="31"/>
                </a:lnTo>
                <a:lnTo>
                  <a:pt x="479" y="31"/>
                </a:lnTo>
                <a:lnTo>
                  <a:pt x="484" y="31"/>
                </a:lnTo>
                <a:lnTo>
                  <a:pt x="489" y="31"/>
                </a:lnTo>
                <a:lnTo>
                  <a:pt x="493" y="31"/>
                </a:lnTo>
                <a:lnTo>
                  <a:pt x="498" y="31"/>
                </a:lnTo>
                <a:lnTo>
                  <a:pt x="502" y="31"/>
                </a:lnTo>
                <a:lnTo>
                  <a:pt x="507" y="31"/>
                </a:lnTo>
                <a:lnTo>
                  <a:pt x="512" y="31"/>
                </a:lnTo>
                <a:lnTo>
                  <a:pt x="516" y="31"/>
                </a:lnTo>
                <a:lnTo>
                  <a:pt x="521" y="31"/>
                </a:lnTo>
              </a:path>
            </a:pathLst>
          </a:custGeom>
          <a:noFill/>
          <a:ln w="19050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80" name="Rectangle 69"/>
          <p:cNvSpPr>
            <a:spLocks noChangeArrowheads="1"/>
          </p:cNvSpPr>
          <p:nvPr/>
        </p:nvSpPr>
        <p:spPr bwMode="auto">
          <a:xfrm>
            <a:off x="2179637" y="6067518"/>
            <a:ext cx="21224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dirty="0">
                <a:latin typeface="Helvetica" charset="0"/>
              </a:rPr>
              <a:t>HOM frequency [GHz]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64581" name="Rectangle 70"/>
          <p:cNvSpPr>
            <a:spLocks noChangeArrowheads="1"/>
          </p:cNvSpPr>
          <p:nvPr/>
        </p:nvSpPr>
        <p:spPr bwMode="auto">
          <a:xfrm rot="-5400000">
            <a:off x="-991214" y="4443976"/>
            <a:ext cx="30056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1" dirty="0" smtClean="0">
                <a:latin typeface="Helvetica" charset="0"/>
              </a:rPr>
              <a:t>HOM </a:t>
            </a:r>
            <a:r>
              <a:rPr lang="en-US" sz="1600" b="1" dirty="0">
                <a:latin typeface="Helvetica" charset="0"/>
              </a:rPr>
              <a:t>power loss above </a:t>
            </a:r>
            <a:r>
              <a:rPr lang="en-US" sz="1600" b="1" dirty="0" smtClean="0">
                <a:latin typeface="Helvetica" charset="0"/>
              </a:rPr>
              <a:t>f     [W]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64582" name="Rectangle 71"/>
          <p:cNvSpPr>
            <a:spLocks noChangeArrowheads="1"/>
          </p:cNvSpPr>
          <p:nvPr/>
        </p:nvSpPr>
        <p:spPr bwMode="auto">
          <a:xfrm rot="-5400000">
            <a:off x="568507" y="3484722"/>
            <a:ext cx="3603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200" b="1" dirty="0">
                <a:latin typeface="Helvetica" charset="0"/>
              </a:rPr>
              <a:t>HOM</a:t>
            </a:r>
            <a:endParaRPr lang="en-US" sz="1200" b="1" dirty="0">
              <a:latin typeface="Times New Roman" charset="0"/>
            </a:endParaRPr>
          </a:p>
        </p:txBody>
      </p:sp>
      <p:sp>
        <p:nvSpPr>
          <p:cNvPr id="64583" name="Text Box 72"/>
          <p:cNvSpPr txBox="1">
            <a:spLocks noChangeArrowheads="1"/>
          </p:cNvSpPr>
          <p:nvPr/>
        </p:nvSpPr>
        <p:spPr bwMode="auto">
          <a:xfrm>
            <a:off x="859291" y="1375410"/>
            <a:ext cx="7322522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l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+mj-lt"/>
              </a:rPr>
              <a:t>2 x 100 </a:t>
            </a:r>
            <a:r>
              <a:rPr lang="en-US" sz="2400" b="1" dirty="0">
                <a:latin typeface="+mj-lt"/>
              </a:rPr>
              <a:t>mA ERL beam</a:t>
            </a:r>
            <a:endParaRPr lang="en-US" sz="2400" b="1" dirty="0" smtClean="0">
              <a:latin typeface="+mj-lt"/>
              <a:sym typeface="Symbol" charset="0"/>
            </a:endParaRPr>
          </a:p>
          <a:p>
            <a:pPr marL="342900" indent="-342900" algn="l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+mj-lt"/>
                <a:sym typeface="Symbol" charset="0"/>
              </a:rPr>
              <a:t></a:t>
            </a:r>
            <a:r>
              <a:rPr lang="en-US" sz="2400" b="1" baseline="-25000" dirty="0">
                <a:latin typeface="+mj-lt"/>
                <a:sym typeface="Symbol" charset="0"/>
              </a:rPr>
              <a:t>bunch </a:t>
            </a:r>
            <a:r>
              <a:rPr lang="en-US" sz="2400" b="1" dirty="0">
                <a:latin typeface="+mj-lt"/>
                <a:sym typeface="Symbol" charset="0"/>
              </a:rPr>
              <a:t>= 0.6 </a:t>
            </a:r>
            <a:r>
              <a:rPr lang="en-US" sz="2400" b="1" dirty="0" smtClean="0">
                <a:latin typeface="+mj-lt"/>
                <a:sym typeface="Symbol" charset="0"/>
              </a:rPr>
              <a:t>mm</a:t>
            </a:r>
          </a:p>
          <a:p>
            <a:pPr marL="342900" indent="-342900" algn="l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>
                <a:latin typeface="+mj-lt"/>
              </a:rPr>
              <a:t>q</a:t>
            </a:r>
            <a:r>
              <a:rPr lang="en-US" sz="2400" b="1" dirty="0" smtClean="0">
                <a:latin typeface="+mj-lt"/>
              </a:rPr>
              <a:t> = 77 </a:t>
            </a:r>
            <a:r>
              <a:rPr lang="en-US" sz="2400" b="1" dirty="0" err="1">
                <a:latin typeface="+mj-lt"/>
              </a:rPr>
              <a:t>pC</a:t>
            </a:r>
            <a:r>
              <a:rPr lang="en-US" sz="2400" b="1" dirty="0">
                <a:latin typeface="+mj-lt"/>
              </a:rPr>
              <a:t> bunches </a:t>
            </a:r>
            <a:endParaRPr lang="en-US" sz="2400" dirty="0">
              <a:latin typeface="+mj-lt"/>
            </a:endParaRPr>
          </a:p>
          <a:p>
            <a:pPr marL="342900" indent="-342900" algn="l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>
                <a:latin typeface="+mj-lt"/>
              </a:rPr>
              <a:t>7</a:t>
            </a:r>
            <a:r>
              <a:rPr lang="en-US" sz="2400" b="1" dirty="0" smtClean="0">
                <a:latin typeface="+mj-lt"/>
              </a:rPr>
              <a:t>-cell </a:t>
            </a:r>
            <a:r>
              <a:rPr lang="en-US" sz="2400" b="1" dirty="0">
                <a:latin typeface="+mj-lt"/>
              </a:rPr>
              <a:t>cavities with loss factor of </a:t>
            </a:r>
            <a:r>
              <a:rPr lang="en-US" sz="2400" b="1" dirty="0" smtClean="0">
                <a:latin typeface="+mj-lt"/>
              </a:rPr>
              <a:t>13 </a:t>
            </a:r>
            <a:r>
              <a:rPr lang="en-US" sz="2400" b="1" dirty="0">
                <a:latin typeface="+mj-lt"/>
              </a:rPr>
              <a:t>V/</a:t>
            </a:r>
            <a:r>
              <a:rPr lang="en-US" sz="2400" b="1" dirty="0" err="1">
                <a:latin typeface="+mj-lt"/>
              </a:rPr>
              <a:t>pC</a:t>
            </a:r>
            <a:endParaRPr lang="en-US" sz="2400" b="1" dirty="0">
              <a:latin typeface="+mj-lt"/>
              <a:sym typeface="Symbol" charset="0"/>
            </a:endParaRPr>
          </a:p>
        </p:txBody>
      </p:sp>
      <p:sp>
        <p:nvSpPr>
          <p:cNvPr id="64584" name="Text Box 73"/>
          <p:cNvSpPr txBox="1">
            <a:spLocks noChangeArrowheads="1"/>
          </p:cNvSpPr>
          <p:nvPr/>
        </p:nvSpPr>
        <p:spPr bwMode="auto">
          <a:xfrm>
            <a:off x="5494337" y="3497046"/>
            <a:ext cx="282892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 b="1" dirty="0">
                <a:latin typeface="Times New Roman" charset="0"/>
                <a:sym typeface="Symbol" charset="0"/>
              </a:rPr>
              <a:t> </a:t>
            </a:r>
            <a:r>
              <a:rPr lang="en-US" sz="2400" b="1" dirty="0" smtClean="0">
                <a:latin typeface="Times New Roman" charset="0"/>
                <a:sym typeface="Symbol" charset="0"/>
              </a:rPr>
              <a:t>~50% of power above 10 GHz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sz="2400" b="1" dirty="0">
                <a:latin typeface="Times New Roman" charset="0"/>
                <a:sym typeface="Symbol" charset="0"/>
              </a:rPr>
              <a:t> Short bunches can excite very high frequency modes!</a:t>
            </a:r>
          </a:p>
        </p:txBody>
      </p:sp>
      <p:sp>
        <p:nvSpPr>
          <p:cNvPr id="7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5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0651F4CD-356B-F54E-9D17-8B6D6734EC64}" type="slidenum">
              <a:rPr lang="en-US">
                <a:solidFill>
                  <a:srgbClr val="0D0D0D"/>
                </a:solidFill>
              </a:rPr>
              <a:pPr eaLnBrk="1" hangingPunct="1"/>
              <a:t>62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454150" y="4534293"/>
            <a:ext cx="1100514" cy="0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944574" y="3179227"/>
            <a:ext cx="0" cy="1355066"/>
          </a:xfrm>
          <a:prstGeom prst="straightConnector1">
            <a:avLst/>
          </a:prstGeom>
          <a:ln w="317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1944574" y="4476775"/>
            <a:ext cx="0" cy="1355066"/>
          </a:xfrm>
          <a:prstGeom prst="straightConnector1">
            <a:avLst/>
          </a:prstGeom>
          <a:ln w="31750">
            <a:solidFill>
              <a:srgbClr val="008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47488" y="3799321"/>
            <a:ext cx="2699077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~100 W at f  &lt; 10 GHz</a:t>
            </a:r>
            <a:endParaRPr lang="en-US" b="1" dirty="0">
              <a:solidFill>
                <a:srgbClr val="CC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991587" y="3983264"/>
            <a:ext cx="357913" cy="0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331391" y="4987851"/>
            <a:ext cx="2699077" cy="369332"/>
          </a:xfrm>
          <a:prstGeom prst="rect">
            <a:avLst/>
          </a:prstGeom>
          <a:solidFill>
            <a:schemeClr val="bg1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~100 W at f  &gt; 10 GHz</a:t>
            </a:r>
            <a:endParaRPr lang="en-US" b="1" dirty="0">
              <a:solidFill>
                <a:srgbClr val="008000"/>
              </a:solidFill>
            </a:endParaRPr>
          </a:p>
        </p:txBody>
      </p:sp>
      <p:cxnSp>
        <p:nvCxnSpPr>
          <p:cNvPr id="83" name="Straight Arrow Connector 82"/>
          <p:cNvCxnSpPr/>
          <p:nvPr/>
        </p:nvCxnSpPr>
        <p:spPr>
          <a:xfrm flipH="1">
            <a:off x="1975490" y="5171794"/>
            <a:ext cx="357913" cy="0"/>
          </a:xfrm>
          <a:prstGeom prst="straightConnector1">
            <a:avLst/>
          </a:prstGeom>
          <a:ln w="635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1" y="158620"/>
            <a:ext cx="8097837" cy="914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Calibri" charset="0"/>
              </a:rPr>
              <a:t>Resonant</a:t>
            </a:r>
            <a:r>
              <a:rPr lang="en-US" sz="3600" dirty="0" smtClean="0">
                <a:latin typeface="Calibri" charset="0"/>
              </a:rPr>
              <a:t> </a:t>
            </a:r>
            <a:r>
              <a:rPr lang="en-US" sz="3600" dirty="0">
                <a:latin typeface="Calibri" charset="0"/>
              </a:rPr>
              <a:t>Monopole Mode Excitation</a:t>
            </a:r>
          </a:p>
        </p:txBody>
      </p:sp>
      <p:sp>
        <p:nvSpPr>
          <p:cNvPr id="67587" name="Text Box 74"/>
          <p:cNvSpPr txBox="1">
            <a:spLocks noChangeArrowheads="1"/>
          </p:cNvSpPr>
          <p:nvPr/>
        </p:nvSpPr>
        <p:spPr bwMode="auto">
          <a:xfrm>
            <a:off x="123669" y="2303578"/>
            <a:ext cx="8501267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l" eaLnBrk="1" hangingPunct="1">
              <a:buFont typeface="Arial" charset="0"/>
              <a:buChar char="•"/>
            </a:pPr>
            <a:r>
              <a:rPr lang="en-US" sz="2400" b="1" dirty="0">
                <a:latin typeface="Garamond" charset="0"/>
              </a:rPr>
              <a:t>If the </a:t>
            </a:r>
            <a:r>
              <a:rPr lang="en-US" sz="2400" b="1" dirty="0" err="1">
                <a:latin typeface="Garamond" charset="0"/>
              </a:rPr>
              <a:t>wakefields</a:t>
            </a:r>
            <a:r>
              <a:rPr lang="en-US" sz="2400" b="1" dirty="0">
                <a:latin typeface="Garamond" charset="0"/>
              </a:rPr>
              <a:t> (HOMs) do not decay sufficiently between the bunches, then </a:t>
            </a:r>
            <a:r>
              <a:rPr lang="en-US" sz="2400" b="1" dirty="0">
                <a:solidFill>
                  <a:srgbClr val="FF0000"/>
                </a:solidFill>
                <a:latin typeface="Garamond" charset="0"/>
              </a:rPr>
              <a:t>fields from subsequent bunches can interfere constructively</a:t>
            </a:r>
            <a:r>
              <a:rPr lang="en-US" sz="2400" b="1" dirty="0">
                <a:latin typeface="Garamond" charset="0"/>
              </a:rPr>
              <a:t> (resonant effect, if </a:t>
            </a:r>
            <a:r>
              <a:rPr lang="en-US" sz="2400" b="1" i="1" dirty="0" err="1">
                <a:latin typeface="Garamond" charset="0"/>
              </a:rPr>
              <a:t>f</a:t>
            </a:r>
            <a:r>
              <a:rPr lang="en-US" sz="2400" b="1" i="1" baseline="-25000" dirty="0" err="1">
                <a:latin typeface="Garamond" charset="0"/>
              </a:rPr>
              <a:t>HOM</a:t>
            </a:r>
            <a:r>
              <a:rPr lang="en-US" sz="2400" b="1" dirty="0">
                <a:latin typeface="Garamond" charset="0"/>
              </a:rPr>
              <a:t> ≈ </a:t>
            </a:r>
            <a:r>
              <a:rPr lang="en-US" sz="2400" b="1" i="1" dirty="0">
                <a:latin typeface="Garamond" charset="0"/>
              </a:rPr>
              <a:t>N</a:t>
            </a:r>
            <a:r>
              <a:rPr lang="en-US" sz="2400" b="1" dirty="0">
                <a:latin typeface="Garamond" charset="0"/>
              </a:rPr>
              <a:t>/</a:t>
            </a:r>
            <a:r>
              <a:rPr lang="en-US" sz="2400" b="1" i="1" dirty="0">
                <a:latin typeface="Garamond" charset="0"/>
              </a:rPr>
              <a:t>T</a:t>
            </a:r>
            <a:r>
              <a:rPr lang="en-US" sz="2400" b="1" i="1" baseline="-25000" dirty="0">
                <a:latin typeface="Garamond" charset="0"/>
              </a:rPr>
              <a:t>b</a:t>
            </a:r>
            <a:r>
              <a:rPr lang="en-US" sz="2400" b="1" dirty="0">
                <a:latin typeface="Garamond" charset="0"/>
              </a:rPr>
              <a:t>) and cause excessive HOM power loss and various instabilities. </a:t>
            </a:r>
            <a:endParaRPr lang="en-US" sz="2400" b="1" dirty="0" smtClean="0">
              <a:latin typeface="Garamond" charset="0"/>
            </a:endParaRPr>
          </a:p>
          <a:p>
            <a:pPr marL="457200" indent="-457200" algn="l" eaLnBrk="1" hangingPunct="1">
              <a:buFont typeface="Arial" charset="0"/>
              <a:buChar char="•"/>
            </a:pPr>
            <a:endParaRPr lang="en-US" sz="2400" b="1" dirty="0">
              <a:latin typeface="Garamond" charset="0"/>
            </a:endParaRPr>
          </a:p>
          <a:p>
            <a:pPr marL="457200" indent="-457200" algn="l" eaLnBrk="1" hangingPunct="1">
              <a:buFont typeface="Arial" charset="0"/>
              <a:buChar char="•"/>
            </a:pPr>
            <a:endParaRPr lang="en-US" sz="2400" b="1" dirty="0" smtClean="0">
              <a:latin typeface="Garamond" charset="0"/>
            </a:endParaRPr>
          </a:p>
          <a:p>
            <a:pPr marL="457200" indent="-457200" algn="l" eaLnBrk="1" hangingPunct="1">
              <a:buFont typeface="Arial" charset="0"/>
              <a:buChar char="•"/>
            </a:pPr>
            <a:endParaRPr lang="en-US" sz="4000" b="1" dirty="0">
              <a:latin typeface="Garamond" charset="0"/>
            </a:endParaRPr>
          </a:p>
          <a:p>
            <a:pPr marL="522288" indent="-457200" algn="l" eaLnBrk="1" hangingPunct="1"/>
            <a:r>
              <a:rPr lang="en-US" sz="2400" b="1" dirty="0" smtClean="0">
                <a:latin typeface="Garamond" charset="0"/>
              </a:rPr>
              <a:t>=&gt; </a:t>
            </a:r>
            <a:r>
              <a:rPr lang="en-US" sz="2400" dirty="0" smtClean="0"/>
              <a:t>Most SRF </a:t>
            </a:r>
            <a:r>
              <a:rPr lang="en-US" sz="2400" dirty="0"/>
              <a:t>cavities have special devices to damp HOMs </a:t>
            </a:r>
          </a:p>
          <a:p>
            <a:pPr marL="457200" indent="-457200" algn="l" eaLnBrk="1" hangingPunct="1">
              <a:buFont typeface="Arial" charset="0"/>
              <a:buChar char="•"/>
            </a:pPr>
            <a:endParaRPr lang="en-US" sz="2400" b="1" dirty="0">
              <a:latin typeface="Garamond" charset="0"/>
            </a:endParaRPr>
          </a:p>
        </p:txBody>
      </p:sp>
      <p:graphicFrame>
        <p:nvGraphicFramePr>
          <p:cNvPr id="67588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639096"/>
              </p:ext>
            </p:extLst>
          </p:nvPr>
        </p:nvGraphicFramePr>
        <p:xfrm>
          <a:off x="2196275" y="4346267"/>
          <a:ext cx="324643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3" name="Equation" r:id="rId3" imgW="1562040" imgH="457200" progId="Equation.3">
                  <p:embed/>
                </p:oleObj>
              </mc:Choice>
              <mc:Fallback>
                <p:oleObj name="Equation" r:id="rId3" imgW="1562040" imgH="457200" progId="Equation.3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6275" y="4346267"/>
                        <a:ext cx="3246437" cy="9493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9" name="Line 76"/>
          <p:cNvSpPr>
            <a:spLocks noChangeShapeType="1"/>
          </p:cNvSpPr>
          <p:nvPr/>
        </p:nvSpPr>
        <p:spPr bwMode="auto">
          <a:xfrm flipH="1">
            <a:off x="4600365" y="4414865"/>
            <a:ext cx="1156996" cy="19611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0" name="Text Box 77"/>
          <p:cNvSpPr txBox="1">
            <a:spLocks noChangeArrowheads="1"/>
          </p:cNvSpPr>
          <p:nvPr/>
        </p:nvSpPr>
        <p:spPr bwMode="auto">
          <a:xfrm>
            <a:off x="5438725" y="4195058"/>
            <a:ext cx="2373313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</a:rPr>
              <a:t>Need strong HOM damping!</a:t>
            </a:r>
          </a:p>
        </p:txBody>
      </p:sp>
      <p:sp>
        <p:nvSpPr>
          <p:cNvPr id="733263" name="Rectangle 79"/>
          <p:cNvSpPr>
            <a:spLocks noChangeArrowheads="1"/>
          </p:cNvSpPr>
          <p:nvPr/>
        </p:nvSpPr>
        <p:spPr bwMode="auto">
          <a:xfrm>
            <a:off x="245251" y="724161"/>
            <a:ext cx="89376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endParaRPr lang="en-US" sz="2800" b="1" dirty="0">
              <a:solidFill>
                <a:srgbClr val="333399"/>
              </a:solidFill>
              <a:latin typeface="Garamond" pitchFamily="18" charset="0"/>
              <a:ea typeface="+mn-ea"/>
            </a:endParaRPr>
          </a:p>
          <a:p>
            <a:pPr algn="l">
              <a:defRPr/>
            </a:pPr>
            <a:r>
              <a:rPr lang="en-US" sz="2800" b="1" dirty="0">
                <a:solidFill>
                  <a:srgbClr val="333399"/>
                </a:solidFill>
                <a:latin typeface="Garamond" pitchFamily="18" charset="0"/>
                <a:ea typeface="+mn-ea"/>
              </a:rPr>
              <a:t>Resonant </a:t>
            </a:r>
            <a:r>
              <a:rPr lang="en-US" sz="2800" b="1" u="sng" dirty="0">
                <a:solidFill>
                  <a:srgbClr val="33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+mn-ea"/>
              </a:rPr>
              <a:t>Monopole</a:t>
            </a:r>
            <a:r>
              <a:rPr lang="en-US" sz="2800" u="sng" dirty="0">
                <a:solidFill>
                  <a:srgbClr val="3333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  <a:ea typeface="+mn-ea"/>
              </a:rPr>
              <a:t> </a:t>
            </a:r>
            <a:r>
              <a:rPr lang="en-US" sz="2800" b="1" u="sng" dirty="0">
                <a:solidFill>
                  <a:srgbClr val="33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+mn-ea"/>
              </a:rPr>
              <a:t>Mode</a:t>
            </a:r>
            <a:r>
              <a:rPr lang="en-US" sz="2800" b="1" dirty="0">
                <a:solidFill>
                  <a:srgbClr val="333399"/>
                </a:solidFill>
                <a:latin typeface="Garamond" pitchFamily="18" charset="0"/>
                <a:ea typeface="+mn-ea"/>
              </a:rPr>
              <a:t> </a:t>
            </a:r>
            <a:r>
              <a:rPr lang="en-US" sz="2800" b="1" dirty="0" smtClean="0">
                <a:solidFill>
                  <a:srgbClr val="333399"/>
                </a:solidFill>
                <a:latin typeface="Garamond" pitchFamily="18" charset="0"/>
                <a:ea typeface="+mn-ea"/>
              </a:rPr>
              <a:t>excitation </a:t>
            </a:r>
            <a:r>
              <a:rPr lang="en-US" sz="2800" b="1" dirty="0">
                <a:solidFill>
                  <a:srgbClr val="333399"/>
                </a:solidFill>
                <a:latin typeface="Garamond" pitchFamily="18" charset="0"/>
                <a:ea typeface="+mn-ea"/>
              </a:rPr>
              <a:t>if </a:t>
            </a:r>
            <a:r>
              <a:rPr lang="en-US" sz="2800" b="1" dirty="0" err="1" smtClean="0">
                <a:solidFill>
                  <a:srgbClr val="333399"/>
                </a:solidFill>
                <a:latin typeface="Garamond" pitchFamily="18" charset="0"/>
                <a:ea typeface="+mn-ea"/>
              </a:rPr>
              <a:t>f</a:t>
            </a:r>
            <a:r>
              <a:rPr lang="en-US" sz="2800" b="1" baseline="-25000" dirty="0" err="1" smtClean="0">
                <a:solidFill>
                  <a:srgbClr val="333399"/>
                </a:solidFill>
                <a:latin typeface="Garamond" pitchFamily="18" charset="0"/>
                <a:ea typeface="+mn-ea"/>
              </a:rPr>
              <a:t>HOM</a:t>
            </a:r>
            <a:r>
              <a:rPr lang="en-US" sz="2800" b="1" baseline="-25000" dirty="0" smtClean="0">
                <a:solidFill>
                  <a:srgbClr val="333399"/>
                </a:solidFill>
                <a:latin typeface="Garamond" pitchFamily="18" charset="0"/>
                <a:ea typeface="+mn-ea"/>
              </a:rPr>
              <a:t> </a:t>
            </a:r>
            <a:r>
              <a:rPr lang="en-US" sz="2800" b="1" dirty="0" smtClean="0">
                <a:solidFill>
                  <a:srgbClr val="333399"/>
                </a:solidFill>
                <a:latin typeface="Garamond" pitchFamily="18" charset="0"/>
                <a:ea typeface="+mn-ea"/>
                <a:sym typeface="Symbol"/>
              </a:rPr>
              <a:t> </a:t>
            </a:r>
            <a:r>
              <a:rPr lang="en-US" sz="2800" b="1" dirty="0" err="1" smtClean="0">
                <a:solidFill>
                  <a:srgbClr val="333399"/>
                </a:solidFill>
                <a:latin typeface="Garamond" pitchFamily="18" charset="0"/>
                <a:ea typeface="+mn-ea"/>
              </a:rPr>
              <a:t>N</a:t>
            </a:r>
            <a:r>
              <a:rPr lang="en-US" sz="2800" b="1" dirty="0" err="1">
                <a:solidFill>
                  <a:srgbClr val="333399"/>
                </a:solidFill>
                <a:latin typeface="Garamond" pitchFamily="18" charset="0"/>
                <a:ea typeface="+mn-ea"/>
                <a:sym typeface="Symbol" pitchFamily="18" charset="2"/>
              </a:rPr>
              <a:t></a:t>
            </a:r>
            <a:r>
              <a:rPr lang="en-US" sz="2800" b="1" dirty="0" err="1">
                <a:solidFill>
                  <a:srgbClr val="333399"/>
                </a:solidFill>
                <a:latin typeface="Garamond" pitchFamily="18" charset="0"/>
                <a:ea typeface="+mn-ea"/>
              </a:rPr>
              <a:t>f</a:t>
            </a:r>
            <a:r>
              <a:rPr lang="en-US" sz="2800" b="1" baseline="-25000" dirty="0" err="1">
                <a:solidFill>
                  <a:srgbClr val="333399"/>
                </a:solidFill>
                <a:latin typeface="Garamond" pitchFamily="18" charset="0"/>
                <a:ea typeface="+mn-ea"/>
              </a:rPr>
              <a:t>bunch</a:t>
            </a:r>
            <a:r>
              <a:rPr lang="en-US" sz="2800" b="1" dirty="0">
                <a:solidFill>
                  <a:srgbClr val="333399"/>
                </a:solidFill>
                <a:latin typeface="Garamond" pitchFamily="18" charset="0"/>
                <a:ea typeface="+mn-ea"/>
              </a:rPr>
              <a:t> </a:t>
            </a:r>
          </a:p>
        </p:txBody>
      </p:sp>
      <p:sp>
        <p:nvSpPr>
          <p:cNvPr id="6759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0651F4CD-356B-F54E-9D17-8B6D6734EC64}" type="slidenum">
              <a:rPr lang="en-US">
                <a:solidFill>
                  <a:srgbClr val="0D0D0D"/>
                </a:solidFill>
              </a:rPr>
              <a:pPr eaLnBrk="1" hangingPunct="1"/>
              <a:t>63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759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pic>
        <p:nvPicPr>
          <p:cNvPr id="67698" name="Picture 11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751" y="1577001"/>
            <a:ext cx="4977104" cy="924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Dipole, </a:t>
            </a:r>
            <a:r>
              <a:rPr lang="en-US" dirty="0" err="1" smtClean="0"/>
              <a:t>Quadrupole</a:t>
            </a:r>
            <a:r>
              <a:rPr lang="en-US" dirty="0" smtClean="0"/>
              <a:t>…Modes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580" y="1376266"/>
            <a:ext cx="8546840" cy="4828591"/>
          </a:xfrm>
        </p:spPr>
        <p:txBody>
          <a:bodyPr/>
          <a:lstStyle/>
          <a:p>
            <a:r>
              <a:rPr lang="en-US" sz="2800" dirty="0" smtClean="0"/>
              <a:t>Accelerating voltage (</a:t>
            </a:r>
            <a:r>
              <a:rPr lang="en-US" sz="2800" i="1" dirty="0" smtClean="0"/>
              <a:t>m </a:t>
            </a:r>
            <a:r>
              <a:rPr lang="en-US" sz="2800" dirty="0" smtClean="0"/>
              <a:t>= </a:t>
            </a:r>
            <a:r>
              <a:rPr lang="en-US" sz="2800" dirty="0" err="1" smtClean="0"/>
              <a:t>multipole</a:t>
            </a:r>
            <a:r>
              <a:rPr lang="en-US" sz="2800" dirty="0" smtClean="0"/>
              <a:t> order of mode; </a:t>
            </a:r>
            <a:r>
              <a:rPr lang="en-US" sz="2800" i="1" dirty="0" smtClean="0"/>
              <a:t>r </a:t>
            </a:r>
            <a:r>
              <a:rPr lang="en-US" sz="2800" dirty="0" smtClean="0"/>
              <a:t>= radial distance from axis): </a:t>
            </a:r>
            <a:r>
              <a:rPr lang="en-US" sz="2800" b="1" dirty="0" err="1" smtClean="0">
                <a:solidFill>
                  <a:srgbClr val="FF0000"/>
                </a:solidFill>
              </a:rPr>
              <a:t>V</a:t>
            </a:r>
            <a:r>
              <a:rPr lang="en-US" sz="2800" b="1" baseline="-25000" dirty="0" err="1" smtClean="0">
                <a:solidFill>
                  <a:srgbClr val="FF0000"/>
                </a:solidFill>
              </a:rPr>
              <a:t>acc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sym typeface="Symbol"/>
              </a:rPr>
              <a:t> </a:t>
            </a:r>
            <a:r>
              <a:rPr lang="en-US" sz="2800" b="1" dirty="0" err="1" smtClean="0">
                <a:solidFill>
                  <a:srgbClr val="FF0000"/>
                </a:solidFill>
              </a:rPr>
              <a:t>r</a:t>
            </a:r>
            <a:r>
              <a:rPr lang="en-US" sz="2800" b="1" baseline="30000" dirty="0" err="1" smtClean="0">
                <a:solidFill>
                  <a:srgbClr val="FF0000"/>
                </a:solidFill>
              </a:rPr>
              <a:t>m</a:t>
            </a:r>
            <a:endParaRPr lang="en-US" sz="2800" b="1" baseline="30000" dirty="0" smtClean="0">
              <a:solidFill>
                <a:srgbClr val="FF0000"/>
              </a:solidFill>
            </a:endParaRPr>
          </a:p>
          <a:p>
            <a:pPr lvl="1"/>
            <a:r>
              <a:rPr lang="en-US" sz="2400" dirty="0"/>
              <a:t>m</a:t>
            </a:r>
            <a:r>
              <a:rPr lang="en-US" sz="2400" dirty="0" smtClean="0"/>
              <a:t>=1 for dipole modes; m=2 for </a:t>
            </a:r>
            <a:r>
              <a:rPr lang="en-US" sz="2400" dirty="0" err="1" smtClean="0"/>
              <a:t>quadrupole</a:t>
            </a:r>
            <a:r>
              <a:rPr lang="en-US" sz="2400" dirty="0" smtClean="0"/>
              <a:t> modes…</a:t>
            </a:r>
          </a:p>
          <a:p>
            <a:r>
              <a:rPr lang="en-US" sz="2800" dirty="0" smtClean="0"/>
              <a:t>Loss factor (R/Q has units of </a:t>
            </a:r>
            <a:r>
              <a:rPr lang="en-US" sz="2800" dirty="0" smtClean="0">
                <a:sym typeface="Symbol"/>
              </a:rPr>
              <a:t></a:t>
            </a:r>
            <a:r>
              <a:rPr lang="en-US" sz="2800" dirty="0" smtClean="0"/>
              <a:t>/m</a:t>
            </a:r>
            <a:r>
              <a:rPr lang="en-US" sz="2800" i="1" baseline="30000" dirty="0" smtClean="0"/>
              <a:t>m</a:t>
            </a:r>
            <a:r>
              <a:rPr lang="en-US" sz="2800" baseline="30000" dirty="0" smtClean="0"/>
              <a:t> </a:t>
            </a:r>
            <a:r>
              <a:rPr lang="en-US" sz="2800" dirty="0" smtClean="0"/>
              <a:t>here):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For dipole modes it is common to define </a:t>
            </a:r>
            <a:r>
              <a:rPr lang="en-US" sz="2800" b="1" dirty="0" smtClean="0">
                <a:solidFill>
                  <a:srgbClr val="FF0000"/>
                </a:solidFill>
              </a:rPr>
              <a:t>kick factor</a:t>
            </a:r>
            <a:r>
              <a:rPr lang="en-US" sz="2800" dirty="0" smtClean="0"/>
              <a:t>: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523861"/>
              </p:ext>
            </p:extLst>
          </p:nvPr>
        </p:nvGraphicFramePr>
        <p:xfrm>
          <a:off x="1878013" y="3303588"/>
          <a:ext cx="509428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05" name="Equation" r:id="rId3" imgW="2120760" imgH="469800" progId="Equation.3">
                  <p:embed/>
                </p:oleObj>
              </mc:Choice>
              <mc:Fallback>
                <p:oleObj name="Equation" r:id="rId3" imgW="2120760" imgH="469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3" y="3303588"/>
                        <a:ext cx="5094287" cy="8223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49544" y="5018121"/>
                <a:ext cx="3856988" cy="83587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⊥,</m:t>
                          </m:r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||</m:t>
                              </m:r>
                              <m:r>
                                <a:rPr lang="en-US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smtClean="0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  <m:f>
                            <m:fPr>
                              <m:type m:val="lin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𝑐</m:t>
                              </m:r>
                            </m:den>
                          </m:f>
                        </m:den>
                      </m:f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𝑅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𝑄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44" y="5018121"/>
                <a:ext cx="3856988" cy="83587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512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195943" y="1843230"/>
            <a:ext cx="8378145" cy="502761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Higher Order Modes and 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 excitation by the beam</a:t>
            </a:r>
          </a:p>
          <a:p>
            <a:pPr marL="457200" lvl="1" indent="0" algn="ctr" eaLnBrk="1" hangingPunct="1">
              <a:buNone/>
            </a:pP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HOM issues: heating, beam instability and </a:t>
            </a:r>
            <a:r>
              <a:rPr lang="en-US" sz="2400" b="1" dirty="0" err="1">
                <a:solidFill>
                  <a:srgbClr val="333399"/>
                </a:solidFill>
                <a:latin typeface="Calibri" charset="0"/>
              </a:rPr>
              <a:t>emittance</a:t>
            </a: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 growth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 based HOM damping measurements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HOMS as a diagnostic tool: HOM based BPM</a:t>
            </a: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65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14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0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581" y="76200"/>
            <a:ext cx="8388220" cy="1143000"/>
          </a:xfrm>
        </p:spPr>
        <p:txBody>
          <a:bodyPr/>
          <a:lstStyle/>
          <a:p>
            <a:r>
              <a:rPr lang="en-US" sz="3600" dirty="0"/>
              <a:t>Detrimental effects caused by the beam interaction with cavity HOMs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58" y="1329614"/>
            <a:ext cx="8696132" cy="4525963"/>
          </a:xfrm>
        </p:spPr>
        <p:txBody>
          <a:bodyPr/>
          <a:lstStyle/>
          <a:p>
            <a:r>
              <a:rPr lang="en-US" sz="2400" b="1" dirty="0"/>
              <a:t>M</a:t>
            </a:r>
            <a:r>
              <a:rPr lang="en-US" sz="2400" b="1" dirty="0" smtClean="0"/>
              <a:t>ulti-bunch </a:t>
            </a:r>
            <a:r>
              <a:rPr lang="en-US" sz="2400" b="1" dirty="0"/>
              <a:t>instabilities (</a:t>
            </a:r>
            <a:r>
              <a:rPr lang="en-US" sz="2400" b="1" dirty="0" smtClean="0"/>
              <a:t>long. </a:t>
            </a:r>
            <a:r>
              <a:rPr lang="en-US" sz="2400" b="1" dirty="0"/>
              <a:t>and transverse) in storage </a:t>
            </a:r>
            <a:r>
              <a:rPr lang="en-US" sz="2400" b="1" dirty="0" smtClean="0"/>
              <a:t>rings</a:t>
            </a:r>
          </a:p>
          <a:p>
            <a:r>
              <a:rPr lang="en-US" sz="2400" b="1" dirty="0"/>
              <a:t>S</a:t>
            </a:r>
            <a:r>
              <a:rPr lang="en-US" sz="2400" b="1" dirty="0" smtClean="0"/>
              <a:t>ingle-pass BBU in </a:t>
            </a:r>
            <a:r>
              <a:rPr lang="en-US" sz="2400" b="1" dirty="0" err="1" smtClean="0"/>
              <a:t>linacs</a:t>
            </a:r>
            <a:r>
              <a:rPr lang="en-US" sz="2400" b="1" dirty="0" smtClean="0"/>
              <a:t> </a:t>
            </a:r>
          </a:p>
          <a:p>
            <a:r>
              <a:rPr lang="en-US" sz="2400" b="1" dirty="0" err="1"/>
              <a:t>M</a:t>
            </a:r>
            <a:r>
              <a:rPr lang="en-US" sz="2400" b="1" dirty="0" err="1" smtClean="0"/>
              <a:t>ultipass</a:t>
            </a:r>
            <a:r>
              <a:rPr lang="en-US" sz="2400" b="1" dirty="0" smtClean="0"/>
              <a:t> </a:t>
            </a:r>
            <a:r>
              <a:rPr lang="en-US" sz="2400" b="1" dirty="0"/>
              <a:t>beam break-up (BBU) instabilities (transverse and </a:t>
            </a:r>
            <a:r>
              <a:rPr lang="en-US" sz="2400" b="1" dirty="0" smtClean="0"/>
              <a:t>longitudinal</a:t>
            </a:r>
            <a:r>
              <a:rPr lang="en-US" sz="2400" b="1" dirty="0"/>
              <a:t>) in re-circulating </a:t>
            </a:r>
            <a:r>
              <a:rPr lang="en-US" sz="2400" b="1" dirty="0" err="1"/>
              <a:t>linacs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R</a:t>
            </a:r>
            <a:r>
              <a:rPr lang="en-US" sz="2400" b="1" dirty="0" smtClean="0"/>
              <a:t>esonant </a:t>
            </a:r>
            <a:r>
              <a:rPr lang="en-US" sz="2400" b="1" dirty="0"/>
              <a:t>excitation of longitudinal </a:t>
            </a:r>
            <a:r>
              <a:rPr lang="en-US" sz="2400" b="1" dirty="0" smtClean="0"/>
              <a:t>HOMs and heating </a:t>
            </a:r>
            <a:endParaRPr lang="en-US" sz="2400" b="1" dirty="0"/>
          </a:p>
          <a:p>
            <a:r>
              <a:rPr lang="en-US" sz="2400" b="1" dirty="0"/>
              <a:t>I</a:t>
            </a:r>
            <a:r>
              <a:rPr lang="en-US" sz="2400" b="1" dirty="0" smtClean="0"/>
              <a:t>ncreased </a:t>
            </a:r>
            <a:r>
              <a:rPr lang="en-US" sz="2400" b="1" dirty="0"/>
              <a:t>beam energy spread </a:t>
            </a:r>
          </a:p>
          <a:p>
            <a:r>
              <a:rPr lang="en-US" sz="2400" b="1" dirty="0"/>
              <a:t>A</a:t>
            </a:r>
            <a:r>
              <a:rPr lang="en-US" sz="2400" b="1" dirty="0" smtClean="0"/>
              <a:t>dditional </a:t>
            </a:r>
            <a:r>
              <a:rPr lang="en-US" sz="2400" b="1" dirty="0"/>
              <a:t>cryogenic losses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This is </a:t>
            </a:r>
            <a:r>
              <a:rPr lang="en-US" sz="2400" b="1" dirty="0">
                <a:solidFill>
                  <a:srgbClr val="FF0000"/>
                </a:solidFill>
              </a:rPr>
              <a:t>why </a:t>
            </a:r>
            <a:r>
              <a:rPr lang="en-US" sz="2400" b="1" dirty="0" smtClean="0">
                <a:solidFill>
                  <a:srgbClr val="FF0000"/>
                </a:solidFill>
              </a:rPr>
              <a:t>most SRF </a:t>
            </a:r>
            <a:r>
              <a:rPr lang="en-US" sz="2400" b="1" dirty="0">
                <a:solidFill>
                  <a:srgbClr val="FF0000"/>
                </a:solidFill>
              </a:rPr>
              <a:t>cavities have special devices to damp HOMs (absorb their energy).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388" y="4664379"/>
            <a:ext cx="4637412" cy="171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6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33265" y="94862"/>
            <a:ext cx="8453535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Example 1: </a:t>
            </a:r>
            <a:r>
              <a:rPr lang="en-US" dirty="0">
                <a:latin typeface="Calibri" charset="0"/>
              </a:rPr>
              <a:t>HOM Power Heating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177800" y="1293813"/>
            <a:ext cx="8966200" cy="502761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Shielded </a:t>
            </a:r>
            <a:r>
              <a:rPr lang="en-US" dirty="0">
                <a:latin typeface="Calibri" charset="0"/>
              </a:rPr>
              <a:t>bellows at KEK-B:</a:t>
            </a:r>
          </a:p>
          <a:p>
            <a:pPr lvl="1" eaLnBrk="1" hangingPunct="1"/>
            <a:r>
              <a:rPr lang="en-US" altLang="ja-JP" dirty="0">
                <a:latin typeface="Calibri" charset="0"/>
                <a:cs typeface="ＭＳ Ｐゴシック" charset="0"/>
              </a:rPr>
              <a:t>Comb-type RF shield developed to replace RF fingers.</a:t>
            </a:r>
            <a:endParaRPr lang="en-US" dirty="0">
              <a:latin typeface="Calibri" charset="0"/>
              <a:cs typeface="ＭＳ Ｐゴシック" charset="0"/>
            </a:endParaRPr>
          </a:p>
        </p:txBody>
      </p:sp>
      <p:pic>
        <p:nvPicPr>
          <p:cNvPr id="69636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03475"/>
            <a:ext cx="4022725" cy="165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63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4059238"/>
            <a:ext cx="2909888" cy="238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63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880" y="2410958"/>
            <a:ext cx="4246563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9639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576F0F0A-0FB0-0B44-928F-476EB306FB6D}" type="slidenum">
              <a:rPr lang="en-US">
                <a:solidFill>
                  <a:srgbClr val="0D0D0D"/>
                </a:solidFill>
              </a:rPr>
              <a:pPr eaLnBrk="1" hangingPunct="1"/>
              <a:t>67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9640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943" y="85531"/>
            <a:ext cx="8490857" cy="11430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Example </a:t>
            </a:r>
            <a:r>
              <a:rPr lang="en-US" sz="3600" dirty="0" smtClean="0">
                <a:latin typeface="Calibri" charset="0"/>
              </a:rPr>
              <a:t>2: Single Pass BBU </a:t>
            </a:r>
            <a:r>
              <a:rPr lang="en-US" sz="3600" dirty="0">
                <a:latin typeface="Calibri" charset="0"/>
              </a:rPr>
              <a:t>from high Q </a:t>
            </a:r>
            <a:r>
              <a:rPr lang="en-US" sz="3600" dirty="0" smtClean="0">
                <a:latin typeface="Calibri" charset="0"/>
              </a:rPr>
              <a:t>Dipole HOM</a:t>
            </a:r>
            <a:endParaRPr lang="en-US" sz="3600" dirty="0">
              <a:latin typeface="Calibri" charset="0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261323" y="1599681"/>
            <a:ext cx="3551237" cy="5027613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Insufficiently damped dipole modes can cause </a:t>
            </a:r>
            <a:r>
              <a:rPr lang="en-US" dirty="0" err="1">
                <a:latin typeface="Calibri" charset="0"/>
              </a:rPr>
              <a:t>emittance</a:t>
            </a:r>
            <a:r>
              <a:rPr lang="en-US" dirty="0">
                <a:latin typeface="Calibri" charset="0"/>
              </a:rPr>
              <a:t> growth and even beam break-up</a:t>
            </a: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560" y="1466202"/>
            <a:ext cx="4552950" cy="453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17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6614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Example </a:t>
            </a:r>
            <a:r>
              <a:rPr lang="en-US" sz="3600" dirty="0" smtClean="0">
                <a:latin typeface="Calibri" charset="0"/>
              </a:rPr>
              <a:t>3: </a:t>
            </a:r>
            <a:r>
              <a:rPr lang="en-US" sz="3600" dirty="0">
                <a:latin typeface="Calibri" charset="0"/>
              </a:rPr>
              <a:t>Transverse BBU in </a:t>
            </a:r>
            <a:r>
              <a:rPr lang="en-US" sz="3600" dirty="0" smtClean="0">
                <a:latin typeface="Calibri" charset="0"/>
              </a:rPr>
              <a:t>Recirculating Linacs</a:t>
            </a:r>
            <a:endParaRPr lang="en-US" sz="3600" dirty="0">
              <a:latin typeface="Calibri" charset="0"/>
            </a:endParaRPr>
          </a:p>
        </p:txBody>
      </p:sp>
      <p:sp>
        <p:nvSpPr>
          <p:cNvPr id="96259" name="Text Box 4"/>
          <p:cNvSpPr txBox="1">
            <a:spLocks noChangeArrowheads="1"/>
          </p:cNvSpPr>
          <p:nvPr/>
        </p:nvSpPr>
        <p:spPr bwMode="auto">
          <a:xfrm>
            <a:off x="351966" y="1277779"/>
            <a:ext cx="80279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7338" indent="-28733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sz="2400" b="1" dirty="0">
                <a:latin typeface="Garamond" charset="0"/>
              </a:rPr>
              <a:t>In </a:t>
            </a:r>
            <a:r>
              <a:rPr lang="en-US" sz="2400" b="1" dirty="0" smtClean="0">
                <a:latin typeface="Garamond" charset="0"/>
              </a:rPr>
              <a:t>a recirculating </a:t>
            </a:r>
            <a:r>
              <a:rPr lang="en-US" sz="2400" b="1" dirty="0" err="1" smtClean="0">
                <a:latin typeface="Garamond" charset="0"/>
              </a:rPr>
              <a:t>linac</a:t>
            </a:r>
            <a:r>
              <a:rPr lang="en-US" sz="2400" b="1" dirty="0" smtClean="0">
                <a:latin typeface="Garamond" charset="0"/>
              </a:rPr>
              <a:t> a </a:t>
            </a:r>
            <a:r>
              <a:rPr lang="en-US" sz="2400" b="1" dirty="0">
                <a:latin typeface="Garamond" charset="0"/>
              </a:rPr>
              <a:t>feedback system formed between cavities and the beam is closed. </a:t>
            </a:r>
            <a:r>
              <a:rPr lang="en-US" sz="2400" b="1" dirty="0">
                <a:latin typeface="Garamond" charset="0"/>
                <a:sym typeface="Symbol" charset="0"/>
              </a:rPr>
              <a:t> Instability at sufficient high currents (BBU threshold)!</a:t>
            </a:r>
            <a:endParaRPr lang="en-US" sz="2400" b="1" dirty="0">
              <a:latin typeface="Garamond" charset="0"/>
            </a:endParaRPr>
          </a:p>
        </p:txBody>
      </p:sp>
      <p:grpSp>
        <p:nvGrpSpPr>
          <p:cNvPr id="96260" name="Group 5"/>
          <p:cNvGrpSpPr>
            <a:grpSpLocks/>
          </p:cNvGrpSpPr>
          <p:nvPr/>
        </p:nvGrpSpPr>
        <p:grpSpPr bwMode="auto">
          <a:xfrm>
            <a:off x="136842" y="2495550"/>
            <a:ext cx="8534400" cy="1778000"/>
            <a:chOff x="192" y="1404"/>
            <a:chExt cx="5376" cy="1286"/>
          </a:xfrm>
        </p:grpSpPr>
        <p:sp>
          <p:nvSpPr>
            <p:cNvPr id="96280" name="Line 6"/>
            <p:cNvSpPr>
              <a:spLocks noChangeShapeType="1"/>
            </p:cNvSpPr>
            <p:nvPr/>
          </p:nvSpPr>
          <p:spPr bwMode="auto">
            <a:xfrm>
              <a:off x="192" y="2460"/>
              <a:ext cx="5376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6281" name="Group 7"/>
            <p:cNvGrpSpPr>
              <a:grpSpLocks/>
            </p:cNvGrpSpPr>
            <p:nvPr/>
          </p:nvGrpSpPr>
          <p:grpSpPr bwMode="auto">
            <a:xfrm>
              <a:off x="4512" y="1500"/>
              <a:ext cx="768" cy="960"/>
              <a:chOff x="2112" y="2064"/>
              <a:chExt cx="240" cy="960"/>
            </a:xfrm>
          </p:grpSpPr>
          <p:sp>
            <p:nvSpPr>
              <p:cNvPr id="96291" name="Arc 8"/>
              <p:cNvSpPr>
                <a:spLocks/>
              </p:cNvSpPr>
              <p:nvPr/>
            </p:nvSpPr>
            <p:spPr bwMode="auto">
              <a:xfrm flipV="1">
                <a:off x="2112" y="2496"/>
                <a:ext cx="240" cy="5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292" name="Arc 9"/>
              <p:cNvSpPr>
                <a:spLocks/>
              </p:cNvSpPr>
              <p:nvPr/>
            </p:nvSpPr>
            <p:spPr bwMode="auto">
              <a:xfrm>
                <a:off x="2112" y="2064"/>
                <a:ext cx="240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282" name="Group 10"/>
            <p:cNvGrpSpPr>
              <a:grpSpLocks/>
            </p:cNvGrpSpPr>
            <p:nvPr/>
          </p:nvGrpSpPr>
          <p:grpSpPr bwMode="auto">
            <a:xfrm flipH="1" flipV="1">
              <a:off x="288" y="1500"/>
              <a:ext cx="768" cy="960"/>
              <a:chOff x="2112" y="2064"/>
              <a:chExt cx="240" cy="960"/>
            </a:xfrm>
          </p:grpSpPr>
          <p:sp>
            <p:nvSpPr>
              <p:cNvPr id="96289" name="Arc 11"/>
              <p:cNvSpPr>
                <a:spLocks/>
              </p:cNvSpPr>
              <p:nvPr/>
            </p:nvSpPr>
            <p:spPr bwMode="auto">
              <a:xfrm flipV="1">
                <a:off x="2112" y="2496"/>
                <a:ext cx="240" cy="5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290" name="Arc 12"/>
              <p:cNvSpPr>
                <a:spLocks/>
              </p:cNvSpPr>
              <p:nvPr/>
            </p:nvSpPr>
            <p:spPr bwMode="auto">
              <a:xfrm>
                <a:off x="2112" y="2064"/>
                <a:ext cx="240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6283" name="Line 13"/>
            <p:cNvSpPr>
              <a:spLocks noChangeShapeType="1"/>
            </p:cNvSpPr>
            <p:nvPr/>
          </p:nvSpPr>
          <p:spPr bwMode="auto">
            <a:xfrm>
              <a:off x="1056" y="1500"/>
              <a:ext cx="3456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4" name="Freeform 14"/>
            <p:cNvSpPr>
              <a:spLocks/>
            </p:cNvSpPr>
            <p:nvPr/>
          </p:nvSpPr>
          <p:spPr bwMode="auto">
            <a:xfrm>
              <a:off x="320" y="1404"/>
              <a:ext cx="5080" cy="1104"/>
            </a:xfrm>
            <a:custGeom>
              <a:avLst/>
              <a:gdLst>
                <a:gd name="T0" fmla="*/ 3472 w 5080"/>
                <a:gd name="T1" fmla="*/ 1056 h 1104"/>
                <a:gd name="T2" fmla="*/ 4768 w 5080"/>
                <a:gd name="T3" fmla="*/ 816 h 1104"/>
                <a:gd name="T4" fmla="*/ 4912 w 5080"/>
                <a:gd name="T5" fmla="*/ 240 h 1104"/>
                <a:gd name="T6" fmla="*/ 3760 w 5080"/>
                <a:gd name="T7" fmla="*/ 144 h 1104"/>
                <a:gd name="T8" fmla="*/ 2512 w 5080"/>
                <a:gd name="T9" fmla="*/ 0 h 1104"/>
                <a:gd name="T10" fmla="*/ 1408 w 5080"/>
                <a:gd name="T11" fmla="*/ 144 h 1104"/>
                <a:gd name="T12" fmla="*/ 256 w 5080"/>
                <a:gd name="T13" fmla="*/ 144 h 1104"/>
                <a:gd name="T14" fmla="*/ 16 w 5080"/>
                <a:gd name="T15" fmla="*/ 576 h 1104"/>
                <a:gd name="T16" fmla="*/ 352 w 5080"/>
                <a:gd name="T17" fmla="*/ 1008 h 1104"/>
                <a:gd name="T18" fmla="*/ 1408 w 5080"/>
                <a:gd name="T19" fmla="*/ 1104 h 1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080" h="1104">
                  <a:moveTo>
                    <a:pt x="3472" y="1056"/>
                  </a:moveTo>
                  <a:cubicBezTo>
                    <a:pt x="4000" y="1004"/>
                    <a:pt x="4528" y="952"/>
                    <a:pt x="4768" y="816"/>
                  </a:cubicBezTo>
                  <a:cubicBezTo>
                    <a:pt x="5008" y="680"/>
                    <a:pt x="5080" y="352"/>
                    <a:pt x="4912" y="240"/>
                  </a:cubicBezTo>
                  <a:cubicBezTo>
                    <a:pt x="4744" y="128"/>
                    <a:pt x="4160" y="184"/>
                    <a:pt x="3760" y="144"/>
                  </a:cubicBezTo>
                  <a:cubicBezTo>
                    <a:pt x="3360" y="104"/>
                    <a:pt x="2904" y="0"/>
                    <a:pt x="2512" y="0"/>
                  </a:cubicBezTo>
                  <a:cubicBezTo>
                    <a:pt x="2120" y="0"/>
                    <a:pt x="1784" y="120"/>
                    <a:pt x="1408" y="144"/>
                  </a:cubicBezTo>
                  <a:cubicBezTo>
                    <a:pt x="1032" y="168"/>
                    <a:pt x="488" y="72"/>
                    <a:pt x="256" y="144"/>
                  </a:cubicBezTo>
                  <a:cubicBezTo>
                    <a:pt x="24" y="216"/>
                    <a:pt x="0" y="432"/>
                    <a:pt x="16" y="576"/>
                  </a:cubicBezTo>
                  <a:cubicBezTo>
                    <a:pt x="32" y="720"/>
                    <a:pt x="120" y="920"/>
                    <a:pt x="352" y="1008"/>
                  </a:cubicBezTo>
                  <a:cubicBezTo>
                    <a:pt x="584" y="1096"/>
                    <a:pt x="996" y="1100"/>
                    <a:pt x="1408" y="110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96285" name="Line 15"/>
            <p:cNvSpPr>
              <a:spLocks noChangeShapeType="1"/>
            </p:cNvSpPr>
            <p:nvPr/>
          </p:nvSpPr>
          <p:spPr bwMode="auto">
            <a:xfrm>
              <a:off x="3744" y="2508"/>
              <a:ext cx="163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graphicFrame>
          <p:nvGraphicFramePr>
            <p:cNvPr id="96286" name="Object 16"/>
            <p:cNvGraphicFramePr>
              <a:graphicFrameLocks noChangeAspect="1"/>
            </p:cNvGraphicFramePr>
            <p:nvPr/>
          </p:nvGraphicFramePr>
          <p:xfrm>
            <a:off x="3270" y="2248"/>
            <a:ext cx="41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744" name="Photo Editor Photo" r:id="rId3" imgW="657317" imgH="609524" progId="MSPhotoEd.3">
                    <p:embed/>
                  </p:oleObj>
                </mc:Choice>
                <mc:Fallback>
                  <p:oleObj name="Photo Editor Photo" r:id="rId3" imgW="657317" imgH="60952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0" y="2248"/>
                          <a:ext cx="41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287" name="Text Box 17"/>
            <p:cNvSpPr txBox="1">
              <a:spLocks noChangeArrowheads="1"/>
            </p:cNvSpPr>
            <p:nvPr/>
          </p:nvSpPr>
          <p:spPr bwMode="auto">
            <a:xfrm>
              <a:off x="1695" y="1999"/>
              <a:ext cx="266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b="1" dirty="0"/>
                <a:t>Cavity with dipole higher-order mode</a:t>
              </a:r>
            </a:p>
          </p:txBody>
        </p:sp>
        <p:graphicFrame>
          <p:nvGraphicFramePr>
            <p:cNvPr id="96288" name="Object 18"/>
            <p:cNvGraphicFramePr>
              <a:graphicFrameLocks noChangeAspect="1"/>
            </p:cNvGraphicFramePr>
            <p:nvPr/>
          </p:nvGraphicFramePr>
          <p:xfrm>
            <a:off x="1817" y="2246"/>
            <a:ext cx="1458" cy="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745" name="Photo Editor Photo" r:id="rId5" imgW="2314286" imgH="704948" progId="MSPhotoEd.3">
                    <p:embed/>
                  </p:oleObj>
                </mc:Choice>
                <mc:Fallback>
                  <p:oleObj name="Photo Editor Photo" r:id="rId5" imgW="2314286" imgH="704948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7" y="2246"/>
                          <a:ext cx="1458" cy="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34227" name="Group 19"/>
          <p:cNvGrpSpPr>
            <a:grpSpLocks/>
          </p:cNvGrpSpPr>
          <p:nvPr/>
        </p:nvGrpSpPr>
        <p:grpSpPr bwMode="auto">
          <a:xfrm>
            <a:off x="482600" y="4464050"/>
            <a:ext cx="8437563" cy="1876425"/>
            <a:chOff x="304" y="2452"/>
            <a:chExt cx="5315" cy="1182"/>
          </a:xfrm>
        </p:grpSpPr>
        <p:sp>
          <p:nvSpPr>
            <p:cNvPr id="96262" name="Text Box 20"/>
            <p:cNvSpPr txBox="1">
              <a:spLocks noChangeArrowheads="1"/>
            </p:cNvSpPr>
            <p:nvPr/>
          </p:nvSpPr>
          <p:spPr bwMode="auto">
            <a:xfrm>
              <a:off x="304" y="2452"/>
              <a:ext cx="475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>
                <a:buFontTx/>
                <a:buChar char="•"/>
              </a:pPr>
              <a:r>
                <a:rPr lang="en-US" sz="2400" b="1" dirty="0">
                  <a:latin typeface="Garamond" charset="0"/>
                </a:rPr>
                <a:t> Simple model for </a:t>
              </a:r>
              <a:r>
                <a:rPr lang="en-US" sz="2400" b="1" dirty="0" smtClean="0">
                  <a:latin typeface="Garamond" charset="0"/>
                </a:rPr>
                <a:t>single cavity instability </a:t>
              </a:r>
              <a:r>
                <a:rPr lang="en-US" sz="2400" b="1" dirty="0">
                  <a:latin typeface="Garamond" charset="0"/>
                </a:rPr>
                <a:t>beam current:</a:t>
              </a:r>
            </a:p>
          </p:txBody>
        </p:sp>
        <p:sp>
          <p:nvSpPr>
            <p:cNvPr id="734229" name="Text Box 21"/>
            <p:cNvSpPr txBox="1">
              <a:spLocks noChangeArrowheads="1"/>
            </p:cNvSpPr>
            <p:nvPr/>
          </p:nvSpPr>
          <p:spPr bwMode="auto">
            <a:xfrm>
              <a:off x="2235" y="2969"/>
              <a:ext cx="3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2400" b="1" dirty="0">
                  <a:latin typeface="Times New Roman" pitchFamily="18" charset="0"/>
                  <a:ea typeface="+mn-ea"/>
                </a:rPr>
                <a:t>strong HOM damping (</a:t>
              </a:r>
              <a:r>
                <a:rPr lang="en-US" sz="2400" b="1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+mn-ea"/>
                </a:rPr>
                <a:t>Q </a:t>
              </a:r>
              <a:r>
                <a:rPr lang="en-US" sz="2400" b="1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+mn-ea"/>
                  <a:sym typeface="Symbol" pitchFamily="18" charset="2"/>
                </a:rPr>
                <a:t> 10</a:t>
              </a:r>
              <a:r>
                <a:rPr lang="en-US" sz="2400" b="1" u="sng" baseline="45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+mn-ea"/>
                  <a:sym typeface="Symbol" pitchFamily="18" charset="2"/>
                </a:rPr>
                <a:t>4</a:t>
              </a:r>
              <a:r>
                <a:rPr lang="en-US" sz="2400" b="1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+mn-ea"/>
                  <a:sym typeface="Symbol" pitchFamily="18" charset="2"/>
                </a:rPr>
                <a:t> to 10</a:t>
              </a:r>
              <a:r>
                <a:rPr lang="en-US" sz="2400" b="1" u="sng" baseline="45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+mn-ea"/>
                  <a:sym typeface="Symbol" pitchFamily="18" charset="2"/>
                </a:rPr>
                <a:t>5</a:t>
              </a:r>
              <a:r>
                <a:rPr lang="en-US" sz="2400" b="1" dirty="0">
                  <a:solidFill>
                    <a:srgbClr val="C00000"/>
                  </a:solidFill>
                  <a:latin typeface="Times New Roman" pitchFamily="18" charset="0"/>
                  <a:ea typeface="+mn-ea"/>
                </a:rPr>
                <a:t> </a:t>
              </a:r>
              <a:r>
                <a:rPr lang="en-US" sz="2400" b="1" dirty="0">
                  <a:latin typeface="Times New Roman" pitchFamily="18" charset="0"/>
                  <a:ea typeface="+mn-ea"/>
                </a:rPr>
                <a:t>)!</a:t>
              </a:r>
            </a:p>
          </p:txBody>
        </p:sp>
        <p:sp>
          <p:nvSpPr>
            <p:cNvPr id="96264" name="Text Box 22"/>
            <p:cNvSpPr txBox="1">
              <a:spLocks noChangeArrowheads="1"/>
            </p:cNvSpPr>
            <p:nvPr/>
          </p:nvSpPr>
          <p:spPr bwMode="auto">
            <a:xfrm>
              <a:off x="2231" y="2718"/>
              <a:ext cx="21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2400" b="1" dirty="0">
                  <a:latin typeface="Times New Roman" charset="0"/>
                </a:rPr>
                <a:t>For I</a:t>
              </a:r>
              <a:r>
                <a:rPr lang="en-US" sz="2400" b="1" baseline="-25000" dirty="0">
                  <a:latin typeface="Times New Roman" charset="0"/>
                </a:rPr>
                <a:t>BBU</a:t>
              </a:r>
              <a:r>
                <a:rPr lang="en-US" sz="2400" b="1" dirty="0">
                  <a:latin typeface="Times New Roman" charset="0"/>
                </a:rPr>
                <a:t> &gt; 100 mA, need</a:t>
              </a:r>
            </a:p>
          </p:txBody>
        </p:sp>
        <p:grpSp>
          <p:nvGrpSpPr>
            <p:cNvPr id="96265" name="Group 23"/>
            <p:cNvGrpSpPr>
              <a:grpSpLocks/>
            </p:cNvGrpSpPr>
            <p:nvPr/>
          </p:nvGrpSpPr>
          <p:grpSpPr bwMode="auto">
            <a:xfrm>
              <a:off x="498" y="2724"/>
              <a:ext cx="1507" cy="619"/>
              <a:chOff x="1990" y="2888"/>
              <a:chExt cx="1507" cy="619"/>
            </a:xfrm>
          </p:grpSpPr>
          <p:sp>
            <p:nvSpPr>
              <p:cNvPr id="96268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1990" y="2898"/>
                <a:ext cx="1507" cy="609"/>
              </a:xfrm>
              <a:prstGeom prst="rect">
                <a:avLst/>
              </a:prstGeom>
              <a:solidFill>
                <a:srgbClr val="FFFF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269" name="Line 25"/>
              <p:cNvSpPr>
                <a:spLocks noChangeShapeType="1"/>
              </p:cNvSpPr>
              <p:nvPr/>
            </p:nvSpPr>
            <p:spPr bwMode="auto">
              <a:xfrm>
                <a:off x="2631" y="3176"/>
                <a:ext cx="821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270" name="Rectangle 26"/>
              <p:cNvSpPr>
                <a:spLocks noChangeArrowheads="1"/>
              </p:cNvSpPr>
              <p:nvPr/>
            </p:nvSpPr>
            <p:spPr bwMode="auto">
              <a:xfrm>
                <a:off x="3282" y="3205"/>
                <a:ext cx="15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 i="1">
                    <a:solidFill>
                      <a:srgbClr val="CC0000"/>
                    </a:solidFill>
                    <a:latin typeface="Times New Roman" charset="0"/>
                  </a:rPr>
                  <a:t>Q</a:t>
                </a:r>
                <a:endParaRPr lang="en-US" b="1">
                  <a:solidFill>
                    <a:srgbClr val="CC0000"/>
                  </a:solidFill>
                </a:endParaRPr>
              </a:p>
            </p:txBody>
          </p:sp>
          <p:sp>
            <p:nvSpPr>
              <p:cNvPr id="96271" name="Rectangle 27"/>
              <p:cNvSpPr>
                <a:spLocks noChangeArrowheads="1"/>
              </p:cNvSpPr>
              <p:nvPr/>
            </p:nvSpPr>
            <p:spPr bwMode="auto">
              <a:xfrm>
                <a:off x="2973" y="3205"/>
                <a:ext cx="15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 i="1">
                    <a:solidFill>
                      <a:srgbClr val="000000"/>
                    </a:solidFill>
                    <a:latin typeface="Times New Roman" charset="0"/>
                  </a:rPr>
                  <a:t>Q</a:t>
                </a:r>
                <a:endParaRPr lang="en-US" b="1"/>
              </a:p>
            </p:txBody>
          </p:sp>
          <p:sp>
            <p:nvSpPr>
              <p:cNvPr id="96272" name="Rectangle 28"/>
              <p:cNvSpPr>
                <a:spLocks noChangeArrowheads="1"/>
              </p:cNvSpPr>
              <p:nvPr/>
            </p:nvSpPr>
            <p:spPr bwMode="auto">
              <a:xfrm>
                <a:off x="2726" y="3205"/>
                <a:ext cx="13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 i="1">
                    <a:solidFill>
                      <a:srgbClr val="000000"/>
                    </a:solidFill>
                    <a:latin typeface="Times New Roman" charset="0"/>
                  </a:rPr>
                  <a:t>R</a:t>
                </a:r>
                <a:endParaRPr lang="en-US" b="1"/>
              </a:p>
            </p:txBody>
          </p:sp>
          <p:sp>
            <p:nvSpPr>
              <p:cNvPr id="96273" name="Rectangle 29"/>
              <p:cNvSpPr>
                <a:spLocks noChangeArrowheads="1"/>
              </p:cNvSpPr>
              <p:nvPr/>
            </p:nvSpPr>
            <p:spPr bwMode="auto">
              <a:xfrm>
                <a:off x="2031" y="3043"/>
                <a:ext cx="8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 i="1">
                    <a:solidFill>
                      <a:srgbClr val="000000"/>
                    </a:solidFill>
                    <a:latin typeface="Times New Roman" charset="0"/>
                  </a:rPr>
                  <a:t>I</a:t>
                </a:r>
                <a:endParaRPr lang="en-US" b="1"/>
              </a:p>
            </p:txBody>
          </p:sp>
          <p:sp>
            <p:nvSpPr>
              <p:cNvPr id="96274" name="Rectangle 30"/>
              <p:cNvSpPr>
                <a:spLocks noChangeArrowheads="1"/>
              </p:cNvSpPr>
              <p:nvPr/>
            </p:nvSpPr>
            <p:spPr bwMode="auto">
              <a:xfrm>
                <a:off x="2118" y="3172"/>
                <a:ext cx="2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500" b="1" i="1">
                    <a:solidFill>
                      <a:srgbClr val="000000"/>
                    </a:solidFill>
                    <a:latin typeface="Times New Roman" charset="0"/>
                  </a:rPr>
                  <a:t>BBU</a:t>
                </a:r>
                <a:endParaRPr lang="en-US" b="1"/>
              </a:p>
            </p:txBody>
          </p:sp>
          <p:sp>
            <p:nvSpPr>
              <p:cNvPr id="96275" name="Rectangle 31"/>
              <p:cNvSpPr>
                <a:spLocks noChangeArrowheads="1"/>
              </p:cNvSpPr>
              <p:nvPr/>
            </p:nvSpPr>
            <p:spPr bwMode="auto">
              <a:xfrm>
                <a:off x="3137" y="3205"/>
                <a:ext cx="6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>
                    <a:solidFill>
                      <a:srgbClr val="000000"/>
                    </a:solidFill>
                    <a:latin typeface="Times New Roman" charset="0"/>
                  </a:rPr>
                  <a:t>)</a:t>
                </a:r>
                <a:endParaRPr lang="en-US" b="1"/>
              </a:p>
            </p:txBody>
          </p:sp>
          <p:sp>
            <p:nvSpPr>
              <p:cNvPr id="96276" name="Rectangle 32"/>
              <p:cNvSpPr>
                <a:spLocks noChangeArrowheads="1"/>
              </p:cNvSpPr>
              <p:nvPr/>
            </p:nvSpPr>
            <p:spPr bwMode="auto">
              <a:xfrm>
                <a:off x="2890" y="3205"/>
                <a:ext cx="5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>
                    <a:solidFill>
                      <a:srgbClr val="000000"/>
                    </a:solidFill>
                    <a:latin typeface="Times New Roman" charset="0"/>
                  </a:rPr>
                  <a:t>/</a:t>
                </a:r>
                <a:endParaRPr lang="en-US" b="1"/>
              </a:p>
            </p:txBody>
          </p:sp>
          <p:sp>
            <p:nvSpPr>
              <p:cNvPr id="96277" name="Rectangle 33"/>
              <p:cNvSpPr>
                <a:spLocks noChangeArrowheads="1"/>
              </p:cNvSpPr>
              <p:nvPr/>
            </p:nvSpPr>
            <p:spPr bwMode="auto">
              <a:xfrm>
                <a:off x="2641" y="3205"/>
                <a:ext cx="6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>
                    <a:solidFill>
                      <a:srgbClr val="000000"/>
                    </a:solidFill>
                    <a:latin typeface="Times New Roman" charset="0"/>
                  </a:rPr>
                  <a:t>(</a:t>
                </a:r>
                <a:endParaRPr lang="en-US" b="1"/>
              </a:p>
            </p:txBody>
          </p:sp>
          <p:sp>
            <p:nvSpPr>
              <p:cNvPr id="96278" name="Rectangle 34"/>
              <p:cNvSpPr>
                <a:spLocks noChangeArrowheads="1"/>
              </p:cNvSpPr>
              <p:nvPr/>
            </p:nvSpPr>
            <p:spPr bwMode="auto">
              <a:xfrm>
                <a:off x="2955" y="2888"/>
                <a:ext cx="1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 i="1">
                    <a:solidFill>
                      <a:srgbClr val="000000"/>
                    </a:solidFill>
                    <a:latin typeface="Symbol" charset="0"/>
                  </a:rPr>
                  <a:t>w</a:t>
                </a:r>
                <a:endParaRPr lang="en-US" b="1"/>
              </a:p>
            </p:txBody>
          </p:sp>
          <p:sp>
            <p:nvSpPr>
              <p:cNvPr id="96279" name="Rectangle 35"/>
              <p:cNvSpPr>
                <a:spLocks noChangeArrowheads="1"/>
              </p:cNvSpPr>
              <p:nvPr/>
            </p:nvSpPr>
            <p:spPr bwMode="auto">
              <a:xfrm>
                <a:off x="2432" y="3019"/>
                <a:ext cx="14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2600" b="1">
                    <a:solidFill>
                      <a:srgbClr val="000000"/>
                    </a:solidFill>
                    <a:latin typeface="Symbol" charset="0"/>
                  </a:rPr>
                  <a:t>µ</a:t>
                </a:r>
                <a:endParaRPr lang="en-US" b="1"/>
              </a:p>
            </p:txBody>
          </p:sp>
        </p:grpSp>
        <p:sp>
          <p:nvSpPr>
            <p:cNvPr id="96266" name="Text Box 36"/>
            <p:cNvSpPr txBox="1">
              <a:spLocks noChangeArrowheads="1"/>
            </p:cNvSpPr>
            <p:nvPr/>
          </p:nvSpPr>
          <p:spPr bwMode="auto">
            <a:xfrm>
              <a:off x="304" y="3346"/>
              <a:ext cx="51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76213" indent="-1762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>
                <a:buFontTx/>
                <a:buChar char="•"/>
              </a:pPr>
              <a:endParaRPr lang="en-US" sz="2400" b="1">
                <a:latin typeface="Garamond" charset="0"/>
              </a:endParaRPr>
            </a:p>
          </p:txBody>
        </p:sp>
        <p:sp>
          <p:nvSpPr>
            <p:cNvPr id="96267" name="Line 37"/>
            <p:cNvSpPr>
              <a:spLocks noChangeShapeType="1"/>
            </p:cNvSpPr>
            <p:nvPr/>
          </p:nvSpPr>
          <p:spPr bwMode="auto">
            <a:xfrm flipH="1">
              <a:off x="1951" y="2993"/>
              <a:ext cx="340" cy="20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79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4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4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83" y="87905"/>
            <a:ext cx="8665028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Beam Current and HOM Damping Requirements</a:t>
            </a: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8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512135"/>
              </p:ext>
            </p:extLst>
          </p:nvPr>
        </p:nvGraphicFramePr>
        <p:xfrm>
          <a:off x="152401" y="2013857"/>
          <a:ext cx="4953000" cy="314896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12774"/>
                <a:gridCol w="759581"/>
                <a:gridCol w="1012774"/>
                <a:gridCol w="1012774"/>
                <a:gridCol w="1155097"/>
              </a:tblGrid>
              <a:tr h="800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Project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Beam current [mA]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Average HOM power per cavity [W]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smtClean="0">
                          <a:effectLst/>
                        </a:rPr>
                        <a:t>Required monopole Q &lt;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smtClean="0">
                          <a:effectLst/>
                        </a:rPr>
                        <a:t>Required dipole Q &lt;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CEBAF </a:t>
                      </a:r>
                      <a:r>
                        <a:rPr lang="en-US" sz="1600" b="1" u="none" strike="noStrike" dirty="0" smtClean="0">
                          <a:effectLst/>
                        </a:rPr>
                        <a:t>12GeV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0.10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0.05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1.40E+09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1.50E+09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XFEL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1.00E+05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1.00E+05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effectLst/>
                        </a:rPr>
                        <a:t>BERLinPro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1.00E+04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1.00E+04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KEK-CERL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185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1.00E+06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1.00E+04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Cornell ERL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200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5.00E+03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1.00E+04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effectLst/>
                        </a:rPr>
                        <a:t>eRHIC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300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7,500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1.00E+04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4.00E+04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KEKB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1,400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15,000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1.00E+02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1.00E+02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562600" y="1371600"/>
            <a:ext cx="31242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US" sz="2200" dirty="0" smtClean="0"/>
              <a:t>High beam current requires high power handling capabilities of HOM damping scheme</a:t>
            </a:r>
          </a:p>
          <a:p>
            <a:endParaRPr lang="en-US" sz="2200" dirty="0"/>
          </a:p>
          <a:p>
            <a:pPr marL="285750" indent="-285750">
              <a:buFont typeface="Arial" pitchFamily="34" charset="0"/>
              <a:buChar char="•"/>
            </a:pPr>
            <a:endParaRPr lang="en-US" sz="2200" dirty="0" smtClean="0"/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2200" dirty="0" smtClean="0"/>
              <a:t>Risk of resonant mode excitation and beam stability </a:t>
            </a:r>
            <a:r>
              <a:rPr lang="en-US" sz="2200" b="1" dirty="0" smtClean="0">
                <a:solidFill>
                  <a:srgbClr val="C00000"/>
                </a:solidFill>
              </a:rPr>
              <a:t>require strong HOM damping by HOM damping scheme</a:t>
            </a:r>
            <a:endParaRPr lang="en-US" sz="2200" b="1" dirty="0">
              <a:solidFill>
                <a:srgbClr val="C000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5257800" y="1587795"/>
            <a:ext cx="304800" cy="4114800"/>
          </a:xfrm>
          <a:prstGeom prst="downArrow">
            <a:avLst/>
          </a:prstGeom>
          <a:gradFill flip="none" rotWithShape="1">
            <a:gsLst>
              <a:gs pos="0">
                <a:srgbClr val="C00000"/>
              </a:gs>
              <a:gs pos="55000">
                <a:schemeClr val="accent1">
                  <a:tint val="44500"/>
                  <a:satMod val="160000"/>
                </a:schemeClr>
              </a:gs>
              <a:gs pos="100000">
                <a:srgbClr val="339933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798316"/>
              </p:ext>
            </p:extLst>
          </p:nvPr>
        </p:nvGraphicFramePr>
        <p:xfrm>
          <a:off x="5867402" y="3124201"/>
          <a:ext cx="263366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5" name="Equation" r:id="rId3" imgW="914400" imgH="228600" progId="Equation.3">
                  <p:embed/>
                </p:oleObj>
              </mc:Choice>
              <mc:Fallback>
                <p:oleObj name="Equation" r:id="rId3" imgW="914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67402" y="3124201"/>
                        <a:ext cx="2633662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318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Beam Current and HOM Damping Requirements</a:t>
            </a: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1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04079"/>
              </p:ext>
            </p:extLst>
          </p:nvPr>
        </p:nvGraphicFramePr>
        <p:xfrm>
          <a:off x="637482" y="2222320"/>
          <a:ext cx="3944950" cy="253555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30350"/>
                <a:gridCol w="1149096"/>
                <a:gridCol w="1365504"/>
              </a:tblGrid>
              <a:tr h="800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Project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Bunch length [</a:t>
                      </a:r>
                      <a:r>
                        <a:rPr lang="en-US" sz="1800" b="1" u="none" strike="noStrike" dirty="0" err="1">
                          <a:effectLst/>
                        </a:rPr>
                        <a:t>ps</a:t>
                      </a:r>
                      <a:r>
                        <a:rPr lang="en-US" sz="1800" b="1" u="none" strike="noStrike" dirty="0">
                          <a:effectLst/>
                        </a:rPr>
                        <a:t>]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90% HOM power below [GHz]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KEKB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25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</a:rPr>
                        <a:t>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</a:rPr>
                        <a:t>eRHIC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7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25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</a:rPr>
                        <a:t>BERLinPro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45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KEK-CERL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52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Cornell ERL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50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XFEL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</a:rPr>
                        <a:t>0.08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~500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GHz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97000" y="2199144"/>
            <a:ext cx="31505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Short bunch length </a:t>
            </a:r>
            <a:r>
              <a:rPr lang="en-US" sz="2800" b="1" dirty="0" smtClean="0">
                <a:solidFill>
                  <a:srgbClr val="C00000"/>
                </a:solidFill>
              </a:rPr>
              <a:t>requires broadband HOM damping scheme</a:t>
            </a:r>
            <a:r>
              <a:rPr lang="en-US" sz="2800" dirty="0" smtClean="0"/>
              <a:t>: few GHz to tens of GHz 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5029200" y="1524000"/>
            <a:ext cx="304800" cy="4114800"/>
          </a:xfrm>
          <a:prstGeom prst="downArrow">
            <a:avLst/>
          </a:prstGeom>
          <a:gradFill flip="none" rotWithShape="1">
            <a:gsLst>
              <a:gs pos="0">
                <a:srgbClr val="C00000"/>
              </a:gs>
              <a:gs pos="55000">
                <a:schemeClr val="accent1">
                  <a:tint val="44500"/>
                  <a:satMod val="160000"/>
                </a:schemeClr>
              </a:gs>
              <a:gs pos="100000">
                <a:srgbClr val="339933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4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HOM Damping Solutions </a:t>
            </a:r>
            <a:endParaRPr lang="en-US" sz="3600" dirty="0">
              <a:latin typeface="Calibri" charset="0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425695"/>
            <a:ext cx="8229600" cy="4525963"/>
          </a:xfrm>
        </p:spPr>
        <p:txBody>
          <a:bodyPr/>
          <a:lstStyle/>
          <a:p>
            <a:r>
              <a:rPr lang="en-US" sz="2800" dirty="0"/>
              <a:t>Depending on </a:t>
            </a:r>
            <a:r>
              <a:rPr lang="en-US" sz="2800" dirty="0" smtClean="0"/>
              <a:t>the project</a:t>
            </a:r>
            <a:r>
              <a:rPr lang="en-US" sz="2800" dirty="0"/>
              <a:t>, the HOM damping scheme must</a:t>
            </a:r>
          </a:p>
          <a:p>
            <a:pPr lvl="1"/>
            <a:r>
              <a:rPr lang="en-US" sz="2400" dirty="0"/>
              <a:t>Efficiently handle </a:t>
            </a:r>
            <a:r>
              <a:rPr lang="en-US" sz="2400" dirty="0">
                <a:solidFill>
                  <a:srgbClr val="0000FF"/>
                </a:solidFill>
              </a:rPr>
              <a:t>high power </a:t>
            </a:r>
            <a:r>
              <a:rPr lang="en-US" sz="2400" dirty="0"/>
              <a:t>up to several kW per cavity</a:t>
            </a:r>
          </a:p>
          <a:p>
            <a:pPr lvl="1"/>
            <a:r>
              <a:rPr lang="en-US" sz="2400" dirty="0"/>
              <a:t>Provide very </a:t>
            </a:r>
            <a:r>
              <a:rPr lang="en-US" sz="2400" dirty="0">
                <a:solidFill>
                  <a:srgbClr val="0000FF"/>
                </a:solidFill>
              </a:rPr>
              <a:t>strong HOM suppression </a:t>
            </a:r>
            <a:r>
              <a:rPr lang="en-US" sz="2400" dirty="0"/>
              <a:t>of monopole, dipole, </a:t>
            </a:r>
            <a:r>
              <a:rPr lang="en-US" sz="2400" dirty="0" err="1"/>
              <a:t>quadrupole</a:t>
            </a:r>
            <a:r>
              <a:rPr lang="en-US" sz="2400" dirty="0"/>
              <a:t> modes with Q=100 - 10,000 </a:t>
            </a:r>
          </a:p>
          <a:p>
            <a:pPr lvl="1"/>
            <a:r>
              <a:rPr lang="en-US" sz="2400" dirty="0"/>
              <a:t>Be </a:t>
            </a:r>
            <a:r>
              <a:rPr lang="en-US" sz="2400" dirty="0">
                <a:solidFill>
                  <a:srgbClr val="0000FF"/>
                </a:solidFill>
              </a:rPr>
              <a:t>broadband</a:t>
            </a:r>
            <a:r>
              <a:rPr lang="en-US" sz="2400" dirty="0"/>
              <a:t> (up to &gt;100 GHz)</a:t>
            </a:r>
          </a:p>
          <a:p>
            <a:pPr lvl="1"/>
            <a:r>
              <a:rPr lang="en-US" sz="2400" dirty="0"/>
              <a:t>Be </a:t>
            </a:r>
            <a:r>
              <a:rPr lang="en-US" sz="2400" dirty="0">
                <a:solidFill>
                  <a:srgbClr val="0000FF"/>
                </a:solidFill>
              </a:rPr>
              <a:t>inexpensive</a:t>
            </a:r>
            <a:r>
              <a:rPr lang="en-US" sz="2400" dirty="0"/>
              <a:t> / require little beam line length</a:t>
            </a:r>
          </a:p>
          <a:p>
            <a:r>
              <a:rPr lang="en-US" sz="2800" dirty="0">
                <a:solidFill>
                  <a:srgbClr val="FF0000"/>
                </a:solidFill>
              </a:rPr>
              <a:t>Fortunately, usually not all of these are required at the same time</a:t>
            </a:r>
          </a:p>
          <a:p>
            <a:r>
              <a:rPr lang="en-US" sz="2800" b="1" dirty="0">
                <a:solidFill>
                  <a:srgbClr val="006600"/>
                </a:solidFill>
              </a:rPr>
              <a:t>Different requirements </a:t>
            </a:r>
            <a:r>
              <a:rPr lang="en-US" sz="2800" b="1" dirty="0" smtClean="0">
                <a:solidFill>
                  <a:srgbClr val="0066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800" b="1" dirty="0" smtClean="0">
                <a:solidFill>
                  <a:srgbClr val="006600"/>
                </a:solidFill>
              </a:rPr>
              <a:t> </a:t>
            </a:r>
            <a:r>
              <a:rPr lang="en-US" sz="2800" b="1" dirty="0">
                <a:solidFill>
                  <a:srgbClr val="006600"/>
                </a:solidFill>
              </a:rPr>
              <a:t>different solutions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95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HOM Damping Schemes </a:t>
            </a:r>
            <a:endParaRPr lang="en-US" sz="3600" dirty="0">
              <a:latin typeface="Calibri" charset="0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04800" y="1686580"/>
            <a:ext cx="4728217" cy="523220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Antenna /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loop HOM couplers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04800" y="5410151"/>
            <a:ext cx="3326552" cy="523220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Beamline HOM loads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95956" y="3129290"/>
            <a:ext cx="4089517" cy="523220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Waveguide HOM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dampers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 flipV="1">
            <a:off x="2340716" y="3620255"/>
            <a:ext cx="1059039" cy="646945"/>
          </a:xfrm>
          <a:prstGeom prst="straightConnector1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>
          <a:xfrm flipH="1">
            <a:off x="2141542" y="4790420"/>
            <a:ext cx="1258213" cy="619731"/>
          </a:xfrm>
          <a:prstGeom prst="straightConnector1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06042" y="5008123"/>
            <a:ext cx="2170651" cy="1285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Overview.bmp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193" t="16684" r="29076" b="57558"/>
          <a:stretch/>
        </p:blipFill>
        <p:spPr>
          <a:xfrm>
            <a:off x="7003376" y="2915071"/>
            <a:ext cx="1243677" cy="1474878"/>
          </a:xfrm>
          <a:prstGeom prst="rect">
            <a:avLst/>
          </a:prstGeom>
        </p:spPr>
      </p:pic>
      <p:pic>
        <p:nvPicPr>
          <p:cNvPr id="48" name="Picture 47" descr="Overview.bmp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6202" t="69922" r="78646" b="11896"/>
          <a:stretch/>
        </p:blipFill>
        <p:spPr>
          <a:xfrm>
            <a:off x="5334000" y="1387280"/>
            <a:ext cx="1400176" cy="1371600"/>
          </a:xfrm>
          <a:prstGeom prst="rect">
            <a:avLst/>
          </a:prstGeom>
        </p:spPr>
      </p:pic>
      <p:pic>
        <p:nvPicPr>
          <p:cNvPr id="49" name="Picture 48" descr="C:\Documents and Settings\epc\My Documents\scratch\dscn009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35003"/>
            <a:ext cx="866775" cy="124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 descr="Overview.bmp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462" t="16684" r="45470" b="57558"/>
          <a:stretch/>
        </p:blipFill>
        <p:spPr>
          <a:xfrm>
            <a:off x="5282276" y="2653927"/>
            <a:ext cx="1752600" cy="1932653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1608142" y="4267200"/>
            <a:ext cx="3583225" cy="523220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RF absorbing materials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298" y="1381781"/>
            <a:ext cx="1037977" cy="165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9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Antenna HOM Dampers: Pros</a:t>
            </a:r>
            <a:endParaRPr lang="en-US" sz="3600" dirty="0">
              <a:latin typeface="Calibri" charset="0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Require no extra beamline length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But filter is needed to suppress coupling to fundamental mode, which can be complex</a:t>
            </a:r>
          </a:p>
          <a:p>
            <a:r>
              <a:rPr lang="en-US" sz="2800" dirty="0" smtClean="0">
                <a:ea typeface="ＭＳ Ｐゴシック" pitchFamily="34" charset="-128"/>
              </a:rPr>
              <a:t>Relatively easy to clean</a:t>
            </a:r>
          </a:p>
          <a:p>
            <a:r>
              <a:rPr lang="en-US" sz="2800" dirty="0" smtClean="0">
                <a:ea typeface="ＭＳ Ｐゴシック" pitchFamily="34" charset="-128"/>
              </a:rPr>
              <a:t>HOM power can be absorbed at room temperature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2"/>
          <a:stretch/>
        </p:blipFill>
        <p:spPr bwMode="auto">
          <a:xfrm>
            <a:off x="4977365" y="3956414"/>
            <a:ext cx="3794529" cy="2273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59853" y="3648116"/>
            <a:ext cx="5369552" cy="2582213"/>
            <a:chOff x="869597" y="1366449"/>
            <a:chExt cx="8584834" cy="3777051"/>
          </a:xfrm>
        </p:grpSpPr>
        <p:pic>
          <p:nvPicPr>
            <p:cNvPr id="10" name="Picture 2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8600" y="1436688"/>
              <a:ext cx="4168775" cy="3706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" name="Line 26"/>
            <p:cNvSpPr>
              <a:spLocks noChangeShapeType="1"/>
            </p:cNvSpPr>
            <p:nvPr/>
          </p:nvSpPr>
          <p:spPr bwMode="auto">
            <a:xfrm flipV="1">
              <a:off x="5391150" y="1866900"/>
              <a:ext cx="1609725" cy="18097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2" name="Text Box 27"/>
            <p:cNvSpPr txBox="1">
              <a:spLocks noChangeArrowheads="1"/>
            </p:cNvSpPr>
            <p:nvPr/>
          </p:nvSpPr>
          <p:spPr bwMode="auto">
            <a:xfrm>
              <a:off x="6755206" y="1366449"/>
              <a:ext cx="2699225" cy="855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i="1">
                  <a:solidFill>
                    <a:schemeClr val="accent2"/>
                  </a:solidFill>
                </a:rPr>
                <a:t>superconducting</a:t>
              </a:r>
            </a:p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pick up antenna</a:t>
              </a:r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 flipH="1">
              <a:off x="5915025" y="2609850"/>
              <a:ext cx="1104900" cy="9525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 Box 29"/>
            <p:cNvSpPr txBox="1">
              <a:spLocks noChangeArrowheads="1"/>
            </p:cNvSpPr>
            <p:nvPr/>
          </p:nvSpPr>
          <p:spPr bwMode="auto">
            <a:xfrm>
              <a:off x="6742734" y="2230359"/>
              <a:ext cx="2699225" cy="855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superconducting</a:t>
              </a:r>
            </a:p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pick up loop</a:t>
              </a:r>
            </a:p>
          </p:txBody>
        </p:sp>
        <p:sp>
          <p:nvSpPr>
            <p:cNvPr id="15" name="Line 30"/>
            <p:cNvSpPr>
              <a:spLocks noChangeShapeType="1"/>
            </p:cNvSpPr>
            <p:nvPr/>
          </p:nvSpPr>
          <p:spPr bwMode="auto">
            <a:xfrm flipV="1">
              <a:off x="2543175" y="2714625"/>
              <a:ext cx="381000" cy="952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6" name="Line 31"/>
            <p:cNvSpPr>
              <a:spLocks noChangeShapeType="1"/>
            </p:cNvSpPr>
            <p:nvPr/>
          </p:nvSpPr>
          <p:spPr bwMode="auto">
            <a:xfrm flipV="1">
              <a:off x="2590800" y="3067050"/>
              <a:ext cx="2486025" cy="8001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Text Box 32"/>
            <p:cNvSpPr txBox="1">
              <a:spLocks noChangeArrowheads="1"/>
            </p:cNvSpPr>
            <p:nvPr/>
          </p:nvSpPr>
          <p:spPr bwMode="auto">
            <a:xfrm>
              <a:off x="883871" y="3484562"/>
              <a:ext cx="1750960" cy="855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i="1">
                  <a:solidFill>
                    <a:schemeClr val="accent2"/>
                  </a:solidFill>
                </a:rPr>
                <a:t>capacitive</a:t>
              </a:r>
            </a:p>
            <a:p>
              <a:pPr algn="ctr"/>
              <a:r>
                <a:rPr lang="en-US" sz="1600" i="1">
                  <a:solidFill>
                    <a:schemeClr val="accent2"/>
                  </a:solidFill>
                </a:rPr>
                <a:t>coupling</a:t>
              </a: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869597" y="2224281"/>
              <a:ext cx="1958551" cy="1260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i="1">
                  <a:solidFill>
                    <a:schemeClr val="accent2"/>
                  </a:solidFill>
                </a:rPr>
                <a:t>output to</a:t>
              </a:r>
            </a:p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room temp.</a:t>
              </a:r>
            </a:p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load</a:t>
              </a:r>
            </a:p>
          </p:txBody>
        </p:sp>
        <p:sp>
          <p:nvSpPr>
            <p:cNvPr id="19" name="Line 34"/>
            <p:cNvSpPr>
              <a:spLocks noChangeShapeType="1"/>
            </p:cNvSpPr>
            <p:nvPr/>
          </p:nvSpPr>
          <p:spPr bwMode="auto">
            <a:xfrm>
              <a:off x="5619750" y="3686175"/>
              <a:ext cx="1466850" cy="5334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0" name="Text Box 35"/>
            <p:cNvSpPr txBox="1">
              <a:spLocks noChangeArrowheads="1"/>
            </p:cNvSpPr>
            <p:nvPr/>
          </p:nvSpPr>
          <p:spPr bwMode="auto">
            <a:xfrm>
              <a:off x="6876293" y="3710182"/>
              <a:ext cx="2540327" cy="1260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i="1">
                  <a:solidFill>
                    <a:schemeClr val="accent2"/>
                  </a:solidFill>
                </a:rPr>
                <a:t>capacitor of the</a:t>
              </a:r>
            </a:p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1.3 GHz notch </a:t>
              </a:r>
            </a:p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filter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336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Antenna HOM Dampers: </a:t>
            </a:r>
            <a:r>
              <a:rPr lang="en-US" sz="3600" dirty="0" smtClean="0">
                <a:latin typeface="Calibri" charset="0"/>
              </a:rPr>
              <a:t>Challenges</a:t>
            </a:r>
            <a:endParaRPr lang="en-US" sz="3600" dirty="0">
              <a:latin typeface="Calibri" charset="0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97804" y="1172871"/>
            <a:ext cx="8229600" cy="4525963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2400" dirty="0" smtClean="0"/>
              <a:t>Performance depends strongly on HOM frequency</a:t>
            </a:r>
          </a:p>
          <a:p>
            <a:pPr lvl="1"/>
            <a:r>
              <a:rPr lang="en-US" sz="2000" dirty="0" smtClean="0">
                <a:solidFill>
                  <a:srgbClr val="C00000"/>
                </a:solidFill>
                <a:ea typeface="ＭＳ Ｐゴシック" pitchFamily="34" charset="-128"/>
              </a:rPr>
              <a:t>Poor coupling at high frequencies</a:t>
            </a:r>
          </a:p>
          <a:p>
            <a:r>
              <a:rPr lang="en-US" sz="2400" dirty="0" smtClean="0">
                <a:ea typeface="ＭＳ Ｐゴシック" pitchFamily="34" charset="-128"/>
              </a:rPr>
              <a:t>Coupling depends strongly on mode polarization</a:t>
            </a:r>
          </a:p>
          <a:p>
            <a:r>
              <a:rPr lang="en-US" sz="2400" dirty="0" smtClean="0">
                <a:ea typeface="ＭＳ Ｐゴシック" pitchFamily="34" charset="-128"/>
              </a:rPr>
              <a:t>Significant coupler kicks </a:t>
            </a:r>
          </a:p>
          <a:p>
            <a:r>
              <a:rPr lang="en-US" sz="2400" dirty="0" smtClean="0">
                <a:ea typeface="ＭＳ Ｐゴシック" pitchFamily="34" charset="-128"/>
              </a:rPr>
              <a:t>Risk of </a:t>
            </a:r>
            <a:r>
              <a:rPr lang="en-US" sz="2400" dirty="0" err="1" smtClean="0">
                <a:ea typeface="ＭＳ Ｐゴシック" pitchFamily="34" charset="-128"/>
              </a:rPr>
              <a:t>multipacting</a:t>
            </a:r>
            <a:r>
              <a:rPr lang="en-US" sz="2400" dirty="0" smtClean="0">
                <a:ea typeface="ＭＳ Ｐゴシック" pitchFamily="34" charset="-128"/>
              </a:rPr>
              <a:t> (e.g. initial 3.9GHz FNAL/FLASH cavities, SNS cavities )</a:t>
            </a:r>
          </a:p>
          <a:p>
            <a:r>
              <a:rPr lang="en-US" sz="2400" dirty="0" smtClean="0">
                <a:ea typeface="ＭＳ Ｐゴシック" pitchFamily="34" charset="-128"/>
              </a:rPr>
              <a:t>Potential thermal issues in CW operation </a:t>
            </a:r>
          </a:p>
          <a:p>
            <a:endParaRPr lang="en-US" sz="2400" dirty="0" smtClean="0">
              <a:ea typeface="ＭＳ Ｐゴシック" pitchFamily="34" charset="-128"/>
            </a:endParaRPr>
          </a:p>
        </p:txBody>
      </p:sp>
      <p:pic>
        <p:nvPicPr>
          <p:cNvPr id="8" name="Picture 8" descr="0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5903" y="4149365"/>
            <a:ext cx="2612480" cy="195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143" y="4005945"/>
            <a:ext cx="3513864" cy="240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39" descr="Ergebnis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" t="9602" r="32536" b="12657"/>
          <a:stretch>
            <a:fillRect/>
          </a:stretch>
        </p:blipFill>
        <p:spPr bwMode="auto">
          <a:xfrm>
            <a:off x="5301343" y="4813211"/>
            <a:ext cx="1440704" cy="1181100"/>
          </a:xfrm>
          <a:prstGeom prst="rect">
            <a:avLst/>
          </a:prstGeom>
          <a:noFill/>
          <a:ln w="9525">
            <a:solidFill>
              <a:srgbClr val="100F2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69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Waveguide HOM </a:t>
            </a:r>
            <a:r>
              <a:rPr lang="en-US" sz="3600" dirty="0">
                <a:latin typeface="Calibri" charset="0"/>
              </a:rPr>
              <a:t>Dampers: Pros</a:t>
            </a: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Waveguide is a natural high-pass filter</a:t>
            </a:r>
          </a:p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High power-handling capability with broadband damping</a:t>
            </a:r>
          </a:p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Small beamline length required</a:t>
            </a:r>
          </a:p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Loads can be at higher temperature</a:t>
            </a:r>
          </a:p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Good experience at PEP-II and CEBAF…</a:t>
            </a:r>
          </a:p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Relatively easy to fabricate</a:t>
            </a:r>
          </a:p>
          <a:p>
            <a:pPr eaLnBrk="1" hangingPunct="1"/>
            <a:endParaRPr lang="en-US" sz="2400" dirty="0" smtClean="0">
              <a:ea typeface="ＭＳ Ｐゴシック" pitchFamily="34" charset="-128"/>
            </a:endParaRPr>
          </a:p>
        </p:txBody>
      </p:sp>
      <p:pic>
        <p:nvPicPr>
          <p:cNvPr id="9" name="Picture 8" descr="Unknown.jpe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67" b="6883"/>
          <a:stretch/>
        </p:blipFill>
        <p:spPr>
          <a:xfrm>
            <a:off x="618412" y="4012340"/>
            <a:ext cx="3471166" cy="2299560"/>
          </a:xfrm>
          <a:prstGeom prst="rect">
            <a:avLst/>
          </a:prstGeom>
        </p:spPr>
      </p:pic>
      <p:pic>
        <p:nvPicPr>
          <p:cNvPr id="10" name="Picture 7" descr="P7170013.JPG"/>
          <p:cNvPicPr>
            <a:picLocks noChangeAspect="1"/>
          </p:cNvPicPr>
          <p:nvPr/>
        </p:nvPicPr>
        <p:blipFill>
          <a:blip r:embed="rId4" cstate="email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193" y="4024066"/>
            <a:ext cx="3960253" cy="220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25138" y="4033404"/>
            <a:ext cx="2418851" cy="400110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000" dirty="0" smtClean="0">
                <a:ea typeface="ＭＳ Ｐゴシック" pitchFamily="34" charset="-128"/>
              </a:rPr>
              <a:t>Original CEBAF Cavity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4872446" y="4024066"/>
            <a:ext cx="3438377" cy="400110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748.5 MHz </a:t>
            </a:r>
            <a:r>
              <a:rPr lang="en-US" sz="2000" dirty="0" smtClean="0">
                <a:latin typeface="Calibri" pitchFamily="34" charset="0"/>
              </a:rPr>
              <a:t>High Current Cavity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482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Waveguide HOM </a:t>
            </a:r>
            <a:r>
              <a:rPr lang="en-US" sz="3600" dirty="0">
                <a:latin typeface="Calibri" charset="0"/>
              </a:rPr>
              <a:t>Dampers: </a:t>
            </a:r>
            <a:r>
              <a:rPr lang="en-US" sz="3600" dirty="0" smtClean="0">
                <a:latin typeface="Calibri" charset="0"/>
              </a:rPr>
              <a:t>Challenges</a:t>
            </a:r>
            <a:endParaRPr lang="en-US" sz="3600" dirty="0">
              <a:latin typeface="Calibri" charset="0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97804" y="1268665"/>
            <a:ext cx="6255396" cy="4525963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2400" dirty="0" smtClean="0"/>
              <a:t>Performance depends on waveguide length </a:t>
            </a:r>
          </a:p>
          <a:p>
            <a:r>
              <a:rPr lang="en-US" sz="2400" dirty="0" smtClean="0">
                <a:ea typeface="ＭＳ Ｐゴシック" pitchFamily="34" charset="-128"/>
              </a:rPr>
              <a:t>Coupling depends on mode polarization (need multiple waveguide couplers) </a:t>
            </a:r>
          </a:p>
          <a:p>
            <a:r>
              <a:rPr lang="en-US" sz="2400" dirty="0" smtClean="0">
                <a:ea typeface="ＭＳ Ｐゴシック" pitchFamily="34" charset="-128"/>
              </a:rPr>
              <a:t>Significant coupler kicks </a:t>
            </a:r>
          </a:p>
          <a:p>
            <a:r>
              <a:rPr lang="en-US" sz="2400" dirty="0">
                <a:ea typeface="ＭＳ Ｐゴシック" pitchFamily="34" charset="-128"/>
              </a:rPr>
              <a:t>High static heat leak (Order 1 W per </a:t>
            </a:r>
            <a:r>
              <a:rPr lang="en-US" sz="2400" dirty="0" smtClean="0">
                <a:ea typeface="ＭＳ Ｐゴシック" pitchFamily="34" charset="-128"/>
              </a:rPr>
              <a:t>waveguide) </a:t>
            </a:r>
          </a:p>
          <a:p>
            <a:endParaRPr lang="en-US" sz="2400" dirty="0" smtClean="0">
              <a:ea typeface="ＭＳ Ｐゴシック" pitchFamily="34" charset="-12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928" y="3850433"/>
            <a:ext cx="2316125" cy="208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ResultsHC_bent_3-waveguide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1240" y="2720642"/>
            <a:ext cx="4573058" cy="35410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383615" y="4563609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F. </a:t>
            </a:r>
            <a:r>
              <a:rPr lang="en-US" dirty="0" err="1"/>
              <a:t>Marhauser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39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6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4" b="4920"/>
          <a:stretch/>
        </p:blipFill>
        <p:spPr bwMode="auto">
          <a:xfrm>
            <a:off x="866738" y="4461460"/>
            <a:ext cx="2411891" cy="1830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 err="1" smtClean="0">
                <a:latin typeface="Calibri" charset="0"/>
              </a:rPr>
              <a:t>Beamline</a:t>
            </a:r>
            <a:r>
              <a:rPr lang="en-US" sz="3600" dirty="0" smtClean="0">
                <a:latin typeface="Calibri" charset="0"/>
              </a:rPr>
              <a:t> HOM </a:t>
            </a:r>
            <a:r>
              <a:rPr lang="en-US" sz="3600" dirty="0">
                <a:latin typeface="Calibri" charset="0"/>
              </a:rPr>
              <a:t>Dampers: Pros</a:t>
            </a: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spcBef>
                <a:spcPts val="200"/>
              </a:spcBef>
            </a:pPr>
            <a:r>
              <a:rPr lang="en-US" sz="2400" dirty="0" err="1" smtClean="0">
                <a:ea typeface="ＭＳ Ｐゴシック" pitchFamily="34" charset="-128"/>
              </a:rPr>
              <a:t>Beampipe</a:t>
            </a:r>
            <a:r>
              <a:rPr lang="en-US" sz="2400" dirty="0" smtClean="0">
                <a:ea typeface="ＭＳ Ｐゴシック" pitchFamily="34" charset="-128"/>
              </a:rPr>
              <a:t> is a natural high-pass filter</a:t>
            </a:r>
          </a:p>
          <a:p>
            <a:pPr eaLnBrk="1" hangingPunct="1">
              <a:spcBef>
                <a:spcPts val="200"/>
              </a:spcBef>
            </a:pPr>
            <a:r>
              <a:rPr lang="en-US" sz="2400" dirty="0" smtClean="0">
                <a:ea typeface="ＭＳ Ｐゴシック" pitchFamily="34" charset="-128"/>
              </a:rPr>
              <a:t>High power-handling capability</a:t>
            </a:r>
          </a:p>
          <a:p>
            <a:pPr eaLnBrk="1" hangingPunct="1">
              <a:spcBef>
                <a:spcPts val="200"/>
              </a:spcBef>
            </a:pPr>
            <a:r>
              <a:rPr lang="en-US" sz="2400" dirty="0" smtClean="0">
                <a:ea typeface="ＭＳ Ｐゴシック" pitchFamily="34" charset="-128"/>
              </a:rPr>
              <a:t>Very broadband</a:t>
            </a:r>
          </a:p>
          <a:p>
            <a:pPr>
              <a:spcBef>
                <a:spcPts val="200"/>
              </a:spcBef>
            </a:pPr>
            <a:r>
              <a:rPr lang="en-US" sz="2400" dirty="0"/>
              <a:t>Radial symmetry helps avoid beam </a:t>
            </a:r>
            <a:r>
              <a:rPr lang="en-US" sz="2400" dirty="0" smtClean="0"/>
              <a:t>kicks</a:t>
            </a:r>
          </a:p>
          <a:p>
            <a:pPr>
              <a:spcBef>
                <a:spcPts val="200"/>
              </a:spcBef>
            </a:pPr>
            <a:r>
              <a:rPr lang="en-US" sz="2400" dirty="0"/>
              <a:t>Radial symmetry ensures all HOM polarizations are </a:t>
            </a:r>
            <a:r>
              <a:rPr lang="en-US" sz="2400" dirty="0" smtClean="0"/>
              <a:t>damped</a:t>
            </a:r>
          </a:p>
          <a:p>
            <a:pPr>
              <a:spcBef>
                <a:spcPts val="200"/>
              </a:spcBef>
            </a:pPr>
            <a:r>
              <a:rPr lang="en-US" sz="2400" dirty="0" smtClean="0">
                <a:ea typeface="ＭＳ Ｐゴシック" pitchFamily="34" charset="-128"/>
              </a:rPr>
              <a:t>Can incorporate bellow sections between cavities</a:t>
            </a:r>
          </a:p>
          <a:p>
            <a:pPr eaLnBrk="1" hangingPunct="1">
              <a:spcBef>
                <a:spcPts val="200"/>
              </a:spcBef>
            </a:pPr>
            <a:r>
              <a:rPr lang="en-US" sz="2400" dirty="0" smtClean="0">
                <a:ea typeface="ＭＳ Ｐゴシック" pitchFamily="34" charset="-128"/>
              </a:rPr>
              <a:t>Good experience with CESR, KEKB, FLASH</a:t>
            </a:r>
          </a:p>
          <a:p>
            <a:pPr eaLnBrk="1" hangingPunct="1">
              <a:spcBef>
                <a:spcPts val="200"/>
              </a:spcBef>
            </a:pPr>
            <a:r>
              <a:rPr lang="en-US" sz="2400" dirty="0" smtClean="0">
                <a:ea typeface="ＭＳ Ｐゴシック" pitchFamily="34" charset="-128"/>
              </a:rPr>
              <a:t>Relatively simple design</a:t>
            </a:r>
          </a:p>
          <a:p>
            <a:pPr eaLnBrk="1" hangingPunct="1">
              <a:spcBef>
                <a:spcPts val="200"/>
              </a:spcBef>
            </a:pPr>
            <a:endParaRPr lang="en-US" sz="2400" dirty="0" smtClean="0">
              <a:ea typeface="ＭＳ Ｐゴシック" pitchFamily="34" charset="-128"/>
            </a:endParaRPr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5881249" y="3820887"/>
            <a:ext cx="3052052" cy="2535463"/>
            <a:chOff x="2784917" y="520458"/>
            <a:chExt cx="7118999" cy="6696897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6304" y="1446155"/>
              <a:ext cx="4340192" cy="45000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3577204" y="1849207"/>
              <a:ext cx="2434837" cy="726383"/>
            </a:xfrm>
            <a:prstGeom prst="rect">
              <a:avLst/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latin typeface="Arial"/>
                  <a:ea typeface="+mn-ea"/>
                  <a:cs typeface="+mn-cs"/>
                </a:rPr>
                <a:t>5K intercept</a:t>
              </a:r>
            </a:p>
          </p:txBody>
        </p:sp>
        <p:cxnSp>
          <p:nvCxnSpPr>
            <p:cNvPr id="14" name="Straight Arrow Connector 287"/>
            <p:cNvCxnSpPr>
              <a:cxnSpLocks noChangeShapeType="1"/>
            </p:cNvCxnSpPr>
            <p:nvPr/>
          </p:nvCxnSpPr>
          <p:spPr bwMode="auto">
            <a:xfrm>
              <a:off x="4795029" y="2576772"/>
              <a:ext cx="1027123" cy="68966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3847741" y="1056388"/>
              <a:ext cx="3516986" cy="726383"/>
            </a:xfrm>
            <a:prstGeom prst="rect">
              <a:avLst/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latin typeface="Arial"/>
                  <a:ea typeface="+mn-ea"/>
                  <a:cs typeface="+mn-cs"/>
                </a:rPr>
                <a:t>40 to 80K intercept</a:t>
              </a:r>
            </a:p>
          </p:txBody>
        </p:sp>
        <p:cxnSp>
          <p:nvCxnSpPr>
            <p:cNvPr id="16" name="Straight Arrow Connector 289"/>
            <p:cNvCxnSpPr>
              <a:cxnSpLocks noChangeShapeType="1"/>
            </p:cNvCxnSpPr>
            <p:nvPr/>
          </p:nvCxnSpPr>
          <p:spPr bwMode="auto">
            <a:xfrm>
              <a:off x="5867289" y="1647521"/>
              <a:ext cx="1143247" cy="9433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730897" y="5609570"/>
              <a:ext cx="2709240" cy="1607785"/>
            </a:xfrm>
            <a:prstGeom prst="rect">
              <a:avLst/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 err="1">
                  <a:latin typeface="Arial"/>
                  <a:ea typeface="+mn-ea"/>
                  <a:cs typeface="+mn-cs"/>
                </a:rPr>
                <a:t>SiC</a:t>
              </a:r>
              <a:r>
                <a:rPr lang="en-US" sz="1050" b="1" kern="0" dirty="0">
                  <a:latin typeface="Arial"/>
                  <a:ea typeface="+mn-ea"/>
                  <a:cs typeface="+mn-cs"/>
                </a:rPr>
                <a:t> absorber ring brazed to metal ring</a:t>
              </a:r>
            </a:p>
          </p:txBody>
        </p:sp>
        <p:cxnSp>
          <p:nvCxnSpPr>
            <p:cNvPr id="18" name="Straight Arrow Connector 291"/>
            <p:cNvCxnSpPr>
              <a:cxnSpLocks noChangeShapeType="1"/>
            </p:cNvCxnSpPr>
            <p:nvPr/>
          </p:nvCxnSpPr>
          <p:spPr bwMode="auto">
            <a:xfrm flipH="1" flipV="1">
              <a:off x="6857356" y="4200389"/>
              <a:ext cx="1227806" cy="140721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4794624" y="5924039"/>
              <a:ext cx="1974922" cy="1156013"/>
            </a:xfrm>
            <a:prstGeom prst="rect">
              <a:avLst/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latin typeface="Arial"/>
                  <a:ea typeface="+mn-ea"/>
                  <a:cs typeface="+mn-cs"/>
                </a:rPr>
                <a:t>Shielded bellow</a:t>
              </a:r>
            </a:p>
          </p:txBody>
        </p:sp>
        <p:cxnSp>
          <p:nvCxnSpPr>
            <p:cNvPr id="20" name="Straight Arrow Connector 293"/>
            <p:cNvCxnSpPr>
              <a:cxnSpLocks noChangeShapeType="1"/>
            </p:cNvCxnSpPr>
            <p:nvPr/>
          </p:nvCxnSpPr>
          <p:spPr bwMode="auto">
            <a:xfrm flipV="1">
              <a:off x="5783125" y="5336119"/>
              <a:ext cx="696682" cy="58590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7009164" y="520458"/>
              <a:ext cx="2894752" cy="1160441"/>
            </a:xfrm>
            <a:prstGeom prst="rect">
              <a:avLst/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latin typeface="Arial"/>
                  <a:ea typeface="+mn-ea"/>
                  <a:cs typeface="+mn-cs"/>
                </a:rPr>
                <a:t>Flange for disassembly</a:t>
              </a:r>
            </a:p>
          </p:txBody>
        </p:sp>
        <p:cxnSp>
          <p:nvCxnSpPr>
            <p:cNvPr id="22" name="Straight Arrow Connector 295"/>
            <p:cNvCxnSpPr>
              <a:cxnSpLocks noChangeShapeType="1"/>
            </p:cNvCxnSpPr>
            <p:nvPr/>
          </p:nvCxnSpPr>
          <p:spPr bwMode="auto">
            <a:xfrm flipV="1">
              <a:off x="3884459" y="4985078"/>
              <a:ext cx="910568" cy="76179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2784917" y="5746872"/>
              <a:ext cx="2199082" cy="1160441"/>
            </a:xfrm>
            <a:prstGeom prst="rect">
              <a:avLst/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latin typeface="Arial"/>
                  <a:ea typeface="+mn-ea"/>
                  <a:cs typeface="+mn-cs"/>
                </a:rPr>
                <a:t>Flange to cavity</a:t>
              </a:r>
            </a:p>
          </p:txBody>
        </p:sp>
        <p:cxnSp>
          <p:nvCxnSpPr>
            <p:cNvPr id="24" name="Straight Arrow Connector 297"/>
            <p:cNvCxnSpPr>
              <a:cxnSpLocks noChangeShapeType="1"/>
            </p:cNvCxnSpPr>
            <p:nvPr/>
          </p:nvCxnSpPr>
          <p:spPr bwMode="auto">
            <a:xfrm flipH="1">
              <a:off x="7329971" y="1670191"/>
              <a:ext cx="212958" cy="38711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572526" y="4128607"/>
            <a:ext cx="2507011" cy="2278143"/>
            <a:chOff x="3840" y="1162"/>
            <a:chExt cx="1814" cy="1592"/>
          </a:xfrm>
        </p:grpSpPr>
        <p:pic>
          <p:nvPicPr>
            <p:cNvPr id="26" name="Picture 2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02" r="11185"/>
            <a:stretch>
              <a:fillRect/>
            </a:stretch>
          </p:blipFill>
          <p:spPr bwMode="auto">
            <a:xfrm>
              <a:off x="3840" y="1177"/>
              <a:ext cx="1814" cy="1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V="1">
              <a:off x="4222" y="1162"/>
              <a:ext cx="1" cy="442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801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9525"/>
            <a:ext cx="7683500" cy="914400"/>
          </a:xfrm>
        </p:spPr>
        <p:txBody>
          <a:bodyPr/>
          <a:lstStyle/>
          <a:p>
            <a:pPr eaLnBrk="1" hangingPunct="1"/>
            <a:r>
              <a:rPr lang="en-US" sz="3600" dirty="0" err="1" smtClean="0">
                <a:latin typeface="Calibri" charset="0"/>
              </a:rPr>
              <a:t>Beamline</a:t>
            </a:r>
            <a:r>
              <a:rPr lang="en-US" sz="3600" dirty="0" smtClean="0">
                <a:latin typeface="Calibri" charset="0"/>
              </a:rPr>
              <a:t> HOM </a:t>
            </a:r>
            <a:r>
              <a:rPr lang="en-US" sz="3600" dirty="0">
                <a:latin typeface="Calibri" charset="0"/>
              </a:rPr>
              <a:t>Dampers: </a:t>
            </a:r>
            <a:r>
              <a:rPr lang="en-US" sz="3600" dirty="0" smtClean="0">
                <a:latin typeface="Calibri" charset="0"/>
              </a:rPr>
              <a:t>Challenges</a:t>
            </a:r>
            <a:endParaRPr lang="en-US" sz="3600" dirty="0">
              <a:latin typeface="Calibri" charset="0"/>
            </a:endParaRPr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97803" y="1268665"/>
            <a:ext cx="8431860" cy="4525963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2400" dirty="0" smtClean="0"/>
              <a:t>Requires extra </a:t>
            </a:r>
            <a:r>
              <a:rPr lang="en-US" sz="2400" dirty="0" err="1" smtClean="0"/>
              <a:t>beamline</a:t>
            </a:r>
            <a:r>
              <a:rPr lang="en-US" sz="2400" dirty="0" smtClean="0"/>
              <a:t> length</a:t>
            </a:r>
          </a:p>
          <a:p>
            <a:r>
              <a:rPr lang="en-US" sz="2400" dirty="0" smtClean="0">
                <a:ea typeface="ＭＳ Ｐゴシック" pitchFamily="34" charset="-128"/>
              </a:rPr>
              <a:t>More difficult to clean; risk of dust from absorber material </a:t>
            </a:r>
          </a:p>
          <a:p>
            <a:r>
              <a:rPr lang="en-US" sz="2400" dirty="0" smtClean="0">
                <a:ea typeface="ＭＳ Ｐゴシック" pitchFamily="34" charset="-128"/>
              </a:rPr>
              <a:t>RF absorber material availability (need UHV, radiation hard, broadband losses at cryogenic temperatures, sufficient DC conductivity…) </a:t>
            </a:r>
          </a:p>
          <a:p>
            <a:r>
              <a:rPr lang="en-US" sz="2400" dirty="0" smtClean="0">
                <a:ea typeface="ＭＳ Ｐゴシック" pitchFamily="34" charset="-128"/>
              </a:rPr>
              <a:t>Additional thermal transitions to higher intercept temperatures required, especially at high HOM power  </a:t>
            </a:r>
          </a:p>
        </p:txBody>
      </p:sp>
      <p:pic>
        <p:nvPicPr>
          <p:cNvPr id="7" name="Picture 6" descr="C:\Documents and Settings\epc\My Documents\scratch\dscn009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44" y="4158153"/>
            <a:ext cx="1483085" cy="213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3Cavity.jpg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00" r="13475"/>
          <a:stretch/>
        </p:blipFill>
        <p:spPr>
          <a:xfrm>
            <a:off x="2221169" y="4941287"/>
            <a:ext cx="6344241" cy="963013"/>
          </a:xfrm>
          <a:prstGeom prst="rect">
            <a:avLst/>
          </a:prstGeom>
        </p:spPr>
      </p:pic>
      <p:sp>
        <p:nvSpPr>
          <p:cNvPr id="9" name="WordArt 47"/>
          <p:cNvSpPr>
            <a:spLocks noChangeArrowheads="1" noChangeShapeType="1" noTextEdit="1"/>
          </p:cNvSpPr>
          <p:nvPr/>
        </p:nvSpPr>
        <p:spPr bwMode="auto">
          <a:xfrm>
            <a:off x="4411787" y="5228895"/>
            <a:ext cx="2058987" cy="2841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 Black"/>
                <a:ea typeface="Arial Black"/>
                <a:cs typeface="Arial Black"/>
              </a:rPr>
              <a:t>HOM Power</a:t>
            </a:r>
          </a:p>
        </p:txBody>
      </p:sp>
      <p:sp>
        <p:nvSpPr>
          <p:cNvPr id="10" name="AutoShape 48"/>
          <p:cNvSpPr>
            <a:spLocks noChangeArrowheads="1"/>
          </p:cNvSpPr>
          <p:nvPr/>
        </p:nvSpPr>
        <p:spPr bwMode="auto">
          <a:xfrm>
            <a:off x="3479468" y="5305324"/>
            <a:ext cx="807357" cy="165099"/>
          </a:xfrm>
          <a:prstGeom prst="leftArrow">
            <a:avLst>
              <a:gd name="adj1" fmla="val 50000"/>
              <a:gd name="adj2" fmla="val 219231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AutoShape 49"/>
          <p:cNvSpPr>
            <a:spLocks noChangeArrowheads="1"/>
          </p:cNvSpPr>
          <p:nvPr/>
        </p:nvSpPr>
        <p:spPr bwMode="auto">
          <a:xfrm rot="10800000">
            <a:off x="6554689" y="5305323"/>
            <a:ext cx="780143" cy="165099"/>
          </a:xfrm>
          <a:prstGeom prst="leftArrow">
            <a:avLst>
              <a:gd name="adj1" fmla="val 50000"/>
              <a:gd name="adj2" fmla="val 220673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3011742" y="4602144"/>
            <a:ext cx="698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b="1" dirty="0">
                <a:latin typeface="Times New Roman" charset="0"/>
              </a:rPr>
              <a:t>80 K</a:t>
            </a:r>
          </a:p>
        </p:txBody>
      </p:sp>
      <p:sp>
        <p:nvSpPr>
          <p:cNvPr id="13" name="Text Box 36"/>
          <p:cNvSpPr txBox="1">
            <a:spLocks noChangeArrowheads="1"/>
          </p:cNvSpPr>
          <p:nvPr/>
        </p:nvSpPr>
        <p:spPr bwMode="auto">
          <a:xfrm>
            <a:off x="4548442" y="4598909"/>
            <a:ext cx="18373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charset="0"/>
              </a:rPr>
              <a:t>Cavity at </a:t>
            </a:r>
            <a:r>
              <a:rPr lang="en-US" sz="2000" b="1" dirty="0" smtClean="0">
                <a:latin typeface="Times New Roman" charset="0"/>
              </a:rPr>
              <a:t>1.8 </a:t>
            </a:r>
            <a:r>
              <a:rPr lang="en-US" sz="2000" b="1" dirty="0">
                <a:latin typeface="Times New Roman" charset="0"/>
              </a:rPr>
              <a:t>K </a:t>
            </a:r>
          </a:p>
        </p:txBody>
      </p:sp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7102595" y="4598909"/>
            <a:ext cx="698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b="1" dirty="0">
                <a:latin typeface="Times New Roman" charset="0"/>
              </a:rPr>
              <a:t>80 K</a:t>
            </a:r>
          </a:p>
        </p:txBody>
      </p:sp>
    </p:spTree>
    <p:extLst>
      <p:ext uri="{BB962C8B-B14F-4D97-AF65-F5344CB8AC3E}">
        <p14:creationId xmlns:p14="http://schemas.microsoft.com/office/powerpoint/2010/main" val="16637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344488" y="1843230"/>
            <a:ext cx="8229600" cy="502761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Higher Order Modes and 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 excitation by the beam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 issues: heating, beam instability and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emittance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 growth</a:t>
            </a:r>
          </a:p>
          <a:p>
            <a:pPr marL="457200" lvl="1" indent="0" algn="ctr" eaLnBrk="1" hangingPunct="1">
              <a:buNone/>
            </a:pP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Beam based HOM damping measurements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HOMS as a diagnostic tool: HOM based BPM</a:t>
            </a: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80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14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0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586582" y="158620"/>
            <a:ext cx="7910512" cy="9144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Beam Based HOM Damping Measurements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158750" y="1355725"/>
            <a:ext cx="8637588" cy="5027613"/>
          </a:xfrm>
        </p:spPr>
        <p:txBody>
          <a:bodyPr/>
          <a:lstStyle/>
          <a:p>
            <a:pPr eaLnBrk="1" hangingPunct="1"/>
            <a:r>
              <a:rPr lang="en-US" sz="2800" b="1" dirty="0">
                <a:solidFill>
                  <a:srgbClr val="333399"/>
                </a:solidFill>
                <a:latin typeface="Calibri" charset="0"/>
              </a:rPr>
              <a:t>The beam can be used to excite HOMs on purpose to search for weakly damped / trapped HOMs</a:t>
            </a:r>
            <a:r>
              <a:rPr lang="en-US" sz="2800" b="1" dirty="0" smtClean="0">
                <a:solidFill>
                  <a:srgbClr val="333399"/>
                </a:solidFill>
                <a:latin typeface="Calibri" charset="0"/>
              </a:rPr>
              <a:t>.</a:t>
            </a:r>
          </a:p>
          <a:p>
            <a:pPr lvl="1" eaLnBrk="1" hangingPunct="1"/>
            <a:r>
              <a:rPr lang="en-US" sz="2400" b="1" dirty="0" smtClean="0">
                <a:latin typeface="Calibri" charset="0"/>
              </a:rPr>
              <a:t>Pass beam off axis through cavities to couple to all modes</a:t>
            </a:r>
          </a:p>
          <a:p>
            <a:pPr lvl="1" eaLnBrk="1" hangingPunct="1"/>
            <a:r>
              <a:rPr lang="en-US" sz="2400" b="1" dirty="0" smtClean="0">
                <a:latin typeface="Calibri" charset="0"/>
              </a:rPr>
              <a:t>Modulate bunch charge to generate sidebands in beam spectrum drive HOMs resonantly</a:t>
            </a:r>
          </a:p>
          <a:p>
            <a:pPr lvl="1" eaLnBrk="1" hangingPunct="1"/>
            <a:r>
              <a:rPr lang="en-US" sz="2400" b="1" dirty="0" smtClean="0">
                <a:latin typeface="Calibri" charset="0"/>
              </a:rPr>
              <a:t>Measure HOM spectrum and beam motion vs. charge modulation frequency </a:t>
            </a:r>
            <a:endParaRPr lang="en-US" sz="2400" b="1" dirty="0">
              <a:latin typeface="Calibri" charset="0"/>
            </a:endParaRPr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16" y="4356836"/>
            <a:ext cx="8440669" cy="19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2711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2DF8090D-3778-D34E-B94E-58ED97F0F321}" type="slidenum">
              <a:rPr lang="en-US">
                <a:solidFill>
                  <a:srgbClr val="0D0D0D"/>
                </a:solidFill>
              </a:rPr>
              <a:pPr eaLnBrk="1" hangingPunct="1"/>
              <a:t>81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586582" y="158620"/>
            <a:ext cx="7910512" cy="914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Calibri" charset="0"/>
              </a:rPr>
              <a:t>Example: FLASH</a:t>
            </a:r>
            <a:endParaRPr lang="en-US" sz="4000" dirty="0">
              <a:latin typeface="Calibri" charset="0"/>
            </a:endParaRP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811" y="1607159"/>
            <a:ext cx="5678197" cy="4288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28007" y="1579374"/>
            <a:ext cx="285779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 typeface="Arial" charset="0"/>
              <a:buChar char="•"/>
            </a:pPr>
            <a:r>
              <a:rPr lang="en-US" sz="2400" b="1" dirty="0">
                <a:latin typeface="Garamond" charset="0"/>
              </a:rPr>
              <a:t>TTF/Flash results with current modulated beam reveled several weakly damped modes.</a:t>
            </a:r>
          </a:p>
          <a:p>
            <a:pPr algn="l" eaLnBrk="1" hangingPunct="1">
              <a:spcBef>
                <a:spcPct val="50000"/>
              </a:spcBef>
              <a:buFont typeface="Arial" charset="0"/>
              <a:buChar char="•"/>
            </a:pPr>
            <a:r>
              <a:rPr lang="en-US" sz="2400" b="1" dirty="0">
                <a:latin typeface="Garamond" charset="0"/>
              </a:rPr>
              <a:t>Some of them where initially not predicted by numerical HOM  calculations!</a:t>
            </a:r>
          </a:p>
        </p:txBody>
      </p:sp>
      <p:sp>
        <p:nvSpPr>
          <p:cNvPr id="72711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2DF8090D-3778-D34E-B94E-58ED97F0F321}" type="slidenum">
              <a:rPr lang="en-US">
                <a:solidFill>
                  <a:srgbClr val="0D0D0D"/>
                </a:solidFill>
              </a:rPr>
              <a:pPr eaLnBrk="1" hangingPunct="1"/>
              <a:t>82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17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344488" y="1843230"/>
            <a:ext cx="8229600" cy="502761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Higher Order Modes and 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 excitation by the beam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HOM issues: heating, beam instability and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emittance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 growth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 based HOM damping measurements</a:t>
            </a:r>
          </a:p>
          <a:p>
            <a:pPr marL="457200" lvl="1" indent="0" algn="ctr" eaLnBrk="1" hangingPunct="1">
              <a:buNone/>
            </a:pP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HOMS as a diagnostic tool: HOM based BPM</a:t>
            </a: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83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14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0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5720" y="122853"/>
            <a:ext cx="7210425" cy="11430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Cavity HOMs can be used as a BPM</a:t>
            </a:r>
          </a:p>
        </p:txBody>
      </p:sp>
      <p:pic>
        <p:nvPicPr>
          <p:cNvPr id="73731" name="Picture 4" descr="HOM angle sca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416050"/>
            <a:ext cx="377507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Text Box 5"/>
          <p:cNvSpPr txBox="1">
            <a:spLocks noChangeArrowheads="1"/>
          </p:cNvSpPr>
          <p:nvPr/>
        </p:nvSpPr>
        <p:spPr bwMode="auto">
          <a:xfrm>
            <a:off x="695325" y="4632124"/>
            <a:ext cx="718502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buFont typeface="Arial" charset="0"/>
              <a:buChar char="•"/>
            </a:pPr>
            <a:r>
              <a:rPr lang="en-US" sz="2400" b="1" dirty="0" smtClean="0">
                <a:cs typeface="Arial" charset="0"/>
              </a:rPr>
              <a:t>Beam does not excite dipole modes if it passed cavity on axis: </a:t>
            </a:r>
            <a:r>
              <a:rPr lang="en-US" sz="2400" b="1" dirty="0" smtClean="0">
                <a:cs typeface="Arial" charset="0"/>
                <a:sym typeface="Symbol"/>
              </a:rPr>
              <a:t>P</a:t>
            </a:r>
            <a:r>
              <a:rPr lang="en-US" sz="2400" b="1" baseline="-25000" dirty="0" smtClean="0">
                <a:cs typeface="Arial" charset="0"/>
                <a:sym typeface="Symbol"/>
              </a:rPr>
              <a:t>HOM</a:t>
            </a:r>
            <a:r>
              <a:rPr lang="en-US" sz="2400" b="1" dirty="0" smtClean="0">
                <a:cs typeface="Arial" charset="0"/>
                <a:sym typeface="Symbol"/>
              </a:rPr>
              <a:t>  (beam offset)</a:t>
            </a:r>
            <a:r>
              <a:rPr lang="en-US" sz="2400" b="1" baseline="30000" dirty="0" smtClean="0">
                <a:cs typeface="Arial" charset="0"/>
                <a:sym typeface="Symbol"/>
              </a:rPr>
              <a:t>2</a:t>
            </a:r>
            <a:endParaRPr lang="en-US" sz="2400" b="1" baseline="30000" dirty="0" smtClean="0">
              <a:cs typeface="Arial" charset="0"/>
            </a:endParaRPr>
          </a:p>
          <a:p>
            <a:pPr lvl="1" algn="l">
              <a:buFont typeface="Arial" charset="0"/>
              <a:buChar char="•"/>
            </a:pPr>
            <a:r>
              <a:rPr lang="en-US" sz="2400" b="1" dirty="0" smtClean="0">
                <a:cs typeface="Arial" charset="0"/>
              </a:rPr>
              <a:t>Angular </a:t>
            </a:r>
            <a:r>
              <a:rPr lang="en-US" sz="2400" b="1" dirty="0">
                <a:cs typeface="Arial" charset="0"/>
              </a:rPr>
              <a:t>resolution &lt; 50 µrad</a:t>
            </a:r>
          </a:p>
          <a:p>
            <a:pPr lvl="1" algn="l">
              <a:buFont typeface="Arial" charset="0"/>
              <a:buChar char="•"/>
            </a:pPr>
            <a:r>
              <a:rPr lang="fr-FR" sz="2400" b="1" dirty="0">
                <a:cs typeface="Arial" charset="0"/>
              </a:rPr>
              <a:t>Relative position </a:t>
            </a:r>
            <a:r>
              <a:rPr lang="en-US" sz="2400" b="1" dirty="0">
                <a:cs typeface="Arial" charset="0"/>
              </a:rPr>
              <a:t>resolution</a:t>
            </a:r>
            <a:r>
              <a:rPr lang="fr-FR" sz="2400" b="1" dirty="0">
                <a:cs typeface="Arial" charset="0"/>
              </a:rPr>
              <a:t> ~ 4 µm </a:t>
            </a:r>
          </a:p>
          <a:p>
            <a:pPr algn="l">
              <a:buFont typeface="Arial" charset="0"/>
              <a:buChar char="•"/>
            </a:pPr>
            <a:endParaRPr lang="en-US" sz="2400" b="1" dirty="0">
              <a:cs typeface="Arial" charset="0"/>
            </a:endParaRPr>
          </a:p>
        </p:txBody>
      </p:sp>
      <p:sp>
        <p:nvSpPr>
          <p:cNvPr id="73733" name="Rectangle 7"/>
          <p:cNvSpPr>
            <a:spLocks noChangeArrowheads="1"/>
          </p:cNvSpPr>
          <p:nvPr/>
        </p:nvSpPr>
        <p:spPr bwMode="auto">
          <a:xfrm>
            <a:off x="695325" y="3036888"/>
            <a:ext cx="1239838" cy="112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50000"/>
              </a:spcBef>
            </a:pPr>
            <a:r>
              <a:rPr lang="fr-FR" sz="1600" b="1">
                <a:latin typeface="Garamond" charset="0"/>
              </a:rPr>
              <a:t>(</a:t>
            </a:r>
            <a:r>
              <a:rPr lang="fr-FR" sz="1600" b="1" i="1">
                <a:latin typeface="Garamond" charset="0"/>
              </a:rPr>
              <a:t>cf. M. Ross and J. Frisch</a:t>
            </a:r>
            <a:r>
              <a:rPr lang="fr-FR" sz="1600" b="1">
                <a:latin typeface="Garamond" charset="0"/>
              </a:rPr>
              <a:t>).</a:t>
            </a:r>
          </a:p>
        </p:txBody>
      </p:sp>
      <p:grpSp>
        <p:nvGrpSpPr>
          <p:cNvPr id="73734" name="Group 8"/>
          <p:cNvGrpSpPr>
            <a:grpSpLocks/>
          </p:cNvGrpSpPr>
          <p:nvPr/>
        </p:nvGrpSpPr>
        <p:grpSpPr bwMode="auto">
          <a:xfrm>
            <a:off x="4454525" y="1192213"/>
            <a:ext cx="3910013" cy="3514725"/>
            <a:chOff x="3264" y="1890"/>
            <a:chExt cx="2361" cy="2019"/>
          </a:xfrm>
        </p:grpSpPr>
        <p:grpSp>
          <p:nvGrpSpPr>
            <p:cNvPr id="73737" name="Group 9"/>
            <p:cNvGrpSpPr>
              <a:grpSpLocks/>
            </p:cNvGrpSpPr>
            <p:nvPr/>
          </p:nvGrpSpPr>
          <p:grpSpPr bwMode="auto">
            <a:xfrm>
              <a:off x="3264" y="2112"/>
              <a:ext cx="2361" cy="1779"/>
              <a:chOff x="3264" y="2112"/>
              <a:chExt cx="2361" cy="1779"/>
            </a:xfrm>
          </p:grpSpPr>
          <p:sp>
            <p:nvSpPr>
              <p:cNvPr id="73740" name="Rectangle 10"/>
              <p:cNvSpPr>
                <a:spLocks noChangeArrowheads="1"/>
              </p:cNvSpPr>
              <p:nvPr/>
            </p:nvSpPr>
            <p:spPr bwMode="auto">
              <a:xfrm>
                <a:off x="3264" y="2112"/>
                <a:ext cx="2325" cy="17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73741" name="Picture 11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5" y="2135"/>
                <a:ext cx="2138" cy="16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73742" name="Rectangle 12"/>
              <p:cNvSpPr>
                <a:spLocks noChangeArrowheads="1"/>
              </p:cNvSpPr>
              <p:nvPr/>
            </p:nvSpPr>
            <p:spPr bwMode="auto">
              <a:xfrm>
                <a:off x="3744" y="3600"/>
                <a:ext cx="1677" cy="1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3" name="Rectangle 13"/>
              <p:cNvSpPr>
                <a:spLocks noChangeArrowheads="1"/>
              </p:cNvSpPr>
              <p:nvPr/>
            </p:nvSpPr>
            <p:spPr bwMode="auto">
              <a:xfrm>
                <a:off x="4422" y="3522"/>
                <a:ext cx="657" cy="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4" name="Line 14"/>
              <p:cNvSpPr>
                <a:spLocks noChangeShapeType="1"/>
              </p:cNvSpPr>
              <p:nvPr/>
            </p:nvSpPr>
            <p:spPr bwMode="auto">
              <a:xfrm>
                <a:off x="4401" y="3564"/>
                <a:ext cx="70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45" name="Rectangle 15"/>
              <p:cNvSpPr>
                <a:spLocks noChangeArrowheads="1"/>
              </p:cNvSpPr>
              <p:nvPr/>
            </p:nvSpPr>
            <p:spPr bwMode="auto">
              <a:xfrm>
                <a:off x="3804" y="3366"/>
                <a:ext cx="87" cy="1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6" name="Rectangle 16"/>
              <p:cNvSpPr>
                <a:spLocks noChangeArrowheads="1"/>
              </p:cNvSpPr>
              <p:nvPr/>
            </p:nvSpPr>
            <p:spPr bwMode="auto">
              <a:xfrm>
                <a:off x="4176" y="2436"/>
                <a:ext cx="669" cy="1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7" name="Text Box 17"/>
              <p:cNvSpPr txBox="1">
                <a:spLocks noChangeArrowheads="1"/>
              </p:cNvSpPr>
              <p:nvPr/>
            </p:nvSpPr>
            <p:spPr bwMode="auto">
              <a:xfrm>
                <a:off x="3762" y="3540"/>
                <a:ext cx="1863" cy="1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en-US" sz="1400" b="1"/>
                  <a:t>-1          0          1          2          3</a:t>
                </a:r>
              </a:p>
            </p:txBody>
          </p:sp>
          <p:sp>
            <p:nvSpPr>
              <p:cNvPr id="73748" name="Text Box 18"/>
              <p:cNvSpPr txBox="1">
                <a:spLocks noChangeArrowheads="1"/>
              </p:cNvSpPr>
              <p:nvPr/>
            </p:nvSpPr>
            <p:spPr bwMode="auto">
              <a:xfrm>
                <a:off x="3438" y="3684"/>
                <a:ext cx="2019" cy="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400" b="1"/>
                  <a:t>Transverse beam offset  [mm]</a:t>
                </a:r>
              </a:p>
            </p:txBody>
          </p:sp>
        </p:grpSp>
        <p:sp>
          <p:nvSpPr>
            <p:cNvPr id="73738" name="Text Box 19"/>
            <p:cNvSpPr txBox="1">
              <a:spLocks noChangeArrowheads="1"/>
            </p:cNvSpPr>
            <p:nvPr/>
          </p:nvSpPr>
          <p:spPr bwMode="auto">
            <a:xfrm rot="-5400000">
              <a:off x="2368" y="2816"/>
              <a:ext cx="2019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400" b="1"/>
                <a:t>HOM amplitude  [arb. units]</a:t>
              </a:r>
            </a:p>
          </p:txBody>
        </p:sp>
        <p:sp>
          <p:nvSpPr>
            <p:cNvPr id="73739" name="Text Box 20"/>
            <p:cNvSpPr txBox="1">
              <a:spLocks noChangeArrowheads="1"/>
            </p:cNvSpPr>
            <p:nvPr/>
          </p:nvSpPr>
          <p:spPr bwMode="auto">
            <a:xfrm>
              <a:off x="3750" y="2364"/>
              <a:ext cx="116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>
                <a:spcBef>
                  <a:spcPct val="20000"/>
                </a:spcBef>
                <a:buClr>
                  <a:schemeClr val="hlink"/>
                </a:buClr>
                <a:buFont typeface="Arial Narrow" charset="0"/>
                <a:buNone/>
              </a:pPr>
              <a:r>
                <a:rPr kumimoji="1" lang="en-US">
                  <a:solidFill>
                    <a:srgbClr val="0000FF"/>
                  </a:solidFill>
                  <a:latin typeface="Helvetica" charset="0"/>
                </a:rPr>
                <a:t>courtesy N. Baboi, </a:t>
              </a:r>
            </a:p>
          </p:txBody>
        </p:sp>
      </p:grpSp>
      <p:sp>
        <p:nvSpPr>
          <p:cNvPr id="7373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7E63278-CF6A-F94A-A1F9-B9C36A548A8C}" type="slidenum">
              <a:rPr lang="en-US">
                <a:solidFill>
                  <a:srgbClr val="0D0D0D"/>
                </a:solidFill>
              </a:rPr>
              <a:pPr eaLnBrk="1" hangingPunct="1"/>
              <a:t>84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7373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Higher Order Mode and Beam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84012" y="1229204"/>
            <a:ext cx="7758845" cy="1470025"/>
          </a:xfrm>
        </p:spPr>
        <p:txBody>
          <a:bodyPr/>
          <a:lstStyle/>
          <a:p>
            <a:pPr lvl="1"/>
            <a:r>
              <a:rPr lang="en-US" dirty="0">
                <a:latin typeface="Calibri" charset="0"/>
              </a:rPr>
              <a:t>Operational aspects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0" b="21126"/>
          <a:stretch/>
        </p:blipFill>
        <p:spPr bwMode="auto">
          <a:xfrm>
            <a:off x="2609920" y="2505610"/>
            <a:ext cx="3645745" cy="38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01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508123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After installation in an accelerator... </a:t>
            </a: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86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2" name="Rectangle 1"/>
          <p:cNvSpPr/>
          <p:nvPr/>
        </p:nvSpPr>
        <p:spPr>
          <a:xfrm>
            <a:off x="316405" y="1389139"/>
            <a:ext cx="83143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2000" b="1" dirty="0" smtClean="0">
                <a:solidFill>
                  <a:srgbClr val="333399"/>
                </a:solidFill>
              </a:rPr>
              <a:t>Connect cavities to cryogenic system, RF source, instrumentation and control electronics …</a:t>
            </a:r>
          </a:p>
          <a:p>
            <a:pPr marL="342900" indent="-342900" algn="l">
              <a:buFont typeface="Arial" charset="0"/>
              <a:buChar char="•"/>
            </a:pPr>
            <a:endParaRPr lang="en-US" sz="2000" b="1" dirty="0" smtClean="0">
              <a:solidFill>
                <a:srgbClr val="333399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2000" b="1" dirty="0" smtClean="0">
                <a:solidFill>
                  <a:srgbClr val="333399"/>
                </a:solidFill>
              </a:rPr>
              <a:t>Conditioning: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US" sz="2000" dirty="0" smtClean="0"/>
              <a:t>Cavities </a:t>
            </a:r>
            <a:r>
              <a:rPr lang="en-US" sz="2000" dirty="0"/>
              <a:t>and input couplers are usually subjected to the in situ conditioning and/or acceptance testing. 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US" sz="2000" dirty="0"/>
              <a:t>Q</a:t>
            </a:r>
            <a:r>
              <a:rPr lang="en-US" sz="2000" dirty="0" smtClean="0"/>
              <a:t>uite </a:t>
            </a:r>
            <a:r>
              <a:rPr lang="en-US" sz="2000" dirty="0"/>
              <a:t>often the need arises for re-conditioning or conditioning to new operating requirements. </a:t>
            </a:r>
          </a:p>
          <a:p>
            <a:pPr marL="342900" indent="-342900" algn="l">
              <a:buFont typeface="Arial" charset="0"/>
              <a:buChar char="•"/>
            </a:pPr>
            <a:endParaRPr lang="en-US" sz="2000" b="1" dirty="0" smtClean="0">
              <a:solidFill>
                <a:srgbClr val="333399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2000" b="1" dirty="0" smtClean="0">
                <a:solidFill>
                  <a:srgbClr val="333399"/>
                </a:solidFill>
              </a:rPr>
              <a:t>Trips: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US" sz="2000" dirty="0" smtClean="0"/>
              <a:t>RF </a:t>
            </a:r>
            <a:r>
              <a:rPr lang="en-US" sz="2000" dirty="0"/>
              <a:t>trip frequency tolerance depends on the type of accelerator and experiment. HEP and NP experiments rely on integrating statistics and more tolerant to interruptions than user facilities, such as X-ray light sources. </a:t>
            </a:r>
          </a:p>
        </p:txBody>
      </p:sp>
    </p:spTree>
    <p:extLst>
      <p:ext uri="{BB962C8B-B14F-4D97-AF65-F5344CB8AC3E}">
        <p14:creationId xmlns:p14="http://schemas.microsoft.com/office/powerpoint/2010/main" val="137048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508123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Typical RF system block diagram </a:t>
            </a: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87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27" b="2834"/>
          <a:stretch/>
        </p:blipFill>
        <p:spPr>
          <a:xfrm>
            <a:off x="157655" y="1008627"/>
            <a:ext cx="8324193" cy="345330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6256" y="4333129"/>
            <a:ext cx="838719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charset="0"/>
              <a:buChar char="•"/>
            </a:pPr>
            <a:r>
              <a:rPr lang="en-US" b="1" dirty="0" smtClean="0">
                <a:solidFill>
                  <a:srgbClr val="333399"/>
                </a:solidFill>
                <a:latin typeface="ArialMT" charset="0"/>
              </a:rPr>
              <a:t>LLRF </a:t>
            </a:r>
            <a:r>
              <a:rPr lang="en-US" b="1" dirty="0">
                <a:solidFill>
                  <a:srgbClr val="333399"/>
                </a:solidFill>
                <a:latin typeface="ArialMT" charset="0"/>
              </a:rPr>
              <a:t>controls to maintain the cavity field amplitude and </a:t>
            </a:r>
            <a:r>
              <a:rPr lang="en-US" b="1" dirty="0" smtClean="0">
                <a:solidFill>
                  <a:srgbClr val="333399"/>
                </a:solidFill>
                <a:latin typeface="ArialMT" charset="0"/>
              </a:rPr>
              <a:t>phase </a:t>
            </a:r>
            <a:endParaRPr lang="en-US" b="1" dirty="0">
              <a:solidFill>
                <a:srgbClr val="333399"/>
              </a:solidFill>
            </a:endParaRPr>
          </a:p>
          <a:p>
            <a:pPr marL="285750" indent="-285750" algn="l">
              <a:buFont typeface="Arial" charset="0"/>
              <a:buChar char="•"/>
            </a:pPr>
            <a:r>
              <a:rPr lang="en-US" b="1" dirty="0">
                <a:solidFill>
                  <a:srgbClr val="333399"/>
                </a:solidFill>
                <a:latin typeface="ArialMT" charset="0"/>
              </a:rPr>
              <a:t>I</a:t>
            </a:r>
            <a:r>
              <a:rPr lang="en-US" b="1" dirty="0" smtClean="0">
                <a:solidFill>
                  <a:srgbClr val="333399"/>
                </a:solidFill>
                <a:latin typeface="ArialMT" charset="0"/>
              </a:rPr>
              <a:t>nterlocks </a:t>
            </a:r>
            <a:r>
              <a:rPr lang="en-US" b="1" dirty="0">
                <a:solidFill>
                  <a:srgbClr val="333399"/>
                </a:solidFill>
                <a:latin typeface="ArialMT" charset="0"/>
              </a:rPr>
              <a:t>(machine protection system) </a:t>
            </a:r>
            <a:r>
              <a:rPr lang="en-US" b="1" dirty="0" smtClean="0">
                <a:solidFill>
                  <a:srgbClr val="333399"/>
                </a:solidFill>
                <a:latin typeface="ArialMT" charset="0"/>
              </a:rPr>
              <a:t>to turn off RF </a:t>
            </a:r>
            <a:r>
              <a:rPr lang="en-US" b="1" dirty="0">
                <a:solidFill>
                  <a:srgbClr val="333399"/>
                </a:solidFill>
                <a:latin typeface="ArialMT" charset="0"/>
              </a:rPr>
              <a:t>and/or </a:t>
            </a:r>
            <a:r>
              <a:rPr lang="en-US" b="1" dirty="0" smtClean="0">
                <a:solidFill>
                  <a:srgbClr val="333399"/>
                </a:solidFill>
                <a:latin typeface="ArialMT" charset="0"/>
              </a:rPr>
              <a:t>beam </a:t>
            </a:r>
            <a:endParaRPr lang="en-US" b="1" dirty="0">
              <a:solidFill>
                <a:srgbClr val="333399"/>
              </a:solidFill>
            </a:endParaRPr>
          </a:p>
          <a:p>
            <a:pPr marL="742950" lvl="1" indent="-285750" algn="l">
              <a:buFont typeface="Arial" charset="0"/>
              <a:buChar char="•"/>
            </a:pPr>
            <a:r>
              <a:rPr lang="en-US" sz="1600" b="1" dirty="0" smtClean="0">
                <a:solidFill>
                  <a:srgbClr val="302D30"/>
                </a:solidFill>
                <a:latin typeface="ArialMT" charset="0"/>
              </a:rPr>
              <a:t>Fast </a:t>
            </a:r>
            <a:r>
              <a:rPr lang="en-US" sz="1600" b="1" dirty="0">
                <a:solidFill>
                  <a:srgbClr val="302D30"/>
                </a:solidFill>
                <a:latin typeface="ArialMT" charset="0"/>
              </a:rPr>
              <a:t>interlocks can be part of the </a:t>
            </a:r>
            <a:r>
              <a:rPr lang="en-US" sz="1600" b="1" dirty="0" smtClean="0">
                <a:solidFill>
                  <a:srgbClr val="302D30"/>
                </a:solidFill>
                <a:latin typeface="ArialMT" charset="0"/>
              </a:rPr>
              <a:t>LLRF system, </a:t>
            </a:r>
            <a:r>
              <a:rPr lang="en-US" sz="1600" b="1" dirty="0">
                <a:solidFill>
                  <a:srgbClr val="302D30"/>
                </a:solidFill>
                <a:latin typeface="ArialMT" charset="0"/>
              </a:rPr>
              <a:t>but there should be redundancy with slower ready chain. </a:t>
            </a:r>
            <a:endParaRPr lang="en-US" sz="1600" b="1" dirty="0"/>
          </a:p>
          <a:p>
            <a:pPr marL="744538" lvl="1" indent="-287338" algn="l">
              <a:buFont typeface="Arial" charset="0"/>
              <a:buChar char="•"/>
            </a:pPr>
            <a:r>
              <a:rPr lang="en-US" sz="1600" b="1" dirty="0" smtClean="0">
                <a:solidFill>
                  <a:srgbClr val="302D30"/>
                </a:solidFill>
                <a:latin typeface="ArialMT" charset="0"/>
              </a:rPr>
              <a:t>Multilayer </a:t>
            </a:r>
            <a:r>
              <a:rPr lang="en-US" sz="1600" b="1" dirty="0">
                <a:solidFill>
                  <a:srgbClr val="302D30"/>
                </a:solidFill>
                <a:latin typeface="ArialMT" charset="0"/>
              </a:rPr>
              <a:t>quench </a:t>
            </a:r>
            <a:r>
              <a:rPr lang="en-US" sz="1600" b="1" dirty="0" smtClean="0">
                <a:solidFill>
                  <a:srgbClr val="302D30"/>
                </a:solidFill>
                <a:latin typeface="ArialMT" charset="0"/>
              </a:rPr>
              <a:t>protection: </a:t>
            </a:r>
            <a:r>
              <a:rPr lang="en-US" sz="1600" b="1" dirty="0">
                <a:solidFill>
                  <a:srgbClr val="302D30"/>
                </a:solidFill>
                <a:latin typeface="ArialMT" charset="0"/>
              </a:rPr>
              <a:t>LLRF to look for large deviation of the field amplitude from the set point; fast He bath pressure switch; temperature sensors (slow). </a:t>
            </a:r>
            <a:endParaRPr lang="en-US" sz="1600" b="1" dirty="0"/>
          </a:p>
          <a:p>
            <a:pPr marL="744538" lvl="1" indent="-287338" algn="l">
              <a:buFont typeface="Arial" charset="0"/>
              <a:buChar char="•"/>
            </a:pPr>
            <a:r>
              <a:rPr lang="en-US" sz="1600" b="1" dirty="0" smtClean="0">
                <a:solidFill>
                  <a:srgbClr val="302D30"/>
                </a:solidFill>
                <a:latin typeface="ArialMT" charset="0"/>
              </a:rPr>
              <a:t>Coupler: Vacuum </a:t>
            </a:r>
            <a:r>
              <a:rPr lang="en-US" sz="1600" b="1" dirty="0">
                <a:solidFill>
                  <a:srgbClr val="302D30"/>
                </a:solidFill>
                <a:latin typeface="ArialMT" charset="0"/>
              </a:rPr>
              <a:t>and arc detector interlocks.</a:t>
            </a:r>
            <a:r>
              <a:rPr lang="en-US" dirty="0">
                <a:solidFill>
                  <a:srgbClr val="302D30"/>
                </a:solidFill>
                <a:latin typeface="ArialMT" charset="0"/>
              </a:rPr>
              <a:t/>
            </a:r>
            <a:br>
              <a:rPr lang="en-US" dirty="0">
                <a:solidFill>
                  <a:srgbClr val="302D30"/>
                </a:solidFill>
                <a:latin typeface="ArialMT" charset="0"/>
              </a:rPr>
            </a:b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713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344488" y="1843230"/>
            <a:ext cx="8229600" cy="502761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Operational aspects 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marL="457200" lvl="1" indent="0" algn="ctr" eaLnBrk="1" hangingPunct="1">
              <a:buNone/>
            </a:pPr>
            <a:r>
              <a:rPr lang="en-US" sz="2400" b="1" dirty="0" smtClean="0">
                <a:solidFill>
                  <a:srgbClr val="333399"/>
                </a:solidFill>
                <a:latin typeface="Calibri" charset="0"/>
              </a:rPr>
              <a:t>Field </a:t>
            </a: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perturbations and energy stability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 based field calibration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Cavity performance with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beam: Good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and bad examples </a:t>
            </a:r>
          </a:p>
          <a:p>
            <a:pPr marL="457200" lvl="1" indent="0" algn="ctr" eaLnBrk="1" hangingPunct="1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88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14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24336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Field Stability Requirements</a:t>
            </a:r>
          </a:p>
        </p:txBody>
      </p:sp>
      <p:sp>
        <p:nvSpPr>
          <p:cNvPr id="48131" name="Rectangle 4"/>
          <p:cNvSpPr>
            <a:spLocks noGrp="1" noChangeArrowheads="1"/>
          </p:cNvSpPr>
          <p:nvPr>
            <p:ph idx="1"/>
          </p:nvPr>
        </p:nvSpPr>
        <p:spPr>
          <a:xfrm>
            <a:off x="282575" y="1352550"/>
            <a:ext cx="8382000" cy="5027613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Different accelerators have different requirements on field stability!</a:t>
            </a:r>
          </a:p>
          <a:p>
            <a:pPr eaLnBrk="1" hangingPunct="1"/>
            <a:r>
              <a:rPr lang="en-US">
                <a:latin typeface="Calibri" charset="0"/>
              </a:rPr>
              <a:t>approximate RMS requirements:</a:t>
            </a:r>
          </a:p>
          <a:p>
            <a:pPr lvl="1" eaLnBrk="1" hangingPunct="1"/>
            <a:r>
              <a:rPr lang="en-US">
                <a:latin typeface="Calibri" charset="0"/>
              </a:rPr>
              <a:t>1% for amplitude and 1 deg for phase (storage rings, SNS)</a:t>
            </a:r>
          </a:p>
          <a:p>
            <a:pPr lvl="1" eaLnBrk="1" hangingPunct="1"/>
            <a:r>
              <a:rPr lang="en-US">
                <a:latin typeface="Calibri" charset="0"/>
              </a:rPr>
              <a:t>0.1% for amplitude and 0.1 deg for phase (linear collider, …)</a:t>
            </a:r>
          </a:p>
          <a:p>
            <a:pPr lvl="1" eaLnBrk="1" hangingPunct="1"/>
            <a:r>
              <a:rPr lang="en-US">
                <a:latin typeface="Calibri" charset="0"/>
              </a:rPr>
              <a:t>down to 0.01% for amplitude and 0.01 deg for phase (XFEL, ERL light sources)</a:t>
            </a:r>
          </a:p>
          <a:p>
            <a:pPr lvl="1" eaLnBrk="1" hangingPunct="1"/>
            <a:endParaRPr lang="en-US" sz="2600">
              <a:latin typeface="Calibri" charset="0"/>
            </a:endParaRPr>
          </a:p>
        </p:txBody>
      </p:sp>
      <p:sp>
        <p:nvSpPr>
          <p:cNvPr id="4813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AA8665D5-7C97-D84F-B09F-201C0498A401}" type="slidenum">
              <a:rPr lang="en-US">
                <a:solidFill>
                  <a:srgbClr val="0D0D0D"/>
                </a:solidFill>
              </a:rPr>
              <a:pPr eaLnBrk="1" hangingPunct="1"/>
              <a:t>89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48133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28265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Beam induced </a:t>
            </a:r>
            <a:r>
              <a:rPr lang="en-US" sz="3600" dirty="0" smtClean="0">
                <a:latin typeface="Calibri" charset="0"/>
              </a:rPr>
              <a:t>RF Field </a:t>
            </a:r>
            <a:r>
              <a:rPr lang="en-US" sz="3600" dirty="0">
                <a:latin typeface="Calibri" charset="0"/>
              </a:rPr>
              <a:t>Perturbations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365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>
                <a:latin typeface="Calibri" charset="0"/>
              </a:rPr>
              <a:t>From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 charset="0"/>
              </a:rPr>
              <a:t>Beam current modulations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 charset="0"/>
              </a:rPr>
              <a:t>Bunch to bunch charge fluctuations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latin typeface="Calibri" charset="0"/>
              </a:rPr>
              <a:t>Pulsed beam transients (FLASH, ILC, SNS)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latin typeface="Calibri" charset="0"/>
              </a:rPr>
              <a:t>Return </a:t>
            </a:r>
            <a:r>
              <a:rPr lang="en-US" sz="2800" dirty="0">
                <a:latin typeface="Calibri" charset="0"/>
              </a:rPr>
              <a:t>phase fluctuation of the decelerated beam in and ERL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 charset="0"/>
              </a:rPr>
              <a:t>Potential instabilities in storage rings (coupling of energy and path length)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latin typeface="Calibri" charset="0"/>
              </a:rPr>
              <a:t>Excitation </a:t>
            </a:r>
            <a:r>
              <a:rPr lang="en-US" sz="2800" dirty="0">
                <a:latin typeface="Calibri" charset="0"/>
              </a:rPr>
              <a:t>of other </a:t>
            </a:r>
            <a:r>
              <a:rPr lang="en-US" sz="2800" dirty="0" err="1">
                <a:latin typeface="Calibri" charset="0"/>
              </a:rPr>
              <a:t>passband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smtClean="0">
                <a:latin typeface="Calibri" charset="0"/>
              </a:rPr>
              <a:t>modes</a:t>
            </a:r>
          </a:p>
          <a:p>
            <a:pPr eaLnBrk="1" hangingPunct="1">
              <a:lnSpc>
                <a:spcPct val="80000"/>
              </a:lnSpc>
            </a:pPr>
            <a:endParaRPr lang="en-US" sz="800" dirty="0" smtClean="0">
              <a:latin typeface="Calibri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 smtClean="0">
                <a:latin typeface="Calibri" charset="0"/>
              </a:rPr>
              <a:t>Other sources: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latin typeface="Calibri" charset="0"/>
              </a:rPr>
              <a:t>Cavity detuning, HV power supply </a:t>
            </a:r>
            <a:r>
              <a:rPr lang="en-US" sz="2800" smtClean="0">
                <a:latin typeface="Calibri" charset="0"/>
              </a:rPr>
              <a:t>ripple…</a:t>
            </a:r>
            <a:endParaRPr lang="en-US" sz="2800" dirty="0">
              <a:latin typeface="Calibri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b="1" dirty="0">
                <a:solidFill>
                  <a:srgbClr val="C00000"/>
                </a:solidFill>
                <a:latin typeface="Calibri" charset="0"/>
                <a:sym typeface="Symbol" charset="0"/>
              </a:rPr>
              <a:t> Beam energy </a:t>
            </a:r>
            <a:r>
              <a:rPr lang="en-US" sz="2800" b="1" dirty="0" smtClean="0">
                <a:solidFill>
                  <a:srgbClr val="C00000"/>
                </a:solidFill>
                <a:latin typeface="Calibri" charset="0"/>
                <a:sym typeface="Symbol" charset="0"/>
              </a:rPr>
              <a:t>fluctuations!</a:t>
            </a:r>
            <a:endParaRPr lang="en-US" sz="2800" b="1" dirty="0">
              <a:solidFill>
                <a:srgbClr val="C00000"/>
              </a:solidFill>
              <a:latin typeface="Calibri" charset="0"/>
              <a:sym typeface="Symbol" charset="0"/>
            </a:endParaRP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B0F101DA-247F-6E42-BF06-C51CC2752495}" type="slidenum">
              <a:rPr lang="en-US">
                <a:solidFill>
                  <a:srgbClr val="0D0D0D"/>
                </a:solidFill>
              </a:rPr>
              <a:pPr eaLnBrk="1" hangingPunct="1"/>
              <a:t>90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4198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36832" y="149296"/>
            <a:ext cx="7837487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Example 1: Bunch Charge Fluctuations</a:t>
            </a:r>
          </a:p>
        </p:txBody>
      </p:sp>
      <p:pic>
        <p:nvPicPr>
          <p:cNvPr id="430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1713" y="1335088"/>
            <a:ext cx="6915150" cy="4937125"/>
          </a:xfrm>
          <a:noFill/>
        </p:spPr>
      </p:pic>
      <p:sp>
        <p:nvSpPr>
          <p:cNvPr id="4301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9F2410FE-2010-8F49-BB10-CE5B1AC20C4F}" type="slidenum">
              <a:rPr lang="en-US">
                <a:solidFill>
                  <a:srgbClr val="0D0D0D"/>
                </a:solidFill>
              </a:rPr>
              <a:pPr eaLnBrk="1" hangingPunct="1"/>
              <a:t>91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43013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Calibri" charset="0"/>
              </a:rPr>
              <a:t>Example 2: Beam Transients</a:t>
            </a:r>
          </a:p>
        </p:txBody>
      </p:sp>
      <p:pic>
        <p:nvPicPr>
          <p:cNvPr id="4403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8575" y="1600200"/>
            <a:ext cx="6546850" cy="4525963"/>
          </a:xfrm>
          <a:noFill/>
        </p:spPr>
      </p:pic>
      <p:sp>
        <p:nvSpPr>
          <p:cNvPr id="4403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EAA79287-C0FE-BD45-B218-E474E5956724}" type="slidenum">
              <a:rPr lang="en-US">
                <a:solidFill>
                  <a:srgbClr val="0D0D0D"/>
                </a:solidFill>
              </a:rPr>
              <a:pPr eaLnBrk="1" hangingPunct="1"/>
              <a:t>92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44037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44038" name="TextBox 1"/>
          <p:cNvSpPr txBox="1">
            <a:spLocks noChangeArrowheads="1"/>
          </p:cNvSpPr>
          <p:nvPr/>
        </p:nvSpPr>
        <p:spPr bwMode="auto">
          <a:xfrm>
            <a:off x="3770313" y="5946775"/>
            <a:ext cx="2063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time [</a:t>
            </a:r>
            <a:r>
              <a:rPr lang="en-US">
                <a:sym typeface="Symbol" charset="0"/>
              </a:rPr>
              <a:t></a:t>
            </a:r>
            <a:r>
              <a:rPr lang="en-US"/>
              <a:t>s]</a:t>
            </a:r>
          </a:p>
        </p:txBody>
      </p:sp>
      <p:sp>
        <p:nvSpPr>
          <p:cNvPr id="44039" name="TextBox 2"/>
          <p:cNvSpPr txBox="1">
            <a:spLocks noChangeArrowheads="1"/>
          </p:cNvSpPr>
          <p:nvPr/>
        </p:nvSpPr>
        <p:spPr bwMode="auto">
          <a:xfrm rot="-5400000">
            <a:off x="-333375" y="3446463"/>
            <a:ext cx="289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Gradient [MV/m]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27113" y="104775"/>
            <a:ext cx="7929562" cy="9144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Example 3</a:t>
            </a:r>
            <a:r>
              <a:rPr lang="en-US" sz="3200" dirty="0" smtClean="0">
                <a:latin typeface="Calibri" charset="0"/>
              </a:rPr>
              <a:t>: </a:t>
            </a:r>
            <a:r>
              <a:rPr lang="en-US" sz="3200" dirty="0">
                <a:latin typeface="Calibri" charset="0"/>
              </a:rPr>
              <a:t>ERL with Return Phase Error</a:t>
            </a:r>
          </a:p>
        </p:txBody>
      </p:sp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"/>
          <a:stretch>
            <a:fillRect/>
          </a:stretch>
        </p:blipFill>
        <p:spPr bwMode="auto">
          <a:xfrm>
            <a:off x="3778250" y="1397000"/>
            <a:ext cx="4933950" cy="3325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149225" y="1482725"/>
            <a:ext cx="3697288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b="1">
                <a:latin typeface="Garamond" charset="0"/>
              </a:rPr>
              <a:t>Cavity tuners need to adjust the cavity detuning to its optimal value to compensate for the reactive loading</a:t>
            </a:r>
          </a:p>
          <a:p>
            <a:pPr algn="l"/>
            <a:endParaRPr lang="en-US" sz="2800" b="1">
              <a:latin typeface="Garamond" charset="0"/>
            </a:endParaRPr>
          </a:p>
          <a:p>
            <a:pPr algn="l"/>
            <a:r>
              <a:rPr lang="en-US" sz="2800">
                <a:latin typeface="Garamond" charset="0"/>
              </a:rPr>
              <a:t>Tom Powers, Chris Tennant; TJNAF FEL </a:t>
            </a:r>
          </a:p>
        </p:txBody>
      </p:sp>
      <p:sp>
        <p:nvSpPr>
          <p:cNvPr id="47109" name="Line 6"/>
          <p:cNvSpPr>
            <a:spLocks noChangeShapeType="1"/>
          </p:cNvSpPr>
          <p:nvPr/>
        </p:nvSpPr>
        <p:spPr bwMode="auto">
          <a:xfrm>
            <a:off x="6472238" y="5035550"/>
            <a:ext cx="18700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0" name="Line 7"/>
          <p:cNvSpPr>
            <a:spLocks noChangeShapeType="1"/>
          </p:cNvSpPr>
          <p:nvPr/>
        </p:nvSpPr>
        <p:spPr bwMode="auto">
          <a:xfrm flipH="1">
            <a:off x="4591050" y="5033963"/>
            <a:ext cx="1849438" cy="2968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1" name="Line 8"/>
          <p:cNvSpPr>
            <a:spLocks noChangeShapeType="1"/>
          </p:cNvSpPr>
          <p:nvPr/>
        </p:nvSpPr>
        <p:spPr bwMode="auto">
          <a:xfrm flipH="1">
            <a:off x="4325938" y="5021263"/>
            <a:ext cx="2105025" cy="20637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2" name="Line 9"/>
          <p:cNvSpPr>
            <a:spLocks noChangeShapeType="1"/>
          </p:cNvSpPr>
          <p:nvPr/>
        </p:nvSpPr>
        <p:spPr bwMode="auto">
          <a:xfrm>
            <a:off x="6430963" y="5033963"/>
            <a:ext cx="52387" cy="328612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3" name="Text Box 10"/>
          <p:cNvSpPr txBox="1">
            <a:spLocks noChangeArrowheads="1"/>
          </p:cNvSpPr>
          <p:nvPr/>
        </p:nvSpPr>
        <p:spPr bwMode="auto">
          <a:xfrm>
            <a:off x="7413625" y="5103813"/>
            <a:ext cx="60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>
                <a:solidFill>
                  <a:srgbClr val="FF0000"/>
                </a:solidFill>
              </a:rPr>
              <a:t>I</a:t>
            </a:r>
            <a:r>
              <a:rPr lang="en-US" sz="2400" b="1" baseline="-25000">
                <a:solidFill>
                  <a:srgbClr val="FF0000"/>
                </a:solidFill>
              </a:rPr>
              <a:t>acc</a:t>
            </a:r>
          </a:p>
        </p:txBody>
      </p:sp>
      <p:sp>
        <p:nvSpPr>
          <p:cNvPr id="47114" name="Text Box 11"/>
          <p:cNvSpPr txBox="1">
            <a:spLocks noChangeArrowheads="1"/>
          </p:cNvSpPr>
          <p:nvPr/>
        </p:nvSpPr>
        <p:spPr bwMode="auto">
          <a:xfrm>
            <a:off x="4910138" y="5348288"/>
            <a:ext cx="617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>
                <a:solidFill>
                  <a:srgbClr val="FF0000"/>
                </a:solidFill>
              </a:rPr>
              <a:t>I</a:t>
            </a:r>
            <a:r>
              <a:rPr lang="en-US" sz="2400" b="1" baseline="-25000">
                <a:solidFill>
                  <a:srgbClr val="FF0000"/>
                </a:solidFill>
              </a:rPr>
              <a:t>dec</a:t>
            </a:r>
          </a:p>
        </p:txBody>
      </p:sp>
      <p:sp>
        <p:nvSpPr>
          <p:cNvPr id="47115" name="Text Box 12"/>
          <p:cNvSpPr txBox="1">
            <a:spLocks noChangeArrowheads="1"/>
          </p:cNvSpPr>
          <p:nvPr/>
        </p:nvSpPr>
        <p:spPr bwMode="auto">
          <a:xfrm>
            <a:off x="6245225" y="5357813"/>
            <a:ext cx="573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>
                <a:solidFill>
                  <a:srgbClr val="008000"/>
                </a:solidFill>
              </a:rPr>
              <a:t>I</a:t>
            </a:r>
            <a:r>
              <a:rPr lang="en-US" sz="2400" b="1" baseline="-25000">
                <a:solidFill>
                  <a:srgbClr val="008000"/>
                </a:solidFill>
              </a:rPr>
              <a:t>net</a:t>
            </a:r>
          </a:p>
        </p:txBody>
      </p:sp>
      <p:sp>
        <p:nvSpPr>
          <p:cNvPr id="4711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6FB65C22-E10F-EF41-B005-49D00580C97F}" type="slidenum">
              <a:rPr lang="en-US">
                <a:solidFill>
                  <a:srgbClr val="0D0D0D"/>
                </a:solidFill>
              </a:rPr>
              <a:pPr eaLnBrk="1" hangingPunct="1"/>
              <a:t>93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47117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Cavity Microphonics </a:t>
            </a:r>
            <a:endParaRPr lang="en-US" sz="3600" dirty="0">
              <a:latin typeface="Calibri" charset="0"/>
            </a:endParaRPr>
          </a:p>
        </p:txBody>
      </p:sp>
      <p:grpSp>
        <p:nvGrpSpPr>
          <p:cNvPr id="742636" name="Group 236"/>
          <p:cNvGrpSpPr>
            <a:grpSpLocks/>
          </p:cNvGrpSpPr>
          <p:nvPr/>
        </p:nvGrpSpPr>
        <p:grpSpPr bwMode="auto">
          <a:xfrm>
            <a:off x="881066" y="1195388"/>
            <a:ext cx="8234365" cy="5205412"/>
            <a:chOff x="5900" y="713"/>
            <a:chExt cx="5187" cy="3279"/>
          </a:xfrm>
        </p:grpSpPr>
        <p:grpSp>
          <p:nvGrpSpPr>
            <p:cNvPr id="55303" name="Group 237"/>
            <p:cNvGrpSpPr>
              <a:grpSpLocks/>
            </p:cNvGrpSpPr>
            <p:nvPr/>
          </p:nvGrpSpPr>
          <p:grpSpPr bwMode="auto">
            <a:xfrm>
              <a:off x="5900" y="1099"/>
              <a:ext cx="4245" cy="2893"/>
              <a:chOff x="229" y="586"/>
              <a:chExt cx="4245" cy="3358"/>
            </a:xfrm>
          </p:grpSpPr>
          <p:sp>
            <p:nvSpPr>
              <p:cNvPr id="55305" name="Rectangle 238"/>
              <p:cNvSpPr>
                <a:spLocks noChangeArrowheads="1"/>
              </p:cNvSpPr>
              <p:nvPr/>
            </p:nvSpPr>
            <p:spPr bwMode="auto">
              <a:xfrm>
                <a:off x="797" y="2267"/>
                <a:ext cx="3628" cy="124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6" name="Rectangle 239"/>
              <p:cNvSpPr>
                <a:spLocks noChangeArrowheads="1"/>
              </p:cNvSpPr>
              <p:nvPr/>
            </p:nvSpPr>
            <p:spPr bwMode="auto">
              <a:xfrm>
                <a:off x="797" y="2267"/>
                <a:ext cx="3628" cy="1243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7" name="Line 240"/>
              <p:cNvSpPr>
                <a:spLocks noChangeShapeType="1"/>
              </p:cNvSpPr>
              <p:nvPr/>
            </p:nvSpPr>
            <p:spPr bwMode="auto">
              <a:xfrm>
                <a:off x="797" y="2267"/>
                <a:ext cx="362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8" name="Freeform 241"/>
              <p:cNvSpPr>
                <a:spLocks/>
              </p:cNvSpPr>
              <p:nvPr/>
            </p:nvSpPr>
            <p:spPr bwMode="auto">
              <a:xfrm>
                <a:off x="797" y="2267"/>
                <a:ext cx="3628" cy="1243"/>
              </a:xfrm>
              <a:custGeom>
                <a:avLst/>
                <a:gdLst>
                  <a:gd name="T0" fmla="*/ 0 w 576"/>
                  <a:gd name="T1" fmla="*/ 43140 h 211"/>
                  <a:gd name="T2" fmla="*/ 143930 w 576"/>
                  <a:gd name="T3" fmla="*/ 43140 h 211"/>
                  <a:gd name="T4" fmla="*/ 143930 w 576"/>
                  <a:gd name="T5" fmla="*/ 0 h 2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6" h="211">
                    <a:moveTo>
                      <a:pt x="0" y="211"/>
                    </a:moveTo>
                    <a:lnTo>
                      <a:pt x="576" y="211"/>
                    </a:lnTo>
                    <a:lnTo>
                      <a:pt x="576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9" name="Line 242"/>
              <p:cNvSpPr>
                <a:spLocks noChangeShapeType="1"/>
              </p:cNvSpPr>
              <p:nvPr/>
            </p:nvSpPr>
            <p:spPr bwMode="auto">
              <a:xfrm flipV="1">
                <a:off x="797" y="2267"/>
                <a:ext cx="1" cy="124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0" name="Line 243"/>
              <p:cNvSpPr>
                <a:spLocks noChangeShapeType="1"/>
              </p:cNvSpPr>
              <p:nvPr/>
            </p:nvSpPr>
            <p:spPr bwMode="auto">
              <a:xfrm>
                <a:off x="797" y="3510"/>
                <a:ext cx="362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1" name="Line 244"/>
              <p:cNvSpPr>
                <a:spLocks noChangeShapeType="1"/>
              </p:cNvSpPr>
              <p:nvPr/>
            </p:nvSpPr>
            <p:spPr bwMode="auto">
              <a:xfrm flipV="1">
                <a:off x="797" y="2267"/>
                <a:ext cx="1" cy="124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2" name="Line 245"/>
              <p:cNvSpPr>
                <a:spLocks noChangeShapeType="1"/>
              </p:cNvSpPr>
              <p:nvPr/>
            </p:nvSpPr>
            <p:spPr bwMode="auto">
              <a:xfrm flipV="1">
                <a:off x="797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3" name="Line 246"/>
              <p:cNvSpPr>
                <a:spLocks noChangeShapeType="1"/>
              </p:cNvSpPr>
              <p:nvPr/>
            </p:nvSpPr>
            <p:spPr bwMode="auto">
              <a:xfrm>
                <a:off x="797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4" name="Rectangle 247"/>
              <p:cNvSpPr>
                <a:spLocks noChangeArrowheads="1"/>
              </p:cNvSpPr>
              <p:nvPr/>
            </p:nvSpPr>
            <p:spPr bwMode="auto">
              <a:xfrm>
                <a:off x="759" y="3528"/>
                <a:ext cx="81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15" name="Line 248"/>
              <p:cNvSpPr>
                <a:spLocks noChangeShapeType="1"/>
              </p:cNvSpPr>
              <p:nvPr/>
            </p:nvSpPr>
            <p:spPr bwMode="auto">
              <a:xfrm flipV="1">
                <a:off x="1521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6" name="Line 249"/>
              <p:cNvSpPr>
                <a:spLocks noChangeShapeType="1"/>
              </p:cNvSpPr>
              <p:nvPr/>
            </p:nvSpPr>
            <p:spPr bwMode="auto">
              <a:xfrm>
                <a:off x="1521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7" name="Rectangle 250"/>
              <p:cNvSpPr>
                <a:spLocks noChangeArrowheads="1"/>
              </p:cNvSpPr>
              <p:nvPr/>
            </p:nvSpPr>
            <p:spPr bwMode="auto">
              <a:xfrm>
                <a:off x="1420" y="3528"/>
                <a:ext cx="20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0.2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18" name="Line 251"/>
              <p:cNvSpPr>
                <a:spLocks noChangeShapeType="1"/>
              </p:cNvSpPr>
              <p:nvPr/>
            </p:nvSpPr>
            <p:spPr bwMode="auto">
              <a:xfrm flipV="1">
                <a:off x="2246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9" name="Line 252"/>
              <p:cNvSpPr>
                <a:spLocks noChangeShapeType="1"/>
              </p:cNvSpPr>
              <p:nvPr/>
            </p:nvSpPr>
            <p:spPr bwMode="auto">
              <a:xfrm>
                <a:off x="2246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0" name="Rectangle 253"/>
              <p:cNvSpPr>
                <a:spLocks noChangeArrowheads="1"/>
              </p:cNvSpPr>
              <p:nvPr/>
            </p:nvSpPr>
            <p:spPr bwMode="auto">
              <a:xfrm>
                <a:off x="2145" y="3528"/>
                <a:ext cx="20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0.4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21" name="Line 254"/>
              <p:cNvSpPr>
                <a:spLocks noChangeShapeType="1"/>
              </p:cNvSpPr>
              <p:nvPr/>
            </p:nvSpPr>
            <p:spPr bwMode="auto">
              <a:xfrm flipV="1">
                <a:off x="2970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2" name="Line 255"/>
              <p:cNvSpPr>
                <a:spLocks noChangeShapeType="1"/>
              </p:cNvSpPr>
              <p:nvPr/>
            </p:nvSpPr>
            <p:spPr bwMode="auto">
              <a:xfrm>
                <a:off x="2970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3" name="Rectangle 256"/>
              <p:cNvSpPr>
                <a:spLocks noChangeArrowheads="1"/>
              </p:cNvSpPr>
              <p:nvPr/>
            </p:nvSpPr>
            <p:spPr bwMode="auto">
              <a:xfrm>
                <a:off x="2869" y="3528"/>
                <a:ext cx="20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0.6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24" name="Line 257"/>
              <p:cNvSpPr>
                <a:spLocks noChangeShapeType="1"/>
              </p:cNvSpPr>
              <p:nvPr/>
            </p:nvSpPr>
            <p:spPr bwMode="auto">
              <a:xfrm flipV="1">
                <a:off x="3694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5" name="Line 258"/>
              <p:cNvSpPr>
                <a:spLocks noChangeShapeType="1"/>
              </p:cNvSpPr>
              <p:nvPr/>
            </p:nvSpPr>
            <p:spPr bwMode="auto">
              <a:xfrm>
                <a:off x="3694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6" name="Rectangle 259"/>
              <p:cNvSpPr>
                <a:spLocks noChangeArrowheads="1"/>
              </p:cNvSpPr>
              <p:nvPr/>
            </p:nvSpPr>
            <p:spPr bwMode="auto">
              <a:xfrm>
                <a:off x="3594" y="3528"/>
                <a:ext cx="20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0.8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27" name="Line 260"/>
              <p:cNvSpPr>
                <a:spLocks noChangeShapeType="1"/>
              </p:cNvSpPr>
              <p:nvPr/>
            </p:nvSpPr>
            <p:spPr bwMode="auto">
              <a:xfrm flipV="1">
                <a:off x="4425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8" name="Line 261"/>
              <p:cNvSpPr>
                <a:spLocks noChangeShapeType="1"/>
              </p:cNvSpPr>
              <p:nvPr/>
            </p:nvSpPr>
            <p:spPr bwMode="auto">
              <a:xfrm>
                <a:off x="4425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9" name="Rectangle 262"/>
              <p:cNvSpPr>
                <a:spLocks noChangeArrowheads="1"/>
              </p:cNvSpPr>
              <p:nvPr/>
            </p:nvSpPr>
            <p:spPr bwMode="auto">
              <a:xfrm>
                <a:off x="4387" y="3528"/>
                <a:ext cx="81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1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30" name="Line 263"/>
              <p:cNvSpPr>
                <a:spLocks noChangeShapeType="1"/>
              </p:cNvSpPr>
              <p:nvPr/>
            </p:nvSpPr>
            <p:spPr bwMode="auto">
              <a:xfrm>
                <a:off x="797" y="3233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1" name="Line 264"/>
              <p:cNvSpPr>
                <a:spLocks noChangeShapeType="1"/>
              </p:cNvSpPr>
              <p:nvPr/>
            </p:nvSpPr>
            <p:spPr bwMode="auto">
              <a:xfrm flipH="1">
                <a:off x="4387" y="3233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2" name="Rectangle 265"/>
              <p:cNvSpPr>
                <a:spLocks noChangeArrowheads="1"/>
              </p:cNvSpPr>
              <p:nvPr/>
            </p:nvSpPr>
            <p:spPr bwMode="auto">
              <a:xfrm>
                <a:off x="475" y="3157"/>
                <a:ext cx="291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-100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33" name="Line 266"/>
              <p:cNvSpPr>
                <a:spLocks noChangeShapeType="1"/>
              </p:cNvSpPr>
              <p:nvPr/>
            </p:nvSpPr>
            <p:spPr bwMode="auto">
              <a:xfrm>
                <a:off x="797" y="2885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4" name="Line 267"/>
              <p:cNvSpPr>
                <a:spLocks noChangeShapeType="1"/>
              </p:cNvSpPr>
              <p:nvPr/>
            </p:nvSpPr>
            <p:spPr bwMode="auto">
              <a:xfrm flipH="1">
                <a:off x="4387" y="2885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5" name="Rectangle 268"/>
              <p:cNvSpPr>
                <a:spLocks noChangeArrowheads="1"/>
              </p:cNvSpPr>
              <p:nvPr/>
            </p:nvSpPr>
            <p:spPr bwMode="auto">
              <a:xfrm>
                <a:off x="690" y="2808"/>
                <a:ext cx="81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36" name="Line 269"/>
              <p:cNvSpPr>
                <a:spLocks noChangeShapeType="1"/>
              </p:cNvSpPr>
              <p:nvPr/>
            </p:nvSpPr>
            <p:spPr bwMode="auto">
              <a:xfrm>
                <a:off x="797" y="2538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7" name="Line 270"/>
              <p:cNvSpPr>
                <a:spLocks noChangeShapeType="1"/>
              </p:cNvSpPr>
              <p:nvPr/>
            </p:nvSpPr>
            <p:spPr bwMode="auto">
              <a:xfrm flipH="1">
                <a:off x="4387" y="2538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8" name="Rectangle 271"/>
              <p:cNvSpPr>
                <a:spLocks noChangeArrowheads="1"/>
              </p:cNvSpPr>
              <p:nvPr/>
            </p:nvSpPr>
            <p:spPr bwMode="auto">
              <a:xfrm>
                <a:off x="526" y="2461"/>
                <a:ext cx="24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100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39" name="Line 272"/>
              <p:cNvSpPr>
                <a:spLocks noChangeShapeType="1"/>
              </p:cNvSpPr>
              <p:nvPr/>
            </p:nvSpPr>
            <p:spPr bwMode="auto">
              <a:xfrm>
                <a:off x="797" y="2267"/>
                <a:ext cx="362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0" name="Freeform 273"/>
              <p:cNvSpPr>
                <a:spLocks/>
              </p:cNvSpPr>
              <p:nvPr/>
            </p:nvSpPr>
            <p:spPr bwMode="auto">
              <a:xfrm>
                <a:off x="797" y="2267"/>
                <a:ext cx="3628" cy="1243"/>
              </a:xfrm>
              <a:custGeom>
                <a:avLst/>
                <a:gdLst>
                  <a:gd name="T0" fmla="*/ 0 w 576"/>
                  <a:gd name="T1" fmla="*/ 43140 h 211"/>
                  <a:gd name="T2" fmla="*/ 143930 w 576"/>
                  <a:gd name="T3" fmla="*/ 43140 h 211"/>
                  <a:gd name="T4" fmla="*/ 143930 w 576"/>
                  <a:gd name="T5" fmla="*/ 0 h 2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6" h="211">
                    <a:moveTo>
                      <a:pt x="0" y="211"/>
                    </a:moveTo>
                    <a:lnTo>
                      <a:pt x="576" y="211"/>
                    </a:lnTo>
                    <a:lnTo>
                      <a:pt x="576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1" name="Line 274"/>
              <p:cNvSpPr>
                <a:spLocks noChangeShapeType="1"/>
              </p:cNvSpPr>
              <p:nvPr/>
            </p:nvSpPr>
            <p:spPr bwMode="auto">
              <a:xfrm flipV="1">
                <a:off x="797" y="2267"/>
                <a:ext cx="1" cy="124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2" name="Freeform 275"/>
              <p:cNvSpPr>
                <a:spLocks/>
              </p:cNvSpPr>
              <p:nvPr/>
            </p:nvSpPr>
            <p:spPr bwMode="auto">
              <a:xfrm>
                <a:off x="797" y="2379"/>
                <a:ext cx="397" cy="984"/>
              </a:xfrm>
              <a:custGeom>
                <a:avLst/>
                <a:gdLst>
                  <a:gd name="T0" fmla="*/ 6 w 397"/>
                  <a:gd name="T1" fmla="*/ 677 h 984"/>
                  <a:gd name="T2" fmla="*/ 12 w 397"/>
                  <a:gd name="T3" fmla="*/ 666 h 984"/>
                  <a:gd name="T4" fmla="*/ 19 w 397"/>
                  <a:gd name="T5" fmla="*/ 501 h 984"/>
                  <a:gd name="T6" fmla="*/ 31 w 397"/>
                  <a:gd name="T7" fmla="*/ 377 h 984"/>
                  <a:gd name="T8" fmla="*/ 38 w 397"/>
                  <a:gd name="T9" fmla="*/ 253 h 984"/>
                  <a:gd name="T10" fmla="*/ 50 w 397"/>
                  <a:gd name="T11" fmla="*/ 271 h 984"/>
                  <a:gd name="T12" fmla="*/ 56 w 397"/>
                  <a:gd name="T13" fmla="*/ 465 h 984"/>
                  <a:gd name="T14" fmla="*/ 69 w 397"/>
                  <a:gd name="T15" fmla="*/ 636 h 984"/>
                  <a:gd name="T16" fmla="*/ 75 w 397"/>
                  <a:gd name="T17" fmla="*/ 848 h 984"/>
                  <a:gd name="T18" fmla="*/ 82 w 397"/>
                  <a:gd name="T19" fmla="*/ 842 h 984"/>
                  <a:gd name="T20" fmla="*/ 94 w 397"/>
                  <a:gd name="T21" fmla="*/ 736 h 984"/>
                  <a:gd name="T22" fmla="*/ 101 w 397"/>
                  <a:gd name="T23" fmla="*/ 453 h 984"/>
                  <a:gd name="T24" fmla="*/ 113 w 397"/>
                  <a:gd name="T25" fmla="*/ 430 h 984"/>
                  <a:gd name="T26" fmla="*/ 119 w 397"/>
                  <a:gd name="T27" fmla="*/ 518 h 984"/>
                  <a:gd name="T28" fmla="*/ 132 w 397"/>
                  <a:gd name="T29" fmla="*/ 642 h 984"/>
                  <a:gd name="T30" fmla="*/ 138 w 397"/>
                  <a:gd name="T31" fmla="*/ 789 h 984"/>
                  <a:gd name="T32" fmla="*/ 151 w 397"/>
                  <a:gd name="T33" fmla="*/ 730 h 984"/>
                  <a:gd name="T34" fmla="*/ 157 w 397"/>
                  <a:gd name="T35" fmla="*/ 447 h 984"/>
                  <a:gd name="T36" fmla="*/ 170 w 397"/>
                  <a:gd name="T37" fmla="*/ 294 h 984"/>
                  <a:gd name="T38" fmla="*/ 176 w 397"/>
                  <a:gd name="T39" fmla="*/ 117 h 984"/>
                  <a:gd name="T40" fmla="*/ 189 w 397"/>
                  <a:gd name="T41" fmla="*/ 100 h 984"/>
                  <a:gd name="T42" fmla="*/ 195 w 397"/>
                  <a:gd name="T43" fmla="*/ 200 h 984"/>
                  <a:gd name="T44" fmla="*/ 208 w 397"/>
                  <a:gd name="T45" fmla="*/ 312 h 984"/>
                  <a:gd name="T46" fmla="*/ 214 w 397"/>
                  <a:gd name="T47" fmla="*/ 442 h 984"/>
                  <a:gd name="T48" fmla="*/ 226 w 397"/>
                  <a:gd name="T49" fmla="*/ 489 h 984"/>
                  <a:gd name="T50" fmla="*/ 239 w 397"/>
                  <a:gd name="T51" fmla="*/ 518 h 984"/>
                  <a:gd name="T52" fmla="*/ 245 w 397"/>
                  <a:gd name="T53" fmla="*/ 636 h 984"/>
                  <a:gd name="T54" fmla="*/ 258 w 397"/>
                  <a:gd name="T55" fmla="*/ 742 h 984"/>
                  <a:gd name="T56" fmla="*/ 264 w 397"/>
                  <a:gd name="T57" fmla="*/ 931 h 984"/>
                  <a:gd name="T58" fmla="*/ 277 w 397"/>
                  <a:gd name="T59" fmla="*/ 978 h 984"/>
                  <a:gd name="T60" fmla="*/ 283 w 397"/>
                  <a:gd name="T61" fmla="*/ 424 h 984"/>
                  <a:gd name="T62" fmla="*/ 296 w 397"/>
                  <a:gd name="T63" fmla="*/ 336 h 984"/>
                  <a:gd name="T64" fmla="*/ 302 w 397"/>
                  <a:gd name="T65" fmla="*/ 129 h 984"/>
                  <a:gd name="T66" fmla="*/ 315 w 397"/>
                  <a:gd name="T67" fmla="*/ 41 h 984"/>
                  <a:gd name="T68" fmla="*/ 321 w 397"/>
                  <a:gd name="T69" fmla="*/ 47 h 984"/>
                  <a:gd name="T70" fmla="*/ 334 w 397"/>
                  <a:gd name="T71" fmla="*/ 218 h 984"/>
                  <a:gd name="T72" fmla="*/ 340 w 397"/>
                  <a:gd name="T73" fmla="*/ 353 h 984"/>
                  <a:gd name="T74" fmla="*/ 359 w 397"/>
                  <a:gd name="T75" fmla="*/ 383 h 984"/>
                  <a:gd name="T76" fmla="*/ 365 w 397"/>
                  <a:gd name="T77" fmla="*/ 389 h 984"/>
                  <a:gd name="T78" fmla="*/ 371 w 397"/>
                  <a:gd name="T79" fmla="*/ 412 h 984"/>
                  <a:gd name="T80" fmla="*/ 384 w 397"/>
                  <a:gd name="T81" fmla="*/ 477 h 984"/>
                  <a:gd name="T82" fmla="*/ 390 w 397"/>
                  <a:gd name="T83" fmla="*/ 713 h 98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984">
                    <a:moveTo>
                      <a:pt x="0" y="595"/>
                    </a:moveTo>
                    <a:lnTo>
                      <a:pt x="0" y="671"/>
                    </a:lnTo>
                    <a:lnTo>
                      <a:pt x="6" y="677"/>
                    </a:lnTo>
                    <a:lnTo>
                      <a:pt x="6" y="683"/>
                    </a:lnTo>
                    <a:lnTo>
                      <a:pt x="6" y="671"/>
                    </a:lnTo>
                    <a:lnTo>
                      <a:pt x="12" y="666"/>
                    </a:lnTo>
                    <a:lnTo>
                      <a:pt x="12" y="613"/>
                    </a:lnTo>
                    <a:lnTo>
                      <a:pt x="19" y="607"/>
                    </a:lnTo>
                    <a:lnTo>
                      <a:pt x="19" y="501"/>
                    </a:lnTo>
                    <a:lnTo>
                      <a:pt x="25" y="495"/>
                    </a:lnTo>
                    <a:lnTo>
                      <a:pt x="25" y="383"/>
                    </a:lnTo>
                    <a:lnTo>
                      <a:pt x="31" y="377"/>
                    </a:lnTo>
                    <a:lnTo>
                      <a:pt x="31" y="288"/>
                    </a:lnTo>
                    <a:lnTo>
                      <a:pt x="38" y="282"/>
                    </a:lnTo>
                    <a:lnTo>
                      <a:pt x="38" y="253"/>
                    </a:lnTo>
                    <a:lnTo>
                      <a:pt x="44" y="247"/>
                    </a:lnTo>
                    <a:lnTo>
                      <a:pt x="44" y="265"/>
                    </a:lnTo>
                    <a:lnTo>
                      <a:pt x="50" y="271"/>
                    </a:lnTo>
                    <a:lnTo>
                      <a:pt x="50" y="330"/>
                    </a:lnTo>
                    <a:lnTo>
                      <a:pt x="56" y="336"/>
                    </a:lnTo>
                    <a:lnTo>
                      <a:pt x="56" y="465"/>
                    </a:lnTo>
                    <a:lnTo>
                      <a:pt x="63" y="471"/>
                    </a:lnTo>
                    <a:lnTo>
                      <a:pt x="63" y="630"/>
                    </a:lnTo>
                    <a:lnTo>
                      <a:pt x="69" y="636"/>
                    </a:lnTo>
                    <a:lnTo>
                      <a:pt x="69" y="772"/>
                    </a:lnTo>
                    <a:lnTo>
                      <a:pt x="75" y="778"/>
                    </a:lnTo>
                    <a:lnTo>
                      <a:pt x="75" y="848"/>
                    </a:lnTo>
                    <a:lnTo>
                      <a:pt x="82" y="854"/>
                    </a:lnTo>
                    <a:lnTo>
                      <a:pt x="82" y="860"/>
                    </a:lnTo>
                    <a:lnTo>
                      <a:pt x="82" y="842"/>
                    </a:lnTo>
                    <a:lnTo>
                      <a:pt x="88" y="836"/>
                    </a:lnTo>
                    <a:lnTo>
                      <a:pt x="88" y="742"/>
                    </a:lnTo>
                    <a:lnTo>
                      <a:pt x="94" y="736"/>
                    </a:lnTo>
                    <a:lnTo>
                      <a:pt x="94" y="571"/>
                    </a:lnTo>
                    <a:lnTo>
                      <a:pt x="101" y="565"/>
                    </a:lnTo>
                    <a:lnTo>
                      <a:pt x="101" y="453"/>
                    </a:lnTo>
                    <a:lnTo>
                      <a:pt x="107" y="447"/>
                    </a:lnTo>
                    <a:lnTo>
                      <a:pt x="107" y="424"/>
                    </a:lnTo>
                    <a:lnTo>
                      <a:pt x="113" y="430"/>
                    </a:lnTo>
                    <a:lnTo>
                      <a:pt x="113" y="447"/>
                    </a:lnTo>
                    <a:lnTo>
                      <a:pt x="119" y="453"/>
                    </a:lnTo>
                    <a:lnTo>
                      <a:pt x="119" y="518"/>
                    </a:lnTo>
                    <a:lnTo>
                      <a:pt x="126" y="524"/>
                    </a:lnTo>
                    <a:lnTo>
                      <a:pt x="126" y="636"/>
                    </a:lnTo>
                    <a:lnTo>
                      <a:pt x="132" y="642"/>
                    </a:lnTo>
                    <a:lnTo>
                      <a:pt x="132" y="748"/>
                    </a:lnTo>
                    <a:lnTo>
                      <a:pt x="138" y="754"/>
                    </a:lnTo>
                    <a:lnTo>
                      <a:pt x="138" y="789"/>
                    </a:lnTo>
                    <a:lnTo>
                      <a:pt x="145" y="783"/>
                    </a:lnTo>
                    <a:lnTo>
                      <a:pt x="145" y="736"/>
                    </a:lnTo>
                    <a:lnTo>
                      <a:pt x="151" y="730"/>
                    </a:lnTo>
                    <a:lnTo>
                      <a:pt x="151" y="601"/>
                    </a:lnTo>
                    <a:lnTo>
                      <a:pt x="157" y="595"/>
                    </a:lnTo>
                    <a:lnTo>
                      <a:pt x="157" y="447"/>
                    </a:lnTo>
                    <a:lnTo>
                      <a:pt x="164" y="442"/>
                    </a:lnTo>
                    <a:lnTo>
                      <a:pt x="164" y="300"/>
                    </a:lnTo>
                    <a:lnTo>
                      <a:pt x="170" y="294"/>
                    </a:lnTo>
                    <a:lnTo>
                      <a:pt x="170" y="188"/>
                    </a:lnTo>
                    <a:lnTo>
                      <a:pt x="176" y="182"/>
                    </a:lnTo>
                    <a:lnTo>
                      <a:pt x="176" y="117"/>
                    </a:lnTo>
                    <a:lnTo>
                      <a:pt x="182" y="112"/>
                    </a:lnTo>
                    <a:lnTo>
                      <a:pt x="182" y="94"/>
                    </a:lnTo>
                    <a:lnTo>
                      <a:pt x="189" y="100"/>
                    </a:lnTo>
                    <a:lnTo>
                      <a:pt x="189" y="117"/>
                    </a:lnTo>
                    <a:lnTo>
                      <a:pt x="195" y="123"/>
                    </a:lnTo>
                    <a:lnTo>
                      <a:pt x="195" y="200"/>
                    </a:lnTo>
                    <a:lnTo>
                      <a:pt x="201" y="206"/>
                    </a:lnTo>
                    <a:lnTo>
                      <a:pt x="201" y="306"/>
                    </a:lnTo>
                    <a:lnTo>
                      <a:pt x="208" y="312"/>
                    </a:lnTo>
                    <a:lnTo>
                      <a:pt x="208" y="389"/>
                    </a:lnTo>
                    <a:lnTo>
                      <a:pt x="214" y="394"/>
                    </a:lnTo>
                    <a:lnTo>
                      <a:pt x="214" y="442"/>
                    </a:lnTo>
                    <a:lnTo>
                      <a:pt x="220" y="447"/>
                    </a:lnTo>
                    <a:lnTo>
                      <a:pt x="220" y="483"/>
                    </a:lnTo>
                    <a:lnTo>
                      <a:pt x="226" y="489"/>
                    </a:lnTo>
                    <a:lnTo>
                      <a:pt x="226" y="506"/>
                    </a:lnTo>
                    <a:lnTo>
                      <a:pt x="233" y="512"/>
                    </a:lnTo>
                    <a:lnTo>
                      <a:pt x="239" y="518"/>
                    </a:lnTo>
                    <a:lnTo>
                      <a:pt x="239" y="554"/>
                    </a:lnTo>
                    <a:lnTo>
                      <a:pt x="245" y="559"/>
                    </a:lnTo>
                    <a:lnTo>
                      <a:pt x="245" y="636"/>
                    </a:lnTo>
                    <a:lnTo>
                      <a:pt x="252" y="642"/>
                    </a:lnTo>
                    <a:lnTo>
                      <a:pt x="252" y="736"/>
                    </a:lnTo>
                    <a:lnTo>
                      <a:pt x="258" y="742"/>
                    </a:lnTo>
                    <a:lnTo>
                      <a:pt x="258" y="836"/>
                    </a:lnTo>
                    <a:lnTo>
                      <a:pt x="264" y="842"/>
                    </a:lnTo>
                    <a:lnTo>
                      <a:pt x="264" y="931"/>
                    </a:lnTo>
                    <a:lnTo>
                      <a:pt x="271" y="937"/>
                    </a:lnTo>
                    <a:lnTo>
                      <a:pt x="271" y="984"/>
                    </a:lnTo>
                    <a:lnTo>
                      <a:pt x="277" y="978"/>
                    </a:lnTo>
                    <a:lnTo>
                      <a:pt x="277" y="872"/>
                    </a:lnTo>
                    <a:lnTo>
                      <a:pt x="283" y="866"/>
                    </a:lnTo>
                    <a:lnTo>
                      <a:pt x="283" y="424"/>
                    </a:lnTo>
                    <a:lnTo>
                      <a:pt x="289" y="418"/>
                    </a:lnTo>
                    <a:lnTo>
                      <a:pt x="289" y="341"/>
                    </a:lnTo>
                    <a:lnTo>
                      <a:pt x="296" y="336"/>
                    </a:lnTo>
                    <a:lnTo>
                      <a:pt x="296" y="241"/>
                    </a:lnTo>
                    <a:lnTo>
                      <a:pt x="302" y="235"/>
                    </a:lnTo>
                    <a:lnTo>
                      <a:pt x="302" y="129"/>
                    </a:lnTo>
                    <a:lnTo>
                      <a:pt x="308" y="123"/>
                    </a:lnTo>
                    <a:lnTo>
                      <a:pt x="308" y="47"/>
                    </a:lnTo>
                    <a:lnTo>
                      <a:pt x="315" y="41"/>
                    </a:lnTo>
                    <a:lnTo>
                      <a:pt x="315" y="0"/>
                    </a:lnTo>
                    <a:lnTo>
                      <a:pt x="321" y="6"/>
                    </a:lnTo>
                    <a:lnTo>
                      <a:pt x="321" y="47"/>
                    </a:lnTo>
                    <a:lnTo>
                      <a:pt x="327" y="53"/>
                    </a:lnTo>
                    <a:lnTo>
                      <a:pt x="327" y="212"/>
                    </a:lnTo>
                    <a:lnTo>
                      <a:pt x="334" y="218"/>
                    </a:lnTo>
                    <a:lnTo>
                      <a:pt x="334" y="306"/>
                    </a:lnTo>
                    <a:lnTo>
                      <a:pt x="340" y="312"/>
                    </a:lnTo>
                    <a:lnTo>
                      <a:pt x="340" y="353"/>
                    </a:lnTo>
                    <a:lnTo>
                      <a:pt x="346" y="359"/>
                    </a:lnTo>
                    <a:lnTo>
                      <a:pt x="346" y="371"/>
                    </a:lnTo>
                    <a:lnTo>
                      <a:pt x="359" y="383"/>
                    </a:lnTo>
                    <a:lnTo>
                      <a:pt x="359" y="389"/>
                    </a:lnTo>
                    <a:lnTo>
                      <a:pt x="365" y="394"/>
                    </a:lnTo>
                    <a:lnTo>
                      <a:pt x="365" y="389"/>
                    </a:lnTo>
                    <a:lnTo>
                      <a:pt x="365" y="394"/>
                    </a:lnTo>
                    <a:lnTo>
                      <a:pt x="371" y="400"/>
                    </a:lnTo>
                    <a:lnTo>
                      <a:pt x="371" y="412"/>
                    </a:lnTo>
                    <a:lnTo>
                      <a:pt x="378" y="418"/>
                    </a:lnTo>
                    <a:lnTo>
                      <a:pt x="378" y="471"/>
                    </a:lnTo>
                    <a:lnTo>
                      <a:pt x="384" y="477"/>
                    </a:lnTo>
                    <a:lnTo>
                      <a:pt x="384" y="583"/>
                    </a:lnTo>
                    <a:lnTo>
                      <a:pt x="390" y="589"/>
                    </a:lnTo>
                    <a:lnTo>
                      <a:pt x="390" y="713"/>
                    </a:lnTo>
                    <a:lnTo>
                      <a:pt x="397" y="719"/>
                    </a:lnTo>
                    <a:lnTo>
                      <a:pt x="397" y="84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3" name="Freeform 276"/>
              <p:cNvSpPr>
                <a:spLocks/>
              </p:cNvSpPr>
              <p:nvPr/>
            </p:nvSpPr>
            <p:spPr bwMode="auto">
              <a:xfrm>
                <a:off x="1194" y="2267"/>
                <a:ext cx="415" cy="1237"/>
              </a:xfrm>
              <a:custGeom>
                <a:avLst/>
                <a:gdLst>
                  <a:gd name="T0" fmla="*/ 6 w 415"/>
                  <a:gd name="T1" fmla="*/ 1078 h 1237"/>
                  <a:gd name="T2" fmla="*/ 18 w 415"/>
                  <a:gd name="T3" fmla="*/ 1178 h 1237"/>
                  <a:gd name="T4" fmla="*/ 18 w 415"/>
                  <a:gd name="T5" fmla="*/ 64 h 1237"/>
                  <a:gd name="T6" fmla="*/ 31 w 415"/>
                  <a:gd name="T7" fmla="*/ 436 h 1237"/>
                  <a:gd name="T8" fmla="*/ 37 w 415"/>
                  <a:gd name="T9" fmla="*/ 412 h 1237"/>
                  <a:gd name="T10" fmla="*/ 44 w 415"/>
                  <a:gd name="T11" fmla="*/ 253 h 1237"/>
                  <a:gd name="T12" fmla="*/ 56 w 415"/>
                  <a:gd name="T13" fmla="*/ 176 h 1237"/>
                  <a:gd name="T14" fmla="*/ 63 w 415"/>
                  <a:gd name="T15" fmla="*/ 182 h 1237"/>
                  <a:gd name="T16" fmla="*/ 75 w 415"/>
                  <a:gd name="T17" fmla="*/ 306 h 1237"/>
                  <a:gd name="T18" fmla="*/ 81 w 415"/>
                  <a:gd name="T19" fmla="*/ 442 h 1237"/>
                  <a:gd name="T20" fmla="*/ 94 w 415"/>
                  <a:gd name="T21" fmla="*/ 465 h 1237"/>
                  <a:gd name="T22" fmla="*/ 107 w 415"/>
                  <a:gd name="T23" fmla="*/ 459 h 1237"/>
                  <a:gd name="T24" fmla="*/ 119 w 415"/>
                  <a:gd name="T25" fmla="*/ 530 h 1237"/>
                  <a:gd name="T26" fmla="*/ 132 w 415"/>
                  <a:gd name="T27" fmla="*/ 642 h 1237"/>
                  <a:gd name="T28" fmla="*/ 138 w 415"/>
                  <a:gd name="T29" fmla="*/ 937 h 1237"/>
                  <a:gd name="T30" fmla="*/ 151 w 415"/>
                  <a:gd name="T31" fmla="*/ 1090 h 1237"/>
                  <a:gd name="T32" fmla="*/ 157 w 415"/>
                  <a:gd name="T33" fmla="*/ 1237 h 1237"/>
                  <a:gd name="T34" fmla="*/ 163 w 415"/>
                  <a:gd name="T35" fmla="*/ 94 h 1237"/>
                  <a:gd name="T36" fmla="*/ 170 w 415"/>
                  <a:gd name="T37" fmla="*/ 394 h 1237"/>
                  <a:gd name="T38" fmla="*/ 176 w 415"/>
                  <a:gd name="T39" fmla="*/ 336 h 1237"/>
                  <a:gd name="T40" fmla="*/ 189 w 415"/>
                  <a:gd name="T41" fmla="*/ 253 h 1237"/>
                  <a:gd name="T42" fmla="*/ 195 w 415"/>
                  <a:gd name="T43" fmla="*/ 194 h 1237"/>
                  <a:gd name="T44" fmla="*/ 207 w 415"/>
                  <a:gd name="T45" fmla="*/ 235 h 1237"/>
                  <a:gd name="T46" fmla="*/ 214 w 415"/>
                  <a:gd name="T47" fmla="*/ 383 h 1237"/>
                  <a:gd name="T48" fmla="*/ 226 w 415"/>
                  <a:gd name="T49" fmla="*/ 418 h 1237"/>
                  <a:gd name="T50" fmla="*/ 239 w 415"/>
                  <a:gd name="T51" fmla="*/ 394 h 1237"/>
                  <a:gd name="T52" fmla="*/ 252 w 415"/>
                  <a:gd name="T53" fmla="*/ 377 h 1237"/>
                  <a:gd name="T54" fmla="*/ 264 w 415"/>
                  <a:gd name="T55" fmla="*/ 442 h 1237"/>
                  <a:gd name="T56" fmla="*/ 270 w 415"/>
                  <a:gd name="T57" fmla="*/ 695 h 1237"/>
                  <a:gd name="T58" fmla="*/ 283 w 415"/>
                  <a:gd name="T59" fmla="*/ 872 h 1237"/>
                  <a:gd name="T60" fmla="*/ 289 w 415"/>
                  <a:gd name="T61" fmla="*/ 1108 h 1237"/>
                  <a:gd name="T62" fmla="*/ 296 w 415"/>
                  <a:gd name="T63" fmla="*/ 1119 h 1237"/>
                  <a:gd name="T64" fmla="*/ 308 w 415"/>
                  <a:gd name="T65" fmla="*/ 713 h 1237"/>
                  <a:gd name="T66" fmla="*/ 315 w 415"/>
                  <a:gd name="T67" fmla="*/ 406 h 1237"/>
                  <a:gd name="T68" fmla="*/ 327 w 415"/>
                  <a:gd name="T69" fmla="*/ 341 h 1237"/>
                  <a:gd name="T70" fmla="*/ 340 w 415"/>
                  <a:gd name="T71" fmla="*/ 324 h 1237"/>
                  <a:gd name="T72" fmla="*/ 346 w 415"/>
                  <a:gd name="T73" fmla="*/ 383 h 1237"/>
                  <a:gd name="T74" fmla="*/ 359 w 415"/>
                  <a:gd name="T75" fmla="*/ 436 h 1237"/>
                  <a:gd name="T76" fmla="*/ 371 w 415"/>
                  <a:gd name="T77" fmla="*/ 477 h 1237"/>
                  <a:gd name="T78" fmla="*/ 390 w 415"/>
                  <a:gd name="T79" fmla="*/ 548 h 1237"/>
                  <a:gd name="T80" fmla="*/ 403 w 415"/>
                  <a:gd name="T81" fmla="*/ 666 h 1237"/>
                  <a:gd name="T82" fmla="*/ 409 w 415"/>
                  <a:gd name="T83" fmla="*/ 948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15" h="1237">
                    <a:moveTo>
                      <a:pt x="0" y="960"/>
                    </a:moveTo>
                    <a:lnTo>
                      <a:pt x="6" y="966"/>
                    </a:lnTo>
                    <a:lnTo>
                      <a:pt x="6" y="1078"/>
                    </a:lnTo>
                    <a:lnTo>
                      <a:pt x="12" y="1084"/>
                    </a:lnTo>
                    <a:lnTo>
                      <a:pt x="12" y="1172"/>
                    </a:lnTo>
                    <a:lnTo>
                      <a:pt x="18" y="1178"/>
                    </a:lnTo>
                    <a:lnTo>
                      <a:pt x="18" y="1237"/>
                    </a:lnTo>
                    <a:lnTo>
                      <a:pt x="18" y="0"/>
                    </a:lnTo>
                    <a:lnTo>
                      <a:pt x="18" y="64"/>
                    </a:lnTo>
                    <a:lnTo>
                      <a:pt x="25" y="70"/>
                    </a:lnTo>
                    <a:lnTo>
                      <a:pt x="25" y="430"/>
                    </a:lnTo>
                    <a:lnTo>
                      <a:pt x="31" y="436"/>
                    </a:lnTo>
                    <a:lnTo>
                      <a:pt x="31" y="442"/>
                    </a:lnTo>
                    <a:lnTo>
                      <a:pt x="31" y="418"/>
                    </a:lnTo>
                    <a:lnTo>
                      <a:pt x="37" y="412"/>
                    </a:lnTo>
                    <a:lnTo>
                      <a:pt x="37" y="347"/>
                    </a:lnTo>
                    <a:lnTo>
                      <a:pt x="44" y="341"/>
                    </a:lnTo>
                    <a:lnTo>
                      <a:pt x="44" y="253"/>
                    </a:lnTo>
                    <a:lnTo>
                      <a:pt x="50" y="247"/>
                    </a:lnTo>
                    <a:lnTo>
                      <a:pt x="50" y="182"/>
                    </a:lnTo>
                    <a:lnTo>
                      <a:pt x="56" y="176"/>
                    </a:lnTo>
                    <a:lnTo>
                      <a:pt x="56" y="153"/>
                    </a:lnTo>
                    <a:lnTo>
                      <a:pt x="63" y="159"/>
                    </a:lnTo>
                    <a:lnTo>
                      <a:pt x="63" y="182"/>
                    </a:lnTo>
                    <a:lnTo>
                      <a:pt x="69" y="188"/>
                    </a:lnTo>
                    <a:lnTo>
                      <a:pt x="69" y="300"/>
                    </a:lnTo>
                    <a:lnTo>
                      <a:pt x="75" y="306"/>
                    </a:lnTo>
                    <a:lnTo>
                      <a:pt x="75" y="394"/>
                    </a:lnTo>
                    <a:lnTo>
                      <a:pt x="81" y="400"/>
                    </a:lnTo>
                    <a:lnTo>
                      <a:pt x="81" y="442"/>
                    </a:lnTo>
                    <a:lnTo>
                      <a:pt x="88" y="448"/>
                    </a:lnTo>
                    <a:lnTo>
                      <a:pt x="88" y="459"/>
                    </a:lnTo>
                    <a:lnTo>
                      <a:pt x="94" y="465"/>
                    </a:lnTo>
                    <a:lnTo>
                      <a:pt x="100" y="471"/>
                    </a:lnTo>
                    <a:lnTo>
                      <a:pt x="113" y="459"/>
                    </a:lnTo>
                    <a:lnTo>
                      <a:pt x="107" y="459"/>
                    </a:lnTo>
                    <a:lnTo>
                      <a:pt x="113" y="471"/>
                    </a:lnTo>
                    <a:lnTo>
                      <a:pt x="119" y="477"/>
                    </a:lnTo>
                    <a:lnTo>
                      <a:pt x="119" y="530"/>
                    </a:lnTo>
                    <a:lnTo>
                      <a:pt x="126" y="536"/>
                    </a:lnTo>
                    <a:lnTo>
                      <a:pt x="126" y="636"/>
                    </a:lnTo>
                    <a:lnTo>
                      <a:pt x="132" y="642"/>
                    </a:lnTo>
                    <a:lnTo>
                      <a:pt x="132" y="772"/>
                    </a:lnTo>
                    <a:lnTo>
                      <a:pt x="138" y="778"/>
                    </a:lnTo>
                    <a:lnTo>
                      <a:pt x="138" y="937"/>
                    </a:lnTo>
                    <a:lnTo>
                      <a:pt x="144" y="943"/>
                    </a:lnTo>
                    <a:lnTo>
                      <a:pt x="144" y="1084"/>
                    </a:lnTo>
                    <a:lnTo>
                      <a:pt x="151" y="1090"/>
                    </a:lnTo>
                    <a:lnTo>
                      <a:pt x="151" y="1196"/>
                    </a:lnTo>
                    <a:lnTo>
                      <a:pt x="157" y="1202"/>
                    </a:lnTo>
                    <a:lnTo>
                      <a:pt x="157" y="1237"/>
                    </a:lnTo>
                    <a:lnTo>
                      <a:pt x="157" y="0"/>
                    </a:lnTo>
                    <a:lnTo>
                      <a:pt x="157" y="88"/>
                    </a:lnTo>
                    <a:lnTo>
                      <a:pt x="163" y="94"/>
                    </a:lnTo>
                    <a:lnTo>
                      <a:pt x="163" y="347"/>
                    </a:lnTo>
                    <a:lnTo>
                      <a:pt x="170" y="353"/>
                    </a:lnTo>
                    <a:lnTo>
                      <a:pt x="170" y="394"/>
                    </a:lnTo>
                    <a:lnTo>
                      <a:pt x="170" y="389"/>
                    </a:lnTo>
                    <a:lnTo>
                      <a:pt x="176" y="383"/>
                    </a:lnTo>
                    <a:lnTo>
                      <a:pt x="176" y="336"/>
                    </a:lnTo>
                    <a:lnTo>
                      <a:pt x="182" y="330"/>
                    </a:lnTo>
                    <a:lnTo>
                      <a:pt x="182" y="259"/>
                    </a:lnTo>
                    <a:lnTo>
                      <a:pt x="189" y="253"/>
                    </a:lnTo>
                    <a:lnTo>
                      <a:pt x="189" y="212"/>
                    </a:lnTo>
                    <a:lnTo>
                      <a:pt x="195" y="206"/>
                    </a:lnTo>
                    <a:lnTo>
                      <a:pt x="195" y="194"/>
                    </a:lnTo>
                    <a:lnTo>
                      <a:pt x="201" y="200"/>
                    </a:lnTo>
                    <a:lnTo>
                      <a:pt x="201" y="229"/>
                    </a:lnTo>
                    <a:lnTo>
                      <a:pt x="207" y="235"/>
                    </a:lnTo>
                    <a:lnTo>
                      <a:pt x="207" y="306"/>
                    </a:lnTo>
                    <a:lnTo>
                      <a:pt x="214" y="312"/>
                    </a:lnTo>
                    <a:lnTo>
                      <a:pt x="214" y="383"/>
                    </a:lnTo>
                    <a:lnTo>
                      <a:pt x="220" y="389"/>
                    </a:lnTo>
                    <a:lnTo>
                      <a:pt x="220" y="412"/>
                    </a:lnTo>
                    <a:lnTo>
                      <a:pt x="226" y="418"/>
                    </a:lnTo>
                    <a:lnTo>
                      <a:pt x="233" y="412"/>
                    </a:lnTo>
                    <a:lnTo>
                      <a:pt x="239" y="406"/>
                    </a:lnTo>
                    <a:lnTo>
                      <a:pt x="239" y="394"/>
                    </a:lnTo>
                    <a:lnTo>
                      <a:pt x="245" y="389"/>
                    </a:lnTo>
                    <a:lnTo>
                      <a:pt x="245" y="371"/>
                    </a:lnTo>
                    <a:lnTo>
                      <a:pt x="252" y="377"/>
                    </a:lnTo>
                    <a:lnTo>
                      <a:pt x="258" y="383"/>
                    </a:lnTo>
                    <a:lnTo>
                      <a:pt x="258" y="436"/>
                    </a:lnTo>
                    <a:lnTo>
                      <a:pt x="264" y="442"/>
                    </a:lnTo>
                    <a:lnTo>
                      <a:pt x="264" y="542"/>
                    </a:lnTo>
                    <a:lnTo>
                      <a:pt x="270" y="548"/>
                    </a:lnTo>
                    <a:lnTo>
                      <a:pt x="270" y="695"/>
                    </a:lnTo>
                    <a:lnTo>
                      <a:pt x="277" y="701"/>
                    </a:lnTo>
                    <a:lnTo>
                      <a:pt x="277" y="866"/>
                    </a:lnTo>
                    <a:lnTo>
                      <a:pt x="283" y="872"/>
                    </a:lnTo>
                    <a:lnTo>
                      <a:pt x="283" y="1019"/>
                    </a:lnTo>
                    <a:lnTo>
                      <a:pt x="289" y="1025"/>
                    </a:lnTo>
                    <a:lnTo>
                      <a:pt x="289" y="1108"/>
                    </a:lnTo>
                    <a:lnTo>
                      <a:pt x="296" y="1113"/>
                    </a:lnTo>
                    <a:lnTo>
                      <a:pt x="296" y="1125"/>
                    </a:lnTo>
                    <a:lnTo>
                      <a:pt x="296" y="1119"/>
                    </a:lnTo>
                    <a:lnTo>
                      <a:pt x="302" y="1113"/>
                    </a:lnTo>
                    <a:lnTo>
                      <a:pt x="302" y="719"/>
                    </a:lnTo>
                    <a:lnTo>
                      <a:pt x="308" y="713"/>
                    </a:lnTo>
                    <a:lnTo>
                      <a:pt x="308" y="495"/>
                    </a:lnTo>
                    <a:lnTo>
                      <a:pt x="315" y="489"/>
                    </a:lnTo>
                    <a:lnTo>
                      <a:pt x="315" y="406"/>
                    </a:lnTo>
                    <a:lnTo>
                      <a:pt x="321" y="400"/>
                    </a:lnTo>
                    <a:lnTo>
                      <a:pt x="321" y="347"/>
                    </a:lnTo>
                    <a:lnTo>
                      <a:pt x="327" y="341"/>
                    </a:lnTo>
                    <a:lnTo>
                      <a:pt x="327" y="318"/>
                    </a:lnTo>
                    <a:lnTo>
                      <a:pt x="333" y="318"/>
                    </a:lnTo>
                    <a:lnTo>
                      <a:pt x="340" y="324"/>
                    </a:lnTo>
                    <a:lnTo>
                      <a:pt x="340" y="336"/>
                    </a:lnTo>
                    <a:lnTo>
                      <a:pt x="346" y="341"/>
                    </a:lnTo>
                    <a:lnTo>
                      <a:pt x="346" y="383"/>
                    </a:lnTo>
                    <a:lnTo>
                      <a:pt x="352" y="389"/>
                    </a:lnTo>
                    <a:lnTo>
                      <a:pt x="352" y="430"/>
                    </a:lnTo>
                    <a:lnTo>
                      <a:pt x="359" y="436"/>
                    </a:lnTo>
                    <a:lnTo>
                      <a:pt x="359" y="459"/>
                    </a:lnTo>
                    <a:lnTo>
                      <a:pt x="371" y="471"/>
                    </a:lnTo>
                    <a:lnTo>
                      <a:pt x="371" y="477"/>
                    </a:lnTo>
                    <a:lnTo>
                      <a:pt x="378" y="483"/>
                    </a:lnTo>
                    <a:lnTo>
                      <a:pt x="390" y="495"/>
                    </a:lnTo>
                    <a:lnTo>
                      <a:pt x="390" y="548"/>
                    </a:lnTo>
                    <a:lnTo>
                      <a:pt x="396" y="554"/>
                    </a:lnTo>
                    <a:lnTo>
                      <a:pt x="396" y="660"/>
                    </a:lnTo>
                    <a:lnTo>
                      <a:pt x="403" y="666"/>
                    </a:lnTo>
                    <a:lnTo>
                      <a:pt x="403" y="801"/>
                    </a:lnTo>
                    <a:lnTo>
                      <a:pt x="409" y="807"/>
                    </a:lnTo>
                    <a:lnTo>
                      <a:pt x="409" y="948"/>
                    </a:lnTo>
                    <a:lnTo>
                      <a:pt x="415" y="954"/>
                    </a:lnTo>
                    <a:lnTo>
                      <a:pt x="415" y="1084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4" name="Freeform 277"/>
              <p:cNvSpPr>
                <a:spLocks/>
              </p:cNvSpPr>
              <p:nvPr/>
            </p:nvSpPr>
            <p:spPr bwMode="auto">
              <a:xfrm>
                <a:off x="1609" y="2267"/>
                <a:ext cx="429" cy="1237"/>
              </a:xfrm>
              <a:custGeom>
                <a:avLst/>
                <a:gdLst>
                  <a:gd name="T0" fmla="*/ 7 w 429"/>
                  <a:gd name="T1" fmla="*/ 1196 h 1237"/>
                  <a:gd name="T2" fmla="*/ 13 w 429"/>
                  <a:gd name="T3" fmla="*/ 0 h 1237"/>
                  <a:gd name="T4" fmla="*/ 19 w 429"/>
                  <a:gd name="T5" fmla="*/ 336 h 1237"/>
                  <a:gd name="T6" fmla="*/ 38 w 429"/>
                  <a:gd name="T7" fmla="*/ 406 h 1237"/>
                  <a:gd name="T8" fmla="*/ 44 w 429"/>
                  <a:gd name="T9" fmla="*/ 359 h 1237"/>
                  <a:gd name="T10" fmla="*/ 57 w 429"/>
                  <a:gd name="T11" fmla="*/ 406 h 1237"/>
                  <a:gd name="T12" fmla="*/ 70 w 429"/>
                  <a:gd name="T13" fmla="*/ 465 h 1237"/>
                  <a:gd name="T14" fmla="*/ 76 w 429"/>
                  <a:gd name="T15" fmla="*/ 595 h 1237"/>
                  <a:gd name="T16" fmla="*/ 89 w 429"/>
                  <a:gd name="T17" fmla="*/ 624 h 1237"/>
                  <a:gd name="T18" fmla="*/ 101 w 429"/>
                  <a:gd name="T19" fmla="*/ 595 h 1237"/>
                  <a:gd name="T20" fmla="*/ 120 w 429"/>
                  <a:gd name="T21" fmla="*/ 648 h 1237"/>
                  <a:gd name="T22" fmla="*/ 126 w 429"/>
                  <a:gd name="T23" fmla="*/ 860 h 1237"/>
                  <a:gd name="T24" fmla="*/ 139 w 429"/>
                  <a:gd name="T25" fmla="*/ 990 h 1237"/>
                  <a:gd name="T26" fmla="*/ 145 w 429"/>
                  <a:gd name="T27" fmla="*/ 1190 h 1237"/>
                  <a:gd name="T28" fmla="*/ 151 w 429"/>
                  <a:gd name="T29" fmla="*/ 0 h 1237"/>
                  <a:gd name="T30" fmla="*/ 158 w 429"/>
                  <a:gd name="T31" fmla="*/ 418 h 1237"/>
                  <a:gd name="T32" fmla="*/ 170 w 429"/>
                  <a:gd name="T33" fmla="*/ 442 h 1237"/>
                  <a:gd name="T34" fmla="*/ 177 w 429"/>
                  <a:gd name="T35" fmla="*/ 389 h 1237"/>
                  <a:gd name="T36" fmla="*/ 196 w 429"/>
                  <a:gd name="T37" fmla="*/ 424 h 1237"/>
                  <a:gd name="T38" fmla="*/ 202 w 429"/>
                  <a:gd name="T39" fmla="*/ 548 h 1237"/>
                  <a:gd name="T40" fmla="*/ 214 w 429"/>
                  <a:gd name="T41" fmla="*/ 648 h 1237"/>
                  <a:gd name="T42" fmla="*/ 221 w 429"/>
                  <a:gd name="T43" fmla="*/ 713 h 1237"/>
                  <a:gd name="T44" fmla="*/ 227 w 429"/>
                  <a:gd name="T45" fmla="*/ 671 h 1237"/>
                  <a:gd name="T46" fmla="*/ 240 w 429"/>
                  <a:gd name="T47" fmla="*/ 607 h 1237"/>
                  <a:gd name="T48" fmla="*/ 246 w 429"/>
                  <a:gd name="T49" fmla="*/ 512 h 1237"/>
                  <a:gd name="T50" fmla="*/ 259 w 429"/>
                  <a:gd name="T51" fmla="*/ 554 h 1237"/>
                  <a:gd name="T52" fmla="*/ 265 w 429"/>
                  <a:gd name="T53" fmla="*/ 783 h 1237"/>
                  <a:gd name="T54" fmla="*/ 277 w 429"/>
                  <a:gd name="T55" fmla="*/ 954 h 1237"/>
                  <a:gd name="T56" fmla="*/ 284 w 429"/>
                  <a:gd name="T57" fmla="*/ 1231 h 1237"/>
                  <a:gd name="T58" fmla="*/ 290 w 429"/>
                  <a:gd name="T59" fmla="*/ 141 h 1237"/>
                  <a:gd name="T60" fmla="*/ 303 w 429"/>
                  <a:gd name="T61" fmla="*/ 330 h 1237"/>
                  <a:gd name="T62" fmla="*/ 315 w 429"/>
                  <a:gd name="T63" fmla="*/ 365 h 1237"/>
                  <a:gd name="T64" fmla="*/ 328 w 429"/>
                  <a:gd name="T65" fmla="*/ 406 h 1237"/>
                  <a:gd name="T66" fmla="*/ 340 w 429"/>
                  <a:gd name="T67" fmla="*/ 471 h 1237"/>
                  <a:gd name="T68" fmla="*/ 347 w 429"/>
                  <a:gd name="T69" fmla="*/ 642 h 1237"/>
                  <a:gd name="T70" fmla="*/ 366 w 429"/>
                  <a:gd name="T71" fmla="*/ 695 h 1237"/>
                  <a:gd name="T72" fmla="*/ 372 w 429"/>
                  <a:gd name="T73" fmla="*/ 595 h 1237"/>
                  <a:gd name="T74" fmla="*/ 385 w 429"/>
                  <a:gd name="T75" fmla="*/ 518 h 1237"/>
                  <a:gd name="T76" fmla="*/ 391 w 429"/>
                  <a:gd name="T77" fmla="*/ 530 h 1237"/>
                  <a:gd name="T78" fmla="*/ 403 w 429"/>
                  <a:gd name="T79" fmla="*/ 624 h 1237"/>
                  <a:gd name="T80" fmla="*/ 410 w 429"/>
                  <a:gd name="T81" fmla="*/ 931 h 1237"/>
                  <a:gd name="T82" fmla="*/ 422 w 429"/>
                  <a:gd name="T83" fmla="*/ 1084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29" h="1237">
                    <a:moveTo>
                      <a:pt x="0" y="1084"/>
                    </a:moveTo>
                    <a:lnTo>
                      <a:pt x="7" y="1090"/>
                    </a:lnTo>
                    <a:lnTo>
                      <a:pt x="7" y="1196"/>
                    </a:lnTo>
                    <a:lnTo>
                      <a:pt x="13" y="1202"/>
                    </a:lnTo>
                    <a:lnTo>
                      <a:pt x="13" y="1237"/>
                    </a:lnTo>
                    <a:lnTo>
                      <a:pt x="13" y="0"/>
                    </a:lnTo>
                    <a:lnTo>
                      <a:pt x="13" y="82"/>
                    </a:lnTo>
                    <a:lnTo>
                      <a:pt x="19" y="88"/>
                    </a:lnTo>
                    <a:lnTo>
                      <a:pt x="19" y="336"/>
                    </a:lnTo>
                    <a:lnTo>
                      <a:pt x="26" y="341"/>
                    </a:lnTo>
                    <a:lnTo>
                      <a:pt x="26" y="418"/>
                    </a:lnTo>
                    <a:lnTo>
                      <a:pt x="38" y="406"/>
                    </a:lnTo>
                    <a:lnTo>
                      <a:pt x="38" y="371"/>
                    </a:lnTo>
                    <a:lnTo>
                      <a:pt x="51" y="359"/>
                    </a:lnTo>
                    <a:lnTo>
                      <a:pt x="44" y="359"/>
                    </a:lnTo>
                    <a:lnTo>
                      <a:pt x="51" y="371"/>
                    </a:lnTo>
                    <a:lnTo>
                      <a:pt x="57" y="377"/>
                    </a:lnTo>
                    <a:lnTo>
                      <a:pt x="57" y="406"/>
                    </a:lnTo>
                    <a:lnTo>
                      <a:pt x="63" y="412"/>
                    </a:lnTo>
                    <a:lnTo>
                      <a:pt x="63" y="459"/>
                    </a:lnTo>
                    <a:lnTo>
                      <a:pt x="70" y="465"/>
                    </a:lnTo>
                    <a:lnTo>
                      <a:pt x="70" y="530"/>
                    </a:lnTo>
                    <a:lnTo>
                      <a:pt x="76" y="536"/>
                    </a:lnTo>
                    <a:lnTo>
                      <a:pt x="76" y="595"/>
                    </a:lnTo>
                    <a:lnTo>
                      <a:pt x="82" y="601"/>
                    </a:lnTo>
                    <a:lnTo>
                      <a:pt x="82" y="618"/>
                    </a:lnTo>
                    <a:lnTo>
                      <a:pt x="89" y="624"/>
                    </a:lnTo>
                    <a:lnTo>
                      <a:pt x="95" y="618"/>
                    </a:lnTo>
                    <a:lnTo>
                      <a:pt x="101" y="613"/>
                    </a:lnTo>
                    <a:lnTo>
                      <a:pt x="101" y="595"/>
                    </a:lnTo>
                    <a:lnTo>
                      <a:pt x="114" y="595"/>
                    </a:lnTo>
                    <a:lnTo>
                      <a:pt x="114" y="642"/>
                    </a:lnTo>
                    <a:lnTo>
                      <a:pt x="120" y="648"/>
                    </a:lnTo>
                    <a:lnTo>
                      <a:pt x="120" y="742"/>
                    </a:lnTo>
                    <a:lnTo>
                      <a:pt x="126" y="748"/>
                    </a:lnTo>
                    <a:lnTo>
                      <a:pt x="126" y="860"/>
                    </a:lnTo>
                    <a:lnTo>
                      <a:pt x="133" y="866"/>
                    </a:lnTo>
                    <a:lnTo>
                      <a:pt x="133" y="984"/>
                    </a:lnTo>
                    <a:lnTo>
                      <a:pt x="139" y="990"/>
                    </a:lnTo>
                    <a:lnTo>
                      <a:pt x="139" y="1096"/>
                    </a:lnTo>
                    <a:lnTo>
                      <a:pt x="145" y="1102"/>
                    </a:lnTo>
                    <a:lnTo>
                      <a:pt x="145" y="1190"/>
                    </a:lnTo>
                    <a:lnTo>
                      <a:pt x="151" y="1196"/>
                    </a:lnTo>
                    <a:lnTo>
                      <a:pt x="151" y="1237"/>
                    </a:lnTo>
                    <a:lnTo>
                      <a:pt x="151" y="0"/>
                    </a:lnTo>
                    <a:lnTo>
                      <a:pt x="151" y="106"/>
                    </a:lnTo>
                    <a:lnTo>
                      <a:pt x="158" y="112"/>
                    </a:lnTo>
                    <a:lnTo>
                      <a:pt x="158" y="418"/>
                    </a:lnTo>
                    <a:lnTo>
                      <a:pt x="164" y="424"/>
                    </a:lnTo>
                    <a:lnTo>
                      <a:pt x="164" y="448"/>
                    </a:lnTo>
                    <a:lnTo>
                      <a:pt x="170" y="442"/>
                    </a:lnTo>
                    <a:lnTo>
                      <a:pt x="170" y="418"/>
                    </a:lnTo>
                    <a:lnTo>
                      <a:pt x="177" y="412"/>
                    </a:lnTo>
                    <a:lnTo>
                      <a:pt x="177" y="389"/>
                    </a:lnTo>
                    <a:lnTo>
                      <a:pt x="189" y="389"/>
                    </a:lnTo>
                    <a:lnTo>
                      <a:pt x="189" y="418"/>
                    </a:lnTo>
                    <a:lnTo>
                      <a:pt x="196" y="424"/>
                    </a:lnTo>
                    <a:lnTo>
                      <a:pt x="196" y="471"/>
                    </a:lnTo>
                    <a:lnTo>
                      <a:pt x="202" y="477"/>
                    </a:lnTo>
                    <a:lnTo>
                      <a:pt x="202" y="548"/>
                    </a:lnTo>
                    <a:lnTo>
                      <a:pt x="208" y="554"/>
                    </a:lnTo>
                    <a:lnTo>
                      <a:pt x="208" y="642"/>
                    </a:lnTo>
                    <a:lnTo>
                      <a:pt x="214" y="648"/>
                    </a:lnTo>
                    <a:lnTo>
                      <a:pt x="214" y="701"/>
                    </a:lnTo>
                    <a:lnTo>
                      <a:pt x="221" y="707"/>
                    </a:lnTo>
                    <a:lnTo>
                      <a:pt x="221" y="713"/>
                    </a:lnTo>
                    <a:lnTo>
                      <a:pt x="221" y="707"/>
                    </a:lnTo>
                    <a:lnTo>
                      <a:pt x="227" y="701"/>
                    </a:lnTo>
                    <a:lnTo>
                      <a:pt x="227" y="671"/>
                    </a:lnTo>
                    <a:lnTo>
                      <a:pt x="233" y="666"/>
                    </a:lnTo>
                    <a:lnTo>
                      <a:pt x="233" y="613"/>
                    </a:lnTo>
                    <a:lnTo>
                      <a:pt x="240" y="607"/>
                    </a:lnTo>
                    <a:lnTo>
                      <a:pt x="240" y="548"/>
                    </a:lnTo>
                    <a:lnTo>
                      <a:pt x="246" y="542"/>
                    </a:lnTo>
                    <a:lnTo>
                      <a:pt x="246" y="512"/>
                    </a:lnTo>
                    <a:lnTo>
                      <a:pt x="252" y="518"/>
                    </a:lnTo>
                    <a:lnTo>
                      <a:pt x="252" y="548"/>
                    </a:lnTo>
                    <a:lnTo>
                      <a:pt x="259" y="554"/>
                    </a:lnTo>
                    <a:lnTo>
                      <a:pt x="259" y="642"/>
                    </a:lnTo>
                    <a:lnTo>
                      <a:pt x="265" y="648"/>
                    </a:lnTo>
                    <a:lnTo>
                      <a:pt x="265" y="783"/>
                    </a:lnTo>
                    <a:lnTo>
                      <a:pt x="271" y="789"/>
                    </a:lnTo>
                    <a:lnTo>
                      <a:pt x="271" y="948"/>
                    </a:lnTo>
                    <a:lnTo>
                      <a:pt x="277" y="954"/>
                    </a:lnTo>
                    <a:lnTo>
                      <a:pt x="277" y="1102"/>
                    </a:lnTo>
                    <a:lnTo>
                      <a:pt x="284" y="1108"/>
                    </a:lnTo>
                    <a:lnTo>
                      <a:pt x="284" y="1231"/>
                    </a:lnTo>
                    <a:lnTo>
                      <a:pt x="290" y="1237"/>
                    </a:lnTo>
                    <a:lnTo>
                      <a:pt x="290" y="0"/>
                    </a:lnTo>
                    <a:lnTo>
                      <a:pt x="290" y="141"/>
                    </a:lnTo>
                    <a:lnTo>
                      <a:pt x="296" y="147"/>
                    </a:lnTo>
                    <a:lnTo>
                      <a:pt x="296" y="324"/>
                    </a:lnTo>
                    <a:lnTo>
                      <a:pt x="303" y="330"/>
                    </a:lnTo>
                    <a:lnTo>
                      <a:pt x="303" y="394"/>
                    </a:lnTo>
                    <a:lnTo>
                      <a:pt x="315" y="383"/>
                    </a:lnTo>
                    <a:lnTo>
                      <a:pt x="315" y="365"/>
                    </a:lnTo>
                    <a:lnTo>
                      <a:pt x="322" y="371"/>
                    </a:lnTo>
                    <a:lnTo>
                      <a:pt x="328" y="377"/>
                    </a:lnTo>
                    <a:lnTo>
                      <a:pt x="328" y="406"/>
                    </a:lnTo>
                    <a:lnTo>
                      <a:pt x="334" y="412"/>
                    </a:lnTo>
                    <a:lnTo>
                      <a:pt x="334" y="465"/>
                    </a:lnTo>
                    <a:lnTo>
                      <a:pt x="340" y="471"/>
                    </a:lnTo>
                    <a:lnTo>
                      <a:pt x="340" y="554"/>
                    </a:lnTo>
                    <a:lnTo>
                      <a:pt x="347" y="559"/>
                    </a:lnTo>
                    <a:lnTo>
                      <a:pt x="347" y="642"/>
                    </a:lnTo>
                    <a:lnTo>
                      <a:pt x="353" y="648"/>
                    </a:lnTo>
                    <a:lnTo>
                      <a:pt x="353" y="695"/>
                    </a:lnTo>
                    <a:lnTo>
                      <a:pt x="366" y="695"/>
                    </a:lnTo>
                    <a:lnTo>
                      <a:pt x="366" y="660"/>
                    </a:lnTo>
                    <a:lnTo>
                      <a:pt x="372" y="654"/>
                    </a:lnTo>
                    <a:lnTo>
                      <a:pt x="372" y="595"/>
                    </a:lnTo>
                    <a:lnTo>
                      <a:pt x="378" y="589"/>
                    </a:lnTo>
                    <a:lnTo>
                      <a:pt x="378" y="524"/>
                    </a:lnTo>
                    <a:lnTo>
                      <a:pt x="385" y="518"/>
                    </a:lnTo>
                    <a:lnTo>
                      <a:pt x="385" y="495"/>
                    </a:lnTo>
                    <a:lnTo>
                      <a:pt x="391" y="501"/>
                    </a:lnTo>
                    <a:lnTo>
                      <a:pt x="391" y="530"/>
                    </a:lnTo>
                    <a:lnTo>
                      <a:pt x="397" y="536"/>
                    </a:lnTo>
                    <a:lnTo>
                      <a:pt x="397" y="618"/>
                    </a:lnTo>
                    <a:lnTo>
                      <a:pt x="403" y="624"/>
                    </a:lnTo>
                    <a:lnTo>
                      <a:pt x="403" y="754"/>
                    </a:lnTo>
                    <a:lnTo>
                      <a:pt x="410" y="760"/>
                    </a:lnTo>
                    <a:lnTo>
                      <a:pt x="410" y="931"/>
                    </a:lnTo>
                    <a:lnTo>
                      <a:pt x="416" y="937"/>
                    </a:lnTo>
                    <a:lnTo>
                      <a:pt x="416" y="1078"/>
                    </a:lnTo>
                    <a:lnTo>
                      <a:pt x="422" y="1084"/>
                    </a:lnTo>
                    <a:lnTo>
                      <a:pt x="422" y="1184"/>
                    </a:lnTo>
                    <a:lnTo>
                      <a:pt x="429" y="1190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5" name="Freeform 278"/>
              <p:cNvSpPr>
                <a:spLocks/>
              </p:cNvSpPr>
              <p:nvPr/>
            </p:nvSpPr>
            <p:spPr bwMode="auto">
              <a:xfrm>
                <a:off x="2038" y="2267"/>
                <a:ext cx="403" cy="1237"/>
              </a:xfrm>
              <a:custGeom>
                <a:avLst/>
                <a:gdLst>
                  <a:gd name="T0" fmla="*/ 0 w 403"/>
                  <a:gd name="T1" fmla="*/ 0 h 1237"/>
                  <a:gd name="T2" fmla="*/ 6 w 403"/>
                  <a:gd name="T3" fmla="*/ 265 h 1237"/>
                  <a:gd name="T4" fmla="*/ 25 w 403"/>
                  <a:gd name="T5" fmla="*/ 394 h 1237"/>
                  <a:gd name="T6" fmla="*/ 31 w 403"/>
                  <a:gd name="T7" fmla="*/ 406 h 1237"/>
                  <a:gd name="T8" fmla="*/ 44 w 403"/>
                  <a:gd name="T9" fmla="*/ 448 h 1237"/>
                  <a:gd name="T10" fmla="*/ 50 w 403"/>
                  <a:gd name="T11" fmla="*/ 601 h 1237"/>
                  <a:gd name="T12" fmla="*/ 63 w 403"/>
                  <a:gd name="T13" fmla="*/ 695 h 1237"/>
                  <a:gd name="T14" fmla="*/ 69 w 403"/>
                  <a:gd name="T15" fmla="*/ 719 h 1237"/>
                  <a:gd name="T16" fmla="*/ 82 w 403"/>
                  <a:gd name="T17" fmla="*/ 660 h 1237"/>
                  <a:gd name="T18" fmla="*/ 88 w 403"/>
                  <a:gd name="T19" fmla="*/ 506 h 1237"/>
                  <a:gd name="T20" fmla="*/ 100 w 403"/>
                  <a:gd name="T21" fmla="*/ 477 h 1237"/>
                  <a:gd name="T22" fmla="*/ 107 w 403"/>
                  <a:gd name="T23" fmla="*/ 583 h 1237"/>
                  <a:gd name="T24" fmla="*/ 119 w 403"/>
                  <a:gd name="T25" fmla="*/ 725 h 1237"/>
                  <a:gd name="T26" fmla="*/ 126 w 403"/>
                  <a:gd name="T27" fmla="*/ 1025 h 1237"/>
                  <a:gd name="T28" fmla="*/ 138 w 403"/>
                  <a:gd name="T29" fmla="*/ 1102 h 1237"/>
                  <a:gd name="T30" fmla="*/ 145 w 403"/>
                  <a:gd name="T31" fmla="*/ 1031 h 1237"/>
                  <a:gd name="T32" fmla="*/ 157 w 403"/>
                  <a:gd name="T33" fmla="*/ 524 h 1237"/>
                  <a:gd name="T34" fmla="*/ 163 w 403"/>
                  <a:gd name="T35" fmla="*/ 442 h 1237"/>
                  <a:gd name="T36" fmla="*/ 176 w 403"/>
                  <a:gd name="T37" fmla="*/ 483 h 1237"/>
                  <a:gd name="T38" fmla="*/ 189 w 403"/>
                  <a:gd name="T39" fmla="*/ 565 h 1237"/>
                  <a:gd name="T40" fmla="*/ 195 w 403"/>
                  <a:gd name="T41" fmla="*/ 736 h 1237"/>
                  <a:gd name="T42" fmla="*/ 208 w 403"/>
                  <a:gd name="T43" fmla="*/ 760 h 1237"/>
                  <a:gd name="T44" fmla="*/ 214 w 403"/>
                  <a:gd name="T45" fmla="*/ 666 h 1237"/>
                  <a:gd name="T46" fmla="*/ 226 w 403"/>
                  <a:gd name="T47" fmla="*/ 559 h 1237"/>
                  <a:gd name="T48" fmla="*/ 233 w 403"/>
                  <a:gd name="T49" fmla="*/ 448 h 1237"/>
                  <a:gd name="T50" fmla="*/ 245 w 403"/>
                  <a:gd name="T51" fmla="*/ 471 h 1237"/>
                  <a:gd name="T52" fmla="*/ 252 w 403"/>
                  <a:gd name="T53" fmla="*/ 660 h 1237"/>
                  <a:gd name="T54" fmla="*/ 264 w 403"/>
                  <a:gd name="T55" fmla="*/ 831 h 1237"/>
                  <a:gd name="T56" fmla="*/ 271 w 403"/>
                  <a:gd name="T57" fmla="*/ 1037 h 1237"/>
                  <a:gd name="T58" fmla="*/ 283 w 403"/>
                  <a:gd name="T59" fmla="*/ 1025 h 1237"/>
                  <a:gd name="T60" fmla="*/ 289 w 403"/>
                  <a:gd name="T61" fmla="*/ 660 h 1237"/>
                  <a:gd name="T62" fmla="*/ 302 w 403"/>
                  <a:gd name="T63" fmla="*/ 524 h 1237"/>
                  <a:gd name="T64" fmla="*/ 308 w 403"/>
                  <a:gd name="T65" fmla="*/ 489 h 1237"/>
                  <a:gd name="T66" fmla="*/ 321 w 403"/>
                  <a:gd name="T67" fmla="*/ 536 h 1237"/>
                  <a:gd name="T68" fmla="*/ 327 w 403"/>
                  <a:gd name="T69" fmla="*/ 730 h 1237"/>
                  <a:gd name="T70" fmla="*/ 340 w 403"/>
                  <a:gd name="T71" fmla="*/ 825 h 1237"/>
                  <a:gd name="T72" fmla="*/ 346 w 403"/>
                  <a:gd name="T73" fmla="*/ 831 h 1237"/>
                  <a:gd name="T74" fmla="*/ 352 w 403"/>
                  <a:gd name="T75" fmla="*/ 671 h 1237"/>
                  <a:gd name="T76" fmla="*/ 365 w 403"/>
                  <a:gd name="T77" fmla="*/ 530 h 1237"/>
                  <a:gd name="T78" fmla="*/ 371 w 403"/>
                  <a:gd name="T79" fmla="*/ 365 h 1237"/>
                  <a:gd name="T80" fmla="*/ 384 w 403"/>
                  <a:gd name="T81" fmla="*/ 383 h 1237"/>
                  <a:gd name="T82" fmla="*/ 397 w 403"/>
                  <a:gd name="T83" fmla="*/ 477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3" h="1237">
                    <a:moveTo>
                      <a:pt x="0" y="1190"/>
                    </a:moveTo>
                    <a:lnTo>
                      <a:pt x="0" y="1237"/>
                    </a:lnTo>
                    <a:lnTo>
                      <a:pt x="0" y="0"/>
                    </a:lnTo>
                    <a:lnTo>
                      <a:pt x="0" y="35"/>
                    </a:lnTo>
                    <a:lnTo>
                      <a:pt x="6" y="41"/>
                    </a:lnTo>
                    <a:lnTo>
                      <a:pt x="6" y="265"/>
                    </a:lnTo>
                    <a:lnTo>
                      <a:pt x="12" y="271"/>
                    </a:lnTo>
                    <a:lnTo>
                      <a:pt x="12" y="394"/>
                    </a:lnTo>
                    <a:lnTo>
                      <a:pt x="25" y="394"/>
                    </a:lnTo>
                    <a:lnTo>
                      <a:pt x="25" y="389"/>
                    </a:lnTo>
                    <a:lnTo>
                      <a:pt x="31" y="394"/>
                    </a:lnTo>
                    <a:lnTo>
                      <a:pt x="31" y="406"/>
                    </a:lnTo>
                    <a:lnTo>
                      <a:pt x="37" y="412"/>
                    </a:lnTo>
                    <a:lnTo>
                      <a:pt x="37" y="442"/>
                    </a:lnTo>
                    <a:lnTo>
                      <a:pt x="44" y="448"/>
                    </a:lnTo>
                    <a:lnTo>
                      <a:pt x="44" y="506"/>
                    </a:lnTo>
                    <a:lnTo>
                      <a:pt x="50" y="512"/>
                    </a:lnTo>
                    <a:lnTo>
                      <a:pt x="50" y="601"/>
                    </a:lnTo>
                    <a:lnTo>
                      <a:pt x="56" y="607"/>
                    </a:lnTo>
                    <a:lnTo>
                      <a:pt x="56" y="689"/>
                    </a:lnTo>
                    <a:lnTo>
                      <a:pt x="63" y="695"/>
                    </a:lnTo>
                    <a:lnTo>
                      <a:pt x="63" y="730"/>
                    </a:lnTo>
                    <a:lnTo>
                      <a:pt x="69" y="736"/>
                    </a:lnTo>
                    <a:lnTo>
                      <a:pt x="69" y="719"/>
                    </a:lnTo>
                    <a:lnTo>
                      <a:pt x="75" y="713"/>
                    </a:lnTo>
                    <a:lnTo>
                      <a:pt x="75" y="666"/>
                    </a:lnTo>
                    <a:lnTo>
                      <a:pt x="82" y="660"/>
                    </a:lnTo>
                    <a:lnTo>
                      <a:pt x="82" y="583"/>
                    </a:lnTo>
                    <a:lnTo>
                      <a:pt x="88" y="577"/>
                    </a:lnTo>
                    <a:lnTo>
                      <a:pt x="88" y="506"/>
                    </a:lnTo>
                    <a:lnTo>
                      <a:pt x="94" y="501"/>
                    </a:lnTo>
                    <a:lnTo>
                      <a:pt x="94" y="471"/>
                    </a:lnTo>
                    <a:lnTo>
                      <a:pt x="100" y="477"/>
                    </a:lnTo>
                    <a:lnTo>
                      <a:pt x="100" y="501"/>
                    </a:lnTo>
                    <a:lnTo>
                      <a:pt x="107" y="506"/>
                    </a:lnTo>
                    <a:lnTo>
                      <a:pt x="107" y="583"/>
                    </a:lnTo>
                    <a:lnTo>
                      <a:pt x="113" y="589"/>
                    </a:lnTo>
                    <a:lnTo>
                      <a:pt x="113" y="719"/>
                    </a:lnTo>
                    <a:lnTo>
                      <a:pt x="119" y="725"/>
                    </a:lnTo>
                    <a:lnTo>
                      <a:pt x="119" y="884"/>
                    </a:lnTo>
                    <a:lnTo>
                      <a:pt x="126" y="890"/>
                    </a:lnTo>
                    <a:lnTo>
                      <a:pt x="126" y="1025"/>
                    </a:lnTo>
                    <a:lnTo>
                      <a:pt x="132" y="1031"/>
                    </a:lnTo>
                    <a:lnTo>
                      <a:pt x="132" y="1096"/>
                    </a:lnTo>
                    <a:lnTo>
                      <a:pt x="138" y="1102"/>
                    </a:lnTo>
                    <a:lnTo>
                      <a:pt x="138" y="1119"/>
                    </a:lnTo>
                    <a:lnTo>
                      <a:pt x="145" y="1113"/>
                    </a:lnTo>
                    <a:lnTo>
                      <a:pt x="145" y="1031"/>
                    </a:lnTo>
                    <a:lnTo>
                      <a:pt x="151" y="1025"/>
                    </a:lnTo>
                    <a:lnTo>
                      <a:pt x="151" y="530"/>
                    </a:lnTo>
                    <a:lnTo>
                      <a:pt x="157" y="524"/>
                    </a:lnTo>
                    <a:lnTo>
                      <a:pt x="157" y="465"/>
                    </a:lnTo>
                    <a:lnTo>
                      <a:pt x="163" y="459"/>
                    </a:lnTo>
                    <a:lnTo>
                      <a:pt x="163" y="442"/>
                    </a:lnTo>
                    <a:lnTo>
                      <a:pt x="170" y="448"/>
                    </a:lnTo>
                    <a:lnTo>
                      <a:pt x="176" y="453"/>
                    </a:lnTo>
                    <a:lnTo>
                      <a:pt x="176" y="483"/>
                    </a:lnTo>
                    <a:lnTo>
                      <a:pt x="182" y="489"/>
                    </a:lnTo>
                    <a:lnTo>
                      <a:pt x="182" y="559"/>
                    </a:lnTo>
                    <a:lnTo>
                      <a:pt x="189" y="565"/>
                    </a:lnTo>
                    <a:lnTo>
                      <a:pt x="189" y="654"/>
                    </a:lnTo>
                    <a:lnTo>
                      <a:pt x="195" y="660"/>
                    </a:lnTo>
                    <a:lnTo>
                      <a:pt x="195" y="736"/>
                    </a:lnTo>
                    <a:lnTo>
                      <a:pt x="201" y="742"/>
                    </a:lnTo>
                    <a:lnTo>
                      <a:pt x="201" y="766"/>
                    </a:lnTo>
                    <a:lnTo>
                      <a:pt x="208" y="760"/>
                    </a:lnTo>
                    <a:lnTo>
                      <a:pt x="208" y="736"/>
                    </a:lnTo>
                    <a:lnTo>
                      <a:pt x="214" y="730"/>
                    </a:lnTo>
                    <a:lnTo>
                      <a:pt x="214" y="666"/>
                    </a:lnTo>
                    <a:lnTo>
                      <a:pt x="220" y="660"/>
                    </a:lnTo>
                    <a:lnTo>
                      <a:pt x="220" y="565"/>
                    </a:lnTo>
                    <a:lnTo>
                      <a:pt x="226" y="559"/>
                    </a:lnTo>
                    <a:lnTo>
                      <a:pt x="226" y="483"/>
                    </a:lnTo>
                    <a:lnTo>
                      <a:pt x="233" y="477"/>
                    </a:lnTo>
                    <a:lnTo>
                      <a:pt x="233" y="448"/>
                    </a:lnTo>
                    <a:lnTo>
                      <a:pt x="239" y="453"/>
                    </a:lnTo>
                    <a:lnTo>
                      <a:pt x="239" y="465"/>
                    </a:lnTo>
                    <a:lnTo>
                      <a:pt x="245" y="471"/>
                    </a:lnTo>
                    <a:lnTo>
                      <a:pt x="245" y="536"/>
                    </a:lnTo>
                    <a:lnTo>
                      <a:pt x="252" y="542"/>
                    </a:lnTo>
                    <a:lnTo>
                      <a:pt x="252" y="660"/>
                    </a:lnTo>
                    <a:lnTo>
                      <a:pt x="258" y="666"/>
                    </a:lnTo>
                    <a:lnTo>
                      <a:pt x="258" y="825"/>
                    </a:lnTo>
                    <a:lnTo>
                      <a:pt x="264" y="831"/>
                    </a:lnTo>
                    <a:lnTo>
                      <a:pt x="264" y="966"/>
                    </a:lnTo>
                    <a:lnTo>
                      <a:pt x="271" y="972"/>
                    </a:lnTo>
                    <a:lnTo>
                      <a:pt x="271" y="1037"/>
                    </a:lnTo>
                    <a:lnTo>
                      <a:pt x="277" y="1043"/>
                    </a:lnTo>
                    <a:lnTo>
                      <a:pt x="277" y="1031"/>
                    </a:lnTo>
                    <a:lnTo>
                      <a:pt x="283" y="1025"/>
                    </a:lnTo>
                    <a:lnTo>
                      <a:pt x="283" y="919"/>
                    </a:lnTo>
                    <a:lnTo>
                      <a:pt x="289" y="913"/>
                    </a:lnTo>
                    <a:lnTo>
                      <a:pt x="289" y="660"/>
                    </a:lnTo>
                    <a:lnTo>
                      <a:pt x="296" y="654"/>
                    </a:lnTo>
                    <a:lnTo>
                      <a:pt x="296" y="530"/>
                    </a:lnTo>
                    <a:lnTo>
                      <a:pt x="302" y="524"/>
                    </a:lnTo>
                    <a:lnTo>
                      <a:pt x="302" y="483"/>
                    </a:lnTo>
                    <a:lnTo>
                      <a:pt x="308" y="477"/>
                    </a:lnTo>
                    <a:lnTo>
                      <a:pt x="308" y="489"/>
                    </a:lnTo>
                    <a:lnTo>
                      <a:pt x="315" y="495"/>
                    </a:lnTo>
                    <a:lnTo>
                      <a:pt x="315" y="530"/>
                    </a:lnTo>
                    <a:lnTo>
                      <a:pt x="321" y="536"/>
                    </a:lnTo>
                    <a:lnTo>
                      <a:pt x="321" y="613"/>
                    </a:lnTo>
                    <a:lnTo>
                      <a:pt x="327" y="618"/>
                    </a:lnTo>
                    <a:lnTo>
                      <a:pt x="327" y="730"/>
                    </a:lnTo>
                    <a:lnTo>
                      <a:pt x="334" y="736"/>
                    </a:lnTo>
                    <a:lnTo>
                      <a:pt x="334" y="819"/>
                    </a:lnTo>
                    <a:lnTo>
                      <a:pt x="340" y="825"/>
                    </a:lnTo>
                    <a:lnTo>
                      <a:pt x="340" y="842"/>
                    </a:lnTo>
                    <a:lnTo>
                      <a:pt x="340" y="836"/>
                    </a:lnTo>
                    <a:lnTo>
                      <a:pt x="346" y="831"/>
                    </a:lnTo>
                    <a:lnTo>
                      <a:pt x="346" y="783"/>
                    </a:lnTo>
                    <a:lnTo>
                      <a:pt x="352" y="778"/>
                    </a:lnTo>
                    <a:lnTo>
                      <a:pt x="352" y="671"/>
                    </a:lnTo>
                    <a:lnTo>
                      <a:pt x="359" y="666"/>
                    </a:lnTo>
                    <a:lnTo>
                      <a:pt x="359" y="536"/>
                    </a:lnTo>
                    <a:lnTo>
                      <a:pt x="365" y="530"/>
                    </a:lnTo>
                    <a:lnTo>
                      <a:pt x="365" y="430"/>
                    </a:lnTo>
                    <a:lnTo>
                      <a:pt x="371" y="424"/>
                    </a:lnTo>
                    <a:lnTo>
                      <a:pt x="371" y="365"/>
                    </a:lnTo>
                    <a:lnTo>
                      <a:pt x="384" y="353"/>
                    </a:lnTo>
                    <a:lnTo>
                      <a:pt x="378" y="353"/>
                    </a:lnTo>
                    <a:lnTo>
                      <a:pt x="384" y="383"/>
                    </a:lnTo>
                    <a:lnTo>
                      <a:pt x="390" y="389"/>
                    </a:lnTo>
                    <a:lnTo>
                      <a:pt x="390" y="471"/>
                    </a:lnTo>
                    <a:lnTo>
                      <a:pt x="397" y="477"/>
                    </a:lnTo>
                    <a:lnTo>
                      <a:pt x="397" y="607"/>
                    </a:lnTo>
                    <a:lnTo>
                      <a:pt x="403" y="613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6" name="Freeform 279"/>
              <p:cNvSpPr>
                <a:spLocks/>
              </p:cNvSpPr>
              <p:nvPr/>
            </p:nvSpPr>
            <p:spPr bwMode="auto">
              <a:xfrm>
                <a:off x="2441" y="2267"/>
                <a:ext cx="403" cy="1237"/>
              </a:xfrm>
              <a:custGeom>
                <a:avLst/>
                <a:gdLst>
                  <a:gd name="T0" fmla="*/ 6 w 403"/>
                  <a:gd name="T1" fmla="*/ 754 h 1237"/>
                  <a:gd name="T2" fmla="*/ 12 w 403"/>
                  <a:gd name="T3" fmla="*/ 890 h 1237"/>
                  <a:gd name="T4" fmla="*/ 25 w 403"/>
                  <a:gd name="T5" fmla="*/ 848 h 1237"/>
                  <a:gd name="T6" fmla="*/ 31 w 403"/>
                  <a:gd name="T7" fmla="*/ 636 h 1237"/>
                  <a:gd name="T8" fmla="*/ 44 w 403"/>
                  <a:gd name="T9" fmla="*/ 589 h 1237"/>
                  <a:gd name="T10" fmla="*/ 50 w 403"/>
                  <a:gd name="T11" fmla="*/ 613 h 1237"/>
                  <a:gd name="T12" fmla="*/ 57 w 403"/>
                  <a:gd name="T13" fmla="*/ 772 h 1237"/>
                  <a:gd name="T14" fmla="*/ 69 w 403"/>
                  <a:gd name="T15" fmla="*/ 895 h 1237"/>
                  <a:gd name="T16" fmla="*/ 75 w 403"/>
                  <a:gd name="T17" fmla="*/ 913 h 1237"/>
                  <a:gd name="T18" fmla="*/ 88 w 403"/>
                  <a:gd name="T19" fmla="*/ 772 h 1237"/>
                  <a:gd name="T20" fmla="*/ 94 w 403"/>
                  <a:gd name="T21" fmla="*/ 453 h 1237"/>
                  <a:gd name="T22" fmla="*/ 107 w 403"/>
                  <a:gd name="T23" fmla="*/ 336 h 1237"/>
                  <a:gd name="T24" fmla="*/ 113 w 403"/>
                  <a:gd name="T25" fmla="*/ 229 h 1237"/>
                  <a:gd name="T26" fmla="*/ 126 w 403"/>
                  <a:gd name="T27" fmla="*/ 300 h 1237"/>
                  <a:gd name="T28" fmla="*/ 138 w 403"/>
                  <a:gd name="T29" fmla="*/ 400 h 1237"/>
                  <a:gd name="T30" fmla="*/ 145 w 403"/>
                  <a:gd name="T31" fmla="*/ 518 h 1237"/>
                  <a:gd name="T32" fmla="*/ 164 w 403"/>
                  <a:gd name="T33" fmla="*/ 565 h 1237"/>
                  <a:gd name="T34" fmla="*/ 170 w 403"/>
                  <a:gd name="T35" fmla="*/ 607 h 1237"/>
                  <a:gd name="T36" fmla="*/ 182 w 403"/>
                  <a:gd name="T37" fmla="*/ 695 h 1237"/>
                  <a:gd name="T38" fmla="*/ 189 w 403"/>
                  <a:gd name="T39" fmla="*/ 919 h 1237"/>
                  <a:gd name="T40" fmla="*/ 201 w 403"/>
                  <a:gd name="T41" fmla="*/ 1049 h 1237"/>
                  <a:gd name="T42" fmla="*/ 208 w 403"/>
                  <a:gd name="T43" fmla="*/ 1237 h 1237"/>
                  <a:gd name="T44" fmla="*/ 214 w 403"/>
                  <a:gd name="T45" fmla="*/ 29 h 1237"/>
                  <a:gd name="T46" fmla="*/ 220 w 403"/>
                  <a:gd name="T47" fmla="*/ 430 h 1237"/>
                  <a:gd name="T48" fmla="*/ 227 w 403"/>
                  <a:gd name="T49" fmla="*/ 377 h 1237"/>
                  <a:gd name="T50" fmla="*/ 239 w 403"/>
                  <a:gd name="T51" fmla="*/ 288 h 1237"/>
                  <a:gd name="T52" fmla="*/ 245 w 403"/>
                  <a:gd name="T53" fmla="*/ 176 h 1237"/>
                  <a:gd name="T54" fmla="*/ 264 w 403"/>
                  <a:gd name="T55" fmla="*/ 259 h 1237"/>
                  <a:gd name="T56" fmla="*/ 271 w 403"/>
                  <a:gd name="T57" fmla="*/ 489 h 1237"/>
                  <a:gd name="T58" fmla="*/ 283 w 403"/>
                  <a:gd name="T59" fmla="*/ 518 h 1237"/>
                  <a:gd name="T60" fmla="*/ 290 w 403"/>
                  <a:gd name="T61" fmla="*/ 548 h 1237"/>
                  <a:gd name="T62" fmla="*/ 302 w 403"/>
                  <a:gd name="T63" fmla="*/ 571 h 1237"/>
                  <a:gd name="T64" fmla="*/ 315 w 403"/>
                  <a:gd name="T65" fmla="*/ 660 h 1237"/>
                  <a:gd name="T66" fmla="*/ 321 w 403"/>
                  <a:gd name="T67" fmla="*/ 913 h 1237"/>
                  <a:gd name="T68" fmla="*/ 334 w 403"/>
                  <a:gd name="T69" fmla="*/ 1060 h 1237"/>
                  <a:gd name="T70" fmla="*/ 340 w 403"/>
                  <a:gd name="T71" fmla="*/ 1237 h 1237"/>
                  <a:gd name="T72" fmla="*/ 346 w 403"/>
                  <a:gd name="T73" fmla="*/ 123 h 1237"/>
                  <a:gd name="T74" fmla="*/ 353 w 403"/>
                  <a:gd name="T75" fmla="*/ 430 h 1237"/>
                  <a:gd name="T76" fmla="*/ 365 w 403"/>
                  <a:gd name="T77" fmla="*/ 442 h 1237"/>
                  <a:gd name="T78" fmla="*/ 371 w 403"/>
                  <a:gd name="T79" fmla="*/ 400 h 1237"/>
                  <a:gd name="T80" fmla="*/ 384 w 403"/>
                  <a:gd name="T81" fmla="*/ 436 h 1237"/>
                  <a:gd name="T82" fmla="*/ 397 w 403"/>
                  <a:gd name="T83" fmla="*/ 495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3" h="1237">
                    <a:moveTo>
                      <a:pt x="0" y="613"/>
                    </a:moveTo>
                    <a:lnTo>
                      <a:pt x="0" y="748"/>
                    </a:lnTo>
                    <a:lnTo>
                      <a:pt x="6" y="754"/>
                    </a:lnTo>
                    <a:lnTo>
                      <a:pt x="6" y="848"/>
                    </a:lnTo>
                    <a:lnTo>
                      <a:pt x="12" y="854"/>
                    </a:lnTo>
                    <a:lnTo>
                      <a:pt x="12" y="890"/>
                    </a:lnTo>
                    <a:lnTo>
                      <a:pt x="19" y="884"/>
                    </a:lnTo>
                    <a:lnTo>
                      <a:pt x="19" y="854"/>
                    </a:lnTo>
                    <a:lnTo>
                      <a:pt x="25" y="848"/>
                    </a:lnTo>
                    <a:lnTo>
                      <a:pt x="25" y="742"/>
                    </a:lnTo>
                    <a:lnTo>
                      <a:pt x="31" y="736"/>
                    </a:lnTo>
                    <a:lnTo>
                      <a:pt x="31" y="636"/>
                    </a:lnTo>
                    <a:lnTo>
                      <a:pt x="38" y="630"/>
                    </a:lnTo>
                    <a:lnTo>
                      <a:pt x="38" y="595"/>
                    </a:lnTo>
                    <a:lnTo>
                      <a:pt x="44" y="589"/>
                    </a:lnTo>
                    <a:lnTo>
                      <a:pt x="44" y="607"/>
                    </a:lnTo>
                    <a:lnTo>
                      <a:pt x="50" y="613"/>
                    </a:lnTo>
                    <a:lnTo>
                      <a:pt x="50" y="666"/>
                    </a:lnTo>
                    <a:lnTo>
                      <a:pt x="57" y="671"/>
                    </a:lnTo>
                    <a:lnTo>
                      <a:pt x="57" y="772"/>
                    </a:lnTo>
                    <a:lnTo>
                      <a:pt x="63" y="778"/>
                    </a:lnTo>
                    <a:lnTo>
                      <a:pt x="63" y="890"/>
                    </a:lnTo>
                    <a:lnTo>
                      <a:pt x="69" y="895"/>
                    </a:lnTo>
                    <a:lnTo>
                      <a:pt x="69" y="943"/>
                    </a:lnTo>
                    <a:lnTo>
                      <a:pt x="75" y="948"/>
                    </a:lnTo>
                    <a:lnTo>
                      <a:pt x="75" y="913"/>
                    </a:lnTo>
                    <a:lnTo>
                      <a:pt x="82" y="907"/>
                    </a:lnTo>
                    <a:lnTo>
                      <a:pt x="82" y="778"/>
                    </a:lnTo>
                    <a:lnTo>
                      <a:pt x="88" y="772"/>
                    </a:lnTo>
                    <a:lnTo>
                      <a:pt x="88" y="607"/>
                    </a:lnTo>
                    <a:lnTo>
                      <a:pt x="94" y="601"/>
                    </a:lnTo>
                    <a:lnTo>
                      <a:pt x="94" y="453"/>
                    </a:lnTo>
                    <a:lnTo>
                      <a:pt x="101" y="448"/>
                    </a:lnTo>
                    <a:lnTo>
                      <a:pt x="101" y="341"/>
                    </a:lnTo>
                    <a:lnTo>
                      <a:pt x="107" y="336"/>
                    </a:lnTo>
                    <a:lnTo>
                      <a:pt x="107" y="271"/>
                    </a:lnTo>
                    <a:lnTo>
                      <a:pt x="113" y="265"/>
                    </a:lnTo>
                    <a:lnTo>
                      <a:pt x="113" y="229"/>
                    </a:lnTo>
                    <a:lnTo>
                      <a:pt x="119" y="235"/>
                    </a:lnTo>
                    <a:lnTo>
                      <a:pt x="126" y="241"/>
                    </a:lnTo>
                    <a:lnTo>
                      <a:pt x="126" y="300"/>
                    </a:lnTo>
                    <a:lnTo>
                      <a:pt x="132" y="306"/>
                    </a:lnTo>
                    <a:lnTo>
                      <a:pt x="132" y="394"/>
                    </a:lnTo>
                    <a:lnTo>
                      <a:pt x="138" y="400"/>
                    </a:lnTo>
                    <a:lnTo>
                      <a:pt x="138" y="465"/>
                    </a:lnTo>
                    <a:lnTo>
                      <a:pt x="145" y="471"/>
                    </a:lnTo>
                    <a:lnTo>
                      <a:pt x="145" y="518"/>
                    </a:lnTo>
                    <a:lnTo>
                      <a:pt x="151" y="524"/>
                    </a:lnTo>
                    <a:lnTo>
                      <a:pt x="151" y="554"/>
                    </a:lnTo>
                    <a:lnTo>
                      <a:pt x="164" y="565"/>
                    </a:lnTo>
                    <a:lnTo>
                      <a:pt x="164" y="577"/>
                    </a:lnTo>
                    <a:lnTo>
                      <a:pt x="170" y="583"/>
                    </a:lnTo>
                    <a:lnTo>
                      <a:pt x="170" y="607"/>
                    </a:lnTo>
                    <a:lnTo>
                      <a:pt x="176" y="613"/>
                    </a:lnTo>
                    <a:lnTo>
                      <a:pt x="176" y="689"/>
                    </a:lnTo>
                    <a:lnTo>
                      <a:pt x="182" y="695"/>
                    </a:lnTo>
                    <a:lnTo>
                      <a:pt x="182" y="795"/>
                    </a:lnTo>
                    <a:lnTo>
                      <a:pt x="189" y="801"/>
                    </a:lnTo>
                    <a:lnTo>
                      <a:pt x="189" y="919"/>
                    </a:lnTo>
                    <a:lnTo>
                      <a:pt x="195" y="925"/>
                    </a:lnTo>
                    <a:lnTo>
                      <a:pt x="195" y="1043"/>
                    </a:lnTo>
                    <a:lnTo>
                      <a:pt x="201" y="1049"/>
                    </a:lnTo>
                    <a:lnTo>
                      <a:pt x="201" y="1149"/>
                    </a:lnTo>
                    <a:lnTo>
                      <a:pt x="208" y="1155"/>
                    </a:lnTo>
                    <a:lnTo>
                      <a:pt x="208" y="1237"/>
                    </a:lnTo>
                    <a:lnTo>
                      <a:pt x="208" y="0"/>
                    </a:lnTo>
                    <a:lnTo>
                      <a:pt x="208" y="23"/>
                    </a:lnTo>
                    <a:lnTo>
                      <a:pt x="214" y="29"/>
                    </a:lnTo>
                    <a:lnTo>
                      <a:pt x="214" y="371"/>
                    </a:lnTo>
                    <a:lnTo>
                      <a:pt x="220" y="377"/>
                    </a:lnTo>
                    <a:lnTo>
                      <a:pt x="220" y="430"/>
                    </a:lnTo>
                    <a:lnTo>
                      <a:pt x="220" y="424"/>
                    </a:lnTo>
                    <a:lnTo>
                      <a:pt x="227" y="418"/>
                    </a:lnTo>
                    <a:lnTo>
                      <a:pt x="227" y="377"/>
                    </a:lnTo>
                    <a:lnTo>
                      <a:pt x="233" y="371"/>
                    </a:lnTo>
                    <a:lnTo>
                      <a:pt x="233" y="294"/>
                    </a:lnTo>
                    <a:lnTo>
                      <a:pt x="239" y="288"/>
                    </a:lnTo>
                    <a:lnTo>
                      <a:pt x="239" y="218"/>
                    </a:lnTo>
                    <a:lnTo>
                      <a:pt x="245" y="212"/>
                    </a:lnTo>
                    <a:lnTo>
                      <a:pt x="245" y="176"/>
                    </a:lnTo>
                    <a:lnTo>
                      <a:pt x="258" y="176"/>
                    </a:lnTo>
                    <a:lnTo>
                      <a:pt x="258" y="253"/>
                    </a:lnTo>
                    <a:lnTo>
                      <a:pt x="264" y="259"/>
                    </a:lnTo>
                    <a:lnTo>
                      <a:pt x="264" y="353"/>
                    </a:lnTo>
                    <a:lnTo>
                      <a:pt x="271" y="359"/>
                    </a:lnTo>
                    <a:lnTo>
                      <a:pt x="271" y="489"/>
                    </a:lnTo>
                    <a:lnTo>
                      <a:pt x="277" y="495"/>
                    </a:lnTo>
                    <a:lnTo>
                      <a:pt x="277" y="512"/>
                    </a:lnTo>
                    <a:lnTo>
                      <a:pt x="283" y="518"/>
                    </a:lnTo>
                    <a:lnTo>
                      <a:pt x="283" y="536"/>
                    </a:lnTo>
                    <a:lnTo>
                      <a:pt x="296" y="548"/>
                    </a:lnTo>
                    <a:lnTo>
                      <a:pt x="290" y="548"/>
                    </a:lnTo>
                    <a:lnTo>
                      <a:pt x="296" y="548"/>
                    </a:lnTo>
                    <a:lnTo>
                      <a:pt x="302" y="554"/>
                    </a:lnTo>
                    <a:lnTo>
                      <a:pt x="302" y="571"/>
                    </a:lnTo>
                    <a:lnTo>
                      <a:pt x="308" y="577"/>
                    </a:lnTo>
                    <a:lnTo>
                      <a:pt x="308" y="654"/>
                    </a:lnTo>
                    <a:lnTo>
                      <a:pt x="315" y="660"/>
                    </a:lnTo>
                    <a:lnTo>
                      <a:pt x="315" y="778"/>
                    </a:lnTo>
                    <a:lnTo>
                      <a:pt x="321" y="783"/>
                    </a:lnTo>
                    <a:lnTo>
                      <a:pt x="321" y="913"/>
                    </a:lnTo>
                    <a:lnTo>
                      <a:pt x="327" y="919"/>
                    </a:lnTo>
                    <a:lnTo>
                      <a:pt x="327" y="1055"/>
                    </a:lnTo>
                    <a:lnTo>
                      <a:pt x="334" y="1060"/>
                    </a:lnTo>
                    <a:lnTo>
                      <a:pt x="334" y="1196"/>
                    </a:lnTo>
                    <a:lnTo>
                      <a:pt x="340" y="1202"/>
                    </a:lnTo>
                    <a:lnTo>
                      <a:pt x="340" y="1237"/>
                    </a:lnTo>
                    <a:lnTo>
                      <a:pt x="340" y="0"/>
                    </a:lnTo>
                    <a:lnTo>
                      <a:pt x="340" y="118"/>
                    </a:lnTo>
                    <a:lnTo>
                      <a:pt x="346" y="123"/>
                    </a:lnTo>
                    <a:lnTo>
                      <a:pt x="346" y="330"/>
                    </a:lnTo>
                    <a:lnTo>
                      <a:pt x="353" y="336"/>
                    </a:lnTo>
                    <a:lnTo>
                      <a:pt x="353" y="430"/>
                    </a:lnTo>
                    <a:lnTo>
                      <a:pt x="359" y="436"/>
                    </a:lnTo>
                    <a:lnTo>
                      <a:pt x="359" y="448"/>
                    </a:lnTo>
                    <a:lnTo>
                      <a:pt x="365" y="442"/>
                    </a:lnTo>
                    <a:lnTo>
                      <a:pt x="365" y="418"/>
                    </a:lnTo>
                    <a:lnTo>
                      <a:pt x="371" y="412"/>
                    </a:lnTo>
                    <a:lnTo>
                      <a:pt x="371" y="400"/>
                    </a:lnTo>
                    <a:lnTo>
                      <a:pt x="378" y="406"/>
                    </a:lnTo>
                    <a:lnTo>
                      <a:pt x="384" y="412"/>
                    </a:lnTo>
                    <a:lnTo>
                      <a:pt x="384" y="436"/>
                    </a:lnTo>
                    <a:lnTo>
                      <a:pt x="390" y="442"/>
                    </a:lnTo>
                    <a:lnTo>
                      <a:pt x="390" y="489"/>
                    </a:lnTo>
                    <a:lnTo>
                      <a:pt x="397" y="495"/>
                    </a:lnTo>
                    <a:lnTo>
                      <a:pt x="397" y="565"/>
                    </a:lnTo>
                    <a:lnTo>
                      <a:pt x="403" y="57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7" name="Freeform 280"/>
              <p:cNvSpPr>
                <a:spLocks/>
              </p:cNvSpPr>
              <p:nvPr/>
            </p:nvSpPr>
            <p:spPr bwMode="auto">
              <a:xfrm>
                <a:off x="2844" y="2267"/>
                <a:ext cx="384" cy="1237"/>
              </a:xfrm>
              <a:custGeom>
                <a:avLst/>
                <a:gdLst>
                  <a:gd name="T0" fmla="*/ 6 w 384"/>
                  <a:gd name="T1" fmla="*/ 654 h 1237"/>
                  <a:gd name="T2" fmla="*/ 19 w 384"/>
                  <a:gd name="T3" fmla="*/ 689 h 1237"/>
                  <a:gd name="T4" fmla="*/ 25 w 384"/>
                  <a:gd name="T5" fmla="*/ 618 h 1237"/>
                  <a:gd name="T6" fmla="*/ 38 w 384"/>
                  <a:gd name="T7" fmla="*/ 571 h 1237"/>
                  <a:gd name="T8" fmla="*/ 44 w 384"/>
                  <a:gd name="T9" fmla="*/ 654 h 1237"/>
                  <a:gd name="T10" fmla="*/ 57 w 384"/>
                  <a:gd name="T11" fmla="*/ 778 h 1237"/>
                  <a:gd name="T12" fmla="*/ 63 w 384"/>
                  <a:gd name="T13" fmla="*/ 1043 h 1237"/>
                  <a:gd name="T14" fmla="*/ 76 w 384"/>
                  <a:gd name="T15" fmla="*/ 1172 h 1237"/>
                  <a:gd name="T16" fmla="*/ 76 w 384"/>
                  <a:gd name="T17" fmla="*/ 53 h 1237"/>
                  <a:gd name="T18" fmla="*/ 88 w 384"/>
                  <a:gd name="T19" fmla="*/ 300 h 1237"/>
                  <a:gd name="T20" fmla="*/ 94 w 384"/>
                  <a:gd name="T21" fmla="*/ 430 h 1237"/>
                  <a:gd name="T22" fmla="*/ 107 w 384"/>
                  <a:gd name="T23" fmla="*/ 394 h 1237"/>
                  <a:gd name="T24" fmla="*/ 120 w 384"/>
                  <a:gd name="T25" fmla="*/ 453 h 1237"/>
                  <a:gd name="T26" fmla="*/ 132 w 384"/>
                  <a:gd name="T27" fmla="*/ 530 h 1237"/>
                  <a:gd name="T28" fmla="*/ 139 w 384"/>
                  <a:gd name="T29" fmla="*/ 695 h 1237"/>
                  <a:gd name="T30" fmla="*/ 151 w 384"/>
                  <a:gd name="T31" fmla="*/ 713 h 1237"/>
                  <a:gd name="T32" fmla="*/ 157 w 384"/>
                  <a:gd name="T33" fmla="*/ 642 h 1237"/>
                  <a:gd name="T34" fmla="*/ 170 w 384"/>
                  <a:gd name="T35" fmla="*/ 565 h 1237"/>
                  <a:gd name="T36" fmla="*/ 176 w 384"/>
                  <a:gd name="T37" fmla="*/ 506 h 1237"/>
                  <a:gd name="T38" fmla="*/ 183 w 384"/>
                  <a:gd name="T39" fmla="*/ 589 h 1237"/>
                  <a:gd name="T40" fmla="*/ 195 w 384"/>
                  <a:gd name="T41" fmla="*/ 713 h 1237"/>
                  <a:gd name="T42" fmla="*/ 202 w 384"/>
                  <a:gd name="T43" fmla="*/ 1025 h 1237"/>
                  <a:gd name="T44" fmla="*/ 214 w 384"/>
                  <a:gd name="T45" fmla="*/ 1166 h 1237"/>
                  <a:gd name="T46" fmla="*/ 214 w 384"/>
                  <a:gd name="T47" fmla="*/ 29 h 1237"/>
                  <a:gd name="T48" fmla="*/ 227 w 384"/>
                  <a:gd name="T49" fmla="*/ 212 h 1237"/>
                  <a:gd name="T50" fmla="*/ 233 w 384"/>
                  <a:gd name="T51" fmla="*/ 394 h 1237"/>
                  <a:gd name="T52" fmla="*/ 246 w 384"/>
                  <a:gd name="T53" fmla="*/ 371 h 1237"/>
                  <a:gd name="T54" fmla="*/ 258 w 384"/>
                  <a:gd name="T55" fmla="*/ 406 h 1237"/>
                  <a:gd name="T56" fmla="*/ 265 w 384"/>
                  <a:gd name="T57" fmla="*/ 530 h 1237"/>
                  <a:gd name="T58" fmla="*/ 277 w 384"/>
                  <a:gd name="T59" fmla="*/ 636 h 1237"/>
                  <a:gd name="T60" fmla="*/ 283 w 384"/>
                  <a:gd name="T61" fmla="*/ 725 h 1237"/>
                  <a:gd name="T62" fmla="*/ 296 w 384"/>
                  <a:gd name="T63" fmla="*/ 689 h 1237"/>
                  <a:gd name="T64" fmla="*/ 302 w 384"/>
                  <a:gd name="T65" fmla="*/ 542 h 1237"/>
                  <a:gd name="T66" fmla="*/ 315 w 384"/>
                  <a:gd name="T67" fmla="*/ 471 h 1237"/>
                  <a:gd name="T68" fmla="*/ 321 w 384"/>
                  <a:gd name="T69" fmla="*/ 471 h 1237"/>
                  <a:gd name="T70" fmla="*/ 328 w 384"/>
                  <a:gd name="T71" fmla="*/ 630 h 1237"/>
                  <a:gd name="T72" fmla="*/ 340 w 384"/>
                  <a:gd name="T73" fmla="*/ 795 h 1237"/>
                  <a:gd name="T74" fmla="*/ 346 w 384"/>
                  <a:gd name="T75" fmla="*/ 1102 h 1237"/>
                  <a:gd name="T76" fmla="*/ 359 w 384"/>
                  <a:gd name="T77" fmla="*/ 1190 h 1237"/>
                  <a:gd name="T78" fmla="*/ 359 w 384"/>
                  <a:gd name="T79" fmla="*/ 29 h 1237"/>
                  <a:gd name="T80" fmla="*/ 372 w 384"/>
                  <a:gd name="T81" fmla="*/ 324 h 1237"/>
                  <a:gd name="T82" fmla="*/ 378 w 384"/>
                  <a:gd name="T83" fmla="*/ 400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84" h="1237">
                    <a:moveTo>
                      <a:pt x="0" y="571"/>
                    </a:moveTo>
                    <a:lnTo>
                      <a:pt x="0" y="648"/>
                    </a:lnTo>
                    <a:lnTo>
                      <a:pt x="6" y="654"/>
                    </a:lnTo>
                    <a:lnTo>
                      <a:pt x="6" y="695"/>
                    </a:lnTo>
                    <a:lnTo>
                      <a:pt x="13" y="695"/>
                    </a:lnTo>
                    <a:lnTo>
                      <a:pt x="19" y="689"/>
                    </a:lnTo>
                    <a:lnTo>
                      <a:pt x="19" y="666"/>
                    </a:lnTo>
                    <a:lnTo>
                      <a:pt x="25" y="660"/>
                    </a:lnTo>
                    <a:lnTo>
                      <a:pt x="25" y="618"/>
                    </a:lnTo>
                    <a:lnTo>
                      <a:pt x="31" y="613"/>
                    </a:lnTo>
                    <a:lnTo>
                      <a:pt x="31" y="577"/>
                    </a:lnTo>
                    <a:lnTo>
                      <a:pt x="38" y="571"/>
                    </a:lnTo>
                    <a:lnTo>
                      <a:pt x="38" y="583"/>
                    </a:lnTo>
                    <a:lnTo>
                      <a:pt x="44" y="589"/>
                    </a:lnTo>
                    <a:lnTo>
                      <a:pt x="44" y="654"/>
                    </a:lnTo>
                    <a:lnTo>
                      <a:pt x="50" y="660"/>
                    </a:lnTo>
                    <a:lnTo>
                      <a:pt x="50" y="772"/>
                    </a:lnTo>
                    <a:lnTo>
                      <a:pt x="57" y="778"/>
                    </a:lnTo>
                    <a:lnTo>
                      <a:pt x="57" y="901"/>
                    </a:lnTo>
                    <a:lnTo>
                      <a:pt x="63" y="907"/>
                    </a:lnTo>
                    <a:lnTo>
                      <a:pt x="63" y="1043"/>
                    </a:lnTo>
                    <a:lnTo>
                      <a:pt x="69" y="1049"/>
                    </a:lnTo>
                    <a:lnTo>
                      <a:pt x="69" y="1166"/>
                    </a:lnTo>
                    <a:lnTo>
                      <a:pt x="76" y="1172"/>
                    </a:lnTo>
                    <a:lnTo>
                      <a:pt x="76" y="1237"/>
                    </a:lnTo>
                    <a:lnTo>
                      <a:pt x="76" y="0"/>
                    </a:lnTo>
                    <a:lnTo>
                      <a:pt x="76" y="53"/>
                    </a:lnTo>
                    <a:lnTo>
                      <a:pt x="82" y="59"/>
                    </a:lnTo>
                    <a:lnTo>
                      <a:pt x="82" y="294"/>
                    </a:lnTo>
                    <a:lnTo>
                      <a:pt x="88" y="300"/>
                    </a:lnTo>
                    <a:lnTo>
                      <a:pt x="88" y="418"/>
                    </a:lnTo>
                    <a:lnTo>
                      <a:pt x="101" y="430"/>
                    </a:lnTo>
                    <a:lnTo>
                      <a:pt x="94" y="430"/>
                    </a:lnTo>
                    <a:lnTo>
                      <a:pt x="101" y="406"/>
                    </a:lnTo>
                    <a:lnTo>
                      <a:pt x="113" y="394"/>
                    </a:lnTo>
                    <a:lnTo>
                      <a:pt x="107" y="394"/>
                    </a:lnTo>
                    <a:lnTo>
                      <a:pt x="113" y="412"/>
                    </a:lnTo>
                    <a:lnTo>
                      <a:pt x="120" y="418"/>
                    </a:lnTo>
                    <a:lnTo>
                      <a:pt x="120" y="453"/>
                    </a:lnTo>
                    <a:lnTo>
                      <a:pt x="126" y="459"/>
                    </a:lnTo>
                    <a:lnTo>
                      <a:pt x="126" y="524"/>
                    </a:lnTo>
                    <a:lnTo>
                      <a:pt x="132" y="530"/>
                    </a:lnTo>
                    <a:lnTo>
                      <a:pt x="132" y="613"/>
                    </a:lnTo>
                    <a:lnTo>
                      <a:pt x="139" y="618"/>
                    </a:lnTo>
                    <a:lnTo>
                      <a:pt x="139" y="695"/>
                    </a:lnTo>
                    <a:lnTo>
                      <a:pt x="145" y="701"/>
                    </a:lnTo>
                    <a:lnTo>
                      <a:pt x="145" y="719"/>
                    </a:lnTo>
                    <a:lnTo>
                      <a:pt x="151" y="713"/>
                    </a:lnTo>
                    <a:lnTo>
                      <a:pt x="151" y="701"/>
                    </a:lnTo>
                    <a:lnTo>
                      <a:pt x="157" y="695"/>
                    </a:lnTo>
                    <a:lnTo>
                      <a:pt x="157" y="642"/>
                    </a:lnTo>
                    <a:lnTo>
                      <a:pt x="164" y="636"/>
                    </a:lnTo>
                    <a:lnTo>
                      <a:pt x="164" y="571"/>
                    </a:lnTo>
                    <a:lnTo>
                      <a:pt x="170" y="565"/>
                    </a:lnTo>
                    <a:lnTo>
                      <a:pt x="170" y="518"/>
                    </a:lnTo>
                    <a:lnTo>
                      <a:pt x="176" y="512"/>
                    </a:lnTo>
                    <a:lnTo>
                      <a:pt x="176" y="506"/>
                    </a:lnTo>
                    <a:lnTo>
                      <a:pt x="176" y="518"/>
                    </a:lnTo>
                    <a:lnTo>
                      <a:pt x="183" y="524"/>
                    </a:lnTo>
                    <a:lnTo>
                      <a:pt x="183" y="589"/>
                    </a:lnTo>
                    <a:lnTo>
                      <a:pt x="189" y="595"/>
                    </a:lnTo>
                    <a:lnTo>
                      <a:pt x="189" y="707"/>
                    </a:lnTo>
                    <a:lnTo>
                      <a:pt x="195" y="713"/>
                    </a:lnTo>
                    <a:lnTo>
                      <a:pt x="195" y="860"/>
                    </a:lnTo>
                    <a:lnTo>
                      <a:pt x="202" y="866"/>
                    </a:lnTo>
                    <a:lnTo>
                      <a:pt x="202" y="1025"/>
                    </a:lnTo>
                    <a:lnTo>
                      <a:pt x="208" y="1031"/>
                    </a:lnTo>
                    <a:lnTo>
                      <a:pt x="208" y="1161"/>
                    </a:lnTo>
                    <a:lnTo>
                      <a:pt x="214" y="1166"/>
                    </a:lnTo>
                    <a:lnTo>
                      <a:pt x="214" y="1237"/>
                    </a:lnTo>
                    <a:lnTo>
                      <a:pt x="214" y="0"/>
                    </a:lnTo>
                    <a:lnTo>
                      <a:pt x="214" y="29"/>
                    </a:lnTo>
                    <a:lnTo>
                      <a:pt x="220" y="35"/>
                    </a:lnTo>
                    <a:lnTo>
                      <a:pt x="220" y="206"/>
                    </a:lnTo>
                    <a:lnTo>
                      <a:pt x="227" y="212"/>
                    </a:lnTo>
                    <a:lnTo>
                      <a:pt x="227" y="371"/>
                    </a:lnTo>
                    <a:lnTo>
                      <a:pt x="233" y="377"/>
                    </a:lnTo>
                    <a:lnTo>
                      <a:pt x="233" y="394"/>
                    </a:lnTo>
                    <a:lnTo>
                      <a:pt x="239" y="389"/>
                    </a:lnTo>
                    <a:lnTo>
                      <a:pt x="239" y="371"/>
                    </a:lnTo>
                    <a:lnTo>
                      <a:pt x="246" y="371"/>
                    </a:lnTo>
                    <a:lnTo>
                      <a:pt x="252" y="377"/>
                    </a:lnTo>
                    <a:lnTo>
                      <a:pt x="252" y="400"/>
                    </a:lnTo>
                    <a:lnTo>
                      <a:pt x="258" y="406"/>
                    </a:lnTo>
                    <a:lnTo>
                      <a:pt x="258" y="448"/>
                    </a:lnTo>
                    <a:lnTo>
                      <a:pt x="265" y="453"/>
                    </a:lnTo>
                    <a:lnTo>
                      <a:pt x="265" y="530"/>
                    </a:lnTo>
                    <a:lnTo>
                      <a:pt x="271" y="536"/>
                    </a:lnTo>
                    <a:lnTo>
                      <a:pt x="271" y="630"/>
                    </a:lnTo>
                    <a:lnTo>
                      <a:pt x="277" y="636"/>
                    </a:lnTo>
                    <a:lnTo>
                      <a:pt x="277" y="701"/>
                    </a:lnTo>
                    <a:lnTo>
                      <a:pt x="283" y="707"/>
                    </a:lnTo>
                    <a:lnTo>
                      <a:pt x="283" y="725"/>
                    </a:lnTo>
                    <a:lnTo>
                      <a:pt x="290" y="719"/>
                    </a:lnTo>
                    <a:lnTo>
                      <a:pt x="290" y="695"/>
                    </a:lnTo>
                    <a:lnTo>
                      <a:pt x="296" y="689"/>
                    </a:lnTo>
                    <a:lnTo>
                      <a:pt x="296" y="624"/>
                    </a:lnTo>
                    <a:lnTo>
                      <a:pt x="302" y="618"/>
                    </a:lnTo>
                    <a:lnTo>
                      <a:pt x="302" y="542"/>
                    </a:lnTo>
                    <a:lnTo>
                      <a:pt x="309" y="536"/>
                    </a:lnTo>
                    <a:lnTo>
                      <a:pt x="309" y="477"/>
                    </a:lnTo>
                    <a:lnTo>
                      <a:pt x="315" y="471"/>
                    </a:lnTo>
                    <a:lnTo>
                      <a:pt x="315" y="459"/>
                    </a:lnTo>
                    <a:lnTo>
                      <a:pt x="315" y="465"/>
                    </a:lnTo>
                    <a:lnTo>
                      <a:pt x="321" y="471"/>
                    </a:lnTo>
                    <a:lnTo>
                      <a:pt x="321" y="518"/>
                    </a:lnTo>
                    <a:lnTo>
                      <a:pt x="328" y="524"/>
                    </a:lnTo>
                    <a:lnTo>
                      <a:pt x="328" y="630"/>
                    </a:lnTo>
                    <a:lnTo>
                      <a:pt x="334" y="636"/>
                    </a:lnTo>
                    <a:lnTo>
                      <a:pt x="334" y="789"/>
                    </a:lnTo>
                    <a:lnTo>
                      <a:pt x="340" y="795"/>
                    </a:lnTo>
                    <a:lnTo>
                      <a:pt x="340" y="972"/>
                    </a:lnTo>
                    <a:lnTo>
                      <a:pt x="346" y="978"/>
                    </a:lnTo>
                    <a:lnTo>
                      <a:pt x="346" y="1102"/>
                    </a:lnTo>
                    <a:lnTo>
                      <a:pt x="353" y="1108"/>
                    </a:lnTo>
                    <a:lnTo>
                      <a:pt x="353" y="1184"/>
                    </a:lnTo>
                    <a:lnTo>
                      <a:pt x="359" y="1190"/>
                    </a:lnTo>
                    <a:lnTo>
                      <a:pt x="359" y="1237"/>
                    </a:lnTo>
                    <a:lnTo>
                      <a:pt x="359" y="0"/>
                    </a:lnTo>
                    <a:lnTo>
                      <a:pt x="359" y="29"/>
                    </a:lnTo>
                    <a:lnTo>
                      <a:pt x="365" y="35"/>
                    </a:lnTo>
                    <a:lnTo>
                      <a:pt x="365" y="318"/>
                    </a:lnTo>
                    <a:lnTo>
                      <a:pt x="372" y="324"/>
                    </a:lnTo>
                    <a:lnTo>
                      <a:pt x="372" y="412"/>
                    </a:lnTo>
                    <a:lnTo>
                      <a:pt x="378" y="406"/>
                    </a:lnTo>
                    <a:lnTo>
                      <a:pt x="378" y="400"/>
                    </a:lnTo>
                    <a:lnTo>
                      <a:pt x="384" y="406"/>
                    </a:lnTo>
                    <a:lnTo>
                      <a:pt x="384" y="400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8" name="Freeform 281"/>
              <p:cNvSpPr>
                <a:spLocks/>
              </p:cNvSpPr>
              <p:nvPr/>
            </p:nvSpPr>
            <p:spPr bwMode="auto">
              <a:xfrm>
                <a:off x="3228" y="2526"/>
                <a:ext cx="397" cy="754"/>
              </a:xfrm>
              <a:custGeom>
                <a:avLst/>
                <a:gdLst>
                  <a:gd name="T0" fmla="*/ 7 w 397"/>
                  <a:gd name="T1" fmla="*/ 153 h 754"/>
                  <a:gd name="T2" fmla="*/ 13 w 397"/>
                  <a:gd name="T3" fmla="*/ 242 h 754"/>
                  <a:gd name="T4" fmla="*/ 25 w 397"/>
                  <a:gd name="T5" fmla="*/ 336 h 754"/>
                  <a:gd name="T6" fmla="*/ 32 w 397"/>
                  <a:gd name="T7" fmla="*/ 501 h 754"/>
                  <a:gd name="T8" fmla="*/ 38 w 397"/>
                  <a:gd name="T9" fmla="*/ 501 h 754"/>
                  <a:gd name="T10" fmla="*/ 51 w 397"/>
                  <a:gd name="T11" fmla="*/ 442 h 754"/>
                  <a:gd name="T12" fmla="*/ 57 w 397"/>
                  <a:gd name="T13" fmla="*/ 236 h 754"/>
                  <a:gd name="T14" fmla="*/ 70 w 397"/>
                  <a:gd name="T15" fmla="*/ 147 h 754"/>
                  <a:gd name="T16" fmla="*/ 76 w 397"/>
                  <a:gd name="T17" fmla="*/ 147 h 754"/>
                  <a:gd name="T18" fmla="*/ 88 w 397"/>
                  <a:gd name="T19" fmla="*/ 230 h 754"/>
                  <a:gd name="T20" fmla="*/ 95 w 397"/>
                  <a:gd name="T21" fmla="*/ 542 h 754"/>
                  <a:gd name="T22" fmla="*/ 107 w 397"/>
                  <a:gd name="T23" fmla="*/ 684 h 754"/>
                  <a:gd name="T24" fmla="*/ 120 w 397"/>
                  <a:gd name="T25" fmla="*/ 642 h 754"/>
                  <a:gd name="T26" fmla="*/ 132 w 397"/>
                  <a:gd name="T27" fmla="*/ 418 h 754"/>
                  <a:gd name="T28" fmla="*/ 139 w 397"/>
                  <a:gd name="T29" fmla="*/ 265 h 754"/>
                  <a:gd name="T30" fmla="*/ 151 w 397"/>
                  <a:gd name="T31" fmla="*/ 289 h 754"/>
                  <a:gd name="T32" fmla="*/ 158 w 397"/>
                  <a:gd name="T33" fmla="*/ 430 h 754"/>
                  <a:gd name="T34" fmla="*/ 170 w 397"/>
                  <a:gd name="T35" fmla="*/ 530 h 754"/>
                  <a:gd name="T36" fmla="*/ 177 w 397"/>
                  <a:gd name="T37" fmla="*/ 536 h 754"/>
                  <a:gd name="T38" fmla="*/ 189 w 397"/>
                  <a:gd name="T39" fmla="*/ 436 h 754"/>
                  <a:gd name="T40" fmla="*/ 195 w 397"/>
                  <a:gd name="T41" fmla="*/ 194 h 754"/>
                  <a:gd name="T42" fmla="*/ 208 w 397"/>
                  <a:gd name="T43" fmla="*/ 94 h 754"/>
                  <a:gd name="T44" fmla="*/ 214 w 397"/>
                  <a:gd name="T45" fmla="*/ 35 h 754"/>
                  <a:gd name="T46" fmla="*/ 227 w 397"/>
                  <a:gd name="T47" fmla="*/ 159 h 754"/>
                  <a:gd name="T48" fmla="*/ 240 w 397"/>
                  <a:gd name="T49" fmla="*/ 295 h 754"/>
                  <a:gd name="T50" fmla="*/ 246 w 397"/>
                  <a:gd name="T51" fmla="*/ 513 h 754"/>
                  <a:gd name="T52" fmla="*/ 258 w 397"/>
                  <a:gd name="T53" fmla="*/ 583 h 754"/>
                  <a:gd name="T54" fmla="*/ 265 w 397"/>
                  <a:gd name="T55" fmla="*/ 572 h 754"/>
                  <a:gd name="T56" fmla="*/ 271 w 397"/>
                  <a:gd name="T57" fmla="*/ 466 h 754"/>
                  <a:gd name="T58" fmla="*/ 284 w 397"/>
                  <a:gd name="T59" fmla="*/ 448 h 754"/>
                  <a:gd name="T60" fmla="*/ 290 w 397"/>
                  <a:gd name="T61" fmla="*/ 454 h 754"/>
                  <a:gd name="T62" fmla="*/ 296 w 397"/>
                  <a:gd name="T63" fmla="*/ 548 h 754"/>
                  <a:gd name="T64" fmla="*/ 309 w 397"/>
                  <a:gd name="T65" fmla="*/ 583 h 754"/>
                  <a:gd name="T66" fmla="*/ 315 w 397"/>
                  <a:gd name="T67" fmla="*/ 483 h 754"/>
                  <a:gd name="T68" fmla="*/ 328 w 397"/>
                  <a:gd name="T69" fmla="*/ 371 h 754"/>
                  <a:gd name="T70" fmla="*/ 334 w 397"/>
                  <a:gd name="T71" fmla="*/ 147 h 754"/>
                  <a:gd name="T72" fmla="*/ 347 w 397"/>
                  <a:gd name="T73" fmla="*/ 59 h 754"/>
                  <a:gd name="T74" fmla="*/ 353 w 397"/>
                  <a:gd name="T75" fmla="*/ 0 h 754"/>
                  <a:gd name="T76" fmla="*/ 366 w 397"/>
                  <a:gd name="T77" fmla="*/ 29 h 754"/>
                  <a:gd name="T78" fmla="*/ 372 w 397"/>
                  <a:gd name="T79" fmla="*/ 194 h 754"/>
                  <a:gd name="T80" fmla="*/ 384 w 397"/>
                  <a:gd name="T81" fmla="*/ 289 h 754"/>
                  <a:gd name="T82" fmla="*/ 391 w 397"/>
                  <a:gd name="T83" fmla="*/ 436 h 7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754">
                    <a:moveTo>
                      <a:pt x="0" y="141"/>
                    </a:moveTo>
                    <a:lnTo>
                      <a:pt x="0" y="147"/>
                    </a:lnTo>
                    <a:lnTo>
                      <a:pt x="7" y="153"/>
                    </a:lnTo>
                    <a:lnTo>
                      <a:pt x="7" y="183"/>
                    </a:lnTo>
                    <a:lnTo>
                      <a:pt x="13" y="189"/>
                    </a:lnTo>
                    <a:lnTo>
                      <a:pt x="13" y="242"/>
                    </a:lnTo>
                    <a:lnTo>
                      <a:pt x="19" y="247"/>
                    </a:lnTo>
                    <a:lnTo>
                      <a:pt x="19" y="330"/>
                    </a:lnTo>
                    <a:lnTo>
                      <a:pt x="25" y="336"/>
                    </a:lnTo>
                    <a:lnTo>
                      <a:pt x="25" y="436"/>
                    </a:lnTo>
                    <a:lnTo>
                      <a:pt x="32" y="442"/>
                    </a:lnTo>
                    <a:lnTo>
                      <a:pt x="32" y="501"/>
                    </a:lnTo>
                    <a:lnTo>
                      <a:pt x="38" y="507"/>
                    </a:lnTo>
                    <a:lnTo>
                      <a:pt x="38" y="513"/>
                    </a:lnTo>
                    <a:lnTo>
                      <a:pt x="38" y="501"/>
                    </a:lnTo>
                    <a:lnTo>
                      <a:pt x="44" y="495"/>
                    </a:lnTo>
                    <a:lnTo>
                      <a:pt x="44" y="448"/>
                    </a:lnTo>
                    <a:lnTo>
                      <a:pt x="51" y="442"/>
                    </a:lnTo>
                    <a:lnTo>
                      <a:pt x="51" y="348"/>
                    </a:lnTo>
                    <a:lnTo>
                      <a:pt x="57" y="342"/>
                    </a:lnTo>
                    <a:lnTo>
                      <a:pt x="57" y="236"/>
                    </a:lnTo>
                    <a:lnTo>
                      <a:pt x="63" y="230"/>
                    </a:lnTo>
                    <a:lnTo>
                      <a:pt x="63" y="153"/>
                    </a:lnTo>
                    <a:lnTo>
                      <a:pt x="70" y="147"/>
                    </a:lnTo>
                    <a:lnTo>
                      <a:pt x="70" y="124"/>
                    </a:lnTo>
                    <a:lnTo>
                      <a:pt x="76" y="130"/>
                    </a:lnTo>
                    <a:lnTo>
                      <a:pt x="76" y="147"/>
                    </a:lnTo>
                    <a:lnTo>
                      <a:pt x="82" y="153"/>
                    </a:lnTo>
                    <a:lnTo>
                      <a:pt x="82" y="224"/>
                    </a:lnTo>
                    <a:lnTo>
                      <a:pt x="88" y="230"/>
                    </a:lnTo>
                    <a:lnTo>
                      <a:pt x="88" y="365"/>
                    </a:lnTo>
                    <a:lnTo>
                      <a:pt x="95" y="371"/>
                    </a:lnTo>
                    <a:lnTo>
                      <a:pt x="95" y="542"/>
                    </a:lnTo>
                    <a:lnTo>
                      <a:pt x="101" y="548"/>
                    </a:lnTo>
                    <a:lnTo>
                      <a:pt x="101" y="678"/>
                    </a:lnTo>
                    <a:lnTo>
                      <a:pt x="107" y="684"/>
                    </a:lnTo>
                    <a:lnTo>
                      <a:pt x="107" y="754"/>
                    </a:lnTo>
                    <a:lnTo>
                      <a:pt x="120" y="754"/>
                    </a:lnTo>
                    <a:lnTo>
                      <a:pt x="120" y="642"/>
                    </a:lnTo>
                    <a:lnTo>
                      <a:pt x="126" y="636"/>
                    </a:lnTo>
                    <a:lnTo>
                      <a:pt x="126" y="424"/>
                    </a:lnTo>
                    <a:lnTo>
                      <a:pt x="132" y="418"/>
                    </a:lnTo>
                    <a:lnTo>
                      <a:pt x="132" y="300"/>
                    </a:lnTo>
                    <a:lnTo>
                      <a:pt x="139" y="295"/>
                    </a:lnTo>
                    <a:lnTo>
                      <a:pt x="139" y="265"/>
                    </a:lnTo>
                    <a:lnTo>
                      <a:pt x="145" y="271"/>
                    </a:lnTo>
                    <a:lnTo>
                      <a:pt x="145" y="283"/>
                    </a:lnTo>
                    <a:lnTo>
                      <a:pt x="151" y="289"/>
                    </a:lnTo>
                    <a:lnTo>
                      <a:pt x="151" y="336"/>
                    </a:lnTo>
                    <a:lnTo>
                      <a:pt x="158" y="342"/>
                    </a:lnTo>
                    <a:lnTo>
                      <a:pt x="158" y="430"/>
                    </a:lnTo>
                    <a:lnTo>
                      <a:pt x="164" y="436"/>
                    </a:lnTo>
                    <a:lnTo>
                      <a:pt x="164" y="524"/>
                    </a:lnTo>
                    <a:lnTo>
                      <a:pt x="170" y="530"/>
                    </a:lnTo>
                    <a:lnTo>
                      <a:pt x="170" y="572"/>
                    </a:lnTo>
                    <a:lnTo>
                      <a:pt x="177" y="566"/>
                    </a:lnTo>
                    <a:lnTo>
                      <a:pt x="177" y="536"/>
                    </a:lnTo>
                    <a:lnTo>
                      <a:pt x="183" y="530"/>
                    </a:lnTo>
                    <a:lnTo>
                      <a:pt x="183" y="442"/>
                    </a:lnTo>
                    <a:lnTo>
                      <a:pt x="189" y="436"/>
                    </a:lnTo>
                    <a:lnTo>
                      <a:pt x="189" y="318"/>
                    </a:lnTo>
                    <a:lnTo>
                      <a:pt x="195" y="312"/>
                    </a:lnTo>
                    <a:lnTo>
                      <a:pt x="195" y="194"/>
                    </a:lnTo>
                    <a:lnTo>
                      <a:pt x="202" y="189"/>
                    </a:lnTo>
                    <a:lnTo>
                      <a:pt x="202" y="100"/>
                    </a:lnTo>
                    <a:lnTo>
                      <a:pt x="208" y="94"/>
                    </a:lnTo>
                    <a:lnTo>
                      <a:pt x="208" y="47"/>
                    </a:lnTo>
                    <a:lnTo>
                      <a:pt x="221" y="35"/>
                    </a:lnTo>
                    <a:lnTo>
                      <a:pt x="214" y="35"/>
                    </a:lnTo>
                    <a:lnTo>
                      <a:pt x="221" y="71"/>
                    </a:lnTo>
                    <a:lnTo>
                      <a:pt x="227" y="77"/>
                    </a:lnTo>
                    <a:lnTo>
                      <a:pt x="227" y="159"/>
                    </a:lnTo>
                    <a:lnTo>
                      <a:pt x="233" y="165"/>
                    </a:lnTo>
                    <a:lnTo>
                      <a:pt x="233" y="289"/>
                    </a:lnTo>
                    <a:lnTo>
                      <a:pt x="240" y="295"/>
                    </a:lnTo>
                    <a:lnTo>
                      <a:pt x="240" y="407"/>
                    </a:lnTo>
                    <a:lnTo>
                      <a:pt x="246" y="412"/>
                    </a:lnTo>
                    <a:lnTo>
                      <a:pt x="246" y="513"/>
                    </a:lnTo>
                    <a:lnTo>
                      <a:pt x="252" y="519"/>
                    </a:lnTo>
                    <a:lnTo>
                      <a:pt x="252" y="577"/>
                    </a:lnTo>
                    <a:lnTo>
                      <a:pt x="258" y="583"/>
                    </a:lnTo>
                    <a:lnTo>
                      <a:pt x="258" y="589"/>
                    </a:lnTo>
                    <a:lnTo>
                      <a:pt x="258" y="577"/>
                    </a:lnTo>
                    <a:lnTo>
                      <a:pt x="265" y="572"/>
                    </a:lnTo>
                    <a:lnTo>
                      <a:pt x="265" y="524"/>
                    </a:lnTo>
                    <a:lnTo>
                      <a:pt x="271" y="519"/>
                    </a:lnTo>
                    <a:lnTo>
                      <a:pt x="271" y="466"/>
                    </a:lnTo>
                    <a:lnTo>
                      <a:pt x="277" y="460"/>
                    </a:lnTo>
                    <a:lnTo>
                      <a:pt x="277" y="442"/>
                    </a:lnTo>
                    <a:lnTo>
                      <a:pt x="284" y="448"/>
                    </a:lnTo>
                    <a:lnTo>
                      <a:pt x="284" y="442"/>
                    </a:lnTo>
                    <a:lnTo>
                      <a:pt x="284" y="448"/>
                    </a:lnTo>
                    <a:lnTo>
                      <a:pt x="290" y="454"/>
                    </a:lnTo>
                    <a:lnTo>
                      <a:pt x="290" y="489"/>
                    </a:lnTo>
                    <a:lnTo>
                      <a:pt x="296" y="495"/>
                    </a:lnTo>
                    <a:lnTo>
                      <a:pt x="296" y="548"/>
                    </a:lnTo>
                    <a:lnTo>
                      <a:pt x="303" y="554"/>
                    </a:lnTo>
                    <a:lnTo>
                      <a:pt x="303" y="589"/>
                    </a:lnTo>
                    <a:lnTo>
                      <a:pt x="309" y="583"/>
                    </a:lnTo>
                    <a:lnTo>
                      <a:pt x="309" y="566"/>
                    </a:lnTo>
                    <a:lnTo>
                      <a:pt x="315" y="560"/>
                    </a:lnTo>
                    <a:lnTo>
                      <a:pt x="315" y="483"/>
                    </a:lnTo>
                    <a:lnTo>
                      <a:pt x="321" y="477"/>
                    </a:lnTo>
                    <a:lnTo>
                      <a:pt x="321" y="377"/>
                    </a:lnTo>
                    <a:lnTo>
                      <a:pt x="328" y="371"/>
                    </a:lnTo>
                    <a:lnTo>
                      <a:pt x="328" y="259"/>
                    </a:lnTo>
                    <a:lnTo>
                      <a:pt x="334" y="253"/>
                    </a:lnTo>
                    <a:lnTo>
                      <a:pt x="334" y="147"/>
                    </a:lnTo>
                    <a:lnTo>
                      <a:pt x="340" y="141"/>
                    </a:lnTo>
                    <a:lnTo>
                      <a:pt x="340" y="65"/>
                    </a:lnTo>
                    <a:lnTo>
                      <a:pt x="347" y="59"/>
                    </a:lnTo>
                    <a:lnTo>
                      <a:pt x="347" y="18"/>
                    </a:lnTo>
                    <a:lnTo>
                      <a:pt x="353" y="12"/>
                    </a:lnTo>
                    <a:lnTo>
                      <a:pt x="353" y="0"/>
                    </a:lnTo>
                    <a:lnTo>
                      <a:pt x="359" y="6"/>
                    </a:lnTo>
                    <a:lnTo>
                      <a:pt x="359" y="24"/>
                    </a:lnTo>
                    <a:lnTo>
                      <a:pt x="366" y="29"/>
                    </a:lnTo>
                    <a:lnTo>
                      <a:pt x="366" y="100"/>
                    </a:lnTo>
                    <a:lnTo>
                      <a:pt x="372" y="106"/>
                    </a:lnTo>
                    <a:lnTo>
                      <a:pt x="372" y="194"/>
                    </a:lnTo>
                    <a:lnTo>
                      <a:pt x="378" y="200"/>
                    </a:lnTo>
                    <a:lnTo>
                      <a:pt x="378" y="283"/>
                    </a:lnTo>
                    <a:lnTo>
                      <a:pt x="384" y="289"/>
                    </a:lnTo>
                    <a:lnTo>
                      <a:pt x="384" y="365"/>
                    </a:lnTo>
                    <a:lnTo>
                      <a:pt x="391" y="371"/>
                    </a:lnTo>
                    <a:lnTo>
                      <a:pt x="391" y="436"/>
                    </a:lnTo>
                    <a:lnTo>
                      <a:pt x="397" y="442"/>
                    </a:lnTo>
                    <a:lnTo>
                      <a:pt x="397" y="46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9" name="Freeform 282"/>
              <p:cNvSpPr>
                <a:spLocks/>
              </p:cNvSpPr>
              <p:nvPr/>
            </p:nvSpPr>
            <p:spPr bwMode="auto">
              <a:xfrm>
                <a:off x="3625" y="2267"/>
                <a:ext cx="410" cy="1237"/>
              </a:xfrm>
              <a:custGeom>
                <a:avLst/>
                <a:gdLst>
                  <a:gd name="T0" fmla="*/ 13 w 410"/>
                  <a:gd name="T1" fmla="*/ 736 h 1237"/>
                  <a:gd name="T2" fmla="*/ 19 w 410"/>
                  <a:gd name="T3" fmla="*/ 789 h 1237"/>
                  <a:gd name="T4" fmla="*/ 32 w 410"/>
                  <a:gd name="T5" fmla="*/ 836 h 1237"/>
                  <a:gd name="T6" fmla="*/ 38 w 410"/>
                  <a:gd name="T7" fmla="*/ 925 h 1237"/>
                  <a:gd name="T8" fmla="*/ 50 w 410"/>
                  <a:gd name="T9" fmla="*/ 907 h 1237"/>
                  <a:gd name="T10" fmla="*/ 57 w 410"/>
                  <a:gd name="T11" fmla="*/ 660 h 1237"/>
                  <a:gd name="T12" fmla="*/ 69 w 410"/>
                  <a:gd name="T13" fmla="*/ 536 h 1237"/>
                  <a:gd name="T14" fmla="*/ 76 w 410"/>
                  <a:gd name="T15" fmla="*/ 336 h 1237"/>
                  <a:gd name="T16" fmla="*/ 88 w 410"/>
                  <a:gd name="T17" fmla="*/ 259 h 1237"/>
                  <a:gd name="T18" fmla="*/ 95 w 410"/>
                  <a:gd name="T19" fmla="*/ 206 h 1237"/>
                  <a:gd name="T20" fmla="*/ 107 w 410"/>
                  <a:gd name="T21" fmla="*/ 318 h 1237"/>
                  <a:gd name="T22" fmla="*/ 120 w 410"/>
                  <a:gd name="T23" fmla="*/ 389 h 1237"/>
                  <a:gd name="T24" fmla="*/ 126 w 410"/>
                  <a:gd name="T25" fmla="*/ 448 h 1237"/>
                  <a:gd name="T26" fmla="*/ 139 w 410"/>
                  <a:gd name="T27" fmla="*/ 477 h 1237"/>
                  <a:gd name="T28" fmla="*/ 151 w 410"/>
                  <a:gd name="T29" fmla="*/ 506 h 1237"/>
                  <a:gd name="T30" fmla="*/ 158 w 410"/>
                  <a:gd name="T31" fmla="*/ 689 h 1237"/>
                  <a:gd name="T32" fmla="*/ 170 w 410"/>
                  <a:gd name="T33" fmla="*/ 836 h 1237"/>
                  <a:gd name="T34" fmla="*/ 176 w 410"/>
                  <a:gd name="T35" fmla="*/ 1102 h 1237"/>
                  <a:gd name="T36" fmla="*/ 189 w 410"/>
                  <a:gd name="T37" fmla="*/ 1202 h 1237"/>
                  <a:gd name="T38" fmla="*/ 189 w 410"/>
                  <a:gd name="T39" fmla="*/ 112 h 1237"/>
                  <a:gd name="T40" fmla="*/ 202 w 410"/>
                  <a:gd name="T41" fmla="*/ 412 h 1237"/>
                  <a:gd name="T42" fmla="*/ 208 w 410"/>
                  <a:gd name="T43" fmla="*/ 400 h 1237"/>
                  <a:gd name="T44" fmla="*/ 214 w 410"/>
                  <a:gd name="T45" fmla="*/ 259 h 1237"/>
                  <a:gd name="T46" fmla="*/ 233 w 410"/>
                  <a:gd name="T47" fmla="*/ 200 h 1237"/>
                  <a:gd name="T48" fmla="*/ 239 w 410"/>
                  <a:gd name="T49" fmla="*/ 241 h 1237"/>
                  <a:gd name="T50" fmla="*/ 246 w 410"/>
                  <a:gd name="T51" fmla="*/ 383 h 1237"/>
                  <a:gd name="T52" fmla="*/ 265 w 410"/>
                  <a:gd name="T53" fmla="*/ 430 h 1237"/>
                  <a:gd name="T54" fmla="*/ 277 w 410"/>
                  <a:gd name="T55" fmla="*/ 412 h 1237"/>
                  <a:gd name="T56" fmla="*/ 284 w 410"/>
                  <a:gd name="T57" fmla="*/ 389 h 1237"/>
                  <a:gd name="T58" fmla="*/ 290 w 410"/>
                  <a:gd name="T59" fmla="*/ 471 h 1237"/>
                  <a:gd name="T60" fmla="*/ 302 w 410"/>
                  <a:gd name="T61" fmla="*/ 589 h 1237"/>
                  <a:gd name="T62" fmla="*/ 309 w 410"/>
                  <a:gd name="T63" fmla="*/ 907 h 1237"/>
                  <a:gd name="T64" fmla="*/ 321 w 410"/>
                  <a:gd name="T65" fmla="*/ 1066 h 1237"/>
                  <a:gd name="T66" fmla="*/ 328 w 410"/>
                  <a:gd name="T67" fmla="*/ 1214 h 1237"/>
                  <a:gd name="T68" fmla="*/ 334 w 410"/>
                  <a:gd name="T69" fmla="*/ 0 h 1237"/>
                  <a:gd name="T70" fmla="*/ 340 w 410"/>
                  <a:gd name="T71" fmla="*/ 436 h 1237"/>
                  <a:gd name="T72" fmla="*/ 347 w 410"/>
                  <a:gd name="T73" fmla="*/ 371 h 1237"/>
                  <a:gd name="T74" fmla="*/ 359 w 410"/>
                  <a:gd name="T75" fmla="*/ 306 h 1237"/>
                  <a:gd name="T76" fmla="*/ 365 w 410"/>
                  <a:gd name="T77" fmla="*/ 271 h 1237"/>
                  <a:gd name="T78" fmla="*/ 378 w 410"/>
                  <a:gd name="T79" fmla="*/ 347 h 1237"/>
                  <a:gd name="T80" fmla="*/ 391 w 410"/>
                  <a:gd name="T81" fmla="*/ 412 h 1237"/>
                  <a:gd name="T82" fmla="*/ 403 w 410"/>
                  <a:gd name="T83" fmla="*/ 442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10" h="1237">
                    <a:moveTo>
                      <a:pt x="0" y="725"/>
                    </a:moveTo>
                    <a:lnTo>
                      <a:pt x="6" y="730"/>
                    </a:lnTo>
                    <a:lnTo>
                      <a:pt x="13" y="736"/>
                    </a:lnTo>
                    <a:lnTo>
                      <a:pt x="13" y="754"/>
                    </a:lnTo>
                    <a:lnTo>
                      <a:pt x="19" y="760"/>
                    </a:lnTo>
                    <a:lnTo>
                      <a:pt x="19" y="789"/>
                    </a:lnTo>
                    <a:lnTo>
                      <a:pt x="25" y="795"/>
                    </a:lnTo>
                    <a:lnTo>
                      <a:pt x="25" y="831"/>
                    </a:lnTo>
                    <a:lnTo>
                      <a:pt x="32" y="836"/>
                    </a:lnTo>
                    <a:lnTo>
                      <a:pt x="32" y="878"/>
                    </a:lnTo>
                    <a:lnTo>
                      <a:pt x="38" y="884"/>
                    </a:lnTo>
                    <a:lnTo>
                      <a:pt x="38" y="925"/>
                    </a:lnTo>
                    <a:lnTo>
                      <a:pt x="44" y="931"/>
                    </a:lnTo>
                    <a:lnTo>
                      <a:pt x="44" y="913"/>
                    </a:lnTo>
                    <a:lnTo>
                      <a:pt x="50" y="907"/>
                    </a:lnTo>
                    <a:lnTo>
                      <a:pt x="50" y="801"/>
                    </a:lnTo>
                    <a:lnTo>
                      <a:pt x="57" y="795"/>
                    </a:lnTo>
                    <a:lnTo>
                      <a:pt x="57" y="660"/>
                    </a:lnTo>
                    <a:lnTo>
                      <a:pt x="63" y="654"/>
                    </a:lnTo>
                    <a:lnTo>
                      <a:pt x="63" y="542"/>
                    </a:lnTo>
                    <a:lnTo>
                      <a:pt x="69" y="536"/>
                    </a:lnTo>
                    <a:lnTo>
                      <a:pt x="69" y="430"/>
                    </a:lnTo>
                    <a:lnTo>
                      <a:pt x="76" y="424"/>
                    </a:lnTo>
                    <a:lnTo>
                      <a:pt x="76" y="336"/>
                    </a:lnTo>
                    <a:lnTo>
                      <a:pt x="82" y="330"/>
                    </a:lnTo>
                    <a:lnTo>
                      <a:pt x="82" y="265"/>
                    </a:lnTo>
                    <a:lnTo>
                      <a:pt x="88" y="259"/>
                    </a:lnTo>
                    <a:lnTo>
                      <a:pt x="88" y="218"/>
                    </a:lnTo>
                    <a:lnTo>
                      <a:pt x="101" y="206"/>
                    </a:lnTo>
                    <a:lnTo>
                      <a:pt x="95" y="206"/>
                    </a:lnTo>
                    <a:lnTo>
                      <a:pt x="101" y="241"/>
                    </a:lnTo>
                    <a:lnTo>
                      <a:pt x="107" y="247"/>
                    </a:lnTo>
                    <a:lnTo>
                      <a:pt x="107" y="318"/>
                    </a:lnTo>
                    <a:lnTo>
                      <a:pt x="113" y="324"/>
                    </a:lnTo>
                    <a:lnTo>
                      <a:pt x="113" y="383"/>
                    </a:lnTo>
                    <a:lnTo>
                      <a:pt x="120" y="389"/>
                    </a:lnTo>
                    <a:lnTo>
                      <a:pt x="120" y="424"/>
                    </a:lnTo>
                    <a:lnTo>
                      <a:pt x="126" y="430"/>
                    </a:lnTo>
                    <a:lnTo>
                      <a:pt x="126" y="448"/>
                    </a:lnTo>
                    <a:lnTo>
                      <a:pt x="132" y="453"/>
                    </a:lnTo>
                    <a:lnTo>
                      <a:pt x="132" y="471"/>
                    </a:lnTo>
                    <a:lnTo>
                      <a:pt x="139" y="477"/>
                    </a:lnTo>
                    <a:lnTo>
                      <a:pt x="145" y="483"/>
                    </a:lnTo>
                    <a:lnTo>
                      <a:pt x="145" y="501"/>
                    </a:lnTo>
                    <a:lnTo>
                      <a:pt x="151" y="506"/>
                    </a:lnTo>
                    <a:lnTo>
                      <a:pt x="151" y="571"/>
                    </a:lnTo>
                    <a:lnTo>
                      <a:pt x="158" y="577"/>
                    </a:lnTo>
                    <a:lnTo>
                      <a:pt x="158" y="689"/>
                    </a:lnTo>
                    <a:lnTo>
                      <a:pt x="164" y="695"/>
                    </a:lnTo>
                    <a:lnTo>
                      <a:pt x="164" y="831"/>
                    </a:lnTo>
                    <a:lnTo>
                      <a:pt x="170" y="836"/>
                    </a:lnTo>
                    <a:lnTo>
                      <a:pt x="170" y="972"/>
                    </a:lnTo>
                    <a:lnTo>
                      <a:pt x="176" y="978"/>
                    </a:lnTo>
                    <a:lnTo>
                      <a:pt x="176" y="1102"/>
                    </a:lnTo>
                    <a:lnTo>
                      <a:pt x="183" y="1108"/>
                    </a:lnTo>
                    <a:lnTo>
                      <a:pt x="183" y="1196"/>
                    </a:lnTo>
                    <a:lnTo>
                      <a:pt x="189" y="1202"/>
                    </a:lnTo>
                    <a:lnTo>
                      <a:pt x="189" y="1237"/>
                    </a:lnTo>
                    <a:lnTo>
                      <a:pt x="189" y="0"/>
                    </a:lnTo>
                    <a:lnTo>
                      <a:pt x="189" y="112"/>
                    </a:lnTo>
                    <a:lnTo>
                      <a:pt x="195" y="118"/>
                    </a:lnTo>
                    <a:lnTo>
                      <a:pt x="195" y="406"/>
                    </a:lnTo>
                    <a:lnTo>
                      <a:pt x="202" y="412"/>
                    </a:lnTo>
                    <a:lnTo>
                      <a:pt x="202" y="418"/>
                    </a:lnTo>
                    <a:lnTo>
                      <a:pt x="202" y="406"/>
                    </a:lnTo>
                    <a:lnTo>
                      <a:pt x="208" y="400"/>
                    </a:lnTo>
                    <a:lnTo>
                      <a:pt x="208" y="336"/>
                    </a:lnTo>
                    <a:lnTo>
                      <a:pt x="214" y="330"/>
                    </a:lnTo>
                    <a:lnTo>
                      <a:pt x="214" y="259"/>
                    </a:lnTo>
                    <a:lnTo>
                      <a:pt x="221" y="253"/>
                    </a:lnTo>
                    <a:lnTo>
                      <a:pt x="221" y="212"/>
                    </a:lnTo>
                    <a:lnTo>
                      <a:pt x="233" y="200"/>
                    </a:lnTo>
                    <a:lnTo>
                      <a:pt x="227" y="200"/>
                    </a:lnTo>
                    <a:lnTo>
                      <a:pt x="233" y="235"/>
                    </a:lnTo>
                    <a:lnTo>
                      <a:pt x="239" y="241"/>
                    </a:lnTo>
                    <a:lnTo>
                      <a:pt x="239" y="312"/>
                    </a:lnTo>
                    <a:lnTo>
                      <a:pt x="246" y="318"/>
                    </a:lnTo>
                    <a:lnTo>
                      <a:pt x="246" y="383"/>
                    </a:lnTo>
                    <a:lnTo>
                      <a:pt x="252" y="389"/>
                    </a:lnTo>
                    <a:lnTo>
                      <a:pt x="252" y="418"/>
                    </a:lnTo>
                    <a:lnTo>
                      <a:pt x="265" y="430"/>
                    </a:lnTo>
                    <a:lnTo>
                      <a:pt x="258" y="430"/>
                    </a:lnTo>
                    <a:lnTo>
                      <a:pt x="265" y="424"/>
                    </a:lnTo>
                    <a:lnTo>
                      <a:pt x="277" y="412"/>
                    </a:lnTo>
                    <a:lnTo>
                      <a:pt x="277" y="394"/>
                    </a:lnTo>
                    <a:lnTo>
                      <a:pt x="284" y="389"/>
                    </a:lnTo>
                    <a:lnTo>
                      <a:pt x="284" y="406"/>
                    </a:lnTo>
                    <a:lnTo>
                      <a:pt x="290" y="412"/>
                    </a:lnTo>
                    <a:lnTo>
                      <a:pt x="290" y="471"/>
                    </a:lnTo>
                    <a:lnTo>
                      <a:pt x="296" y="477"/>
                    </a:lnTo>
                    <a:lnTo>
                      <a:pt x="296" y="583"/>
                    </a:lnTo>
                    <a:lnTo>
                      <a:pt x="302" y="589"/>
                    </a:lnTo>
                    <a:lnTo>
                      <a:pt x="302" y="736"/>
                    </a:lnTo>
                    <a:lnTo>
                      <a:pt x="309" y="742"/>
                    </a:lnTo>
                    <a:lnTo>
                      <a:pt x="309" y="907"/>
                    </a:lnTo>
                    <a:lnTo>
                      <a:pt x="315" y="913"/>
                    </a:lnTo>
                    <a:lnTo>
                      <a:pt x="315" y="1060"/>
                    </a:lnTo>
                    <a:lnTo>
                      <a:pt x="321" y="1066"/>
                    </a:lnTo>
                    <a:lnTo>
                      <a:pt x="321" y="1155"/>
                    </a:lnTo>
                    <a:lnTo>
                      <a:pt x="328" y="1161"/>
                    </a:lnTo>
                    <a:lnTo>
                      <a:pt x="328" y="1214"/>
                    </a:lnTo>
                    <a:lnTo>
                      <a:pt x="334" y="1220"/>
                    </a:lnTo>
                    <a:lnTo>
                      <a:pt x="334" y="1237"/>
                    </a:lnTo>
                    <a:lnTo>
                      <a:pt x="334" y="0"/>
                    </a:lnTo>
                    <a:lnTo>
                      <a:pt x="334" y="371"/>
                    </a:lnTo>
                    <a:lnTo>
                      <a:pt x="340" y="377"/>
                    </a:lnTo>
                    <a:lnTo>
                      <a:pt x="340" y="436"/>
                    </a:lnTo>
                    <a:lnTo>
                      <a:pt x="340" y="430"/>
                    </a:lnTo>
                    <a:lnTo>
                      <a:pt x="347" y="424"/>
                    </a:lnTo>
                    <a:lnTo>
                      <a:pt x="347" y="371"/>
                    </a:lnTo>
                    <a:lnTo>
                      <a:pt x="353" y="365"/>
                    </a:lnTo>
                    <a:lnTo>
                      <a:pt x="353" y="312"/>
                    </a:lnTo>
                    <a:lnTo>
                      <a:pt x="359" y="306"/>
                    </a:lnTo>
                    <a:lnTo>
                      <a:pt x="359" y="283"/>
                    </a:lnTo>
                    <a:lnTo>
                      <a:pt x="372" y="271"/>
                    </a:lnTo>
                    <a:lnTo>
                      <a:pt x="365" y="271"/>
                    </a:lnTo>
                    <a:lnTo>
                      <a:pt x="372" y="294"/>
                    </a:lnTo>
                    <a:lnTo>
                      <a:pt x="378" y="300"/>
                    </a:lnTo>
                    <a:lnTo>
                      <a:pt x="378" y="347"/>
                    </a:lnTo>
                    <a:lnTo>
                      <a:pt x="384" y="353"/>
                    </a:lnTo>
                    <a:lnTo>
                      <a:pt x="384" y="406"/>
                    </a:lnTo>
                    <a:lnTo>
                      <a:pt x="391" y="412"/>
                    </a:lnTo>
                    <a:lnTo>
                      <a:pt x="391" y="430"/>
                    </a:lnTo>
                    <a:lnTo>
                      <a:pt x="397" y="436"/>
                    </a:lnTo>
                    <a:lnTo>
                      <a:pt x="403" y="442"/>
                    </a:lnTo>
                    <a:lnTo>
                      <a:pt x="410" y="436"/>
                    </a:lnTo>
                    <a:lnTo>
                      <a:pt x="410" y="424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0" name="Freeform 283"/>
              <p:cNvSpPr>
                <a:spLocks/>
              </p:cNvSpPr>
              <p:nvPr/>
            </p:nvSpPr>
            <p:spPr bwMode="auto">
              <a:xfrm>
                <a:off x="4035" y="2267"/>
                <a:ext cx="396" cy="1237"/>
              </a:xfrm>
              <a:custGeom>
                <a:avLst/>
                <a:gdLst>
                  <a:gd name="T0" fmla="*/ 6 w 396"/>
                  <a:gd name="T1" fmla="*/ 418 h 1237"/>
                  <a:gd name="T2" fmla="*/ 12 w 396"/>
                  <a:gd name="T3" fmla="*/ 406 h 1237"/>
                  <a:gd name="T4" fmla="*/ 18 w 396"/>
                  <a:gd name="T5" fmla="*/ 430 h 1237"/>
                  <a:gd name="T6" fmla="*/ 25 w 396"/>
                  <a:gd name="T7" fmla="*/ 501 h 1237"/>
                  <a:gd name="T8" fmla="*/ 31 w 396"/>
                  <a:gd name="T9" fmla="*/ 618 h 1237"/>
                  <a:gd name="T10" fmla="*/ 37 w 396"/>
                  <a:gd name="T11" fmla="*/ 789 h 1237"/>
                  <a:gd name="T12" fmla="*/ 44 w 396"/>
                  <a:gd name="T13" fmla="*/ 978 h 1237"/>
                  <a:gd name="T14" fmla="*/ 50 w 396"/>
                  <a:gd name="T15" fmla="*/ 1143 h 1237"/>
                  <a:gd name="T16" fmla="*/ 50 w 396"/>
                  <a:gd name="T17" fmla="*/ 0 h 1237"/>
                  <a:gd name="T18" fmla="*/ 56 w 396"/>
                  <a:gd name="T19" fmla="*/ 35 h 1237"/>
                  <a:gd name="T20" fmla="*/ 62 w 396"/>
                  <a:gd name="T21" fmla="*/ 212 h 1237"/>
                  <a:gd name="T22" fmla="*/ 69 w 396"/>
                  <a:gd name="T23" fmla="*/ 365 h 1237"/>
                  <a:gd name="T24" fmla="*/ 75 w 396"/>
                  <a:gd name="T25" fmla="*/ 377 h 1237"/>
                  <a:gd name="T26" fmla="*/ 81 w 396"/>
                  <a:gd name="T27" fmla="*/ 341 h 1237"/>
                  <a:gd name="T28" fmla="*/ 88 w 396"/>
                  <a:gd name="T29" fmla="*/ 306 h 1237"/>
                  <a:gd name="T30" fmla="*/ 94 w 396"/>
                  <a:gd name="T31" fmla="*/ 294 h 1237"/>
                  <a:gd name="T32" fmla="*/ 100 w 396"/>
                  <a:gd name="T33" fmla="*/ 324 h 1237"/>
                  <a:gd name="T34" fmla="*/ 107 w 396"/>
                  <a:gd name="T35" fmla="*/ 383 h 1237"/>
                  <a:gd name="T36" fmla="*/ 113 w 396"/>
                  <a:gd name="T37" fmla="*/ 436 h 1237"/>
                  <a:gd name="T38" fmla="*/ 119 w 396"/>
                  <a:gd name="T39" fmla="*/ 465 h 1237"/>
                  <a:gd name="T40" fmla="*/ 125 w 396"/>
                  <a:gd name="T41" fmla="*/ 477 h 1237"/>
                  <a:gd name="T42" fmla="*/ 138 w 396"/>
                  <a:gd name="T43" fmla="*/ 465 h 1237"/>
                  <a:gd name="T44" fmla="*/ 144 w 396"/>
                  <a:gd name="T45" fmla="*/ 442 h 1237"/>
                  <a:gd name="T46" fmla="*/ 151 w 396"/>
                  <a:gd name="T47" fmla="*/ 436 h 1237"/>
                  <a:gd name="T48" fmla="*/ 157 w 396"/>
                  <a:gd name="T49" fmla="*/ 459 h 1237"/>
                  <a:gd name="T50" fmla="*/ 163 w 396"/>
                  <a:gd name="T51" fmla="*/ 536 h 1237"/>
                  <a:gd name="T52" fmla="*/ 170 w 396"/>
                  <a:gd name="T53" fmla="*/ 666 h 1237"/>
                  <a:gd name="T54" fmla="*/ 176 w 396"/>
                  <a:gd name="T55" fmla="*/ 848 h 1237"/>
                  <a:gd name="T56" fmla="*/ 182 w 396"/>
                  <a:gd name="T57" fmla="*/ 1037 h 1237"/>
                  <a:gd name="T58" fmla="*/ 188 w 396"/>
                  <a:gd name="T59" fmla="*/ 1208 h 1237"/>
                  <a:gd name="T60" fmla="*/ 188 w 396"/>
                  <a:gd name="T61" fmla="*/ 0 h 1237"/>
                  <a:gd name="T62" fmla="*/ 195 w 396"/>
                  <a:gd name="T63" fmla="*/ 123 h 1237"/>
                  <a:gd name="T64" fmla="*/ 201 w 396"/>
                  <a:gd name="T65" fmla="*/ 300 h 1237"/>
                  <a:gd name="T66" fmla="*/ 207 w 396"/>
                  <a:gd name="T67" fmla="*/ 394 h 1237"/>
                  <a:gd name="T68" fmla="*/ 207 w 396"/>
                  <a:gd name="T69" fmla="*/ 400 h 1237"/>
                  <a:gd name="T70" fmla="*/ 214 w 396"/>
                  <a:gd name="T71" fmla="*/ 377 h 1237"/>
                  <a:gd name="T72" fmla="*/ 220 w 396"/>
                  <a:gd name="T73" fmla="*/ 359 h 1237"/>
                  <a:gd name="T74" fmla="*/ 233 w 396"/>
                  <a:gd name="T75" fmla="*/ 371 h 1237"/>
                  <a:gd name="T76" fmla="*/ 239 w 396"/>
                  <a:gd name="T77" fmla="*/ 400 h 1237"/>
                  <a:gd name="T78" fmla="*/ 245 w 396"/>
                  <a:gd name="T79" fmla="*/ 465 h 1237"/>
                  <a:gd name="T80" fmla="*/ 251 w 396"/>
                  <a:gd name="T81" fmla="*/ 554 h 1237"/>
                  <a:gd name="T82" fmla="*/ 258 w 396"/>
                  <a:gd name="T83" fmla="*/ 630 h 1237"/>
                  <a:gd name="T84" fmla="*/ 264 w 396"/>
                  <a:gd name="T85" fmla="*/ 671 h 1237"/>
                  <a:gd name="T86" fmla="*/ 270 w 396"/>
                  <a:gd name="T87" fmla="*/ 636 h 1237"/>
                  <a:gd name="T88" fmla="*/ 277 w 396"/>
                  <a:gd name="T89" fmla="*/ 583 h 1237"/>
                  <a:gd name="T90" fmla="*/ 283 w 396"/>
                  <a:gd name="T91" fmla="*/ 548 h 1237"/>
                  <a:gd name="T92" fmla="*/ 289 w 396"/>
                  <a:gd name="T93" fmla="*/ 571 h 1237"/>
                  <a:gd name="T94" fmla="*/ 296 w 396"/>
                  <a:gd name="T95" fmla="*/ 654 h 1237"/>
                  <a:gd name="T96" fmla="*/ 302 w 396"/>
                  <a:gd name="T97" fmla="*/ 783 h 1237"/>
                  <a:gd name="T98" fmla="*/ 308 w 396"/>
                  <a:gd name="T99" fmla="*/ 943 h 1237"/>
                  <a:gd name="T100" fmla="*/ 314 w 396"/>
                  <a:gd name="T101" fmla="*/ 1102 h 1237"/>
                  <a:gd name="T102" fmla="*/ 321 w 396"/>
                  <a:gd name="T103" fmla="*/ 1237 h 1237"/>
                  <a:gd name="T104" fmla="*/ 327 w 396"/>
                  <a:gd name="T105" fmla="*/ 0 h 1237"/>
                  <a:gd name="T106" fmla="*/ 333 w 396"/>
                  <a:gd name="T107" fmla="*/ 165 h 1237"/>
                  <a:gd name="T108" fmla="*/ 340 w 396"/>
                  <a:gd name="T109" fmla="*/ 353 h 1237"/>
                  <a:gd name="T110" fmla="*/ 352 w 396"/>
                  <a:gd name="T111" fmla="*/ 400 h 1237"/>
                  <a:gd name="T112" fmla="*/ 359 w 396"/>
                  <a:gd name="T113" fmla="*/ 377 h 1237"/>
                  <a:gd name="T114" fmla="*/ 365 w 396"/>
                  <a:gd name="T115" fmla="*/ 394 h 1237"/>
                  <a:gd name="T116" fmla="*/ 371 w 396"/>
                  <a:gd name="T117" fmla="*/ 424 h 1237"/>
                  <a:gd name="T118" fmla="*/ 377 w 396"/>
                  <a:gd name="T119" fmla="*/ 477 h 1237"/>
                  <a:gd name="T120" fmla="*/ 384 w 396"/>
                  <a:gd name="T121" fmla="*/ 565 h 1237"/>
                  <a:gd name="T122" fmla="*/ 390 w 396"/>
                  <a:gd name="T123" fmla="*/ 660 h 1237"/>
                  <a:gd name="T124" fmla="*/ 396 w 396"/>
                  <a:gd name="T125" fmla="*/ 713 h 123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96" h="1237">
                    <a:moveTo>
                      <a:pt x="0" y="424"/>
                    </a:moveTo>
                    <a:lnTo>
                      <a:pt x="6" y="418"/>
                    </a:lnTo>
                    <a:lnTo>
                      <a:pt x="6" y="400"/>
                    </a:lnTo>
                    <a:lnTo>
                      <a:pt x="12" y="406"/>
                    </a:lnTo>
                    <a:lnTo>
                      <a:pt x="12" y="424"/>
                    </a:lnTo>
                    <a:lnTo>
                      <a:pt x="18" y="430"/>
                    </a:lnTo>
                    <a:lnTo>
                      <a:pt x="18" y="495"/>
                    </a:lnTo>
                    <a:lnTo>
                      <a:pt x="25" y="501"/>
                    </a:lnTo>
                    <a:lnTo>
                      <a:pt x="25" y="613"/>
                    </a:lnTo>
                    <a:lnTo>
                      <a:pt x="31" y="618"/>
                    </a:lnTo>
                    <a:lnTo>
                      <a:pt x="31" y="783"/>
                    </a:lnTo>
                    <a:lnTo>
                      <a:pt x="37" y="789"/>
                    </a:lnTo>
                    <a:lnTo>
                      <a:pt x="37" y="972"/>
                    </a:lnTo>
                    <a:lnTo>
                      <a:pt x="44" y="978"/>
                    </a:lnTo>
                    <a:lnTo>
                      <a:pt x="44" y="1137"/>
                    </a:lnTo>
                    <a:lnTo>
                      <a:pt x="50" y="1143"/>
                    </a:lnTo>
                    <a:lnTo>
                      <a:pt x="50" y="1237"/>
                    </a:lnTo>
                    <a:lnTo>
                      <a:pt x="50" y="0"/>
                    </a:lnTo>
                    <a:lnTo>
                      <a:pt x="50" y="29"/>
                    </a:lnTo>
                    <a:lnTo>
                      <a:pt x="56" y="35"/>
                    </a:lnTo>
                    <a:lnTo>
                      <a:pt x="56" y="206"/>
                    </a:lnTo>
                    <a:lnTo>
                      <a:pt x="62" y="212"/>
                    </a:lnTo>
                    <a:lnTo>
                      <a:pt x="62" y="359"/>
                    </a:lnTo>
                    <a:lnTo>
                      <a:pt x="69" y="365"/>
                    </a:lnTo>
                    <a:lnTo>
                      <a:pt x="69" y="383"/>
                    </a:lnTo>
                    <a:lnTo>
                      <a:pt x="75" y="377"/>
                    </a:lnTo>
                    <a:lnTo>
                      <a:pt x="75" y="347"/>
                    </a:lnTo>
                    <a:lnTo>
                      <a:pt x="81" y="341"/>
                    </a:lnTo>
                    <a:lnTo>
                      <a:pt x="81" y="312"/>
                    </a:lnTo>
                    <a:lnTo>
                      <a:pt x="88" y="306"/>
                    </a:lnTo>
                    <a:lnTo>
                      <a:pt x="88" y="294"/>
                    </a:lnTo>
                    <a:lnTo>
                      <a:pt x="94" y="294"/>
                    </a:lnTo>
                    <a:lnTo>
                      <a:pt x="100" y="300"/>
                    </a:lnTo>
                    <a:lnTo>
                      <a:pt x="100" y="324"/>
                    </a:lnTo>
                    <a:lnTo>
                      <a:pt x="107" y="330"/>
                    </a:lnTo>
                    <a:lnTo>
                      <a:pt x="107" y="383"/>
                    </a:lnTo>
                    <a:lnTo>
                      <a:pt x="113" y="389"/>
                    </a:lnTo>
                    <a:lnTo>
                      <a:pt x="113" y="436"/>
                    </a:lnTo>
                    <a:lnTo>
                      <a:pt x="119" y="442"/>
                    </a:lnTo>
                    <a:lnTo>
                      <a:pt x="119" y="465"/>
                    </a:lnTo>
                    <a:lnTo>
                      <a:pt x="132" y="477"/>
                    </a:lnTo>
                    <a:lnTo>
                      <a:pt x="125" y="477"/>
                    </a:lnTo>
                    <a:lnTo>
                      <a:pt x="132" y="471"/>
                    </a:lnTo>
                    <a:lnTo>
                      <a:pt x="138" y="465"/>
                    </a:lnTo>
                    <a:lnTo>
                      <a:pt x="138" y="448"/>
                    </a:lnTo>
                    <a:lnTo>
                      <a:pt x="144" y="442"/>
                    </a:lnTo>
                    <a:lnTo>
                      <a:pt x="144" y="430"/>
                    </a:lnTo>
                    <a:lnTo>
                      <a:pt x="151" y="436"/>
                    </a:lnTo>
                    <a:lnTo>
                      <a:pt x="151" y="453"/>
                    </a:lnTo>
                    <a:lnTo>
                      <a:pt x="157" y="459"/>
                    </a:lnTo>
                    <a:lnTo>
                      <a:pt x="157" y="530"/>
                    </a:lnTo>
                    <a:lnTo>
                      <a:pt x="163" y="536"/>
                    </a:lnTo>
                    <a:lnTo>
                      <a:pt x="163" y="660"/>
                    </a:lnTo>
                    <a:lnTo>
                      <a:pt x="170" y="666"/>
                    </a:lnTo>
                    <a:lnTo>
                      <a:pt x="170" y="842"/>
                    </a:lnTo>
                    <a:lnTo>
                      <a:pt x="176" y="848"/>
                    </a:lnTo>
                    <a:lnTo>
                      <a:pt x="176" y="1031"/>
                    </a:lnTo>
                    <a:lnTo>
                      <a:pt x="182" y="1037"/>
                    </a:lnTo>
                    <a:lnTo>
                      <a:pt x="182" y="1202"/>
                    </a:lnTo>
                    <a:lnTo>
                      <a:pt x="188" y="1208"/>
                    </a:lnTo>
                    <a:lnTo>
                      <a:pt x="188" y="1237"/>
                    </a:lnTo>
                    <a:lnTo>
                      <a:pt x="188" y="0"/>
                    </a:lnTo>
                    <a:lnTo>
                      <a:pt x="188" y="118"/>
                    </a:lnTo>
                    <a:lnTo>
                      <a:pt x="195" y="123"/>
                    </a:lnTo>
                    <a:lnTo>
                      <a:pt x="195" y="294"/>
                    </a:lnTo>
                    <a:lnTo>
                      <a:pt x="201" y="300"/>
                    </a:lnTo>
                    <a:lnTo>
                      <a:pt x="201" y="389"/>
                    </a:lnTo>
                    <a:lnTo>
                      <a:pt x="207" y="394"/>
                    </a:lnTo>
                    <a:lnTo>
                      <a:pt x="207" y="406"/>
                    </a:lnTo>
                    <a:lnTo>
                      <a:pt x="207" y="400"/>
                    </a:lnTo>
                    <a:lnTo>
                      <a:pt x="214" y="394"/>
                    </a:lnTo>
                    <a:lnTo>
                      <a:pt x="214" y="377"/>
                    </a:lnTo>
                    <a:lnTo>
                      <a:pt x="220" y="371"/>
                    </a:lnTo>
                    <a:lnTo>
                      <a:pt x="220" y="359"/>
                    </a:lnTo>
                    <a:lnTo>
                      <a:pt x="226" y="365"/>
                    </a:lnTo>
                    <a:lnTo>
                      <a:pt x="233" y="371"/>
                    </a:lnTo>
                    <a:lnTo>
                      <a:pt x="233" y="394"/>
                    </a:lnTo>
                    <a:lnTo>
                      <a:pt x="239" y="400"/>
                    </a:lnTo>
                    <a:lnTo>
                      <a:pt x="239" y="459"/>
                    </a:lnTo>
                    <a:lnTo>
                      <a:pt x="245" y="465"/>
                    </a:lnTo>
                    <a:lnTo>
                      <a:pt x="245" y="548"/>
                    </a:lnTo>
                    <a:lnTo>
                      <a:pt x="251" y="554"/>
                    </a:lnTo>
                    <a:lnTo>
                      <a:pt x="251" y="624"/>
                    </a:lnTo>
                    <a:lnTo>
                      <a:pt x="258" y="630"/>
                    </a:lnTo>
                    <a:lnTo>
                      <a:pt x="258" y="666"/>
                    </a:lnTo>
                    <a:lnTo>
                      <a:pt x="264" y="671"/>
                    </a:lnTo>
                    <a:lnTo>
                      <a:pt x="270" y="666"/>
                    </a:lnTo>
                    <a:lnTo>
                      <a:pt x="270" y="636"/>
                    </a:lnTo>
                    <a:lnTo>
                      <a:pt x="277" y="630"/>
                    </a:lnTo>
                    <a:lnTo>
                      <a:pt x="277" y="583"/>
                    </a:lnTo>
                    <a:lnTo>
                      <a:pt x="283" y="577"/>
                    </a:lnTo>
                    <a:lnTo>
                      <a:pt x="283" y="548"/>
                    </a:lnTo>
                    <a:lnTo>
                      <a:pt x="289" y="554"/>
                    </a:lnTo>
                    <a:lnTo>
                      <a:pt x="289" y="571"/>
                    </a:lnTo>
                    <a:lnTo>
                      <a:pt x="296" y="577"/>
                    </a:lnTo>
                    <a:lnTo>
                      <a:pt x="296" y="654"/>
                    </a:lnTo>
                    <a:lnTo>
                      <a:pt x="302" y="660"/>
                    </a:lnTo>
                    <a:lnTo>
                      <a:pt x="302" y="783"/>
                    </a:lnTo>
                    <a:lnTo>
                      <a:pt x="308" y="789"/>
                    </a:lnTo>
                    <a:lnTo>
                      <a:pt x="308" y="943"/>
                    </a:lnTo>
                    <a:lnTo>
                      <a:pt x="314" y="948"/>
                    </a:lnTo>
                    <a:lnTo>
                      <a:pt x="314" y="1102"/>
                    </a:lnTo>
                    <a:lnTo>
                      <a:pt x="321" y="1108"/>
                    </a:lnTo>
                    <a:lnTo>
                      <a:pt x="321" y="1237"/>
                    </a:lnTo>
                    <a:lnTo>
                      <a:pt x="327" y="6"/>
                    </a:lnTo>
                    <a:lnTo>
                      <a:pt x="327" y="0"/>
                    </a:lnTo>
                    <a:lnTo>
                      <a:pt x="327" y="159"/>
                    </a:lnTo>
                    <a:lnTo>
                      <a:pt x="333" y="165"/>
                    </a:lnTo>
                    <a:lnTo>
                      <a:pt x="333" y="347"/>
                    </a:lnTo>
                    <a:lnTo>
                      <a:pt x="340" y="353"/>
                    </a:lnTo>
                    <a:lnTo>
                      <a:pt x="340" y="412"/>
                    </a:lnTo>
                    <a:lnTo>
                      <a:pt x="352" y="400"/>
                    </a:lnTo>
                    <a:lnTo>
                      <a:pt x="352" y="383"/>
                    </a:lnTo>
                    <a:lnTo>
                      <a:pt x="359" y="377"/>
                    </a:lnTo>
                    <a:lnTo>
                      <a:pt x="359" y="389"/>
                    </a:lnTo>
                    <a:lnTo>
                      <a:pt x="365" y="394"/>
                    </a:lnTo>
                    <a:lnTo>
                      <a:pt x="365" y="418"/>
                    </a:lnTo>
                    <a:lnTo>
                      <a:pt x="371" y="424"/>
                    </a:lnTo>
                    <a:lnTo>
                      <a:pt x="371" y="471"/>
                    </a:lnTo>
                    <a:lnTo>
                      <a:pt x="377" y="477"/>
                    </a:lnTo>
                    <a:lnTo>
                      <a:pt x="377" y="559"/>
                    </a:lnTo>
                    <a:lnTo>
                      <a:pt x="384" y="565"/>
                    </a:lnTo>
                    <a:lnTo>
                      <a:pt x="384" y="654"/>
                    </a:lnTo>
                    <a:lnTo>
                      <a:pt x="390" y="660"/>
                    </a:lnTo>
                    <a:lnTo>
                      <a:pt x="390" y="713"/>
                    </a:lnTo>
                    <a:lnTo>
                      <a:pt x="396" y="713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1" name="Rectangle 284"/>
              <p:cNvSpPr>
                <a:spLocks noChangeArrowheads="1"/>
              </p:cNvSpPr>
              <p:nvPr/>
            </p:nvSpPr>
            <p:spPr bwMode="auto">
              <a:xfrm rot="-5400000">
                <a:off x="-95" y="2713"/>
                <a:ext cx="88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phase [deg]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52" name="Rectangle 285"/>
              <p:cNvSpPr>
                <a:spLocks noChangeArrowheads="1"/>
              </p:cNvSpPr>
              <p:nvPr/>
            </p:nvSpPr>
            <p:spPr bwMode="auto">
              <a:xfrm>
                <a:off x="2277" y="3674"/>
                <a:ext cx="62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time [sec]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53" name="Rectangle 286"/>
              <p:cNvSpPr>
                <a:spLocks noChangeArrowheads="1"/>
              </p:cNvSpPr>
              <p:nvPr/>
            </p:nvSpPr>
            <p:spPr bwMode="auto">
              <a:xfrm>
                <a:off x="810" y="656"/>
                <a:ext cx="3616" cy="124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404813" indent="-404813" algn="l">
                  <a:spcBef>
                    <a:spcPct val="50000"/>
                  </a:spcBef>
                  <a:buFontTx/>
                  <a:buChar char="•"/>
                </a:pPr>
                <a:endParaRPr lang="en-US" sz="2800" b="1">
                  <a:latin typeface="Garamond" charset="0"/>
                </a:endParaRPr>
              </a:p>
            </p:txBody>
          </p:sp>
          <p:sp>
            <p:nvSpPr>
              <p:cNvPr id="55354" name="Rectangle 287"/>
              <p:cNvSpPr>
                <a:spLocks noChangeArrowheads="1"/>
              </p:cNvSpPr>
              <p:nvPr/>
            </p:nvSpPr>
            <p:spPr bwMode="auto">
              <a:xfrm>
                <a:off x="810" y="656"/>
                <a:ext cx="3616" cy="1245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5" name="Line 288"/>
              <p:cNvSpPr>
                <a:spLocks noChangeShapeType="1"/>
              </p:cNvSpPr>
              <p:nvPr/>
            </p:nvSpPr>
            <p:spPr bwMode="auto">
              <a:xfrm>
                <a:off x="810" y="656"/>
                <a:ext cx="361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6" name="Freeform 289"/>
              <p:cNvSpPr>
                <a:spLocks/>
              </p:cNvSpPr>
              <p:nvPr/>
            </p:nvSpPr>
            <p:spPr bwMode="auto">
              <a:xfrm>
                <a:off x="810" y="656"/>
                <a:ext cx="3616" cy="1245"/>
              </a:xfrm>
              <a:custGeom>
                <a:avLst/>
                <a:gdLst>
                  <a:gd name="T0" fmla="*/ 0 w 574"/>
                  <a:gd name="T1" fmla="*/ 41745 h 215"/>
                  <a:gd name="T2" fmla="*/ 143506 w 574"/>
                  <a:gd name="T3" fmla="*/ 41745 h 215"/>
                  <a:gd name="T4" fmla="*/ 143506 w 574"/>
                  <a:gd name="T5" fmla="*/ 0 h 2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4" h="215">
                    <a:moveTo>
                      <a:pt x="0" y="215"/>
                    </a:moveTo>
                    <a:lnTo>
                      <a:pt x="574" y="215"/>
                    </a:lnTo>
                    <a:lnTo>
                      <a:pt x="574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7" name="Line 290"/>
              <p:cNvSpPr>
                <a:spLocks noChangeShapeType="1"/>
              </p:cNvSpPr>
              <p:nvPr/>
            </p:nvSpPr>
            <p:spPr bwMode="auto">
              <a:xfrm flipV="1">
                <a:off x="810" y="656"/>
                <a:ext cx="1" cy="124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8" name="Line 291"/>
              <p:cNvSpPr>
                <a:spLocks noChangeShapeType="1"/>
              </p:cNvSpPr>
              <p:nvPr/>
            </p:nvSpPr>
            <p:spPr bwMode="auto">
              <a:xfrm>
                <a:off x="810" y="1901"/>
                <a:ext cx="361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9" name="Line 292"/>
              <p:cNvSpPr>
                <a:spLocks noChangeShapeType="1"/>
              </p:cNvSpPr>
              <p:nvPr/>
            </p:nvSpPr>
            <p:spPr bwMode="auto">
              <a:xfrm flipV="1">
                <a:off x="810" y="656"/>
                <a:ext cx="1" cy="124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0" name="Line 293"/>
              <p:cNvSpPr>
                <a:spLocks noChangeShapeType="1"/>
              </p:cNvSpPr>
              <p:nvPr/>
            </p:nvSpPr>
            <p:spPr bwMode="auto">
              <a:xfrm flipV="1">
                <a:off x="810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1" name="Line 294"/>
              <p:cNvSpPr>
                <a:spLocks noChangeShapeType="1"/>
              </p:cNvSpPr>
              <p:nvPr/>
            </p:nvSpPr>
            <p:spPr bwMode="auto">
              <a:xfrm>
                <a:off x="810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2" name="Rectangle 295"/>
              <p:cNvSpPr>
                <a:spLocks noChangeArrowheads="1"/>
              </p:cNvSpPr>
              <p:nvPr/>
            </p:nvSpPr>
            <p:spPr bwMode="auto">
              <a:xfrm>
                <a:off x="772" y="1918"/>
                <a:ext cx="8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63" name="Line 296"/>
              <p:cNvSpPr>
                <a:spLocks noChangeShapeType="1"/>
              </p:cNvSpPr>
              <p:nvPr/>
            </p:nvSpPr>
            <p:spPr bwMode="auto">
              <a:xfrm flipV="1">
                <a:off x="1528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4" name="Line 297"/>
              <p:cNvSpPr>
                <a:spLocks noChangeShapeType="1"/>
              </p:cNvSpPr>
              <p:nvPr/>
            </p:nvSpPr>
            <p:spPr bwMode="auto">
              <a:xfrm>
                <a:off x="1528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5" name="Rectangle 298"/>
              <p:cNvSpPr>
                <a:spLocks noChangeArrowheads="1"/>
              </p:cNvSpPr>
              <p:nvPr/>
            </p:nvSpPr>
            <p:spPr bwMode="auto">
              <a:xfrm>
                <a:off x="1427" y="1918"/>
                <a:ext cx="21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0.2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66" name="Line 299"/>
              <p:cNvSpPr>
                <a:spLocks noChangeShapeType="1"/>
              </p:cNvSpPr>
              <p:nvPr/>
            </p:nvSpPr>
            <p:spPr bwMode="auto">
              <a:xfrm flipV="1">
                <a:off x="2253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7" name="Line 300"/>
              <p:cNvSpPr>
                <a:spLocks noChangeShapeType="1"/>
              </p:cNvSpPr>
              <p:nvPr/>
            </p:nvSpPr>
            <p:spPr bwMode="auto">
              <a:xfrm>
                <a:off x="2253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8" name="Rectangle 301"/>
              <p:cNvSpPr>
                <a:spLocks noChangeArrowheads="1"/>
              </p:cNvSpPr>
              <p:nvPr/>
            </p:nvSpPr>
            <p:spPr bwMode="auto">
              <a:xfrm>
                <a:off x="2152" y="1918"/>
                <a:ext cx="21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0.4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69" name="Line 302"/>
              <p:cNvSpPr>
                <a:spLocks noChangeShapeType="1"/>
              </p:cNvSpPr>
              <p:nvPr/>
            </p:nvSpPr>
            <p:spPr bwMode="auto">
              <a:xfrm flipV="1">
                <a:off x="2977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0" name="Line 303"/>
              <p:cNvSpPr>
                <a:spLocks noChangeShapeType="1"/>
              </p:cNvSpPr>
              <p:nvPr/>
            </p:nvSpPr>
            <p:spPr bwMode="auto">
              <a:xfrm>
                <a:off x="2977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1" name="Rectangle 304"/>
              <p:cNvSpPr>
                <a:spLocks noChangeArrowheads="1"/>
              </p:cNvSpPr>
              <p:nvPr/>
            </p:nvSpPr>
            <p:spPr bwMode="auto">
              <a:xfrm>
                <a:off x="2876" y="1918"/>
                <a:ext cx="21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0.6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72" name="Line 305"/>
              <p:cNvSpPr>
                <a:spLocks noChangeShapeType="1"/>
              </p:cNvSpPr>
              <p:nvPr/>
            </p:nvSpPr>
            <p:spPr bwMode="auto">
              <a:xfrm flipV="1">
                <a:off x="3702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3" name="Line 306"/>
              <p:cNvSpPr>
                <a:spLocks noChangeShapeType="1"/>
              </p:cNvSpPr>
              <p:nvPr/>
            </p:nvSpPr>
            <p:spPr bwMode="auto">
              <a:xfrm>
                <a:off x="3702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4" name="Rectangle 307"/>
              <p:cNvSpPr>
                <a:spLocks noChangeArrowheads="1"/>
              </p:cNvSpPr>
              <p:nvPr/>
            </p:nvSpPr>
            <p:spPr bwMode="auto">
              <a:xfrm>
                <a:off x="3601" y="1918"/>
                <a:ext cx="21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0.8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75" name="Line 308"/>
              <p:cNvSpPr>
                <a:spLocks noChangeShapeType="1"/>
              </p:cNvSpPr>
              <p:nvPr/>
            </p:nvSpPr>
            <p:spPr bwMode="auto">
              <a:xfrm flipV="1">
                <a:off x="4426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6" name="Line 309"/>
              <p:cNvSpPr>
                <a:spLocks noChangeShapeType="1"/>
              </p:cNvSpPr>
              <p:nvPr/>
            </p:nvSpPr>
            <p:spPr bwMode="auto">
              <a:xfrm>
                <a:off x="4426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7" name="Rectangle 310"/>
              <p:cNvSpPr>
                <a:spLocks noChangeArrowheads="1"/>
              </p:cNvSpPr>
              <p:nvPr/>
            </p:nvSpPr>
            <p:spPr bwMode="auto">
              <a:xfrm>
                <a:off x="4388" y="1918"/>
                <a:ext cx="8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1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78" name="Line 311"/>
              <p:cNvSpPr>
                <a:spLocks noChangeShapeType="1"/>
              </p:cNvSpPr>
              <p:nvPr/>
            </p:nvSpPr>
            <p:spPr bwMode="auto">
              <a:xfrm>
                <a:off x="810" y="1901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9" name="Line 312"/>
              <p:cNvSpPr>
                <a:spLocks noChangeShapeType="1"/>
              </p:cNvSpPr>
              <p:nvPr/>
            </p:nvSpPr>
            <p:spPr bwMode="auto">
              <a:xfrm flipH="1">
                <a:off x="4388" y="1901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0" name="Rectangle 313"/>
              <p:cNvSpPr>
                <a:spLocks noChangeArrowheads="1"/>
              </p:cNvSpPr>
              <p:nvPr/>
            </p:nvSpPr>
            <p:spPr bwMode="auto">
              <a:xfrm>
                <a:off x="703" y="1825"/>
                <a:ext cx="8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81" name="Line 314"/>
              <p:cNvSpPr>
                <a:spLocks noChangeShapeType="1"/>
              </p:cNvSpPr>
              <p:nvPr/>
            </p:nvSpPr>
            <p:spPr bwMode="auto">
              <a:xfrm>
                <a:off x="810" y="1281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2" name="Line 315"/>
              <p:cNvSpPr>
                <a:spLocks noChangeShapeType="1"/>
              </p:cNvSpPr>
              <p:nvPr/>
            </p:nvSpPr>
            <p:spPr bwMode="auto">
              <a:xfrm flipH="1">
                <a:off x="4388" y="1281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3" name="Rectangle 316"/>
              <p:cNvSpPr>
                <a:spLocks noChangeArrowheads="1"/>
              </p:cNvSpPr>
              <p:nvPr/>
            </p:nvSpPr>
            <p:spPr bwMode="auto">
              <a:xfrm>
                <a:off x="703" y="1206"/>
                <a:ext cx="8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5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84" name="Line 317"/>
              <p:cNvSpPr>
                <a:spLocks noChangeShapeType="1"/>
              </p:cNvSpPr>
              <p:nvPr/>
            </p:nvSpPr>
            <p:spPr bwMode="auto">
              <a:xfrm>
                <a:off x="810" y="661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5" name="Line 318"/>
              <p:cNvSpPr>
                <a:spLocks noChangeShapeType="1"/>
              </p:cNvSpPr>
              <p:nvPr/>
            </p:nvSpPr>
            <p:spPr bwMode="auto">
              <a:xfrm flipH="1">
                <a:off x="4388" y="661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6" name="Rectangle 319"/>
              <p:cNvSpPr>
                <a:spLocks noChangeArrowheads="1"/>
              </p:cNvSpPr>
              <p:nvPr/>
            </p:nvSpPr>
            <p:spPr bwMode="auto">
              <a:xfrm>
                <a:off x="621" y="586"/>
                <a:ext cx="172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10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87" name="Line 320"/>
              <p:cNvSpPr>
                <a:spLocks noChangeShapeType="1"/>
              </p:cNvSpPr>
              <p:nvPr/>
            </p:nvSpPr>
            <p:spPr bwMode="auto">
              <a:xfrm>
                <a:off x="810" y="656"/>
                <a:ext cx="361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8" name="Freeform 321"/>
              <p:cNvSpPr>
                <a:spLocks/>
              </p:cNvSpPr>
              <p:nvPr/>
            </p:nvSpPr>
            <p:spPr bwMode="auto">
              <a:xfrm>
                <a:off x="810" y="656"/>
                <a:ext cx="3616" cy="1245"/>
              </a:xfrm>
              <a:custGeom>
                <a:avLst/>
                <a:gdLst>
                  <a:gd name="T0" fmla="*/ 0 w 574"/>
                  <a:gd name="T1" fmla="*/ 41745 h 215"/>
                  <a:gd name="T2" fmla="*/ 143506 w 574"/>
                  <a:gd name="T3" fmla="*/ 41745 h 215"/>
                  <a:gd name="T4" fmla="*/ 143506 w 574"/>
                  <a:gd name="T5" fmla="*/ 0 h 2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4" h="215">
                    <a:moveTo>
                      <a:pt x="0" y="215"/>
                    </a:moveTo>
                    <a:lnTo>
                      <a:pt x="574" y="215"/>
                    </a:lnTo>
                    <a:lnTo>
                      <a:pt x="574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9" name="Line 322"/>
              <p:cNvSpPr>
                <a:spLocks noChangeShapeType="1"/>
              </p:cNvSpPr>
              <p:nvPr/>
            </p:nvSpPr>
            <p:spPr bwMode="auto">
              <a:xfrm flipV="1">
                <a:off x="810" y="656"/>
                <a:ext cx="1" cy="124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0" name="Freeform 323"/>
              <p:cNvSpPr>
                <a:spLocks/>
              </p:cNvSpPr>
              <p:nvPr/>
            </p:nvSpPr>
            <p:spPr bwMode="auto">
              <a:xfrm>
                <a:off x="810" y="1096"/>
                <a:ext cx="384" cy="776"/>
              </a:xfrm>
              <a:custGeom>
                <a:avLst/>
                <a:gdLst>
                  <a:gd name="T0" fmla="*/ 6 w 384"/>
                  <a:gd name="T1" fmla="*/ 203 h 776"/>
                  <a:gd name="T2" fmla="*/ 12 w 384"/>
                  <a:gd name="T3" fmla="*/ 260 h 776"/>
                  <a:gd name="T4" fmla="*/ 25 w 384"/>
                  <a:gd name="T5" fmla="*/ 220 h 776"/>
                  <a:gd name="T6" fmla="*/ 31 w 384"/>
                  <a:gd name="T7" fmla="*/ 110 h 776"/>
                  <a:gd name="T8" fmla="*/ 50 w 384"/>
                  <a:gd name="T9" fmla="*/ 81 h 776"/>
                  <a:gd name="T10" fmla="*/ 57 w 384"/>
                  <a:gd name="T11" fmla="*/ 11 h 776"/>
                  <a:gd name="T12" fmla="*/ 63 w 384"/>
                  <a:gd name="T13" fmla="*/ 11 h 776"/>
                  <a:gd name="T14" fmla="*/ 75 w 384"/>
                  <a:gd name="T15" fmla="*/ 110 h 776"/>
                  <a:gd name="T16" fmla="*/ 82 w 384"/>
                  <a:gd name="T17" fmla="*/ 417 h 776"/>
                  <a:gd name="T18" fmla="*/ 94 w 384"/>
                  <a:gd name="T19" fmla="*/ 521 h 776"/>
                  <a:gd name="T20" fmla="*/ 101 w 384"/>
                  <a:gd name="T21" fmla="*/ 411 h 776"/>
                  <a:gd name="T22" fmla="*/ 113 w 384"/>
                  <a:gd name="T23" fmla="*/ 313 h 776"/>
                  <a:gd name="T24" fmla="*/ 120 w 384"/>
                  <a:gd name="T25" fmla="*/ 185 h 776"/>
                  <a:gd name="T26" fmla="*/ 126 w 384"/>
                  <a:gd name="T27" fmla="*/ 174 h 776"/>
                  <a:gd name="T28" fmla="*/ 138 w 384"/>
                  <a:gd name="T29" fmla="*/ 243 h 776"/>
                  <a:gd name="T30" fmla="*/ 145 w 384"/>
                  <a:gd name="T31" fmla="*/ 440 h 776"/>
                  <a:gd name="T32" fmla="*/ 151 w 384"/>
                  <a:gd name="T33" fmla="*/ 440 h 776"/>
                  <a:gd name="T34" fmla="*/ 164 w 384"/>
                  <a:gd name="T35" fmla="*/ 359 h 776"/>
                  <a:gd name="T36" fmla="*/ 170 w 384"/>
                  <a:gd name="T37" fmla="*/ 260 h 776"/>
                  <a:gd name="T38" fmla="*/ 183 w 384"/>
                  <a:gd name="T39" fmla="*/ 301 h 776"/>
                  <a:gd name="T40" fmla="*/ 189 w 384"/>
                  <a:gd name="T41" fmla="*/ 411 h 776"/>
                  <a:gd name="T42" fmla="*/ 195 w 384"/>
                  <a:gd name="T43" fmla="*/ 417 h 776"/>
                  <a:gd name="T44" fmla="*/ 208 w 384"/>
                  <a:gd name="T45" fmla="*/ 353 h 776"/>
                  <a:gd name="T46" fmla="*/ 214 w 384"/>
                  <a:gd name="T47" fmla="*/ 208 h 776"/>
                  <a:gd name="T48" fmla="*/ 227 w 384"/>
                  <a:gd name="T49" fmla="*/ 145 h 776"/>
                  <a:gd name="T50" fmla="*/ 233 w 384"/>
                  <a:gd name="T51" fmla="*/ 69 h 776"/>
                  <a:gd name="T52" fmla="*/ 246 w 384"/>
                  <a:gd name="T53" fmla="*/ 58 h 776"/>
                  <a:gd name="T54" fmla="*/ 252 w 384"/>
                  <a:gd name="T55" fmla="*/ 150 h 776"/>
                  <a:gd name="T56" fmla="*/ 264 w 384"/>
                  <a:gd name="T57" fmla="*/ 289 h 776"/>
                  <a:gd name="T58" fmla="*/ 271 w 384"/>
                  <a:gd name="T59" fmla="*/ 631 h 776"/>
                  <a:gd name="T60" fmla="*/ 283 w 384"/>
                  <a:gd name="T61" fmla="*/ 770 h 776"/>
                  <a:gd name="T62" fmla="*/ 290 w 384"/>
                  <a:gd name="T63" fmla="*/ 533 h 776"/>
                  <a:gd name="T64" fmla="*/ 302 w 384"/>
                  <a:gd name="T65" fmla="*/ 452 h 776"/>
                  <a:gd name="T66" fmla="*/ 309 w 384"/>
                  <a:gd name="T67" fmla="*/ 457 h 776"/>
                  <a:gd name="T68" fmla="*/ 315 w 384"/>
                  <a:gd name="T69" fmla="*/ 608 h 776"/>
                  <a:gd name="T70" fmla="*/ 327 w 384"/>
                  <a:gd name="T71" fmla="*/ 689 h 776"/>
                  <a:gd name="T72" fmla="*/ 334 w 384"/>
                  <a:gd name="T73" fmla="*/ 562 h 776"/>
                  <a:gd name="T74" fmla="*/ 346 w 384"/>
                  <a:gd name="T75" fmla="*/ 452 h 776"/>
                  <a:gd name="T76" fmla="*/ 353 w 384"/>
                  <a:gd name="T77" fmla="*/ 278 h 776"/>
                  <a:gd name="T78" fmla="*/ 365 w 384"/>
                  <a:gd name="T79" fmla="*/ 197 h 776"/>
                  <a:gd name="T80" fmla="*/ 372 w 384"/>
                  <a:gd name="T81" fmla="*/ 81 h 776"/>
                  <a:gd name="T82" fmla="*/ 384 w 384"/>
                  <a:gd name="T83" fmla="*/ 35 h 77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84" h="776">
                    <a:moveTo>
                      <a:pt x="0" y="174"/>
                    </a:moveTo>
                    <a:lnTo>
                      <a:pt x="0" y="197"/>
                    </a:lnTo>
                    <a:lnTo>
                      <a:pt x="6" y="203"/>
                    </a:lnTo>
                    <a:lnTo>
                      <a:pt x="6" y="237"/>
                    </a:lnTo>
                    <a:lnTo>
                      <a:pt x="12" y="243"/>
                    </a:lnTo>
                    <a:lnTo>
                      <a:pt x="12" y="260"/>
                    </a:lnTo>
                    <a:lnTo>
                      <a:pt x="19" y="255"/>
                    </a:lnTo>
                    <a:lnTo>
                      <a:pt x="19" y="226"/>
                    </a:lnTo>
                    <a:lnTo>
                      <a:pt x="25" y="220"/>
                    </a:lnTo>
                    <a:lnTo>
                      <a:pt x="25" y="162"/>
                    </a:lnTo>
                    <a:lnTo>
                      <a:pt x="31" y="156"/>
                    </a:lnTo>
                    <a:lnTo>
                      <a:pt x="31" y="110"/>
                    </a:lnTo>
                    <a:lnTo>
                      <a:pt x="38" y="104"/>
                    </a:lnTo>
                    <a:lnTo>
                      <a:pt x="38" y="92"/>
                    </a:lnTo>
                    <a:lnTo>
                      <a:pt x="50" y="81"/>
                    </a:lnTo>
                    <a:lnTo>
                      <a:pt x="50" y="58"/>
                    </a:lnTo>
                    <a:lnTo>
                      <a:pt x="57" y="52"/>
                    </a:lnTo>
                    <a:lnTo>
                      <a:pt x="57" y="11"/>
                    </a:lnTo>
                    <a:lnTo>
                      <a:pt x="63" y="6"/>
                    </a:lnTo>
                    <a:lnTo>
                      <a:pt x="63" y="0"/>
                    </a:lnTo>
                    <a:lnTo>
                      <a:pt x="63" y="11"/>
                    </a:lnTo>
                    <a:lnTo>
                      <a:pt x="69" y="17"/>
                    </a:lnTo>
                    <a:lnTo>
                      <a:pt x="69" y="104"/>
                    </a:lnTo>
                    <a:lnTo>
                      <a:pt x="75" y="110"/>
                    </a:lnTo>
                    <a:lnTo>
                      <a:pt x="75" y="260"/>
                    </a:lnTo>
                    <a:lnTo>
                      <a:pt x="82" y="266"/>
                    </a:lnTo>
                    <a:lnTo>
                      <a:pt x="82" y="417"/>
                    </a:lnTo>
                    <a:lnTo>
                      <a:pt x="88" y="423"/>
                    </a:lnTo>
                    <a:lnTo>
                      <a:pt x="88" y="515"/>
                    </a:lnTo>
                    <a:lnTo>
                      <a:pt x="94" y="521"/>
                    </a:lnTo>
                    <a:lnTo>
                      <a:pt x="94" y="498"/>
                    </a:lnTo>
                    <a:lnTo>
                      <a:pt x="101" y="492"/>
                    </a:lnTo>
                    <a:lnTo>
                      <a:pt x="101" y="411"/>
                    </a:lnTo>
                    <a:lnTo>
                      <a:pt x="107" y="405"/>
                    </a:lnTo>
                    <a:lnTo>
                      <a:pt x="107" y="318"/>
                    </a:lnTo>
                    <a:lnTo>
                      <a:pt x="113" y="313"/>
                    </a:lnTo>
                    <a:lnTo>
                      <a:pt x="113" y="243"/>
                    </a:lnTo>
                    <a:lnTo>
                      <a:pt x="120" y="237"/>
                    </a:lnTo>
                    <a:lnTo>
                      <a:pt x="120" y="185"/>
                    </a:lnTo>
                    <a:lnTo>
                      <a:pt x="126" y="179"/>
                    </a:lnTo>
                    <a:lnTo>
                      <a:pt x="126" y="168"/>
                    </a:lnTo>
                    <a:lnTo>
                      <a:pt x="126" y="174"/>
                    </a:lnTo>
                    <a:lnTo>
                      <a:pt x="132" y="179"/>
                    </a:lnTo>
                    <a:lnTo>
                      <a:pt x="132" y="237"/>
                    </a:lnTo>
                    <a:lnTo>
                      <a:pt x="138" y="243"/>
                    </a:lnTo>
                    <a:lnTo>
                      <a:pt x="138" y="347"/>
                    </a:lnTo>
                    <a:lnTo>
                      <a:pt x="145" y="353"/>
                    </a:lnTo>
                    <a:lnTo>
                      <a:pt x="145" y="440"/>
                    </a:lnTo>
                    <a:lnTo>
                      <a:pt x="151" y="446"/>
                    </a:lnTo>
                    <a:lnTo>
                      <a:pt x="151" y="452"/>
                    </a:lnTo>
                    <a:lnTo>
                      <a:pt x="151" y="440"/>
                    </a:lnTo>
                    <a:lnTo>
                      <a:pt x="157" y="434"/>
                    </a:lnTo>
                    <a:lnTo>
                      <a:pt x="157" y="365"/>
                    </a:lnTo>
                    <a:lnTo>
                      <a:pt x="164" y="359"/>
                    </a:lnTo>
                    <a:lnTo>
                      <a:pt x="164" y="284"/>
                    </a:lnTo>
                    <a:lnTo>
                      <a:pt x="170" y="278"/>
                    </a:lnTo>
                    <a:lnTo>
                      <a:pt x="170" y="260"/>
                    </a:lnTo>
                    <a:lnTo>
                      <a:pt x="176" y="266"/>
                    </a:lnTo>
                    <a:lnTo>
                      <a:pt x="176" y="295"/>
                    </a:lnTo>
                    <a:lnTo>
                      <a:pt x="183" y="301"/>
                    </a:lnTo>
                    <a:lnTo>
                      <a:pt x="183" y="359"/>
                    </a:lnTo>
                    <a:lnTo>
                      <a:pt x="189" y="365"/>
                    </a:lnTo>
                    <a:lnTo>
                      <a:pt x="189" y="411"/>
                    </a:lnTo>
                    <a:lnTo>
                      <a:pt x="195" y="417"/>
                    </a:lnTo>
                    <a:lnTo>
                      <a:pt x="195" y="423"/>
                    </a:lnTo>
                    <a:lnTo>
                      <a:pt x="195" y="417"/>
                    </a:lnTo>
                    <a:lnTo>
                      <a:pt x="201" y="411"/>
                    </a:lnTo>
                    <a:lnTo>
                      <a:pt x="201" y="359"/>
                    </a:lnTo>
                    <a:lnTo>
                      <a:pt x="208" y="353"/>
                    </a:lnTo>
                    <a:lnTo>
                      <a:pt x="208" y="284"/>
                    </a:lnTo>
                    <a:lnTo>
                      <a:pt x="214" y="278"/>
                    </a:lnTo>
                    <a:lnTo>
                      <a:pt x="214" y="208"/>
                    </a:lnTo>
                    <a:lnTo>
                      <a:pt x="220" y="203"/>
                    </a:lnTo>
                    <a:lnTo>
                      <a:pt x="220" y="150"/>
                    </a:lnTo>
                    <a:lnTo>
                      <a:pt x="227" y="145"/>
                    </a:lnTo>
                    <a:lnTo>
                      <a:pt x="227" y="104"/>
                    </a:lnTo>
                    <a:lnTo>
                      <a:pt x="233" y="98"/>
                    </a:lnTo>
                    <a:lnTo>
                      <a:pt x="233" y="69"/>
                    </a:lnTo>
                    <a:lnTo>
                      <a:pt x="239" y="64"/>
                    </a:lnTo>
                    <a:lnTo>
                      <a:pt x="239" y="52"/>
                    </a:lnTo>
                    <a:lnTo>
                      <a:pt x="246" y="58"/>
                    </a:lnTo>
                    <a:lnTo>
                      <a:pt x="246" y="69"/>
                    </a:lnTo>
                    <a:lnTo>
                      <a:pt x="252" y="75"/>
                    </a:lnTo>
                    <a:lnTo>
                      <a:pt x="252" y="150"/>
                    </a:lnTo>
                    <a:lnTo>
                      <a:pt x="258" y="156"/>
                    </a:lnTo>
                    <a:lnTo>
                      <a:pt x="258" y="284"/>
                    </a:lnTo>
                    <a:lnTo>
                      <a:pt x="264" y="289"/>
                    </a:lnTo>
                    <a:lnTo>
                      <a:pt x="264" y="457"/>
                    </a:lnTo>
                    <a:lnTo>
                      <a:pt x="271" y="463"/>
                    </a:lnTo>
                    <a:lnTo>
                      <a:pt x="271" y="631"/>
                    </a:lnTo>
                    <a:lnTo>
                      <a:pt x="277" y="637"/>
                    </a:lnTo>
                    <a:lnTo>
                      <a:pt x="277" y="776"/>
                    </a:lnTo>
                    <a:lnTo>
                      <a:pt x="283" y="770"/>
                    </a:lnTo>
                    <a:lnTo>
                      <a:pt x="283" y="654"/>
                    </a:lnTo>
                    <a:lnTo>
                      <a:pt x="290" y="648"/>
                    </a:lnTo>
                    <a:lnTo>
                      <a:pt x="290" y="533"/>
                    </a:lnTo>
                    <a:lnTo>
                      <a:pt x="296" y="527"/>
                    </a:lnTo>
                    <a:lnTo>
                      <a:pt x="296" y="457"/>
                    </a:lnTo>
                    <a:lnTo>
                      <a:pt x="302" y="452"/>
                    </a:lnTo>
                    <a:lnTo>
                      <a:pt x="302" y="446"/>
                    </a:lnTo>
                    <a:lnTo>
                      <a:pt x="302" y="452"/>
                    </a:lnTo>
                    <a:lnTo>
                      <a:pt x="309" y="457"/>
                    </a:lnTo>
                    <a:lnTo>
                      <a:pt x="309" y="515"/>
                    </a:lnTo>
                    <a:lnTo>
                      <a:pt x="315" y="521"/>
                    </a:lnTo>
                    <a:lnTo>
                      <a:pt x="315" y="608"/>
                    </a:lnTo>
                    <a:lnTo>
                      <a:pt x="321" y="614"/>
                    </a:lnTo>
                    <a:lnTo>
                      <a:pt x="321" y="683"/>
                    </a:lnTo>
                    <a:lnTo>
                      <a:pt x="327" y="689"/>
                    </a:lnTo>
                    <a:lnTo>
                      <a:pt x="327" y="654"/>
                    </a:lnTo>
                    <a:lnTo>
                      <a:pt x="334" y="648"/>
                    </a:lnTo>
                    <a:lnTo>
                      <a:pt x="334" y="562"/>
                    </a:lnTo>
                    <a:lnTo>
                      <a:pt x="340" y="556"/>
                    </a:lnTo>
                    <a:lnTo>
                      <a:pt x="340" y="457"/>
                    </a:lnTo>
                    <a:lnTo>
                      <a:pt x="346" y="452"/>
                    </a:lnTo>
                    <a:lnTo>
                      <a:pt x="346" y="365"/>
                    </a:lnTo>
                    <a:lnTo>
                      <a:pt x="353" y="359"/>
                    </a:lnTo>
                    <a:lnTo>
                      <a:pt x="353" y="278"/>
                    </a:lnTo>
                    <a:lnTo>
                      <a:pt x="359" y="272"/>
                    </a:lnTo>
                    <a:lnTo>
                      <a:pt x="359" y="203"/>
                    </a:lnTo>
                    <a:lnTo>
                      <a:pt x="365" y="197"/>
                    </a:lnTo>
                    <a:lnTo>
                      <a:pt x="365" y="139"/>
                    </a:lnTo>
                    <a:lnTo>
                      <a:pt x="372" y="133"/>
                    </a:lnTo>
                    <a:lnTo>
                      <a:pt x="372" y="81"/>
                    </a:lnTo>
                    <a:lnTo>
                      <a:pt x="378" y="75"/>
                    </a:lnTo>
                    <a:lnTo>
                      <a:pt x="378" y="40"/>
                    </a:lnTo>
                    <a:lnTo>
                      <a:pt x="384" y="35"/>
                    </a:lnTo>
                    <a:lnTo>
                      <a:pt x="384" y="23"/>
                    </a:lnTo>
                    <a:lnTo>
                      <a:pt x="384" y="29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1" name="Freeform 324"/>
              <p:cNvSpPr>
                <a:spLocks/>
              </p:cNvSpPr>
              <p:nvPr/>
            </p:nvSpPr>
            <p:spPr bwMode="auto">
              <a:xfrm>
                <a:off x="1194" y="1113"/>
                <a:ext cx="391" cy="765"/>
              </a:xfrm>
              <a:custGeom>
                <a:avLst/>
                <a:gdLst>
                  <a:gd name="T0" fmla="*/ 6 w 391"/>
                  <a:gd name="T1" fmla="*/ 81 h 765"/>
                  <a:gd name="T2" fmla="*/ 19 w 391"/>
                  <a:gd name="T3" fmla="*/ 232 h 765"/>
                  <a:gd name="T4" fmla="*/ 25 w 391"/>
                  <a:gd name="T5" fmla="*/ 608 h 765"/>
                  <a:gd name="T6" fmla="*/ 38 w 391"/>
                  <a:gd name="T7" fmla="*/ 736 h 765"/>
                  <a:gd name="T8" fmla="*/ 44 w 391"/>
                  <a:gd name="T9" fmla="*/ 539 h 765"/>
                  <a:gd name="T10" fmla="*/ 57 w 391"/>
                  <a:gd name="T11" fmla="*/ 458 h 765"/>
                  <a:gd name="T12" fmla="*/ 63 w 391"/>
                  <a:gd name="T13" fmla="*/ 464 h 765"/>
                  <a:gd name="T14" fmla="*/ 69 w 391"/>
                  <a:gd name="T15" fmla="*/ 579 h 765"/>
                  <a:gd name="T16" fmla="*/ 82 w 391"/>
                  <a:gd name="T17" fmla="*/ 626 h 765"/>
                  <a:gd name="T18" fmla="*/ 88 w 391"/>
                  <a:gd name="T19" fmla="*/ 527 h 765"/>
                  <a:gd name="T20" fmla="*/ 101 w 391"/>
                  <a:gd name="T21" fmla="*/ 423 h 765"/>
                  <a:gd name="T22" fmla="*/ 107 w 391"/>
                  <a:gd name="T23" fmla="*/ 261 h 765"/>
                  <a:gd name="T24" fmla="*/ 120 w 391"/>
                  <a:gd name="T25" fmla="*/ 186 h 765"/>
                  <a:gd name="T26" fmla="*/ 126 w 391"/>
                  <a:gd name="T27" fmla="*/ 81 h 765"/>
                  <a:gd name="T28" fmla="*/ 139 w 391"/>
                  <a:gd name="T29" fmla="*/ 23 h 765"/>
                  <a:gd name="T30" fmla="*/ 145 w 391"/>
                  <a:gd name="T31" fmla="*/ 41 h 765"/>
                  <a:gd name="T32" fmla="*/ 158 w 391"/>
                  <a:gd name="T33" fmla="*/ 186 h 765"/>
                  <a:gd name="T34" fmla="*/ 164 w 391"/>
                  <a:gd name="T35" fmla="*/ 568 h 765"/>
                  <a:gd name="T36" fmla="*/ 177 w 391"/>
                  <a:gd name="T37" fmla="*/ 695 h 765"/>
                  <a:gd name="T38" fmla="*/ 183 w 391"/>
                  <a:gd name="T39" fmla="*/ 550 h 765"/>
                  <a:gd name="T40" fmla="*/ 195 w 391"/>
                  <a:gd name="T41" fmla="*/ 481 h 765"/>
                  <a:gd name="T42" fmla="*/ 202 w 391"/>
                  <a:gd name="T43" fmla="*/ 487 h 765"/>
                  <a:gd name="T44" fmla="*/ 208 w 391"/>
                  <a:gd name="T45" fmla="*/ 550 h 765"/>
                  <a:gd name="T46" fmla="*/ 221 w 391"/>
                  <a:gd name="T47" fmla="*/ 562 h 765"/>
                  <a:gd name="T48" fmla="*/ 227 w 391"/>
                  <a:gd name="T49" fmla="*/ 469 h 765"/>
                  <a:gd name="T50" fmla="*/ 240 w 391"/>
                  <a:gd name="T51" fmla="*/ 382 h 765"/>
                  <a:gd name="T52" fmla="*/ 246 w 391"/>
                  <a:gd name="T53" fmla="*/ 255 h 765"/>
                  <a:gd name="T54" fmla="*/ 258 w 391"/>
                  <a:gd name="T55" fmla="*/ 203 h 765"/>
                  <a:gd name="T56" fmla="*/ 265 w 391"/>
                  <a:gd name="T57" fmla="*/ 145 h 765"/>
                  <a:gd name="T58" fmla="*/ 277 w 391"/>
                  <a:gd name="T59" fmla="*/ 99 h 765"/>
                  <a:gd name="T60" fmla="*/ 284 w 391"/>
                  <a:gd name="T61" fmla="*/ 35 h 765"/>
                  <a:gd name="T62" fmla="*/ 290 w 391"/>
                  <a:gd name="T63" fmla="*/ 145 h 765"/>
                  <a:gd name="T64" fmla="*/ 303 w 391"/>
                  <a:gd name="T65" fmla="*/ 336 h 765"/>
                  <a:gd name="T66" fmla="*/ 309 w 391"/>
                  <a:gd name="T67" fmla="*/ 695 h 765"/>
                  <a:gd name="T68" fmla="*/ 315 w 391"/>
                  <a:gd name="T69" fmla="*/ 713 h 765"/>
                  <a:gd name="T70" fmla="*/ 328 w 391"/>
                  <a:gd name="T71" fmla="*/ 574 h 765"/>
                  <a:gd name="T72" fmla="*/ 334 w 391"/>
                  <a:gd name="T73" fmla="*/ 423 h 765"/>
                  <a:gd name="T74" fmla="*/ 347 w 391"/>
                  <a:gd name="T75" fmla="*/ 388 h 765"/>
                  <a:gd name="T76" fmla="*/ 353 w 391"/>
                  <a:gd name="T77" fmla="*/ 336 h 765"/>
                  <a:gd name="T78" fmla="*/ 366 w 391"/>
                  <a:gd name="T79" fmla="*/ 284 h 765"/>
                  <a:gd name="T80" fmla="*/ 372 w 391"/>
                  <a:gd name="T81" fmla="*/ 162 h 765"/>
                  <a:gd name="T82" fmla="*/ 384 w 391"/>
                  <a:gd name="T83" fmla="*/ 99 h 76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1" h="765">
                    <a:moveTo>
                      <a:pt x="0" y="12"/>
                    </a:moveTo>
                    <a:lnTo>
                      <a:pt x="6" y="18"/>
                    </a:lnTo>
                    <a:lnTo>
                      <a:pt x="6" y="81"/>
                    </a:lnTo>
                    <a:lnTo>
                      <a:pt x="13" y="87"/>
                    </a:lnTo>
                    <a:lnTo>
                      <a:pt x="13" y="226"/>
                    </a:lnTo>
                    <a:lnTo>
                      <a:pt x="19" y="232"/>
                    </a:lnTo>
                    <a:lnTo>
                      <a:pt x="19" y="417"/>
                    </a:lnTo>
                    <a:lnTo>
                      <a:pt x="25" y="423"/>
                    </a:lnTo>
                    <a:lnTo>
                      <a:pt x="25" y="608"/>
                    </a:lnTo>
                    <a:lnTo>
                      <a:pt x="32" y="614"/>
                    </a:lnTo>
                    <a:lnTo>
                      <a:pt x="32" y="742"/>
                    </a:lnTo>
                    <a:lnTo>
                      <a:pt x="38" y="736"/>
                    </a:lnTo>
                    <a:lnTo>
                      <a:pt x="38" y="649"/>
                    </a:lnTo>
                    <a:lnTo>
                      <a:pt x="44" y="643"/>
                    </a:lnTo>
                    <a:lnTo>
                      <a:pt x="44" y="539"/>
                    </a:lnTo>
                    <a:lnTo>
                      <a:pt x="51" y="533"/>
                    </a:lnTo>
                    <a:lnTo>
                      <a:pt x="51" y="464"/>
                    </a:lnTo>
                    <a:lnTo>
                      <a:pt x="57" y="458"/>
                    </a:lnTo>
                    <a:lnTo>
                      <a:pt x="57" y="452"/>
                    </a:lnTo>
                    <a:lnTo>
                      <a:pt x="57" y="458"/>
                    </a:lnTo>
                    <a:lnTo>
                      <a:pt x="63" y="464"/>
                    </a:lnTo>
                    <a:lnTo>
                      <a:pt x="63" y="504"/>
                    </a:lnTo>
                    <a:lnTo>
                      <a:pt x="69" y="510"/>
                    </a:lnTo>
                    <a:lnTo>
                      <a:pt x="69" y="579"/>
                    </a:lnTo>
                    <a:lnTo>
                      <a:pt x="76" y="585"/>
                    </a:lnTo>
                    <a:lnTo>
                      <a:pt x="76" y="631"/>
                    </a:lnTo>
                    <a:lnTo>
                      <a:pt x="82" y="626"/>
                    </a:lnTo>
                    <a:lnTo>
                      <a:pt x="82" y="608"/>
                    </a:lnTo>
                    <a:lnTo>
                      <a:pt x="88" y="603"/>
                    </a:lnTo>
                    <a:lnTo>
                      <a:pt x="88" y="527"/>
                    </a:lnTo>
                    <a:lnTo>
                      <a:pt x="95" y="521"/>
                    </a:lnTo>
                    <a:lnTo>
                      <a:pt x="95" y="429"/>
                    </a:lnTo>
                    <a:lnTo>
                      <a:pt x="101" y="423"/>
                    </a:lnTo>
                    <a:lnTo>
                      <a:pt x="101" y="342"/>
                    </a:lnTo>
                    <a:lnTo>
                      <a:pt x="107" y="336"/>
                    </a:lnTo>
                    <a:lnTo>
                      <a:pt x="107" y="261"/>
                    </a:lnTo>
                    <a:lnTo>
                      <a:pt x="114" y="255"/>
                    </a:lnTo>
                    <a:lnTo>
                      <a:pt x="114" y="191"/>
                    </a:lnTo>
                    <a:lnTo>
                      <a:pt x="120" y="186"/>
                    </a:lnTo>
                    <a:lnTo>
                      <a:pt x="120" y="133"/>
                    </a:lnTo>
                    <a:lnTo>
                      <a:pt x="126" y="128"/>
                    </a:lnTo>
                    <a:lnTo>
                      <a:pt x="126" y="81"/>
                    </a:lnTo>
                    <a:lnTo>
                      <a:pt x="132" y="75"/>
                    </a:lnTo>
                    <a:lnTo>
                      <a:pt x="132" y="29"/>
                    </a:lnTo>
                    <a:lnTo>
                      <a:pt x="139" y="23"/>
                    </a:lnTo>
                    <a:lnTo>
                      <a:pt x="139" y="0"/>
                    </a:lnTo>
                    <a:lnTo>
                      <a:pt x="145" y="6"/>
                    </a:lnTo>
                    <a:lnTo>
                      <a:pt x="145" y="41"/>
                    </a:lnTo>
                    <a:lnTo>
                      <a:pt x="151" y="47"/>
                    </a:lnTo>
                    <a:lnTo>
                      <a:pt x="151" y="180"/>
                    </a:lnTo>
                    <a:lnTo>
                      <a:pt x="158" y="186"/>
                    </a:lnTo>
                    <a:lnTo>
                      <a:pt x="158" y="377"/>
                    </a:lnTo>
                    <a:lnTo>
                      <a:pt x="164" y="382"/>
                    </a:lnTo>
                    <a:lnTo>
                      <a:pt x="164" y="568"/>
                    </a:lnTo>
                    <a:lnTo>
                      <a:pt x="170" y="574"/>
                    </a:lnTo>
                    <a:lnTo>
                      <a:pt x="170" y="689"/>
                    </a:lnTo>
                    <a:lnTo>
                      <a:pt x="177" y="695"/>
                    </a:lnTo>
                    <a:lnTo>
                      <a:pt x="177" y="643"/>
                    </a:lnTo>
                    <a:lnTo>
                      <a:pt x="183" y="637"/>
                    </a:lnTo>
                    <a:lnTo>
                      <a:pt x="183" y="550"/>
                    </a:lnTo>
                    <a:lnTo>
                      <a:pt x="189" y="545"/>
                    </a:lnTo>
                    <a:lnTo>
                      <a:pt x="189" y="487"/>
                    </a:lnTo>
                    <a:lnTo>
                      <a:pt x="195" y="481"/>
                    </a:lnTo>
                    <a:lnTo>
                      <a:pt x="195" y="475"/>
                    </a:lnTo>
                    <a:lnTo>
                      <a:pt x="195" y="481"/>
                    </a:lnTo>
                    <a:lnTo>
                      <a:pt x="202" y="487"/>
                    </a:lnTo>
                    <a:lnTo>
                      <a:pt x="202" y="510"/>
                    </a:lnTo>
                    <a:lnTo>
                      <a:pt x="208" y="516"/>
                    </a:lnTo>
                    <a:lnTo>
                      <a:pt x="208" y="550"/>
                    </a:lnTo>
                    <a:lnTo>
                      <a:pt x="214" y="556"/>
                    </a:lnTo>
                    <a:lnTo>
                      <a:pt x="214" y="568"/>
                    </a:lnTo>
                    <a:lnTo>
                      <a:pt x="221" y="562"/>
                    </a:lnTo>
                    <a:lnTo>
                      <a:pt x="221" y="539"/>
                    </a:lnTo>
                    <a:lnTo>
                      <a:pt x="227" y="533"/>
                    </a:lnTo>
                    <a:lnTo>
                      <a:pt x="227" y="469"/>
                    </a:lnTo>
                    <a:lnTo>
                      <a:pt x="233" y="464"/>
                    </a:lnTo>
                    <a:lnTo>
                      <a:pt x="233" y="388"/>
                    </a:lnTo>
                    <a:lnTo>
                      <a:pt x="240" y="382"/>
                    </a:lnTo>
                    <a:lnTo>
                      <a:pt x="240" y="313"/>
                    </a:lnTo>
                    <a:lnTo>
                      <a:pt x="246" y="307"/>
                    </a:lnTo>
                    <a:lnTo>
                      <a:pt x="246" y="255"/>
                    </a:lnTo>
                    <a:lnTo>
                      <a:pt x="252" y="249"/>
                    </a:lnTo>
                    <a:lnTo>
                      <a:pt x="252" y="209"/>
                    </a:lnTo>
                    <a:lnTo>
                      <a:pt x="258" y="203"/>
                    </a:lnTo>
                    <a:lnTo>
                      <a:pt x="258" y="174"/>
                    </a:lnTo>
                    <a:lnTo>
                      <a:pt x="265" y="168"/>
                    </a:lnTo>
                    <a:lnTo>
                      <a:pt x="265" y="145"/>
                    </a:lnTo>
                    <a:lnTo>
                      <a:pt x="271" y="139"/>
                    </a:lnTo>
                    <a:lnTo>
                      <a:pt x="271" y="104"/>
                    </a:lnTo>
                    <a:lnTo>
                      <a:pt x="277" y="99"/>
                    </a:lnTo>
                    <a:lnTo>
                      <a:pt x="277" y="52"/>
                    </a:lnTo>
                    <a:lnTo>
                      <a:pt x="284" y="47"/>
                    </a:lnTo>
                    <a:lnTo>
                      <a:pt x="284" y="35"/>
                    </a:lnTo>
                    <a:lnTo>
                      <a:pt x="284" y="47"/>
                    </a:lnTo>
                    <a:lnTo>
                      <a:pt x="290" y="52"/>
                    </a:lnTo>
                    <a:lnTo>
                      <a:pt x="290" y="145"/>
                    </a:lnTo>
                    <a:lnTo>
                      <a:pt x="296" y="151"/>
                    </a:lnTo>
                    <a:lnTo>
                      <a:pt x="296" y="330"/>
                    </a:lnTo>
                    <a:lnTo>
                      <a:pt x="303" y="336"/>
                    </a:lnTo>
                    <a:lnTo>
                      <a:pt x="303" y="521"/>
                    </a:lnTo>
                    <a:lnTo>
                      <a:pt x="309" y="527"/>
                    </a:lnTo>
                    <a:lnTo>
                      <a:pt x="309" y="695"/>
                    </a:lnTo>
                    <a:lnTo>
                      <a:pt x="315" y="701"/>
                    </a:lnTo>
                    <a:lnTo>
                      <a:pt x="315" y="765"/>
                    </a:lnTo>
                    <a:lnTo>
                      <a:pt x="315" y="713"/>
                    </a:lnTo>
                    <a:lnTo>
                      <a:pt x="321" y="707"/>
                    </a:lnTo>
                    <a:lnTo>
                      <a:pt x="321" y="579"/>
                    </a:lnTo>
                    <a:lnTo>
                      <a:pt x="328" y="574"/>
                    </a:lnTo>
                    <a:lnTo>
                      <a:pt x="328" y="481"/>
                    </a:lnTo>
                    <a:lnTo>
                      <a:pt x="334" y="475"/>
                    </a:lnTo>
                    <a:lnTo>
                      <a:pt x="334" y="423"/>
                    </a:lnTo>
                    <a:lnTo>
                      <a:pt x="340" y="417"/>
                    </a:lnTo>
                    <a:lnTo>
                      <a:pt x="340" y="394"/>
                    </a:lnTo>
                    <a:lnTo>
                      <a:pt x="347" y="388"/>
                    </a:lnTo>
                    <a:lnTo>
                      <a:pt x="347" y="365"/>
                    </a:lnTo>
                    <a:lnTo>
                      <a:pt x="353" y="359"/>
                    </a:lnTo>
                    <a:lnTo>
                      <a:pt x="353" y="336"/>
                    </a:lnTo>
                    <a:lnTo>
                      <a:pt x="359" y="330"/>
                    </a:lnTo>
                    <a:lnTo>
                      <a:pt x="359" y="290"/>
                    </a:lnTo>
                    <a:lnTo>
                      <a:pt x="366" y="284"/>
                    </a:lnTo>
                    <a:lnTo>
                      <a:pt x="366" y="226"/>
                    </a:lnTo>
                    <a:lnTo>
                      <a:pt x="372" y="220"/>
                    </a:lnTo>
                    <a:lnTo>
                      <a:pt x="372" y="162"/>
                    </a:lnTo>
                    <a:lnTo>
                      <a:pt x="378" y="157"/>
                    </a:lnTo>
                    <a:lnTo>
                      <a:pt x="378" y="104"/>
                    </a:lnTo>
                    <a:lnTo>
                      <a:pt x="384" y="99"/>
                    </a:lnTo>
                    <a:lnTo>
                      <a:pt x="384" y="52"/>
                    </a:lnTo>
                    <a:lnTo>
                      <a:pt x="391" y="47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2" name="Freeform 325"/>
              <p:cNvSpPr>
                <a:spLocks/>
              </p:cNvSpPr>
              <p:nvPr/>
            </p:nvSpPr>
            <p:spPr bwMode="auto">
              <a:xfrm>
                <a:off x="1585" y="1021"/>
                <a:ext cx="403" cy="810"/>
              </a:xfrm>
              <a:custGeom>
                <a:avLst/>
                <a:gdLst>
                  <a:gd name="T0" fmla="*/ 6 w 403"/>
                  <a:gd name="T1" fmla="*/ 92 h 810"/>
                  <a:gd name="T2" fmla="*/ 12 w 403"/>
                  <a:gd name="T3" fmla="*/ 23 h 810"/>
                  <a:gd name="T4" fmla="*/ 31 w 403"/>
                  <a:gd name="T5" fmla="*/ 110 h 810"/>
                  <a:gd name="T6" fmla="*/ 38 w 403"/>
                  <a:gd name="T7" fmla="*/ 474 h 810"/>
                  <a:gd name="T8" fmla="*/ 50 w 403"/>
                  <a:gd name="T9" fmla="*/ 671 h 810"/>
                  <a:gd name="T10" fmla="*/ 56 w 403"/>
                  <a:gd name="T11" fmla="*/ 712 h 810"/>
                  <a:gd name="T12" fmla="*/ 69 w 403"/>
                  <a:gd name="T13" fmla="*/ 608 h 810"/>
                  <a:gd name="T14" fmla="*/ 75 w 403"/>
                  <a:gd name="T15" fmla="*/ 469 h 810"/>
                  <a:gd name="T16" fmla="*/ 88 w 403"/>
                  <a:gd name="T17" fmla="*/ 417 h 810"/>
                  <a:gd name="T18" fmla="*/ 94 w 403"/>
                  <a:gd name="T19" fmla="*/ 324 h 810"/>
                  <a:gd name="T20" fmla="*/ 107 w 403"/>
                  <a:gd name="T21" fmla="*/ 254 h 810"/>
                  <a:gd name="T22" fmla="*/ 113 w 403"/>
                  <a:gd name="T23" fmla="*/ 150 h 810"/>
                  <a:gd name="T24" fmla="*/ 126 w 403"/>
                  <a:gd name="T25" fmla="*/ 110 h 810"/>
                  <a:gd name="T26" fmla="*/ 132 w 403"/>
                  <a:gd name="T27" fmla="*/ 63 h 810"/>
                  <a:gd name="T28" fmla="*/ 145 w 403"/>
                  <a:gd name="T29" fmla="*/ 28 h 810"/>
                  <a:gd name="T30" fmla="*/ 151 w 403"/>
                  <a:gd name="T31" fmla="*/ 11 h 810"/>
                  <a:gd name="T32" fmla="*/ 157 w 403"/>
                  <a:gd name="T33" fmla="*/ 57 h 810"/>
                  <a:gd name="T34" fmla="*/ 170 w 403"/>
                  <a:gd name="T35" fmla="*/ 185 h 810"/>
                  <a:gd name="T36" fmla="*/ 176 w 403"/>
                  <a:gd name="T37" fmla="*/ 561 h 810"/>
                  <a:gd name="T38" fmla="*/ 189 w 403"/>
                  <a:gd name="T39" fmla="*/ 747 h 810"/>
                  <a:gd name="T40" fmla="*/ 195 w 403"/>
                  <a:gd name="T41" fmla="*/ 793 h 810"/>
                  <a:gd name="T42" fmla="*/ 201 w 403"/>
                  <a:gd name="T43" fmla="*/ 584 h 810"/>
                  <a:gd name="T44" fmla="*/ 214 w 403"/>
                  <a:gd name="T45" fmla="*/ 492 h 810"/>
                  <a:gd name="T46" fmla="*/ 220 w 403"/>
                  <a:gd name="T47" fmla="*/ 376 h 810"/>
                  <a:gd name="T48" fmla="*/ 233 w 403"/>
                  <a:gd name="T49" fmla="*/ 312 h 810"/>
                  <a:gd name="T50" fmla="*/ 239 w 403"/>
                  <a:gd name="T51" fmla="*/ 191 h 810"/>
                  <a:gd name="T52" fmla="*/ 252 w 403"/>
                  <a:gd name="T53" fmla="*/ 162 h 810"/>
                  <a:gd name="T54" fmla="*/ 252 w 403"/>
                  <a:gd name="T55" fmla="*/ 167 h 810"/>
                  <a:gd name="T56" fmla="*/ 264 w 403"/>
                  <a:gd name="T57" fmla="*/ 156 h 810"/>
                  <a:gd name="T58" fmla="*/ 277 w 403"/>
                  <a:gd name="T59" fmla="*/ 115 h 810"/>
                  <a:gd name="T60" fmla="*/ 283 w 403"/>
                  <a:gd name="T61" fmla="*/ 34 h 810"/>
                  <a:gd name="T62" fmla="*/ 296 w 403"/>
                  <a:gd name="T63" fmla="*/ 0 h 810"/>
                  <a:gd name="T64" fmla="*/ 302 w 403"/>
                  <a:gd name="T65" fmla="*/ 98 h 810"/>
                  <a:gd name="T66" fmla="*/ 315 w 403"/>
                  <a:gd name="T67" fmla="*/ 278 h 810"/>
                  <a:gd name="T68" fmla="*/ 321 w 403"/>
                  <a:gd name="T69" fmla="*/ 654 h 810"/>
                  <a:gd name="T70" fmla="*/ 334 w 403"/>
                  <a:gd name="T71" fmla="*/ 712 h 810"/>
                  <a:gd name="T72" fmla="*/ 340 w 403"/>
                  <a:gd name="T73" fmla="*/ 567 h 810"/>
                  <a:gd name="T74" fmla="*/ 353 w 403"/>
                  <a:gd name="T75" fmla="*/ 492 h 810"/>
                  <a:gd name="T76" fmla="*/ 359 w 403"/>
                  <a:gd name="T77" fmla="*/ 393 h 810"/>
                  <a:gd name="T78" fmla="*/ 371 w 403"/>
                  <a:gd name="T79" fmla="*/ 330 h 810"/>
                  <a:gd name="T80" fmla="*/ 378 w 403"/>
                  <a:gd name="T81" fmla="*/ 208 h 810"/>
                  <a:gd name="T82" fmla="*/ 390 w 403"/>
                  <a:gd name="T83" fmla="*/ 179 h 81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3" h="810">
                    <a:moveTo>
                      <a:pt x="0" y="139"/>
                    </a:moveTo>
                    <a:lnTo>
                      <a:pt x="0" y="98"/>
                    </a:lnTo>
                    <a:lnTo>
                      <a:pt x="6" y="92"/>
                    </a:lnTo>
                    <a:lnTo>
                      <a:pt x="6" y="57"/>
                    </a:lnTo>
                    <a:lnTo>
                      <a:pt x="12" y="52"/>
                    </a:lnTo>
                    <a:lnTo>
                      <a:pt x="12" y="23"/>
                    </a:lnTo>
                    <a:lnTo>
                      <a:pt x="25" y="23"/>
                    </a:lnTo>
                    <a:lnTo>
                      <a:pt x="25" y="104"/>
                    </a:lnTo>
                    <a:lnTo>
                      <a:pt x="31" y="110"/>
                    </a:lnTo>
                    <a:lnTo>
                      <a:pt x="31" y="272"/>
                    </a:lnTo>
                    <a:lnTo>
                      <a:pt x="38" y="278"/>
                    </a:lnTo>
                    <a:lnTo>
                      <a:pt x="38" y="474"/>
                    </a:lnTo>
                    <a:lnTo>
                      <a:pt x="44" y="480"/>
                    </a:lnTo>
                    <a:lnTo>
                      <a:pt x="44" y="666"/>
                    </a:lnTo>
                    <a:lnTo>
                      <a:pt x="50" y="671"/>
                    </a:lnTo>
                    <a:lnTo>
                      <a:pt x="50" y="770"/>
                    </a:lnTo>
                    <a:lnTo>
                      <a:pt x="56" y="776"/>
                    </a:lnTo>
                    <a:lnTo>
                      <a:pt x="56" y="712"/>
                    </a:lnTo>
                    <a:lnTo>
                      <a:pt x="63" y="706"/>
                    </a:lnTo>
                    <a:lnTo>
                      <a:pt x="63" y="613"/>
                    </a:lnTo>
                    <a:lnTo>
                      <a:pt x="69" y="608"/>
                    </a:lnTo>
                    <a:lnTo>
                      <a:pt x="69" y="527"/>
                    </a:lnTo>
                    <a:lnTo>
                      <a:pt x="75" y="521"/>
                    </a:lnTo>
                    <a:lnTo>
                      <a:pt x="75" y="469"/>
                    </a:lnTo>
                    <a:lnTo>
                      <a:pt x="82" y="463"/>
                    </a:lnTo>
                    <a:lnTo>
                      <a:pt x="82" y="422"/>
                    </a:lnTo>
                    <a:lnTo>
                      <a:pt x="88" y="417"/>
                    </a:lnTo>
                    <a:lnTo>
                      <a:pt x="88" y="376"/>
                    </a:lnTo>
                    <a:lnTo>
                      <a:pt x="94" y="370"/>
                    </a:lnTo>
                    <a:lnTo>
                      <a:pt x="94" y="324"/>
                    </a:lnTo>
                    <a:lnTo>
                      <a:pt x="101" y="318"/>
                    </a:lnTo>
                    <a:lnTo>
                      <a:pt x="101" y="260"/>
                    </a:lnTo>
                    <a:lnTo>
                      <a:pt x="107" y="254"/>
                    </a:lnTo>
                    <a:lnTo>
                      <a:pt x="107" y="196"/>
                    </a:lnTo>
                    <a:lnTo>
                      <a:pt x="113" y="191"/>
                    </a:lnTo>
                    <a:lnTo>
                      <a:pt x="113" y="150"/>
                    </a:lnTo>
                    <a:lnTo>
                      <a:pt x="119" y="144"/>
                    </a:lnTo>
                    <a:lnTo>
                      <a:pt x="119" y="115"/>
                    </a:lnTo>
                    <a:lnTo>
                      <a:pt x="126" y="110"/>
                    </a:lnTo>
                    <a:lnTo>
                      <a:pt x="126" y="92"/>
                    </a:lnTo>
                    <a:lnTo>
                      <a:pt x="132" y="86"/>
                    </a:lnTo>
                    <a:lnTo>
                      <a:pt x="132" y="63"/>
                    </a:lnTo>
                    <a:lnTo>
                      <a:pt x="138" y="57"/>
                    </a:lnTo>
                    <a:lnTo>
                      <a:pt x="138" y="34"/>
                    </a:lnTo>
                    <a:lnTo>
                      <a:pt x="145" y="28"/>
                    </a:lnTo>
                    <a:lnTo>
                      <a:pt x="145" y="11"/>
                    </a:lnTo>
                    <a:lnTo>
                      <a:pt x="151" y="5"/>
                    </a:lnTo>
                    <a:lnTo>
                      <a:pt x="151" y="11"/>
                    </a:lnTo>
                    <a:lnTo>
                      <a:pt x="151" y="5"/>
                    </a:lnTo>
                    <a:lnTo>
                      <a:pt x="157" y="11"/>
                    </a:lnTo>
                    <a:lnTo>
                      <a:pt x="157" y="57"/>
                    </a:lnTo>
                    <a:lnTo>
                      <a:pt x="164" y="63"/>
                    </a:lnTo>
                    <a:lnTo>
                      <a:pt x="164" y="179"/>
                    </a:lnTo>
                    <a:lnTo>
                      <a:pt x="170" y="185"/>
                    </a:lnTo>
                    <a:lnTo>
                      <a:pt x="170" y="364"/>
                    </a:lnTo>
                    <a:lnTo>
                      <a:pt x="176" y="370"/>
                    </a:lnTo>
                    <a:lnTo>
                      <a:pt x="176" y="561"/>
                    </a:lnTo>
                    <a:lnTo>
                      <a:pt x="182" y="567"/>
                    </a:lnTo>
                    <a:lnTo>
                      <a:pt x="182" y="741"/>
                    </a:lnTo>
                    <a:lnTo>
                      <a:pt x="189" y="747"/>
                    </a:lnTo>
                    <a:lnTo>
                      <a:pt x="189" y="810"/>
                    </a:lnTo>
                    <a:lnTo>
                      <a:pt x="189" y="799"/>
                    </a:lnTo>
                    <a:lnTo>
                      <a:pt x="195" y="793"/>
                    </a:lnTo>
                    <a:lnTo>
                      <a:pt x="195" y="689"/>
                    </a:lnTo>
                    <a:lnTo>
                      <a:pt x="201" y="683"/>
                    </a:lnTo>
                    <a:lnTo>
                      <a:pt x="201" y="584"/>
                    </a:lnTo>
                    <a:lnTo>
                      <a:pt x="208" y="579"/>
                    </a:lnTo>
                    <a:lnTo>
                      <a:pt x="208" y="498"/>
                    </a:lnTo>
                    <a:lnTo>
                      <a:pt x="214" y="492"/>
                    </a:lnTo>
                    <a:lnTo>
                      <a:pt x="214" y="434"/>
                    </a:lnTo>
                    <a:lnTo>
                      <a:pt x="220" y="428"/>
                    </a:lnTo>
                    <a:lnTo>
                      <a:pt x="220" y="376"/>
                    </a:lnTo>
                    <a:lnTo>
                      <a:pt x="227" y="370"/>
                    </a:lnTo>
                    <a:lnTo>
                      <a:pt x="227" y="318"/>
                    </a:lnTo>
                    <a:lnTo>
                      <a:pt x="233" y="312"/>
                    </a:lnTo>
                    <a:lnTo>
                      <a:pt x="233" y="254"/>
                    </a:lnTo>
                    <a:lnTo>
                      <a:pt x="239" y="249"/>
                    </a:lnTo>
                    <a:lnTo>
                      <a:pt x="239" y="191"/>
                    </a:lnTo>
                    <a:lnTo>
                      <a:pt x="245" y="185"/>
                    </a:lnTo>
                    <a:lnTo>
                      <a:pt x="245" y="167"/>
                    </a:lnTo>
                    <a:lnTo>
                      <a:pt x="252" y="162"/>
                    </a:lnTo>
                    <a:lnTo>
                      <a:pt x="252" y="167"/>
                    </a:lnTo>
                    <a:lnTo>
                      <a:pt x="252" y="162"/>
                    </a:lnTo>
                    <a:lnTo>
                      <a:pt x="252" y="167"/>
                    </a:lnTo>
                    <a:lnTo>
                      <a:pt x="258" y="173"/>
                    </a:lnTo>
                    <a:lnTo>
                      <a:pt x="264" y="167"/>
                    </a:lnTo>
                    <a:lnTo>
                      <a:pt x="264" y="156"/>
                    </a:lnTo>
                    <a:lnTo>
                      <a:pt x="271" y="150"/>
                    </a:lnTo>
                    <a:lnTo>
                      <a:pt x="271" y="121"/>
                    </a:lnTo>
                    <a:lnTo>
                      <a:pt x="277" y="115"/>
                    </a:lnTo>
                    <a:lnTo>
                      <a:pt x="277" y="75"/>
                    </a:lnTo>
                    <a:lnTo>
                      <a:pt x="283" y="69"/>
                    </a:lnTo>
                    <a:lnTo>
                      <a:pt x="283" y="34"/>
                    </a:lnTo>
                    <a:lnTo>
                      <a:pt x="290" y="28"/>
                    </a:lnTo>
                    <a:lnTo>
                      <a:pt x="290" y="5"/>
                    </a:lnTo>
                    <a:lnTo>
                      <a:pt x="296" y="0"/>
                    </a:lnTo>
                    <a:lnTo>
                      <a:pt x="296" y="11"/>
                    </a:lnTo>
                    <a:lnTo>
                      <a:pt x="302" y="17"/>
                    </a:lnTo>
                    <a:lnTo>
                      <a:pt x="302" y="98"/>
                    </a:lnTo>
                    <a:lnTo>
                      <a:pt x="308" y="104"/>
                    </a:lnTo>
                    <a:lnTo>
                      <a:pt x="308" y="272"/>
                    </a:lnTo>
                    <a:lnTo>
                      <a:pt x="315" y="278"/>
                    </a:lnTo>
                    <a:lnTo>
                      <a:pt x="315" y="486"/>
                    </a:lnTo>
                    <a:lnTo>
                      <a:pt x="321" y="492"/>
                    </a:lnTo>
                    <a:lnTo>
                      <a:pt x="321" y="654"/>
                    </a:lnTo>
                    <a:lnTo>
                      <a:pt x="327" y="660"/>
                    </a:lnTo>
                    <a:lnTo>
                      <a:pt x="327" y="718"/>
                    </a:lnTo>
                    <a:lnTo>
                      <a:pt x="334" y="712"/>
                    </a:lnTo>
                    <a:lnTo>
                      <a:pt x="334" y="654"/>
                    </a:lnTo>
                    <a:lnTo>
                      <a:pt x="340" y="648"/>
                    </a:lnTo>
                    <a:lnTo>
                      <a:pt x="340" y="567"/>
                    </a:lnTo>
                    <a:lnTo>
                      <a:pt x="346" y="561"/>
                    </a:lnTo>
                    <a:lnTo>
                      <a:pt x="346" y="498"/>
                    </a:lnTo>
                    <a:lnTo>
                      <a:pt x="353" y="492"/>
                    </a:lnTo>
                    <a:lnTo>
                      <a:pt x="353" y="445"/>
                    </a:lnTo>
                    <a:lnTo>
                      <a:pt x="359" y="440"/>
                    </a:lnTo>
                    <a:lnTo>
                      <a:pt x="359" y="393"/>
                    </a:lnTo>
                    <a:lnTo>
                      <a:pt x="365" y="388"/>
                    </a:lnTo>
                    <a:lnTo>
                      <a:pt x="365" y="335"/>
                    </a:lnTo>
                    <a:lnTo>
                      <a:pt x="371" y="330"/>
                    </a:lnTo>
                    <a:lnTo>
                      <a:pt x="371" y="272"/>
                    </a:lnTo>
                    <a:lnTo>
                      <a:pt x="378" y="266"/>
                    </a:lnTo>
                    <a:lnTo>
                      <a:pt x="378" y="208"/>
                    </a:lnTo>
                    <a:lnTo>
                      <a:pt x="384" y="202"/>
                    </a:lnTo>
                    <a:lnTo>
                      <a:pt x="384" y="185"/>
                    </a:lnTo>
                    <a:lnTo>
                      <a:pt x="390" y="179"/>
                    </a:lnTo>
                    <a:lnTo>
                      <a:pt x="397" y="179"/>
                    </a:lnTo>
                    <a:lnTo>
                      <a:pt x="403" y="173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3" name="Freeform 326"/>
              <p:cNvSpPr>
                <a:spLocks/>
              </p:cNvSpPr>
              <p:nvPr/>
            </p:nvSpPr>
            <p:spPr bwMode="auto">
              <a:xfrm>
                <a:off x="1988" y="1009"/>
                <a:ext cx="397" cy="869"/>
              </a:xfrm>
              <a:custGeom>
                <a:avLst/>
                <a:gdLst>
                  <a:gd name="T0" fmla="*/ 0 w 397"/>
                  <a:gd name="T1" fmla="*/ 162 h 869"/>
                  <a:gd name="T2" fmla="*/ 13 w 397"/>
                  <a:gd name="T3" fmla="*/ 116 h 869"/>
                  <a:gd name="T4" fmla="*/ 19 w 397"/>
                  <a:gd name="T5" fmla="*/ 40 h 869"/>
                  <a:gd name="T6" fmla="*/ 31 w 397"/>
                  <a:gd name="T7" fmla="*/ 6 h 869"/>
                  <a:gd name="T8" fmla="*/ 38 w 397"/>
                  <a:gd name="T9" fmla="*/ 12 h 869"/>
                  <a:gd name="T10" fmla="*/ 44 w 397"/>
                  <a:gd name="T11" fmla="*/ 266 h 869"/>
                  <a:gd name="T12" fmla="*/ 57 w 397"/>
                  <a:gd name="T13" fmla="*/ 486 h 869"/>
                  <a:gd name="T14" fmla="*/ 63 w 397"/>
                  <a:gd name="T15" fmla="*/ 782 h 869"/>
                  <a:gd name="T16" fmla="*/ 76 w 397"/>
                  <a:gd name="T17" fmla="*/ 730 h 869"/>
                  <a:gd name="T18" fmla="*/ 82 w 397"/>
                  <a:gd name="T19" fmla="*/ 562 h 869"/>
                  <a:gd name="T20" fmla="*/ 94 w 397"/>
                  <a:gd name="T21" fmla="*/ 481 h 869"/>
                  <a:gd name="T22" fmla="*/ 101 w 397"/>
                  <a:gd name="T23" fmla="*/ 347 h 869"/>
                  <a:gd name="T24" fmla="*/ 113 w 397"/>
                  <a:gd name="T25" fmla="*/ 266 h 869"/>
                  <a:gd name="T26" fmla="*/ 126 w 397"/>
                  <a:gd name="T27" fmla="*/ 237 h 869"/>
                  <a:gd name="T28" fmla="*/ 145 w 397"/>
                  <a:gd name="T29" fmla="*/ 203 h 869"/>
                  <a:gd name="T30" fmla="*/ 151 w 397"/>
                  <a:gd name="T31" fmla="*/ 110 h 869"/>
                  <a:gd name="T32" fmla="*/ 164 w 397"/>
                  <a:gd name="T33" fmla="*/ 64 h 869"/>
                  <a:gd name="T34" fmla="*/ 170 w 397"/>
                  <a:gd name="T35" fmla="*/ 17 h 869"/>
                  <a:gd name="T36" fmla="*/ 183 w 397"/>
                  <a:gd name="T37" fmla="*/ 87 h 869"/>
                  <a:gd name="T38" fmla="*/ 189 w 397"/>
                  <a:gd name="T39" fmla="*/ 446 h 869"/>
                  <a:gd name="T40" fmla="*/ 202 w 397"/>
                  <a:gd name="T41" fmla="*/ 649 h 869"/>
                  <a:gd name="T42" fmla="*/ 208 w 397"/>
                  <a:gd name="T43" fmla="*/ 869 h 869"/>
                  <a:gd name="T44" fmla="*/ 214 w 397"/>
                  <a:gd name="T45" fmla="*/ 672 h 869"/>
                  <a:gd name="T46" fmla="*/ 227 w 397"/>
                  <a:gd name="T47" fmla="*/ 562 h 869"/>
                  <a:gd name="T48" fmla="*/ 233 w 397"/>
                  <a:gd name="T49" fmla="*/ 394 h 869"/>
                  <a:gd name="T50" fmla="*/ 246 w 397"/>
                  <a:gd name="T51" fmla="*/ 313 h 869"/>
                  <a:gd name="T52" fmla="*/ 252 w 397"/>
                  <a:gd name="T53" fmla="*/ 237 h 869"/>
                  <a:gd name="T54" fmla="*/ 265 w 397"/>
                  <a:gd name="T55" fmla="*/ 272 h 869"/>
                  <a:gd name="T56" fmla="*/ 271 w 397"/>
                  <a:gd name="T57" fmla="*/ 295 h 869"/>
                  <a:gd name="T58" fmla="*/ 277 w 397"/>
                  <a:gd name="T59" fmla="*/ 243 h 869"/>
                  <a:gd name="T60" fmla="*/ 290 w 397"/>
                  <a:gd name="T61" fmla="*/ 179 h 869"/>
                  <a:gd name="T62" fmla="*/ 296 w 397"/>
                  <a:gd name="T63" fmla="*/ 104 h 869"/>
                  <a:gd name="T64" fmla="*/ 309 w 397"/>
                  <a:gd name="T65" fmla="*/ 58 h 869"/>
                  <a:gd name="T66" fmla="*/ 315 w 397"/>
                  <a:gd name="T67" fmla="*/ 64 h 869"/>
                  <a:gd name="T68" fmla="*/ 328 w 397"/>
                  <a:gd name="T69" fmla="*/ 203 h 869"/>
                  <a:gd name="T70" fmla="*/ 334 w 397"/>
                  <a:gd name="T71" fmla="*/ 573 h 869"/>
                  <a:gd name="T72" fmla="*/ 346 w 397"/>
                  <a:gd name="T73" fmla="*/ 724 h 869"/>
                  <a:gd name="T74" fmla="*/ 353 w 397"/>
                  <a:gd name="T75" fmla="*/ 730 h 869"/>
                  <a:gd name="T76" fmla="*/ 359 w 397"/>
                  <a:gd name="T77" fmla="*/ 521 h 869"/>
                  <a:gd name="T78" fmla="*/ 372 w 397"/>
                  <a:gd name="T79" fmla="*/ 423 h 869"/>
                  <a:gd name="T80" fmla="*/ 378 w 397"/>
                  <a:gd name="T81" fmla="*/ 278 h 869"/>
                  <a:gd name="T82" fmla="*/ 391 w 397"/>
                  <a:gd name="T83" fmla="*/ 255 h 86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869">
                    <a:moveTo>
                      <a:pt x="0" y="185"/>
                    </a:moveTo>
                    <a:lnTo>
                      <a:pt x="0" y="191"/>
                    </a:lnTo>
                    <a:lnTo>
                      <a:pt x="0" y="162"/>
                    </a:lnTo>
                    <a:lnTo>
                      <a:pt x="6" y="156"/>
                    </a:lnTo>
                    <a:lnTo>
                      <a:pt x="6" y="122"/>
                    </a:lnTo>
                    <a:lnTo>
                      <a:pt x="13" y="116"/>
                    </a:lnTo>
                    <a:lnTo>
                      <a:pt x="13" y="81"/>
                    </a:lnTo>
                    <a:lnTo>
                      <a:pt x="19" y="75"/>
                    </a:lnTo>
                    <a:lnTo>
                      <a:pt x="19" y="40"/>
                    </a:lnTo>
                    <a:lnTo>
                      <a:pt x="25" y="35"/>
                    </a:lnTo>
                    <a:lnTo>
                      <a:pt x="25" y="12"/>
                    </a:lnTo>
                    <a:lnTo>
                      <a:pt x="31" y="6"/>
                    </a:lnTo>
                    <a:lnTo>
                      <a:pt x="31" y="0"/>
                    </a:lnTo>
                    <a:lnTo>
                      <a:pt x="31" y="6"/>
                    </a:lnTo>
                    <a:lnTo>
                      <a:pt x="38" y="12"/>
                    </a:lnTo>
                    <a:lnTo>
                      <a:pt x="38" y="87"/>
                    </a:lnTo>
                    <a:lnTo>
                      <a:pt x="44" y="93"/>
                    </a:lnTo>
                    <a:lnTo>
                      <a:pt x="44" y="266"/>
                    </a:lnTo>
                    <a:lnTo>
                      <a:pt x="50" y="272"/>
                    </a:lnTo>
                    <a:lnTo>
                      <a:pt x="50" y="481"/>
                    </a:lnTo>
                    <a:lnTo>
                      <a:pt x="57" y="486"/>
                    </a:lnTo>
                    <a:lnTo>
                      <a:pt x="57" y="666"/>
                    </a:lnTo>
                    <a:lnTo>
                      <a:pt x="63" y="672"/>
                    </a:lnTo>
                    <a:lnTo>
                      <a:pt x="63" y="782"/>
                    </a:lnTo>
                    <a:lnTo>
                      <a:pt x="69" y="788"/>
                    </a:lnTo>
                    <a:lnTo>
                      <a:pt x="69" y="735"/>
                    </a:lnTo>
                    <a:lnTo>
                      <a:pt x="76" y="730"/>
                    </a:lnTo>
                    <a:lnTo>
                      <a:pt x="76" y="643"/>
                    </a:lnTo>
                    <a:lnTo>
                      <a:pt x="82" y="637"/>
                    </a:lnTo>
                    <a:lnTo>
                      <a:pt x="82" y="562"/>
                    </a:lnTo>
                    <a:lnTo>
                      <a:pt x="88" y="556"/>
                    </a:lnTo>
                    <a:lnTo>
                      <a:pt x="88" y="486"/>
                    </a:lnTo>
                    <a:lnTo>
                      <a:pt x="94" y="481"/>
                    </a:lnTo>
                    <a:lnTo>
                      <a:pt x="94" y="417"/>
                    </a:lnTo>
                    <a:lnTo>
                      <a:pt x="101" y="411"/>
                    </a:lnTo>
                    <a:lnTo>
                      <a:pt x="101" y="347"/>
                    </a:lnTo>
                    <a:lnTo>
                      <a:pt x="107" y="342"/>
                    </a:lnTo>
                    <a:lnTo>
                      <a:pt x="107" y="272"/>
                    </a:lnTo>
                    <a:lnTo>
                      <a:pt x="113" y="266"/>
                    </a:lnTo>
                    <a:lnTo>
                      <a:pt x="113" y="226"/>
                    </a:lnTo>
                    <a:lnTo>
                      <a:pt x="126" y="226"/>
                    </a:lnTo>
                    <a:lnTo>
                      <a:pt x="126" y="237"/>
                    </a:lnTo>
                    <a:lnTo>
                      <a:pt x="139" y="237"/>
                    </a:lnTo>
                    <a:lnTo>
                      <a:pt x="139" y="208"/>
                    </a:lnTo>
                    <a:lnTo>
                      <a:pt x="145" y="203"/>
                    </a:lnTo>
                    <a:lnTo>
                      <a:pt x="145" y="156"/>
                    </a:lnTo>
                    <a:lnTo>
                      <a:pt x="151" y="151"/>
                    </a:lnTo>
                    <a:lnTo>
                      <a:pt x="151" y="110"/>
                    </a:lnTo>
                    <a:lnTo>
                      <a:pt x="157" y="104"/>
                    </a:lnTo>
                    <a:lnTo>
                      <a:pt x="157" y="69"/>
                    </a:lnTo>
                    <a:lnTo>
                      <a:pt x="164" y="64"/>
                    </a:lnTo>
                    <a:lnTo>
                      <a:pt x="164" y="35"/>
                    </a:lnTo>
                    <a:lnTo>
                      <a:pt x="170" y="29"/>
                    </a:lnTo>
                    <a:lnTo>
                      <a:pt x="170" y="17"/>
                    </a:lnTo>
                    <a:lnTo>
                      <a:pt x="176" y="23"/>
                    </a:lnTo>
                    <a:lnTo>
                      <a:pt x="176" y="81"/>
                    </a:lnTo>
                    <a:lnTo>
                      <a:pt x="183" y="87"/>
                    </a:lnTo>
                    <a:lnTo>
                      <a:pt x="183" y="237"/>
                    </a:lnTo>
                    <a:lnTo>
                      <a:pt x="189" y="243"/>
                    </a:lnTo>
                    <a:lnTo>
                      <a:pt x="189" y="446"/>
                    </a:lnTo>
                    <a:lnTo>
                      <a:pt x="195" y="452"/>
                    </a:lnTo>
                    <a:lnTo>
                      <a:pt x="195" y="643"/>
                    </a:lnTo>
                    <a:lnTo>
                      <a:pt x="202" y="649"/>
                    </a:lnTo>
                    <a:lnTo>
                      <a:pt x="202" y="811"/>
                    </a:lnTo>
                    <a:lnTo>
                      <a:pt x="208" y="817"/>
                    </a:lnTo>
                    <a:lnTo>
                      <a:pt x="208" y="869"/>
                    </a:lnTo>
                    <a:lnTo>
                      <a:pt x="208" y="805"/>
                    </a:lnTo>
                    <a:lnTo>
                      <a:pt x="214" y="799"/>
                    </a:lnTo>
                    <a:lnTo>
                      <a:pt x="214" y="672"/>
                    </a:lnTo>
                    <a:lnTo>
                      <a:pt x="220" y="666"/>
                    </a:lnTo>
                    <a:lnTo>
                      <a:pt x="220" y="568"/>
                    </a:lnTo>
                    <a:lnTo>
                      <a:pt x="227" y="562"/>
                    </a:lnTo>
                    <a:lnTo>
                      <a:pt x="227" y="475"/>
                    </a:lnTo>
                    <a:lnTo>
                      <a:pt x="233" y="469"/>
                    </a:lnTo>
                    <a:lnTo>
                      <a:pt x="233" y="394"/>
                    </a:lnTo>
                    <a:lnTo>
                      <a:pt x="239" y="388"/>
                    </a:lnTo>
                    <a:lnTo>
                      <a:pt x="239" y="318"/>
                    </a:lnTo>
                    <a:lnTo>
                      <a:pt x="246" y="313"/>
                    </a:lnTo>
                    <a:lnTo>
                      <a:pt x="246" y="255"/>
                    </a:lnTo>
                    <a:lnTo>
                      <a:pt x="252" y="249"/>
                    </a:lnTo>
                    <a:lnTo>
                      <a:pt x="252" y="237"/>
                    </a:lnTo>
                    <a:lnTo>
                      <a:pt x="258" y="243"/>
                    </a:lnTo>
                    <a:lnTo>
                      <a:pt x="258" y="266"/>
                    </a:lnTo>
                    <a:lnTo>
                      <a:pt x="265" y="272"/>
                    </a:lnTo>
                    <a:lnTo>
                      <a:pt x="265" y="290"/>
                    </a:lnTo>
                    <a:lnTo>
                      <a:pt x="271" y="295"/>
                    </a:lnTo>
                    <a:lnTo>
                      <a:pt x="271" y="284"/>
                    </a:lnTo>
                    <a:lnTo>
                      <a:pt x="277" y="278"/>
                    </a:lnTo>
                    <a:lnTo>
                      <a:pt x="277" y="243"/>
                    </a:lnTo>
                    <a:lnTo>
                      <a:pt x="283" y="237"/>
                    </a:lnTo>
                    <a:lnTo>
                      <a:pt x="283" y="185"/>
                    </a:lnTo>
                    <a:lnTo>
                      <a:pt x="290" y="179"/>
                    </a:lnTo>
                    <a:lnTo>
                      <a:pt x="290" y="139"/>
                    </a:lnTo>
                    <a:lnTo>
                      <a:pt x="296" y="133"/>
                    </a:lnTo>
                    <a:lnTo>
                      <a:pt x="296" y="104"/>
                    </a:lnTo>
                    <a:lnTo>
                      <a:pt x="302" y="98"/>
                    </a:lnTo>
                    <a:lnTo>
                      <a:pt x="302" y="64"/>
                    </a:lnTo>
                    <a:lnTo>
                      <a:pt x="309" y="58"/>
                    </a:lnTo>
                    <a:lnTo>
                      <a:pt x="309" y="35"/>
                    </a:lnTo>
                    <a:lnTo>
                      <a:pt x="315" y="40"/>
                    </a:lnTo>
                    <a:lnTo>
                      <a:pt x="315" y="64"/>
                    </a:lnTo>
                    <a:lnTo>
                      <a:pt x="321" y="69"/>
                    </a:lnTo>
                    <a:lnTo>
                      <a:pt x="321" y="197"/>
                    </a:lnTo>
                    <a:lnTo>
                      <a:pt x="328" y="203"/>
                    </a:lnTo>
                    <a:lnTo>
                      <a:pt x="328" y="388"/>
                    </a:lnTo>
                    <a:lnTo>
                      <a:pt x="334" y="394"/>
                    </a:lnTo>
                    <a:lnTo>
                      <a:pt x="334" y="573"/>
                    </a:lnTo>
                    <a:lnTo>
                      <a:pt x="340" y="579"/>
                    </a:lnTo>
                    <a:lnTo>
                      <a:pt x="340" y="718"/>
                    </a:lnTo>
                    <a:lnTo>
                      <a:pt x="346" y="724"/>
                    </a:lnTo>
                    <a:lnTo>
                      <a:pt x="346" y="759"/>
                    </a:lnTo>
                    <a:lnTo>
                      <a:pt x="346" y="735"/>
                    </a:lnTo>
                    <a:lnTo>
                      <a:pt x="353" y="730"/>
                    </a:lnTo>
                    <a:lnTo>
                      <a:pt x="353" y="631"/>
                    </a:lnTo>
                    <a:lnTo>
                      <a:pt x="359" y="625"/>
                    </a:lnTo>
                    <a:lnTo>
                      <a:pt x="359" y="521"/>
                    </a:lnTo>
                    <a:lnTo>
                      <a:pt x="365" y="515"/>
                    </a:lnTo>
                    <a:lnTo>
                      <a:pt x="365" y="429"/>
                    </a:lnTo>
                    <a:lnTo>
                      <a:pt x="372" y="423"/>
                    </a:lnTo>
                    <a:lnTo>
                      <a:pt x="372" y="347"/>
                    </a:lnTo>
                    <a:lnTo>
                      <a:pt x="378" y="342"/>
                    </a:lnTo>
                    <a:lnTo>
                      <a:pt x="378" y="278"/>
                    </a:lnTo>
                    <a:lnTo>
                      <a:pt x="384" y="272"/>
                    </a:lnTo>
                    <a:lnTo>
                      <a:pt x="384" y="249"/>
                    </a:lnTo>
                    <a:lnTo>
                      <a:pt x="391" y="255"/>
                    </a:lnTo>
                    <a:lnTo>
                      <a:pt x="391" y="284"/>
                    </a:lnTo>
                    <a:lnTo>
                      <a:pt x="397" y="290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4" name="Freeform 327"/>
              <p:cNvSpPr>
                <a:spLocks/>
              </p:cNvSpPr>
              <p:nvPr/>
            </p:nvSpPr>
            <p:spPr bwMode="auto">
              <a:xfrm>
                <a:off x="2385" y="1009"/>
                <a:ext cx="372" cy="828"/>
              </a:xfrm>
              <a:custGeom>
                <a:avLst/>
                <a:gdLst>
                  <a:gd name="T0" fmla="*/ 6 w 372"/>
                  <a:gd name="T1" fmla="*/ 365 h 828"/>
                  <a:gd name="T2" fmla="*/ 12 w 372"/>
                  <a:gd name="T3" fmla="*/ 429 h 828"/>
                  <a:gd name="T4" fmla="*/ 19 w 372"/>
                  <a:gd name="T5" fmla="*/ 353 h 828"/>
                  <a:gd name="T6" fmla="*/ 31 w 372"/>
                  <a:gd name="T7" fmla="*/ 278 h 828"/>
                  <a:gd name="T8" fmla="*/ 38 w 372"/>
                  <a:gd name="T9" fmla="*/ 243 h 828"/>
                  <a:gd name="T10" fmla="*/ 44 w 372"/>
                  <a:gd name="T11" fmla="*/ 226 h 828"/>
                  <a:gd name="T12" fmla="*/ 50 w 372"/>
                  <a:gd name="T13" fmla="*/ 179 h 828"/>
                  <a:gd name="T14" fmla="*/ 63 w 372"/>
                  <a:gd name="T15" fmla="*/ 127 h 828"/>
                  <a:gd name="T16" fmla="*/ 69 w 372"/>
                  <a:gd name="T17" fmla="*/ 133 h 828"/>
                  <a:gd name="T18" fmla="*/ 75 w 372"/>
                  <a:gd name="T19" fmla="*/ 313 h 828"/>
                  <a:gd name="T20" fmla="*/ 88 w 372"/>
                  <a:gd name="T21" fmla="*/ 423 h 828"/>
                  <a:gd name="T22" fmla="*/ 94 w 372"/>
                  <a:gd name="T23" fmla="*/ 423 h 828"/>
                  <a:gd name="T24" fmla="*/ 107 w 372"/>
                  <a:gd name="T25" fmla="*/ 347 h 828"/>
                  <a:gd name="T26" fmla="*/ 113 w 372"/>
                  <a:gd name="T27" fmla="*/ 249 h 828"/>
                  <a:gd name="T28" fmla="*/ 120 w 372"/>
                  <a:gd name="T29" fmla="*/ 249 h 828"/>
                  <a:gd name="T30" fmla="*/ 132 w 372"/>
                  <a:gd name="T31" fmla="*/ 330 h 828"/>
                  <a:gd name="T32" fmla="*/ 138 w 372"/>
                  <a:gd name="T33" fmla="*/ 579 h 828"/>
                  <a:gd name="T34" fmla="*/ 151 w 372"/>
                  <a:gd name="T35" fmla="*/ 631 h 828"/>
                  <a:gd name="T36" fmla="*/ 157 w 372"/>
                  <a:gd name="T37" fmla="*/ 481 h 828"/>
                  <a:gd name="T38" fmla="*/ 170 w 372"/>
                  <a:gd name="T39" fmla="*/ 411 h 828"/>
                  <a:gd name="T40" fmla="*/ 176 w 372"/>
                  <a:gd name="T41" fmla="*/ 417 h 828"/>
                  <a:gd name="T42" fmla="*/ 183 w 372"/>
                  <a:gd name="T43" fmla="*/ 481 h 828"/>
                  <a:gd name="T44" fmla="*/ 195 w 372"/>
                  <a:gd name="T45" fmla="*/ 492 h 828"/>
                  <a:gd name="T46" fmla="*/ 201 w 372"/>
                  <a:gd name="T47" fmla="*/ 388 h 828"/>
                  <a:gd name="T48" fmla="*/ 214 w 372"/>
                  <a:gd name="T49" fmla="*/ 307 h 828"/>
                  <a:gd name="T50" fmla="*/ 220 w 372"/>
                  <a:gd name="T51" fmla="*/ 185 h 828"/>
                  <a:gd name="T52" fmla="*/ 233 w 372"/>
                  <a:gd name="T53" fmla="*/ 133 h 828"/>
                  <a:gd name="T54" fmla="*/ 239 w 372"/>
                  <a:gd name="T55" fmla="*/ 87 h 828"/>
                  <a:gd name="T56" fmla="*/ 252 w 372"/>
                  <a:gd name="T57" fmla="*/ 133 h 828"/>
                  <a:gd name="T58" fmla="*/ 258 w 372"/>
                  <a:gd name="T59" fmla="*/ 417 h 828"/>
                  <a:gd name="T60" fmla="*/ 271 w 372"/>
                  <a:gd name="T61" fmla="*/ 620 h 828"/>
                  <a:gd name="T62" fmla="*/ 277 w 372"/>
                  <a:gd name="T63" fmla="*/ 828 h 828"/>
                  <a:gd name="T64" fmla="*/ 283 w 372"/>
                  <a:gd name="T65" fmla="*/ 689 h 828"/>
                  <a:gd name="T66" fmla="*/ 296 w 372"/>
                  <a:gd name="T67" fmla="*/ 591 h 828"/>
                  <a:gd name="T68" fmla="*/ 302 w 372"/>
                  <a:gd name="T69" fmla="*/ 562 h 828"/>
                  <a:gd name="T70" fmla="*/ 315 w 372"/>
                  <a:gd name="T71" fmla="*/ 620 h 828"/>
                  <a:gd name="T72" fmla="*/ 321 w 372"/>
                  <a:gd name="T73" fmla="*/ 701 h 828"/>
                  <a:gd name="T74" fmla="*/ 334 w 372"/>
                  <a:gd name="T75" fmla="*/ 295 h 828"/>
                  <a:gd name="T76" fmla="*/ 340 w 372"/>
                  <a:gd name="T77" fmla="*/ 179 h 828"/>
                  <a:gd name="T78" fmla="*/ 353 w 372"/>
                  <a:gd name="T79" fmla="*/ 122 h 828"/>
                  <a:gd name="T80" fmla="*/ 359 w 372"/>
                  <a:gd name="T81" fmla="*/ 46 h 828"/>
                  <a:gd name="T82" fmla="*/ 372 w 372"/>
                  <a:gd name="T83" fmla="*/ 12 h 8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72" h="828">
                    <a:moveTo>
                      <a:pt x="0" y="290"/>
                    </a:moveTo>
                    <a:lnTo>
                      <a:pt x="0" y="359"/>
                    </a:lnTo>
                    <a:lnTo>
                      <a:pt x="6" y="365"/>
                    </a:lnTo>
                    <a:lnTo>
                      <a:pt x="6" y="417"/>
                    </a:lnTo>
                    <a:lnTo>
                      <a:pt x="12" y="423"/>
                    </a:lnTo>
                    <a:lnTo>
                      <a:pt x="12" y="429"/>
                    </a:lnTo>
                    <a:lnTo>
                      <a:pt x="12" y="417"/>
                    </a:lnTo>
                    <a:lnTo>
                      <a:pt x="19" y="411"/>
                    </a:lnTo>
                    <a:lnTo>
                      <a:pt x="19" y="353"/>
                    </a:lnTo>
                    <a:lnTo>
                      <a:pt x="25" y="347"/>
                    </a:lnTo>
                    <a:lnTo>
                      <a:pt x="25" y="284"/>
                    </a:lnTo>
                    <a:lnTo>
                      <a:pt x="31" y="278"/>
                    </a:lnTo>
                    <a:lnTo>
                      <a:pt x="31" y="243"/>
                    </a:lnTo>
                    <a:lnTo>
                      <a:pt x="38" y="237"/>
                    </a:lnTo>
                    <a:lnTo>
                      <a:pt x="38" y="243"/>
                    </a:lnTo>
                    <a:lnTo>
                      <a:pt x="38" y="226"/>
                    </a:lnTo>
                    <a:lnTo>
                      <a:pt x="44" y="220"/>
                    </a:lnTo>
                    <a:lnTo>
                      <a:pt x="44" y="226"/>
                    </a:lnTo>
                    <a:lnTo>
                      <a:pt x="44" y="214"/>
                    </a:lnTo>
                    <a:lnTo>
                      <a:pt x="50" y="208"/>
                    </a:lnTo>
                    <a:lnTo>
                      <a:pt x="50" y="179"/>
                    </a:lnTo>
                    <a:lnTo>
                      <a:pt x="57" y="174"/>
                    </a:lnTo>
                    <a:lnTo>
                      <a:pt x="57" y="133"/>
                    </a:lnTo>
                    <a:lnTo>
                      <a:pt x="63" y="127"/>
                    </a:lnTo>
                    <a:lnTo>
                      <a:pt x="63" y="122"/>
                    </a:lnTo>
                    <a:lnTo>
                      <a:pt x="63" y="127"/>
                    </a:lnTo>
                    <a:lnTo>
                      <a:pt x="69" y="133"/>
                    </a:lnTo>
                    <a:lnTo>
                      <a:pt x="69" y="197"/>
                    </a:lnTo>
                    <a:lnTo>
                      <a:pt x="75" y="203"/>
                    </a:lnTo>
                    <a:lnTo>
                      <a:pt x="75" y="313"/>
                    </a:lnTo>
                    <a:lnTo>
                      <a:pt x="82" y="318"/>
                    </a:lnTo>
                    <a:lnTo>
                      <a:pt x="82" y="417"/>
                    </a:lnTo>
                    <a:lnTo>
                      <a:pt x="88" y="423"/>
                    </a:lnTo>
                    <a:lnTo>
                      <a:pt x="88" y="457"/>
                    </a:lnTo>
                    <a:lnTo>
                      <a:pt x="94" y="452"/>
                    </a:lnTo>
                    <a:lnTo>
                      <a:pt x="94" y="423"/>
                    </a:lnTo>
                    <a:lnTo>
                      <a:pt x="101" y="417"/>
                    </a:lnTo>
                    <a:lnTo>
                      <a:pt x="101" y="353"/>
                    </a:lnTo>
                    <a:lnTo>
                      <a:pt x="107" y="347"/>
                    </a:lnTo>
                    <a:lnTo>
                      <a:pt x="107" y="290"/>
                    </a:lnTo>
                    <a:lnTo>
                      <a:pt x="113" y="284"/>
                    </a:lnTo>
                    <a:lnTo>
                      <a:pt x="113" y="249"/>
                    </a:lnTo>
                    <a:lnTo>
                      <a:pt x="120" y="243"/>
                    </a:lnTo>
                    <a:lnTo>
                      <a:pt x="120" y="237"/>
                    </a:lnTo>
                    <a:lnTo>
                      <a:pt x="120" y="249"/>
                    </a:lnTo>
                    <a:lnTo>
                      <a:pt x="126" y="255"/>
                    </a:lnTo>
                    <a:lnTo>
                      <a:pt x="126" y="324"/>
                    </a:lnTo>
                    <a:lnTo>
                      <a:pt x="132" y="330"/>
                    </a:lnTo>
                    <a:lnTo>
                      <a:pt x="132" y="452"/>
                    </a:lnTo>
                    <a:lnTo>
                      <a:pt x="138" y="457"/>
                    </a:lnTo>
                    <a:lnTo>
                      <a:pt x="138" y="579"/>
                    </a:lnTo>
                    <a:lnTo>
                      <a:pt x="145" y="585"/>
                    </a:lnTo>
                    <a:lnTo>
                      <a:pt x="145" y="637"/>
                    </a:lnTo>
                    <a:lnTo>
                      <a:pt x="151" y="631"/>
                    </a:lnTo>
                    <a:lnTo>
                      <a:pt x="151" y="579"/>
                    </a:lnTo>
                    <a:lnTo>
                      <a:pt x="157" y="573"/>
                    </a:lnTo>
                    <a:lnTo>
                      <a:pt x="157" y="481"/>
                    </a:lnTo>
                    <a:lnTo>
                      <a:pt x="164" y="475"/>
                    </a:lnTo>
                    <a:lnTo>
                      <a:pt x="164" y="417"/>
                    </a:lnTo>
                    <a:lnTo>
                      <a:pt x="170" y="411"/>
                    </a:lnTo>
                    <a:lnTo>
                      <a:pt x="170" y="405"/>
                    </a:lnTo>
                    <a:lnTo>
                      <a:pt x="170" y="411"/>
                    </a:lnTo>
                    <a:lnTo>
                      <a:pt x="176" y="417"/>
                    </a:lnTo>
                    <a:lnTo>
                      <a:pt x="176" y="440"/>
                    </a:lnTo>
                    <a:lnTo>
                      <a:pt x="183" y="446"/>
                    </a:lnTo>
                    <a:lnTo>
                      <a:pt x="183" y="481"/>
                    </a:lnTo>
                    <a:lnTo>
                      <a:pt x="189" y="486"/>
                    </a:lnTo>
                    <a:lnTo>
                      <a:pt x="189" y="498"/>
                    </a:lnTo>
                    <a:lnTo>
                      <a:pt x="195" y="492"/>
                    </a:lnTo>
                    <a:lnTo>
                      <a:pt x="195" y="457"/>
                    </a:lnTo>
                    <a:lnTo>
                      <a:pt x="201" y="452"/>
                    </a:lnTo>
                    <a:lnTo>
                      <a:pt x="201" y="388"/>
                    </a:lnTo>
                    <a:lnTo>
                      <a:pt x="208" y="382"/>
                    </a:lnTo>
                    <a:lnTo>
                      <a:pt x="208" y="313"/>
                    </a:lnTo>
                    <a:lnTo>
                      <a:pt x="214" y="307"/>
                    </a:lnTo>
                    <a:lnTo>
                      <a:pt x="214" y="243"/>
                    </a:lnTo>
                    <a:lnTo>
                      <a:pt x="220" y="237"/>
                    </a:lnTo>
                    <a:lnTo>
                      <a:pt x="220" y="185"/>
                    </a:lnTo>
                    <a:lnTo>
                      <a:pt x="227" y="179"/>
                    </a:lnTo>
                    <a:lnTo>
                      <a:pt x="227" y="139"/>
                    </a:lnTo>
                    <a:lnTo>
                      <a:pt x="233" y="133"/>
                    </a:lnTo>
                    <a:lnTo>
                      <a:pt x="233" y="104"/>
                    </a:lnTo>
                    <a:lnTo>
                      <a:pt x="239" y="98"/>
                    </a:lnTo>
                    <a:lnTo>
                      <a:pt x="239" y="87"/>
                    </a:lnTo>
                    <a:lnTo>
                      <a:pt x="246" y="93"/>
                    </a:lnTo>
                    <a:lnTo>
                      <a:pt x="246" y="127"/>
                    </a:lnTo>
                    <a:lnTo>
                      <a:pt x="252" y="133"/>
                    </a:lnTo>
                    <a:lnTo>
                      <a:pt x="252" y="243"/>
                    </a:lnTo>
                    <a:lnTo>
                      <a:pt x="258" y="249"/>
                    </a:lnTo>
                    <a:lnTo>
                      <a:pt x="258" y="417"/>
                    </a:lnTo>
                    <a:lnTo>
                      <a:pt x="264" y="423"/>
                    </a:lnTo>
                    <a:lnTo>
                      <a:pt x="264" y="614"/>
                    </a:lnTo>
                    <a:lnTo>
                      <a:pt x="271" y="620"/>
                    </a:lnTo>
                    <a:lnTo>
                      <a:pt x="271" y="782"/>
                    </a:lnTo>
                    <a:lnTo>
                      <a:pt x="277" y="788"/>
                    </a:lnTo>
                    <a:lnTo>
                      <a:pt x="277" y="828"/>
                    </a:lnTo>
                    <a:lnTo>
                      <a:pt x="277" y="799"/>
                    </a:lnTo>
                    <a:lnTo>
                      <a:pt x="283" y="793"/>
                    </a:lnTo>
                    <a:lnTo>
                      <a:pt x="283" y="689"/>
                    </a:lnTo>
                    <a:lnTo>
                      <a:pt x="290" y="683"/>
                    </a:lnTo>
                    <a:lnTo>
                      <a:pt x="290" y="596"/>
                    </a:lnTo>
                    <a:lnTo>
                      <a:pt x="296" y="591"/>
                    </a:lnTo>
                    <a:lnTo>
                      <a:pt x="296" y="550"/>
                    </a:lnTo>
                    <a:lnTo>
                      <a:pt x="302" y="544"/>
                    </a:lnTo>
                    <a:lnTo>
                      <a:pt x="302" y="562"/>
                    </a:lnTo>
                    <a:lnTo>
                      <a:pt x="309" y="568"/>
                    </a:lnTo>
                    <a:lnTo>
                      <a:pt x="309" y="614"/>
                    </a:lnTo>
                    <a:lnTo>
                      <a:pt x="315" y="620"/>
                    </a:lnTo>
                    <a:lnTo>
                      <a:pt x="315" y="672"/>
                    </a:lnTo>
                    <a:lnTo>
                      <a:pt x="321" y="678"/>
                    </a:lnTo>
                    <a:lnTo>
                      <a:pt x="321" y="701"/>
                    </a:lnTo>
                    <a:lnTo>
                      <a:pt x="327" y="695"/>
                    </a:lnTo>
                    <a:lnTo>
                      <a:pt x="327" y="654"/>
                    </a:lnTo>
                    <a:lnTo>
                      <a:pt x="334" y="295"/>
                    </a:lnTo>
                    <a:lnTo>
                      <a:pt x="334" y="243"/>
                    </a:lnTo>
                    <a:lnTo>
                      <a:pt x="340" y="237"/>
                    </a:lnTo>
                    <a:lnTo>
                      <a:pt x="340" y="179"/>
                    </a:lnTo>
                    <a:lnTo>
                      <a:pt x="346" y="174"/>
                    </a:lnTo>
                    <a:lnTo>
                      <a:pt x="346" y="127"/>
                    </a:lnTo>
                    <a:lnTo>
                      <a:pt x="353" y="122"/>
                    </a:lnTo>
                    <a:lnTo>
                      <a:pt x="353" y="87"/>
                    </a:lnTo>
                    <a:lnTo>
                      <a:pt x="359" y="81"/>
                    </a:lnTo>
                    <a:lnTo>
                      <a:pt x="359" y="46"/>
                    </a:lnTo>
                    <a:lnTo>
                      <a:pt x="365" y="40"/>
                    </a:lnTo>
                    <a:lnTo>
                      <a:pt x="365" y="17"/>
                    </a:lnTo>
                    <a:lnTo>
                      <a:pt x="372" y="12"/>
                    </a:lnTo>
                    <a:lnTo>
                      <a:pt x="372" y="0"/>
                    </a:lnTo>
                    <a:lnTo>
                      <a:pt x="372" y="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5" name="Freeform 328"/>
              <p:cNvSpPr>
                <a:spLocks/>
              </p:cNvSpPr>
              <p:nvPr/>
            </p:nvSpPr>
            <p:spPr bwMode="auto">
              <a:xfrm>
                <a:off x="2757" y="1015"/>
                <a:ext cx="409" cy="764"/>
              </a:xfrm>
              <a:custGeom>
                <a:avLst/>
                <a:gdLst>
                  <a:gd name="T0" fmla="*/ 6 w 409"/>
                  <a:gd name="T1" fmla="*/ 40 h 764"/>
                  <a:gd name="T2" fmla="*/ 18 w 409"/>
                  <a:gd name="T3" fmla="*/ 168 h 764"/>
                  <a:gd name="T4" fmla="*/ 25 w 409"/>
                  <a:gd name="T5" fmla="*/ 556 h 764"/>
                  <a:gd name="T6" fmla="*/ 37 w 409"/>
                  <a:gd name="T7" fmla="*/ 701 h 764"/>
                  <a:gd name="T8" fmla="*/ 44 w 409"/>
                  <a:gd name="T9" fmla="*/ 689 h 764"/>
                  <a:gd name="T10" fmla="*/ 50 w 409"/>
                  <a:gd name="T11" fmla="*/ 509 h 764"/>
                  <a:gd name="T12" fmla="*/ 63 w 409"/>
                  <a:gd name="T13" fmla="*/ 423 h 764"/>
                  <a:gd name="T14" fmla="*/ 69 w 409"/>
                  <a:gd name="T15" fmla="*/ 318 h 764"/>
                  <a:gd name="T16" fmla="*/ 81 w 409"/>
                  <a:gd name="T17" fmla="*/ 255 h 764"/>
                  <a:gd name="T18" fmla="*/ 88 w 409"/>
                  <a:gd name="T19" fmla="*/ 150 h 764"/>
                  <a:gd name="T20" fmla="*/ 100 w 409"/>
                  <a:gd name="T21" fmla="*/ 116 h 764"/>
                  <a:gd name="T22" fmla="*/ 107 w 409"/>
                  <a:gd name="T23" fmla="*/ 121 h 764"/>
                  <a:gd name="T24" fmla="*/ 119 w 409"/>
                  <a:gd name="T25" fmla="*/ 92 h 764"/>
                  <a:gd name="T26" fmla="*/ 132 w 409"/>
                  <a:gd name="T27" fmla="*/ 58 h 764"/>
                  <a:gd name="T28" fmla="*/ 138 w 409"/>
                  <a:gd name="T29" fmla="*/ 17 h 764"/>
                  <a:gd name="T30" fmla="*/ 144 w 409"/>
                  <a:gd name="T31" fmla="*/ 58 h 764"/>
                  <a:gd name="T32" fmla="*/ 157 w 409"/>
                  <a:gd name="T33" fmla="*/ 185 h 764"/>
                  <a:gd name="T34" fmla="*/ 163 w 409"/>
                  <a:gd name="T35" fmla="*/ 573 h 764"/>
                  <a:gd name="T36" fmla="*/ 176 w 409"/>
                  <a:gd name="T37" fmla="*/ 735 h 764"/>
                  <a:gd name="T38" fmla="*/ 182 w 409"/>
                  <a:gd name="T39" fmla="*/ 741 h 764"/>
                  <a:gd name="T40" fmla="*/ 189 w 409"/>
                  <a:gd name="T41" fmla="*/ 556 h 764"/>
                  <a:gd name="T42" fmla="*/ 201 w 409"/>
                  <a:gd name="T43" fmla="*/ 469 h 764"/>
                  <a:gd name="T44" fmla="*/ 207 w 409"/>
                  <a:gd name="T45" fmla="*/ 353 h 764"/>
                  <a:gd name="T46" fmla="*/ 220 w 409"/>
                  <a:gd name="T47" fmla="*/ 284 h 764"/>
                  <a:gd name="T48" fmla="*/ 226 w 409"/>
                  <a:gd name="T49" fmla="*/ 173 h 764"/>
                  <a:gd name="T50" fmla="*/ 239 w 409"/>
                  <a:gd name="T51" fmla="*/ 173 h 764"/>
                  <a:gd name="T52" fmla="*/ 252 w 409"/>
                  <a:gd name="T53" fmla="*/ 162 h 764"/>
                  <a:gd name="T54" fmla="*/ 264 w 409"/>
                  <a:gd name="T55" fmla="*/ 116 h 764"/>
                  <a:gd name="T56" fmla="*/ 270 w 409"/>
                  <a:gd name="T57" fmla="*/ 40 h 764"/>
                  <a:gd name="T58" fmla="*/ 289 w 409"/>
                  <a:gd name="T59" fmla="*/ 17 h 764"/>
                  <a:gd name="T60" fmla="*/ 296 w 409"/>
                  <a:gd name="T61" fmla="*/ 307 h 764"/>
                  <a:gd name="T62" fmla="*/ 308 w 409"/>
                  <a:gd name="T63" fmla="*/ 521 h 764"/>
                  <a:gd name="T64" fmla="*/ 315 w 409"/>
                  <a:gd name="T65" fmla="*/ 753 h 764"/>
                  <a:gd name="T66" fmla="*/ 321 w 409"/>
                  <a:gd name="T67" fmla="*/ 677 h 764"/>
                  <a:gd name="T68" fmla="*/ 333 w 409"/>
                  <a:gd name="T69" fmla="*/ 585 h 764"/>
                  <a:gd name="T70" fmla="*/ 340 w 409"/>
                  <a:gd name="T71" fmla="*/ 463 h 764"/>
                  <a:gd name="T72" fmla="*/ 352 w 409"/>
                  <a:gd name="T73" fmla="*/ 399 h 764"/>
                  <a:gd name="T74" fmla="*/ 359 w 409"/>
                  <a:gd name="T75" fmla="*/ 266 h 764"/>
                  <a:gd name="T76" fmla="*/ 371 w 409"/>
                  <a:gd name="T77" fmla="*/ 208 h 764"/>
                  <a:gd name="T78" fmla="*/ 378 w 409"/>
                  <a:gd name="T79" fmla="*/ 214 h 764"/>
                  <a:gd name="T80" fmla="*/ 390 w 409"/>
                  <a:gd name="T81" fmla="*/ 179 h 764"/>
                  <a:gd name="T82" fmla="*/ 403 w 409"/>
                  <a:gd name="T83" fmla="*/ 127 h 76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9" h="764">
                    <a:moveTo>
                      <a:pt x="0" y="0"/>
                    </a:moveTo>
                    <a:lnTo>
                      <a:pt x="6" y="6"/>
                    </a:lnTo>
                    <a:lnTo>
                      <a:pt x="6" y="40"/>
                    </a:lnTo>
                    <a:lnTo>
                      <a:pt x="12" y="46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347"/>
                    </a:lnTo>
                    <a:lnTo>
                      <a:pt x="25" y="353"/>
                    </a:lnTo>
                    <a:lnTo>
                      <a:pt x="25" y="556"/>
                    </a:lnTo>
                    <a:lnTo>
                      <a:pt x="31" y="562"/>
                    </a:lnTo>
                    <a:lnTo>
                      <a:pt x="31" y="695"/>
                    </a:lnTo>
                    <a:lnTo>
                      <a:pt x="37" y="701"/>
                    </a:lnTo>
                    <a:lnTo>
                      <a:pt x="37" y="718"/>
                    </a:lnTo>
                    <a:lnTo>
                      <a:pt x="37" y="695"/>
                    </a:lnTo>
                    <a:lnTo>
                      <a:pt x="44" y="689"/>
                    </a:lnTo>
                    <a:lnTo>
                      <a:pt x="44" y="602"/>
                    </a:lnTo>
                    <a:lnTo>
                      <a:pt x="50" y="596"/>
                    </a:lnTo>
                    <a:lnTo>
                      <a:pt x="50" y="509"/>
                    </a:lnTo>
                    <a:lnTo>
                      <a:pt x="56" y="504"/>
                    </a:lnTo>
                    <a:lnTo>
                      <a:pt x="56" y="428"/>
                    </a:lnTo>
                    <a:lnTo>
                      <a:pt x="63" y="423"/>
                    </a:lnTo>
                    <a:lnTo>
                      <a:pt x="63" y="365"/>
                    </a:lnTo>
                    <a:lnTo>
                      <a:pt x="69" y="359"/>
                    </a:lnTo>
                    <a:lnTo>
                      <a:pt x="69" y="318"/>
                    </a:lnTo>
                    <a:lnTo>
                      <a:pt x="75" y="312"/>
                    </a:lnTo>
                    <a:lnTo>
                      <a:pt x="75" y="260"/>
                    </a:lnTo>
                    <a:lnTo>
                      <a:pt x="81" y="255"/>
                    </a:lnTo>
                    <a:lnTo>
                      <a:pt x="81" y="208"/>
                    </a:lnTo>
                    <a:lnTo>
                      <a:pt x="88" y="202"/>
                    </a:lnTo>
                    <a:lnTo>
                      <a:pt x="88" y="150"/>
                    </a:lnTo>
                    <a:lnTo>
                      <a:pt x="94" y="145"/>
                    </a:lnTo>
                    <a:lnTo>
                      <a:pt x="94" y="121"/>
                    </a:lnTo>
                    <a:lnTo>
                      <a:pt x="100" y="116"/>
                    </a:lnTo>
                    <a:lnTo>
                      <a:pt x="100" y="121"/>
                    </a:lnTo>
                    <a:lnTo>
                      <a:pt x="100" y="116"/>
                    </a:lnTo>
                    <a:lnTo>
                      <a:pt x="107" y="121"/>
                    </a:lnTo>
                    <a:lnTo>
                      <a:pt x="113" y="116"/>
                    </a:lnTo>
                    <a:lnTo>
                      <a:pt x="119" y="110"/>
                    </a:lnTo>
                    <a:lnTo>
                      <a:pt x="119" y="92"/>
                    </a:lnTo>
                    <a:lnTo>
                      <a:pt x="126" y="87"/>
                    </a:lnTo>
                    <a:lnTo>
                      <a:pt x="126" y="63"/>
                    </a:lnTo>
                    <a:lnTo>
                      <a:pt x="132" y="58"/>
                    </a:lnTo>
                    <a:lnTo>
                      <a:pt x="132" y="29"/>
                    </a:lnTo>
                    <a:lnTo>
                      <a:pt x="138" y="23"/>
                    </a:lnTo>
                    <a:lnTo>
                      <a:pt x="138" y="17"/>
                    </a:lnTo>
                    <a:lnTo>
                      <a:pt x="144" y="23"/>
                    </a:lnTo>
                    <a:lnTo>
                      <a:pt x="144" y="17"/>
                    </a:lnTo>
                    <a:lnTo>
                      <a:pt x="144" y="58"/>
                    </a:lnTo>
                    <a:lnTo>
                      <a:pt x="151" y="63"/>
                    </a:lnTo>
                    <a:lnTo>
                      <a:pt x="151" y="179"/>
                    </a:lnTo>
                    <a:lnTo>
                      <a:pt x="157" y="185"/>
                    </a:lnTo>
                    <a:lnTo>
                      <a:pt x="157" y="370"/>
                    </a:lnTo>
                    <a:lnTo>
                      <a:pt x="163" y="376"/>
                    </a:lnTo>
                    <a:lnTo>
                      <a:pt x="163" y="573"/>
                    </a:lnTo>
                    <a:lnTo>
                      <a:pt x="170" y="579"/>
                    </a:lnTo>
                    <a:lnTo>
                      <a:pt x="170" y="729"/>
                    </a:lnTo>
                    <a:lnTo>
                      <a:pt x="176" y="735"/>
                    </a:lnTo>
                    <a:lnTo>
                      <a:pt x="176" y="764"/>
                    </a:lnTo>
                    <a:lnTo>
                      <a:pt x="176" y="747"/>
                    </a:lnTo>
                    <a:lnTo>
                      <a:pt x="182" y="741"/>
                    </a:lnTo>
                    <a:lnTo>
                      <a:pt x="182" y="654"/>
                    </a:lnTo>
                    <a:lnTo>
                      <a:pt x="189" y="648"/>
                    </a:lnTo>
                    <a:lnTo>
                      <a:pt x="189" y="556"/>
                    </a:lnTo>
                    <a:lnTo>
                      <a:pt x="195" y="550"/>
                    </a:lnTo>
                    <a:lnTo>
                      <a:pt x="195" y="475"/>
                    </a:lnTo>
                    <a:lnTo>
                      <a:pt x="201" y="469"/>
                    </a:lnTo>
                    <a:lnTo>
                      <a:pt x="201" y="411"/>
                    </a:lnTo>
                    <a:lnTo>
                      <a:pt x="207" y="405"/>
                    </a:lnTo>
                    <a:lnTo>
                      <a:pt x="207" y="353"/>
                    </a:lnTo>
                    <a:lnTo>
                      <a:pt x="214" y="347"/>
                    </a:lnTo>
                    <a:lnTo>
                      <a:pt x="214" y="289"/>
                    </a:lnTo>
                    <a:lnTo>
                      <a:pt x="220" y="284"/>
                    </a:lnTo>
                    <a:lnTo>
                      <a:pt x="220" y="226"/>
                    </a:lnTo>
                    <a:lnTo>
                      <a:pt x="226" y="220"/>
                    </a:lnTo>
                    <a:lnTo>
                      <a:pt x="226" y="173"/>
                    </a:lnTo>
                    <a:lnTo>
                      <a:pt x="239" y="162"/>
                    </a:lnTo>
                    <a:lnTo>
                      <a:pt x="233" y="162"/>
                    </a:lnTo>
                    <a:lnTo>
                      <a:pt x="239" y="173"/>
                    </a:lnTo>
                    <a:lnTo>
                      <a:pt x="245" y="179"/>
                    </a:lnTo>
                    <a:lnTo>
                      <a:pt x="252" y="173"/>
                    </a:lnTo>
                    <a:lnTo>
                      <a:pt x="252" y="162"/>
                    </a:lnTo>
                    <a:lnTo>
                      <a:pt x="258" y="156"/>
                    </a:lnTo>
                    <a:lnTo>
                      <a:pt x="258" y="121"/>
                    </a:lnTo>
                    <a:lnTo>
                      <a:pt x="264" y="116"/>
                    </a:lnTo>
                    <a:lnTo>
                      <a:pt x="264" y="75"/>
                    </a:lnTo>
                    <a:lnTo>
                      <a:pt x="270" y="69"/>
                    </a:lnTo>
                    <a:lnTo>
                      <a:pt x="270" y="40"/>
                    </a:lnTo>
                    <a:lnTo>
                      <a:pt x="277" y="34"/>
                    </a:lnTo>
                    <a:lnTo>
                      <a:pt x="277" y="6"/>
                    </a:lnTo>
                    <a:lnTo>
                      <a:pt x="289" y="17"/>
                    </a:lnTo>
                    <a:lnTo>
                      <a:pt x="289" y="116"/>
                    </a:lnTo>
                    <a:lnTo>
                      <a:pt x="296" y="121"/>
                    </a:lnTo>
                    <a:lnTo>
                      <a:pt x="296" y="307"/>
                    </a:lnTo>
                    <a:lnTo>
                      <a:pt x="302" y="312"/>
                    </a:lnTo>
                    <a:lnTo>
                      <a:pt x="302" y="515"/>
                    </a:lnTo>
                    <a:lnTo>
                      <a:pt x="308" y="521"/>
                    </a:lnTo>
                    <a:lnTo>
                      <a:pt x="308" y="689"/>
                    </a:lnTo>
                    <a:lnTo>
                      <a:pt x="315" y="695"/>
                    </a:lnTo>
                    <a:lnTo>
                      <a:pt x="315" y="753"/>
                    </a:lnTo>
                    <a:lnTo>
                      <a:pt x="315" y="747"/>
                    </a:lnTo>
                    <a:lnTo>
                      <a:pt x="321" y="741"/>
                    </a:lnTo>
                    <a:lnTo>
                      <a:pt x="321" y="677"/>
                    </a:lnTo>
                    <a:lnTo>
                      <a:pt x="327" y="672"/>
                    </a:lnTo>
                    <a:lnTo>
                      <a:pt x="327" y="590"/>
                    </a:lnTo>
                    <a:lnTo>
                      <a:pt x="333" y="585"/>
                    </a:lnTo>
                    <a:lnTo>
                      <a:pt x="333" y="521"/>
                    </a:lnTo>
                    <a:lnTo>
                      <a:pt x="340" y="515"/>
                    </a:lnTo>
                    <a:lnTo>
                      <a:pt x="340" y="463"/>
                    </a:lnTo>
                    <a:lnTo>
                      <a:pt x="346" y="457"/>
                    </a:lnTo>
                    <a:lnTo>
                      <a:pt x="346" y="405"/>
                    </a:lnTo>
                    <a:lnTo>
                      <a:pt x="352" y="399"/>
                    </a:lnTo>
                    <a:lnTo>
                      <a:pt x="352" y="336"/>
                    </a:lnTo>
                    <a:lnTo>
                      <a:pt x="359" y="330"/>
                    </a:lnTo>
                    <a:lnTo>
                      <a:pt x="359" y="266"/>
                    </a:lnTo>
                    <a:lnTo>
                      <a:pt x="365" y="260"/>
                    </a:lnTo>
                    <a:lnTo>
                      <a:pt x="365" y="214"/>
                    </a:lnTo>
                    <a:lnTo>
                      <a:pt x="371" y="208"/>
                    </a:lnTo>
                    <a:lnTo>
                      <a:pt x="371" y="202"/>
                    </a:lnTo>
                    <a:lnTo>
                      <a:pt x="371" y="208"/>
                    </a:lnTo>
                    <a:lnTo>
                      <a:pt x="378" y="214"/>
                    </a:lnTo>
                    <a:lnTo>
                      <a:pt x="384" y="214"/>
                    </a:lnTo>
                    <a:lnTo>
                      <a:pt x="390" y="208"/>
                    </a:lnTo>
                    <a:lnTo>
                      <a:pt x="390" y="179"/>
                    </a:lnTo>
                    <a:lnTo>
                      <a:pt x="396" y="173"/>
                    </a:lnTo>
                    <a:lnTo>
                      <a:pt x="396" y="133"/>
                    </a:lnTo>
                    <a:lnTo>
                      <a:pt x="403" y="127"/>
                    </a:lnTo>
                    <a:lnTo>
                      <a:pt x="403" y="87"/>
                    </a:lnTo>
                    <a:lnTo>
                      <a:pt x="409" y="8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6" name="Freeform 329"/>
              <p:cNvSpPr>
                <a:spLocks/>
              </p:cNvSpPr>
              <p:nvPr/>
            </p:nvSpPr>
            <p:spPr bwMode="auto">
              <a:xfrm>
                <a:off x="3166" y="1015"/>
                <a:ext cx="410" cy="811"/>
              </a:xfrm>
              <a:custGeom>
                <a:avLst/>
                <a:gdLst>
                  <a:gd name="T0" fmla="*/ 6 w 410"/>
                  <a:gd name="T1" fmla="*/ 46 h 811"/>
                  <a:gd name="T2" fmla="*/ 13 w 410"/>
                  <a:gd name="T3" fmla="*/ 0 h 811"/>
                  <a:gd name="T4" fmla="*/ 25 w 410"/>
                  <a:gd name="T5" fmla="*/ 69 h 811"/>
                  <a:gd name="T6" fmla="*/ 32 w 410"/>
                  <a:gd name="T7" fmla="*/ 446 h 811"/>
                  <a:gd name="T8" fmla="*/ 44 w 410"/>
                  <a:gd name="T9" fmla="*/ 648 h 811"/>
                  <a:gd name="T10" fmla="*/ 50 w 410"/>
                  <a:gd name="T11" fmla="*/ 811 h 811"/>
                  <a:gd name="T12" fmla="*/ 57 w 410"/>
                  <a:gd name="T13" fmla="*/ 666 h 811"/>
                  <a:gd name="T14" fmla="*/ 69 w 410"/>
                  <a:gd name="T15" fmla="*/ 567 h 811"/>
                  <a:gd name="T16" fmla="*/ 76 w 410"/>
                  <a:gd name="T17" fmla="*/ 417 h 811"/>
                  <a:gd name="T18" fmla="*/ 88 w 410"/>
                  <a:gd name="T19" fmla="*/ 330 h 811"/>
                  <a:gd name="T20" fmla="*/ 95 w 410"/>
                  <a:gd name="T21" fmla="*/ 249 h 811"/>
                  <a:gd name="T22" fmla="*/ 107 w 410"/>
                  <a:gd name="T23" fmla="*/ 278 h 811"/>
                  <a:gd name="T24" fmla="*/ 120 w 410"/>
                  <a:gd name="T25" fmla="*/ 243 h 811"/>
                  <a:gd name="T26" fmla="*/ 132 w 410"/>
                  <a:gd name="T27" fmla="*/ 179 h 811"/>
                  <a:gd name="T28" fmla="*/ 139 w 410"/>
                  <a:gd name="T29" fmla="*/ 133 h 811"/>
                  <a:gd name="T30" fmla="*/ 151 w 410"/>
                  <a:gd name="T31" fmla="*/ 104 h 811"/>
                  <a:gd name="T32" fmla="*/ 158 w 410"/>
                  <a:gd name="T33" fmla="*/ 75 h 811"/>
                  <a:gd name="T34" fmla="*/ 164 w 410"/>
                  <a:gd name="T35" fmla="*/ 121 h 811"/>
                  <a:gd name="T36" fmla="*/ 176 w 410"/>
                  <a:gd name="T37" fmla="*/ 284 h 811"/>
                  <a:gd name="T38" fmla="*/ 183 w 410"/>
                  <a:gd name="T39" fmla="*/ 625 h 811"/>
                  <a:gd name="T40" fmla="*/ 195 w 410"/>
                  <a:gd name="T41" fmla="*/ 706 h 811"/>
                  <a:gd name="T42" fmla="*/ 202 w 410"/>
                  <a:gd name="T43" fmla="*/ 544 h 811"/>
                  <a:gd name="T44" fmla="*/ 214 w 410"/>
                  <a:gd name="T45" fmla="*/ 440 h 811"/>
                  <a:gd name="T46" fmla="*/ 221 w 410"/>
                  <a:gd name="T47" fmla="*/ 295 h 811"/>
                  <a:gd name="T48" fmla="*/ 233 w 410"/>
                  <a:gd name="T49" fmla="*/ 278 h 811"/>
                  <a:gd name="T50" fmla="*/ 239 w 410"/>
                  <a:gd name="T51" fmla="*/ 370 h 811"/>
                  <a:gd name="T52" fmla="*/ 252 w 410"/>
                  <a:gd name="T53" fmla="*/ 405 h 811"/>
                  <a:gd name="T54" fmla="*/ 258 w 410"/>
                  <a:gd name="T55" fmla="*/ 382 h 811"/>
                  <a:gd name="T56" fmla="*/ 265 w 410"/>
                  <a:gd name="T57" fmla="*/ 255 h 811"/>
                  <a:gd name="T58" fmla="*/ 284 w 410"/>
                  <a:gd name="T59" fmla="*/ 249 h 811"/>
                  <a:gd name="T60" fmla="*/ 296 w 410"/>
                  <a:gd name="T61" fmla="*/ 226 h 811"/>
                  <a:gd name="T62" fmla="*/ 309 w 410"/>
                  <a:gd name="T63" fmla="*/ 168 h 811"/>
                  <a:gd name="T64" fmla="*/ 315 w 410"/>
                  <a:gd name="T65" fmla="*/ 202 h 811"/>
                  <a:gd name="T66" fmla="*/ 328 w 410"/>
                  <a:gd name="T67" fmla="*/ 295 h 811"/>
                  <a:gd name="T68" fmla="*/ 334 w 410"/>
                  <a:gd name="T69" fmla="*/ 399 h 811"/>
                  <a:gd name="T70" fmla="*/ 340 w 410"/>
                  <a:gd name="T71" fmla="*/ 388 h 811"/>
                  <a:gd name="T72" fmla="*/ 353 w 410"/>
                  <a:gd name="T73" fmla="*/ 359 h 811"/>
                  <a:gd name="T74" fmla="*/ 365 w 410"/>
                  <a:gd name="T75" fmla="*/ 359 h 811"/>
                  <a:gd name="T76" fmla="*/ 372 w 410"/>
                  <a:gd name="T77" fmla="*/ 475 h 811"/>
                  <a:gd name="T78" fmla="*/ 384 w 410"/>
                  <a:gd name="T79" fmla="*/ 509 h 811"/>
                  <a:gd name="T80" fmla="*/ 391 w 410"/>
                  <a:gd name="T81" fmla="*/ 423 h 811"/>
                  <a:gd name="T82" fmla="*/ 403 w 410"/>
                  <a:gd name="T83" fmla="*/ 336 h 8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10" h="811">
                    <a:moveTo>
                      <a:pt x="0" y="81"/>
                    </a:moveTo>
                    <a:lnTo>
                      <a:pt x="0" y="52"/>
                    </a:lnTo>
                    <a:lnTo>
                      <a:pt x="6" y="46"/>
                    </a:lnTo>
                    <a:lnTo>
                      <a:pt x="6" y="17"/>
                    </a:lnTo>
                    <a:lnTo>
                      <a:pt x="13" y="11"/>
                    </a:lnTo>
                    <a:lnTo>
                      <a:pt x="13" y="0"/>
                    </a:lnTo>
                    <a:lnTo>
                      <a:pt x="19" y="6"/>
                    </a:lnTo>
                    <a:lnTo>
                      <a:pt x="19" y="63"/>
                    </a:lnTo>
                    <a:lnTo>
                      <a:pt x="25" y="69"/>
                    </a:lnTo>
                    <a:lnTo>
                      <a:pt x="25" y="231"/>
                    </a:lnTo>
                    <a:lnTo>
                      <a:pt x="32" y="237"/>
                    </a:lnTo>
                    <a:lnTo>
                      <a:pt x="32" y="446"/>
                    </a:lnTo>
                    <a:lnTo>
                      <a:pt x="38" y="451"/>
                    </a:lnTo>
                    <a:lnTo>
                      <a:pt x="38" y="643"/>
                    </a:lnTo>
                    <a:lnTo>
                      <a:pt x="44" y="648"/>
                    </a:lnTo>
                    <a:lnTo>
                      <a:pt x="44" y="793"/>
                    </a:lnTo>
                    <a:lnTo>
                      <a:pt x="50" y="799"/>
                    </a:lnTo>
                    <a:lnTo>
                      <a:pt x="50" y="811"/>
                    </a:lnTo>
                    <a:lnTo>
                      <a:pt x="50" y="770"/>
                    </a:lnTo>
                    <a:lnTo>
                      <a:pt x="57" y="764"/>
                    </a:lnTo>
                    <a:lnTo>
                      <a:pt x="57" y="666"/>
                    </a:lnTo>
                    <a:lnTo>
                      <a:pt x="63" y="660"/>
                    </a:lnTo>
                    <a:lnTo>
                      <a:pt x="63" y="573"/>
                    </a:lnTo>
                    <a:lnTo>
                      <a:pt x="69" y="567"/>
                    </a:lnTo>
                    <a:lnTo>
                      <a:pt x="69" y="492"/>
                    </a:lnTo>
                    <a:lnTo>
                      <a:pt x="76" y="486"/>
                    </a:lnTo>
                    <a:lnTo>
                      <a:pt x="76" y="417"/>
                    </a:lnTo>
                    <a:lnTo>
                      <a:pt x="82" y="411"/>
                    </a:lnTo>
                    <a:lnTo>
                      <a:pt x="82" y="336"/>
                    </a:lnTo>
                    <a:lnTo>
                      <a:pt x="88" y="330"/>
                    </a:lnTo>
                    <a:lnTo>
                      <a:pt x="88" y="272"/>
                    </a:lnTo>
                    <a:lnTo>
                      <a:pt x="95" y="266"/>
                    </a:lnTo>
                    <a:lnTo>
                      <a:pt x="95" y="249"/>
                    </a:lnTo>
                    <a:lnTo>
                      <a:pt x="101" y="255"/>
                    </a:lnTo>
                    <a:lnTo>
                      <a:pt x="101" y="272"/>
                    </a:lnTo>
                    <a:lnTo>
                      <a:pt x="107" y="278"/>
                    </a:lnTo>
                    <a:lnTo>
                      <a:pt x="107" y="301"/>
                    </a:lnTo>
                    <a:lnTo>
                      <a:pt x="120" y="289"/>
                    </a:lnTo>
                    <a:lnTo>
                      <a:pt x="120" y="243"/>
                    </a:lnTo>
                    <a:lnTo>
                      <a:pt x="126" y="237"/>
                    </a:lnTo>
                    <a:lnTo>
                      <a:pt x="126" y="185"/>
                    </a:lnTo>
                    <a:lnTo>
                      <a:pt x="132" y="179"/>
                    </a:lnTo>
                    <a:lnTo>
                      <a:pt x="132" y="150"/>
                    </a:lnTo>
                    <a:lnTo>
                      <a:pt x="139" y="145"/>
                    </a:lnTo>
                    <a:lnTo>
                      <a:pt x="139" y="133"/>
                    </a:lnTo>
                    <a:lnTo>
                      <a:pt x="145" y="127"/>
                    </a:lnTo>
                    <a:lnTo>
                      <a:pt x="145" y="110"/>
                    </a:lnTo>
                    <a:lnTo>
                      <a:pt x="151" y="104"/>
                    </a:lnTo>
                    <a:lnTo>
                      <a:pt x="151" y="75"/>
                    </a:lnTo>
                    <a:lnTo>
                      <a:pt x="158" y="69"/>
                    </a:lnTo>
                    <a:lnTo>
                      <a:pt x="158" y="75"/>
                    </a:lnTo>
                    <a:lnTo>
                      <a:pt x="158" y="52"/>
                    </a:lnTo>
                    <a:lnTo>
                      <a:pt x="164" y="58"/>
                    </a:lnTo>
                    <a:lnTo>
                      <a:pt x="164" y="121"/>
                    </a:lnTo>
                    <a:lnTo>
                      <a:pt x="170" y="127"/>
                    </a:lnTo>
                    <a:lnTo>
                      <a:pt x="170" y="278"/>
                    </a:lnTo>
                    <a:lnTo>
                      <a:pt x="176" y="284"/>
                    </a:lnTo>
                    <a:lnTo>
                      <a:pt x="176" y="463"/>
                    </a:lnTo>
                    <a:lnTo>
                      <a:pt x="183" y="469"/>
                    </a:lnTo>
                    <a:lnTo>
                      <a:pt x="183" y="625"/>
                    </a:lnTo>
                    <a:lnTo>
                      <a:pt x="189" y="631"/>
                    </a:lnTo>
                    <a:lnTo>
                      <a:pt x="189" y="712"/>
                    </a:lnTo>
                    <a:lnTo>
                      <a:pt x="195" y="706"/>
                    </a:lnTo>
                    <a:lnTo>
                      <a:pt x="195" y="648"/>
                    </a:lnTo>
                    <a:lnTo>
                      <a:pt x="202" y="643"/>
                    </a:lnTo>
                    <a:lnTo>
                      <a:pt x="202" y="544"/>
                    </a:lnTo>
                    <a:lnTo>
                      <a:pt x="208" y="538"/>
                    </a:lnTo>
                    <a:lnTo>
                      <a:pt x="208" y="446"/>
                    </a:lnTo>
                    <a:lnTo>
                      <a:pt x="214" y="440"/>
                    </a:lnTo>
                    <a:lnTo>
                      <a:pt x="214" y="359"/>
                    </a:lnTo>
                    <a:lnTo>
                      <a:pt x="221" y="353"/>
                    </a:lnTo>
                    <a:lnTo>
                      <a:pt x="221" y="295"/>
                    </a:lnTo>
                    <a:lnTo>
                      <a:pt x="227" y="289"/>
                    </a:lnTo>
                    <a:lnTo>
                      <a:pt x="227" y="272"/>
                    </a:lnTo>
                    <a:lnTo>
                      <a:pt x="233" y="278"/>
                    </a:lnTo>
                    <a:lnTo>
                      <a:pt x="233" y="307"/>
                    </a:lnTo>
                    <a:lnTo>
                      <a:pt x="239" y="312"/>
                    </a:lnTo>
                    <a:lnTo>
                      <a:pt x="239" y="370"/>
                    </a:lnTo>
                    <a:lnTo>
                      <a:pt x="246" y="376"/>
                    </a:lnTo>
                    <a:lnTo>
                      <a:pt x="246" y="411"/>
                    </a:lnTo>
                    <a:lnTo>
                      <a:pt x="252" y="405"/>
                    </a:lnTo>
                    <a:lnTo>
                      <a:pt x="252" y="411"/>
                    </a:lnTo>
                    <a:lnTo>
                      <a:pt x="252" y="388"/>
                    </a:lnTo>
                    <a:lnTo>
                      <a:pt x="258" y="382"/>
                    </a:lnTo>
                    <a:lnTo>
                      <a:pt x="258" y="318"/>
                    </a:lnTo>
                    <a:lnTo>
                      <a:pt x="265" y="312"/>
                    </a:lnTo>
                    <a:lnTo>
                      <a:pt x="265" y="255"/>
                    </a:lnTo>
                    <a:lnTo>
                      <a:pt x="271" y="249"/>
                    </a:lnTo>
                    <a:lnTo>
                      <a:pt x="271" y="237"/>
                    </a:lnTo>
                    <a:lnTo>
                      <a:pt x="284" y="249"/>
                    </a:lnTo>
                    <a:lnTo>
                      <a:pt x="284" y="266"/>
                    </a:lnTo>
                    <a:lnTo>
                      <a:pt x="296" y="266"/>
                    </a:lnTo>
                    <a:lnTo>
                      <a:pt x="296" y="226"/>
                    </a:lnTo>
                    <a:lnTo>
                      <a:pt x="302" y="220"/>
                    </a:lnTo>
                    <a:lnTo>
                      <a:pt x="302" y="173"/>
                    </a:lnTo>
                    <a:lnTo>
                      <a:pt x="309" y="168"/>
                    </a:lnTo>
                    <a:lnTo>
                      <a:pt x="309" y="156"/>
                    </a:lnTo>
                    <a:lnTo>
                      <a:pt x="315" y="162"/>
                    </a:lnTo>
                    <a:lnTo>
                      <a:pt x="315" y="202"/>
                    </a:lnTo>
                    <a:lnTo>
                      <a:pt x="321" y="208"/>
                    </a:lnTo>
                    <a:lnTo>
                      <a:pt x="321" y="289"/>
                    </a:lnTo>
                    <a:lnTo>
                      <a:pt x="328" y="295"/>
                    </a:lnTo>
                    <a:lnTo>
                      <a:pt x="328" y="365"/>
                    </a:lnTo>
                    <a:lnTo>
                      <a:pt x="334" y="370"/>
                    </a:lnTo>
                    <a:lnTo>
                      <a:pt x="334" y="399"/>
                    </a:lnTo>
                    <a:lnTo>
                      <a:pt x="340" y="394"/>
                    </a:lnTo>
                    <a:lnTo>
                      <a:pt x="340" y="399"/>
                    </a:lnTo>
                    <a:lnTo>
                      <a:pt x="340" y="388"/>
                    </a:lnTo>
                    <a:lnTo>
                      <a:pt x="347" y="382"/>
                    </a:lnTo>
                    <a:lnTo>
                      <a:pt x="347" y="365"/>
                    </a:lnTo>
                    <a:lnTo>
                      <a:pt x="353" y="359"/>
                    </a:lnTo>
                    <a:lnTo>
                      <a:pt x="353" y="347"/>
                    </a:lnTo>
                    <a:lnTo>
                      <a:pt x="359" y="353"/>
                    </a:lnTo>
                    <a:lnTo>
                      <a:pt x="365" y="359"/>
                    </a:lnTo>
                    <a:lnTo>
                      <a:pt x="365" y="405"/>
                    </a:lnTo>
                    <a:lnTo>
                      <a:pt x="372" y="411"/>
                    </a:lnTo>
                    <a:lnTo>
                      <a:pt x="372" y="475"/>
                    </a:lnTo>
                    <a:lnTo>
                      <a:pt x="378" y="480"/>
                    </a:lnTo>
                    <a:lnTo>
                      <a:pt x="378" y="515"/>
                    </a:lnTo>
                    <a:lnTo>
                      <a:pt x="384" y="509"/>
                    </a:lnTo>
                    <a:lnTo>
                      <a:pt x="384" y="498"/>
                    </a:lnTo>
                    <a:lnTo>
                      <a:pt x="391" y="492"/>
                    </a:lnTo>
                    <a:lnTo>
                      <a:pt x="391" y="423"/>
                    </a:lnTo>
                    <a:lnTo>
                      <a:pt x="397" y="417"/>
                    </a:lnTo>
                    <a:lnTo>
                      <a:pt x="397" y="341"/>
                    </a:lnTo>
                    <a:lnTo>
                      <a:pt x="403" y="336"/>
                    </a:lnTo>
                    <a:lnTo>
                      <a:pt x="403" y="295"/>
                    </a:lnTo>
                    <a:lnTo>
                      <a:pt x="410" y="289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7" name="Freeform 330"/>
              <p:cNvSpPr>
                <a:spLocks/>
              </p:cNvSpPr>
              <p:nvPr/>
            </p:nvSpPr>
            <p:spPr bwMode="auto">
              <a:xfrm>
                <a:off x="3576" y="1107"/>
                <a:ext cx="403" cy="753"/>
              </a:xfrm>
              <a:custGeom>
                <a:avLst/>
                <a:gdLst>
                  <a:gd name="T0" fmla="*/ 0 w 403"/>
                  <a:gd name="T1" fmla="*/ 197 h 753"/>
                  <a:gd name="T2" fmla="*/ 12 w 403"/>
                  <a:gd name="T3" fmla="*/ 232 h 753"/>
                  <a:gd name="T4" fmla="*/ 18 w 403"/>
                  <a:gd name="T5" fmla="*/ 273 h 753"/>
                  <a:gd name="T6" fmla="*/ 31 w 403"/>
                  <a:gd name="T7" fmla="*/ 180 h 753"/>
                  <a:gd name="T8" fmla="*/ 44 w 403"/>
                  <a:gd name="T9" fmla="*/ 110 h 753"/>
                  <a:gd name="T10" fmla="*/ 56 w 403"/>
                  <a:gd name="T11" fmla="*/ 87 h 753"/>
                  <a:gd name="T12" fmla="*/ 63 w 403"/>
                  <a:gd name="T13" fmla="*/ 116 h 753"/>
                  <a:gd name="T14" fmla="*/ 75 w 403"/>
                  <a:gd name="T15" fmla="*/ 157 h 753"/>
                  <a:gd name="T16" fmla="*/ 81 w 403"/>
                  <a:gd name="T17" fmla="*/ 278 h 753"/>
                  <a:gd name="T18" fmla="*/ 94 w 403"/>
                  <a:gd name="T19" fmla="*/ 383 h 753"/>
                  <a:gd name="T20" fmla="*/ 100 w 403"/>
                  <a:gd name="T21" fmla="*/ 574 h 753"/>
                  <a:gd name="T22" fmla="*/ 107 w 403"/>
                  <a:gd name="T23" fmla="*/ 568 h 753"/>
                  <a:gd name="T24" fmla="*/ 119 w 403"/>
                  <a:gd name="T25" fmla="*/ 481 h 753"/>
                  <a:gd name="T26" fmla="*/ 126 w 403"/>
                  <a:gd name="T27" fmla="*/ 307 h 753"/>
                  <a:gd name="T28" fmla="*/ 138 w 403"/>
                  <a:gd name="T29" fmla="*/ 296 h 753"/>
                  <a:gd name="T30" fmla="*/ 144 w 403"/>
                  <a:gd name="T31" fmla="*/ 371 h 753"/>
                  <a:gd name="T32" fmla="*/ 157 w 403"/>
                  <a:gd name="T33" fmla="*/ 429 h 753"/>
                  <a:gd name="T34" fmla="*/ 163 w 403"/>
                  <a:gd name="T35" fmla="*/ 412 h 753"/>
                  <a:gd name="T36" fmla="*/ 176 w 403"/>
                  <a:gd name="T37" fmla="*/ 342 h 753"/>
                  <a:gd name="T38" fmla="*/ 182 w 403"/>
                  <a:gd name="T39" fmla="*/ 209 h 753"/>
                  <a:gd name="T40" fmla="*/ 195 w 403"/>
                  <a:gd name="T41" fmla="*/ 139 h 753"/>
                  <a:gd name="T42" fmla="*/ 201 w 403"/>
                  <a:gd name="T43" fmla="*/ 41 h 753"/>
                  <a:gd name="T44" fmla="*/ 214 w 403"/>
                  <a:gd name="T45" fmla="*/ 0 h 753"/>
                  <a:gd name="T46" fmla="*/ 220 w 403"/>
                  <a:gd name="T47" fmla="*/ 134 h 753"/>
                  <a:gd name="T48" fmla="*/ 233 w 403"/>
                  <a:gd name="T49" fmla="*/ 319 h 753"/>
                  <a:gd name="T50" fmla="*/ 239 w 403"/>
                  <a:gd name="T51" fmla="*/ 678 h 753"/>
                  <a:gd name="T52" fmla="*/ 245 w 403"/>
                  <a:gd name="T53" fmla="*/ 707 h 753"/>
                  <a:gd name="T54" fmla="*/ 258 w 403"/>
                  <a:gd name="T55" fmla="*/ 591 h 753"/>
                  <a:gd name="T56" fmla="*/ 264 w 403"/>
                  <a:gd name="T57" fmla="*/ 464 h 753"/>
                  <a:gd name="T58" fmla="*/ 283 w 403"/>
                  <a:gd name="T59" fmla="*/ 522 h 753"/>
                  <a:gd name="T60" fmla="*/ 289 w 403"/>
                  <a:gd name="T61" fmla="*/ 551 h 753"/>
                  <a:gd name="T62" fmla="*/ 302 w 403"/>
                  <a:gd name="T63" fmla="*/ 498 h 753"/>
                  <a:gd name="T64" fmla="*/ 308 w 403"/>
                  <a:gd name="T65" fmla="*/ 348 h 753"/>
                  <a:gd name="T66" fmla="*/ 321 w 403"/>
                  <a:gd name="T67" fmla="*/ 273 h 753"/>
                  <a:gd name="T68" fmla="*/ 327 w 403"/>
                  <a:gd name="T69" fmla="*/ 168 h 753"/>
                  <a:gd name="T70" fmla="*/ 340 w 403"/>
                  <a:gd name="T71" fmla="*/ 128 h 753"/>
                  <a:gd name="T72" fmla="*/ 346 w 403"/>
                  <a:gd name="T73" fmla="*/ 47 h 753"/>
                  <a:gd name="T74" fmla="*/ 359 w 403"/>
                  <a:gd name="T75" fmla="*/ 29 h 753"/>
                  <a:gd name="T76" fmla="*/ 365 w 403"/>
                  <a:gd name="T77" fmla="*/ 238 h 753"/>
                  <a:gd name="T78" fmla="*/ 378 w 403"/>
                  <a:gd name="T79" fmla="*/ 446 h 753"/>
                  <a:gd name="T80" fmla="*/ 384 w 403"/>
                  <a:gd name="T81" fmla="*/ 753 h 753"/>
                  <a:gd name="T82" fmla="*/ 396 w 403"/>
                  <a:gd name="T83" fmla="*/ 643 h 75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3" h="753">
                    <a:moveTo>
                      <a:pt x="0" y="197"/>
                    </a:moveTo>
                    <a:lnTo>
                      <a:pt x="0" y="192"/>
                    </a:lnTo>
                    <a:lnTo>
                      <a:pt x="0" y="197"/>
                    </a:lnTo>
                    <a:lnTo>
                      <a:pt x="6" y="203"/>
                    </a:lnTo>
                    <a:lnTo>
                      <a:pt x="6" y="226"/>
                    </a:lnTo>
                    <a:lnTo>
                      <a:pt x="12" y="232"/>
                    </a:lnTo>
                    <a:lnTo>
                      <a:pt x="12" y="261"/>
                    </a:lnTo>
                    <a:lnTo>
                      <a:pt x="25" y="273"/>
                    </a:lnTo>
                    <a:lnTo>
                      <a:pt x="18" y="273"/>
                    </a:lnTo>
                    <a:lnTo>
                      <a:pt x="25" y="244"/>
                    </a:lnTo>
                    <a:lnTo>
                      <a:pt x="31" y="238"/>
                    </a:lnTo>
                    <a:lnTo>
                      <a:pt x="31" y="180"/>
                    </a:lnTo>
                    <a:lnTo>
                      <a:pt x="37" y="174"/>
                    </a:lnTo>
                    <a:lnTo>
                      <a:pt x="37" y="116"/>
                    </a:lnTo>
                    <a:lnTo>
                      <a:pt x="44" y="110"/>
                    </a:lnTo>
                    <a:lnTo>
                      <a:pt x="44" y="81"/>
                    </a:lnTo>
                    <a:lnTo>
                      <a:pt x="50" y="81"/>
                    </a:lnTo>
                    <a:lnTo>
                      <a:pt x="56" y="87"/>
                    </a:lnTo>
                    <a:lnTo>
                      <a:pt x="56" y="99"/>
                    </a:lnTo>
                    <a:lnTo>
                      <a:pt x="63" y="105"/>
                    </a:lnTo>
                    <a:lnTo>
                      <a:pt x="63" y="116"/>
                    </a:lnTo>
                    <a:lnTo>
                      <a:pt x="69" y="122"/>
                    </a:lnTo>
                    <a:lnTo>
                      <a:pt x="69" y="151"/>
                    </a:lnTo>
                    <a:lnTo>
                      <a:pt x="75" y="157"/>
                    </a:lnTo>
                    <a:lnTo>
                      <a:pt x="75" y="203"/>
                    </a:lnTo>
                    <a:lnTo>
                      <a:pt x="81" y="209"/>
                    </a:lnTo>
                    <a:lnTo>
                      <a:pt x="81" y="278"/>
                    </a:lnTo>
                    <a:lnTo>
                      <a:pt x="88" y="284"/>
                    </a:lnTo>
                    <a:lnTo>
                      <a:pt x="88" y="377"/>
                    </a:lnTo>
                    <a:lnTo>
                      <a:pt x="94" y="383"/>
                    </a:lnTo>
                    <a:lnTo>
                      <a:pt x="94" y="487"/>
                    </a:lnTo>
                    <a:lnTo>
                      <a:pt x="100" y="493"/>
                    </a:lnTo>
                    <a:lnTo>
                      <a:pt x="100" y="574"/>
                    </a:lnTo>
                    <a:lnTo>
                      <a:pt x="107" y="580"/>
                    </a:lnTo>
                    <a:lnTo>
                      <a:pt x="107" y="585"/>
                    </a:lnTo>
                    <a:lnTo>
                      <a:pt x="107" y="568"/>
                    </a:lnTo>
                    <a:lnTo>
                      <a:pt x="113" y="562"/>
                    </a:lnTo>
                    <a:lnTo>
                      <a:pt x="113" y="487"/>
                    </a:lnTo>
                    <a:lnTo>
                      <a:pt x="119" y="481"/>
                    </a:lnTo>
                    <a:lnTo>
                      <a:pt x="119" y="383"/>
                    </a:lnTo>
                    <a:lnTo>
                      <a:pt x="126" y="377"/>
                    </a:lnTo>
                    <a:lnTo>
                      <a:pt x="126" y="307"/>
                    </a:lnTo>
                    <a:lnTo>
                      <a:pt x="132" y="302"/>
                    </a:lnTo>
                    <a:lnTo>
                      <a:pt x="132" y="290"/>
                    </a:lnTo>
                    <a:lnTo>
                      <a:pt x="138" y="296"/>
                    </a:lnTo>
                    <a:lnTo>
                      <a:pt x="138" y="319"/>
                    </a:lnTo>
                    <a:lnTo>
                      <a:pt x="144" y="325"/>
                    </a:lnTo>
                    <a:lnTo>
                      <a:pt x="144" y="371"/>
                    </a:lnTo>
                    <a:lnTo>
                      <a:pt x="151" y="377"/>
                    </a:lnTo>
                    <a:lnTo>
                      <a:pt x="151" y="423"/>
                    </a:lnTo>
                    <a:lnTo>
                      <a:pt x="157" y="429"/>
                    </a:lnTo>
                    <a:lnTo>
                      <a:pt x="157" y="446"/>
                    </a:lnTo>
                    <a:lnTo>
                      <a:pt x="163" y="441"/>
                    </a:lnTo>
                    <a:lnTo>
                      <a:pt x="163" y="412"/>
                    </a:lnTo>
                    <a:lnTo>
                      <a:pt x="170" y="406"/>
                    </a:lnTo>
                    <a:lnTo>
                      <a:pt x="170" y="348"/>
                    </a:lnTo>
                    <a:lnTo>
                      <a:pt x="176" y="342"/>
                    </a:lnTo>
                    <a:lnTo>
                      <a:pt x="176" y="278"/>
                    </a:lnTo>
                    <a:lnTo>
                      <a:pt x="182" y="273"/>
                    </a:lnTo>
                    <a:lnTo>
                      <a:pt x="182" y="209"/>
                    </a:lnTo>
                    <a:lnTo>
                      <a:pt x="189" y="203"/>
                    </a:lnTo>
                    <a:lnTo>
                      <a:pt x="189" y="145"/>
                    </a:lnTo>
                    <a:lnTo>
                      <a:pt x="195" y="139"/>
                    </a:lnTo>
                    <a:lnTo>
                      <a:pt x="195" y="93"/>
                    </a:lnTo>
                    <a:lnTo>
                      <a:pt x="201" y="87"/>
                    </a:lnTo>
                    <a:lnTo>
                      <a:pt x="201" y="41"/>
                    </a:lnTo>
                    <a:lnTo>
                      <a:pt x="207" y="35"/>
                    </a:lnTo>
                    <a:lnTo>
                      <a:pt x="207" y="6"/>
                    </a:lnTo>
                    <a:lnTo>
                      <a:pt x="214" y="0"/>
                    </a:lnTo>
                    <a:lnTo>
                      <a:pt x="214" y="24"/>
                    </a:lnTo>
                    <a:lnTo>
                      <a:pt x="220" y="29"/>
                    </a:lnTo>
                    <a:lnTo>
                      <a:pt x="220" y="134"/>
                    </a:lnTo>
                    <a:lnTo>
                      <a:pt x="226" y="139"/>
                    </a:lnTo>
                    <a:lnTo>
                      <a:pt x="226" y="313"/>
                    </a:lnTo>
                    <a:lnTo>
                      <a:pt x="233" y="319"/>
                    </a:lnTo>
                    <a:lnTo>
                      <a:pt x="233" y="510"/>
                    </a:lnTo>
                    <a:lnTo>
                      <a:pt x="239" y="516"/>
                    </a:lnTo>
                    <a:lnTo>
                      <a:pt x="239" y="678"/>
                    </a:lnTo>
                    <a:lnTo>
                      <a:pt x="245" y="684"/>
                    </a:lnTo>
                    <a:lnTo>
                      <a:pt x="245" y="730"/>
                    </a:lnTo>
                    <a:lnTo>
                      <a:pt x="245" y="707"/>
                    </a:lnTo>
                    <a:lnTo>
                      <a:pt x="252" y="701"/>
                    </a:lnTo>
                    <a:lnTo>
                      <a:pt x="252" y="597"/>
                    </a:lnTo>
                    <a:lnTo>
                      <a:pt x="258" y="591"/>
                    </a:lnTo>
                    <a:lnTo>
                      <a:pt x="258" y="504"/>
                    </a:lnTo>
                    <a:lnTo>
                      <a:pt x="264" y="498"/>
                    </a:lnTo>
                    <a:lnTo>
                      <a:pt x="264" y="464"/>
                    </a:lnTo>
                    <a:lnTo>
                      <a:pt x="277" y="475"/>
                    </a:lnTo>
                    <a:lnTo>
                      <a:pt x="277" y="516"/>
                    </a:lnTo>
                    <a:lnTo>
                      <a:pt x="283" y="522"/>
                    </a:lnTo>
                    <a:lnTo>
                      <a:pt x="283" y="551"/>
                    </a:lnTo>
                    <a:lnTo>
                      <a:pt x="289" y="556"/>
                    </a:lnTo>
                    <a:lnTo>
                      <a:pt x="289" y="551"/>
                    </a:lnTo>
                    <a:lnTo>
                      <a:pt x="296" y="545"/>
                    </a:lnTo>
                    <a:lnTo>
                      <a:pt x="296" y="504"/>
                    </a:lnTo>
                    <a:lnTo>
                      <a:pt x="302" y="498"/>
                    </a:lnTo>
                    <a:lnTo>
                      <a:pt x="302" y="429"/>
                    </a:lnTo>
                    <a:lnTo>
                      <a:pt x="308" y="423"/>
                    </a:lnTo>
                    <a:lnTo>
                      <a:pt x="308" y="348"/>
                    </a:lnTo>
                    <a:lnTo>
                      <a:pt x="315" y="342"/>
                    </a:lnTo>
                    <a:lnTo>
                      <a:pt x="315" y="278"/>
                    </a:lnTo>
                    <a:lnTo>
                      <a:pt x="321" y="273"/>
                    </a:lnTo>
                    <a:lnTo>
                      <a:pt x="321" y="215"/>
                    </a:lnTo>
                    <a:lnTo>
                      <a:pt x="327" y="209"/>
                    </a:lnTo>
                    <a:lnTo>
                      <a:pt x="327" y="168"/>
                    </a:lnTo>
                    <a:lnTo>
                      <a:pt x="333" y="163"/>
                    </a:lnTo>
                    <a:lnTo>
                      <a:pt x="333" y="134"/>
                    </a:lnTo>
                    <a:lnTo>
                      <a:pt x="340" y="128"/>
                    </a:lnTo>
                    <a:lnTo>
                      <a:pt x="340" y="99"/>
                    </a:lnTo>
                    <a:lnTo>
                      <a:pt x="346" y="93"/>
                    </a:lnTo>
                    <a:lnTo>
                      <a:pt x="346" y="47"/>
                    </a:lnTo>
                    <a:lnTo>
                      <a:pt x="352" y="41"/>
                    </a:lnTo>
                    <a:lnTo>
                      <a:pt x="352" y="24"/>
                    </a:lnTo>
                    <a:lnTo>
                      <a:pt x="359" y="29"/>
                    </a:lnTo>
                    <a:lnTo>
                      <a:pt x="359" y="81"/>
                    </a:lnTo>
                    <a:lnTo>
                      <a:pt x="365" y="87"/>
                    </a:lnTo>
                    <a:lnTo>
                      <a:pt x="365" y="238"/>
                    </a:lnTo>
                    <a:lnTo>
                      <a:pt x="371" y="244"/>
                    </a:lnTo>
                    <a:lnTo>
                      <a:pt x="371" y="441"/>
                    </a:lnTo>
                    <a:lnTo>
                      <a:pt x="378" y="446"/>
                    </a:lnTo>
                    <a:lnTo>
                      <a:pt x="378" y="626"/>
                    </a:lnTo>
                    <a:lnTo>
                      <a:pt x="384" y="632"/>
                    </a:lnTo>
                    <a:lnTo>
                      <a:pt x="384" y="753"/>
                    </a:lnTo>
                    <a:lnTo>
                      <a:pt x="390" y="748"/>
                    </a:lnTo>
                    <a:lnTo>
                      <a:pt x="390" y="649"/>
                    </a:lnTo>
                    <a:lnTo>
                      <a:pt x="396" y="643"/>
                    </a:lnTo>
                    <a:lnTo>
                      <a:pt x="396" y="545"/>
                    </a:lnTo>
                    <a:lnTo>
                      <a:pt x="403" y="539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8" name="Freeform 331"/>
              <p:cNvSpPr>
                <a:spLocks/>
              </p:cNvSpPr>
              <p:nvPr/>
            </p:nvSpPr>
            <p:spPr bwMode="auto">
              <a:xfrm>
                <a:off x="3979" y="1015"/>
                <a:ext cx="390" cy="712"/>
              </a:xfrm>
              <a:custGeom>
                <a:avLst/>
                <a:gdLst>
                  <a:gd name="T0" fmla="*/ 6 w 390"/>
                  <a:gd name="T1" fmla="*/ 567 h 712"/>
                  <a:gd name="T2" fmla="*/ 12 w 390"/>
                  <a:gd name="T3" fmla="*/ 544 h 712"/>
                  <a:gd name="T4" fmla="*/ 25 w 390"/>
                  <a:gd name="T5" fmla="*/ 533 h 712"/>
                  <a:gd name="T6" fmla="*/ 31 w 390"/>
                  <a:gd name="T7" fmla="*/ 463 h 712"/>
                  <a:gd name="T8" fmla="*/ 44 w 390"/>
                  <a:gd name="T9" fmla="*/ 388 h 712"/>
                  <a:gd name="T10" fmla="*/ 50 w 390"/>
                  <a:gd name="T11" fmla="*/ 272 h 712"/>
                  <a:gd name="T12" fmla="*/ 63 w 390"/>
                  <a:gd name="T13" fmla="*/ 214 h 712"/>
                  <a:gd name="T14" fmla="*/ 69 w 390"/>
                  <a:gd name="T15" fmla="*/ 150 h 712"/>
                  <a:gd name="T16" fmla="*/ 82 w 390"/>
                  <a:gd name="T17" fmla="*/ 110 h 712"/>
                  <a:gd name="T18" fmla="*/ 88 w 390"/>
                  <a:gd name="T19" fmla="*/ 63 h 712"/>
                  <a:gd name="T20" fmla="*/ 94 w 390"/>
                  <a:gd name="T21" fmla="*/ 179 h 712"/>
                  <a:gd name="T22" fmla="*/ 107 w 390"/>
                  <a:gd name="T23" fmla="*/ 388 h 712"/>
                  <a:gd name="T24" fmla="*/ 113 w 390"/>
                  <a:gd name="T25" fmla="*/ 701 h 712"/>
                  <a:gd name="T26" fmla="*/ 119 w 390"/>
                  <a:gd name="T27" fmla="*/ 689 h 712"/>
                  <a:gd name="T28" fmla="*/ 132 w 390"/>
                  <a:gd name="T29" fmla="*/ 602 h 712"/>
                  <a:gd name="T30" fmla="*/ 138 w 390"/>
                  <a:gd name="T31" fmla="*/ 498 h 712"/>
                  <a:gd name="T32" fmla="*/ 151 w 390"/>
                  <a:gd name="T33" fmla="*/ 475 h 712"/>
                  <a:gd name="T34" fmla="*/ 170 w 390"/>
                  <a:gd name="T35" fmla="*/ 423 h 712"/>
                  <a:gd name="T36" fmla="*/ 176 w 390"/>
                  <a:gd name="T37" fmla="*/ 301 h 712"/>
                  <a:gd name="T38" fmla="*/ 189 w 390"/>
                  <a:gd name="T39" fmla="*/ 231 h 712"/>
                  <a:gd name="T40" fmla="*/ 195 w 390"/>
                  <a:gd name="T41" fmla="*/ 133 h 712"/>
                  <a:gd name="T42" fmla="*/ 208 w 390"/>
                  <a:gd name="T43" fmla="*/ 92 h 712"/>
                  <a:gd name="T44" fmla="*/ 214 w 390"/>
                  <a:gd name="T45" fmla="*/ 40 h 712"/>
                  <a:gd name="T46" fmla="*/ 227 w 390"/>
                  <a:gd name="T47" fmla="*/ 17 h 712"/>
                  <a:gd name="T48" fmla="*/ 233 w 390"/>
                  <a:gd name="T49" fmla="*/ 58 h 712"/>
                  <a:gd name="T50" fmla="*/ 239 w 390"/>
                  <a:gd name="T51" fmla="*/ 428 h 712"/>
                  <a:gd name="T52" fmla="*/ 252 w 390"/>
                  <a:gd name="T53" fmla="*/ 608 h 712"/>
                  <a:gd name="T54" fmla="*/ 258 w 390"/>
                  <a:gd name="T55" fmla="*/ 643 h 712"/>
                  <a:gd name="T56" fmla="*/ 264 w 390"/>
                  <a:gd name="T57" fmla="*/ 515 h 712"/>
                  <a:gd name="T58" fmla="*/ 277 w 390"/>
                  <a:gd name="T59" fmla="*/ 446 h 712"/>
                  <a:gd name="T60" fmla="*/ 283 w 390"/>
                  <a:gd name="T61" fmla="*/ 365 h 712"/>
                  <a:gd name="T62" fmla="*/ 296 w 390"/>
                  <a:gd name="T63" fmla="*/ 318 h 712"/>
                  <a:gd name="T64" fmla="*/ 302 w 390"/>
                  <a:gd name="T65" fmla="*/ 214 h 712"/>
                  <a:gd name="T66" fmla="*/ 315 w 390"/>
                  <a:gd name="T67" fmla="*/ 162 h 712"/>
                  <a:gd name="T68" fmla="*/ 321 w 390"/>
                  <a:gd name="T69" fmla="*/ 133 h 712"/>
                  <a:gd name="T70" fmla="*/ 327 w 390"/>
                  <a:gd name="T71" fmla="*/ 116 h 712"/>
                  <a:gd name="T72" fmla="*/ 340 w 390"/>
                  <a:gd name="T73" fmla="*/ 81 h 712"/>
                  <a:gd name="T74" fmla="*/ 346 w 390"/>
                  <a:gd name="T75" fmla="*/ 17 h 712"/>
                  <a:gd name="T76" fmla="*/ 359 w 390"/>
                  <a:gd name="T77" fmla="*/ 6 h 712"/>
                  <a:gd name="T78" fmla="*/ 365 w 390"/>
                  <a:gd name="T79" fmla="*/ 40 h 712"/>
                  <a:gd name="T80" fmla="*/ 371 w 390"/>
                  <a:gd name="T81" fmla="*/ 353 h 712"/>
                  <a:gd name="T82" fmla="*/ 384 w 390"/>
                  <a:gd name="T83" fmla="*/ 567 h 7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0" h="712">
                    <a:moveTo>
                      <a:pt x="0" y="631"/>
                    </a:moveTo>
                    <a:lnTo>
                      <a:pt x="0" y="573"/>
                    </a:lnTo>
                    <a:lnTo>
                      <a:pt x="6" y="567"/>
                    </a:lnTo>
                    <a:lnTo>
                      <a:pt x="6" y="544"/>
                    </a:lnTo>
                    <a:lnTo>
                      <a:pt x="12" y="538"/>
                    </a:lnTo>
                    <a:lnTo>
                      <a:pt x="12" y="544"/>
                    </a:lnTo>
                    <a:lnTo>
                      <a:pt x="12" y="538"/>
                    </a:lnTo>
                    <a:lnTo>
                      <a:pt x="19" y="538"/>
                    </a:lnTo>
                    <a:lnTo>
                      <a:pt x="25" y="533"/>
                    </a:lnTo>
                    <a:lnTo>
                      <a:pt x="25" y="515"/>
                    </a:lnTo>
                    <a:lnTo>
                      <a:pt x="31" y="509"/>
                    </a:lnTo>
                    <a:lnTo>
                      <a:pt x="31" y="463"/>
                    </a:lnTo>
                    <a:lnTo>
                      <a:pt x="38" y="457"/>
                    </a:lnTo>
                    <a:lnTo>
                      <a:pt x="38" y="394"/>
                    </a:lnTo>
                    <a:lnTo>
                      <a:pt x="44" y="388"/>
                    </a:lnTo>
                    <a:lnTo>
                      <a:pt x="44" y="330"/>
                    </a:lnTo>
                    <a:lnTo>
                      <a:pt x="50" y="324"/>
                    </a:lnTo>
                    <a:lnTo>
                      <a:pt x="50" y="272"/>
                    </a:lnTo>
                    <a:lnTo>
                      <a:pt x="56" y="266"/>
                    </a:lnTo>
                    <a:lnTo>
                      <a:pt x="56" y="220"/>
                    </a:lnTo>
                    <a:lnTo>
                      <a:pt x="63" y="214"/>
                    </a:lnTo>
                    <a:lnTo>
                      <a:pt x="63" y="179"/>
                    </a:lnTo>
                    <a:lnTo>
                      <a:pt x="69" y="173"/>
                    </a:lnTo>
                    <a:lnTo>
                      <a:pt x="69" y="150"/>
                    </a:lnTo>
                    <a:lnTo>
                      <a:pt x="75" y="145"/>
                    </a:lnTo>
                    <a:lnTo>
                      <a:pt x="75" y="116"/>
                    </a:lnTo>
                    <a:lnTo>
                      <a:pt x="82" y="110"/>
                    </a:lnTo>
                    <a:lnTo>
                      <a:pt x="82" y="75"/>
                    </a:lnTo>
                    <a:lnTo>
                      <a:pt x="88" y="69"/>
                    </a:lnTo>
                    <a:lnTo>
                      <a:pt x="88" y="63"/>
                    </a:lnTo>
                    <a:lnTo>
                      <a:pt x="88" y="75"/>
                    </a:lnTo>
                    <a:lnTo>
                      <a:pt x="94" y="81"/>
                    </a:lnTo>
                    <a:lnTo>
                      <a:pt x="94" y="179"/>
                    </a:lnTo>
                    <a:lnTo>
                      <a:pt x="101" y="185"/>
                    </a:lnTo>
                    <a:lnTo>
                      <a:pt x="101" y="382"/>
                    </a:lnTo>
                    <a:lnTo>
                      <a:pt x="107" y="388"/>
                    </a:lnTo>
                    <a:lnTo>
                      <a:pt x="107" y="579"/>
                    </a:lnTo>
                    <a:lnTo>
                      <a:pt x="113" y="585"/>
                    </a:lnTo>
                    <a:lnTo>
                      <a:pt x="113" y="701"/>
                    </a:lnTo>
                    <a:lnTo>
                      <a:pt x="119" y="706"/>
                    </a:lnTo>
                    <a:lnTo>
                      <a:pt x="119" y="712"/>
                    </a:lnTo>
                    <a:lnTo>
                      <a:pt x="119" y="689"/>
                    </a:lnTo>
                    <a:lnTo>
                      <a:pt x="126" y="683"/>
                    </a:lnTo>
                    <a:lnTo>
                      <a:pt x="126" y="608"/>
                    </a:lnTo>
                    <a:lnTo>
                      <a:pt x="132" y="602"/>
                    </a:lnTo>
                    <a:lnTo>
                      <a:pt x="132" y="538"/>
                    </a:lnTo>
                    <a:lnTo>
                      <a:pt x="138" y="533"/>
                    </a:lnTo>
                    <a:lnTo>
                      <a:pt x="138" y="498"/>
                    </a:lnTo>
                    <a:lnTo>
                      <a:pt x="145" y="492"/>
                    </a:lnTo>
                    <a:lnTo>
                      <a:pt x="145" y="480"/>
                    </a:lnTo>
                    <a:lnTo>
                      <a:pt x="151" y="475"/>
                    </a:lnTo>
                    <a:lnTo>
                      <a:pt x="164" y="463"/>
                    </a:lnTo>
                    <a:lnTo>
                      <a:pt x="164" y="428"/>
                    </a:lnTo>
                    <a:lnTo>
                      <a:pt x="170" y="423"/>
                    </a:lnTo>
                    <a:lnTo>
                      <a:pt x="170" y="370"/>
                    </a:lnTo>
                    <a:lnTo>
                      <a:pt x="176" y="365"/>
                    </a:lnTo>
                    <a:lnTo>
                      <a:pt x="176" y="301"/>
                    </a:lnTo>
                    <a:lnTo>
                      <a:pt x="182" y="295"/>
                    </a:lnTo>
                    <a:lnTo>
                      <a:pt x="182" y="237"/>
                    </a:lnTo>
                    <a:lnTo>
                      <a:pt x="189" y="231"/>
                    </a:lnTo>
                    <a:lnTo>
                      <a:pt x="189" y="179"/>
                    </a:lnTo>
                    <a:lnTo>
                      <a:pt x="195" y="173"/>
                    </a:lnTo>
                    <a:lnTo>
                      <a:pt x="195" y="133"/>
                    </a:lnTo>
                    <a:lnTo>
                      <a:pt x="201" y="127"/>
                    </a:lnTo>
                    <a:lnTo>
                      <a:pt x="201" y="98"/>
                    </a:lnTo>
                    <a:lnTo>
                      <a:pt x="208" y="92"/>
                    </a:lnTo>
                    <a:lnTo>
                      <a:pt x="208" y="75"/>
                    </a:lnTo>
                    <a:lnTo>
                      <a:pt x="214" y="69"/>
                    </a:lnTo>
                    <a:lnTo>
                      <a:pt x="214" y="40"/>
                    </a:lnTo>
                    <a:lnTo>
                      <a:pt x="220" y="34"/>
                    </a:lnTo>
                    <a:lnTo>
                      <a:pt x="220" y="11"/>
                    </a:lnTo>
                    <a:lnTo>
                      <a:pt x="227" y="17"/>
                    </a:lnTo>
                    <a:lnTo>
                      <a:pt x="227" y="11"/>
                    </a:lnTo>
                    <a:lnTo>
                      <a:pt x="227" y="52"/>
                    </a:lnTo>
                    <a:lnTo>
                      <a:pt x="233" y="58"/>
                    </a:lnTo>
                    <a:lnTo>
                      <a:pt x="233" y="214"/>
                    </a:lnTo>
                    <a:lnTo>
                      <a:pt x="239" y="220"/>
                    </a:lnTo>
                    <a:lnTo>
                      <a:pt x="239" y="428"/>
                    </a:lnTo>
                    <a:lnTo>
                      <a:pt x="245" y="434"/>
                    </a:lnTo>
                    <a:lnTo>
                      <a:pt x="245" y="602"/>
                    </a:lnTo>
                    <a:lnTo>
                      <a:pt x="252" y="608"/>
                    </a:lnTo>
                    <a:lnTo>
                      <a:pt x="252" y="654"/>
                    </a:lnTo>
                    <a:lnTo>
                      <a:pt x="252" y="648"/>
                    </a:lnTo>
                    <a:lnTo>
                      <a:pt x="258" y="643"/>
                    </a:lnTo>
                    <a:lnTo>
                      <a:pt x="258" y="596"/>
                    </a:lnTo>
                    <a:lnTo>
                      <a:pt x="264" y="590"/>
                    </a:lnTo>
                    <a:lnTo>
                      <a:pt x="264" y="515"/>
                    </a:lnTo>
                    <a:lnTo>
                      <a:pt x="271" y="509"/>
                    </a:lnTo>
                    <a:lnTo>
                      <a:pt x="271" y="451"/>
                    </a:lnTo>
                    <a:lnTo>
                      <a:pt x="277" y="446"/>
                    </a:lnTo>
                    <a:lnTo>
                      <a:pt x="277" y="405"/>
                    </a:lnTo>
                    <a:lnTo>
                      <a:pt x="283" y="399"/>
                    </a:lnTo>
                    <a:lnTo>
                      <a:pt x="283" y="365"/>
                    </a:lnTo>
                    <a:lnTo>
                      <a:pt x="290" y="359"/>
                    </a:lnTo>
                    <a:lnTo>
                      <a:pt x="290" y="324"/>
                    </a:lnTo>
                    <a:lnTo>
                      <a:pt x="296" y="318"/>
                    </a:lnTo>
                    <a:lnTo>
                      <a:pt x="296" y="272"/>
                    </a:lnTo>
                    <a:lnTo>
                      <a:pt x="302" y="266"/>
                    </a:lnTo>
                    <a:lnTo>
                      <a:pt x="302" y="214"/>
                    </a:lnTo>
                    <a:lnTo>
                      <a:pt x="308" y="208"/>
                    </a:lnTo>
                    <a:lnTo>
                      <a:pt x="308" y="168"/>
                    </a:lnTo>
                    <a:lnTo>
                      <a:pt x="315" y="162"/>
                    </a:lnTo>
                    <a:lnTo>
                      <a:pt x="315" y="145"/>
                    </a:lnTo>
                    <a:lnTo>
                      <a:pt x="321" y="139"/>
                    </a:lnTo>
                    <a:lnTo>
                      <a:pt x="321" y="133"/>
                    </a:lnTo>
                    <a:lnTo>
                      <a:pt x="327" y="127"/>
                    </a:lnTo>
                    <a:lnTo>
                      <a:pt x="327" y="133"/>
                    </a:lnTo>
                    <a:lnTo>
                      <a:pt x="327" y="116"/>
                    </a:lnTo>
                    <a:lnTo>
                      <a:pt x="334" y="110"/>
                    </a:lnTo>
                    <a:lnTo>
                      <a:pt x="334" y="87"/>
                    </a:lnTo>
                    <a:lnTo>
                      <a:pt x="340" y="81"/>
                    </a:lnTo>
                    <a:lnTo>
                      <a:pt x="340" y="52"/>
                    </a:lnTo>
                    <a:lnTo>
                      <a:pt x="346" y="46"/>
                    </a:lnTo>
                    <a:lnTo>
                      <a:pt x="346" y="17"/>
                    </a:lnTo>
                    <a:lnTo>
                      <a:pt x="353" y="11"/>
                    </a:lnTo>
                    <a:lnTo>
                      <a:pt x="353" y="0"/>
                    </a:lnTo>
                    <a:lnTo>
                      <a:pt x="359" y="6"/>
                    </a:lnTo>
                    <a:lnTo>
                      <a:pt x="359" y="0"/>
                    </a:lnTo>
                    <a:lnTo>
                      <a:pt x="359" y="34"/>
                    </a:lnTo>
                    <a:lnTo>
                      <a:pt x="365" y="40"/>
                    </a:lnTo>
                    <a:lnTo>
                      <a:pt x="365" y="156"/>
                    </a:lnTo>
                    <a:lnTo>
                      <a:pt x="371" y="162"/>
                    </a:lnTo>
                    <a:lnTo>
                      <a:pt x="371" y="353"/>
                    </a:lnTo>
                    <a:lnTo>
                      <a:pt x="378" y="359"/>
                    </a:lnTo>
                    <a:lnTo>
                      <a:pt x="378" y="562"/>
                    </a:lnTo>
                    <a:lnTo>
                      <a:pt x="384" y="567"/>
                    </a:lnTo>
                    <a:lnTo>
                      <a:pt x="384" y="695"/>
                    </a:lnTo>
                    <a:lnTo>
                      <a:pt x="390" y="70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9" name="Freeform 332"/>
              <p:cNvSpPr>
                <a:spLocks/>
              </p:cNvSpPr>
              <p:nvPr/>
            </p:nvSpPr>
            <p:spPr bwMode="auto">
              <a:xfrm>
                <a:off x="4369" y="1183"/>
                <a:ext cx="63" cy="544"/>
              </a:xfrm>
              <a:custGeom>
                <a:avLst/>
                <a:gdLst>
                  <a:gd name="T0" fmla="*/ 0 w 63"/>
                  <a:gd name="T1" fmla="*/ 533 h 544"/>
                  <a:gd name="T2" fmla="*/ 0 w 63"/>
                  <a:gd name="T3" fmla="*/ 544 h 544"/>
                  <a:gd name="T4" fmla="*/ 0 w 63"/>
                  <a:gd name="T5" fmla="*/ 521 h 544"/>
                  <a:gd name="T6" fmla="*/ 7 w 63"/>
                  <a:gd name="T7" fmla="*/ 515 h 544"/>
                  <a:gd name="T8" fmla="*/ 7 w 63"/>
                  <a:gd name="T9" fmla="*/ 434 h 544"/>
                  <a:gd name="T10" fmla="*/ 13 w 63"/>
                  <a:gd name="T11" fmla="*/ 428 h 544"/>
                  <a:gd name="T12" fmla="*/ 13 w 63"/>
                  <a:gd name="T13" fmla="*/ 347 h 544"/>
                  <a:gd name="T14" fmla="*/ 19 w 63"/>
                  <a:gd name="T15" fmla="*/ 341 h 544"/>
                  <a:gd name="T16" fmla="*/ 19 w 63"/>
                  <a:gd name="T17" fmla="*/ 283 h 544"/>
                  <a:gd name="T18" fmla="*/ 26 w 63"/>
                  <a:gd name="T19" fmla="*/ 278 h 544"/>
                  <a:gd name="T20" fmla="*/ 26 w 63"/>
                  <a:gd name="T21" fmla="*/ 231 h 544"/>
                  <a:gd name="T22" fmla="*/ 32 w 63"/>
                  <a:gd name="T23" fmla="*/ 226 h 544"/>
                  <a:gd name="T24" fmla="*/ 32 w 63"/>
                  <a:gd name="T25" fmla="*/ 173 h 544"/>
                  <a:gd name="T26" fmla="*/ 38 w 63"/>
                  <a:gd name="T27" fmla="*/ 168 h 544"/>
                  <a:gd name="T28" fmla="*/ 38 w 63"/>
                  <a:gd name="T29" fmla="*/ 116 h 544"/>
                  <a:gd name="T30" fmla="*/ 44 w 63"/>
                  <a:gd name="T31" fmla="*/ 110 h 544"/>
                  <a:gd name="T32" fmla="*/ 44 w 63"/>
                  <a:gd name="T33" fmla="*/ 52 h 544"/>
                  <a:gd name="T34" fmla="*/ 51 w 63"/>
                  <a:gd name="T35" fmla="*/ 46 h 544"/>
                  <a:gd name="T36" fmla="*/ 51 w 63"/>
                  <a:gd name="T37" fmla="*/ 5 h 544"/>
                  <a:gd name="T38" fmla="*/ 57 w 63"/>
                  <a:gd name="T39" fmla="*/ 0 h 544"/>
                  <a:gd name="T40" fmla="*/ 57 w 63"/>
                  <a:gd name="T41" fmla="*/ 5 h 544"/>
                  <a:gd name="T42" fmla="*/ 57 w 63"/>
                  <a:gd name="T43" fmla="*/ 5 h 544"/>
                  <a:gd name="T44" fmla="*/ 63 w 63"/>
                  <a:gd name="T45" fmla="*/ 5 h 54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3" h="544">
                    <a:moveTo>
                      <a:pt x="0" y="533"/>
                    </a:moveTo>
                    <a:lnTo>
                      <a:pt x="0" y="544"/>
                    </a:lnTo>
                    <a:lnTo>
                      <a:pt x="0" y="521"/>
                    </a:lnTo>
                    <a:lnTo>
                      <a:pt x="7" y="515"/>
                    </a:lnTo>
                    <a:lnTo>
                      <a:pt x="7" y="434"/>
                    </a:lnTo>
                    <a:lnTo>
                      <a:pt x="13" y="428"/>
                    </a:lnTo>
                    <a:lnTo>
                      <a:pt x="13" y="347"/>
                    </a:lnTo>
                    <a:lnTo>
                      <a:pt x="19" y="341"/>
                    </a:lnTo>
                    <a:lnTo>
                      <a:pt x="19" y="283"/>
                    </a:lnTo>
                    <a:lnTo>
                      <a:pt x="26" y="278"/>
                    </a:lnTo>
                    <a:lnTo>
                      <a:pt x="26" y="231"/>
                    </a:lnTo>
                    <a:lnTo>
                      <a:pt x="32" y="226"/>
                    </a:lnTo>
                    <a:lnTo>
                      <a:pt x="32" y="173"/>
                    </a:lnTo>
                    <a:lnTo>
                      <a:pt x="38" y="168"/>
                    </a:lnTo>
                    <a:lnTo>
                      <a:pt x="38" y="116"/>
                    </a:lnTo>
                    <a:lnTo>
                      <a:pt x="44" y="110"/>
                    </a:lnTo>
                    <a:lnTo>
                      <a:pt x="44" y="52"/>
                    </a:lnTo>
                    <a:lnTo>
                      <a:pt x="51" y="46"/>
                    </a:lnTo>
                    <a:lnTo>
                      <a:pt x="51" y="5"/>
                    </a:lnTo>
                    <a:lnTo>
                      <a:pt x="57" y="0"/>
                    </a:lnTo>
                    <a:lnTo>
                      <a:pt x="57" y="5"/>
                    </a:lnTo>
                    <a:lnTo>
                      <a:pt x="63" y="5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0" name="Rectangle 333"/>
              <p:cNvSpPr>
                <a:spLocks noChangeArrowheads="1"/>
              </p:cNvSpPr>
              <p:nvPr/>
            </p:nvSpPr>
            <p:spPr bwMode="auto">
              <a:xfrm rot="-5400000">
                <a:off x="-397" y="1247"/>
                <a:ext cx="1674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900">
                    <a:latin typeface="Helvetica" charset="0"/>
                  </a:rPr>
                  <a:t>accelerating field [MV/m]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401" name="Rectangle 334"/>
              <p:cNvSpPr>
                <a:spLocks noChangeArrowheads="1"/>
              </p:cNvSpPr>
              <p:nvPr/>
            </p:nvSpPr>
            <p:spPr bwMode="auto">
              <a:xfrm>
                <a:off x="2284" y="2063"/>
                <a:ext cx="657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time [sec]</a:t>
                </a:r>
                <a:endParaRPr lang="en-US" sz="2800">
                  <a:latin typeface="Times New Roman" charset="0"/>
                </a:endParaRPr>
              </a:p>
            </p:txBody>
          </p:sp>
        </p:grpSp>
        <p:sp>
          <p:nvSpPr>
            <p:cNvPr id="55304" name="Text Box 335"/>
            <p:cNvSpPr txBox="1">
              <a:spLocks noChangeArrowheads="1"/>
            </p:cNvSpPr>
            <p:nvPr/>
          </p:nvSpPr>
          <p:spPr bwMode="auto">
            <a:xfrm>
              <a:off x="6133" y="713"/>
              <a:ext cx="495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2800" b="1" dirty="0" smtClean="0">
                  <a:latin typeface="Garamond" charset="0"/>
                </a:rPr>
                <a:t>ERL high Q</a:t>
              </a:r>
              <a:r>
                <a:rPr lang="en-US" sz="2800" b="1" baseline="-25000" dirty="0" smtClean="0">
                  <a:latin typeface="Garamond" charset="0"/>
                </a:rPr>
                <a:t>L</a:t>
              </a:r>
              <a:r>
                <a:rPr lang="en-US" sz="2800" b="1" dirty="0" smtClean="0">
                  <a:latin typeface="Garamond" charset="0"/>
                </a:rPr>
                <a:t> cavity without </a:t>
              </a:r>
              <a:r>
                <a:rPr lang="en-US" sz="2800" b="1" dirty="0">
                  <a:latin typeface="Garamond" charset="0"/>
                </a:rPr>
                <a:t>feedback:</a:t>
              </a:r>
            </a:p>
          </p:txBody>
        </p:sp>
      </p:grpSp>
      <p:sp>
        <p:nvSpPr>
          <p:cNvPr id="55301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A23FA697-7930-0249-BC07-3C0BC497D528}" type="slidenum">
              <a:rPr lang="en-US">
                <a:solidFill>
                  <a:srgbClr val="0D0D0D"/>
                </a:solidFill>
              </a:rPr>
              <a:pPr eaLnBrk="1" hangingPunct="1"/>
              <a:t>94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5302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37" name="TextBox 23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81067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42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How to control the cavity RF field? LLRF Control Systems</a:t>
            </a:r>
            <a:endParaRPr lang="en-US" dirty="0">
              <a:latin typeface="Calibri" charset="0"/>
            </a:endParaRPr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>
            <a:fillRect/>
          </a:stretch>
        </p:blipFill>
        <p:spPr bwMode="auto">
          <a:xfrm>
            <a:off x="457200" y="1382713"/>
            <a:ext cx="2289175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1204" name="Picture 5" descr="FCM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" t="4688" r="3516" b="14063"/>
          <a:stretch>
            <a:fillRect/>
          </a:stretch>
        </p:blipFill>
        <p:spPr bwMode="auto">
          <a:xfrm>
            <a:off x="5995988" y="1531938"/>
            <a:ext cx="2741612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4478338"/>
            <a:ext cx="2684463" cy="180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1206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88" y="1790700"/>
            <a:ext cx="2787650" cy="186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1207" name="Group 8"/>
          <p:cNvGrpSpPr>
            <a:grpSpLocks/>
          </p:cNvGrpSpPr>
          <p:nvPr/>
        </p:nvGrpSpPr>
        <p:grpSpPr bwMode="auto">
          <a:xfrm>
            <a:off x="3884613" y="4048125"/>
            <a:ext cx="4503737" cy="2374900"/>
            <a:chOff x="3493" y="2651"/>
            <a:chExt cx="2094" cy="1164"/>
          </a:xfrm>
        </p:grpSpPr>
        <p:graphicFrame>
          <p:nvGraphicFramePr>
            <p:cNvPr id="51210" name="Object 9"/>
            <p:cNvGraphicFramePr>
              <a:graphicFrameLocks noChangeAspect="1"/>
            </p:cNvGraphicFramePr>
            <p:nvPr/>
          </p:nvGraphicFramePr>
          <p:xfrm>
            <a:off x="3493" y="2651"/>
            <a:ext cx="2094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97" name="Photo Editor Photo" r:id="rId7" imgW="7676190" imgH="4390476" progId="MSPhotoEd.3">
                    <p:embed/>
                  </p:oleObj>
                </mc:Choice>
                <mc:Fallback>
                  <p:oleObj name="Photo Editor Photo" r:id="rId7" imgW="7676190" imgH="4390476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3" y="2651"/>
                          <a:ext cx="2094" cy="9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11" name="Oval 10"/>
            <p:cNvSpPr>
              <a:spLocks noChangeAspect="1" noChangeArrowheads="1"/>
            </p:cNvSpPr>
            <p:nvPr/>
          </p:nvSpPr>
          <p:spPr bwMode="auto">
            <a:xfrm>
              <a:off x="4715" y="2977"/>
              <a:ext cx="232" cy="187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2" name="Rectangle 11"/>
            <p:cNvSpPr>
              <a:spLocks noChangeAspect="1" noChangeArrowheads="1"/>
            </p:cNvSpPr>
            <p:nvPr/>
          </p:nvSpPr>
          <p:spPr bwMode="auto">
            <a:xfrm>
              <a:off x="3493" y="3584"/>
              <a:ext cx="2091" cy="18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3" name="Line 12"/>
            <p:cNvSpPr>
              <a:spLocks noChangeAspect="1" noChangeShapeType="1"/>
            </p:cNvSpPr>
            <p:nvPr/>
          </p:nvSpPr>
          <p:spPr bwMode="auto">
            <a:xfrm>
              <a:off x="4831" y="3164"/>
              <a:ext cx="104" cy="419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4" name="Text Box 13"/>
            <p:cNvSpPr txBox="1">
              <a:spLocks noChangeAspect="1" noChangeArrowheads="1"/>
            </p:cNvSpPr>
            <p:nvPr/>
          </p:nvSpPr>
          <p:spPr bwMode="auto">
            <a:xfrm>
              <a:off x="4353" y="3584"/>
              <a:ext cx="839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1600" b="1">
                  <a:solidFill>
                    <a:srgbClr val="FFFF00"/>
                  </a:solidFill>
                  <a:latin typeface="Times New Roman" charset="0"/>
                </a:rPr>
                <a:t>Virtex II FPGA</a:t>
              </a:r>
            </a:p>
          </p:txBody>
        </p:sp>
        <p:sp>
          <p:nvSpPr>
            <p:cNvPr id="51215" name="Oval 14"/>
            <p:cNvSpPr>
              <a:spLocks noChangeAspect="1" noChangeArrowheads="1"/>
            </p:cNvSpPr>
            <p:nvPr/>
          </p:nvSpPr>
          <p:spPr bwMode="auto">
            <a:xfrm>
              <a:off x="3946" y="3094"/>
              <a:ext cx="233" cy="187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6" name="Line 15"/>
            <p:cNvSpPr>
              <a:spLocks noChangeAspect="1" noChangeShapeType="1"/>
            </p:cNvSpPr>
            <p:nvPr/>
          </p:nvSpPr>
          <p:spPr bwMode="auto">
            <a:xfrm flipH="1">
              <a:off x="3989" y="3285"/>
              <a:ext cx="66" cy="29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7" name="Text Box 16"/>
            <p:cNvSpPr txBox="1">
              <a:spLocks noChangeAspect="1" noChangeArrowheads="1"/>
            </p:cNvSpPr>
            <p:nvPr/>
          </p:nvSpPr>
          <p:spPr bwMode="auto">
            <a:xfrm>
              <a:off x="3759" y="3600"/>
              <a:ext cx="307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1600" b="1">
                  <a:solidFill>
                    <a:srgbClr val="FFFF00"/>
                  </a:solidFill>
                  <a:latin typeface="Times New Roman" charset="0"/>
                </a:rPr>
                <a:t>DSP</a:t>
              </a:r>
            </a:p>
          </p:txBody>
        </p:sp>
      </p:grp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95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32776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LLRF </a:t>
            </a:r>
            <a:r>
              <a:rPr lang="en-US" dirty="0" smtClean="0">
                <a:latin typeface="Calibri" charset="0"/>
              </a:rPr>
              <a:t>Control</a:t>
            </a:r>
            <a:endParaRPr lang="en-US" dirty="0">
              <a:latin typeface="Calibri" charset="0"/>
            </a:endParaRP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96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1181100"/>
            <a:ext cx="6383338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163638" y="3592513"/>
            <a:ext cx="6913562" cy="265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90513" indent="-290513"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509588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latin typeface="Garamond" pitchFamily="18" charset="0"/>
              </a:rPr>
              <a:t>Measure cavity RF field.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latin typeface="Garamond" pitchFamily="18" charset="0"/>
              </a:rPr>
              <a:t>Derive new klystron drive signal to </a:t>
            </a:r>
            <a:r>
              <a:rPr lang="en-US" sz="2800" b="1" dirty="0">
                <a:solidFill>
                  <a:srgbClr val="008000"/>
                </a:solidFill>
                <a:latin typeface="Garamond" pitchFamily="18" charset="0"/>
              </a:rPr>
              <a:t>stabilize the cavity RF field</a:t>
            </a:r>
            <a:r>
              <a:rPr lang="en-US" sz="2800" b="1" dirty="0">
                <a:latin typeface="Garamond" pitchFamily="18" charset="0"/>
              </a:rPr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latin typeface="Garamond" pitchFamily="18" charset="0"/>
              </a:rPr>
              <a:t>Derive new frequency control signal to keep </a:t>
            </a:r>
            <a:r>
              <a:rPr lang="en-US" sz="2800" b="1" dirty="0">
                <a:solidFill>
                  <a:srgbClr val="008000"/>
                </a:solidFill>
                <a:latin typeface="Garamond" pitchFamily="18" charset="0"/>
              </a:rPr>
              <a:t>cavity at design frequency</a:t>
            </a:r>
            <a:r>
              <a:rPr lang="en-US" sz="2800" b="1" dirty="0">
                <a:latin typeface="Garamond" pitchFamily="18" charset="0"/>
              </a:rPr>
              <a:t>.</a:t>
            </a: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 flipV="1">
            <a:off x="4676775" y="2282825"/>
            <a:ext cx="0" cy="5429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3675063" y="2033588"/>
            <a:ext cx="1803400" cy="284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Frequency tuner</a:t>
            </a:r>
          </a:p>
        </p:txBody>
      </p:sp>
      <p:sp>
        <p:nvSpPr>
          <p:cNvPr id="23" name="Oval 8"/>
          <p:cNvSpPr>
            <a:spLocks noChangeArrowheads="1"/>
          </p:cNvSpPr>
          <p:nvPr/>
        </p:nvSpPr>
        <p:spPr bwMode="auto">
          <a:xfrm>
            <a:off x="3759200" y="2638425"/>
            <a:ext cx="1828800" cy="923925"/>
          </a:xfrm>
          <a:prstGeom prst="ellips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5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LLRF </a:t>
            </a:r>
            <a:r>
              <a:rPr lang="en-US" dirty="0" smtClean="0">
                <a:latin typeface="Calibri" charset="0"/>
              </a:rPr>
              <a:t>Control Design Choices</a:t>
            </a:r>
            <a:endParaRPr lang="en-US" dirty="0">
              <a:latin typeface="Calibri" charset="0"/>
            </a:endParaRP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97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6" name="Text 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304800" y="1769947"/>
            <a:ext cx="8229600" cy="349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dirty="0" smtClean="0"/>
              <a:t>Analog vs. digital control design</a:t>
            </a:r>
          </a:p>
          <a:p>
            <a:endParaRPr lang="en-US" sz="2400" dirty="0" smtClean="0"/>
          </a:p>
          <a:p>
            <a:r>
              <a:rPr lang="en-US" sz="2400" dirty="0" smtClean="0"/>
              <a:t>Self- </a:t>
            </a:r>
            <a:r>
              <a:rPr lang="en-US" sz="2400" dirty="0"/>
              <a:t>excited loop (SEL) vs. generator driven system (GDR)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Amplitude </a:t>
            </a:r>
            <a:r>
              <a:rPr lang="en-US" sz="2400" dirty="0"/>
              <a:t>and phase (A&amp;P) </a:t>
            </a:r>
            <a:r>
              <a:rPr lang="en-US" sz="2400" dirty="0" smtClean="0"/>
              <a:t>vs. in- </a:t>
            </a:r>
            <a:r>
              <a:rPr lang="en-US" sz="2400" dirty="0"/>
              <a:t>phase and quadrature (</a:t>
            </a:r>
            <a:r>
              <a:rPr lang="en-US" sz="2400" dirty="0" smtClean="0"/>
              <a:t>I&amp;Q</a:t>
            </a:r>
            <a:r>
              <a:rPr lang="en-US" sz="2400" dirty="0"/>
              <a:t>) detector and controller</a:t>
            </a:r>
          </a:p>
          <a:p>
            <a:endParaRPr lang="en-US" sz="2400" dirty="0"/>
          </a:p>
          <a:p>
            <a:r>
              <a:rPr lang="en-US" sz="2400" dirty="0" smtClean="0"/>
              <a:t>Vector-sum </a:t>
            </a:r>
            <a:r>
              <a:rPr lang="en-US" sz="2400" dirty="0"/>
              <a:t>(VS) vs. individual cavity control</a:t>
            </a:r>
          </a:p>
        </p:txBody>
      </p:sp>
    </p:spTree>
    <p:extLst>
      <p:ext uri="{BB962C8B-B14F-4D97-AF65-F5344CB8AC3E}">
        <p14:creationId xmlns:p14="http://schemas.microsoft.com/office/powerpoint/2010/main" val="18060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Analog vs. Digital </a:t>
            </a:r>
            <a:endParaRPr lang="en-US" dirty="0">
              <a:latin typeface="Calibri" charset="0"/>
            </a:endParaRP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98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200" y="1585912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>
                <a:solidFill>
                  <a:srgbClr val="333399"/>
                </a:solidFill>
              </a:rPr>
              <a:t>Analog: </a:t>
            </a:r>
          </a:p>
          <a:p>
            <a:pPr marL="509588" indent="-222250">
              <a:buFontTx/>
              <a:buNone/>
            </a:pPr>
            <a:r>
              <a:rPr lang="en-US" dirty="0" smtClean="0"/>
              <a:t>+: </a:t>
            </a:r>
            <a:r>
              <a:rPr lang="en-US" u="sng" dirty="0"/>
              <a:t>fast</a:t>
            </a:r>
            <a:r>
              <a:rPr lang="en-US" dirty="0"/>
              <a:t>; simple; well suited for small numbers of units</a:t>
            </a:r>
          </a:p>
          <a:p>
            <a:pPr marL="627063" indent="-287338">
              <a:buFontTx/>
              <a:buNone/>
            </a:pPr>
            <a:r>
              <a:rPr lang="en-US" dirty="0" smtClean="0"/>
              <a:t>-: </a:t>
            </a:r>
            <a:r>
              <a:rPr lang="en-US" dirty="0"/>
              <a:t>less flexible; digital DAQ needed anyway; digital </a:t>
            </a:r>
            <a:r>
              <a:rPr lang="en-US" dirty="0" smtClean="0"/>
              <a:t>control           of analog </a:t>
            </a:r>
            <a:r>
              <a:rPr lang="en-US" dirty="0"/>
              <a:t>controller needed anyway (state machine, …)</a:t>
            </a:r>
          </a:p>
          <a:p>
            <a:pPr>
              <a:buFontTx/>
              <a:buNone/>
            </a:pPr>
            <a:endParaRPr lang="en-US" sz="1050" dirty="0"/>
          </a:p>
          <a:p>
            <a:r>
              <a:rPr lang="en-US" sz="3600" dirty="0" smtClean="0">
                <a:solidFill>
                  <a:srgbClr val="333399"/>
                </a:solidFill>
              </a:rPr>
              <a:t>Digital</a:t>
            </a:r>
            <a:r>
              <a:rPr lang="en-US" sz="3600" dirty="0">
                <a:solidFill>
                  <a:srgbClr val="333399"/>
                </a:solidFill>
              </a:rPr>
              <a:t>: </a:t>
            </a:r>
          </a:p>
          <a:p>
            <a:pPr marL="627063" indent="-339725">
              <a:buFontTx/>
              <a:buNone/>
            </a:pPr>
            <a:r>
              <a:rPr lang="en-US" dirty="0" smtClean="0"/>
              <a:t>+: </a:t>
            </a:r>
            <a:r>
              <a:rPr lang="en-US" dirty="0"/>
              <a:t>provides flexibility; easier vector sum control; extensive    </a:t>
            </a:r>
            <a:r>
              <a:rPr lang="en-US" dirty="0" smtClean="0"/>
              <a:t>  diagnostic</a:t>
            </a:r>
            <a:r>
              <a:rPr lang="en-US" dirty="0"/>
              <a:t>; advanced controllers; advanced exception </a:t>
            </a:r>
            <a:r>
              <a:rPr lang="en-US" dirty="0" smtClean="0"/>
              <a:t>handling</a:t>
            </a:r>
            <a:r>
              <a:rPr lang="en-US" dirty="0"/>
              <a:t>; integrated state machine; …</a:t>
            </a:r>
          </a:p>
          <a:p>
            <a:pPr marL="627063" indent="-339725">
              <a:buFontTx/>
              <a:buNone/>
            </a:pPr>
            <a:r>
              <a:rPr lang="en-US" dirty="0" smtClean="0"/>
              <a:t>-: </a:t>
            </a:r>
            <a:r>
              <a:rPr lang="en-US" dirty="0"/>
              <a:t>somewhat more programming; more latency (but </a:t>
            </a:r>
            <a:r>
              <a:rPr lang="en-US" dirty="0" smtClean="0"/>
              <a:t>difference becomes </a:t>
            </a:r>
            <a:r>
              <a:rPr lang="en-US" dirty="0"/>
              <a:t>smaller from year to year and recently became in </a:t>
            </a:r>
            <a:r>
              <a:rPr lang="en-US" dirty="0" smtClean="0"/>
              <a:t>many </a:t>
            </a:r>
            <a:r>
              <a:rPr lang="en-US" dirty="0"/>
              <a:t>cases insignificant</a:t>
            </a:r>
            <a:r>
              <a:rPr lang="en-US" dirty="0" smtClean="0"/>
              <a:t>)</a:t>
            </a:r>
          </a:p>
          <a:p>
            <a:pPr marL="627063" indent="-339725">
              <a:buFontTx/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2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 charset="0"/>
              </a:rPr>
              <a:t>Self- excited loop (SEL) vs. generator driven system (GDR)</a:t>
            </a: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99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pic>
        <p:nvPicPr>
          <p:cNvPr id="6" name="Content Placeholder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52" b="4264"/>
          <a:stretch/>
        </p:blipFill>
        <p:spPr bwMode="auto">
          <a:xfrm>
            <a:off x="253999" y="1394530"/>
            <a:ext cx="4739973" cy="495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93972" y="1339273"/>
            <a:ext cx="36928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333399"/>
                </a:solidFill>
              </a:rPr>
              <a:t>Generator Driven Resonator</a:t>
            </a: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External generator</a:t>
            </a: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Well defined and controlled cavity filling</a:t>
            </a: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Pulsed operation</a:t>
            </a: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Open loop operation  </a:t>
            </a: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With </a:t>
            </a:r>
            <a:r>
              <a:rPr lang="en-US" dirty="0"/>
              <a:t>tracking PLL will behave like SEL </a:t>
            </a:r>
            <a:endParaRPr lang="en-US" dirty="0" smtClean="0"/>
          </a:p>
          <a:p>
            <a:pPr marL="285750" indent="-285750" algn="l">
              <a:buFont typeface="Arial" charset="0"/>
              <a:buChar char="•"/>
            </a:pPr>
            <a:endParaRPr lang="en-US" dirty="0"/>
          </a:p>
          <a:p>
            <a:r>
              <a:rPr lang="en-US" b="1" u="sng" dirty="0" smtClean="0">
                <a:solidFill>
                  <a:srgbClr val="333399"/>
                </a:solidFill>
              </a:rPr>
              <a:t>Self Excited Loop</a:t>
            </a:r>
            <a:endParaRPr lang="en-US" b="1" u="sng" dirty="0">
              <a:solidFill>
                <a:srgbClr val="333399"/>
              </a:solidFill>
            </a:endParaRP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Tracks detuning cavities in CW systems on startup</a:t>
            </a: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Start up from noise </a:t>
            </a: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Useful for high Q</a:t>
            </a:r>
            <a:r>
              <a:rPr lang="en-US" baseline="-25000" dirty="0" smtClean="0"/>
              <a:t>L</a:t>
            </a:r>
            <a:r>
              <a:rPr lang="en-US" dirty="0" smtClean="0"/>
              <a:t> cavity operation without beam (e.g. during conditioning)</a:t>
            </a:r>
          </a:p>
          <a:p>
            <a:pPr marL="285750" indent="-285750" algn="l">
              <a:buFont typeface="Arial" charset="0"/>
              <a:buChar char="•"/>
            </a:pPr>
            <a:r>
              <a:rPr lang="en-US" dirty="0" smtClean="0"/>
              <a:t>Behaves </a:t>
            </a:r>
            <a:r>
              <a:rPr lang="en-US" dirty="0"/>
              <a:t>like GDR when </a:t>
            </a:r>
            <a:r>
              <a:rPr lang="en-US" dirty="0" smtClean="0"/>
              <a:t>locked </a:t>
            </a:r>
            <a:r>
              <a:rPr lang="en-US" dirty="0"/>
              <a:t>to M.O. </a:t>
            </a:r>
            <a:r>
              <a:rPr lang="en-US" dirty="0" smtClean="0"/>
              <a:t>during beam operation </a:t>
            </a:r>
            <a:endParaRPr lang="en-US" dirty="0"/>
          </a:p>
          <a:p>
            <a:pPr marL="285750" indent="-285750" algn="l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5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 charset="0"/>
              </a:rPr>
              <a:t>Amplitude and Phase (A&amp;P) vs. In- phase and Quadrature (I&amp;Q):</a:t>
            </a: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100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457200" y="1273099"/>
            <a:ext cx="8058727" cy="269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spcBef>
                <a:spcPts val="500"/>
              </a:spcBef>
              <a:buFont typeface="Arial" charset="0"/>
              <a:buChar char="•"/>
            </a:pPr>
            <a:r>
              <a:rPr lang="en-US" altLang="en-US" sz="2400" b="1" u="sng" dirty="0" smtClean="0">
                <a:solidFill>
                  <a:srgbClr val="333399"/>
                </a:solidFill>
                <a:latin typeface="Garamond" charset="0"/>
                <a:ea typeface=""/>
              </a:rPr>
              <a:t>A&amp;P:</a:t>
            </a:r>
          </a:p>
          <a:p>
            <a:pPr marL="800100" lvl="1" indent="-342900" algn="l">
              <a:spcBef>
                <a:spcPts val="500"/>
              </a:spcBef>
              <a:buFont typeface="Arial" charset="0"/>
              <a:buChar char="•"/>
            </a:pPr>
            <a:r>
              <a:rPr lang="en-US" altLang="en-US" sz="2000" b="1" dirty="0">
                <a:latin typeface="Garamond" charset="0"/>
                <a:ea typeface=""/>
              </a:rPr>
              <a:t>A</a:t>
            </a:r>
            <a:r>
              <a:rPr lang="en-US" altLang="en-US" sz="2000" b="1" dirty="0" smtClean="0">
                <a:latin typeface="Garamond" charset="0"/>
                <a:ea typeface=""/>
              </a:rPr>
              <a:t>mplitude detector has very low noise level</a:t>
            </a:r>
          </a:p>
          <a:p>
            <a:pPr marL="800100" lvl="1" indent="-342900" algn="l">
              <a:spcBef>
                <a:spcPts val="500"/>
              </a:spcBef>
              <a:buFont typeface="Arial" charset="0"/>
              <a:buChar char="•"/>
            </a:pPr>
            <a:r>
              <a:rPr lang="en-US" altLang="en-US" sz="2000" b="1" dirty="0" smtClean="0">
                <a:latin typeface="Garamond" charset="0"/>
                <a:ea typeface=""/>
              </a:rPr>
              <a:t>Typically used in analog LLRF</a:t>
            </a:r>
          </a:p>
          <a:p>
            <a:pPr marL="342900" indent="-342900" algn="l">
              <a:spcBef>
                <a:spcPts val="500"/>
              </a:spcBef>
              <a:buFont typeface="Arial" charset="0"/>
              <a:buChar char="•"/>
            </a:pPr>
            <a:r>
              <a:rPr lang="en-US" altLang="en-US" sz="2400" b="1" u="sng" dirty="0" smtClean="0">
                <a:solidFill>
                  <a:srgbClr val="333399"/>
                </a:solidFill>
                <a:latin typeface="Garamond" charset="0"/>
                <a:ea typeface=""/>
              </a:rPr>
              <a:t>I&amp;Q: </a:t>
            </a:r>
            <a:endParaRPr lang="en-US" altLang="en-US" sz="2400" b="1" u="sng" dirty="0">
              <a:solidFill>
                <a:srgbClr val="333399"/>
              </a:solidFill>
              <a:latin typeface="Garamond" charset="0"/>
              <a:ea typeface=""/>
            </a:endParaRPr>
          </a:p>
          <a:p>
            <a:pPr marL="800100" lvl="1" indent="-342900" algn="l">
              <a:spcBef>
                <a:spcPts val="500"/>
              </a:spcBef>
              <a:buFont typeface="Arial" charset="0"/>
              <a:buChar char="•"/>
            </a:pPr>
            <a:r>
              <a:rPr lang="en-US" altLang="en-US" sz="2000" b="1" dirty="0">
                <a:latin typeface="Garamond" charset="0"/>
                <a:ea typeface=""/>
              </a:rPr>
              <a:t>B</a:t>
            </a:r>
            <a:r>
              <a:rPr lang="en-US" altLang="en-US" sz="2000" b="1" dirty="0" smtClean="0">
                <a:latin typeface="Garamond" charset="0"/>
                <a:ea typeface=""/>
              </a:rPr>
              <a:t>etter for control of cavity detuning, best for correction of large field errors; control to zero field</a:t>
            </a:r>
          </a:p>
          <a:p>
            <a:pPr marL="800100" lvl="1" indent="-342900" algn="l">
              <a:spcBef>
                <a:spcPts val="500"/>
              </a:spcBef>
              <a:buFont typeface="Arial" charset="0"/>
              <a:buChar char="•"/>
            </a:pPr>
            <a:r>
              <a:rPr lang="en-US" altLang="en-US" sz="2000" b="1" dirty="0" smtClean="0">
                <a:latin typeface="Garamond" charset="0"/>
                <a:ea typeface=""/>
              </a:rPr>
              <a:t>Typically used in digital LLRF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2240541" y="4088319"/>
            <a:ext cx="5060950" cy="2262188"/>
            <a:chOff x="1743" y="2228"/>
            <a:chExt cx="3188" cy="1425"/>
          </a:xfrm>
        </p:grpSpPr>
        <p:sp>
          <p:nvSpPr>
            <p:cNvPr id="23" name="Line 5"/>
            <p:cNvSpPr>
              <a:spLocks noChangeShapeType="1"/>
            </p:cNvSpPr>
            <p:nvPr/>
          </p:nvSpPr>
          <p:spPr bwMode="auto">
            <a:xfrm>
              <a:off x="1933" y="3303"/>
              <a:ext cx="243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charset="0"/>
                <a:ea typeface=""/>
              </a:endParaRPr>
            </a:p>
          </p:txBody>
        </p:sp>
        <p:sp>
          <p:nvSpPr>
            <p:cNvPr id="24" name="Line 7"/>
            <p:cNvSpPr>
              <a:spLocks noChangeShapeType="1"/>
            </p:cNvSpPr>
            <p:nvPr/>
          </p:nvSpPr>
          <p:spPr bwMode="auto">
            <a:xfrm flipV="1">
              <a:off x="2777" y="2486"/>
              <a:ext cx="0" cy="116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charset="0"/>
                <a:ea typeface=""/>
              </a:endParaRPr>
            </a:p>
          </p:txBody>
        </p:sp>
        <p:sp>
          <p:nvSpPr>
            <p:cNvPr id="25" name="Text Box 8"/>
            <p:cNvSpPr txBox="1">
              <a:spLocks noChangeArrowheads="1"/>
            </p:cNvSpPr>
            <p:nvPr/>
          </p:nvSpPr>
          <p:spPr bwMode="auto">
            <a:xfrm>
              <a:off x="1743" y="2228"/>
              <a:ext cx="133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"/>
                </a:rPr>
                <a:t>Imaginary (Q) component</a:t>
              </a:r>
            </a:p>
          </p:txBody>
        </p: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3152" y="3315"/>
              <a:ext cx="17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"/>
                </a:rPr>
                <a:t>Real (I) component</a:t>
              </a:r>
            </a:p>
          </p:txBody>
        </p:sp>
        <p:sp>
          <p:nvSpPr>
            <p:cNvPr id="27" name="Line 10"/>
            <p:cNvSpPr>
              <a:spLocks noChangeShapeType="1"/>
            </p:cNvSpPr>
            <p:nvPr/>
          </p:nvSpPr>
          <p:spPr bwMode="auto">
            <a:xfrm flipV="1">
              <a:off x="2793" y="2690"/>
              <a:ext cx="1006" cy="591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charset="0"/>
                <a:ea typeface=""/>
              </a:endParaRPr>
            </a:p>
          </p:txBody>
        </p:sp>
        <p:sp>
          <p:nvSpPr>
            <p:cNvPr id="28" name="Line 11"/>
            <p:cNvSpPr>
              <a:spLocks noChangeShapeType="1"/>
            </p:cNvSpPr>
            <p:nvPr/>
          </p:nvSpPr>
          <p:spPr bwMode="auto">
            <a:xfrm>
              <a:off x="3791" y="2712"/>
              <a:ext cx="0" cy="59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charset="0"/>
                <a:ea typeface=""/>
              </a:endParaRPr>
            </a:p>
          </p:txBody>
        </p:sp>
        <p:sp>
          <p:nvSpPr>
            <p:cNvPr id="29" name="Line 12"/>
            <p:cNvSpPr>
              <a:spLocks noChangeShapeType="1"/>
            </p:cNvSpPr>
            <p:nvPr/>
          </p:nvSpPr>
          <p:spPr bwMode="auto">
            <a:xfrm flipH="1" flipV="1">
              <a:off x="2785" y="2712"/>
              <a:ext cx="99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charset="0"/>
                <a:ea typeface=""/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3164" y="3062"/>
              <a:ext cx="132" cy="241"/>
            </a:xfrm>
            <a:custGeom>
              <a:avLst/>
              <a:gdLst>
                <a:gd name="T0" fmla="*/ 0 w 132"/>
                <a:gd name="T1" fmla="*/ 0 h 241"/>
                <a:gd name="T2" fmla="*/ 102 w 132"/>
                <a:gd name="T3" fmla="*/ 88 h 241"/>
                <a:gd name="T4" fmla="*/ 132 w 132"/>
                <a:gd name="T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241">
                  <a:moveTo>
                    <a:pt x="0" y="0"/>
                  </a:moveTo>
                  <a:cubicBezTo>
                    <a:pt x="40" y="24"/>
                    <a:pt x="80" y="48"/>
                    <a:pt x="102" y="88"/>
                  </a:cubicBezTo>
                  <a:cubicBezTo>
                    <a:pt x="124" y="128"/>
                    <a:pt x="126" y="216"/>
                    <a:pt x="132" y="241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charset="0"/>
                <a:ea typeface=""/>
              </a:endParaRPr>
            </a:p>
          </p:txBody>
        </p:sp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3018" y="3027"/>
              <a:ext cx="2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"/>
                  <a:sym typeface="Symbol" charset="2"/>
                </a:rPr>
                <a:t>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"/>
              </a:endParaRPr>
            </a:p>
          </p:txBody>
        </p:sp>
        <p:sp>
          <p:nvSpPr>
            <p:cNvPr id="32" name="Text Box 15"/>
            <p:cNvSpPr txBox="1">
              <a:spLocks noChangeArrowheads="1"/>
            </p:cNvSpPr>
            <p:nvPr/>
          </p:nvSpPr>
          <p:spPr bwMode="auto">
            <a:xfrm rot="-1707191">
              <a:off x="3063" y="2761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60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 charset="0"/>
              </a:rPr>
              <a:t>Vector-sum (VS) vs. individual cavity control:</a:t>
            </a: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101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78691" y="1263650"/>
            <a:ext cx="8371109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31775" indent="-231775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marL="0" indent="0" algn="l">
              <a:spcBef>
                <a:spcPct val="20000"/>
              </a:spcBef>
            </a:pPr>
            <a:r>
              <a:rPr lang="en-US" altLang="en-US" b="1" u="sng" dirty="0" smtClean="0">
                <a:solidFill>
                  <a:srgbClr val="333399"/>
                </a:solidFill>
                <a:latin typeface="Garamond" charset="0"/>
              </a:rPr>
              <a:t>Vector-sum control:</a:t>
            </a:r>
          </a:p>
          <a:p>
            <a:pPr marL="342900" indent="-342900" algn="l">
              <a:spcBef>
                <a:spcPct val="20000"/>
              </a:spcBef>
              <a:buFont typeface="Arial" charset="0"/>
              <a:buChar char="•"/>
            </a:pPr>
            <a:r>
              <a:rPr lang="en-US" altLang="en-US" sz="2000" b="1" dirty="0" smtClean="0">
                <a:latin typeface="Garamond" charset="0"/>
              </a:rPr>
              <a:t>Multiple </a:t>
            </a:r>
            <a:r>
              <a:rPr lang="en-US" altLang="en-US" sz="2000" b="1" dirty="0">
                <a:latin typeface="Garamond" charset="0"/>
              </a:rPr>
              <a:t>cavities powered by a single power </a:t>
            </a:r>
            <a:r>
              <a:rPr lang="en-US" altLang="en-US" sz="2000" b="1" dirty="0" smtClean="0">
                <a:latin typeface="Garamond" charset="0"/>
              </a:rPr>
              <a:t>source </a:t>
            </a:r>
            <a:r>
              <a:rPr lang="en-US" altLang="en-US" sz="2000" b="1" dirty="0" smtClean="0">
                <a:latin typeface="Garamond" charset="0"/>
                <a:sym typeface="Symbol" charset="2"/>
              </a:rPr>
              <a:t> usually lower cost</a:t>
            </a:r>
            <a:endParaRPr lang="en-US" altLang="en-US" sz="2000" b="1" dirty="0">
              <a:latin typeface="Garamond" charset="0"/>
            </a:endParaRPr>
          </a:p>
          <a:p>
            <a:pPr marL="342900" indent="-342900" algn="l">
              <a:spcBef>
                <a:spcPct val="20000"/>
              </a:spcBef>
              <a:buFont typeface="Arial" charset="0"/>
              <a:buChar char="•"/>
            </a:pPr>
            <a:r>
              <a:rPr lang="en-US" altLang="en-US" sz="2000" b="1" dirty="0">
                <a:latin typeface="Garamond" charset="0"/>
              </a:rPr>
              <a:t>Vector sum of the cavity voltages is controlled</a:t>
            </a:r>
          </a:p>
          <a:p>
            <a:pPr marL="342900" indent="-342900" algn="l">
              <a:spcBef>
                <a:spcPct val="20000"/>
              </a:spcBef>
              <a:buFont typeface="Arial" charset="0"/>
              <a:buChar char="•"/>
            </a:pPr>
            <a:r>
              <a:rPr lang="en-US" altLang="en-US" sz="2000" b="1" dirty="0">
                <a:latin typeface="Garamond" charset="0"/>
              </a:rPr>
              <a:t>Spread in cavity parameters or field perturbations </a:t>
            </a:r>
            <a:r>
              <a:rPr lang="en-US" altLang="en-US" sz="2000" b="1" dirty="0">
                <a:latin typeface="Garamond" charset="0"/>
                <a:sym typeface="Symbol" charset="2"/>
              </a:rPr>
              <a:t></a:t>
            </a:r>
            <a:r>
              <a:rPr lang="en-US" altLang="en-US" sz="2000" b="1" dirty="0">
                <a:latin typeface="Garamond" charset="0"/>
              </a:rPr>
              <a:t> relative fields  in the individual cavities are time </a:t>
            </a:r>
            <a:r>
              <a:rPr lang="en-US" altLang="en-US" sz="2000" b="1" dirty="0" smtClean="0">
                <a:latin typeface="Garamond" charset="0"/>
              </a:rPr>
              <a:t>dependent</a:t>
            </a:r>
          </a:p>
          <a:p>
            <a:pPr marL="568325" lvl="1" indent="-342900" algn="l">
              <a:spcBef>
                <a:spcPct val="20000"/>
              </a:spcBef>
              <a:buFont typeface="Arial" charset="0"/>
              <a:buChar char="•"/>
            </a:pPr>
            <a:r>
              <a:rPr lang="en-US" altLang="en-US" sz="2000" b="1" dirty="0" smtClean="0">
                <a:latin typeface="Garamond" charset="0"/>
              </a:rPr>
              <a:t>Does not work for very high loaded Q cavities due to </a:t>
            </a:r>
            <a:r>
              <a:rPr lang="en-US" altLang="en-US" sz="2000" b="1" dirty="0" err="1" smtClean="0">
                <a:latin typeface="Garamond" charset="0"/>
              </a:rPr>
              <a:t>microphonics</a:t>
            </a:r>
            <a:r>
              <a:rPr lang="en-US" altLang="en-US" sz="2000" b="1" dirty="0" smtClean="0">
                <a:latin typeface="Garamond" charset="0"/>
              </a:rPr>
              <a:t> and Lorentz-force instability  </a:t>
            </a:r>
            <a:endParaRPr lang="en-US" altLang="en-US" sz="2000" b="1" dirty="0">
              <a:latin typeface="Garamond" charset="0"/>
            </a:endParaRPr>
          </a:p>
          <a:p>
            <a:pPr marL="342900" indent="-342900" algn="l">
              <a:spcBef>
                <a:spcPct val="20000"/>
              </a:spcBef>
              <a:buFont typeface="Arial" charset="0"/>
              <a:buChar char="•"/>
            </a:pPr>
            <a:r>
              <a:rPr lang="en-US" altLang="en-US" sz="2000" b="1" dirty="0">
                <a:latin typeface="Garamond" charset="0"/>
              </a:rPr>
              <a:t>Difficult to operate each cavity at its performance limit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682" y="4027055"/>
            <a:ext cx="5354638" cy="233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65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Digital LLRF System Diagram</a:t>
            </a:r>
            <a:endParaRPr lang="en-US" dirty="0">
              <a:latin typeface="Calibri" charset="0"/>
            </a:endParaRPr>
          </a:p>
        </p:txBody>
      </p:sp>
      <p:sp>
        <p:nvSpPr>
          <p:cNvPr id="512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8EC1D816-064F-E04A-AA45-60F6534AB9AD}" type="slidenum">
              <a:rPr lang="en-US">
                <a:solidFill>
                  <a:srgbClr val="0D0D0D"/>
                </a:solidFill>
              </a:rPr>
              <a:pPr eaLnBrk="1" hangingPunct="1"/>
              <a:t>102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120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1349" y="1417637"/>
            <a:ext cx="8798751" cy="472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545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Achieved Energy Stability: TTF/FLASH</a:t>
            </a:r>
          </a:p>
        </p:txBody>
      </p:sp>
      <p:pic>
        <p:nvPicPr>
          <p:cNvPr id="5427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9363" y="1600200"/>
            <a:ext cx="6645275" cy="4525963"/>
          </a:xfrm>
          <a:noFill/>
        </p:spPr>
      </p:pic>
      <p:sp>
        <p:nvSpPr>
          <p:cNvPr id="5427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C7BE9EAF-E2F9-A047-9145-064B5EBB0DB9}" type="slidenum">
              <a:rPr lang="en-US">
                <a:solidFill>
                  <a:srgbClr val="0D0D0D"/>
                </a:solidFill>
              </a:rPr>
              <a:pPr eaLnBrk="1" hangingPunct="1"/>
              <a:t>103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4277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Calibri" charset="0"/>
              </a:rPr>
              <a:t>ERL high Q</a:t>
            </a:r>
            <a:r>
              <a:rPr lang="en-US" sz="3600" baseline="-25000">
                <a:latin typeface="Calibri" charset="0"/>
              </a:rPr>
              <a:t>L</a:t>
            </a:r>
            <a:r>
              <a:rPr lang="en-US" sz="3600">
                <a:latin typeface="Calibri" charset="0"/>
              </a:rPr>
              <a:t> Cavity Test Operation</a:t>
            </a:r>
          </a:p>
        </p:txBody>
      </p:sp>
      <p:grpSp>
        <p:nvGrpSpPr>
          <p:cNvPr id="742504" name="Group 104"/>
          <p:cNvGrpSpPr>
            <a:grpSpLocks/>
          </p:cNvGrpSpPr>
          <p:nvPr/>
        </p:nvGrpSpPr>
        <p:grpSpPr bwMode="auto">
          <a:xfrm>
            <a:off x="257175" y="1212850"/>
            <a:ext cx="8656638" cy="5210175"/>
            <a:chOff x="162" y="597"/>
            <a:chExt cx="5453" cy="3282"/>
          </a:xfrm>
        </p:grpSpPr>
        <p:sp>
          <p:nvSpPr>
            <p:cNvPr id="55402" name="Text Box 105"/>
            <p:cNvSpPr txBox="1">
              <a:spLocks noChangeArrowheads="1"/>
            </p:cNvSpPr>
            <p:nvPr/>
          </p:nvSpPr>
          <p:spPr bwMode="auto">
            <a:xfrm>
              <a:off x="162" y="597"/>
              <a:ext cx="5453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800" b="1">
                  <a:latin typeface="Garamond" charset="0"/>
                </a:rPr>
                <a:t>With feedback: Very good field stability with 5 mA ERL beam:</a:t>
              </a:r>
            </a:p>
          </p:txBody>
        </p:sp>
        <p:grpSp>
          <p:nvGrpSpPr>
            <p:cNvPr id="55403" name="Group 106"/>
            <p:cNvGrpSpPr>
              <a:grpSpLocks/>
            </p:cNvGrpSpPr>
            <p:nvPr/>
          </p:nvGrpSpPr>
          <p:grpSpPr bwMode="auto">
            <a:xfrm>
              <a:off x="444" y="1219"/>
              <a:ext cx="4446" cy="2660"/>
              <a:chOff x="444" y="1057"/>
              <a:chExt cx="4446" cy="2827"/>
            </a:xfrm>
          </p:grpSpPr>
          <p:sp>
            <p:nvSpPr>
              <p:cNvPr id="55404" name="Rectangle 107"/>
              <p:cNvSpPr>
                <a:spLocks noChangeArrowheads="1"/>
              </p:cNvSpPr>
              <p:nvPr/>
            </p:nvSpPr>
            <p:spPr bwMode="auto">
              <a:xfrm>
                <a:off x="1190" y="1057"/>
                <a:ext cx="3641" cy="108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5" name="Rectangle 108"/>
              <p:cNvSpPr>
                <a:spLocks noChangeArrowheads="1"/>
              </p:cNvSpPr>
              <p:nvPr/>
            </p:nvSpPr>
            <p:spPr bwMode="auto">
              <a:xfrm>
                <a:off x="1190" y="1057"/>
                <a:ext cx="3641" cy="1085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6" name="Line 109"/>
              <p:cNvSpPr>
                <a:spLocks noChangeShapeType="1"/>
              </p:cNvSpPr>
              <p:nvPr/>
            </p:nvSpPr>
            <p:spPr bwMode="auto">
              <a:xfrm>
                <a:off x="1190" y="1057"/>
                <a:ext cx="364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7" name="Freeform 110"/>
              <p:cNvSpPr>
                <a:spLocks/>
              </p:cNvSpPr>
              <p:nvPr/>
            </p:nvSpPr>
            <p:spPr bwMode="auto">
              <a:xfrm>
                <a:off x="1190" y="1057"/>
                <a:ext cx="3641" cy="1085"/>
              </a:xfrm>
              <a:custGeom>
                <a:avLst/>
                <a:gdLst>
                  <a:gd name="T0" fmla="*/ 0 w 578"/>
                  <a:gd name="T1" fmla="*/ 28420 h 212"/>
                  <a:gd name="T2" fmla="*/ 144481 w 578"/>
                  <a:gd name="T3" fmla="*/ 28420 h 212"/>
                  <a:gd name="T4" fmla="*/ 144481 w 578"/>
                  <a:gd name="T5" fmla="*/ 0 h 2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8" h="212">
                    <a:moveTo>
                      <a:pt x="0" y="212"/>
                    </a:moveTo>
                    <a:lnTo>
                      <a:pt x="578" y="212"/>
                    </a:lnTo>
                    <a:lnTo>
                      <a:pt x="578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8" name="Line 111"/>
              <p:cNvSpPr>
                <a:spLocks noChangeShapeType="1"/>
              </p:cNvSpPr>
              <p:nvPr/>
            </p:nvSpPr>
            <p:spPr bwMode="auto">
              <a:xfrm flipV="1">
                <a:off x="1190" y="1057"/>
                <a:ext cx="1" cy="108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9" name="Line 112"/>
              <p:cNvSpPr>
                <a:spLocks noChangeShapeType="1"/>
              </p:cNvSpPr>
              <p:nvPr/>
            </p:nvSpPr>
            <p:spPr bwMode="auto">
              <a:xfrm>
                <a:off x="1190" y="2142"/>
                <a:ext cx="364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0" name="Line 113"/>
              <p:cNvSpPr>
                <a:spLocks noChangeShapeType="1"/>
              </p:cNvSpPr>
              <p:nvPr/>
            </p:nvSpPr>
            <p:spPr bwMode="auto">
              <a:xfrm flipV="1">
                <a:off x="1190" y="1057"/>
                <a:ext cx="1" cy="108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1" name="Line 114"/>
              <p:cNvSpPr>
                <a:spLocks noChangeShapeType="1"/>
              </p:cNvSpPr>
              <p:nvPr/>
            </p:nvSpPr>
            <p:spPr bwMode="auto">
              <a:xfrm flipV="1">
                <a:off x="1190" y="2111"/>
                <a:ext cx="1" cy="3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2" name="Line 115"/>
              <p:cNvSpPr>
                <a:spLocks noChangeShapeType="1"/>
              </p:cNvSpPr>
              <p:nvPr/>
            </p:nvSpPr>
            <p:spPr bwMode="auto">
              <a:xfrm>
                <a:off x="1190" y="105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3" name="Rectangle 116"/>
              <p:cNvSpPr>
                <a:spLocks noChangeArrowheads="1"/>
              </p:cNvSpPr>
              <p:nvPr/>
            </p:nvSpPr>
            <p:spPr bwMode="auto">
              <a:xfrm>
                <a:off x="1152" y="2155"/>
                <a:ext cx="81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14" name="Line 117"/>
              <p:cNvSpPr>
                <a:spLocks noChangeShapeType="1"/>
              </p:cNvSpPr>
              <p:nvPr/>
            </p:nvSpPr>
            <p:spPr bwMode="auto">
              <a:xfrm flipV="1">
                <a:off x="1914" y="2111"/>
                <a:ext cx="1" cy="3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5" name="Line 118"/>
              <p:cNvSpPr>
                <a:spLocks noChangeShapeType="1"/>
              </p:cNvSpPr>
              <p:nvPr/>
            </p:nvSpPr>
            <p:spPr bwMode="auto">
              <a:xfrm>
                <a:off x="1914" y="105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6" name="Rectangle 119"/>
              <p:cNvSpPr>
                <a:spLocks noChangeArrowheads="1"/>
              </p:cNvSpPr>
              <p:nvPr/>
            </p:nvSpPr>
            <p:spPr bwMode="auto">
              <a:xfrm>
                <a:off x="1814" y="2155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0.2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17" name="Line 120"/>
              <p:cNvSpPr>
                <a:spLocks noChangeShapeType="1"/>
              </p:cNvSpPr>
              <p:nvPr/>
            </p:nvSpPr>
            <p:spPr bwMode="auto">
              <a:xfrm flipV="1">
                <a:off x="2645" y="2111"/>
                <a:ext cx="1" cy="3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8" name="Line 121"/>
              <p:cNvSpPr>
                <a:spLocks noChangeShapeType="1"/>
              </p:cNvSpPr>
              <p:nvPr/>
            </p:nvSpPr>
            <p:spPr bwMode="auto">
              <a:xfrm>
                <a:off x="2645" y="105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9" name="Rectangle 122"/>
              <p:cNvSpPr>
                <a:spLocks noChangeArrowheads="1"/>
              </p:cNvSpPr>
              <p:nvPr/>
            </p:nvSpPr>
            <p:spPr bwMode="auto">
              <a:xfrm>
                <a:off x="2544" y="2155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0.4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20" name="Line 123"/>
              <p:cNvSpPr>
                <a:spLocks noChangeShapeType="1"/>
              </p:cNvSpPr>
              <p:nvPr/>
            </p:nvSpPr>
            <p:spPr bwMode="auto">
              <a:xfrm flipV="1">
                <a:off x="3369" y="2111"/>
                <a:ext cx="1" cy="3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21" name="Line 124"/>
              <p:cNvSpPr>
                <a:spLocks noChangeShapeType="1"/>
              </p:cNvSpPr>
              <p:nvPr/>
            </p:nvSpPr>
            <p:spPr bwMode="auto">
              <a:xfrm>
                <a:off x="3369" y="105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22" name="Rectangle 125"/>
              <p:cNvSpPr>
                <a:spLocks noChangeArrowheads="1"/>
              </p:cNvSpPr>
              <p:nvPr/>
            </p:nvSpPr>
            <p:spPr bwMode="auto">
              <a:xfrm>
                <a:off x="3269" y="2155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0.6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23" name="Line 126"/>
              <p:cNvSpPr>
                <a:spLocks noChangeShapeType="1"/>
              </p:cNvSpPr>
              <p:nvPr/>
            </p:nvSpPr>
            <p:spPr bwMode="auto">
              <a:xfrm flipV="1">
                <a:off x="4100" y="2111"/>
                <a:ext cx="1" cy="3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24" name="Line 127"/>
              <p:cNvSpPr>
                <a:spLocks noChangeShapeType="1"/>
              </p:cNvSpPr>
              <p:nvPr/>
            </p:nvSpPr>
            <p:spPr bwMode="auto">
              <a:xfrm>
                <a:off x="4100" y="105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25" name="Rectangle 128"/>
              <p:cNvSpPr>
                <a:spLocks noChangeArrowheads="1"/>
              </p:cNvSpPr>
              <p:nvPr/>
            </p:nvSpPr>
            <p:spPr bwMode="auto">
              <a:xfrm>
                <a:off x="3999" y="2155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0.8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26" name="Line 129"/>
              <p:cNvSpPr>
                <a:spLocks noChangeShapeType="1"/>
              </p:cNvSpPr>
              <p:nvPr/>
            </p:nvSpPr>
            <p:spPr bwMode="auto">
              <a:xfrm flipV="1">
                <a:off x="4831" y="2111"/>
                <a:ext cx="1" cy="3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27" name="Line 130"/>
              <p:cNvSpPr>
                <a:spLocks noChangeShapeType="1"/>
              </p:cNvSpPr>
              <p:nvPr/>
            </p:nvSpPr>
            <p:spPr bwMode="auto">
              <a:xfrm>
                <a:off x="4831" y="105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28" name="Rectangle 131"/>
              <p:cNvSpPr>
                <a:spLocks noChangeArrowheads="1"/>
              </p:cNvSpPr>
              <p:nvPr/>
            </p:nvSpPr>
            <p:spPr bwMode="auto">
              <a:xfrm>
                <a:off x="4793" y="2155"/>
                <a:ext cx="81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29" name="Line 132"/>
              <p:cNvSpPr>
                <a:spLocks noChangeShapeType="1"/>
              </p:cNvSpPr>
              <p:nvPr/>
            </p:nvSpPr>
            <p:spPr bwMode="auto">
              <a:xfrm>
                <a:off x="1190" y="2136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0" name="Line 133"/>
              <p:cNvSpPr>
                <a:spLocks noChangeShapeType="1"/>
              </p:cNvSpPr>
              <p:nvPr/>
            </p:nvSpPr>
            <p:spPr bwMode="auto">
              <a:xfrm flipH="1">
                <a:off x="4793" y="2136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1" name="Rectangle 134"/>
              <p:cNvSpPr>
                <a:spLocks noChangeArrowheads="1"/>
              </p:cNvSpPr>
              <p:nvPr/>
            </p:nvSpPr>
            <p:spPr bwMode="auto">
              <a:xfrm>
                <a:off x="875" y="2070"/>
                <a:ext cx="2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12.1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32" name="Line 135"/>
              <p:cNvSpPr>
                <a:spLocks noChangeShapeType="1"/>
              </p:cNvSpPr>
              <p:nvPr/>
            </p:nvSpPr>
            <p:spPr bwMode="auto">
              <a:xfrm>
                <a:off x="1190" y="1866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3" name="Line 136"/>
              <p:cNvSpPr>
                <a:spLocks noChangeShapeType="1"/>
              </p:cNvSpPr>
              <p:nvPr/>
            </p:nvSpPr>
            <p:spPr bwMode="auto">
              <a:xfrm flipH="1">
                <a:off x="4793" y="1866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4" name="Rectangle 137"/>
              <p:cNvSpPr>
                <a:spLocks noChangeArrowheads="1"/>
              </p:cNvSpPr>
              <p:nvPr/>
            </p:nvSpPr>
            <p:spPr bwMode="auto">
              <a:xfrm>
                <a:off x="875" y="1799"/>
                <a:ext cx="2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12.2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35" name="Line 138"/>
              <p:cNvSpPr>
                <a:spLocks noChangeShapeType="1"/>
              </p:cNvSpPr>
              <p:nvPr/>
            </p:nvSpPr>
            <p:spPr bwMode="auto">
              <a:xfrm>
                <a:off x="1190" y="1594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6" name="Line 139"/>
              <p:cNvSpPr>
                <a:spLocks noChangeShapeType="1"/>
              </p:cNvSpPr>
              <p:nvPr/>
            </p:nvSpPr>
            <p:spPr bwMode="auto">
              <a:xfrm flipH="1">
                <a:off x="4793" y="1594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7" name="Rectangle 140"/>
              <p:cNvSpPr>
                <a:spLocks noChangeArrowheads="1"/>
              </p:cNvSpPr>
              <p:nvPr/>
            </p:nvSpPr>
            <p:spPr bwMode="auto">
              <a:xfrm>
                <a:off x="875" y="1527"/>
                <a:ext cx="2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12.3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38" name="Line 141"/>
              <p:cNvSpPr>
                <a:spLocks noChangeShapeType="1"/>
              </p:cNvSpPr>
              <p:nvPr/>
            </p:nvSpPr>
            <p:spPr bwMode="auto">
              <a:xfrm>
                <a:off x="1190" y="1323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9" name="Line 142"/>
              <p:cNvSpPr>
                <a:spLocks noChangeShapeType="1"/>
              </p:cNvSpPr>
              <p:nvPr/>
            </p:nvSpPr>
            <p:spPr bwMode="auto">
              <a:xfrm flipH="1">
                <a:off x="4793" y="1323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0" name="Rectangle 143"/>
              <p:cNvSpPr>
                <a:spLocks noChangeArrowheads="1"/>
              </p:cNvSpPr>
              <p:nvPr/>
            </p:nvSpPr>
            <p:spPr bwMode="auto">
              <a:xfrm>
                <a:off x="875" y="1257"/>
                <a:ext cx="2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12.4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41" name="Line 144"/>
              <p:cNvSpPr>
                <a:spLocks noChangeShapeType="1"/>
              </p:cNvSpPr>
              <p:nvPr/>
            </p:nvSpPr>
            <p:spPr bwMode="auto">
              <a:xfrm>
                <a:off x="1190" y="1057"/>
                <a:ext cx="364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2" name="Freeform 145"/>
              <p:cNvSpPr>
                <a:spLocks/>
              </p:cNvSpPr>
              <p:nvPr/>
            </p:nvSpPr>
            <p:spPr bwMode="auto">
              <a:xfrm>
                <a:off x="1190" y="1057"/>
                <a:ext cx="3641" cy="1085"/>
              </a:xfrm>
              <a:custGeom>
                <a:avLst/>
                <a:gdLst>
                  <a:gd name="T0" fmla="*/ 0 w 578"/>
                  <a:gd name="T1" fmla="*/ 28420 h 212"/>
                  <a:gd name="T2" fmla="*/ 144481 w 578"/>
                  <a:gd name="T3" fmla="*/ 28420 h 212"/>
                  <a:gd name="T4" fmla="*/ 144481 w 578"/>
                  <a:gd name="T5" fmla="*/ 0 h 2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8" h="212">
                    <a:moveTo>
                      <a:pt x="0" y="212"/>
                    </a:moveTo>
                    <a:lnTo>
                      <a:pt x="578" y="212"/>
                    </a:lnTo>
                    <a:lnTo>
                      <a:pt x="578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3" name="Line 146"/>
              <p:cNvSpPr>
                <a:spLocks noChangeShapeType="1"/>
              </p:cNvSpPr>
              <p:nvPr/>
            </p:nvSpPr>
            <p:spPr bwMode="auto">
              <a:xfrm flipV="1">
                <a:off x="1190" y="1057"/>
                <a:ext cx="1" cy="108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4" name="Freeform 147"/>
              <p:cNvSpPr>
                <a:spLocks/>
              </p:cNvSpPr>
              <p:nvPr/>
            </p:nvSpPr>
            <p:spPr bwMode="auto">
              <a:xfrm>
                <a:off x="1190" y="1584"/>
                <a:ext cx="202" cy="26"/>
              </a:xfrm>
              <a:custGeom>
                <a:avLst/>
                <a:gdLst>
                  <a:gd name="T0" fmla="*/ 0 w 202"/>
                  <a:gd name="T1" fmla="*/ 3 h 30"/>
                  <a:gd name="T2" fmla="*/ 6 w 202"/>
                  <a:gd name="T3" fmla="*/ 20 h 30"/>
                  <a:gd name="T4" fmla="*/ 13 w 202"/>
                  <a:gd name="T5" fmla="*/ 12 h 30"/>
                  <a:gd name="T6" fmla="*/ 13 w 202"/>
                  <a:gd name="T7" fmla="*/ 12 h 30"/>
                  <a:gd name="T8" fmla="*/ 19 w 202"/>
                  <a:gd name="T9" fmla="*/ 3 h 30"/>
                  <a:gd name="T10" fmla="*/ 25 w 202"/>
                  <a:gd name="T11" fmla="*/ 16 h 30"/>
                  <a:gd name="T12" fmla="*/ 31 w 202"/>
                  <a:gd name="T13" fmla="*/ 8 h 30"/>
                  <a:gd name="T14" fmla="*/ 31 w 202"/>
                  <a:gd name="T15" fmla="*/ 12 h 30"/>
                  <a:gd name="T16" fmla="*/ 38 w 202"/>
                  <a:gd name="T17" fmla="*/ 3 h 30"/>
                  <a:gd name="T18" fmla="*/ 44 w 202"/>
                  <a:gd name="T19" fmla="*/ 16 h 30"/>
                  <a:gd name="T20" fmla="*/ 50 w 202"/>
                  <a:gd name="T21" fmla="*/ 8 h 30"/>
                  <a:gd name="T22" fmla="*/ 50 w 202"/>
                  <a:gd name="T23" fmla="*/ 3 h 30"/>
                  <a:gd name="T24" fmla="*/ 57 w 202"/>
                  <a:gd name="T25" fmla="*/ 3 h 30"/>
                  <a:gd name="T26" fmla="*/ 63 w 202"/>
                  <a:gd name="T27" fmla="*/ 16 h 30"/>
                  <a:gd name="T28" fmla="*/ 69 w 202"/>
                  <a:gd name="T29" fmla="*/ 12 h 30"/>
                  <a:gd name="T30" fmla="*/ 69 w 202"/>
                  <a:gd name="T31" fmla="*/ 8 h 30"/>
                  <a:gd name="T32" fmla="*/ 76 w 202"/>
                  <a:gd name="T33" fmla="*/ 8 h 30"/>
                  <a:gd name="T34" fmla="*/ 82 w 202"/>
                  <a:gd name="T35" fmla="*/ 3 h 30"/>
                  <a:gd name="T36" fmla="*/ 88 w 202"/>
                  <a:gd name="T37" fmla="*/ 20 h 30"/>
                  <a:gd name="T38" fmla="*/ 94 w 202"/>
                  <a:gd name="T39" fmla="*/ 8 h 30"/>
                  <a:gd name="T40" fmla="*/ 94 w 202"/>
                  <a:gd name="T41" fmla="*/ 8 h 30"/>
                  <a:gd name="T42" fmla="*/ 101 w 202"/>
                  <a:gd name="T43" fmla="*/ 3 h 30"/>
                  <a:gd name="T44" fmla="*/ 107 w 202"/>
                  <a:gd name="T45" fmla="*/ 16 h 30"/>
                  <a:gd name="T46" fmla="*/ 113 w 202"/>
                  <a:gd name="T47" fmla="*/ 16 h 30"/>
                  <a:gd name="T48" fmla="*/ 113 w 202"/>
                  <a:gd name="T49" fmla="*/ 12 h 30"/>
                  <a:gd name="T50" fmla="*/ 120 w 202"/>
                  <a:gd name="T51" fmla="*/ 3 h 30"/>
                  <a:gd name="T52" fmla="*/ 126 w 202"/>
                  <a:gd name="T53" fmla="*/ 16 h 30"/>
                  <a:gd name="T54" fmla="*/ 132 w 202"/>
                  <a:gd name="T55" fmla="*/ 8 h 30"/>
                  <a:gd name="T56" fmla="*/ 132 w 202"/>
                  <a:gd name="T57" fmla="*/ 8 h 30"/>
                  <a:gd name="T58" fmla="*/ 139 w 202"/>
                  <a:gd name="T59" fmla="*/ 3 h 30"/>
                  <a:gd name="T60" fmla="*/ 145 w 202"/>
                  <a:gd name="T61" fmla="*/ 16 h 30"/>
                  <a:gd name="T62" fmla="*/ 151 w 202"/>
                  <a:gd name="T63" fmla="*/ 12 h 30"/>
                  <a:gd name="T64" fmla="*/ 151 w 202"/>
                  <a:gd name="T65" fmla="*/ 12 h 30"/>
                  <a:gd name="T66" fmla="*/ 157 w 202"/>
                  <a:gd name="T67" fmla="*/ 3 h 30"/>
                  <a:gd name="T68" fmla="*/ 164 w 202"/>
                  <a:gd name="T69" fmla="*/ 16 h 30"/>
                  <a:gd name="T70" fmla="*/ 170 w 202"/>
                  <a:gd name="T71" fmla="*/ 8 h 30"/>
                  <a:gd name="T72" fmla="*/ 170 w 202"/>
                  <a:gd name="T73" fmla="*/ 8 h 30"/>
                  <a:gd name="T74" fmla="*/ 176 w 202"/>
                  <a:gd name="T75" fmla="*/ 3 h 30"/>
                  <a:gd name="T76" fmla="*/ 183 w 202"/>
                  <a:gd name="T77" fmla="*/ 20 h 30"/>
                  <a:gd name="T78" fmla="*/ 189 w 202"/>
                  <a:gd name="T79" fmla="*/ 12 h 30"/>
                  <a:gd name="T80" fmla="*/ 189 w 202"/>
                  <a:gd name="T81" fmla="*/ 12 h 30"/>
                  <a:gd name="T82" fmla="*/ 195 w 202"/>
                  <a:gd name="T83" fmla="*/ 3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30">
                    <a:moveTo>
                      <a:pt x="0" y="12"/>
                    </a:moveTo>
                    <a:lnTo>
                      <a:pt x="0" y="24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13" y="18"/>
                    </a:lnTo>
                    <a:lnTo>
                      <a:pt x="13" y="24"/>
                    </a:lnTo>
                    <a:lnTo>
                      <a:pt x="13" y="6"/>
                    </a:lnTo>
                    <a:lnTo>
                      <a:pt x="13" y="18"/>
                    </a:lnTo>
                    <a:lnTo>
                      <a:pt x="19" y="12"/>
                    </a:lnTo>
                    <a:lnTo>
                      <a:pt x="19" y="30"/>
                    </a:lnTo>
                    <a:lnTo>
                      <a:pt x="19" y="6"/>
                    </a:lnTo>
                    <a:lnTo>
                      <a:pt x="19" y="12"/>
                    </a:lnTo>
                    <a:lnTo>
                      <a:pt x="25" y="6"/>
                    </a:lnTo>
                    <a:lnTo>
                      <a:pt x="25" y="24"/>
                    </a:lnTo>
                    <a:lnTo>
                      <a:pt x="25" y="0"/>
                    </a:lnTo>
                    <a:lnTo>
                      <a:pt x="25" y="12"/>
                    </a:lnTo>
                    <a:lnTo>
                      <a:pt x="31" y="12"/>
                    </a:lnTo>
                    <a:lnTo>
                      <a:pt x="31" y="24"/>
                    </a:lnTo>
                    <a:lnTo>
                      <a:pt x="31" y="6"/>
                    </a:lnTo>
                    <a:lnTo>
                      <a:pt x="31" y="18"/>
                    </a:lnTo>
                    <a:lnTo>
                      <a:pt x="38" y="12"/>
                    </a:lnTo>
                    <a:lnTo>
                      <a:pt x="38" y="24"/>
                    </a:lnTo>
                    <a:lnTo>
                      <a:pt x="38" y="6"/>
                    </a:lnTo>
                    <a:lnTo>
                      <a:pt x="38" y="18"/>
                    </a:lnTo>
                    <a:lnTo>
                      <a:pt x="44" y="12"/>
                    </a:lnTo>
                    <a:lnTo>
                      <a:pt x="44" y="24"/>
                    </a:lnTo>
                    <a:lnTo>
                      <a:pt x="44" y="6"/>
                    </a:lnTo>
                    <a:lnTo>
                      <a:pt x="44" y="18"/>
                    </a:lnTo>
                    <a:lnTo>
                      <a:pt x="50" y="12"/>
                    </a:lnTo>
                    <a:lnTo>
                      <a:pt x="50" y="24"/>
                    </a:lnTo>
                    <a:lnTo>
                      <a:pt x="50" y="6"/>
                    </a:lnTo>
                    <a:lnTo>
                      <a:pt x="57" y="12"/>
                    </a:lnTo>
                    <a:lnTo>
                      <a:pt x="57" y="30"/>
                    </a:lnTo>
                    <a:lnTo>
                      <a:pt x="57" y="6"/>
                    </a:lnTo>
                    <a:lnTo>
                      <a:pt x="57" y="18"/>
                    </a:lnTo>
                    <a:lnTo>
                      <a:pt x="63" y="12"/>
                    </a:lnTo>
                    <a:lnTo>
                      <a:pt x="63" y="24"/>
                    </a:lnTo>
                    <a:lnTo>
                      <a:pt x="63" y="6"/>
                    </a:lnTo>
                    <a:lnTo>
                      <a:pt x="63" y="12"/>
                    </a:lnTo>
                    <a:lnTo>
                      <a:pt x="69" y="18"/>
                    </a:lnTo>
                    <a:lnTo>
                      <a:pt x="69" y="24"/>
                    </a:lnTo>
                    <a:lnTo>
                      <a:pt x="69" y="6"/>
                    </a:lnTo>
                    <a:lnTo>
                      <a:pt x="69" y="12"/>
                    </a:lnTo>
                    <a:lnTo>
                      <a:pt x="76" y="6"/>
                    </a:lnTo>
                    <a:lnTo>
                      <a:pt x="76" y="24"/>
                    </a:lnTo>
                    <a:lnTo>
                      <a:pt x="76" y="12"/>
                    </a:lnTo>
                    <a:lnTo>
                      <a:pt x="82" y="18"/>
                    </a:lnTo>
                    <a:lnTo>
                      <a:pt x="82" y="24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8" y="12"/>
                    </a:lnTo>
                    <a:lnTo>
                      <a:pt x="88" y="30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94" y="12"/>
                    </a:lnTo>
                    <a:lnTo>
                      <a:pt x="94" y="30"/>
                    </a:lnTo>
                    <a:lnTo>
                      <a:pt x="94" y="6"/>
                    </a:lnTo>
                    <a:lnTo>
                      <a:pt x="94" y="12"/>
                    </a:lnTo>
                    <a:lnTo>
                      <a:pt x="101" y="18"/>
                    </a:lnTo>
                    <a:lnTo>
                      <a:pt x="101" y="24"/>
                    </a:lnTo>
                    <a:lnTo>
                      <a:pt x="101" y="6"/>
                    </a:lnTo>
                    <a:lnTo>
                      <a:pt x="101" y="12"/>
                    </a:lnTo>
                    <a:lnTo>
                      <a:pt x="107" y="18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3" y="24"/>
                    </a:lnTo>
                    <a:lnTo>
                      <a:pt x="113" y="6"/>
                    </a:lnTo>
                    <a:lnTo>
                      <a:pt x="113" y="18"/>
                    </a:lnTo>
                    <a:lnTo>
                      <a:pt x="120" y="12"/>
                    </a:lnTo>
                    <a:lnTo>
                      <a:pt x="120" y="30"/>
                    </a:lnTo>
                    <a:lnTo>
                      <a:pt x="120" y="6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18"/>
                    </a:lnTo>
                    <a:lnTo>
                      <a:pt x="132" y="12"/>
                    </a:lnTo>
                    <a:lnTo>
                      <a:pt x="132" y="24"/>
                    </a:lnTo>
                    <a:lnTo>
                      <a:pt x="132" y="6"/>
                    </a:lnTo>
                    <a:lnTo>
                      <a:pt x="132" y="12"/>
                    </a:lnTo>
                    <a:lnTo>
                      <a:pt x="139" y="18"/>
                    </a:lnTo>
                    <a:lnTo>
                      <a:pt x="139" y="24"/>
                    </a:lnTo>
                    <a:lnTo>
                      <a:pt x="139" y="6"/>
                    </a:lnTo>
                    <a:lnTo>
                      <a:pt x="139" y="12"/>
                    </a:lnTo>
                    <a:lnTo>
                      <a:pt x="145" y="18"/>
                    </a:lnTo>
                    <a:lnTo>
                      <a:pt x="145" y="24"/>
                    </a:lnTo>
                    <a:lnTo>
                      <a:pt x="145" y="6"/>
                    </a:lnTo>
                    <a:lnTo>
                      <a:pt x="145" y="12"/>
                    </a:lnTo>
                    <a:lnTo>
                      <a:pt x="151" y="18"/>
                    </a:lnTo>
                    <a:lnTo>
                      <a:pt x="151" y="24"/>
                    </a:lnTo>
                    <a:lnTo>
                      <a:pt x="151" y="6"/>
                    </a:lnTo>
                    <a:lnTo>
                      <a:pt x="151" y="18"/>
                    </a:lnTo>
                    <a:lnTo>
                      <a:pt x="157" y="12"/>
                    </a:lnTo>
                    <a:lnTo>
                      <a:pt x="157" y="30"/>
                    </a:lnTo>
                    <a:lnTo>
                      <a:pt x="157" y="6"/>
                    </a:lnTo>
                    <a:lnTo>
                      <a:pt x="157" y="12"/>
                    </a:lnTo>
                    <a:lnTo>
                      <a:pt x="164" y="18"/>
                    </a:lnTo>
                    <a:lnTo>
                      <a:pt x="164" y="24"/>
                    </a:lnTo>
                    <a:lnTo>
                      <a:pt x="164" y="6"/>
                    </a:lnTo>
                    <a:lnTo>
                      <a:pt x="164" y="18"/>
                    </a:lnTo>
                    <a:lnTo>
                      <a:pt x="170" y="12"/>
                    </a:lnTo>
                    <a:lnTo>
                      <a:pt x="170" y="30"/>
                    </a:lnTo>
                    <a:lnTo>
                      <a:pt x="170" y="6"/>
                    </a:lnTo>
                    <a:lnTo>
                      <a:pt x="170" y="12"/>
                    </a:lnTo>
                    <a:lnTo>
                      <a:pt x="176" y="18"/>
                    </a:lnTo>
                    <a:lnTo>
                      <a:pt x="176" y="24"/>
                    </a:lnTo>
                    <a:lnTo>
                      <a:pt x="176" y="6"/>
                    </a:lnTo>
                    <a:lnTo>
                      <a:pt x="176" y="18"/>
                    </a:lnTo>
                    <a:lnTo>
                      <a:pt x="183" y="12"/>
                    </a:lnTo>
                    <a:lnTo>
                      <a:pt x="183" y="30"/>
                    </a:lnTo>
                    <a:lnTo>
                      <a:pt x="183" y="0"/>
                    </a:lnTo>
                    <a:lnTo>
                      <a:pt x="183" y="12"/>
                    </a:lnTo>
                    <a:lnTo>
                      <a:pt x="189" y="18"/>
                    </a:lnTo>
                    <a:lnTo>
                      <a:pt x="189" y="24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95" y="24"/>
                    </a:lnTo>
                    <a:lnTo>
                      <a:pt x="195" y="6"/>
                    </a:lnTo>
                    <a:lnTo>
                      <a:pt x="195" y="12"/>
                    </a:lnTo>
                    <a:lnTo>
                      <a:pt x="202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5" name="Freeform 148"/>
              <p:cNvSpPr>
                <a:spLocks/>
              </p:cNvSpPr>
              <p:nvPr/>
            </p:nvSpPr>
            <p:spPr bwMode="auto">
              <a:xfrm>
                <a:off x="1392" y="1584"/>
                <a:ext cx="195" cy="26"/>
              </a:xfrm>
              <a:custGeom>
                <a:avLst/>
                <a:gdLst>
                  <a:gd name="T0" fmla="*/ 0 w 195"/>
                  <a:gd name="T1" fmla="*/ 3 h 30"/>
                  <a:gd name="T2" fmla="*/ 6 w 195"/>
                  <a:gd name="T3" fmla="*/ 16 h 30"/>
                  <a:gd name="T4" fmla="*/ 12 w 195"/>
                  <a:gd name="T5" fmla="*/ 12 h 30"/>
                  <a:gd name="T6" fmla="*/ 12 w 195"/>
                  <a:gd name="T7" fmla="*/ 8 h 30"/>
                  <a:gd name="T8" fmla="*/ 18 w 195"/>
                  <a:gd name="T9" fmla="*/ 3 h 30"/>
                  <a:gd name="T10" fmla="*/ 25 w 195"/>
                  <a:gd name="T11" fmla="*/ 16 h 30"/>
                  <a:gd name="T12" fmla="*/ 31 w 195"/>
                  <a:gd name="T13" fmla="*/ 8 h 30"/>
                  <a:gd name="T14" fmla="*/ 31 w 195"/>
                  <a:gd name="T15" fmla="*/ 8 h 30"/>
                  <a:gd name="T16" fmla="*/ 37 w 195"/>
                  <a:gd name="T17" fmla="*/ 3 h 30"/>
                  <a:gd name="T18" fmla="*/ 44 w 195"/>
                  <a:gd name="T19" fmla="*/ 16 h 30"/>
                  <a:gd name="T20" fmla="*/ 50 w 195"/>
                  <a:gd name="T21" fmla="*/ 8 h 30"/>
                  <a:gd name="T22" fmla="*/ 50 w 195"/>
                  <a:gd name="T23" fmla="*/ 8 h 30"/>
                  <a:gd name="T24" fmla="*/ 56 w 195"/>
                  <a:gd name="T25" fmla="*/ 3 h 30"/>
                  <a:gd name="T26" fmla="*/ 63 w 195"/>
                  <a:gd name="T27" fmla="*/ 16 h 30"/>
                  <a:gd name="T28" fmla="*/ 69 w 195"/>
                  <a:gd name="T29" fmla="*/ 12 h 30"/>
                  <a:gd name="T30" fmla="*/ 69 w 195"/>
                  <a:gd name="T31" fmla="*/ 12 h 30"/>
                  <a:gd name="T32" fmla="*/ 75 w 195"/>
                  <a:gd name="T33" fmla="*/ 3 h 30"/>
                  <a:gd name="T34" fmla="*/ 81 w 195"/>
                  <a:gd name="T35" fmla="*/ 16 h 30"/>
                  <a:gd name="T36" fmla="*/ 88 w 195"/>
                  <a:gd name="T37" fmla="*/ 12 h 30"/>
                  <a:gd name="T38" fmla="*/ 88 w 195"/>
                  <a:gd name="T39" fmla="*/ 12 h 30"/>
                  <a:gd name="T40" fmla="*/ 94 w 195"/>
                  <a:gd name="T41" fmla="*/ 3 h 30"/>
                  <a:gd name="T42" fmla="*/ 100 w 195"/>
                  <a:gd name="T43" fmla="*/ 16 h 30"/>
                  <a:gd name="T44" fmla="*/ 107 w 195"/>
                  <a:gd name="T45" fmla="*/ 8 h 30"/>
                  <a:gd name="T46" fmla="*/ 107 w 195"/>
                  <a:gd name="T47" fmla="*/ 16 h 30"/>
                  <a:gd name="T48" fmla="*/ 113 w 195"/>
                  <a:gd name="T49" fmla="*/ 3 h 30"/>
                  <a:gd name="T50" fmla="*/ 119 w 195"/>
                  <a:gd name="T51" fmla="*/ 16 h 30"/>
                  <a:gd name="T52" fmla="*/ 126 w 195"/>
                  <a:gd name="T53" fmla="*/ 8 h 30"/>
                  <a:gd name="T54" fmla="*/ 126 w 195"/>
                  <a:gd name="T55" fmla="*/ 16 h 30"/>
                  <a:gd name="T56" fmla="*/ 132 w 195"/>
                  <a:gd name="T57" fmla="*/ 3 h 30"/>
                  <a:gd name="T58" fmla="*/ 138 w 195"/>
                  <a:gd name="T59" fmla="*/ 16 h 30"/>
                  <a:gd name="T60" fmla="*/ 144 w 195"/>
                  <a:gd name="T61" fmla="*/ 8 h 30"/>
                  <a:gd name="T62" fmla="*/ 144 w 195"/>
                  <a:gd name="T63" fmla="*/ 8 h 30"/>
                  <a:gd name="T64" fmla="*/ 151 w 195"/>
                  <a:gd name="T65" fmla="*/ 3 h 30"/>
                  <a:gd name="T66" fmla="*/ 157 w 195"/>
                  <a:gd name="T67" fmla="*/ 16 h 30"/>
                  <a:gd name="T68" fmla="*/ 163 w 195"/>
                  <a:gd name="T69" fmla="*/ 12 h 30"/>
                  <a:gd name="T70" fmla="*/ 163 w 195"/>
                  <a:gd name="T71" fmla="*/ 8 h 30"/>
                  <a:gd name="T72" fmla="*/ 170 w 195"/>
                  <a:gd name="T73" fmla="*/ 3 h 30"/>
                  <a:gd name="T74" fmla="*/ 176 w 195"/>
                  <a:gd name="T75" fmla="*/ 16 h 30"/>
                  <a:gd name="T76" fmla="*/ 182 w 195"/>
                  <a:gd name="T77" fmla="*/ 12 h 30"/>
                  <a:gd name="T78" fmla="*/ 182 w 195"/>
                  <a:gd name="T79" fmla="*/ 12 h 30"/>
                  <a:gd name="T80" fmla="*/ 189 w 195"/>
                  <a:gd name="T81" fmla="*/ 3 h 30"/>
                  <a:gd name="T82" fmla="*/ 195 w 195"/>
                  <a:gd name="T83" fmla="*/ 16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5" h="30">
                    <a:moveTo>
                      <a:pt x="0" y="18"/>
                    </a:moveTo>
                    <a:lnTo>
                      <a:pt x="0" y="24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25" y="18"/>
                    </a:lnTo>
                    <a:lnTo>
                      <a:pt x="25" y="24"/>
                    </a:lnTo>
                    <a:lnTo>
                      <a:pt x="25" y="6"/>
                    </a:lnTo>
                    <a:lnTo>
                      <a:pt x="25" y="18"/>
                    </a:lnTo>
                    <a:lnTo>
                      <a:pt x="31" y="12"/>
                    </a:lnTo>
                    <a:lnTo>
                      <a:pt x="31" y="24"/>
                    </a:lnTo>
                    <a:lnTo>
                      <a:pt x="31" y="6"/>
                    </a:lnTo>
                    <a:lnTo>
                      <a:pt x="31" y="12"/>
                    </a:lnTo>
                    <a:lnTo>
                      <a:pt x="37" y="18"/>
                    </a:lnTo>
                    <a:lnTo>
                      <a:pt x="37" y="24"/>
                    </a:lnTo>
                    <a:lnTo>
                      <a:pt x="37" y="6"/>
                    </a:lnTo>
                    <a:lnTo>
                      <a:pt x="37" y="12"/>
                    </a:lnTo>
                    <a:lnTo>
                      <a:pt x="44" y="18"/>
                    </a:lnTo>
                    <a:lnTo>
                      <a:pt x="44" y="24"/>
                    </a:lnTo>
                    <a:lnTo>
                      <a:pt x="44" y="6"/>
                    </a:lnTo>
                    <a:lnTo>
                      <a:pt x="44" y="18"/>
                    </a:lnTo>
                    <a:lnTo>
                      <a:pt x="50" y="12"/>
                    </a:lnTo>
                    <a:lnTo>
                      <a:pt x="50" y="24"/>
                    </a:lnTo>
                    <a:lnTo>
                      <a:pt x="50" y="6"/>
                    </a:lnTo>
                    <a:lnTo>
                      <a:pt x="50" y="12"/>
                    </a:lnTo>
                    <a:lnTo>
                      <a:pt x="56" y="18"/>
                    </a:lnTo>
                    <a:lnTo>
                      <a:pt x="56" y="24"/>
                    </a:lnTo>
                    <a:lnTo>
                      <a:pt x="56" y="6"/>
                    </a:lnTo>
                    <a:lnTo>
                      <a:pt x="56" y="18"/>
                    </a:lnTo>
                    <a:lnTo>
                      <a:pt x="63" y="12"/>
                    </a:lnTo>
                    <a:lnTo>
                      <a:pt x="63" y="24"/>
                    </a:lnTo>
                    <a:lnTo>
                      <a:pt x="63" y="6"/>
                    </a:lnTo>
                    <a:lnTo>
                      <a:pt x="63" y="12"/>
                    </a:lnTo>
                    <a:lnTo>
                      <a:pt x="69" y="18"/>
                    </a:lnTo>
                    <a:lnTo>
                      <a:pt x="69" y="30"/>
                    </a:lnTo>
                    <a:lnTo>
                      <a:pt x="69" y="6"/>
                    </a:lnTo>
                    <a:lnTo>
                      <a:pt x="69" y="18"/>
                    </a:lnTo>
                    <a:lnTo>
                      <a:pt x="75" y="12"/>
                    </a:lnTo>
                    <a:lnTo>
                      <a:pt x="75" y="24"/>
                    </a:lnTo>
                    <a:lnTo>
                      <a:pt x="75" y="6"/>
                    </a:lnTo>
                    <a:lnTo>
                      <a:pt x="75" y="18"/>
                    </a:lnTo>
                    <a:lnTo>
                      <a:pt x="81" y="12"/>
                    </a:lnTo>
                    <a:lnTo>
                      <a:pt x="81" y="24"/>
                    </a:lnTo>
                    <a:lnTo>
                      <a:pt x="81" y="6"/>
                    </a:lnTo>
                    <a:lnTo>
                      <a:pt x="81" y="12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94" y="12"/>
                    </a:lnTo>
                    <a:lnTo>
                      <a:pt x="94" y="24"/>
                    </a:lnTo>
                    <a:lnTo>
                      <a:pt x="94" y="6"/>
                    </a:lnTo>
                    <a:lnTo>
                      <a:pt x="94" y="12"/>
                    </a:lnTo>
                    <a:lnTo>
                      <a:pt x="100" y="6"/>
                    </a:lnTo>
                    <a:lnTo>
                      <a:pt x="100" y="24"/>
                    </a:lnTo>
                    <a:lnTo>
                      <a:pt x="100" y="6"/>
                    </a:lnTo>
                    <a:lnTo>
                      <a:pt x="100" y="18"/>
                    </a:lnTo>
                    <a:lnTo>
                      <a:pt x="107" y="12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24"/>
                    </a:lnTo>
                    <a:lnTo>
                      <a:pt x="113" y="18"/>
                    </a:lnTo>
                    <a:lnTo>
                      <a:pt x="113" y="24"/>
                    </a:lnTo>
                    <a:lnTo>
                      <a:pt x="113" y="6"/>
                    </a:lnTo>
                    <a:lnTo>
                      <a:pt x="113" y="12"/>
                    </a:lnTo>
                    <a:lnTo>
                      <a:pt x="119" y="18"/>
                    </a:lnTo>
                    <a:lnTo>
                      <a:pt x="119" y="24"/>
                    </a:lnTo>
                    <a:lnTo>
                      <a:pt x="119" y="6"/>
                    </a:lnTo>
                    <a:lnTo>
                      <a:pt x="119" y="18"/>
                    </a:lnTo>
                    <a:lnTo>
                      <a:pt x="126" y="12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24"/>
                    </a:lnTo>
                    <a:lnTo>
                      <a:pt x="132" y="18"/>
                    </a:lnTo>
                    <a:lnTo>
                      <a:pt x="132" y="30"/>
                    </a:lnTo>
                    <a:lnTo>
                      <a:pt x="132" y="6"/>
                    </a:lnTo>
                    <a:lnTo>
                      <a:pt x="132" y="18"/>
                    </a:lnTo>
                    <a:lnTo>
                      <a:pt x="138" y="12"/>
                    </a:lnTo>
                    <a:lnTo>
                      <a:pt x="138" y="24"/>
                    </a:lnTo>
                    <a:lnTo>
                      <a:pt x="138" y="6"/>
                    </a:lnTo>
                    <a:lnTo>
                      <a:pt x="138" y="18"/>
                    </a:lnTo>
                    <a:lnTo>
                      <a:pt x="144" y="12"/>
                    </a:lnTo>
                    <a:lnTo>
                      <a:pt x="144" y="24"/>
                    </a:lnTo>
                    <a:lnTo>
                      <a:pt x="144" y="6"/>
                    </a:lnTo>
                    <a:lnTo>
                      <a:pt x="144" y="12"/>
                    </a:lnTo>
                    <a:lnTo>
                      <a:pt x="151" y="18"/>
                    </a:lnTo>
                    <a:lnTo>
                      <a:pt x="151" y="24"/>
                    </a:lnTo>
                    <a:lnTo>
                      <a:pt x="151" y="6"/>
                    </a:lnTo>
                    <a:lnTo>
                      <a:pt x="151" y="12"/>
                    </a:lnTo>
                    <a:lnTo>
                      <a:pt x="157" y="18"/>
                    </a:lnTo>
                    <a:lnTo>
                      <a:pt x="157" y="24"/>
                    </a:lnTo>
                    <a:lnTo>
                      <a:pt x="157" y="6"/>
                    </a:lnTo>
                    <a:lnTo>
                      <a:pt x="157" y="12"/>
                    </a:lnTo>
                    <a:lnTo>
                      <a:pt x="163" y="18"/>
                    </a:lnTo>
                    <a:lnTo>
                      <a:pt x="163" y="30"/>
                    </a:lnTo>
                    <a:lnTo>
                      <a:pt x="163" y="6"/>
                    </a:lnTo>
                    <a:lnTo>
                      <a:pt x="163" y="12"/>
                    </a:lnTo>
                    <a:lnTo>
                      <a:pt x="170" y="18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18"/>
                    </a:lnTo>
                    <a:lnTo>
                      <a:pt x="176" y="12"/>
                    </a:lnTo>
                    <a:lnTo>
                      <a:pt x="176" y="24"/>
                    </a:lnTo>
                    <a:lnTo>
                      <a:pt x="176" y="6"/>
                    </a:lnTo>
                    <a:lnTo>
                      <a:pt x="176" y="12"/>
                    </a:lnTo>
                    <a:lnTo>
                      <a:pt x="182" y="18"/>
                    </a:lnTo>
                    <a:lnTo>
                      <a:pt x="182" y="24"/>
                    </a:lnTo>
                    <a:lnTo>
                      <a:pt x="182" y="6"/>
                    </a:lnTo>
                    <a:lnTo>
                      <a:pt x="182" y="18"/>
                    </a:lnTo>
                    <a:lnTo>
                      <a:pt x="189" y="12"/>
                    </a:lnTo>
                    <a:lnTo>
                      <a:pt x="189" y="30"/>
                    </a:lnTo>
                    <a:lnTo>
                      <a:pt x="189" y="6"/>
                    </a:lnTo>
                    <a:lnTo>
                      <a:pt x="189" y="12"/>
                    </a:lnTo>
                    <a:lnTo>
                      <a:pt x="195" y="18"/>
                    </a:lnTo>
                    <a:lnTo>
                      <a:pt x="195" y="24"/>
                    </a:lnTo>
                    <a:lnTo>
                      <a:pt x="195" y="6"/>
                    </a:lnTo>
                    <a:lnTo>
                      <a:pt x="195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6" name="Freeform 149"/>
              <p:cNvSpPr>
                <a:spLocks/>
              </p:cNvSpPr>
              <p:nvPr/>
            </p:nvSpPr>
            <p:spPr bwMode="auto">
              <a:xfrm>
                <a:off x="1587" y="1584"/>
                <a:ext cx="208" cy="26"/>
              </a:xfrm>
              <a:custGeom>
                <a:avLst/>
                <a:gdLst>
                  <a:gd name="T0" fmla="*/ 6 w 208"/>
                  <a:gd name="T1" fmla="*/ 20 h 30"/>
                  <a:gd name="T2" fmla="*/ 12 w 208"/>
                  <a:gd name="T3" fmla="*/ 8 h 30"/>
                  <a:gd name="T4" fmla="*/ 12 w 208"/>
                  <a:gd name="T5" fmla="*/ 12 h 30"/>
                  <a:gd name="T6" fmla="*/ 19 w 208"/>
                  <a:gd name="T7" fmla="*/ 3 h 30"/>
                  <a:gd name="T8" fmla="*/ 25 w 208"/>
                  <a:gd name="T9" fmla="*/ 3 h 30"/>
                  <a:gd name="T10" fmla="*/ 31 w 208"/>
                  <a:gd name="T11" fmla="*/ 16 h 30"/>
                  <a:gd name="T12" fmla="*/ 38 w 208"/>
                  <a:gd name="T13" fmla="*/ 12 h 30"/>
                  <a:gd name="T14" fmla="*/ 44 w 208"/>
                  <a:gd name="T15" fmla="*/ 8 h 30"/>
                  <a:gd name="T16" fmla="*/ 44 w 208"/>
                  <a:gd name="T17" fmla="*/ 8 h 30"/>
                  <a:gd name="T18" fmla="*/ 50 w 208"/>
                  <a:gd name="T19" fmla="*/ 3 h 30"/>
                  <a:gd name="T20" fmla="*/ 57 w 208"/>
                  <a:gd name="T21" fmla="*/ 20 h 30"/>
                  <a:gd name="T22" fmla="*/ 63 w 208"/>
                  <a:gd name="T23" fmla="*/ 16 h 30"/>
                  <a:gd name="T24" fmla="*/ 63 w 208"/>
                  <a:gd name="T25" fmla="*/ 12 h 30"/>
                  <a:gd name="T26" fmla="*/ 69 w 208"/>
                  <a:gd name="T27" fmla="*/ 3 h 30"/>
                  <a:gd name="T28" fmla="*/ 75 w 208"/>
                  <a:gd name="T29" fmla="*/ 20 h 30"/>
                  <a:gd name="T30" fmla="*/ 82 w 208"/>
                  <a:gd name="T31" fmla="*/ 8 h 30"/>
                  <a:gd name="T32" fmla="*/ 82 w 208"/>
                  <a:gd name="T33" fmla="*/ 12 h 30"/>
                  <a:gd name="T34" fmla="*/ 88 w 208"/>
                  <a:gd name="T35" fmla="*/ 0 h 30"/>
                  <a:gd name="T36" fmla="*/ 94 w 208"/>
                  <a:gd name="T37" fmla="*/ 16 h 30"/>
                  <a:gd name="T38" fmla="*/ 101 w 208"/>
                  <a:gd name="T39" fmla="*/ 12 h 30"/>
                  <a:gd name="T40" fmla="*/ 101 w 208"/>
                  <a:gd name="T41" fmla="*/ 8 h 30"/>
                  <a:gd name="T42" fmla="*/ 107 w 208"/>
                  <a:gd name="T43" fmla="*/ 3 h 30"/>
                  <a:gd name="T44" fmla="*/ 113 w 208"/>
                  <a:gd name="T45" fmla="*/ 16 h 30"/>
                  <a:gd name="T46" fmla="*/ 120 w 208"/>
                  <a:gd name="T47" fmla="*/ 8 h 30"/>
                  <a:gd name="T48" fmla="*/ 120 w 208"/>
                  <a:gd name="T49" fmla="*/ 12 h 30"/>
                  <a:gd name="T50" fmla="*/ 126 w 208"/>
                  <a:gd name="T51" fmla="*/ 3 h 30"/>
                  <a:gd name="T52" fmla="*/ 132 w 208"/>
                  <a:gd name="T53" fmla="*/ 16 h 30"/>
                  <a:gd name="T54" fmla="*/ 138 w 208"/>
                  <a:gd name="T55" fmla="*/ 12 h 30"/>
                  <a:gd name="T56" fmla="*/ 138 w 208"/>
                  <a:gd name="T57" fmla="*/ 8 h 30"/>
                  <a:gd name="T58" fmla="*/ 145 w 208"/>
                  <a:gd name="T59" fmla="*/ 3 h 30"/>
                  <a:gd name="T60" fmla="*/ 151 w 208"/>
                  <a:gd name="T61" fmla="*/ 16 h 30"/>
                  <a:gd name="T62" fmla="*/ 157 w 208"/>
                  <a:gd name="T63" fmla="*/ 12 h 30"/>
                  <a:gd name="T64" fmla="*/ 157 w 208"/>
                  <a:gd name="T65" fmla="*/ 8 h 30"/>
                  <a:gd name="T66" fmla="*/ 164 w 208"/>
                  <a:gd name="T67" fmla="*/ 3 h 30"/>
                  <a:gd name="T68" fmla="*/ 170 w 208"/>
                  <a:gd name="T69" fmla="*/ 16 h 30"/>
                  <a:gd name="T70" fmla="*/ 176 w 208"/>
                  <a:gd name="T71" fmla="*/ 12 h 30"/>
                  <a:gd name="T72" fmla="*/ 176 w 208"/>
                  <a:gd name="T73" fmla="*/ 16 h 30"/>
                  <a:gd name="T74" fmla="*/ 182 w 208"/>
                  <a:gd name="T75" fmla="*/ 3 h 30"/>
                  <a:gd name="T76" fmla="*/ 189 w 208"/>
                  <a:gd name="T77" fmla="*/ 20 h 30"/>
                  <a:gd name="T78" fmla="*/ 195 w 208"/>
                  <a:gd name="T79" fmla="*/ 8 h 30"/>
                  <a:gd name="T80" fmla="*/ 195 w 208"/>
                  <a:gd name="T81" fmla="*/ 12 h 30"/>
                  <a:gd name="T82" fmla="*/ 201 w 208"/>
                  <a:gd name="T83" fmla="*/ 3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8" h="30">
                    <a:moveTo>
                      <a:pt x="0" y="18"/>
                    </a:moveTo>
                    <a:lnTo>
                      <a:pt x="6" y="12"/>
                    </a:lnTo>
                    <a:lnTo>
                      <a:pt x="6" y="3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2"/>
                    </a:lnTo>
                    <a:lnTo>
                      <a:pt x="12" y="24"/>
                    </a:lnTo>
                    <a:lnTo>
                      <a:pt x="12" y="6"/>
                    </a:lnTo>
                    <a:lnTo>
                      <a:pt x="12" y="18"/>
                    </a:lnTo>
                    <a:lnTo>
                      <a:pt x="19" y="12"/>
                    </a:lnTo>
                    <a:lnTo>
                      <a:pt x="19" y="24"/>
                    </a:lnTo>
                    <a:lnTo>
                      <a:pt x="19" y="6"/>
                    </a:lnTo>
                    <a:lnTo>
                      <a:pt x="19" y="18"/>
                    </a:lnTo>
                    <a:lnTo>
                      <a:pt x="25" y="30"/>
                    </a:lnTo>
                    <a:lnTo>
                      <a:pt x="25" y="6"/>
                    </a:lnTo>
                    <a:lnTo>
                      <a:pt x="25" y="12"/>
                    </a:lnTo>
                    <a:lnTo>
                      <a:pt x="31" y="18"/>
                    </a:lnTo>
                    <a:lnTo>
                      <a:pt x="31" y="24"/>
                    </a:lnTo>
                    <a:lnTo>
                      <a:pt x="31" y="6"/>
                    </a:lnTo>
                    <a:lnTo>
                      <a:pt x="31" y="12"/>
                    </a:lnTo>
                    <a:lnTo>
                      <a:pt x="38" y="18"/>
                    </a:lnTo>
                    <a:lnTo>
                      <a:pt x="38" y="24"/>
                    </a:lnTo>
                    <a:lnTo>
                      <a:pt x="38" y="6"/>
                    </a:lnTo>
                    <a:lnTo>
                      <a:pt x="44" y="12"/>
                    </a:lnTo>
                    <a:lnTo>
                      <a:pt x="44" y="24"/>
                    </a:lnTo>
                    <a:lnTo>
                      <a:pt x="44" y="6"/>
                    </a:lnTo>
                    <a:lnTo>
                      <a:pt x="44" y="12"/>
                    </a:lnTo>
                    <a:lnTo>
                      <a:pt x="50" y="18"/>
                    </a:lnTo>
                    <a:lnTo>
                      <a:pt x="50" y="30"/>
                    </a:lnTo>
                    <a:lnTo>
                      <a:pt x="50" y="6"/>
                    </a:lnTo>
                    <a:lnTo>
                      <a:pt x="50" y="12"/>
                    </a:lnTo>
                    <a:lnTo>
                      <a:pt x="57" y="18"/>
                    </a:lnTo>
                    <a:lnTo>
                      <a:pt x="57" y="30"/>
                    </a:lnTo>
                    <a:lnTo>
                      <a:pt x="57" y="6"/>
                    </a:lnTo>
                    <a:lnTo>
                      <a:pt x="57" y="12"/>
                    </a:lnTo>
                    <a:lnTo>
                      <a:pt x="63" y="24"/>
                    </a:lnTo>
                    <a:lnTo>
                      <a:pt x="63" y="30"/>
                    </a:lnTo>
                    <a:lnTo>
                      <a:pt x="63" y="6"/>
                    </a:lnTo>
                    <a:lnTo>
                      <a:pt x="63" y="18"/>
                    </a:lnTo>
                    <a:lnTo>
                      <a:pt x="69" y="12"/>
                    </a:lnTo>
                    <a:lnTo>
                      <a:pt x="69" y="24"/>
                    </a:lnTo>
                    <a:lnTo>
                      <a:pt x="69" y="6"/>
                    </a:lnTo>
                    <a:lnTo>
                      <a:pt x="69" y="18"/>
                    </a:lnTo>
                    <a:lnTo>
                      <a:pt x="75" y="12"/>
                    </a:lnTo>
                    <a:lnTo>
                      <a:pt x="75" y="30"/>
                    </a:lnTo>
                    <a:lnTo>
                      <a:pt x="75" y="6"/>
                    </a:lnTo>
                    <a:lnTo>
                      <a:pt x="82" y="12"/>
                    </a:lnTo>
                    <a:lnTo>
                      <a:pt x="82" y="24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8" y="24"/>
                    </a:lnTo>
                    <a:lnTo>
                      <a:pt x="88" y="0"/>
                    </a:lnTo>
                    <a:lnTo>
                      <a:pt x="88" y="18"/>
                    </a:lnTo>
                    <a:lnTo>
                      <a:pt x="94" y="24"/>
                    </a:lnTo>
                    <a:lnTo>
                      <a:pt x="94" y="6"/>
                    </a:lnTo>
                    <a:lnTo>
                      <a:pt x="94" y="12"/>
                    </a:lnTo>
                    <a:lnTo>
                      <a:pt x="101" y="18"/>
                    </a:lnTo>
                    <a:lnTo>
                      <a:pt x="101" y="30"/>
                    </a:lnTo>
                    <a:lnTo>
                      <a:pt x="101" y="6"/>
                    </a:lnTo>
                    <a:lnTo>
                      <a:pt x="101" y="12"/>
                    </a:lnTo>
                    <a:lnTo>
                      <a:pt x="107" y="18"/>
                    </a:lnTo>
                    <a:lnTo>
                      <a:pt x="107" y="30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3" y="12"/>
                    </a:lnTo>
                    <a:lnTo>
                      <a:pt x="113" y="24"/>
                    </a:lnTo>
                    <a:lnTo>
                      <a:pt x="113" y="6"/>
                    </a:lnTo>
                    <a:lnTo>
                      <a:pt x="113" y="18"/>
                    </a:lnTo>
                    <a:lnTo>
                      <a:pt x="120" y="12"/>
                    </a:lnTo>
                    <a:lnTo>
                      <a:pt x="120" y="24"/>
                    </a:lnTo>
                    <a:lnTo>
                      <a:pt x="120" y="6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32" y="6"/>
                    </a:lnTo>
                    <a:lnTo>
                      <a:pt x="132" y="24"/>
                    </a:lnTo>
                    <a:lnTo>
                      <a:pt x="132" y="6"/>
                    </a:lnTo>
                    <a:lnTo>
                      <a:pt x="132" y="24"/>
                    </a:lnTo>
                    <a:lnTo>
                      <a:pt x="138" y="18"/>
                    </a:lnTo>
                    <a:lnTo>
                      <a:pt x="138" y="24"/>
                    </a:lnTo>
                    <a:lnTo>
                      <a:pt x="138" y="6"/>
                    </a:lnTo>
                    <a:lnTo>
                      <a:pt x="138" y="12"/>
                    </a:lnTo>
                    <a:lnTo>
                      <a:pt x="145" y="18"/>
                    </a:lnTo>
                    <a:lnTo>
                      <a:pt x="145" y="24"/>
                    </a:lnTo>
                    <a:lnTo>
                      <a:pt x="145" y="6"/>
                    </a:lnTo>
                    <a:lnTo>
                      <a:pt x="145" y="24"/>
                    </a:lnTo>
                    <a:lnTo>
                      <a:pt x="151" y="18"/>
                    </a:lnTo>
                    <a:lnTo>
                      <a:pt x="151" y="24"/>
                    </a:lnTo>
                    <a:lnTo>
                      <a:pt x="151" y="6"/>
                    </a:lnTo>
                    <a:lnTo>
                      <a:pt x="151" y="12"/>
                    </a:lnTo>
                    <a:lnTo>
                      <a:pt x="157" y="18"/>
                    </a:lnTo>
                    <a:lnTo>
                      <a:pt x="157" y="24"/>
                    </a:lnTo>
                    <a:lnTo>
                      <a:pt x="157" y="6"/>
                    </a:lnTo>
                    <a:lnTo>
                      <a:pt x="157" y="12"/>
                    </a:lnTo>
                    <a:lnTo>
                      <a:pt x="164" y="18"/>
                    </a:lnTo>
                    <a:lnTo>
                      <a:pt x="164" y="24"/>
                    </a:lnTo>
                    <a:lnTo>
                      <a:pt x="164" y="6"/>
                    </a:lnTo>
                    <a:lnTo>
                      <a:pt x="170" y="12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24"/>
                    </a:lnTo>
                    <a:lnTo>
                      <a:pt x="176" y="18"/>
                    </a:lnTo>
                    <a:lnTo>
                      <a:pt x="176" y="24"/>
                    </a:lnTo>
                    <a:lnTo>
                      <a:pt x="176" y="6"/>
                    </a:lnTo>
                    <a:lnTo>
                      <a:pt x="176" y="24"/>
                    </a:lnTo>
                    <a:lnTo>
                      <a:pt x="182" y="18"/>
                    </a:lnTo>
                    <a:lnTo>
                      <a:pt x="182" y="24"/>
                    </a:lnTo>
                    <a:lnTo>
                      <a:pt x="182" y="6"/>
                    </a:lnTo>
                    <a:lnTo>
                      <a:pt x="182" y="18"/>
                    </a:lnTo>
                    <a:lnTo>
                      <a:pt x="189" y="12"/>
                    </a:lnTo>
                    <a:lnTo>
                      <a:pt x="189" y="30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95" y="12"/>
                    </a:lnTo>
                    <a:lnTo>
                      <a:pt x="195" y="30"/>
                    </a:lnTo>
                    <a:lnTo>
                      <a:pt x="195" y="6"/>
                    </a:lnTo>
                    <a:lnTo>
                      <a:pt x="195" y="18"/>
                    </a:lnTo>
                    <a:lnTo>
                      <a:pt x="201" y="24"/>
                    </a:lnTo>
                    <a:lnTo>
                      <a:pt x="201" y="30"/>
                    </a:lnTo>
                    <a:lnTo>
                      <a:pt x="201" y="6"/>
                    </a:lnTo>
                    <a:lnTo>
                      <a:pt x="201" y="12"/>
                    </a:lnTo>
                    <a:lnTo>
                      <a:pt x="208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7" name="Freeform 150"/>
              <p:cNvSpPr>
                <a:spLocks/>
              </p:cNvSpPr>
              <p:nvPr/>
            </p:nvSpPr>
            <p:spPr bwMode="auto">
              <a:xfrm>
                <a:off x="1795" y="1584"/>
                <a:ext cx="201" cy="26"/>
              </a:xfrm>
              <a:custGeom>
                <a:avLst/>
                <a:gdLst>
                  <a:gd name="T0" fmla="*/ 0 w 201"/>
                  <a:gd name="T1" fmla="*/ 0 h 30"/>
                  <a:gd name="T2" fmla="*/ 6 w 201"/>
                  <a:gd name="T3" fmla="*/ 20 h 30"/>
                  <a:gd name="T4" fmla="*/ 12 w 201"/>
                  <a:gd name="T5" fmla="*/ 16 h 30"/>
                  <a:gd name="T6" fmla="*/ 12 w 201"/>
                  <a:gd name="T7" fmla="*/ 12 h 30"/>
                  <a:gd name="T8" fmla="*/ 19 w 201"/>
                  <a:gd name="T9" fmla="*/ 3 h 30"/>
                  <a:gd name="T10" fmla="*/ 25 w 201"/>
                  <a:gd name="T11" fmla="*/ 16 h 30"/>
                  <a:gd name="T12" fmla="*/ 31 w 201"/>
                  <a:gd name="T13" fmla="*/ 3 h 30"/>
                  <a:gd name="T14" fmla="*/ 31 w 201"/>
                  <a:gd name="T15" fmla="*/ 16 h 30"/>
                  <a:gd name="T16" fmla="*/ 37 w 201"/>
                  <a:gd name="T17" fmla="*/ 8 h 30"/>
                  <a:gd name="T18" fmla="*/ 44 w 201"/>
                  <a:gd name="T19" fmla="*/ 0 h 30"/>
                  <a:gd name="T20" fmla="*/ 50 w 201"/>
                  <a:gd name="T21" fmla="*/ 16 h 30"/>
                  <a:gd name="T22" fmla="*/ 56 w 201"/>
                  <a:gd name="T23" fmla="*/ 8 h 30"/>
                  <a:gd name="T24" fmla="*/ 56 w 201"/>
                  <a:gd name="T25" fmla="*/ 8 h 30"/>
                  <a:gd name="T26" fmla="*/ 63 w 201"/>
                  <a:gd name="T27" fmla="*/ 3 h 30"/>
                  <a:gd name="T28" fmla="*/ 69 w 201"/>
                  <a:gd name="T29" fmla="*/ 16 h 30"/>
                  <a:gd name="T30" fmla="*/ 75 w 201"/>
                  <a:gd name="T31" fmla="*/ 12 h 30"/>
                  <a:gd name="T32" fmla="*/ 75 w 201"/>
                  <a:gd name="T33" fmla="*/ 16 h 30"/>
                  <a:gd name="T34" fmla="*/ 82 w 201"/>
                  <a:gd name="T35" fmla="*/ 3 h 30"/>
                  <a:gd name="T36" fmla="*/ 88 w 201"/>
                  <a:gd name="T37" fmla="*/ 16 h 30"/>
                  <a:gd name="T38" fmla="*/ 94 w 201"/>
                  <a:gd name="T39" fmla="*/ 8 h 30"/>
                  <a:gd name="T40" fmla="*/ 94 w 201"/>
                  <a:gd name="T41" fmla="*/ 8 h 30"/>
                  <a:gd name="T42" fmla="*/ 100 w 201"/>
                  <a:gd name="T43" fmla="*/ 3 h 30"/>
                  <a:gd name="T44" fmla="*/ 107 w 201"/>
                  <a:gd name="T45" fmla="*/ 16 h 30"/>
                  <a:gd name="T46" fmla="*/ 113 w 201"/>
                  <a:gd name="T47" fmla="*/ 8 h 30"/>
                  <a:gd name="T48" fmla="*/ 113 w 201"/>
                  <a:gd name="T49" fmla="*/ 12 h 30"/>
                  <a:gd name="T50" fmla="*/ 119 w 201"/>
                  <a:gd name="T51" fmla="*/ 3 h 30"/>
                  <a:gd name="T52" fmla="*/ 126 w 201"/>
                  <a:gd name="T53" fmla="*/ 16 h 30"/>
                  <a:gd name="T54" fmla="*/ 132 w 201"/>
                  <a:gd name="T55" fmla="*/ 12 h 30"/>
                  <a:gd name="T56" fmla="*/ 132 w 201"/>
                  <a:gd name="T57" fmla="*/ 8 h 30"/>
                  <a:gd name="T58" fmla="*/ 138 w 201"/>
                  <a:gd name="T59" fmla="*/ 3 h 30"/>
                  <a:gd name="T60" fmla="*/ 145 w 201"/>
                  <a:gd name="T61" fmla="*/ 16 h 30"/>
                  <a:gd name="T62" fmla="*/ 151 w 201"/>
                  <a:gd name="T63" fmla="*/ 12 h 30"/>
                  <a:gd name="T64" fmla="*/ 151 w 201"/>
                  <a:gd name="T65" fmla="*/ 8 h 30"/>
                  <a:gd name="T66" fmla="*/ 157 w 201"/>
                  <a:gd name="T67" fmla="*/ 3 h 30"/>
                  <a:gd name="T68" fmla="*/ 163 w 201"/>
                  <a:gd name="T69" fmla="*/ 16 h 30"/>
                  <a:gd name="T70" fmla="*/ 170 w 201"/>
                  <a:gd name="T71" fmla="*/ 12 h 30"/>
                  <a:gd name="T72" fmla="*/ 170 w 201"/>
                  <a:gd name="T73" fmla="*/ 16 h 30"/>
                  <a:gd name="T74" fmla="*/ 176 w 201"/>
                  <a:gd name="T75" fmla="*/ 3 h 30"/>
                  <a:gd name="T76" fmla="*/ 182 w 201"/>
                  <a:gd name="T77" fmla="*/ 16 h 30"/>
                  <a:gd name="T78" fmla="*/ 189 w 201"/>
                  <a:gd name="T79" fmla="*/ 12 h 30"/>
                  <a:gd name="T80" fmla="*/ 189 w 201"/>
                  <a:gd name="T81" fmla="*/ 12 h 30"/>
                  <a:gd name="T82" fmla="*/ 195 w 201"/>
                  <a:gd name="T83" fmla="*/ 3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30">
                    <a:moveTo>
                      <a:pt x="0" y="18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30"/>
                    </a:lnTo>
                    <a:lnTo>
                      <a:pt x="12" y="6"/>
                    </a:lnTo>
                    <a:lnTo>
                      <a:pt x="12" y="18"/>
                    </a:lnTo>
                    <a:lnTo>
                      <a:pt x="19" y="12"/>
                    </a:lnTo>
                    <a:lnTo>
                      <a:pt x="19" y="24"/>
                    </a:lnTo>
                    <a:lnTo>
                      <a:pt x="19" y="6"/>
                    </a:lnTo>
                    <a:lnTo>
                      <a:pt x="25" y="18"/>
                    </a:lnTo>
                    <a:lnTo>
                      <a:pt x="25" y="24"/>
                    </a:lnTo>
                    <a:lnTo>
                      <a:pt x="25" y="6"/>
                    </a:lnTo>
                    <a:lnTo>
                      <a:pt x="25" y="12"/>
                    </a:lnTo>
                    <a:lnTo>
                      <a:pt x="31" y="6"/>
                    </a:lnTo>
                    <a:lnTo>
                      <a:pt x="31" y="24"/>
                    </a:lnTo>
                    <a:lnTo>
                      <a:pt x="31" y="6"/>
                    </a:lnTo>
                    <a:lnTo>
                      <a:pt x="31" y="24"/>
                    </a:lnTo>
                    <a:lnTo>
                      <a:pt x="37" y="6"/>
                    </a:lnTo>
                    <a:lnTo>
                      <a:pt x="37" y="24"/>
                    </a:lnTo>
                    <a:lnTo>
                      <a:pt x="37" y="12"/>
                    </a:lnTo>
                    <a:lnTo>
                      <a:pt x="44" y="18"/>
                    </a:lnTo>
                    <a:lnTo>
                      <a:pt x="44" y="24"/>
                    </a:lnTo>
                    <a:lnTo>
                      <a:pt x="44" y="0"/>
                    </a:lnTo>
                    <a:lnTo>
                      <a:pt x="44" y="18"/>
                    </a:lnTo>
                    <a:lnTo>
                      <a:pt x="50" y="12"/>
                    </a:lnTo>
                    <a:lnTo>
                      <a:pt x="50" y="24"/>
                    </a:lnTo>
                    <a:lnTo>
                      <a:pt x="50" y="6"/>
                    </a:lnTo>
                    <a:lnTo>
                      <a:pt x="50" y="18"/>
                    </a:lnTo>
                    <a:lnTo>
                      <a:pt x="56" y="12"/>
                    </a:lnTo>
                    <a:lnTo>
                      <a:pt x="56" y="24"/>
                    </a:lnTo>
                    <a:lnTo>
                      <a:pt x="56" y="6"/>
                    </a:lnTo>
                    <a:lnTo>
                      <a:pt x="56" y="12"/>
                    </a:lnTo>
                    <a:lnTo>
                      <a:pt x="63" y="18"/>
                    </a:lnTo>
                    <a:lnTo>
                      <a:pt x="63" y="24"/>
                    </a:lnTo>
                    <a:lnTo>
                      <a:pt x="63" y="6"/>
                    </a:lnTo>
                    <a:lnTo>
                      <a:pt x="63" y="12"/>
                    </a:lnTo>
                    <a:lnTo>
                      <a:pt x="69" y="12"/>
                    </a:lnTo>
                    <a:lnTo>
                      <a:pt x="69" y="24"/>
                    </a:lnTo>
                    <a:lnTo>
                      <a:pt x="69" y="6"/>
                    </a:lnTo>
                    <a:lnTo>
                      <a:pt x="69" y="12"/>
                    </a:lnTo>
                    <a:lnTo>
                      <a:pt x="75" y="18"/>
                    </a:lnTo>
                    <a:lnTo>
                      <a:pt x="75" y="30"/>
                    </a:lnTo>
                    <a:lnTo>
                      <a:pt x="75" y="6"/>
                    </a:lnTo>
                    <a:lnTo>
                      <a:pt x="75" y="24"/>
                    </a:lnTo>
                    <a:lnTo>
                      <a:pt x="82" y="18"/>
                    </a:lnTo>
                    <a:lnTo>
                      <a:pt x="82" y="30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8" y="12"/>
                    </a:lnTo>
                    <a:lnTo>
                      <a:pt x="88" y="24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94" y="12"/>
                    </a:lnTo>
                    <a:lnTo>
                      <a:pt x="94" y="30"/>
                    </a:lnTo>
                    <a:lnTo>
                      <a:pt x="94" y="6"/>
                    </a:lnTo>
                    <a:lnTo>
                      <a:pt x="94" y="12"/>
                    </a:lnTo>
                    <a:lnTo>
                      <a:pt x="100" y="18"/>
                    </a:lnTo>
                    <a:lnTo>
                      <a:pt x="100" y="30"/>
                    </a:lnTo>
                    <a:lnTo>
                      <a:pt x="100" y="6"/>
                    </a:lnTo>
                    <a:lnTo>
                      <a:pt x="100" y="12"/>
                    </a:lnTo>
                    <a:lnTo>
                      <a:pt x="107" y="18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3" y="12"/>
                    </a:lnTo>
                    <a:lnTo>
                      <a:pt x="113" y="30"/>
                    </a:lnTo>
                    <a:lnTo>
                      <a:pt x="113" y="6"/>
                    </a:lnTo>
                    <a:lnTo>
                      <a:pt x="113" y="18"/>
                    </a:lnTo>
                    <a:lnTo>
                      <a:pt x="119" y="24"/>
                    </a:lnTo>
                    <a:lnTo>
                      <a:pt x="119" y="6"/>
                    </a:lnTo>
                    <a:lnTo>
                      <a:pt x="119" y="24"/>
                    </a:lnTo>
                    <a:lnTo>
                      <a:pt x="126" y="18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32" y="18"/>
                    </a:lnTo>
                    <a:lnTo>
                      <a:pt x="132" y="30"/>
                    </a:lnTo>
                    <a:lnTo>
                      <a:pt x="132" y="6"/>
                    </a:lnTo>
                    <a:lnTo>
                      <a:pt x="132" y="12"/>
                    </a:lnTo>
                    <a:lnTo>
                      <a:pt x="138" y="18"/>
                    </a:lnTo>
                    <a:lnTo>
                      <a:pt x="138" y="24"/>
                    </a:lnTo>
                    <a:lnTo>
                      <a:pt x="138" y="6"/>
                    </a:lnTo>
                    <a:lnTo>
                      <a:pt x="138" y="18"/>
                    </a:lnTo>
                    <a:lnTo>
                      <a:pt x="145" y="12"/>
                    </a:lnTo>
                    <a:lnTo>
                      <a:pt x="145" y="24"/>
                    </a:lnTo>
                    <a:lnTo>
                      <a:pt x="145" y="6"/>
                    </a:lnTo>
                    <a:lnTo>
                      <a:pt x="145" y="12"/>
                    </a:lnTo>
                    <a:lnTo>
                      <a:pt x="151" y="18"/>
                    </a:lnTo>
                    <a:lnTo>
                      <a:pt x="151" y="24"/>
                    </a:lnTo>
                    <a:lnTo>
                      <a:pt x="151" y="6"/>
                    </a:lnTo>
                    <a:lnTo>
                      <a:pt x="151" y="12"/>
                    </a:lnTo>
                    <a:lnTo>
                      <a:pt x="157" y="18"/>
                    </a:lnTo>
                    <a:lnTo>
                      <a:pt x="157" y="30"/>
                    </a:lnTo>
                    <a:lnTo>
                      <a:pt x="157" y="6"/>
                    </a:lnTo>
                    <a:lnTo>
                      <a:pt x="157" y="12"/>
                    </a:lnTo>
                    <a:lnTo>
                      <a:pt x="163" y="18"/>
                    </a:lnTo>
                    <a:lnTo>
                      <a:pt x="163" y="24"/>
                    </a:lnTo>
                    <a:lnTo>
                      <a:pt x="163" y="6"/>
                    </a:lnTo>
                    <a:lnTo>
                      <a:pt x="163" y="12"/>
                    </a:lnTo>
                    <a:lnTo>
                      <a:pt x="170" y="18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24"/>
                    </a:lnTo>
                    <a:lnTo>
                      <a:pt x="176" y="18"/>
                    </a:lnTo>
                    <a:lnTo>
                      <a:pt x="176" y="24"/>
                    </a:lnTo>
                    <a:lnTo>
                      <a:pt x="176" y="6"/>
                    </a:lnTo>
                    <a:lnTo>
                      <a:pt x="176" y="12"/>
                    </a:lnTo>
                    <a:lnTo>
                      <a:pt x="182" y="18"/>
                    </a:lnTo>
                    <a:lnTo>
                      <a:pt x="182" y="24"/>
                    </a:lnTo>
                    <a:lnTo>
                      <a:pt x="182" y="6"/>
                    </a:lnTo>
                    <a:lnTo>
                      <a:pt x="182" y="12"/>
                    </a:lnTo>
                    <a:lnTo>
                      <a:pt x="189" y="18"/>
                    </a:lnTo>
                    <a:lnTo>
                      <a:pt x="189" y="24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95" y="12"/>
                    </a:lnTo>
                    <a:lnTo>
                      <a:pt x="195" y="30"/>
                    </a:lnTo>
                    <a:lnTo>
                      <a:pt x="195" y="6"/>
                    </a:lnTo>
                    <a:lnTo>
                      <a:pt x="195" y="18"/>
                    </a:lnTo>
                    <a:lnTo>
                      <a:pt x="201" y="24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8" name="Freeform 151"/>
              <p:cNvSpPr>
                <a:spLocks/>
              </p:cNvSpPr>
              <p:nvPr/>
            </p:nvSpPr>
            <p:spPr bwMode="auto">
              <a:xfrm>
                <a:off x="1996" y="1584"/>
                <a:ext cx="196" cy="26"/>
              </a:xfrm>
              <a:custGeom>
                <a:avLst/>
                <a:gdLst>
                  <a:gd name="T0" fmla="*/ 0 w 196"/>
                  <a:gd name="T1" fmla="*/ 3 h 30"/>
                  <a:gd name="T2" fmla="*/ 7 w 196"/>
                  <a:gd name="T3" fmla="*/ 20 h 30"/>
                  <a:gd name="T4" fmla="*/ 13 w 196"/>
                  <a:gd name="T5" fmla="*/ 8 h 30"/>
                  <a:gd name="T6" fmla="*/ 13 w 196"/>
                  <a:gd name="T7" fmla="*/ 12 h 30"/>
                  <a:gd name="T8" fmla="*/ 19 w 196"/>
                  <a:gd name="T9" fmla="*/ 3 h 30"/>
                  <a:gd name="T10" fmla="*/ 25 w 196"/>
                  <a:gd name="T11" fmla="*/ 16 h 30"/>
                  <a:gd name="T12" fmla="*/ 32 w 196"/>
                  <a:gd name="T13" fmla="*/ 12 h 30"/>
                  <a:gd name="T14" fmla="*/ 32 w 196"/>
                  <a:gd name="T15" fmla="*/ 16 h 30"/>
                  <a:gd name="T16" fmla="*/ 38 w 196"/>
                  <a:gd name="T17" fmla="*/ 3 h 30"/>
                  <a:gd name="T18" fmla="*/ 44 w 196"/>
                  <a:gd name="T19" fmla="*/ 20 h 30"/>
                  <a:gd name="T20" fmla="*/ 51 w 196"/>
                  <a:gd name="T21" fmla="*/ 12 h 30"/>
                  <a:gd name="T22" fmla="*/ 51 w 196"/>
                  <a:gd name="T23" fmla="*/ 8 h 30"/>
                  <a:gd name="T24" fmla="*/ 57 w 196"/>
                  <a:gd name="T25" fmla="*/ 3 h 30"/>
                  <a:gd name="T26" fmla="*/ 63 w 196"/>
                  <a:gd name="T27" fmla="*/ 20 h 30"/>
                  <a:gd name="T28" fmla="*/ 70 w 196"/>
                  <a:gd name="T29" fmla="*/ 8 h 30"/>
                  <a:gd name="T30" fmla="*/ 70 w 196"/>
                  <a:gd name="T31" fmla="*/ 8 h 30"/>
                  <a:gd name="T32" fmla="*/ 76 w 196"/>
                  <a:gd name="T33" fmla="*/ 3 h 30"/>
                  <a:gd name="T34" fmla="*/ 82 w 196"/>
                  <a:gd name="T35" fmla="*/ 16 h 30"/>
                  <a:gd name="T36" fmla="*/ 88 w 196"/>
                  <a:gd name="T37" fmla="*/ 3 h 30"/>
                  <a:gd name="T38" fmla="*/ 88 w 196"/>
                  <a:gd name="T39" fmla="*/ 8 h 30"/>
                  <a:gd name="T40" fmla="*/ 95 w 196"/>
                  <a:gd name="T41" fmla="*/ 3 h 30"/>
                  <a:gd name="T42" fmla="*/ 101 w 196"/>
                  <a:gd name="T43" fmla="*/ 16 h 30"/>
                  <a:gd name="T44" fmla="*/ 107 w 196"/>
                  <a:gd name="T45" fmla="*/ 12 h 30"/>
                  <a:gd name="T46" fmla="*/ 107 w 196"/>
                  <a:gd name="T47" fmla="*/ 12 h 30"/>
                  <a:gd name="T48" fmla="*/ 114 w 196"/>
                  <a:gd name="T49" fmla="*/ 3 h 30"/>
                  <a:gd name="T50" fmla="*/ 120 w 196"/>
                  <a:gd name="T51" fmla="*/ 16 h 30"/>
                  <a:gd name="T52" fmla="*/ 126 w 196"/>
                  <a:gd name="T53" fmla="*/ 8 h 30"/>
                  <a:gd name="T54" fmla="*/ 126 w 196"/>
                  <a:gd name="T55" fmla="*/ 12 h 30"/>
                  <a:gd name="T56" fmla="*/ 133 w 196"/>
                  <a:gd name="T57" fmla="*/ 3 h 30"/>
                  <a:gd name="T58" fmla="*/ 139 w 196"/>
                  <a:gd name="T59" fmla="*/ 16 h 30"/>
                  <a:gd name="T60" fmla="*/ 145 w 196"/>
                  <a:gd name="T61" fmla="*/ 8 h 30"/>
                  <a:gd name="T62" fmla="*/ 145 w 196"/>
                  <a:gd name="T63" fmla="*/ 8 h 30"/>
                  <a:gd name="T64" fmla="*/ 151 w 196"/>
                  <a:gd name="T65" fmla="*/ 3 h 30"/>
                  <a:gd name="T66" fmla="*/ 158 w 196"/>
                  <a:gd name="T67" fmla="*/ 16 h 30"/>
                  <a:gd name="T68" fmla="*/ 164 w 196"/>
                  <a:gd name="T69" fmla="*/ 8 h 30"/>
                  <a:gd name="T70" fmla="*/ 164 w 196"/>
                  <a:gd name="T71" fmla="*/ 8 h 30"/>
                  <a:gd name="T72" fmla="*/ 170 w 196"/>
                  <a:gd name="T73" fmla="*/ 3 h 30"/>
                  <a:gd name="T74" fmla="*/ 177 w 196"/>
                  <a:gd name="T75" fmla="*/ 16 h 30"/>
                  <a:gd name="T76" fmla="*/ 183 w 196"/>
                  <a:gd name="T77" fmla="*/ 12 h 30"/>
                  <a:gd name="T78" fmla="*/ 183 w 196"/>
                  <a:gd name="T79" fmla="*/ 8 h 30"/>
                  <a:gd name="T80" fmla="*/ 189 w 196"/>
                  <a:gd name="T81" fmla="*/ 3 h 30"/>
                  <a:gd name="T82" fmla="*/ 196 w 196"/>
                  <a:gd name="T83" fmla="*/ 16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6" h="30">
                    <a:moveTo>
                      <a:pt x="0" y="24"/>
                    </a:moveTo>
                    <a:lnTo>
                      <a:pt x="0" y="24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7" y="24"/>
                    </a:lnTo>
                    <a:lnTo>
                      <a:pt x="7" y="30"/>
                    </a:lnTo>
                    <a:lnTo>
                      <a:pt x="7" y="6"/>
                    </a:lnTo>
                    <a:lnTo>
                      <a:pt x="7" y="18"/>
                    </a:lnTo>
                    <a:lnTo>
                      <a:pt x="13" y="12"/>
                    </a:lnTo>
                    <a:lnTo>
                      <a:pt x="13" y="24"/>
                    </a:lnTo>
                    <a:lnTo>
                      <a:pt x="13" y="6"/>
                    </a:lnTo>
                    <a:lnTo>
                      <a:pt x="13" y="18"/>
                    </a:lnTo>
                    <a:lnTo>
                      <a:pt x="19" y="12"/>
                    </a:lnTo>
                    <a:lnTo>
                      <a:pt x="19" y="24"/>
                    </a:lnTo>
                    <a:lnTo>
                      <a:pt x="19" y="6"/>
                    </a:lnTo>
                    <a:lnTo>
                      <a:pt x="19" y="18"/>
                    </a:lnTo>
                    <a:lnTo>
                      <a:pt x="25" y="12"/>
                    </a:lnTo>
                    <a:lnTo>
                      <a:pt x="25" y="24"/>
                    </a:lnTo>
                    <a:lnTo>
                      <a:pt x="25" y="6"/>
                    </a:lnTo>
                    <a:lnTo>
                      <a:pt x="25" y="24"/>
                    </a:lnTo>
                    <a:lnTo>
                      <a:pt x="32" y="18"/>
                    </a:lnTo>
                    <a:lnTo>
                      <a:pt x="32" y="24"/>
                    </a:lnTo>
                    <a:lnTo>
                      <a:pt x="32" y="6"/>
                    </a:lnTo>
                    <a:lnTo>
                      <a:pt x="32" y="24"/>
                    </a:lnTo>
                    <a:lnTo>
                      <a:pt x="38" y="12"/>
                    </a:lnTo>
                    <a:lnTo>
                      <a:pt x="38" y="30"/>
                    </a:lnTo>
                    <a:lnTo>
                      <a:pt x="38" y="6"/>
                    </a:lnTo>
                    <a:lnTo>
                      <a:pt x="38" y="18"/>
                    </a:lnTo>
                    <a:lnTo>
                      <a:pt x="44" y="12"/>
                    </a:lnTo>
                    <a:lnTo>
                      <a:pt x="44" y="30"/>
                    </a:lnTo>
                    <a:lnTo>
                      <a:pt x="44" y="6"/>
                    </a:lnTo>
                    <a:lnTo>
                      <a:pt x="44" y="12"/>
                    </a:lnTo>
                    <a:lnTo>
                      <a:pt x="51" y="18"/>
                    </a:lnTo>
                    <a:lnTo>
                      <a:pt x="51" y="24"/>
                    </a:lnTo>
                    <a:lnTo>
                      <a:pt x="51" y="6"/>
                    </a:lnTo>
                    <a:lnTo>
                      <a:pt x="51" y="12"/>
                    </a:lnTo>
                    <a:lnTo>
                      <a:pt x="57" y="18"/>
                    </a:lnTo>
                    <a:lnTo>
                      <a:pt x="57" y="24"/>
                    </a:lnTo>
                    <a:lnTo>
                      <a:pt x="57" y="6"/>
                    </a:lnTo>
                    <a:lnTo>
                      <a:pt x="57" y="12"/>
                    </a:lnTo>
                    <a:lnTo>
                      <a:pt x="63" y="18"/>
                    </a:lnTo>
                    <a:lnTo>
                      <a:pt x="63" y="30"/>
                    </a:lnTo>
                    <a:lnTo>
                      <a:pt x="63" y="6"/>
                    </a:lnTo>
                    <a:lnTo>
                      <a:pt x="63" y="18"/>
                    </a:lnTo>
                    <a:lnTo>
                      <a:pt x="70" y="12"/>
                    </a:lnTo>
                    <a:lnTo>
                      <a:pt x="70" y="24"/>
                    </a:lnTo>
                    <a:lnTo>
                      <a:pt x="70" y="6"/>
                    </a:lnTo>
                    <a:lnTo>
                      <a:pt x="70" y="12"/>
                    </a:lnTo>
                    <a:lnTo>
                      <a:pt x="76" y="18"/>
                    </a:lnTo>
                    <a:lnTo>
                      <a:pt x="76" y="24"/>
                    </a:lnTo>
                    <a:lnTo>
                      <a:pt x="76" y="6"/>
                    </a:lnTo>
                    <a:lnTo>
                      <a:pt x="76" y="12"/>
                    </a:lnTo>
                    <a:lnTo>
                      <a:pt x="82" y="18"/>
                    </a:lnTo>
                    <a:lnTo>
                      <a:pt x="82" y="24"/>
                    </a:lnTo>
                    <a:lnTo>
                      <a:pt x="82" y="6"/>
                    </a:lnTo>
                    <a:lnTo>
                      <a:pt x="82" y="12"/>
                    </a:lnTo>
                    <a:lnTo>
                      <a:pt x="88" y="6"/>
                    </a:lnTo>
                    <a:lnTo>
                      <a:pt x="88" y="30"/>
                    </a:lnTo>
                    <a:lnTo>
                      <a:pt x="88" y="6"/>
                    </a:lnTo>
                    <a:lnTo>
                      <a:pt x="88" y="12"/>
                    </a:lnTo>
                    <a:lnTo>
                      <a:pt x="95" y="18"/>
                    </a:lnTo>
                    <a:lnTo>
                      <a:pt x="95" y="30"/>
                    </a:lnTo>
                    <a:lnTo>
                      <a:pt x="95" y="6"/>
                    </a:lnTo>
                    <a:lnTo>
                      <a:pt x="95" y="18"/>
                    </a:lnTo>
                    <a:lnTo>
                      <a:pt x="101" y="12"/>
                    </a:lnTo>
                    <a:lnTo>
                      <a:pt x="101" y="24"/>
                    </a:lnTo>
                    <a:lnTo>
                      <a:pt x="101" y="6"/>
                    </a:lnTo>
                    <a:lnTo>
                      <a:pt x="101" y="12"/>
                    </a:lnTo>
                    <a:lnTo>
                      <a:pt x="107" y="18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4" y="24"/>
                    </a:lnTo>
                    <a:lnTo>
                      <a:pt x="114" y="6"/>
                    </a:lnTo>
                    <a:lnTo>
                      <a:pt x="114" y="18"/>
                    </a:lnTo>
                    <a:lnTo>
                      <a:pt x="120" y="12"/>
                    </a:lnTo>
                    <a:lnTo>
                      <a:pt x="120" y="24"/>
                    </a:lnTo>
                    <a:lnTo>
                      <a:pt x="120" y="6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18"/>
                    </a:lnTo>
                    <a:lnTo>
                      <a:pt x="133" y="12"/>
                    </a:lnTo>
                    <a:lnTo>
                      <a:pt x="133" y="24"/>
                    </a:lnTo>
                    <a:lnTo>
                      <a:pt x="133" y="6"/>
                    </a:lnTo>
                    <a:lnTo>
                      <a:pt x="133" y="12"/>
                    </a:lnTo>
                    <a:lnTo>
                      <a:pt x="139" y="18"/>
                    </a:lnTo>
                    <a:lnTo>
                      <a:pt x="139" y="24"/>
                    </a:lnTo>
                    <a:lnTo>
                      <a:pt x="139" y="0"/>
                    </a:lnTo>
                    <a:lnTo>
                      <a:pt x="139" y="18"/>
                    </a:lnTo>
                    <a:lnTo>
                      <a:pt x="145" y="12"/>
                    </a:lnTo>
                    <a:lnTo>
                      <a:pt x="145" y="24"/>
                    </a:lnTo>
                    <a:lnTo>
                      <a:pt x="145" y="6"/>
                    </a:lnTo>
                    <a:lnTo>
                      <a:pt x="145" y="12"/>
                    </a:lnTo>
                    <a:lnTo>
                      <a:pt x="151" y="18"/>
                    </a:lnTo>
                    <a:lnTo>
                      <a:pt x="151" y="30"/>
                    </a:lnTo>
                    <a:lnTo>
                      <a:pt x="151" y="6"/>
                    </a:lnTo>
                    <a:lnTo>
                      <a:pt x="151" y="24"/>
                    </a:lnTo>
                    <a:lnTo>
                      <a:pt x="158" y="18"/>
                    </a:lnTo>
                    <a:lnTo>
                      <a:pt x="158" y="24"/>
                    </a:lnTo>
                    <a:lnTo>
                      <a:pt x="158" y="6"/>
                    </a:lnTo>
                    <a:lnTo>
                      <a:pt x="158" y="18"/>
                    </a:lnTo>
                    <a:lnTo>
                      <a:pt x="164" y="12"/>
                    </a:lnTo>
                    <a:lnTo>
                      <a:pt x="164" y="24"/>
                    </a:lnTo>
                    <a:lnTo>
                      <a:pt x="164" y="6"/>
                    </a:lnTo>
                    <a:lnTo>
                      <a:pt x="164" y="12"/>
                    </a:lnTo>
                    <a:lnTo>
                      <a:pt x="170" y="18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24"/>
                    </a:lnTo>
                    <a:lnTo>
                      <a:pt x="177" y="18"/>
                    </a:lnTo>
                    <a:lnTo>
                      <a:pt x="177" y="24"/>
                    </a:lnTo>
                    <a:lnTo>
                      <a:pt x="177" y="6"/>
                    </a:lnTo>
                    <a:lnTo>
                      <a:pt x="177" y="12"/>
                    </a:lnTo>
                    <a:lnTo>
                      <a:pt x="183" y="18"/>
                    </a:lnTo>
                    <a:lnTo>
                      <a:pt x="183" y="24"/>
                    </a:lnTo>
                    <a:lnTo>
                      <a:pt x="183" y="6"/>
                    </a:lnTo>
                    <a:lnTo>
                      <a:pt x="183" y="12"/>
                    </a:lnTo>
                    <a:lnTo>
                      <a:pt x="189" y="18"/>
                    </a:lnTo>
                    <a:lnTo>
                      <a:pt x="189" y="24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96" y="24"/>
                    </a:lnTo>
                    <a:lnTo>
                      <a:pt x="196" y="6"/>
                    </a:lnTo>
                    <a:lnTo>
                      <a:pt x="196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9" name="Freeform 152"/>
              <p:cNvSpPr>
                <a:spLocks/>
              </p:cNvSpPr>
              <p:nvPr/>
            </p:nvSpPr>
            <p:spPr bwMode="auto">
              <a:xfrm>
                <a:off x="2192" y="1584"/>
                <a:ext cx="207" cy="26"/>
              </a:xfrm>
              <a:custGeom>
                <a:avLst/>
                <a:gdLst>
                  <a:gd name="T0" fmla="*/ 6 w 207"/>
                  <a:gd name="T1" fmla="*/ 16 h 30"/>
                  <a:gd name="T2" fmla="*/ 12 w 207"/>
                  <a:gd name="T3" fmla="*/ 16 h 30"/>
                  <a:gd name="T4" fmla="*/ 12 w 207"/>
                  <a:gd name="T5" fmla="*/ 12 h 30"/>
                  <a:gd name="T6" fmla="*/ 18 w 207"/>
                  <a:gd name="T7" fmla="*/ 3 h 30"/>
                  <a:gd name="T8" fmla="*/ 25 w 207"/>
                  <a:gd name="T9" fmla="*/ 20 h 30"/>
                  <a:gd name="T10" fmla="*/ 31 w 207"/>
                  <a:gd name="T11" fmla="*/ 12 h 30"/>
                  <a:gd name="T12" fmla="*/ 31 w 207"/>
                  <a:gd name="T13" fmla="*/ 12 h 30"/>
                  <a:gd name="T14" fmla="*/ 37 w 207"/>
                  <a:gd name="T15" fmla="*/ 8 h 30"/>
                  <a:gd name="T16" fmla="*/ 44 w 207"/>
                  <a:gd name="T17" fmla="*/ 3 h 30"/>
                  <a:gd name="T18" fmla="*/ 50 w 207"/>
                  <a:gd name="T19" fmla="*/ 16 h 30"/>
                  <a:gd name="T20" fmla="*/ 56 w 207"/>
                  <a:gd name="T21" fmla="*/ 8 h 30"/>
                  <a:gd name="T22" fmla="*/ 56 w 207"/>
                  <a:gd name="T23" fmla="*/ 8 h 30"/>
                  <a:gd name="T24" fmla="*/ 63 w 207"/>
                  <a:gd name="T25" fmla="*/ 3 h 30"/>
                  <a:gd name="T26" fmla="*/ 69 w 207"/>
                  <a:gd name="T27" fmla="*/ 16 h 30"/>
                  <a:gd name="T28" fmla="*/ 75 w 207"/>
                  <a:gd name="T29" fmla="*/ 8 h 30"/>
                  <a:gd name="T30" fmla="*/ 75 w 207"/>
                  <a:gd name="T31" fmla="*/ 8 h 30"/>
                  <a:gd name="T32" fmla="*/ 81 w 207"/>
                  <a:gd name="T33" fmla="*/ 3 h 30"/>
                  <a:gd name="T34" fmla="*/ 88 w 207"/>
                  <a:gd name="T35" fmla="*/ 16 h 30"/>
                  <a:gd name="T36" fmla="*/ 94 w 207"/>
                  <a:gd name="T37" fmla="*/ 8 h 30"/>
                  <a:gd name="T38" fmla="*/ 94 w 207"/>
                  <a:gd name="T39" fmla="*/ 12 h 30"/>
                  <a:gd name="T40" fmla="*/ 100 w 207"/>
                  <a:gd name="T41" fmla="*/ 3 h 30"/>
                  <a:gd name="T42" fmla="*/ 107 w 207"/>
                  <a:gd name="T43" fmla="*/ 16 h 30"/>
                  <a:gd name="T44" fmla="*/ 113 w 207"/>
                  <a:gd name="T45" fmla="*/ 16 h 30"/>
                  <a:gd name="T46" fmla="*/ 119 w 207"/>
                  <a:gd name="T47" fmla="*/ 12 h 30"/>
                  <a:gd name="T48" fmla="*/ 119 w 207"/>
                  <a:gd name="T49" fmla="*/ 12 h 30"/>
                  <a:gd name="T50" fmla="*/ 126 w 207"/>
                  <a:gd name="T51" fmla="*/ 3 h 30"/>
                  <a:gd name="T52" fmla="*/ 132 w 207"/>
                  <a:gd name="T53" fmla="*/ 16 h 30"/>
                  <a:gd name="T54" fmla="*/ 138 w 207"/>
                  <a:gd name="T55" fmla="*/ 8 h 30"/>
                  <a:gd name="T56" fmla="*/ 138 w 207"/>
                  <a:gd name="T57" fmla="*/ 8 h 30"/>
                  <a:gd name="T58" fmla="*/ 144 w 207"/>
                  <a:gd name="T59" fmla="*/ 3 h 30"/>
                  <a:gd name="T60" fmla="*/ 151 w 207"/>
                  <a:gd name="T61" fmla="*/ 16 h 30"/>
                  <a:gd name="T62" fmla="*/ 157 w 207"/>
                  <a:gd name="T63" fmla="*/ 12 h 30"/>
                  <a:gd name="T64" fmla="*/ 157 w 207"/>
                  <a:gd name="T65" fmla="*/ 12 h 30"/>
                  <a:gd name="T66" fmla="*/ 163 w 207"/>
                  <a:gd name="T67" fmla="*/ 3 h 30"/>
                  <a:gd name="T68" fmla="*/ 170 w 207"/>
                  <a:gd name="T69" fmla="*/ 16 h 30"/>
                  <a:gd name="T70" fmla="*/ 176 w 207"/>
                  <a:gd name="T71" fmla="*/ 12 h 30"/>
                  <a:gd name="T72" fmla="*/ 176 w 207"/>
                  <a:gd name="T73" fmla="*/ 16 h 30"/>
                  <a:gd name="T74" fmla="*/ 182 w 207"/>
                  <a:gd name="T75" fmla="*/ 3 h 30"/>
                  <a:gd name="T76" fmla="*/ 188 w 207"/>
                  <a:gd name="T77" fmla="*/ 16 h 30"/>
                  <a:gd name="T78" fmla="*/ 195 w 207"/>
                  <a:gd name="T79" fmla="*/ 8 h 30"/>
                  <a:gd name="T80" fmla="*/ 195 w 207"/>
                  <a:gd name="T81" fmla="*/ 12 h 30"/>
                  <a:gd name="T82" fmla="*/ 201 w 207"/>
                  <a:gd name="T83" fmla="*/ 3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7" h="30">
                    <a:moveTo>
                      <a:pt x="0" y="18"/>
                    </a:moveTo>
                    <a:lnTo>
                      <a:pt x="6" y="12"/>
                    </a:lnTo>
                    <a:lnTo>
                      <a:pt x="6" y="24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6"/>
                    </a:lnTo>
                    <a:lnTo>
                      <a:pt x="12" y="18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25" y="18"/>
                    </a:lnTo>
                    <a:lnTo>
                      <a:pt x="25" y="30"/>
                    </a:lnTo>
                    <a:lnTo>
                      <a:pt x="25" y="6"/>
                    </a:lnTo>
                    <a:lnTo>
                      <a:pt x="31" y="18"/>
                    </a:lnTo>
                    <a:lnTo>
                      <a:pt x="31" y="24"/>
                    </a:lnTo>
                    <a:lnTo>
                      <a:pt x="31" y="6"/>
                    </a:lnTo>
                    <a:lnTo>
                      <a:pt x="31" y="18"/>
                    </a:lnTo>
                    <a:lnTo>
                      <a:pt x="37" y="24"/>
                    </a:lnTo>
                    <a:lnTo>
                      <a:pt x="37" y="6"/>
                    </a:lnTo>
                    <a:lnTo>
                      <a:pt x="37" y="12"/>
                    </a:lnTo>
                    <a:lnTo>
                      <a:pt x="44" y="18"/>
                    </a:lnTo>
                    <a:lnTo>
                      <a:pt x="44" y="24"/>
                    </a:lnTo>
                    <a:lnTo>
                      <a:pt x="44" y="6"/>
                    </a:lnTo>
                    <a:lnTo>
                      <a:pt x="44" y="18"/>
                    </a:lnTo>
                    <a:lnTo>
                      <a:pt x="50" y="12"/>
                    </a:lnTo>
                    <a:lnTo>
                      <a:pt x="50" y="24"/>
                    </a:lnTo>
                    <a:lnTo>
                      <a:pt x="50" y="6"/>
                    </a:lnTo>
                    <a:lnTo>
                      <a:pt x="50" y="18"/>
                    </a:lnTo>
                    <a:lnTo>
                      <a:pt x="56" y="12"/>
                    </a:lnTo>
                    <a:lnTo>
                      <a:pt x="56" y="24"/>
                    </a:lnTo>
                    <a:lnTo>
                      <a:pt x="56" y="6"/>
                    </a:lnTo>
                    <a:lnTo>
                      <a:pt x="56" y="12"/>
                    </a:lnTo>
                    <a:lnTo>
                      <a:pt x="63" y="18"/>
                    </a:lnTo>
                    <a:lnTo>
                      <a:pt x="63" y="24"/>
                    </a:lnTo>
                    <a:lnTo>
                      <a:pt x="63" y="6"/>
                    </a:lnTo>
                    <a:lnTo>
                      <a:pt x="63" y="12"/>
                    </a:lnTo>
                    <a:lnTo>
                      <a:pt x="69" y="18"/>
                    </a:lnTo>
                    <a:lnTo>
                      <a:pt x="69" y="24"/>
                    </a:lnTo>
                    <a:lnTo>
                      <a:pt x="69" y="0"/>
                    </a:lnTo>
                    <a:lnTo>
                      <a:pt x="69" y="18"/>
                    </a:lnTo>
                    <a:lnTo>
                      <a:pt x="75" y="12"/>
                    </a:lnTo>
                    <a:lnTo>
                      <a:pt x="75" y="24"/>
                    </a:lnTo>
                    <a:lnTo>
                      <a:pt x="75" y="6"/>
                    </a:lnTo>
                    <a:lnTo>
                      <a:pt x="75" y="12"/>
                    </a:lnTo>
                    <a:lnTo>
                      <a:pt x="81" y="18"/>
                    </a:lnTo>
                    <a:lnTo>
                      <a:pt x="81" y="30"/>
                    </a:lnTo>
                    <a:lnTo>
                      <a:pt x="81" y="6"/>
                    </a:lnTo>
                    <a:lnTo>
                      <a:pt x="81" y="18"/>
                    </a:lnTo>
                    <a:lnTo>
                      <a:pt x="88" y="24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94" y="12"/>
                    </a:lnTo>
                    <a:lnTo>
                      <a:pt x="94" y="24"/>
                    </a:lnTo>
                    <a:lnTo>
                      <a:pt x="94" y="6"/>
                    </a:lnTo>
                    <a:lnTo>
                      <a:pt x="94" y="18"/>
                    </a:lnTo>
                    <a:lnTo>
                      <a:pt x="100" y="12"/>
                    </a:lnTo>
                    <a:lnTo>
                      <a:pt x="100" y="24"/>
                    </a:lnTo>
                    <a:lnTo>
                      <a:pt x="100" y="6"/>
                    </a:lnTo>
                    <a:lnTo>
                      <a:pt x="100" y="12"/>
                    </a:lnTo>
                    <a:lnTo>
                      <a:pt x="107" y="18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3" y="24"/>
                    </a:lnTo>
                    <a:lnTo>
                      <a:pt x="113" y="6"/>
                    </a:lnTo>
                    <a:lnTo>
                      <a:pt x="113" y="12"/>
                    </a:lnTo>
                    <a:lnTo>
                      <a:pt x="119" y="18"/>
                    </a:lnTo>
                    <a:lnTo>
                      <a:pt x="119" y="24"/>
                    </a:lnTo>
                    <a:lnTo>
                      <a:pt x="119" y="6"/>
                    </a:lnTo>
                    <a:lnTo>
                      <a:pt x="119" y="18"/>
                    </a:lnTo>
                    <a:lnTo>
                      <a:pt x="126" y="12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32" y="18"/>
                    </a:lnTo>
                    <a:lnTo>
                      <a:pt x="132" y="24"/>
                    </a:lnTo>
                    <a:lnTo>
                      <a:pt x="132" y="6"/>
                    </a:lnTo>
                    <a:lnTo>
                      <a:pt x="132" y="18"/>
                    </a:lnTo>
                    <a:lnTo>
                      <a:pt x="138" y="12"/>
                    </a:lnTo>
                    <a:lnTo>
                      <a:pt x="138" y="30"/>
                    </a:lnTo>
                    <a:lnTo>
                      <a:pt x="138" y="6"/>
                    </a:lnTo>
                    <a:lnTo>
                      <a:pt x="138" y="12"/>
                    </a:lnTo>
                    <a:lnTo>
                      <a:pt x="144" y="12"/>
                    </a:lnTo>
                    <a:lnTo>
                      <a:pt x="144" y="30"/>
                    </a:lnTo>
                    <a:lnTo>
                      <a:pt x="144" y="6"/>
                    </a:lnTo>
                    <a:lnTo>
                      <a:pt x="144" y="18"/>
                    </a:lnTo>
                    <a:lnTo>
                      <a:pt x="151" y="12"/>
                    </a:lnTo>
                    <a:lnTo>
                      <a:pt x="151" y="24"/>
                    </a:lnTo>
                    <a:lnTo>
                      <a:pt x="151" y="6"/>
                    </a:lnTo>
                    <a:lnTo>
                      <a:pt x="151" y="12"/>
                    </a:lnTo>
                    <a:lnTo>
                      <a:pt x="157" y="18"/>
                    </a:lnTo>
                    <a:lnTo>
                      <a:pt x="157" y="24"/>
                    </a:lnTo>
                    <a:lnTo>
                      <a:pt x="157" y="6"/>
                    </a:lnTo>
                    <a:lnTo>
                      <a:pt x="157" y="18"/>
                    </a:lnTo>
                    <a:lnTo>
                      <a:pt x="163" y="24"/>
                    </a:lnTo>
                    <a:lnTo>
                      <a:pt x="163" y="30"/>
                    </a:lnTo>
                    <a:lnTo>
                      <a:pt x="163" y="6"/>
                    </a:lnTo>
                    <a:lnTo>
                      <a:pt x="163" y="12"/>
                    </a:lnTo>
                    <a:lnTo>
                      <a:pt x="170" y="18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12"/>
                    </a:lnTo>
                    <a:lnTo>
                      <a:pt x="176" y="18"/>
                    </a:lnTo>
                    <a:lnTo>
                      <a:pt x="176" y="24"/>
                    </a:lnTo>
                    <a:lnTo>
                      <a:pt x="176" y="6"/>
                    </a:lnTo>
                    <a:lnTo>
                      <a:pt x="176" y="24"/>
                    </a:lnTo>
                    <a:lnTo>
                      <a:pt x="182" y="18"/>
                    </a:lnTo>
                    <a:lnTo>
                      <a:pt x="182" y="24"/>
                    </a:lnTo>
                    <a:lnTo>
                      <a:pt x="182" y="6"/>
                    </a:lnTo>
                    <a:lnTo>
                      <a:pt x="182" y="18"/>
                    </a:lnTo>
                    <a:lnTo>
                      <a:pt x="188" y="12"/>
                    </a:lnTo>
                    <a:lnTo>
                      <a:pt x="188" y="24"/>
                    </a:lnTo>
                    <a:lnTo>
                      <a:pt x="188" y="6"/>
                    </a:lnTo>
                    <a:lnTo>
                      <a:pt x="188" y="18"/>
                    </a:lnTo>
                    <a:lnTo>
                      <a:pt x="195" y="12"/>
                    </a:lnTo>
                    <a:lnTo>
                      <a:pt x="195" y="24"/>
                    </a:lnTo>
                    <a:lnTo>
                      <a:pt x="195" y="6"/>
                    </a:lnTo>
                    <a:lnTo>
                      <a:pt x="195" y="18"/>
                    </a:lnTo>
                    <a:lnTo>
                      <a:pt x="201" y="12"/>
                    </a:lnTo>
                    <a:lnTo>
                      <a:pt x="201" y="24"/>
                    </a:lnTo>
                    <a:lnTo>
                      <a:pt x="201" y="6"/>
                    </a:lnTo>
                    <a:lnTo>
                      <a:pt x="201" y="12"/>
                    </a:lnTo>
                    <a:lnTo>
                      <a:pt x="207" y="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0" name="Freeform 153"/>
              <p:cNvSpPr>
                <a:spLocks/>
              </p:cNvSpPr>
              <p:nvPr/>
            </p:nvSpPr>
            <p:spPr bwMode="auto">
              <a:xfrm>
                <a:off x="2399" y="1584"/>
                <a:ext cx="202" cy="26"/>
              </a:xfrm>
              <a:custGeom>
                <a:avLst/>
                <a:gdLst>
                  <a:gd name="T0" fmla="*/ 0 w 202"/>
                  <a:gd name="T1" fmla="*/ 16 h 30"/>
                  <a:gd name="T2" fmla="*/ 7 w 202"/>
                  <a:gd name="T3" fmla="*/ 3 h 30"/>
                  <a:gd name="T4" fmla="*/ 13 w 202"/>
                  <a:gd name="T5" fmla="*/ 16 h 30"/>
                  <a:gd name="T6" fmla="*/ 19 w 202"/>
                  <a:gd name="T7" fmla="*/ 12 h 30"/>
                  <a:gd name="T8" fmla="*/ 19 w 202"/>
                  <a:gd name="T9" fmla="*/ 8 h 30"/>
                  <a:gd name="T10" fmla="*/ 26 w 202"/>
                  <a:gd name="T11" fmla="*/ 3 h 30"/>
                  <a:gd name="T12" fmla="*/ 32 w 202"/>
                  <a:gd name="T13" fmla="*/ 20 h 30"/>
                  <a:gd name="T14" fmla="*/ 38 w 202"/>
                  <a:gd name="T15" fmla="*/ 8 h 30"/>
                  <a:gd name="T16" fmla="*/ 38 w 202"/>
                  <a:gd name="T17" fmla="*/ 12 h 30"/>
                  <a:gd name="T18" fmla="*/ 44 w 202"/>
                  <a:gd name="T19" fmla="*/ 3 h 30"/>
                  <a:gd name="T20" fmla="*/ 51 w 202"/>
                  <a:gd name="T21" fmla="*/ 20 h 30"/>
                  <a:gd name="T22" fmla="*/ 57 w 202"/>
                  <a:gd name="T23" fmla="*/ 8 h 30"/>
                  <a:gd name="T24" fmla="*/ 57 w 202"/>
                  <a:gd name="T25" fmla="*/ 12 h 30"/>
                  <a:gd name="T26" fmla="*/ 63 w 202"/>
                  <a:gd name="T27" fmla="*/ 3 h 30"/>
                  <a:gd name="T28" fmla="*/ 70 w 202"/>
                  <a:gd name="T29" fmla="*/ 16 h 30"/>
                  <a:gd name="T30" fmla="*/ 76 w 202"/>
                  <a:gd name="T31" fmla="*/ 12 h 30"/>
                  <a:gd name="T32" fmla="*/ 76 w 202"/>
                  <a:gd name="T33" fmla="*/ 12 h 30"/>
                  <a:gd name="T34" fmla="*/ 82 w 202"/>
                  <a:gd name="T35" fmla="*/ 3 h 30"/>
                  <a:gd name="T36" fmla="*/ 89 w 202"/>
                  <a:gd name="T37" fmla="*/ 16 h 30"/>
                  <a:gd name="T38" fmla="*/ 95 w 202"/>
                  <a:gd name="T39" fmla="*/ 8 h 30"/>
                  <a:gd name="T40" fmla="*/ 95 w 202"/>
                  <a:gd name="T41" fmla="*/ 12 h 30"/>
                  <a:gd name="T42" fmla="*/ 101 w 202"/>
                  <a:gd name="T43" fmla="*/ 3 h 30"/>
                  <a:gd name="T44" fmla="*/ 107 w 202"/>
                  <a:gd name="T45" fmla="*/ 16 h 30"/>
                  <a:gd name="T46" fmla="*/ 114 w 202"/>
                  <a:gd name="T47" fmla="*/ 8 h 30"/>
                  <a:gd name="T48" fmla="*/ 114 w 202"/>
                  <a:gd name="T49" fmla="*/ 3 h 30"/>
                  <a:gd name="T50" fmla="*/ 120 w 202"/>
                  <a:gd name="T51" fmla="*/ 3 h 30"/>
                  <a:gd name="T52" fmla="*/ 126 w 202"/>
                  <a:gd name="T53" fmla="*/ 20 h 30"/>
                  <a:gd name="T54" fmla="*/ 133 w 202"/>
                  <a:gd name="T55" fmla="*/ 12 h 30"/>
                  <a:gd name="T56" fmla="*/ 133 w 202"/>
                  <a:gd name="T57" fmla="*/ 12 h 30"/>
                  <a:gd name="T58" fmla="*/ 139 w 202"/>
                  <a:gd name="T59" fmla="*/ 3 h 30"/>
                  <a:gd name="T60" fmla="*/ 145 w 202"/>
                  <a:gd name="T61" fmla="*/ 16 h 30"/>
                  <a:gd name="T62" fmla="*/ 152 w 202"/>
                  <a:gd name="T63" fmla="*/ 8 h 30"/>
                  <a:gd name="T64" fmla="*/ 152 w 202"/>
                  <a:gd name="T65" fmla="*/ 8 h 30"/>
                  <a:gd name="T66" fmla="*/ 158 w 202"/>
                  <a:gd name="T67" fmla="*/ 3 h 30"/>
                  <a:gd name="T68" fmla="*/ 164 w 202"/>
                  <a:gd name="T69" fmla="*/ 16 h 30"/>
                  <a:gd name="T70" fmla="*/ 170 w 202"/>
                  <a:gd name="T71" fmla="*/ 8 h 30"/>
                  <a:gd name="T72" fmla="*/ 170 w 202"/>
                  <a:gd name="T73" fmla="*/ 8 h 30"/>
                  <a:gd name="T74" fmla="*/ 177 w 202"/>
                  <a:gd name="T75" fmla="*/ 3 h 30"/>
                  <a:gd name="T76" fmla="*/ 183 w 202"/>
                  <a:gd name="T77" fmla="*/ 20 h 30"/>
                  <a:gd name="T78" fmla="*/ 189 w 202"/>
                  <a:gd name="T79" fmla="*/ 12 h 30"/>
                  <a:gd name="T80" fmla="*/ 189 w 202"/>
                  <a:gd name="T81" fmla="*/ 8 h 30"/>
                  <a:gd name="T82" fmla="*/ 196 w 202"/>
                  <a:gd name="T83" fmla="*/ 3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30">
                    <a:moveTo>
                      <a:pt x="0" y="6"/>
                    </a:moveTo>
                    <a:lnTo>
                      <a:pt x="0" y="24"/>
                    </a:lnTo>
                    <a:lnTo>
                      <a:pt x="7" y="18"/>
                    </a:lnTo>
                    <a:lnTo>
                      <a:pt x="7" y="24"/>
                    </a:lnTo>
                    <a:lnTo>
                      <a:pt x="7" y="6"/>
                    </a:lnTo>
                    <a:lnTo>
                      <a:pt x="7" y="12"/>
                    </a:lnTo>
                    <a:lnTo>
                      <a:pt x="13" y="18"/>
                    </a:lnTo>
                    <a:lnTo>
                      <a:pt x="13" y="24"/>
                    </a:lnTo>
                    <a:lnTo>
                      <a:pt x="13" y="6"/>
                    </a:lnTo>
                    <a:lnTo>
                      <a:pt x="13" y="12"/>
                    </a:lnTo>
                    <a:lnTo>
                      <a:pt x="19" y="18"/>
                    </a:lnTo>
                    <a:lnTo>
                      <a:pt x="19" y="30"/>
                    </a:lnTo>
                    <a:lnTo>
                      <a:pt x="19" y="6"/>
                    </a:lnTo>
                    <a:lnTo>
                      <a:pt x="19" y="12"/>
                    </a:lnTo>
                    <a:lnTo>
                      <a:pt x="26" y="18"/>
                    </a:lnTo>
                    <a:lnTo>
                      <a:pt x="26" y="24"/>
                    </a:lnTo>
                    <a:lnTo>
                      <a:pt x="26" y="6"/>
                    </a:lnTo>
                    <a:lnTo>
                      <a:pt x="26" y="12"/>
                    </a:lnTo>
                    <a:lnTo>
                      <a:pt x="32" y="18"/>
                    </a:lnTo>
                    <a:lnTo>
                      <a:pt x="32" y="30"/>
                    </a:lnTo>
                    <a:lnTo>
                      <a:pt x="32" y="6"/>
                    </a:lnTo>
                    <a:lnTo>
                      <a:pt x="32" y="18"/>
                    </a:lnTo>
                    <a:lnTo>
                      <a:pt x="38" y="12"/>
                    </a:lnTo>
                    <a:lnTo>
                      <a:pt x="38" y="24"/>
                    </a:lnTo>
                    <a:lnTo>
                      <a:pt x="38" y="6"/>
                    </a:lnTo>
                    <a:lnTo>
                      <a:pt x="38" y="18"/>
                    </a:lnTo>
                    <a:lnTo>
                      <a:pt x="44" y="12"/>
                    </a:lnTo>
                    <a:lnTo>
                      <a:pt x="44" y="30"/>
                    </a:lnTo>
                    <a:lnTo>
                      <a:pt x="44" y="6"/>
                    </a:lnTo>
                    <a:lnTo>
                      <a:pt x="44" y="24"/>
                    </a:lnTo>
                    <a:lnTo>
                      <a:pt x="51" y="18"/>
                    </a:lnTo>
                    <a:lnTo>
                      <a:pt x="51" y="30"/>
                    </a:lnTo>
                    <a:lnTo>
                      <a:pt x="51" y="6"/>
                    </a:lnTo>
                    <a:lnTo>
                      <a:pt x="51" y="18"/>
                    </a:lnTo>
                    <a:lnTo>
                      <a:pt x="57" y="12"/>
                    </a:lnTo>
                    <a:lnTo>
                      <a:pt x="57" y="24"/>
                    </a:lnTo>
                    <a:lnTo>
                      <a:pt x="57" y="6"/>
                    </a:lnTo>
                    <a:lnTo>
                      <a:pt x="57" y="18"/>
                    </a:lnTo>
                    <a:lnTo>
                      <a:pt x="63" y="6"/>
                    </a:lnTo>
                    <a:lnTo>
                      <a:pt x="63" y="24"/>
                    </a:lnTo>
                    <a:lnTo>
                      <a:pt x="63" y="6"/>
                    </a:lnTo>
                    <a:lnTo>
                      <a:pt x="63" y="12"/>
                    </a:lnTo>
                    <a:lnTo>
                      <a:pt x="70" y="18"/>
                    </a:lnTo>
                    <a:lnTo>
                      <a:pt x="70" y="24"/>
                    </a:lnTo>
                    <a:lnTo>
                      <a:pt x="70" y="6"/>
                    </a:lnTo>
                    <a:lnTo>
                      <a:pt x="70" y="24"/>
                    </a:lnTo>
                    <a:lnTo>
                      <a:pt x="76" y="18"/>
                    </a:lnTo>
                    <a:lnTo>
                      <a:pt x="76" y="30"/>
                    </a:lnTo>
                    <a:lnTo>
                      <a:pt x="76" y="6"/>
                    </a:lnTo>
                    <a:lnTo>
                      <a:pt x="76" y="18"/>
                    </a:lnTo>
                    <a:lnTo>
                      <a:pt x="82" y="12"/>
                    </a:lnTo>
                    <a:lnTo>
                      <a:pt x="82" y="24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9" y="24"/>
                    </a:lnTo>
                    <a:lnTo>
                      <a:pt x="89" y="6"/>
                    </a:lnTo>
                    <a:lnTo>
                      <a:pt x="89" y="18"/>
                    </a:lnTo>
                    <a:lnTo>
                      <a:pt x="95" y="12"/>
                    </a:lnTo>
                    <a:lnTo>
                      <a:pt x="95" y="24"/>
                    </a:lnTo>
                    <a:lnTo>
                      <a:pt x="95" y="6"/>
                    </a:lnTo>
                    <a:lnTo>
                      <a:pt x="95" y="18"/>
                    </a:lnTo>
                    <a:lnTo>
                      <a:pt x="101" y="24"/>
                    </a:lnTo>
                    <a:lnTo>
                      <a:pt x="101" y="6"/>
                    </a:lnTo>
                    <a:lnTo>
                      <a:pt x="101" y="18"/>
                    </a:lnTo>
                    <a:lnTo>
                      <a:pt x="107" y="12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4" y="12"/>
                    </a:lnTo>
                    <a:lnTo>
                      <a:pt x="114" y="30"/>
                    </a:lnTo>
                    <a:lnTo>
                      <a:pt x="114" y="6"/>
                    </a:lnTo>
                    <a:lnTo>
                      <a:pt x="120" y="24"/>
                    </a:lnTo>
                    <a:lnTo>
                      <a:pt x="120" y="30"/>
                    </a:lnTo>
                    <a:lnTo>
                      <a:pt x="120" y="6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3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33" y="18"/>
                    </a:lnTo>
                    <a:lnTo>
                      <a:pt x="133" y="24"/>
                    </a:lnTo>
                    <a:lnTo>
                      <a:pt x="133" y="6"/>
                    </a:lnTo>
                    <a:lnTo>
                      <a:pt x="133" y="18"/>
                    </a:lnTo>
                    <a:lnTo>
                      <a:pt x="139" y="12"/>
                    </a:lnTo>
                    <a:lnTo>
                      <a:pt x="139" y="24"/>
                    </a:lnTo>
                    <a:lnTo>
                      <a:pt x="139" y="6"/>
                    </a:lnTo>
                    <a:lnTo>
                      <a:pt x="139" y="12"/>
                    </a:lnTo>
                    <a:lnTo>
                      <a:pt x="145" y="18"/>
                    </a:lnTo>
                    <a:lnTo>
                      <a:pt x="145" y="24"/>
                    </a:lnTo>
                    <a:lnTo>
                      <a:pt x="145" y="0"/>
                    </a:lnTo>
                    <a:lnTo>
                      <a:pt x="145" y="18"/>
                    </a:lnTo>
                    <a:lnTo>
                      <a:pt x="152" y="12"/>
                    </a:lnTo>
                    <a:lnTo>
                      <a:pt x="152" y="24"/>
                    </a:lnTo>
                    <a:lnTo>
                      <a:pt x="152" y="6"/>
                    </a:lnTo>
                    <a:lnTo>
                      <a:pt x="152" y="12"/>
                    </a:lnTo>
                    <a:lnTo>
                      <a:pt x="158" y="18"/>
                    </a:lnTo>
                    <a:lnTo>
                      <a:pt x="158" y="24"/>
                    </a:lnTo>
                    <a:lnTo>
                      <a:pt x="158" y="6"/>
                    </a:lnTo>
                    <a:lnTo>
                      <a:pt x="158" y="18"/>
                    </a:lnTo>
                    <a:lnTo>
                      <a:pt x="164" y="24"/>
                    </a:lnTo>
                    <a:lnTo>
                      <a:pt x="164" y="6"/>
                    </a:lnTo>
                    <a:lnTo>
                      <a:pt x="164" y="18"/>
                    </a:lnTo>
                    <a:lnTo>
                      <a:pt x="170" y="12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12"/>
                    </a:lnTo>
                    <a:lnTo>
                      <a:pt x="177" y="18"/>
                    </a:lnTo>
                    <a:lnTo>
                      <a:pt x="177" y="24"/>
                    </a:lnTo>
                    <a:lnTo>
                      <a:pt x="177" y="6"/>
                    </a:lnTo>
                    <a:lnTo>
                      <a:pt x="177" y="12"/>
                    </a:lnTo>
                    <a:lnTo>
                      <a:pt x="183" y="18"/>
                    </a:lnTo>
                    <a:lnTo>
                      <a:pt x="183" y="30"/>
                    </a:lnTo>
                    <a:lnTo>
                      <a:pt x="183" y="6"/>
                    </a:lnTo>
                    <a:lnTo>
                      <a:pt x="183" y="12"/>
                    </a:lnTo>
                    <a:lnTo>
                      <a:pt x="189" y="18"/>
                    </a:lnTo>
                    <a:lnTo>
                      <a:pt x="189" y="24"/>
                    </a:lnTo>
                    <a:lnTo>
                      <a:pt x="189" y="6"/>
                    </a:lnTo>
                    <a:lnTo>
                      <a:pt x="189" y="12"/>
                    </a:lnTo>
                    <a:lnTo>
                      <a:pt x="196" y="18"/>
                    </a:lnTo>
                    <a:lnTo>
                      <a:pt x="196" y="24"/>
                    </a:lnTo>
                    <a:lnTo>
                      <a:pt x="196" y="6"/>
                    </a:lnTo>
                    <a:lnTo>
                      <a:pt x="196" y="12"/>
                    </a:lnTo>
                    <a:lnTo>
                      <a:pt x="202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1" name="Freeform 154"/>
              <p:cNvSpPr>
                <a:spLocks/>
              </p:cNvSpPr>
              <p:nvPr/>
            </p:nvSpPr>
            <p:spPr bwMode="auto">
              <a:xfrm>
                <a:off x="2601" y="1584"/>
                <a:ext cx="195" cy="26"/>
              </a:xfrm>
              <a:custGeom>
                <a:avLst/>
                <a:gdLst>
                  <a:gd name="T0" fmla="*/ 0 w 195"/>
                  <a:gd name="T1" fmla="*/ 3 h 30"/>
                  <a:gd name="T2" fmla="*/ 6 w 195"/>
                  <a:gd name="T3" fmla="*/ 16 h 30"/>
                  <a:gd name="T4" fmla="*/ 13 w 195"/>
                  <a:gd name="T5" fmla="*/ 12 h 30"/>
                  <a:gd name="T6" fmla="*/ 13 w 195"/>
                  <a:gd name="T7" fmla="*/ 12 h 30"/>
                  <a:gd name="T8" fmla="*/ 19 w 195"/>
                  <a:gd name="T9" fmla="*/ 3 h 30"/>
                  <a:gd name="T10" fmla="*/ 25 w 195"/>
                  <a:gd name="T11" fmla="*/ 16 h 30"/>
                  <a:gd name="T12" fmla="*/ 31 w 195"/>
                  <a:gd name="T13" fmla="*/ 12 h 30"/>
                  <a:gd name="T14" fmla="*/ 31 w 195"/>
                  <a:gd name="T15" fmla="*/ 12 h 30"/>
                  <a:gd name="T16" fmla="*/ 38 w 195"/>
                  <a:gd name="T17" fmla="*/ 3 h 30"/>
                  <a:gd name="T18" fmla="*/ 44 w 195"/>
                  <a:gd name="T19" fmla="*/ 16 h 30"/>
                  <a:gd name="T20" fmla="*/ 50 w 195"/>
                  <a:gd name="T21" fmla="*/ 12 h 30"/>
                  <a:gd name="T22" fmla="*/ 50 w 195"/>
                  <a:gd name="T23" fmla="*/ 8 h 30"/>
                  <a:gd name="T24" fmla="*/ 57 w 195"/>
                  <a:gd name="T25" fmla="*/ 3 h 30"/>
                  <a:gd name="T26" fmla="*/ 63 w 195"/>
                  <a:gd name="T27" fmla="*/ 20 h 30"/>
                  <a:gd name="T28" fmla="*/ 69 w 195"/>
                  <a:gd name="T29" fmla="*/ 12 h 30"/>
                  <a:gd name="T30" fmla="*/ 69 w 195"/>
                  <a:gd name="T31" fmla="*/ 8 h 30"/>
                  <a:gd name="T32" fmla="*/ 76 w 195"/>
                  <a:gd name="T33" fmla="*/ 3 h 30"/>
                  <a:gd name="T34" fmla="*/ 82 w 195"/>
                  <a:gd name="T35" fmla="*/ 16 h 30"/>
                  <a:gd name="T36" fmla="*/ 88 w 195"/>
                  <a:gd name="T37" fmla="*/ 8 h 30"/>
                  <a:gd name="T38" fmla="*/ 88 w 195"/>
                  <a:gd name="T39" fmla="*/ 12 h 30"/>
                  <a:gd name="T40" fmla="*/ 94 w 195"/>
                  <a:gd name="T41" fmla="*/ 3 h 30"/>
                  <a:gd name="T42" fmla="*/ 101 w 195"/>
                  <a:gd name="T43" fmla="*/ 20 h 30"/>
                  <a:gd name="T44" fmla="*/ 107 w 195"/>
                  <a:gd name="T45" fmla="*/ 8 h 30"/>
                  <a:gd name="T46" fmla="*/ 107 w 195"/>
                  <a:gd name="T47" fmla="*/ 12 h 30"/>
                  <a:gd name="T48" fmla="*/ 113 w 195"/>
                  <a:gd name="T49" fmla="*/ 3 h 30"/>
                  <a:gd name="T50" fmla="*/ 120 w 195"/>
                  <a:gd name="T51" fmla="*/ 16 h 30"/>
                  <a:gd name="T52" fmla="*/ 126 w 195"/>
                  <a:gd name="T53" fmla="*/ 8 h 30"/>
                  <a:gd name="T54" fmla="*/ 126 w 195"/>
                  <a:gd name="T55" fmla="*/ 8 h 30"/>
                  <a:gd name="T56" fmla="*/ 132 w 195"/>
                  <a:gd name="T57" fmla="*/ 3 h 30"/>
                  <a:gd name="T58" fmla="*/ 139 w 195"/>
                  <a:gd name="T59" fmla="*/ 16 h 30"/>
                  <a:gd name="T60" fmla="*/ 145 w 195"/>
                  <a:gd name="T61" fmla="*/ 12 h 30"/>
                  <a:gd name="T62" fmla="*/ 145 w 195"/>
                  <a:gd name="T63" fmla="*/ 12 h 30"/>
                  <a:gd name="T64" fmla="*/ 151 w 195"/>
                  <a:gd name="T65" fmla="*/ 3 h 30"/>
                  <a:gd name="T66" fmla="*/ 157 w 195"/>
                  <a:gd name="T67" fmla="*/ 16 h 30"/>
                  <a:gd name="T68" fmla="*/ 164 w 195"/>
                  <a:gd name="T69" fmla="*/ 12 h 30"/>
                  <a:gd name="T70" fmla="*/ 164 w 195"/>
                  <a:gd name="T71" fmla="*/ 12 h 30"/>
                  <a:gd name="T72" fmla="*/ 170 w 195"/>
                  <a:gd name="T73" fmla="*/ 3 h 30"/>
                  <a:gd name="T74" fmla="*/ 176 w 195"/>
                  <a:gd name="T75" fmla="*/ 20 h 30"/>
                  <a:gd name="T76" fmla="*/ 183 w 195"/>
                  <a:gd name="T77" fmla="*/ 8 h 30"/>
                  <a:gd name="T78" fmla="*/ 183 w 195"/>
                  <a:gd name="T79" fmla="*/ 12 h 30"/>
                  <a:gd name="T80" fmla="*/ 189 w 195"/>
                  <a:gd name="T81" fmla="*/ 3 h 30"/>
                  <a:gd name="T82" fmla="*/ 195 w 195"/>
                  <a:gd name="T83" fmla="*/ 16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5" h="30">
                    <a:moveTo>
                      <a:pt x="0" y="18"/>
                    </a:moveTo>
                    <a:lnTo>
                      <a:pt x="0" y="3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13" y="18"/>
                    </a:lnTo>
                    <a:lnTo>
                      <a:pt x="13" y="24"/>
                    </a:lnTo>
                    <a:lnTo>
                      <a:pt x="13" y="6"/>
                    </a:lnTo>
                    <a:lnTo>
                      <a:pt x="13" y="18"/>
                    </a:lnTo>
                    <a:lnTo>
                      <a:pt x="19" y="24"/>
                    </a:lnTo>
                    <a:lnTo>
                      <a:pt x="19" y="6"/>
                    </a:lnTo>
                    <a:lnTo>
                      <a:pt x="19" y="18"/>
                    </a:lnTo>
                    <a:lnTo>
                      <a:pt x="25" y="12"/>
                    </a:lnTo>
                    <a:lnTo>
                      <a:pt x="25" y="24"/>
                    </a:lnTo>
                    <a:lnTo>
                      <a:pt x="25" y="6"/>
                    </a:lnTo>
                    <a:lnTo>
                      <a:pt x="25" y="24"/>
                    </a:lnTo>
                    <a:lnTo>
                      <a:pt x="31" y="18"/>
                    </a:lnTo>
                    <a:lnTo>
                      <a:pt x="31" y="24"/>
                    </a:lnTo>
                    <a:lnTo>
                      <a:pt x="31" y="6"/>
                    </a:lnTo>
                    <a:lnTo>
                      <a:pt x="31" y="18"/>
                    </a:lnTo>
                    <a:lnTo>
                      <a:pt x="38" y="12"/>
                    </a:lnTo>
                    <a:lnTo>
                      <a:pt x="38" y="24"/>
                    </a:lnTo>
                    <a:lnTo>
                      <a:pt x="38" y="6"/>
                    </a:lnTo>
                    <a:lnTo>
                      <a:pt x="38" y="12"/>
                    </a:lnTo>
                    <a:lnTo>
                      <a:pt x="44" y="18"/>
                    </a:lnTo>
                    <a:lnTo>
                      <a:pt x="44" y="24"/>
                    </a:lnTo>
                    <a:lnTo>
                      <a:pt x="44" y="6"/>
                    </a:lnTo>
                    <a:lnTo>
                      <a:pt x="44" y="12"/>
                    </a:lnTo>
                    <a:lnTo>
                      <a:pt x="50" y="18"/>
                    </a:lnTo>
                    <a:lnTo>
                      <a:pt x="50" y="24"/>
                    </a:lnTo>
                    <a:lnTo>
                      <a:pt x="50" y="0"/>
                    </a:lnTo>
                    <a:lnTo>
                      <a:pt x="50" y="12"/>
                    </a:lnTo>
                    <a:lnTo>
                      <a:pt x="57" y="18"/>
                    </a:lnTo>
                    <a:lnTo>
                      <a:pt x="57" y="30"/>
                    </a:lnTo>
                    <a:lnTo>
                      <a:pt x="57" y="6"/>
                    </a:lnTo>
                    <a:lnTo>
                      <a:pt x="57" y="12"/>
                    </a:lnTo>
                    <a:lnTo>
                      <a:pt x="63" y="18"/>
                    </a:lnTo>
                    <a:lnTo>
                      <a:pt x="63" y="30"/>
                    </a:lnTo>
                    <a:lnTo>
                      <a:pt x="63" y="6"/>
                    </a:lnTo>
                    <a:lnTo>
                      <a:pt x="63" y="12"/>
                    </a:lnTo>
                    <a:lnTo>
                      <a:pt x="69" y="18"/>
                    </a:lnTo>
                    <a:lnTo>
                      <a:pt x="69" y="24"/>
                    </a:lnTo>
                    <a:lnTo>
                      <a:pt x="69" y="6"/>
                    </a:lnTo>
                    <a:lnTo>
                      <a:pt x="69" y="12"/>
                    </a:lnTo>
                    <a:lnTo>
                      <a:pt x="76" y="6"/>
                    </a:lnTo>
                    <a:lnTo>
                      <a:pt x="76" y="24"/>
                    </a:lnTo>
                    <a:lnTo>
                      <a:pt x="76" y="6"/>
                    </a:lnTo>
                    <a:lnTo>
                      <a:pt x="76" y="24"/>
                    </a:lnTo>
                    <a:lnTo>
                      <a:pt x="82" y="12"/>
                    </a:lnTo>
                    <a:lnTo>
                      <a:pt x="82" y="24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8" y="12"/>
                    </a:lnTo>
                    <a:lnTo>
                      <a:pt x="88" y="24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94" y="12"/>
                    </a:lnTo>
                    <a:lnTo>
                      <a:pt x="94" y="24"/>
                    </a:lnTo>
                    <a:lnTo>
                      <a:pt x="94" y="6"/>
                    </a:lnTo>
                    <a:lnTo>
                      <a:pt x="94" y="12"/>
                    </a:lnTo>
                    <a:lnTo>
                      <a:pt x="101" y="18"/>
                    </a:lnTo>
                    <a:lnTo>
                      <a:pt x="101" y="30"/>
                    </a:lnTo>
                    <a:lnTo>
                      <a:pt x="101" y="6"/>
                    </a:lnTo>
                    <a:lnTo>
                      <a:pt x="101" y="18"/>
                    </a:lnTo>
                    <a:lnTo>
                      <a:pt x="107" y="12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3" y="12"/>
                    </a:lnTo>
                    <a:lnTo>
                      <a:pt x="113" y="24"/>
                    </a:lnTo>
                    <a:lnTo>
                      <a:pt x="113" y="6"/>
                    </a:lnTo>
                    <a:lnTo>
                      <a:pt x="113" y="18"/>
                    </a:lnTo>
                    <a:lnTo>
                      <a:pt x="120" y="24"/>
                    </a:lnTo>
                    <a:lnTo>
                      <a:pt x="120" y="6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32" y="18"/>
                    </a:lnTo>
                    <a:lnTo>
                      <a:pt x="132" y="24"/>
                    </a:lnTo>
                    <a:lnTo>
                      <a:pt x="132" y="6"/>
                    </a:lnTo>
                    <a:lnTo>
                      <a:pt x="132" y="12"/>
                    </a:lnTo>
                    <a:lnTo>
                      <a:pt x="139" y="18"/>
                    </a:lnTo>
                    <a:lnTo>
                      <a:pt x="139" y="24"/>
                    </a:lnTo>
                    <a:lnTo>
                      <a:pt x="139" y="6"/>
                    </a:lnTo>
                    <a:lnTo>
                      <a:pt x="139" y="12"/>
                    </a:lnTo>
                    <a:lnTo>
                      <a:pt x="145" y="18"/>
                    </a:lnTo>
                    <a:lnTo>
                      <a:pt x="145" y="24"/>
                    </a:lnTo>
                    <a:lnTo>
                      <a:pt x="145" y="6"/>
                    </a:lnTo>
                    <a:lnTo>
                      <a:pt x="145" y="18"/>
                    </a:lnTo>
                    <a:lnTo>
                      <a:pt x="151" y="24"/>
                    </a:lnTo>
                    <a:lnTo>
                      <a:pt x="151" y="6"/>
                    </a:lnTo>
                    <a:lnTo>
                      <a:pt x="151" y="12"/>
                    </a:lnTo>
                    <a:lnTo>
                      <a:pt x="157" y="18"/>
                    </a:lnTo>
                    <a:lnTo>
                      <a:pt x="157" y="24"/>
                    </a:lnTo>
                    <a:lnTo>
                      <a:pt x="157" y="6"/>
                    </a:lnTo>
                    <a:lnTo>
                      <a:pt x="157" y="24"/>
                    </a:lnTo>
                    <a:lnTo>
                      <a:pt x="164" y="18"/>
                    </a:lnTo>
                    <a:lnTo>
                      <a:pt x="164" y="24"/>
                    </a:lnTo>
                    <a:lnTo>
                      <a:pt x="164" y="6"/>
                    </a:lnTo>
                    <a:lnTo>
                      <a:pt x="164" y="18"/>
                    </a:lnTo>
                    <a:lnTo>
                      <a:pt x="170" y="12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18"/>
                    </a:lnTo>
                    <a:lnTo>
                      <a:pt x="176" y="24"/>
                    </a:lnTo>
                    <a:lnTo>
                      <a:pt x="176" y="30"/>
                    </a:lnTo>
                    <a:lnTo>
                      <a:pt x="176" y="6"/>
                    </a:lnTo>
                    <a:lnTo>
                      <a:pt x="176" y="18"/>
                    </a:lnTo>
                    <a:lnTo>
                      <a:pt x="183" y="12"/>
                    </a:lnTo>
                    <a:lnTo>
                      <a:pt x="183" y="24"/>
                    </a:lnTo>
                    <a:lnTo>
                      <a:pt x="183" y="6"/>
                    </a:lnTo>
                    <a:lnTo>
                      <a:pt x="183" y="18"/>
                    </a:lnTo>
                    <a:lnTo>
                      <a:pt x="189" y="24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95" y="12"/>
                    </a:lnTo>
                    <a:lnTo>
                      <a:pt x="195" y="24"/>
                    </a:lnTo>
                    <a:lnTo>
                      <a:pt x="195" y="6"/>
                    </a:lnTo>
                    <a:lnTo>
                      <a:pt x="195" y="12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2" name="Freeform 155"/>
              <p:cNvSpPr>
                <a:spLocks/>
              </p:cNvSpPr>
              <p:nvPr/>
            </p:nvSpPr>
            <p:spPr bwMode="auto">
              <a:xfrm>
                <a:off x="2796" y="1589"/>
                <a:ext cx="202" cy="21"/>
              </a:xfrm>
              <a:custGeom>
                <a:avLst/>
                <a:gdLst>
                  <a:gd name="T0" fmla="*/ 7 w 202"/>
                  <a:gd name="T1" fmla="*/ 12 h 24"/>
                  <a:gd name="T2" fmla="*/ 13 w 202"/>
                  <a:gd name="T3" fmla="*/ 4 h 24"/>
                  <a:gd name="T4" fmla="*/ 13 w 202"/>
                  <a:gd name="T5" fmla="*/ 9 h 24"/>
                  <a:gd name="T6" fmla="*/ 19 w 202"/>
                  <a:gd name="T7" fmla="*/ 0 h 24"/>
                  <a:gd name="T8" fmla="*/ 25 w 202"/>
                  <a:gd name="T9" fmla="*/ 12 h 24"/>
                  <a:gd name="T10" fmla="*/ 32 w 202"/>
                  <a:gd name="T11" fmla="*/ 4 h 24"/>
                  <a:gd name="T12" fmla="*/ 32 w 202"/>
                  <a:gd name="T13" fmla="*/ 4 h 24"/>
                  <a:gd name="T14" fmla="*/ 38 w 202"/>
                  <a:gd name="T15" fmla="*/ 4 h 24"/>
                  <a:gd name="T16" fmla="*/ 44 w 202"/>
                  <a:gd name="T17" fmla="*/ 12 h 24"/>
                  <a:gd name="T18" fmla="*/ 51 w 202"/>
                  <a:gd name="T19" fmla="*/ 9 h 24"/>
                  <a:gd name="T20" fmla="*/ 51 w 202"/>
                  <a:gd name="T21" fmla="*/ 4 h 24"/>
                  <a:gd name="T22" fmla="*/ 57 w 202"/>
                  <a:gd name="T23" fmla="*/ 0 h 24"/>
                  <a:gd name="T24" fmla="*/ 63 w 202"/>
                  <a:gd name="T25" fmla="*/ 12 h 24"/>
                  <a:gd name="T26" fmla="*/ 70 w 202"/>
                  <a:gd name="T27" fmla="*/ 12 h 24"/>
                  <a:gd name="T28" fmla="*/ 76 w 202"/>
                  <a:gd name="T29" fmla="*/ 0 h 24"/>
                  <a:gd name="T30" fmla="*/ 76 w 202"/>
                  <a:gd name="T31" fmla="*/ 9 h 24"/>
                  <a:gd name="T32" fmla="*/ 82 w 202"/>
                  <a:gd name="T33" fmla="*/ 0 h 24"/>
                  <a:gd name="T34" fmla="*/ 88 w 202"/>
                  <a:gd name="T35" fmla="*/ 12 h 24"/>
                  <a:gd name="T36" fmla="*/ 95 w 202"/>
                  <a:gd name="T37" fmla="*/ 4 h 24"/>
                  <a:gd name="T38" fmla="*/ 95 w 202"/>
                  <a:gd name="T39" fmla="*/ 12 h 24"/>
                  <a:gd name="T40" fmla="*/ 101 w 202"/>
                  <a:gd name="T41" fmla="*/ 0 h 24"/>
                  <a:gd name="T42" fmla="*/ 107 w 202"/>
                  <a:gd name="T43" fmla="*/ 12 h 24"/>
                  <a:gd name="T44" fmla="*/ 114 w 202"/>
                  <a:gd name="T45" fmla="*/ 4 h 24"/>
                  <a:gd name="T46" fmla="*/ 114 w 202"/>
                  <a:gd name="T47" fmla="*/ 4 h 24"/>
                  <a:gd name="T48" fmla="*/ 120 w 202"/>
                  <a:gd name="T49" fmla="*/ 0 h 24"/>
                  <a:gd name="T50" fmla="*/ 126 w 202"/>
                  <a:gd name="T51" fmla="*/ 16 h 24"/>
                  <a:gd name="T52" fmla="*/ 133 w 202"/>
                  <a:gd name="T53" fmla="*/ 9 h 24"/>
                  <a:gd name="T54" fmla="*/ 133 w 202"/>
                  <a:gd name="T55" fmla="*/ 9 h 24"/>
                  <a:gd name="T56" fmla="*/ 139 w 202"/>
                  <a:gd name="T57" fmla="*/ 0 h 24"/>
                  <a:gd name="T58" fmla="*/ 145 w 202"/>
                  <a:gd name="T59" fmla="*/ 12 h 24"/>
                  <a:gd name="T60" fmla="*/ 151 w 202"/>
                  <a:gd name="T61" fmla="*/ 4 h 24"/>
                  <a:gd name="T62" fmla="*/ 151 w 202"/>
                  <a:gd name="T63" fmla="*/ 4 h 24"/>
                  <a:gd name="T64" fmla="*/ 158 w 202"/>
                  <a:gd name="T65" fmla="*/ 0 h 24"/>
                  <a:gd name="T66" fmla="*/ 164 w 202"/>
                  <a:gd name="T67" fmla="*/ 16 h 24"/>
                  <a:gd name="T68" fmla="*/ 170 w 202"/>
                  <a:gd name="T69" fmla="*/ 4 h 24"/>
                  <a:gd name="T70" fmla="*/ 170 w 202"/>
                  <a:gd name="T71" fmla="*/ 9 h 24"/>
                  <a:gd name="T72" fmla="*/ 177 w 202"/>
                  <a:gd name="T73" fmla="*/ 0 h 24"/>
                  <a:gd name="T74" fmla="*/ 183 w 202"/>
                  <a:gd name="T75" fmla="*/ 16 h 24"/>
                  <a:gd name="T76" fmla="*/ 189 w 202"/>
                  <a:gd name="T77" fmla="*/ 9 h 24"/>
                  <a:gd name="T78" fmla="*/ 189 w 202"/>
                  <a:gd name="T79" fmla="*/ 9 h 24"/>
                  <a:gd name="T80" fmla="*/ 195 w 202"/>
                  <a:gd name="T81" fmla="*/ 0 h 24"/>
                  <a:gd name="T82" fmla="*/ 202 w 202"/>
                  <a:gd name="T83" fmla="*/ 12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24">
                    <a:moveTo>
                      <a:pt x="0" y="6"/>
                    </a:moveTo>
                    <a:lnTo>
                      <a:pt x="7" y="12"/>
                    </a:lnTo>
                    <a:lnTo>
                      <a:pt x="7" y="18"/>
                    </a:lnTo>
                    <a:lnTo>
                      <a:pt x="7" y="0"/>
                    </a:lnTo>
                    <a:lnTo>
                      <a:pt x="7" y="12"/>
                    </a:lnTo>
                    <a:lnTo>
                      <a:pt x="13" y="6"/>
                    </a:lnTo>
                    <a:lnTo>
                      <a:pt x="13" y="18"/>
                    </a:lnTo>
                    <a:lnTo>
                      <a:pt x="13" y="0"/>
                    </a:lnTo>
                    <a:lnTo>
                      <a:pt x="13" y="12"/>
                    </a:lnTo>
                    <a:lnTo>
                      <a:pt x="19" y="18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9" y="12"/>
                    </a:lnTo>
                    <a:lnTo>
                      <a:pt x="25" y="18"/>
                    </a:lnTo>
                    <a:lnTo>
                      <a:pt x="25" y="0"/>
                    </a:lnTo>
                    <a:lnTo>
                      <a:pt x="25" y="12"/>
                    </a:lnTo>
                    <a:lnTo>
                      <a:pt x="32" y="6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32" y="6"/>
                    </a:lnTo>
                    <a:lnTo>
                      <a:pt x="38" y="12"/>
                    </a:lnTo>
                    <a:lnTo>
                      <a:pt x="38" y="18"/>
                    </a:lnTo>
                    <a:lnTo>
                      <a:pt x="38" y="6"/>
                    </a:lnTo>
                    <a:lnTo>
                      <a:pt x="44" y="12"/>
                    </a:lnTo>
                    <a:lnTo>
                      <a:pt x="44" y="18"/>
                    </a:lnTo>
                    <a:lnTo>
                      <a:pt x="44" y="0"/>
                    </a:lnTo>
                    <a:lnTo>
                      <a:pt x="44" y="6"/>
                    </a:lnTo>
                    <a:lnTo>
                      <a:pt x="51" y="12"/>
                    </a:lnTo>
                    <a:lnTo>
                      <a:pt x="51" y="18"/>
                    </a:lnTo>
                    <a:lnTo>
                      <a:pt x="51" y="0"/>
                    </a:lnTo>
                    <a:lnTo>
                      <a:pt x="51" y="6"/>
                    </a:lnTo>
                    <a:lnTo>
                      <a:pt x="57" y="12"/>
                    </a:lnTo>
                    <a:lnTo>
                      <a:pt x="57" y="24"/>
                    </a:lnTo>
                    <a:lnTo>
                      <a:pt x="57" y="0"/>
                    </a:lnTo>
                    <a:lnTo>
                      <a:pt x="57" y="12"/>
                    </a:lnTo>
                    <a:lnTo>
                      <a:pt x="63" y="6"/>
                    </a:lnTo>
                    <a:lnTo>
                      <a:pt x="63" y="18"/>
                    </a:lnTo>
                    <a:lnTo>
                      <a:pt x="63" y="0"/>
                    </a:lnTo>
                    <a:lnTo>
                      <a:pt x="70" y="6"/>
                    </a:lnTo>
                    <a:lnTo>
                      <a:pt x="70" y="18"/>
                    </a:lnTo>
                    <a:lnTo>
                      <a:pt x="70" y="0"/>
                    </a:lnTo>
                    <a:lnTo>
                      <a:pt x="70" y="12"/>
                    </a:lnTo>
                    <a:lnTo>
                      <a:pt x="76" y="0"/>
                    </a:lnTo>
                    <a:lnTo>
                      <a:pt x="76" y="18"/>
                    </a:lnTo>
                    <a:lnTo>
                      <a:pt x="76" y="0"/>
                    </a:lnTo>
                    <a:lnTo>
                      <a:pt x="76" y="12"/>
                    </a:lnTo>
                    <a:lnTo>
                      <a:pt x="82" y="6"/>
                    </a:lnTo>
                    <a:lnTo>
                      <a:pt x="82" y="24"/>
                    </a:lnTo>
                    <a:lnTo>
                      <a:pt x="82" y="0"/>
                    </a:lnTo>
                    <a:lnTo>
                      <a:pt x="82" y="12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88" y="0"/>
                    </a:lnTo>
                    <a:lnTo>
                      <a:pt x="88" y="12"/>
                    </a:lnTo>
                    <a:lnTo>
                      <a:pt x="95" y="6"/>
                    </a:lnTo>
                    <a:lnTo>
                      <a:pt x="95" y="18"/>
                    </a:lnTo>
                    <a:lnTo>
                      <a:pt x="95" y="0"/>
                    </a:lnTo>
                    <a:lnTo>
                      <a:pt x="95" y="18"/>
                    </a:lnTo>
                    <a:lnTo>
                      <a:pt x="101" y="12"/>
                    </a:lnTo>
                    <a:lnTo>
                      <a:pt x="101" y="18"/>
                    </a:lnTo>
                    <a:lnTo>
                      <a:pt x="101" y="0"/>
                    </a:lnTo>
                    <a:lnTo>
                      <a:pt x="101" y="6"/>
                    </a:lnTo>
                    <a:lnTo>
                      <a:pt x="107" y="0"/>
                    </a:lnTo>
                    <a:lnTo>
                      <a:pt x="107" y="18"/>
                    </a:lnTo>
                    <a:lnTo>
                      <a:pt x="107" y="0"/>
                    </a:lnTo>
                    <a:lnTo>
                      <a:pt x="107" y="12"/>
                    </a:lnTo>
                    <a:lnTo>
                      <a:pt x="114" y="6"/>
                    </a:lnTo>
                    <a:lnTo>
                      <a:pt x="114" y="18"/>
                    </a:lnTo>
                    <a:lnTo>
                      <a:pt x="114" y="0"/>
                    </a:lnTo>
                    <a:lnTo>
                      <a:pt x="114" y="6"/>
                    </a:lnTo>
                    <a:lnTo>
                      <a:pt x="120" y="12"/>
                    </a:lnTo>
                    <a:lnTo>
                      <a:pt x="120" y="18"/>
                    </a:lnTo>
                    <a:lnTo>
                      <a:pt x="120" y="0"/>
                    </a:lnTo>
                    <a:lnTo>
                      <a:pt x="120" y="12"/>
                    </a:lnTo>
                    <a:lnTo>
                      <a:pt x="126" y="18"/>
                    </a:lnTo>
                    <a:lnTo>
                      <a:pt x="126" y="24"/>
                    </a:lnTo>
                    <a:lnTo>
                      <a:pt x="126" y="0"/>
                    </a:lnTo>
                    <a:lnTo>
                      <a:pt x="126" y="6"/>
                    </a:lnTo>
                    <a:lnTo>
                      <a:pt x="133" y="12"/>
                    </a:lnTo>
                    <a:lnTo>
                      <a:pt x="133" y="18"/>
                    </a:lnTo>
                    <a:lnTo>
                      <a:pt x="133" y="0"/>
                    </a:lnTo>
                    <a:lnTo>
                      <a:pt x="133" y="12"/>
                    </a:lnTo>
                    <a:lnTo>
                      <a:pt x="139" y="6"/>
                    </a:lnTo>
                    <a:lnTo>
                      <a:pt x="139" y="18"/>
                    </a:lnTo>
                    <a:lnTo>
                      <a:pt x="139" y="0"/>
                    </a:lnTo>
                    <a:lnTo>
                      <a:pt x="139" y="6"/>
                    </a:lnTo>
                    <a:lnTo>
                      <a:pt x="145" y="12"/>
                    </a:lnTo>
                    <a:lnTo>
                      <a:pt x="145" y="18"/>
                    </a:lnTo>
                    <a:lnTo>
                      <a:pt x="145" y="0"/>
                    </a:lnTo>
                    <a:lnTo>
                      <a:pt x="145" y="12"/>
                    </a:lnTo>
                    <a:lnTo>
                      <a:pt x="151" y="6"/>
                    </a:lnTo>
                    <a:lnTo>
                      <a:pt x="151" y="18"/>
                    </a:lnTo>
                    <a:lnTo>
                      <a:pt x="151" y="0"/>
                    </a:lnTo>
                    <a:lnTo>
                      <a:pt x="151" y="6"/>
                    </a:lnTo>
                    <a:lnTo>
                      <a:pt x="158" y="12"/>
                    </a:lnTo>
                    <a:lnTo>
                      <a:pt x="158" y="24"/>
                    </a:lnTo>
                    <a:lnTo>
                      <a:pt x="158" y="0"/>
                    </a:lnTo>
                    <a:lnTo>
                      <a:pt x="158" y="12"/>
                    </a:lnTo>
                    <a:lnTo>
                      <a:pt x="164" y="6"/>
                    </a:lnTo>
                    <a:lnTo>
                      <a:pt x="164" y="24"/>
                    </a:lnTo>
                    <a:lnTo>
                      <a:pt x="164" y="0"/>
                    </a:lnTo>
                    <a:lnTo>
                      <a:pt x="164" y="12"/>
                    </a:lnTo>
                    <a:lnTo>
                      <a:pt x="170" y="6"/>
                    </a:lnTo>
                    <a:lnTo>
                      <a:pt x="170" y="18"/>
                    </a:lnTo>
                    <a:lnTo>
                      <a:pt x="170" y="0"/>
                    </a:lnTo>
                    <a:lnTo>
                      <a:pt x="170" y="12"/>
                    </a:lnTo>
                    <a:lnTo>
                      <a:pt x="177" y="6"/>
                    </a:lnTo>
                    <a:lnTo>
                      <a:pt x="177" y="24"/>
                    </a:lnTo>
                    <a:lnTo>
                      <a:pt x="177" y="0"/>
                    </a:lnTo>
                    <a:lnTo>
                      <a:pt x="177" y="6"/>
                    </a:lnTo>
                    <a:lnTo>
                      <a:pt x="183" y="12"/>
                    </a:lnTo>
                    <a:lnTo>
                      <a:pt x="183" y="24"/>
                    </a:lnTo>
                    <a:lnTo>
                      <a:pt x="183" y="0"/>
                    </a:lnTo>
                    <a:lnTo>
                      <a:pt x="183" y="6"/>
                    </a:lnTo>
                    <a:lnTo>
                      <a:pt x="189" y="12"/>
                    </a:lnTo>
                    <a:lnTo>
                      <a:pt x="189" y="18"/>
                    </a:lnTo>
                    <a:lnTo>
                      <a:pt x="189" y="0"/>
                    </a:lnTo>
                    <a:lnTo>
                      <a:pt x="189" y="12"/>
                    </a:lnTo>
                    <a:lnTo>
                      <a:pt x="195" y="18"/>
                    </a:lnTo>
                    <a:lnTo>
                      <a:pt x="195" y="0"/>
                    </a:lnTo>
                    <a:lnTo>
                      <a:pt x="195" y="6"/>
                    </a:lnTo>
                    <a:lnTo>
                      <a:pt x="202" y="12"/>
                    </a:lnTo>
                    <a:lnTo>
                      <a:pt x="202" y="18"/>
                    </a:lnTo>
                    <a:lnTo>
                      <a:pt x="202" y="0"/>
                    </a:lnTo>
                    <a:lnTo>
                      <a:pt x="202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3" name="Freeform 156"/>
              <p:cNvSpPr>
                <a:spLocks/>
              </p:cNvSpPr>
              <p:nvPr/>
            </p:nvSpPr>
            <p:spPr bwMode="auto">
              <a:xfrm>
                <a:off x="2998" y="1589"/>
                <a:ext cx="208" cy="21"/>
              </a:xfrm>
              <a:custGeom>
                <a:avLst/>
                <a:gdLst>
                  <a:gd name="T0" fmla="*/ 6 w 208"/>
                  <a:gd name="T1" fmla="*/ 12 h 24"/>
                  <a:gd name="T2" fmla="*/ 12 w 208"/>
                  <a:gd name="T3" fmla="*/ 9 h 24"/>
                  <a:gd name="T4" fmla="*/ 12 w 208"/>
                  <a:gd name="T5" fmla="*/ 9 h 24"/>
                  <a:gd name="T6" fmla="*/ 19 w 208"/>
                  <a:gd name="T7" fmla="*/ 0 h 24"/>
                  <a:gd name="T8" fmla="*/ 25 w 208"/>
                  <a:gd name="T9" fmla="*/ 12 h 24"/>
                  <a:gd name="T10" fmla="*/ 31 w 208"/>
                  <a:gd name="T11" fmla="*/ 4 h 24"/>
                  <a:gd name="T12" fmla="*/ 31 w 208"/>
                  <a:gd name="T13" fmla="*/ 9 h 24"/>
                  <a:gd name="T14" fmla="*/ 38 w 208"/>
                  <a:gd name="T15" fmla="*/ 0 h 24"/>
                  <a:gd name="T16" fmla="*/ 44 w 208"/>
                  <a:gd name="T17" fmla="*/ 12 h 24"/>
                  <a:gd name="T18" fmla="*/ 50 w 208"/>
                  <a:gd name="T19" fmla="*/ 0 h 24"/>
                  <a:gd name="T20" fmla="*/ 56 w 208"/>
                  <a:gd name="T21" fmla="*/ 9 h 24"/>
                  <a:gd name="T22" fmla="*/ 56 w 208"/>
                  <a:gd name="T23" fmla="*/ 4 h 24"/>
                  <a:gd name="T24" fmla="*/ 63 w 208"/>
                  <a:gd name="T25" fmla="*/ 0 h 24"/>
                  <a:gd name="T26" fmla="*/ 69 w 208"/>
                  <a:gd name="T27" fmla="*/ 16 h 24"/>
                  <a:gd name="T28" fmla="*/ 75 w 208"/>
                  <a:gd name="T29" fmla="*/ 12 h 24"/>
                  <a:gd name="T30" fmla="*/ 75 w 208"/>
                  <a:gd name="T31" fmla="*/ 4 h 24"/>
                  <a:gd name="T32" fmla="*/ 82 w 208"/>
                  <a:gd name="T33" fmla="*/ 0 h 24"/>
                  <a:gd name="T34" fmla="*/ 88 w 208"/>
                  <a:gd name="T35" fmla="*/ 12 h 24"/>
                  <a:gd name="T36" fmla="*/ 94 w 208"/>
                  <a:gd name="T37" fmla="*/ 9 h 24"/>
                  <a:gd name="T38" fmla="*/ 94 w 208"/>
                  <a:gd name="T39" fmla="*/ 9 h 24"/>
                  <a:gd name="T40" fmla="*/ 101 w 208"/>
                  <a:gd name="T41" fmla="*/ 0 h 24"/>
                  <a:gd name="T42" fmla="*/ 107 w 208"/>
                  <a:gd name="T43" fmla="*/ 12 h 24"/>
                  <a:gd name="T44" fmla="*/ 113 w 208"/>
                  <a:gd name="T45" fmla="*/ 9 h 24"/>
                  <a:gd name="T46" fmla="*/ 113 w 208"/>
                  <a:gd name="T47" fmla="*/ 9 h 24"/>
                  <a:gd name="T48" fmla="*/ 119 w 208"/>
                  <a:gd name="T49" fmla="*/ 0 h 24"/>
                  <a:gd name="T50" fmla="*/ 126 w 208"/>
                  <a:gd name="T51" fmla="*/ 16 h 24"/>
                  <a:gd name="T52" fmla="*/ 132 w 208"/>
                  <a:gd name="T53" fmla="*/ 9 h 24"/>
                  <a:gd name="T54" fmla="*/ 132 w 208"/>
                  <a:gd name="T55" fmla="*/ 9 h 24"/>
                  <a:gd name="T56" fmla="*/ 138 w 208"/>
                  <a:gd name="T57" fmla="*/ 0 h 24"/>
                  <a:gd name="T58" fmla="*/ 145 w 208"/>
                  <a:gd name="T59" fmla="*/ 12 h 24"/>
                  <a:gd name="T60" fmla="*/ 151 w 208"/>
                  <a:gd name="T61" fmla="*/ 4 h 24"/>
                  <a:gd name="T62" fmla="*/ 151 w 208"/>
                  <a:gd name="T63" fmla="*/ 9 h 24"/>
                  <a:gd name="T64" fmla="*/ 157 w 208"/>
                  <a:gd name="T65" fmla="*/ 0 h 24"/>
                  <a:gd name="T66" fmla="*/ 164 w 208"/>
                  <a:gd name="T67" fmla="*/ 12 h 24"/>
                  <a:gd name="T68" fmla="*/ 170 w 208"/>
                  <a:gd name="T69" fmla="*/ 4 h 24"/>
                  <a:gd name="T70" fmla="*/ 170 w 208"/>
                  <a:gd name="T71" fmla="*/ 4 h 24"/>
                  <a:gd name="T72" fmla="*/ 176 w 208"/>
                  <a:gd name="T73" fmla="*/ 0 h 24"/>
                  <a:gd name="T74" fmla="*/ 182 w 208"/>
                  <a:gd name="T75" fmla="*/ 12 h 24"/>
                  <a:gd name="T76" fmla="*/ 189 w 208"/>
                  <a:gd name="T77" fmla="*/ 12 h 24"/>
                  <a:gd name="T78" fmla="*/ 189 w 208"/>
                  <a:gd name="T79" fmla="*/ 9 h 24"/>
                  <a:gd name="T80" fmla="*/ 195 w 208"/>
                  <a:gd name="T81" fmla="*/ 9 h 24"/>
                  <a:gd name="T82" fmla="*/ 201 w 208"/>
                  <a:gd name="T83" fmla="*/ 0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8" h="24">
                    <a:moveTo>
                      <a:pt x="0" y="18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12" y="12"/>
                    </a:lnTo>
                    <a:lnTo>
                      <a:pt x="12" y="24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19" y="6"/>
                    </a:lnTo>
                    <a:lnTo>
                      <a:pt x="19" y="18"/>
                    </a:lnTo>
                    <a:lnTo>
                      <a:pt x="19" y="0"/>
                    </a:lnTo>
                    <a:lnTo>
                      <a:pt x="19" y="12"/>
                    </a:lnTo>
                    <a:lnTo>
                      <a:pt x="25" y="18"/>
                    </a:lnTo>
                    <a:lnTo>
                      <a:pt x="25" y="0"/>
                    </a:lnTo>
                    <a:lnTo>
                      <a:pt x="25" y="12"/>
                    </a:lnTo>
                    <a:lnTo>
                      <a:pt x="31" y="6"/>
                    </a:lnTo>
                    <a:lnTo>
                      <a:pt x="31" y="18"/>
                    </a:lnTo>
                    <a:lnTo>
                      <a:pt x="31" y="0"/>
                    </a:lnTo>
                    <a:lnTo>
                      <a:pt x="31" y="12"/>
                    </a:lnTo>
                    <a:lnTo>
                      <a:pt x="38" y="6"/>
                    </a:lnTo>
                    <a:lnTo>
                      <a:pt x="38" y="24"/>
                    </a:lnTo>
                    <a:lnTo>
                      <a:pt x="38" y="0"/>
                    </a:lnTo>
                    <a:lnTo>
                      <a:pt x="38" y="18"/>
                    </a:lnTo>
                    <a:lnTo>
                      <a:pt x="44" y="12"/>
                    </a:lnTo>
                    <a:lnTo>
                      <a:pt x="44" y="18"/>
                    </a:lnTo>
                    <a:lnTo>
                      <a:pt x="44" y="0"/>
                    </a:lnTo>
                    <a:lnTo>
                      <a:pt x="44" y="6"/>
                    </a:lnTo>
                    <a:lnTo>
                      <a:pt x="50" y="0"/>
                    </a:lnTo>
                    <a:lnTo>
                      <a:pt x="50" y="24"/>
                    </a:lnTo>
                    <a:lnTo>
                      <a:pt x="50" y="6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0"/>
                    </a:lnTo>
                    <a:lnTo>
                      <a:pt x="56" y="6"/>
                    </a:lnTo>
                    <a:lnTo>
                      <a:pt x="63" y="12"/>
                    </a:lnTo>
                    <a:lnTo>
                      <a:pt x="63" y="18"/>
                    </a:lnTo>
                    <a:lnTo>
                      <a:pt x="63" y="0"/>
                    </a:lnTo>
                    <a:lnTo>
                      <a:pt x="63" y="6"/>
                    </a:lnTo>
                    <a:lnTo>
                      <a:pt x="69" y="12"/>
                    </a:lnTo>
                    <a:lnTo>
                      <a:pt x="69" y="24"/>
                    </a:lnTo>
                    <a:lnTo>
                      <a:pt x="69" y="0"/>
                    </a:lnTo>
                    <a:lnTo>
                      <a:pt x="69" y="12"/>
                    </a:lnTo>
                    <a:lnTo>
                      <a:pt x="75" y="18"/>
                    </a:lnTo>
                    <a:lnTo>
                      <a:pt x="75" y="0"/>
                    </a:lnTo>
                    <a:lnTo>
                      <a:pt x="75" y="6"/>
                    </a:lnTo>
                    <a:lnTo>
                      <a:pt x="82" y="18"/>
                    </a:lnTo>
                    <a:lnTo>
                      <a:pt x="82" y="0"/>
                    </a:lnTo>
                    <a:lnTo>
                      <a:pt x="82" y="12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88" y="0"/>
                    </a:lnTo>
                    <a:lnTo>
                      <a:pt x="88" y="6"/>
                    </a:lnTo>
                    <a:lnTo>
                      <a:pt x="94" y="12"/>
                    </a:lnTo>
                    <a:lnTo>
                      <a:pt x="94" y="18"/>
                    </a:lnTo>
                    <a:lnTo>
                      <a:pt x="94" y="0"/>
                    </a:lnTo>
                    <a:lnTo>
                      <a:pt x="94" y="12"/>
                    </a:lnTo>
                    <a:lnTo>
                      <a:pt x="101" y="6"/>
                    </a:lnTo>
                    <a:lnTo>
                      <a:pt x="101" y="18"/>
                    </a:lnTo>
                    <a:lnTo>
                      <a:pt x="101" y="0"/>
                    </a:lnTo>
                    <a:lnTo>
                      <a:pt x="101" y="6"/>
                    </a:lnTo>
                    <a:lnTo>
                      <a:pt x="107" y="12"/>
                    </a:lnTo>
                    <a:lnTo>
                      <a:pt x="107" y="18"/>
                    </a:lnTo>
                    <a:lnTo>
                      <a:pt x="107" y="0"/>
                    </a:lnTo>
                    <a:lnTo>
                      <a:pt x="107" y="6"/>
                    </a:lnTo>
                    <a:lnTo>
                      <a:pt x="113" y="12"/>
                    </a:lnTo>
                    <a:lnTo>
                      <a:pt x="113" y="18"/>
                    </a:lnTo>
                    <a:lnTo>
                      <a:pt x="113" y="0"/>
                    </a:lnTo>
                    <a:lnTo>
                      <a:pt x="113" y="12"/>
                    </a:lnTo>
                    <a:lnTo>
                      <a:pt x="119" y="6"/>
                    </a:lnTo>
                    <a:lnTo>
                      <a:pt x="119" y="24"/>
                    </a:lnTo>
                    <a:lnTo>
                      <a:pt x="119" y="0"/>
                    </a:lnTo>
                    <a:lnTo>
                      <a:pt x="119" y="12"/>
                    </a:lnTo>
                    <a:lnTo>
                      <a:pt x="126" y="6"/>
                    </a:lnTo>
                    <a:lnTo>
                      <a:pt x="126" y="24"/>
                    </a:lnTo>
                    <a:lnTo>
                      <a:pt x="126" y="0"/>
                    </a:lnTo>
                    <a:lnTo>
                      <a:pt x="126" y="6"/>
                    </a:lnTo>
                    <a:lnTo>
                      <a:pt x="132" y="12"/>
                    </a:lnTo>
                    <a:lnTo>
                      <a:pt x="132" y="18"/>
                    </a:lnTo>
                    <a:lnTo>
                      <a:pt x="132" y="0"/>
                    </a:lnTo>
                    <a:lnTo>
                      <a:pt x="132" y="12"/>
                    </a:lnTo>
                    <a:lnTo>
                      <a:pt x="138" y="6"/>
                    </a:lnTo>
                    <a:lnTo>
                      <a:pt x="138" y="18"/>
                    </a:lnTo>
                    <a:lnTo>
                      <a:pt x="138" y="0"/>
                    </a:lnTo>
                    <a:lnTo>
                      <a:pt x="138" y="6"/>
                    </a:lnTo>
                    <a:lnTo>
                      <a:pt x="145" y="12"/>
                    </a:lnTo>
                    <a:lnTo>
                      <a:pt x="145" y="18"/>
                    </a:lnTo>
                    <a:lnTo>
                      <a:pt x="145" y="0"/>
                    </a:lnTo>
                    <a:lnTo>
                      <a:pt x="145" y="12"/>
                    </a:lnTo>
                    <a:lnTo>
                      <a:pt x="151" y="6"/>
                    </a:lnTo>
                    <a:lnTo>
                      <a:pt x="151" y="18"/>
                    </a:lnTo>
                    <a:lnTo>
                      <a:pt x="151" y="0"/>
                    </a:lnTo>
                    <a:lnTo>
                      <a:pt x="151" y="12"/>
                    </a:lnTo>
                    <a:lnTo>
                      <a:pt x="157" y="6"/>
                    </a:lnTo>
                    <a:lnTo>
                      <a:pt x="157" y="24"/>
                    </a:lnTo>
                    <a:lnTo>
                      <a:pt x="157" y="0"/>
                    </a:lnTo>
                    <a:lnTo>
                      <a:pt x="157" y="6"/>
                    </a:lnTo>
                    <a:lnTo>
                      <a:pt x="164" y="0"/>
                    </a:lnTo>
                    <a:lnTo>
                      <a:pt x="164" y="18"/>
                    </a:lnTo>
                    <a:lnTo>
                      <a:pt x="164" y="0"/>
                    </a:lnTo>
                    <a:lnTo>
                      <a:pt x="164" y="12"/>
                    </a:lnTo>
                    <a:lnTo>
                      <a:pt x="170" y="6"/>
                    </a:lnTo>
                    <a:lnTo>
                      <a:pt x="170" y="18"/>
                    </a:lnTo>
                    <a:lnTo>
                      <a:pt x="170" y="0"/>
                    </a:lnTo>
                    <a:lnTo>
                      <a:pt x="170" y="6"/>
                    </a:lnTo>
                    <a:lnTo>
                      <a:pt x="176" y="12"/>
                    </a:lnTo>
                    <a:lnTo>
                      <a:pt x="176" y="18"/>
                    </a:lnTo>
                    <a:lnTo>
                      <a:pt x="176" y="0"/>
                    </a:lnTo>
                    <a:lnTo>
                      <a:pt x="176" y="12"/>
                    </a:lnTo>
                    <a:lnTo>
                      <a:pt x="182" y="6"/>
                    </a:lnTo>
                    <a:lnTo>
                      <a:pt x="182" y="18"/>
                    </a:lnTo>
                    <a:lnTo>
                      <a:pt x="182" y="0"/>
                    </a:lnTo>
                    <a:lnTo>
                      <a:pt x="182" y="12"/>
                    </a:lnTo>
                    <a:lnTo>
                      <a:pt x="189" y="18"/>
                    </a:lnTo>
                    <a:lnTo>
                      <a:pt x="189" y="0"/>
                    </a:lnTo>
                    <a:lnTo>
                      <a:pt x="189" y="12"/>
                    </a:lnTo>
                    <a:lnTo>
                      <a:pt x="195" y="18"/>
                    </a:lnTo>
                    <a:lnTo>
                      <a:pt x="195" y="0"/>
                    </a:lnTo>
                    <a:lnTo>
                      <a:pt x="195" y="12"/>
                    </a:lnTo>
                    <a:lnTo>
                      <a:pt x="201" y="18"/>
                    </a:lnTo>
                    <a:lnTo>
                      <a:pt x="201" y="0"/>
                    </a:lnTo>
                    <a:lnTo>
                      <a:pt x="201" y="12"/>
                    </a:lnTo>
                    <a:lnTo>
                      <a:pt x="208" y="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4" name="Freeform 157"/>
              <p:cNvSpPr>
                <a:spLocks/>
              </p:cNvSpPr>
              <p:nvPr/>
            </p:nvSpPr>
            <p:spPr bwMode="auto">
              <a:xfrm>
                <a:off x="3206" y="1584"/>
                <a:ext cx="201" cy="26"/>
              </a:xfrm>
              <a:custGeom>
                <a:avLst/>
                <a:gdLst>
                  <a:gd name="T0" fmla="*/ 0 w 201"/>
                  <a:gd name="T1" fmla="*/ 3 h 30"/>
                  <a:gd name="T2" fmla="*/ 6 w 201"/>
                  <a:gd name="T3" fmla="*/ 16 h 30"/>
                  <a:gd name="T4" fmla="*/ 12 w 201"/>
                  <a:gd name="T5" fmla="*/ 12 h 30"/>
                  <a:gd name="T6" fmla="*/ 12 w 201"/>
                  <a:gd name="T7" fmla="*/ 8 h 30"/>
                  <a:gd name="T8" fmla="*/ 19 w 201"/>
                  <a:gd name="T9" fmla="*/ 3 h 30"/>
                  <a:gd name="T10" fmla="*/ 25 w 201"/>
                  <a:gd name="T11" fmla="*/ 16 h 30"/>
                  <a:gd name="T12" fmla="*/ 31 w 201"/>
                  <a:gd name="T13" fmla="*/ 3 h 30"/>
                  <a:gd name="T14" fmla="*/ 37 w 201"/>
                  <a:gd name="T15" fmla="*/ 8 h 30"/>
                  <a:gd name="T16" fmla="*/ 37 w 201"/>
                  <a:gd name="T17" fmla="*/ 12 h 30"/>
                  <a:gd name="T18" fmla="*/ 44 w 201"/>
                  <a:gd name="T19" fmla="*/ 3 h 30"/>
                  <a:gd name="T20" fmla="*/ 50 w 201"/>
                  <a:gd name="T21" fmla="*/ 16 h 30"/>
                  <a:gd name="T22" fmla="*/ 56 w 201"/>
                  <a:gd name="T23" fmla="*/ 3 h 30"/>
                  <a:gd name="T24" fmla="*/ 56 w 201"/>
                  <a:gd name="T25" fmla="*/ 12 h 30"/>
                  <a:gd name="T26" fmla="*/ 63 w 201"/>
                  <a:gd name="T27" fmla="*/ 3 h 30"/>
                  <a:gd name="T28" fmla="*/ 69 w 201"/>
                  <a:gd name="T29" fmla="*/ 3 h 30"/>
                  <a:gd name="T30" fmla="*/ 75 w 201"/>
                  <a:gd name="T31" fmla="*/ 20 h 30"/>
                  <a:gd name="T32" fmla="*/ 82 w 201"/>
                  <a:gd name="T33" fmla="*/ 3 h 30"/>
                  <a:gd name="T34" fmla="*/ 88 w 201"/>
                  <a:gd name="T35" fmla="*/ 8 h 30"/>
                  <a:gd name="T36" fmla="*/ 88 w 201"/>
                  <a:gd name="T37" fmla="*/ 8 h 30"/>
                  <a:gd name="T38" fmla="*/ 94 w 201"/>
                  <a:gd name="T39" fmla="*/ 3 h 30"/>
                  <a:gd name="T40" fmla="*/ 100 w 201"/>
                  <a:gd name="T41" fmla="*/ 20 h 30"/>
                  <a:gd name="T42" fmla="*/ 107 w 201"/>
                  <a:gd name="T43" fmla="*/ 3 h 30"/>
                  <a:gd name="T44" fmla="*/ 107 w 201"/>
                  <a:gd name="T45" fmla="*/ 12 h 30"/>
                  <a:gd name="T46" fmla="*/ 113 w 201"/>
                  <a:gd name="T47" fmla="*/ 3 h 30"/>
                  <a:gd name="T48" fmla="*/ 119 w 201"/>
                  <a:gd name="T49" fmla="*/ 16 h 30"/>
                  <a:gd name="T50" fmla="*/ 126 w 201"/>
                  <a:gd name="T51" fmla="*/ 12 h 30"/>
                  <a:gd name="T52" fmla="*/ 126 w 201"/>
                  <a:gd name="T53" fmla="*/ 8 h 30"/>
                  <a:gd name="T54" fmla="*/ 132 w 201"/>
                  <a:gd name="T55" fmla="*/ 3 h 30"/>
                  <a:gd name="T56" fmla="*/ 138 w 201"/>
                  <a:gd name="T57" fmla="*/ 16 h 30"/>
                  <a:gd name="T58" fmla="*/ 145 w 201"/>
                  <a:gd name="T59" fmla="*/ 12 h 30"/>
                  <a:gd name="T60" fmla="*/ 145 w 201"/>
                  <a:gd name="T61" fmla="*/ 8 h 30"/>
                  <a:gd name="T62" fmla="*/ 151 w 201"/>
                  <a:gd name="T63" fmla="*/ 3 h 30"/>
                  <a:gd name="T64" fmla="*/ 157 w 201"/>
                  <a:gd name="T65" fmla="*/ 20 h 30"/>
                  <a:gd name="T66" fmla="*/ 163 w 201"/>
                  <a:gd name="T67" fmla="*/ 8 h 30"/>
                  <a:gd name="T68" fmla="*/ 163 w 201"/>
                  <a:gd name="T69" fmla="*/ 8 h 30"/>
                  <a:gd name="T70" fmla="*/ 170 w 201"/>
                  <a:gd name="T71" fmla="*/ 3 h 30"/>
                  <a:gd name="T72" fmla="*/ 176 w 201"/>
                  <a:gd name="T73" fmla="*/ 16 h 30"/>
                  <a:gd name="T74" fmla="*/ 182 w 201"/>
                  <a:gd name="T75" fmla="*/ 3 h 30"/>
                  <a:gd name="T76" fmla="*/ 182 w 201"/>
                  <a:gd name="T77" fmla="*/ 12 h 30"/>
                  <a:gd name="T78" fmla="*/ 189 w 201"/>
                  <a:gd name="T79" fmla="*/ 3 h 30"/>
                  <a:gd name="T80" fmla="*/ 195 w 201"/>
                  <a:gd name="T81" fmla="*/ 20 h 30"/>
                  <a:gd name="T82" fmla="*/ 201 w 201"/>
                  <a:gd name="T83" fmla="*/ 8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30">
                    <a:moveTo>
                      <a:pt x="0" y="12"/>
                    </a:moveTo>
                    <a:lnTo>
                      <a:pt x="0" y="3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12" y="6"/>
                    </a:lnTo>
                    <a:lnTo>
                      <a:pt x="12" y="12"/>
                    </a:lnTo>
                    <a:lnTo>
                      <a:pt x="19" y="18"/>
                    </a:lnTo>
                    <a:lnTo>
                      <a:pt x="19" y="24"/>
                    </a:lnTo>
                    <a:lnTo>
                      <a:pt x="19" y="6"/>
                    </a:lnTo>
                    <a:lnTo>
                      <a:pt x="19" y="12"/>
                    </a:lnTo>
                    <a:lnTo>
                      <a:pt x="25" y="18"/>
                    </a:lnTo>
                    <a:lnTo>
                      <a:pt x="25" y="24"/>
                    </a:lnTo>
                    <a:lnTo>
                      <a:pt x="25" y="6"/>
                    </a:lnTo>
                    <a:lnTo>
                      <a:pt x="25" y="12"/>
                    </a:lnTo>
                    <a:lnTo>
                      <a:pt x="31" y="6"/>
                    </a:lnTo>
                    <a:lnTo>
                      <a:pt x="31" y="24"/>
                    </a:lnTo>
                    <a:lnTo>
                      <a:pt x="31" y="18"/>
                    </a:lnTo>
                    <a:lnTo>
                      <a:pt x="37" y="12"/>
                    </a:lnTo>
                    <a:lnTo>
                      <a:pt x="37" y="24"/>
                    </a:lnTo>
                    <a:lnTo>
                      <a:pt x="37" y="6"/>
                    </a:lnTo>
                    <a:lnTo>
                      <a:pt x="37" y="18"/>
                    </a:lnTo>
                    <a:lnTo>
                      <a:pt x="44" y="12"/>
                    </a:lnTo>
                    <a:lnTo>
                      <a:pt x="44" y="30"/>
                    </a:lnTo>
                    <a:lnTo>
                      <a:pt x="44" y="6"/>
                    </a:lnTo>
                    <a:lnTo>
                      <a:pt x="44" y="18"/>
                    </a:lnTo>
                    <a:lnTo>
                      <a:pt x="50" y="12"/>
                    </a:lnTo>
                    <a:lnTo>
                      <a:pt x="50" y="24"/>
                    </a:lnTo>
                    <a:lnTo>
                      <a:pt x="50" y="6"/>
                    </a:lnTo>
                    <a:lnTo>
                      <a:pt x="50" y="12"/>
                    </a:lnTo>
                    <a:lnTo>
                      <a:pt x="56" y="6"/>
                    </a:lnTo>
                    <a:lnTo>
                      <a:pt x="56" y="24"/>
                    </a:lnTo>
                    <a:lnTo>
                      <a:pt x="56" y="6"/>
                    </a:lnTo>
                    <a:lnTo>
                      <a:pt x="56" y="18"/>
                    </a:lnTo>
                    <a:lnTo>
                      <a:pt x="63" y="24"/>
                    </a:lnTo>
                    <a:lnTo>
                      <a:pt x="63" y="6"/>
                    </a:lnTo>
                    <a:lnTo>
                      <a:pt x="63" y="12"/>
                    </a:lnTo>
                    <a:lnTo>
                      <a:pt x="69" y="18"/>
                    </a:lnTo>
                    <a:lnTo>
                      <a:pt x="69" y="6"/>
                    </a:lnTo>
                    <a:lnTo>
                      <a:pt x="69" y="24"/>
                    </a:lnTo>
                    <a:lnTo>
                      <a:pt x="75" y="18"/>
                    </a:lnTo>
                    <a:lnTo>
                      <a:pt x="75" y="30"/>
                    </a:lnTo>
                    <a:lnTo>
                      <a:pt x="75" y="6"/>
                    </a:lnTo>
                    <a:lnTo>
                      <a:pt x="75" y="12"/>
                    </a:lnTo>
                    <a:lnTo>
                      <a:pt x="82" y="6"/>
                    </a:lnTo>
                    <a:lnTo>
                      <a:pt x="82" y="30"/>
                    </a:lnTo>
                    <a:lnTo>
                      <a:pt x="82" y="18"/>
                    </a:lnTo>
                    <a:lnTo>
                      <a:pt x="88" y="12"/>
                    </a:lnTo>
                    <a:lnTo>
                      <a:pt x="88" y="24"/>
                    </a:lnTo>
                    <a:lnTo>
                      <a:pt x="88" y="6"/>
                    </a:lnTo>
                    <a:lnTo>
                      <a:pt x="88" y="12"/>
                    </a:lnTo>
                    <a:lnTo>
                      <a:pt x="94" y="18"/>
                    </a:lnTo>
                    <a:lnTo>
                      <a:pt x="94" y="30"/>
                    </a:lnTo>
                    <a:lnTo>
                      <a:pt x="94" y="6"/>
                    </a:lnTo>
                    <a:lnTo>
                      <a:pt x="100" y="12"/>
                    </a:lnTo>
                    <a:lnTo>
                      <a:pt x="100" y="30"/>
                    </a:lnTo>
                    <a:lnTo>
                      <a:pt x="100" y="6"/>
                    </a:lnTo>
                    <a:lnTo>
                      <a:pt x="100" y="18"/>
                    </a:lnTo>
                    <a:lnTo>
                      <a:pt x="107" y="6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3" y="12"/>
                    </a:lnTo>
                    <a:lnTo>
                      <a:pt x="113" y="24"/>
                    </a:lnTo>
                    <a:lnTo>
                      <a:pt x="113" y="6"/>
                    </a:lnTo>
                    <a:lnTo>
                      <a:pt x="113" y="18"/>
                    </a:lnTo>
                    <a:lnTo>
                      <a:pt x="119" y="12"/>
                    </a:lnTo>
                    <a:lnTo>
                      <a:pt x="119" y="24"/>
                    </a:lnTo>
                    <a:lnTo>
                      <a:pt x="119" y="6"/>
                    </a:lnTo>
                    <a:lnTo>
                      <a:pt x="119" y="12"/>
                    </a:lnTo>
                    <a:lnTo>
                      <a:pt x="126" y="18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32" y="18"/>
                    </a:lnTo>
                    <a:lnTo>
                      <a:pt x="132" y="24"/>
                    </a:lnTo>
                    <a:lnTo>
                      <a:pt x="132" y="6"/>
                    </a:lnTo>
                    <a:lnTo>
                      <a:pt x="132" y="24"/>
                    </a:lnTo>
                    <a:lnTo>
                      <a:pt x="138" y="18"/>
                    </a:lnTo>
                    <a:lnTo>
                      <a:pt x="138" y="24"/>
                    </a:lnTo>
                    <a:lnTo>
                      <a:pt x="138" y="6"/>
                    </a:lnTo>
                    <a:lnTo>
                      <a:pt x="138" y="12"/>
                    </a:lnTo>
                    <a:lnTo>
                      <a:pt x="145" y="18"/>
                    </a:lnTo>
                    <a:lnTo>
                      <a:pt x="145" y="30"/>
                    </a:lnTo>
                    <a:lnTo>
                      <a:pt x="145" y="6"/>
                    </a:lnTo>
                    <a:lnTo>
                      <a:pt x="145" y="12"/>
                    </a:lnTo>
                    <a:lnTo>
                      <a:pt x="151" y="18"/>
                    </a:lnTo>
                    <a:lnTo>
                      <a:pt x="151" y="24"/>
                    </a:lnTo>
                    <a:lnTo>
                      <a:pt x="151" y="6"/>
                    </a:lnTo>
                    <a:lnTo>
                      <a:pt x="151" y="18"/>
                    </a:lnTo>
                    <a:lnTo>
                      <a:pt x="157" y="12"/>
                    </a:lnTo>
                    <a:lnTo>
                      <a:pt x="157" y="30"/>
                    </a:lnTo>
                    <a:lnTo>
                      <a:pt x="157" y="6"/>
                    </a:lnTo>
                    <a:lnTo>
                      <a:pt x="157" y="18"/>
                    </a:lnTo>
                    <a:lnTo>
                      <a:pt x="163" y="12"/>
                    </a:lnTo>
                    <a:lnTo>
                      <a:pt x="163" y="24"/>
                    </a:lnTo>
                    <a:lnTo>
                      <a:pt x="163" y="6"/>
                    </a:lnTo>
                    <a:lnTo>
                      <a:pt x="163" y="12"/>
                    </a:lnTo>
                    <a:lnTo>
                      <a:pt x="170" y="18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12"/>
                    </a:lnTo>
                    <a:lnTo>
                      <a:pt x="176" y="18"/>
                    </a:lnTo>
                    <a:lnTo>
                      <a:pt x="176" y="24"/>
                    </a:lnTo>
                    <a:lnTo>
                      <a:pt x="176" y="6"/>
                    </a:lnTo>
                    <a:lnTo>
                      <a:pt x="176" y="12"/>
                    </a:lnTo>
                    <a:lnTo>
                      <a:pt x="182" y="6"/>
                    </a:lnTo>
                    <a:lnTo>
                      <a:pt x="182" y="24"/>
                    </a:lnTo>
                    <a:lnTo>
                      <a:pt x="182" y="6"/>
                    </a:lnTo>
                    <a:lnTo>
                      <a:pt x="182" y="18"/>
                    </a:lnTo>
                    <a:lnTo>
                      <a:pt x="189" y="12"/>
                    </a:lnTo>
                    <a:lnTo>
                      <a:pt x="189" y="24"/>
                    </a:lnTo>
                    <a:lnTo>
                      <a:pt x="189" y="6"/>
                    </a:lnTo>
                    <a:lnTo>
                      <a:pt x="189" y="12"/>
                    </a:lnTo>
                    <a:lnTo>
                      <a:pt x="195" y="18"/>
                    </a:lnTo>
                    <a:lnTo>
                      <a:pt x="195" y="30"/>
                    </a:lnTo>
                    <a:lnTo>
                      <a:pt x="195" y="0"/>
                    </a:lnTo>
                    <a:lnTo>
                      <a:pt x="195" y="18"/>
                    </a:lnTo>
                    <a:lnTo>
                      <a:pt x="201" y="12"/>
                    </a:lnTo>
                    <a:lnTo>
                      <a:pt x="201" y="24"/>
                    </a:lnTo>
                    <a:lnTo>
                      <a:pt x="201" y="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5" name="Freeform 158"/>
              <p:cNvSpPr>
                <a:spLocks/>
              </p:cNvSpPr>
              <p:nvPr/>
            </p:nvSpPr>
            <p:spPr bwMode="auto">
              <a:xfrm>
                <a:off x="3407" y="1589"/>
                <a:ext cx="208" cy="21"/>
              </a:xfrm>
              <a:custGeom>
                <a:avLst/>
                <a:gdLst>
                  <a:gd name="T0" fmla="*/ 7 w 208"/>
                  <a:gd name="T1" fmla="*/ 4 h 24"/>
                  <a:gd name="T2" fmla="*/ 7 w 208"/>
                  <a:gd name="T3" fmla="*/ 12 h 24"/>
                  <a:gd name="T4" fmla="*/ 13 w 208"/>
                  <a:gd name="T5" fmla="*/ 0 h 24"/>
                  <a:gd name="T6" fmla="*/ 19 w 208"/>
                  <a:gd name="T7" fmla="*/ 16 h 24"/>
                  <a:gd name="T8" fmla="*/ 25 w 208"/>
                  <a:gd name="T9" fmla="*/ 0 h 24"/>
                  <a:gd name="T10" fmla="*/ 32 w 208"/>
                  <a:gd name="T11" fmla="*/ 9 h 24"/>
                  <a:gd name="T12" fmla="*/ 32 w 208"/>
                  <a:gd name="T13" fmla="*/ 4 h 24"/>
                  <a:gd name="T14" fmla="*/ 38 w 208"/>
                  <a:gd name="T15" fmla="*/ 0 h 24"/>
                  <a:gd name="T16" fmla="*/ 44 w 208"/>
                  <a:gd name="T17" fmla="*/ 12 h 24"/>
                  <a:gd name="T18" fmla="*/ 51 w 208"/>
                  <a:gd name="T19" fmla="*/ 12 h 24"/>
                  <a:gd name="T20" fmla="*/ 51 w 208"/>
                  <a:gd name="T21" fmla="*/ 0 h 24"/>
                  <a:gd name="T22" fmla="*/ 57 w 208"/>
                  <a:gd name="T23" fmla="*/ 0 h 24"/>
                  <a:gd name="T24" fmla="*/ 63 w 208"/>
                  <a:gd name="T25" fmla="*/ 16 h 24"/>
                  <a:gd name="T26" fmla="*/ 70 w 208"/>
                  <a:gd name="T27" fmla="*/ 12 h 24"/>
                  <a:gd name="T28" fmla="*/ 76 w 208"/>
                  <a:gd name="T29" fmla="*/ 9 h 24"/>
                  <a:gd name="T30" fmla="*/ 76 w 208"/>
                  <a:gd name="T31" fmla="*/ 9 h 24"/>
                  <a:gd name="T32" fmla="*/ 82 w 208"/>
                  <a:gd name="T33" fmla="*/ 0 h 24"/>
                  <a:gd name="T34" fmla="*/ 88 w 208"/>
                  <a:gd name="T35" fmla="*/ 12 h 24"/>
                  <a:gd name="T36" fmla="*/ 95 w 208"/>
                  <a:gd name="T37" fmla="*/ 9 h 24"/>
                  <a:gd name="T38" fmla="*/ 95 w 208"/>
                  <a:gd name="T39" fmla="*/ 4 h 24"/>
                  <a:gd name="T40" fmla="*/ 101 w 208"/>
                  <a:gd name="T41" fmla="*/ 0 h 24"/>
                  <a:gd name="T42" fmla="*/ 107 w 208"/>
                  <a:gd name="T43" fmla="*/ 16 h 24"/>
                  <a:gd name="T44" fmla="*/ 114 w 208"/>
                  <a:gd name="T45" fmla="*/ 9 h 24"/>
                  <a:gd name="T46" fmla="*/ 114 w 208"/>
                  <a:gd name="T47" fmla="*/ 4 h 24"/>
                  <a:gd name="T48" fmla="*/ 120 w 208"/>
                  <a:gd name="T49" fmla="*/ 0 h 24"/>
                  <a:gd name="T50" fmla="*/ 126 w 208"/>
                  <a:gd name="T51" fmla="*/ 12 h 24"/>
                  <a:gd name="T52" fmla="*/ 132 w 208"/>
                  <a:gd name="T53" fmla="*/ 4 h 24"/>
                  <a:gd name="T54" fmla="*/ 139 w 208"/>
                  <a:gd name="T55" fmla="*/ 9 h 24"/>
                  <a:gd name="T56" fmla="*/ 139 w 208"/>
                  <a:gd name="T57" fmla="*/ 4 h 24"/>
                  <a:gd name="T58" fmla="*/ 145 w 208"/>
                  <a:gd name="T59" fmla="*/ 0 h 24"/>
                  <a:gd name="T60" fmla="*/ 151 w 208"/>
                  <a:gd name="T61" fmla="*/ 12 h 24"/>
                  <a:gd name="T62" fmla="*/ 158 w 208"/>
                  <a:gd name="T63" fmla="*/ 4 h 24"/>
                  <a:gd name="T64" fmla="*/ 158 w 208"/>
                  <a:gd name="T65" fmla="*/ 4 h 24"/>
                  <a:gd name="T66" fmla="*/ 164 w 208"/>
                  <a:gd name="T67" fmla="*/ 0 h 24"/>
                  <a:gd name="T68" fmla="*/ 170 w 208"/>
                  <a:gd name="T69" fmla="*/ 12 h 24"/>
                  <a:gd name="T70" fmla="*/ 177 w 208"/>
                  <a:gd name="T71" fmla="*/ 4 h 24"/>
                  <a:gd name="T72" fmla="*/ 177 w 208"/>
                  <a:gd name="T73" fmla="*/ 9 h 24"/>
                  <a:gd name="T74" fmla="*/ 183 w 208"/>
                  <a:gd name="T75" fmla="*/ 0 h 24"/>
                  <a:gd name="T76" fmla="*/ 189 w 208"/>
                  <a:gd name="T77" fmla="*/ 12 h 24"/>
                  <a:gd name="T78" fmla="*/ 195 w 208"/>
                  <a:gd name="T79" fmla="*/ 4 h 24"/>
                  <a:gd name="T80" fmla="*/ 195 w 208"/>
                  <a:gd name="T81" fmla="*/ 4 h 24"/>
                  <a:gd name="T82" fmla="*/ 202 w 208"/>
                  <a:gd name="T83" fmla="*/ 0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8" h="24">
                    <a:moveTo>
                      <a:pt x="0" y="0"/>
                    </a:moveTo>
                    <a:lnTo>
                      <a:pt x="0" y="12"/>
                    </a:lnTo>
                    <a:lnTo>
                      <a:pt x="7" y="6"/>
                    </a:lnTo>
                    <a:lnTo>
                      <a:pt x="7" y="18"/>
                    </a:lnTo>
                    <a:lnTo>
                      <a:pt x="7" y="0"/>
                    </a:lnTo>
                    <a:lnTo>
                      <a:pt x="7" y="18"/>
                    </a:lnTo>
                    <a:lnTo>
                      <a:pt x="13" y="6"/>
                    </a:lnTo>
                    <a:lnTo>
                      <a:pt x="13" y="18"/>
                    </a:lnTo>
                    <a:lnTo>
                      <a:pt x="13" y="0"/>
                    </a:lnTo>
                    <a:lnTo>
                      <a:pt x="13" y="18"/>
                    </a:lnTo>
                    <a:lnTo>
                      <a:pt x="19" y="6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9" y="6"/>
                    </a:lnTo>
                    <a:lnTo>
                      <a:pt x="25" y="0"/>
                    </a:lnTo>
                    <a:lnTo>
                      <a:pt x="25" y="18"/>
                    </a:lnTo>
                    <a:lnTo>
                      <a:pt x="25" y="6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32" y="6"/>
                    </a:lnTo>
                    <a:lnTo>
                      <a:pt x="38" y="12"/>
                    </a:lnTo>
                    <a:lnTo>
                      <a:pt x="38" y="24"/>
                    </a:lnTo>
                    <a:lnTo>
                      <a:pt x="38" y="0"/>
                    </a:lnTo>
                    <a:lnTo>
                      <a:pt x="38" y="6"/>
                    </a:lnTo>
                    <a:lnTo>
                      <a:pt x="44" y="12"/>
                    </a:lnTo>
                    <a:lnTo>
                      <a:pt x="44" y="18"/>
                    </a:lnTo>
                    <a:lnTo>
                      <a:pt x="44" y="0"/>
                    </a:lnTo>
                    <a:lnTo>
                      <a:pt x="44" y="12"/>
                    </a:lnTo>
                    <a:lnTo>
                      <a:pt x="51" y="18"/>
                    </a:lnTo>
                    <a:lnTo>
                      <a:pt x="51" y="0"/>
                    </a:lnTo>
                    <a:lnTo>
                      <a:pt x="57" y="6"/>
                    </a:lnTo>
                    <a:lnTo>
                      <a:pt x="57" y="18"/>
                    </a:lnTo>
                    <a:lnTo>
                      <a:pt x="57" y="0"/>
                    </a:lnTo>
                    <a:lnTo>
                      <a:pt x="57" y="12"/>
                    </a:lnTo>
                    <a:lnTo>
                      <a:pt x="63" y="6"/>
                    </a:lnTo>
                    <a:lnTo>
                      <a:pt x="63" y="24"/>
                    </a:lnTo>
                    <a:lnTo>
                      <a:pt x="63" y="0"/>
                    </a:lnTo>
                    <a:lnTo>
                      <a:pt x="63" y="6"/>
                    </a:lnTo>
                    <a:lnTo>
                      <a:pt x="70" y="18"/>
                    </a:lnTo>
                    <a:lnTo>
                      <a:pt x="70" y="0"/>
                    </a:lnTo>
                    <a:lnTo>
                      <a:pt x="70" y="6"/>
                    </a:lnTo>
                    <a:lnTo>
                      <a:pt x="76" y="12"/>
                    </a:lnTo>
                    <a:lnTo>
                      <a:pt x="76" y="18"/>
                    </a:lnTo>
                    <a:lnTo>
                      <a:pt x="76" y="0"/>
                    </a:lnTo>
                    <a:lnTo>
                      <a:pt x="76" y="12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2" y="0"/>
                    </a:lnTo>
                    <a:lnTo>
                      <a:pt x="82" y="12"/>
                    </a:lnTo>
                    <a:lnTo>
                      <a:pt x="88" y="18"/>
                    </a:lnTo>
                    <a:lnTo>
                      <a:pt x="88" y="0"/>
                    </a:lnTo>
                    <a:lnTo>
                      <a:pt x="88" y="6"/>
                    </a:lnTo>
                    <a:lnTo>
                      <a:pt x="95" y="12"/>
                    </a:lnTo>
                    <a:lnTo>
                      <a:pt x="95" y="24"/>
                    </a:lnTo>
                    <a:lnTo>
                      <a:pt x="95" y="0"/>
                    </a:lnTo>
                    <a:lnTo>
                      <a:pt x="95" y="6"/>
                    </a:lnTo>
                    <a:lnTo>
                      <a:pt x="101" y="12"/>
                    </a:lnTo>
                    <a:lnTo>
                      <a:pt x="101" y="18"/>
                    </a:lnTo>
                    <a:lnTo>
                      <a:pt x="101" y="0"/>
                    </a:lnTo>
                    <a:lnTo>
                      <a:pt x="101" y="6"/>
                    </a:lnTo>
                    <a:lnTo>
                      <a:pt x="107" y="0"/>
                    </a:lnTo>
                    <a:lnTo>
                      <a:pt x="107" y="24"/>
                    </a:lnTo>
                    <a:lnTo>
                      <a:pt x="107" y="0"/>
                    </a:lnTo>
                    <a:lnTo>
                      <a:pt x="107" y="6"/>
                    </a:lnTo>
                    <a:lnTo>
                      <a:pt x="114" y="12"/>
                    </a:lnTo>
                    <a:lnTo>
                      <a:pt x="114" y="18"/>
                    </a:lnTo>
                    <a:lnTo>
                      <a:pt x="114" y="0"/>
                    </a:lnTo>
                    <a:lnTo>
                      <a:pt x="114" y="6"/>
                    </a:lnTo>
                    <a:lnTo>
                      <a:pt x="120" y="12"/>
                    </a:lnTo>
                    <a:lnTo>
                      <a:pt x="120" y="18"/>
                    </a:lnTo>
                    <a:lnTo>
                      <a:pt x="120" y="0"/>
                    </a:lnTo>
                    <a:lnTo>
                      <a:pt x="120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6" y="0"/>
                    </a:lnTo>
                    <a:lnTo>
                      <a:pt x="126" y="12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132" y="18"/>
                    </a:lnTo>
                    <a:lnTo>
                      <a:pt x="139" y="12"/>
                    </a:lnTo>
                    <a:lnTo>
                      <a:pt x="139" y="18"/>
                    </a:lnTo>
                    <a:lnTo>
                      <a:pt x="139" y="0"/>
                    </a:lnTo>
                    <a:lnTo>
                      <a:pt x="139" y="6"/>
                    </a:lnTo>
                    <a:lnTo>
                      <a:pt x="145" y="12"/>
                    </a:lnTo>
                    <a:lnTo>
                      <a:pt x="145" y="18"/>
                    </a:lnTo>
                    <a:lnTo>
                      <a:pt x="145" y="0"/>
                    </a:lnTo>
                    <a:lnTo>
                      <a:pt x="145" y="18"/>
                    </a:lnTo>
                    <a:lnTo>
                      <a:pt x="151" y="12"/>
                    </a:lnTo>
                    <a:lnTo>
                      <a:pt x="151" y="18"/>
                    </a:lnTo>
                    <a:lnTo>
                      <a:pt x="151" y="0"/>
                    </a:lnTo>
                    <a:lnTo>
                      <a:pt x="151" y="12"/>
                    </a:lnTo>
                    <a:lnTo>
                      <a:pt x="158" y="6"/>
                    </a:lnTo>
                    <a:lnTo>
                      <a:pt x="158" y="18"/>
                    </a:lnTo>
                    <a:lnTo>
                      <a:pt x="158" y="0"/>
                    </a:lnTo>
                    <a:lnTo>
                      <a:pt x="158" y="6"/>
                    </a:lnTo>
                    <a:lnTo>
                      <a:pt x="164" y="12"/>
                    </a:lnTo>
                    <a:lnTo>
                      <a:pt x="164" y="24"/>
                    </a:lnTo>
                    <a:lnTo>
                      <a:pt x="164" y="0"/>
                    </a:lnTo>
                    <a:lnTo>
                      <a:pt x="164" y="12"/>
                    </a:lnTo>
                    <a:lnTo>
                      <a:pt x="170" y="6"/>
                    </a:lnTo>
                    <a:lnTo>
                      <a:pt x="170" y="18"/>
                    </a:lnTo>
                    <a:lnTo>
                      <a:pt x="170" y="0"/>
                    </a:lnTo>
                    <a:lnTo>
                      <a:pt x="170" y="12"/>
                    </a:lnTo>
                    <a:lnTo>
                      <a:pt x="177" y="6"/>
                    </a:lnTo>
                    <a:lnTo>
                      <a:pt x="177" y="24"/>
                    </a:lnTo>
                    <a:lnTo>
                      <a:pt x="177" y="0"/>
                    </a:lnTo>
                    <a:lnTo>
                      <a:pt x="177" y="12"/>
                    </a:lnTo>
                    <a:lnTo>
                      <a:pt x="183" y="6"/>
                    </a:lnTo>
                    <a:lnTo>
                      <a:pt x="183" y="24"/>
                    </a:lnTo>
                    <a:lnTo>
                      <a:pt x="183" y="0"/>
                    </a:lnTo>
                    <a:lnTo>
                      <a:pt x="183" y="6"/>
                    </a:lnTo>
                    <a:lnTo>
                      <a:pt x="189" y="12"/>
                    </a:lnTo>
                    <a:lnTo>
                      <a:pt x="189" y="18"/>
                    </a:lnTo>
                    <a:lnTo>
                      <a:pt x="189" y="0"/>
                    </a:lnTo>
                    <a:lnTo>
                      <a:pt x="189" y="12"/>
                    </a:lnTo>
                    <a:lnTo>
                      <a:pt x="195" y="6"/>
                    </a:lnTo>
                    <a:lnTo>
                      <a:pt x="195" y="18"/>
                    </a:lnTo>
                    <a:lnTo>
                      <a:pt x="195" y="0"/>
                    </a:lnTo>
                    <a:lnTo>
                      <a:pt x="195" y="6"/>
                    </a:lnTo>
                    <a:lnTo>
                      <a:pt x="202" y="12"/>
                    </a:lnTo>
                    <a:lnTo>
                      <a:pt x="202" y="18"/>
                    </a:lnTo>
                    <a:lnTo>
                      <a:pt x="202" y="0"/>
                    </a:lnTo>
                    <a:lnTo>
                      <a:pt x="202" y="6"/>
                    </a:lnTo>
                    <a:lnTo>
                      <a:pt x="208" y="12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6" name="Freeform 159"/>
              <p:cNvSpPr>
                <a:spLocks/>
              </p:cNvSpPr>
              <p:nvPr/>
            </p:nvSpPr>
            <p:spPr bwMode="auto">
              <a:xfrm>
                <a:off x="3615" y="1589"/>
                <a:ext cx="202" cy="21"/>
              </a:xfrm>
              <a:custGeom>
                <a:avLst/>
                <a:gdLst>
                  <a:gd name="T0" fmla="*/ 0 w 202"/>
                  <a:gd name="T1" fmla="*/ 12 h 24"/>
                  <a:gd name="T2" fmla="*/ 6 w 202"/>
                  <a:gd name="T3" fmla="*/ 0 h 24"/>
                  <a:gd name="T4" fmla="*/ 13 w 202"/>
                  <a:gd name="T5" fmla="*/ 12 h 24"/>
                  <a:gd name="T6" fmla="*/ 19 w 202"/>
                  <a:gd name="T7" fmla="*/ 4 h 24"/>
                  <a:gd name="T8" fmla="*/ 19 w 202"/>
                  <a:gd name="T9" fmla="*/ 4 h 24"/>
                  <a:gd name="T10" fmla="*/ 25 w 202"/>
                  <a:gd name="T11" fmla="*/ 0 h 24"/>
                  <a:gd name="T12" fmla="*/ 32 w 202"/>
                  <a:gd name="T13" fmla="*/ 16 h 24"/>
                  <a:gd name="T14" fmla="*/ 38 w 202"/>
                  <a:gd name="T15" fmla="*/ 9 h 24"/>
                  <a:gd name="T16" fmla="*/ 38 w 202"/>
                  <a:gd name="T17" fmla="*/ 9 h 24"/>
                  <a:gd name="T18" fmla="*/ 44 w 202"/>
                  <a:gd name="T19" fmla="*/ 0 h 24"/>
                  <a:gd name="T20" fmla="*/ 50 w 202"/>
                  <a:gd name="T21" fmla="*/ 12 h 24"/>
                  <a:gd name="T22" fmla="*/ 57 w 202"/>
                  <a:gd name="T23" fmla="*/ 12 h 24"/>
                  <a:gd name="T24" fmla="*/ 57 w 202"/>
                  <a:gd name="T25" fmla="*/ 9 h 24"/>
                  <a:gd name="T26" fmla="*/ 63 w 202"/>
                  <a:gd name="T27" fmla="*/ 0 h 24"/>
                  <a:gd name="T28" fmla="*/ 69 w 202"/>
                  <a:gd name="T29" fmla="*/ 12 h 24"/>
                  <a:gd name="T30" fmla="*/ 76 w 202"/>
                  <a:gd name="T31" fmla="*/ 9 h 24"/>
                  <a:gd name="T32" fmla="*/ 76 w 202"/>
                  <a:gd name="T33" fmla="*/ 9 h 24"/>
                  <a:gd name="T34" fmla="*/ 82 w 202"/>
                  <a:gd name="T35" fmla="*/ 0 h 24"/>
                  <a:gd name="T36" fmla="*/ 88 w 202"/>
                  <a:gd name="T37" fmla="*/ 12 h 24"/>
                  <a:gd name="T38" fmla="*/ 95 w 202"/>
                  <a:gd name="T39" fmla="*/ 4 h 24"/>
                  <a:gd name="T40" fmla="*/ 95 w 202"/>
                  <a:gd name="T41" fmla="*/ 4 h 24"/>
                  <a:gd name="T42" fmla="*/ 101 w 202"/>
                  <a:gd name="T43" fmla="*/ 0 h 24"/>
                  <a:gd name="T44" fmla="*/ 107 w 202"/>
                  <a:gd name="T45" fmla="*/ 12 h 24"/>
                  <a:gd name="T46" fmla="*/ 113 w 202"/>
                  <a:gd name="T47" fmla="*/ 4 h 24"/>
                  <a:gd name="T48" fmla="*/ 113 w 202"/>
                  <a:gd name="T49" fmla="*/ 9 h 24"/>
                  <a:gd name="T50" fmla="*/ 120 w 202"/>
                  <a:gd name="T51" fmla="*/ 0 h 24"/>
                  <a:gd name="T52" fmla="*/ 126 w 202"/>
                  <a:gd name="T53" fmla="*/ 16 h 24"/>
                  <a:gd name="T54" fmla="*/ 132 w 202"/>
                  <a:gd name="T55" fmla="*/ 4 h 24"/>
                  <a:gd name="T56" fmla="*/ 132 w 202"/>
                  <a:gd name="T57" fmla="*/ 9 h 24"/>
                  <a:gd name="T58" fmla="*/ 139 w 202"/>
                  <a:gd name="T59" fmla="*/ 0 h 24"/>
                  <a:gd name="T60" fmla="*/ 145 w 202"/>
                  <a:gd name="T61" fmla="*/ 12 h 24"/>
                  <a:gd name="T62" fmla="*/ 151 w 202"/>
                  <a:gd name="T63" fmla="*/ 4 h 24"/>
                  <a:gd name="T64" fmla="*/ 151 w 202"/>
                  <a:gd name="T65" fmla="*/ 4 h 24"/>
                  <a:gd name="T66" fmla="*/ 158 w 202"/>
                  <a:gd name="T67" fmla="*/ 0 h 24"/>
                  <a:gd name="T68" fmla="*/ 164 w 202"/>
                  <a:gd name="T69" fmla="*/ 12 h 24"/>
                  <a:gd name="T70" fmla="*/ 170 w 202"/>
                  <a:gd name="T71" fmla="*/ 9 h 24"/>
                  <a:gd name="T72" fmla="*/ 170 w 202"/>
                  <a:gd name="T73" fmla="*/ 4 h 24"/>
                  <a:gd name="T74" fmla="*/ 176 w 202"/>
                  <a:gd name="T75" fmla="*/ 0 h 24"/>
                  <a:gd name="T76" fmla="*/ 183 w 202"/>
                  <a:gd name="T77" fmla="*/ 16 h 24"/>
                  <a:gd name="T78" fmla="*/ 189 w 202"/>
                  <a:gd name="T79" fmla="*/ 4 h 24"/>
                  <a:gd name="T80" fmla="*/ 189 w 202"/>
                  <a:gd name="T81" fmla="*/ 12 h 24"/>
                  <a:gd name="T82" fmla="*/ 195 w 202"/>
                  <a:gd name="T83" fmla="*/ 0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24">
                    <a:moveTo>
                      <a:pt x="0" y="12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13" y="12"/>
                    </a:lnTo>
                    <a:lnTo>
                      <a:pt x="13" y="18"/>
                    </a:lnTo>
                    <a:lnTo>
                      <a:pt x="13" y="0"/>
                    </a:lnTo>
                    <a:lnTo>
                      <a:pt x="13" y="12"/>
                    </a:lnTo>
                    <a:lnTo>
                      <a:pt x="19" y="6"/>
                    </a:lnTo>
                    <a:lnTo>
                      <a:pt x="19" y="18"/>
                    </a:lnTo>
                    <a:lnTo>
                      <a:pt x="19" y="0"/>
                    </a:lnTo>
                    <a:lnTo>
                      <a:pt x="19" y="6"/>
                    </a:lnTo>
                    <a:lnTo>
                      <a:pt x="25" y="12"/>
                    </a:lnTo>
                    <a:lnTo>
                      <a:pt x="25" y="24"/>
                    </a:lnTo>
                    <a:lnTo>
                      <a:pt x="25" y="0"/>
                    </a:lnTo>
                    <a:lnTo>
                      <a:pt x="25" y="12"/>
                    </a:lnTo>
                    <a:lnTo>
                      <a:pt x="32" y="18"/>
                    </a:lnTo>
                    <a:lnTo>
                      <a:pt x="32" y="24"/>
                    </a:lnTo>
                    <a:lnTo>
                      <a:pt x="32" y="0"/>
                    </a:lnTo>
                    <a:lnTo>
                      <a:pt x="32" y="6"/>
                    </a:lnTo>
                    <a:lnTo>
                      <a:pt x="38" y="12"/>
                    </a:lnTo>
                    <a:lnTo>
                      <a:pt x="38" y="18"/>
                    </a:lnTo>
                    <a:lnTo>
                      <a:pt x="38" y="0"/>
                    </a:lnTo>
                    <a:lnTo>
                      <a:pt x="38" y="12"/>
                    </a:lnTo>
                    <a:lnTo>
                      <a:pt x="44" y="6"/>
                    </a:lnTo>
                    <a:lnTo>
                      <a:pt x="44" y="24"/>
                    </a:lnTo>
                    <a:lnTo>
                      <a:pt x="44" y="0"/>
                    </a:lnTo>
                    <a:lnTo>
                      <a:pt x="44" y="18"/>
                    </a:lnTo>
                    <a:lnTo>
                      <a:pt x="50" y="12"/>
                    </a:lnTo>
                    <a:lnTo>
                      <a:pt x="50" y="18"/>
                    </a:lnTo>
                    <a:lnTo>
                      <a:pt x="50" y="0"/>
                    </a:lnTo>
                    <a:lnTo>
                      <a:pt x="50" y="12"/>
                    </a:lnTo>
                    <a:lnTo>
                      <a:pt x="57" y="18"/>
                    </a:lnTo>
                    <a:lnTo>
                      <a:pt x="57" y="0"/>
                    </a:lnTo>
                    <a:lnTo>
                      <a:pt x="57" y="12"/>
                    </a:lnTo>
                    <a:lnTo>
                      <a:pt x="63" y="6"/>
                    </a:lnTo>
                    <a:lnTo>
                      <a:pt x="63" y="18"/>
                    </a:lnTo>
                    <a:lnTo>
                      <a:pt x="63" y="0"/>
                    </a:lnTo>
                    <a:lnTo>
                      <a:pt x="63" y="6"/>
                    </a:lnTo>
                    <a:lnTo>
                      <a:pt x="69" y="12"/>
                    </a:lnTo>
                    <a:lnTo>
                      <a:pt x="69" y="18"/>
                    </a:lnTo>
                    <a:lnTo>
                      <a:pt x="69" y="0"/>
                    </a:lnTo>
                    <a:lnTo>
                      <a:pt x="69" y="6"/>
                    </a:lnTo>
                    <a:lnTo>
                      <a:pt x="76" y="12"/>
                    </a:lnTo>
                    <a:lnTo>
                      <a:pt x="76" y="18"/>
                    </a:lnTo>
                    <a:lnTo>
                      <a:pt x="76" y="0"/>
                    </a:lnTo>
                    <a:lnTo>
                      <a:pt x="76" y="12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2" y="0"/>
                    </a:lnTo>
                    <a:lnTo>
                      <a:pt x="82" y="12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88" y="0"/>
                    </a:lnTo>
                    <a:lnTo>
                      <a:pt x="88" y="12"/>
                    </a:lnTo>
                    <a:lnTo>
                      <a:pt x="95" y="6"/>
                    </a:lnTo>
                    <a:lnTo>
                      <a:pt x="95" y="18"/>
                    </a:lnTo>
                    <a:lnTo>
                      <a:pt x="95" y="0"/>
                    </a:lnTo>
                    <a:lnTo>
                      <a:pt x="95" y="6"/>
                    </a:lnTo>
                    <a:lnTo>
                      <a:pt x="101" y="12"/>
                    </a:lnTo>
                    <a:lnTo>
                      <a:pt x="101" y="18"/>
                    </a:lnTo>
                    <a:lnTo>
                      <a:pt x="101" y="0"/>
                    </a:lnTo>
                    <a:lnTo>
                      <a:pt x="101" y="12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07" y="0"/>
                    </a:lnTo>
                    <a:lnTo>
                      <a:pt x="107" y="12"/>
                    </a:lnTo>
                    <a:lnTo>
                      <a:pt x="113" y="6"/>
                    </a:lnTo>
                    <a:lnTo>
                      <a:pt x="113" y="18"/>
                    </a:lnTo>
                    <a:lnTo>
                      <a:pt x="113" y="0"/>
                    </a:lnTo>
                    <a:lnTo>
                      <a:pt x="113" y="12"/>
                    </a:lnTo>
                    <a:lnTo>
                      <a:pt x="120" y="6"/>
                    </a:lnTo>
                    <a:lnTo>
                      <a:pt x="120" y="18"/>
                    </a:lnTo>
                    <a:lnTo>
                      <a:pt x="120" y="0"/>
                    </a:lnTo>
                    <a:lnTo>
                      <a:pt x="120" y="12"/>
                    </a:lnTo>
                    <a:lnTo>
                      <a:pt x="126" y="6"/>
                    </a:lnTo>
                    <a:lnTo>
                      <a:pt x="126" y="24"/>
                    </a:lnTo>
                    <a:lnTo>
                      <a:pt x="126" y="0"/>
                    </a:lnTo>
                    <a:lnTo>
                      <a:pt x="126" y="12"/>
                    </a:lnTo>
                    <a:lnTo>
                      <a:pt x="132" y="6"/>
                    </a:lnTo>
                    <a:lnTo>
                      <a:pt x="132" y="24"/>
                    </a:lnTo>
                    <a:lnTo>
                      <a:pt x="132" y="0"/>
                    </a:lnTo>
                    <a:lnTo>
                      <a:pt x="132" y="12"/>
                    </a:lnTo>
                    <a:lnTo>
                      <a:pt x="139" y="6"/>
                    </a:lnTo>
                    <a:lnTo>
                      <a:pt x="139" y="18"/>
                    </a:lnTo>
                    <a:lnTo>
                      <a:pt x="139" y="0"/>
                    </a:lnTo>
                    <a:lnTo>
                      <a:pt x="139" y="12"/>
                    </a:lnTo>
                    <a:lnTo>
                      <a:pt x="145" y="6"/>
                    </a:lnTo>
                    <a:lnTo>
                      <a:pt x="145" y="18"/>
                    </a:lnTo>
                    <a:lnTo>
                      <a:pt x="145" y="0"/>
                    </a:lnTo>
                    <a:lnTo>
                      <a:pt x="145" y="12"/>
                    </a:lnTo>
                    <a:lnTo>
                      <a:pt x="151" y="6"/>
                    </a:lnTo>
                    <a:lnTo>
                      <a:pt x="151" y="18"/>
                    </a:lnTo>
                    <a:lnTo>
                      <a:pt x="151" y="0"/>
                    </a:lnTo>
                    <a:lnTo>
                      <a:pt x="151" y="6"/>
                    </a:lnTo>
                    <a:lnTo>
                      <a:pt x="158" y="12"/>
                    </a:lnTo>
                    <a:lnTo>
                      <a:pt x="158" y="18"/>
                    </a:lnTo>
                    <a:lnTo>
                      <a:pt x="158" y="0"/>
                    </a:lnTo>
                    <a:lnTo>
                      <a:pt x="158" y="6"/>
                    </a:lnTo>
                    <a:lnTo>
                      <a:pt x="164" y="12"/>
                    </a:lnTo>
                    <a:lnTo>
                      <a:pt x="164" y="18"/>
                    </a:lnTo>
                    <a:lnTo>
                      <a:pt x="164" y="0"/>
                    </a:lnTo>
                    <a:lnTo>
                      <a:pt x="164" y="6"/>
                    </a:lnTo>
                    <a:lnTo>
                      <a:pt x="170" y="12"/>
                    </a:lnTo>
                    <a:lnTo>
                      <a:pt x="170" y="18"/>
                    </a:lnTo>
                    <a:lnTo>
                      <a:pt x="170" y="0"/>
                    </a:lnTo>
                    <a:lnTo>
                      <a:pt x="170" y="6"/>
                    </a:lnTo>
                    <a:lnTo>
                      <a:pt x="176" y="12"/>
                    </a:lnTo>
                    <a:lnTo>
                      <a:pt x="176" y="18"/>
                    </a:lnTo>
                    <a:lnTo>
                      <a:pt x="176" y="0"/>
                    </a:lnTo>
                    <a:lnTo>
                      <a:pt x="176" y="6"/>
                    </a:lnTo>
                    <a:lnTo>
                      <a:pt x="183" y="12"/>
                    </a:lnTo>
                    <a:lnTo>
                      <a:pt x="183" y="24"/>
                    </a:lnTo>
                    <a:lnTo>
                      <a:pt x="183" y="0"/>
                    </a:lnTo>
                    <a:lnTo>
                      <a:pt x="183" y="12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89" y="0"/>
                    </a:lnTo>
                    <a:lnTo>
                      <a:pt x="189" y="18"/>
                    </a:lnTo>
                    <a:lnTo>
                      <a:pt x="195" y="12"/>
                    </a:lnTo>
                    <a:lnTo>
                      <a:pt x="195" y="18"/>
                    </a:lnTo>
                    <a:lnTo>
                      <a:pt x="195" y="0"/>
                    </a:lnTo>
                    <a:lnTo>
                      <a:pt x="195" y="6"/>
                    </a:lnTo>
                    <a:lnTo>
                      <a:pt x="202" y="12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7" name="Freeform 160"/>
              <p:cNvSpPr>
                <a:spLocks/>
              </p:cNvSpPr>
              <p:nvPr/>
            </p:nvSpPr>
            <p:spPr bwMode="auto">
              <a:xfrm>
                <a:off x="3817" y="1589"/>
                <a:ext cx="201" cy="21"/>
              </a:xfrm>
              <a:custGeom>
                <a:avLst/>
                <a:gdLst>
                  <a:gd name="T0" fmla="*/ 0 w 201"/>
                  <a:gd name="T1" fmla="*/ 0 h 24"/>
                  <a:gd name="T2" fmla="*/ 6 w 201"/>
                  <a:gd name="T3" fmla="*/ 12 h 24"/>
                  <a:gd name="T4" fmla="*/ 12 w 201"/>
                  <a:gd name="T5" fmla="*/ 9 h 24"/>
                  <a:gd name="T6" fmla="*/ 12 w 201"/>
                  <a:gd name="T7" fmla="*/ 9 h 24"/>
                  <a:gd name="T8" fmla="*/ 19 w 201"/>
                  <a:gd name="T9" fmla="*/ 0 h 24"/>
                  <a:gd name="T10" fmla="*/ 25 w 201"/>
                  <a:gd name="T11" fmla="*/ 12 h 24"/>
                  <a:gd name="T12" fmla="*/ 31 w 201"/>
                  <a:gd name="T13" fmla="*/ 0 h 24"/>
                  <a:gd name="T14" fmla="*/ 37 w 201"/>
                  <a:gd name="T15" fmla="*/ 9 h 24"/>
                  <a:gd name="T16" fmla="*/ 37 w 201"/>
                  <a:gd name="T17" fmla="*/ 4 h 24"/>
                  <a:gd name="T18" fmla="*/ 44 w 201"/>
                  <a:gd name="T19" fmla="*/ 0 h 24"/>
                  <a:gd name="T20" fmla="*/ 50 w 201"/>
                  <a:gd name="T21" fmla="*/ 12 h 24"/>
                  <a:gd name="T22" fmla="*/ 56 w 201"/>
                  <a:gd name="T23" fmla="*/ 4 h 24"/>
                  <a:gd name="T24" fmla="*/ 56 w 201"/>
                  <a:gd name="T25" fmla="*/ 9 h 24"/>
                  <a:gd name="T26" fmla="*/ 63 w 201"/>
                  <a:gd name="T27" fmla="*/ 0 h 24"/>
                  <a:gd name="T28" fmla="*/ 69 w 201"/>
                  <a:gd name="T29" fmla="*/ 16 h 24"/>
                  <a:gd name="T30" fmla="*/ 75 w 201"/>
                  <a:gd name="T31" fmla="*/ 4 h 24"/>
                  <a:gd name="T32" fmla="*/ 75 w 201"/>
                  <a:gd name="T33" fmla="*/ 4 h 24"/>
                  <a:gd name="T34" fmla="*/ 82 w 201"/>
                  <a:gd name="T35" fmla="*/ 0 h 24"/>
                  <a:gd name="T36" fmla="*/ 88 w 201"/>
                  <a:gd name="T37" fmla="*/ 12 h 24"/>
                  <a:gd name="T38" fmla="*/ 94 w 201"/>
                  <a:gd name="T39" fmla="*/ 4 h 24"/>
                  <a:gd name="T40" fmla="*/ 94 w 201"/>
                  <a:gd name="T41" fmla="*/ 9 h 24"/>
                  <a:gd name="T42" fmla="*/ 100 w 201"/>
                  <a:gd name="T43" fmla="*/ 0 h 24"/>
                  <a:gd name="T44" fmla="*/ 107 w 201"/>
                  <a:gd name="T45" fmla="*/ 16 h 24"/>
                  <a:gd name="T46" fmla="*/ 113 w 201"/>
                  <a:gd name="T47" fmla="*/ 9 h 24"/>
                  <a:gd name="T48" fmla="*/ 113 w 201"/>
                  <a:gd name="T49" fmla="*/ 9 h 24"/>
                  <a:gd name="T50" fmla="*/ 119 w 201"/>
                  <a:gd name="T51" fmla="*/ 0 h 24"/>
                  <a:gd name="T52" fmla="*/ 126 w 201"/>
                  <a:gd name="T53" fmla="*/ 12 h 24"/>
                  <a:gd name="T54" fmla="*/ 132 w 201"/>
                  <a:gd name="T55" fmla="*/ 4 h 24"/>
                  <a:gd name="T56" fmla="*/ 132 w 201"/>
                  <a:gd name="T57" fmla="*/ 4 h 24"/>
                  <a:gd name="T58" fmla="*/ 138 w 201"/>
                  <a:gd name="T59" fmla="*/ 9 h 24"/>
                  <a:gd name="T60" fmla="*/ 145 w 201"/>
                  <a:gd name="T61" fmla="*/ 0 h 24"/>
                  <a:gd name="T62" fmla="*/ 151 w 201"/>
                  <a:gd name="T63" fmla="*/ 12 h 24"/>
                  <a:gd name="T64" fmla="*/ 157 w 201"/>
                  <a:gd name="T65" fmla="*/ 4 h 24"/>
                  <a:gd name="T66" fmla="*/ 157 w 201"/>
                  <a:gd name="T67" fmla="*/ 4 h 24"/>
                  <a:gd name="T68" fmla="*/ 163 w 201"/>
                  <a:gd name="T69" fmla="*/ 0 h 24"/>
                  <a:gd name="T70" fmla="*/ 170 w 201"/>
                  <a:gd name="T71" fmla="*/ 12 h 24"/>
                  <a:gd name="T72" fmla="*/ 176 w 201"/>
                  <a:gd name="T73" fmla="*/ 9 h 24"/>
                  <a:gd name="T74" fmla="*/ 176 w 201"/>
                  <a:gd name="T75" fmla="*/ 4 h 24"/>
                  <a:gd name="T76" fmla="*/ 182 w 201"/>
                  <a:gd name="T77" fmla="*/ 0 h 24"/>
                  <a:gd name="T78" fmla="*/ 189 w 201"/>
                  <a:gd name="T79" fmla="*/ 12 h 24"/>
                  <a:gd name="T80" fmla="*/ 195 w 201"/>
                  <a:gd name="T81" fmla="*/ 4 h 24"/>
                  <a:gd name="T82" fmla="*/ 195 w 201"/>
                  <a:gd name="T83" fmla="*/ 4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24">
                    <a:moveTo>
                      <a:pt x="0" y="12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18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19" y="6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9" y="18"/>
                    </a:lnTo>
                    <a:lnTo>
                      <a:pt x="25" y="12"/>
                    </a:lnTo>
                    <a:lnTo>
                      <a:pt x="25" y="18"/>
                    </a:lnTo>
                    <a:lnTo>
                      <a:pt x="25" y="0"/>
                    </a:lnTo>
                    <a:lnTo>
                      <a:pt x="25" y="6"/>
                    </a:lnTo>
                    <a:lnTo>
                      <a:pt x="31" y="0"/>
                    </a:lnTo>
                    <a:lnTo>
                      <a:pt x="31" y="24"/>
                    </a:lnTo>
                    <a:lnTo>
                      <a:pt x="31" y="0"/>
                    </a:lnTo>
                    <a:lnTo>
                      <a:pt x="37" y="12"/>
                    </a:lnTo>
                    <a:lnTo>
                      <a:pt x="37" y="24"/>
                    </a:lnTo>
                    <a:lnTo>
                      <a:pt x="37" y="0"/>
                    </a:lnTo>
                    <a:lnTo>
                      <a:pt x="37" y="6"/>
                    </a:lnTo>
                    <a:lnTo>
                      <a:pt x="44" y="18"/>
                    </a:lnTo>
                    <a:lnTo>
                      <a:pt x="44" y="0"/>
                    </a:lnTo>
                    <a:lnTo>
                      <a:pt x="44" y="6"/>
                    </a:lnTo>
                    <a:lnTo>
                      <a:pt x="50" y="12"/>
                    </a:lnTo>
                    <a:lnTo>
                      <a:pt x="50" y="18"/>
                    </a:lnTo>
                    <a:lnTo>
                      <a:pt x="50" y="0"/>
                    </a:lnTo>
                    <a:lnTo>
                      <a:pt x="50" y="12"/>
                    </a:lnTo>
                    <a:lnTo>
                      <a:pt x="56" y="6"/>
                    </a:lnTo>
                    <a:lnTo>
                      <a:pt x="56" y="18"/>
                    </a:lnTo>
                    <a:lnTo>
                      <a:pt x="56" y="0"/>
                    </a:lnTo>
                    <a:lnTo>
                      <a:pt x="56" y="12"/>
                    </a:lnTo>
                    <a:lnTo>
                      <a:pt x="63" y="6"/>
                    </a:lnTo>
                    <a:lnTo>
                      <a:pt x="63" y="24"/>
                    </a:lnTo>
                    <a:lnTo>
                      <a:pt x="63" y="0"/>
                    </a:lnTo>
                    <a:lnTo>
                      <a:pt x="63" y="12"/>
                    </a:lnTo>
                    <a:lnTo>
                      <a:pt x="69" y="6"/>
                    </a:lnTo>
                    <a:lnTo>
                      <a:pt x="69" y="24"/>
                    </a:lnTo>
                    <a:lnTo>
                      <a:pt x="69" y="0"/>
                    </a:lnTo>
                    <a:lnTo>
                      <a:pt x="69" y="12"/>
                    </a:lnTo>
                    <a:lnTo>
                      <a:pt x="75" y="6"/>
                    </a:lnTo>
                    <a:lnTo>
                      <a:pt x="75" y="18"/>
                    </a:lnTo>
                    <a:lnTo>
                      <a:pt x="75" y="0"/>
                    </a:lnTo>
                    <a:lnTo>
                      <a:pt x="75" y="6"/>
                    </a:lnTo>
                    <a:lnTo>
                      <a:pt x="82" y="12"/>
                    </a:lnTo>
                    <a:lnTo>
                      <a:pt x="82" y="18"/>
                    </a:lnTo>
                    <a:lnTo>
                      <a:pt x="82" y="0"/>
                    </a:lnTo>
                    <a:lnTo>
                      <a:pt x="82" y="12"/>
                    </a:lnTo>
                    <a:lnTo>
                      <a:pt x="88" y="18"/>
                    </a:lnTo>
                    <a:lnTo>
                      <a:pt x="88" y="0"/>
                    </a:lnTo>
                    <a:lnTo>
                      <a:pt x="88" y="12"/>
                    </a:lnTo>
                    <a:lnTo>
                      <a:pt x="94" y="6"/>
                    </a:lnTo>
                    <a:lnTo>
                      <a:pt x="94" y="24"/>
                    </a:lnTo>
                    <a:lnTo>
                      <a:pt x="94" y="0"/>
                    </a:lnTo>
                    <a:lnTo>
                      <a:pt x="94" y="12"/>
                    </a:lnTo>
                    <a:lnTo>
                      <a:pt x="100" y="6"/>
                    </a:lnTo>
                    <a:lnTo>
                      <a:pt x="100" y="18"/>
                    </a:lnTo>
                    <a:lnTo>
                      <a:pt x="100" y="0"/>
                    </a:lnTo>
                    <a:lnTo>
                      <a:pt x="100" y="12"/>
                    </a:lnTo>
                    <a:lnTo>
                      <a:pt x="107" y="6"/>
                    </a:lnTo>
                    <a:lnTo>
                      <a:pt x="107" y="24"/>
                    </a:lnTo>
                    <a:lnTo>
                      <a:pt x="107" y="0"/>
                    </a:lnTo>
                    <a:lnTo>
                      <a:pt x="107" y="6"/>
                    </a:lnTo>
                    <a:lnTo>
                      <a:pt x="113" y="12"/>
                    </a:lnTo>
                    <a:lnTo>
                      <a:pt x="113" y="18"/>
                    </a:lnTo>
                    <a:lnTo>
                      <a:pt x="113" y="0"/>
                    </a:lnTo>
                    <a:lnTo>
                      <a:pt x="113" y="12"/>
                    </a:lnTo>
                    <a:lnTo>
                      <a:pt x="119" y="6"/>
                    </a:lnTo>
                    <a:lnTo>
                      <a:pt x="119" y="18"/>
                    </a:lnTo>
                    <a:lnTo>
                      <a:pt x="119" y="0"/>
                    </a:lnTo>
                    <a:lnTo>
                      <a:pt x="119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6" y="0"/>
                    </a:lnTo>
                    <a:lnTo>
                      <a:pt x="126" y="12"/>
                    </a:lnTo>
                    <a:lnTo>
                      <a:pt x="132" y="6"/>
                    </a:lnTo>
                    <a:lnTo>
                      <a:pt x="132" y="18"/>
                    </a:lnTo>
                    <a:lnTo>
                      <a:pt x="132" y="0"/>
                    </a:lnTo>
                    <a:lnTo>
                      <a:pt x="132" y="6"/>
                    </a:lnTo>
                    <a:lnTo>
                      <a:pt x="138" y="0"/>
                    </a:lnTo>
                    <a:lnTo>
                      <a:pt x="138" y="18"/>
                    </a:lnTo>
                    <a:lnTo>
                      <a:pt x="138" y="12"/>
                    </a:lnTo>
                    <a:lnTo>
                      <a:pt x="145" y="6"/>
                    </a:lnTo>
                    <a:lnTo>
                      <a:pt x="145" y="18"/>
                    </a:lnTo>
                    <a:lnTo>
                      <a:pt x="145" y="0"/>
                    </a:lnTo>
                    <a:lnTo>
                      <a:pt x="145" y="6"/>
                    </a:lnTo>
                    <a:lnTo>
                      <a:pt x="151" y="12"/>
                    </a:lnTo>
                    <a:lnTo>
                      <a:pt x="151" y="18"/>
                    </a:lnTo>
                    <a:lnTo>
                      <a:pt x="151" y="0"/>
                    </a:lnTo>
                    <a:lnTo>
                      <a:pt x="151" y="12"/>
                    </a:lnTo>
                    <a:lnTo>
                      <a:pt x="157" y="6"/>
                    </a:lnTo>
                    <a:lnTo>
                      <a:pt x="157" y="18"/>
                    </a:lnTo>
                    <a:lnTo>
                      <a:pt x="157" y="0"/>
                    </a:lnTo>
                    <a:lnTo>
                      <a:pt x="157" y="6"/>
                    </a:lnTo>
                    <a:lnTo>
                      <a:pt x="163" y="12"/>
                    </a:lnTo>
                    <a:lnTo>
                      <a:pt x="163" y="18"/>
                    </a:lnTo>
                    <a:lnTo>
                      <a:pt x="163" y="0"/>
                    </a:lnTo>
                    <a:lnTo>
                      <a:pt x="163" y="6"/>
                    </a:lnTo>
                    <a:lnTo>
                      <a:pt x="170" y="12"/>
                    </a:lnTo>
                    <a:lnTo>
                      <a:pt x="170" y="18"/>
                    </a:lnTo>
                    <a:lnTo>
                      <a:pt x="170" y="0"/>
                    </a:lnTo>
                    <a:lnTo>
                      <a:pt x="176" y="12"/>
                    </a:lnTo>
                    <a:lnTo>
                      <a:pt x="176" y="18"/>
                    </a:lnTo>
                    <a:lnTo>
                      <a:pt x="176" y="0"/>
                    </a:lnTo>
                    <a:lnTo>
                      <a:pt x="176" y="6"/>
                    </a:lnTo>
                    <a:lnTo>
                      <a:pt x="182" y="0"/>
                    </a:lnTo>
                    <a:lnTo>
                      <a:pt x="182" y="18"/>
                    </a:lnTo>
                    <a:lnTo>
                      <a:pt x="182" y="0"/>
                    </a:lnTo>
                    <a:lnTo>
                      <a:pt x="182" y="18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89" y="0"/>
                    </a:lnTo>
                    <a:lnTo>
                      <a:pt x="189" y="12"/>
                    </a:lnTo>
                    <a:lnTo>
                      <a:pt x="195" y="6"/>
                    </a:lnTo>
                    <a:lnTo>
                      <a:pt x="195" y="18"/>
                    </a:lnTo>
                    <a:lnTo>
                      <a:pt x="195" y="0"/>
                    </a:lnTo>
                    <a:lnTo>
                      <a:pt x="195" y="6"/>
                    </a:lnTo>
                    <a:lnTo>
                      <a:pt x="201" y="0"/>
                    </a:lnTo>
                    <a:lnTo>
                      <a:pt x="201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8" name="Freeform 161"/>
              <p:cNvSpPr>
                <a:spLocks/>
              </p:cNvSpPr>
              <p:nvPr/>
            </p:nvSpPr>
            <p:spPr bwMode="auto">
              <a:xfrm>
                <a:off x="4018" y="1589"/>
                <a:ext cx="202" cy="21"/>
              </a:xfrm>
              <a:custGeom>
                <a:avLst/>
                <a:gdLst>
                  <a:gd name="T0" fmla="*/ 0 w 202"/>
                  <a:gd name="T1" fmla="*/ 9 h 24"/>
                  <a:gd name="T2" fmla="*/ 7 w 202"/>
                  <a:gd name="T3" fmla="*/ 0 h 24"/>
                  <a:gd name="T4" fmla="*/ 13 w 202"/>
                  <a:gd name="T5" fmla="*/ 0 h 24"/>
                  <a:gd name="T6" fmla="*/ 19 w 202"/>
                  <a:gd name="T7" fmla="*/ 16 h 24"/>
                  <a:gd name="T8" fmla="*/ 25 w 202"/>
                  <a:gd name="T9" fmla="*/ 9 h 24"/>
                  <a:gd name="T10" fmla="*/ 25 w 202"/>
                  <a:gd name="T11" fmla="*/ 4 h 24"/>
                  <a:gd name="T12" fmla="*/ 32 w 202"/>
                  <a:gd name="T13" fmla="*/ 0 h 24"/>
                  <a:gd name="T14" fmla="*/ 38 w 202"/>
                  <a:gd name="T15" fmla="*/ 16 h 24"/>
                  <a:gd name="T16" fmla="*/ 44 w 202"/>
                  <a:gd name="T17" fmla="*/ 4 h 24"/>
                  <a:gd name="T18" fmla="*/ 44 w 202"/>
                  <a:gd name="T19" fmla="*/ 9 h 24"/>
                  <a:gd name="T20" fmla="*/ 51 w 202"/>
                  <a:gd name="T21" fmla="*/ 0 h 24"/>
                  <a:gd name="T22" fmla="*/ 57 w 202"/>
                  <a:gd name="T23" fmla="*/ 12 h 24"/>
                  <a:gd name="T24" fmla="*/ 63 w 202"/>
                  <a:gd name="T25" fmla="*/ 12 h 24"/>
                  <a:gd name="T26" fmla="*/ 70 w 202"/>
                  <a:gd name="T27" fmla="*/ 4 h 24"/>
                  <a:gd name="T28" fmla="*/ 70 w 202"/>
                  <a:gd name="T29" fmla="*/ 4 h 24"/>
                  <a:gd name="T30" fmla="*/ 76 w 202"/>
                  <a:gd name="T31" fmla="*/ 0 h 24"/>
                  <a:gd name="T32" fmla="*/ 82 w 202"/>
                  <a:gd name="T33" fmla="*/ 16 h 24"/>
                  <a:gd name="T34" fmla="*/ 88 w 202"/>
                  <a:gd name="T35" fmla="*/ 4 h 24"/>
                  <a:gd name="T36" fmla="*/ 88 w 202"/>
                  <a:gd name="T37" fmla="*/ 4 h 24"/>
                  <a:gd name="T38" fmla="*/ 95 w 202"/>
                  <a:gd name="T39" fmla="*/ 0 h 24"/>
                  <a:gd name="T40" fmla="*/ 101 w 202"/>
                  <a:gd name="T41" fmla="*/ 12 h 24"/>
                  <a:gd name="T42" fmla="*/ 107 w 202"/>
                  <a:gd name="T43" fmla="*/ 9 h 24"/>
                  <a:gd name="T44" fmla="*/ 107 w 202"/>
                  <a:gd name="T45" fmla="*/ 4 h 24"/>
                  <a:gd name="T46" fmla="*/ 114 w 202"/>
                  <a:gd name="T47" fmla="*/ 0 h 24"/>
                  <a:gd name="T48" fmla="*/ 120 w 202"/>
                  <a:gd name="T49" fmla="*/ 12 h 24"/>
                  <a:gd name="T50" fmla="*/ 126 w 202"/>
                  <a:gd name="T51" fmla="*/ 9 h 24"/>
                  <a:gd name="T52" fmla="*/ 126 w 202"/>
                  <a:gd name="T53" fmla="*/ 9 h 24"/>
                  <a:gd name="T54" fmla="*/ 132 w 202"/>
                  <a:gd name="T55" fmla="*/ 0 h 24"/>
                  <a:gd name="T56" fmla="*/ 139 w 202"/>
                  <a:gd name="T57" fmla="*/ 12 h 24"/>
                  <a:gd name="T58" fmla="*/ 145 w 202"/>
                  <a:gd name="T59" fmla="*/ 9 h 24"/>
                  <a:gd name="T60" fmla="*/ 145 w 202"/>
                  <a:gd name="T61" fmla="*/ 9 h 24"/>
                  <a:gd name="T62" fmla="*/ 151 w 202"/>
                  <a:gd name="T63" fmla="*/ 0 h 24"/>
                  <a:gd name="T64" fmla="*/ 158 w 202"/>
                  <a:gd name="T65" fmla="*/ 12 h 24"/>
                  <a:gd name="T66" fmla="*/ 164 w 202"/>
                  <a:gd name="T67" fmla="*/ 0 h 24"/>
                  <a:gd name="T68" fmla="*/ 164 w 202"/>
                  <a:gd name="T69" fmla="*/ 4 h 24"/>
                  <a:gd name="T70" fmla="*/ 170 w 202"/>
                  <a:gd name="T71" fmla="*/ 0 h 24"/>
                  <a:gd name="T72" fmla="*/ 177 w 202"/>
                  <a:gd name="T73" fmla="*/ 12 h 24"/>
                  <a:gd name="T74" fmla="*/ 183 w 202"/>
                  <a:gd name="T75" fmla="*/ 16 h 24"/>
                  <a:gd name="T76" fmla="*/ 189 w 202"/>
                  <a:gd name="T77" fmla="*/ 9 h 24"/>
                  <a:gd name="T78" fmla="*/ 189 w 202"/>
                  <a:gd name="T79" fmla="*/ 4 h 24"/>
                  <a:gd name="T80" fmla="*/ 195 w 202"/>
                  <a:gd name="T81" fmla="*/ 0 h 24"/>
                  <a:gd name="T82" fmla="*/ 202 w 202"/>
                  <a:gd name="T83" fmla="*/ 16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24">
                    <a:moveTo>
                      <a:pt x="0" y="18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7" y="6"/>
                    </a:lnTo>
                    <a:lnTo>
                      <a:pt x="7" y="24"/>
                    </a:lnTo>
                    <a:lnTo>
                      <a:pt x="7" y="0"/>
                    </a:lnTo>
                    <a:lnTo>
                      <a:pt x="7" y="6"/>
                    </a:lnTo>
                    <a:lnTo>
                      <a:pt x="13" y="12"/>
                    </a:lnTo>
                    <a:lnTo>
                      <a:pt x="13" y="0"/>
                    </a:lnTo>
                    <a:lnTo>
                      <a:pt x="13" y="18"/>
                    </a:lnTo>
                    <a:lnTo>
                      <a:pt x="19" y="12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9" y="18"/>
                    </a:lnTo>
                    <a:lnTo>
                      <a:pt x="25" y="12"/>
                    </a:lnTo>
                    <a:lnTo>
                      <a:pt x="25" y="18"/>
                    </a:lnTo>
                    <a:lnTo>
                      <a:pt x="25" y="0"/>
                    </a:lnTo>
                    <a:lnTo>
                      <a:pt x="25" y="6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32" y="12"/>
                    </a:lnTo>
                    <a:lnTo>
                      <a:pt x="38" y="18"/>
                    </a:lnTo>
                    <a:lnTo>
                      <a:pt x="38" y="24"/>
                    </a:lnTo>
                    <a:lnTo>
                      <a:pt x="38" y="0"/>
                    </a:lnTo>
                    <a:lnTo>
                      <a:pt x="38" y="12"/>
                    </a:lnTo>
                    <a:lnTo>
                      <a:pt x="44" y="6"/>
                    </a:lnTo>
                    <a:lnTo>
                      <a:pt x="44" y="24"/>
                    </a:lnTo>
                    <a:lnTo>
                      <a:pt x="44" y="0"/>
                    </a:lnTo>
                    <a:lnTo>
                      <a:pt x="44" y="12"/>
                    </a:lnTo>
                    <a:lnTo>
                      <a:pt x="51" y="6"/>
                    </a:lnTo>
                    <a:lnTo>
                      <a:pt x="51" y="18"/>
                    </a:lnTo>
                    <a:lnTo>
                      <a:pt x="51" y="0"/>
                    </a:lnTo>
                    <a:lnTo>
                      <a:pt x="51" y="6"/>
                    </a:lnTo>
                    <a:lnTo>
                      <a:pt x="57" y="12"/>
                    </a:lnTo>
                    <a:lnTo>
                      <a:pt x="57" y="18"/>
                    </a:lnTo>
                    <a:lnTo>
                      <a:pt x="57" y="0"/>
                    </a:lnTo>
                    <a:lnTo>
                      <a:pt x="63" y="6"/>
                    </a:lnTo>
                    <a:lnTo>
                      <a:pt x="63" y="18"/>
                    </a:lnTo>
                    <a:lnTo>
                      <a:pt x="63" y="0"/>
                    </a:lnTo>
                    <a:lnTo>
                      <a:pt x="63" y="12"/>
                    </a:lnTo>
                    <a:lnTo>
                      <a:pt x="70" y="6"/>
                    </a:lnTo>
                    <a:lnTo>
                      <a:pt x="70" y="18"/>
                    </a:lnTo>
                    <a:lnTo>
                      <a:pt x="70" y="0"/>
                    </a:lnTo>
                    <a:lnTo>
                      <a:pt x="70" y="6"/>
                    </a:lnTo>
                    <a:lnTo>
                      <a:pt x="76" y="12"/>
                    </a:lnTo>
                    <a:lnTo>
                      <a:pt x="76" y="18"/>
                    </a:lnTo>
                    <a:lnTo>
                      <a:pt x="76" y="0"/>
                    </a:lnTo>
                    <a:lnTo>
                      <a:pt x="76" y="6"/>
                    </a:lnTo>
                    <a:lnTo>
                      <a:pt x="82" y="12"/>
                    </a:lnTo>
                    <a:lnTo>
                      <a:pt x="82" y="24"/>
                    </a:lnTo>
                    <a:lnTo>
                      <a:pt x="82" y="0"/>
                    </a:lnTo>
                    <a:lnTo>
                      <a:pt x="82" y="12"/>
                    </a:lnTo>
                    <a:lnTo>
                      <a:pt x="88" y="6"/>
                    </a:lnTo>
                    <a:lnTo>
                      <a:pt x="88" y="18"/>
                    </a:lnTo>
                    <a:lnTo>
                      <a:pt x="88" y="0"/>
                    </a:lnTo>
                    <a:lnTo>
                      <a:pt x="88" y="6"/>
                    </a:lnTo>
                    <a:lnTo>
                      <a:pt x="95" y="12"/>
                    </a:lnTo>
                    <a:lnTo>
                      <a:pt x="95" y="18"/>
                    </a:lnTo>
                    <a:lnTo>
                      <a:pt x="95" y="0"/>
                    </a:lnTo>
                    <a:lnTo>
                      <a:pt x="95" y="6"/>
                    </a:lnTo>
                    <a:lnTo>
                      <a:pt x="101" y="0"/>
                    </a:lnTo>
                    <a:lnTo>
                      <a:pt x="101" y="18"/>
                    </a:lnTo>
                    <a:lnTo>
                      <a:pt x="101" y="0"/>
                    </a:lnTo>
                    <a:lnTo>
                      <a:pt x="101" y="6"/>
                    </a:lnTo>
                    <a:lnTo>
                      <a:pt x="107" y="12"/>
                    </a:lnTo>
                    <a:lnTo>
                      <a:pt x="107" y="18"/>
                    </a:lnTo>
                    <a:lnTo>
                      <a:pt x="107" y="0"/>
                    </a:lnTo>
                    <a:lnTo>
                      <a:pt x="107" y="6"/>
                    </a:lnTo>
                    <a:lnTo>
                      <a:pt x="114" y="12"/>
                    </a:lnTo>
                    <a:lnTo>
                      <a:pt x="114" y="18"/>
                    </a:lnTo>
                    <a:lnTo>
                      <a:pt x="114" y="0"/>
                    </a:lnTo>
                    <a:lnTo>
                      <a:pt x="114" y="6"/>
                    </a:lnTo>
                    <a:lnTo>
                      <a:pt x="120" y="12"/>
                    </a:lnTo>
                    <a:lnTo>
                      <a:pt x="120" y="18"/>
                    </a:lnTo>
                    <a:lnTo>
                      <a:pt x="120" y="0"/>
                    </a:lnTo>
                    <a:lnTo>
                      <a:pt x="120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6" y="0"/>
                    </a:lnTo>
                    <a:lnTo>
                      <a:pt x="126" y="12"/>
                    </a:lnTo>
                    <a:lnTo>
                      <a:pt x="132" y="6"/>
                    </a:lnTo>
                    <a:lnTo>
                      <a:pt x="132" y="18"/>
                    </a:lnTo>
                    <a:lnTo>
                      <a:pt x="132" y="0"/>
                    </a:lnTo>
                    <a:lnTo>
                      <a:pt x="132" y="12"/>
                    </a:lnTo>
                    <a:lnTo>
                      <a:pt x="139" y="6"/>
                    </a:lnTo>
                    <a:lnTo>
                      <a:pt x="139" y="18"/>
                    </a:lnTo>
                    <a:lnTo>
                      <a:pt x="139" y="0"/>
                    </a:lnTo>
                    <a:lnTo>
                      <a:pt x="139" y="6"/>
                    </a:lnTo>
                    <a:lnTo>
                      <a:pt x="145" y="12"/>
                    </a:lnTo>
                    <a:lnTo>
                      <a:pt x="145" y="24"/>
                    </a:lnTo>
                    <a:lnTo>
                      <a:pt x="145" y="0"/>
                    </a:lnTo>
                    <a:lnTo>
                      <a:pt x="145" y="12"/>
                    </a:lnTo>
                    <a:lnTo>
                      <a:pt x="151" y="18"/>
                    </a:lnTo>
                    <a:lnTo>
                      <a:pt x="151" y="24"/>
                    </a:lnTo>
                    <a:lnTo>
                      <a:pt x="151" y="0"/>
                    </a:lnTo>
                    <a:lnTo>
                      <a:pt x="151" y="18"/>
                    </a:lnTo>
                    <a:lnTo>
                      <a:pt x="158" y="12"/>
                    </a:lnTo>
                    <a:lnTo>
                      <a:pt x="158" y="18"/>
                    </a:lnTo>
                    <a:lnTo>
                      <a:pt x="158" y="0"/>
                    </a:lnTo>
                    <a:lnTo>
                      <a:pt x="158" y="6"/>
                    </a:lnTo>
                    <a:lnTo>
                      <a:pt x="164" y="0"/>
                    </a:lnTo>
                    <a:lnTo>
                      <a:pt x="164" y="24"/>
                    </a:lnTo>
                    <a:lnTo>
                      <a:pt x="164" y="0"/>
                    </a:lnTo>
                    <a:lnTo>
                      <a:pt x="164" y="6"/>
                    </a:lnTo>
                    <a:lnTo>
                      <a:pt x="170" y="0"/>
                    </a:lnTo>
                    <a:lnTo>
                      <a:pt x="170" y="18"/>
                    </a:lnTo>
                    <a:lnTo>
                      <a:pt x="170" y="0"/>
                    </a:lnTo>
                    <a:lnTo>
                      <a:pt x="170" y="12"/>
                    </a:lnTo>
                    <a:lnTo>
                      <a:pt x="177" y="6"/>
                    </a:lnTo>
                    <a:lnTo>
                      <a:pt x="177" y="18"/>
                    </a:lnTo>
                    <a:lnTo>
                      <a:pt x="177" y="0"/>
                    </a:lnTo>
                    <a:lnTo>
                      <a:pt x="183" y="6"/>
                    </a:lnTo>
                    <a:lnTo>
                      <a:pt x="183" y="24"/>
                    </a:lnTo>
                    <a:lnTo>
                      <a:pt x="183" y="0"/>
                    </a:lnTo>
                    <a:lnTo>
                      <a:pt x="183" y="6"/>
                    </a:lnTo>
                    <a:lnTo>
                      <a:pt x="189" y="12"/>
                    </a:lnTo>
                    <a:lnTo>
                      <a:pt x="189" y="24"/>
                    </a:lnTo>
                    <a:lnTo>
                      <a:pt x="189" y="0"/>
                    </a:lnTo>
                    <a:lnTo>
                      <a:pt x="189" y="6"/>
                    </a:lnTo>
                    <a:lnTo>
                      <a:pt x="195" y="12"/>
                    </a:lnTo>
                    <a:lnTo>
                      <a:pt x="195" y="18"/>
                    </a:lnTo>
                    <a:lnTo>
                      <a:pt x="195" y="0"/>
                    </a:lnTo>
                    <a:lnTo>
                      <a:pt x="195" y="12"/>
                    </a:lnTo>
                    <a:lnTo>
                      <a:pt x="202" y="6"/>
                    </a:lnTo>
                    <a:lnTo>
                      <a:pt x="202" y="24"/>
                    </a:lnTo>
                    <a:lnTo>
                      <a:pt x="202" y="0"/>
                    </a:lnTo>
                    <a:lnTo>
                      <a:pt x="202" y="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9" name="Freeform 162"/>
              <p:cNvSpPr>
                <a:spLocks/>
              </p:cNvSpPr>
              <p:nvPr/>
            </p:nvSpPr>
            <p:spPr bwMode="auto">
              <a:xfrm>
                <a:off x="4220" y="1584"/>
                <a:ext cx="201" cy="26"/>
              </a:xfrm>
              <a:custGeom>
                <a:avLst/>
                <a:gdLst>
                  <a:gd name="T0" fmla="*/ 6 w 201"/>
                  <a:gd name="T1" fmla="*/ 20 h 30"/>
                  <a:gd name="T2" fmla="*/ 12 w 201"/>
                  <a:gd name="T3" fmla="*/ 8 h 30"/>
                  <a:gd name="T4" fmla="*/ 12 w 201"/>
                  <a:gd name="T5" fmla="*/ 16 h 30"/>
                  <a:gd name="T6" fmla="*/ 19 w 201"/>
                  <a:gd name="T7" fmla="*/ 3 h 30"/>
                  <a:gd name="T8" fmla="*/ 25 w 201"/>
                  <a:gd name="T9" fmla="*/ 16 h 30"/>
                  <a:gd name="T10" fmla="*/ 31 w 201"/>
                  <a:gd name="T11" fmla="*/ 8 h 30"/>
                  <a:gd name="T12" fmla="*/ 31 w 201"/>
                  <a:gd name="T13" fmla="*/ 8 h 30"/>
                  <a:gd name="T14" fmla="*/ 38 w 201"/>
                  <a:gd name="T15" fmla="*/ 3 h 30"/>
                  <a:gd name="T16" fmla="*/ 44 w 201"/>
                  <a:gd name="T17" fmla="*/ 16 h 30"/>
                  <a:gd name="T18" fmla="*/ 50 w 201"/>
                  <a:gd name="T19" fmla="*/ 16 h 30"/>
                  <a:gd name="T20" fmla="*/ 56 w 201"/>
                  <a:gd name="T21" fmla="*/ 8 h 30"/>
                  <a:gd name="T22" fmla="*/ 56 w 201"/>
                  <a:gd name="T23" fmla="*/ 8 h 30"/>
                  <a:gd name="T24" fmla="*/ 63 w 201"/>
                  <a:gd name="T25" fmla="*/ 3 h 30"/>
                  <a:gd name="T26" fmla="*/ 69 w 201"/>
                  <a:gd name="T27" fmla="*/ 16 h 30"/>
                  <a:gd name="T28" fmla="*/ 75 w 201"/>
                  <a:gd name="T29" fmla="*/ 16 h 30"/>
                  <a:gd name="T30" fmla="*/ 75 w 201"/>
                  <a:gd name="T31" fmla="*/ 12 h 30"/>
                  <a:gd name="T32" fmla="*/ 82 w 201"/>
                  <a:gd name="T33" fmla="*/ 3 h 30"/>
                  <a:gd name="T34" fmla="*/ 88 w 201"/>
                  <a:gd name="T35" fmla="*/ 20 h 30"/>
                  <a:gd name="T36" fmla="*/ 94 w 201"/>
                  <a:gd name="T37" fmla="*/ 12 h 30"/>
                  <a:gd name="T38" fmla="*/ 94 w 201"/>
                  <a:gd name="T39" fmla="*/ 16 h 30"/>
                  <a:gd name="T40" fmla="*/ 101 w 201"/>
                  <a:gd name="T41" fmla="*/ 3 h 30"/>
                  <a:gd name="T42" fmla="*/ 107 w 201"/>
                  <a:gd name="T43" fmla="*/ 16 h 30"/>
                  <a:gd name="T44" fmla="*/ 113 w 201"/>
                  <a:gd name="T45" fmla="*/ 12 h 30"/>
                  <a:gd name="T46" fmla="*/ 113 w 201"/>
                  <a:gd name="T47" fmla="*/ 8 h 30"/>
                  <a:gd name="T48" fmla="*/ 119 w 201"/>
                  <a:gd name="T49" fmla="*/ 3 h 30"/>
                  <a:gd name="T50" fmla="*/ 126 w 201"/>
                  <a:gd name="T51" fmla="*/ 16 h 30"/>
                  <a:gd name="T52" fmla="*/ 132 w 201"/>
                  <a:gd name="T53" fmla="*/ 8 h 30"/>
                  <a:gd name="T54" fmla="*/ 132 w 201"/>
                  <a:gd name="T55" fmla="*/ 8 h 30"/>
                  <a:gd name="T56" fmla="*/ 138 w 201"/>
                  <a:gd name="T57" fmla="*/ 3 h 30"/>
                  <a:gd name="T58" fmla="*/ 145 w 201"/>
                  <a:gd name="T59" fmla="*/ 20 h 30"/>
                  <a:gd name="T60" fmla="*/ 151 w 201"/>
                  <a:gd name="T61" fmla="*/ 8 h 30"/>
                  <a:gd name="T62" fmla="*/ 151 w 201"/>
                  <a:gd name="T63" fmla="*/ 12 h 30"/>
                  <a:gd name="T64" fmla="*/ 157 w 201"/>
                  <a:gd name="T65" fmla="*/ 3 h 30"/>
                  <a:gd name="T66" fmla="*/ 164 w 201"/>
                  <a:gd name="T67" fmla="*/ 16 h 30"/>
                  <a:gd name="T68" fmla="*/ 170 w 201"/>
                  <a:gd name="T69" fmla="*/ 8 h 30"/>
                  <a:gd name="T70" fmla="*/ 170 w 201"/>
                  <a:gd name="T71" fmla="*/ 8 h 30"/>
                  <a:gd name="T72" fmla="*/ 176 w 201"/>
                  <a:gd name="T73" fmla="*/ 3 h 30"/>
                  <a:gd name="T74" fmla="*/ 182 w 201"/>
                  <a:gd name="T75" fmla="*/ 16 h 30"/>
                  <a:gd name="T76" fmla="*/ 189 w 201"/>
                  <a:gd name="T77" fmla="*/ 8 h 30"/>
                  <a:gd name="T78" fmla="*/ 189 w 201"/>
                  <a:gd name="T79" fmla="*/ 12 h 30"/>
                  <a:gd name="T80" fmla="*/ 195 w 201"/>
                  <a:gd name="T81" fmla="*/ 3 h 30"/>
                  <a:gd name="T82" fmla="*/ 201 w 201"/>
                  <a:gd name="T83" fmla="*/ 16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30">
                    <a:moveTo>
                      <a:pt x="0" y="12"/>
                    </a:moveTo>
                    <a:lnTo>
                      <a:pt x="6" y="18"/>
                    </a:lnTo>
                    <a:lnTo>
                      <a:pt x="6" y="3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2"/>
                    </a:lnTo>
                    <a:lnTo>
                      <a:pt x="12" y="24"/>
                    </a:lnTo>
                    <a:lnTo>
                      <a:pt x="12" y="6"/>
                    </a:lnTo>
                    <a:lnTo>
                      <a:pt x="12" y="24"/>
                    </a:lnTo>
                    <a:lnTo>
                      <a:pt x="19" y="18"/>
                    </a:lnTo>
                    <a:lnTo>
                      <a:pt x="19" y="24"/>
                    </a:lnTo>
                    <a:lnTo>
                      <a:pt x="19" y="6"/>
                    </a:lnTo>
                    <a:lnTo>
                      <a:pt x="19" y="12"/>
                    </a:lnTo>
                    <a:lnTo>
                      <a:pt x="25" y="18"/>
                    </a:lnTo>
                    <a:lnTo>
                      <a:pt x="25" y="24"/>
                    </a:lnTo>
                    <a:lnTo>
                      <a:pt x="25" y="6"/>
                    </a:lnTo>
                    <a:lnTo>
                      <a:pt x="25" y="18"/>
                    </a:lnTo>
                    <a:lnTo>
                      <a:pt x="31" y="12"/>
                    </a:lnTo>
                    <a:lnTo>
                      <a:pt x="31" y="30"/>
                    </a:lnTo>
                    <a:lnTo>
                      <a:pt x="31" y="6"/>
                    </a:lnTo>
                    <a:lnTo>
                      <a:pt x="31" y="12"/>
                    </a:lnTo>
                    <a:lnTo>
                      <a:pt x="38" y="18"/>
                    </a:lnTo>
                    <a:lnTo>
                      <a:pt x="38" y="24"/>
                    </a:lnTo>
                    <a:lnTo>
                      <a:pt x="38" y="6"/>
                    </a:lnTo>
                    <a:lnTo>
                      <a:pt x="38" y="12"/>
                    </a:lnTo>
                    <a:lnTo>
                      <a:pt x="44" y="18"/>
                    </a:lnTo>
                    <a:lnTo>
                      <a:pt x="44" y="24"/>
                    </a:lnTo>
                    <a:lnTo>
                      <a:pt x="44" y="6"/>
                    </a:lnTo>
                    <a:lnTo>
                      <a:pt x="44" y="18"/>
                    </a:lnTo>
                    <a:lnTo>
                      <a:pt x="50" y="24"/>
                    </a:lnTo>
                    <a:lnTo>
                      <a:pt x="50" y="6"/>
                    </a:lnTo>
                    <a:lnTo>
                      <a:pt x="56" y="12"/>
                    </a:lnTo>
                    <a:lnTo>
                      <a:pt x="56" y="24"/>
                    </a:lnTo>
                    <a:lnTo>
                      <a:pt x="56" y="6"/>
                    </a:lnTo>
                    <a:lnTo>
                      <a:pt x="56" y="12"/>
                    </a:lnTo>
                    <a:lnTo>
                      <a:pt x="63" y="18"/>
                    </a:lnTo>
                    <a:lnTo>
                      <a:pt x="63" y="24"/>
                    </a:lnTo>
                    <a:lnTo>
                      <a:pt x="63" y="6"/>
                    </a:lnTo>
                    <a:lnTo>
                      <a:pt x="63" y="18"/>
                    </a:lnTo>
                    <a:lnTo>
                      <a:pt x="69" y="12"/>
                    </a:lnTo>
                    <a:lnTo>
                      <a:pt x="69" y="24"/>
                    </a:lnTo>
                    <a:lnTo>
                      <a:pt x="69" y="6"/>
                    </a:lnTo>
                    <a:lnTo>
                      <a:pt x="69" y="18"/>
                    </a:lnTo>
                    <a:lnTo>
                      <a:pt x="75" y="24"/>
                    </a:lnTo>
                    <a:lnTo>
                      <a:pt x="75" y="6"/>
                    </a:lnTo>
                    <a:lnTo>
                      <a:pt x="75" y="18"/>
                    </a:lnTo>
                    <a:lnTo>
                      <a:pt x="82" y="12"/>
                    </a:lnTo>
                    <a:lnTo>
                      <a:pt x="82" y="30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8" y="12"/>
                    </a:lnTo>
                    <a:lnTo>
                      <a:pt x="88" y="30"/>
                    </a:lnTo>
                    <a:lnTo>
                      <a:pt x="88" y="6"/>
                    </a:lnTo>
                    <a:lnTo>
                      <a:pt x="88" y="24"/>
                    </a:lnTo>
                    <a:lnTo>
                      <a:pt x="94" y="18"/>
                    </a:lnTo>
                    <a:lnTo>
                      <a:pt x="94" y="24"/>
                    </a:lnTo>
                    <a:lnTo>
                      <a:pt x="94" y="6"/>
                    </a:lnTo>
                    <a:lnTo>
                      <a:pt x="94" y="24"/>
                    </a:lnTo>
                    <a:lnTo>
                      <a:pt x="101" y="18"/>
                    </a:lnTo>
                    <a:lnTo>
                      <a:pt x="101" y="24"/>
                    </a:lnTo>
                    <a:lnTo>
                      <a:pt x="101" y="6"/>
                    </a:lnTo>
                    <a:lnTo>
                      <a:pt x="101" y="18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2"/>
                    </a:lnTo>
                    <a:lnTo>
                      <a:pt x="113" y="18"/>
                    </a:lnTo>
                    <a:lnTo>
                      <a:pt x="113" y="24"/>
                    </a:lnTo>
                    <a:lnTo>
                      <a:pt x="113" y="6"/>
                    </a:lnTo>
                    <a:lnTo>
                      <a:pt x="113" y="12"/>
                    </a:lnTo>
                    <a:lnTo>
                      <a:pt x="119" y="18"/>
                    </a:lnTo>
                    <a:lnTo>
                      <a:pt x="119" y="24"/>
                    </a:lnTo>
                    <a:lnTo>
                      <a:pt x="119" y="6"/>
                    </a:lnTo>
                    <a:lnTo>
                      <a:pt x="119" y="18"/>
                    </a:lnTo>
                    <a:lnTo>
                      <a:pt x="126" y="12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32" y="12"/>
                    </a:lnTo>
                    <a:lnTo>
                      <a:pt x="132" y="24"/>
                    </a:lnTo>
                    <a:lnTo>
                      <a:pt x="132" y="0"/>
                    </a:lnTo>
                    <a:lnTo>
                      <a:pt x="132" y="12"/>
                    </a:lnTo>
                    <a:lnTo>
                      <a:pt x="138" y="18"/>
                    </a:lnTo>
                    <a:lnTo>
                      <a:pt x="138" y="24"/>
                    </a:lnTo>
                    <a:lnTo>
                      <a:pt x="138" y="6"/>
                    </a:lnTo>
                    <a:lnTo>
                      <a:pt x="138" y="18"/>
                    </a:lnTo>
                    <a:lnTo>
                      <a:pt x="145" y="24"/>
                    </a:lnTo>
                    <a:lnTo>
                      <a:pt x="145" y="30"/>
                    </a:lnTo>
                    <a:lnTo>
                      <a:pt x="145" y="6"/>
                    </a:lnTo>
                    <a:lnTo>
                      <a:pt x="145" y="18"/>
                    </a:lnTo>
                    <a:lnTo>
                      <a:pt x="151" y="12"/>
                    </a:lnTo>
                    <a:lnTo>
                      <a:pt x="151" y="24"/>
                    </a:lnTo>
                    <a:lnTo>
                      <a:pt x="151" y="0"/>
                    </a:lnTo>
                    <a:lnTo>
                      <a:pt x="151" y="18"/>
                    </a:lnTo>
                    <a:lnTo>
                      <a:pt x="157" y="12"/>
                    </a:lnTo>
                    <a:lnTo>
                      <a:pt x="157" y="24"/>
                    </a:lnTo>
                    <a:lnTo>
                      <a:pt x="157" y="6"/>
                    </a:lnTo>
                    <a:lnTo>
                      <a:pt x="157" y="18"/>
                    </a:lnTo>
                    <a:lnTo>
                      <a:pt x="164" y="12"/>
                    </a:lnTo>
                    <a:lnTo>
                      <a:pt x="164" y="24"/>
                    </a:lnTo>
                    <a:lnTo>
                      <a:pt x="164" y="6"/>
                    </a:lnTo>
                    <a:lnTo>
                      <a:pt x="164" y="18"/>
                    </a:lnTo>
                    <a:lnTo>
                      <a:pt x="170" y="12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12"/>
                    </a:lnTo>
                    <a:lnTo>
                      <a:pt x="176" y="18"/>
                    </a:lnTo>
                    <a:lnTo>
                      <a:pt x="176" y="24"/>
                    </a:lnTo>
                    <a:lnTo>
                      <a:pt x="176" y="6"/>
                    </a:lnTo>
                    <a:lnTo>
                      <a:pt x="176" y="18"/>
                    </a:lnTo>
                    <a:lnTo>
                      <a:pt x="182" y="12"/>
                    </a:lnTo>
                    <a:lnTo>
                      <a:pt x="182" y="24"/>
                    </a:lnTo>
                    <a:lnTo>
                      <a:pt x="182" y="6"/>
                    </a:lnTo>
                    <a:lnTo>
                      <a:pt x="182" y="18"/>
                    </a:lnTo>
                    <a:lnTo>
                      <a:pt x="189" y="12"/>
                    </a:lnTo>
                    <a:lnTo>
                      <a:pt x="189" y="24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95" y="12"/>
                    </a:lnTo>
                    <a:lnTo>
                      <a:pt x="195" y="24"/>
                    </a:lnTo>
                    <a:lnTo>
                      <a:pt x="195" y="6"/>
                    </a:lnTo>
                    <a:lnTo>
                      <a:pt x="195" y="12"/>
                    </a:lnTo>
                    <a:lnTo>
                      <a:pt x="201" y="18"/>
                    </a:lnTo>
                    <a:lnTo>
                      <a:pt x="201" y="24"/>
                    </a:lnTo>
                    <a:lnTo>
                      <a:pt x="201" y="6"/>
                    </a:lnTo>
                    <a:lnTo>
                      <a:pt x="201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0" name="Freeform 163"/>
              <p:cNvSpPr>
                <a:spLocks/>
              </p:cNvSpPr>
              <p:nvPr/>
            </p:nvSpPr>
            <p:spPr bwMode="auto">
              <a:xfrm>
                <a:off x="4421" y="1584"/>
                <a:ext cx="208" cy="26"/>
              </a:xfrm>
              <a:custGeom>
                <a:avLst/>
                <a:gdLst>
                  <a:gd name="T0" fmla="*/ 7 w 208"/>
                  <a:gd name="T1" fmla="*/ 16 h 30"/>
                  <a:gd name="T2" fmla="*/ 13 w 208"/>
                  <a:gd name="T3" fmla="*/ 16 h 30"/>
                  <a:gd name="T4" fmla="*/ 13 w 208"/>
                  <a:gd name="T5" fmla="*/ 12 h 30"/>
                  <a:gd name="T6" fmla="*/ 19 w 208"/>
                  <a:gd name="T7" fmla="*/ 3 h 30"/>
                  <a:gd name="T8" fmla="*/ 26 w 208"/>
                  <a:gd name="T9" fmla="*/ 3 h 30"/>
                  <a:gd name="T10" fmla="*/ 32 w 208"/>
                  <a:gd name="T11" fmla="*/ 16 h 30"/>
                  <a:gd name="T12" fmla="*/ 38 w 208"/>
                  <a:gd name="T13" fmla="*/ 12 h 30"/>
                  <a:gd name="T14" fmla="*/ 38 w 208"/>
                  <a:gd name="T15" fmla="*/ 12 h 30"/>
                  <a:gd name="T16" fmla="*/ 44 w 208"/>
                  <a:gd name="T17" fmla="*/ 3 h 30"/>
                  <a:gd name="T18" fmla="*/ 51 w 208"/>
                  <a:gd name="T19" fmla="*/ 16 h 30"/>
                  <a:gd name="T20" fmla="*/ 57 w 208"/>
                  <a:gd name="T21" fmla="*/ 12 h 30"/>
                  <a:gd name="T22" fmla="*/ 63 w 208"/>
                  <a:gd name="T23" fmla="*/ 8 h 30"/>
                  <a:gd name="T24" fmla="*/ 63 w 208"/>
                  <a:gd name="T25" fmla="*/ 8 h 30"/>
                  <a:gd name="T26" fmla="*/ 70 w 208"/>
                  <a:gd name="T27" fmla="*/ 3 h 30"/>
                  <a:gd name="T28" fmla="*/ 76 w 208"/>
                  <a:gd name="T29" fmla="*/ 16 h 30"/>
                  <a:gd name="T30" fmla="*/ 82 w 208"/>
                  <a:gd name="T31" fmla="*/ 8 h 30"/>
                  <a:gd name="T32" fmla="*/ 82 w 208"/>
                  <a:gd name="T33" fmla="*/ 8 h 30"/>
                  <a:gd name="T34" fmla="*/ 89 w 208"/>
                  <a:gd name="T35" fmla="*/ 3 h 30"/>
                  <a:gd name="T36" fmla="*/ 95 w 208"/>
                  <a:gd name="T37" fmla="*/ 16 h 30"/>
                  <a:gd name="T38" fmla="*/ 101 w 208"/>
                  <a:gd name="T39" fmla="*/ 8 h 30"/>
                  <a:gd name="T40" fmla="*/ 101 w 208"/>
                  <a:gd name="T41" fmla="*/ 8 h 30"/>
                  <a:gd name="T42" fmla="*/ 107 w 208"/>
                  <a:gd name="T43" fmla="*/ 3 h 30"/>
                  <a:gd name="T44" fmla="*/ 114 w 208"/>
                  <a:gd name="T45" fmla="*/ 16 h 30"/>
                  <a:gd name="T46" fmla="*/ 120 w 208"/>
                  <a:gd name="T47" fmla="*/ 8 h 30"/>
                  <a:gd name="T48" fmla="*/ 120 w 208"/>
                  <a:gd name="T49" fmla="*/ 12 h 30"/>
                  <a:gd name="T50" fmla="*/ 126 w 208"/>
                  <a:gd name="T51" fmla="*/ 3 h 30"/>
                  <a:gd name="T52" fmla="*/ 133 w 208"/>
                  <a:gd name="T53" fmla="*/ 16 h 30"/>
                  <a:gd name="T54" fmla="*/ 139 w 208"/>
                  <a:gd name="T55" fmla="*/ 8 h 30"/>
                  <a:gd name="T56" fmla="*/ 139 w 208"/>
                  <a:gd name="T57" fmla="*/ 8 h 30"/>
                  <a:gd name="T58" fmla="*/ 145 w 208"/>
                  <a:gd name="T59" fmla="*/ 8 h 30"/>
                  <a:gd name="T60" fmla="*/ 152 w 208"/>
                  <a:gd name="T61" fmla="*/ 3 h 30"/>
                  <a:gd name="T62" fmla="*/ 158 w 208"/>
                  <a:gd name="T63" fmla="*/ 0 h 30"/>
                  <a:gd name="T64" fmla="*/ 164 w 208"/>
                  <a:gd name="T65" fmla="*/ 20 h 30"/>
                  <a:gd name="T66" fmla="*/ 170 w 208"/>
                  <a:gd name="T67" fmla="*/ 12 h 30"/>
                  <a:gd name="T68" fmla="*/ 170 w 208"/>
                  <a:gd name="T69" fmla="*/ 8 h 30"/>
                  <a:gd name="T70" fmla="*/ 177 w 208"/>
                  <a:gd name="T71" fmla="*/ 3 h 30"/>
                  <a:gd name="T72" fmla="*/ 183 w 208"/>
                  <a:gd name="T73" fmla="*/ 16 h 30"/>
                  <a:gd name="T74" fmla="*/ 189 w 208"/>
                  <a:gd name="T75" fmla="*/ 8 h 30"/>
                  <a:gd name="T76" fmla="*/ 189 w 208"/>
                  <a:gd name="T77" fmla="*/ 12 h 30"/>
                  <a:gd name="T78" fmla="*/ 196 w 208"/>
                  <a:gd name="T79" fmla="*/ 3 h 30"/>
                  <a:gd name="T80" fmla="*/ 202 w 208"/>
                  <a:gd name="T81" fmla="*/ 20 h 30"/>
                  <a:gd name="T82" fmla="*/ 208 w 208"/>
                  <a:gd name="T83" fmla="*/ 3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8" h="30">
                    <a:moveTo>
                      <a:pt x="0" y="18"/>
                    </a:moveTo>
                    <a:lnTo>
                      <a:pt x="7" y="24"/>
                    </a:lnTo>
                    <a:lnTo>
                      <a:pt x="7" y="6"/>
                    </a:lnTo>
                    <a:lnTo>
                      <a:pt x="7" y="12"/>
                    </a:lnTo>
                    <a:lnTo>
                      <a:pt x="13" y="24"/>
                    </a:lnTo>
                    <a:lnTo>
                      <a:pt x="13" y="6"/>
                    </a:lnTo>
                    <a:lnTo>
                      <a:pt x="13" y="18"/>
                    </a:lnTo>
                    <a:lnTo>
                      <a:pt x="19" y="12"/>
                    </a:lnTo>
                    <a:lnTo>
                      <a:pt x="19" y="24"/>
                    </a:lnTo>
                    <a:lnTo>
                      <a:pt x="19" y="6"/>
                    </a:lnTo>
                    <a:lnTo>
                      <a:pt x="19" y="18"/>
                    </a:lnTo>
                    <a:lnTo>
                      <a:pt x="26" y="24"/>
                    </a:lnTo>
                    <a:lnTo>
                      <a:pt x="26" y="6"/>
                    </a:lnTo>
                    <a:lnTo>
                      <a:pt x="26" y="18"/>
                    </a:lnTo>
                    <a:lnTo>
                      <a:pt x="32" y="12"/>
                    </a:lnTo>
                    <a:lnTo>
                      <a:pt x="32" y="24"/>
                    </a:lnTo>
                    <a:lnTo>
                      <a:pt x="32" y="6"/>
                    </a:lnTo>
                    <a:lnTo>
                      <a:pt x="32" y="12"/>
                    </a:lnTo>
                    <a:lnTo>
                      <a:pt x="38" y="18"/>
                    </a:lnTo>
                    <a:lnTo>
                      <a:pt x="38" y="30"/>
                    </a:lnTo>
                    <a:lnTo>
                      <a:pt x="38" y="6"/>
                    </a:lnTo>
                    <a:lnTo>
                      <a:pt x="38" y="18"/>
                    </a:lnTo>
                    <a:lnTo>
                      <a:pt x="44" y="12"/>
                    </a:lnTo>
                    <a:lnTo>
                      <a:pt x="44" y="24"/>
                    </a:lnTo>
                    <a:lnTo>
                      <a:pt x="44" y="6"/>
                    </a:lnTo>
                    <a:lnTo>
                      <a:pt x="44" y="18"/>
                    </a:lnTo>
                    <a:lnTo>
                      <a:pt x="51" y="12"/>
                    </a:lnTo>
                    <a:lnTo>
                      <a:pt x="51" y="24"/>
                    </a:lnTo>
                    <a:lnTo>
                      <a:pt x="51" y="6"/>
                    </a:lnTo>
                    <a:lnTo>
                      <a:pt x="51" y="24"/>
                    </a:lnTo>
                    <a:lnTo>
                      <a:pt x="57" y="18"/>
                    </a:lnTo>
                    <a:lnTo>
                      <a:pt x="57" y="24"/>
                    </a:lnTo>
                    <a:lnTo>
                      <a:pt x="57" y="6"/>
                    </a:lnTo>
                    <a:lnTo>
                      <a:pt x="63" y="12"/>
                    </a:lnTo>
                    <a:lnTo>
                      <a:pt x="63" y="24"/>
                    </a:lnTo>
                    <a:lnTo>
                      <a:pt x="63" y="6"/>
                    </a:lnTo>
                    <a:lnTo>
                      <a:pt x="63" y="12"/>
                    </a:lnTo>
                    <a:lnTo>
                      <a:pt x="70" y="6"/>
                    </a:lnTo>
                    <a:lnTo>
                      <a:pt x="70" y="24"/>
                    </a:lnTo>
                    <a:lnTo>
                      <a:pt x="70" y="6"/>
                    </a:lnTo>
                    <a:lnTo>
                      <a:pt x="70" y="12"/>
                    </a:lnTo>
                    <a:lnTo>
                      <a:pt x="76" y="18"/>
                    </a:lnTo>
                    <a:lnTo>
                      <a:pt x="76" y="24"/>
                    </a:lnTo>
                    <a:lnTo>
                      <a:pt x="76" y="6"/>
                    </a:lnTo>
                    <a:lnTo>
                      <a:pt x="76" y="18"/>
                    </a:lnTo>
                    <a:lnTo>
                      <a:pt x="82" y="12"/>
                    </a:lnTo>
                    <a:lnTo>
                      <a:pt x="82" y="24"/>
                    </a:lnTo>
                    <a:lnTo>
                      <a:pt x="82" y="6"/>
                    </a:lnTo>
                    <a:lnTo>
                      <a:pt x="82" y="12"/>
                    </a:lnTo>
                    <a:lnTo>
                      <a:pt x="89" y="18"/>
                    </a:lnTo>
                    <a:lnTo>
                      <a:pt x="89" y="24"/>
                    </a:lnTo>
                    <a:lnTo>
                      <a:pt x="89" y="6"/>
                    </a:lnTo>
                    <a:lnTo>
                      <a:pt x="89" y="18"/>
                    </a:lnTo>
                    <a:lnTo>
                      <a:pt x="95" y="12"/>
                    </a:lnTo>
                    <a:lnTo>
                      <a:pt x="95" y="24"/>
                    </a:lnTo>
                    <a:lnTo>
                      <a:pt x="95" y="6"/>
                    </a:lnTo>
                    <a:lnTo>
                      <a:pt x="95" y="18"/>
                    </a:lnTo>
                    <a:lnTo>
                      <a:pt x="101" y="12"/>
                    </a:lnTo>
                    <a:lnTo>
                      <a:pt x="101" y="30"/>
                    </a:lnTo>
                    <a:lnTo>
                      <a:pt x="101" y="6"/>
                    </a:lnTo>
                    <a:lnTo>
                      <a:pt x="101" y="12"/>
                    </a:lnTo>
                    <a:lnTo>
                      <a:pt x="107" y="18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2"/>
                    </a:lnTo>
                    <a:lnTo>
                      <a:pt x="114" y="18"/>
                    </a:lnTo>
                    <a:lnTo>
                      <a:pt x="114" y="24"/>
                    </a:lnTo>
                    <a:lnTo>
                      <a:pt x="114" y="6"/>
                    </a:lnTo>
                    <a:lnTo>
                      <a:pt x="114" y="18"/>
                    </a:lnTo>
                    <a:lnTo>
                      <a:pt x="120" y="12"/>
                    </a:lnTo>
                    <a:lnTo>
                      <a:pt x="120" y="30"/>
                    </a:lnTo>
                    <a:lnTo>
                      <a:pt x="120" y="6"/>
                    </a:lnTo>
                    <a:lnTo>
                      <a:pt x="120" y="18"/>
                    </a:lnTo>
                    <a:lnTo>
                      <a:pt x="126" y="24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33" y="18"/>
                    </a:lnTo>
                    <a:lnTo>
                      <a:pt x="133" y="24"/>
                    </a:lnTo>
                    <a:lnTo>
                      <a:pt x="133" y="0"/>
                    </a:lnTo>
                    <a:lnTo>
                      <a:pt x="133" y="18"/>
                    </a:lnTo>
                    <a:lnTo>
                      <a:pt x="139" y="12"/>
                    </a:lnTo>
                    <a:lnTo>
                      <a:pt x="139" y="24"/>
                    </a:lnTo>
                    <a:lnTo>
                      <a:pt x="139" y="6"/>
                    </a:lnTo>
                    <a:lnTo>
                      <a:pt x="139" y="12"/>
                    </a:lnTo>
                    <a:lnTo>
                      <a:pt x="145" y="6"/>
                    </a:lnTo>
                    <a:lnTo>
                      <a:pt x="145" y="30"/>
                    </a:lnTo>
                    <a:lnTo>
                      <a:pt x="145" y="12"/>
                    </a:lnTo>
                    <a:lnTo>
                      <a:pt x="152" y="18"/>
                    </a:lnTo>
                    <a:lnTo>
                      <a:pt x="152" y="24"/>
                    </a:lnTo>
                    <a:lnTo>
                      <a:pt x="152" y="6"/>
                    </a:lnTo>
                    <a:lnTo>
                      <a:pt x="152" y="18"/>
                    </a:lnTo>
                    <a:lnTo>
                      <a:pt x="158" y="12"/>
                    </a:lnTo>
                    <a:lnTo>
                      <a:pt x="158" y="0"/>
                    </a:lnTo>
                    <a:lnTo>
                      <a:pt x="158" y="24"/>
                    </a:lnTo>
                    <a:lnTo>
                      <a:pt x="164" y="12"/>
                    </a:lnTo>
                    <a:lnTo>
                      <a:pt x="164" y="30"/>
                    </a:lnTo>
                    <a:lnTo>
                      <a:pt x="164" y="6"/>
                    </a:lnTo>
                    <a:lnTo>
                      <a:pt x="164" y="12"/>
                    </a:lnTo>
                    <a:lnTo>
                      <a:pt x="170" y="18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12"/>
                    </a:lnTo>
                    <a:lnTo>
                      <a:pt x="177" y="18"/>
                    </a:lnTo>
                    <a:lnTo>
                      <a:pt x="177" y="24"/>
                    </a:lnTo>
                    <a:lnTo>
                      <a:pt x="177" y="6"/>
                    </a:lnTo>
                    <a:lnTo>
                      <a:pt x="177" y="12"/>
                    </a:lnTo>
                    <a:lnTo>
                      <a:pt x="183" y="18"/>
                    </a:lnTo>
                    <a:lnTo>
                      <a:pt x="183" y="24"/>
                    </a:lnTo>
                    <a:lnTo>
                      <a:pt x="183" y="6"/>
                    </a:lnTo>
                    <a:lnTo>
                      <a:pt x="183" y="18"/>
                    </a:lnTo>
                    <a:lnTo>
                      <a:pt x="189" y="12"/>
                    </a:lnTo>
                    <a:lnTo>
                      <a:pt x="189" y="30"/>
                    </a:lnTo>
                    <a:lnTo>
                      <a:pt x="189" y="12"/>
                    </a:lnTo>
                    <a:lnTo>
                      <a:pt x="189" y="18"/>
                    </a:lnTo>
                    <a:lnTo>
                      <a:pt x="196" y="12"/>
                    </a:lnTo>
                    <a:lnTo>
                      <a:pt x="196" y="24"/>
                    </a:lnTo>
                    <a:lnTo>
                      <a:pt x="196" y="6"/>
                    </a:lnTo>
                    <a:lnTo>
                      <a:pt x="196" y="18"/>
                    </a:lnTo>
                    <a:lnTo>
                      <a:pt x="202" y="12"/>
                    </a:lnTo>
                    <a:lnTo>
                      <a:pt x="202" y="30"/>
                    </a:lnTo>
                    <a:lnTo>
                      <a:pt x="202" y="6"/>
                    </a:lnTo>
                    <a:lnTo>
                      <a:pt x="202" y="12"/>
                    </a:lnTo>
                    <a:lnTo>
                      <a:pt x="208" y="6"/>
                    </a:lnTo>
                    <a:lnTo>
                      <a:pt x="208" y="24"/>
                    </a:lnTo>
                    <a:lnTo>
                      <a:pt x="208" y="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1" name="Freeform 164"/>
              <p:cNvSpPr>
                <a:spLocks/>
              </p:cNvSpPr>
              <p:nvPr/>
            </p:nvSpPr>
            <p:spPr bwMode="auto">
              <a:xfrm>
                <a:off x="4629" y="1584"/>
                <a:ext cx="202" cy="26"/>
              </a:xfrm>
              <a:custGeom>
                <a:avLst/>
                <a:gdLst>
                  <a:gd name="T0" fmla="*/ 7 w 202"/>
                  <a:gd name="T1" fmla="*/ 8 h 30"/>
                  <a:gd name="T2" fmla="*/ 7 w 202"/>
                  <a:gd name="T3" fmla="*/ 16 h 30"/>
                  <a:gd name="T4" fmla="*/ 13 w 202"/>
                  <a:gd name="T5" fmla="*/ 0 h 30"/>
                  <a:gd name="T6" fmla="*/ 19 w 202"/>
                  <a:gd name="T7" fmla="*/ 16 h 30"/>
                  <a:gd name="T8" fmla="*/ 25 w 202"/>
                  <a:gd name="T9" fmla="*/ 16 h 30"/>
                  <a:gd name="T10" fmla="*/ 25 w 202"/>
                  <a:gd name="T11" fmla="*/ 8 h 30"/>
                  <a:gd name="T12" fmla="*/ 32 w 202"/>
                  <a:gd name="T13" fmla="*/ 8 h 30"/>
                  <a:gd name="T14" fmla="*/ 38 w 202"/>
                  <a:gd name="T15" fmla="*/ 16 h 30"/>
                  <a:gd name="T16" fmla="*/ 44 w 202"/>
                  <a:gd name="T17" fmla="*/ 8 h 30"/>
                  <a:gd name="T18" fmla="*/ 44 w 202"/>
                  <a:gd name="T19" fmla="*/ 12 h 30"/>
                  <a:gd name="T20" fmla="*/ 51 w 202"/>
                  <a:gd name="T21" fmla="*/ 3 h 30"/>
                  <a:gd name="T22" fmla="*/ 57 w 202"/>
                  <a:gd name="T23" fmla="*/ 16 h 30"/>
                  <a:gd name="T24" fmla="*/ 63 w 202"/>
                  <a:gd name="T25" fmla="*/ 12 h 30"/>
                  <a:gd name="T26" fmla="*/ 63 w 202"/>
                  <a:gd name="T27" fmla="*/ 12 h 30"/>
                  <a:gd name="T28" fmla="*/ 69 w 202"/>
                  <a:gd name="T29" fmla="*/ 3 h 30"/>
                  <a:gd name="T30" fmla="*/ 76 w 202"/>
                  <a:gd name="T31" fmla="*/ 20 h 30"/>
                  <a:gd name="T32" fmla="*/ 82 w 202"/>
                  <a:gd name="T33" fmla="*/ 8 h 30"/>
                  <a:gd name="T34" fmla="*/ 82 w 202"/>
                  <a:gd name="T35" fmla="*/ 12 h 30"/>
                  <a:gd name="T36" fmla="*/ 88 w 202"/>
                  <a:gd name="T37" fmla="*/ 3 h 30"/>
                  <a:gd name="T38" fmla="*/ 95 w 202"/>
                  <a:gd name="T39" fmla="*/ 16 h 30"/>
                  <a:gd name="T40" fmla="*/ 101 w 202"/>
                  <a:gd name="T41" fmla="*/ 8 h 30"/>
                  <a:gd name="T42" fmla="*/ 101 w 202"/>
                  <a:gd name="T43" fmla="*/ 12 h 30"/>
                  <a:gd name="T44" fmla="*/ 107 w 202"/>
                  <a:gd name="T45" fmla="*/ 3 h 30"/>
                  <a:gd name="T46" fmla="*/ 114 w 202"/>
                  <a:gd name="T47" fmla="*/ 16 h 30"/>
                  <a:gd name="T48" fmla="*/ 120 w 202"/>
                  <a:gd name="T49" fmla="*/ 12 h 30"/>
                  <a:gd name="T50" fmla="*/ 120 w 202"/>
                  <a:gd name="T51" fmla="*/ 8 h 30"/>
                  <a:gd name="T52" fmla="*/ 126 w 202"/>
                  <a:gd name="T53" fmla="*/ 3 h 30"/>
                  <a:gd name="T54" fmla="*/ 132 w 202"/>
                  <a:gd name="T55" fmla="*/ 16 h 30"/>
                  <a:gd name="T56" fmla="*/ 139 w 202"/>
                  <a:gd name="T57" fmla="*/ 8 h 30"/>
                  <a:gd name="T58" fmla="*/ 139 w 202"/>
                  <a:gd name="T59" fmla="*/ 12 h 30"/>
                  <a:gd name="T60" fmla="*/ 145 w 202"/>
                  <a:gd name="T61" fmla="*/ 3 h 30"/>
                  <a:gd name="T62" fmla="*/ 151 w 202"/>
                  <a:gd name="T63" fmla="*/ 16 h 30"/>
                  <a:gd name="T64" fmla="*/ 158 w 202"/>
                  <a:gd name="T65" fmla="*/ 16 h 30"/>
                  <a:gd name="T66" fmla="*/ 164 w 202"/>
                  <a:gd name="T67" fmla="*/ 12 h 30"/>
                  <a:gd name="T68" fmla="*/ 164 w 202"/>
                  <a:gd name="T69" fmla="*/ 8 h 30"/>
                  <a:gd name="T70" fmla="*/ 170 w 202"/>
                  <a:gd name="T71" fmla="*/ 3 h 30"/>
                  <a:gd name="T72" fmla="*/ 177 w 202"/>
                  <a:gd name="T73" fmla="*/ 16 h 30"/>
                  <a:gd name="T74" fmla="*/ 183 w 202"/>
                  <a:gd name="T75" fmla="*/ 16 h 30"/>
                  <a:gd name="T76" fmla="*/ 183 w 202"/>
                  <a:gd name="T77" fmla="*/ 12 h 30"/>
                  <a:gd name="T78" fmla="*/ 189 w 202"/>
                  <a:gd name="T79" fmla="*/ 3 h 30"/>
                  <a:gd name="T80" fmla="*/ 195 w 202"/>
                  <a:gd name="T81" fmla="*/ 16 h 30"/>
                  <a:gd name="T82" fmla="*/ 202 w 202"/>
                  <a:gd name="T83" fmla="*/ 12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30">
                    <a:moveTo>
                      <a:pt x="0" y="6"/>
                    </a:moveTo>
                    <a:lnTo>
                      <a:pt x="0" y="12"/>
                    </a:lnTo>
                    <a:lnTo>
                      <a:pt x="7" y="12"/>
                    </a:lnTo>
                    <a:lnTo>
                      <a:pt x="7" y="24"/>
                    </a:lnTo>
                    <a:lnTo>
                      <a:pt x="7" y="6"/>
                    </a:lnTo>
                    <a:lnTo>
                      <a:pt x="7" y="24"/>
                    </a:lnTo>
                    <a:lnTo>
                      <a:pt x="13" y="18"/>
                    </a:lnTo>
                    <a:lnTo>
                      <a:pt x="13" y="24"/>
                    </a:lnTo>
                    <a:lnTo>
                      <a:pt x="13" y="0"/>
                    </a:lnTo>
                    <a:lnTo>
                      <a:pt x="13" y="6"/>
                    </a:lnTo>
                    <a:lnTo>
                      <a:pt x="19" y="12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9" y="18"/>
                    </a:lnTo>
                    <a:lnTo>
                      <a:pt x="25" y="24"/>
                    </a:lnTo>
                    <a:lnTo>
                      <a:pt x="25" y="6"/>
                    </a:lnTo>
                    <a:lnTo>
                      <a:pt x="25" y="12"/>
                    </a:lnTo>
                    <a:lnTo>
                      <a:pt x="32" y="18"/>
                    </a:lnTo>
                    <a:lnTo>
                      <a:pt x="32" y="30"/>
                    </a:lnTo>
                    <a:lnTo>
                      <a:pt x="32" y="12"/>
                    </a:lnTo>
                    <a:lnTo>
                      <a:pt x="32" y="24"/>
                    </a:lnTo>
                    <a:lnTo>
                      <a:pt x="38" y="18"/>
                    </a:lnTo>
                    <a:lnTo>
                      <a:pt x="38" y="24"/>
                    </a:lnTo>
                    <a:lnTo>
                      <a:pt x="38" y="6"/>
                    </a:lnTo>
                    <a:lnTo>
                      <a:pt x="38" y="18"/>
                    </a:lnTo>
                    <a:lnTo>
                      <a:pt x="44" y="12"/>
                    </a:lnTo>
                    <a:lnTo>
                      <a:pt x="44" y="24"/>
                    </a:lnTo>
                    <a:lnTo>
                      <a:pt x="44" y="6"/>
                    </a:lnTo>
                    <a:lnTo>
                      <a:pt x="44" y="18"/>
                    </a:lnTo>
                    <a:lnTo>
                      <a:pt x="51" y="12"/>
                    </a:lnTo>
                    <a:lnTo>
                      <a:pt x="51" y="24"/>
                    </a:lnTo>
                    <a:lnTo>
                      <a:pt x="51" y="6"/>
                    </a:lnTo>
                    <a:lnTo>
                      <a:pt x="51" y="18"/>
                    </a:lnTo>
                    <a:lnTo>
                      <a:pt x="57" y="12"/>
                    </a:lnTo>
                    <a:lnTo>
                      <a:pt x="57" y="24"/>
                    </a:lnTo>
                    <a:lnTo>
                      <a:pt x="57" y="6"/>
                    </a:lnTo>
                    <a:lnTo>
                      <a:pt x="57" y="12"/>
                    </a:lnTo>
                    <a:lnTo>
                      <a:pt x="63" y="18"/>
                    </a:lnTo>
                    <a:lnTo>
                      <a:pt x="63" y="30"/>
                    </a:lnTo>
                    <a:lnTo>
                      <a:pt x="63" y="6"/>
                    </a:lnTo>
                    <a:lnTo>
                      <a:pt x="63" y="18"/>
                    </a:lnTo>
                    <a:lnTo>
                      <a:pt x="69" y="12"/>
                    </a:lnTo>
                    <a:lnTo>
                      <a:pt x="69" y="30"/>
                    </a:lnTo>
                    <a:lnTo>
                      <a:pt x="69" y="6"/>
                    </a:lnTo>
                    <a:lnTo>
                      <a:pt x="69" y="12"/>
                    </a:lnTo>
                    <a:lnTo>
                      <a:pt x="76" y="18"/>
                    </a:lnTo>
                    <a:lnTo>
                      <a:pt x="76" y="30"/>
                    </a:lnTo>
                    <a:lnTo>
                      <a:pt x="76" y="6"/>
                    </a:lnTo>
                    <a:lnTo>
                      <a:pt x="76" y="24"/>
                    </a:lnTo>
                    <a:lnTo>
                      <a:pt x="82" y="12"/>
                    </a:lnTo>
                    <a:lnTo>
                      <a:pt x="82" y="24"/>
                    </a:lnTo>
                    <a:lnTo>
                      <a:pt x="82" y="6"/>
                    </a:lnTo>
                    <a:lnTo>
                      <a:pt x="82" y="18"/>
                    </a:lnTo>
                    <a:lnTo>
                      <a:pt x="88" y="12"/>
                    </a:lnTo>
                    <a:lnTo>
                      <a:pt x="88" y="24"/>
                    </a:lnTo>
                    <a:lnTo>
                      <a:pt x="88" y="6"/>
                    </a:lnTo>
                    <a:lnTo>
                      <a:pt x="88" y="12"/>
                    </a:lnTo>
                    <a:lnTo>
                      <a:pt x="95" y="18"/>
                    </a:lnTo>
                    <a:lnTo>
                      <a:pt x="95" y="24"/>
                    </a:lnTo>
                    <a:lnTo>
                      <a:pt x="95" y="6"/>
                    </a:lnTo>
                    <a:lnTo>
                      <a:pt x="95" y="18"/>
                    </a:lnTo>
                    <a:lnTo>
                      <a:pt x="101" y="12"/>
                    </a:lnTo>
                    <a:lnTo>
                      <a:pt x="101" y="24"/>
                    </a:lnTo>
                    <a:lnTo>
                      <a:pt x="101" y="6"/>
                    </a:lnTo>
                    <a:lnTo>
                      <a:pt x="101" y="18"/>
                    </a:lnTo>
                    <a:lnTo>
                      <a:pt x="107" y="12"/>
                    </a:lnTo>
                    <a:lnTo>
                      <a:pt x="107" y="24"/>
                    </a:lnTo>
                    <a:lnTo>
                      <a:pt x="107" y="6"/>
                    </a:lnTo>
                    <a:lnTo>
                      <a:pt x="107" y="18"/>
                    </a:lnTo>
                    <a:lnTo>
                      <a:pt x="114" y="12"/>
                    </a:lnTo>
                    <a:lnTo>
                      <a:pt x="114" y="24"/>
                    </a:lnTo>
                    <a:lnTo>
                      <a:pt x="114" y="6"/>
                    </a:lnTo>
                    <a:lnTo>
                      <a:pt x="114" y="12"/>
                    </a:lnTo>
                    <a:lnTo>
                      <a:pt x="120" y="18"/>
                    </a:lnTo>
                    <a:lnTo>
                      <a:pt x="120" y="24"/>
                    </a:lnTo>
                    <a:lnTo>
                      <a:pt x="120" y="6"/>
                    </a:lnTo>
                    <a:lnTo>
                      <a:pt x="120" y="12"/>
                    </a:lnTo>
                    <a:lnTo>
                      <a:pt x="126" y="18"/>
                    </a:lnTo>
                    <a:lnTo>
                      <a:pt x="126" y="3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32" y="18"/>
                    </a:lnTo>
                    <a:lnTo>
                      <a:pt x="132" y="24"/>
                    </a:lnTo>
                    <a:lnTo>
                      <a:pt x="132" y="6"/>
                    </a:lnTo>
                    <a:lnTo>
                      <a:pt x="132" y="18"/>
                    </a:lnTo>
                    <a:lnTo>
                      <a:pt x="139" y="12"/>
                    </a:lnTo>
                    <a:lnTo>
                      <a:pt x="139" y="24"/>
                    </a:lnTo>
                    <a:lnTo>
                      <a:pt x="139" y="6"/>
                    </a:lnTo>
                    <a:lnTo>
                      <a:pt x="139" y="18"/>
                    </a:lnTo>
                    <a:lnTo>
                      <a:pt x="145" y="12"/>
                    </a:lnTo>
                    <a:lnTo>
                      <a:pt x="145" y="24"/>
                    </a:lnTo>
                    <a:lnTo>
                      <a:pt x="145" y="6"/>
                    </a:lnTo>
                    <a:lnTo>
                      <a:pt x="145" y="12"/>
                    </a:lnTo>
                    <a:lnTo>
                      <a:pt x="151" y="6"/>
                    </a:lnTo>
                    <a:lnTo>
                      <a:pt x="151" y="24"/>
                    </a:lnTo>
                    <a:lnTo>
                      <a:pt x="151" y="18"/>
                    </a:lnTo>
                    <a:lnTo>
                      <a:pt x="158" y="12"/>
                    </a:lnTo>
                    <a:lnTo>
                      <a:pt x="158" y="24"/>
                    </a:lnTo>
                    <a:lnTo>
                      <a:pt x="158" y="6"/>
                    </a:lnTo>
                    <a:lnTo>
                      <a:pt x="158" y="12"/>
                    </a:lnTo>
                    <a:lnTo>
                      <a:pt x="164" y="18"/>
                    </a:lnTo>
                    <a:lnTo>
                      <a:pt x="164" y="24"/>
                    </a:lnTo>
                    <a:lnTo>
                      <a:pt x="164" y="6"/>
                    </a:lnTo>
                    <a:lnTo>
                      <a:pt x="164" y="12"/>
                    </a:lnTo>
                    <a:lnTo>
                      <a:pt x="170" y="18"/>
                    </a:lnTo>
                    <a:lnTo>
                      <a:pt x="170" y="24"/>
                    </a:lnTo>
                    <a:lnTo>
                      <a:pt x="170" y="6"/>
                    </a:lnTo>
                    <a:lnTo>
                      <a:pt x="170" y="12"/>
                    </a:lnTo>
                    <a:lnTo>
                      <a:pt x="177" y="18"/>
                    </a:lnTo>
                    <a:lnTo>
                      <a:pt x="177" y="24"/>
                    </a:lnTo>
                    <a:lnTo>
                      <a:pt x="177" y="6"/>
                    </a:lnTo>
                    <a:lnTo>
                      <a:pt x="177" y="18"/>
                    </a:lnTo>
                    <a:lnTo>
                      <a:pt x="183" y="24"/>
                    </a:lnTo>
                    <a:lnTo>
                      <a:pt x="183" y="6"/>
                    </a:lnTo>
                    <a:lnTo>
                      <a:pt x="183" y="18"/>
                    </a:lnTo>
                    <a:lnTo>
                      <a:pt x="189" y="12"/>
                    </a:lnTo>
                    <a:lnTo>
                      <a:pt x="189" y="24"/>
                    </a:lnTo>
                    <a:lnTo>
                      <a:pt x="189" y="6"/>
                    </a:lnTo>
                    <a:lnTo>
                      <a:pt x="189" y="18"/>
                    </a:lnTo>
                    <a:lnTo>
                      <a:pt x="195" y="12"/>
                    </a:lnTo>
                    <a:lnTo>
                      <a:pt x="195" y="24"/>
                    </a:lnTo>
                    <a:lnTo>
                      <a:pt x="195" y="6"/>
                    </a:lnTo>
                    <a:lnTo>
                      <a:pt x="195" y="12"/>
                    </a:lnTo>
                    <a:lnTo>
                      <a:pt x="202" y="18"/>
                    </a:lnTo>
                    <a:lnTo>
                      <a:pt x="202" y="24"/>
                    </a:lnTo>
                    <a:lnTo>
                      <a:pt x="202" y="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2" name="Freeform 165"/>
              <p:cNvSpPr>
                <a:spLocks/>
              </p:cNvSpPr>
              <p:nvPr/>
            </p:nvSpPr>
            <p:spPr bwMode="auto">
              <a:xfrm>
                <a:off x="4831" y="1589"/>
                <a:ext cx="6" cy="16"/>
              </a:xfrm>
              <a:custGeom>
                <a:avLst/>
                <a:gdLst>
                  <a:gd name="T0" fmla="*/ 0 w 6"/>
                  <a:gd name="T1" fmla="*/ 0 h 18"/>
                  <a:gd name="T2" fmla="*/ 0 w 6"/>
                  <a:gd name="T3" fmla="*/ 12 h 18"/>
                  <a:gd name="T4" fmla="*/ 6 w 6"/>
                  <a:gd name="T5" fmla="*/ 12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0" y="18"/>
                    </a:lnTo>
                    <a:lnTo>
                      <a:pt x="6" y="1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3" name="Rectangle 166"/>
              <p:cNvSpPr>
                <a:spLocks noChangeArrowheads="1"/>
              </p:cNvSpPr>
              <p:nvPr/>
            </p:nvSpPr>
            <p:spPr bwMode="auto">
              <a:xfrm>
                <a:off x="2677" y="2285"/>
                <a:ext cx="679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time [sec]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64" name="Rectangle 167"/>
              <p:cNvSpPr>
                <a:spLocks noChangeArrowheads="1"/>
              </p:cNvSpPr>
              <p:nvPr/>
            </p:nvSpPr>
            <p:spPr bwMode="auto">
              <a:xfrm rot="-5400000">
                <a:off x="-25" y="1594"/>
                <a:ext cx="1346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b="1">
                    <a:latin typeface="Helvetica" charset="0"/>
                  </a:rPr>
                  <a:t>accelerating field [MV/m]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65" name="Rectangle 168"/>
              <p:cNvSpPr>
                <a:spLocks noChangeArrowheads="1"/>
              </p:cNvSpPr>
              <p:nvPr/>
            </p:nvSpPr>
            <p:spPr bwMode="auto">
              <a:xfrm>
                <a:off x="1206" y="2437"/>
                <a:ext cx="3641" cy="1060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6" name="Rectangle 169"/>
              <p:cNvSpPr>
                <a:spLocks noChangeArrowheads="1"/>
              </p:cNvSpPr>
              <p:nvPr/>
            </p:nvSpPr>
            <p:spPr bwMode="auto">
              <a:xfrm>
                <a:off x="1206" y="2437"/>
                <a:ext cx="3641" cy="1060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7" name="Line 170"/>
              <p:cNvSpPr>
                <a:spLocks noChangeShapeType="1"/>
              </p:cNvSpPr>
              <p:nvPr/>
            </p:nvSpPr>
            <p:spPr bwMode="auto">
              <a:xfrm>
                <a:off x="1206" y="2437"/>
                <a:ext cx="364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8" name="Freeform 171"/>
              <p:cNvSpPr>
                <a:spLocks/>
              </p:cNvSpPr>
              <p:nvPr/>
            </p:nvSpPr>
            <p:spPr bwMode="auto">
              <a:xfrm>
                <a:off x="1206" y="2437"/>
                <a:ext cx="3641" cy="1060"/>
              </a:xfrm>
              <a:custGeom>
                <a:avLst/>
                <a:gdLst>
                  <a:gd name="T0" fmla="*/ 0 w 578"/>
                  <a:gd name="T1" fmla="*/ 26500 h 212"/>
                  <a:gd name="T2" fmla="*/ 144481 w 578"/>
                  <a:gd name="T3" fmla="*/ 26500 h 212"/>
                  <a:gd name="T4" fmla="*/ 144481 w 578"/>
                  <a:gd name="T5" fmla="*/ 0 h 2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8" h="212">
                    <a:moveTo>
                      <a:pt x="0" y="212"/>
                    </a:moveTo>
                    <a:lnTo>
                      <a:pt x="578" y="212"/>
                    </a:lnTo>
                    <a:lnTo>
                      <a:pt x="578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9" name="Line 172"/>
              <p:cNvSpPr>
                <a:spLocks noChangeShapeType="1"/>
              </p:cNvSpPr>
              <p:nvPr/>
            </p:nvSpPr>
            <p:spPr bwMode="auto">
              <a:xfrm flipV="1">
                <a:off x="1206" y="2437"/>
                <a:ext cx="1" cy="10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0" name="Line 173"/>
              <p:cNvSpPr>
                <a:spLocks noChangeShapeType="1"/>
              </p:cNvSpPr>
              <p:nvPr/>
            </p:nvSpPr>
            <p:spPr bwMode="auto">
              <a:xfrm>
                <a:off x="1206" y="3497"/>
                <a:ext cx="364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1" name="Line 174"/>
              <p:cNvSpPr>
                <a:spLocks noChangeShapeType="1"/>
              </p:cNvSpPr>
              <p:nvPr/>
            </p:nvSpPr>
            <p:spPr bwMode="auto">
              <a:xfrm flipV="1">
                <a:off x="1206" y="2437"/>
                <a:ext cx="1" cy="10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2" name="Line 175"/>
              <p:cNvSpPr>
                <a:spLocks noChangeShapeType="1"/>
              </p:cNvSpPr>
              <p:nvPr/>
            </p:nvSpPr>
            <p:spPr bwMode="auto">
              <a:xfrm flipV="1">
                <a:off x="1206" y="3467"/>
                <a:ext cx="1" cy="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3" name="Line 176"/>
              <p:cNvSpPr>
                <a:spLocks noChangeShapeType="1"/>
              </p:cNvSpPr>
              <p:nvPr/>
            </p:nvSpPr>
            <p:spPr bwMode="auto">
              <a:xfrm>
                <a:off x="1206" y="243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4" name="Rectangle 177"/>
              <p:cNvSpPr>
                <a:spLocks noChangeArrowheads="1"/>
              </p:cNvSpPr>
              <p:nvPr/>
            </p:nvSpPr>
            <p:spPr bwMode="auto">
              <a:xfrm>
                <a:off x="1168" y="3512"/>
                <a:ext cx="81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75" name="Line 178"/>
              <p:cNvSpPr>
                <a:spLocks noChangeShapeType="1"/>
              </p:cNvSpPr>
              <p:nvPr/>
            </p:nvSpPr>
            <p:spPr bwMode="auto">
              <a:xfrm flipV="1">
                <a:off x="1930" y="3467"/>
                <a:ext cx="1" cy="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6" name="Line 179"/>
              <p:cNvSpPr>
                <a:spLocks noChangeShapeType="1"/>
              </p:cNvSpPr>
              <p:nvPr/>
            </p:nvSpPr>
            <p:spPr bwMode="auto">
              <a:xfrm>
                <a:off x="1930" y="243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7" name="Rectangle 180"/>
              <p:cNvSpPr>
                <a:spLocks noChangeArrowheads="1"/>
              </p:cNvSpPr>
              <p:nvPr/>
            </p:nvSpPr>
            <p:spPr bwMode="auto">
              <a:xfrm>
                <a:off x="1830" y="3512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0.2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78" name="Line 181"/>
              <p:cNvSpPr>
                <a:spLocks noChangeShapeType="1"/>
              </p:cNvSpPr>
              <p:nvPr/>
            </p:nvSpPr>
            <p:spPr bwMode="auto">
              <a:xfrm flipV="1">
                <a:off x="2661" y="3467"/>
                <a:ext cx="1" cy="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9" name="Line 182"/>
              <p:cNvSpPr>
                <a:spLocks noChangeShapeType="1"/>
              </p:cNvSpPr>
              <p:nvPr/>
            </p:nvSpPr>
            <p:spPr bwMode="auto">
              <a:xfrm>
                <a:off x="2661" y="243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0" name="Rectangle 183"/>
              <p:cNvSpPr>
                <a:spLocks noChangeArrowheads="1"/>
              </p:cNvSpPr>
              <p:nvPr/>
            </p:nvSpPr>
            <p:spPr bwMode="auto">
              <a:xfrm>
                <a:off x="2560" y="3512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0.4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81" name="Line 184"/>
              <p:cNvSpPr>
                <a:spLocks noChangeShapeType="1"/>
              </p:cNvSpPr>
              <p:nvPr/>
            </p:nvSpPr>
            <p:spPr bwMode="auto">
              <a:xfrm flipV="1">
                <a:off x="3385" y="3467"/>
                <a:ext cx="1" cy="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2" name="Line 185"/>
              <p:cNvSpPr>
                <a:spLocks noChangeShapeType="1"/>
              </p:cNvSpPr>
              <p:nvPr/>
            </p:nvSpPr>
            <p:spPr bwMode="auto">
              <a:xfrm>
                <a:off x="3385" y="243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3" name="Rectangle 186"/>
              <p:cNvSpPr>
                <a:spLocks noChangeArrowheads="1"/>
              </p:cNvSpPr>
              <p:nvPr/>
            </p:nvSpPr>
            <p:spPr bwMode="auto">
              <a:xfrm>
                <a:off x="3285" y="3512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0.6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84" name="Line 187"/>
              <p:cNvSpPr>
                <a:spLocks noChangeShapeType="1"/>
              </p:cNvSpPr>
              <p:nvPr/>
            </p:nvSpPr>
            <p:spPr bwMode="auto">
              <a:xfrm flipV="1">
                <a:off x="4116" y="3467"/>
                <a:ext cx="1" cy="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5" name="Line 188"/>
              <p:cNvSpPr>
                <a:spLocks noChangeShapeType="1"/>
              </p:cNvSpPr>
              <p:nvPr/>
            </p:nvSpPr>
            <p:spPr bwMode="auto">
              <a:xfrm>
                <a:off x="4116" y="243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6" name="Rectangle 189"/>
              <p:cNvSpPr>
                <a:spLocks noChangeArrowheads="1"/>
              </p:cNvSpPr>
              <p:nvPr/>
            </p:nvSpPr>
            <p:spPr bwMode="auto">
              <a:xfrm>
                <a:off x="4015" y="3512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0.8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87" name="Line 190"/>
              <p:cNvSpPr>
                <a:spLocks noChangeShapeType="1"/>
              </p:cNvSpPr>
              <p:nvPr/>
            </p:nvSpPr>
            <p:spPr bwMode="auto">
              <a:xfrm flipV="1">
                <a:off x="4847" y="3467"/>
                <a:ext cx="1" cy="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8" name="Line 191"/>
              <p:cNvSpPr>
                <a:spLocks noChangeShapeType="1"/>
              </p:cNvSpPr>
              <p:nvPr/>
            </p:nvSpPr>
            <p:spPr bwMode="auto">
              <a:xfrm>
                <a:off x="4847" y="2437"/>
                <a:ext cx="1" cy="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9" name="Rectangle 192"/>
              <p:cNvSpPr>
                <a:spLocks noChangeArrowheads="1"/>
              </p:cNvSpPr>
              <p:nvPr/>
            </p:nvSpPr>
            <p:spPr bwMode="auto">
              <a:xfrm>
                <a:off x="4809" y="3512"/>
                <a:ext cx="81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90" name="Line 193"/>
              <p:cNvSpPr>
                <a:spLocks noChangeShapeType="1"/>
              </p:cNvSpPr>
              <p:nvPr/>
            </p:nvSpPr>
            <p:spPr bwMode="auto">
              <a:xfrm>
                <a:off x="1206" y="3497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91" name="Line 194"/>
              <p:cNvSpPr>
                <a:spLocks noChangeShapeType="1"/>
              </p:cNvSpPr>
              <p:nvPr/>
            </p:nvSpPr>
            <p:spPr bwMode="auto">
              <a:xfrm flipH="1">
                <a:off x="4809" y="3497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92" name="Rectangle 195"/>
              <p:cNvSpPr>
                <a:spLocks noChangeArrowheads="1"/>
              </p:cNvSpPr>
              <p:nvPr/>
            </p:nvSpPr>
            <p:spPr bwMode="auto">
              <a:xfrm>
                <a:off x="1099" y="3432"/>
                <a:ext cx="81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9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93" name="Line 196"/>
              <p:cNvSpPr>
                <a:spLocks noChangeShapeType="1"/>
              </p:cNvSpPr>
              <p:nvPr/>
            </p:nvSpPr>
            <p:spPr bwMode="auto">
              <a:xfrm>
                <a:off x="1206" y="3232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94" name="Line 197"/>
              <p:cNvSpPr>
                <a:spLocks noChangeShapeType="1"/>
              </p:cNvSpPr>
              <p:nvPr/>
            </p:nvSpPr>
            <p:spPr bwMode="auto">
              <a:xfrm flipH="1">
                <a:off x="4809" y="3232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95" name="Rectangle 198"/>
              <p:cNvSpPr>
                <a:spLocks noChangeArrowheads="1"/>
              </p:cNvSpPr>
              <p:nvPr/>
            </p:nvSpPr>
            <p:spPr bwMode="auto">
              <a:xfrm>
                <a:off x="973" y="3168"/>
                <a:ext cx="20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9.5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96" name="Line 199"/>
              <p:cNvSpPr>
                <a:spLocks noChangeShapeType="1"/>
              </p:cNvSpPr>
              <p:nvPr/>
            </p:nvSpPr>
            <p:spPr bwMode="auto">
              <a:xfrm>
                <a:off x="1206" y="2967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97" name="Line 200"/>
              <p:cNvSpPr>
                <a:spLocks noChangeShapeType="1"/>
              </p:cNvSpPr>
              <p:nvPr/>
            </p:nvSpPr>
            <p:spPr bwMode="auto">
              <a:xfrm flipH="1">
                <a:off x="4809" y="2967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98" name="Rectangle 201"/>
              <p:cNvSpPr>
                <a:spLocks noChangeArrowheads="1"/>
              </p:cNvSpPr>
              <p:nvPr/>
            </p:nvSpPr>
            <p:spPr bwMode="auto">
              <a:xfrm>
                <a:off x="1017" y="2902"/>
                <a:ext cx="16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10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499" name="Line 202"/>
              <p:cNvSpPr>
                <a:spLocks noChangeShapeType="1"/>
              </p:cNvSpPr>
              <p:nvPr/>
            </p:nvSpPr>
            <p:spPr bwMode="auto">
              <a:xfrm>
                <a:off x="1206" y="2703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0" name="Line 203"/>
              <p:cNvSpPr>
                <a:spLocks noChangeShapeType="1"/>
              </p:cNvSpPr>
              <p:nvPr/>
            </p:nvSpPr>
            <p:spPr bwMode="auto">
              <a:xfrm flipH="1">
                <a:off x="4809" y="2703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1" name="Rectangle 204"/>
              <p:cNvSpPr>
                <a:spLocks noChangeArrowheads="1"/>
              </p:cNvSpPr>
              <p:nvPr/>
            </p:nvSpPr>
            <p:spPr bwMode="auto">
              <a:xfrm>
                <a:off x="891" y="2639"/>
                <a:ext cx="2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10.5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502" name="Line 205"/>
              <p:cNvSpPr>
                <a:spLocks noChangeShapeType="1"/>
              </p:cNvSpPr>
              <p:nvPr/>
            </p:nvSpPr>
            <p:spPr bwMode="auto">
              <a:xfrm>
                <a:off x="1206" y="2437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3" name="Line 206"/>
              <p:cNvSpPr>
                <a:spLocks noChangeShapeType="1"/>
              </p:cNvSpPr>
              <p:nvPr/>
            </p:nvSpPr>
            <p:spPr bwMode="auto">
              <a:xfrm flipH="1">
                <a:off x="4809" y="2437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4" name="Rectangle 207"/>
              <p:cNvSpPr>
                <a:spLocks noChangeArrowheads="1"/>
              </p:cNvSpPr>
              <p:nvPr/>
            </p:nvSpPr>
            <p:spPr bwMode="auto">
              <a:xfrm>
                <a:off x="1017" y="2373"/>
                <a:ext cx="154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11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505" name="Line 208"/>
              <p:cNvSpPr>
                <a:spLocks noChangeShapeType="1"/>
              </p:cNvSpPr>
              <p:nvPr/>
            </p:nvSpPr>
            <p:spPr bwMode="auto">
              <a:xfrm>
                <a:off x="1206" y="2437"/>
                <a:ext cx="364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6" name="Freeform 209"/>
              <p:cNvSpPr>
                <a:spLocks/>
              </p:cNvSpPr>
              <p:nvPr/>
            </p:nvSpPr>
            <p:spPr bwMode="auto">
              <a:xfrm>
                <a:off x="1206" y="2437"/>
                <a:ext cx="3641" cy="1060"/>
              </a:xfrm>
              <a:custGeom>
                <a:avLst/>
                <a:gdLst>
                  <a:gd name="T0" fmla="*/ 0 w 578"/>
                  <a:gd name="T1" fmla="*/ 26500 h 212"/>
                  <a:gd name="T2" fmla="*/ 144481 w 578"/>
                  <a:gd name="T3" fmla="*/ 26500 h 212"/>
                  <a:gd name="T4" fmla="*/ 144481 w 578"/>
                  <a:gd name="T5" fmla="*/ 0 h 2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8" h="212">
                    <a:moveTo>
                      <a:pt x="0" y="212"/>
                    </a:moveTo>
                    <a:lnTo>
                      <a:pt x="578" y="212"/>
                    </a:lnTo>
                    <a:lnTo>
                      <a:pt x="578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7" name="Line 210"/>
              <p:cNvSpPr>
                <a:spLocks noChangeShapeType="1"/>
              </p:cNvSpPr>
              <p:nvPr/>
            </p:nvSpPr>
            <p:spPr bwMode="auto">
              <a:xfrm flipV="1">
                <a:off x="1206" y="2437"/>
                <a:ext cx="1" cy="10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8" name="Freeform 211"/>
              <p:cNvSpPr>
                <a:spLocks/>
              </p:cNvSpPr>
              <p:nvPr/>
            </p:nvSpPr>
            <p:spPr bwMode="auto">
              <a:xfrm>
                <a:off x="1206" y="2932"/>
                <a:ext cx="202" cy="75"/>
              </a:xfrm>
              <a:custGeom>
                <a:avLst/>
                <a:gdLst>
                  <a:gd name="T0" fmla="*/ 0 w 202"/>
                  <a:gd name="T1" fmla="*/ 11 h 88"/>
                  <a:gd name="T2" fmla="*/ 6 w 202"/>
                  <a:gd name="T3" fmla="*/ 51 h 88"/>
                  <a:gd name="T4" fmla="*/ 13 w 202"/>
                  <a:gd name="T5" fmla="*/ 19 h 88"/>
                  <a:gd name="T6" fmla="*/ 13 w 202"/>
                  <a:gd name="T7" fmla="*/ 40 h 88"/>
                  <a:gd name="T8" fmla="*/ 19 w 202"/>
                  <a:gd name="T9" fmla="*/ 8 h 88"/>
                  <a:gd name="T10" fmla="*/ 25 w 202"/>
                  <a:gd name="T11" fmla="*/ 51 h 88"/>
                  <a:gd name="T12" fmla="*/ 31 w 202"/>
                  <a:gd name="T13" fmla="*/ 40 h 88"/>
                  <a:gd name="T14" fmla="*/ 31 w 202"/>
                  <a:gd name="T15" fmla="*/ 22 h 88"/>
                  <a:gd name="T16" fmla="*/ 38 w 202"/>
                  <a:gd name="T17" fmla="*/ 0 h 88"/>
                  <a:gd name="T18" fmla="*/ 44 w 202"/>
                  <a:gd name="T19" fmla="*/ 40 h 88"/>
                  <a:gd name="T20" fmla="*/ 50 w 202"/>
                  <a:gd name="T21" fmla="*/ 19 h 88"/>
                  <a:gd name="T22" fmla="*/ 50 w 202"/>
                  <a:gd name="T23" fmla="*/ 8 h 88"/>
                  <a:gd name="T24" fmla="*/ 57 w 202"/>
                  <a:gd name="T25" fmla="*/ 3 h 88"/>
                  <a:gd name="T26" fmla="*/ 63 w 202"/>
                  <a:gd name="T27" fmla="*/ 44 h 88"/>
                  <a:gd name="T28" fmla="*/ 69 w 202"/>
                  <a:gd name="T29" fmla="*/ 14 h 88"/>
                  <a:gd name="T30" fmla="*/ 69 w 202"/>
                  <a:gd name="T31" fmla="*/ 19 h 88"/>
                  <a:gd name="T32" fmla="*/ 76 w 202"/>
                  <a:gd name="T33" fmla="*/ 11 h 88"/>
                  <a:gd name="T34" fmla="*/ 82 w 202"/>
                  <a:gd name="T35" fmla="*/ 47 h 88"/>
                  <a:gd name="T36" fmla="*/ 88 w 202"/>
                  <a:gd name="T37" fmla="*/ 47 h 88"/>
                  <a:gd name="T38" fmla="*/ 88 w 202"/>
                  <a:gd name="T39" fmla="*/ 26 h 88"/>
                  <a:gd name="T40" fmla="*/ 94 w 202"/>
                  <a:gd name="T41" fmla="*/ 14 h 88"/>
                  <a:gd name="T42" fmla="*/ 101 w 202"/>
                  <a:gd name="T43" fmla="*/ 47 h 88"/>
                  <a:gd name="T44" fmla="*/ 107 w 202"/>
                  <a:gd name="T45" fmla="*/ 44 h 88"/>
                  <a:gd name="T46" fmla="*/ 113 w 202"/>
                  <a:gd name="T47" fmla="*/ 37 h 88"/>
                  <a:gd name="T48" fmla="*/ 120 w 202"/>
                  <a:gd name="T49" fmla="*/ 22 h 88"/>
                  <a:gd name="T50" fmla="*/ 120 w 202"/>
                  <a:gd name="T51" fmla="*/ 22 h 88"/>
                  <a:gd name="T52" fmla="*/ 126 w 202"/>
                  <a:gd name="T53" fmla="*/ 3 h 88"/>
                  <a:gd name="T54" fmla="*/ 132 w 202"/>
                  <a:gd name="T55" fmla="*/ 51 h 88"/>
                  <a:gd name="T56" fmla="*/ 139 w 202"/>
                  <a:gd name="T57" fmla="*/ 14 h 88"/>
                  <a:gd name="T58" fmla="*/ 139 w 202"/>
                  <a:gd name="T59" fmla="*/ 32 h 88"/>
                  <a:gd name="T60" fmla="*/ 145 w 202"/>
                  <a:gd name="T61" fmla="*/ 11 h 88"/>
                  <a:gd name="T62" fmla="*/ 151 w 202"/>
                  <a:gd name="T63" fmla="*/ 51 h 88"/>
                  <a:gd name="T64" fmla="*/ 157 w 202"/>
                  <a:gd name="T65" fmla="*/ 29 h 88"/>
                  <a:gd name="T66" fmla="*/ 157 w 202"/>
                  <a:gd name="T67" fmla="*/ 40 h 88"/>
                  <a:gd name="T68" fmla="*/ 164 w 202"/>
                  <a:gd name="T69" fmla="*/ 8 h 88"/>
                  <a:gd name="T70" fmla="*/ 170 w 202"/>
                  <a:gd name="T71" fmla="*/ 51 h 88"/>
                  <a:gd name="T72" fmla="*/ 176 w 202"/>
                  <a:gd name="T73" fmla="*/ 40 h 88"/>
                  <a:gd name="T74" fmla="*/ 176 w 202"/>
                  <a:gd name="T75" fmla="*/ 32 h 88"/>
                  <a:gd name="T76" fmla="*/ 183 w 202"/>
                  <a:gd name="T77" fmla="*/ 8 h 88"/>
                  <a:gd name="T78" fmla="*/ 189 w 202"/>
                  <a:gd name="T79" fmla="*/ 44 h 88"/>
                  <a:gd name="T80" fmla="*/ 195 w 202"/>
                  <a:gd name="T81" fmla="*/ 22 h 88"/>
                  <a:gd name="T82" fmla="*/ 195 w 202"/>
                  <a:gd name="T83" fmla="*/ 29 h 8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88">
                    <a:moveTo>
                      <a:pt x="0" y="30"/>
                    </a:moveTo>
                    <a:lnTo>
                      <a:pt x="0" y="8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6" y="35"/>
                    </a:lnTo>
                    <a:lnTo>
                      <a:pt x="6" y="82"/>
                    </a:lnTo>
                    <a:lnTo>
                      <a:pt x="6" y="12"/>
                    </a:lnTo>
                    <a:lnTo>
                      <a:pt x="6" y="30"/>
                    </a:lnTo>
                    <a:lnTo>
                      <a:pt x="13" y="30"/>
                    </a:lnTo>
                    <a:lnTo>
                      <a:pt x="13" y="88"/>
                    </a:lnTo>
                    <a:lnTo>
                      <a:pt x="13" y="12"/>
                    </a:lnTo>
                    <a:lnTo>
                      <a:pt x="13" y="65"/>
                    </a:lnTo>
                    <a:lnTo>
                      <a:pt x="19" y="59"/>
                    </a:lnTo>
                    <a:lnTo>
                      <a:pt x="19" y="88"/>
                    </a:lnTo>
                    <a:lnTo>
                      <a:pt x="19" y="12"/>
                    </a:lnTo>
                    <a:lnTo>
                      <a:pt x="19" y="35"/>
                    </a:lnTo>
                    <a:lnTo>
                      <a:pt x="25" y="41"/>
                    </a:lnTo>
                    <a:lnTo>
                      <a:pt x="25" y="82"/>
                    </a:lnTo>
                    <a:lnTo>
                      <a:pt x="25" y="18"/>
                    </a:lnTo>
                    <a:lnTo>
                      <a:pt x="25" y="59"/>
                    </a:lnTo>
                    <a:lnTo>
                      <a:pt x="31" y="65"/>
                    </a:lnTo>
                    <a:lnTo>
                      <a:pt x="31" y="82"/>
                    </a:lnTo>
                    <a:lnTo>
                      <a:pt x="31" y="12"/>
                    </a:lnTo>
                    <a:lnTo>
                      <a:pt x="31" y="35"/>
                    </a:lnTo>
                    <a:lnTo>
                      <a:pt x="38" y="41"/>
                    </a:lnTo>
                    <a:lnTo>
                      <a:pt x="38" y="65"/>
                    </a:lnTo>
                    <a:lnTo>
                      <a:pt x="38" y="0"/>
                    </a:lnTo>
                    <a:lnTo>
                      <a:pt x="38" y="53"/>
                    </a:lnTo>
                    <a:lnTo>
                      <a:pt x="44" y="35"/>
                    </a:lnTo>
                    <a:lnTo>
                      <a:pt x="44" y="65"/>
                    </a:lnTo>
                    <a:lnTo>
                      <a:pt x="44" y="0"/>
                    </a:lnTo>
                    <a:lnTo>
                      <a:pt x="44" y="35"/>
                    </a:lnTo>
                    <a:lnTo>
                      <a:pt x="50" y="30"/>
                    </a:lnTo>
                    <a:lnTo>
                      <a:pt x="50" y="71"/>
                    </a:lnTo>
                    <a:lnTo>
                      <a:pt x="50" y="6"/>
                    </a:lnTo>
                    <a:lnTo>
                      <a:pt x="50" y="12"/>
                    </a:lnTo>
                    <a:lnTo>
                      <a:pt x="57" y="24"/>
                    </a:lnTo>
                    <a:lnTo>
                      <a:pt x="57" y="65"/>
                    </a:lnTo>
                    <a:lnTo>
                      <a:pt x="57" y="6"/>
                    </a:lnTo>
                    <a:lnTo>
                      <a:pt x="57" y="47"/>
                    </a:lnTo>
                    <a:lnTo>
                      <a:pt x="63" y="41"/>
                    </a:lnTo>
                    <a:lnTo>
                      <a:pt x="63" y="71"/>
                    </a:lnTo>
                    <a:lnTo>
                      <a:pt x="63" y="6"/>
                    </a:lnTo>
                    <a:lnTo>
                      <a:pt x="63" y="35"/>
                    </a:lnTo>
                    <a:lnTo>
                      <a:pt x="69" y="24"/>
                    </a:lnTo>
                    <a:lnTo>
                      <a:pt x="69" y="76"/>
                    </a:lnTo>
                    <a:lnTo>
                      <a:pt x="69" y="12"/>
                    </a:lnTo>
                    <a:lnTo>
                      <a:pt x="69" y="30"/>
                    </a:lnTo>
                    <a:lnTo>
                      <a:pt x="76" y="24"/>
                    </a:lnTo>
                    <a:lnTo>
                      <a:pt x="76" y="71"/>
                    </a:lnTo>
                    <a:lnTo>
                      <a:pt x="76" y="18"/>
                    </a:lnTo>
                    <a:lnTo>
                      <a:pt x="76" y="41"/>
                    </a:lnTo>
                    <a:lnTo>
                      <a:pt x="82" y="35"/>
                    </a:lnTo>
                    <a:lnTo>
                      <a:pt x="82" y="76"/>
                    </a:lnTo>
                    <a:lnTo>
                      <a:pt x="82" y="24"/>
                    </a:lnTo>
                    <a:lnTo>
                      <a:pt x="82" y="71"/>
                    </a:lnTo>
                    <a:lnTo>
                      <a:pt x="88" y="76"/>
                    </a:lnTo>
                    <a:lnTo>
                      <a:pt x="88" y="82"/>
                    </a:lnTo>
                    <a:lnTo>
                      <a:pt x="88" y="18"/>
                    </a:lnTo>
                    <a:lnTo>
                      <a:pt x="88" y="41"/>
                    </a:lnTo>
                    <a:lnTo>
                      <a:pt x="94" y="35"/>
                    </a:lnTo>
                    <a:lnTo>
                      <a:pt x="94" y="76"/>
                    </a:lnTo>
                    <a:lnTo>
                      <a:pt x="94" y="24"/>
                    </a:lnTo>
                    <a:lnTo>
                      <a:pt x="94" y="47"/>
                    </a:lnTo>
                    <a:lnTo>
                      <a:pt x="101" y="53"/>
                    </a:lnTo>
                    <a:lnTo>
                      <a:pt x="101" y="76"/>
                    </a:lnTo>
                    <a:lnTo>
                      <a:pt x="101" y="18"/>
                    </a:lnTo>
                    <a:lnTo>
                      <a:pt x="107" y="24"/>
                    </a:lnTo>
                    <a:lnTo>
                      <a:pt x="107" y="71"/>
                    </a:lnTo>
                    <a:lnTo>
                      <a:pt x="107" y="6"/>
                    </a:lnTo>
                    <a:lnTo>
                      <a:pt x="107" y="53"/>
                    </a:lnTo>
                    <a:lnTo>
                      <a:pt x="113" y="59"/>
                    </a:lnTo>
                    <a:lnTo>
                      <a:pt x="113" y="0"/>
                    </a:lnTo>
                    <a:lnTo>
                      <a:pt x="113" y="30"/>
                    </a:lnTo>
                    <a:lnTo>
                      <a:pt x="120" y="35"/>
                    </a:lnTo>
                    <a:lnTo>
                      <a:pt x="120" y="65"/>
                    </a:lnTo>
                    <a:lnTo>
                      <a:pt x="120" y="12"/>
                    </a:lnTo>
                    <a:lnTo>
                      <a:pt x="120" y="35"/>
                    </a:lnTo>
                    <a:lnTo>
                      <a:pt x="126" y="41"/>
                    </a:lnTo>
                    <a:lnTo>
                      <a:pt x="126" y="65"/>
                    </a:lnTo>
                    <a:lnTo>
                      <a:pt x="126" y="6"/>
                    </a:lnTo>
                    <a:lnTo>
                      <a:pt x="126" y="30"/>
                    </a:lnTo>
                    <a:lnTo>
                      <a:pt x="132" y="35"/>
                    </a:lnTo>
                    <a:lnTo>
                      <a:pt x="132" y="82"/>
                    </a:lnTo>
                    <a:lnTo>
                      <a:pt x="132" y="0"/>
                    </a:lnTo>
                    <a:lnTo>
                      <a:pt x="132" y="41"/>
                    </a:lnTo>
                    <a:lnTo>
                      <a:pt x="139" y="24"/>
                    </a:lnTo>
                    <a:lnTo>
                      <a:pt x="139" y="82"/>
                    </a:lnTo>
                    <a:lnTo>
                      <a:pt x="139" y="0"/>
                    </a:lnTo>
                    <a:lnTo>
                      <a:pt x="139" y="53"/>
                    </a:lnTo>
                    <a:lnTo>
                      <a:pt x="145" y="35"/>
                    </a:lnTo>
                    <a:lnTo>
                      <a:pt x="145" y="82"/>
                    </a:lnTo>
                    <a:lnTo>
                      <a:pt x="145" y="18"/>
                    </a:lnTo>
                    <a:lnTo>
                      <a:pt x="145" y="30"/>
                    </a:lnTo>
                    <a:lnTo>
                      <a:pt x="151" y="24"/>
                    </a:lnTo>
                    <a:lnTo>
                      <a:pt x="151" y="82"/>
                    </a:lnTo>
                    <a:lnTo>
                      <a:pt x="151" y="12"/>
                    </a:lnTo>
                    <a:lnTo>
                      <a:pt x="151" y="30"/>
                    </a:lnTo>
                    <a:lnTo>
                      <a:pt x="157" y="47"/>
                    </a:lnTo>
                    <a:lnTo>
                      <a:pt x="157" y="82"/>
                    </a:lnTo>
                    <a:lnTo>
                      <a:pt x="157" y="6"/>
                    </a:lnTo>
                    <a:lnTo>
                      <a:pt x="157" y="65"/>
                    </a:lnTo>
                    <a:lnTo>
                      <a:pt x="164" y="53"/>
                    </a:lnTo>
                    <a:lnTo>
                      <a:pt x="164" y="76"/>
                    </a:lnTo>
                    <a:lnTo>
                      <a:pt x="164" y="12"/>
                    </a:lnTo>
                    <a:lnTo>
                      <a:pt x="164" y="24"/>
                    </a:lnTo>
                    <a:lnTo>
                      <a:pt x="170" y="30"/>
                    </a:lnTo>
                    <a:lnTo>
                      <a:pt x="170" y="82"/>
                    </a:lnTo>
                    <a:lnTo>
                      <a:pt x="170" y="12"/>
                    </a:lnTo>
                    <a:lnTo>
                      <a:pt x="170" y="59"/>
                    </a:lnTo>
                    <a:lnTo>
                      <a:pt x="176" y="65"/>
                    </a:lnTo>
                    <a:lnTo>
                      <a:pt x="176" y="71"/>
                    </a:lnTo>
                    <a:lnTo>
                      <a:pt x="176" y="0"/>
                    </a:lnTo>
                    <a:lnTo>
                      <a:pt x="176" y="53"/>
                    </a:lnTo>
                    <a:lnTo>
                      <a:pt x="183" y="30"/>
                    </a:lnTo>
                    <a:lnTo>
                      <a:pt x="183" y="71"/>
                    </a:lnTo>
                    <a:lnTo>
                      <a:pt x="183" y="12"/>
                    </a:lnTo>
                    <a:lnTo>
                      <a:pt x="183" y="35"/>
                    </a:lnTo>
                    <a:lnTo>
                      <a:pt x="189" y="41"/>
                    </a:lnTo>
                    <a:lnTo>
                      <a:pt x="189" y="71"/>
                    </a:lnTo>
                    <a:lnTo>
                      <a:pt x="189" y="6"/>
                    </a:lnTo>
                    <a:lnTo>
                      <a:pt x="189" y="24"/>
                    </a:lnTo>
                    <a:lnTo>
                      <a:pt x="195" y="35"/>
                    </a:lnTo>
                    <a:lnTo>
                      <a:pt x="195" y="76"/>
                    </a:lnTo>
                    <a:lnTo>
                      <a:pt x="195" y="18"/>
                    </a:lnTo>
                    <a:lnTo>
                      <a:pt x="195" y="47"/>
                    </a:lnTo>
                    <a:lnTo>
                      <a:pt x="202" y="35"/>
                    </a:lnTo>
                    <a:lnTo>
                      <a:pt x="202" y="65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9" name="Freeform 212"/>
              <p:cNvSpPr>
                <a:spLocks/>
              </p:cNvSpPr>
              <p:nvPr/>
            </p:nvSpPr>
            <p:spPr bwMode="auto">
              <a:xfrm>
                <a:off x="1408" y="2923"/>
                <a:ext cx="201" cy="84"/>
              </a:xfrm>
              <a:custGeom>
                <a:avLst/>
                <a:gdLst>
                  <a:gd name="T0" fmla="*/ 0 w 201"/>
                  <a:gd name="T1" fmla="*/ 36 h 99"/>
                  <a:gd name="T2" fmla="*/ 6 w 201"/>
                  <a:gd name="T3" fmla="*/ 10 h 99"/>
                  <a:gd name="T4" fmla="*/ 12 w 201"/>
                  <a:gd name="T5" fmla="*/ 46 h 99"/>
                  <a:gd name="T6" fmla="*/ 18 w 201"/>
                  <a:gd name="T7" fmla="*/ 42 h 99"/>
                  <a:gd name="T8" fmla="*/ 18 w 201"/>
                  <a:gd name="T9" fmla="*/ 31 h 99"/>
                  <a:gd name="T10" fmla="*/ 25 w 201"/>
                  <a:gd name="T11" fmla="*/ 14 h 99"/>
                  <a:gd name="T12" fmla="*/ 31 w 201"/>
                  <a:gd name="T13" fmla="*/ 50 h 99"/>
                  <a:gd name="T14" fmla="*/ 37 w 201"/>
                  <a:gd name="T15" fmla="*/ 31 h 99"/>
                  <a:gd name="T16" fmla="*/ 37 w 201"/>
                  <a:gd name="T17" fmla="*/ 42 h 99"/>
                  <a:gd name="T18" fmla="*/ 44 w 201"/>
                  <a:gd name="T19" fmla="*/ 10 h 99"/>
                  <a:gd name="T20" fmla="*/ 50 w 201"/>
                  <a:gd name="T21" fmla="*/ 53 h 99"/>
                  <a:gd name="T22" fmla="*/ 56 w 201"/>
                  <a:gd name="T23" fmla="*/ 25 h 99"/>
                  <a:gd name="T24" fmla="*/ 56 w 201"/>
                  <a:gd name="T25" fmla="*/ 36 h 99"/>
                  <a:gd name="T26" fmla="*/ 63 w 201"/>
                  <a:gd name="T27" fmla="*/ 18 h 99"/>
                  <a:gd name="T28" fmla="*/ 69 w 201"/>
                  <a:gd name="T29" fmla="*/ 50 h 99"/>
                  <a:gd name="T30" fmla="*/ 75 w 201"/>
                  <a:gd name="T31" fmla="*/ 46 h 99"/>
                  <a:gd name="T32" fmla="*/ 75 w 201"/>
                  <a:gd name="T33" fmla="*/ 21 h 99"/>
                  <a:gd name="T34" fmla="*/ 81 w 201"/>
                  <a:gd name="T35" fmla="*/ 14 h 99"/>
                  <a:gd name="T36" fmla="*/ 88 w 201"/>
                  <a:gd name="T37" fmla="*/ 50 h 99"/>
                  <a:gd name="T38" fmla="*/ 94 w 201"/>
                  <a:gd name="T39" fmla="*/ 25 h 99"/>
                  <a:gd name="T40" fmla="*/ 94 w 201"/>
                  <a:gd name="T41" fmla="*/ 31 h 99"/>
                  <a:gd name="T42" fmla="*/ 100 w 201"/>
                  <a:gd name="T43" fmla="*/ 18 h 99"/>
                  <a:gd name="T44" fmla="*/ 107 w 201"/>
                  <a:gd name="T45" fmla="*/ 50 h 99"/>
                  <a:gd name="T46" fmla="*/ 113 w 201"/>
                  <a:gd name="T47" fmla="*/ 28 h 99"/>
                  <a:gd name="T48" fmla="*/ 113 w 201"/>
                  <a:gd name="T49" fmla="*/ 36 h 99"/>
                  <a:gd name="T50" fmla="*/ 119 w 201"/>
                  <a:gd name="T51" fmla="*/ 10 h 99"/>
                  <a:gd name="T52" fmla="*/ 126 w 201"/>
                  <a:gd name="T53" fmla="*/ 46 h 99"/>
                  <a:gd name="T54" fmla="*/ 132 w 201"/>
                  <a:gd name="T55" fmla="*/ 31 h 99"/>
                  <a:gd name="T56" fmla="*/ 132 w 201"/>
                  <a:gd name="T57" fmla="*/ 31 h 99"/>
                  <a:gd name="T58" fmla="*/ 138 w 201"/>
                  <a:gd name="T59" fmla="*/ 18 h 99"/>
                  <a:gd name="T60" fmla="*/ 144 w 201"/>
                  <a:gd name="T61" fmla="*/ 53 h 99"/>
                  <a:gd name="T62" fmla="*/ 151 w 201"/>
                  <a:gd name="T63" fmla="*/ 31 h 99"/>
                  <a:gd name="T64" fmla="*/ 151 w 201"/>
                  <a:gd name="T65" fmla="*/ 39 h 99"/>
                  <a:gd name="T66" fmla="*/ 157 w 201"/>
                  <a:gd name="T67" fmla="*/ 14 h 99"/>
                  <a:gd name="T68" fmla="*/ 163 w 201"/>
                  <a:gd name="T69" fmla="*/ 53 h 99"/>
                  <a:gd name="T70" fmla="*/ 170 w 201"/>
                  <a:gd name="T71" fmla="*/ 39 h 99"/>
                  <a:gd name="T72" fmla="*/ 170 w 201"/>
                  <a:gd name="T73" fmla="*/ 25 h 99"/>
                  <a:gd name="T74" fmla="*/ 176 w 201"/>
                  <a:gd name="T75" fmla="*/ 18 h 99"/>
                  <a:gd name="T76" fmla="*/ 182 w 201"/>
                  <a:gd name="T77" fmla="*/ 46 h 99"/>
                  <a:gd name="T78" fmla="*/ 189 w 201"/>
                  <a:gd name="T79" fmla="*/ 31 h 99"/>
                  <a:gd name="T80" fmla="*/ 189 w 201"/>
                  <a:gd name="T81" fmla="*/ 14 h 99"/>
                  <a:gd name="T82" fmla="*/ 195 w 201"/>
                  <a:gd name="T83" fmla="*/ 3 h 9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99">
                    <a:moveTo>
                      <a:pt x="0" y="76"/>
                    </a:moveTo>
                    <a:lnTo>
                      <a:pt x="0" y="29"/>
                    </a:lnTo>
                    <a:lnTo>
                      <a:pt x="0" y="58"/>
                    </a:lnTo>
                    <a:lnTo>
                      <a:pt x="6" y="64"/>
                    </a:lnTo>
                    <a:lnTo>
                      <a:pt x="6" y="87"/>
                    </a:lnTo>
                    <a:lnTo>
                      <a:pt x="6" y="17"/>
                    </a:lnTo>
                    <a:lnTo>
                      <a:pt x="6" y="64"/>
                    </a:lnTo>
                    <a:lnTo>
                      <a:pt x="12" y="41"/>
                    </a:lnTo>
                    <a:lnTo>
                      <a:pt x="12" y="76"/>
                    </a:lnTo>
                    <a:lnTo>
                      <a:pt x="12" y="29"/>
                    </a:lnTo>
                    <a:lnTo>
                      <a:pt x="12" y="46"/>
                    </a:lnTo>
                    <a:lnTo>
                      <a:pt x="18" y="70"/>
                    </a:lnTo>
                    <a:lnTo>
                      <a:pt x="18" y="82"/>
                    </a:lnTo>
                    <a:lnTo>
                      <a:pt x="18" y="35"/>
                    </a:lnTo>
                    <a:lnTo>
                      <a:pt x="18" y="52"/>
                    </a:lnTo>
                    <a:lnTo>
                      <a:pt x="25" y="76"/>
                    </a:lnTo>
                    <a:lnTo>
                      <a:pt x="25" y="87"/>
                    </a:lnTo>
                    <a:lnTo>
                      <a:pt x="25" y="23"/>
                    </a:lnTo>
                    <a:lnTo>
                      <a:pt x="25" y="58"/>
                    </a:lnTo>
                    <a:lnTo>
                      <a:pt x="31" y="46"/>
                    </a:lnTo>
                    <a:lnTo>
                      <a:pt x="31" y="82"/>
                    </a:lnTo>
                    <a:lnTo>
                      <a:pt x="31" y="35"/>
                    </a:lnTo>
                    <a:lnTo>
                      <a:pt x="31" y="46"/>
                    </a:lnTo>
                    <a:lnTo>
                      <a:pt x="37" y="52"/>
                    </a:lnTo>
                    <a:lnTo>
                      <a:pt x="37" y="82"/>
                    </a:lnTo>
                    <a:lnTo>
                      <a:pt x="37" y="17"/>
                    </a:lnTo>
                    <a:lnTo>
                      <a:pt x="37" y="70"/>
                    </a:lnTo>
                    <a:lnTo>
                      <a:pt x="44" y="52"/>
                    </a:lnTo>
                    <a:lnTo>
                      <a:pt x="44" y="87"/>
                    </a:lnTo>
                    <a:lnTo>
                      <a:pt x="44" y="17"/>
                    </a:lnTo>
                    <a:lnTo>
                      <a:pt x="44" y="52"/>
                    </a:lnTo>
                    <a:lnTo>
                      <a:pt x="50" y="64"/>
                    </a:lnTo>
                    <a:lnTo>
                      <a:pt x="50" y="87"/>
                    </a:lnTo>
                    <a:lnTo>
                      <a:pt x="50" y="23"/>
                    </a:lnTo>
                    <a:lnTo>
                      <a:pt x="50" y="46"/>
                    </a:lnTo>
                    <a:lnTo>
                      <a:pt x="56" y="41"/>
                    </a:lnTo>
                    <a:lnTo>
                      <a:pt x="56" y="70"/>
                    </a:lnTo>
                    <a:lnTo>
                      <a:pt x="56" y="11"/>
                    </a:lnTo>
                    <a:lnTo>
                      <a:pt x="56" y="58"/>
                    </a:lnTo>
                    <a:lnTo>
                      <a:pt x="63" y="46"/>
                    </a:lnTo>
                    <a:lnTo>
                      <a:pt x="63" y="87"/>
                    </a:lnTo>
                    <a:lnTo>
                      <a:pt x="63" y="29"/>
                    </a:lnTo>
                    <a:lnTo>
                      <a:pt x="63" y="46"/>
                    </a:lnTo>
                    <a:lnTo>
                      <a:pt x="69" y="46"/>
                    </a:lnTo>
                    <a:lnTo>
                      <a:pt x="69" y="82"/>
                    </a:lnTo>
                    <a:lnTo>
                      <a:pt x="69" y="29"/>
                    </a:lnTo>
                    <a:lnTo>
                      <a:pt x="69" y="58"/>
                    </a:lnTo>
                    <a:lnTo>
                      <a:pt x="75" y="76"/>
                    </a:lnTo>
                    <a:lnTo>
                      <a:pt x="75" y="99"/>
                    </a:lnTo>
                    <a:lnTo>
                      <a:pt x="75" y="23"/>
                    </a:lnTo>
                    <a:lnTo>
                      <a:pt x="75" y="35"/>
                    </a:lnTo>
                    <a:lnTo>
                      <a:pt x="81" y="23"/>
                    </a:lnTo>
                    <a:lnTo>
                      <a:pt x="81" y="93"/>
                    </a:lnTo>
                    <a:lnTo>
                      <a:pt x="81" y="23"/>
                    </a:lnTo>
                    <a:lnTo>
                      <a:pt x="81" y="64"/>
                    </a:lnTo>
                    <a:lnTo>
                      <a:pt x="88" y="52"/>
                    </a:lnTo>
                    <a:lnTo>
                      <a:pt x="88" y="82"/>
                    </a:lnTo>
                    <a:lnTo>
                      <a:pt x="88" y="23"/>
                    </a:lnTo>
                    <a:lnTo>
                      <a:pt x="88" y="46"/>
                    </a:lnTo>
                    <a:lnTo>
                      <a:pt x="94" y="41"/>
                    </a:lnTo>
                    <a:lnTo>
                      <a:pt x="94" y="82"/>
                    </a:lnTo>
                    <a:lnTo>
                      <a:pt x="94" y="23"/>
                    </a:lnTo>
                    <a:lnTo>
                      <a:pt x="94" y="52"/>
                    </a:lnTo>
                    <a:lnTo>
                      <a:pt x="100" y="64"/>
                    </a:lnTo>
                    <a:lnTo>
                      <a:pt x="100" y="87"/>
                    </a:lnTo>
                    <a:lnTo>
                      <a:pt x="100" y="29"/>
                    </a:lnTo>
                    <a:lnTo>
                      <a:pt x="100" y="41"/>
                    </a:lnTo>
                    <a:lnTo>
                      <a:pt x="107" y="46"/>
                    </a:lnTo>
                    <a:lnTo>
                      <a:pt x="107" y="82"/>
                    </a:lnTo>
                    <a:lnTo>
                      <a:pt x="107" y="29"/>
                    </a:lnTo>
                    <a:lnTo>
                      <a:pt x="107" y="64"/>
                    </a:lnTo>
                    <a:lnTo>
                      <a:pt x="113" y="46"/>
                    </a:lnTo>
                    <a:lnTo>
                      <a:pt x="113" y="76"/>
                    </a:lnTo>
                    <a:lnTo>
                      <a:pt x="113" y="0"/>
                    </a:lnTo>
                    <a:lnTo>
                      <a:pt x="113" y="58"/>
                    </a:lnTo>
                    <a:lnTo>
                      <a:pt x="119" y="70"/>
                    </a:lnTo>
                    <a:lnTo>
                      <a:pt x="119" y="76"/>
                    </a:lnTo>
                    <a:lnTo>
                      <a:pt x="119" y="17"/>
                    </a:lnTo>
                    <a:lnTo>
                      <a:pt x="119" y="46"/>
                    </a:lnTo>
                    <a:lnTo>
                      <a:pt x="126" y="64"/>
                    </a:lnTo>
                    <a:lnTo>
                      <a:pt x="126" y="76"/>
                    </a:lnTo>
                    <a:lnTo>
                      <a:pt x="126" y="29"/>
                    </a:lnTo>
                    <a:lnTo>
                      <a:pt x="126" y="58"/>
                    </a:lnTo>
                    <a:lnTo>
                      <a:pt x="132" y="52"/>
                    </a:lnTo>
                    <a:lnTo>
                      <a:pt x="132" y="82"/>
                    </a:lnTo>
                    <a:lnTo>
                      <a:pt x="132" y="11"/>
                    </a:lnTo>
                    <a:lnTo>
                      <a:pt x="132" y="52"/>
                    </a:lnTo>
                    <a:lnTo>
                      <a:pt x="138" y="46"/>
                    </a:lnTo>
                    <a:lnTo>
                      <a:pt x="138" y="82"/>
                    </a:lnTo>
                    <a:lnTo>
                      <a:pt x="138" y="29"/>
                    </a:lnTo>
                    <a:lnTo>
                      <a:pt x="138" y="58"/>
                    </a:lnTo>
                    <a:lnTo>
                      <a:pt x="144" y="64"/>
                    </a:lnTo>
                    <a:lnTo>
                      <a:pt x="144" y="87"/>
                    </a:lnTo>
                    <a:lnTo>
                      <a:pt x="144" y="17"/>
                    </a:lnTo>
                    <a:lnTo>
                      <a:pt x="144" y="29"/>
                    </a:lnTo>
                    <a:lnTo>
                      <a:pt x="151" y="52"/>
                    </a:lnTo>
                    <a:lnTo>
                      <a:pt x="151" y="87"/>
                    </a:lnTo>
                    <a:lnTo>
                      <a:pt x="151" y="35"/>
                    </a:lnTo>
                    <a:lnTo>
                      <a:pt x="151" y="64"/>
                    </a:lnTo>
                    <a:lnTo>
                      <a:pt x="157" y="52"/>
                    </a:lnTo>
                    <a:lnTo>
                      <a:pt x="157" y="87"/>
                    </a:lnTo>
                    <a:lnTo>
                      <a:pt x="157" y="23"/>
                    </a:lnTo>
                    <a:lnTo>
                      <a:pt x="157" y="82"/>
                    </a:lnTo>
                    <a:lnTo>
                      <a:pt x="163" y="87"/>
                    </a:lnTo>
                    <a:lnTo>
                      <a:pt x="163" y="23"/>
                    </a:lnTo>
                    <a:lnTo>
                      <a:pt x="163" y="58"/>
                    </a:lnTo>
                    <a:lnTo>
                      <a:pt x="170" y="64"/>
                    </a:lnTo>
                    <a:lnTo>
                      <a:pt x="170" y="76"/>
                    </a:lnTo>
                    <a:lnTo>
                      <a:pt x="170" y="23"/>
                    </a:lnTo>
                    <a:lnTo>
                      <a:pt x="170" y="41"/>
                    </a:lnTo>
                    <a:lnTo>
                      <a:pt x="176" y="35"/>
                    </a:lnTo>
                    <a:lnTo>
                      <a:pt x="176" y="76"/>
                    </a:lnTo>
                    <a:lnTo>
                      <a:pt x="176" y="29"/>
                    </a:lnTo>
                    <a:lnTo>
                      <a:pt x="176" y="46"/>
                    </a:lnTo>
                    <a:lnTo>
                      <a:pt x="182" y="41"/>
                    </a:lnTo>
                    <a:lnTo>
                      <a:pt x="182" y="76"/>
                    </a:lnTo>
                    <a:lnTo>
                      <a:pt x="182" y="17"/>
                    </a:lnTo>
                    <a:lnTo>
                      <a:pt x="182" y="64"/>
                    </a:lnTo>
                    <a:lnTo>
                      <a:pt x="189" y="52"/>
                    </a:lnTo>
                    <a:lnTo>
                      <a:pt x="189" y="76"/>
                    </a:lnTo>
                    <a:lnTo>
                      <a:pt x="189" y="23"/>
                    </a:lnTo>
                    <a:lnTo>
                      <a:pt x="195" y="46"/>
                    </a:lnTo>
                    <a:lnTo>
                      <a:pt x="195" y="76"/>
                    </a:lnTo>
                    <a:lnTo>
                      <a:pt x="195" y="6"/>
                    </a:lnTo>
                    <a:lnTo>
                      <a:pt x="195" y="41"/>
                    </a:lnTo>
                    <a:lnTo>
                      <a:pt x="201" y="52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0" name="Freeform 213"/>
              <p:cNvSpPr>
                <a:spLocks/>
              </p:cNvSpPr>
              <p:nvPr/>
            </p:nvSpPr>
            <p:spPr bwMode="auto">
              <a:xfrm>
                <a:off x="1609" y="2927"/>
                <a:ext cx="202" cy="75"/>
              </a:xfrm>
              <a:custGeom>
                <a:avLst/>
                <a:gdLst>
                  <a:gd name="T0" fmla="*/ 0 w 202"/>
                  <a:gd name="T1" fmla="*/ 11 h 87"/>
                  <a:gd name="T2" fmla="*/ 6 w 202"/>
                  <a:gd name="T3" fmla="*/ 49 h 87"/>
                  <a:gd name="T4" fmla="*/ 13 w 202"/>
                  <a:gd name="T5" fmla="*/ 25 h 87"/>
                  <a:gd name="T6" fmla="*/ 13 w 202"/>
                  <a:gd name="T7" fmla="*/ 41 h 87"/>
                  <a:gd name="T8" fmla="*/ 19 w 202"/>
                  <a:gd name="T9" fmla="*/ 22 h 87"/>
                  <a:gd name="T10" fmla="*/ 25 w 202"/>
                  <a:gd name="T11" fmla="*/ 11 h 87"/>
                  <a:gd name="T12" fmla="*/ 32 w 202"/>
                  <a:gd name="T13" fmla="*/ 49 h 87"/>
                  <a:gd name="T14" fmla="*/ 38 w 202"/>
                  <a:gd name="T15" fmla="*/ 19 h 87"/>
                  <a:gd name="T16" fmla="*/ 38 w 202"/>
                  <a:gd name="T17" fmla="*/ 29 h 87"/>
                  <a:gd name="T18" fmla="*/ 44 w 202"/>
                  <a:gd name="T19" fmla="*/ 15 h 87"/>
                  <a:gd name="T20" fmla="*/ 51 w 202"/>
                  <a:gd name="T21" fmla="*/ 52 h 87"/>
                  <a:gd name="T22" fmla="*/ 57 w 202"/>
                  <a:gd name="T23" fmla="*/ 41 h 87"/>
                  <a:gd name="T24" fmla="*/ 57 w 202"/>
                  <a:gd name="T25" fmla="*/ 25 h 87"/>
                  <a:gd name="T26" fmla="*/ 63 w 202"/>
                  <a:gd name="T27" fmla="*/ 15 h 87"/>
                  <a:gd name="T28" fmla="*/ 69 w 202"/>
                  <a:gd name="T29" fmla="*/ 52 h 87"/>
                  <a:gd name="T30" fmla="*/ 76 w 202"/>
                  <a:gd name="T31" fmla="*/ 22 h 87"/>
                  <a:gd name="T32" fmla="*/ 76 w 202"/>
                  <a:gd name="T33" fmla="*/ 45 h 87"/>
                  <a:gd name="T34" fmla="*/ 82 w 202"/>
                  <a:gd name="T35" fmla="*/ 25 h 87"/>
                  <a:gd name="T36" fmla="*/ 88 w 202"/>
                  <a:gd name="T37" fmla="*/ 15 h 87"/>
                  <a:gd name="T38" fmla="*/ 95 w 202"/>
                  <a:gd name="T39" fmla="*/ 37 h 87"/>
                  <a:gd name="T40" fmla="*/ 101 w 202"/>
                  <a:gd name="T41" fmla="*/ 34 h 87"/>
                  <a:gd name="T42" fmla="*/ 101 w 202"/>
                  <a:gd name="T43" fmla="*/ 29 h 87"/>
                  <a:gd name="T44" fmla="*/ 107 w 202"/>
                  <a:gd name="T45" fmla="*/ 7 h 87"/>
                  <a:gd name="T46" fmla="*/ 114 w 202"/>
                  <a:gd name="T47" fmla="*/ 52 h 87"/>
                  <a:gd name="T48" fmla="*/ 120 w 202"/>
                  <a:gd name="T49" fmla="*/ 29 h 87"/>
                  <a:gd name="T50" fmla="*/ 120 w 202"/>
                  <a:gd name="T51" fmla="*/ 25 h 87"/>
                  <a:gd name="T52" fmla="*/ 126 w 202"/>
                  <a:gd name="T53" fmla="*/ 22 h 87"/>
                  <a:gd name="T54" fmla="*/ 132 w 202"/>
                  <a:gd name="T55" fmla="*/ 49 h 87"/>
                  <a:gd name="T56" fmla="*/ 139 w 202"/>
                  <a:gd name="T57" fmla="*/ 22 h 87"/>
                  <a:gd name="T58" fmla="*/ 139 w 202"/>
                  <a:gd name="T59" fmla="*/ 37 h 87"/>
                  <a:gd name="T60" fmla="*/ 145 w 202"/>
                  <a:gd name="T61" fmla="*/ 15 h 87"/>
                  <a:gd name="T62" fmla="*/ 151 w 202"/>
                  <a:gd name="T63" fmla="*/ 49 h 87"/>
                  <a:gd name="T64" fmla="*/ 158 w 202"/>
                  <a:gd name="T65" fmla="*/ 19 h 87"/>
                  <a:gd name="T66" fmla="*/ 158 w 202"/>
                  <a:gd name="T67" fmla="*/ 22 h 87"/>
                  <a:gd name="T68" fmla="*/ 164 w 202"/>
                  <a:gd name="T69" fmla="*/ 11 h 87"/>
                  <a:gd name="T70" fmla="*/ 170 w 202"/>
                  <a:gd name="T71" fmla="*/ 45 h 87"/>
                  <a:gd name="T72" fmla="*/ 176 w 202"/>
                  <a:gd name="T73" fmla="*/ 34 h 87"/>
                  <a:gd name="T74" fmla="*/ 176 w 202"/>
                  <a:gd name="T75" fmla="*/ 22 h 87"/>
                  <a:gd name="T76" fmla="*/ 183 w 202"/>
                  <a:gd name="T77" fmla="*/ 15 h 87"/>
                  <a:gd name="T78" fmla="*/ 189 w 202"/>
                  <a:gd name="T79" fmla="*/ 56 h 87"/>
                  <a:gd name="T80" fmla="*/ 195 w 202"/>
                  <a:gd name="T81" fmla="*/ 29 h 87"/>
                  <a:gd name="T82" fmla="*/ 195 w 202"/>
                  <a:gd name="T83" fmla="*/ 29 h 8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87">
                    <a:moveTo>
                      <a:pt x="0" y="46"/>
                    </a:moveTo>
                    <a:lnTo>
                      <a:pt x="0" y="70"/>
                    </a:lnTo>
                    <a:lnTo>
                      <a:pt x="0" y="17"/>
                    </a:lnTo>
                    <a:lnTo>
                      <a:pt x="0" y="52"/>
                    </a:lnTo>
                    <a:lnTo>
                      <a:pt x="6" y="46"/>
                    </a:lnTo>
                    <a:lnTo>
                      <a:pt x="6" y="76"/>
                    </a:lnTo>
                    <a:lnTo>
                      <a:pt x="6" y="29"/>
                    </a:lnTo>
                    <a:lnTo>
                      <a:pt x="6" y="46"/>
                    </a:lnTo>
                    <a:lnTo>
                      <a:pt x="13" y="40"/>
                    </a:lnTo>
                    <a:lnTo>
                      <a:pt x="13" y="70"/>
                    </a:lnTo>
                    <a:lnTo>
                      <a:pt x="13" y="11"/>
                    </a:lnTo>
                    <a:lnTo>
                      <a:pt x="13" y="64"/>
                    </a:lnTo>
                    <a:lnTo>
                      <a:pt x="19" y="87"/>
                    </a:lnTo>
                    <a:lnTo>
                      <a:pt x="19" y="29"/>
                    </a:lnTo>
                    <a:lnTo>
                      <a:pt x="19" y="35"/>
                    </a:lnTo>
                    <a:lnTo>
                      <a:pt x="25" y="40"/>
                    </a:lnTo>
                    <a:lnTo>
                      <a:pt x="25" y="76"/>
                    </a:lnTo>
                    <a:lnTo>
                      <a:pt x="25" y="17"/>
                    </a:lnTo>
                    <a:lnTo>
                      <a:pt x="25" y="52"/>
                    </a:lnTo>
                    <a:lnTo>
                      <a:pt x="32" y="64"/>
                    </a:lnTo>
                    <a:lnTo>
                      <a:pt x="32" y="76"/>
                    </a:lnTo>
                    <a:lnTo>
                      <a:pt x="32" y="5"/>
                    </a:lnTo>
                    <a:lnTo>
                      <a:pt x="32" y="46"/>
                    </a:lnTo>
                    <a:lnTo>
                      <a:pt x="38" y="29"/>
                    </a:lnTo>
                    <a:lnTo>
                      <a:pt x="38" y="81"/>
                    </a:lnTo>
                    <a:lnTo>
                      <a:pt x="38" y="23"/>
                    </a:lnTo>
                    <a:lnTo>
                      <a:pt x="38" y="46"/>
                    </a:lnTo>
                    <a:lnTo>
                      <a:pt x="44" y="40"/>
                    </a:lnTo>
                    <a:lnTo>
                      <a:pt x="44" y="76"/>
                    </a:lnTo>
                    <a:lnTo>
                      <a:pt x="44" y="23"/>
                    </a:lnTo>
                    <a:lnTo>
                      <a:pt x="44" y="46"/>
                    </a:lnTo>
                    <a:lnTo>
                      <a:pt x="51" y="52"/>
                    </a:lnTo>
                    <a:lnTo>
                      <a:pt x="51" y="81"/>
                    </a:lnTo>
                    <a:lnTo>
                      <a:pt x="51" y="17"/>
                    </a:lnTo>
                    <a:lnTo>
                      <a:pt x="51" y="46"/>
                    </a:lnTo>
                    <a:lnTo>
                      <a:pt x="57" y="64"/>
                    </a:lnTo>
                    <a:lnTo>
                      <a:pt x="57" y="76"/>
                    </a:lnTo>
                    <a:lnTo>
                      <a:pt x="57" y="11"/>
                    </a:lnTo>
                    <a:lnTo>
                      <a:pt x="57" y="40"/>
                    </a:lnTo>
                    <a:lnTo>
                      <a:pt x="63" y="35"/>
                    </a:lnTo>
                    <a:lnTo>
                      <a:pt x="63" y="87"/>
                    </a:lnTo>
                    <a:lnTo>
                      <a:pt x="63" y="23"/>
                    </a:lnTo>
                    <a:lnTo>
                      <a:pt x="63" y="40"/>
                    </a:lnTo>
                    <a:lnTo>
                      <a:pt x="69" y="52"/>
                    </a:lnTo>
                    <a:lnTo>
                      <a:pt x="69" y="81"/>
                    </a:lnTo>
                    <a:lnTo>
                      <a:pt x="69" y="23"/>
                    </a:lnTo>
                    <a:lnTo>
                      <a:pt x="69" y="40"/>
                    </a:lnTo>
                    <a:lnTo>
                      <a:pt x="76" y="35"/>
                    </a:lnTo>
                    <a:lnTo>
                      <a:pt x="76" y="87"/>
                    </a:lnTo>
                    <a:lnTo>
                      <a:pt x="76" y="23"/>
                    </a:lnTo>
                    <a:lnTo>
                      <a:pt x="76" y="70"/>
                    </a:lnTo>
                    <a:lnTo>
                      <a:pt x="82" y="81"/>
                    </a:lnTo>
                    <a:lnTo>
                      <a:pt x="82" y="11"/>
                    </a:lnTo>
                    <a:lnTo>
                      <a:pt x="82" y="40"/>
                    </a:lnTo>
                    <a:lnTo>
                      <a:pt x="88" y="35"/>
                    </a:lnTo>
                    <a:lnTo>
                      <a:pt x="88" y="70"/>
                    </a:lnTo>
                    <a:lnTo>
                      <a:pt x="88" y="23"/>
                    </a:lnTo>
                    <a:lnTo>
                      <a:pt x="88" y="46"/>
                    </a:lnTo>
                    <a:lnTo>
                      <a:pt x="95" y="40"/>
                    </a:lnTo>
                    <a:lnTo>
                      <a:pt x="95" y="58"/>
                    </a:lnTo>
                    <a:lnTo>
                      <a:pt x="95" y="5"/>
                    </a:lnTo>
                    <a:lnTo>
                      <a:pt x="95" y="46"/>
                    </a:lnTo>
                    <a:lnTo>
                      <a:pt x="101" y="52"/>
                    </a:lnTo>
                    <a:lnTo>
                      <a:pt x="101" y="81"/>
                    </a:lnTo>
                    <a:lnTo>
                      <a:pt x="101" y="11"/>
                    </a:lnTo>
                    <a:lnTo>
                      <a:pt x="101" y="46"/>
                    </a:lnTo>
                    <a:lnTo>
                      <a:pt x="107" y="52"/>
                    </a:lnTo>
                    <a:lnTo>
                      <a:pt x="107" y="70"/>
                    </a:lnTo>
                    <a:lnTo>
                      <a:pt x="107" y="11"/>
                    </a:lnTo>
                    <a:lnTo>
                      <a:pt x="107" y="52"/>
                    </a:lnTo>
                    <a:lnTo>
                      <a:pt x="114" y="46"/>
                    </a:lnTo>
                    <a:lnTo>
                      <a:pt x="114" y="81"/>
                    </a:lnTo>
                    <a:lnTo>
                      <a:pt x="114" y="35"/>
                    </a:lnTo>
                    <a:lnTo>
                      <a:pt x="114" y="58"/>
                    </a:lnTo>
                    <a:lnTo>
                      <a:pt x="120" y="46"/>
                    </a:lnTo>
                    <a:lnTo>
                      <a:pt x="120" y="76"/>
                    </a:lnTo>
                    <a:lnTo>
                      <a:pt x="120" y="29"/>
                    </a:lnTo>
                    <a:lnTo>
                      <a:pt x="120" y="40"/>
                    </a:lnTo>
                    <a:lnTo>
                      <a:pt x="126" y="46"/>
                    </a:lnTo>
                    <a:lnTo>
                      <a:pt x="126" y="81"/>
                    </a:lnTo>
                    <a:lnTo>
                      <a:pt x="126" y="35"/>
                    </a:lnTo>
                    <a:lnTo>
                      <a:pt x="126" y="70"/>
                    </a:lnTo>
                    <a:lnTo>
                      <a:pt x="132" y="64"/>
                    </a:lnTo>
                    <a:lnTo>
                      <a:pt x="132" y="76"/>
                    </a:lnTo>
                    <a:lnTo>
                      <a:pt x="132" y="23"/>
                    </a:lnTo>
                    <a:lnTo>
                      <a:pt x="132" y="40"/>
                    </a:lnTo>
                    <a:lnTo>
                      <a:pt x="139" y="35"/>
                    </a:lnTo>
                    <a:lnTo>
                      <a:pt x="139" y="76"/>
                    </a:lnTo>
                    <a:lnTo>
                      <a:pt x="139" y="23"/>
                    </a:lnTo>
                    <a:lnTo>
                      <a:pt x="139" y="58"/>
                    </a:lnTo>
                    <a:lnTo>
                      <a:pt x="145" y="52"/>
                    </a:lnTo>
                    <a:lnTo>
                      <a:pt x="145" y="64"/>
                    </a:lnTo>
                    <a:lnTo>
                      <a:pt x="145" y="23"/>
                    </a:lnTo>
                    <a:lnTo>
                      <a:pt x="145" y="35"/>
                    </a:lnTo>
                    <a:lnTo>
                      <a:pt x="151" y="40"/>
                    </a:lnTo>
                    <a:lnTo>
                      <a:pt x="151" y="76"/>
                    </a:lnTo>
                    <a:lnTo>
                      <a:pt x="151" y="5"/>
                    </a:lnTo>
                    <a:lnTo>
                      <a:pt x="151" y="35"/>
                    </a:lnTo>
                    <a:lnTo>
                      <a:pt x="158" y="29"/>
                    </a:lnTo>
                    <a:lnTo>
                      <a:pt x="158" y="64"/>
                    </a:lnTo>
                    <a:lnTo>
                      <a:pt x="158" y="0"/>
                    </a:lnTo>
                    <a:lnTo>
                      <a:pt x="158" y="35"/>
                    </a:lnTo>
                    <a:lnTo>
                      <a:pt x="164" y="29"/>
                    </a:lnTo>
                    <a:lnTo>
                      <a:pt x="164" y="70"/>
                    </a:lnTo>
                    <a:lnTo>
                      <a:pt x="164" y="17"/>
                    </a:lnTo>
                    <a:lnTo>
                      <a:pt x="164" y="52"/>
                    </a:lnTo>
                    <a:lnTo>
                      <a:pt x="170" y="58"/>
                    </a:lnTo>
                    <a:lnTo>
                      <a:pt x="170" y="70"/>
                    </a:lnTo>
                    <a:lnTo>
                      <a:pt x="170" y="0"/>
                    </a:lnTo>
                    <a:lnTo>
                      <a:pt x="170" y="58"/>
                    </a:lnTo>
                    <a:lnTo>
                      <a:pt x="176" y="52"/>
                    </a:lnTo>
                    <a:lnTo>
                      <a:pt x="176" y="87"/>
                    </a:lnTo>
                    <a:lnTo>
                      <a:pt x="176" y="29"/>
                    </a:lnTo>
                    <a:lnTo>
                      <a:pt x="176" y="35"/>
                    </a:lnTo>
                    <a:lnTo>
                      <a:pt x="183" y="52"/>
                    </a:lnTo>
                    <a:lnTo>
                      <a:pt x="183" y="81"/>
                    </a:lnTo>
                    <a:lnTo>
                      <a:pt x="183" y="23"/>
                    </a:lnTo>
                    <a:lnTo>
                      <a:pt x="183" y="52"/>
                    </a:lnTo>
                    <a:lnTo>
                      <a:pt x="189" y="58"/>
                    </a:lnTo>
                    <a:lnTo>
                      <a:pt x="189" y="87"/>
                    </a:lnTo>
                    <a:lnTo>
                      <a:pt x="189" y="17"/>
                    </a:lnTo>
                    <a:lnTo>
                      <a:pt x="189" y="35"/>
                    </a:lnTo>
                    <a:lnTo>
                      <a:pt x="195" y="46"/>
                    </a:lnTo>
                    <a:lnTo>
                      <a:pt x="195" y="81"/>
                    </a:lnTo>
                    <a:lnTo>
                      <a:pt x="195" y="29"/>
                    </a:lnTo>
                    <a:lnTo>
                      <a:pt x="195" y="46"/>
                    </a:lnTo>
                    <a:lnTo>
                      <a:pt x="202" y="29"/>
                    </a:lnTo>
                    <a:lnTo>
                      <a:pt x="202" y="8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1" name="Freeform 214"/>
              <p:cNvSpPr>
                <a:spLocks/>
              </p:cNvSpPr>
              <p:nvPr/>
            </p:nvSpPr>
            <p:spPr bwMode="auto">
              <a:xfrm>
                <a:off x="1811" y="2932"/>
                <a:ext cx="201" cy="70"/>
              </a:xfrm>
              <a:custGeom>
                <a:avLst/>
                <a:gdLst>
                  <a:gd name="T0" fmla="*/ 6 w 201"/>
                  <a:gd name="T1" fmla="*/ 26 h 82"/>
                  <a:gd name="T2" fmla="*/ 6 w 201"/>
                  <a:gd name="T3" fmla="*/ 29 h 82"/>
                  <a:gd name="T4" fmla="*/ 12 w 201"/>
                  <a:gd name="T5" fmla="*/ 3 h 82"/>
                  <a:gd name="T6" fmla="*/ 19 w 201"/>
                  <a:gd name="T7" fmla="*/ 37 h 82"/>
                  <a:gd name="T8" fmla="*/ 25 w 201"/>
                  <a:gd name="T9" fmla="*/ 22 h 82"/>
                  <a:gd name="T10" fmla="*/ 25 w 201"/>
                  <a:gd name="T11" fmla="*/ 29 h 82"/>
                  <a:gd name="T12" fmla="*/ 31 w 201"/>
                  <a:gd name="T13" fmla="*/ 3 h 82"/>
                  <a:gd name="T14" fmla="*/ 37 w 201"/>
                  <a:gd name="T15" fmla="*/ 44 h 82"/>
                  <a:gd name="T16" fmla="*/ 44 w 201"/>
                  <a:gd name="T17" fmla="*/ 29 h 82"/>
                  <a:gd name="T18" fmla="*/ 44 w 201"/>
                  <a:gd name="T19" fmla="*/ 22 h 82"/>
                  <a:gd name="T20" fmla="*/ 50 w 201"/>
                  <a:gd name="T21" fmla="*/ 15 h 82"/>
                  <a:gd name="T22" fmla="*/ 56 w 201"/>
                  <a:gd name="T23" fmla="*/ 47 h 82"/>
                  <a:gd name="T24" fmla="*/ 63 w 201"/>
                  <a:gd name="T25" fmla="*/ 47 h 82"/>
                  <a:gd name="T26" fmla="*/ 69 w 201"/>
                  <a:gd name="T27" fmla="*/ 32 h 82"/>
                  <a:gd name="T28" fmla="*/ 69 w 201"/>
                  <a:gd name="T29" fmla="*/ 22 h 82"/>
                  <a:gd name="T30" fmla="*/ 75 w 201"/>
                  <a:gd name="T31" fmla="*/ 8 h 82"/>
                  <a:gd name="T32" fmla="*/ 82 w 201"/>
                  <a:gd name="T33" fmla="*/ 40 h 82"/>
                  <a:gd name="T34" fmla="*/ 88 w 201"/>
                  <a:gd name="T35" fmla="*/ 29 h 82"/>
                  <a:gd name="T36" fmla="*/ 88 w 201"/>
                  <a:gd name="T37" fmla="*/ 19 h 82"/>
                  <a:gd name="T38" fmla="*/ 94 w 201"/>
                  <a:gd name="T39" fmla="*/ 15 h 82"/>
                  <a:gd name="T40" fmla="*/ 100 w 201"/>
                  <a:gd name="T41" fmla="*/ 40 h 82"/>
                  <a:gd name="T42" fmla="*/ 107 w 201"/>
                  <a:gd name="T43" fmla="*/ 22 h 82"/>
                  <a:gd name="T44" fmla="*/ 113 w 201"/>
                  <a:gd name="T45" fmla="*/ 29 h 82"/>
                  <a:gd name="T46" fmla="*/ 113 w 201"/>
                  <a:gd name="T47" fmla="*/ 29 h 82"/>
                  <a:gd name="T48" fmla="*/ 119 w 201"/>
                  <a:gd name="T49" fmla="*/ 11 h 82"/>
                  <a:gd name="T50" fmla="*/ 126 w 201"/>
                  <a:gd name="T51" fmla="*/ 44 h 82"/>
                  <a:gd name="T52" fmla="*/ 132 w 201"/>
                  <a:gd name="T53" fmla="*/ 26 h 82"/>
                  <a:gd name="T54" fmla="*/ 132 w 201"/>
                  <a:gd name="T55" fmla="*/ 26 h 82"/>
                  <a:gd name="T56" fmla="*/ 138 w 201"/>
                  <a:gd name="T57" fmla="*/ 11 h 82"/>
                  <a:gd name="T58" fmla="*/ 145 w 201"/>
                  <a:gd name="T59" fmla="*/ 44 h 82"/>
                  <a:gd name="T60" fmla="*/ 151 w 201"/>
                  <a:gd name="T61" fmla="*/ 19 h 82"/>
                  <a:gd name="T62" fmla="*/ 151 w 201"/>
                  <a:gd name="T63" fmla="*/ 29 h 82"/>
                  <a:gd name="T64" fmla="*/ 157 w 201"/>
                  <a:gd name="T65" fmla="*/ 3 h 82"/>
                  <a:gd name="T66" fmla="*/ 163 w 201"/>
                  <a:gd name="T67" fmla="*/ 44 h 82"/>
                  <a:gd name="T68" fmla="*/ 170 w 201"/>
                  <a:gd name="T69" fmla="*/ 22 h 82"/>
                  <a:gd name="T70" fmla="*/ 170 w 201"/>
                  <a:gd name="T71" fmla="*/ 40 h 82"/>
                  <a:gd name="T72" fmla="*/ 176 w 201"/>
                  <a:gd name="T73" fmla="*/ 15 h 82"/>
                  <a:gd name="T74" fmla="*/ 182 w 201"/>
                  <a:gd name="T75" fmla="*/ 47 h 82"/>
                  <a:gd name="T76" fmla="*/ 189 w 201"/>
                  <a:gd name="T77" fmla="*/ 8 h 82"/>
                  <a:gd name="T78" fmla="*/ 189 w 201"/>
                  <a:gd name="T79" fmla="*/ 22 h 82"/>
                  <a:gd name="T80" fmla="*/ 195 w 201"/>
                  <a:gd name="T81" fmla="*/ 8 h 82"/>
                  <a:gd name="T82" fmla="*/ 201 w 201"/>
                  <a:gd name="T83" fmla="*/ 40 h 8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82">
                    <a:moveTo>
                      <a:pt x="0" y="76"/>
                    </a:moveTo>
                    <a:lnTo>
                      <a:pt x="0" y="30"/>
                    </a:lnTo>
                    <a:lnTo>
                      <a:pt x="6" y="41"/>
                    </a:lnTo>
                    <a:lnTo>
                      <a:pt x="6" y="76"/>
                    </a:lnTo>
                    <a:lnTo>
                      <a:pt x="6" y="12"/>
                    </a:lnTo>
                    <a:lnTo>
                      <a:pt x="6" y="47"/>
                    </a:lnTo>
                    <a:lnTo>
                      <a:pt x="12" y="24"/>
                    </a:lnTo>
                    <a:lnTo>
                      <a:pt x="12" y="65"/>
                    </a:lnTo>
                    <a:lnTo>
                      <a:pt x="12" y="6"/>
                    </a:lnTo>
                    <a:lnTo>
                      <a:pt x="12" y="35"/>
                    </a:lnTo>
                    <a:lnTo>
                      <a:pt x="19" y="30"/>
                    </a:lnTo>
                    <a:lnTo>
                      <a:pt x="19" y="59"/>
                    </a:lnTo>
                    <a:lnTo>
                      <a:pt x="19" y="12"/>
                    </a:lnTo>
                    <a:lnTo>
                      <a:pt x="19" y="30"/>
                    </a:lnTo>
                    <a:lnTo>
                      <a:pt x="25" y="35"/>
                    </a:lnTo>
                    <a:lnTo>
                      <a:pt x="25" y="82"/>
                    </a:lnTo>
                    <a:lnTo>
                      <a:pt x="25" y="18"/>
                    </a:lnTo>
                    <a:lnTo>
                      <a:pt x="25" y="47"/>
                    </a:lnTo>
                    <a:lnTo>
                      <a:pt x="31" y="35"/>
                    </a:lnTo>
                    <a:lnTo>
                      <a:pt x="31" y="65"/>
                    </a:lnTo>
                    <a:lnTo>
                      <a:pt x="31" y="6"/>
                    </a:lnTo>
                    <a:lnTo>
                      <a:pt x="31" y="53"/>
                    </a:lnTo>
                    <a:lnTo>
                      <a:pt x="37" y="35"/>
                    </a:lnTo>
                    <a:lnTo>
                      <a:pt x="37" y="71"/>
                    </a:lnTo>
                    <a:lnTo>
                      <a:pt x="37" y="12"/>
                    </a:lnTo>
                    <a:lnTo>
                      <a:pt x="37" y="41"/>
                    </a:lnTo>
                    <a:lnTo>
                      <a:pt x="44" y="47"/>
                    </a:lnTo>
                    <a:lnTo>
                      <a:pt x="44" y="71"/>
                    </a:lnTo>
                    <a:lnTo>
                      <a:pt x="44" y="6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50" y="65"/>
                    </a:lnTo>
                    <a:lnTo>
                      <a:pt x="50" y="24"/>
                    </a:lnTo>
                    <a:lnTo>
                      <a:pt x="50" y="41"/>
                    </a:lnTo>
                    <a:lnTo>
                      <a:pt x="56" y="53"/>
                    </a:lnTo>
                    <a:lnTo>
                      <a:pt x="56" y="76"/>
                    </a:lnTo>
                    <a:lnTo>
                      <a:pt x="56" y="24"/>
                    </a:lnTo>
                    <a:lnTo>
                      <a:pt x="56" y="65"/>
                    </a:lnTo>
                    <a:lnTo>
                      <a:pt x="63" y="76"/>
                    </a:lnTo>
                    <a:lnTo>
                      <a:pt x="63" y="18"/>
                    </a:lnTo>
                    <a:lnTo>
                      <a:pt x="63" y="47"/>
                    </a:lnTo>
                    <a:lnTo>
                      <a:pt x="69" y="53"/>
                    </a:lnTo>
                    <a:lnTo>
                      <a:pt x="69" y="71"/>
                    </a:lnTo>
                    <a:lnTo>
                      <a:pt x="69" y="18"/>
                    </a:lnTo>
                    <a:lnTo>
                      <a:pt x="69" y="35"/>
                    </a:lnTo>
                    <a:lnTo>
                      <a:pt x="75" y="47"/>
                    </a:lnTo>
                    <a:lnTo>
                      <a:pt x="75" y="65"/>
                    </a:lnTo>
                    <a:lnTo>
                      <a:pt x="75" y="12"/>
                    </a:lnTo>
                    <a:lnTo>
                      <a:pt x="75" y="35"/>
                    </a:lnTo>
                    <a:lnTo>
                      <a:pt x="82" y="53"/>
                    </a:lnTo>
                    <a:lnTo>
                      <a:pt x="82" y="65"/>
                    </a:lnTo>
                    <a:lnTo>
                      <a:pt x="82" y="18"/>
                    </a:lnTo>
                    <a:lnTo>
                      <a:pt x="82" y="47"/>
                    </a:lnTo>
                    <a:lnTo>
                      <a:pt x="88" y="47"/>
                    </a:lnTo>
                    <a:lnTo>
                      <a:pt x="88" y="65"/>
                    </a:lnTo>
                    <a:lnTo>
                      <a:pt x="88" y="0"/>
                    </a:lnTo>
                    <a:lnTo>
                      <a:pt x="88" y="30"/>
                    </a:lnTo>
                    <a:lnTo>
                      <a:pt x="94" y="47"/>
                    </a:lnTo>
                    <a:lnTo>
                      <a:pt x="94" y="76"/>
                    </a:lnTo>
                    <a:lnTo>
                      <a:pt x="94" y="24"/>
                    </a:lnTo>
                    <a:lnTo>
                      <a:pt x="94" y="30"/>
                    </a:lnTo>
                    <a:lnTo>
                      <a:pt x="100" y="35"/>
                    </a:lnTo>
                    <a:lnTo>
                      <a:pt x="100" y="65"/>
                    </a:lnTo>
                    <a:lnTo>
                      <a:pt x="100" y="18"/>
                    </a:lnTo>
                    <a:lnTo>
                      <a:pt x="100" y="41"/>
                    </a:lnTo>
                    <a:lnTo>
                      <a:pt x="107" y="35"/>
                    </a:lnTo>
                    <a:lnTo>
                      <a:pt x="107" y="12"/>
                    </a:lnTo>
                    <a:lnTo>
                      <a:pt x="107" y="59"/>
                    </a:lnTo>
                    <a:lnTo>
                      <a:pt x="113" y="47"/>
                    </a:lnTo>
                    <a:lnTo>
                      <a:pt x="113" y="71"/>
                    </a:lnTo>
                    <a:lnTo>
                      <a:pt x="113" y="12"/>
                    </a:lnTo>
                    <a:lnTo>
                      <a:pt x="113" y="47"/>
                    </a:lnTo>
                    <a:lnTo>
                      <a:pt x="119" y="41"/>
                    </a:lnTo>
                    <a:lnTo>
                      <a:pt x="119" y="65"/>
                    </a:lnTo>
                    <a:lnTo>
                      <a:pt x="119" y="18"/>
                    </a:lnTo>
                    <a:lnTo>
                      <a:pt x="119" y="35"/>
                    </a:lnTo>
                    <a:lnTo>
                      <a:pt x="126" y="41"/>
                    </a:lnTo>
                    <a:lnTo>
                      <a:pt x="126" y="71"/>
                    </a:lnTo>
                    <a:lnTo>
                      <a:pt x="126" y="18"/>
                    </a:lnTo>
                    <a:lnTo>
                      <a:pt x="126" y="47"/>
                    </a:lnTo>
                    <a:lnTo>
                      <a:pt x="132" y="41"/>
                    </a:lnTo>
                    <a:lnTo>
                      <a:pt x="132" y="65"/>
                    </a:lnTo>
                    <a:lnTo>
                      <a:pt x="132" y="18"/>
                    </a:lnTo>
                    <a:lnTo>
                      <a:pt x="132" y="41"/>
                    </a:lnTo>
                    <a:lnTo>
                      <a:pt x="138" y="47"/>
                    </a:lnTo>
                    <a:lnTo>
                      <a:pt x="138" y="65"/>
                    </a:lnTo>
                    <a:lnTo>
                      <a:pt x="138" y="18"/>
                    </a:lnTo>
                    <a:lnTo>
                      <a:pt x="138" y="41"/>
                    </a:lnTo>
                    <a:lnTo>
                      <a:pt x="145" y="35"/>
                    </a:lnTo>
                    <a:lnTo>
                      <a:pt x="145" y="71"/>
                    </a:lnTo>
                    <a:lnTo>
                      <a:pt x="145" y="12"/>
                    </a:lnTo>
                    <a:lnTo>
                      <a:pt x="145" y="30"/>
                    </a:lnTo>
                    <a:lnTo>
                      <a:pt x="151" y="30"/>
                    </a:lnTo>
                    <a:lnTo>
                      <a:pt x="151" y="65"/>
                    </a:lnTo>
                    <a:lnTo>
                      <a:pt x="151" y="18"/>
                    </a:lnTo>
                    <a:lnTo>
                      <a:pt x="151" y="47"/>
                    </a:lnTo>
                    <a:lnTo>
                      <a:pt x="157" y="53"/>
                    </a:lnTo>
                    <a:lnTo>
                      <a:pt x="157" y="65"/>
                    </a:lnTo>
                    <a:lnTo>
                      <a:pt x="157" y="6"/>
                    </a:lnTo>
                    <a:lnTo>
                      <a:pt x="157" y="30"/>
                    </a:lnTo>
                    <a:lnTo>
                      <a:pt x="163" y="53"/>
                    </a:lnTo>
                    <a:lnTo>
                      <a:pt x="163" y="71"/>
                    </a:lnTo>
                    <a:lnTo>
                      <a:pt x="163" y="6"/>
                    </a:lnTo>
                    <a:lnTo>
                      <a:pt x="163" y="47"/>
                    </a:lnTo>
                    <a:lnTo>
                      <a:pt x="170" y="35"/>
                    </a:lnTo>
                    <a:lnTo>
                      <a:pt x="170" y="71"/>
                    </a:lnTo>
                    <a:lnTo>
                      <a:pt x="170" y="18"/>
                    </a:lnTo>
                    <a:lnTo>
                      <a:pt x="170" y="65"/>
                    </a:lnTo>
                    <a:lnTo>
                      <a:pt x="176" y="53"/>
                    </a:lnTo>
                    <a:lnTo>
                      <a:pt x="176" y="71"/>
                    </a:lnTo>
                    <a:lnTo>
                      <a:pt x="176" y="24"/>
                    </a:lnTo>
                    <a:lnTo>
                      <a:pt x="176" y="41"/>
                    </a:lnTo>
                    <a:lnTo>
                      <a:pt x="182" y="53"/>
                    </a:lnTo>
                    <a:lnTo>
                      <a:pt x="182" y="76"/>
                    </a:lnTo>
                    <a:lnTo>
                      <a:pt x="182" y="18"/>
                    </a:lnTo>
                    <a:lnTo>
                      <a:pt x="182" y="30"/>
                    </a:lnTo>
                    <a:lnTo>
                      <a:pt x="189" y="12"/>
                    </a:lnTo>
                    <a:lnTo>
                      <a:pt x="189" y="76"/>
                    </a:lnTo>
                    <a:lnTo>
                      <a:pt x="189" y="0"/>
                    </a:lnTo>
                    <a:lnTo>
                      <a:pt x="189" y="35"/>
                    </a:lnTo>
                    <a:lnTo>
                      <a:pt x="195" y="41"/>
                    </a:lnTo>
                    <a:lnTo>
                      <a:pt x="195" y="71"/>
                    </a:lnTo>
                    <a:lnTo>
                      <a:pt x="195" y="12"/>
                    </a:lnTo>
                    <a:lnTo>
                      <a:pt x="195" y="53"/>
                    </a:lnTo>
                    <a:lnTo>
                      <a:pt x="201" y="65"/>
                    </a:lnTo>
                    <a:lnTo>
                      <a:pt x="201" y="6"/>
                    </a:lnTo>
                    <a:lnTo>
                      <a:pt x="201" y="4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2" name="Freeform 215"/>
              <p:cNvSpPr>
                <a:spLocks/>
              </p:cNvSpPr>
              <p:nvPr/>
            </p:nvSpPr>
            <p:spPr bwMode="auto">
              <a:xfrm>
                <a:off x="2012" y="2932"/>
                <a:ext cx="202" cy="70"/>
              </a:xfrm>
              <a:custGeom>
                <a:avLst/>
                <a:gdLst>
                  <a:gd name="T0" fmla="*/ 7 w 202"/>
                  <a:gd name="T1" fmla="*/ 40 h 82"/>
                  <a:gd name="T2" fmla="*/ 13 w 202"/>
                  <a:gd name="T3" fmla="*/ 22 h 82"/>
                  <a:gd name="T4" fmla="*/ 13 w 202"/>
                  <a:gd name="T5" fmla="*/ 29 h 82"/>
                  <a:gd name="T6" fmla="*/ 19 w 202"/>
                  <a:gd name="T7" fmla="*/ 0 h 82"/>
                  <a:gd name="T8" fmla="*/ 25 w 202"/>
                  <a:gd name="T9" fmla="*/ 40 h 82"/>
                  <a:gd name="T10" fmla="*/ 32 w 202"/>
                  <a:gd name="T11" fmla="*/ 19 h 82"/>
                  <a:gd name="T12" fmla="*/ 32 w 202"/>
                  <a:gd name="T13" fmla="*/ 22 h 82"/>
                  <a:gd name="T14" fmla="*/ 38 w 202"/>
                  <a:gd name="T15" fmla="*/ 11 h 82"/>
                  <a:gd name="T16" fmla="*/ 44 w 202"/>
                  <a:gd name="T17" fmla="*/ 47 h 82"/>
                  <a:gd name="T18" fmla="*/ 51 w 202"/>
                  <a:gd name="T19" fmla="*/ 22 h 82"/>
                  <a:gd name="T20" fmla="*/ 51 w 202"/>
                  <a:gd name="T21" fmla="*/ 26 h 82"/>
                  <a:gd name="T22" fmla="*/ 57 w 202"/>
                  <a:gd name="T23" fmla="*/ 15 h 82"/>
                  <a:gd name="T24" fmla="*/ 63 w 202"/>
                  <a:gd name="T25" fmla="*/ 44 h 82"/>
                  <a:gd name="T26" fmla="*/ 70 w 202"/>
                  <a:gd name="T27" fmla="*/ 40 h 82"/>
                  <a:gd name="T28" fmla="*/ 70 w 202"/>
                  <a:gd name="T29" fmla="*/ 26 h 82"/>
                  <a:gd name="T30" fmla="*/ 76 w 202"/>
                  <a:gd name="T31" fmla="*/ 8 h 82"/>
                  <a:gd name="T32" fmla="*/ 82 w 202"/>
                  <a:gd name="T33" fmla="*/ 40 h 82"/>
                  <a:gd name="T34" fmla="*/ 88 w 202"/>
                  <a:gd name="T35" fmla="*/ 32 h 82"/>
                  <a:gd name="T36" fmla="*/ 88 w 202"/>
                  <a:gd name="T37" fmla="*/ 29 h 82"/>
                  <a:gd name="T38" fmla="*/ 95 w 202"/>
                  <a:gd name="T39" fmla="*/ 3 h 82"/>
                  <a:gd name="T40" fmla="*/ 101 w 202"/>
                  <a:gd name="T41" fmla="*/ 40 h 82"/>
                  <a:gd name="T42" fmla="*/ 107 w 202"/>
                  <a:gd name="T43" fmla="*/ 15 h 82"/>
                  <a:gd name="T44" fmla="*/ 107 w 202"/>
                  <a:gd name="T45" fmla="*/ 29 h 82"/>
                  <a:gd name="T46" fmla="*/ 114 w 202"/>
                  <a:gd name="T47" fmla="*/ 32 h 82"/>
                  <a:gd name="T48" fmla="*/ 120 w 202"/>
                  <a:gd name="T49" fmla="*/ 11 h 82"/>
                  <a:gd name="T50" fmla="*/ 126 w 202"/>
                  <a:gd name="T51" fmla="*/ 40 h 82"/>
                  <a:gd name="T52" fmla="*/ 133 w 202"/>
                  <a:gd name="T53" fmla="*/ 26 h 82"/>
                  <a:gd name="T54" fmla="*/ 133 w 202"/>
                  <a:gd name="T55" fmla="*/ 29 h 82"/>
                  <a:gd name="T56" fmla="*/ 139 w 202"/>
                  <a:gd name="T57" fmla="*/ 3 h 82"/>
                  <a:gd name="T58" fmla="*/ 145 w 202"/>
                  <a:gd name="T59" fmla="*/ 47 h 82"/>
                  <a:gd name="T60" fmla="*/ 151 w 202"/>
                  <a:gd name="T61" fmla="*/ 32 h 82"/>
                  <a:gd name="T62" fmla="*/ 151 w 202"/>
                  <a:gd name="T63" fmla="*/ 26 h 82"/>
                  <a:gd name="T64" fmla="*/ 158 w 202"/>
                  <a:gd name="T65" fmla="*/ 8 h 82"/>
                  <a:gd name="T66" fmla="*/ 164 w 202"/>
                  <a:gd name="T67" fmla="*/ 44 h 82"/>
                  <a:gd name="T68" fmla="*/ 170 w 202"/>
                  <a:gd name="T69" fmla="*/ 26 h 82"/>
                  <a:gd name="T70" fmla="*/ 170 w 202"/>
                  <a:gd name="T71" fmla="*/ 32 h 82"/>
                  <a:gd name="T72" fmla="*/ 177 w 202"/>
                  <a:gd name="T73" fmla="*/ 0 h 82"/>
                  <a:gd name="T74" fmla="*/ 183 w 202"/>
                  <a:gd name="T75" fmla="*/ 40 h 82"/>
                  <a:gd name="T76" fmla="*/ 189 w 202"/>
                  <a:gd name="T77" fmla="*/ 29 h 82"/>
                  <a:gd name="T78" fmla="*/ 189 w 202"/>
                  <a:gd name="T79" fmla="*/ 15 h 82"/>
                  <a:gd name="T80" fmla="*/ 196 w 202"/>
                  <a:gd name="T81" fmla="*/ 11 h 82"/>
                  <a:gd name="T82" fmla="*/ 202 w 202"/>
                  <a:gd name="T83" fmla="*/ 40 h 8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82">
                    <a:moveTo>
                      <a:pt x="0" y="41"/>
                    </a:moveTo>
                    <a:lnTo>
                      <a:pt x="7" y="35"/>
                    </a:lnTo>
                    <a:lnTo>
                      <a:pt x="7" y="65"/>
                    </a:lnTo>
                    <a:lnTo>
                      <a:pt x="7" y="6"/>
                    </a:lnTo>
                    <a:lnTo>
                      <a:pt x="7" y="30"/>
                    </a:lnTo>
                    <a:lnTo>
                      <a:pt x="13" y="35"/>
                    </a:lnTo>
                    <a:lnTo>
                      <a:pt x="13" y="71"/>
                    </a:lnTo>
                    <a:lnTo>
                      <a:pt x="13" y="18"/>
                    </a:lnTo>
                    <a:lnTo>
                      <a:pt x="13" y="47"/>
                    </a:lnTo>
                    <a:lnTo>
                      <a:pt x="19" y="41"/>
                    </a:lnTo>
                    <a:lnTo>
                      <a:pt x="19" y="65"/>
                    </a:lnTo>
                    <a:lnTo>
                      <a:pt x="19" y="0"/>
                    </a:lnTo>
                    <a:lnTo>
                      <a:pt x="19" y="47"/>
                    </a:lnTo>
                    <a:lnTo>
                      <a:pt x="25" y="41"/>
                    </a:lnTo>
                    <a:lnTo>
                      <a:pt x="25" y="65"/>
                    </a:lnTo>
                    <a:lnTo>
                      <a:pt x="25" y="12"/>
                    </a:lnTo>
                    <a:lnTo>
                      <a:pt x="25" y="41"/>
                    </a:lnTo>
                    <a:lnTo>
                      <a:pt x="32" y="30"/>
                    </a:lnTo>
                    <a:lnTo>
                      <a:pt x="32" y="71"/>
                    </a:lnTo>
                    <a:lnTo>
                      <a:pt x="32" y="18"/>
                    </a:lnTo>
                    <a:lnTo>
                      <a:pt x="32" y="35"/>
                    </a:lnTo>
                    <a:lnTo>
                      <a:pt x="38" y="30"/>
                    </a:lnTo>
                    <a:lnTo>
                      <a:pt x="38" y="65"/>
                    </a:lnTo>
                    <a:lnTo>
                      <a:pt x="38" y="18"/>
                    </a:lnTo>
                    <a:lnTo>
                      <a:pt x="38" y="59"/>
                    </a:lnTo>
                    <a:lnTo>
                      <a:pt x="44" y="41"/>
                    </a:lnTo>
                    <a:lnTo>
                      <a:pt x="44" y="76"/>
                    </a:lnTo>
                    <a:lnTo>
                      <a:pt x="44" y="0"/>
                    </a:lnTo>
                    <a:lnTo>
                      <a:pt x="44" y="41"/>
                    </a:lnTo>
                    <a:lnTo>
                      <a:pt x="51" y="35"/>
                    </a:lnTo>
                    <a:lnTo>
                      <a:pt x="51" y="82"/>
                    </a:lnTo>
                    <a:lnTo>
                      <a:pt x="51" y="6"/>
                    </a:lnTo>
                    <a:lnTo>
                      <a:pt x="51" y="41"/>
                    </a:lnTo>
                    <a:lnTo>
                      <a:pt x="57" y="35"/>
                    </a:lnTo>
                    <a:lnTo>
                      <a:pt x="57" y="76"/>
                    </a:lnTo>
                    <a:lnTo>
                      <a:pt x="57" y="24"/>
                    </a:lnTo>
                    <a:lnTo>
                      <a:pt x="57" y="35"/>
                    </a:lnTo>
                    <a:lnTo>
                      <a:pt x="63" y="47"/>
                    </a:lnTo>
                    <a:lnTo>
                      <a:pt x="63" y="71"/>
                    </a:lnTo>
                    <a:lnTo>
                      <a:pt x="63" y="18"/>
                    </a:lnTo>
                    <a:lnTo>
                      <a:pt x="63" y="59"/>
                    </a:lnTo>
                    <a:lnTo>
                      <a:pt x="70" y="65"/>
                    </a:lnTo>
                    <a:lnTo>
                      <a:pt x="70" y="12"/>
                    </a:lnTo>
                    <a:lnTo>
                      <a:pt x="70" y="41"/>
                    </a:lnTo>
                    <a:lnTo>
                      <a:pt x="76" y="35"/>
                    </a:lnTo>
                    <a:lnTo>
                      <a:pt x="76" y="76"/>
                    </a:lnTo>
                    <a:lnTo>
                      <a:pt x="76" y="12"/>
                    </a:lnTo>
                    <a:lnTo>
                      <a:pt x="76" y="24"/>
                    </a:lnTo>
                    <a:lnTo>
                      <a:pt x="82" y="30"/>
                    </a:lnTo>
                    <a:lnTo>
                      <a:pt x="82" y="65"/>
                    </a:lnTo>
                    <a:lnTo>
                      <a:pt x="82" y="6"/>
                    </a:lnTo>
                    <a:lnTo>
                      <a:pt x="82" y="47"/>
                    </a:lnTo>
                    <a:lnTo>
                      <a:pt x="88" y="53"/>
                    </a:lnTo>
                    <a:lnTo>
                      <a:pt x="88" y="76"/>
                    </a:lnTo>
                    <a:lnTo>
                      <a:pt x="88" y="12"/>
                    </a:lnTo>
                    <a:lnTo>
                      <a:pt x="88" y="47"/>
                    </a:lnTo>
                    <a:lnTo>
                      <a:pt x="95" y="41"/>
                    </a:lnTo>
                    <a:lnTo>
                      <a:pt x="95" y="71"/>
                    </a:lnTo>
                    <a:lnTo>
                      <a:pt x="95" y="6"/>
                    </a:lnTo>
                    <a:lnTo>
                      <a:pt x="95" y="35"/>
                    </a:lnTo>
                    <a:lnTo>
                      <a:pt x="101" y="47"/>
                    </a:lnTo>
                    <a:lnTo>
                      <a:pt x="101" y="65"/>
                    </a:lnTo>
                    <a:lnTo>
                      <a:pt x="101" y="24"/>
                    </a:lnTo>
                    <a:lnTo>
                      <a:pt x="101" y="30"/>
                    </a:lnTo>
                    <a:lnTo>
                      <a:pt x="107" y="24"/>
                    </a:lnTo>
                    <a:lnTo>
                      <a:pt x="107" y="65"/>
                    </a:lnTo>
                    <a:lnTo>
                      <a:pt x="107" y="0"/>
                    </a:lnTo>
                    <a:lnTo>
                      <a:pt x="107" y="47"/>
                    </a:lnTo>
                    <a:lnTo>
                      <a:pt x="114" y="71"/>
                    </a:lnTo>
                    <a:lnTo>
                      <a:pt x="114" y="12"/>
                    </a:lnTo>
                    <a:lnTo>
                      <a:pt x="114" y="53"/>
                    </a:lnTo>
                    <a:lnTo>
                      <a:pt x="120" y="47"/>
                    </a:lnTo>
                    <a:lnTo>
                      <a:pt x="120" y="71"/>
                    </a:lnTo>
                    <a:lnTo>
                      <a:pt x="120" y="18"/>
                    </a:lnTo>
                    <a:lnTo>
                      <a:pt x="120" y="41"/>
                    </a:lnTo>
                    <a:lnTo>
                      <a:pt x="126" y="47"/>
                    </a:lnTo>
                    <a:lnTo>
                      <a:pt x="126" y="65"/>
                    </a:lnTo>
                    <a:lnTo>
                      <a:pt x="126" y="30"/>
                    </a:lnTo>
                    <a:lnTo>
                      <a:pt x="126" y="47"/>
                    </a:lnTo>
                    <a:lnTo>
                      <a:pt x="133" y="41"/>
                    </a:lnTo>
                    <a:lnTo>
                      <a:pt x="133" y="76"/>
                    </a:lnTo>
                    <a:lnTo>
                      <a:pt x="133" y="12"/>
                    </a:lnTo>
                    <a:lnTo>
                      <a:pt x="133" y="47"/>
                    </a:lnTo>
                    <a:lnTo>
                      <a:pt x="139" y="53"/>
                    </a:lnTo>
                    <a:lnTo>
                      <a:pt x="139" y="71"/>
                    </a:lnTo>
                    <a:lnTo>
                      <a:pt x="139" y="6"/>
                    </a:lnTo>
                    <a:lnTo>
                      <a:pt x="139" y="30"/>
                    </a:lnTo>
                    <a:lnTo>
                      <a:pt x="145" y="35"/>
                    </a:lnTo>
                    <a:lnTo>
                      <a:pt x="145" y="76"/>
                    </a:lnTo>
                    <a:lnTo>
                      <a:pt x="145" y="6"/>
                    </a:lnTo>
                    <a:lnTo>
                      <a:pt x="145" y="47"/>
                    </a:lnTo>
                    <a:lnTo>
                      <a:pt x="151" y="53"/>
                    </a:lnTo>
                    <a:lnTo>
                      <a:pt x="151" y="76"/>
                    </a:lnTo>
                    <a:lnTo>
                      <a:pt x="151" y="24"/>
                    </a:lnTo>
                    <a:lnTo>
                      <a:pt x="151" y="41"/>
                    </a:lnTo>
                    <a:lnTo>
                      <a:pt x="158" y="30"/>
                    </a:lnTo>
                    <a:lnTo>
                      <a:pt x="158" y="65"/>
                    </a:lnTo>
                    <a:lnTo>
                      <a:pt x="158" y="12"/>
                    </a:lnTo>
                    <a:lnTo>
                      <a:pt x="158" y="59"/>
                    </a:lnTo>
                    <a:lnTo>
                      <a:pt x="164" y="65"/>
                    </a:lnTo>
                    <a:lnTo>
                      <a:pt x="164" y="71"/>
                    </a:lnTo>
                    <a:lnTo>
                      <a:pt x="164" y="12"/>
                    </a:lnTo>
                    <a:lnTo>
                      <a:pt x="164" y="47"/>
                    </a:lnTo>
                    <a:lnTo>
                      <a:pt x="170" y="41"/>
                    </a:lnTo>
                    <a:lnTo>
                      <a:pt x="170" y="76"/>
                    </a:lnTo>
                    <a:lnTo>
                      <a:pt x="170" y="12"/>
                    </a:lnTo>
                    <a:lnTo>
                      <a:pt x="170" y="53"/>
                    </a:lnTo>
                    <a:lnTo>
                      <a:pt x="177" y="47"/>
                    </a:lnTo>
                    <a:lnTo>
                      <a:pt x="177" y="76"/>
                    </a:lnTo>
                    <a:lnTo>
                      <a:pt x="177" y="0"/>
                    </a:lnTo>
                    <a:lnTo>
                      <a:pt x="177" y="47"/>
                    </a:lnTo>
                    <a:lnTo>
                      <a:pt x="183" y="65"/>
                    </a:lnTo>
                    <a:lnTo>
                      <a:pt x="183" y="18"/>
                    </a:lnTo>
                    <a:lnTo>
                      <a:pt x="183" y="35"/>
                    </a:lnTo>
                    <a:lnTo>
                      <a:pt x="189" y="47"/>
                    </a:lnTo>
                    <a:lnTo>
                      <a:pt x="189" y="65"/>
                    </a:lnTo>
                    <a:lnTo>
                      <a:pt x="189" y="12"/>
                    </a:lnTo>
                    <a:lnTo>
                      <a:pt x="189" y="24"/>
                    </a:lnTo>
                    <a:lnTo>
                      <a:pt x="196" y="35"/>
                    </a:lnTo>
                    <a:lnTo>
                      <a:pt x="196" y="76"/>
                    </a:lnTo>
                    <a:lnTo>
                      <a:pt x="196" y="18"/>
                    </a:lnTo>
                    <a:lnTo>
                      <a:pt x="196" y="65"/>
                    </a:lnTo>
                    <a:lnTo>
                      <a:pt x="202" y="47"/>
                    </a:lnTo>
                    <a:lnTo>
                      <a:pt x="202" y="65"/>
                    </a:lnTo>
                    <a:lnTo>
                      <a:pt x="202" y="18"/>
                    </a:lnTo>
                    <a:lnTo>
                      <a:pt x="202" y="47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3" name="Freeform 216"/>
              <p:cNvSpPr>
                <a:spLocks/>
              </p:cNvSpPr>
              <p:nvPr/>
            </p:nvSpPr>
            <p:spPr bwMode="auto">
              <a:xfrm>
                <a:off x="2214" y="2923"/>
                <a:ext cx="201" cy="84"/>
              </a:xfrm>
              <a:custGeom>
                <a:avLst/>
                <a:gdLst>
                  <a:gd name="T0" fmla="*/ 6 w 201"/>
                  <a:gd name="T1" fmla="*/ 50 h 99"/>
                  <a:gd name="T2" fmla="*/ 12 w 201"/>
                  <a:gd name="T3" fmla="*/ 46 h 99"/>
                  <a:gd name="T4" fmla="*/ 12 w 201"/>
                  <a:gd name="T5" fmla="*/ 39 h 99"/>
                  <a:gd name="T6" fmla="*/ 19 w 201"/>
                  <a:gd name="T7" fmla="*/ 21 h 99"/>
                  <a:gd name="T8" fmla="*/ 25 w 201"/>
                  <a:gd name="T9" fmla="*/ 50 h 99"/>
                  <a:gd name="T10" fmla="*/ 31 w 201"/>
                  <a:gd name="T11" fmla="*/ 28 h 99"/>
                  <a:gd name="T12" fmla="*/ 31 w 201"/>
                  <a:gd name="T13" fmla="*/ 25 h 99"/>
                  <a:gd name="T14" fmla="*/ 38 w 201"/>
                  <a:gd name="T15" fmla="*/ 10 h 99"/>
                  <a:gd name="T16" fmla="*/ 44 w 201"/>
                  <a:gd name="T17" fmla="*/ 46 h 99"/>
                  <a:gd name="T18" fmla="*/ 50 w 201"/>
                  <a:gd name="T19" fmla="*/ 28 h 99"/>
                  <a:gd name="T20" fmla="*/ 50 w 201"/>
                  <a:gd name="T21" fmla="*/ 39 h 99"/>
                  <a:gd name="T22" fmla="*/ 57 w 201"/>
                  <a:gd name="T23" fmla="*/ 18 h 99"/>
                  <a:gd name="T24" fmla="*/ 63 w 201"/>
                  <a:gd name="T25" fmla="*/ 46 h 99"/>
                  <a:gd name="T26" fmla="*/ 69 w 201"/>
                  <a:gd name="T27" fmla="*/ 36 h 99"/>
                  <a:gd name="T28" fmla="*/ 69 w 201"/>
                  <a:gd name="T29" fmla="*/ 31 h 99"/>
                  <a:gd name="T30" fmla="*/ 75 w 201"/>
                  <a:gd name="T31" fmla="*/ 21 h 99"/>
                  <a:gd name="T32" fmla="*/ 82 w 201"/>
                  <a:gd name="T33" fmla="*/ 60 h 99"/>
                  <a:gd name="T34" fmla="*/ 88 w 201"/>
                  <a:gd name="T35" fmla="*/ 21 h 99"/>
                  <a:gd name="T36" fmla="*/ 88 w 201"/>
                  <a:gd name="T37" fmla="*/ 39 h 99"/>
                  <a:gd name="T38" fmla="*/ 94 w 201"/>
                  <a:gd name="T39" fmla="*/ 14 h 99"/>
                  <a:gd name="T40" fmla="*/ 101 w 201"/>
                  <a:gd name="T41" fmla="*/ 46 h 99"/>
                  <a:gd name="T42" fmla="*/ 107 w 201"/>
                  <a:gd name="T43" fmla="*/ 39 h 99"/>
                  <a:gd name="T44" fmla="*/ 107 w 201"/>
                  <a:gd name="T45" fmla="*/ 28 h 99"/>
                  <a:gd name="T46" fmla="*/ 113 w 201"/>
                  <a:gd name="T47" fmla="*/ 0 h 99"/>
                  <a:gd name="T48" fmla="*/ 120 w 201"/>
                  <a:gd name="T49" fmla="*/ 50 h 99"/>
                  <a:gd name="T50" fmla="*/ 126 w 201"/>
                  <a:gd name="T51" fmla="*/ 25 h 99"/>
                  <a:gd name="T52" fmla="*/ 126 w 201"/>
                  <a:gd name="T53" fmla="*/ 42 h 99"/>
                  <a:gd name="T54" fmla="*/ 132 w 201"/>
                  <a:gd name="T55" fmla="*/ 10 h 99"/>
                  <a:gd name="T56" fmla="*/ 138 w 201"/>
                  <a:gd name="T57" fmla="*/ 57 h 99"/>
                  <a:gd name="T58" fmla="*/ 145 w 201"/>
                  <a:gd name="T59" fmla="*/ 53 h 99"/>
                  <a:gd name="T60" fmla="*/ 145 w 201"/>
                  <a:gd name="T61" fmla="*/ 36 h 99"/>
                  <a:gd name="T62" fmla="*/ 151 w 201"/>
                  <a:gd name="T63" fmla="*/ 18 h 99"/>
                  <a:gd name="T64" fmla="*/ 157 w 201"/>
                  <a:gd name="T65" fmla="*/ 57 h 99"/>
                  <a:gd name="T66" fmla="*/ 164 w 201"/>
                  <a:gd name="T67" fmla="*/ 25 h 99"/>
                  <a:gd name="T68" fmla="*/ 164 w 201"/>
                  <a:gd name="T69" fmla="*/ 39 h 99"/>
                  <a:gd name="T70" fmla="*/ 170 w 201"/>
                  <a:gd name="T71" fmla="*/ 14 h 99"/>
                  <a:gd name="T72" fmla="*/ 176 w 201"/>
                  <a:gd name="T73" fmla="*/ 50 h 99"/>
                  <a:gd name="T74" fmla="*/ 182 w 201"/>
                  <a:gd name="T75" fmla="*/ 28 h 99"/>
                  <a:gd name="T76" fmla="*/ 182 w 201"/>
                  <a:gd name="T77" fmla="*/ 18 h 99"/>
                  <a:gd name="T78" fmla="*/ 189 w 201"/>
                  <a:gd name="T79" fmla="*/ 7 h 99"/>
                  <a:gd name="T80" fmla="*/ 195 w 201"/>
                  <a:gd name="T81" fmla="*/ 42 h 99"/>
                  <a:gd name="T82" fmla="*/ 201 w 201"/>
                  <a:gd name="T83" fmla="*/ 18 h 9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99">
                    <a:moveTo>
                      <a:pt x="0" y="58"/>
                    </a:moveTo>
                    <a:lnTo>
                      <a:pt x="6" y="58"/>
                    </a:lnTo>
                    <a:lnTo>
                      <a:pt x="6" y="82"/>
                    </a:lnTo>
                    <a:lnTo>
                      <a:pt x="6" y="23"/>
                    </a:lnTo>
                    <a:lnTo>
                      <a:pt x="6" y="70"/>
                    </a:lnTo>
                    <a:lnTo>
                      <a:pt x="12" y="76"/>
                    </a:lnTo>
                    <a:lnTo>
                      <a:pt x="12" y="93"/>
                    </a:lnTo>
                    <a:lnTo>
                      <a:pt x="12" y="17"/>
                    </a:lnTo>
                    <a:lnTo>
                      <a:pt x="12" y="64"/>
                    </a:lnTo>
                    <a:lnTo>
                      <a:pt x="19" y="41"/>
                    </a:lnTo>
                    <a:lnTo>
                      <a:pt x="19" y="93"/>
                    </a:lnTo>
                    <a:lnTo>
                      <a:pt x="19" y="35"/>
                    </a:lnTo>
                    <a:lnTo>
                      <a:pt x="19" y="41"/>
                    </a:lnTo>
                    <a:lnTo>
                      <a:pt x="25" y="46"/>
                    </a:lnTo>
                    <a:lnTo>
                      <a:pt x="25" y="82"/>
                    </a:lnTo>
                    <a:lnTo>
                      <a:pt x="25" y="17"/>
                    </a:lnTo>
                    <a:lnTo>
                      <a:pt x="25" y="52"/>
                    </a:lnTo>
                    <a:lnTo>
                      <a:pt x="31" y="46"/>
                    </a:lnTo>
                    <a:lnTo>
                      <a:pt x="31" y="82"/>
                    </a:lnTo>
                    <a:lnTo>
                      <a:pt x="31" y="23"/>
                    </a:lnTo>
                    <a:lnTo>
                      <a:pt x="31" y="41"/>
                    </a:lnTo>
                    <a:lnTo>
                      <a:pt x="38" y="46"/>
                    </a:lnTo>
                    <a:lnTo>
                      <a:pt x="38" y="70"/>
                    </a:lnTo>
                    <a:lnTo>
                      <a:pt x="38" y="17"/>
                    </a:lnTo>
                    <a:lnTo>
                      <a:pt x="38" y="29"/>
                    </a:lnTo>
                    <a:lnTo>
                      <a:pt x="44" y="23"/>
                    </a:lnTo>
                    <a:lnTo>
                      <a:pt x="44" y="76"/>
                    </a:lnTo>
                    <a:lnTo>
                      <a:pt x="44" y="23"/>
                    </a:lnTo>
                    <a:lnTo>
                      <a:pt x="44" y="58"/>
                    </a:lnTo>
                    <a:lnTo>
                      <a:pt x="50" y="46"/>
                    </a:lnTo>
                    <a:lnTo>
                      <a:pt x="50" y="70"/>
                    </a:lnTo>
                    <a:lnTo>
                      <a:pt x="50" y="17"/>
                    </a:lnTo>
                    <a:lnTo>
                      <a:pt x="50" y="64"/>
                    </a:lnTo>
                    <a:lnTo>
                      <a:pt x="57" y="52"/>
                    </a:lnTo>
                    <a:lnTo>
                      <a:pt x="57" y="82"/>
                    </a:lnTo>
                    <a:lnTo>
                      <a:pt x="57" y="29"/>
                    </a:lnTo>
                    <a:lnTo>
                      <a:pt x="57" y="82"/>
                    </a:lnTo>
                    <a:lnTo>
                      <a:pt x="63" y="58"/>
                    </a:lnTo>
                    <a:lnTo>
                      <a:pt x="63" y="76"/>
                    </a:lnTo>
                    <a:lnTo>
                      <a:pt x="63" y="23"/>
                    </a:lnTo>
                    <a:lnTo>
                      <a:pt x="63" y="46"/>
                    </a:lnTo>
                    <a:lnTo>
                      <a:pt x="69" y="58"/>
                    </a:lnTo>
                    <a:lnTo>
                      <a:pt x="69" y="87"/>
                    </a:lnTo>
                    <a:lnTo>
                      <a:pt x="69" y="29"/>
                    </a:lnTo>
                    <a:lnTo>
                      <a:pt x="69" y="52"/>
                    </a:lnTo>
                    <a:lnTo>
                      <a:pt x="75" y="76"/>
                    </a:lnTo>
                    <a:lnTo>
                      <a:pt x="75" y="93"/>
                    </a:lnTo>
                    <a:lnTo>
                      <a:pt x="75" y="35"/>
                    </a:lnTo>
                    <a:lnTo>
                      <a:pt x="75" y="52"/>
                    </a:lnTo>
                    <a:lnTo>
                      <a:pt x="82" y="76"/>
                    </a:lnTo>
                    <a:lnTo>
                      <a:pt x="82" y="99"/>
                    </a:lnTo>
                    <a:lnTo>
                      <a:pt x="82" y="23"/>
                    </a:lnTo>
                    <a:lnTo>
                      <a:pt x="82" y="58"/>
                    </a:lnTo>
                    <a:lnTo>
                      <a:pt x="88" y="35"/>
                    </a:lnTo>
                    <a:lnTo>
                      <a:pt x="88" y="99"/>
                    </a:lnTo>
                    <a:lnTo>
                      <a:pt x="88" y="23"/>
                    </a:lnTo>
                    <a:lnTo>
                      <a:pt x="88" y="64"/>
                    </a:lnTo>
                    <a:lnTo>
                      <a:pt x="94" y="76"/>
                    </a:lnTo>
                    <a:lnTo>
                      <a:pt x="94" y="87"/>
                    </a:lnTo>
                    <a:lnTo>
                      <a:pt x="94" y="23"/>
                    </a:lnTo>
                    <a:lnTo>
                      <a:pt x="94" y="52"/>
                    </a:lnTo>
                    <a:lnTo>
                      <a:pt x="101" y="35"/>
                    </a:lnTo>
                    <a:lnTo>
                      <a:pt x="101" y="76"/>
                    </a:lnTo>
                    <a:lnTo>
                      <a:pt x="101" y="6"/>
                    </a:lnTo>
                    <a:lnTo>
                      <a:pt x="101" y="41"/>
                    </a:lnTo>
                    <a:lnTo>
                      <a:pt x="107" y="64"/>
                    </a:lnTo>
                    <a:lnTo>
                      <a:pt x="107" y="76"/>
                    </a:lnTo>
                    <a:lnTo>
                      <a:pt x="107" y="11"/>
                    </a:lnTo>
                    <a:lnTo>
                      <a:pt x="107" y="46"/>
                    </a:lnTo>
                    <a:lnTo>
                      <a:pt x="113" y="41"/>
                    </a:lnTo>
                    <a:lnTo>
                      <a:pt x="113" y="76"/>
                    </a:lnTo>
                    <a:lnTo>
                      <a:pt x="113" y="0"/>
                    </a:lnTo>
                    <a:lnTo>
                      <a:pt x="113" y="46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20" y="6"/>
                    </a:lnTo>
                    <a:lnTo>
                      <a:pt x="120" y="29"/>
                    </a:lnTo>
                    <a:lnTo>
                      <a:pt x="126" y="41"/>
                    </a:lnTo>
                    <a:lnTo>
                      <a:pt x="126" y="93"/>
                    </a:lnTo>
                    <a:lnTo>
                      <a:pt x="126" y="17"/>
                    </a:lnTo>
                    <a:lnTo>
                      <a:pt x="126" y="70"/>
                    </a:lnTo>
                    <a:lnTo>
                      <a:pt x="132" y="58"/>
                    </a:lnTo>
                    <a:lnTo>
                      <a:pt x="132" y="87"/>
                    </a:lnTo>
                    <a:lnTo>
                      <a:pt x="132" y="17"/>
                    </a:lnTo>
                    <a:lnTo>
                      <a:pt x="132" y="52"/>
                    </a:lnTo>
                    <a:lnTo>
                      <a:pt x="138" y="52"/>
                    </a:lnTo>
                    <a:lnTo>
                      <a:pt x="138" y="93"/>
                    </a:lnTo>
                    <a:lnTo>
                      <a:pt x="138" y="23"/>
                    </a:lnTo>
                    <a:lnTo>
                      <a:pt x="138" y="58"/>
                    </a:lnTo>
                    <a:lnTo>
                      <a:pt x="145" y="87"/>
                    </a:lnTo>
                    <a:lnTo>
                      <a:pt x="145" y="99"/>
                    </a:lnTo>
                    <a:lnTo>
                      <a:pt x="145" y="23"/>
                    </a:lnTo>
                    <a:lnTo>
                      <a:pt x="145" y="58"/>
                    </a:lnTo>
                    <a:lnTo>
                      <a:pt x="151" y="46"/>
                    </a:lnTo>
                    <a:lnTo>
                      <a:pt x="151" y="93"/>
                    </a:lnTo>
                    <a:lnTo>
                      <a:pt x="151" y="29"/>
                    </a:lnTo>
                    <a:lnTo>
                      <a:pt x="151" y="58"/>
                    </a:lnTo>
                    <a:lnTo>
                      <a:pt x="157" y="76"/>
                    </a:lnTo>
                    <a:lnTo>
                      <a:pt x="157" y="93"/>
                    </a:lnTo>
                    <a:lnTo>
                      <a:pt x="157" y="29"/>
                    </a:lnTo>
                    <a:lnTo>
                      <a:pt x="157" y="41"/>
                    </a:lnTo>
                    <a:lnTo>
                      <a:pt x="164" y="41"/>
                    </a:lnTo>
                    <a:lnTo>
                      <a:pt x="164" y="82"/>
                    </a:lnTo>
                    <a:lnTo>
                      <a:pt x="164" y="17"/>
                    </a:lnTo>
                    <a:lnTo>
                      <a:pt x="164" y="64"/>
                    </a:lnTo>
                    <a:lnTo>
                      <a:pt x="170" y="70"/>
                    </a:lnTo>
                    <a:lnTo>
                      <a:pt x="170" y="76"/>
                    </a:lnTo>
                    <a:lnTo>
                      <a:pt x="170" y="23"/>
                    </a:lnTo>
                    <a:lnTo>
                      <a:pt x="170" y="52"/>
                    </a:lnTo>
                    <a:lnTo>
                      <a:pt x="176" y="46"/>
                    </a:lnTo>
                    <a:lnTo>
                      <a:pt x="176" y="82"/>
                    </a:lnTo>
                    <a:lnTo>
                      <a:pt x="176" y="29"/>
                    </a:lnTo>
                    <a:lnTo>
                      <a:pt x="176" y="41"/>
                    </a:lnTo>
                    <a:lnTo>
                      <a:pt x="182" y="46"/>
                    </a:lnTo>
                    <a:lnTo>
                      <a:pt x="182" y="76"/>
                    </a:lnTo>
                    <a:lnTo>
                      <a:pt x="182" y="11"/>
                    </a:lnTo>
                    <a:lnTo>
                      <a:pt x="182" y="29"/>
                    </a:lnTo>
                    <a:lnTo>
                      <a:pt x="189" y="35"/>
                    </a:lnTo>
                    <a:lnTo>
                      <a:pt x="189" y="76"/>
                    </a:lnTo>
                    <a:lnTo>
                      <a:pt x="189" y="11"/>
                    </a:lnTo>
                    <a:lnTo>
                      <a:pt x="189" y="76"/>
                    </a:lnTo>
                    <a:lnTo>
                      <a:pt x="195" y="58"/>
                    </a:lnTo>
                    <a:lnTo>
                      <a:pt x="195" y="70"/>
                    </a:lnTo>
                    <a:lnTo>
                      <a:pt x="195" y="6"/>
                    </a:lnTo>
                    <a:lnTo>
                      <a:pt x="195" y="41"/>
                    </a:lnTo>
                    <a:lnTo>
                      <a:pt x="201" y="29"/>
                    </a:lnTo>
                    <a:lnTo>
                      <a:pt x="201" y="82"/>
                    </a:lnTo>
                    <a:lnTo>
                      <a:pt x="201" y="4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4" name="Freeform 217"/>
              <p:cNvSpPr>
                <a:spLocks/>
              </p:cNvSpPr>
              <p:nvPr/>
            </p:nvSpPr>
            <p:spPr bwMode="auto">
              <a:xfrm>
                <a:off x="2415" y="2927"/>
                <a:ext cx="202" cy="80"/>
              </a:xfrm>
              <a:custGeom>
                <a:avLst/>
                <a:gdLst>
                  <a:gd name="T0" fmla="*/ 7 w 202"/>
                  <a:gd name="T1" fmla="*/ 45 h 93"/>
                  <a:gd name="T2" fmla="*/ 13 w 202"/>
                  <a:gd name="T3" fmla="*/ 37 h 93"/>
                  <a:gd name="T4" fmla="*/ 13 w 202"/>
                  <a:gd name="T5" fmla="*/ 29 h 93"/>
                  <a:gd name="T6" fmla="*/ 19 w 202"/>
                  <a:gd name="T7" fmla="*/ 11 h 93"/>
                  <a:gd name="T8" fmla="*/ 26 w 202"/>
                  <a:gd name="T9" fmla="*/ 56 h 93"/>
                  <a:gd name="T10" fmla="*/ 32 w 202"/>
                  <a:gd name="T11" fmla="*/ 22 h 93"/>
                  <a:gd name="T12" fmla="*/ 32 w 202"/>
                  <a:gd name="T13" fmla="*/ 45 h 93"/>
                  <a:gd name="T14" fmla="*/ 38 w 202"/>
                  <a:gd name="T15" fmla="*/ 7 h 93"/>
                  <a:gd name="T16" fmla="*/ 44 w 202"/>
                  <a:gd name="T17" fmla="*/ 52 h 93"/>
                  <a:gd name="T18" fmla="*/ 51 w 202"/>
                  <a:gd name="T19" fmla="*/ 37 h 93"/>
                  <a:gd name="T20" fmla="*/ 51 w 202"/>
                  <a:gd name="T21" fmla="*/ 34 h 93"/>
                  <a:gd name="T22" fmla="*/ 57 w 202"/>
                  <a:gd name="T23" fmla="*/ 3 h 93"/>
                  <a:gd name="T24" fmla="*/ 63 w 202"/>
                  <a:gd name="T25" fmla="*/ 52 h 93"/>
                  <a:gd name="T26" fmla="*/ 70 w 202"/>
                  <a:gd name="T27" fmla="*/ 22 h 93"/>
                  <a:gd name="T28" fmla="*/ 70 w 202"/>
                  <a:gd name="T29" fmla="*/ 48 h 93"/>
                  <a:gd name="T30" fmla="*/ 76 w 202"/>
                  <a:gd name="T31" fmla="*/ 7 h 93"/>
                  <a:gd name="T32" fmla="*/ 82 w 202"/>
                  <a:gd name="T33" fmla="*/ 52 h 93"/>
                  <a:gd name="T34" fmla="*/ 89 w 202"/>
                  <a:gd name="T35" fmla="*/ 45 h 93"/>
                  <a:gd name="T36" fmla="*/ 95 w 202"/>
                  <a:gd name="T37" fmla="*/ 29 h 93"/>
                  <a:gd name="T38" fmla="*/ 95 w 202"/>
                  <a:gd name="T39" fmla="*/ 45 h 93"/>
                  <a:gd name="T40" fmla="*/ 101 w 202"/>
                  <a:gd name="T41" fmla="*/ 7 h 93"/>
                  <a:gd name="T42" fmla="*/ 107 w 202"/>
                  <a:gd name="T43" fmla="*/ 56 h 93"/>
                  <a:gd name="T44" fmla="*/ 114 w 202"/>
                  <a:gd name="T45" fmla="*/ 37 h 93"/>
                  <a:gd name="T46" fmla="*/ 114 w 202"/>
                  <a:gd name="T47" fmla="*/ 15 h 93"/>
                  <a:gd name="T48" fmla="*/ 120 w 202"/>
                  <a:gd name="T49" fmla="*/ 19 h 93"/>
                  <a:gd name="T50" fmla="*/ 126 w 202"/>
                  <a:gd name="T51" fmla="*/ 48 h 93"/>
                  <a:gd name="T52" fmla="*/ 133 w 202"/>
                  <a:gd name="T53" fmla="*/ 25 h 93"/>
                  <a:gd name="T54" fmla="*/ 133 w 202"/>
                  <a:gd name="T55" fmla="*/ 37 h 93"/>
                  <a:gd name="T56" fmla="*/ 139 w 202"/>
                  <a:gd name="T57" fmla="*/ 11 h 93"/>
                  <a:gd name="T58" fmla="*/ 145 w 202"/>
                  <a:gd name="T59" fmla="*/ 52 h 93"/>
                  <a:gd name="T60" fmla="*/ 152 w 202"/>
                  <a:gd name="T61" fmla="*/ 25 h 93"/>
                  <a:gd name="T62" fmla="*/ 152 w 202"/>
                  <a:gd name="T63" fmla="*/ 29 h 93"/>
                  <a:gd name="T64" fmla="*/ 158 w 202"/>
                  <a:gd name="T65" fmla="*/ 11 h 93"/>
                  <a:gd name="T66" fmla="*/ 164 w 202"/>
                  <a:gd name="T67" fmla="*/ 45 h 93"/>
                  <a:gd name="T68" fmla="*/ 170 w 202"/>
                  <a:gd name="T69" fmla="*/ 37 h 93"/>
                  <a:gd name="T70" fmla="*/ 170 w 202"/>
                  <a:gd name="T71" fmla="*/ 25 h 93"/>
                  <a:gd name="T72" fmla="*/ 177 w 202"/>
                  <a:gd name="T73" fmla="*/ 11 h 93"/>
                  <a:gd name="T74" fmla="*/ 183 w 202"/>
                  <a:gd name="T75" fmla="*/ 48 h 93"/>
                  <a:gd name="T76" fmla="*/ 189 w 202"/>
                  <a:gd name="T77" fmla="*/ 34 h 93"/>
                  <a:gd name="T78" fmla="*/ 189 w 202"/>
                  <a:gd name="T79" fmla="*/ 34 h 93"/>
                  <a:gd name="T80" fmla="*/ 196 w 202"/>
                  <a:gd name="T81" fmla="*/ 7 h 93"/>
                  <a:gd name="T82" fmla="*/ 202 w 202"/>
                  <a:gd name="T83" fmla="*/ 52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93">
                    <a:moveTo>
                      <a:pt x="0" y="40"/>
                    </a:moveTo>
                    <a:lnTo>
                      <a:pt x="7" y="46"/>
                    </a:lnTo>
                    <a:lnTo>
                      <a:pt x="7" y="70"/>
                    </a:lnTo>
                    <a:lnTo>
                      <a:pt x="7" y="5"/>
                    </a:lnTo>
                    <a:lnTo>
                      <a:pt x="7" y="64"/>
                    </a:lnTo>
                    <a:lnTo>
                      <a:pt x="13" y="58"/>
                    </a:lnTo>
                    <a:lnTo>
                      <a:pt x="13" y="76"/>
                    </a:lnTo>
                    <a:lnTo>
                      <a:pt x="13" y="23"/>
                    </a:lnTo>
                    <a:lnTo>
                      <a:pt x="13" y="46"/>
                    </a:lnTo>
                    <a:lnTo>
                      <a:pt x="19" y="46"/>
                    </a:lnTo>
                    <a:lnTo>
                      <a:pt x="19" y="93"/>
                    </a:lnTo>
                    <a:lnTo>
                      <a:pt x="19" y="17"/>
                    </a:lnTo>
                    <a:lnTo>
                      <a:pt x="19" y="46"/>
                    </a:lnTo>
                    <a:lnTo>
                      <a:pt x="26" y="58"/>
                    </a:lnTo>
                    <a:lnTo>
                      <a:pt x="26" y="87"/>
                    </a:lnTo>
                    <a:lnTo>
                      <a:pt x="26" y="23"/>
                    </a:lnTo>
                    <a:lnTo>
                      <a:pt x="26" y="29"/>
                    </a:lnTo>
                    <a:lnTo>
                      <a:pt x="32" y="35"/>
                    </a:lnTo>
                    <a:lnTo>
                      <a:pt x="32" y="93"/>
                    </a:lnTo>
                    <a:lnTo>
                      <a:pt x="32" y="17"/>
                    </a:lnTo>
                    <a:lnTo>
                      <a:pt x="32" y="70"/>
                    </a:lnTo>
                    <a:lnTo>
                      <a:pt x="38" y="64"/>
                    </a:lnTo>
                    <a:lnTo>
                      <a:pt x="38" y="81"/>
                    </a:lnTo>
                    <a:lnTo>
                      <a:pt x="38" y="11"/>
                    </a:lnTo>
                    <a:lnTo>
                      <a:pt x="38" y="29"/>
                    </a:lnTo>
                    <a:lnTo>
                      <a:pt x="44" y="35"/>
                    </a:lnTo>
                    <a:lnTo>
                      <a:pt x="44" y="81"/>
                    </a:lnTo>
                    <a:lnTo>
                      <a:pt x="44" y="17"/>
                    </a:lnTo>
                    <a:lnTo>
                      <a:pt x="44" y="52"/>
                    </a:lnTo>
                    <a:lnTo>
                      <a:pt x="51" y="58"/>
                    </a:lnTo>
                    <a:lnTo>
                      <a:pt x="51" y="76"/>
                    </a:lnTo>
                    <a:lnTo>
                      <a:pt x="51" y="0"/>
                    </a:lnTo>
                    <a:lnTo>
                      <a:pt x="51" y="52"/>
                    </a:lnTo>
                    <a:lnTo>
                      <a:pt x="57" y="40"/>
                    </a:lnTo>
                    <a:lnTo>
                      <a:pt x="57" y="76"/>
                    </a:lnTo>
                    <a:lnTo>
                      <a:pt x="57" y="5"/>
                    </a:lnTo>
                    <a:lnTo>
                      <a:pt x="57" y="46"/>
                    </a:lnTo>
                    <a:lnTo>
                      <a:pt x="63" y="64"/>
                    </a:lnTo>
                    <a:lnTo>
                      <a:pt x="63" y="81"/>
                    </a:lnTo>
                    <a:lnTo>
                      <a:pt x="63" y="17"/>
                    </a:lnTo>
                    <a:lnTo>
                      <a:pt x="63" y="29"/>
                    </a:lnTo>
                    <a:lnTo>
                      <a:pt x="70" y="35"/>
                    </a:lnTo>
                    <a:lnTo>
                      <a:pt x="70" y="93"/>
                    </a:lnTo>
                    <a:lnTo>
                      <a:pt x="70" y="5"/>
                    </a:lnTo>
                    <a:lnTo>
                      <a:pt x="70" y="76"/>
                    </a:lnTo>
                    <a:lnTo>
                      <a:pt x="76" y="58"/>
                    </a:lnTo>
                    <a:lnTo>
                      <a:pt x="76" y="81"/>
                    </a:lnTo>
                    <a:lnTo>
                      <a:pt x="76" y="11"/>
                    </a:lnTo>
                    <a:lnTo>
                      <a:pt x="76" y="17"/>
                    </a:lnTo>
                    <a:lnTo>
                      <a:pt x="82" y="23"/>
                    </a:lnTo>
                    <a:lnTo>
                      <a:pt x="82" y="81"/>
                    </a:lnTo>
                    <a:lnTo>
                      <a:pt x="82" y="11"/>
                    </a:lnTo>
                    <a:lnTo>
                      <a:pt x="82" y="52"/>
                    </a:lnTo>
                    <a:lnTo>
                      <a:pt x="89" y="70"/>
                    </a:lnTo>
                    <a:lnTo>
                      <a:pt x="89" y="17"/>
                    </a:lnTo>
                    <a:lnTo>
                      <a:pt x="89" y="29"/>
                    </a:lnTo>
                    <a:lnTo>
                      <a:pt x="95" y="46"/>
                    </a:lnTo>
                    <a:lnTo>
                      <a:pt x="95" y="87"/>
                    </a:lnTo>
                    <a:lnTo>
                      <a:pt x="95" y="11"/>
                    </a:lnTo>
                    <a:lnTo>
                      <a:pt x="95" y="70"/>
                    </a:lnTo>
                    <a:lnTo>
                      <a:pt x="101" y="76"/>
                    </a:lnTo>
                    <a:lnTo>
                      <a:pt x="101" y="11"/>
                    </a:lnTo>
                    <a:lnTo>
                      <a:pt x="101" y="29"/>
                    </a:lnTo>
                    <a:lnTo>
                      <a:pt x="107" y="17"/>
                    </a:lnTo>
                    <a:lnTo>
                      <a:pt x="107" y="87"/>
                    </a:lnTo>
                    <a:lnTo>
                      <a:pt x="107" y="5"/>
                    </a:lnTo>
                    <a:lnTo>
                      <a:pt x="107" y="46"/>
                    </a:lnTo>
                    <a:lnTo>
                      <a:pt x="114" y="58"/>
                    </a:lnTo>
                    <a:lnTo>
                      <a:pt x="114" y="87"/>
                    </a:lnTo>
                    <a:lnTo>
                      <a:pt x="114" y="17"/>
                    </a:lnTo>
                    <a:lnTo>
                      <a:pt x="114" y="23"/>
                    </a:lnTo>
                    <a:lnTo>
                      <a:pt x="120" y="46"/>
                    </a:lnTo>
                    <a:lnTo>
                      <a:pt x="120" y="87"/>
                    </a:lnTo>
                    <a:lnTo>
                      <a:pt x="120" y="29"/>
                    </a:lnTo>
                    <a:lnTo>
                      <a:pt x="120" y="52"/>
                    </a:lnTo>
                    <a:lnTo>
                      <a:pt x="126" y="52"/>
                    </a:lnTo>
                    <a:lnTo>
                      <a:pt x="126" y="76"/>
                    </a:lnTo>
                    <a:lnTo>
                      <a:pt x="126" y="23"/>
                    </a:lnTo>
                    <a:lnTo>
                      <a:pt x="126" y="64"/>
                    </a:lnTo>
                    <a:lnTo>
                      <a:pt x="133" y="40"/>
                    </a:lnTo>
                    <a:lnTo>
                      <a:pt x="133" y="76"/>
                    </a:lnTo>
                    <a:lnTo>
                      <a:pt x="133" y="23"/>
                    </a:lnTo>
                    <a:lnTo>
                      <a:pt x="133" y="58"/>
                    </a:lnTo>
                    <a:lnTo>
                      <a:pt x="139" y="29"/>
                    </a:lnTo>
                    <a:lnTo>
                      <a:pt x="139" y="76"/>
                    </a:lnTo>
                    <a:lnTo>
                      <a:pt x="139" y="17"/>
                    </a:lnTo>
                    <a:lnTo>
                      <a:pt x="139" y="52"/>
                    </a:lnTo>
                    <a:lnTo>
                      <a:pt x="145" y="58"/>
                    </a:lnTo>
                    <a:lnTo>
                      <a:pt x="145" y="81"/>
                    </a:lnTo>
                    <a:lnTo>
                      <a:pt x="145" y="17"/>
                    </a:lnTo>
                    <a:lnTo>
                      <a:pt x="145" y="52"/>
                    </a:lnTo>
                    <a:lnTo>
                      <a:pt x="152" y="40"/>
                    </a:lnTo>
                    <a:lnTo>
                      <a:pt x="152" y="58"/>
                    </a:lnTo>
                    <a:lnTo>
                      <a:pt x="152" y="17"/>
                    </a:lnTo>
                    <a:lnTo>
                      <a:pt x="152" y="46"/>
                    </a:lnTo>
                    <a:lnTo>
                      <a:pt x="158" y="52"/>
                    </a:lnTo>
                    <a:lnTo>
                      <a:pt x="158" y="70"/>
                    </a:lnTo>
                    <a:lnTo>
                      <a:pt x="158" y="17"/>
                    </a:lnTo>
                    <a:lnTo>
                      <a:pt x="158" y="35"/>
                    </a:lnTo>
                    <a:lnTo>
                      <a:pt x="164" y="29"/>
                    </a:lnTo>
                    <a:lnTo>
                      <a:pt x="164" y="70"/>
                    </a:lnTo>
                    <a:lnTo>
                      <a:pt x="164" y="23"/>
                    </a:lnTo>
                    <a:lnTo>
                      <a:pt x="164" y="52"/>
                    </a:lnTo>
                    <a:lnTo>
                      <a:pt x="170" y="58"/>
                    </a:lnTo>
                    <a:lnTo>
                      <a:pt x="170" y="70"/>
                    </a:lnTo>
                    <a:lnTo>
                      <a:pt x="170" y="23"/>
                    </a:lnTo>
                    <a:lnTo>
                      <a:pt x="170" y="40"/>
                    </a:lnTo>
                    <a:lnTo>
                      <a:pt x="177" y="46"/>
                    </a:lnTo>
                    <a:lnTo>
                      <a:pt x="177" y="87"/>
                    </a:lnTo>
                    <a:lnTo>
                      <a:pt x="177" y="17"/>
                    </a:lnTo>
                    <a:lnTo>
                      <a:pt x="177" y="40"/>
                    </a:lnTo>
                    <a:lnTo>
                      <a:pt x="183" y="58"/>
                    </a:lnTo>
                    <a:lnTo>
                      <a:pt x="183" y="76"/>
                    </a:lnTo>
                    <a:lnTo>
                      <a:pt x="183" y="23"/>
                    </a:lnTo>
                    <a:lnTo>
                      <a:pt x="183" y="35"/>
                    </a:lnTo>
                    <a:lnTo>
                      <a:pt x="189" y="52"/>
                    </a:lnTo>
                    <a:lnTo>
                      <a:pt x="189" y="81"/>
                    </a:lnTo>
                    <a:lnTo>
                      <a:pt x="189" y="11"/>
                    </a:lnTo>
                    <a:lnTo>
                      <a:pt x="189" y="52"/>
                    </a:lnTo>
                    <a:lnTo>
                      <a:pt x="196" y="70"/>
                    </a:lnTo>
                    <a:lnTo>
                      <a:pt x="196" y="76"/>
                    </a:lnTo>
                    <a:lnTo>
                      <a:pt x="196" y="11"/>
                    </a:lnTo>
                    <a:lnTo>
                      <a:pt x="196" y="35"/>
                    </a:lnTo>
                    <a:lnTo>
                      <a:pt x="202" y="40"/>
                    </a:lnTo>
                    <a:lnTo>
                      <a:pt x="202" y="81"/>
                    </a:lnTo>
                    <a:lnTo>
                      <a:pt x="202" y="17"/>
                    </a:lnTo>
                    <a:lnTo>
                      <a:pt x="202" y="52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5" name="Freeform 218"/>
              <p:cNvSpPr>
                <a:spLocks/>
              </p:cNvSpPr>
              <p:nvPr/>
            </p:nvSpPr>
            <p:spPr bwMode="auto">
              <a:xfrm>
                <a:off x="2617" y="2917"/>
                <a:ext cx="208" cy="101"/>
              </a:xfrm>
              <a:custGeom>
                <a:avLst/>
                <a:gdLst>
                  <a:gd name="T0" fmla="*/ 6 w 208"/>
                  <a:gd name="T1" fmla="*/ 63 h 117"/>
                  <a:gd name="T2" fmla="*/ 13 w 208"/>
                  <a:gd name="T3" fmla="*/ 30 h 117"/>
                  <a:gd name="T4" fmla="*/ 13 w 208"/>
                  <a:gd name="T5" fmla="*/ 53 h 117"/>
                  <a:gd name="T6" fmla="*/ 25 w 208"/>
                  <a:gd name="T7" fmla="*/ 26 h 117"/>
                  <a:gd name="T8" fmla="*/ 25 w 208"/>
                  <a:gd name="T9" fmla="*/ 49 h 117"/>
                  <a:gd name="T10" fmla="*/ 31 w 208"/>
                  <a:gd name="T11" fmla="*/ 22 h 117"/>
                  <a:gd name="T12" fmla="*/ 38 w 208"/>
                  <a:gd name="T13" fmla="*/ 60 h 117"/>
                  <a:gd name="T14" fmla="*/ 44 w 208"/>
                  <a:gd name="T15" fmla="*/ 45 h 117"/>
                  <a:gd name="T16" fmla="*/ 44 w 208"/>
                  <a:gd name="T17" fmla="*/ 19 h 117"/>
                  <a:gd name="T18" fmla="*/ 50 w 208"/>
                  <a:gd name="T19" fmla="*/ 15 h 117"/>
                  <a:gd name="T20" fmla="*/ 57 w 208"/>
                  <a:gd name="T21" fmla="*/ 60 h 117"/>
                  <a:gd name="T22" fmla="*/ 63 w 208"/>
                  <a:gd name="T23" fmla="*/ 30 h 117"/>
                  <a:gd name="T24" fmla="*/ 63 w 208"/>
                  <a:gd name="T25" fmla="*/ 45 h 117"/>
                  <a:gd name="T26" fmla="*/ 69 w 208"/>
                  <a:gd name="T27" fmla="*/ 11 h 117"/>
                  <a:gd name="T28" fmla="*/ 76 w 208"/>
                  <a:gd name="T29" fmla="*/ 57 h 117"/>
                  <a:gd name="T30" fmla="*/ 82 w 208"/>
                  <a:gd name="T31" fmla="*/ 45 h 117"/>
                  <a:gd name="T32" fmla="*/ 82 w 208"/>
                  <a:gd name="T33" fmla="*/ 37 h 117"/>
                  <a:gd name="T34" fmla="*/ 88 w 208"/>
                  <a:gd name="T35" fmla="*/ 15 h 117"/>
                  <a:gd name="T36" fmla="*/ 94 w 208"/>
                  <a:gd name="T37" fmla="*/ 68 h 117"/>
                  <a:gd name="T38" fmla="*/ 101 w 208"/>
                  <a:gd name="T39" fmla="*/ 41 h 117"/>
                  <a:gd name="T40" fmla="*/ 101 w 208"/>
                  <a:gd name="T41" fmla="*/ 49 h 117"/>
                  <a:gd name="T42" fmla="*/ 107 w 208"/>
                  <a:gd name="T43" fmla="*/ 26 h 117"/>
                  <a:gd name="T44" fmla="*/ 113 w 208"/>
                  <a:gd name="T45" fmla="*/ 63 h 117"/>
                  <a:gd name="T46" fmla="*/ 120 w 208"/>
                  <a:gd name="T47" fmla="*/ 37 h 117"/>
                  <a:gd name="T48" fmla="*/ 120 w 208"/>
                  <a:gd name="T49" fmla="*/ 34 h 117"/>
                  <a:gd name="T50" fmla="*/ 126 w 208"/>
                  <a:gd name="T51" fmla="*/ 19 h 117"/>
                  <a:gd name="T52" fmla="*/ 132 w 208"/>
                  <a:gd name="T53" fmla="*/ 49 h 117"/>
                  <a:gd name="T54" fmla="*/ 139 w 208"/>
                  <a:gd name="T55" fmla="*/ 34 h 117"/>
                  <a:gd name="T56" fmla="*/ 139 w 208"/>
                  <a:gd name="T57" fmla="*/ 30 h 117"/>
                  <a:gd name="T58" fmla="*/ 145 w 208"/>
                  <a:gd name="T59" fmla="*/ 0 h 117"/>
                  <a:gd name="T60" fmla="*/ 151 w 208"/>
                  <a:gd name="T61" fmla="*/ 60 h 117"/>
                  <a:gd name="T62" fmla="*/ 157 w 208"/>
                  <a:gd name="T63" fmla="*/ 30 h 117"/>
                  <a:gd name="T64" fmla="*/ 164 w 208"/>
                  <a:gd name="T65" fmla="*/ 57 h 117"/>
                  <a:gd name="T66" fmla="*/ 164 w 208"/>
                  <a:gd name="T67" fmla="*/ 26 h 117"/>
                  <a:gd name="T68" fmla="*/ 170 w 208"/>
                  <a:gd name="T69" fmla="*/ 19 h 117"/>
                  <a:gd name="T70" fmla="*/ 176 w 208"/>
                  <a:gd name="T71" fmla="*/ 72 h 117"/>
                  <a:gd name="T72" fmla="*/ 183 w 208"/>
                  <a:gd name="T73" fmla="*/ 30 h 117"/>
                  <a:gd name="T74" fmla="*/ 183 w 208"/>
                  <a:gd name="T75" fmla="*/ 60 h 117"/>
                  <a:gd name="T76" fmla="*/ 189 w 208"/>
                  <a:gd name="T77" fmla="*/ 8 h 117"/>
                  <a:gd name="T78" fmla="*/ 195 w 208"/>
                  <a:gd name="T79" fmla="*/ 68 h 117"/>
                  <a:gd name="T80" fmla="*/ 202 w 208"/>
                  <a:gd name="T81" fmla="*/ 45 h 117"/>
                  <a:gd name="T82" fmla="*/ 202 w 208"/>
                  <a:gd name="T83" fmla="*/ 30 h 11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8" h="117">
                    <a:moveTo>
                      <a:pt x="0" y="64"/>
                    </a:moveTo>
                    <a:lnTo>
                      <a:pt x="6" y="52"/>
                    </a:lnTo>
                    <a:lnTo>
                      <a:pt x="6" y="99"/>
                    </a:lnTo>
                    <a:lnTo>
                      <a:pt x="6" y="29"/>
                    </a:lnTo>
                    <a:lnTo>
                      <a:pt x="6" y="35"/>
                    </a:lnTo>
                    <a:lnTo>
                      <a:pt x="13" y="47"/>
                    </a:lnTo>
                    <a:lnTo>
                      <a:pt x="13" y="99"/>
                    </a:lnTo>
                    <a:lnTo>
                      <a:pt x="13" y="17"/>
                    </a:lnTo>
                    <a:lnTo>
                      <a:pt x="13" y="82"/>
                    </a:lnTo>
                    <a:lnTo>
                      <a:pt x="19" y="88"/>
                    </a:lnTo>
                    <a:lnTo>
                      <a:pt x="19" y="29"/>
                    </a:lnTo>
                    <a:lnTo>
                      <a:pt x="25" y="41"/>
                    </a:lnTo>
                    <a:lnTo>
                      <a:pt x="25" y="105"/>
                    </a:lnTo>
                    <a:lnTo>
                      <a:pt x="25" y="23"/>
                    </a:lnTo>
                    <a:lnTo>
                      <a:pt x="25" y="76"/>
                    </a:lnTo>
                    <a:lnTo>
                      <a:pt x="31" y="58"/>
                    </a:lnTo>
                    <a:lnTo>
                      <a:pt x="31" y="93"/>
                    </a:lnTo>
                    <a:lnTo>
                      <a:pt x="31" y="35"/>
                    </a:lnTo>
                    <a:lnTo>
                      <a:pt x="31" y="47"/>
                    </a:lnTo>
                    <a:lnTo>
                      <a:pt x="38" y="41"/>
                    </a:lnTo>
                    <a:lnTo>
                      <a:pt x="38" y="93"/>
                    </a:lnTo>
                    <a:lnTo>
                      <a:pt x="38" y="29"/>
                    </a:lnTo>
                    <a:lnTo>
                      <a:pt x="38" y="70"/>
                    </a:lnTo>
                    <a:lnTo>
                      <a:pt x="44" y="70"/>
                    </a:lnTo>
                    <a:lnTo>
                      <a:pt x="44" y="88"/>
                    </a:lnTo>
                    <a:lnTo>
                      <a:pt x="44" y="12"/>
                    </a:lnTo>
                    <a:lnTo>
                      <a:pt x="44" y="29"/>
                    </a:lnTo>
                    <a:lnTo>
                      <a:pt x="50" y="47"/>
                    </a:lnTo>
                    <a:lnTo>
                      <a:pt x="50" y="93"/>
                    </a:lnTo>
                    <a:lnTo>
                      <a:pt x="50" y="23"/>
                    </a:lnTo>
                    <a:lnTo>
                      <a:pt x="50" y="70"/>
                    </a:lnTo>
                    <a:lnTo>
                      <a:pt x="57" y="70"/>
                    </a:lnTo>
                    <a:lnTo>
                      <a:pt x="57" y="93"/>
                    </a:lnTo>
                    <a:lnTo>
                      <a:pt x="57" y="12"/>
                    </a:lnTo>
                    <a:lnTo>
                      <a:pt x="57" y="52"/>
                    </a:lnTo>
                    <a:lnTo>
                      <a:pt x="63" y="47"/>
                    </a:lnTo>
                    <a:lnTo>
                      <a:pt x="63" y="82"/>
                    </a:lnTo>
                    <a:lnTo>
                      <a:pt x="63" y="17"/>
                    </a:lnTo>
                    <a:lnTo>
                      <a:pt x="63" y="70"/>
                    </a:lnTo>
                    <a:lnTo>
                      <a:pt x="69" y="64"/>
                    </a:lnTo>
                    <a:lnTo>
                      <a:pt x="69" y="76"/>
                    </a:lnTo>
                    <a:lnTo>
                      <a:pt x="69" y="17"/>
                    </a:lnTo>
                    <a:lnTo>
                      <a:pt x="69" y="41"/>
                    </a:lnTo>
                    <a:lnTo>
                      <a:pt x="76" y="35"/>
                    </a:lnTo>
                    <a:lnTo>
                      <a:pt x="76" y="88"/>
                    </a:lnTo>
                    <a:lnTo>
                      <a:pt x="76" y="23"/>
                    </a:lnTo>
                    <a:lnTo>
                      <a:pt x="76" y="58"/>
                    </a:lnTo>
                    <a:lnTo>
                      <a:pt x="82" y="70"/>
                    </a:lnTo>
                    <a:lnTo>
                      <a:pt x="82" y="88"/>
                    </a:lnTo>
                    <a:lnTo>
                      <a:pt x="82" y="17"/>
                    </a:lnTo>
                    <a:lnTo>
                      <a:pt x="82" y="58"/>
                    </a:lnTo>
                    <a:lnTo>
                      <a:pt x="88" y="47"/>
                    </a:lnTo>
                    <a:lnTo>
                      <a:pt x="88" y="88"/>
                    </a:lnTo>
                    <a:lnTo>
                      <a:pt x="88" y="23"/>
                    </a:lnTo>
                    <a:lnTo>
                      <a:pt x="88" y="70"/>
                    </a:lnTo>
                    <a:lnTo>
                      <a:pt x="94" y="64"/>
                    </a:lnTo>
                    <a:lnTo>
                      <a:pt x="94" y="105"/>
                    </a:lnTo>
                    <a:lnTo>
                      <a:pt x="94" y="29"/>
                    </a:lnTo>
                    <a:lnTo>
                      <a:pt x="94" y="58"/>
                    </a:lnTo>
                    <a:lnTo>
                      <a:pt x="101" y="64"/>
                    </a:lnTo>
                    <a:lnTo>
                      <a:pt x="101" y="99"/>
                    </a:lnTo>
                    <a:lnTo>
                      <a:pt x="101" y="47"/>
                    </a:lnTo>
                    <a:lnTo>
                      <a:pt x="101" y="76"/>
                    </a:lnTo>
                    <a:lnTo>
                      <a:pt x="107" y="82"/>
                    </a:lnTo>
                    <a:lnTo>
                      <a:pt x="107" y="99"/>
                    </a:lnTo>
                    <a:lnTo>
                      <a:pt x="107" y="41"/>
                    </a:lnTo>
                    <a:lnTo>
                      <a:pt x="107" y="70"/>
                    </a:lnTo>
                    <a:lnTo>
                      <a:pt x="113" y="70"/>
                    </a:lnTo>
                    <a:lnTo>
                      <a:pt x="113" y="99"/>
                    </a:lnTo>
                    <a:lnTo>
                      <a:pt x="113" y="29"/>
                    </a:lnTo>
                    <a:lnTo>
                      <a:pt x="113" y="64"/>
                    </a:lnTo>
                    <a:lnTo>
                      <a:pt x="120" y="58"/>
                    </a:lnTo>
                    <a:lnTo>
                      <a:pt x="120" y="93"/>
                    </a:lnTo>
                    <a:lnTo>
                      <a:pt x="120" y="35"/>
                    </a:lnTo>
                    <a:lnTo>
                      <a:pt x="120" y="52"/>
                    </a:lnTo>
                    <a:lnTo>
                      <a:pt x="126" y="64"/>
                    </a:lnTo>
                    <a:lnTo>
                      <a:pt x="126" y="82"/>
                    </a:lnTo>
                    <a:lnTo>
                      <a:pt x="126" y="29"/>
                    </a:lnTo>
                    <a:lnTo>
                      <a:pt x="126" y="41"/>
                    </a:lnTo>
                    <a:lnTo>
                      <a:pt x="132" y="35"/>
                    </a:lnTo>
                    <a:lnTo>
                      <a:pt x="132" y="76"/>
                    </a:lnTo>
                    <a:lnTo>
                      <a:pt x="132" y="17"/>
                    </a:lnTo>
                    <a:lnTo>
                      <a:pt x="132" y="47"/>
                    </a:lnTo>
                    <a:lnTo>
                      <a:pt x="139" y="52"/>
                    </a:lnTo>
                    <a:lnTo>
                      <a:pt x="139" y="70"/>
                    </a:lnTo>
                    <a:lnTo>
                      <a:pt x="139" y="12"/>
                    </a:lnTo>
                    <a:lnTo>
                      <a:pt x="139" y="47"/>
                    </a:lnTo>
                    <a:lnTo>
                      <a:pt x="145" y="41"/>
                    </a:lnTo>
                    <a:lnTo>
                      <a:pt x="145" y="88"/>
                    </a:lnTo>
                    <a:lnTo>
                      <a:pt x="145" y="0"/>
                    </a:lnTo>
                    <a:lnTo>
                      <a:pt x="145" y="64"/>
                    </a:lnTo>
                    <a:lnTo>
                      <a:pt x="151" y="70"/>
                    </a:lnTo>
                    <a:lnTo>
                      <a:pt x="151" y="93"/>
                    </a:lnTo>
                    <a:lnTo>
                      <a:pt x="151" y="17"/>
                    </a:lnTo>
                    <a:lnTo>
                      <a:pt x="151" y="41"/>
                    </a:lnTo>
                    <a:lnTo>
                      <a:pt x="157" y="47"/>
                    </a:lnTo>
                    <a:lnTo>
                      <a:pt x="157" y="17"/>
                    </a:lnTo>
                    <a:lnTo>
                      <a:pt x="157" y="93"/>
                    </a:lnTo>
                    <a:lnTo>
                      <a:pt x="164" y="88"/>
                    </a:lnTo>
                    <a:lnTo>
                      <a:pt x="164" y="105"/>
                    </a:lnTo>
                    <a:lnTo>
                      <a:pt x="164" y="12"/>
                    </a:lnTo>
                    <a:lnTo>
                      <a:pt x="164" y="41"/>
                    </a:lnTo>
                    <a:lnTo>
                      <a:pt x="170" y="35"/>
                    </a:lnTo>
                    <a:lnTo>
                      <a:pt x="170" y="105"/>
                    </a:lnTo>
                    <a:lnTo>
                      <a:pt x="170" y="29"/>
                    </a:lnTo>
                    <a:lnTo>
                      <a:pt x="170" y="88"/>
                    </a:lnTo>
                    <a:lnTo>
                      <a:pt x="176" y="93"/>
                    </a:lnTo>
                    <a:lnTo>
                      <a:pt x="176" y="111"/>
                    </a:lnTo>
                    <a:lnTo>
                      <a:pt x="176" y="29"/>
                    </a:lnTo>
                    <a:lnTo>
                      <a:pt x="176" y="64"/>
                    </a:lnTo>
                    <a:lnTo>
                      <a:pt x="183" y="47"/>
                    </a:lnTo>
                    <a:lnTo>
                      <a:pt x="183" y="117"/>
                    </a:lnTo>
                    <a:lnTo>
                      <a:pt x="183" y="12"/>
                    </a:lnTo>
                    <a:lnTo>
                      <a:pt x="183" y="93"/>
                    </a:lnTo>
                    <a:lnTo>
                      <a:pt x="189" y="88"/>
                    </a:lnTo>
                    <a:lnTo>
                      <a:pt x="189" y="111"/>
                    </a:lnTo>
                    <a:lnTo>
                      <a:pt x="189" y="12"/>
                    </a:lnTo>
                    <a:lnTo>
                      <a:pt x="189" y="47"/>
                    </a:lnTo>
                    <a:lnTo>
                      <a:pt x="195" y="41"/>
                    </a:lnTo>
                    <a:lnTo>
                      <a:pt x="195" y="105"/>
                    </a:lnTo>
                    <a:lnTo>
                      <a:pt x="195" y="17"/>
                    </a:lnTo>
                    <a:lnTo>
                      <a:pt x="195" y="64"/>
                    </a:lnTo>
                    <a:lnTo>
                      <a:pt x="202" y="70"/>
                    </a:lnTo>
                    <a:lnTo>
                      <a:pt x="202" y="93"/>
                    </a:lnTo>
                    <a:lnTo>
                      <a:pt x="202" y="12"/>
                    </a:lnTo>
                    <a:lnTo>
                      <a:pt x="202" y="47"/>
                    </a:lnTo>
                    <a:lnTo>
                      <a:pt x="208" y="29"/>
                    </a:lnTo>
                    <a:lnTo>
                      <a:pt x="208" y="82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6" name="Freeform 219"/>
              <p:cNvSpPr>
                <a:spLocks/>
              </p:cNvSpPr>
              <p:nvPr/>
            </p:nvSpPr>
            <p:spPr bwMode="auto">
              <a:xfrm>
                <a:off x="2825" y="2923"/>
                <a:ext cx="208" cy="95"/>
              </a:xfrm>
              <a:custGeom>
                <a:avLst/>
                <a:gdLst>
                  <a:gd name="T0" fmla="*/ 0 w 208"/>
                  <a:gd name="T1" fmla="*/ 40 h 111"/>
                  <a:gd name="T2" fmla="*/ 6 w 208"/>
                  <a:gd name="T3" fmla="*/ 3 h 111"/>
                  <a:gd name="T4" fmla="*/ 12 w 208"/>
                  <a:gd name="T5" fmla="*/ 48 h 111"/>
                  <a:gd name="T6" fmla="*/ 19 w 208"/>
                  <a:gd name="T7" fmla="*/ 37 h 111"/>
                  <a:gd name="T8" fmla="*/ 19 w 208"/>
                  <a:gd name="T9" fmla="*/ 33 h 111"/>
                  <a:gd name="T10" fmla="*/ 25 w 208"/>
                  <a:gd name="T11" fmla="*/ 22 h 111"/>
                  <a:gd name="T12" fmla="*/ 31 w 208"/>
                  <a:gd name="T13" fmla="*/ 48 h 111"/>
                  <a:gd name="T14" fmla="*/ 38 w 208"/>
                  <a:gd name="T15" fmla="*/ 44 h 111"/>
                  <a:gd name="T16" fmla="*/ 38 w 208"/>
                  <a:gd name="T17" fmla="*/ 44 h 111"/>
                  <a:gd name="T18" fmla="*/ 44 w 208"/>
                  <a:gd name="T19" fmla="*/ 18 h 111"/>
                  <a:gd name="T20" fmla="*/ 50 w 208"/>
                  <a:gd name="T21" fmla="*/ 58 h 111"/>
                  <a:gd name="T22" fmla="*/ 57 w 208"/>
                  <a:gd name="T23" fmla="*/ 26 h 111"/>
                  <a:gd name="T24" fmla="*/ 57 w 208"/>
                  <a:gd name="T25" fmla="*/ 48 h 111"/>
                  <a:gd name="T26" fmla="*/ 63 w 208"/>
                  <a:gd name="T27" fmla="*/ 0 h 111"/>
                  <a:gd name="T28" fmla="*/ 69 w 208"/>
                  <a:gd name="T29" fmla="*/ 54 h 111"/>
                  <a:gd name="T30" fmla="*/ 75 w 208"/>
                  <a:gd name="T31" fmla="*/ 33 h 111"/>
                  <a:gd name="T32" fmla="*/ 75 w 208"/>
                  <a:gd name="T33" fmla="*/ 11 h 111"/>
                  <a:gd name="T34" fmla="*/ 82 w 208"/>
                  <a:gd name="T35" fmla="*/ 51 h 111"/>
                  <a:gd name="T36" fmla="*/ 88 w 208"/>
                  <a:gd name="T37" fmla="*/ 3 h 111"/>
                  <a:gd name="T38" fmla="*/ 94 w 208"/>
                  <a:gd name="T39" fmla="*/ 3 h 111"/>
                  <a:gd name="T40" fmla="*/ 101 w 208"/>
                  <a:gd name="T41" fmla="*/ 58 h 111"/>
                  <a:gd name="T42" fmla="*/ 107 w 208"/>
                  <a:gd name="T43" fmla="*/ 26 h 111"/>
                  <a:gd name="T44" fmla="*/ 107 w 208"/>
                  <a:gd name="T45" fmla="*/ 40 h 111"/>
                  <a:gd name="T46" fmla="*/ 113 w 208"/>
                  <a:gd name="T47" fmla="*/ 7 h 111"/>
                  <a:gd name="T48" fmla="*/ 120 w 208"/>
                  <a:gd name="T49" fmla="*/ 69 h 111"/>
                  <a:gd name="T50" fmla="*/ 126 w 208"/>
                  <a:gd name="T51" fmla="*/ 33 h 111"/>
                  <a:gd name="T52" fmla="*/ 126 w 208"/>
                  <a:gd name="T53" fmla="*/ 26 h 111"/>
                  <a:gd name="T54" fmla="*/ 132 w 208"/>
                  <a:gd name="T55" fmla="*/ 11 h 111"/>
                  <a:gd name="T56" fmla="*/ 138 w 208"/>
                  <a:gd name="T57" fmla="*/ 54 h 111"/>
                  <a:gd name="T58" fmla="*/ 145 w 208"/>
                  <a:gd name="T59" fmla="*/ 33 h 111"/>
                  <a:gd name="T60" fmla="*/ 145 w 208"/>
                  <a:gd name="T61" fmla="*/ 28 h 111"/>
                  <a:gd name="T62" fmla="*/ 151 w 208"/>
                  <a:gd name="T63" fmla="*/ 11 h 111"/>
                  <a:gd name="T64" fmla="*/ 157 w 208"/>
                  <a:gd name="T65" fmla="*/ 54 h 111"/>
                  <a:gd name="T66" fmla="*/ 164 w 208"/>
                  <a:gd name="T67" fmla="*/ 28 h 111"/>
                  <a:gd name="T68" fmla="*/ 164 w 208"/>
                  <a:gd name="T69" fmla="*/ 26 h 111"/>
                  <a:gd name="T70" fmla="*/ 170 w 208"/>
                  <a:gd name="T71" fmla="*/ 40 h 111"/>
                  <a:gd name="T72" fmla="*/ 176 w 208"/>
                  <a:gd name="T73" fmla="*/ 40 h 111"/>
                  <a:gd name="T74" fmla="*/ 182 w 208"/>
                  <a:gd name="T75" fmla="*/ 15 h 111"/>
                  <a:gd name="T76" fmla="*/ 189 w 208"/>
                  <a:gd name="T77" fmla="*/ 54 h 111"/>
                  <a:gd name="T78" fmla="*/ 195 w 208"/>
                  <a:gd name="T79" fmla="*/ 28 h 111"/>
                  <a:gd name="T80" fmla="*/ 195 w 208"/>
                  <a:gd name="T81" fmla="*/ 37 h 111"/>
                  <a:gd name="T82" fmla="*/ 201 w 208"/>
                  <a:gd name="T83" fmla="*/ 15 h 1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8" h="111">
                    <a:moveTo>
                      <a:pt x="0" y="76"/>
                    </a:moveTo>
                    <a:lnTo>
                      <a:pt x="0" y="23"/>
                    </a:lnTo>
                    <a:lnTo>
                      <a:pt x="0" y="64"/>
                    </a:lnTo>
                    <a:lnTo>
                      <a:pt x="6" y="41"/>
                    </a:lnTo>
                    <a:lnTo>
                      <a:pt x="6" y="76"/>
                    </a:lnTo>
                    <a:lnTo>
                      <a:pt x="6" y="6"/>
                    </a:lnTo>
                    <a:lnTo>
                      <a:pt x="6" y="41"/>
                    </a:lnTo>
                    <a:lnTo>
                      <a:pt x="12" y="52"/>
                    </a:lnTo>
                    <a:lnTo>
                      <a:pt x="12" y="76"/>
                    </a:lnTo>
                    <a:lnTo>
                      <a:pt x="12" y="11"/>
                    </a:lnTo>
                    <a:lnTo>
                      <a:pt x="12" y="64"/>
                    </a:lnTo>
                    <a:lnTo>
                      <a:pt x="19" y="58"/>
                    </a:lnTo>
                    <a:lnTo>
                      <a:pt x="19" y="70"/>
                    </a:lnTo>
                    <a:lnTo>
                      <a:pt x="19" y="11"/>
                    </a:lnTo>
                    <a:lnTo>
                      <a:pt x="19" y="52"/>
                    </a:lnTo>
                    <a:lnTo>
                      <a:pt x="25" y="46"/>
                    </a:lnTo>
                    <a:lnTo>
                      <a:pt x="25" y="82"/>
                    </a:lnTo>
                    <a:lnTo>
                      <a:pt x="25" y="35"/>
                    </a:lnTo>
                    <a:lnTo>
                      <a:pt x="31" y="41"/>
                    </a:lnTo>
                    <a:lnTo>
                      <a:pt x="31" y="76"/>
                    </a:lnTo>
                    <a:lnTo>
                      <a:pt x="31" y="11"/>
                    </a:lnTo>
                    <a:lnTo>
                      <a:pt x="31" y="64"/>
                    </a:lnTo>
                    <a:lnTo>
                      <a:pt x="38" y="70"/>
                    </a:lnTo>
                    <a:lnTo>
                      <a:pt x="38" y="87"/>
                    </a:lnTo>
                    <a:lnTo>
                      <a:pt x="38" y="17"/>
                    </a:lnTo>
                    <a:lnTo>
                      <a:pt x="38" y="70"/>
                    </a:lnTo>
                    <a:lnTo>
                      <a:pt x="44" y="64"/>
                    </a:lnTo>
                    <a:lnTo>
                      <a:pt x="44" y="99"/>
                    </a:lnTo>
                    <a:lnTo>
                      <a:pt x="44" y="29"/>
                    </a:lnTo>
                    <a:lnTo>
                      <a:pt x="44" y="76"/>
                    </a:lnTo>
                    <a:lnTo>
                      <a:pt x="50" y="93"/>
                    </a:lnTo>
                    <a:lnTo>
                      <a:pt x="50" y="35"/>
                    </a:lnTo>
                    <a:lnTo>
                      <a:pt x="50" y="46"/>
                    </a:lnTo>
                    <a:lnTo>
                      <a:pt x="57" y="41"/>
                    </a:lnTo>
                    <a:lnTo>
                      <a:pt x="57" y="93"/>
                    </a:lnTo>
                    <a:lnTo>
                      <a:pt x="57" y="23"/>
                    </a:lnTo>
                    <a:lnTo>
                      <a:pt x="57" y="76"/>
                    </a:lnTo>
                    <a:lnTo>
                      <a:pt x="63" y="93"/>
                    </a:lnTo>
                    <a:lnTo>
                      <a:pt x="63" y="0"/>
                    </a:lnTo>
                    <a:lnTo>
                      <a:pt x="63" y="46"/>
                    </a:lnTo>
                    <a:lnTo>
                      <a:pt x="69" y="52"/>
                    </a:lnTo>
                    <a:lnTo>
                      <a:pt x="69" y="87"/>
                    </a:lnTo>
                    <a:lnTo>
                      <a:pt x="69" y="17"/>
                    </a:lnTo>
                    <a:lnTo>
                      <a:pt x="69" y="46"/>
                    </a:lnTo>
                    <a:lnTo>
                      <a:pt x="75" y="52"/>
                    </a:lnTo>
                    <a:lnTo>
                      <a:pt x="75" y="76"/>
                    </a:lnTo>
                    <a:lnTo>
                      <a:pt x="75" y="6"/>
                    </a:lnTo>
                    <a:lnTo>
                      <a:pt x="75" y="17"/>
                    </a:lnTo>
                    <a:lnTo>
                      <a:pt x="82" y="35"/>
                    </a:lnTo>
                    <a:lnTo>
                      <a:pt x="82" y="6"/>
                    </a:lnTo>
                    <a:lnTo>
                      <a:pt x="82" y="82"/>
                    </a:lnTo>
                    <a:lnTo>
                      <a:pt x="88" y="76"/>
                    </a:lnTo>
                    <a:lnTo>
                      <a:pt x="88" y="87"/>
                    </a:lnTo>
                    <a:lnTo>
                      <a:pt x="88" y="6"/>
                    </a:lnTo>
                    <a:lnTo>
                      <a:pt x="88" y="23"/>
                    </a:lnTo>
                    <a:lnTo>
                      <a:pt x="94" y="6"/>
                    </a:lnTo>
                    <a:lnTo>
                      <a:pt x="94" y="93"/>
                    </a:lnTo>
                    <a:lnTo>
                      <a:pt x="101" y="87"/>
                    </a:lnTo>
                    <a:lnTo>
                      <a:pt x="101" y="93"/>
                    </a:lnTo>
                    <a:lnTo>
                      <a:pt x="101" y="11"/>
                    </a:lnTo>
                    <a:lnTo>
                      <a:pt x="101" y="35"/>
                    </a:lnTo>
                    <a:lnTo>
                      <a:pt x="107" y="41"/>
                    </a:lnTo>
                    <a:lnTo>
                      <a:pt x="107" y="87"/>
                    </a:lnTo>
                    <a:lnTo>
                      <a:pt x="107" y="17"/>
                    </a:lnTo>
                    <a:lnTo>
                      <a:pt x="107" y="64"/>
                    </a:lnTo>
                    <a:lnTo>
                      <a:pt x="113" y="70"/>
                    </a:lnTo>
                    <a:lnTo>
                      <a:pt x="113" y="93"/>
                    </a:lnTo>
                    <a:lnTo>
                      <a:pt x="113" y="11"/>
                    </a:lnTo>
                    <a:lnTo>
                      <a:pt x="113" y="35"/>
                    </a:lnTo>
                    <a:lnTo>
                      <a:pt x="120" y="46"/>
                    </a:lnTo>
                    <a:lnTo>
                      <a:pt x="120" y="111"/>
                    </a:lnTo>
                    <a:lnTo>
                      <a:pt x="120" y="17"/>
                    </a:lnTo>
                    <a:lnTo>
                      <a:pt x="120" y="64"/>
                    </a:lnTo>
                    <a:lnTo>
                      <a:pt x="126" y="52"/>
                    </a:lnTo>
                    <a:lnTo>
                      <a:pt x="126" y="105"/>
                    </a:lnTo>
                    <a:lnTo>
                      <a:pt x="126" y="6"/>
                    </a:lnTo>
                    <a:lnTo>
                      <a:pt x="126" y="41"/>
                    </a:lnTo>
                    <a:lnTo>
                      <a:pt x="132" y="35"/>
                    </a:lnTo>
                    <a:lnTo>
                      <a:pt x="132" y="99"/>
                    </a:lnTo>
                    <a:lnTo>
                      <a:pt x="132" y="17"/>
                    </a:lnTo>
                    <a:lnTo>
                      <a:pt x="132" y="76"/>
                    </a:lnTo>
                    <a:lnTo>
                      <a:pt x="138" y="70"/>
                    </a:lnTo>
                    <a:lnTo>
                      <a:pt x="138" y="87"/>
                    </a:lnTo>
                    <a:lnTo>
                      <a:pt x="138" y="11"/>
                    </a:lnTo>
                    <a:lnTo>
                      <a:pt x="138" y="35"/>
                    </a:lnTo>
                    <a:lnTo>
                      <a:pt x="145" y="52"/>
                    </a:lnTo>
                    <a:lnTo>
                      <a:pt x="145" y="76"/>
                    </a:lnTo>
                    <a:lnTo>
                      <a:pt x="145" y="23"/>
                    </a:lnTo>
                    <a:lnTo>
                      <a:pt x="145" y="46"/>
                    </a:lnTo>
                    <a:lnTo>
                      <a:pt x="151" y="70"/>
                    </a:lnTo>
                    <a:lnTo>
                      <a:pt x="151" y="76"/>
                    </a:lnTo>
                    <a:lnTo>
                      <a:pt x="151" y="17"/>
                    </a:lnTo>
                    <a:lnTo>
                      <a:pt x="151" y="23"/>
                    </a:lnTo>
                    <a:lnTo>
                      <a:pt x="157" y="41"/>
                    </a:lnTo>
                    <a:lnTo>
                      <a:pt x="157" y="87"/>
                    </a:lnTo>
                    <a:lnTo>
                      <a:pt x="157" y="11"/>
                    </a:lnTo>
                    <a:lnTo>
                      <a:pt x="157" y="52"/>
                    </a:lnTo>
                    <a:lnTo>
                      <a:pt x="164" y="46"/>
                    </a:lnTo>
                    <a:lnTo>
                      <a:pt x="164" y="87"/>
                    </a:lnTo>
                    <a:lnTo>
                      <a:pt x="164" y="6"/>
                    </a:lnTo>
                    <a:lnTo>
                      <a:pt x="164" y="41"/>
                    </a:lnTo>
                    <a:lnTo>
                      <a:pt x="170" y="11"/>
                    </a:lnTo>
                    <a:lnTo>
                      <a:pt x="170" y="87"/>
                    </a:lnTo>
                    <a:lnTo>
                      <a:pt x="170" y="64"/>
                    </a:lnTo>
                    <a:lnTo>
                      <a:pt x="176" y="76"/>
                    </a:lnTo>
                    <a:lnTo>
                      <a:pt x="176" y="17"/>
                    </a:lnTo>
                    <a:lnTo>
                      <a:pt x="176" y="64"/>
                    </a:lnTo>
                    <a:lnTo>
                      <a:pt x="182" y="58"/>
                    </a:lnTo>
                    <a:lnTo>
                      <a:pt x="182" y="82"/>
                    </a:lnTo>
                    <a:lnTo>
                      <a:pt x="182" y="23"/>
                    </a:lnTo>
                    <a:lnTo>
                      <a:pt x="182" y="52"/>
                    </a:lnTo>
                    <a:lnTo>
                      <a:pt x="189" y="58"/>
                    </a:lnTo>
                    <a:lnTo>
                      <a:pt x="189" y="87"/>
                    </a:lnTo>
                    <a:lnTo>
                      <a:pt x="189" y="35"/>
                    </a:lnTo>
                    <a:lnTo>
                      <a:pt x="189" y="52"/>
                    </a:lnTo>
                    <a:lnTo>
                      <a:pt x="195" y="46"/>
                    </a:lnTo>
                    <a:lnTo>
                      <a:pt x="195" y="82"/>
                    </a:lnTo>
                    <a:lnTo>
                      <a:pt x="195" y="35"/>
                    </a:lnTo>
                    <a:lnTo>
                      <a:pt x="195" y="58"/>
                    </a:lnTo>
                    <a:lnTo>
                      <a:pt x="201" y="52"/>
                    </a:lnTo>
                    <a:lnTo>
                      <a:pt x="201" y="76"/>
                    </a:lnTo>
                    <a:lnTo>
                      <a:pt x="201" y="23"/>
                    </a:lnTo>
                    <a:lnTo>
                      <a:pt x="201" y="46"/>
                    </a:lnTo>
                    <a:lnTo>
                      <a:pt x="208" y="52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7" name="Freeform 220"/>
              <p:cNvSpPr>
                <a:spLocks/>
              </p:cNvSpPr>
              <p:nvPr/>
            </p:nvSpPr>
            <p:spPr bwMode="auto">
              <a:xfrm>
                <a:off x="3033" y="2932"/>
                <a:ext cx="195" cy="70"/>
              </a:xfrm>
              <a:custGeom>
                <a:avLst/>
                <a:gdLst>
                  <a:gd name="T0" fmla="*/ 0 w 195"/>
                  <a:gd name="T1" fmla="*/ 0 h 82"/>
                  <a:gd name="T2" fmla="*/ 6 w 195"/>
                  <a:gd name="T3" fmla="*/ 40 h 82"/>
                  <a:gd name="T4" fmla="*/ 12 w 195"/>
                  <a:gd name="T5" fmla="*/ 26 h 82"/>
                  <a:gd name="T6" fmla="*/ 12 w 195"/>
                  <a:gd name="T7" fmla="*/ 40 h 82"/>
                  <a:gd name="T8" fmla="*/ 19 w 195"/>
                  <a:gd name="T9" fmla="*/ 15 h 82"/>
                  <a:gd name="T10" fmla="*/ 25 w 195"/>
                  <a:gd name="T11" fmla="*/ 47 h 82"/>
                  <a:gd name="T12" fmla="*/ 31 w 195"/>
                  <a:gd name="T13" fmla="*/ 15 h 82"/>
                  <a:gd name="T14" fmla="*/ 31 w 195"/>
                  <a:gd name="T15" fmla="*/ 29 h 82"/>
                  <a:gd name="T16" fmla="*/ 37 w 195"/>
                  <a:gd name="T17" fmla="*/ 11 h 82"/>
                  <a:gd name="T18" fmla="*/ 44 w 195"/>
                  <a:gd name="T19" fmla="*/ 47 h 82"/>
                  <a:gd name="T20" fmla="*/ 50 w 195"/>
                  <a:gd name="T21" fmla="*/ 32 h 82"/>
                  <a:gd name="T22" fmla="*/ 50 w 195"/>
                  <a:gd name="T23" fmla="*/ 32 h 82"/>
                  <a:gd name="T24" fmla="*/ 56 w 195"/>
                  <a:gd name="T25" fmla="*/ 11 h 82"/>
                  <a:gd name="T26" fmla="*/ 63 w 195"/>
                  <a:gd name="T27" fmla="*/ 44 h 82"/>
                  <a:gd name="T28" fmla="*/ 69 w 195"/>
                  <a:gd name="T29" fmla="*/ 26 h 82"/>
                  <a:gd name="T30" fmla="*/ 69 w 195"/>
                  <a:gd name="T31" fmla="*/ 26 h 82"/>
                  <a:gd name="T32" fmla="*/ 75 w 195"/>
                  <a:gd name="T33" fmla="*/ 11 h 82"/>
                  <a:gd name="T34" fmla="*/ 82 w 195"/>
                  <a:gd name="T35" fmla="*/ 47 h 82"/>
                  <a:gd name="T36" fmla="*/ 88 w 195"/>
                  <a:gd name="T37" fmla="*/ 37 h 82"/>
                  <a:gd name="T38" fmla="*/ 88 w 195"/>
                  <a:gd name="T39" fmla="*/ 26 h 82"/>
                  <a:gd name="T40" fmla="*/ 94 w 195"/>
                  <a:gd name="T41" fmla="*/ 11 h 82"/>
                  <a:gd name="T42" fmla="*/ 100 w 195"/>
                  <a:gd name="T43" fmla="*/ 47 h 82"/>
                  <a:gd name="T44" fmla="*/ 107 w 195"/>
                  <a:gd name="T45" fmla="*/ 22 h 82"/>
                  <a:gd name="T46" fmla="*/ 107 w 195"/>
                  <a:gd name="T47" fmla="*/ 22 h 82"/>
                  <a:gd name="T48" fmla="*/ 113 w 195"/>
                  <a:gd name="T49" fmla="*/ 11 h 82"/>
                  <a:gd name="T50" fmla="*/ 119 w 195"/>
                  <a:gd name="T51" fmla="*/ 51 h 82"/>
                  <a:gd name="T52" fmla="*/ 126 w 195"/>
                  <a:gd name="T53" fmla="*/ 26 h 82"/>
                  <a:gd name="T54" fmla="*/ 126 w 195"/>
                  <a:gd name="T55" fmla="*/ 29 h 82"/>
                  <a:gd name="T56" fmla="*/ 132 w 195"/>
                  <a:gd name="T57" fmla="*/ 3 h 82"/>
                  <a:gd name="T58" fmla="*/ 138 w 195"/>
                  <a:gd name="T59" fmla="*/ 51 h 82"/>
                  <a:gd name="T60" fmla="*/ 145 w 195"/>
                  <a:gd name="T61" fmla="*/ 15 h 82"/>
                  <a:gd name="T62" fmla="*/ 145 w 195"/>
                  <a:gd name="T63" fmla="*/ 19 h 82"/>
                  <a:gd name="T64" fmla="*/ 151 w 195"/>
                  <a:gd name="T65" fmla="*/ 11 h 82"/>
                  <a:gd name="T66" fmla="*/ 157 w 195"/>
                  <a:gd name="T67" fmla="*/ 44 h 82"/>
                  <a:gd name="T68" fmla="*/ 163 w 195"/>
                  <a:gd name="T69" fmla="*/ 19 h 82"/>
                  <a:gd name="T70" fmla="*/ 163 w 195"/>
                  <a:gd name="T71" fmla="*/ 26 h 82"/>
                  <a:gd name="T72" fmla="*/ 170 w 195"/>
                  <a:gd name="T73" fmla="*/ 0 h 82"/>
                  <a:gd name="T74" fmla="*/ 176 w 195"/>
                  <a:gd name="T75" fmla="*/ 40 h 82"/>
                  <a:gd name="T76" fmla="*/ 182 w 195"/>
                  <a:gd name="T77" fmla="*/ 40 h 82"/>
                  <a:gd name="T78" fmla="*/ 182 w 195"/>
                  <a:gd name="T79" fmla="*/ 19 h 82"/>
                  <a:gd name="T80" fmla="*/ 189 w 195"/>
                  <a:gd name="T81" fmla="*/ 8 h 82"/>
                  <a:gd name="T82" fmla="*/ 195 w 195"/>
                  <a:gd name="T83" fmla="*/ 47 h 8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5" h="82">
                    <a:moveTo>
                      <a:pt x="0" y="41"/>
                    </a:moveTo>
                    <a:lnTo>
                      <a:pt x="0" y="71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6" y="35"/>
                    </a:lnTo>
                    <a:lnTo>
                      <a:pt x="6" y="65"/>
                    </a:lnTo>
                    <a:lnTo>
                      <a:pt x="6" y="12"/>
                    </a:lnTo>
                    <a:lnTo>
                      <a:pt x="6" y="30"/>
                    </a:lnTo>
                    <a:lnTo>
                      <a:pt x="12" y="41"/>
                    </a:lnTo>
                    <a:lnTo>
                      <a:pt x="12" y="71"/>
                    </a:lnTo>
                    <a:lnTo>
                      <a:pt x="12" y="6"/>
                    </a:lnTo>
                    <a:lnTo>
                      <a:pt x="12" y="65"/>
                    </a:lnTo>
                    <a:lnTo>
                      <a:pt x="19" y="41"/>
                    </a:lnTo>
                    <a:lnTo>
                      <a:pt x="19" y="76"/>
                    </a:lnTo>
                    <a:lnTo>
                      <a:pt x="19" y="24"/>
                    </a:lnTo>
                    <a:lnTo>
                      <a:pt x="19" y="47"/>
                    </a:lnTo>
                    <a:lnTo>
                      <a:pt x="25" y="59"/>
                    </a:lnTo>
                    <a:lnTo>
                      <a:pt x="25" y="76"/>
                    </a:lnTo>
                    <a:lnTo>
                      <a:pt x="25" y="18"/>
                    </a:lnTo>
                    <a:lnTo>
                      <a:pt x="25" y="30"/>
                    </a:lnTo>
                    <a:lnTo>
                      <a:pt x="31" y="24"/>
                    </a:lnTo>
                    <a:lnTo>
                      <a:pt x="31" y="76"/>
                    </a:lnTo>
                    <a:lnTo>
                      <a:pt x="31" y="6"/>
                    </a:lnTo>
                    <a:lnTo>
                      <a:pt x="31" y="47"/>
                    </a:lnTo>
                    <a:lnTo>
                      <a:pt x="37" y="53"/>
                    </a:lnTo>
                    <a:lnTo>
                      <a:pt x="37" y="71"/>
                    </a:lnTo>
                    <a:lnTo>
                      <a:pt x="37" y="18"/>
                    </a:lnTo>
                    <a:lnTo>
                      <a:pt x="37" y="41"/>
                    </a:lnTo>
                    <a:lnTo>
                      <a:pt x="44" y="35"/>
                    </a:lnTo>
                    <a:lnTo>
                      <a:pt x="44" y="76"/>
                    </a:lnTo>
                    <a:lnTo>
                      <a:pt x="44" y="12"/>
                    </a:lnTo>
                    <a:lnTo>
                      <a:pt x="44" y="41"/>
                    </a:lnTo>
                    <a:lnTo>
                      <a:pt x="50" y="53"/>
                    </a:lnTo>
                    <a:lnTo>
                      <a:pt x="50" y="65"/>
                    </a:lnTo>
                    <a:lnTo>
                      <a:pt x="50" y="12"/>
                    </a:lnTo>
                    <a:lnTo>
                      <a:pt x="50" y="53"/>
                    </a:lnTo>
                    <a:lnTo>
                      <a:pt x="56" y="35"/>
                    </a:lnTo>
                    <a:lnTo>
                      <a:pt x="56" y="53"/>
                    </a:lnTo>
                    <a:lnTo>
                      <a:pt x="56" y="18"/>
                    </a:lnTo>
                    <a:lnTo>
                      <a:pt x="56" y="53"/>
                    </a:lnTo>
                    <a:lnTo>
                      <a:pt x="63" y="47"/>
                    </a:lnTo>
                    <a:lnTo>
                      <a:pt x="63" y="71"/>
                    </a:lnTo>
                    <a:lnTo>
                      <a:pt x="63" y="6"/>
                    </a:lnTo>
                    <a:lnTo>
                      <a:pt x="63" y="35"/>
                    </a:lnTo>
                    <a:lnTo>
                      <a:pt x="69" y="41"/>
                    </a:lnTo>
                    <a:lnTo>
                      <a:pt x="69" y="71"/>
                    </a:lnTo>
                    <a:lnTo>
                      <a:pt x="69" y="0"/>
                    </a:lnTo>
                    <a:lnTo>
                      <a:pt x="69" y="41"/>
                    </a:lnTo>
                    <a:lnTo>
                      <a:pt x="75" y="47"/>
                    </a:lnTo>
                    <a:lnTo>
                      <a:pt x="75" y="76"/>
                    </a:lnTo>
                    <a:lnTo>
                      <a:pt x="75" y="18"/>
                    </a:lnTo>
                    <a:lnTo>
                      <a:pt x="75" y="59"/>
                    </a:lnTo>
                    <a:lnTo>
                      <a:pt x="82" y="30"/>
                    </a:lnTo>
                    <a:lnTo>
                      <a:pt x="82" y="76"/>
                    </a:lnTo>
                    <a:lnTo>
                      <a:pt x="82" y="18"/>
                    </a:lnTo>
                    <a:lnTo>
                      <a:pt x="82" y="53"/>
                    </a:lnTo>
                    <a:lnTo>
                      <a:pt x="88" y="59"/>
                    </a:lnTo>
                    <a:lnTo>
                      <a:pt x="88" y="71"/>
                    </a:lnTo>
                    <a:lnTo>
                      <a:pt x="88" y="24"/>
                    </a:lnTo>
                    <a:lnTo>
                      <a:pt x="88" y="41"/>
                    </a:lnTo>
                    <a:lnTo>
                      <a:pt x="94" y="41"/>
                    </a:lnTo>
                    <a:lnTo>
                      <a:pt x="94" y="71"/>
                    </a:lnTo>
                    <a:lnTo>
                      <a:pt x="94" y="18"/>
                    </a:lnTo>
                    <a:lnTo>
                      <a:pt x="94" y="41"/>
                    </a:lnTo>
                    <a:lnTo>
                      <a:pt x="100" y="47"/>
                    </a:lnTo>
                    <a:lnTo>
                      <a:pt x="100" y="76"/>
                    </a:lnTo>
                    <a:lnTo>
                      <a:pt x="100" y="12"/>
                    </a:lnTo>
                    <a:lnTo>
                      <a:pt x="100" y="47"/>
                    </a:lnTo>
                    <a:lnTo>
                      <a:pt x="107" y="35"/>
                    </a:lnTo>
                    <a:lnTo>
                      <a:pt x="107" y="59"/>
                    </a:lnTo>
                    <a:lnTo>
                      <a:pt x="107" y="18"/>
                    </a:lnTo>
                    <a:lnTo>
                      <a:pt x="107" y="35"/>
                    </a:lnTo>
                    <a:lnTo>
                      <a:pt x="113" y="47"/>
                    </a:lnTo>
                    <a:lnTo>
                      <a:pt x="113" y="65"/>
                    </a:lnTo>
                    <a:lnTo>
                      <a:pt x="113" y="18"/>
                    </a:lnTo>
                    <a:lnTo>
                      <a:pt x="113" y="24"/>
                    </a:lnTo>
                    <a:lnTo>
                      <a:pt x="119" y="30"/>
                    </a:lnTo>
                    <a:lnTo>
                      <a:pt x="119" y="82"/>
                    </a:lnTo>
                    <a:lnTo>
                      <a:pt x="119" y="18"/>
                    </a:lnTo>
                    <a:lnTo>
                      <a:pt x="119" y="35"/>
                    </a:lnTo>
                    <a:lnTo>
                      <a:pt x="126" y="41"/>
                    </a:lnTo>
                    <a:lnTo>
                      <a:pt x="126" y="76"/>
                    </a:lnTo>
                    <a:lnTo>
                      <a:pt x="126" y="6"/>
                    </a:lnTo>
                    <a:lnTo>
                      <a:pt x="126" y="47"/>
                    </a:lnTo>
                    <a:lnTo>
                      <a:pt x="132" y="53"/>
                    </a:lnTo>
                    <a:lnTo>
                      <a:pt x="132" y="71"/>
                    </a:lnTo>
                    <a:lnTo>
                      <a:pt x="132" y="6"/>
                    </a:lnTo>
                    <a:lnTo>
                      <a:pt x="132" y="53"/>
                    </a:lnTo>
                    <a:lnTo>
                      <a:pt x="138" y="59"/>
                    </a:lnTo>
                    <a:lnTo>
                      <a:pt x="138" y="82"/>
                    </a:lnTo>
                    <a:lnTo>
                      <a:pt x="138" y="24"/>
                    </a:lnTo>
                    <a:lnTo>
                      <a:pt x="138" y="35"/>
                    </a:lnTo>
                    <a:lnTo>
                      <a:pt x="145" y="24"/>
                    </a:lnTo>
                    <a:lnTo>
                      <a:pt x="145" y="65"/>
                    </a:lnTo>
                    <a:lnTo>
                      <a:pt x="145" y="12"/>
                    </a:lnTo>
                    <a:lnTo>
                      <a:pt x="145" y="30"/>
                    </a:lnTo>
                    <a:lnTo>
                      <a:pt x="151" y="35"/>
                    </a:lnTo>
                    <a:lnTo>
                      <a:pt x="151" y="71"/>
                    </a:lnTo>
                    <a:lnTo>
                      <a:pt x="151" y="18"/>
                    </a:lnTo>
                    <a:lnTo>
                      <a:pt x="151" y="59"/>
                    </a:lnTo>
                    <a:lnTo>
                      <a:pt x="157" y="41"/>
                    </a:lnTo>
                    <a:lnTo>
                      <a:pt x="157" y="71"/>
                    </a:lnTo>
                    <a:lnTo>
                      <a:pt x="157" y="12"/>
                    </a:lnTo>
                    <a:lnTo>
                      <a:pt x="157" y="24"/>
                    </a:lnTo>
                    <a:lnTo>
                      <a:pt x="163" y="30"/>
                    </a:lnTo>
                    <a:lnTo>
                      <a:pt x="163" y="76"/>
                    </a:lnTo>
                    <a:lnTo>
                      <a:pt x="163" y="18"/>
                    </a:lnTo>
                    <a:lnTo>
                      <a:pt x="163" y="41"/>
                    </a:lnTo>
                    <a:lnTo>
                      <a:pt x="170" y="35"/>
                    </a:lnTo>
                    <a:lnTo>
                      <a:pt x="170" y="82"/>
                    </a:lnTo>
                    <a:lnTo>
                      <a:pt x="170" y="0"/>
                    </a:lnTo>
                    <a:lnTo>
                      <a:pt x="170" y="35"/>
                    </a:lnTo>
                    <a:lnTo>
                      <a:pt x="176" y="30"/>
                    </a:lnTo>
                    <a:lnTo>
                      <a:pt x="176" y="65"/>
                    </a:lnTo>
                    <a:lnTo>
                      <a:pt x="176" y="6"/>
                    </a:lnTo>
                    <a:lnTo>
                      <a:pt x="176" y="47"/>
                    </a:lnTo>
                    <a:lnTo>
                      <a:pt x="182" y="65"/>
                    </a:lnTo>
                    <a:lnTo>
                      <a:pt x="182" y="82"/>
                    </a:lnTo>
                    <a:lnTo>
                      <a:pt x="182" y="18"/>
                    </a:lnTo>
                    <a:lnTo>
                      <a:pt x="182" y="30"/>
                    </a:lnTo>
                    <a:lnTo>
                      <a:pt x="189" y="18"/>
                    </a:lnTo>
                    <a:lnTo>
                      <a:pt x="189" y="82"/>
                    </a:lnTo>
                    <a:lnTo>
                      <a:pt x="189" y="12"/>
                    </a:lnTo>
                    <a:lnTo>
                      <a:pt x="189" y="47"/>
                    </a:lnTo>
                    <a:lnTo>
                      <a:pt x="195" y="47"/>
                    </a:lnTo>
                    <a:lnTo>
                      <a:pt x="195" y="76"/>
                    </a:lnTo>
                    <a:lnTo>
                      <a:pt x="195" y="6"/>
                    </a:lnTo>
                    <a:lnTo>
                      <a:pt x="195" y="30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8" name="Freeform 221"/>
              <p:cNvSpPr>
                <a:spLocks/>
              </p:cNvSpPr>
              <p:nvPr/>
            </p:nvSpPr>
            <p:spPr bwMode="auto">
              <a:xfrm>
                <a:off x="3228" y="2923"/>
                <a:ext cx="208" cy="84"/>
              </a:xfrm>
              <a:custGeom>
                <a:avLst/>
                <a:gdLst>
                  <a:gd name="T0" fmla="*/ 6 w 208"/>
                  <a:gd name="T1" fmla="*/ 53 h 99"/>
                  <a:gd name="T2" fmla="*/ 13 w 208"/>
                  <a:gd name="T3" fmla="*/ 36 h 99"/>
                  <a:gd name="T4" fmla="*/ 19 w 208"/>
                  <a:gd name="T5" fmla="*/ 25 h 99"/>
                  <a:gd name="T6" fmla="*/ 19 w 208"/>
                  <a:gd name="T7" fmla="*/ 42 h 99"/>
                  <a:gd name="T8" fmla="*/ 25 w 208"/>
                  <a:gd name="T9" fmla="*/ 10 h 99"/>
                  <a:gd name="T10" fmla="*/ 31 w 208"/>
                  <a:gd name="T11" fmla="*/ 53 h 99"/>
                  <a:gd name="T12" fmla="*/ 38 w 208"/>
                  <a:gd name="T13" fmla="*/ 46 h 99"/>
                  <a:gd name="T14" fmla="*/ 38 w 208"/>
                  <a:gd name="T15" fmla="*/ 21 h 99"/>
                  <a:gd name="T16" fmla="*/ 44 w 208"/>
                  <a:gd name="T17" fmla="*/ 7 h 99"/>
                  <a:gd name="T18" fmla="*/ 50 w 208"/>
                  <a:gd name="T19" fmla="*/ 39 h 99"/>
                  <a:gd name="T20" fmla="*/ 57 w 208"/>
                  <a:gd name="T21" fmla="*/ 42 h 99"/>
                  <a:gd name="T22" fmla="*/ 57 w 208"/>
                  <a:gd name="T23" fmla="*/ 25 h 99"/>
                  <a:gd name="T24" fmla="*/ 63 w 208"/>
                  <a:gd name="T25" fmla="*/ 14 h 99"/>
                  <a:gd name="T26" fmla="*/ 69 w 208"/>
                  <a:gd name="T27" fmla="*/ 57 h 99"/>
                  <a:gd name="T28" fmla="*/ 76 w 208"/>
                  <a:gd name="T29" fmla="*/ 39 h 99"/>
                  <a:gd name="T30" fmla="*/ 76 w 208"/>
                  <a:gd name="T31" fmla="*/ 50 h 99"/>
                  <a:gd name="T32" fmla="*/ 82 w 208"/>
                  <a:gd name="T33" fmla="*/ 14 h 99"/>
                  <a:gd name="T34" fmla="*/ 88 w 208"/>
                  <a:gd name="T35" fmla="*/ 60 h 99"/>
                  <a:gd name="T36" fmla="*/ 94 w 208"/>
                  <a:gd name="T37" fmla="*/ 42 h 99"/>
                  <a:gd name="T38" fmla="*/ 94 w 208"/>
                  <a:gd name="T39" fmla="*/ 28 h 99"/>
                  <a:gd name="T40" fmla="*/ 101 w 208"/>
                  <a:gd name="T41" fmla="*/ 0 h 99"/>
                  <a:gd name="T42" fmla="*/ 107 w 208"/>
                  <a:gd name="T43" fmla="*/ 46 h 99"/>
                  <a:gd name="T44" fmla="*/ 113 w 208"/>
                  <a:gd name="T45" fmla="*/ 0 h 99"/>
                  <a:gd name="T46" fmla="*/ 113 w 208"/>
                  <a:gd name="T47" fmla="*/ 28 h 99"/>
                  <a:gd name="T48" fmla="*/ 120 w 208"/>
                  <a:gd name="T49" fmla="*/ 3 h 99"/>
                  <a:gd name="T50" fmla="*/ 126 w 208"/>
                  <a:gd name="T51" fmla="*/ 57 h 99"/>
                  <a:gd name="T52" fmla="*/ 132 w 208"/>
                  <a:gd name="T53" fmla="*/ 50 h 99"/>
                  <a:gd name="T54" fmla="*/ 132 w 208"/>
                  <a:gd name="T55" fmla="*/ 21 h 99"/>
                  <a:gd name="T56" fmla="*/ 139 w 208"/>
                  <a:gd name="T57" fmla="*/ 14 h 99"/>
                  <a:gd name="T58" fmla="*/ 145 w 208"/>
                  <a:gd name="T59" fmla="*/ 53 h 99"/>
                  <a:gd name="T60" fmla="*/ 151 w 208"/>
                  <a:gd name="T61" fmla="*/ 36 h 99"/>
                  <a:gd name="T62" fmla="*/ 151 w 208"/>
                  <a:gd name="T63" fmla="*/ 39 h 99"/>
                  <a:gd name="T64" fmla="*/ 157 w 208"/>
                  <a:gd name="T65" fmla="*/ 10 h 99"/>
                  <a:gd name="T66" fmla="*/ 164 w 208"/>
                  <a:gd name="T67" fmla="*/ 53 h 99"/>
                  <a:gd name="T68" fmla="*/ 170 w 208"/>
                  <a:gd name="T69" fmla="*/ 28 h 99"/>
                  <a:gd name="T70" fmla="*/ 170 w 208"/>
                  <a:gd name="T71" fmla="*/ 25 h 99"/>
                  <a:gd name="T72" fmla="*/ 176 w 208"/>
                  <a:gd name="T73" fmla="*/ 14 h 99"/>
                  <a:gd name="T74" fmla="*/ 183 w 208"/>
                  <a:gd name="T75" fmla="*/ 50 h 99"/>
                  <a:gd name="T76" fmla="*/ 189 w 208"/>
                  <a:gd name="T77" fmla="*/ 46 h 99"/>
                  <a:gd name="T78" fmla="*/ 195 w 208"/>
                  <a:gd name="T79" fmla="*/ 39 h 99"/>
                  <a:gd name="T80" fmla="*/ 195 w 208"/>
                  <a:gd name="T81" fmla="*/ 31 h 99"/>
                  <a:gd name="T82" fmla="*/ 202 w 208"/>
                  <a:gd name="T83" fmla="*/ 14 h 9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8" h="99">
                    <a:moveTo>
                      <a:pt x="0" y="41"/>
                    </a:moveTo>
                    <a:lnTo>
                      <a:pt x="6" y="46"/>
                    </a:lnTo>
                    <a:lnTo>
                      <a:pt x="6" y="87"/>
                    </a:lnTo>
                    <a:lnTo>
                      <a:pt x="6" y="23"/>
                    </a:lnTo>
                    <a:lnTo>
                      <a:pt x="6" y="52"/>
                    </a:lnTo>
                    <a:lnTo>
                      <a:pt x="13" y="58"/>
                    </a:lnTo>
                    <a:lnTo>
                      <a:pt x="13" y="93"/>
                    </a:lnTo>
                    <a:lnTo>
                      <a:pt x="13" y="23"/>
                    </a:lnTo>
                    <a:lnTo>
                      <a:pt x="19" y="41"/>
                    </a:lnTo>
                    <a:lnTo>
                      <a:pt x="19" y="93"/>
                    </a:lnTo>
                    <a:lnTo>
                      <a:pt x="19" y="23"/>
                    </a:lnTo>
                    <a:lnTo>
                      <a:pt x="19" y="70"/>
                    </a:lnTo>
                    <a:lnTo>
                      <a:pt x="25" y="46"/>
                    </a:lnTo>
                    <a:lnTo>
                      <a:pt x="25" y="76"/>
                    </a:lnTo>
                    <a:lnTo>
                      <a:pt x="25" y="17"/>
                    </a:lnTo>
                    <a:lnTo>
                      <a:pt x="25" y="41"/>
                    </a:lnTo>
                    <a:lnTo>
                      <a:pt x="31" y="35"/>
                    </a:lnTo>
                    <a:lnTo>
                      <a:pt x="31" y="87"/>
                    </a:lnTo>
                    <a:lnTo>
                      <a:pt x="31" y="23"/>
                    </a:lnTo>
                    <a:lnTo>
                      <a:pt x="31" y="76"/>
                    </a:lnTo>
                    <a:lnTo>
                      <a:pt x="38" y="76"/>
                    </a:lnTo>
                    <a:lnTo>
                      <a:pt x="38" y="82"/>
                    </a:lnTo>
                    <a:lnTo>
                      <a:pt x="38" y="11"/>
                    </a:lnTo>
                    <a:lnTo>
                      <a:pt x="38" y="35"/>
                    </a:lnTo>
                    <a:lnTo>
                      <a:pt x="44" y="29"/>
                    </a:lnTo>
                    <a:lnTo>
                      <a:pt x="44" y="87"/>
                    </a:lnTo>
                    <a:lnTo>
                      <a:pt x="44" y="11"/>
                    </a:lnTo>
                    <a:lnTo>
                      <a:pt x="44" y="35"/>
                    </a:lnTo>
                    <a:lnTo>
                      <a:pt x="50" y="52"/>
                    </a:lnTo>
                    <a:lnTo>
                      <a:pt x="50" y="64"/>
                    </a:lnTo>
                    <a:lnTo>
                      <a:pt x="50" y="6"/>
                    </a:lnTo>
                    <a:lnTo>
                      <a:pt x="50" y="52"/>
                    </a:lnTo>
                    <a:lnTo>
                      <a:pt x="57" y="70"/>
                    </a:lnTo>
                    <a:lnTo>
                      <a:pt x="57" y="82"/>
                    </a:lnTo>
                    <a:lnTo>
                      <a:pt x="57" y="23"/>
                    </a:lnTo>
                    <a:lnTo>
                      <a:pt x="57" y="41"/>
                    </a:lnTo>
                    <a:lnTo>
                      <a:pt x="63" y="52"/>
                    </a:lnTo>
                    <a:lnTo>
                      <a:pt x="63" y="93"/>
                    </a:lnTo>
                    <a:lnTo>
                      <a:pt x="63" y="23"/>
                    </a:lnTo>
                    <a:lnTo>
                      <a:pt x="63" y="58"/>
                    </a:lnTo>
                    <a:lnTo>
                      <a:pt x="69" y="64"/>
                    </a:lnTo>
                    <a:lnTo>
                      <a:pt x="69" y="93"/>
                    </a:lnTo>
                    <a:lnTo>
                      <a:pt x="69" y="29"/>
                    </a:lnTo>
                    <a:lnTo>
                      <a:pt x="69" y="76"/>
                    </a:lnTo>
                    <a:lnTo>
                      <a:pt x="76" y="64"/>
                    </a:lnTo>
                    <a:lnTo>
                      <a:pt x="76" y="87"/>
                    </a:lnTo>
                    <a:lnTo>
                      <a:pt x="76" y="29"/>
                    </a:lnTo>
                    <a:lnTo>
                      <a:pt x="76" y="82"/>
                    </a:lnTo>
                    <a:lnTo>
                      <a:pt x="82" y="76"/>
                    </a:lnTo>
                    <a:lnTo>
                      <a:pt x="82" y="93"/>
                    </a:lnTo>
                    <a:lnTo>
                      <a:pt x="82" y="23"/>
                    </a:lnTo>
                    <a:lnTo>
                      <a:pt x="82" y="35"/>
                    </a:lnTo>
                    <a:lnTo>
                      <a:pt x="88" y="35"/>
                    </a:lnTo>
                    <a:lnTo>
                      <a:pt x="88" y="99"/>
                    </a:lnTo>
                    <a:lnTo>
                      <a:pt x="88" y="23"/>
                    </a:lnTo>
                    <a:lnTo>
                      <a:pt x="88" y="64"/>
                    </a:lnTo>
                    <a:lnTo>
                      <a:pt x="94" y="70"/>
                    </a:lnTo>
                    <a:lnTo>
                      <a:pt x="94" y="87"/>
                    </a:lnTo>
                    <a:lnTo>
                      <a:pt x="94" y="23"/>
                    </a:lnTo>
                    <a:lnTo>
                      <a:pt x="94" y="46"/>
                    </a:lnTo>
                    <a:lnTo>
                      <a:pt x="101" y="52"/>
                    </a:lnTo>
                    <a:lnTo>
                      <a:pt x="101" y="87"/>
                    </a:lnTo>
                    <a:lnTo>
                      <a:pt x="101" y="0"/>
                    </a:lnTo>
                    <a:lnTo>
                      <a:pt x="101" y="64"/>
                    </a:lnTo>
                    <a:lnTo>
                      <a:pt x="107" y="58"/>
                    </a:lnTo>
                    <a:lnTo>
                      <a:pt x="107" y="76"/>
                    </a:lnTo>
                    <a:lnTo>
                      <a:pt x="107" y="11"/>
                    </a:lnTo>
                    <a:lnTo>
                      <a:pt x="113" y="0"/>
                    </a:lnTo>
                    <a:lnTo>
                      <a:pt x="113" y="70"/>
                    </a:lnTo>
                    <a:lnTo>
                      <a:pt x="113" y="0"/>
                    </a:lnTo>
                    <a:lnTo>
                      <a:pt x="113" y="46"/>
                    </a:lnTo>
                    <a:lnTo>
                      <a:pt x="120" y="58"/>
                    </a:lnTo>
                    <a:lnTo>
                      <a:pt x="120" y="82"/>
                    </a:lnTo>
                    <a:lnTo>
                      <a:pt x="120" y="6"/>
                    </a:lnTo>
                    <a:lnTo>
                      <a:pt x="120" y="35"/>
                    </a:lnTo>
                    <a:lnTo>
                      <a:pt x="126" y="29"/>
                    </a:lnTo>
                    <a:lnTo>
                      <a:pt x="126" y="93"/>
                    </a:lnTo>
                    <a:lnTo>
                      <a:pt x="126" y="0"/>
                    </a:lnTo>
                    <a:lnTo>
                      <a:pt x="126" y="70"/>
                    </a:lnTo>
                    <a:lnTo>
                      <a:pt x="132" y="82"/>
                    </a:lnTo>
                    <a:lnTo>
                      <a:pt x="132" y="99"/>
                    </a:lnTo>
                    <a:lnTo>
                      <a:pt x="132" y="17"/>
                    </a:lnTo>
                    <a:lnTo>
                      <a:pt x="132" y="35"/>
                    </a:lnTo>
                    <a:lnTo>
                      <a:pt x="139" y="35"/>
                    </a:lnTo>
                    <a:lnTo>
                      <a:pt x="139" y="99"/>
                    </a:lnTo>
                    <a:lnTo>
                      <a:pt x="139" y="23"/>
                    </a:lnTo>
                    <a:lnTo>
                      <a:pt x="139" y="70"/>
                    </a:lnTo>
                    <a:lnTo>
                      <a:pt x="145" y="82"/>
                    </a:lnTo>
                    <a:lnTo>
                      <a:pt x="145" y="87"/>
                    </a:lnTo>
                    <a:lnTo>
                      <a:pt x="145" y="29"/>
                    </a:lnTo>
                    <a:lnTo>
                      <a:pt x="145" y="41"/>
                    </a:lnTo>
                    <a:lnTo>
                      <a:pt x="151" y="58"/>
                    </a:lnTo>
                    <a:lnTo>
                      <a:pt x="151" y="99"/>
                    </a:lnTo>
                    <a:lnTo>
                      <a:pt x="151" y="29"/>
                    </a:lnTo>
                    <a:lnTo>
                      <a:pt x="151" y="64"/>
                    </a:lnTo>
                    <a:lnTo>
                      <a:pt x="157" y="76"/>
                    </a:lnTo>
                    <a:lnTo>
                      <a:pt x="157" y="87"/>
                    </a:lnTo>
                    <a:lnTo>
                      <a:pt x="157" y="17"/>
                    </a:lnTo>
                    <a:lnTo>
                      <a:pt x="157" y="35"/>
                    </a:lnTo>
                    <a:lnTo>
                      <a:pt x="164" y="41"/>
                    </a:lnTo>
                    <a:lnTo>
                      <a:pt x="164" y="87"/>
                    </a:lnTo>
                    <a:lnTo>
                      <a:pt x="164" y="11"/>
                    </a:lnTo>
                    <a:lnTo>
                      <a:pt x="164" y="52"/>
                    </a:lnTo>
                    <a:lnTo>
                      <a:pt x="170" y="46"/>
                    </a:lnTo>
                    <a:lnTo>
                      <a:pt x="170" y="76"/>
                    </a:lnTo>
                    <a:lnTo>
                      <a:pt x="170" y="6"/>
                    </a:lnTo>
                    <a:lnTo>
                      <a:pt x="170" y="41"/>
                    </a:lnTo>
                    <a:lnTo>
                      <a:pt x="176" y="35"/>
                    </a:lnTo>
                    <a:lnTo>
                      <a:pt x="176" y="70"/>
                    </a:lnTo>
                    <a:lnTo>
                      <a:pt x="176" y="23"/>
                    </a:lnTo>
                    <a:lnTo>
                      <a:pt x="176" y="35"/>
                    </a:lnTo>
                    <a:lnTo>
                      <a:pt x="183" y="41"/>
                    </a:lnTo>
                    <a:lnTo>
                      <a:pt x="183" y="82"/>
                    </a:lnTo>
                    <a:lnTo>
                      <a:pt x="183" y="17"/>
                    </a:lnTo>
                    <a:lnTo>
                      <a:pt x="183" y="70"/>
                    </a:lnTo>
                    <a:lnTo>
                      <a:pt x="189" y="76"/>
                    </a:lnTo>
                    <a:lnTo>
                      <a:pt x="189" y="23"/>
                    </a:lnTo>
                    <a:lnTo>
                      <a:pt x="189" y="46"/>
                    </a:lnTo>
                    <a:lnTo>
                      <a:pt x="195" y="64"/>
                    </a:lnTo>
                    <a:lnTo>
                      <a:pt x="195" y="87"/>
                    </a:lnTo>
                    <a:lnTo>
                      <a:pt x="195" y="23"/>
                    </a:lnTo>
                    <a:lnTo>
                      <a:pt x="195" y="52"/>
                    </a:lnTo>
                    <a:lnTo>
                      <a:pt x="202" y="64"/>
                    </a:lnTo>
                    <a:lnTo>
                      <a:pt x="202" y="82"/>
                    </a:lnTo>
                    <a:lnTo>
                      <a:pt x="202" y="23"/>
                    </a:lnTo>
                    <a:lnTo>
                      <a:pt x="202" y="35"/>
                    </a:lnTo>
                    <a:lnTo>
                      <a:pt x="208" y="29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9" name="Freeform 222"/>
              <p:cNvSpPr>
                <a:spLocks/>
              </p:cNvSpPr>
              <p:nvPr/>
            </p:nvSpPr>
            <p:spPr bwMode="auto">
              <a:xfrm>
                <a:off x="3436" y="2917"/>
                <a:ext cx="201" cy="101"/>
              </a:xfrm>
              <a:custGeom>
                <a:avLst/>
                <a:gdLst>
                  <a:gd name="T0" fmla="*/ 0 w 201"/>
                  <a:gd name="T1" fmla="*/ 11 h 117"/>
                  <a:gd name="T2" fmla="*/ 6 w 201"/>
                  <a:gd name="T3" fmla="*/ 57 h 117"/>
                  <a:gd name="T4" fmla="*/ 12 w 201"/>
                  <a:gd name="T5" fmla="*/ 19 h 117"/>
                  <a:gd name="T6" fmla="*/ 12 w 201"/>
                  <a:gd name="T7" fmla="*/ 34 h 117"/>
                  <a:gd name="T8" fmla="*/ 19 w 201"/>
                  <a:gd name="T9" fmla="*/ 26 h 117"/>
                  <a:gd name="T10" fmla="*/ 25 w 201"/>
                  <a:gd name="T11" fmla="*/ 53 h 117"/>
                  <a:gd name="T12" fmla="*/ 31 w 201"/>
                  <a:gd name="T13" fmla="*/ 49 h 117"/>
                  <a:gd name="T14" fmla="*/ 31 w 201"/>
                  <a:gd name="T15" fmla="*/ 34 h 117"/>
                  <a:gd name="T16" fmla="*/ 38 w 201"/>
                  <a:gd name="T17" fmla="*/ 11 h 117"/>
                  <a:gd name="T18" fmla="*/ 44 w 201"/>
                  <a:gd name="T19" fmla="*/ 49 h 117"/>
                  <a:gd name="T20" fmla="*/ 50 w 201"/>
                  <a:gd name="T21" fmla="*/ 30 h 117"/>
                  <a:gd name="T22" fmla="*/ 50 w 201"/>
                  <a:gd name="T23" fmla="*/ 41 h 117"/>
                  <a:gd name="T24" fmla="*/ 57 w 201"/>
                  <a:gd name="T25" fmla="*/ 26 h 117"/>
                  <a:gd name="T26" fmla="*/ 63 w 201"/>
                  <a:gd name="T27" fmla="*/ 49 h 117"/>
                  <a:gd name="T28" fmla="*/ 69 w 201"/>
                  <a:gd name="T29" fmla="*/ 30 h 117"/>
                  <a:gd name="T30" fmla="*/ 69 w 201"/>
                  <a:gd name="T31" fmla="*/ 45 h 117"/>
                  <a:gd name="T32" fmla="*/ 75 w 201"/>
                  <a:gd name="T33" fmla="*/ 26 h 117"/>
                  <a:gd name="T34" fmla="*/ 82 w 201"/>
                  <a:gd name="T35" fmla="*/ 57 h 117"/>
                  <a:gd name="T36" fmla="*/ 88 w 201"/>
                  <a:gd name="T37" fmla="*/ 53 h 117"/>
                  <a:gd name="T38" fmla="*/ 88 w 201"/>
                  <a:gd name="T39" fmla="*/ 37 h 117"/>
                  <a:gd name="T40" fmla="*/ 94 w 201"/>
                  <a:gd name="T41" fmla="*/ 22 h 117"/>
                  <a:gd name="T42" fmla="*/ 101 w 201"/>
                  <a:gd name="T43" fmla="*/ 57 h 117"/>
                  <a:gd name="T44" fmla="*/ 107 w 201"/>
                  <a:gd name="T45" fmla="*/ 41 h 117"/>
                  <a:gd name="T46" fmla="*/ 107 w 201"/>
                  <a:gd name="T47" fmla="*/ 26 h 117"/>
                  <a:gd name="T48" fmla="*/ 113 w 201"/>
                  <a:gd name="T49" fmla="*/ 11 h 117"/>
                  <a:gd name="T50" fmla="*/ 119 w 201"/>
                  <a:gd name="T51" fmla="*/ 8 h 117"/>
                  <a:gd name="T52" fmla="*/ 126 w 201"/>
                  <a:gd name="T53" fmla="*/ 57 h 117"/>
                  <a:gd name="T54" fmla="*/ 132 w 201"/>
                  <a:gd name="T55" fmla="*/ 34 h 117"/>
                  <a:gd name="T56" fmla="*/ 132 w 201"/>
                  <a:gd name="T57" fmla="*/ 41 h 117"/>
                  <a:gd name="T58" fmla="*/ 138 w 201"/>
                  <a:gd name="T59" fmla="*/ 19 h 117"/>
                  <a:gd name="T60" fmla="*/ 145 w 201"/>
                  <a:gd name="T61" fmla="*/ 57 h 117"/>
                  <a:gd name="T62" fmla="*/ 151 w 201"/>
                  <a:gd name="T63" fmla="*/ 45 h 117"/>
                  <a:gd name="T64" fmla="*/ 151 w 201"/>
                  <a:gd name="T65" fmla="*/ 37 h 117"/>
                  <a:gd name="T66" fmla="*/ 157 w 201"/>
                  <a:gd name="T67" fmla="*/ 19 h 117"/>
                  <a:gd name="T68" fmla="*/ 164 w 201"/>
                  <a:gd name="T69" fmla="*/ 68 h 117"/>
                  <a:gd name="T70" fmla="*/ 170 w 201"/>
                  <a:gd name="T71" fmla="*/ 34 h 117"/>
                  <a:gd name="T72" fmla="*/ 170 w 201"/>
                  <a:gd name="T73" fmla="*/ 37 h 117"/>
                  <a:gd name="T74" fmla="*/ 176 w 201"/>
                  <a:gd name="T75" fmla="*/ 15 h 117"/>
                  <a:gd name="T76" fmla="*/ 182 w 201"/>
                  <a:gd name="T77" fmla="*/ 11 h 117"/>
                  <a:gd name="T78" fmla="*/ 189 w 201"/>
                  <a:gd name="T79" fmla="*/ 57 h 117"/>
                  <a:gd name="T80" fmla="*/ 195 w 201"/>
                  <a:gd name="T81" fmla="*/ 34 h 117"/>
                  <a:gd name="T82" fmla="*/ 195 w 201"/>
                  <a:gd name="T83" fmla="*/ 49 h 11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117">
                    <a:moveTo>
                      <a:pt x="0" y="35"/>
                    </a:moveTo>
                    <a:lnTo>
                      <a:pt x="0" y="93"/>
                    </a:lnTo>
                    <a:lnTo>
                      <a:pt x="0" y="17"/>
                    </a:lnTo>
                    <a:lnTo>
                      <a:pt x="0" y="58"/>
                    </a:lnTo>
                    <a:lnTo>
                      <a:pt x="6" y="47"/>
                    </a:lnTo>
                    <a:lnTo>
                      <a:pt x="6" y="88"/>
                    </a:lnTo>
                    <a:lnTo>
                      <a:pt x="6" y="29"/>
                    </a:lnTo>
                    <a:lnTo>
                      <a:pt x="6" y="52"/>
                    </a:lnTo>
                    <a:lnTo>
                      <a:pt x="12" y="29"/>
                    </a:lnTo>
                    <a:lnTo>
                      <a:pt x="12" y="88"/>
                    </a:lnTo>
                    <a:lnTo>
                      <a:pt x="12" y="23"/>
                    </a:lnTo>
                    <a:lnTo>
                      <a:pt x="12" y="52"/>
                    </a:lnTo>
                    <a:lnTo>
                      <a:pt x="19" y="47"/>
                    </a:lnTo>
                    <a:lnTo>
                      <a:pt x="19" y="88"/>
                    </a:lnTo>
                    <a:lnTo>
                      <a:pt x="19" y="41"/>
                    </a:lnTo>
                    <a:lnTo>
                      <a:pt x="19" y="64"/>
                    </a:lnTo>
                    <a:lnTo>
                      <a:pt x="25" y="52"/>
                    </a:lnTo>
                    <a:lnTo>
                      <a:pt x="25" y="82"/>
                    </a:lnTo>
                    <a:lnTo>
                      <a:pt x="25" y="29"/>
                    </a:lnTo>
                    <a:lnTo>
                      <a:pt x="25" y="76"/>
                    </a:lnTo>
                    <a:lnTo>
                      <a:pt x="31" y="76"/>
                    </a:lnTo>
                    <a:lnTo>
                      <a:pt x="31" y="88"/>
                    </a:lnTo>
                    <a:lnTo>
                      <a:pt x="31" y="35"/>
                    </a:lnTo>
                    <a:lnTo>
                      <a:pt x="31" y="52"/>
                    </a:lnTo>
                    <a:lnTo>
                      <a:pt x="38" y="58"/>
                    </a:lnTo>
                    <a:lnTo>
                      <a:pt x="38" y="82"/>
                    </a:lnTo>
                    <a:lnTo>
                      <a:pt x="38" y="17"/>
                    </a:lnTo>
                    <a:lnTo>
                      <a:pt x="38" y="64"/>
                    </a:lnTo>
                    <a:lnTo>
                      <a:pt x="44" y="58"/>
                    </a:lnTo>
                    <a:lnTo>
                      <a:pt x="44" y="76"/>
                    </a:lnTo>
                    <a:lnTo>
                      <a:pt x="44" y="35"/>
                    </a:lnTo>
                    <a:lnTo>
                      <a:pt x="44" y="52"/>
                    </a:lnTo>
                    <a:lnTo>
                      <a:pt x="50" y="47"/>
                    </a:lnTo>
                    <a:lnTo>
                      <a:pt x="50" y="82"/>
                    </a:lnTo>
                    <a:lnTo>
                      <a:pt x="50" y="23"/>
                    </a:lnTo>
                    <a:lnTo>
                      <a:pt x="50" y="64"/>
                    </a:lnTo>
                    <a:lnTo>
                      <a:pt x="57" y="70"/>
                    </a:lnTo>
                    <a:lnTo>
                      <a:pt x="57" y="76"/>
                    </a:lnTo>
                    <a:lnTo>
                      <a:pt x="57" y="41"/>
                    </a:lnTo>
                    <a:lnTo>
                      <a:pt x="57" y="70"/>
                    </a:lnTo>
                    <a:lnTo>
                      <a:pt x="63" y="64"/>
                    </a:lnTo>
                    <a:lnTo>
                      <a:pt x="63" y="76"/>
                    </a:lnTo>
                    <a:lnTo>
                      <a:pt x="63" y="35"/>
                    </a:lnTo>
                    <a:lnTo>
                      <a:pt x="63" y="52"/>
                    </a:lnTo>
                    <a:lnTo>
                      <a:pt x="69" y="47"/>
                    </a:lnTo>
                    <a:lnTo>
                      <a:pt x="69" y="88"/>
                    </a:lnTo>
                    <a:lnTo>
                      <a:pt x="69" y="35"/>
                    </a:lnTo>
                    <a:lnTo>
                      <a:pt x="69" y="70"/>
                    </a:lnTo>
                    <a:lnTo>
                      <a:pt x="75" y="64"/>
                    </a:lnTo>
                    <a:lnTo>
                      <a:pt x="75" y="88"/>
                    </a:lnTo>
                    <a:lnTo>
                      <a:pt x="75" y="41"/>
                    </a:lnTo>
                    <a:lnTo>
                      <a:pt x="75" y="76"/>
                    </a:lnTo>
                    <a:lnTo>
                      <a:pt x="82" y="47"/>
                    </a:lnTo>
                    <a:lnTo>
                      <a:pt x="82" y="88"/>
                    </a:lnTo>
                    <a:lnTo>
                      <a:pt x="82" y="47"/>
                    </a:lnTo>
                    <a:lnTo>
                      <a:pt x="82" y="64"/>
                    </a:lnTo>
                    <a:lnTo>
                      <a:pt x="88" y="82"/>
                    </a:lnTo>
                    <a:lnTo>
                      <a:pt x="88" y="88"/>
                    </a:lnTo>
                    <a:lnTo>
                      <a:pt x="88" y="41"/>
                    </a:lnTo>
                    <a:lnTo>
                      <a:pt x="88" y="58"/>
                    </a:lnTo>
                    <a:lnTo>
                      <a:pt x="94" y="52"/>
                    </a:lnTo>
                    <a:lnTo>
                      <a:pt x="94" y="88"/>
                    </a:lnTo>
                    <a:lnTo>
                      <a:pt x="94" y="35"/>
                    </a:lnTo>
                    <a:lnTo>
                      <a:pt x="94" y="47"/>
                    </a:lnTo>
                    <a:lnTo>
                      <a:pt x="101" y="58"/>
                    </a:lnTo>
                    <a:lnTo>
                      <a:pt x="101" y="88"/>
                    </a:lnTo>
                    <a:lnTo>
                      <a:pt x="101" y="29"/>
                    </a:lnTo>
                    <a:lnTo>
                      <a:pt x="101" y="58"/>
                    </a:lnTo>
                    <a:lnTo>
                      <a:pt x="107" y="64"/>
                    </a:lnTo>
                    <a:lnTo>
                      <a:pt x="107" y="88"/>
                    </a:lnTo>
                    <a:lnTo>
                      <a:pt x="107" y="23"/>
                    </a:lnTo>
                    <a:lnTo>
                      <a:pt x="107" y="41"/>
                    </a:lnTo>
                    <a:lnTo>
                      <a:pt x="113" y="35"/>
                    </a:lnTo>
                    <a:lnTo>
                      <a:pt x="113" y="82"/>
                    </a:lnTo>
                    <a:lnTo>
                      <a:pt x="113" y="17"/>
                    </a:lnTo>
                    <a:lnTo>
                      <a:pt x="113" y="70"/>
                    </a:lnTo>
                    <a:lnTo>
                      <a:pt x="119" y="70"/>
                    </a:lnTo>
                    <a:lnTo>
                      <a:pt x="119" y="12"/>
                    </a:lnTo>
                    <a:lnTo>
                      <a:pt x="119" y="64"/>
                    </a:lnTo>
                    <a:lnTo>
                      <a:pt x="126" y="41"/>
                    </a:lnTo>
                    <a:lnTo>
                      <a:pt x="126" y="88"/>
                    </a:lnTo>
                    <a:lnTo>
                      <a:pt x="126" y="23"/>
                    </a:lnTo>
                    <a:lnTo>
                      <a:pt x="126" y="47"/>
                    </a:lnTo>
                    <a:lnTo>
                      <a:pt x="132" y="52"/>
                    </a:lnTo>
                    <a:lnTo>
                      <a:pt x="132" y="88"/>
                    </a:lnTo>
                    <a:lnTo>
                      <a:pt x="132" y="29"/>
                    </a:lnTo>
                    <a:lnTo>
                      <a:pt x="132" y="64"/>
                    </a:lnTo>
                    <a:lnTo>
                      <a:pt x="138" y="58"/>
                    </a:lnTo>
                    <a:lnTo>
                      <a:pt x="138" y="99"/>
                    </a:lnTo>
                    <a:lnTo>
                      <a:pt x="138" y="29"/>
                    </a:lnTo>
                    <a:lnTo>
                      <a:pt x="138" y="47"/>
                    </a:lnTo>
                    <a:lnTo>
                      <a:pt x="145" y="41"/>
                    </a:lnTo>
                    <a:lnTo>
                      <a:pt x="145" y="88"/>
                    </a:lnTo>
                    <a:lnTo>
                      <a:pt x="145" y="29"/>
                    </a:lnTo>
                    <a:lnTo>
                      <a:pt x="145" y="70"/>
                    </a:lnTo>
                    <a:lnTo>
                      <a:pt x="151" y="70"/>
                    </a:lnTo>
                    <a:lnTo>
                      <a:pt x="151" y="99"/>
                    </a:lnTo>
                    <a:lnTo>
                      <a:pt x="151" y="41"/>
                    </a:lnTo>
                    <a:lnTo>
                      <a:pt x="151" y="58"/>
                    </a:lnTo>
                    <a:lnTo>
                      <a:pt x="157" y="70"/>
                    </a:lnTo>
                    <a:lnTo>
                      <a:pt x="157" y="117"/>
                    </a:lnTo>
                    <a:lnTo>
                      <a:pt x="157" y="29"/>
                    </a:lnTo>
                    <a:lnTo>
                      <a:pt x="157" y="52"/>
                    </a:lnTo>
                    <a:lnTo>
                      <a:pt x="164" y="76"/>
                    </a:lnTo>
                    <a:lnTo>
                      <a:pt x="164" y="105"/>
                    </a:lnTo>
                    <a:lnTo>
                      <a:pt x="164" y="23"/>
                    </a:lnTo>
                    <a:lnTo>
                      <a:pt x="164" y="70"/>
                    </a:lnTo>
                    <a:lnTo>
                      <a:pt x="170" y="52"/>
                    </a:lnTo>
                    <a:lnTo>
                      <a:pt x="170" y="82"/>
                    </a:lnTo>
                    <a:lnTo>
                      <a:pt x="170" y="17"/>
                    </a:lnTo>
                    <a:lnTo>
                      <a:pt x="170" y="58"/>
                    </a:lnTo>
                    <a:lnTo>
                      <a:pt x="176" y="64"/>
                    </a:lnTo>
                    <a:lnTo>
                      <a:pt x="176" y="82"/>
                    </a:lnTo>
                    <a:lnTo>
                      <a:pt x="176" y="23"/>
                    </a:lnTo>
                    <a:lnTo>
                      <a:pt x="182" y="41"/>
                    </a:lnTo>
                    <a:lnTo>
                      <a:pt x="182" y="82"/>
                    </a:lnTo>
                    <a:lnTo>
                      <a:pt x="182" y="17"/>
                    </a:lnTo>
                    <a:lnTo>
                      <a:pt x="182" y="76"/>
                    </a:lnTo>
                    <a:lnTo>
                      <a:pt x="189" y="70"/>
                    </a:lnTo>
                    <a:lnTo>
                      <a:pt x="189" y="88"/>
                    </a:lnTo>
                    <a:lnTo>
                      <a:pt x="189" y="17"/>
                    </a:lnTo>
                    <a:lnTo>
                      <a:pt x="189" y="47"/>
                    </a:lnTo>
                    <a:lnTo>
                      <a:pt x="195" y="52"/>
                    </a:lnTo>
                    <a:lnTo>
                      <a:pt x="195" y="93"/>
                    </a:lnTo>
                    <a:lnTo>
                      <a:pt x="195" y="0"/>
                    </a:lnTo>
                    <a:lnTo>
                      <a:pt x="195" y="76"/>
                    </a:lnTo>
                    <a:lnTo>
                      <a:pt x="201" y="70"/>
                    </a:lnTo>
                    <a:lnTo>
                      <a:pt x="201" y="8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0" name="Freeform 223"/>
              <p:cNvSpPr>
                <a:spLocks/>
              </p:cNvSpPr>
              <p:nvPr/>
            </p:nvSpPr>
            <p:spPr bwMode="auto">
              <a:xfrm>
                <a:off x="3637" y="2927"/>
                <a:ext cx="202" cy="80"/>
              </a:xfrm>
              <a:custGeom>
                <a:avLst/>
                <a:gdLst>
                  <a:gd name="T0" fmla="*/ 0 w 202"/>
                  <a:gd name="T1" fmla="*/ 19 h 93"/>
                  <a:gd name="T2" fmla="*/ 7 w 202"/>
                  <a:gd name="T3" fmla="*/ 0 h 93"/>
                  <a:gd name="T4" fmla="*/ 13 w 202"/>
                  <a:gd name="T5" fmla="*/ 48 h 93"/>
                  <a:gd name="T6" fmla="*/ 19 w 202"/>
                  <a:gd name="T7" fmla="*/ 34 h 93"/>
                  <a:gd name="T8" fmla="*/ 19 w 202"/>
                  <a:gd name="T9" fmla="*/ 40 h 93"/>
                  <a:gd name="T10" fmla="*/ 26 w 202"/>
                  <a:gd name="T11" fmla="*/ 15 h 93"/>
                  <a:gd name="T12" fmla="*/ 32 w 202"/>
                  <a:gd name="T13" fmla="*/ 56 h 93"/>
                  <a:gd name="T14" fmla="*/ 38 w 202"/>
                  <a:gd name="T15" fmla="*/ 48 h 93"/>
                  <a:gd name="T16" fmla="*/ 38 w 202"/>
                  <a:gd name="T17" fmla="*/ 34 h 93"/>
                  <a:gd name="T18" fmla="*/ 44 w 202"/>
                  <a:gd name="T19" fmla="*/ 7 h 93"/>
                  <a:gd name="T20" fmla="*/ 51 w 202"/>
                  <a:gd name="T21" fmla="*/ 45 h 93"/>
                  <a:gd name="T22" fmla="*/ 57 w 202"/>
                  <a:gd name="T23" fmla="*/ 22 h 93"/>
                  <a:gd name="T24" fmla="*/ 57 w 202"/>
                  <a:gd name="T25" fmla="*/ 40 h 93"/>
                  <a:gd name="T26" fmla="*/ 63 w 202"/>
                  <a:gd name="T27" fmla="*/ 7 h 93"/>
                  <a:gd name="T28" fmla="*/ 70 w 202"/>
                  <a:gd name="T29" fmla="*/ 48 h 93"/>
                  <a:gd name="T30" fmla="*/ 76 w 202"/>
                  <a:gd name="T31" fmla="*/ 25 h 93"/>
                  <a:gd name="T32" fmla="*/ 76 w 202"/>
                  <a:gd name="T33" fmla="*/ 37 h 93"/>
                  <a:gd name="T34" fmla="*/ 82 w 202"/>
                  <a:gd name="T35" fmla="*/ 7 h 93"/>
                  <a:gd name="T36" fmla="*/ 89 w 202"/>
                  <a:gd name="T37" fmla="*/ 52 h 93"/>
                  <a:gd name="T38" fmla="*/ 95 w 202"/>
                  <a:gd name="T39" fmla="*/ 37 h 93"/>
                  <a:gd name="T40" fmla="*/ 95 w 202"/>
                  <a:gd name="T41" fmla="*/ 25 h 93"/>
                  <a:gd name="T42" fmla="*/ 101 w 202"/>
                  <a:gd name="T43" fmla="*/ 3 h 93"/>
                  <a:gd name="T44" fmla="*/ 107 w 202"/>
                  <a:gd name="T45" fmla="*/ 48 h 93"/>
                  <a:gd name="T46" fmla="*/ 114 w 202"/>
                  <a:gd name="T47" fmla="*/ 19 h 93"/>
                  <a:gd name="T48" fmla="*/ 114 w 202"/>
                  <a:gd name="T49" fmla="*/ 34 h 93"/>
                  <a:gd name="T50" fmla="*/ 120 w 202"/>
                  <a:gd name="T51" fmla="*/ 11 h 93"/>
                  <a:gd name="T52" fmla="*/ 126 w 202"/>
                  <a:gd name="T53" fmla="*/ 52 h 93"/>
                  <a:gd name="T54" fmla="*/ 133 w 202"/>
                  <a:gd name="T55" fmla="*/ 40 h 93"/>
                  <a:gd name="T56" fmla="*/ 133 w 202"/>
                  <a:gd name="T57" fmla="*/ 22 h 93"/>
                  <a:gd name="T58" fmla="*/ 139 w 202"/>
                  <a:gd name="T59" fmla="*/ 15 h 93"/>
                  <a:gd name="T60" fmla="*/ 145 w 202"/>
                  <a:gd name="T61" fmla="*/ 52 h 93"/>
                  <a:gd name="T62" fmla="*/ 152 w 202"/>
                  <a:gd name="T63" fmla="*/ 22 h 93"/>
                  <a:gd name="T64" fmla="*/ 152 w 202"/>
                  <a:gd name="T65" fmla="*/ 37 h 93"/>
                  <a:gd name="T66" fmla="*/ 158 w 202"/>
                  <a:gd name="T67" fmla="*/ 25 h 93"/>
                  <a:gd name="T68" fmla="*/ 164 w 202"/>
                  <a:gd name="T69" fmla="*/ 11 h 93"/>
                  <a:gd name="T70" fmla="*/ 170 w 202"/>
                  <a:gd name="T71" fmla="*/ 7 h 93"/>
                  <a:gd name="T72" fmla="*/ 177 w 202"/>
                  <a:gd name="T73" fmla="*/ 45 h 93"/>
                  <a:gd name="T74" fmla="*/ 183 w 202"/>
                  <a:gd name="T75" fmla="*/ 34 h 93"/>
                  <a:gd name="T76" fmla="*/ 183 w 202"/>
                  <a:gd name="T77" fmla="*/ 34 h 93"/>
                  <a:gd name="T78" fmla="*/ 189 w 202"/>
                  <a:gd name="T79" fmla="*/ 22 h 93"/>
                  <a:gd name="T80" fmla="*/ 196 w 202"/>
                  <a:gd name="T81" fmla="*/ 45 h 93"/>
                  <a:gd name="T82" fmla="*/ 202 w 202"/>
                  <a:gd name="T83" fmla="*/ 37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93">
                    <a:moveTo>
                      <a:pt x="0" y="76"/>
                    </a:moveTo>
                    <a:lnTo>
                      <a:pt x="0" y="5"/>
                    </a:lnTo>
                    <a:lnTo>
                      <a:pt x="0" y="29"/>
                    </a:lnTo>
                    <a:lnTo>
                      <a:pt x="7" y="35"/>
                    </a:lnTo>
                    <a:lnTo>
                      <a:pt x="7" y="93"/>
                    </a:lnTo>
                    <a:lnTo>
                      <a:pt x="7" y="0"/>
                    </a:lnTo>
                    <a:lnTo>
                      <a:pt x="7" y="52"/>
                    </a:lnTo>
                    <a:lnTo>
                      <a:pt x="13" y="64"/>
                    </a:lnTo>
                    <a:lnTo>
                      <a:pt x="13" y="76"/>
                    </a:lnTo>
                    <a:lnTo>
                      <a:pt x="13" y="23"/>
                    </a:lnTo>
                    <a:lnTo>
                      <a:pt x="13" y="46"/>
                    </a:lnTo>
                    <a:lnTo>
                      <a:pt x="19" y="52"/>
                    </a:lnTo>
                    <a:lnTo>
                      <a:pt x="19" y="81"/>
                    </a:lnTo>
                    <a:lnTo>
                      <a:pt x="19" y="29"/>
                    </a:lnTo>
                    <a:lnTo>
                      <a:pt x="19" y="64"/>
                    </a:lnTo>
                    <a:lnTo>
                      <a:pt x="26" y="87"/>
                    </a:lnTo>
                    <a:lnTo>
                      <a:pt x="26" y="93"/>
                    </a:lnTo>
                    <a:lnTo>
                      <a:pt x="26" y="23"/>
                    </a:lnTo>
                    <a:lnTo>
                      <a:pt x="26" y="35"/>
                    </a:lnTo>
                    <a:lnTo>
                      <a:pt x="32" y="52"/>
                    </a:lnTo>
                    <a:lnTo>
                      <a:pt x="32" y="87"/>
                    </a:lnTo>
                    <a:lnTo>
                      <a:pt x="32" y="17"/>
                    </a:lnTo>
                    <a:lnTo>
                      <a:pt x="32" y="81"/>
                    </a:lnTo>
                    <a:lnTo>
                      <a:pt x="38" y="76"/>
                    </a:lnTo>
                    <a:lnTo>
                      <a:pt x="38" y="81"/>
                    </a:lnTo>
                    <a:lnTo>
                      <a:pt x="38" y="17"/>
                    </a:lnTo>
                    <a:lnTo>
                      <a:pt x="38" y="52"/>
                    </a:lnTo>
                    <a:lnTo>
                      <a:pt x="44" y="40"/>
                    </a:lnTo>
                    <a:lnTo>
                      <a:pt x="44" y="81"/>
                    </a:lnTo>
                    <a:lnTo>
                      <a:pt x="44" y="11"/>
                    </a:lnTo>
                    <a:lnTo>
                      <a:pt x="44" y="52"/>
                    </a:lnTo>
                    <a:lnTo>
                      <a:pt x="51" y="70"/>
                    </a:lnTo>
                    <a:lnTo>
                      <a:pt x="51" y="11"/>
                    </a:lnTo>
                    <a:lnTo>
                      <a:pt x="51" y="40"/>
                    </a:lnTo>
                    <a:lnTo>
                      <a:pt x="57" y="35"/>
                    </a:lnTo>
                    <a:lnTo>
                      <a:pt x="57" y="70"/>
                    </a:lnTo>
                    <a:lnTo>
                      <a:pt x="57" y="11"/>
                    </a:lnTo>
                    <a:lnTo>
                      <a:pt x="57" y="64"/>
                    </a:lnTo>
                    <a:lnTo>
                      <a:pt x="63" y="52"/>
                    </a:lnTo>
                    <a:lnTo>
                      <a:pt x="63" y="76"/>
                    </a:lnTo>
                    <a:lnTo>
                      <a:pt x="63" y="11"/>
                    </a:lnTo>
                    <a:lnTo>
                      <a:pt x="63" y="35"/>
                    </a:lnTo>
                    <a:lnTo>
                      <a:pt x="70" y="40"/>
                    </a:lnTo>
                    <a:lnTo>
                      <a:pt x="70" y="76"/>
                    </a:lnTo>
                    <a:lnTo>
                      <a:pt x="70" y="23"/>
                    </a:lnTo>
                    <a:lnTo>
                      <a:pt x="70" y="35"/>
                    </a:lnTo>
                    <a:lnTo>
                      <a:pt x="76" y="40"/>
                    </a:lnTo>
                    <a:lnTo>
                      <a:pt x="76" y="81"/>
                    </a:lnTo>
                    <a:lnTo>
                      <a:pt x="76" y="11"/>
                    </a:lnTo>
                    <a:lnTo>
                      <a:pt x="76" y="58"/>
                    </a:lnTo>
                    <a:lnTo>
                      <a:pt x="82" y="58"/>
                    </a:lnTo>
                    <a:lnTo>
                      <a:pt x="82" y="76"/>
                    </a:lnTo>
                    <a:lnTo>
                      <a:pt x="82" y="11"/>
                    </a:lnTo>
                    <a:lnTo>
                      <a:pt x="82" y="35"/>
                    </a:lnTo>
                    <a:lnTo>
                      <a:pt x="89" y="29"/>
                    </a:lnTo>
                    <a:lnTo>
                      <a:pt x="89" y="81"/>
                    </a:lnTo>
                    <a:lnTo>
                      <a:pt x="89" y="23"/>
                    </a:lnTo>
                    <a:lnTo>
                      <a:pt x="89" y="40"/>
                    </a:lnTo>
                    <a:lnTo>
                      <a:pt x="95" y="58"/>
                    </a:lnTo>
                    <a:lnTo>
                      <a:pt x="95" y="87"/>
                    </a:lnTo>
                    <a:lnTo>
                      <a:pt x="95" y="29"/>
                    </a:lnTo>
                    <a:lnTo>
                      <a:pt x="95" y="40"/>
                    </a:lnTo>
                    <a:lnTo>
                      <a:pt x="101" y="46"/>
                    </a:lnTo>
                    <a:lnTo>
                      <a:pt x="101" y="76"/>
                    </a:lnTo>
                    <a:lnTo>
                      <a:pt x="101" y="5"/>
                    </a:lnTo>
                    <a:lnTo>
                      <a:pt x="101" y="64"/>
                    </a:lnTo>
                    <a:lnTo>
                      <a:pt x="107" y="58"/>
                    </a:lnTo>
                    <a:lnTo>
                      <a:pt x="107" y="76"/>
                    </a:lnTo>
                    <a:lnTo>
                      <a:pt x="107" y="11"/>
                    </a:lnTo>
                    <a:lnTo>
                      <a:pt x="107" y="35"/>
                    </a:lnTo>
                    <a:lnTo>
                      <a:pt x="114" y="29"/>
                    </a:lnTo>
                    <a:lnTo>
                      <a:pt x="114" y="87"/>
                    </a:lnTo>
                    <a:lnTo>
                      <a:pt x="114" y="17"/>
                    </a:lnTo>
                    <a:lnTo>
                      <a:pt x="114" y="52"/>
                    </a:lnTo>
                    <a:lnTo>
                      <a:pt x="120" y="35"/>
                    </a:lnTo>
                    <a:lnTo>
                      <a:pt x="120" y="81"/>
                    </a:lnTo>
                    <a:lnTo>
                      <a:pt x="120" y="17"/>
                    </a:lnTo>
                    <a:lnTo>
                      <a:pt x="120" y="46"/>
                    </a:lnTo>
                    <a:lnTo>
                      <a:pt x="126" y="52"/>
                    </a:lnTo>
                    <a:lnTo>
                      <a:pt x="126" y="81"/>
                    </a:lnTo>
                    <a:lnTo>
                      <a:pt x="126" y="11"/>
                    </a:lnTo>
                    <a:lnTo>
                      <a:pt x="126" y="52"/>
                    </a:lnTo>
                    <a:lnTo>
                      <a:pt x="133" y="64"/>
                    </a:lnTo>
                    <a:lnTo>
                      <a:pt x="133" y="81"/>
                    </a:lnTo>
                    <a:lnTo>
                      <a:pt x="133" y="17"/>
                    </a:lnTo>
                    <a:lnTo>
                      <a:pt x="133" y="35"/>
                    </a:lnTo>
                    <a:lnTo>
                      <a:pt x="139" y="46"/>
                    </a:lnTo>
                    <a:lnTo>
                      <a:pt x="139" y="81"/>
                    </a:lnTo>
                    <a:lnTo>
                      <a:pt x="139" y="23"/>
                    </a:lnTo>
                    <a:lnTo>
                      <a:pt x="139" y="46"/>
                    </a:lnTo>
                    <a:lnTo>
                      <a:pt x="145" y="64"/>
                    </a:lnTo>
                    <a:lnTo>
                      <a:pt x="145" y="81"/>
                    </a:lnTo>
                    <a:lnTo>
                      <a:pt x="145" y="11"/>
                    </a:lnTo>
                    <a:lnTo>
                      <a:pt x="145" y="29"/>
                    </a:lnTo>
                    <a:lnTo>
                      <a:pt x="152" y="35"/>
                    </a:lnTo>
                    <a:lnTo>
                      <a:pt x="152" y="81"/>
                    </a:lnTo>
                    <a:lnTo>
                      <a:pt x="152" y="11"/>
                    </a:lnTo>
                    <a:lnTo>
                      <a:pt x="152" y="58"/>
                    </a:lnTo>
                    <a:lnTo>
                      <a:pt x="158" y="70"/>
                    </a:lnTo>
                    <a:lnTo>
                      <a:pt x="158" y="5"/>
                    </a:lnTo>
                    <a:lnTo>
                      <a:pt x="158" y="40"/>
                    </a:lnTo>
                    <a:lnTo>
                      <a:pt x="164" y="35"/>
                    </a:lnTo>
                    <a:lnTo>
                      <a:pt x="164" y="93"/>
                    </a:lnTo>
                    <a:lnTo>
                      <a:pt x="164" y="17"/>
                    </a:lnTo>
                    <a:lnTo>
                      <a:pt x="170" y="46"/>
                    </a:lnTo>
                    <a:lnTo>
                      <a:pt x="170" y="76"/>
                    </a:lnTo>
                    <a:lnTo>
                      <a:pt x="170" y="11"/>
                    </a:lnTo>
                    <a:lnTo>
                      <a:pt x="170" y="46"/>
                    </a:lnTo>
                    <a:lnTo>
                      <a:pt x="177" y="52"/>
                    </a:lnTo>
                    <a:lnTo>
                      <a:pt x="177" y="70"/>
                    </a:lnTo>
                    <a:lnTo>
                      <a:pt x="177" y="17"/>
                    </a:lnTo>
                    <a:lnTo>
                      <a:pt x="177" y="58"/>
                    </a:lnTo>
                    <a:lnTo>
                      <a:pt x="183" y="52"/>
                    </a:lnTo>
                    <a:lnTo>
                      <a:pt x="183" y="81"/>
                    </a:lnTo>
                    <a:lnTo>
                      <a:pt x="183" y="17"/>
                    </a:lnTo>
                    <a:lnTo>
                      <a:pt x="183" y="52"/>
                    </a:lnTo>
                    <a:lnTo>
                      <a:pt x="189" y="40"/>
                    </a:lnTo>
                    <a:lnTo>
                      <a:pt x="189" y="76"/>
                    </a:lnTo>
                    <a:lnTo>
                      <a:pt x="189" y="35"/>
                    </a:lnTo>
                    <a:lnTo>
                      <a:pt x="189" y="64"/>
                    </a:lnTo>
                    <a:lnTo>
                      <a:pt x="196" y="58"/>
                    </a:lnTo>
                    <a:lnTo>
                      <a:pt x="196" y="70"/>
                    </a:lnTo>
                    <a:lnTo>
                      <a:pt x="196" y="17"/>
                    </a:lnTo>
                    <a:lnTo>
                      <a:pt x="196" y="52"/>
                    </a:lnTo>
                    <a:lnTo>
                      <a:pt x="202" y="58"/>
                    </a:lnTo>
                    <a:lnTo>
                      <a:pt x="202" y="76"/>
                    </a:lnTo>
                    <a:lnTo>
                      <a:pt x="202" y="23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1" name="Freeform 224"/>
              <p:cNvSpPr>
                <a:spLocks/>
              </p:cNvSpPr>
              <p:nvPr/>
            </p:nvSpPr>
            <p:spPr bwMode="auto">
              <a:xfrm>
                <a:off x="3839" y="2932"/>
                <a:ext cx="202" cy="70"/>
              </a:xfrm>
              <a:custGeom>
                <a:avLst/>
                <a:gdLst>
                  <a:gd name="T0" fmla="*/ 6 w 202"/>
                  <a:gd name="T1" fmla="*/ 15 h 82"/>
                  <a:gd name="T2" fmla="*/ 6 w 202"/>
                  <a:gd name="T3" fmla="*/ 22 h 82"/>
                  <a:gd name="T4" fmla="*/ 13 w 202"/>
                  <a:gd name="T5" fmla="*/ 11 h 82"/>
                  <a:gd name="T6" fmla="*/ 19 w 202"/>
                  <a:gd name="T7" fmla="*/ 44 h 82"/>
                  <a:gd name="T8" fmla="*/ 25 w 202"/>
                  <a:gd name="T9" fmla="*/ 29 h 82"/>
                  <a:gd name="T10" fmla="*/ 25 w 202"/>
                  <a:gd name="T11" fmla="*/ 22 h 82"/>
                  <a:gd name="T12" fmla="*/ 31 w 202"/>
                  <a:gd name="T13" fmla="*/ 8 h 82"/>
                  <a:gd name="T14" fmla="*/ 38 w 202"/>
                  <a:gd name="T15" fmla="*/ 47 h 82"/>
                  <a:gd name="T16" fmla="*/ 44 w 202"/>
                  <a:gd name="T17" fmla="*/ 26 h 82"/>
                  <a:gd name="T18" fmla="*/ 44 w 202"/>
                  <a:gd name="T19" fmla="*/ 19 h 82"/>
                  <a:gd name="T20" fmla="*/ 50 w 202"/>
                  <a:gd name="T21" fmla="*/ 8 h 82"/>
                  <a:gd name="T22" fmla="*/ 57 w 202"/>
                  <a:gd name="T23" fmla="*/ 47 h 82"/>
                  <a:gd name="T24" fmla="*/ 63 w 202"/>
                  <a:gd name="T25" fmla="*/ 29 h 82"/>
                  <a:gd name="T26" fmla="*/ 63 w 202"/>
                  <a:gd name="T27" fmla="*/ 22 h 82"/>
                  <a:gd name="T28" fmla="*/ 69 w 202"/>
                  <a:gd name="T29" fmla="*/ 0 h 82"/>
                  <a:gd name="T30" fmla="*/ 76 w 202"/>
                  <a:gd name="T31" fmla="*/ 44 h 82"/>
                  <a:gd name="T32" fmla="*/ 82 w 202"/>
                  <a:gd name="T33" fmla="*/ 26 h 82"/>
                  <a:gd name="T34" fmla="*/ 82 w 202"/>
                  <a:gd name="T35" fmla="*/ 26 h 82"/>
                  <a:gd name="T36" fmla="*/ 88 w 202"/>
                  <a:gd name="T37" fmla="*/ 8 h 82"/>
                  <a:gd name="T38" fmla="*/ 94 w 202"/>
                  <a:gd name="T39" fmla="*/ 40 h 82"/>
                  <a:gd name="T40" fmla="*/ 101 w 202"/>
                  <a:gd name="T41" fmla="*/ 29 h 82"/>
                  <a:gd name="T42" fmla="*/ 101 w 202"/>
                  <a:gd name="T43" fmla="*/ 26 h 82"/>
                  <a:gd name="T44" fmla="*/ 107 w 202"/>
                  <a:gd name="T45" fmla="*/ 11 h 82"/>
                  <a:gd name="T46" fmla="*/ 113 w 202"/>
                  <a:gd name="T47" fmla="*/ 47 h 82"/>
                  <a:gd name="T48" fmla="*/ 120 w 202"/>
                  <a:gd name="T49" fmla="*/ 19 h 82"/>
                  <a:gd name="T50" fmla="*/ 120 w 202"/>
                  <a:gd name="T51" fmla="*/ 37 h 82"/>
                  <a:gd name="T52" fmla="*/ 126 w 202"/>
                  <a:gd name="T53" fmla="*/ 8 h 82"/>
                  <a:gd name="T54" fmla="*/ 132 w 202"/>
                  <a:gd name="T55" fmla="*/ 44 h 82"/>
                  <a:gd name="T56" fmla="*/ 139 w 202"/>
                  <a:gd name="T57" fmla="*/ 32 h 82"/>
                  <a:gd name="T58" fmla="*/ 139 w 202"/>
                  <a:gd name="T59" fmla="*/ 22 h 82"/>
                  <a:gd name="T60" fmla="*/ 145 w 202"/>
                  <a:gd name="T61" fmla="*/ 11 h 82"/>
                  <a:gd name="T62" fmla="*/ 151 w 202"/>
                  <a:gd name="T63" fmla="*/ 44 h 82"/>
                  <a:gd name="T64" fmla="*/ 157 w 202"/>
                  <a:gd name="T65" fmla="*/ 19 h 82"/>
                  <a:gd name="T66" fmla="*/ 157 w 202"/>
                  <a:gd name="T67" fmla="*/ 22 h 82"/>
                  <a:gd name="T68" fmla="*/ 164 w 202"/>
                  <a:gd name="T69" fmla="*/ 8 h 82"/>
                  <a:gd name="T70" fmla="*/ 170 w 202"/>
                  <a:gd name="T71" fmla="*/ 47 h 82"/>
                  <a:gd name="T72" fmla="*/ 176 w 202"/>
                  <a:gd name="T73" fmla="*/ 11 h 82"/>
                  <a:gd name="T74" fmla="*/ 176 w 202"/>
                  <a:gd name="T75" fmla="*/ 29 h 82"/>
                  <a:gd name="T76" fmla="*/ 183 w 202"/>
                  <a:gd name="T77" fmla="*/ 11 h 82"/>
                  <a:gd name="T78" fmla="*/ 189 w 202"/>
                  <a:gd name="T79" fmla="*/ 44 h 82"/>
                  <a:gd name="T80" fmla="*/ 195 w 202"/>
                  <a:gd name="T81" fmla="*/ 19 h 82"/>
                  <a:gd name="T82" fmla="*/ 195 w 202"/>
                  <a:gd name="T83" fmla="*/ 26 h 8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82">
                    <a:moveTo>
                      <a:pt x="0" y="18"/>
                    </a:moveTo>
                    <a:lnTo>
                      <a:pt x="0" y="41"/>
                    </a:lnTo>
                    <a:lnTo>
                      <a:pt x="6" y="24"/>
                    </a:lnTo>
                    <a:lnTo>
                      <a:pt x="6" y="71"/>
                    </a:lnTo>
                    <a:lnTo>
                      <a:pt x="6" y="12"/>
                    </a:lnTo>
                    <a:lnTo>
                      <a:pt x="6" y="35"/>
                    </a:lnTo>
                    <a:lnTo>
                      <a:pt x="13" y="47"/>
                    </a:lnTo>
                    <a:lnTo>
                      <a:pt x="13" y="76"/>
                    </a:lnTo>
                    <a:lnTo>
                      <a:pt x="13" y="18"/>
                    </a:lnTo>
                    <a:lnTo>
                      <a:pt x="13" y="47"/>
                    </a:lnTo>
                    <a:lnTo>
                      <a:pt x="19" y="53"/>
                    </a:lnTo>
                    <a:lnTo>
                      <a:pt x="19" y="71"/>
                    </a:lnTo>
                    <a:lnTo>
                      <a:pt x="19" y="12"/>
                    </a:lnTo>
                    <a:lnTo>
                      <a:pt x="19" y="41"/>
                    </a:lnTo>
                    <a:lnTo>
                      <a:pt x="25" y="47"/>
                    </a:lnTo>
                    <a:lnTo>
                      <a:pt x="25" y="76"/>
                    </a:lnTo>
                    <a:lnTo>
                      <a:pt x="25" y="12"/>
                    </a:lnTo>
                    <a:lnTo>
                      <a:pt x="25" y="35"/>
                    </a:lnTo>
                    <a:lnTo>
                      <a:pt x="31" y="35"/>
                    </a:lnTo>
                    <a:lnTo>
                      <a:pt x="31" y="76"/>
                    </a:lnTo>
                    <a:lnTo>
                      <a:pt x="31" y="12"/>
                    </a:lnTo>
                    <a:lnTo>
                      <a:pt x="31" y="41"/>
                    </a:lnTo>
                    <a:lnTo>
                      <a:pt x="38" y="71"/>
                    </a:lnTo>
                    <a:lnTo>
                      <a:pt x="38" y="76"/>
                    </a:lnTo>
                    <a:lnTo>
                      <a:pt x="38" y="12"/>
                    </a:lnTo>
                    <a:lnTo>
                      <a:pt x="38" y="53"/>
                    </a:lnTo>
                    <a:lnTo>
                      <a:pt x="44" y="41"/>
                    </a:lnTo>
                    <a:lnTo>
                      <a:pt x="44" y="65"/>
                    </a:lnTo>
                    <a:lnTo>
                      <a:pt x="44" y="12"/>
                    </a:lnTo>
                    <a:lnTo>
                      <a:pt x="44" y="30"/>
                    </a:lnTo>
                    <a:lnTo>
                      <a:pt x="50" y="18"/>
                    </a:lnTo>
                    <a:lnTo>
                      <a:pt x="50" y="82"/>
                    </a:lnTo>
                    <a:lnTo>
                      <a:pt x="50" y="12"/>
                    </a:lnTo>
                    <a:lnTo>
                      <a:pt x="50" y="30"/>
                    </a:lnTo>
                    <a:lnTo>
                      <a:pt x="57" y="47"/>
                    </a:lnTo>
                    <a:lnTo>
                      <a:pt x="57" y="76"/>
                    </a:lnTo>
                    <a:lnTo>
                      <a:pt x="57" y="6"/>
                    </a:lnTo>
                    <a:lnTo>
                      <a:pt x="57" y="59"/>
                    </a:lnTo>
                    <a:lnTo>
                      <a:pt x="63" y="47"/>
                    </a:lnTo>
                    <a:lnTo>
                      <a:pt x="63" y="76"/>
                    </a:lnTo>
                    <a:lnTo>
                      <a:pt x="63" y="12"/>
                    </a:lnTo>
                    <a:lnTo>
                      <a:pt x="63" y="35"/>
                    </a:lnTo>
                    <a:lnTo>
                      <a:pt x="69" y="30"/>
                    </a:lnTo>
                    <a:lnTo>
                      <a:pt x="69" y="71"/>
                    </a:lnTo>
                    <a:lnTo>
                      <a:pt x="69" y="0"/>
                    </a:lnTo>
                    <a:lnTo>
                      <a:pt x="69" y="47"/>
                    </a:lnTo>
                    <a:lnTo>
                      <a:pt x="76" y="41"/>
                    </a:lnTo>
                    <a:lnTo>
                      <a:pt x="76" y="71"/>
                    </a:lnTo>
                    <a:lnTo>
                      <a:pt x="76" y="18"/>
                    </a:lnTo>
                    <a:lnTo>
                      <a:pt x="76" y="35"/>
                    </a:lnTo>
                    <a:lnTo>
                      <a:pt x="82" y="41"/>
                    </a:lnTo>
                    <a:lnTo>
                      <a:pt x="82" y="65"/>
                    </a:lnTo>
                    <a:lnTo>
                      <a:pt x="82" y="6"/>
                    </a:lnTo>
                    <a:lnTo>
                      <a:pt x="82" y="41"/>
                    </a:lnTo>
                    <a:lnTo>
                      <a:pt x="88" y="47"/>
                    </a:lnTo>
                    <a:lnTo>
                      <a:pt x="88" y="65"/>
                    </a:lnTo>
                    <a:lnTo>
                      <a:pt x="88" y="12"/>
                    </a:lnTo>
                    <a:lnTo>
                      <a:pt x="88" y="47"/>
                    </a:lnTo>
                    <a:lnTo>
                      <a:pt x="94" y="35"/>
                    </a:lnTo>
                    <a:lnTo>
                      <a:pt x="94" y="65"/>
                    </a:lnTo>
                    <a:lnTo>
                      <a:pt x="94" y="12"/>
                    </a:lnTo>
                    <a:lnTo>
                      <a:pt x="94" y="41"/>
                    </a:lnTo>
                    <a:lnTo>
                      <a:pt x="101" y="47"/>
                    </a:lnTo>
                    <a:lnTo>
                      <a:pt x="101" y="76"/>
                    </a:lnTo>
                    <a:lnTo>
                      <a:pt x="101" y="18"/>
                    </a:lnTo>
                    <a:lnTo>
                      <a:pt x="101" y="41"/>
                    </a:lnTo>
                    <a:lnTo>
                      <a:pt x="107" y="59"/>
                    </a:lnTo>
                    <a:lnTo>
                      <a:pt x="107" y="71"/>
                    </a:lnTo>
                    <a:lnTo>
                      <a:pt x="107" y="18"/>
                    </a:lnTo>
                    <a:lnTo>
                      <a:pt x="107" y="59"/>
                    </a:lnTo>
                    <a:lnTo>
                      <a:pt x="113" y="65"/>
                    </a:lnTo>
                    <a:lnTo>
                      <a:pt x="113" y="76"/>
                    </a:lnTo>
                    <a:lnTo>
                      <a:pt x="113" y="18"/>
                    </a:lnTo>
                    <a:lnTo>
                      <a:pt x="113" y="30"/>
                    </a:lnTo>
                    <a:lnTo>
                      <a:pt x="120" y="30"/>
                    </a:lnTo>
                    <a:lnTo>
                      <a:pt x="120" y="76"/>
                    </a:lnTo>
                    <a:lnTo>
                      <a:pt x="120" y="24"/>
                    </a:lnTo>
                    <a:lnTo>
                      <a:pt x="120" y="59"/>
                    </a:lnTo>
                    <a:lnTo>
                      <a:pt x="126" y="53"/>
                    </a:lnTo>
                    <a:lnTo>
                      <a:pt x="126" y="71"/>
                    </a:lnTo>
                    <a:lnTo>
                      <a:pt x="126" y="12"/>
                    </a:lnTo>
                    <a:lnTo>
                      <a:pt x="126" y="24"/>
                    </a:lnTo>
                    <a:lnTo>
                      <a:pt x="132" y="35"/>
                    </a:lnTo>
                    <a:lnTo>
                      <a:pt x="132" y="71"/>
                    </a:lnTo>
                    <a:lnTo>
                      <a:pt x="132" y="6"/>
                    </a:lnTo>
                    <a:lnTo>
                      <a:pt x="132" y="35"/>
                    </a:lnTo>
                    <a:lnTo>
                      <a:pt x="139" y="53"/>
                    </a:lnTo>
                    <a:lnTo>
                      <a:pt x="139" y="76"/>
                    </a:lnTo>
                    <a:lnTo>
                      <a:pt x="139" y="12"/>
                    </a:lnTo>
                    <a:lnTo>
                      <a:pt x="139" y="35"/>
                    </a:lnTo>
                    <a:lnTo>
                      <a:pt x="145" y="24"/>
                    </a:lnTo>
                    <a:lnTo>
                      <a:pt x="145" y="71"/>
                    </a:lnTo>
                    <a:lnTo>
                      <a:pt x="145" y="18"/>
                    </a:lnTo>
                    <a:lnTo>
                      <a:pt x="145" y="35"/>
                    </a:lnTo>
                    <a:lnTo>
                      <a:pt x="151" y="41"/>
                    </a:lnTo>
                    <a:lnTo>
                      <a:pt x="151" y="71"/>
                    </a:lnTo>
                    <a:lnTo>
                      <a:pt x="151" y="6"/>
                    </a:lnTo>
                    <a:lnTo>
                      <a:pt x="151" y="41"/>
                    </a:lnTo>
                    <a:lnTo>
                      <a:pt x="157" y="30"/>
                    </a:lnTo>
                    <a:lnTo>
                      <a:pt x="157" y="71"/>
                    </a:lnTo>
                    <a:lnTo>
                      <a:pt x="157" y="12"/>
                    </a:lnTo>
                    <a:lnTo>
                      <a:pt x="157" y="35"/>
                    </a:lnTo>
                    <a:lnTo>
                      <a:pt x="164" y="47"/>
                    </a:lnTo>
                    <a:lnTo>
                      <a:pt x="164" y="82"/>
                    </a:lnTo>
                    <a:lnTo>
                      <a:pt x="164" y="12"/>
                    </a:lnTo>
                    <a:lnTo>
                      <a:pt x="164" y="24"/>
                    </a:lnTo>
                    <a:lnTo>
                      <a:pt x="170" y="18"/>
                    </a:lnTo>
                    <a:lnTo>
                      <a:pt x="170" y="76"/>
                    </a:lnTo>
                    <a:lnTo>
                      <a:pt x="170" y="12"/>
                    </a:lnTo>
                    <a:lnTo>
                      <a:pt x="170" y="24"/>
                    </a:lnTo>
                    <a:lnTo>
                      <a:pt x="176" y="18"/>
                    </a:lnTo>
                    <a:lnTo>
                      <a:pt x="176" y="65"/>
                    </a:lnTo>
                    <a:lnTo>
                      <a:pt x="176" y="6"/>
                    </a:lnTo>
                    <a:lnTo>
                      <a:pt x="176" y="47"/>
                    </a:lnTo>
                    <a:lnTo>
                      <a:pt x="183" y="53"/>
                    </a:lnTo>
                    <a:lnTo>
                      <a:pt x="183" y="71"/>
                    </a:lnTo>
                    <a:lnTo>
                      <a:pt x="183" y="18"/>
                    </a:lnTo>
                    <a:lnTo>
                      <a:pt x="183" y="47"/>
                    </a:lnTo>
                    <a:lnTo>
                      <a:pt x="189" y="53"/>
                    </a:lnTo>
                    <a:lnTo>
                      <a:pt x="189" y="71"/>
                    </a:lnTo>
                    <a:lnTo>
                      <a:pt x="189" y="12"/>
                    </a:lnTo>
                    <a:lnTo>
                      <a:pt x="189" y="53"/>
                    </a:lnTo>
                    <a:lnTo>
                      <a:pt x="195" y="30"/>
                    </a:lnTo>
                    <a:lnTo>
                      <a:pt x="195" y="76"/>
                    </a:lnTo>
                    <a:lnTo>
                      <a:pt x="195" y="24"/>
                    </a:lnTo>
                    <a:lnTo>
                      <a:pt x="195" y="41"/>
                    </a:lnTo>
                    <a:lnTo>
                      <a:pt x="202" y="35"/>
                    </a:lnTo>
                    <a:lnTo>
                      <a:pt x="202" y="7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2" name="Freeform 225"/>
              <p:cNvSpPr>
                <a:spLocks/>
              </p:cNvSpPr>
              <p:nvPr/>
            </p:nvSpPr>
            <p:spPr bwMode="auto">
              <a:xfrm>
                <a:off x="4041" y="2927"/>
                <a:ext cx="201" cy="80"/>
              </a:xfrm>
              <a:custGeom>
                <a:avLst/>
                <a:gdLst>
                  <a:gd name="T0" fmla="*/ 0 w 201"/>
                  <a:gd name="T1" fmla="*/ 29 h 93"/>
                  <a:gd name="T2" fmla="*/ 6 w 201"/>
                  <a:gd name="T3" fmla="*/ 11 h 93"/>
                  <a:gd name="T4" fmla="*/ 12 w 201"/>
                  <a:gd name="T5" fmla="*/ 48 h 93"/>
                  <a:gd name="T6" fmla="*/ 18 w 201"/>
                  <a:gd name="T7" fmla="*/ 37 h 93"/>
                  <a:gd name="T8" fmla="*/ 18 w 201"/>
                  <a:gd name="T9" fmla="*/ 25 h 93"/>
                  <a:gd name="T10" fmla="*/ 25 w 201"/>
                  <a:gd name="T11" fmla="*/ 3 h 93"/>
                  <a:gd name="T12" fmla="*/ 31 w 201"/>
                  <a:gd name="T13" fmla="*/ 52 h 93"/>
                  <a:gd name="T14" fmla="*/ 37 w 201"/>
                  <a:gd name="T15" fmla="*/ 15 h 93"/>
                  <a:gd name="T16" fmla="*/ 37 w 201"/>
                  <a:gd name="T17" fmla="*/ 22 h 93"/>
                  <a:gd name="T18" fmla="*/ 44 w 201"/>
                  <a:gd name="T19" fmla="*/ 3 h 93"/>
                  <a:gd name="T20" fmla="*/ 50 w 201"/>
                  <a:gd name="T21" fmla="*/ 45 h 93"/>
                  <a:gd name="T22" fmla="*/ 56 w 201"/>
                  <a:gd name="T23" fmla="*/ 19 h 93"/>
                  <a:gd name="T24" fmla="*/ 56 w 201"/>
                  <a:gd name="T25" fmla="*/ 22 h 93"/>
                  <a:gd name="T26" fmla="*/ 63 w 201"/>
                  <a:gd name="T27" fmla="*/ 15 h 93"/>
                  <a:gd name="T28" fmla="*/ 69 w 201"/>
                  <a:gd name="T29" fmla="*/ 52 h 93"/>
                  <a:gd name="T30" fmla="*/ 75 w 201"/>
                  <a:gd name="T31" fmla="*/ 34 h 93"/>
                  <a:gd name="T32" fmla="*/ 75 w 201"/>
                  <a:gd name="T33" fmla="*/ 34 h 93"/>
                  <a:gd name="T34" fmla="*/ 81 w 201"/>
                  <a:gd name="T35" fmla="*/ 11 h 93"/>
                  <a:gd name="T36" fmla="*/ 88 w 201"/>
                  <a:gd name="T37" fmla="*/ 59 h 93"/>
                  <a:gd name="T38" fmla="*/ 94 w 201"/>
                  <a:gd name="T39" fmla="*/ 25 h 93"/>
                  <a:gd name="T40" fmla="*/ 94 w 201"/>
                  <a:gd name="T41" fmla="*/ 25 h 93"/>
                  <a:gd name="T42" fmla="*/ 100 w 201"/>
                  <a:gd name="T43" fmla="*/ 7 h 93"/>
                  <a:gd name="T44" fmla="*/ 107 w 201"/>
                  <a:gd name="T45" fmla="*/ 45 h 93"/>
                  <a:gd name="T46" fmla="*/ 113 w 201"/>
                  <a:gd name="T47" fmla="*/ 29 h 93"/>
                  <a:gd name="T48" fmla="*/ 113 w 201"/>
                  <a:gd name="T49" fmla="*/ 19 h 93"/>
                  <a:gd name="T50" fmla="*/ 119 w 201"/>
                  <a:gd name="T51" fmla="*/ 0 h 93"/>
                  <a:gd name="T52" fmla="*/ 125 w 201"/>
                  <a:gd name="T53" fmla="*/ 48 h 93"/>
                  <a:gd name="T54" fmla="*/ 132 w 201"/>
                  <a:gd name="T55" fmla="*/ 22 h 93"/>
                  <a:gd name="T56" fmla="*/ 132 w 201"/>
                  <a:gd name="T57" fmla="*/ 29 h 93"/>
                  <a:gd name="T58" fmla="*/ 138 w 201"/>
                  <a:gd name="T59" fmla="*/ 15 h 93"/>
                  <a:gd name="T60" fmla="*/ 144 w 201"/>
                  <a:gd name="T61" fmla="*/ 11 h 93"/>
                  <a:gd name="T62" fmla="*/ 151 w 201"/>
                  <a:gd name="T63" fmla="*/ 56 h 93"/>
                  <a:gd name="T64" fmla="*/ 157 w 201"/>
                  <a:gd name="T65" fmla="*/ 25 h 93"/>
                  <a:gd name="T66" fmla="*/ 157 w 201"/>
                  <a:gd name="T67" fmla="*/ 29 h 93"/>
                  <a:gd name="T68" fmla="*/ 163 w 201"/>
                  <a:gd name="T69" fmla="*/ 11 h 93"/>
                  <a:gd name="T70" fmla="*/ 170 w 201"/>
                  <a:gd name="T71" fmla="*/ 48 h 93"/>
                  <a:gd name="T72" fmla="*/ 176 w 201"/>
                  <a:gd name="T73" fmla="*/ 29 h 93"/>
                  <a:gd name="T74" fmla="*/ 176 w 201"/>
                  <a:gd name="T75" fmla="*/ 15 h 93"/>
                  <a:gd name="T76" fmla="*/ 182 w 201"/>
                  <a:gd name="T77" fmla="*/ 3 h 93"/>
                  <a:gd name="T78" fmla="*/ 188 w 201"/>
                  <a:gd name="T79" fmla="*/ 45 h 93"/>
                  <a:gd name="T80" fmla="*/ 195 w 201"/>
                  <a:gd name="T81" fmla="*/ 34 h 93"/>
                  <a:gd name="T82" fmla="*/ 195 w 201"/>
                  <a:gd name="T83" fmla="*/ 22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93">
                    <a:moveTo>
                      <a:pt x="0" y="76"/>
                    </a:moveTo>
                    <a:lnTo>
                      <a:pt x="0" y="23"/>
                    </a:lnTo>
                    <a:lnTo>
                      <a:pt x="0" y="46"/>
                    </a:lnTo>
                    <a:lnTo>
                      <a:pt x="6" y="58"/>
                    </a:lnTo>
                    <a:lnTo>
                      <a:pt x="6" y="76"/>
                    </a:lnTo>
                    <a:lnTo>
                      <a:pt x="6" y="17"/>
                    </a:lnTo>
                    <a:lnTo>
                      <a:pt x="6" y="35"/>
                    </a:lnTo>
                    <a:lnTo>
                      <a:pt x="12" y="40"/>
                    </a:lnTo>
                    <a:lnTo>
                      <a:pt x="12" y="76"/>
                    </a:lnTo>
                    <a:lnTo>
                      <a:pt x="12" y="17"/>
                    </a:lnTo>
                    <a:lnTo>
                      <a:pt x="12" y="64"/>
                    </a:lnTo>
                    <a:lnTo>
                      <a:pt x="18" y="58"/>
                    </a:lnTo>
                    <a:lnTo>
                      <a:pt x="18" y="70"/>
                    </a:lnTo>
                    <a:lnTo>
                      <a:pt x="18" y="23"/>
                    </a:lnTo>
                    <a:lnTo>
                      <a:pt x="18" y="40"/>
                    </a:lnTo>
                    <a:lnTo>
                      <a:pt x="25" y="46"/>
                    </a:lnTo>
                    <a:lnTo>
                      <a:pt x="25" y="76"/>
                    </a:lnTo>
                    <a:lnTo>
                      <a:pt x="25" y="5"/>
                    </a:lnTo>
                    <a:lnTo>
                      <a:pt x="25" y="46"/>
                    </a:lnTo>
                    <a:lnTo>
                      <a:pt x="31" y="52"/>
                    </a:lnTo>
                    <a:lnTo>
                      <a:pt x="31" y="81"/>
                    </a:lnTo>
                    <a:lnTo>
                      <a:pt x="31" y="17"/>
                    </a:lnTo>
                    <a:lnTo>
                      <a:pt x="31" y="46"/>
                    </a:lnTo>
                    <a:lnTo>
                      <a:pt x="37" y="23"/>
                    </a:lnTo>
                    <a:lnTo>
                      <a:pt x="37" y="81"/>
                    </a:lnTo>
                    <a:lnTo>
                      <a:pt x="37" y="17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44" y="70"/>
                    </a:lnTo>
                    <a:lnTo>
                      <a:pt x="44" y="5"/>
                    </a:lnTo>
                    <a:lnTo>
                      <a:pt x="44" y="46"/>
                    </a:lnTo>
                    <a:lnTo>
                      <a:pt x="50" y="52"/>
                    </a:lnTo>
                    <a:lnTo>
                      <a:pt x="50" y="70"/>
                    </a:lnTo>
                    <a:lnTo>
                      <a:pt x="50" y="0"/>
                    </a:lnTo>
                    <a:lnTo>
                      <a:pt x="50" y="40"/>
                    </a:lnTo>
                    <a:lnTo>
                      <a:pt x="56" y="29"/>
                    </a:lnTo>
                    <a:lnTo>
                      <a:pt x="56" y="81"/>
                    </a:lnTo>
                    <a:lnTo>
                      <a:pt x="56" y="23"/>
                    </a:lnTo>
                    <a:lnTo>
                      <a:pt x="56" y="35"/>
                    </a:lnTo>
                    <a:lnTo>
                      <a:pt x="63" y="35"/>
                    </a:lnTo>
                    <a:lnTo>
                      <a:pt x="63" y="87"/>
                    </a:lnTo>
                    <a:lnTo>
                      <a:pt x="63" y="23"/>
                    </a:lnTo>
                    <a:lnTo>
                      <a:pt x="63" y="58"/>
                    </a:lnTo>
                    <a:lnTo>
                      <a:pt x="69" y="52"/>
                    </a:lnTo>
                    <a:lnTo>
                      <a:pt x="69" y="81"/>
                    </a:lnTo>
                    <a:lnTo>
                      <a:pt x="69" y="17"/>
                    </a:lnTo>
                    <a:lnTo>
                      <a:pt x="69" y="46"/>
                    </a:lnTo>
                    <a:lnTo>
                      <a:pt x="75" y="52"/>
                    </a:lnTo>
                    <a:lnTo>
                      <a:pt x="75" y="93"/>
                    </a:lnTo>
                    <a:lnTo>
                      <a:pt x="75" y="11"/>
                    </a:lnTo>
                    <a:lnTo>
                      <a:pt x="75" y="52"/>
                    </a:lnTo>
                    <a:lnTo>
                      <a:pt x="81" y="46"/>
                    </a:lnTo>
                    <a:lnTo>
                      <a:pt x="81" y="93"/>
                    </a:lnTo>
                    <a:lnTo>
                      <a:pt x="81" y="17"/>
                    </a:lnTo>
                    <a:lnTo>
                      <a:pt x="81" y="46"/>
                    </a:lnTo>
                    <a:lnTo>
                      <a:pt x="88" y="52"/>
                    </a:lnTo>
                    <a:lnTo>
                      <a:pt x="88" y="93"/>
                    </a:lnTo>
                    <a:lnTo>
                      <a:pt x="88" y="17"/>
                    </a:lnTo>
                    <a:lnTo>
                      <a:pt x="88" y="35"/>
                    </a:lnTo>
                    <a:lnTo>
                      <a:pt x="94" y="40"/>
                    </a:lnTo>
                    <a:lnTo>
                      <a:pt x="94" y="70"/>
                    </a:lnTo>
                    <a:lnTo>
                      <a:pt x="94" y="11"/>
                    </a:lnTo>
                    <a:lnTo>
                      <a:pt x="94" y="40"/>
                    </a:lnTo>
                    <a:lnTo>
                      <a:pt x="100" y="35"/>
                    </a:lnTo>
                    <a:lnTo>
                      <a:pt x="100" y="81"/>
                    </a:lnTo>
                    <a:lnTo>
                      <a:pt x="100" y="11"/>
                    </a:lnTo>
                    <a:lnTo>
                      <a:pt x="100" y="23"/>
                    </a:lnTo>
                    <a:lnTo>
                      <a:pt x="107" y="46"/>
                    </a:lnTo>
                    <a:lnTo>
                      <a:pt x="107" y="70"/>
                    </a:lnTo>
                    <a:lnTo>
                      <a:pt x="107" y="11"/>
                    </a:lnTo>
                    <a:lnTo>
                      <a:pt x="107" y="58"/>
                    </a:lnTo>
                    <a:lnTo>
                      <a:pt x="113" y="46"/>
                    </a:lnTo>
                    <a:lnTo>
                      <a:pt x="113" y="70"/>
                    </a:lnTo>
                    <a:lnTo>
                      <a:pt x="113" y="5"/>
                    </a:lnTo>
                    <a:lnTo>
                      <a:pt x="113" y="29"/>
                    </a:lnTo>
                    <a:lnTo>
                      <a:pt x="119" y="46"/>
                    </a:lnTo>
                    <a:lnTo>
                      <a:pt x="119" y="76"/>
                    </a:lnTo>
                    <a:lnTo>
                      <a:pt x="119" y="0"/>
                    </a:lnTo>
                    <a:lnTo>
                      <a:pt x="119" y="40"/>
                    </a:lnTo>
                    <a:lnTo>
                      <a:pt x="125" y="46"/>
                    </a:lnTo>
                    <a:lnTo>
                      <a:pt x="125" y="76"/>
                    </a:lnTo>
                    <a:lnTo>
                      <a:pt x="125" y="17"/>
                    </a:lnTo>
                    <a:lnTo>
                      <a:pt x="125" y="40"/>
                    </a:lnTo>
                    <a:lnTo>
                      <a:pt x="132" y="35"/>
                    </a:lnTo>
                    <a:lnTo>
                      <a:pt x="132" y="81"/>
                    </a:lnTo>
                    <a:lnTo>
                      <a:pt x="132" y="17"/>
                    </a:lnTo>
                    <a:lnTo>
                      <a:pt x="132" y="46"/>
                    </a:lnTo>
                    <a:lnTo>
                      <a:pt x="138" y="52"/>
                    </a:lnTo>
                    <a:lnTo>
                      <a:pt x="138" y="81"/>
                    </a:lnTo>
                    <a:lnTo>
                      <a:pt x="138" y="23"/>
                    </a:lnTo>
                    <a:lnTo>
                      <a:pt x="138" y="46"/>
                    </a:lnTo>
                    <a:lnTo>
                      <a:pt x="144" y="52"/>
                    </a:lnTo>
                    <a:lnTo>
                      <a:pt x="144" y="17"/>
                    </a:lnTo>
                    <a:lnTo>
                      <a:pt x="144" y="87"/>
                    </a:lnTo>
                    <a:lnTo>
                      <a:pt x="151" y="76"/>
                    </a:lnTo>
                    <a:lnTo>
                      <a:pt x="151" y="87"/>
                    </a:lnTo>
                    <a:lnTo>
                      <a:pt x="151" y="29"/>
                    </a:lnTo>
                    <a:lnTo>
                      <a:pt x="151" y="35"/>
                    </a:lnTo>
                    <a:lnTo>
                      <a:pt x="157" y="40"/>
                    </a:lnTo>
                    <a:lnTo>
                      <a:pt x="157" y="87"/>
                    </a:lnTo>
                    <a:lnTo>
                      <a:pt x="157" y="17"/>
                    </a:lnTo>
                    <a:lnTo>
                      <a:pt x="157" y="46"/>
                    </a:lnTo>
                    <a:lnTo>
                      <a:pt x="163" y="52"/>
                    </a:lnTo>
                    <a:lnTo>
                      <a:pt x="163" y="70"/>
                    </a:lnTo>
                    <a:lnTo>
                      <a:pt x="163" y="17"/>
                    </a:lnTo>
                    <a:lnTo>
                      <a:pt x="163" y="52"/>
                    </a:lnTo>
                    <a:lnTo>
                      <a:pt x="170" y="58"/>
                    </a:lnTo>
                    <a:lnTo>
                      <a:pt x="170" y="76"/>
                    </a:lnTo>
                    <a:lnTo>
                      <a:pt x="170" y="5"/>
                    </a:lnTo>
                    <a:lnTo>
                      <a:pt x="170" y="11"/>
                    </a:lnTo>
                    <a:lnTo>
                      <a:pt x="176" y="46"/>
                    </a:lnTo>
                    <a:lnTo>
                      <a:pt x="176" y="70"/>
                    </a:lnTo>
                    <a:lnTo>
                      <a:pt x="176" y="11"/>
                    </a:lnTo>
                    <a:lnTo>
                      <a:pt x="176" y="23"/>
                    </a:lnTo>
                    <a:lnTo>
                      <a:pt x="182" y="35"/>
                    </a:lnTo>
                    <a:lnTo>
                      <a:pt x="182" y="70"/>
                    </a:lnTo>
                    <a:lnTo>
                      <a:pt x="182" y="5"/>
                    </a:lnTo>
                    <a:lnTo>
                      <a:pt x="182" y="70"/>
                    </a:lnTo>
                    <a:lnTo>
                      <a:pt x="188" y="52"/>
                    </a:lnTo>
                    <a:lnTo>
                      <a:pt x="188" y="70"/>
                    </a:lnTo>
                    <a:lnTo>
                      <a:pt x="188" y="0"/>
                    </a:lnTo>
                    <a:lnTo>
                      <a:pt x="188" y="58"/>
                    </a:lnTo>
                    <a:lnTo>
                      <a:pt x="195" y="52"/>
                    </a:lnTo>
                    <a:lnTo>
                      <a:pt x="195" y="70"/>
                    </a:lnTo>
                    <a:lnTo>
                      <a:pt x="195" y="5"/>
                    </a:lnTo>
                    <a:lnTo>
                      <a:pt x="195" y="35"/>
                    </a:lnTo>
                    <a:lnTo>
                      <a:pt x="201" y="40"/>
                    </a:lnTo>
                    <a:lnTo>
                      <a:pt x="201" y="87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3" name="Freeform 226"/>
              <p:cNvSpPr>
                <a:spLocks/>
              </p:cNvSpPr>
              <p:nvPr/>
            </p:nvSpPr>
            <p:spPr bwMode="auto">
              <a:xfrm>
                <a:off x="4242" y="2923"/>
                <a:ext cx="202" cy="84"/>
              </a:xfrm>
              <a:custGeom>
                <a:avLst/>
                <a:gdLst>
                  <a:gd name="T0" fmla="*/ 0 w 202"/>
                  <a:gd name="T1" fmla="*/ 39 h 99"/>
                  <a:gd name="T2" fmla="*/ 6 w 202"/>
                  <a:gd name="T3" fmla="*/ 14 h 99"/>
                  <a:gd name="T4" fmla="*/ 13 w 202"/>
                  <a:gd name="T5" fmla="*/ 53 h 99"/>
                  <a:gd name="T6" fmla="*/ 19 w 202"/>
                  <a:gd name="T7" fmla="*/ 31 h 99"/>
                  <a:gd name="T8" fmla="*/ 19 w 202"/>
                  <a:gd name="T9" fmla="*/ 42 h 99"/>
                  <a:gd name="T10" fmla="*/ 25 w 202"/>
                  <a:gd name="T11" fmla="*/ 14 h 99"/>
                  <a:gd name="T12" fmla="*/ 32 w 202"/>
                  <a:gd name="T13" fmla="*/ 53 h 99"/>
                  <a:gd name="T14" fmla="*/ 38 w 202"/>
                  <a:gd name="T15" fmla="*/ 31 h 99"/>
                  <a:gd name="T16" fmla="*/ 38 w 202"/>
                  <a:gd name="T17" fmla="*/ 39 h 99"/>
                  <a:gd name="T18" fmla="*/ 44 w 202"/>
                  <a:gd name="T19" fmla="*/ 14 h 99"/>
                  <a:gd name="T20" fmla="*/ 50 w 202"/>
                  <a:gd name="T21" fmla="*/ 42 h 99"/>
                  <a:gd name="T22" fmla="*/ 57 w 202"/>
                  <a:gd name="T23" fmla="*/ 31 h 99"/>
                  <a:gd name="T24" fmla="*/ 57 w 202"/>
                  <a:gd name="T25" fmla="*/ 18 h 99"/>
                  <a:gd name="T26" fmla="*/ 63 w 202"/>
                  <a:gd name="T27" fmla="*/ 10 h 99"/>
                  <a:gd name="T28" fmla="*/ 69 w 202"/>
                  <a:gd name="T29" fmla="*/ 57 h 99"/>
                  <a:gd name="T30" fmla="*/ 76 w 202"/>
                  <a:gd name="T31" fmla="*/ 36 h 99"/>
                  <a:gd name="T32" fmla="*/ 76 w 202"/>
                  <a:gd name="T33" fmla="*/ 39 h 99"/>
                  <a:gd name="T34" fmla="*/ 82 w 202"/>
                  <a:gd name="T35" fmla="*/ 14 h 99"/>
                  <a:gd name="T36" fmla="*/ 88 w 202"/>
                  <a:gd name="T37" fmla="*/ 57 h 99"/>
                  <a:gd name="T38" fmla="*/ 95 w 202"/>
                  <a:gd name="T39" fmla="*/ 31 h 99"/>
                  <a:gd name="T40" fmla="*/ 95 w 202"/>
                  <a:gd name="T41" fmla="*/ 28 h 99"/>
                  <a:gd name="T42" fmla="*/ 101 w 202"/>
                  <a:gd name="T43" fmla="*/ 10 h 99"/>
                  <a:gd name="T44" fmla="*/ 107 w 202"/>
                  <a:gd name="T45" fmla="*/ 50 h 99"/>
                  <a:gd name="T46" fmla="*/ 113 w 202"/>
                  <a:gd name="T47" fmla="*/ 31 h 99"/>
                  <a:gd name="T48" fmla="*/ 113 w 202"/>
                  <a:gd name="T49" fmla="*/ 36 h 99"/>
                  <a:gd name="T50" fmla="*/ 120 w 202"/>
                  <a:gd name="T51" fmla="*/ 14 h 99"/>
                  <a:gd name="T52" fmla="*/ 126 w 202"/>
                  <a:gd name="T53" fmla="*/ 39 h 99"/>
                  <a:gd name="T54" fmla="*/ 132 w 202"/>
                  <a:gd name="T55" fmla="*/ 36 h 99"/>
                  <a:gd name="T56" fmla="*/ 132 w 202"/>
                  <a:gd name="T57" fmla="*/ 25 h 99"/>
                  <a:gd name="T58" fmla="*/ 139 w 202"/>
                  <a:gd name="T59" fmla="*/ 18 h 99"/>
                  <a:gd name="T60" fmla="*/ 145 w 202"/>
                  <a:gd name="T61" fmla="*/ 53 h 99"/>
                  <a:gd name="T62" fmla="*/ 151 w 202"/>
                  <a:gd name="T63" fmla="*/ 42 h 99"/>
                  <a:gd name="T64" fmla="*/ 151 w 202"/>
                  <a:gd name="T65" fmla="*/ 28 h 99"/>
                  <a:gd name="T66" fmla="*/ 158 w 202"/>
                  <a:gd name="T67" fmla="*/ 18 h 99"/>
                  <a:gd name="T68" fmla="*/ 164 w 202"/>
                  <a:gd name="T69" fmla="*/ 46 h 99"/>
                  <a:gd name="T70" fmla="*/ 170 w 202"/>
                  <a:gd name="T71" fmla="*/ 25 h 99"/>
                  <a:gd name="T72" fmla="*/ 170 w 202"/>
                  <a:gd name="T73" fmla="*/ 28 h 99"/>
                  <a:gd name="T74" fmla="*/ 176 w 202"/>
                  <a:gd name="T75" fmla="*/ 7 h 99"/>
                  <a:gd name="T76" fmla="*/ 183 w 202"/>
                  <a:gd name="T77" fmla="*/ 50 h 99"/>
                  <a:gd name="T78" fmla="*/ 189 w 202"/>
                  <a:gd name="T79" fmla="*/ 28 h 99"/>
                  <a:gd name="T80" fmla="*/ 189 w 202"/>
                  <a:gd name="T81" fmla="*/ 46 h 99"/>
                  <a:gd name="T82" fmla="*/ 195 w 202"/>
                  <a:gd name="T83" fmla="*/ 18 h 9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99">
                    <a:moveTo>
                      <a:pt x="0" y="93"/>
                    </a:moveTo>
                    <a:lnTo>
                      <a:pt x="0" y="17"/>
                    </a:lnTo>
                    <a:lnTo>
                      <a:pt x="0" y="64"/>
                    </a:lnTo>
                    <a:lnTo>
                      <a:pt x="6" y="52"/>
                    </a:lnTo>
                    <a:lnTo>
                      <a:pt x="6" y="87"/>
                    </a:lnTo>
                    <a:lnTo>
                      <a:pt x="6" y="23"/>
                    </a:lnTo>
                    <a:lnTo>
                      <a:pt x="6" y="58"/>
                    </a:lnTo>
                    <a:lnTo>
                      <a:pt x="13" y="46"/>
                    </a:lnTo>
                    <a:lnTo>
                      <a:pt x="13" y="87"/>
                    </a:lnTo>
                    <a:lnTo>
                      <a:pt x="13" y="41"/>
                    </a:lnTo>
                    <a:lnTo>
                      <a:pt x="13" y="46"/>
                    </a:lnTo>
                    <a:lnTo>
                      <a:pt x="19" y="52"/>
                    </a:lnTo>
                    <a:lnTo>
                      <a:pt x="19" y="93"/>
                    </a:lnTo>
                    <a:lnTo>
                      <a:pt x="19" y="29"/>
                    </a:lnTo>
                    <a:lnTo>
                      <a:pt x="19" y="70"/>
                    </a:lnTo>
                    <a:lnTo>
                      <a:pt x="25" y="70"/>
                    </a:lnTo>
                    <a:lnTo>
                      <a:pt x="25" y="99"/>
                    </a:lnTo>
                    <a:lnTo>
                      <a:pt x="25" y="23"/>
                    </a:lnTo>
                    <a:lnTo>
                      <a:pt x="25" y="76"/>
                    </a:lnTo>
                    <a:lnTo>
                      <a:pt x="32" y="70"/>
                    </a:lnTo>
                    <a:lnTo>
                      <a:pt x="32" y="87"/>
                    </a:lnTo>
                    <a:lnTo>
                      <a:pt x="32" y="17"/>
                    </a:lnTo>
                    <a:lnTo>
                      <a:pt x="32" y="41"/>
                    </a:lnTo>
                    <a:lnTo>
                      <a:pt x="38" y="52"/>
                    </a:lnTo>
                    <a:lnTo>
                      <a:pt x="38" y="82"/>
                    </a:lnTo>
                    <a:lnTo>
                      <a:pt x="38" y="11"/>
                    </a:lnTo>
                    <a:lnTo>
                      <a:pt x="38" y="64"/>
                    </a:lnTo>
                    <a:lnTo>
                      <a:pt x="44" y="58"/>
                    </a:lnTo>
                    <a:lnTo>
                      <a:pt x="44" y="82"/>
                    </a:lnTo>
                    <a:lnTo>
                      <a:pt x="44" y="23"/>
                    </a:lnTo>
                    <a:lnTo>
                      <a:pt x="44" y="46"/>
                    </a:lnTo>
                    <a:lnTo>
                      <a:pt x="50" y="35"/>
                    </a:lnTo>
                    <a:lnTo>
                      <a:pt x="50" y="70"/>
                    </a:lnTo>
                    <a:lnTo>
                      <a:pt x="50" y="17"/>
                    </a:lnTo>
                    <a:lnTo>
                      <a:pt x="50" y="52"/>
                    </a:lnTo>
                    <a:lnTo>
                      <a:pt x="57" y="52"/>
                    </a:lnTo>
                    <a:lnTo>
                      <a:pt x="57" y="76"/>
                    </a:lnTo>
                    <a:lnTo>
                      <a:pt x="57" y="0"/>
                    </a:lnTo>
                    <a:lnTo>
                      <a:pt x="57" y="29"/>
                    </a:lnTo>
                    <a:lnTo>
                      <a:pt x="63" y="41"/>
                    </a:lnTo>
                    <a:lnTo>
                      <a:pt x="63" y="87"/>
                    </a:lnTo>
                    <a:lnTo>
                      <a:pt x="63" y="17"/>
                    </a:lnTo>
                    <a:lnTo>
                      <a:pt x="63" y="58"/>
                    </a:lnTo>
                    <a:lnTo>
                      <a:pt x="69" y="64"/>
                    </a:lnTo>
                    <a:lnTo>
                      <a:pt x="69" y="93"/>
                    </a:lnTo>
                    <a:lnTo>
                      <a:pt x="69" y="17"/>
                    </a:lnTo>
                    <a:lnTo>
                      <a:pt x="69" y="64"/>
                    </a:lnTo>
                    <a:lnTo>
                      <a:pt x="76" y="58"/>
                    </a:lnTo>
                    <a:lnTo>
                      <a:pt x="76" y="87"/>
                    </a:lnTo>
                    <a:lnTo>
                      <a:pt x="76" y="35"/>
                    </a:lnTo>
                    <a:lnTo>
                      <a:pt x="76" y="64"/>
                    </a:lnTo>
                    <a:lnTo>
                      <a:pt x="82" y="58"/>
                    </a:lnTo>
                    <a:lnTo>
                      <a:pt x="82" y="82"/>
                    </a:lnTo>
                    <a:lnTo>
                      <a:pt x="82" y="23"/>
                    </a:lnTo>
                    <a:lnTo>
                      <a:pt x="82" y="41"/>
                    </a:lnTo>
                    <a:lnTo>
                      <a:pt x="88" y="41"/>
                    </a:lnTo>
                    <a:lnTo>
                      <a:pt x="88" y="93"/>
                    </a:lnTo>
                    <a:lnTo>
                      <a:pt x="88" y="29"/>
                    </a:lnTo>
                    <a:lnTo>
                      <a:pt x="88" y="52"/>
                    </a:lnTo>
                    <a:lnTo>
                      <a:pt x="95" y="52"/>
                    </a:lnTo>
                    <a:lnTo>
                      <a:pt x="95" y="93"/>
                    </a:lnTo>
                    <a:lnTo>
                      <a:pt x="95" y="23"/>
                    </a:lnTo>
                    <a:lnTo>
                      <a:pt x="95" y="46"/>
                    </a:lnTo>
                    <a:lnTo>
                      <a:pt x="101" y="35"/>
                    </a:lnTo>
                    <a:lnTo>
                      <a:pt x="101" y="93"/>
                    </a:lnTo>
                    <a:lnTo>
                      <a:pt x="101" y="17"/>
                    </a:lnTo>
                    <a:lnTo>
                      <a:pt x="101" y="29"/>
                    </a:lnTo>
                    <a:lnTo>
                      <a:pt x="107" y="52"/>
                    </a:lnTo>
                    <a:lnTo>
                      <a:pt x="107" y="82"/>
                    </a:lnTo>
                    <a:lnTo>
                      <a:pt x="107" y="29"/>
                    </a:lnTo>
                    <a:lnTo>
                      <a:pt x="107" y="64"/>
                    </a:lnTo>
                    <a:lnTo>
                      <a:pt x="113" y="52"/>
                    </a:lnTo>
                    <a:lnTo>
                      <a:pt x="113" y="82"/>
                    </a:lnTo>
                    <a:lnTo>
                      <a:pt x="113" y="29"/>
                    </a:lnTo>
                    <a:lnTo>
                      <a:pt x="113" y="58"/>
                    </a:lnTo>
                    <a:lnTo>
                      <a:pt x="120" y="46"/>
                    </a:lnTo>
                    <a:lnTo>
                      <a:pt x="120" y="76"/>
                    </a:lnTo>
                    <a:lnTo>
                      <a:pt x="120" y="23"/>
                    </a:lnTo>
                    <a:lnTo>
                      <a:pt x="120" y="52"/>
                    </a:lnTo>
                    <a:lnTo>
                      <a:pt x="126" y="46"/>
                    </a:lnTo>
                    <a:lnTo>
                      <a:pt x="126" y="64"/>
                    </a:lnTo>
                    <a:lnTo>
                      <a:pt x="126" y="17"/>
                    </a:lnTo>
                    <a:lnTo>
                      <a:pt x="126" y="64"/>
                    </a:lnTo>
                    <a:lnTo>
                      <a:pt x="132" y="58"/>
                    </a:lnTo>
                    <a:lnTo>
                      <a:pt x="132" y="76"/>
                    </a:lnTo>
                    <a:lnTo>
                      <a:pt x="132" y="35"/>
                    </a:lnTo>
                    <a:lnTo>
                      <a:pt x="132" y="41"/>
                    </a:lnTo>
                    <a:lnTo>
                      <a:pt x="139" y="46"/>
                    </a:lnTo>
                    <a:lnTo>
                      <a:pt x="139" y="93"/>
                    </a:lnTo>
                    <a:lnTo>
                      <a:pt x="139" y="29"/>
                    </a:lnTo>
                    <a:lnTo>
                      <a:pt x="139" y="64"/>
                    </a:lnTo>
                    <a:lnTo>
                      <a:pt x="145" y="58"/>
                    </a:lnTo>
                    <a:lnTo>
                      <a:pt x="145" y="87"/>
                    </a:lnTo>
                    <a:lnTo>
                      <a:pt x="145" y="35"/>
                    </a:lnTo>
                    <a:lnTo>
                      <a:pt x="145" y="64"/>
                    </a:lnTo>
                    <a:lnTo>
                      <a:pt x="151" y="70"/>
                    </a:lnTo>
                    <a:lnTo>
                      <a:pt x="151" y="82"/>
                    </a:lnTo>
                    <a:lnTo>
                      <a:pt x="151" y="29"/>
                    </a:lnTo>
                    <a:lnTo>
                      <a:pt x="151" y="46"/>
                    </a:lnTo>
                    <a:lnTo>
                      <a:pt x="158" y="64"/>
                    </a:lnTo>
                    <a:lnTo>
                      <a:pt x="158" y="76"/>
                    </a:lnTo>
                    <a:lnTo>
                      <a:pt x="158" y="29"/>
                    </a:lnTo>
                    <a:lnTo>
                      <a:pt x="158" y="41"/>
                    </a:lnTo>
                    <a:lnTo>
                      <a:pt x="164" y="35"/>
                    </a:lnTo>
                    <a:lnTo>
                      <a:pt x="164" y="76"/>
                    </a:lnTo>
                    <a:lnTo>
                      <a:pt x="164" y="29"/>
                    </a:lnTo>
                    <a:lnTo>
                      <a:pt x="164" y="46"/>
                    </a:lnTo>
                    <a:lnTo>
                      <a:pt x="170" y="41"/>
                    </a:lnTo>
                    <a:lnTo>
                      <a:pt x="170" y="70"/>
                    </a:lnTo>
                    <a:lnTo>
                      <a:pt x="170" y="23"/>
                    </a:lnTo>
                    <a:lnTo>
                      <a:pt x="170" y="46"/>
                    </a:lnTo>
                    <a:lnTo>
                      <a:pt x="176" y="64"/>
                    </a:lnTo>
                    <a:lnTo>
                      <a:pt x="176" y="82"/>
                    </a:lnTo>
                    <a:lnTo>
                      <a:pt x="176" y="11"/>
                    </a:lnTo>
                    <a:lnTo>
                      <a:pt x="176" y="23"/>
                    </a:lnTo>
                    <a:lnTo>
                      <a:pt x="183" y="41"/>
                    </a:lnTo>
                    <a:lnTo>
                      <a:pt x="183" y="82"/>
                    </a:lnTo>
                    <a:lnTo>
                      <a:pt x="183" y="29"/>
                    </a:lnTo>
                    <a:lnTo>
                      <a:pt x="183" y="52"/>
                    </a:lnTo>
                    <a:lnTo>
                      <a:pt x="189" y="46"/>
                    </a:lnTo>
                    <a:lnTo>
                      <a:pt x="189" y="87"/>
                    </a:lnTo>
                    <a:lnTo>
                      <a:pt x="189" y="29"/>
                    </a:lnTo>
                    <a:lnTo>
                      <a:pt x="189" y="76"/>
                    </a:lnTo>
                    <a:lnTo>
                      <a:pt x="195" y="58"/>
                    </a:lnTo>
                    <a:lnTo>
                      <a:pt x="195" y="87"/>
                    </a:lnTo>
                    <a:lnTo>
                      <a:pt x="195" y="29"/>
                    </a:lnTo>
                    <a:lnTo>
                      <a:pt x="195" y="58"/>
                    </a:lnTo>
                    <a:lnTo>
                      <a:pt x="202" y="7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4" name="Freeform 227"/>
              <p:cNvSpPr>
                <a:spLocks/>
              </p:cNvSpPr>
              <p:nvPr/>
            </p:nvSpPr>
            <p:spPr bwMode="auto">
              <a:xfrm>
                <a:off x="4444" y="2917"/>
                <a:ext cx="201" cy="106"/>
              </a:xfrm>
              <a:custGeom>
                <a:avLst/>
                <a:gdLst>
                  <a:gd name="T0" fmla="*/ 0 w 201"/>
                  <a:gd name="T1" fmla="*/ 19 h 123"/>
                  <a:gd name="T2" fmla="*/ 6 w 201"/>
                  <a:gd name="T3" fmla="*/ 56 h 123"/>
                  <a:gd name="T4" fmla="*/ 12 w 201"/>
                  <a:gd name="T5" fmla="*/ 41 h 123"/>
                  <a:gd name="T6" fmla="*/ 12 w 201"/>
                  <a:gd name="T7" fmla="*/ 45 h 123"/>
                  <a:gd name="T8" fmla="*/ 19 w 201"/>
                  <a:gd name="T9" fmla="*/ 19 h 123"/>
                  <a:gd name="T10" fmla="*/ 25 w 201"/>
                  <a:gd name="T11" fmla="*/ 59 h 123"/>
                  <a:gd name="T12" fmla="*/ 31 w 201"/>
                  <a:gd name="T13" fmla="*/ 37 h 123"/>
                  <a:gd name="T14" fmla="*/ 31 w 201"/>
                  <a:gd name="T15" fmla="*/ 37 h 123"/>
                  <a:gd name="T16" fmla="*/ 37 w 201"/>
                  <a:gd name="T17" fmla="*/ 19 h 123"/>
                  <a:gd name="T18" fmla="*/ 44 w 201"/>
                  <a:gd name="T19" fmla="*/ 67 h 123"/>
                  <a:gd name="T20" fmla="*/ 50 w 201"/>
                  <a:gd name="T21" fmla="*/ 41 h 123"/>
                  <a:gd name="T22" fmla="*/ 50 w 201"/>
                  <a:gd name="T23" fmla="*/ 34 h 123"/>
                  <a:gd name="T24" fmla="*/ 56 w 201"/>
                  <a:gd name="T25" fmla="*/ 22 h 123"/>
                  <a:gd name="T26" fmla="*/ 63 w 201"/>
                  <a:gd name="T27" fmla="*/ 59 h 123"/>
                  <a:gd name="T28" fmla="*/ 69 w 201"/>
                  <a:gd name="T29" fmla="*/ 56 h 123"/>
                  <a:gd name="T30" fmla="*/ 75 w 201"/>
                  <a:gd name="T31" fmla="*/ 37 h 123"/>
                  <a:gd name="T32" fmla="*/ 75 w 201"/>
                  <a:gd name="T33" fmla="*/ 37 h 123"/>
                  <a:gd name="T34" fmla="*/ 82 w 201"/>
                  <a:gd name="T35" fmla="*/ 8 h 123"/>
                  <a:gd name="T36" fmla="*/ 88 w 201"/>
                  <a:gd name="T37" fmla="*/ 53 h 123"/>
                  <a:gd name="T38" fmla="*/ 94 w 201"/>
                  <a:gd name="T39" fmla="*/ 34 h 123"/>
                  <a:gd name="T40" fmla="*/ 94 w 201"/>
                  <a:gd name="T41" fmla="*/ 30 h 123"/>
                  <a:gd name="T42" fmla="*/ 100 w 201"/>
                  <a:gd name="T43" fmla="*/ 15 h 123"/>
                  <a:gd name="T44" fmla="*/ 107 w 201"/>
                  <a:gd name="T45" fmla="*/ 67 h 123"/>
                  <a:gd name="T46" fmla="*/ 113 w 201"/>
                  <a:gd name="T47" fmla="*/ 26 h 123"/>
                  <a:gd name="T48" fmla="*/ 113 w 201"/>
                  <a:gd name="T49" fmla="*/ 67 h 123"/>
                  <a:gd name="T50" fmla="*/ 119 w 201"/>
                  <a:gd name="T51" fmla="*/ 11 h 123"/>
                  <a:gd name="T52" fmla="*/ 126 w 201"/>
                  <a:gd name="T53" fmla="*/ 72 h 123"/>
                  <a:gd name="T54" fmla="*/ 132 w 201"/>
                  <a:gd name="T55" fmla="*/ 63 h 123"/>
                  <a:gd name="T56" fmla="*/ 138 w 201"/>
                  <a:gd name="T57" fmla="*/ 11 h 123"/>
                  <a:gd name="T58" fmla="*/ 145 w 201"/>
                  <a:gd name="T59" fmla="*/ 41 h 123"/>
                  <a:gd name="T60" fmla="*/ 145 w 201"/>
                  <a:gd name="T61" fmla="*/ 15 h 123"/>
                  <a:gd name="T62" fmla="*/ 151 w 201"/>
                  <a:gd name="T63" fmla="*/ 3 h 123"/>
                  <a:gd name="T64" fmla="*/ 157 w 201"/>
                  <a:gd name="T65" fmla="*/ 53 h 123"/>
                  <a:gd name="T66" fmla="*/ 163 w 201"/>
                  <a:gd name="T67" fmla="*/ 26 h 123"/>
                  <a:gd name="T68" fmla="*/ 163 w 201"/>
                  <a:gd name="T69" fmla="*/ 45 h 123"/>
                  <a:gd name="T70" fmla="*/ 170 w 201"/>
                  <a:gd name="T71" fmla="*/ 15 h 123"/>
                  <a:gd name="T72" fmla="*/ 176 w 201"/>
                  <a:gd name="T73" fmla="*/ 59 h 123"/>
                  <a:gd name="T74" fmla="*/ 182 w 201"/>
                  <a:gd name="T75" fmla="*/ 45 h 123"/>
                  <a:gd name="T76" fmla="*/ 182 w 201"/>
                  <a:gd name="T77" fmla="*/ 37 h 123"/>
                  <a:gd name="T78" fmla="*/ 189 w 201"/>
                  <a:gd name="T79" fmla="*/ 26 h 123"/>
                  <a:gd name="T80" fmla="*/ 195 w 201"/>
                  <a:gd name="T81" fmla="*/ 63 h 123"/>
                  <a:gd name="T82" fmla="*/ 201 w 201"/>
                  <a:gd name="T83" fmla="*/ 53 h 12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1" h="123">
                    <a:moveTo>
                      <a:pt x="0" y="82"/>
                    </a:moveTo>
                    <a:lnTo>
                      <a:pt x="0" y="82"/>
                    </a:lnTo>
                    <a:lnTo>
                      <a:pt x="0" y="29"/>
                    </a:lnTo>
                    <a:lnTo>
                      <a:pt x="0" y="70"/>
                    </a:lnTo>
                    <a:lnTo>
                      <a:pt x="6" y="58"/>
                    </a:lnTo>
                    <a:lnTo>
                      <a:pt x="6" y="88"/>
                    </a:lnTo>
                    <a:lnTo>
                      <a:pt x="6" y="29"/>
                    </a:lnTo>
                    <a:lnTo>
                      <a:pt x="6" y="58"/>
                    </a:lnTo>
                    <a:lnTo>
                      <a:pt x="12" y="64"/>
                    </a:lnTo>
                    <a:lnTo>
                      <a:pt x="12" y="76"/>
                    </a:lnTo>
                    <a:lnTo>
                      <a:pt x="12" y="23"/>
                    </a:lnTo>
                    <a:lnTo>
                      <a:pt x="12" y="70"/>
                    </a:lnTo>
                    <a:lnTo>
                      <a:pt x="19" y="64"/>
                    </a:lnTo>
                    <a:lnTo>
                      <a:pt x="19" y="88"/>
                    </a:lnTo>
                    <a:lnTo>
                      <a:pt x="19" y="29"/>
                    </a:lnTo>
                    <a:lnTo>
                      <a:pt x="19" y="64"/>
                    </a:lnTo>
                    <a:lnTo>
                      <a:pt x="25" y="52"/>
                    </a:lnTo>
                    <a:lnTo>
                      <a:pt x="25" y="93"/>
                    </a:lnTo>
                    <a:lnTo>
                      <a:pt x="25" y="23"/>
                    </a:lnTo>
                    <a:lnTo>
                      <a:pt x="25" y="47"/>
                    </a:lnTo>
                    <a:lnTo>
                      <a:pt x="31" y="58"/>
                    </a:lnTo>
                    <a:lnTo>
                      <a:pt x="31" y="93"/>
                    </a:lnTo>
                    <a:lnTo>
                      <a:pt x="31" y="29"/>
                    </a:lnTo>
                    <a:lnTo>
                      <a:pt x="31" y="58"/>
                    </a:lnTo>
                    <a:lnTo>
                      <a:pt x="37" y="64"/>
                    </a:lnTo>
                    <a:lnTo>
                      <a:pt x="37" y="88"/>
                    </a:lnTo>
                    <a:lnTo>
                      <a:pt x="37" y="29"/>
                    </a:lnTo>
                    <a:lnTo>
                      <a:pt x="37" y="64"/>
                    </a:lnTo>
                    <a:lnTo>
                      <a:pt x="44" y="52"/>
                    </a:lnTo>
                    <a:lnTo>
                      <a:pt x="44" y="105"/>
                    </a:lnTo>
                    <a:lnTo>
                      <a:pt x="44" y="29"/>
                    </a:lnTo>
                    <a:lnTo>
                      <a:pt x="44" y="76"/>
                    </a:lnTo>
                    <a:lnTo>
                      <a:pt x="50" y="64"/>
                    </a:lnTo>
                    <a:lnTo>
                      <a:pt x="50" y="99"/>
                    </a:lnTo>
                    <a:lnTo>
                      <a:pt x="50" y="35"/>
                    </a:lnTo>
                    <a:lnTo>
                      <a:pt x="50" y="52"/>
                    </a:lnTo>
                    <a:lnTo>
                      <a:pt x="56" y="58"/>
                    </a:lnTo>
                    <a:lnTo>
                      <a:pt x="56" y="99"/>
                    </a:lnTo>
                    <a:lnTo>
                      <a:pt x="56" y="35"/>
                    </a:lnTo>
                    <a:lnTo>
                      <a:pt x="63" y="23"/>
                    </a:lnTo>
                    <a:lnTo>
                      <a:pt x="63" y="93"/>
                    </a:lnTo>
                    <a:lnTo>
                      <a:pt x="63" y="58"/>
                    </a:lnTo>
                    <a:lnTo>
                      <a:pt x="69" y="64"/>
                    </a:lnTo>
                    <a:lnTo>
                      <a:pt x="69" y="88"/>
                    </a:lnTo>
                    <a:lnTo>
                      <a:pt x="69" y="29"/>
                    </a:lnTo>
                    <a:lnTo>
                      <a:pt x="69" y="52"/>
                    </a:lnTo>
                    <a:lnTo>
                      <a:pt x="75" y="58"/>
                    </a:lnTo>
                    <a:lnTo>
                      <a:pt x="75" y="82"/>
                    </a:lnTo>
                    <a:lnTo>
                      <a:pt x="75" y="6"/>
                    </a:lnTo>
                    <a:lnTo>
                      <a:pt x="75" y="58"/>
                    </a:lnTo>
                    <a:lnTo>
                      <a:pt x="82" y="64"/>
                    </a:lnTo>
                    <a:lnTo>
                      <a:pt x="82" y="88"/>
                    </a:lnTo>
                    <a:lnTo>
                      <a:pt x="82" y="12"/>
                    </a:lnTo>
                    <a:lnTo>
                      <a:pt x="82" y="35"/>
                    </a:lnTo>
                    <a:lnTo>
                      <a:pt x="88" y="35"/>
                    </a:lnTo>
                    <a:lnTo>
                      <a:pt x="88" y="82"/>
                    </a:lnTo>
                    <a:lnTo>
                      <a:pt x="88" y="12"/>
                    </a:lnTo>
                    <a:lnTo>
                      <a:pt x="88" y="76"/>
                    </a:lnTo>
                    <a:lnTo>
                      <a:pt x="94" y="52"/>
                    </a:lnTo>
                    <a:lnTo>
                      <a:pt x="94" y="99"/>
                    </a:lnTo>
                    <a:lnTo>
                      <a:pt x="94" y="23"/>
                    </a:lnTo>
                    <a:lnTo>
                      <a:pt x="94" y="47"/>
                    </a:lnTo>
                    <a:lnTo>
                      <a:pt x="100" y="41"/>
                    </a:lnTo>
                    <a:lnTo>
                      <a:pt x="100" y="99"/>
                    </a:lnTo>
                    <a:lnTo>
                      <a:pt x="100" y="23"/>
                    </a:lnTo>
                    <a:lnTo>
                      <a:pt x="100" y="76"/>
                    </a:lnTo>
                    <a:lnTo>
                      <a:pt x="107" y="82"/>
                    </a:lnTo>
                    <a:lnTo>
                      <a:pt x="107" y="105"/>
                    </a:lnTo>
                    <a:lnTo>
                      <a:pt x="107" y="29"/>
                    </a:lnTo>
                    <a:lnTo>
                      <a:pt x="107" y="47"/>
                    </a:lnTo>
                    <a:lnTo>
                      <a:pt x="113" y="41"/>
                    </a:lnTo>
                    <a:lnTo>
                      <a:pt x="113" y="111"/>
                    </a:lnTo>
                    <a:lnTo>
                      <a:pt x="113" y="29"/>
                    </a:lnTo>
                    <a:lnTo>
                      <a:pt x="113" y="105"/>
                    </a:lnTo>
                    <a:lnTo>
                      <a:pt x="119" y="105"/>
                    </a:lnTo>
                    <a:lnTo>
                      <a:pt x="119" y="117"/>
                    </a:lnTo>
                    <a:lnTo>
                      <a:pt x="119" y="17"/>
                    </a:lnTo>
                    <a:lnTo>
                      <a:pt x="119" y="29"/>
                    </a:lnTo>
                    <a:lnTo>
                      <a:pt x="126" y="35"/>
                    </a:lnTo>
                    <a:lnTo>
                      <a:pt x="126" y="111"/>
                    </a:lnTo>
                    <a:lnTo>
                      <a:pt x="126" y="17"/>
                    </a:lnTo>
                    <a:lnTo>
                      <a:pt x="126" y="93"/>
                    </a:lnTo>
                    <a:lnTo>
                      <a:pt x="132" y="99"/>
                    </a:lnTo>
                    <a:lnTo>
                      <a:pt x="132" y="12"/>
                    </a:lnTo>
                    <a:lnTo>
                      <a:pt x="132" y="29"/>
                    </a:lnTo>
                    <a:lnTo>
                      <a:pt x="138" y="17"/>
                    </a:lnTo>
                    <a:lnTo>
                      <a:pt x="138" y="88"/>
                    </a:lnTo>
                    <a:lnTo>
                      <a:pt x="138" y="58"/>
                    </a:lnTo>
                    <a:lnTo>
                      <a:pt x="145" y="64"/>
                    </a:lnTo>
                    <a:lnTo>
                      <a:pt x="145" y="88"/>
                    </a:lnTo>
                    <a:lnTo>
                      <a:pt x="145" y="6"/>
                    </a:lnTo>
                    <a:lnTo>
                      <a:pt x="145" y="23"/>
                    </a:lnTo>
                    <a:lnTo>
                      <a:pt x="151" y="29"/>
                    </a:lnTo>
                    <a:lnTo>
                      <a:pt x="151" y="93"/>
                    </a:lnTo>
                    <a:lnTo>
                      <a:pt x="151" y="6"/>
                    </a:lnTo>
                    <a:lnTo>
                      <a:pt x="151" y="82"/>
                    </a:lnTo>
                    <a:lnTo>
                      <a:pt x="157" y="70"/>
                    </a:lnTo>
                    <a:lnTo>
                      <a:pt x="157" y="82"/>
                    </a:lnTo>
                    <a:lnTo>
                      <a:pt x="157" y="0"/>
                    </a:lnTo>
                    <a:lnTo>
                      <a:pt x="157" y="35"/>
                    </a:lnTo>
                    <a:lnTo>
                      <a:pt x="163" y="41"/>
                    </a:lnTo>
                    <a:lnTo>
                      <a:pt x="163" y="93"/>
                    </a:lnTo>
                    <a:lnTo>
                      <a:pt x="163" y="6"/>
                    </a:lnTo>
                    <a:lnTo>
                      <a:pt x="163" y="70"/>
                    </a:lnTo>
                    <a:lnTo>
                      <a:pt x="170" y="64"/>
                    </a:lnTo>
                    <a:lnTo>
                      <a:pt x="170" y="82"/>
                    </a:lnTo>
                    <a:lnTo>
                      <a:pt x="170" y="23"/>
                    </a:lnTo>
                    <a:lnTo>
                      <a:pt x="170" y="52"/>
                    </a:lnTo>
                    <a:lnTo>
                      <a:pt x="176" y="41"/>
                    </a:lnTo>
                    <a:lnTo>
                      <a:pt x="176" y="93"/>
                    </a:lnTo>
                    <a:lnTo>
                      <a:pt x="176" y="29"/>
                    </a:lnTo>
                    <a:lnTo>
                      <a:pt x="176" y="58"/>
                    </a:lnTo>
                    <a:lnTo>
                      <a:pt x="182" y="70"/>
                    </a:lnTo>
                    <a:lnTo>
                      <a:pt x="182" y="111"/>
                    </a:lnTo>
                    <a:lnTo>
                      <a:pt x="182" y="29"/>
                    </a:lnTo>
                    <a:lnTo>
                      <a:pt x="182" y="58"/>
                    </a:lnTo>
                    <a:lnTo>
                      <a:pt x="189" y="58"/>
                    </a:lnTo>
                    <a:lnTo>
                      <a:pt x="189" y="123"/>
                    </a:lnTo>
                    <a:lnTo>
                      <a:pt x="189" y="41"/>
                    </a:lnTo>
                    <a:lnTo>
                      <a:pt x="189" y="82"/>
                    </a:lnTo>
                    <a:lnTo>
                      <a:pt x="195" y="76"/>
                    </a:lnTo>
                    <a:lnTo>
                      <a:pt x="195" y="99"/>
                    </a:lnTo>
                    <a:lnTo>
                      <a:pt x="195" y="23"/>
                    </a:lnTo>
                    <a:lnTo>
                      <a:pt x="195" y="64"/>
                    </a:lnTo>
                    <a:lnTo>
                      <a:pt x="201" y="82"/>
                    </a:lnTo>
                    <a:lnTo>
                      <a:pt x="201" y="105"/>
                    </a:lnTo>
                    <a:lnTo>
                      <a:pt x="201" y="29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5" name="Freeform 228"/>
              <p:cNvSpPr>
                <a:spLocks/>
              </p:cNvSpPr>
              <p:nvPr/>
            </p:nvSpPr>
            <p:spPr bwMode="auto">
              <a:xfrm>
                <a:off x="4645" y="2923"/>
                <a:ext cx="202" cy="89"/>
              </a:xfrm>
              <a:custGeom>
                <a:avLst/>
                <a:gdLst>
                  <a:gd name="T0" fmla="*/ 7 w 202"/>
                  <a:gd name="T1" fmla="*/ 21 h 105"/>
                  <a:gd name="T2" fmla="*/ 7 w 202"/>
                  <a:gd name="T3" fmla="*/ 39 h 105"/>
                  <a:gd name="T4" fmla="*/ 13 w 202"/>
                  <a:gd name="T5" fmla="*/ 10 h 105"/>
                  <a:gd name="T6" fmla="*/ 19 w 202"/>
                  <a:gd name="T7" fmla="*/ 7 h 105"/>
                  <a:gd name="T8" fmla="*/ 25 w 202"/>
                  <a:gd name="T9" fmla="*/ 42 h 105"/>
                  <a:gd name="T10" fmla="*/ 32 w 202"/>
                  <a:gd name="T11" fmla="*/ 18 h 105"/>
                  <a:gd name="T12" fmla="*/ 32 w 202"/>
                  <a:gd name="T13" fmla="*/ 60 h 105"/>
                  <a:gd name="T14" fmla="*/ 38 w 202"/>
                  <a:gd name="T15" fmla="*/ 3 h 105"/>
                  <a:gd name="T16" fmla="*/ 44 w 202"/>
                  <a:gd name="T17" fmla="*/ 60 h 105"/>
                  <a:gd name="T18" fmla="*/ 51 w 202"/>
                  <a:gd name="T19" fmla="*/ 46 h 105"/>
                  <a:gd name="T20" fmla="*/ 51 w 202"/>
                  <a:gd name="T21" fmla="*/ 25 h 105"/>
                  <a:gd name="T22" fmla="*/ 57 w 202"/>
                  <a:gd name="T23" fmla="*/ 10 h 105"/>
                  <a:gd name="T24" fmla="*/ 63 w 202"/>
                  <a:gd name="T25" fmla="*/ 50 h 105"/>
                  <a:gd name="T26" fmla="*/ 69 w 202"/>
                  <a:gd name="T27" fmla="*/ 25 h 105"/>
                  <a:gd name="T28" fmla="*/ 69 w 202"/>
                  <a:gd name="T29" fmla="*/ 46 h 105"/>
                  <a:gd name="T30" fmla="*/ 76 w 202"/>
                  <a:gd name="T31" fmla="*/ 10 h 105"/>
                  <a:gd name="T32" fmla="*/ 82 w 202"/>
                  <a:gd name="T33" fmla="*/ 50 h 105"/>
                  <a:gd name="T34" fmla="*/ 88 w 202"/>
                  <a:gd name="T35" fmla="*/ 39 h 105"/>
                  <a:gd name="T36" fmla="*/ 88 w 202"/>
                  <a:gd name="T37" fmla="*/ 28 h 105"/>
                  <a:gd name="T38" fmla="*/ 95 w 202"/>
                  <a:gd name="T39" fmla="*/ 10 h 105"/>
                  <a:gd name="T40" fmla="*/ 101 w 202"/>
                  <a:gd name="T41" fmla="*/ 53 h 105"/>
                  <a:gd name="T42" fmla="*/ 107 w 202"/>
                  <a:gd name="T43" fmla="*/ 25 h 105"/>
                  <a:gd name="T44" fmla="*/ 107 w 202"/>
                  <a:gd name="T45" fmla="*/ 39 h 105"/>
                  <a:gd name="T46" fmla="*/ 114 w 202"/>
                  <a:gd name="T47" fmla="*/ 18 h 105"/>
                  <a:gd name="T48" fmla="*/ 120 w 202"/>
                  <a:gd name="T49" fmla="*/ 57 h 105"/>
                  <a:gd name="T50" fmla="*/ 126 w 202"/>
                  <a:gd name="T51" fmla="*/ 46 h 105"/>
                  <a:gd name="T52" fmla="*/ 126 w 202"/>
                  <a:gd name="T53" fmla="*/ 31 h 105"/>
                  <a:gd name="T54" fmla="*/ 132 w 202"/>
                  <a:gd name="T55" fmla="*/ 14 h 105"/>
                  <a:gd name="T56" fmla="*/ 139 w 202"/>
                  <a:gd name="T57" fmla="*/ 53 h 105"/>
                  <a:gd name="T58" fmla="*/ 145 w 202"/>
                  <a:gd name="T59" fmla="*/ 25 h 105"/>
                  <a:gd name="T60" fmla="*/ 145 w 202"/>
                  <a:gd name="T61" fmla="*/ 21 h 105"/>
                  <a:gd name="T62" fmla="*/ 151 w 202"/>
                  <a:gd name="T63" fmla="*/ 3 h 105"/>
                  <a:gd name="T64" fmla="*/ 158 w 202"/>
                  <a:gd name="T65" fmla="*/ 42 h 105"/>
                  <a:gd name="T66" fmla="*/ 164 w 202"/>
                  <a:gd name="T67" fmla="*/ 39 h 105"/>
                  <a:gd name="T68" fmla="*/ 164 w 202"/>
                  <a:gd name="T69" fmla="*/ 39 h 105"/>
                  <a:gd name="T70" fmla="*/ 170 w 202"/>
                  <a:gd name="T71" fmla="*/ 25 h 105"/>
                  <a:gd name="T72" fmla="*/ 177 w 202"/>
                  <a:gd name="T73" fmla="*/ 57 h 105"/>
                  <a:gd name="T74" fmla="*/ 183 w 202"/>
                  <a:gd name="T75" fmla="*/ 39 h 105"/>
                  <a:gd name="T76" fmla="*/ 183 w 202"/>
                  <a:gd name="T77" fmla="*/ 31 h 105"/>
                  <a:gd name="T78" fmla="*/ 189 w 202"/>
                  <a:gd name="T79" fmla="*/ 14 h 105"/>
                  <a:gd name="T80" fmla="*/ 195 w 202"/>
                  <a:gd name="T81" fmla="*/ 53 h 105"/>
                  <a:gd name="T82" fmla="*/ 202 w 202"/>
                  <a:gd name="T83" fmla="*/ 36 h 10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105">
                    <a:moveTo>
                      <a:pt x="0" y="23"/>
                    </a:moveTo>
                    <a:lnTo>
                      <a:pt x="0" y="29"/>
                    </a:lnTo>
                    <a:lnTo>
                      <a:pt x="7" y="35"/>
                    </a:lnTo>
                    <a:lnTo>
                      <a:pt x="7" y="82"/>
                    </a:lnTo>
                    <a:lnTo>
                      <a:pt x="7" y="11"/>
                    </a:lnTo>
                    <a:lnTo>
                      <a:pt x="7" y="64"/>
                    </a:lnTo>
                    <a:lnTo>
                      <a:pt x="13" y="58"/>
                    </a:lnTo>
                    <a:lnTo>
                      <a:pt x="13" y="76"/>
                    </a:lnTo>
                    <a:lnTo>
                      <a:pt x="13" y="17"/>
                    </a:lnTo>
                    <a:lnTo>
                      <a:pt x="19" y="29"/>
                    </a:lnTo>
                    <a:lnTo>
                      <a:pt x="19" y="76"/>
                    </a:lnTo>
                    <a:lnTo>
                      <a:pt x="19" y="11"/>
                    </a:lnTo>
                    <a:lnTo>
                      <a:pt x="19" y="35"/>
                    </a:lnTo>
                    <a:lnTo>
                      <a:pt x="25" y="46"/>
                    </a:lnTo>
                    <a:lnTo>
                      <a:pt x="25" y="70"/>
                    </a:lnTo>
                    <a:lnTo>
                      <a:pt x="25" y="0"/>
                    </a:lnTo>
                    <a:lnTo>
                      <a:pt x="25" y="35"/>
                    </a:lnTo>
                    <a:lnTo>
                      <a:pt x="32" y="29"/>
                    </a:lnTo>
                    <a:lnTo>
                      <a:pt x="32" y="105"/>
                    </a:lnTo>
                    <a:lnTo>
                      <a:pt x="32" y="6"/>
                    </a:lnTo>
                    <a:lnTo>
                      <a:pt x="32" y="99"/>
                    </a:lnTo>
                    <a:lnTo>
                      <a:pt x="38" y="105"/>
                    </a:lnTo>
                    <a:lnTo>
                      <a:pt x="38" y="6"/>
                    </a:lnTo>
                    <a:lnTo>
                      <a:pt x="38" y="35"/>
                    </a:lnTo>
                    <a:lnTo>
                      <a:pt x="44" y="41"/>
                    </a:lnTo>
                    <a:lnTo>
                      <a:pt x="44" y="99"/>
                    </a:lnTo>
                    <a:lnTo>
                      <a:pt x="44" y="11"/>
                    </a:lnTo>
                    <a:lnTo>
                      <a:pt x="44" y="82"/>
                    </a:lnTo>
                    <a:lnTo>
                      <a:pt x="51" y="76"/>
                    </a:lnTo>
                    <a:lnTo>
                      <a:pt x="51" y="87"/>
                    </a:lnTo>
                    <a:lnTo>
                      <a:pt x="51" y="35"/>
                    </a:lnTo>
                    <a:lnTo>
                      <a:pt x="51" y="41"/>
                    </a:lnTo>
                    <a:lnTo>
                      <a:pt x="57" y="35"/>
                    </a:lnTo>
                    <a:lnTo>
                      <a:pt x="57" y="87"/>
                    </a:lnTo>
                    <a:lnTo>
                      <a:pt x="57" y="17"/>
                    </a:lnTo>
                    <a:lnTo>
                      <a:pt x="57" y="82"/>
                    </a:lnTo>
                    <a:lnTo>
                      <a:pt x="63" y="76"/>
                    </a:lnTo>
                    <a:lnTo>
                      <a:pt x="63" y="82"/>
                    </a:lnTo>
                    <a:lnTo>
                      <a:pt x="63" y="17"/>
                    </a:lnTo>
                    <a:lnTo>
                      <a:pt x="63" y="52"/>
                    </a:lnTo>
                    <a:lnTo>
                      <a:pt x="69" y="41"/>
                    </a:lnTo>
                    <a:lnTo>
                      <a:pt x="69" y="87"/>
                    </a:lnTo>
                    <a:lnTo>
                      <a:pt x="69" y="23"/>
                    </a:lnTo>
                    <a:lnTo>
                      <a:pt x="69" y="76"/>
                    </a:lnTo>
                    <a:lnTo>
                      <a:pt x="76" y="70"/>
                    </a:lnTo>
                    <a:lnTo>
                      <a:pt x="76" y="87"/>
                    </a:lnTo>
                    <a:lnTo>
                      <a:pt x="76" y="17"/>
                    </a:lnTo>
                    <a:lnTo>
                      <a:pt x="76" y="64"/>
                    </a:lnTo>
                    <a:lnTo>
                      <a:pt x="82" y="46"/>
                    </a:lnTo>
                    <a:lnTo>
                      <a:pt x="82" y="82"/>
                    </a:lnTo>
                    <a:lnTo>
                      <a:pt x="82" y="17"/>
                    </a:lnTo>
                    <a:lnTo>
                      <a:pt x="82" y="52"/>
                    </a:lnTo>
                    <a:lnTo>
                      <a:pt x="88" y="64"/>
                    </a:lnTo>
                    <a:lnTo>
                      <a:pt x="88" y="70"/>
                    </a:lnTo>
                    <a:lnTo>
                      <a:pt x="88" y="23"/>
                    </a:lnTo>
                    <a:lnTo>
                      <a:pt x="88" y="46"/>
                    </a:lnTo>
                    <a:lnTo>
                      <a:pt x="95" y="52"/>
                    </a:lnTo>
                    <a:lnTo>
                      <a:pt x="95" y="82"/>
                    </a:lnTo>
                    <a:lnTo>
                      <a:pt x="95" y="17"/>
                    </a:lnTo>
                    <a:lnTo>
                      <a:pt x="95" y="52"/>
                    </a:lnTo>
                    <a:lnTo>
                      <a:pt x="101" y="41"/>
                    </a:lnTo>
                    <a:lnTo>
                      <a:pt x="101" y="87"/>
                    </a:lnTo>
                    <a:lnTo>
                      <a:pt x="101" y="11"/>
                    </a:lnTo>
                    <a:lnTo>
                      <a:pt x="101" y="41"/>
                    </a:lnTo>
                    <a:lnTo>
                      <a:pt x="107" y="41"/>
                    </a:lnTo>
                    <a:lnTo>
                      <a:pt x="107" y="93"/>
                    </a:lnTo>
                    <a:lnTo>
                      <a:pt x="107" y="23"/>
                    </a:lnTo>
                    <a:lnTo>
                      <a:pt x="107" y="64"/>
                    </a:lnTo>
                    <a:lnTo>
                      <a:pt x="114" y="52"/>
                    </a:lnTo>
                    <a:lnTo>
                      <a:pt x="114" y="87"/>
                    </a:lnTo>
                    <a:lnTo>
                      <a:pt x="114" y="29"/>
                    </a:lnTo>
                    <a:lnTo>
                      <a:pt x="114" y="70"/>
                    </a:lnTo>
                    <a:lnTo>
                      <a:pt x="120" y="64"/>
                    </a:lnTo>
                    <a:lnTo>
                      <a:pt x="120" y="93"/>
                    </a:lnTo>
                    <a:lnTo>
                      <a:pt x="120" y="35"/>
                    </a:lnTo>
                    <a:lnTo>
                      <a:pt x="120" y="58"/>
                    </a:lnTo>
                    <a:lnTo>
                      <a:pt x="126" y="76"/>
                    </a:lnTo>
                    <a:lnTo>
                      <a:pt x="126" y="82"/>
                    </a:lnTo>
                    <a:lnTo>
                      <a:pt x="126" y="29"/>
                    </a:lnTo>
                    <a:lnTo>
                      <a:pt x="126" y="52"/>
                    </a:lnTo>
                    <a:lnTo>
                      <a:pt x="132" y="58"/>
                    </a:lnTo>
                    <a:lnTo>
                      <a:pt x="132" y="76"/>
                    </a:lnTo>
                    <a:lnTo>
                      <a:pt x="132" y="23"/>
                    </a:lnTo>
                    <a:lnTo>
                      <a:pt x="132" y="41"/>
                    </a:lnTo>
                    <a:lnTo>
                      <a:pt x="139" y="46"/>
                    </a:lnTo>
                    <a:lnTo>
                      <a:pt x="139" y="87"/>
                    </a:lnTo>
                    <a:lnTo>
                      <a:pt x="139" y="11"/>
                    </a:lnTo>
                    <a:lnTo>
                      <a:pt x="139" y="46"/>
                    </a:lnTo>
                    <a:lnTo>
                      <a:pt x="145" y="41"/>
                    </a:lnTo>
                    <a:lnTo>
                      <a:pt x="145" y="76"/>
                    </a:lnTo>
                    <a:lnTo>
                      <a:pt x="145" y="11"/>
                    </a:lnTo>
                    <a:lnTo>
                      <a:pt x="145" y="35"/>
                    </a:lnTo>
                    <a:lnTo>
                      <a:pt x="151" y="17"/>
                    </a:lnTo>
                    <a:lnTo>
                      <a:pt x="151" y="76"/>
                    </a:lnTo>
                    <a:lnTo>
                      <a:pt x="151" y="6"/>
                    </a:lnTo>
                    <a:lnTo>
                      <a:pt x="151" y="52"/>
                    </a:lnTo>
                    <a:lnTo>
                      <a:pt x="158" y="58"/>
                    </a:lnTo>
                    <a:lnTo>
                      <a:pt x="158" y="70"/>
                    </a:lnTo>
                    <a:lnTo>
                      <a:pt x="158" y="17"/>
                    </a:lnTo>
                    <a:lnTo>
                      <a:pt x="158" y="58"/>
                    </a:lnTo>
                    <a:lnTo>
                      <a:pt x="164" y="64"/>
                    </a:lnTo>
                    <a:lnTo>
                      <a:pt x="164" y="76"/>
                    </a:lnTo>
                    <a:lnTo>
                      <a:pt x="164" y="17"/>
                    </a:lnTo>
                    <a:lnTo>
                      <a:pt x="164" y="64"/>
                    </a:lnTo>
                    <a:lnTo>
                      <a:pt x="170" y="52"/>
                    </a:lnTo>
                    <a:lnTo>
                      <a:pt x="170" y="93"/>
                    </a:lnTo>
                    <a:lnTo>
                      <a:pt x="170" y="41"/>
                    </a:lnTo>
                    <a:lnTo>
                      <a:pt x="170" y="52"/>
                    </a:lnTo>
                    <a:lnTo>
                      <a:pt x="177" y="58"/>
                    </a:lnTo>
                    <a:lnTo>
                      <a:pt x="177" y="93"/>
                    </a:lnTo>
                    <a:lnTo>
                      <a:pt x="177" y="29"/>
                    </a:lnTo>
                    <a:lnTo>
                      <a:pt x="177" y="58"/>
                    </a:lnTo>
                    <a:lnTo>
                      <a:pt x="183" y="64"/>
                    </a:lnTo>
                    <a:lnTo>
                      <a:pt x="183" y="93"/>
                    </a:lnTo>
                    <a:lnTo>
                      <a:pt x="183" y="23"/>
                    </a:lnTo>
                    <a:lnTo>
                      <a:pt x="183" y="52"/>
                    </a:lnTo>
                    <a:lnTo>
                      <a:pt x="189" y="70"/>
                    </a:lnTo>
                    <a:lnTo>
                      <a:pt x="189" y="93"/>
                    </a:lnTo>
                    <a:lnTo>
                      <a:pt x="189" y="23"/>
                    </a:lnTo>
                    <a:lnTo>
                      <a:pt x="189" y="46"/>
                    </a:lnTo>
                    <a:lnTo>
                      <a:pt x="195" y="52"/>
                    </a:lnTo>
                    <a:lnTo>
                      <a:pt x="195" y="87"/>
                    </a:lnTo>
                    <a:lnTo>
                      <a:pt x="195" y="29"/>
                    </a:lnTo>
                    <a:lnTo>
                      <a:pt x="195" y="52"/>
                    </a:lnTo>
                    <a:lnTo>
                      <a:pt x="202" y="58"/>
                    </a:lnTo>
                    <a:lnTo>
                      <a:pt x="202" y="70"/>
                    </a:lnTo>
                    <a:lnTo>
                      <a:pt x="202" y="17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6" name="Freeform 229"/>
              <p:cNvSpPr>
                <a:spLocks/>
              </p:cNvSpPr>
              <p:nvPr/>
            </p:nvSpPr>
            <p:spPr bwMode="auto">
              <a:xfrm>
                <a:off x="4847" y="2937"/>
                <a:ext cx="6" cy="41"/>
              </a:xfrm>
              <a:custGeom>
                <a:avLst/>
                <a:gdLst>
                  <a:gd name="T0" fmla="*/ 0 w 6"/>
                  <a:gd name="T1" fmla="*/ 0 h 47"/>
                  <a:gd name="T2" fmla="*/ 0 w 6"/>
                  <a:gd name="T3" fmla="*/ 31 h 47"/>
                  <a:gd name="T4" fmla="*/ 6 w 6"/>
                  <a:gd name="T5" fmla="*/ 27 h 4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47">
                    <a:moveTo>
                      <a:pt x="0" y="0"/>
                    </a:moveTo>
                    <a:lnTo>
                      <a:pt x="0" y="47"/>
                    </a:lnTo>
                    <a:lnTo>
                      <a:pt x="6" y="4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7" name="Rectangle 230"/>
              <p:cNvSpPr>
                <a:spLocks noChangeArrowheads="1"/>
              </p:cNvSpPr>
              <p:nvPr/>
            </p:nvSpPr>
            <p:spPr bwMode="auto">
              <a:xfrm rot="-5400000">
                <a:off x="329" y="2871"/>
                <a:ext cx="86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phase [deg]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528" name="Rectangle 231"/>
              <p:cNvSpPr>
                <a:spLocks noChangeArrowheads="1"/>
              </p:cNvSpPr>
              <p:nvPr/>
            </p:nvSpPr>
            <p:spPr bwMode="auto">
              <a:xfrm>
                <a:off x="2693" y="3637"/>
                <a:ext cx="679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b="1">
                    <a:latin typeface="Helvetica" charset="0"/>
                  </a:rPr>
                  <a:t>time [sec]</a:t>
                </a:r>
                <a:endParaRPr lang="en-US" sz="2400" b="1">
                  <a:latin typeface="Helvetica" charset="0"/>
                </a:endParaRPr>
              </a:p>
            </p:txBody>
          </p:sp>
          <p:sp>
            <p:nvSpPr>
              <p:cNvPr id="55529" name="Text Box 232"/>
              <p:cNvSpPr txBox="1">
                <a:spLocks noChangeArrowheads="1"/>
              </p:cNvSpPr>
              <p:nvPr/>
            </p:nvSpPr>
            <p:spPr bwMode="auto">
              <a:xfrm>
                <a:off x="2362" y="1173"/>
                <a:ext cx="1289" cy="30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l" eaLnBrk="1" hangingPunct="1"/>
                <a:r>
                  <a:rPr lang="en-US" sz="2400" b="1">
                    <a:latin typeface="Times New Roman" charset="0"/>
                    <a:sym typeface="Symbol" charset="0"/>
                  </a:rPr>
                  <a:t></a:t>
                </a:r>
                <a:r>
                  <a:rPr lang="en-US" sz="2400" b="1" baseline="-25000">
                    <a:latin typeface="Times New Roman" charset="0"/>
                    <a:sym typeface="Symbol" charset="0"/>
                  </a:rPr>
                  <a:t>A</a:t>
                </a:r>
                <a:r>
                  <a:rPr lang="en-US" sz="2400" b="1">
                    <a:latin typeface="Times New Roman" charset="0"/>
                    <a:sym typeface="Symbol" charset="0"/>
                  </a:rPr>
                  <a:t>/A  1</a:t>
                </a:r>
                <a:r>
                  <a:rPr lang="en-US" sz="2400" b="1" i="1">
                    <a:latin typeface="Times New Roman" charset="0"/>
                    <a:cs typeface="Times New Roman" charset="0"/>
                  </a:rPr>
                  <a:t>·</a:t>
                </a:r>
                <a:r>
                  <a:rPr lang="en-US" sz="2400" b="1">
                    <a:latin typeface="Times New Roman" charset="0"/>
                    <a:cs typeface="Times New Roman" charset="0"/>
                  </a:rPr>
                  <a:t>10 </a:t>
                </a:r>
                <a:r>
                  <a:rPr lang="en-US" sz="2400" b="1" baseline="45000">
                    <a:latin typeface="Times New Roman" charset="0"/>
                    <a:cs typeface="Times New Roman" charset="0"/>
                  </a:rPr>
                  <a:t>- 4</a:t>
                </a:r>
                <a:r>
                  <a:rPr lang="en-US" sz="2400" b="1">
                    <a:latin typeface="Times New Roman" charset="0"/>
                    <a:sym typeface="Symbol" charset="0"/>
                  </a:rPr>
                  <a:t> </a:t>
                </a:r>
              </a:p>
            </p:txBody>
          </p:sp>
          <p:sp>
            <p:nvSpPr>
              <p:cNvPr id="55530" name="Text Box 233"/>
              <p:cNvSpPr txBox="1">
                <a:spLocks noChangeArrowheads="1"/>
              </p:cNvSpPr>
              <p:nvPr/>
            </p:nvSpPr>
            <p:spPr bwMode="auto">
              <a:xfrm>
                <a:off x="2347" y="2534"/>
                <a:ext cx="1230" cy="30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l" eaLnBrk="1" hangingPunct="1"/>
                <a:r>
                  <a:rPr lang="en-US" sz="2400" b="1">
                    <a:latin typeface="Times New Roman" charset="0"/>
                    <a:sym typeface="Symbol" charset="0"/>
                  </a:rPr>
                  <a:t></a:t>
                </a:r>
                <a:r>
                  <a:rPr lang="en-US" sz="2400" b="1" baseline="-25000">
                    <a:latin typeface="Times New Roman" charset="0"/>
                    <a:sym typeface="Symbol" charset="0"/>
                  </a:rPr>
                  <a:t></a:t>
                </a:r>
                <a:r>
                  <a:rPr lang="en-US" sz="2400" b="1">
                    <a:latin typeface="Times New Roman" charset="0"/>
                    <a:sym typeface="Symbol" charset="0"/>
                  </a:rPr>
                  <a:t>  0.02 deg </a:t>
                </a:r>
              </a:p>
            </p:txBody>
          </p:sp>
          <p:sp>
            <p:nvSpPr>
              <p:cNvPr id="55531" name="Text Box 234"/>
              <p:cNvSpPr txBox="1">
                <a:spLocks noChangeArrowheads="1"/>
              </p:cNvSpPr>
              <p:nvPr/>
            </p:nvSpPr>
            <p:spPr bwMode="auto">
              <a:xfrm>
                <a:off x="1236" y="1849"/>
                <a:ext cx="3431" cy="3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l">
                  <a:spcBef>
                    <a:spcPct val="50000"/>
                  </a:spcBef>
                </a:pPr>
                <a:endParaRPr lang="en-US" sz="2400" b="1" u="sng">
                  <a:latin typeface="Helvetica" charset="0"/>
                </a:endParaRPr>
              </a:p>
            </p:txBody>
          </p:sp>
          <p:sp>
            <p:nvSpPr>
              <p:cNvPr id="55532" name="Text Box 235"/>
              <p:cNvSpPr txBox="1">
                <a:spLocks noChangeArrowheads="1"/>
              </p:cNvSpPr>
              <p:nvPr/>
            </p:nvSpPr>
            <p:spPr bwMode="auto">
              <a:xfrm>
                <a:off x="1245" y="3176"/>
                <a:ext cx="3431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l">
                  <a:spcBef>
                    <a:spcPct val="50000"/>
                  </a:spcBef>
                </a:pPr>
                <a:endParaRPr lang="en-US" sz="2400" b="1" u="sng">
                  <a:latin typeface="Helvetica" charset="0"/>
                </a:endParaRPr>
              </a:p>
            </p:txBody>
          </p:sp>
        </p:grpSp>
      </p:grpSp>
      <p:grpSp>
        <p:nvGrpSpPr>
          <p:cNvPr id="742636" name="Group 236"/>
          <p:cNvGrpSpPr>
            <a:grpSpLocks/>
          </p:cNvGrpSpPr>
          <p:nvPr/>
        </p:nvGrpSpPr>
        <p:grpSpPr bwMode="auto">
          <a:xfrm>
            <a:off x="990600" y="1319213"/>
            <a:ext cx="6738938" cy="5205412"/>
            <a:chOff x="5900" y="713"/>
            <a:chExt cx="4245" cy="3279"/>
          </a:xfrm>
        </p:grpSpPr>
        <p:grpSp>
          <p:nvGrpSpPr>
            <p:cNvPr id="55303" name="Group 237"/>
            <p:cNvGrpSpPr>
              <a:grpSpLocks/>
            </p:cNvGrpSpPr>
            <p:nvPr/>
          </p:nvGrpSpPr>
          <p:grpSpPr bwMode="auto">
            <a:xfrm>
              <a:off x="5900" y="1099"/>
              <a:ext cx="4245" cy="2893"/>
              <a:chOff x="229" y="586"/>
              <a:chExt cx="4245" cy="3358"/>
            </a:xfrm>
          </p:grpSpPr>
          <p:sp>
            <p:nvSpPr>
              <p:cNvPr id="55305" name="Rectangle 238"/>
              <p:cNvSpPr>
                <a:spLocks noChangeArrowheads="1"/>
              </p:cNvSpPr>
              <p:nvPr/>
            </p:nvSpPr>
            <p:spPr bwMode="auto">
              <a:xfrm>
                <a:off x="797" y="2267"/>
                <a:ext cx="3628" cy="124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6" name="Rectangle 239"/>
              <p:cNvSpPr>
                <a:spLocks noChangeArrowheads="1"/>
              </p:cNvSpPr>
              <p:nvPr/>
            </p:nvSpPr>
            <p:spPr bwMode="auto">
              <a:xfrm>
                <a:off x="797" y="2267"/>
                <a:ext cx="3628" cy="1243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7" name="Line 240"/>
              <p:cNvSpPr>
                <a:spLocks noChangeShapeType="1"/>
              </p:cNvSpPr>
              <p:nvPr/>
            </p:nvSpPr>
            <p:spPr bwMode="auto">
              <a:xfrm>
                <a:off x="797" y="2267"/>
                <a:ext cx="362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8" name="Freeform 241"/>
              <p:cNvSpPr>
                <a:spLocks/>
              </p:cNvSpPr>
              <p:nvPr/>
            </p:nvSpPr>
            <p:spPr bwMode="auto">
              <a:xfrm>
                <a:off x="797" y="2267"/>
                <a:ext cx="3628" cy="1243"/>
              </a:xfrm>
              <a:custGeom>
                <a:avLst/>
                <a:gdLst>
                  <a:gd name="T0" fmla="*/ 0 w 576"/>
                  <a:gd name="T1" fmla="*/ 43140 h 211"/>
                  <a:gd name="T2" fmla="*/ 143930 w 576"/>
                  <a:gd name="T3" fmla="*/ 43140 h 211"/>
                  <a:gd name="T4" fmla="*/ 143930 w 576"/>
                  <a:gd name="T5" fmla="*/ 0 h 2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6" h="211">
                    <a:moveTo>
                      <a:pt x="0" y="211"/>
                    </a:moveTo>
                    <a:lnTo>
                      <a:pt x="576" y="211"/>
                    </a:lnTo>
                    <a:lnTo>
                      <a:pt x="576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9" name="Line 242"/>
              <p:cNvSpPr>
                <a:spLocks noChangeShapeType="1"/>
              </p:cNvSpPr>
              <p:nvPr/>
            </p:nvSpPr>
            <p:spPr bwMode="auto">
              <a:xfrm flipV="1">
                <a:off x="797" y="2267"/>
                <a:ext cx="1" cy="124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0" name="Line 243"/>
              <p:cNvSpPr>
                <a:spLocks noChangeShapeType="1"/>
              </p:cNvSpPr>
              <p:nvPr/>
            </p:nvSpPr>
            <p:spPr bwMode="auto">
              <a:xfrm>
                <a:off x="797" y="3510"/>
                <a:ext cx="362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1" name="Line 244"/>
              <p:cNvSpPr>
                <a:spLocks noChangeShapeType="1"/>
              </p:cNvSpPr>
              <p:nvPr/>
            </p:nvSpPr>
            <p:spPr bwMode="auto">
              <a:xfrm flipV="1">
                <a:off x="797" y="2267"/>
                <a:ext cx="1" cy="124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2" name="Line 245"/>
              <p:cNvSpPr>
                <a:spLocks noChangeShapeType="1"/>
              </p:cNvSpPr>
              <p:nvPr/>
            </p:nvSpPr>
            <p:spPr bwMode="auto">
              <a:xfrm flipV="1">
                <a:off x="797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3" name="Line 246"/>
              <p:cNvSpPr>
                <a:spLocks noChangeShapeType="1"/>
              </p:cNvSpPr>
              <p:nvPr/>
            </p:nvSpPr>
            <p:spPr bwMode="auto">
              <a:xfrm>
                <a:off x="797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4" name="Rectangle 247"/>
              <p:cNvSpPr>
                <a:spLocks noChangeArrowheads="1"/>
              </p:cNvSpPr>
              <p:nvPr/>
            </p:nvSpPr>
            <p:spPr bwMode="auto">
              <a:xfrm>
                <a:off x="759" y="3528"/>
                <a:ext cx="81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15" name="Line 248"/>
              <p:cNvSpPr>
                <a:spLocks noChangeShapeType="1"/>
              </p:cNvSpPr>
              <p:nvPr/>
            </p:nvSpPr>
            <p:spPr bwMode="auto">
              <a:xfrm flipV="1">
                <a:off x="1521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6" name="Line 249"/>
              <p:cNvSpPr>
                <a:spLocks noChangeShapeType="1"/>
              </p:cNvSpPr>
              <p:nvPr/>
            </p:nvSpPr>
            <p:spPr bwMode="auto">
              <a:xfrm>
                <a:off x="1521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7" name="Rectangle 250"/>
              <p:cNvSpPr>
                <a:spLocks noChangeArrowheads="1"/>
              </p:cNvSpPr>
              <p:nvPr/>
            </p:nvSpPr>
            <p:spPr bwMode="auto">
              <a:xfrm>
                <a:off x="1420" y="3528"/>
                <a:ext cx="20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0.2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18" name="Line 251"/>
              <p:cNvSpPr>
                <a:spLocks noChangeShapeType="1"/>
              </p:cNvSpPr>
              <p:nvPr/>
            </p:nvSpPr>
            <p:spPr bwMode="auto">
              <a:xfrm flipV="1">
                <a:off x="2246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9" name="Line 252"/>
              <p:cNvSpPr>
                <a:spLocks noChangeShapeType="1"/>
              </p:cNvSpPr>
              <p:nvPr/>
            </p:nvSpPr>
            <p:spPr bwMode="auto">
              <a:xfrm>
                <a:off x="2246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0" name="Rectangle 253"/>
              <p:cNvSpPr>
                <a:spLocks noChangeArrowheads="1"/>
              </p:cNvSpPr>
              <p:nvPr/>
            </p:nvSpPr>
            <p:spPr bwMode="auto">
              <a:xfrm>
                <a:off x="2145" y="3528"/>
                <a:ext cx="20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0.4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21" name="Line 254"/>
              <p:cNvSpPr>
                <a:spLocks noChangeShapeType="1"/>
              </p:cNvSpPr>
              <p:nvPr/>
            </p:nvSpPr>
            <p:spPr bwMode="auto">
              <a:xfrm flipV="1">
                <a:off x="2970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2" name="Line 255"/>
              <p:cNvSpPr>
                <a:spLocks noChangeShapeType="1"/>
              </p:cNvSpPr>
              <p:nvPr/>
            </p:nvSpPr>
            <p:spPr bwMode="auto">
              <a:xfrm>
                <a:off x="2970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3" name="Rectangle 256"/>
              <p:cNvSpPr>
                <a:spLocks noChangeArrowheads="1"/>
              </p:cNvSpPr>
              <p:nvPr/>
            </p:nvSpPr>
            <p:spPr bwMode="auto">
              <a:xfrm>
                <a:off x="2869" y="3528"/>
                <a:ext cx="20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0.6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24" name="Line 257"/>
              <p:cNvSpPr>
                <a:spLocks noChangeShapeType="1"/>
              </p:cNvSpPr>
              <p:nvPr/>
            </p:nvSpPr>
            <p:spPr bwMode="auto">
              <a:xfrm flipV="1">
                <a:off x="3694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5" name="Line 258"/>
              <p:cNvSpPr>
                <a:spLocks noChangeShapeType="1"/>
              </p:cNvSpPr>
              <p:nvPr/>
            </p:nvSpPr>
            <p:spPr bwMode="auto">
              <a:xfrm>
                <a:off x="3694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6" name="Rectangle 259"/>
              <p:cNvSpPr>
                <a:spLocks noChangeArrowheads="1"/>
              </p:cNvSpPr>
              <p:nvPr/>
            </p:nvSpPr>
            <p:spPr bwMode="auto">
              <a:xfrm>
                <a:off x="3594" y="3528"/>
                <a:ext cx="20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0.8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27" name="Line 260"/>
              <p:cNvSpPr>
                <a:spLocks noChangeShapeType="1"/>
              </p:cNvSpPr>
              <p:nvPr/>
            </p:nvSpPr>
            <p:spPr bwMode="auto">
              <a:xfrm flipV="1">
                <a:off x="4425" y="3475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8" name="Line 261"/>
              <p:cNvSpPr>
                <a:spLocks noChangeShapeType="1"/>
              </p:cNvSpPr>
              <p:nvPr/>
            </p:nvSpPr>
            <p:spPr bwMode="auto">
              <a:xfrm>
                <a:off x="4425" y="2267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9" name="Rectangle 262"/>
              <p:cNvSpPr>
                <a:spLocks noChangeArrowheads="1"/>
              </p:cNvSpPr>
              <p:nvPr/>
            </p:nvSpPr>
            <p:spPr bwMode="auto">
              <a:xfrm>
                <a:off x="4387" y="3528"/>
                <a:ext cx="81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1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30" name="Line 263"/>
              <p:cNvSpPr>
                <a:spLocks noChangeShapeType="1"/>
              </p:cNvSpPr>
              <p:nvPr/>
            </p:nvSpPr>
            <p:spPr bwMode="auto">
              <a:xfrm>
                <a:off x="797" y="3233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1" name="Line 264"/>
              <p:cNvSpPr>
                <a:spLocks noChangeShapeType="1"/>
              </p:cNvSpPr>
              <p:nvPr/>
            </p:nvSpPr>
            <p:spPr bwMode="auto">
              <a:xfrm flipH="1">
                <a:off x="4387" y="3233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2" name="Rectangle 265"/>
              <p:cNvSpPr>
                <a:spLocks noChangeArrowheads="1"/>
              </p:cNvSpPr>
              <p:nvPr/>
            </p:nvSpPr>
            <p:spPr bwMode="auto">
              <a:xfrm>
                <a:off x="475" y="3157"/>
                <a:ext cx="291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-100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33" name="Line 266"/>
              <p:cNvSpPr>
                <a:spLocks noChangeShapeType="1"/>
              </p:cNvSpPr>
              <p:nvPr/>
            </p:nvSpPr>
            <p:spPr bwMode="auto">
              <a:xfrm>
                <a:off x="797" y="2885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4" name="Line 267"/>
              <p:cNvSpPr>
                <a:spLocks noChangeShapeType="1"/>
              </p:cNvSpPr>
              <p:nvPr/>
            </p:nvSpPr>
            <p:spPr bwMode="auto">
              <a:xfrm flipH="1">
                <a:off x="4387" y="2885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5" name="Rectangle 268"/>
              <p:cNvSpPr>
                <a:spLocks noChangeArrowheads="1"/>
              </p:cNvSpPr>
              <p:nvPr/>
            </p:nvSpPr>
            <p:spPr bwMode="auto">
              <a:xfrm>
                <a:off x="690" y="2808"/>
                <a:ext cx="81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0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36" name="Line 269"/>
              <p:cNvSpPr>
                <a:spLocks noChangeShapeType="1"/>
              </p:cNvSpPr>
              <p:nvPr/>
            </p:nvSpPr>
            <p:spPr bwMode="auto">
              <a:xfrm>
                <a:off x="797" y="2538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7" name="Line 270"/>
              <p:cNvSpPr>
                <a:spLocks noChangeShapeType="1"/>
              </p:cNvSpPr>
              <p:nvPr/>
            </p:nvSpPr>
            <p:spPr bwMode="auto">
              <a:xfrm flipH="1">
                <a:off x="4387" y="2538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8" name="Rectangle 271"/>
              <p:cNvSpPr>
                <a:spLocks noChangeArrowheads="1"/>
              </p:cNvSpPr>
              <p:nvPr/>
            </p:nvSpPr>
            <p:spPr bwMode="auto">
              <a:xfrm>
                <a:off x="526" y="2461"/>
                <a:ext cx="24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100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39" name="Line 272"/>
              <p:cNvSpPr>
                <a:spLocks noChangeShapeType="1"/>
              </p:cNvSpPr>
              <p:nvPr/>
            </p:nvSpPr>
            <p:spPr bwMode="auto">
              <a:xfrm>
                <a:off x="797" y="2267"/>
                <a:ext cx="362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0" name="Freeform 273"/>
              <p:cNvSpPr>
                <a:spLocks/>
              </p:cNvSpPr>
              <p:nvPr/>
            </p:nvSpPr>
            <p:spPr bwMode="auto">
              <a:xfrm>
                <a:off x="797" y="2267"/>
                <a:ext cx="3628" cy="1243"/>
              </a:xfrm>
              <a:custGeom>
                <a:avLst/>
                <a:gdLst>
                  <a:gd name="T0" fmla="*/ 0 w 576"/>
                  <a:gd name="T1" fmla="*/ 43140 h 211"/>
                  <a:gd name="T2" fmla="*/ 143930 w 576"/>
                  <a:gd name="T3" fmla="*/ 43140 h 211"/>
                  <a:gd name="T4" fmla="*/ 143930 w 576"/>
                  <a:gd name="T5" fmla="*/ 0 h 2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6" h="211">
                    <a:moveTo>
                      <a:pt x="0" y="211"/>
                    </a:moveTo>
                    <a:lnTo>
                      <a:pt x="576" y="211"/>
                    </a:lnTo>
                    <a:lnTo>
                      <a:pt x="576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1" name="Line 274"/>
              <p:cNvSpPr>
                <a:spLocks noChangeShapeType="1"/>
              </p:cNvSpPr>
              <p:nvPr/>
            </p:nvSpPr>
            <p:spPr bwMode="auto">
              <a:xfrm flipV="1">
                <a:off x="797" y="2267"/>
                <a:ext cx="1" cy="124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2" name="Freeform 275"/>
              <p:cNvSpPr>
                <a:spLocks/>
              </p:cNvSpPr>
              <p:nvPr/>
            </p:nvSpPr>
            <p:spPr bwMode="auto">
              <a:xfrm>
                <a:off x="797" y="2379"/>
                <a:ext cx="397" cy="984"/>
              </a:xfrm>
              <a:custGeom>
                <a:avLst/>
                <a:gdLst>
                  <a:gd name="T0" fmla="*/ 6 w 397"/>
                  <a:gd name="T1" fmla="*/ 677 h 984"/>
                  <a:gd name="T2" fmla="*/ 12 w 397"/>
                  <a:gd name="T3" fmla="*/ 666 h 984"/>
                  <a:gd name="T4" fmla="*/ 19 w 397"/>
                  <a:gd name="T5" fmla="*/ 501 h 984"/>
                  <a:gd name="T6" fmla="*/ 31 w 397"/>
                  <a:gd name="T7" fmla="*/ 377 h 984"/>
                  <a:gd name="T8" fmla="*/ 38 w 397"/>
                  <a:gd name="T9" fmla="*/ 253 h 984"/>
                  <a:gd name="T10" fmla="*/ 50 w 397"/>
                  <a:gd name="T11" fmla="*/ 271 h 984"/>
                  <a:gd name="T12" fmla="*/ 56 w 397"/>
                  <a:gd name="T13" fmla="*/ 465 h 984"/>
                  <a:gd name="T14" fmla="*/ 69 w 397"/>
                  <a:gd name="T15" fmla="*/ 636 h 984"/>
                  <a:gd name="T16" fmla="*/ 75 w 397"/>
                  <a:gd name="T17" fmla="*/ 848 h 984"/>
                  <a:gd name="T18" fmla="*/ 82 w 397"/>
                  <a:gd name="T19" fmla="*/ 842 h 984"/>
                  <a:gd name="T20" fmla="*/ 94 w 397"/>
                  <a:gd name="T21" fmla="*/ 736 h 984"/>
                  <a:gd name="T22" fmla="*/ 101 w 397"/>
                  <a:gd name="T23" fmla="*/ 453 h 984"/>
                  <a:gd name="T24" fmla="*/ 113 w 397"/>
                  <a:gd name="T25" fmla="*/ 430 h 984"/>
                  <a:gd name="T26" fmla="*/ 119 w 397"/>
                  <a:gd name="T27" fmla="*/ 518 h 984"/>
                  <a:gd name="T28" fmla="*/ 132 w 397"/>
                  <a:gd name="T29" fmla="*/ 642 h 984"/>
                  <a:gd name="T30" fmla="*/ 138 w 397"/>
                  <a:gd name="T31" fmla="*/ 789 h 984"/>
                  <a:gd name="T32" fmla="*/ 151 w 397"/>
                  <a:gd name="T33" fmla="*/ 730 h 984"/>
                  <a:gd name="T34" fmla="*/ 157 w 397"/>
                  <a:gd name="T35" fmla="*/ 447 h 984"/>
                  <a:gd name="T36" fmla="*/ 170 w 397"/>
                  <a:gd name="T37" fmla="*/ 294 h 984"/>
                  <a:gd name="T38" fmla="*/ 176 w 397"/>
                  <a:gd name="T39" fmla="*/ 117 h 984"/>
                  <a:gd name="T40" fmla="*/ 189 w 397"/>
                  <a:gd name="T41" fmla="*/ 100 h 984"/>
                  <a:gd name="T42" fmla="*/ 195 w 397"/>
                  <a:gd name="T43" fmla="*/ 200 h 984"/>
                  <a:gd name="T44" fmla="*/ 208 w 397"/>
                  <a:gd name="T45" fmla="*/ 312 h 984"/>
                  <a:gd name="T46" fmla="*/ 214 w 397"/>
                  <a:gd name="T47" fmla="*/ 442 h 984"/>
                  <a:gd name="T48" fmla="*/ 226 w 397"/>
                  <a:gd name="T49" fmla="*/ 489 h 984"/>
                  <a:gd name="T50" fmla="*/ 239 w 397"/>
                  <a:gd name="T51" fmla="*/ 518 h 984"/>
                  <a:gd name="T52" fmla="*/ 245 w 397"/>
                  <a:gd name="T53" fmla="*/ 636 h 984"/>
                  <a:gd name="T54" fmla="*/ 258 w 397"/>
                  <a:gd name="T55" fmla="*/ 742 h 984"/>
                  <a:gd name="T56" fmla="*/ 264 w 397"/>
                  <a:gd name="T57" fmla="*/ 931 h 984"/>
                  <a:gd name="T58" fmla="*/ 277 w 397"/>
                  <a:gd name="T59" fmla="*/ 978 h 984"/>
                  <a:gd name="T60" fmla="*/ 283 w 397"/>
                  <a:gd name="T61" fmla="*/ 424 h 984"/>
                  <a:gd name="T62" fmla="*/ 296 w 397"/>
                  <a:gd name="T63" fmla="*/ 336 h 984"/>
                  <a:gd name="T64" fmla="*/ 302 w 397"/>
                  <a:gd name="T65" fmla="*/ 129 h 984"/>
                  <a:gd name="T66" fmla="*/ 315 w 397"/>
                  <a:gd name="T67" fmla="*/ 41 h 984"/>
                  <a:gd name="T68" fmla="*/ 321 w 397"/>
                  <a:gd name="T69" fmla="*/ 47 h 984"/>
                  <a:gd name="T70" fmla="*/ 334 w 397"/>
                  <a:gd name="T71" fmla="*/ 218 h 984"/>
                  <a:gd name="T72" fmla="*/ 340 w 397"/>
                  <a:gd name="T73" fmla="*/ 353 h 984"/>
                  <a:gd name="T74" fmla="*/ 359 w 397"/>
                  <a:gd name="T75" fmla="*/ 383 h 984"/>
                  <a:gd name="T76" fmla="*/ 365 w 397"/>
                  <a:gd name="T77" fmla="*/ 389 h 984"/>
                  <a:gd name="T78" fmla="*/ 371 w 397"/>
                  <a:gd name="T79" fmla="*/ 412 h 984"/>
                  <a:gd name="T80" fmla="*/ 384 w 397"/>
                  <a:gd name="T81" fmla="*/ 477 h 984"/>
                  <a:gd name="T82" fmla="*/ 390 w 397"/>
                  <a:gd name="T83" fmla="*/ 713 h 98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984">
                    <a:moveTo>
                      <a:pt x="0" y="595"/>
                    </a:moveTo>
                    <a:lnTo>
                      <a:pt x="0" y="671"/>
                    </a:lnTo>
                    <a:lnTo>
                      <a:pt x="6" y="677"/>
                    </a:lnTo>
                    <a:lnTo>
                      <a:pt x="6" y="683"/>
                    </a:lnTo>
                    <a:lnTo>
                      <a:pt x="6" y="671"/>
                    </a:lnTo>
                    <a:lnTo>
                      <a:pt x="12" y="666"/>
                    </a:lnTo>
                    <a:lnTo>
                      <a:pt x="12" y="613"/>
                    </a:lnTo>
                    <a:lnTo>
                      <a:pt x="19" y="607"/>
                    </a:lnTo>
                    <a:lnTo>
                      <a:pt x="19" y="501"/>
                    </a:lnTo>
                    <a:lnTo>
                      <a:pt x="25" y="495"/>
                    </a:lnTo>
                    <a:lnTo>
                      <a:pt x="25" y="383"/>
                    </a:lnTo>
                    <a:lnTo>
                      <a:pt x="31" y="377"/>
                    </a:lnTo>
                    <a:lnTo>
                      <a:pt x="31" y="288"/>
                    </a:lnTo>
                    <a:lnTo>
                      <a:pt x="38" y="282"/>
                    </a:lnTo>
                    <a:lnTo>
                      <a:pt x="38" y="253"/>
                    </a:lnTo>
                    <a:lnTo>
                      <a:pt x="44" y="247"/>
                    </a:lnTo>
                    <a:lnTo>
                      <a:pt x="44" y="265"/>
                    </a:lnTo>
                    <a:lnTo>
                      <a:pt x="50" y="271"/>
                    </a:lnTo>
                    <a:lnTo>
                      <a:pt x="50" y="330"/>
                    </a:lnTo>
                    <a:lnTo>
                      <a:pt x="56" y="336"/>
                    </a:lnTo>
                    <a:lnTo>
                      <a:pt x="56" y="465"/>
                    </a:lnTo>
                    <a:lnTo>
                      <a:pt x="63" y="471"/>
                    </a:lnTo>
                    <a:lnTo>
                      <a:pt x="63" y="630"/>
                    </a:lnTo>
                    <a:lnTo>
                      <a:pt x="69" y="636"/>
                    </a:lnTo>
                    <a:lnTo>
                      <a:pt x="69" y="772"/>
                    </a:lnTo>
                    <a:lnTo>
                      <a:pt x="75" y="778"/>
                    </a:lnTo>
                    <a:lnTo>
                      <a:pt x="75" y="848"/>
                    </a:lnTo>
                    <a:lnTo>
                      <a:pt x="82" y="854"/>
                    </a:lnTo>
                    <a:lnTo>
                      <a:pt x="82" y="860"/>
                    </a:lnTo>
                    <a:lnTo>
                      <a:pt x="82" y="842"/>
                    </a:lnTo>
                    <a:lnTo>
                      <a:pt x="88" y="836"/>
                    </a:lnTo>
                    <a:lnTo>
                      <a:pt x="88" y="742"/>
                    </a:lnTo>
                    <a:lnTo>
                      <a:pt x="94" y="736"/>
                    </a:lnTo>
                    <a:lnTo>
                      <a:pt x="94" y="571"/>
                    </a:lnTo>
                    <a:lnTo>
                      <a:pt x="101" y="565"/>
                    </a:lnTo>
                    <a:lnTo>
                      <a:pt x="101" y="453"/>
                    </a:lnTo>
                    <a:lnTo>
                      <a:pt x="107" y="447"/>
                    </a:lnTo>
                    <a:lnTo>
                      <a:pt x="107" y="424"/>
                    </a:lnTo>
                    <a:lnTo>
                      <a:pt x="113" y="430"/>
                    </a:lnTo>
                    <a:lnTo>
                      <a:pt x="113" y="447"/>
                    </a:lnTo>
                    <a:lnTo>
                      <a:pt x="119" y="453"/>
                    </a:lnTo>
                    <a:lnTo>
                      <a:pt x="119" y="518"/>
                    </a:lnTo>
                    <a:lnTo>
                      <a:pt x="126" y="524"/>
                    </a:lnTo>
                    <a:lnTo>
                      <a:pt x="126" y="636"/>
                    </a:lnTo>
                    <a:lnTo>
                      <a:pt x="132" y="642"/>
                    </a:lnTo>
                    <a:lnTo>
                      <a:pt x="132" y="748"/>
                    </a:lnTo>
                    <a:lnTo>
                      <a:pt x="138" y="754"/>
                    </a:lnTo>
                    <a:lnTo>
                      <a:pt x="138" y="789"/>
                    </a:lnTo>
                    <a:lnTo>
                      <a:pt x="145" y="783"/>
                    </a:lnTo>
                    <a:lnTo>
                      <a:pt x="145" y="736"/>
                    </a:lnTo>
                    <a:lnTo>
                      <a:pt x="151" y="730"/>
                    </a:lnTo>
                    <a:lnTo>
                      <a:pt x="151" y="601"/>
                    </a:lnTo>
                    <a:lnTo>
                      <a:pt x="157" y="595"/>
                    </a:lnTo>
                    <a:lnTo>
                      <a:pt x="157" y="447"/>
                    </a:lnTo>
                    <a:lnTo>
                      <a:pt x="164" y="442"/>
                    </a:lnTo>
                    <a:lnTo>
                      <a:pt x="164" y="300"/>
                    </a:lnTo>
                    <a:lnTo>
                      <a:pt x="170" y="294"/>
                    </a:lnTo>
                    <a:lnTo>
                      <a:pt x="170" y="188"/>
                    </a:lnTo>
                    <a:lnTo>
                      <a:pt x="176" y="182"/>
                    </a:lnTo>
                    <a:lnTo>
                      <a:pt x="176" y="117"/>
                    </a:lnTo>
                    <a:lnTo>
                      <a:pt x="182" y="112"/>
                    </a:lnTo>
                    <a:lnTo>
                      <a:pt x="182" y="94"/>
                    </a:lnTo>
                    <a:lnTo>
                      <a:pt x="189" y="100"/>
                    </a:lnTo>
                    <a:lnTo>
                      <a:pt x="189" y="117"/>
                    </a:lnTo>
                    <a:lnTo>
                      <a:pt x="195" y="123"/>
                    </a:lnTo>
                    <a:lnTo>
                      <a:pt x="195" y="200"/>
                    </a:lnTo>
                    <a:lnTo>
                      <a:pt x="201" y="206"/>
                    </a:lnTo>
                    <a:lnTo>
                      <a:pt x="201" y="306"/>
                    </a:lnTo>
                    <a:lnTo>
                      <a:pt x="208" y="312"/>
                    </a:lnTo>
                    <a:lnTo>
                      <a:pt x="208" y="389"/>
                    </a:lnTo>
                    <a:lnTo>
                      <a:pt x="214" y="394"/>
                    </a:lnTo>
                    <a:lnTo>
                      <a:pt x="214" y="442"/>
                    </a:lnTo>
                    <a:lnTo>
                      <a:pt x="220" y="447"/>
                    </a:lnTo>
                    <a:lnTo>
                      <a:pt x="220" y="483"/>
                    </a:lnTo>
                    <a:lnTo>
                      <a:pt x="226" y="489"/>
                    </a:lnTo>
                    <a:lnTo>
                      <a:pt x="226" y="506"/>
                    </a:lnTo>
                    <a:lnTo>
                      <a:pt x="233" y="512"/>
                    </a:lnTo>
                    <a:lnTo>
                      <a:pt x="239" y="518"/>
                    </a:lnTo>
                    <a:lnTo>
                      <a:pt x="239" y="554"/>
                    </a:lnTo>
                    <a:lnTo>
                      <a:pt x="245" y="559"/>
                    </a:lnTo>
                    <a:lnTo>
                      <a:pt x="245" y="636"/>
                    </a:lnTo>
                    <a:lnTo>
                      <a:pt x="252" y="642"/>
                    </a:lnTo>
                    <a:lnTo>
                      <a:pt x="252" y="736"/>
                    </a:lnTo>
                    <a:lnTo>
                      <a:pt x="258" y="742"/>
                    </a:lnTo>
                    <a:lnTo>
                      <a:pt x="258" y="836"/>
                    </a:lnTo>
                    <a:lnTo>
                      <a:pt x="264" y="842"/>
                    </a:lnTo>
                    <a:lnTo>
                      <a:pt x="264" y="931"/>
                    </a:lnTo>
                    <a:lnTo>
                      <a:pt x="271" y="937"/>
                    </a:lnTo>
                    <a:lnTo>
                      <a:pt x="271" y="984"/>
                    </a:lnTo>
                    <a:lnTo>
                      <a:pt x="277" y="978"/>
                    </a:lnTo>
                    <a:lnTo>
                      <a:pt x="277" y="872"/>
                    </a:lnTo>
                    <a:lnTo>
                      <a:pt x="283" y="866"/>
                    </a:lnTo>
                    <a:lnTo>
                      <a:pt x="283" y="424"/>
                    </a:lnTo>
                    <a:lnTo>
                      <a:pt x="289" y="418"/>
                    </a:lnTo>
                    <a:lnTo>
                      <a:pt x="289" y="341"/>
                    </a:lnTo>
                    <a:lnTo>
                      <a:pt x="296" y="336"/>
                    </a:lnTo>
                    <a:lnTo>
                      <a:pt x="296" y="241"/>
                    </a:lnTo>
                    <a:lnTo>
                      <a:pt x="302" y="235"/>
                    </a:lnTo>
                    <a:lnTo>
                      <a:pt x="302" y="129"/>
                    </a:lnTo>
                    <a:lnTo>
                      <a:pt x="308" y="123"/>
                    </a:lnTo>
                    <a:lnTo>
                      <a:pt x="308" y="47"/>
                    </a:lnTo>
                    <a:lnTo>
                      <a:pt x="315" y="41"/>
                    </a:lnTo>
                    <a:lnTo>
                      <a:pt x="315" y="0"/>
                    </a:lnTo>
                    <a:lnTo>
                      <a:pt x="321" y="6"/>
                    </a:lnTo>
                    <a:lnTo>
                      <a:pt x="321" y="47"/>
                    </a:lnTo>
                    <a:lnTo>
                      <a:pt x="327" y="53"/>
                    </a:lnTo>
                    <a:lnTo>
                      <a:pt x="327" y="212"/>
                    </a:lnTo>
                    <a:lnTo>
                      <a:pt x="334" y="218"/>
                    </a:lnTo>
                    <a:lnTo>
                      <a:pt x="334" y="306"/>
                    </a:lnTo>
                    <a:lnTo>
                      <a:pt x="340" y="312"/>
                    </a:lnTo>
                    <a:lnTo>
                      <a:pt x="340" y="353"/>
                    </a:lnTo>
                    <a:lnTo>
                      <a:pt x="346" y="359"/>
                    </a:lnTo>
                    <a:lnTo>
                      <a:pt x="346" y="371"/>
                    </a:lnTo>
                    <a:lnTo>
                      <a:pt x="359" y="383"/>
                    </a:lnTo>
                    <a:lnTo>
                      <a:pt x="359" y="389"/>
                    </a:lnTo>
                    <a:lnTo>
                      <a:pt x="365" y="394"/>
                    </a:lnTo>
                    <a:lnTo>
                      <a:pt x="365" y="389"/>
                    </a:lnTo>
                    <a:lnTo>
                      <a:pt x="365" y="394"/>
                    </a:lnTo>
                    <a:lnTo>
                      <a:pt x="371" y="400"/>
                    </a:lnTo>
                    <a:lnTo>
                      <a:pt x="371" y="412"/>
                    </a:lnTo>
                    <a:lnTo>
                      <a:pt x="378" y="418"/>
                    </a:lnTo>
                    <a:lnTo>
                      <a:pt x="378" y="471"/>
                    </a:lnTo>
                    <a:lnTo>
                      <a:pt x="384" y="477"/>
                    </a:lnTo>
                    <a:lnTo>
                      <a:pt x="384" y="583"/>
                    </a:lnTo>
                    <a:lnTo>
                      <a:pt x="390" y="589"/>
                    </a:lnTo>
                    <a:lnTo>
                      <a:pt x="390" y="713"/>
                    </a:lnTo>
                    <a:lnTo>
                      <a:pt x="397" y="719"/>
                    </a:lnTo>
                    <a:lnTo>
                      <a:pt x="397" y="84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3" name="Freeform 276"/>
              <p:cNvSpPr>
                <a:spLocks/>
              </p:cNvSpPr>
              <p:nvPr/>
            </p:nvSpPr>
            <p:spPr bwMode="auto">
              <a:xfrm>
                <a:off x="1194" y="2267"/>
                <a:ext cx="415" cy="1237"/>
              </a:xfrm>
              <a:custGeom>
                <a:avLst/>
                <a:gdLst>
                  <a:gd name="T0" fmla="*/ 6 w 415"/>
                  <a:gd name="T1" fmla="*/ 1078 h 1237"/>
                  <a:gd name="T2" fmla="*/ 18 w 415"/>
                  <a:gd name="T3" fmla="*/ 1178 h 1237"/>
                  <a:gd name="T4" fmla="*/ 18 w 415"/>
                  <a:gd name="T5" fmla="*/ 64 h 1237"/>
                  <a:gd name="T6" fmla="*/ 31 w 415"/>
                  <a:gd name="T7" fmla="*/ 436 h 1237"/>
                  <a:gd name="T8" fmla="*/ 37 w 415"/>
                  <a:gd name="T9" fmla="*/ 412 h 1237"/>
                  <a:gd name="T10" fmla="*/ 44 w 415"/>
                  <a:gd name="T11" fmla="*/ 253 h 1237"/>
                  <a:gd name="T12" fmla="*/ 56 w 415"/>
                  <a:gd name="T13" fmla="*/ 176 h 1237"/>
                  <a:gd name="T14" fmla="*/ 63 w 415"/>
                  <a:gd name="T15" fmla="*/ 182 h 1237"/>
                  <a:gd name="T16" fmla="*/ 75 w 415"/>
                  <a:gd name="T17" fmla="*/ 306 h 1237"/>
                  <a:gd name="T18" fmla="*/ 81 w 415"/>
                  <a:gd name="T19" fmla="*/ 442 h 1237"/>
                  <a:gd name="T20" fmla="*/ 94 w 415"/>
                  <a:gd name="T21" fmla="*/ 465 h 1237"/>
                  <a:gd name="T22" fmla="*/ 107 w 415"/>
                  <a:gd name="T23" fmla="*/ 459 h 1237"/>
                  <a:gd name="T24" fmla="*/ 119 w 415"/>
                  <a:gd name="T25" fmla="*/ 530 h 1237"/>
                  <a:gd name="T26" fmla="*/ 132 w 415"/>
                  <a:gd name="T27" fmla="*/ 642 h 1237"/>
                  <a:gd name="T28" fmla="*/ 138 w 415"/>
                  <a:gd name="T29" fmla="*/ 937 h 1237"/>
                  <a:gd name="T30" fmla="*/ 151 w 415"/>
                  <a:gd name="T31" fmla="*/ 1090 h 1237"/>
                  <a:gd name="T32" fmla="*/ 157 w 415"/>
                  <a:gd name="T33" fmla="*/ 1237 h 1237"/>
                  <a:gd name="T34" fmla="*/ 163 w 415"/>
                  <a:gd name="T35" fmla="*/ 94 h 1237"/>
                  <a:gd name="T36" fmla="*/ 170 w 415"/>
                  <a:gd name="T37" fmla="*/ 394 h 1237"/>
                  <a:gd name="T38" fmla="*/ 176 w 415"/>
                  <a:gd name="T39" fmla="*/ 336 h 1237"/>
                  <a:gd name="T40" fmla="*/ 189 w 415"/>
                  <a:gd name="T41" fmla="*/ 253 h 1237"/>
                  <a:gd name="T42" fmla="*/ 195 w 415"/>
                  <a:gd name="T43" fmla="*/ 194 h 1237"/>
                  <a:gd name="T44" fmla="*/ 207 w 415"/>
                  <a:gd name="T45" fmla="*/ 235 h 1237"/>
                  <a:gd name="T46" fmla="*/ 214 w 415"/>
                  <a:gd name="T47" fmla="*/ 383 h 1237"/>
                  <a:gd name="T48" fmla="*/ 226 w 415"/>
                  <a:gd name="T49" fmla="*/ 418 h 1237"/>
                  <a:gd name="T50" fmla="*/ 239 w 415"/>
                  <a:gd name="T51" fmla="*/ 394 h 1237"/>
                  <a:gd name="T52" fmla="*/ 252 w 415"/>
                  <a:gd name="T53" fmla="*/ 377 h 1237"/>
                  <a:gd name="T54" fmla="*/ 264 w 415"/>
                  <a:gd name="T55" fmla="*/ 442 h 1237"/>
                  <a:gd name="T56" fmla="*/ 270 w 415"/>
                  <a:gd name="T57" fmla="*/ 695 h 1237"/>
                  <a:gd name="T58" fmla="*/ 283 w 415"/>
                  <a:gd name="T59" fmla="*/ 872 h 1237"/>
                  <a:gd name="T60" fmla="*/ 289 w 415"/>
                  <a:gd name="T61" fmla="*/ 1108 h 1237"/>
                  <a:gd name="T62" fmla="*/ 296 w 415"/>
                  <a:gd name="T63" fmla="*/ 1119 h 1237"/>
                  <a:gd name="T64" fmla="*/ 308 w 415"/>
                  <a:gd name="T65" fmla="*/ 713 h 1237"/>
                  <a:gd name="T66" fmla="*/ 315 w 415"/>
                  <a:gd name="T67" fmla="*/ 406 h 1237"/>
                  <a:gd name="T68" fmla="*/ 327 w 415"/>
                  <a:gd name="T69" fmla="*/ 341 h 1237"/>
                  <a:gd name="T70" fmla="*/ 340 w 415"/>
                  <a:gd name="T71" fmla="*/ 324 h 1237"/>
                  <a:gd name="T72" fmla="*/ 346 w 415"/>
                  <a:gd name="T73" fmla="*/ 383 h 1237"/>
                  <a:gd name="T74" fmla="*/ 359 w 415"/>
                  <a:gd name="T75" fmla="*/ 436 h 1237"/>
                  <a:gd name="T76" fmla="*/ 371 w 415"/>
                  <a:gd name="T77" fmla="*/ 477 h 1237"/>
                  <a:gd name="T78" fmla="*/ 390 w 415"/>
                  <a:gd name="T79" fmla="*/ 548 h 1237"/>
                  <a:gd name="T80" fmla="*/ 403 w 415"/>
                  <a:gd name="T81" fmla="*/ 666 h 1237"/>
                  <a:gd name="T82" fmla="*/ 409 w 415"/>
                  <a:gd name="T83" fmla="*/ 948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15" h="1237">
                    <a:moveTo>
                      <a:pt x="0" y="960"/>
                    </a:moveTo>
                    <a:lnTo>
                      <a:pt x="6" y="966"/>
                    </a:lnTo>
                    <a:lnTo>
                      <a:pt x="6" y="1078"/>
                    </a:lnTo>
                    <a:lnTo>
                      <a:pt x="12" y="1084"/>
                    </a:lnTo>
                    <a:lnTo>
                      <a:pt x="12" y="1172"/>
                    </a:lnTo>
                    <a:lnTo>
                      <a:pt x="18" y="1178"/>
                    </a:lnTo>
                    <a:lnTo>
                      <a:pt x="18" y="1237"/>
                    </a:lnTo>
                    <a:lnTo>
                      <a:pt x="18" y="0"/>
                    </a:lnTo>
                    <a:lnTo>
                      <a:pt x="18" y="64"/>
                    </a:lnTo>
                    <a:lnTo>
                      <a:pt x="25" y="70"/>
                    </a:lnTo>
                    <a:lnTo>
                      <a:pt x="25" y="430"/>
                    </a:lnTo>
                    <a:lnTo>
                      <a:pt x="31" y="436"/>
                    </a:lnTo>
                    <a:lnTo>
                      <a:pt x="31" y="442"/>
                    </a:lnTo>
                    <a:lnTo>
                      <a:pt x="31" y="418"/>
                    </a:lnTo>
                    <a:lnTo>
                      <a:pt x="37" y="412"/>
                    </a:lnTo>
                    <a:lnTo>
                      <a:pt x="37" y="347"/>
                    </a:lnTo>
                    <a:lnTo>
                      <a:pt x="44" y="341"/>
                    </a:lnTo>
                    <a:lnTo>
                      <a:pt x="44" y="253"/>
                    </a:lnTo>
                    <a:lnTo>
                      <a:pt x="50" y="247"/>
                    </a:lnTo>
                    <a:lnTo>
                      <a:pt x="50" y="182"/>
                    </a:lnTo>
                    <a:lnTo>
                      <a:pt x="56" y="176"/>
                    </a:lnTo>
                    <a:lnTo>
                      <a:pt x="56" y="153"/>
                    </a:lnTo>
                    <a:lnTo>
                      <a:pt x="63" y="159"/>
                    </a:lnTo>
                    <a:lnTo>
                      <a:pt x="63" y="182"/>
                    </a:lnTo>
                    <a:lnTo>
                      <a:pt x="69" y="188"/>
                    </a:lnTo>
                    <a:lnTo>
                      <a:pt x="69" y="300"/>
                    </a:lnTo>
                    <a:lnTo>
                      <a:pt x="75" y="306"/>
                    </a:lnTo>
                    <a:lnTo>
                      <a:pt x="75" y="394"/>
                    </a:lnTo>
                    <a:lnTo>
                      <a:pt x="81" y="400"/>
                    </a:lnTo>
                    <a:lnTo>
                      <a:pt x="81" y="442"/>
                    </a:lnTo>
                    <a:lnTo>
                      <a:pt x="88" y="448"/>
                    </a:lnTo>
                    <a:lnTo>
                      <a:pt x="88" y="459"/>
                    </a:lnTo>
                    <a:lnTo>
                      <a:pt x="94" y="465"/>
                    </a:lnTo>
                    <a:lnTo>
                      <a:pt x="100" y="471"/>
                    </a:lnTo>
                    <a:lnTo>
                      <a:pt x="113" y="459"/>
                    </a:lnTo>
                    <a:lnTo>
                      <a:pt x="107" y="459"/>
                    </a:lnTo>
                    <a:lnTo>
                      <a:pt x="113" y="471"/>
                    </a:lnTo>
                    <a:lnTo>
                      <a:pt x="119" y="477"/>
                    </a:lnTo>
                    <a:lnTo>
                      <a:pt x="119" y="530"/>
                    </a:lnTo>
                    <a:lnTo>
                      <a:pt x="126" y="536"/>
                    </a:lnTo>
                    <a:lnTo>
                      <a:pt x="126" y="636"/>
                    </a:lnTo>
                    <a:lnTo>
                      <a:pt x="132" y="642"/>
                    </a:lnTo>
                    <a:lnTo>
                      <a:pt x="132" y="772"/>
                    </a:lnTo>
                    <a:lnTo>
                      <a:pt x="138" y="778"/>
                    </a:lnTo>
                    <a:lnTo>
                      <a:pt x="138" y="937"/>
                    </a:lnTo>
                    <a:lnTo>
                      <a:pt x="144" y="943"/>
                    </a:lnTo>
                    <a:lnTo>
                      <a:pt x="144" y="1084"/>
                    </a:lnTo>
                    <a:lnTo>
                      <a:pt x="151" y="1090"/>
                    </a:lnTo>
                    <a:lnTo>
                      <a:pt x="151" y="1196"/>
                    </a:lnTo>
                    <a:lnTo>
                      <a:pt x="157" y="1202"/>
                    </a:lnTo>
                    <a:lnTo>
                      <a:pt x="157" y="1237"/>
                    </a:lnTo>
                    <a:lnTo>
                      <a:pt x="157" y="0"/>
                    </a:lnTo>
                    <a:lnTo>
                      <a:pt x="157" y="88"/>
                    </a:lnTo>
                    <a:lnTo>
                      <a:pt x="163" y="94"/>
                    </a:lnTo>
                    <a:lnTo>
                      <a:pt x="163" y="347"/>
                    </a:lnTo>
                    <a:lnTo>
                      <a:pt x="170" y="353"/>
                    </a:lnTo>
                    <a:lnTo>
                      <a:pt x="170" y="394"/>
                    </a:lnTo>
                    <a:lnTo>
                      <a:pt x="170" y="389"/>
                    </a:lnTo>
                    <a:lnTo>
                      <a:pt x="176" y="383"/>
                    </a:lnTo>
                    <a:lnTo>
                      <a:pt x="176" y="336"/>
                    </a:lnTo>
                    <a:lnTo>
                      <a:pt x="182" y="330"/>
                    </a:lnTo>
                    <a:lnTo>
                      <a:pt x="182" y="259"/>
                    </a:lnTo>
                    <a:lnTo>
                      <a:pt x="189" y="253"/>
                    </a:lnTo>
                    <a:lnTo>
                      <a:pt x="189" y="212"/>
                    </a:lnTo>
                    <a:lnTo>
                      <a:pt x="195" y="206"/>
                    </a:lnTo>
                    <a:lnTo>
                      <a:pt x="195" y="194"/>
                    </a:lnTo>
                    <a:lnTo>
                      <a:pt x="201" y="200"/>
                    </a:lnTo>
                    <a:lnTo>
                      <a:pt x="201" y="229"/>
                    </a:lnTo>
                    <a:lnTo>
                      <a:pt x="207" y="235"/>
                    </a:lnTo>
                    <a:lnTo>
                      <a:pt x="207" y="306"/>
                    </a:lnTo>
                    <a:lnTo>
                      <a:pt x="214" y="312"/>
                    </a:lnTo>
                    <a:lnTo>
                      <a:pt x="214" y="383"/>
                    </a:lnTo>
                    <a:lnTo>
                      <a:pt x="220" y="389"/>
                    </a:lnTo>
                    <a:lnTo>
                      <a:pt x="220" y="412"/>
                    </a:lnTo>
                    <a:lnTo>
                      <a:pt x="226" y="418"/>
                    </a:lnTo>
                    <a:lnTo>
                      <a:pt x="233" y="412"/>
                    </a:lnTo>
                    <a:lnTo>
                      <a:pt x="239" y="406"/>
                    </a:lnTo>
                    <a:lnTo>
                      <a:pt x="239" y="394"/>
                    </a:lnTo>
                    <a:lnTo>
                      <a:pt x="245" y="389"/>
                    </a:lnTo>
                    <a:lnTo>
                      <a:pt x="245" y="371"/>
                    </a:lnTo>
                    <a:lnTo>
                      <a:pt x="252" y="377"/>
                    </a:lnTo>
                    <a:lnTo>
                      <a:pt x="258" y="383"/>
                    </a:lnTo>
                    <a:lnTo>
                      <a:pt x="258" y="436"/>
                    </a:lnTo>
                    <a:lnTo>
                      <a:pt x="264" y="442"/>
                    </a:lnTo>
                    <a:lnTo>
                      <a:pt x="264" y="542"/>
                    </a:lnTo>
                    <a:lnTo>
                      <a:pt x="270" y="548"/>
                    </a:lnTo>
                    <a:lnTo>
                      <a:pt x="270" y="695"/>
                    </a:lnTo>
                    <a:lnTo>
                      <a:pt x="277" y="701"/>
                    </a:lnTo>
                    <a:lnTo>
                      <a:pt x="277" y="866"/>
                    </a:lnTo>
                    <a:lnTo>
                      <a:pt x="283" y="872"/>
                    </a:lnTo>
                    <a:lnTo>
                      <a:pt x="283" y="1019"/>
                    </a:lnTo>
                    <a:lnTo>
                      <a:pt x="289" y="1025"/>
                    </a:lnTo>
                    <a:lnTo>
                      <a:pt x="289" y="1108"/>
                    </a:lnTo>
                    <a:lnTo>
                      <a:pt x="296" y="1113"/>
                    </a:lnTo>
                    <a:lnTo>
                      <a:pt x="296" y="1125"/>
                    </a:lnTo>
                    <a:lnTo>
                      <a:pt x="296" y="1119"/>
                    </a:lnTo>
                    <a:lnTo>
                      <a:pt x="302" y="1113"/>
                    </a:lnTo>
                    <a:lnTo>
                      <a:pt x="302" y="719"/>
                    </a:lnTo>
                    <a:lnTo>
                      <a:pt x="308" y="713"/>
                    </a:lnTo>
                    <a:lnTo>
                      <a:pt x="308" y="495"/>
                    </a:lnTo>
                    <a:lnTo>
                      <a:pt x="315" y="489"/>
                    </a:lnTo>
                    <a:lnTo>
                      <a:pt x="315" y="406"/>
                    </a:lnTo>
                    <a:lnTo>
                      <a:pt x="321" y="400"/>
                    </a:lnTo>
                    <a:lnTo>
                      <a:pt x="321" y="347"/>
                    </a:lnTo>
                    <a:lnTo>
                      <a:pt x="327" y="341"/>
                    </a:lnTo>
                    <a:lnTo>
                      <a:pt x="327" y="318"/>
                    </a:lnTo>
                    <a:lnTo>
                      <a:pt x="333" y="318"/>
                    </a:lnTo>
                    <a:lnTo>
                      <a:pt x="340" y="324"/>
                    </a:lnTo>
                    <a:lnTo>
                      <a:pt x="340" y="336"/>
                    </a:lnTo>
                    <a:lnTo>
                      <a:pt x="346" y="341"/>
                    </a:lnTo>
                    <a:lnTo>
                      <a:pt x="346" y="383"/>
                    </a:lnTo>
                    <a:lnTo>
                      <a:pt x="352" y="389"/>
                    </a:lnTo>
                    <a:lnTo>
                      <a:pt x="352" y="430"/>
                    </a:lnTo>
                    <a:lnTo>
                      <a:pt x="359" y="436"/>
                    </a:lnTo>
                    <a:lnTo>
                      <a:pt x="359" y="459"/>
                    </a:lnTo>
                    <a:lnTo>
                      <a:pt x="371" y="471"/>
                    </a:lnTo>
                    <a:lnTo>
                      <a:pt x="371" y="477"/>
                    </a:lnTo>
                    <a:lnTo>
                      <a:pt x="378" y="483"/>
                    </a:lnTo>
                    <a:lnTo>
                      <a:pt x="390" y="495"/>
                    </a:lnTo>
                    <a:lnTo>
                      <a:pt x="390" y="548"/>
                    </a:lnTo>
                    <a:lnTo>
                      <a:pt x="396" y="554"/>
                    </a:lnTo>
                    <a:lnTo>
                      <a:pt x="396" y="660"/>
                    </a:lnTo>
                    <a:lnTo>
                      <a:pt x="403" y="666"/>
                    </a:lnTo>
                    <a:lnTo>
                      <a:pt x="403" y="801"/>
                    </a:lnTo>
                    <a:lnTo>
                      <a:pt x="409" y="807"/>
                    </a:lnTo>
                    <a:lnTo>
                      <a:pt x="409" y="948"/>
                    </a:lnTo>
                    <a:lnTo>
                      <a:pt x="415" y="954"/>
                    </a:lnTo>
                    <a:lnTo>
                      <a:pt x="415" y="1084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4" name="Freeform 277"/>
              <p:cNvSpPr>
                <a:spLocks/>
              </p:cNvSpPr>
              <p:nvPr/>
            </p:nvSpPr>
            <p:spPr bwMode="auto">
              <a:xfrm>
                <a:off x="1609" y="2267"/>
                <a:ext cx="429" cy="1237"/>
              </a:xfrm>
              <a:custGeom>
                <a:avLst/>
                <a:gdLst>
                  <a:gd name="T0" fmla="*/ 7 w 429"/>
                  <a:gd name="T1" fmla="*/ 1196 h 1237"/>
                  <a:gd name="T2" fmla="*/ 13 w 429"/>
                  <a:gd name="T3" fmla="*/ 0 h 1237"/>
                  <a:gd name="T4" fmla="*/ 19 w 429"/>
                  <a:gd name="T5" fmla="*/ 336 h 1237"/>
                  <a:gd name="T6" fmla="*/ 38 w 429"/>
                  <a:gd name="T7" fmla="*/ 406 h 1237"/>
                  <a:gd name="T8" fmla="*/ 44 w 429"/>
                  <a:gd name="T9" fmla="*/ 359 h 1237"/>
                  <a:gd name="T10" fmla="*/ 57 w 429"/>
                  <a:gd name="T11" fmla="*/ 406 h 1237"/>
                  <a:gd name="T12" fmla="*/ 70 w 429"/>
                  <a:gd name="T13" fmla="*/ 465 h 1237"/>
                  <a:gd name="T14" fmla="*/ 76 w 429"/>
                  <a:gd name="T15" fmla="*/ 595 h 1237"/>
                  <a:gd name="T16" fmla="*/ 89 w 429"/>
                  <a:gd name="T17" fmla="*/ 624 h 1237"/>
                  <a:gd name="T18" fmla="*/ 101 w 429"/>
                  <a:gd name="T19" fmla="*/ 595 h 1237"/>
                  <a:gd name="T20" fmla="*/ 120 w 429"/>
                  <a:gd name="T21" fmla="*/ 648 h 1237"/>
                  <a:gd name="T22" fmla="*/ 126 w 429"/>
                  <a:gd name="T23" fmla="*/ 860 h 1237"/>
                  <a:gd name="T24" fmla="*/ 139 w 429"/>
                  <a:gd name="T25" fmla="*/ 990 h 1237"/>
                  <a:gd name="T26" fmla="*/ 145 w 429"/>
                  <a:gd name="T27" fmla="*/ 1190 h 1237"/>
                  <a:gd name="T28" fmla="*/ 151 w 429"/>
                  <a:gd name="T29" fmla="*/ 0 h 1237"/>
                  <a:gd name="T30" fmla="*/ 158 w 429"/>
                  <a:gd name="T31" fmla="*/ 418 h 1237"/>
                  <a:gd name="T32" fmla="*/ 170 w 429"/>
                  <a:gd name="T33" fmla="*/ 442 h 1237"/>
                  <a:gd name="T34" fmla="*/ 177 w 429"/>
                  <a:gd name="T35" fmla="*/ 389 h 1237"/>
                  <a:gd name="T36" fmla="*/ 196 w 429"/>
                  <a:gd name="T37" fmla="*/ 424 h 1237"/>
                  <a:gd name="T38" fmla="*/ 202 w 429"/>
                  <a:gd name="T39" fmla="*/ 548 h 1237"/>
                  <a:gd name="T40" fmla="*/ 214 w 429"/>
                  <a:gd name="T41" fmla="*/ 648 h 1237"/>
                  <a:gd name="T42" fmla="*/ 221 w 429"/>
                  <a:gd name="T43" fmla="*/ 713 h 1237"/>
                  <a:gd name="T44" fmla="*/ 227 w 429"/>
                  <a:gd name="T45" fmla="*/ 671 h 1237"/>
                  <a:gd name="T46" fmla="*/ 240 w 429"/>
                  <a:gd name="T47" fmla="*/ 607 h 1237"/>
                  <a:gd name="T48" fmla="*/ 246 w 429"/>
                  <a:gd name="T49" fmla="*/ 512 h 1237"/>
                  <a:gd name="T50" fmla="*/ 259 w 429"/>
                  <a:gd name="T51" fmla="*/ 554 h 1237"/>
                  <a:gd name="T52" fmla="*/ 265 w 429"/>
                  <a:gd name="T53" fmla="*/ 783 h 1237"/>
                  <a:gd name="T54" fmla="*/ 277 w 429"/>
                  <a:gd name="T55" fmla="*/ 954 h 1237"/>
                  <a:gd name="T56" fmla="*/ 284 w 429"/>
                  <a:gd name="T57" fmla="*/ 1231 h 1237"/>
                  <a:gd name="T58" fmla="*/ 290 w 429"/>
                  <a:gd name="T59" fmla="*/ 141 h 1237"/>
                  <a:gd name="T60" fmla="*/ 303 w 429"/>
                  <a:gd name="T61" fmla="*/ 330 h 1237"/>
                  <a:gd name="T62" fmla="*/ 315 w 429"/>
                  <a:gd name="T63" fmla="*/ 365 h 1237"/>
                  <a:gd name="T64" fmla="*/ 328 w 429"/>
                  <a:gd name="T65" fmla="*/ 406 h 1237"/>
                  <a:gd name="T66" fmla="*/ 340 w 429"/>
                  <a:gd name="T67" fmla="*/ 471 h 1237"/>
                  <a:gd name="T68" fmla="*/ 347 w 429"/>
                  <a:gd name="T69" fmla="*/ 642 h 1237"/>
                  <a:gd name="T70" fmla="*/ 366 w 429"/>
                  <a:gd name="T71" fmla="*/ 695 h 1237"/>
                  <a:gd name="T72" fmla="*/ 372 w 429"/>
                  <a:gd name="T73" fmla="*/ 595 h 1237"/>
                  <a:gd name="T74" fmla="*/ 385 w 429"/>
                  <a:gd name="T75" fmla="*/ 518 h 1237"/>
                  <a:gd name="T76" fmla="*/ 391 w 429"/>
                  <a:gd name="T77" fmla="*/ 530 h 1237"/>
                  <a:gd name="T78" fmla="*/ 403 w 429"/>
                  <a:gd name="T79" fmla="*/ 624 h 1237"/>
                  <a:gd name="T80" fmla="*/ 410 w 429"/>
                  <a:gd name="T81" fmla="*/ 931 h 1237"/>
                  <a:gd name="T82" fmla="*/ 422 w 429"/>
                  <a:gd name="T83" fmla="*/ 1084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29" h="1237">
                    <a:moveTo>
                      <a:pt x="0" y="1084"/>
                    </a:moveTo>
                    <a:lnTo>
                      <a:pt x="7" y="1090"/>
                    </a:lnTo>
                    <a:lnTo>
                      <a:pt x="7" y="1196"/>
                    </a:lnTo>
                    <a:lnTo>
                      <a:pt x="13" y="1202"/>
                    </a:lnTo>
                    <a:lnTo>
                      <a:pt x="13" y="1237"/>
                    </a:lnTo>
                    <a:lnTo>
                      <a:pt x="13" y="0"/>
                    </a:lnTo>
                    <a:lnTo>
                      <a:pt x="13" y="82"/>
                    </a:lnTo>
                    <a:lnTo>
                      <a:pt x="19" y="88"/>
                    </a:lnTo>
                    <a:lnTo>
                      <a:pt x="19" y="336"/>
                    </a:lnTo>
                    <a:lnTo>
                      <a:pt x="26" y="341"/>
                    </a:lnTo>
                    <a:lnTo>
                      <a:pt x="26" y="418"/>
                    </a:lnTo>
                    <a:lnTo>
                      <a:pt x="38" y="406"/>
                    </a:lnTo>
                    <a:lnTo>
                      <a:pt x="38" y="371"/>
                    </a:lnTo>
                    <a:lnTo>
                      <a:pt x="51" y="359"/>
                    </a:lnTo>
                    <a:lnTo>
                      <a:pt x="44" y="359"/>
                    </a:lnTo>
                    <a:lnTo>
                      <a:pt x="51" y="371"/>
                    </a:lnTo>
                    <a:lnTo>
                      <a:pt x="57" y="377"/>
                    </a:lnTo>
                    <a:lnTo>
                      <a:pt x="57" y="406"/>
                    </a:lnTo>
                    <a:lnTo>
                      <a:pt x="63" y="412"/>
                    </a:lnTo>
                    <a:lnTo>
                      <a:pt x="63" y="459"/>
                    </a:lnTo>
                    <a:lnTo>
                      <a:pt x="70" y="465"/>
                    </a:lnTo>
                    <a:lnTo>
                      <a:pt x="70" y="530"/>
                    </a:lnTo>
                    <a:lnTo>
                      <a:pt x="76" y="536"/>
                    </a:lnTo>
                    <a:lnTo>
                      <a:pt x="76" y="595"/>
                    </a:lnTo>
                    <a:lnTo>
                      <a:pt x="82" y="601"/>
                    </a:lnTo>
                    <a:lnTo>
                      <a:pt x="82" y="618"/>
                    </a:lnTo>
                    <a:lnTo>
                      <a:pt x="89" y="624"/>
                    </a:lnTo>
                    <a:lnTo>
                      <a:pt x="95" y="618"/>
                    </a:lnTo>
                    <a:lnTo>
                      <a:pt x="101" y="613"/>
                    </a:lnTo>
                    <a:lnTo>
                      <a:pt x="101" y="595"/>
                    </a:lnTo>
                    <a:lnTo>
                      <a:pt x="114" y="595"/>
                    </a:lnTo>
                    <a:lnTo>
                      <a:pt x="114" y="642"/>
                    </a:lnTo>
                    <a:lnTo>
                      <a:pt x="120" y="648"/>
                    </a:lnTo>
                    <a:lnTo>
                      <a:pt x="120" y="742"/>
                    </a:lnTo>
                    <a:lnTo>
                      <a:pt x="126" y="748"/>
                    </a:lnTo>
                    <a:lnTo>
                      <a:pt x="126" y="860"/>
                    </a:lnTo>
                    <a:lnTo>
                      <a:pt x="133" y="866"/>
                    </a:lnTo>
                    <a:lnTo>
                      <a:pt x="133" y="984"/>
                    </a:lnTo>
                    <a:lnTo>
                      <a:pt x="139" y="990"/>
                    </a:lnTo>
                    <a:lnTo>
                      <a:pt x="139" y="1096"/>
                    </a:lnTo>
                    <a:lnTo>
                      <a:pt x="145" y="1102"/>
                    </a:lnTo>
                    <a:lnTo>
                      <a:pt x="145" y="1190"/>
                    </a:lnTo>
                    <a:lnTo>
                      <a:pt x="151" y="1196"/>
                    </a:lnTo>
                    <a:lnTo>
                      <a:pt x="151" y="1237"/>
                    </a:lnTo>
                    <a:lnTo>
                      <a:pt x="151" y="0"/>
                    </a:lnTo>
                    <a:lnTo>
                      <a:pt x="151" y="106"/>
                    </a:lnTo>
                    <a:lnTo>
                      <a:pt x="158" y="112"/>
                    </a:lnTo>
                    <a:lnTo>
                      <a:pt x="158" y="418"/>
                    </a:lnTo>
                    <a:lnTo>
                      <a:pt x="164" y="424"/>
                    </a:lnTo>
                    <a:lnTo>
                      <a:pt x="164" y="448"/>
                    </a:lnTo>
                    <a:lnTo>
                      <a:pt x="170" y="442"/>
                    </a:lnTo>
                    <a:lnTo>
                      <a:pt x="170" y="418"/>
                    </a:lnTo>
                    <a:lnTo>
                      <a:pt x="177" y="412"/>
                    </a:lnTo>
                    <a:lnTo>
                      <a:pt x="177" y="389"/>
                    </a:lnTo>
                    <a:lnTo>
                      <a:pt x="189" y="389"/>
                    </a:lnTo>
                    <a:lnTo>
                      <a:pt x="189" y="418"/>
                    </a:lnTo>
                    <a:lnTo>
                      <a:pt x="196" y="424"/>
                    </a:lnTo>
                    <a:lnTo>
                      <a:pt x="196" y="471"/>
                    </a:lnTo>
                    <a:lnTo>
                      <a:pt x="202" y="477"/>
                    </a:lnTo>
                    <a:lnTo>
                      <a:pt x="202" y="548"/>
                    </a:lnTo>
                    <a:lnTo>
                      <a:pt x="208" y="554"/>
                    </a:lnTo>
                    <a:lnTo>
                      <a:pt x="208" y="642"/>
                    </a:lnTo>
                    <a:lnTo>
                      <a:pt x="214" y="648"/>
                    </a:lnTo>
                    <a:lnTo>
                      <a:pt x="214" y="701"/>
                    </a:lnTo>
                    <a:lnTo>
                      <a:pt x="221" y="707"/>
                    </a:lnTo>
                    <a:lnTo>
                      <a:pt x="221" y="713"/>
                    </a:lnTo>
                    <a:lnTo>
                      <a:pt x="221" y="707"/>
                    </a:lnTo>
                    <a:lnTo>
                      <a:pt x="227" y="701"/>
                    </a:lnTo>
                    <a:lnTo>
                      <a:pt x="227" y="671"/>
                    </a:lnTo>
                    <a:lnTo>
                      <a:pt x="233" y="666"/>
                    </a:lnTo>
                    <a:lnTo>
                      <a:pt x="233" y="613"/>
                    </a:lnTo>
                    <a:lnTo>
                      <a:pt x="240" y="607"/>
                    </a:lnTo>
                    <a:lnTo>
                      <a:pt x="240" y="548"/>
                    </a:lnTo>
                    <a:lnTo>
                      <a:pt x="246" y="542"/>
                    </a:lnTo>
                    <a:lnTo>
                      <a:pt x="246" y="512"/>
                    </a:lnTo>
                    <a:lnTo>
                      <a:pt x="252" y="518"/>
                    </a:lnTo>
                    <a:lnTo>
                      <a:pt x="252" y="548"/>
                    </a:lnTo>
                    <a:lnTo>
                      <a:pt x="259" y="554"/>
                    </a:lnTo>
                    <a:lnTo>
                      <a:pt x="259" y="642"/>
                    </a:lnTo>
                    <a:lnTo>
                      <a:pt x="265" y="648"/>
                    </a:lnTo>
                    <a:lnTo>
                      <a:pt x="265" y="783"/>
                    </a:lnTo>
                    <a:lnTo>
                      <a:pt x="271" y="789"/>
                    </a:lnTo>
                    <a:lnTo>
                      <a:pt x="271" y="948"/>
                    </a:lnTo>
                    <a:lnTo>
                      <a:pt x="277" y="954"/>
                    </a:lnTo>
                    <a:lnTo>
                      <a:pt x="277" y="1102"/>
                    </a:lnTo>
                    <a:lnTo>
                      <a:pt x="284" y="1108"/>
                    </a:lnTo>
                    <a:lnTo>
                      <a:pt x="284" y="1231"/>
                    </a:lnTo>
                    <a:lnTo>
                      <a:pt x="290" y="1237"/>
                    </a:lnTo>
                    <a:lnTo>
                      <a:pt x="290" y="0"/>
                    </a:lnTo>
                    <a:lnTo>
                      <a:pt x="290" y="141"/>
                    </a:lnTo>
                    <a:lnTo>
                      <a:pt x="296" y="147"/>
                    </a:lnTo>
                    <a:lnTo>
                      <a:pt x="296" y="324"/>
                    </a:lnTo>
                    <a:lnTo>
                      <a:pt x="303" y="330"/>
                    </a:lnTo>
                    <a:lnTo>
                      <a:pt x="303" y="394"/>
                    </a:lnTo>
                    <a:lnTo>
                      <a:pt x="315" y="383"/>
                    </a:lnTo>
                    <a:lnTo>
                      <a:pt x="315" y="365"/>
                    </a:lnTo>
                    <a:lnTo>
                      <a:pt x="322" y="371"/>
                    </a:lnTo>
                    <a:lnTo>
                      <a:pt x="328" y="377"/>
                    </a:lnTo>
                    <a:lnTo>
                      <a:pt x="328" y="406"/>
                    </a:lnTo>
                    <a:lnTo>
                      <a:pt x="334" y="412"/>
                    </a:lnTo>
                    <a:lnTo>
                      <a:pt x="334" y="465"/>
                    </a:lnTo>
                    <a:lnTo>
                      <a:pt x="340" y="471"/>
                    </a:lnTo>
                    <a:lnTo>
                      <a:pt x="340" y="554"/>
                    </a:lnTo>
                    <a:lnTo>
                      <a:pt x="347" y="559"/>
                    </a:lnTo>
                    <a:lnTo>
                      <a:pt x="347" y="642"/>
                    </a:lnTo>
                    <a:lnTo>
                      <a:pt x="353" y="648"/>
                    </a:lnTo>
                    <a:lnTo>
                      <a:pt x="353" y="695"/>
                    </a:lnTo>
                    <a:lnTo>
                      <a:pt x="366" y="695"/>
                    </a:lnTo>
                    <a:lnTo>
                      <a:pt x="366" y="660"/>
                    </a:lnTo>
                    <a:lnTo>
                      <a:pt x="372" y="654"/>
                    </a:lnTo>
                    <a:lnTo>
                      <a:pt x="372" y="595"/>
                    </a:lnTo>
                    <a:lnTo>
                      <a:pt x="378" y="589"/>
                    </a:lnTo>
                    <a:lnTo>
                      <a:pt x="378" y="524"/>
                    </a:lnTo>
                    <a:lnTo>
                      <a:pt x="385" y="518"/>
                    </a:lnTo>
                    <a:lnTo>
                      <a:pt x="385" y="495"/>
                    </a:lnTo>
                    <a:lnTo>
                      <a:pt x="391" y="501"/>
                    </a:lnTo>
                    <a:lnTo>
                      <a:pt x="391" y="530"/>
                    </a:lnTo>
                    <a:lnTo>
                      <a:pt x="397" y="536"/>
                    </a:lnTo>
                    <a:lnTo>
                      <a:pt x="397" y="618"/>
                    </a:lnTo>
                    <a:lnTo>
                      <a:pt x="403" y="624"/>
                    </a:lnTo>
                    <a:lnTo>
                      <a:pt x="403" y="754"/>
                    </a:lnTo>
                    <a:lnTo>
                      <a:pt x="410" y="760"/>
                    </a:lnTo>
                    <a:lnTo>
                      <a:pt x="410" y="931"/>
                    </a:lnTo>
                    <a:lnTo>
                      <a:pt x="416" y="937"/>
                    </a:lnTo>
                    <a:lnTo>
                      <a:pt x="416" y="1078"/>
                    </a:lnTo>
                    <a:lnTo>
                      <a:pt x="422" y="1084"/>
                    </a:lnTo>
                    <a:lnTo>
                      <a:pt x="422" y="1184"/>
                    </a:lnTo>
                    <a:lnTo>
                      <a:pt x="429" y="1190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5" name="Freeform 278"/>
              <p:cNvSpPr>
                <a:spLocks/>
              </p:cNvSpPr>
              <p:nvPr/>
            </p:nvSpPr>
            <p:spPr bwMode="auto">
              <a:xfrm>
                <a:off x="2038" y="2267"/>
                <a:ext cx="403" cy="1237"/>
              </a:xfrm>
              <a:custGeom>
                <a:avLst/>
                <a:gdLst>
                  <a:gd name="T0" fmla="*/ 0 w 403"/>
                  <a:gd name="T1" fmla="*/ 0 h 1237"/>
                  <a:gd name="T2" fmla="*/ 6 w 403"/>
                  <a:gd name="T3" fmla="*/ 265 h 1237"/>
                  <a:gd name="T4" fmla="*/ 25 w 403"/>
                  <a:gd name="T5" fmla="*/ 394 h 1237"/>
                  <a:gd name="T6" fmla="*/ 31 w 403"/>
                  <a:gd name="T7" fmla="*/ 406 h 1237"/>
                  <a:gd name="T8" fmla="*/ 44 w 403"/>
                  <a:gd name="T9" fmla="*/ 448 h 1237"/>
                  <a:gd name="T10" fmla="*/ 50 w 403"/>
                  <a:gd name="T11" fmla="*/ 601 h 1237"/>
                  <a:gd name="T12" fmla="*/ 63 w 403"/>
                  <a:gd name="T13" fmla="*/ 695 h 1237"/>
                  <a:gd name="T14" fmla="*/ 69 w 403"/>
                  <a:gd name="T15" fmla="*/ 719 h 1237"/>
                  <a:gd name="T16" fmla="*/ 82 w 403"/>
                  <a:gd name="T17" fmla="*/ 660 h 1237"/>
                  <a:gd name="T18" fmla="*/ 88 w 403"/>
                  <a:gd name="T19" fmla="*/ 506 h 1237"/>
                  <a:gd name="T20" fmla="*/ 100 w 403"/>
                  <a:gd name="T21" fmla="*/ 477 h 1237"/>
                  <a:gd name="T22" fmla="*/ 107 w 403"/>
                  <a:gd name="T23" fmla="*/ 583 h 1237"/>
                  <a:gd name="T24" fmla="*/ 119 w 403"/>
                  <a:gd name="T25" fmla="*/ 725 h 1237"/>
                  <a:gd name="T26" fmla="*/ 126 w 403"/>
                  <a:gd name="T27" fmla="*/ 1025 h 1237"/>
                  <a:gd name="T28" fmla="*/ 138 w 403"/>
                  <a:gd name="T29" fmla="*/ 1102 h 1237"/>
                  <a:gd name="T30" fmla="*/ 145 w 403"/>
                  <a:gd name="T31" fmla="*/ 1031 h 1237"/>
                  <a:gd name="T32" fmla="*/ 157 w 403"/>
                  <a:gd name="T33" fmla="*/ 524 h 1237"/>
                  <a:gd name="T34" fmla="*/ 163 w 403"/>
                  <a:gd name="T35" fmla="*/ 442 h 1237"/>
                  <a:gd name="T36" fmla="*/ 176 w 403"/>
                  <a:gd name="T37" fmla="*/ 483 h 1237"/>
                  <a:gd name="T38" fmla="*/ 189 w 403"/>
                  <a:gd name="T39" fmla="*/ 565 h 1237"/>
                  <a:gd name="T40" fmla="*/ 195 w 403"/>
                  <a:gd name="T41" fmla="*/ 736 h 1237"/>
                  <a:gd name="T42" fmla="*/ 208 w 403"/>
                  <a:gd name="T43" fmla="*/ 760 h 1237"/>
                  <a:gd name="T44" fmla="*/ 214 w 403"/>
                  <a:gd name="T45" fmla="*/ 666 h 1237"/>
                  <a:gd name="T46" fmla="*/ 226 w 403"/>
                  <a:gd name="T47" fmla="*/ 559 h 1237"/>
                  <a:gd name="T48" fmla="*/ 233 w 403"/>
                  <a:gd name="T49" fmla="*/ 448 h 1237"/>
                  <a:gd name="T50" fmla="*/ 245 w 403"/>
                  <a:gd name="T51" fmla="*/ 471 h 1237"/>
                  <a:gd name="T52" fmla="*/ 252 w 403"/>
                  <a:gd name="T53" fmla="*/ 660 h 1237"/>
                  <a:gd name="T54" fmla="*/ 264 w 403"/>
                  <a:gd name="T55" fmla="*/ 831 h 1237"/>
                  <a:gd name="T56" fmla="*/ 271 w 403"/>
                  <a:gd name="T57" fmla="*/ 1037 h 1237"/>
                  <a:gd name="T58" fmla="*/ 283 w 403"/>
                  <a:gd name="T59" fmla="*/ 1025 h 1237"/>
                  <a:gd name="T60" fmla="*/ 289 w 403"/>
                  <a:gd name="T61" fmla="*/ 660 h 1237"/>
                  <a:gd name="T62" fmla="*/ 302 w 403"/>
                  <a:gd name="T63" fmla="*/ 524 h 1237"/>
                  <a:gd name="T64" fmla="*/ 308 w 403"/>
                  <a:gd name="T65" fmla="*/ 489 h 1237"/>
                  <a:gd name="T66" fmla="*/ 321 w 403"/>
                  <a:gd name="T67" fmla="*/ 536 h 1237"/>
                  <a:gd name="T68" fmla="*/ 327 w 403"/>
                  <a:gd name="T69" fmla="*/ 730 h 1237"/>
                  <a:gd name="T70" fmla="*/ 340 w 403"/>
                  <a:gd name="T71" fmla="*/ 825 h 1237"/>
                  <a:gd name="T72" fmla="*/ 346 w 403"/>
                  <a:gd name="T73" fmla="*/ 831 h 1237"/>
                  <a:gd name="T74" fmla="*/ 352 w 403"/>
                  <a:gd name="T75" fmla="*/ 671 h 1237"/>
                  <a:gd name="T76" fmla="*/ 365 w 403"/>
                  <a:gd name="T77" fmla="*/ 530 h 1237"/>
                  <a:gd name="T78" fmla="*/ 371 w 403"/>
                  <a:gd name="T79" fmla="*/ 365 h 1237"/>
                  <a:gd name="T80" fmla="*/ 384 w 403"/>
                  <a:gd name="T81" fmla="*/ 383 h 1237"/>
                  <a:gd name="T82" fmla="*/ 397 w 403"/>
                  <a:gd name="T83" fmla="*/ 477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3" h="1237">
                    <a:moveTo>
                      <a:pt x="0" y="1190"/>
                    </a:moveTo>
                    <a:lnTo>
                      <a:pt x="0" y="1237"/>
                    </a:lnTo>
                    <a:lnTo>
                      <a:pt x="0" y="0"/>
                    </a:lnTo>
                    <a:lnTo>
                      <a:pt x="0" y="35"/>
                    </a:lnTo>
                    <a:lnTo>
                      <a:pt x="6" y="41"/>
                    </a:lnTo>
                    <a:lnTo>
                      <a:pt x="6" y="265"/>
                    </a:lnTo>
                    <a:lnTo>
                      <a:pt x="12" y="271"/>
                    </a:lnTo>
                    <a:lnTo>
                      <a:pt x="12" y="394"/>
                    </a:lnTo>
                    <a:lnTo>
                      <a:pt x="25" y="394"/>
                    </a:lnTo>
                    <a:lnTo>
                      <a:pt x="25" y="389"/>
                    </a:lnTo>
                    <a:lnTo>
                      <a:pt x="31" y="394"/>
                    </a:lnTo>
                    <a:lnTo>
                      <a:pt x="31" y="406"/>
                    </a:lnTo>
                    <a:lnTo>
                      <a:pt x="37" y="412"/>
                    </a:lnTo>
                    <a:lnTo>
                      <a:pt x="37" y="442"/>
                    </a:lnTo>
                    <a:lnTo>
                      <a:pt x="44" y="448"/>
                    </a:lnTo>
                    <a:lnTo>
                      <a:pt x="44" y="506"/>
                    </a:lnTo>
                    <a:lnTo>
                      <a:pt x="50" y="512"/>
                    </a:lnTo>
                    <a:lnTo>
                      <a:pt x="50" y="601"/>
                    </a:lnTo>
                    <a:lnTo>
                      <a:pt x="56" y="607"/>
                    </a:lnTo>
                    <a:lnTo>
                      <a:pt x="56" y="689"/>
                    </a:lnTo>
                    <a:lnTo>
                      <a:pt x="63" y="695"/>
                    </a:lnTo>
                    <a:lnTo>
                      <a:pt x="63" y="730"/>
                    </a:lnTo>
                    <a:lnTo>
                      <a:pt x="69" y="736"/>
                    </a:lnTo>
                    <a:lnTo>
                      <a:pt x="69" y="719"/>
                    </a:lnTo>
                    <a:lnTo>
                      <a:pt x="75" y="713"/>
                    </a:lnTo>
                    <a:lnTo>
                      <a:pt x="75" y="666"/>
                    </a:lnTo>
                    <a:lnTo>
                      <a:pt x="82" y="660"/>
                    </a:lnTo>
                    <a:lnTo>
                      <a:pt x="82" y="583"/>
                    </a:lnTo>
                    <a:lnTo>
                      <a:pt x="88" y="577"/>
                    </a:lnTo>
                    <a:lnTo>
                      <a:pt x="88" y="506"/>
                    </a:lnTo>
                    <a:lnTo>
                      <a:pt x="94" y="501"/>
                    </a:lnTo>
                    <a:lnTo>
                      <a:pt x="94" y="471"/>
                    </a:lnTo>
                    <a:lnTo>
                      <a:pt x="100" y="477"/>
                    </a:lnTo>
                    <a:lnTo>
                      <a:pt x="100" y="501"/>
                    </a:lnTo>
                    <a:lnTo>
                      <a:pt x="107" y="506"/>
                    </a:lnTo>
                    <a:lnTo>
                      <a:pt x="107" y="583"/>
                    </a:lnTo>
                    <a:lnTo>
                      <a:pt x="113" y="589"/>
                    </a:lnTo>
                    <a:lnTo>
                      <a:pt x="113" y="719"/>
                    </a:lnTo>
                    <a:lnTo>
                      <a:pt x="119" y="725"/>
                    </a:lnTo>
                    <a:lnTo>
                      <a:pt x="119" y="884"/>
                    </a:lnTo>
                    <a:lnTo>
                      <a:pt x="126" y="890"/>
                    </a:lnTo>
                    <a:lnTo>
                      <a:pt x="126" y="1025"/>
                    </a:lnTo>
                    <a:lnTo>
                      <a:pt x="132" y="1031"/>
                    </a:lnTo>
                    <a:lnTo>
                      <a:pt x="132" y="1096"/>
                    </a:lnTo>
                    <a:lnTo>
                      <a:pt x="138" y="1102"/>
                    </a:lnTo>
                    <a:lnTo>
                      <a:pt x="138" y="1119"/>
                    </a:lnTo>
                    <a:lnTo>
                      <a:pt x="145" y="1113"/>
                    </a:lnTo>
                    <a:lnTo>
                      <a:pt x="145" y="1031"/>
                    </a:lnTo>
                    <a:lnTo>
                      <a:pt x="151" y="1025"/>
                    </a:lnTo>
                    <a:lnTo>
                      <a:pt x="151" y="530"/>
                    </a:lnTo>
                    <a:lnTo>
                      <a:pt x="157" y="524"/>
                    </a:lnTo>
                    <a:lnTo>
                      <a:pt x="157" y="465"/>
                    </a:lnTo>
                    <a:lnTo>
                      <a:pt x="163" y="459"/>
                    </a:lnTo>
                    <a:lnTo>
                      <a:pt x="163" y="442"/>
                    </a:lnTo>
                    <a:lnTo>
                      <a:pt x="170" y="448"/>
                    </a:lnTo>
                    <a:lnTo>
                      <a:pt x="176" y="453"/>
                    </a:lnTo>
                    <a:lnTo>
                      <a:pt x="176" y="483"/>
                    </a:lnTo>
                    <a:lnTo>
                      <a:pt x="182" y="489"/>
                    </a:lnTo>
                    <a:lnTo>
                      <a:pt x="182" y="559"/>
                    </a:lnTo>
                    <a:lnTo>
                      <a:pt x="189" y="565"/>
                    </a:lnTo>
                    <a:lnTo>
                      <a:pt x="189" y="654"/>
                    </a:lnTo>
                    <a:lnTo>
                      <a:pt x="195" y="660"/>
                    </a:lnTo>
                    <a:lnTo>
                      <a:pt x="195" y="736"/>
                    </a:lnTo>
                    <a:lnTo>
                      <a:pt x="201" y="742"/>
                    </a:lnTo>
                    <a:lnTo>
                      <a:pt x="201" y="766"/>
                    </a:lnTo>
                    <a:lnTo>
                      <a:pt x="208" y="760"/>
                    </a:lnTo>
                    <a:lnTo>
                      <a:pt x="208" y="736"/>
                    </a:lnTo>
                    <a:lnTo>
                      <a:pt x="214" y="730"/>
                    </a:lnTo>
                    <a:lnTo>
                      <a:pt x="214" y="666"/>
                    </a:lnTo>
                    <a:lnTo>
                      <a:pt x="220" y="660"/>
                    </a:lnTo>
                    <a:lnTo>
                      <a:pt x="220" y="565"/>
                    </a:lnTo>
                    <a:lnTo>
                      <a:pt x="226" y="559"/>
                    </a:lnTo>
                    <a:lnTo>
                      <a:pt x="226" y="483"/>
                    </a:lnTo>
                    <a:lnTo>
                      <a:pt x="233" y="477"/>
                    </a:lnTo>
                    <a:lnTo>
                      <a:pt x="233" y="448"/>
                    </a:lnTo>
                    <a:lnTo>
                      <a:pt x="239" y="453"/>
                    </a:lnTo>
                    <a:lnTo>
                      <a:pt x="239" y="465"/>
                    </a:lnTo>
                    <a:lnTo>
                      <a:pt x="245" y="471"/>
                    </a:lnTo>
                    <a:lnTo>
                      <a:pt x="245" y="536"/>
                    </a:lnTo>
                    <a:lnTo>
                      <a:pt x="252" y="542"/>
                    </a:lnTo>
                    <a:lnTo>
                      <a:pt x="252" y="660"/>
                    </a:lnTo>
                    <a:lnTo>
                      <a:pt x="258" y="666"/>
                    </a:lnTo>
                    <a:lnTo>
                      <a:pt x="258" y="825"/>
                    </a:lnTo>
                    <a:lnTo>
                      <a:pt x="264" y="831"/>
                    </a:lnTo>
                    <a:lnTo>
                      <a:pt x="264" y="966"/>
                    </a:lnTo>
                    <a:lnTo>
                      <a:pt x="271" y="972"/>
                    </a:lnTo>
                    <a:lnTo>
                      <a:pt x="271" y="1037"/>
                    </a:lnTo>
                    <a:lnTo>
                      <a:pt x="277" y="1043"/>
                    </a:lnTo>
                    <a:lnTo>
                      <a:pt x="277" y="1031"/>
                    </a:lnTo>
                    <a:lnTo>
                      <a:pt x="283" y="1025"/>
                    </a:lnTo>
                    <a:lnTo>
                      <a:pt x="283" y="919"/>
                    </a:lnTo>
                    <a:lnTo>
                      <a:pt x="289" y="913"/>
                    </a:lnTo>
                    <a:lnTo>
                      <a:pt x="289" y="660"/>
                    </a:lnTo>
                    <a:lnTo>
                      <a:pt x="296" y="654"/>
                    </a:lnTo>
                    <a:lnTo>
                      <a:pt x="296" y="530"/>
                    </a:lnTo>
                    <a:lnTo>
                      <a:pt x="302" y="524"/>
                    </a:lnTo>
                    <a:lnTo>
                      <a:pt x="302" y="483"/>
                    </a:lnTo>
                    <a:lnTo>
                      <a:pt x="308" y="477"/>
                    </a:lnTo>
                    <a:lnTo>
                      <a:pt x="308" y="489"/>
                    </a:lnTo>
                    <a:lnTo>
                      <a:pt x="315" y="495"/>
                    </a:lnTo>
                    <a:lnTo>
                      <a:pt x="315" y="530"/>
                    </a:lnTo>
                    <a:lnTo>
                      <a:pt x="321" y="536"/>
                    </a:lnTo>
                    <a:lnTo>
                      <a:pt x="321" y="613"/>
                    </a:lnTo>
                    <a:lnTo>
                      <a:pt x="327" y="618"/>
                    </a:lnTo>
                    <a:lnTo>
                      <a:pt x="327" y="730"/>
                    </a:lnTo>
                    <a:lnTo>
                      <a:pt x="334" y="736"/>
                    </a:lnTo>
                    <a:lnTo>
                      <a:pt x="334" y="819"/>
                    </a:lnTo>
                    <a:lnTo>
                      <a:pt x="340" y="825"/>
                    </a:lnTo>
                    <a:lnTo>
                      <a:pt x="340" y="842"/>
                    </a:lnTo>
                    <a:lnTo>
                      <a:pt x="340" y="836"/>
                    </a:lnTo>
                    <a:lnTo>
                      <a:pt x="346" y="831"/>
                    </a:lnTo>
                    <a:lnTo>
                      <a:pt x="346" y="783"/>
                    </a:lnTo>
                    <a:lnTo>
                      <a:pt x="352" y="778"/>
                    </a:lnTo>
                    <a:lnTo>
                      <a:pt x="352" y="671"/>
                    </a:lnTo>
                    <a:lnTo>
                      <a:pt x="359" y="666"/>
                    </a:lnTo>
                    <a:lnTo>
                      <a:pt x="359" y="536"/>
                    </a:lnTo>
                    <a:lnTo>
                      <a:pt x="365" y="530"/>
                    </a:lnTo>
                    <a:lnTo>
                      <a:pt x="365" y="430"/>
                    </a:lnTo>
                    <a:lnTo>
                      <a:pt x="371" y="424"/>
                    </a:lnTo>
                    <a:lnTo>
                      <a:pt x="371" y="365"/>
                    </a:lnTo>
                    <a:lnTo>
                      <a:pt x="384" y="353"/>
                    </a:lnTo>
                    <a:lnTo>
                      <a:pt x="378" y="353"/>
                    </a:lnTo>
                    <a:lnTo>
                      <a:pt x="384" y="383"/>
                    </a:lnTo>
                    <a:lnTo>
                      <a:pt x="390" y="389"/>
                    </a:lnTo>
                    <a:lnTo>
                      <a:pt x="390" y="471"/>
                    </a:lnTo>
                    <a:lnTo>
                      <a:pt x="397" y="477"/>
                    </a:lnTo>
                    <a:lnTo>
                      <a:pt x="397" y="607"/>
                    </a:lnTo>
                    <a:lnTo>
                      <a:pt x="403" y="613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6" name="Freeform 279"/>
              <p:cNvSpPr>
                <a:spLocks/>
              </p:cNvSpPr>
              <p:nvPr/>
            </p:nvSpPr>
            <p:spPr bwMode="auto">
              <a:xfrm>
                <a:off x="2441" y="2267"/>
                <a:ext cx="403" cy="1237"/>
              </a:xfrm>
              <a:custGeom>
                <a:avLst/>
                <a:gdLst>
                  <a:gd name="T0" fmla="*/ 6 w 403"/>
                  <a:gd name="T1" fmla="*/ 754 h 1237"/>
                  <a:gd name="T2" fmla="*/ 12 w 403"/>
                  <a:gd name="T3" fmla="*/ 890 h 1237"/>
                  <a:gd name="T4" fmla="*/ 25 w 403"/>
                  <a:gd name="T5" fmla="*/ 848 h 1237"/>
                  <a:gd name="T6" fmla="*/ 31 w 403"/>
                  <a:gd name="T7" fmla="*/ 636 h 1237"/>
                  <a:gd name="T8" fmla="*/ 44 w 403"/>
                  <a:gd name="T9" fmla="*/ 589 h 1237"/>
                  <a:gd name="T10" fmla="*/ 50 w 403"/>
                  <a:gd name="T11" fmla="*/ 613 h 1237"/>
                  <a:gd name="T12" fmla="*/ 57 w 403"/>
                  <a:gd name="T13" fmla="*/ 772 h 1237"/>
                  <a:gd name="T14" fmla="*/ 69 w 403"/>
                  <a:gd name="T15" fmla="*/ 895 h 1237"/>
                  <a:gd name="T16" fmla="*/ 75 w 403"/>
                  <a:gd name="T17" fmla="*/ 913 h 1237"/>
                  <a:gd name="T18" fmla="*/ 88 w 403"/>
                  <a:gd name="T19" fmla="*/ 772 h 1237"/>
                  <a:gd name="T20" fmla="*/ 94 w 403"/>
                  <a:gd name="T21" fmla="*/ 453 h 1237"/>
                  <a:gd name="T22" fmla="*/ 107 w 403"/>
                  <a:gd name="T23" fmla="*/ 336 h 1237"/>
                  <a:gd name="T24" fmla="*/ 113 w 403"/>
                  <a:gd name="T25" fmla="*/ 229 h 1237"/>
                  <a:gd name="T26" fmla="*/ 126 w 403"/>
                  <a:gd name="T27" fmla="*/ 300 h 1237"/>
                  <a:gd name="T28" fmla="*/ 138 w 403"/>
                  <a:gd name="T29" fmla="*/ 400 h 1237"/>
                  <a:gd name="T30" fmla="*/ 145 w 403"/>
                  <a:gd name="T31" fmla="*/ 518 h 1237"/>
                  <a:gd name="T32" fmla="*/ 164 w 403"/>
                  <a:gd name="T33" fmla="*/ 565 h 1237"/>
                  <a:gd name="T34" fmla="*/ 170 w 403"/>
                  <a:gd name="T35" fmla="*/ 607 h 1237"/>
                  <a:gd name="T36" fmla="*/ 182 w 403"/>
                  <a:gd name="T37" fmla="*/ 695 h 1237"/>
                  <a:gd name="T38" fmla="*/ 189 w 403"/>
                  <a:gd name="T39" fmla="*/ 919 h 1237"/>
                  <a:gd name="T40" fmla="*/ 201 w 403"/>
                  <a:gd name="T41" fmla="*/ 1049 h 1237"/>
                  <a:gd name="T42" fmla="*/ 208 w 403"/>
                  <a:gd name="T43" fmla="*/ 1237 h 1237"/>
                  <a:gd name="T44" fmla="*/ 214 w 403"/>
                  <a:gd name="T45" fmla="*/ 29 h 1237"/>
                  <a:gd name="T46" fmla="*/ 220 w 403"/>
                  <a:gd name="T47" fmla="*/ 430 h 1237"/>
                  <a:gd name="T48" fmla="*/ 227 w 403"/>
                  <a:gd name="T49" fmla="*/ 377 h 1237"/>
                  <a:gd name="T50" fmla="*/ 239 w 403"/>
                  <a:gd name="T51" fmla="*/ 288 h 1237"/>
                  <a:gd name="T52" fmla="*/ 245 w 403"/>
                  <a:gd name="T53" fmla="*/ 176 h 1237"/>
                  <a:gd name="T54" fmla="*/ 264 w 403"/>
                  <a:gd name="T55" fmla="*/ 259 h 1237"/>
                  <a:gd name="T56" fmla="*/ 271 w 403"/>
                  <a:gd name="T57" fmla="*/ 489 h 1237"/>
                  <a:gd name="T58" fmla="*/ 283 w 403"/>
                  <a:gd name="T59" fmla="*/ 518 h 1237"/>
                  <a:gd name="T60" fmla="*/ 290 w 403"/>
                  <a:gd name="T61" fmla="*/ 548 h 1237"/>
                  <a:gd name="T62" fmla="*/ 302 w 403"/>
                  <a:gd name="T63" fmla="*/ 571 h 1237"/>
                  <a:gd name="T64" fmla="*/ 315 w 403"/>
                  <a:gd name="T65" fmla="*/ 660 h 1237"/>
                  <a:gd name="T66" fmla="*/ 321 w 403"/>
                  <a:gd name="T67" fmla="*/ 913 h 1237"/>
                  <a:gd name="T68" fmla="*/ 334 w 403"/>
                  <a:gd name="T69" fmla="*/ 1060 h 1237"/>
                  <a:gd name="T70" fmla="*/ 340 w 403"/>
                  <a:gd name="T71" fmla="*/ 1237 h 1237"/>
                  <a:gd name="T72" fmla="*/ 346 w 403"/>
                  <a:gd name="T73" fmla="*/ 123 h 1237"/>
                  <a:gd name="T74" fmla="*/ 353 w 403"/>
                  <a:gd name="T75" fmla="*/ 430 h 1237"/>
                  <a:gd name="T76" fmla="*/ 365 w 403"/>
                  <a:gd name="T77" fmla="*/ 442 h 1237"/>
                  <a:gd name="T78" fmla="*/ 371 w 403"/>
                  <a:gd name="T79" fmla="*/ 400 h 1237"/>
                  <a:gd name="T80" fmla="*/ 384 w 403"/>
                  <a:gd name="T81" fmla="*/ 436 h 1237"/>
                  <a:gd name="T82" fmla="*/ 397 w 403"/>
                  <a:gd name="T83" fmla="*/ 495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3" h="1237">
                    <a:moveTo>
                      <a:pt x="0" y="613"/>
                    </a:moveTo>
                    <a:lnTo>
                      <a:pt x="0" y="748"/>
                    </a:lnTo>
                    <a:lnTo>
                      <a:pt x="6" y="754"/>
                    </a:lnTo>
                    <a:lnTo>
                      <a:pt x="6" y="848"/>
                    </a:lnTo>
                    <a:lnTo>
                      <a:pt x="12" y="854"/>
                    </a:lnTo>
                    <a:lnTo>
                      <a:pt x="12" y="890"/>
                    </a:lnTo>
                    <a:lnTo>
                      <a:pt x="19" y="884"/>
                    </a:lnTo>
                    <a:lnTo>
                      <a:pt x="19" y="854"/>
                    </a:lnTo>
                    <a:lnTo>
                      <a:pt x="25" y="848"/>
                    </a:lnTo>
                    <a:lnTo>
                      <a:pt x="25" y="742"/>
                    </a:lnTo>
                    <a:lnTo>
                      <a:pt x="31" y="736"/>
                    </a:lnTo>
                    <a:lnTo>
                      <a:pt x="31" y="636"/>
                    </a:lnTo>
                    <a:lnTo>
                      <a:pt x="38" y="630"/>
                    </a:lnTo>
                    <a:lnTo>
                      <a:pt x="38" y="595"/>
                    </a:lnTo>
                    <a:lnTo>
                      <a:pt x="44" y="589"/>
                    </a:lnTo>
                    <a:lnTo>
                      <a:pt x="44" y="607"/>
                    </a:lnTo>
                    <a:lnTo>
                      <a:pt x="50" y="613"/>
                    </a:lnTo>
                    <a:lnTo>
                      <a:pt x="50" y="666"/>
                    </a:lnTo>
                    <a:lnTo>
                      <a:pt x="57" y="671"/>
                    </a:lnTo>
                    <a:lnTo>
                      <a:pt x="57" y="772"/>
                    </a:lnTo>
                    <a:lnTo>
                      <a:pt x="63" y="778"/>
                    </a:lnTo>
                    <a:lnTo>
                      <a:pt x="63" y="890"/>
                    </a:lnTo>
                    <a:lnTo>
                      <a:pt x="69" y="895"/>
                    </a:lnTo>
                    <a:lnTo>
                      <a:pt x="69" y="943"/>
                    </a:lnTo>
                    <a:lnTo>
                      <a:pt x="75" y="948"/>
                    </a:lnTo>
                    <a:lnTo>
                      <a:pt x="75" y="913"/>
                    </a:lnTo>
                    <a:lnTo>
                      <a:pt x="82" y="907"/>
                    </a:lnTo>
                    <a:lnTo>
                      <a:pt x="82" y="778"/>
                    </a:lnTo>
                    <a:lnTo>
                      <a:pt x="88" y="772"/>
                    </a:lnTo>
                    <a:lnTo>
                      <a:pt x="88" y="607"/>
                    </a:lnTo>
                    <a:lnTo>
                      <a:pt x="94" y="601"/>
                    </a:lnTo>
                    <a:lnTo>
                      <a:pt x="94" y="453"/>
                    </a:lnTo>
                    <a:lnTo>
                      <a:pt x="101" y="448"/>
                    </a:lnTo>
                    <a:lnTo>
                      <a:pt x="101" y="341"/>
                    </a:lnTo>
                    <a:lnTo>
                      <a:pt x="107" y="336"/>
                    </a:lnTo>
                    <a:lnTo>
                      <a:pt x="107" y="271"/>
                    </a:lnTo>
                    <a:lnTo>
                      <a:pt x="113" y="265"/>
                    </a:lnTo>
                    <a:lnTo>
                      <a:pt x="113" y="229"/>
                    </a:lnTo>
                    <a:lnTo>
                      <a:pt x="119" y="235"/>
                    </a:lnTo>
                    <a:lnTo>
                      <a:pt x="126" y="241"/>
                    </a:lnTo>
                    <a:lnTo>
                      <a:pt x="126" y="300"/>
                    </a:lnTo>
                    <a:lnTo>
                      <a:pt x="132" y="306"/>
                    </a:lnTo>
                    <a:lnTo>
                      <a:pt x="132" y="394"/>
                    </a:lnTo>
                    <a:lnTo>
                      <a:pt x="138" y="400"/>
                    </a:lnTo>
                    <a:lnTo>
                      <a:pt x="138" y="465"/>
                    </a:lnTo>
                    <a:lnTo>
                      <a:pt x="145" y="471"/>
                    </a:lnTo>
                    <a:lnTo>
                      <a:pt x="145" y="518"/>
                    </a:lnTo>
                    <a:lnTo>
                      <a:pt x="151" y="524"/>
                    </a:lnTo>
                    <a:lnTo>
                      <a:pt x="151" y="554"/>
                    </a:lnTo>
                    <a:lnTo>
                      <a:pt x="164" y="565"/>
                    </a:lnTo>
                    <a:lnTo>
                      <a:pt x="164" y="577"/>
                    </a:lnTo>
                    <a:lnTo>
                      <a:pt x="170" y="583"/>
                    </a:lnTo>
                    <a:lnTo>
                      <a:pt x="170" y="607"/>
                    </a:lnTo>
                    <a:lnTo>
                      <a:pt x="176" y="613"/>
                    </a:lnTo>
                    <a:lnTo>
                      <a:pt x="176" y="689"/>
                    </a:lnTo>
                    <a:lnTo>
                      <a:pt x="182" y="695"/>
                    </a:lnTo>
                    <a:lnTo>
                      <a:pt x="182" y="795"/>
                    </a:lnTo>
                    <a:lnTo>
                      <a:pt x="189" y="801"/>
                    </a:lnTo>
                    <a:lnTo>
                      <a:pt x="189" y="919"/>
                    </a:lnTo>
                    <a:lnTo>
                      <a:pt x="195" y="925"/>
                    </a:lnTo>
                    <a:lnTo>
                      <a:pt x="195" y="1043"/>
                    </a:lnTo>
                    <a:lnTo>
                      <a:pt x="201" y="1049"/>
                    </a:lnTo>
                    <a:lnTo>
                      <a:pt x="201" y="1149"/>
                    </a:lnTo>
                    <a:lnTo>
                      <a:pt x="208" y="1155"/>
                    </a:lnTo>
                    <a:lnTo>
                      <a:pt x="208" y="1237"/>
                    </a:lnTo>
                    <a:lnTo>
                      <a:pt x="208" y="0"/>
                    </a:lnTo>
                    <a:lnTo>
                      <a:pt x="208" y="23"/>
                    </a:lnTo>
                    <a:lnTo>
                      <a:pt x="214" y="29"/>
                    </a:lnTo>
                    <a:lnTo>
                      <a:pt x="214" y="371"/>
                    </a:lnTo>
                    <a:lnTo>
                      <a:pt x="220" y="377"/>
                    </a:lnTo>
                    <a:lnTo>
                      <a:pt x="220" y="430"/>
                    </a:lnTo>
                    <a:lnTo>
                      <a:pt x="220" y="424"/>
                    </a:lnTo>
                    <a:lnTo>
                      <a:pt x="227" y="418"/>
                    </a:lnTo>
                    <a:lnTo>
                      <a:pt x="227" y="377"/>
                    </a:lnTo>
                    <a:lnTo>
                      <a:pt x="233" y="371"/>
                    </a:lnTo>
                    <a:lnTo>
                      <a:pt x="233" y="294"/>
                    </a:lnTo>
                    <a:lnTo>
                      <a:pt x="239" y="288"/>
                    </a:lnTo>
                    <a:lnTo>
                      <a:pt x="239" y="218"/>
                    </a:lnTo>
                    <a:lnTo>
                      <a:pt x="245" y="212"/>
                    </a:lnTo>
                    <a:lnTo>
                      <a:pt x="245" y="176"/>
                    </a:lnTo>
                    <a:lnTo>
                      <a:pt x="258" y="176"/>
                    </a:lnTo>
                    <a:lnTo>
                      <a:pt x="258" y="253"/>
                    </a:lnTo>
                    <a:lnTo>
                      <a:pt x="264" y="259"/>
                    </a:lnTo>
                    <a:lnTo>
                      <a:pt x="264" y="353"/>
                    </a:lnTo>
                    <a:lnTo>
                      <a:pt x="271" y="359"/>
                    </a:lnTo>
                    <a:lnTo>
                      <a:pt x="271" y="489"/>
                    </a:lnTo>
                    <a:lnTo>
                      <a:pt x="277" y="495"/>
                    </a:lnTo>
                    <a:lnTo>
                      <a:pt x="277" y="512"/>
                    </a:lnTo>
                    <a:lnTo>
                      <a:pt x="283" y="518"/>
                    </a:lnTo>
                    <a:lnTo>
                      <a:pt x="283" y="536"/>
                    </a:lnTo>
                    <a:lnTo>
                      <a:pt x="296" y="548"/>
                    </a:lnTo>
                    <a:lnTo>
                      <a:pt x="290" y="548"/>
                    </a:lnTo>
                    <a:lnTo>
                      <a:pt x="296" y="548"/>
                    </a:lnTo>
                    <a:lnTo>
                      <a:pt x="302" y="554"/>
                    </a:lnTo>
                    <a:lnTo>
                      <a:pt x="302" y="571"/>
                    </a:lnTo>
                    <a:lnTo>
                      <a:pt x="308" y="577"/>
                    </a:lnTo>
                    <a:lnTo>
                      <a:pt x="308" y="654"/>
                    </a:lnTo>
                    <a:lnTo>
                      <a:pt x="315" y="660"/>
                    </a:lnTo>
                    <a:lnTo>
                      <a:pt x="315" y="778"/>
                    </a:lnTo>
                    <a:lnTo>
                      <a:pt x="321" y="783"/>
                    </a:lnTo>
                    <a:lnTo>
                      <a:pt x="321" y="913"/>
                    </a:lnTo>
                    <a:lnTo>
                      <a:pt x="327" y="919"/>
                    </a:lnTo>
                    <a:lnTo>
                      <a:pt x="327" y="1055"/>
                    </a:lnTo>
                    <a:lnTo>
                      <a:pt x="334" y="1060"/>
                    </a:lnTo>
                    <a:lnTo>
                      <a:pt x="334" y="1196"/>
                    </a:lnTo>
                    <a:lnTo>
                      <a:pt x="340" y="1202"/>
                    </a:lnTo>
                    <a:lnTo>
                      <a:pt x="340" y="1237"/>
                    </a:lnTo>
                    <a:lnTo>
                      <a:pt x="340" y="0"/>
                    </a:lnTo>
                    <a:lnTo>
                      <a:pt x="340" y="118"/>
                    </a:lnTo>
                    <a:lnTo>
                      <a:pt x="346" y="123"/>
                    </a:lnTo>
                    <a:lnTo>
                      <a:pt x="346" y="330"/>
                    </a:lnTo>
                    <a:lnTo>
                      <a:pt x="353" y="336"/>
                    </a:lnTo>
                    <a:lnTo>
                      <a:pt x="353" y="430"/>
                    </a:lnTo>
                    <a:lnTo>
                      <a:pt x="359" y="436"/>
                    </a:lnTo>
                    <a:lnTo>
                      <a:pt x="359" y="448"/>
                    </a:lnTo>
                    <a:lnTo>
                      <a:pt x="365" y="442"/>
                    </a:lnTo>
                    <a:lnTo>
                      <a:pt x="365" y="418"/>
                    </a:lnTo>
                    <a:lnTo>
                      <a:pt x="371" y="412"/>
                    </a:lnTo>
                    <a:lnTo>
                      <a:pt x="371" y="400"/>
                    </a:lnTo>
                    <a:lnTo>
                      <a:pt x="378" y="406"/>
                    </a:lnTo>
                    <a:lnTo>
                      <a:pt x="384" y="412"/>
                    </a:lnTo>
                    <a:lnTo>
                      <a:pt x="384" y="436"/>
                    </a:lnTo>
                    <a:lnTo>
                      <a:pt x="390" y="442"/>
                    </a:lnTo>
                    <a:lnTo>
                      <a:pt x="390" y="489"/>
                    </a:lnTo>
                    <a:lnTo>
                      <a:pt x="397" y="495"/>
                    </a:lnTo>
                    <a:lnTo>
                      <a:pt x="397" y="565"/>
                    </a:lnTo>
                    <a:lnTo>
                      <a:pt x="403" y="57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7" name="Freeform 280"/>
              <p:cNvSpPr>
                <a:spLocks/>
              </p:cNvSpPr>
              <p:nvPr/>
            </p:nvSpPr>
            <p:spPr bwMode="auto">
              <a:xfrm>
                <a:off x="2844" y="2267"/>
                <a:ext cx="384" cy="1237"/>
              </a:xfrm>
              <a:custGeom>
                <a:avLst/>
                <a:gdLst>
                  <a:gd name="T0" fmla="*/ 6 w 384"/>
                  <a:gd name="T1" fmla="*/ 654 h 1237"/>
                  <a:gd name="T2" fmla="*/ 19 w 384"/>
                  <a:gd name="T3" fmla="*/ 689 h 1237"/>
                  <a:gd name="T4" fmla="*/ 25 w 384"/>
                  <a:gd name="T5" fmla="*/ 618 h 1237"/>
                  <a:gd name="T6" fmla="*/ 38 w 384"/>
                  <a:gd name="T7" fmla="*/ 571 h 1237"/>
                  <a:gd name="T8" fmla="*/ 44 w 384"/>
                  <a:gd name="T9" fmla="*/ 654 h 1237"/>
                  <a:gd name="T10" fmla="*/ 57 w 384"/>
                  <a:gd name="T11" fmla="*/ 778 h 1237"/>
                  <a:gd name="T12" fmla="*/ 63 w 384"/>
                  <a:gd name="T13" fmla="*/ 1043 h 1237"/>
                  <a:gd name="T14" fmla="*/ 76 w 384"/>
                  <a:gd name="T15" fmla="*/ 1172 h 1237"/>
                  <a:gd name="T16" fmla="*/ 76 w 384"/>
                  <a:gd name="T17" fmla="*/ 53 h 1237"/>
                  <a:gd name="T18" fmla="*/ 88 w 384"/>
                  <a:gd name="T19" fmla="*/ 300 h 1237"/>
                  <a:gd name="T20" fmla="*/ 94 w 384"/>
                  <a:gd name="T21" fmla="*/ 430 h 1237"/>
                  <a:gd name="T22" fmla="*/ 107 w 384"/>
                  <a:gd name="T23" fmla="*/ 394 h 1237"/>
                  <a:gd name="T24" fmla="*/ 120 w 384"/>
                  <a:gd name="T25" fmla="*/ 453 h 1237"/>
                  <a:gd name="T26" fmla="*/ 132 w 384"/>
                  <a:gd name="T27" fmla="*/ 530 h 1237"/>
                  <a:gd name="T28" fmla="*/ 139 w 384"/>
                  <a:gd name="T29" fmla="*/ 695 h 1237"/>
                  <a:gd name="T30" fmla="*/ 151 w 384"/>
                  <a:gd name="T31" fmla="*/ 713 h 1237"/>
                  <a:gd name="T32" fmla="*/ 157 w 384"/>
                  <a:gd name="T33" fmla="*/ 642 h 1237"/>
                  <a:gd name="T34" fmla="*/ 170 w 384"/>
                  <a:gd name="T35" fmla="*/ 565 h 1237"/>
                  <a:gd name="T36" fmla="*/ 176 w 384"/>
                  <a:gd name="T37" fmla="*/ 506 h 1237"/>
                  <a:gd name="T38" fmla="*/ 183 w 384"/>
                  <a:gd name="T39" fmla="*/ 589 h 1237"/>
                  <a:gd name="T40" fmla="*/ 195 w 384"/>
                  <a:gd name="T41" fmla="*/ 713 h 1237"/>
                  <a:gd name="T42" fmla="*/ 202 w 384"/>
                  <a:gd name="T43" fmla="*/ 1025 h 1237"/>
                  <a:gd name="T44" fmla="*/ 214 w 384"/>
                  <a:gd name="T45" fmla="*/ 1166 h 1237"/>
                  <a:gd name="T46" fmla="*/ 214 w 384"/>
                  <a:gd name="T47" fmla="*/ 29 h 1237"/>
                  <a:gd name="T48" fmla="*/ 227 w 384"/>
                  <a:gd name="T49" fmla="*/ 212 h 1237"/>
                  <a:gd name="T50" fmla="*/ 233 w 384"/>
                  <a:gd name="T51" fmla="*/ 394 h 1237"/>
                  <a:gd name="T52" fmla="*/ 246 w 384"/>
                  <a:gd name="T53" fmla="*/ 371 h 1237"/>
                  <a:gd name="T54" fmla="*/ 258 w 384"/>
                  <a:gd name="T55" fmla="*/ 406 h 1237"/>
                  <a:gd name="T56" fmla="*/ 265 w 384"/>
                  <a:gd name="T57" fmla="*/ 530 h 1237"/>
                  <a:gd name="T58" fmla="*/ 277 w 384"/>
                  <a:gd name="T59" fmla="*/ 636 h 1237"/>
                  <a:gd name="T60" fmla="*/ 283 w 384"/>
                  <a:gd name="T61" fmla="*/ 725 h 1237"/>
                  <a:gd name="T62" fmla="*/ 296 w 384"/>
                  <a:gd name="T63" fmla="*/ 689 h 1237"/>
                  <a:gd name="T64" fmla="*/ 302 w 384"/>
                  <a:gd name="T65" fmla="*/ 542 h 1237"/>
                  <a:gd name="T66" fmla="*/ 315 w 384"/>
                  <a:gd name="T67" fmla="*/ 471 h 1237"/>
                  <a:gd name="T68" fmla="*/ 321 w 384"/>
                  <a:gd name="T69" fmla="*/ 471 h 1237"/>
                  <a:gd name="T70" fmla="*/ 328 w 384"/>
                  <a:gd name="T71" fmla="*/ 630 h 1237"/>
                  <a:gd name="T72" fmla="*/ 340 w 384"/>
                  <a:gd name="T73" fmla="*/ 795 h 1237"/>
                  <a:gd name="T74" fmla="*/ 346 w 384"/>
                  <a:gd name="T75" fmla="*/ 1102 h 1237"/>
                  <a:gd name="T76" fmla="*/ 359 w 384"/>
                  <a:gd name="T77" fmla="*/ 1190 h 1237"/>
                  <a:gd name="T78" fmla="*/ 359 w 384"/>
                  <a:gd name="T79" fmla="*/ 29 h 1237"/>
                  <a:gd name="T80" fmla="*/ 372 w 384"/>
                  <a:gd name="T81" fmla="*/ 324 h 1237"/>
                  <a:gd name="T82" fmla="*/ 378 w 384"/>
                  <a:gd name="T83" fmla="*/ 400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84" h="1237">
                    <a:moveTo>
                      <a:pt x="0" y="571"/>
                    </a:moveTo>
                    <a:lnTo>
                      <a:pt x="0" y="648"/>
                    </a:lnTo>
                    <a:lnTo>
                      <a:pt x="6" y="654"/>
                    </a:lnTo>
                    <a:lnTo>
                      <a:pt x="6" y="695"/>
                    </a:lnTo>
                    <a:lnTo>
                      <a:pt x="13" y="695"/>
                    </a:lnTo>
                    <a:lnTo>
                      <a:pt x="19" y="689"/>
                    </a:lnTo>
                    <a:lnTo>
                      <a:pt x="19" y="666"/>
                    </a:lnTo>
                    <a:lnTo>
                      <a:pt x="25" y="660"/>
                    </a:lnTo>
                    <a:lnTo>
                      <a:pt x="25" y="618"/>
                    </a:lnTo>
                    <a:lnTo>
                      <a:pt x="31" y="613"/>
                    </a:lnTo>
                    <a:lnTo>
                      <a:pt x="31" y="577"/>
                    </a:lnTo>
                    <a:lnTo>
                      <a:pt x="38" y="571"/>
                    </a:lnTo>
                    <a:lnTo>
                      <a:pt x="38" y="583"/>
                    </a:lnTo>
                    <a:lnTo>
                      <a:pt x="44" y="589"/>
                    </a:lnTo>
                    <a:lnTo>
                      <a:pt x="44" y="654"/>
                    </a:lnTo>
                    <a:lnTo>
                      <a:pt x="50" y="660"/>
                    </a:lnTo>
                    <a:lnTo>
                      <a:pt x="50" y="772"/>
                    </a:lnTo>
                    <a:lnTo>
                      <a:pt x="57" y="778"/>
                    </a:lnTo>
                    <a:lnTo>
                      <a:pt x="57" y="901"/>
                    </a:lnTo>
                    <a:lnTo>
                      <a:pt x="63" y="907"/>
                    </a:lnTo>
                    <a:lnTo>
                      <a:pt x="63" y="1043"/>
                    </a:lnTo>
                    <a:lnTo>
                      <a:pt x="69" y="1049"/>
                    </a:lnTo>
                    <a:lnTo>
                      <a:pt x="69" y="1166"/>
                    </a:lnTo>
                    <a:lnTo>
                      <a:pt x="76" y="1172"/>
                    </a:lnTo>
                    <a:lnTo>
                      <a:pt x="76" y="1237"/>
                    </a:lnTo>
                    <a:lnTo>
                      <a:pt x="76" y="0"/>
                    </a:lnTo>
                    <a:lnTo>
                      <a:pt x="76" y="53"/>
                    </a:lnTo>
                    <a:lnTo>
                      <a:pt x="82" y="59"/>
                    </a:lnTo>
                    <a:lnTo>
                      <a:pt x="82" y="294"/>
                    </a:lnTo>
                    <a:lnTo>
                      <a:pt x="88" y="300"/>
                    </a:lnTo>
                    <a:lnTo>
                      <a:pt x="88" y="418"/>
                    </a:lnTo>
                    <a:lnTo>
                      <a:pt x="101" y="430"/>
                    </a:lnTo>
                    <a:lnTo>
                      <a:pt x="94" y="430"/>
                    </a:lnTo>
                    <a:lnTo>
                      <a:pt x="101" y="406"/>
                    </a:lnTo>
                    <a:lnTo>
                      <a:pt x="113" y="394"/>
                    </a:lnTo>
                    <a:lnTo>
                      <a:pt x="107" y="394"/>
                    </a:lnTo>
                    <a:lnTo>
                      <a:pt x="113" y="412"/>
                    </a:lnTo>
                    <a:lnTo>
                      <a:pt x="120" y="418"/>
                    </a:lnTo>
                    <a:lnTo>
                      <a:pt x="120" y="453"/>
                    </a:lnTo>
                    <a:lnTo>
                      <a:pt x="126" y="459"/>
                    </a:lnTo>
                    <a:lnTo>
                      <a:pt x="126" y="524"/>
                    </a:lnTo>
                    <a:lnTo>
                      <a:pt x="132" y="530"/>
                    </a:lnTo>
                    <a:lnTo>
                      <a:pt x="132" y="613"/>
                    </a:lnTo>
                    <a:lnTo>
                      <a:pt x="139" y="618"/>
                    </a:lnTo>
                    <a:lnTo>
                      <a:pt x="139" y="695"/>
                    </a:lnTo>
                    <a:lnTo>
                      <a:pt x="145" y="701"/>
                    </a:lnTo>
                    <a:lnTo>
                      <a:pt x="145" y="719"/>
                    </a:lnTo>
                    <a:lnTo>
                      <a:pt x="151" y="713"/>
                    </a:lnTo>
                    <a:lnTo>
                      <a:pt x="151" y="701"/>
                    </a:lnTo>
                    <a:lnTo>
                      <a:pt x="157" y="695"/>
                    </a:lnTo>
                    <a:lnTo>
                      <a:pt x="157" y="642"/>
                    </a:lnTo>
                    <a:lnTo>
                      <a:pt x="164" y="636"/>
                    </a:lnTo>
                    <a:lnTo>
                      <a:pt x="164" y="571"/>
                    </a:lnTo>
                    <a:lnTo>
                      <a:pt x="170" y="565"/>
                    </a:lnTo>
                    <a:lnTo>
                      <a:pt x="170" y="518"/>
                    </a:lnTo>
                    <a:lnTo>
                      <a:pt x="176" y="512"/>
                    </a:lnTo>
                    <a:lnTo>
                      <a:pt x="176" y="506"/>
                    </a:lnTo>
                    <a:lnTo>
                      <a:pt x="176" y="518"/>
                    </a:lnTo>
                    <a:lnTo>
                      <a:pt x="183" y="524"/>
                    </a:lnTo>
                    <a:lnTo>
                      <a:pt x="183" y="589"/>
                    </a:lnTo>
                    <a:lnTo>
                      <a:pt x="189" y="595"/>
                    </a:lnTo>
                    <a:lnTo>
                      <a:pt x="189" y="707"/>
                    </a:lnTo>
                    <a:lnTo>
                      <a:pt x="195" y="713"/>
                    </a:lnTo>
                    <a:lnTo>
                      <a:pt x="195" y="860"/>
                    </a:lnTo>
                    <a:lnTo>
                      <a:pt x="202" y="866"/>
                    </a:lnTo>
                    <a:lnTo>
                      <a:pt x="202" y="1025"/>
                    </a:lnTo>
                    <a:lnTo>
                      <a:pt x="208" y="1031"/>
                    </a:lnTo>
                    <a:lnTo>
                      <a:pt x="208" y="1161"/>
                    </a:lnTo>
                    <a:lnTo>
                      <a:pt x="214" y="1166"/>
                    </a:lnTo>
                    <a:lnTo>
                      <a:pt x="214" y="1237"/>
                    </a:lnTo>
                    <a:lnTo>
                      <a:pt x="214" y="0"/>
                    </a:lnTo>
                    <a:lnTo>
                      <a:pt x="214" y="29"/>
                    </a:lnTo>
                    <a:lnTo>
                      <a:pt x="220" y="35"/>
                    </a:lnTo>
                    <a:lnTo>
                      <a:pt x="220" y="206"/>
                    </a:lnTo>
                    <a:lnTo>
                      <a:pt x="227" y="212"/>
                    </a:lnTo>
                    <a:lnTo>
                      <a:pt x="227" y="371"/>
                    </a:lnTo>
                    <a:lnTo>
                      <a:pt x="233" y="377"/>
                    </a:lnTo>
                    <a:lnTo>
                      <a:pt x="233" y="394"/>
                    </a:lnTo>
                    <a:lnTo>
                      <a:pt x="239" y="389"/>
                    </a:lnTo>
                    <a:lnTo>
                      <a:pt x="239" y="371"/>
                    </a:lnTo>
                    <a:lnTo>
                      <a:pt x="246" y="371"/>
                    </a:lnTo>
                    <a:lnTo>
                      <a:pt x="252" y="377"/>
                    </a:lnTo>
                    <a:lnTo>
                      <a:pt x="252" y="400"/>
                    </a:lnTo>
                    <a:lnTo>
                      <a:pt x="258" y="406"/>
                    </a:lnTo>
                    <a:lnTo>
                      <a:pt x="258" y="448"/>
                    </a:lnTo>
                    <a:lnTo>
                      <a:pt x="265" y="453"/>
                    </a:lnTo>
                    <a:lnTo>
                      <a:pt x="265" y="530"/>
                    </a:lnTo>
                    <a:lnTo>
                      <a:pt x="271" y="536"/>
                    </a:lnTo>
                    <a:lnTo>
                      <a:pt x="271" y="630"/>
                    </a:lnTo>
                    <a:lnTo>
                      <a:pt x="277" y="636"/>
                    </a:lnTo>
                    <a:lnTo>
                      <a:pt x="277" y="701"/>
                    </a:lnTo>
                    <a:lnTo>
                      <a:pt x="283" y="707"/>
                    </a:lnTo>
                    <a:lnTo>
                      <a:pt x="283" y="725"/>
                    </a:lnTo>
                    <a:lnTo>
                      <a:pt x="290" y="719"/>
                    </a:lnTo>
                    <a:lnTo>
                      <a:pt x="290" y="695"/>
                    </a:lnTo>
                    <a:lnTo>
                      <a:pt x="296" y="689"/>
                    </a:lnTo>
                    <a:lnTo>
                      <a:pt x="296" y="624"/>
                    </a:lnTo>
                    <a:lnTo>
                      <a:pt x="302" y="618"/>
                    </a:lnTo>
                    <a:lnTo>
                      <a:pt x="302" y="542"/>
                    </a:lnTo>
                    <a:lnTo>
                      <a:pt x="309" y="536"/>
                    </a:lnTo>
                    <a:lnTo>
                      <a:pt x="309" y="477"/>
                    </a:lnTo>
                    <a:lnTo>
                      <a:pt x="315" y="471"/>
                    </a:lnTo>
                    <a:lnTo>
                      <a:pt x="315" y="459"/>
                    </a:lnTo>
                    <a:lnTo>
                      <a:pt x="315" y="465"/>
                    </a:lnTo>
                    <a:lnTo>
                      <a:pt x="321" y="471"/>
                    </a:lnTo>
                    <a:lnTo>
                      <a:pt x="321" y="518"/>
                    </a:lnTo>
                    <a:lnTo>
                      <a:pt x="328" y="524"/>
                    </a:lnTo>
                    <a:lnTo>
                      <a:pt x="328" y="630"/>
                    </a:lnTo>
                    <a:lnTo>
                      <a:pt x="334" y="636"/>
                    </a:lnTo>
                    <a:lnTo>
                      <a:pt x="334" y="789"/>
                    </a:lnTo>
                    <a:lnTo>
                      <a:pt x="340" y="795"/>
                    </a:lnTo>
                    <a:lnTo>
                      <a:pt x="340" y="972"/>
                    </a:lnTo>
                    <a:lnTo>
                      <a:pt x="346" y="978"/>
                    </a:lnTo>
                    <a:lnTo>
                      <a:pt x="346" y="1102"/>
                    </a:lnTo>
                    <a:lnTo>
                      <a:pt x="353" y="1108"/>
                    </a:lnTo>
                    <a:lnTo>
                      <a:pt x="353" y="1184"/>
                    </a:lnTo>
                    <a:lnTo>
                      <a:pt x="359" y="1190"/>
                    </a:lnTo>
                    <a:lnTo>
                      <a:pt x="359" y="1237"/>
                    </a:lnTo>
                    <a:lnTo>
                      <a:pt x="359" y="0"/>
                    </a:lnTo>
                    <a:lnTo>
                      <a:pt x="359" y="29"/>
                    </a:lnTo>
                    <a:lnTo>
                      <a:pt x="365" y="35"/>
                    </a:lnTo>
                    <a:lnTo>
                      <a:pt x="365" y="318"/>
                    </a:lnTo>
                    <a:lnTo>
                      <a:pt x="372" y="324"/>
                    </a:lnTo>
                    <a:lnTo>
                      <a:pt x="372" y="412"/>
                    </a:lnTo>
                    <a:lnTo>
                      <a:pt x="378" y="406"/>
                    </a:lnTo>
                    <a:lnTo>
                      <a:pt x="378" y="400"/>
                    </a:lnTo>
                    <a:lnTo>
                      <a:pt x="384" y="406"/>
                    </a:lnTo>
                    <a:lnTo>
                      <a:pt x="384" y="400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8" name="Freeform 281"/>
              <p:cNvSpPr>
                <a:spLocks/>
              </p:cNvSpPr>
              <p:nvPr/>
            </p:nvSpPr>
            <p:spPr bwMode="auto">
              <a:xfrm>
                <a:off x="3228" y="2526"/>
                <a:ext cx="397" cy="754"/>
              </a:xfrm>
              <a:custGeom>
                <a:avLst/>
                <a:gdLst>
                  <a:gd name="T0" fmla="*/ 7 w 397"/>
                  <a:gd name="T1" fmla="*/ 153 h 754"/>
                  <a:gd name="T2" fmla="*/ 13 w 397"/>
                  <a:gd name="T3" fmla="*/ 242 h 754"/>
                  <a:gd name="T4" fmla="*/ 25 w 397"/>
                  <a:gd name="T5" fmla="*/ 336 h 754"/>
                  <a:gd name="T6" fmla="*/ 32 w 397"/>
                  <a:gd name="T7" fmla="*/ 501 h 754"/>
                  <a:gd name="T8" fmla="*/ 38 w 397"/>
                  <a:gd name="T9" fmla="*/ 501 h 754"/>
                  <a:gd name="T10" fmla="*/ 51 w 397"/>
                  <a:gd name="T11" fmla="*/ 442 h 754"/>
                  <a:gd name="T12" fmla="*/ 57 w 397"/>
                  <a:gd name="T13" fmla="*/ 236 h 754"/>
                  <a:gd name="T14" fmla="*/ 70 w 397"/>
                  <a:gd name="T15" fmla="*/ 147 h 754"/>
                  <a:gd name="T16" fmla="*/ 76 w 397"/>
                  <a:gd name="T17" fmla="*/ 147 h 754"/>
                  <a:gd name="T18" fmla="*/ 88 w 397"/>
                  <a:gd name="T19" fmla="*/ 230 h 754"/>
                  <a:gd name="T20" fmla="*/ 95 w 397"/>
                  <a:gd name="T21" fmla="*/ 542 h 754"/>
                  <a:gd name="T22" fmla="*/ 107 w 397"/>
                  <a:gd name="T23" fmla="*/ 684 h 754"/>
                  <a:gd name="T24" fmla="*/ 120 w 397"/>
                  <a:gd name="T25" fmla="*/ 642 h 754"/>
                  <a:gd name="T26" fmla="*/ 132 w 397"/>
                  <a:gd name="T27" fmla="*/ 418 h 754"/>
                  <a:gd name="T28" fmla="*/ 139 w 397"/>
                  <a:gd name="T29" fmla="*/ 265 h 754"/>
                  <a:gd name="T30" fmla="*/ 151 w 397"/>
                  <a:gd name="T31" fmla="*/ 289 h 754"/>
                  <a:gd name="T32" fmla="*/ 158 w 397"/>
                  <a:gd name="T33" fmla="*/ 430 h 754"/>
                  <a:gd name="T34" fmla="*/ 170 w 397"/>
                  <a:gd name="T35" fmla="*/ 530 h 754"/>
                  <a:gd name="T36" fmla="*/ 177 w 397"/>
                  <a:gd name="T37" fmla="*/ 536 h 754"/>
                  <a:gd name="T38" fmla="*/ 189 w 397"/>
                  <a:gd name="T39" fmla="*/ 436 h 754"/>
                  <a:gd name="T40" fmla="*/ 195 w 397"/>
                  <a:gd name="T41" fmla="*/ 194 h 754"/>
                  <a:gd name="T42" fmla="*/ 208 w 397"/>
                  <a:gd name="T43" fmla="*/ 94 h 754"/>
                  <a:gd name="T44" fmla="*/ 214 w 397"/>
                  <a:gd name="T45" fmla="*/ 35 h 754"/>
                  <a:gd name="T46" fmla="*/ 227 w 397"/>
                  <a:gd name="T47" fmla="*/ 159 h 754"/>
                  <a:gd name="T48" fmla="*/ 240 w 397"/>
                  <a:gd name="T49" fmla="*/ 295 h 754"/>
                  <a:gd name="T50" fmla="*/ 246 w 397"/>
                  <a:gd name="T51" fmla="*/ 513 h 754"/>
                  <a:gd name="T52" fmla="*/ 258 w 397"/>
                  <a:gd name="T53" fmla="*/ 583 h 754"/>
                  <a:gd name="T54" fmla="*/ 265 w 397"/>
                  <a:gd name="T55" fmla="*/ 572 h 754"/>
                  <a:gd name="T56" fmla="*/ 271 w 397"/>
                  <a:gd name="T57" fmla="*/ 466 h 754"/>
                  <a:gd name="T58" fmla="*/ 284 w 397"/>
                  <a:gd name="T59" fmla="*/ 448 h 754"/>
                  <a:gd name="T60" fmla="*/ 290 w 397"/>
                  <a:gd name="T61" fmla="*/ 454 h 754"/>
                  <a:gd name="T62" fmla="*/ 296 w 397"/>
                  <a:gd name="T63" fmla="*/ 548 h 754"/>
                  <a:gd name="T64" fmla="*/ 309 w 397"/>
                  <a:gd name="T65" fmla="*/ 583 h 754"/>
                  <a:gd name="T66" fmla="*/ 315 w 397"/>
                  <a:gd name="T67" fmla="*/ 483 h 754"/>
                  <a:gd name="T68" fmla="*/ 328 w 397"/>
                  <a:gd name="T69" fmla="*/ 371 h 754"/>
                  <a:gd name="T70" fmla="*/ 334 w 397"/>
                  <a:gd name="T71" fmla="*/ 147 h 754"/>
                  <a:gd name="T72" fmla="*/ 347 w 397"/>
                  <a:gd name="T73" fmla="*/ 59 h 754"/>
                  <a:gd name="T74" fmla="*/ 353 w 397"/>
                  <a:gd name="T75" fmla="*/ 0 h 754"/>
                  <a:gd name="T76" fmla="*/ 366 w 397"/>
                  <a:gd name="T77" fmla="*/ 29 h 754"/>
                  <a:gd name="T78" fmla="*/ 372 w 397"/>
                  <a:gd name="T79" fmla="*/ 194 h 754"/>
                  <a:gd name="T80" fmla="*/ 384 w 397"/>
                  <a:gd name="T81" fmla="*/ 289 h 754"/>
                  <a:gd name="T82" fmla="*/ 391 w 397"/>
                  <a:gd name="T83" fmla="*/ 436 h 7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754">
                    <a:moveTo>
                      <a:pt x="0" y="141"/>
                    </a:moveTo>
                    <a:lnTo>
                      <a:pt x="0" y="147"/>
                    </a:lnTo>
                    <a:lnTo>
                      <a:pt x="7" y="153"/>
                    </a:lnTo>
                    <a:lnTo>
                      <a:pt x="7" y="183"/>
                    </a:lnTo>
                    <a:lnTo>
                      <a:pt x="13" y="189"/>
                    </a:lnTo>
                    <a:lnTo>
                      <a:pt x="13" y="242"/>
                    </a:lnTo>
                    <a:lnTo>
                      <a:pt x="19" y="247"/>
                    </a:lnTo>
                    <a:lnTo>
                      <a:pt x="19" y="330"/>
                    </a:lnTo>
                    <a:lnTo>
                      <a:pt x="25" y="336"/>
                    </a:lnTo>
                    <a:lnTo>
                      <a:pt x="25" y="436"/>
                    </a:lnTo>
                    <a:lnTo>
                      <a:pt x="32" y="442"/>
                    </a:lnTo>
                    <a:lnTo>
                      <a:pt x="32" y="501"/>
                    </a:lnTo>
                    <a:lnTo>
                      <a:pt x="38" y="507"/>
                    </a:lnTo>
                    <a:lnTo>
                      <a:pt x="38" y="513"/>
                    </a:lnTo>
                    <a:lnTo>
                      <a:pt x="38" y="501"/>
                    </a:lnTo>
                    <a:lnTo>
                      <a:pt x="44" y="495"/>
                    </a:lnTo>
                    <a:lnTo>
                      <a:pt x="44" y="448"/>
                    </a:lnTo>
                    <a:lnTo>
                      <a:pt x="51" y="442"/>
                    </a:lnTo>
                    <a:lnTo>
                      <a:pt x="51" y="348"/>
                    </a:lnTo>
                    <a:lnTo>
                      <a:pt x="57" y="342"/>
                    </a:lnTo>
                    <a:lnTo>
                      <a:pt x="57" y="236"/>
                    </a:lnTo>
                    <a:lnTo>
                      <a:pt x="63" y="230"/>
                    </a:lnTo>
                    <a:lnTo>
                      <a:pt x="63" y="153"/>
                    </a:lnTo>
                    <a:lnTo>
                      <a:pt x="70" y="147"/>
                    </a:lnTo>
                    <a:lnTo>
                      <a:pt x="70" y="124"/>
                    </a:lnTo>
                    <a:lnTo>
                      <a:pt x="76" y="130"/>
                    </a:lnTo>
                    <a:lnTo>
                      <a:pt x="76" y="147"/>
                    </a:lnTo>
                    <a:lnTo>
                      <a:pt x="82" y="153"/>
                    </a:lnTo>
                    <a:lnTo>
                      <a:pt x="82" y="224"/>
                    </a:lnTo>
                    <a:lnTo>
                      <a:pt x="88" y="230"/>
                    </a:lnTo>
                    <a:lnTo>
                      <a:pt x="88" y="365"/>
                    </a:lnTo>
                    <a:lnTo>
                      <a:pt x="95" y="371"/>
                    </a:lnTo>
                    <a:lnTo>
                      <a:pt x="95" y="542"/>
                    </a:lnTo>
                    <a:lnTo>
                      <a:pt x="101" y="548"/>
                    </a:lnTo>
                    <a:lnTo>
                      <a:pt x="101" y="678"/>
                    </a:lnTo>
                    <a:lnTo>
                      <a:pt x="107" y="684"/>
                    </a:lnTo>
                    <a:lnTo>
                      <a:pt x="107" y="754"/>
                    </a:lnTo>
                    <a:lnTo>
                      <a:pt x="120" y="754"/>
                    </a:lnTo>
                    <a:lnTo>
                      <a:pt x="120" y="642"/>
                    </a:lnTo>
                    <a:lnTo>
                      <a:pt x="126" y="636"/>
                    </a:lnTo>
                    <a:lnTo>
                      <a:pt x="126" y="424"/>
                    </a:lnTo>
                    <a:lnTo>
                      <a:pt x="132" y="418"/>
                    </a:lnTo>
                    <a:lnTo>
                      <a:pt x="132" y="300"/>
                    </a:lnTo>
                    <a:lnTo>
                      <a:pt x="139" y="295"/>
                    </a:lnTo>
                    <a:lnTo>
                      <a:pt x="139" y="265"/>
                    </a:lnTo>
                    <a:lnTo>
                      <a:pt x="145" y="271"/>
                    </a:lnTo>
                    <a:lnTo>
                      <a:pt x="145" y="283"/>
                    </a:lnTo>
                    <a:lnTo>
                      <a:pt x="151" y="289"/>
                    </a:lnTo>
                    <a:lnTo>
                      <a:pt x="151" y="336"/>
                    </a:lnTo>
                    <a:lnTo>
                      <a:pt x="158" y="342"/>
                    </a:lnTo>
                    <a:lnTo>
                      <a:pt x="158" y="430"/>
                    </a:lnTo>
                    <a:lnTo>
                      <a:pt x="164" y="436"/>
                    </a:lnTo>
                    <a:lnTo>
                      <a:pt x="164" y="524"/>
                    </a:lnTo>
                    <a:lnTo>
                      <a:pt x="170" y="530"/>
                    </a:lnTo>
                    <a:lnTo>
                      <a:pt x="170" y="572"/>
                    </a:lnTo>
                    <a:lnTo>
                      <a:pt x="177" y="566"/>
                    </a:lnTo>
                    <a:lnTo>
                      <a:pt x="177" y="536"/>
                    </a:lnTo>
                    <a:lnTo>
                      <a:pt x="183" y="530"/>
                    </a:lnTo>
                    <a:lnTo>
                      <a:pt x="183" y="442"/>
                    </a:lnTo>
                    <a:lnTo>
                      <a:pt x="189" y="436"/>
                    </a:lnTo>
                    <a:lnTo>
                      <a:pt x="189" y="318"/>
                    </a:lnTo>
                    <a:lnTo>
                      <a:pt x="195" y="312"/>
                    </a:lnTo>
                    <a:lnTo>
                      <a:pt x="195" y="194"/>
                    </a:lnTo>
                    <a:lnTo>
                      <a:pt x="202" y="189"/>
                    </a:lnTo>
                    <a:lnTo>
                      <a:pt x="202" y="100"/>
                    </a:lnTo>
                    <a:lnTo>
                      <a:pt x="208" y="94"/>
                    </a:lnTo>
                    <a:lnTo>
                      <a:pt x="208" y="47"/>
                    </a:lnTo>
                    <a:lnTo>
                      <a:pt x="221" y="35"/>
                    </a:lnTo>
                    <a:lnTo>
                      <a:pt x="214" y="35"/>
                    </a:lnTo>
                    <a:lnTo>
                      <a:pt x="221" y="71"/>
                    </a:lnTo>
                    <a:lnTo>
                      <a:pt x="227" y="77"/>
                    </a:lnTo>
                    <a:lnTo>
                      <a:pt x="227" y="159"/>
                    </a:lnTo>
                    <a:lnTo>
                      <a:pt x="233" y="165"/>
                    </a:lnTo>
                    <a:lnTo>
                      <a:pt x="233" y="289"/>
                    </a:lnTo>
                    <a:lnTo>
                      <a:pt x="240" y="295"/>
                    </a:lnTo>
                    <a:lnTo>
                      <a:pt x="240" y="407"/>
                    </a:lnTo>
                    <a:lnTo>
                      <a:pt x="246" y="412"/>
                    </a:lnTo>
                    <a:lnTo>
                      <a:pt x="246" y="513"/>
                    </a:lnTo>
                    <a:lnTo>
                      <a:pt x="252" y="519"/>
                    </a:lnTo>
                    <a:lnTo>
                      <a:pt x="252" y="577"/>
                    </a:lnTo>
                    <a:lnTo>
                      <a:pt x="258" y="583"/>
                    </a:lnTo>
                    <a:lnTo>
                      <a:pt x="258" y="589"/>
                    </a:lnTo>
                    <a:lnTo>
                      <a:pt x="258" y="577"/>
                    </a:lnTo>
                    <a:lnTo>
                      <a:pt x="265" y="572"/>
                    </a:lnTo>
                    <a:lnTo>
                      <a:pt x="265" y="524"/>
                    </a:lnTo>
                    <a:lnTo>
                      <a:pt x="271" y="519"/>
                    </a:lnTo>
                    <a:lnTo>
                      <a:pt x="271" y="466"/>
                    </a:lnTo>
                    <a:lnTo>
                      <a:pt x="277" y="460"/>
                    </a:lnTo>
                    <a:lnTo>
                      <a:pt x="277" y="442"/>
                    </a:lnTo>
                    <a:lnTo>
                      <a:pt x="284" y="448"/>
                    </a:lnTo>
                    <a:lnTo>
                      <a:pt x="284" y="442"/>
                    </a:lnTo>
                    <a:lnTo>
                      <a:pt x="284" y="448"/>
                    </a:lnTo>
                    <a:lnTo>
                      <a:pt x="290" y="454"/>
                    </a:lnTo>
                    <a:lnTo>
                      <a:pt x="290" y="489"/>
                    </a:lnTo>
                    <a:lnTo>
                      <a:pt x="296" y="495"/>
                    </a:lnTo>
                    <a:lnTo>
                      <a:pt x="296" y="548"/>
                    </a:lnTo>
                    <a:lnTo>
                      <a:pt x="303" y="554"/>
                    </a:lnTo>
                    <a:lnTo>
                      <a:pt x="303" y="589"/>
                    </a:lnTo>
                    <a:lnTo>
                      <a:pt x="309" y="583"/>
                    </a:lnTo>
                    <a:lnTo>
                      <a:pt x="309" y="566"/>
                    </a:lnTo>
                    <a:lnTo>
                      <a:pt x="315" y="560"/>
                    </a:lnTo>
                    <a:lnTo>
                      <a:pt x="315" y="483"/>
                    </a:lnTo>
                    <a:lnTo>
                      <a:pt x="321" y="477"/>
                    </a:lnTo>
                    <a:lnTo>
                      <a:pt x="321" y="377"/>
                    </a:lnTo>
                    <a:lnTo>
                      <a:pt x="328" y="371"/>
                    </a:lnTo>
                    <a:lnTo>
                      <a:pt x="328" y="259"/>
                    </a:lnTo>
                    <a:lnTo>
                      <a:pt x="334" y="253"/>
                    </a:lnTo>
                    <a:lnTo>
                      <a:pt x="334" y="147"/>
                    </a:lnTo>
                    <a:lnTo>
                      <a:pt x="340" y="141"/>
                    </a:lnTo>
                    <a:lnTo>
                      <a:pt x="340" y="65"/>
                    </a:lnTo>
                    <a:lnTo>
                      <a:pt x="347" y="59"/>
                    </a:lnTo>
                    <a:lnTo>
                      <a:pt x="347" y="18"/>
                    </a:lnTo>
                    <a:lnTo>
                      <a:pt x="353" y="12"/>
                    </a:lnTo>
                    <a:lnTo>
                      <a:pt x="353" y="0"/>
                    </a:lnTo>
                    <a:lnTo>
                      <a:pt x="359" y="6"/>
                    </a:lnTo>
                    <a:lnTo>
                      <a:pt x="359" y="24"/>
                    </a:lnTo>
                    <a:lnTo>
                      <a:pt x="366" y="29"/>
                    </a:lnTo>
                    <a:lnTo>
                      <a:pt x="366" y="100"/>
                    </a:lnTo>
                    <a:lnTo>
                      <a:pt x="372" y="106"/>
                    </a:lnTo>
                    <a:lnTo>
                      <a:pt x="372" y="194"/>
                    </a:lnTo>
                    <a:lnTo>
                      <a:pt x="378" y="200"/>
                    </a:lnTo>
                    <a:lnTo>
                      <a:pt x="378" y="283"/>
                    </a:lnTo>
                    <a:lnTo>
                      <a:pt x="384" y="289"/>
                    </a:lnTo>
                    <a:lnTo>
                      <a:pt x="384" y="365"/>
                    </a:lnTo>
                    <a:lnTo>
                      <a:pt x="391" y="371"/>
                    </a:lnTo>
                    <a:lnTo>
                      <a:pt x="391" y="436"/>
                    </a:lnTo>
                    <a:lnTo>
                      <a:pt x="397" y="442"/>
                    </a:lnTo>
                    <a:lnTo>
                      <a:pt x="397" y="46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9" name="Freeform 282"/>
              <p:cNvSpPr>
                <a:spLocks/>
              </p:cNvSpPr>
              <p:nvPr/>
            </p:nvSpPr>
            <p:spPr bwMode="auto">
              <a:xfrm>
                <a:off x="3625" y="2267"/>
                <a:ext cx="410" cy="1237"/>
              </a:xfrm>
              <a:custGeom>
                <a:avLst/>
                <a:gdLst>
                  <a:gd name="T0" fmla="*/ 13 w 410"/>
                  <a:gd name="T1" fmla="*/ 736 h 1237"/>
                  <a:gd name="T2" fmla="*/ 19 w 410"/>
                  <a:gd name="T3" fmla="*/ 789 h 1237"/>
                  <a:gd name="T4" fmla="*/ 32 w 410"/>
                  <a:gd name="T5" fmla="*/ 836 h 1237"/>
                  <a:gd name="T6" fmla="*/ 38 w 410"/>
                  <a:gd name="T7" fmla="*/ 925 h 1237"/>
                  <a:gd name="T8" fmla="*/ 50 w 410"/>
                  <a:gd name="T9" fmla="*/ 907 h 1237"/>
                  <a:gd name="T10" fmla="*/ 57 w 410"/>
                  <a:gd name="T11" fmla="*/ 660 h 1237"/>
                  <a:gd name="T12" fmla="*/ 69 w 410"/>
                  <a:gd name="T13" fmla="*/ 536 h 1237"/>
                  <a:gd name="T14" fmla="*/ 76 w 410"/>
                  <a:gd name="T15" fmla="*/ 336 h 1237"/>
                  <a:gd name="T16" fmla="*/ 88 w 410"/>
                  <a:gd name="T17" fmla="*/ 259 h 1237"/>
                  <a:gd name="T18" fmla="*/ 95 w 410"/>
                  <a:gd name="T19" fmla="*/ 206 h 1237"/>
                  <a:gd name="T20" fmla="*/ 107 w 410"/>
                  <a:gd name="T21" fmla="*/ 318 h 1237"/>
                  <a:gd name="T22" fmla="*/ 120 w 410"/>
                  <a:gd name="T23" fmla="*/ 389 h 1237"/>
                  <a:gd name="T24" fmla="*/ 126 w 410"/>
                  <a:gd name="T25" fmla="*/ 448 h 1237"/>
                  <a:gd name="T26" fmla="*/ 139 w 410"/>
                  <a:gd name="T27" fmla="*/ 477 h 1237"/>
                  <a:gd name="T28" fmla="*/ 151 w 410"/>
                  <a:gd name="T29" fmla="*/ 506 h 1237"/>
                  <a:gd name="T30" fmla="*/ 158 w 410"/>
                  <a:gd name="T31" fmla="*/ 689 h 1237"/>
                  <a:gd name="T32" fmla="*/ 170 w 410"/>
                  <a:gd name="T33" fmla="*/ 836 h 1237"/>
                  <a:gd name="T34" fmla="*/ 176 w 410"/>
                  <a:gd name="T35" fmla="*/ 1102 h 1237"/>
                  <a:gd name="T36" fmla="*/ 189 w 410"/>
                  <a:gd name="T37" fmla="*/ 1202 h 1237"/>
                  <a:gd name="T38" fmla="*/ 189 w 410"/>
                  <a:gd name="T39" fmla="*/ 112 h 1237"/>
                  <a:gd name="T40" fmla="*/ 202 w 410"/>
                  <a:gd name="T41" fmla="*/ 412 h 1237"/>
                  <a:gd name="T42" fmla="*/ 208 w 410"/>
                  <a:gd name="T43" fmla="*/ 400 h 1237"/>
                  <a:gd name="T44" fmla="*/ 214 w 410"/>
                  <a:gd name="T45" fmla="*/ 259 h 1237"/>
                  <a:gd name="T46" fmla="*/ 233 w 410"/>
                  <a:gd name="T47" fmla="*/ 200 h 1237"/>
                  <a:gd name="T48" fmla="*/ 239 w 410"/>
                  <a:gd name="T49" fmla="*/ 241 h 1237"/>
                  <a:gd name="T50" fmla="*/ 246 w 410"/>
                  <a:gd name="T51" fmla="*/ 383 h 1237"/>
                  <a:gd name="T52" fmla="*/ 265 w 410"/>
                  <a:gd name="T53" fmla="*/ 430 h 1237"/>
                  <a:gd name="T54" fmla="*/ 277 w 410"/>
                  <a:gd name="T55" fmla="*/ 412 h 1237"/>
                  <a:gd name="T56" fmla="*/ 284 w 410"/>
                  <a:gd name="T57" fmla="*/ 389 h 1237"/>
                  <a:gd name="T58" fmla="*/ 290 w 410"/>
                  <a:gd name="T59" fmla="*/ 471 h 1237"/>
                  <a:gd name="T60" fmla="*/ 302 w 410"/>
                  <a:gd name="T61" fmla="*/ 589 h 1237"/>
                  <a:gd name="T62" fmla="*/ 309 w 410"/>
                  <a:gd name="T63" fmla="*/ 907 h 1237"/>
                  <a:gd name="T64" fmla="*/ 321 w 410"/>
                  <a:gd name="T65" fmla="*/ 1066 h 1237"/>
                  <a:gd name="T66" fmla="*/ 328 w 410"/>
                  <a:gd name="T67" fmla="*/ 1214 h 1237"/>
                  <a:gd name="T68" fmla="*/ 334 w 410"/>
                  <a:gd name="T69" fmla="*/ 0 h 1237"/>
                  <a:gd name="T70" fmla="*/ 340 w 410"/>
                  <a:gd name="T71" fmla="*/ 436 h 1237"/>
                  <a:gd name="T72" fmla="*/ 347 w 410"/>
                  <a:gd name="T73" fmla="*/ 371 h 1237"/>
                  <a:gd name="T74" fmla="*/ 359 w 410"/>
                  <a:gd name="T75" fmla="*/ 306 h 1237"/>
                  <a:gd name="T76" fmla="*/ 365 w 410"/>
                  <a:gd name="T77" fmla="*/ 271 h 1237"/>
                  <a:gd name="T78" fmla="*/ 378 w 410"/>
                  <a:gd name="T79" fmla="*/ 347 h 1237"/>
                  <a:gd name="T80" fmla="*/ 391 w 410"/>
                  <a:gd name="T81" fmla="*/ 412 h 1237"/>
                  <a:gd name="T82" fmla="*/ 403 w 410"/>
                  <a:gd name="T83" fmla="*/ 442 h 12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10" h="1237">
                    <a:moveTo>
                      <a:pt x="0" y="725"/>
                    </a:moveTo>
                    <a:lnTo>
                      <a:pt x="6" y="730"/>
                    </a:lnTo>
                    <a:lnTo>
                      <a:pt x="13" y="736"/>
                    </a:lnTo>
                    <a:lnTo>
                      <a:pt x="13" y="754"/>
                    </a:lnTo>
                    <a:lnTo>
                      <a:pt x="19" y="760"/>
                    </a:lnTo>
                    <a:lnTo>
                      <a:pt x="19" y="789"/>
                    </a:lnTo>
                    <a:lnTo>
                      <a:pt x="25" y="795"/>
                    </a:lnTo>
                    <a:lnTo>
                      <a:pt x="25" y="831"/>
                    </a:lnTo>
                    <a:lnTo>
                      <a:pt x="32" y="836"/>
                    </a:lnTo>
                    <a:lnTo>
                      <a:pt x="32" y="878"/>
                    </a:lnTo>
                    <a:lnTo>
                      <a:pt x="38" y="884"/>
                    </a:lnTo>
                    <a:lnTo>
                      <a:pt x="38" y="925"/>
                    </a:lnTo>
                    <a:lnTo>
                      <a:pt x="44" y="931"/>
                    </a:lnTo>
                    <a:lnTo>
                      <a:pt x="44" y="913"/>
                    </a:lnTo>
                    <a:lnTo>
                      <a:pt x="50" y="907"/>
                    </a:lnTo>
                    <a:lnTo>
                      <a:pt x="50" y="801"/>
                    </a:lnTo>
                    <a:lnTo>
                      <a:pt x="57" y="795"/>
                    </a:lnTo>
                    <a:lnTo>
                      <a:pt x="57" y="660"/>
                    </a:lnTo>
                    <a:lnTo>
                      <a:pt x="63" y="654"/>
                    </a:lnTo>
                    <a:lnTo>
                      <a:pt x="63" y="542"/>
                    </a:lnTo>
                    <a:lnTo>
                      <a:pt x="69" y="536"/>
                    </a:lnTo>
                    <a:lnTo>
                      <a:pt x="69" y="430"/>
                    </a:lnTo>
                    <a:lnTo>
                      <a:pt x="76" y="424"/>
                    </a:lnTo>
                    <a:lnTo>
                      <a:pt x="76" y="336"/>
                    </a:lnTo>
                    <a:lnTo>
                      <a:pt x="82" y="330"/>
                    </a:lnTo>
                    <a:lnTo>
                      <a:pt x="82" y="265"/>
                    </a:lnTo>
                    <a:lnTo>
                      <a:pt x="88" y="259"/>
                    </a:lnTo>
                    <a:lnTo>
                      <a:pt x="88" y="218"/>
                    </a:lnTo>
                    <a:lnTo>
                      <a:pt x="101" y="206"/>
                    </a:lnTo>
                    <a:lnTo>
                      <a:pt x="95" y="206"/>
                    </a:lnTo>
                    <a:lnTo>
                      <a:pt x="101" y="241"/>
                    </a:lnTo>
                    <a:lnTo>
                      <a:pt x="107" y="247"/>
                    </a:lnTo>
                    <a:lnTo>
                      <a:pt x="107" y="318"/>
                    </a:lnTo>
                    <a:lnTo>
                      <a:pt x="113" y="324"/>
                    </a:lnTo>
                    <a:lnTo>
                      <a:pt x="113" y="383"/>
                    </a:lnTo>
                    <a:lnTo>
                      <a:pt x="120" y="389"/>
                    </a:lnTo>
                    <a:lnTo>
                      <a:pt x="120" y="424"/>
                    </a:lnTo>
                    <a:lnTo>
                      <a:pt x="126" y="430"/>
                    </a:lnTo>
                    <a:lnTo>
                      <a:pt x="126" y="448"/>
                    </a:lnTo>
                    <a:lnTo>
                      <a:pt x="132" y="453"/>
                    </a:lnTo>
                    <a:lnTo>
                      <a:pt x="132" y="471"/>
                    </a:lnTo>
                    <a:lnTo>
                      <a:pt x="139" y="477"/>
                    </a:lnTo>
                    <a:lnTo>
                      <a:pt x="145" y="483"/>
                    </a:lnTo>
                    <a:lnTo>
                      <a:pt x="145" y="501"/>
                    </a:lnTo>
                    <a:lnTo>
                      <a:pt x="151" y="506"/>
                    </a:lnTo>
                    <a:lnTo>
                      <a:pt x="151" y="571"/>
                    </a:lnTo>
                    <a:lnTo>
                      <a:pt x="158" y="577"/>
                    </a:lnTo>
                    <a:lnTo>
                      <a:pt x="158" y="689"/>
                    </a:lnTo>
                    <a:lnTo>
                      <a:pt x="164" y="695"/>
                    </a:lnTo>
                    <a:lnTo>
                      <a:pt x="164" y="831"/>
                    </a:lnTo>
                    <a:lnTo>
                      <a:pt x="170" y="836"/>
                    </a:lnTo>
                    <a:lnTo>
                      <a:pt x="170" y="972"/>
                    </a:lnTo>
                    <a:lnTo>
                      <a:pt x="176" y="978"/>
                    </a:lnTo>
                    <a:lnTo>
                      <a:pt x="176" y="1102"/>
                    </a:lnTo>
                    <a:lnTo>
                      <a:pt x="183" y="1108"/>
                    </a:lnTo>
                    <a:lnTo>
                      <a:pt x="183" y="1196"/>
                    </a:lnTo>
                    <a:lnTo>
                      <a:pt x="189" y="1202"/>
                    </a:lnTo>
                    <a:lnTo>
                      <a:pt x="189" y="1237"/>
                    </a:lnTo>
                    <a:lnTo>
                      <a:pt x="189" y="0"/>
                    </a:lnTo>
                    <a:lnTo>
                      <a:pt x="189" y="112"/>
                    </a:lnTo>
                    <a:lnTo>
                      <a:pt x="195" y="118"/>
                    </a:lnTo>
                    <a:lnTo>
                      <a:pt x="195" y="406"/>
                    </a:lnTo>
                    <a:lnTo>
                      <a:pt x="202" y="412"/>
                    </a:lnTo>
                    <a:lnTo>
                      <a:pt x="202" y="418"/>
                    </a:lnTo>
                    <a:lnTo>
                      <a:pt x="202" y="406"/>
                    </a:lnTo>
                    <a:lnTo>
                      <a:pt x="208" y="400"/>
                    </a:lnTo>
                    <a:lnTo>
                      <a:pt x="208" y="336"/>
                    </a:lnTo>
                    <a:lnTo>
                      <a:pt x="214" y="330"/>
                    </a:lnTo>
                    <a:lnTo>
                      <a:pt x="214" y="259"/>
                    </a:lnTo>
                    <a:lnTo>
                      <a:pt x="221" y="253"/>
                    </a:lnTo>
                    <a:lnTo>
                      <a:pt x="221" y="212"/>
                    </a:lnTo>
                    <a:lnTo>
                      <a:pt x="233" y="200"/>
                    </a:lnTo>
                    <a:lnTo>
                      <a:pt x="227" y="200"/>
                    </a:lnTo>
                    <a:lnTo>
                      <a:pt x="233" y="235"/>
                    </a:lnTo>
                    <a:lnTo>
                      <a:pt x="239" y="241"/>
                    </a:lnTo>
                    <a:lnTo>
                      <a:pt x="239" y="312"/>
                    </a:lnTo>
                    <a:lnTo>
                      <a:pt x="246" y="318"/>
                    </a:lnTo>
                    <a:lnTo>
                      <a:pt x="246" y="383"/>
                    </a:lnTo>
                    <a:lnTo>
                      <a:pt x="252" y="389"/>
                    </a:lnTo>
                    <a:lnTo>
                      <a:pt x="252" y="418"/>
                    </a:lnTo>
                    <a:lnTo>
                      <a:pt x="265" y="430"/>
                    </a:lnTo>
                    <a:lnTo>
                      <a:pt x="258" y="430"/>
                    </a:lnTo>
                    <a:lnTo>
                      <a:pt x="265" y="424"/>
                    </a:lnTo>
                    <a:lnTo>
                      <a:pt x="277" y="412"/>
                    </a:lnTo>
                    <a:lnTo>
                      <a:pt x="277" y="394"/>
                    </a:lnTo>
                    <a:lnTo>
                      <a:pt x="284" y="389"/>
                    </a:lnTo>
                    <a:lnTo>
                      <a:pt x="284" y="406"/>
                    </a:lnTo>
                    <a:lnTo>
                      <a:pt x="290" y="412"/>
                    </a:lnTo>
                    <a:lnTo>
                      <a:pt x="290" y="471"/>
                    </a:lnTo>
                    <a:lnTo>
                      <a:pt x="296" y="477"/>
                    </a:lnTo>
                    <a:lnTo>
                      <a:pt x="296" y="583"/>
                    </a:lnTo>
                    <a:lnTo>
                      <a:pt x="302" y="589"/>
                    </a:lnTo>
                    <a:lnTo>
                      <a:pt x="302" y="736"/>
                    </a:lnTo>
                    <a:lnTo>
                      <a:pt x="309" y="742"/>
                    </a:lnTo>
                    <a:lnTo>
                      <a:pt x="309" y="907"/>
                    </a:lnTo>
                    <a:lnTo>
                      <a:pt x="315" y="913"/>
                    </a:lnTo>
                    <a:lnTo>
                      <a:pt x="315" y="1060"/>
                    </a:lnTo>
                    <a:lnTo>
                      <a:pt x="321" y="1066"/>
                    </a:lnTo>
                    <a:lnTo>
                      <a:pt x="321" y="1155"/>
                    </a:lnTo>
                    <a:lnTo>
                      <a:pt x="328" y="1161"/>
                    </a:lnTo>
                    <a:lnTo>
                      <a:pt x="328" y="1214"/>
                    </a:lnTo>
                    <a:lnTo>
                      <a:pt x="334" y="1220"/>
                    </a:lnTo>
                    <a:lnTo>
                      <a:pt x="334" y="1237"/>
                    </a:lnTo>
                    <a:lnTo>
                      <a:pt x="334" y="0"/>
                    </a:lnTo>
                    <a:lnTo>
                      <a:pt x="334" y="371"/>
                    </a:lnTo>
                    <a:lnTo>
                      <a:pt x="340" y="377"/>
                    </a:lnTo>
                    <a:lnTo>
                      <a:pt x="340" y="436"/>
                    </a:lnTo>
                    <a:lnTo>
                      <a:pt x="340" y="430"/>
                    </a:lnTo>
                    <a:lnTo>
                      <a:pt x="347" y="424"/>
                    </a:lnTo>
                    <a:lnTo>
                      <a:pt x="347" y="371"/>
                    </a:lnTo>
                    <a:lnTo>
                      <a:pt x="353" y="365"/>
                    </a:lnTo>
                    <a:lnTo>
                      <a:pt x="353" y="312"/>
                    </a:lnTo>
                    <a:lnTo>
                      <a:pt x="359" y="306"/>
                    </a:lnTo>
                    <a:lnTo>
                      <a:pt x="359" y="283"/>
                    </a:lnTo>
                    <a:lnTo>
                      <a:pt x="372" y="271"/>
                    </a:lnTo>
                    <a:lnTo>
                      <a:pt x="365" y="271"/>
                    </a:lnTo>
                    <a:lnTo>
                      <a:pt x="372" y="294"/>
                    </a:lnTo>
                    <a:lnTo>
                      <a:pt x="378" y="300"/>
                    </a:lnTo>
                    <a:lnTo>
                      <a:pt x="378" y="347"/>
                    </a:lnTo>
                    <a:lnTo>
                      <a:pt x="384" y="353"/>
                    </a:lnTo>
                    <a:lnTo>
                      <a:pt x="384" y="406"/>
                    </a:lnTo>
                    <a:lnTo>
                      <a:pt x="391" y="412"/>
                    </a:lnTo>
                    <a:lnTo>
                      <a:pt x="391" y="430"/>
                    </a:lnTo>
                    <a:lnTo>
                      <a:pt x="397" y="436"/>
                    </a:lnTo>
                    <a:lnTo>
                      <a:pt x="403" y="442"/>
                    </a:lnTo>
                    <a:lnTo>
                      <a:pt x="410" y="436"/>
                    </a:lnTo>
                    <a:lnTo>
                      <a:pt x="410" y="424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0" name="Freeform 283"/>
              <p:cNvSpPr>
                <a:spLocks/>
              </p:cNvSpPr>
              <p:nvPr/>
            </p:nvSpPr>
            <p:spPr bwMode="auto">
              <a:xfrm>
                <a:off x="4035" y="2267"/>
                <a:ext cx="396" cy="1237"/>
              </a:xfrm>
              <a:custGeom>
                <a:avLst/>
                <a:gdLst>
                  <a:gd name="T0" fmla="*/ 6 w 396"/>
                  <a:gd name="T1" fmla="*/ 418 h 1237"/>
                  <a:gd name="T2" fmla="*/ 12 w 396"/>
                  <a:gd name="T3" fmla="*/ 406 h 1237"/>
                  <a:gd name="T4" fmla="*/ 18 w 396"/>
                  <a:gd name="T5" fmla="*/ 430 h 1237"/>
                  <a:gd name="T6" fmla="*/ 25 w 396"/>
                  <a:gd name="T7" fmla="*/ 501 h 1237"/>
                  <a:gd name="T8" fmla="*/ 31 w 396"/>
                  <a:gd name="T9" fmla="*/ 618 h 1237"/>
                  <a:gd name="T10" fmla="*/ 37 w 396"/>
                  <a:gd name="T11" fmla="*/ 789 h 1237"/>
                  <a:gd name="T12" fmla="*/ 44 w 396"/>
                  <a:gd name="T13" fmla="*/ 978 h 1237"/>
                  <a:gd name="T14" fmla="*/ 50 w 396"/>
                  <a:gd name="T15" fmla="*/ 1143 h 1237"/>
                  <a:gd name="T16" fmla="*/ 50 w 396"/>
                  <a:gd name="T17" fmla="*/ 0 h 1237"/>
                  <a:gd name="T18" fmla="*/ 56 w 396"/>
                  <a:gd name="T19" fmla="*/ 35 h 1237"/>
                  <a:gd name="T20" fmla="*/ 62 w 396"/>
                  <a:gd name="T21" fmla="*/ 212 h 1237"/>
                  <a:gd name="T22" fmla="*/ 69 w 396"/>
                  <a:gd name="T23" fmla="*/ 365 h 1237"/>
                  <a:gd name="T24" fmla="*/ 75 w 396"/>
                  <a:gd name="T25" fmla="*/ 377 h 1237"/>
                  <a:gd name="T26" fmla="*/ 81 w 396"/>
                  <a:gd name="T27" fmla="*/ 341 h 1237"/>
                  <a:gd name="T28" fmla="*/ 88 w 396"/>
                  <a:gd name="T29" fmla="*/ 306 h 1237"/>
                  <a:gd name="T30" fmla="*/ 94 w 396"/>
                  <a:gd name="T31" fmla="*/ 294 h 1237"/>
                  <a:gd name="T32" fmla="*/ 100 w 396"/>
                  <a:gd name="T33" fmla="*/ 324 h 1237"/>
                  <a:gd name="T34" fmla="*/ 107 w 396"/>
                  <a:gd name="T35" fmla="*/ 383 h 1237"/>
                  <a:gd name="T36" fmla="*/ 113 w 396"/>
                  <a:gd name="T37" fmla="*/ 436 h 1237"/>
                  <a:gd name="T38" fmla="*/ 119 w 396"/>
                  <a:gd name="T39" fmla="*/ 465 h 1237"/>
                  <a:gd name="T40" fmla="*/ 125 w 396"/>
                  <a:gd name="T41" fmla="*/ 477 h 1237"/>
                  <a:gd name="T42" fmla="*/ 138 w 396"/>
                  <a:gd name="T43" fmla="*/ 465 h 1237"/>
                  <a:gd name="T44" fmla="*/ 144 w 396"/>
                  <a:gd name="T45" fmla="*/ 442 h 1237"/>
                  <a:gd name="T46" fmla="*/ 151 w 396"/>
                  <a:gd name="T47" fmla="*/ 436 h 1237"/>
                  <a:gd name="T48" fmla="*/ 157 w 396"/>
                  <a:gd name="T49" fmla="*/ 459 h 1237"/>
                  <a:gd name="T50" fmla="*/ 163 w 396"/>
                  <a:gd name="T51" fmla="*/ 536 h 1237"/>
                  <a:gd name="T52" fmla="*/ 170 w 396"/>
                  <a:gd name="T53" fmla="*/ 666 h 1237"/>
                  <a:gd name="T54" fmla="*/ 176 w 396"/>
                  <a:gd name="T55" fmla="*/ 848 h 1237"/>
                  <a:gd name="T56" fmla="*/ 182 w 396"/>
                  <a:gd name="T57" fmla="*/ 1037 h 1237"/>
                  <a:gd name="T58" fmla="*/ 188 w 396"/>
                  <a:gd name="T59" fmla="*/ 1208 h 1237"/>
                  <a:gd name="T60" fmla="*/ 188 w 396"/>
                  <a:gd name="T61" fmla="*/ 0 h 1237"/>
                  <a:gd name="T62" fmla="*/ 195 w 396"/>
                  <a:gd name="T63" fmla="*/ 123 h 1237"/>
                  <a:gd name="T64" fmla="*/ 201 w 396"/>
                  <a:gd name="T65" fmla="*/ 300 h 1237"/>
                  <a:gd name="T66" fmla="*/ 207 w 396"/>
                  <a:gd name="T67" fmla="*/ 394 h 1237"/>
                  <a:gd name="T68" fmla="*/ 207 w 396"/>
                  <a:gd name="T69" fmla="*/ 400 h 1237"/>
                  <a:gd name="T70" fmla="*/ 214 w 396"/>
                  <a:gd name="T71" fmla="*/ 377 h 1237"/>
                  <a:gd name="T72" fmla="*/ 220 w 396"/>
                  <a:gd name="T73" fmla="*/ 359 h 1237"/>
                  <a:gd name="T74" fmla="*/ 233 w 396"/>
                  <a:gd name="T75" fmla="*/ 371 h 1237"/>
                  <a:gd name="T76" fmla="*/ 239 w 396"/>
                  <a:gd name="T77" fmla="*/ 400 h 1237"/>
                  <a:gd name="T78" fmla="*/ 245 w 396"/>
                  <a:gd name="T79" fmla="*/ 465 h 1237"/>
                  <a:gd name="T80" fmla="*/ 251 w 396"/>
                  <a:gd name="T81" fmla="*/ 554 h 1237"/>
                  <a:gd name="T82" fmla="*/ 258 w 396"/>
                  <a:gd name="T83" fmla="*/ 630 h 1237"/>
                  <a:gd name="T84" fmla="*/ 264 w 396"/>
                  <a:gd name="T85" fmla="*/ 671 h 1237"/>
                  <a:gd name="T86" fmla="*/ 270 w 396"/>
                  <a:gd name="T87" fmla="*/ 636 h 1237"/>
                  <a:gd name="T88" fmla="*/ 277 w 396"/>
                  <a:gd name="T89" fmla="*/ 583 h 1237"/>
                  <a:gd name="T90" fmla="*/ 283 w 396"/>
                  <a:gd name="T91" fmla="*/ 548 h 1237"/>
                  <a:gd name="T92" fmla="*/ 289 w 396"/>
                  <a:gd name="T93" fmla="*/ 571 h 1237"/>
                  <a:gd name="T94" fmla="*/ 296 w 396"/>
                  <a:gd name="T95" fmla="*/ 654 h 1237"/>
                  <a:gd name="T96" fmla="*/ 302 w 396"/>
                  <a:gd name="T97" fmla="*/ 783 h 1237"/>
                  <a:gd name="T98" fmla="*/ 308 w 396"/>
                  <a:gd name="T99" fmla="*/ 943 h 1237"/>
                  <a:gd name="T100" fmla="*/ 314 w 396"/>
                  <a:gd name="T101" fmla="*/ 1102 h 1237"/>
                  <a:gd name="T102" fmla="*/ 321 w 396"/>
                  <a:gd name="T103" fmla="*/ 1237 h 1237"/>
                  <a:gd name="T104" fmla="*/ 327 w 396"/>
                  <a:gd name="T105" fmla="*/ 0 h 1237"/>
                  <a:gd name="T106" fmla="*/ 333 w 396"/>
                  <a:gd name="T107" fmla="*/ 165 h 1237"/>
                  <a:gd name="T108" fmla="*/ 340 w 396"/>
                  <a:gd name="T109" fmla="*/ 353 h 1237"/>
                  <a:gd name="T110" fmla="*/ 352 w 396"/>
                  <a:gd name="T111" fmla="*/ 400 h 1237"/>
                  <a:gd name="T112" fmla="*/ 359 w 396"/>
                  <a:gd name="T113" fmla="*/ 377 h 1237"/>
                  <a:gd name="T114" fmla="*/ 365 w 396"/>
                  <a:gd name="T115" fmla="*/ 394 h 1237"/>
                  <a:gd name="T116" fmla="*/ 371 w 396"/>
                  <a:gd name="T117" fmla="*/ 424 h 1237"/>
                  <a:gd name="T118" fmla="*/ 377 w 396"/>
                  <a:gd name="T119" fmla="*/ 477 h 1237"/>
                  <a:gd name="T120" fmla="*/ 384 w 396"/>
                  <a:gd name="T121" fmla="*/ 565 h 1237"/>
                  <a:gd name="T122" fmla="*/ 390 w 396"/>
                  <a:gd name="T123" fmla="*/ 660 h 1237"/>
                  <a:gd name="T124" fmla="*/ 396 w 396"/>
                  <a:gd name="T125" fmla="*/ 713 h 123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96" h="1237">
                    <a:moveTo>
                      <a:pt x="0" y="424"/>
                    </a:moveTo>
                    <a:lnTo>
                      <a:pt x="6" y="418"/>
                    </a:lnTo>
                    <a:lnTo>
                      <a:pt x="6" y="400"/>
                    </a:lnTo>
                    <a:lnTo>
                      <a:pt x="12" y="406"/>
                    </a:lnTo>
                    <a:lnTo>
                      <a:pt x="12" y="424"/>
                    </a:lnTo>
                    <a:lnTo>
                      <a:pt x="18" y="430"/>
                    </a:lnTo>
                    <a:lnTo>
                      <a:pt x="18" y="495"/>
                    </a:lnTo>
                    <a:lnTo>
                      <a:pt x="25" y="501"/>
                    </a:lnTo>
                    <a:lnTo>
                      <a:pt x="25" y="613"/>
                    </a:lnTo>
                    <a:lnTo>
                      <a:pt x="31" y="618"/>
                    </a:lnTo>
                    <a:lnTo>
                      <a:pt x="31" y="783"/>
                    </a:lnTo>
                    <a:lnTo>
                      <a:pt x="37" y="789"/>
                    </a:lnTo>
                    <a:lnTo>
                      <a:pt x="37" y="972"/>
                    </a:lnTo>
                    <a:lnTo>
                      <a:pt x="44" y="978"/>
                    </a:lnTo>
                    <a:lnTo>
                      <a:pt x="44" y="1137"/>
                    </a:lnTo>
                    <a:lnTo>
                      <a:pt x="50" y="1143"/>
                    </a:lnTo>
                    <a:lnTo>
                      <a:pt x="50" y="1237"/>
                    </a:lnTo>
                    <a:lnTo>
                      <a:pt x="50" y="0"/>
                    </a:lnTo>
                    <a:lnTo>
                      <a:pt x="50" y="29"/>
                    </a:lnTo>
                    <a:lnTo>
                      <a:pt x="56" y="35"/>
                    </a:lnTo>
                    <a:lnTo>
                      <a:pt x="56" y="206"/>
                    </a:lnTo>
                    <a:lnTo>
                      <a:pt x="62" y="212"/>
                    </a:lnTo>
                    <a:lnTo>
                      <a:pt x="62" y="359"/>
                    </a:lnTo>
                    <a:lnTo>
                      <a:pt x="69" y="365"/>
                    </a:lnTo>
                    <a:lnTo>
                      <a:pt x="69" y="383"/>
                    </a:lnTo>
                    <a:lnTo>
                      <a:pt x="75" y="377"/>
                    </a:lnTo>
                    <a:lnTo>
                      <a:pt x="75" y="347"/>
                    </a:lnTo>
                    <a:lnTo>
                      <a:pt x="81" y="341"/>
                    </a:lnTo>
                    <a:lnTo>
                      <a:pt x="81" y="312"/>
                    </a:lnTo>
                    <a:lnTo>
                      <a:pt x="88" y="306"/>
                    </a:lnTo>
                    <a:lnTo>
                      <a:pt x="88" y="294"/>
                    </a:lnTo>
                    <a:lnTo>
                      <a:pt x="94" y="294"/>
                    </a:lnTo>
                    <a:lnTo>
                      <a:pt x="100" y="300"/>
                    </a:lnTo>
                    <a:lnTo>
                      <a:pt x="100" y="324"/>
                    </a:lnTo>
                    <a:lnTo>
                      <a:pt x="107" y="330"/>
                    </a:lnTo>
                    <a:lnTo>
                      <a:pt x="107" y="383"/>
                    </a:lnTo>
                    <a:lnTo>
                      <a:pt x="113" y="389"/>
                    </a:lnTo>
                    <a:lnTo>
                      <a:pt x="113" y="436"/>
                    </a:lnTo>
                    <a:lnTo>
                      <a:pt x="119" y="442"/>
                    </a:lnTo>
                    <a:lnTo>
                      <a:pt x="119" y="465"/>
                    </a:lnTo>
                    <a:lnTo>
                      <a:pt x="132" y="477"/>
                    </a:lnTo>
                    <a:lnTo>
                      <a:pt x="125" y="477"/>
                    </a:lnTo>
                    <a:lnTo>
                      <a:pt x="132" y="471"/>
                    </a:lnTo>
                    <a:lnTo>
                      <a:pt x="138" y="465"/>
                    </a:lnTo>
                    <a:lnTo>
                      <a:pt x="138" y="448"/>
                    </a:lnTo>
                    <a:lnTo>
                      <a:pt x="144" y="442"/>
                    </a:lnTo>
                    <a:lnTo>
                      <a:pt x="144" y="430"/>
                    </a:lnTo>
                    <a:lnTo>
                      <a:pt x="151" y="436"/>
                    </a:lnTo>
                    <a:lnTo>
                      <a:pt x="151" y="453"/>
                    </a:lnTo>
                    <a:lnTo>
                      <a:pt x="157" y="459"/>
                    </a:lnTo>
                    <a:lnTo>
                      <a:pt x="157" y="530"/>
                    </a:lnTo>
                    <a:lnTo>
                      <a:pt x="163" y="536"/>
                    </a:lnTo>
                    <a:lnTo>
                      <a:pt x="163" y="660"/>
                    </a:lnTo>
                    <a:lnTo>
                      <a:pt x="170" y="666"/>
                    </a:lnTo>
                    <a:lnTo>
                      <a:pt x="170" y="842"/>
                    </a:lnTo>
                    <a:lnTo>
                      <a:pt x="176" y="848"/>
                    </a:lnTo>
                    <a:lnTo>
                      <a:pt x="176" y="1031"/>
                    </a:lnTo>
                    <a:lnTo>
                      <a:pt x="182" y="1037"/>
                    </a:lnTo>
                    <a:lnTo>
                      <a:pt x="182" y="1202"/>
                    </a:lnTo>
                    <a:lnTo>
                      <a:pt x="188" y="1208"/>
                    </a:lnTo>
                    <a:lnTo>
                      <a:pt x="188" y="1237"/>
                    </a:lnTo>
                    <a:lnTo>
                      <a:pt x="188" y="0"/>
                    </a:lnTo>
                    <a:lnTo>
                      <a:pt x="188" y="118"/>
                    </a:lnTo>
                    <a:lnTo>
                      <a:pt x="195" y="123"/>
                    </a:lnTo>
                    <a:lnTo>
                      <a:pt x="195" y="294"/>
                    </a:lnTo>
                    <a:lnTo>
                      <a:pt x="201" y="300"/>
                    </a:lnTo>
                    <a:lnTo>
                      <a:pt x="201" y="389"/>
                    </a:lnTo>
                    <a:lnTo>
                      <a:pt x="207" y="394"/>
                    </a:lnTo>
                    <a:lnTo>
                      <a:pt x="207" y="406"/>
                    </a:lnTo>
                    <a:lnTo>
                      <a:pt x="207" y="400"/>
                    </a:lnTo>
                    <a:lnTo>
                      <a:pt x="214" y="394"/>
                    </a:lnTo>
                    <a:lnTo>
                      <a:pt x="214" y="377"/>
                    </a:lnTo>
                    <a:lnTo>
                      <a:pt x="220" y="371"/>
                    </a:lnTo>
                    <a:lnTo>
                      <a:pt x="220" y="359"/>
                    </a:lnTo>
                    <a:lnTo>
                      <a:pt x="226" y="365"/>
                    </a:lnTo>
                    <a:lnTo>
                      <a:pt x="233" y="371"/>
                    </a:lnTo>
                    <a:lnTo>
                      <a:pt x="233" y="394"/>
                    </a:lnTo>
                    <a:lnTo>
                      <a:pt x="239" y="400"/>
                    </a:lnTo>
                    <a:lnTo>
                      <a:pt x="239" y="459"/>
                    </a:lnTo>
                    <a:lnTo>
                      <a:pt x="245" y="465"/>
                    </a:lnTo>
                    <a:lnTo>
                      <a:pt x="245" y="548"/>
                    </a:lnTo>
                    <a:lnTo>
                      <a:pt x="251" y="554"/>
                    </a:lnTo>
                    <a:lnTo>
                      <a:pt x="251" y="624"/>
                    </a:lnTo>
                    <a:lnTo>
                      <a:pt x="258" y="630"/>
                    </a:lnTo>
                    <a:lnTo>
                      <a:pt x="258" y="666"/>
                    </a:lnTo>
                    <a:lnTo>
                      <a:pt x="264" y="671"/>
                    </a:lnTo>
                    <a:lnTo>
                      <a:pt x="270" y="666"/>
                    </a:lnTo>
                    <a:lnTo>
                      <a:pt x="270" y="636"/>
                    </a:lnTo>
                    <a:lnTo>
                      <a:pt x="277" y="630"/>
                    </a:lnTo>
                    <a:lnTo>
                      <a:pt x="277" y="583"/>
                    </a:lnTo>
                    <a:lnTo>
                      <a:pt x="283" y="577"/>
                    </a:lnTo>
                    <a:lnTo>
                      <a:pt x="283" y="548"/>
                    </a:lnTo>
                    <a:lnTo>
                      <a:pt x="289" y="554"/>
                    </a:lnTo>
                    <a:lnTo>
                      <a:pt x="289" y="571"/>
                    </a:lnTo>
                    <a:lnTo>
                      <a:pt x="296" y="577"/>
                    </a:lnTo>
                    <a:lnTo>
                      <a:pt x="296" y="654"/>
                    </a:lnTo>
                    <a:lnTo>
                      <a:pt x="302" y="660"/>
                    </a:lnTo>
                    <a:lnTo>
                      <a:pt x="302" y="783"/>
                    </a:lnTo>
                    <a:lnTo>
                      <a:pt x="308" y="789"/>
                    </a:lnTo>
                    <a:lnTo>
                      <a:pt x="308" y="943"/>
                    </a:lnTo>
                    <a:lnTo>
                      <a:pt x="314" y="948"/>
                    </a:lnTo>
                    <a:lnTo>
                      <a:pt x="314" y="1102"/>
                    </a:lnTo>
                    <a:lnTo>
                      <a:pt x="321" y="1108"/>
                    </a:lnTo>
                    <a:lnTo>
                      <a:pt x="321" y="1237"/>
                    </a:lnTo>
                    <a:lnTo>
                      <a:pt x="327" y="6"/>
                    </a:lnTo>
                    <a:lnTo>
                      <a:pt x="327" y="0"/>
                    </a:lnTo>
                    <a:lnTo>
                      <a:pt x="327" y="159"/>
                    </a:lnTo>
                    <a:lnTo>
                      <a:pt x="333" y="165"/>
                    </a:lnTo>
                    <a:lnTo>
                      <a:pt x="333" y="347"/>
                    </a:lnTo>
                    <a:lnTo>
                      <a:pt x="340" y="353"/>
                    </a:lnTo>
                    <a:lnTo>
                      <a:pt x="340" y="412"/>
                    </a:lnTo>
                    <a:lnTo>
                      <a:pt x="352" y="400"/>
                    </a:lnTo>
                    <a:lnTo>
                      <a:pt x="352" y="383"/>
                    </a:lnTo>
                    <a:lnTo>
                      <a:pt x="359" y="377"/>
                    </a:lnTo>
                    <a:lnTo>
                      <a:pt x="359" y="389"/>
                    </a:lnTo>
                    <a:lnTo>
                      <a:pt x="365" y="394"/>
                    </a:lnTo>
                    <a:lnTo>
                      <a:pt x="365" y="418"/>
                    </a:lnTo>
                    <a:lnTo>
                      <a:pt x="371" y="424"/>
                    </a:lnTo>
                    <a:lnTo>
                      <a:pt x="371" y="471"/>
                    </a:lnTo>
                    <a:lnTo>
                      <a:pt x="377" y="477"/>
                    </a:lnTo>
                    <a:lnTo>
                      <a:pt x="377" y="559"/>
                    </a:lnTo>
                    <a:lnTo>
                      <a:pt x="384" y="565"/>
                    </a:lnTo>
                    <a:lnTo>
                      <a:pt x="384" y="654"/>
                    </a:lnTo>
                    <a:lnTo>
                      <a:pt x="390" y="660"/>
                    </a:lnTo>
                    <a:lnTo>
                      <a:pt x="390" y="713"/>
                    </a:lnTo>
                    <a:lnTo>
                      <a:pt x="396" y="713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1" name="Rectangle 284"/>
              <p:cNvSpPr>
                <a:spLocks noChangeArrowheads="1"/>
              </p:cNvSpPr>
              <p:nvPr/>
            </p:nvSpPr>
            <p:spPr bwMode="auto">
              <a:xfrm rot="-5400000">
                <a:off x="-95" y="2713"/>
                <a:ext cx="88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phase [deg]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52" name="Rectangle 285"/>
              <p:cNvSpPr>
                <a:spLocks noChangeArrowheads="1"/>
              </p:cNvSpPr>
              <p:nvPr/>
            </p:nvSpPr>
            <p:spPr bwMode="auto">
              <a:xfrm>
                <a:off x="2277" y="3674"/>
                <a:ext cx="622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>
                    <a:latin typeface="Helvetica" charset="0"/>
                  </a:rPr>
                  <a:t>time [sec]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55353" name="Rectangle 286"/>
              <p:cNvSpPr>
                <a:spLocks noChangeArrowheads="1"/>
              </p:cNvSpPr>
              <p:nvPr/>
            </p:nvSpPr>
            <p:spPr bwMode="auto">
              <a:xfrm>
                <a:off x="810" y="656"/>
                <a:ext cx="3616" cy="124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404813" indent="-404813" algn="l">
                  <a:spcBef>
                    <a:spcPct val="50000"/>
                  </a:spcBef>
                  <a:buFontTx/>
                  <a:buChar char="•"/>
                </a:pPr>
                <a:endParaRPr lang="en-US" sz="2800" b="1">
                  <a:latin typeface="Garamond" charset="0"/>
                </a:endParaRPr>
              </a:p>
            </p:txBody>
          </p:sp>
          <p:sp>
            <p:nvSpPr>
              <p:cNvPr id="55354" name="Rectangle 287"/>
              <p:cNvSpPr>
                <a:spLocks noChangeArrowheads="1"/>
              </p:cNvSpPr>
              <p:nvPr/>
            </p:nvSpPr>
            <p:spPr bwMode="auto">
              <a:xfrm>
                <a:off x="810" y="656"/>
                <a:ext cx="3616" cy="1245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5" name="Line 288"/>
              <p:cNvSpPr>
                <a:spLocks noChangeShapeType="1"/>
              </p:cNvSpPr>
              <p:nvPr/>
            </p:nvSpPr>
            <p:spPr bwMode="auto">
              <a:xfrm>
                <a:off x="810" y="656"/>
                <a:ext cx="361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6" name="Freeform 289"/>
              <p:cNvSpPr>
                <a:spLocks/>
              </p:cNvSpPr>
              <p:nvPr/>
            </p:nvSpPr>
            <p:spPr bwMode="auto">
              <a:xfrm>
                <a:off x="810" y="656"/>
                <a:ext cx="3616" cy="1245"/>
              </a:xfrm>
              <a:custGeom>
                <a:avLst/>
                <a:gdLst>
                  <a:gd name="T0" fmla="*/ 0 w 574"/>
                  <a:gd name="T1" fmla="*/ 41745 h 215"/>
                  <a:gd name="T2" fmla="*/ 143506 w 574"/>
                  <a:gd name="T3" fmla="*/ 41745 h 215"/>
                  <a:gd name="T4" fmla="*/ 143506 w 574"/>
                  <a:gd name="T5" fmla="*/ 0 h 2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4" h="215">
                    <a:moveTo>
                      <a:pt x="0" y="215"/>
                    </a:moveTo>
                    <a:lnTo>
                      <a:pt x="574" y="215"/>
                    </a:lnTo>
                    <a:lnTo>
                      <a:pt x="574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7" name="Line 290"/>
              <p:cNvSpPr>
                <a:spLocks noChangeShapeType="1"/>
              </p:cNvSpPr>
              <p:nvPr/>
            </p:nvSpPr>
            <p:spPr bwMode="auto">
              <a:xfrm flipV="1">
                <a:off x="810" y="656"/>
                <a:ext cx="1" cy="124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8" name="Line 291"/>
              <p:cNvSpPr>
                <a:spLocks noChangeShapeType="1"/>
              </p:cNvSpPr>
              <p:nvPr/>
            </p:nvSpPr>
            <p:spPr bwMode="auto">
              <a:xfrm>
                <a:off x="810" y="1901"/>
                <a:ext cx="361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9" name="Line 292"/>
              <p:cNvSpPr>
                <a:spLocks noChangeShapeType="1"/>
              </p:cNvSpPr>
              <p:nvPr/>
            </p:nvSpPr>
            <p:spPr bwMode="auto">
              <a:xfrm flipV="1">
                <a:off x="810" y="656"/>
                <a:ext cx="1" cy="124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0" name="Line 293"/>
              <p:cNvSpPr>
                <a:spLocks noChangeShapeType="1"/>
              </p:cNvSpPr>
              <p:nvPr/>
            </p:nvSpPr>
            <p:spPr bwMode="auto">
              <a:xfrm flipV="1">
                <a:off x="810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1" name="Line 294"/>
              <p:cNvSpPr>
                <a:spLocks noChangeShapeType="1"/>
              </p:cNvSpPr>
              <p:nvPr/>
            </p:nvSpPr>
            <p:spPr bwMode="auto">
              <a:xfrm>
                <a:off x="810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2" name="Rectangle 295"/>
              <p:cNvSpPr>
                <a:spLocks noChangeArrowheads="1"/>
              </p:cNvSpPr>
              <p:nvPr/>
            </p:nvSpPr>
            <p:spPr bwMode="auto">
              <a:xfrm>
                <a:off x="772" y="1918"/>
                <a:ext cx="8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63" name="Line 296"/>
              <p:cNvSpPr>
                <a:spLocks noChangeShapeType="1"/>
              </p:cNvSpPr>
              <p:nvPr/>
            </p:nvSpPr>
            <p:spPr bwMode="auto">
              <a:xfrm flipV="1">
                <a:off x="1528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4" name="Line 297"/>
              <p:cNvSpPr>
                <a:spLocks noChangeShapeType="1"/>
              </p:cNvSpPr>
              <p:nvPr/>
            </p:nvSpPr>
            <p:spPr bwMode="auto">
              <a:xfrm>
                <a:off x="1528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5" name="Rectangle 298"/>
              <p:cNvSpPr>
                <a:spLocks noChangeArrowheads="1"/>
              </p:cNvSpPr>
              <p:nvPr/>
            </p:nvSpPr>
            <p:spPr bwMode="auto">
              <a:xfrm>
                <a:off x="1427" y="1918"/>
                <a:ext cx="21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0.2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66" name="Line 299"/>
              <p:cNvSpPr>
                <a:spLocks noChangeShapeType="1"/>
              </p:cNvSpPr>
              <p:nvPr/>
            </p:nvSpPr>
            <p:spPr bwMode="auto">
              <a:xfrm flipV="1">
                <a:off x="2253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7" name="Line 300"/>
              <p:cNvSpPr>
                <a:spLocks noChangeShapeType="1"/>
              </p:cNvSpPr>
              <p:nvPr/>
            </p:nvSpPr>
            <p:spPr bwMode="auto">
              <a:xfrm>
                <a:off x="2253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8" name="Rectangle 301"/>
              <p:cNvSpPr>
                <a:spLocks noChangeArrowheads="1"/>
              </p:cNvSpPr>
              <p:nvPr/>
            </p:nvSpPr>
            <p:spPr bwMode="auto">
              <a:xfrm>
                <a:off x="2152" y="1918"/>
                <a:ext cx="21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0.4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69" name="Line 302"/>
              <p:cNvSpPr>
                <a:spLocks noChangeShapeType="1"/>
              </p:cNvSpPr>
              <p:nvPr/>
            </p:nvSpPr>
            <p:spPr bwMode="auto">
              <a:xfrm flipV="1">
                <a:off x="2977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0" name="Line 303"/>
              <p:cNvSpPr>
                <a:spLocks noChangeShapeType="1"/>
              </p:cNvSpPr>
              <p:nvPr/>
            </p:nvSpPr>
            <p:spPr bwMode="auto">
              <a:xfrm>
                <a:off x="2977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1" name="Rectangle 304"/>
              <p:cNvSpPr>
                <a:spLocks noChangeArrowheads="1"/>
              </p:cNvSpPr>
              <p:nvPr/>
            </p:nvSpPr>
            <p:spPr bwMode="auto">
              <a:xfrm>
                <a:off x="2876" y="1918"/>
                <a:ext cx="21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0.6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72" name="Line 305"/>
              <p:cNvSpPr>
                <a:spLocks noChangeShapeType="1"/>
              </p:cNvSpPr>
              <p:nvPr/>
            </p:nvSpPr>
            <p:spPr bwMode="auto">
              <a:xfrm flipV="1">
                <a:off x="3702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3" name="Line 306"/>
              <p:cNvSpPr>
                <a:spLocks noChangeShapeType="1"/>
              </p:cNvSpPr>
              <p:nvPr/>
            </p:nvSpPr>
            <p:spPr bwMode="auto">
              <a:xfrm>
                <a:off x="3702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4" name="Rectangle 307"/>
              <p:cNvSpPr>
                <a:spLocks noChangeArrowheads="1"/>
              </p:cNvSpPr>
              <p:nvPr/>
            </p:nvSpPr>
            <p:spPr bwMode="auto">
              <a:xfrm>
                <a:off x="3601" y="1918"/>
                <a:ext cx="21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0.8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75" name="Line 308"/>
              <p:cNvSpPr>
                <a:spLocks noChangeShapeType="1"/>
              </p:cNvSpPr>
              <p:nvPr/>
            </p:nvSpPr>
            <p:spPr bwMode="auto">
              <a:xfrm flipV="1">
                <a:off x="4426" y="1866"/>
                <a:ext cx="1" cy="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6" name="Line 309"/>
              <p:cNvSpPr>
                <a:spLocks noChangeShapeType="1"/>
              </p:cNvSpPr>
              <p:nvPr/>
            </p:nvSpPr>
            <p:spPr bwMode="auto">
              <a:xfrm>
                <a:off x="4426" y="661"/>
                <a:ext cx="1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7" name="Rectangle 310"/>
              <p:cNvSpPr>
                <a:spLocks noChangeArrowheads="1"/>
              </p:cNvSpPr>
              <p:nvPr/>
            </p:nvSpPr>
            <p:spPr bwMode="auto">
              <a:xfrm>
                <a:off x="4388" y="1918"/>
                <a:ext cx="8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1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78" name="Line 311"/>
              <p:cNvSpPr>
                <a:spLocks noChangeShapeType="1"/>
              </p:cNvSpPr>
              <p:nvPr/>
            </p:nvSpPr>
            <p:spPr bwMode="auto">
              <a:xfrm>
                <a:off x="810" y="1901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9" name="Line 312"/>
              <p:cNvSpPr>
                <a:spLocks noChangeShapeType="1"/>
              </p:cNvSpPr>
              <p:nvPr/>
            </p:nvSpPr>
            <p:spPr bwMode="auto">
              <a:xfrm flipH="1">
                <a:off x="4388" y="1901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0" name="Rectangle 313"/>
              <p:cNvSpPr>
                <a:spLocks noChangeArrowheads="1"/>
              </p:cNvSpPr>
              <p:nvPr/>
            </p:nvSpPr>
            <p:spPr bwMode="auto">
              <a:xfrm>
                <a:off x="703" y="1825"/>
                <a:ext cx="8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0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81" name="Line 314"/>
              <p:cNvSpPr>
                <a:spLocks noChangeShapeType="1"/>
              </p:cNvSpPr>
              <p:nvPr/>
            </p:nvSpPr>
            <p:spPr bwMode="auto">
              <a:xfrm>
                <a:off x="810" y="1281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2" name="Line 315"/>
              <p:cNvSpPr>
                <a:spLocks noChangeShapeType="1"/>
              </p:cNvSpPr>
              <p:nvPr/>
            </p:nvSpPr>
            <p:spPr bwMode="auto">
              <a:xfrm flipH="1">
                <a:off x="4388" y="1281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3" name="Rectangle 316"/>
              <p:cNvSpPr>
                <a:spLocks noChangeArrowheads="1"/>
              </p:cNvSpPr>
              <p:nvPr/>
            </p:nvSpPr>
            <p:spPr bwMode="auto">
              <a:xfrm>
                <a:off x="703" y="1206"/>
                <a:ext cx="8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5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84" name="Line 317"/>
              <p:cNvSpPr>
                <a:spLocks noChangeShapeType="1"/>
              </p:cNvSpPr>
              <p:nvPr/>
            </p:nvSpPr>
            <p:spPr bwMode="auto">
              <a:xfrm>
                <a:off x="810" y="661"/>
                <a:ext cx="3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5" name="Line 318"/>
              <p:cNvSpPr>
                <a:spLocks noChangeShapeType="1"/>
              </p:cNvSpPr>
              <p:nvPr/>
            </p:nvSpPr>
            <p:spPr bwMode="auto">
              <a:xfrm flipH="1">
                <a:off x="4388" y="661"/>
                <a:ext cx="3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6" name="Rectangle 319"/>
              <p:cNvSpPr>
                <a:spLocks noChangeArrowheads="1"/>
              </p:cNvSpPr>
              <p:nvPr/>
            </p:nvSpPr>
            <p:spPr bwMode="auto">
              <a:xfrm>
                <a:off x="621" y="586"/>
                <a:ext cx="172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10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387" name="Line 320"/>
              <p:cNvSpPr>
                <a:spLocks noChangeShapeType="1"/>
              </p:cNvSpPr>
              <p:nvPr/>
            </p:nvSpPr>
            <p:spPr bwMode="auto">
              <a:xfrm>
                <a:off x="810" y="656"/>
                <a:ext cx="361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8" name="Freeform 321"/>
              <p:cNvSpPr>
                <a:spLocks/>
              </p:cNvSpPr>
              <p:nvPr/>
            </p:nvSpPr>
            <p:spPr bwMode="auto">
              <a:xfrm>
                <a:off x="810" y="656"/>
                <a:ext cx="3616" cy="1245"/>
              </a:xfrm>
              <a:custGeom>
                <a:avLst/>
                <a:gdLst>
                  <a:gd name="T0" fmla="*/ 0 w 574"/>
                  <a:gd name="T1" fmla="*/ 41745 h 215"/>
                  <a:gd name="T2" fmla="*/ 143506 w 574"/>
                  <a:gd name="T3" fmla="*/ 41745 h 215"/>
                  <a:gd name="T4" fmla="*/ 143506 w 574"/>
                  <a:gd name="T5" fmla="*/ 0 h 2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4" h="215">
                    <a:moveTo>
                      <a:pt x="0" y="215"/>
                    </a:moveTo>
                    <a:lnTo>
                      <a:pt x="574" y="215"/>
                    </a:lnTo>
                    <a:lnTo>
                      <a:pt x="574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9" name="Line 322"/>
              <p:cNvSpPr>
                <a:spLocks noChangeShapeType="1"/>
              </p:cNvSpPr>
              <p:nvPr/>
            </p:nvSpPr>
            <p:spPr bwMode="auto">
              <a:xfrm flipV="1">
                <a:off x="810" y="656"/>
                <a:ext cx="1" cy="124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0" name="Freeform 323"/>
              <p:cNvSpPr>
                <a:spLocks/>
              </p:cNvSpPr>
              <p:nvPr/>
            </p:nvSpPr>
            <p:spPr bwMode="auto">
              <a:xfrm>
                <a:off x="810" y="1096"/>
                <a:ext cx="384" cy="776"/>
              </a:xfrm>
              <a:custGeom>
                <a:avLst/>
                <a:gdLst>
                  <a:gd name="T0" fmla="*/ 6 w 384"/>
                  <a:gd name="T1" fmla="*/ 203 h 776"/>
                  <a:gd name="T2" fmla="*/ 12 w 384"/>
                  <a:gd name="T3" fmla="*/ 260 h 776"/>
                  <a:gd name="T4" fmla="*/ 25 w 384"/>
                  <a:gd name="T5" fmla="*/ 220 h 776"/>
                  <a:gd name="T6" fmla="*/ 31 w 384"/>
                  <a:gd name="T7" fmla="*/ 110 h 776"/>
                  <a:gd name="T8" fmla="*/ 50 w 384"/>
                  <a:gd name="T9" fmla="*/ 81 h 776"/>
                  <a:gd name="T10" fmla="*/ 57 w 384"/>
                  <a:gd name="T11" fmla="*/ 11 h 776"/>
                  <a:gd name="T12" fmla="*/ 63 w 384"/>
                  <a:gd name="T13" fmla="*/ 11 h 776"/>
                  <a:gd name="T14" fmla="*/ 75 w 384"/>
                  <a:gd name="T15" fmla="*/ 110 h 776"/>
                  <a:gd name="T16" fmla="*/ 82 w 384"/>
                  <a:gd name="T17" fmla="*/ 417 h 776"/>
                  <a:gd name="T18" fmla="*/ 94 w 384"/>
                  <a:gd name="T19" fmla="*/ 521 h 776"/>
                  <a:gd name="T20" fmla="*/ 101 w 384"/>
                  <a:gd name="T21" fmla="*/ 411 h 776"/>
                  <a:gd name="T22" fmla="*/ 113 w 384"/>
                  <a:gd name="T23" fmla="*/ 313 h 776"/>
                  <a:gd name="T24" fmla="*/ 120 w 384"/>
                  <a:gd name="T25" fmla="*/ 185 h 776"/>
                  <a:gd name="T26" fmla="*/ 126 w 384"/>
                  <a:gd name="T27" fmla="*/ 174 h 776"/>
                  <a:gd name="T28" fmla="*/ 138 w 384"/>
                  <a:gd name="T29" fmla="*/ 243 h 776"/>
                  <a:gd name="T30" fmla="*/ 145 w 384"/>
                  <a:gd name="T31" fmla="*/ 440 h 776"/>
                  <a:gd name="T32" fmla="*/ 151 w 384"/>
                  <a:gd name="T33" fmla="*/ 440 h 776"/>
                  <a:gd name="T34" fmla="*/ 164 w 384"/>
                  <a:gd name="T35" fmla="*/ 359 h 776"/>
                  <a:gd name="T36" fmla="*/ 170 w 384"/>
                  <a:gd name="T37" fmla="*/ 260 h 776"/>
                  <a:gd name="T38" fmla="*/ 183 w 384"/>
                  <a:gd name="T39" fmla="*/ 301 h 776"/>
                  <a:gd name="T40" fmla="*/ 189 w 384"/>
                  <a:gd name="T41" fmla="*/ 411 h 776"/>
                  <a:gd name="T42" fmla="*/ 195 w 384"/>
                  <a:gd name="T43" fmla="*/ 417 h 776"/>
                  <a:gd name="T44" fmla="*/ 208 w 384"/>
                  <a:gd name="T45" fmla="*/ 353 h 776"/>
                  <a:gd name="T46" fmla="*/ 214 w 384"/>
                  <a:gd name="T47" fmla="*/ 208 h 776"/>
                  <a:gd name="T48" fmla="*/ 227 w 384"/>
                  <a:gd name="T49" fmla="*/ 145 h 776"/>
                  <a:gd name="T50" fmla="*/ 233 w 384"/>
                  <a:gd name="T51" fmla="*/ 69 h 776"/>
                  <a:gd name="T52" fmla="*/ 246 w 384"/>
                  <a:gd name="T53" fmla="*/ 58 h 776"/>
                  <a:gd name="T54" fmla="*/ 252 w 384"/>
                  <a:gd name="T55" fmla="*/ 150 h 776"/>
                  <a:gd name="T56" fmla="*/ 264 w 384"/>
                  <a:gd name="T57" fmla="*/ 289 h 776"/>
                  <a:gd name="T58" fmla="*/ 271 w 384"/>
                  <a:gd name="T59" fmla="*/ 631 h 776"/>
                  <a:gd name="T60" fmla="*/ 283 w 384"/>
                  <a:gd name="T61" fmla="*/ 770 h 776"/>
                  <a:gd name="T62" fmla="*/ 290 w 384"/>
                  <a:gd name="T63" fmla="*/ 533 h 776"/>
                  <a:gd name="T64" fmla="*/ 302 w 384"/>
                  <a:gd name="T65" fmla="*/ 452 h 776"/>
                  <a:gd name="T66" fmla="*/ 309 w 384"/>
                  <a:gd name="T67" fmla="*/ 457 h 776"/>
                  <a:gd name="T68" fmla="*/ 315 w 384"/>
                  <a:gd name="T69" fmla="*/ 608 h 776"/>
                  <a:gd name="T70" fmla="*/ 327 w 384"/>
                  <a:gd name="T71" fmla="*/ 689 h 776"/>
                  <a:gd name="T72" fmla="*/ 334 w 384"/>
                  <a:gd name="T73" fmla="*/ 562 h 776"/>
                  <a:gd name="T74" fmla="*/ 346 w 384"/>
                  <a:gd name="T75" fmla="*/ 452 h 776"/>
                  <a:gd name="T76" fmla="*/ 353 w 384"/>
                  <a:gd name="T77" fmla="*/ 278 h 776"/>
                  <a:gd name="T78" fmla="*/ 365 w 384"/>
                  <a:gd name="T79" fmla="*/ 197 h 776"/>
                  <a:gd name="T80" fmla="*/ 372 w 384"/>
                  <a:gd name="T81" fmla="*/ 81 h 776"/>
                  <a:gd name="T82" fmla="*/ 384 w 384"/>
                  <a:gd name="T83" fmla="*/ 35 h 77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84" h="776">
                    <a:moveTo>
                      <a:pt x="0" y="174"/>
                    </a:moveTo>
                    <a:lnTo>
                      <a:pt x="0" y="197"/>
                    </a:lnTo>
                    <a:lnTo>
                      <a:pt x="6" y="203"/>
                    </a:lnTo>
                    <a:lnTo>
                      <a:pt x="6" y="237"/>
                    </a:lnTo>
                    <a:lnTo>
                      <a:pt x="12" y="243"/>
                    </a:lnTo>
                    <a:lnTo>
                      <a:pt x="12" y="260"/>
                    </a:lnTo>
                    <a:lnTo>
                      <a:pt x="19" y="255"/>
                    </a:lnTo>
                    <a:lnTo>
                      <a:pt x="19" y="226"/>
                    </a:lnTo>
                    <a:lnTo>
                      <a:pt x="25" y="220"/>
                    </a:lnTo>
                    <a:lnTo>
                      <a:pt x="25" y="162"/>
                    </a:lnTo>
                    <a:lnTo>
                      <a:pt x="31" y="156"/>
                    </a:lnTo>
                    <a:lnTo>
                      <a:pt x="31" y="110"/>
                    </a:lnTo>
                    <a:lnTo>
                      <a:pt x="38" y="104"/>
                    </a:lnTo>
                    <a:lnTo>
                      <a:pt x="38" y="92"/>
                    </a:lnTo>
                    <a:lnTo>
                      <a:pt x="50" y="81"/>
                    </a:lnTo>
                    <a:lnTo>
                      <a:pt x="50" y="58"/>
                    </a:lnTo>
                    <a:lnTo>
                      <a:pt x="57" y="52"/>
                    </a:lnTo>
                    <a:lnTo>
                      <a:pt x="57" y="11"/>
                    </a:lnTo>
                    <a:lnTo>
                      <a:pt x="63" y="6"/>
                    </a:lnTo>
                    <a:lnTo>
                      <a:pt x="63" y="0"/>
                    </a:lnTo>
                    <a:lnTo>
                      <a:pt x="63" y="11"/>
                    </a:lnTo>
                    <a:lnTo>
                      <a:pt x="69" y="17"/>
                    </a:lnTo>
                    <a:lnTo>
                      <a:pt x="69" y="104"/>
                    </a:lnTo>
                    <a:lnTo>
                      <a:pt x="75" y="110"/>
                    </a:lnTo>
                    <a:lnTo>
                      <a:pt x="75" y="260"/>
                    </a:lnTo>
                    <a:lnTo>
                      <a:pt x="82" y="266"/>
                    </a:lnTo>
                    <a:lnTo>
                      <a:pt x="82" y="417"/>
                    </a:lnTo>
                    <a:lnTo>
                      <a:pt x="88" y="423"/>
                    </a:lnTo>
                    <a:lnTo>
                      <a:pt x="88" y="515"/>
                    </a:lnTo>
                    <a:lnTo>
                      <a:pt x="94" y="521"/>
                    </a:lnTo>
                    <a:lnTo>
                      <a:pt x="94" y="498"/>
                    </a:lnTo>
                    <a:lnTo>
                      <a:pt x="101" y="492"/>
                    </a:lnTo>
                    <a:lnTo>
                      <a:pt x="101" y="411"/>
                    </a:lnTo>
                    <a:lnTo>
                      <a:pt x="107" y="405"/>
                    </a:lnTo>
                    <a:lnTo>
                      <a:pt x="107" y="318"/>
                    </a:lnTo>
                    <a:lnTo>
                      <a:pt x="113" y="313"/>
                    </a:lnTo>
                    <a:lnTo>
                      <a:pt x="113" y="243"/>
                    </a:lnTo>
                    <a:lnTo>
                      <a:pt x="120" y="237"/>
                    </a:lnTo>
                    <a:lnTo>
                      <a:pt x="120" y="185"/>
                    </a:lnTo>
                    <a:lnTo>
                      <a:pt x="126" y="179"/>
                    </a:lnTo>
                    <a:lnTo>
                      <a:pt x="126" y="168"/>
                    </a:lnTo>
                    <a:lnTo>
                      <a:pt x="126" y="174"/>
                    </a:lnTo>
                    <a:lnTo>
                      <a:pt x="132" y="179"/>
                    </a:lnTo>
                    <a:lnTo>
                      <a:pt x="132" y="237"/>
                    </a:lnTo>
                    <a:lnTo>
                      <a:pt x="138" y="243"/>
                    </a:lnTo>
                    <a:lnTo>
                      <a:pt x="138" y="347"/>
                    </a:lnTo>
                    <a:lnTo>
                      <a:pt x="145" y="353"/>
                    </a:lnTo>
                    <a:lnTo>
                      <a:pt x="145" y="440"/>
                    </a:lnTo>
                    <a:lnTo>
                      <a:pt x="151" y="446"/>
                    </a:lnTo>
                    <a:lnTo>
                      <a:pt x="151" y="452"/>
                    </a:lnTo>
                    <a:lnTo>
                      <a:pt x="151" y="440"/>
                    </a:lnTo>
                    <a:lnTo>
                      <a:pt x="157" y="434"/>
                    </a:lnTo>
                    <a:lnTo>
                      <a:pt x="157" y="365"/>
                    </a:lnTo>
                    <a:lnTo>
                      <a:pt x="164" y="359"/>
                    </a:lnTo>
                    <a:lnTo>
                      <a:pt x="164" y="284"/>
                    </a:lnTo>
                    <a:lnTo>
                      <a:pt x="170" y="278"/>
                    </a:lnTo>
                    <a:lnTo>
                      <a:pt x="170" y="260"/>
                    </a:lnTo>
                    <a:lnTo>
                      <a:pt x="176" y="266"/>
                    </a:lnTo>
                    <a:lnTo>
                      <a:pt x="176" y="295"/>
                    </a:lnTo>
                    <a:lnTo>
                      <a:pt x="183" y="301"/>
                    </a:lnTo>
                    <a:lnTo>
                      <a:pt x="183" y="359"/>
                    </a:lnTo>
                    <a:lnTo>
                      <a:pt x="189" y="365"/>
                    </a:lnTo>
                    <a:lnTo>
                      <a:pt x="189" y="411"/>
                    </a:lnTo>
                    <a:lnTo>
                      <a:pt x="195" y="417"/>
                    </a:lnTo>
                    <a:lnTo>
                      <a:pt x="195" y="423"/>
                    </a:lnTo>
                    <a:lnTo>
                      <a:pt x="195" y="417"/>
                    </a:lnTo>
                    <a:lnTo>
                      <a:pt x="201" y="411"/>
                    </a:lnTo>
                    <a:lnTo>
                      <a:pt x="201" y="359"/>
                    </a:lnTo>
                    <a:lnTo>
                      <a:pt x="208" y="353"/>
                    </a:lnTo>
                    <a:lnTo>
                      <a:pt x="208" y="284"/>
                    </a:lnTo>
                    <a:lnTo>
                      <a:pt x="214" y="278"/>
                    </a:lnTo>
                    <a:lnTo>
                      <a:pt x="214" y="208"/>
                    </a:lnTo>
                    <a:lnTo>
                      <a:pt x="220" y="203"/>
                    </a:lnTo>
                    <a:lnTo>
                      <a:pt x="220" y="150"/>
                    </a:lnTo>
                    <a:lnTo>
                      <a:pt x="227" y="145"/>
                    </a:lnTo>
                    <a:lnTo>
                      <a:pt x="227" y="104"/>
                    </a:lnTo>
                    <a:lnTo>
                      <a:pt x="233" y="98"/>
                    </a:lnTo>
                    <a:lnTo>
                      <a:pt x="233" y="69"/>
                    </a:lnTo>
                    <a:lnTo>
                      <a:pt x="239" y="64"/>
                    </a:lnTo>
                    <a:lnTo>
                      <a:pt x="239" y="52"/>
                    </a:lnTo>
                    <a:lnTo>
                      <a:pt x="246" y="58"/>
                    </a:lnTo>
                    <a:lnTo>
                      <a:pt x="246" y="69"/>
                    </a:lnTo>
                    <a:lnTo>
                      <a:pt x="252" y="75"/>
                    </a:lnTo>
                    <a:lnTo>
                      <a:pt x="252" y="150"/>
                    </a:lnTo>
                    <a:lnTo>
                      <a:pt x="258" y="156"/>
                    </a:lnTo>
                    <a:lnTo>
                      <a:pt x="258" y="284"/>
                    </a:lnTo>
                    <a:lnTo>
                      <a:pt x="264" y="289"/>
                    </a:lnTo>
                    <a:lnTo>
                      <a:pt x="264" y="457"/>
                    </a:lnTo>
                    <a:lnTo>
                      <a:pt x="271" y="463"/>
                    </a:lnTo>
                    <a:lnTo>
                      <a:pt x="271" y="631"/>
                    </a:lnTo>
                    <a:lnTo>
                      <a:pt x="277" y="637"/>
                    </a:lnTo>
                    <a:lnTo>
                      <a:pt x="277" y="776"/>
                    </a:lnTo>
                    <a:lnTo>
                      <a:pt x="283" y="770"/>
                    </a:lnTo>
                    <a:lnTo>
                      <a:pt x="283" y="654"/>
                    </a:lnTo>
                    <a:lnTo>
                      <a:pt x="290" y="648"/>
                    </a:lnTo>
                    <a:lnTo>
                      <a:pt x="290" y="533"/>
                    </a:lnTo>
                    <a:lnTo>
                      <a:pt x="296" y="527"/>
                    </a:lnTo>
                    <a:lnTo>
                      <a:pt x="296" y="457"/>
                    </a:lnTo>
                    <a:lnTo>
                      <a:pt x="302" y="452"/>
                    </a:lnTo>
                    <a:lnTo>
                      <a:pt x="302" y="446"/>
                    </a:lnTo>
                    <a:lnTo>
                      <a:pt x="302" y="452"/>
                    </a:lnTo>
                    <a:lnTo>
                      <a:pt x="309" y="457"/>
                    </a:lnTo>
                    <a:lnTo>
                      <a:pt x="309" y="515"/>
                    </a:lnTo>
                    <a:lnTo>
                      <a:pt x="315" y="521"/>
                    </a:lnTo>
                    <a:lnTo>
                      <a:pt x="315" y="608"/>
                    </a:lnTo>
                    <a:lnTo>
                      <a:pt x="321" y="614"/>
                    </a:lnTo>
                    <a:lnTo>
                      <a:pt x="321" y="683"/>
                    </a:lnTo>
                    <a:lnTo>
                      <a:pt x="327" y="689"/>
                    </a:lnTo>
                    <a:lnTo>
                      <a:pt x="327" y="654"/>
                    </a:lnTo>
                    <a:lnTo>
                      <a:pt x="334" y="648"/>
                    </a:lnTo>
                    <a:lnTo>
                      <a:pt x="334" y="562"/>
                    </a:lnTo>
                    <a:lnTo>
                      <a:pt x="340" y="556"/>
                    </a:lnTo>
                    <a:lnTo>
                      <a:pt x="340" y="457"/>
                    </a:lnTo>
                    <a:lnTo>
                      <a:pt x="346" y="452"/>
                    </a:lnTo>
                    <a:lnTo>
                      <a:pt x="346" y="365"/>
                    </a:lnTo>
                    <a:lnTo>
                      <a:pt x="353" y="359"/>
                    </a:lnTo>
                    <a:lnTo>
                      <a:pt x="353" y="278"/>
                    </a:lnTo>
                    <a:lnTo>
                      <a:pt x="359" y="272"/>
                    </a:lnTo>
                    <a:lnTo>
                      <a:pt x="359" y="203"/>
                    </a:lnTo>
                    <a:lnTo>
                      <a:pt x="365" y="197"/>
                    </a:lnTo>
                    <a:lnTo>
                      <a:pt x="365" y="139"/>
                    </a:lnTo>
                    <a:lnTo>
                      <a:pt x="372" y="133"/>
                    </a:lnTo>
                    <a:lnTo>
                      <a:pt x="372" y="81"/>
                    </a:lnTo>
                    <a:lnTo>
                      <a:pt x="378" y="75"/>
                    </a:lnTo>
                    <a:lnTo>
                      <a:pt x="378" y="40"/>
                    </a:lnTo>
                    <a:lnTo>
                      <a:pt x="384" y="35"/>
                    </a:lnTo>
                    <a:lnTo>
                      <a:pt x="384" y="23"/>
                    </a:lnTo>
                    <a:lnTo>
                      <a:pt x="384" y="29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1" name="Freeform 324"/>
              <p:cNvSpPr>
                <a:spLocks/>
              </p:cNvSpPr>
              <p:nvPr/>
            </p:nvSpPr>
            <p:spPr bwMode="auto">
              <a:xfrm>
                <a:off x="1194" y="1113"/>
                <a:ext cx="391" cy="765"/>
              </a:xfrm>
              <a:custGeom>
                <a:avLst/>
                <a:gdLst>
                  <a:gd name="T0" fmla="*/ 6 w 391"/>
                  <a:gd name="T1" fmla="*/ 81 h 765"/>
                  <a:gd name="T2" fmla="*/ 19 w 391"/>
                  <a:gd name="T3" fmla="*/ 232 h 765"/>
                  <a:gd name="T4" fmla="*/ 25 w 391"/>
                  <a:gd name="T5" fmla="*/ 608 h 765"/>
                  <a:gd name="T6" fmla="*/ 38 w 391"/>
                  <a:gd name="T7" fmla="*/ 736 h 765"/>
                  <a:gd name="T8" fmla="*/ 44 w 391"/>
                  <a:gd name="T9" fmla="*/ 539 h 765"/>
                  <a:gd name="T10" fmla="*/ 57 w 391"/>
                  <a:gd name="T11" fmla="*/ 458 h 765"/>
                  <a:gd name="T12" fmla="*/ 63 w 391"/>
                  <a:gd name="T13" fmla="*/ 464 h 765"/>
                  <a:gd name="T14" fmla="*/ 69 w 391"/>
                  <a:gd name="T15" fmla="*/ 579 h 765"/>
                  <a:gd name="T16" fmla="*/ 82 w 391"/>
                  <a:gd name="T17" fmla="*/ 626 h 765"/>
                  <a:gd name="T18" fmla="*/ 88 w 391"/>
                  <a:gd name="T19" fmla="*/ 527 h 765"/>
                  <a:gd name="T20" fmla="*/ 101 w 391"/>
                  <a:gd name="T21" fmla="*/ 423 h 765"/>
                  <a:gd name="T22" fmla="*/ 107 w 391"/>
                  <a:gd name="T23" fmla="*/ 261 h 765"/>
                  <a:gd name="T24" fmla="*/ 120 w 391"/>
                  <a:gd name="T25" fmla="*/ 186 h 765"/>
                  <a:gd name="T26" fmla="*/ 126 w 391"/>
                  <a:gd name="T27" fmla="*/ 81 h 765"/>
                  <a:gd name="T28" fmla="*/ 139 w 391"/>
                  <a:gd name="T29" fmla="*/ 23 h 765"/>
                  <a:gd name="T30" fmla="*/ 145 w 391"/>
                  <a:gd name="T31" fmla="*/ 41 h 765"/>
                  <a:gd name="T32" fmla="*/ 158 w 391"/>
                  <a:gd name="T33" fmla="*/ 186 h 765"/>
                  <a:gd name="T34" fmla="*/ 164 w 391"/>
                  <a:gd name="T35" fmla="*/ 568 h 765"/>
                  <a:gd name="T36" fmla="*/ 177 w 391"/>
                  <a:gd name="T37" fmla="*/ 695 h 765"/>
                  <a:gd name="T38" fmla="*/ 183 w 391"/>
                  <a:gd name="T39" fmla="*/ 550 h 765"/>
                  <a:gd name="T40" fmla="*/ 195 w 391"/>
                  <a:gd name="T41" fmla="*/ 481 h 765"/>
                  <a:gd name="T42" fmla="*/ 202 w 391"/>
                  <a:gd name="T43" fmla="*/ 487 h 765"/>
                  <a:gd name="T44" fmla="*/ 208 w 391"/>
                  <a:gd name="T45" fmla="*/ 550 h 765"/>
                  <a:gd name="T46" fmla="*/ 221 w 391"/>
                  <a:gd name="T47" fmla="*/ 562 h 765"/>
                  <a:gd name="T48" fmla="*/ 227 w 391"/>
                  <a:gd name="T49" fmla="*/ 469 h 765"/>
                  <a:gd name="T50" fmla="*/ 240 w 391"/>
                  <a:gd name="T51" fmla="*/ 382 h 765"/>
                  <a:gd name="T52" fmla="*/ 246 w 391"/>
                  <a:gd name="T53" fmla="*/ 255 h 765"/>
                  <a:gd name="T54" fmla="*/ 258 w 391"/>
                  <a:gd name="T55" fmla="*/ 203 h 765"/>
                  <a:gd name="T56" fmla="*/ 265 w 391"/>
                  <a:gd name="T57" fmla="*/ 145 h 765"/>
                  <a:gd name="T58" fmla="*/ 277 w 391"/>
                  <a:gd name="T59" fmla="*/ 99 h 765"/>
                  <a:gd name="T60" fmla="*/ 284 w 391"/>
                  <a:gd name="T61" fmla="*/ 35 h 765"/>
                  <a:gd name="T62" fmla="*/ 290 w 391"/>
                  <a:gd name="T63" fmla="*/ 145 h 765"/>
                  <a:gd name="T64" fmla="*/ 303 w 391"/>
                  <a:gd name="T65" fmla="*/ 336 h 765"/>
                  <a:gd name="T66" fmla="*/ 309 w 391"/>
                  <a:gd name="T67" fmla="*/ 695 h 765"/>
                  <a:gd name="T68" fmla="*/ 315 w 391"/>
                  <a:gd name="T69" fmla="*/ 713 h 765"/>
                  <a:gd name="T70" fmla="*/ 328 w 391"/>
                  <a:gd name="T71" fmla="*/ 574 h 765"/>
                  <a:gd name="T72" fmla="*/ 334 w 391"/>
                  <a:gd name="T73" fmla="*/ 423 h 765"/>
                  <a:gd name="T74" fmla="*/ 347 w 391"/>
                  <a:gd name="T75" fmla="*/ 388 h 765"/>
                  <a:gd name="T76" fmla="*/ 353 w 391"/>
                  <a:gd name="T77" fmla="*/ 336 h 765"/>
                  <a:gd name="T78" fmla="*/ 366 w 391"/>
                  <a:gd name="T79" fmla="*/ 284 h 765"/>
                  <a:gd name="T80" fmla="*/ 372 w 391"/>
                  <a:gd name="T81" fmla="*/ 162 h 765"/>
                  <a:gd name="T82" fmla="*/ 384 w 391"/>
                  <a:gd name="T83" fmla="*/ 99 h 76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1" h="765">
                    <a:moveTo>
                      <a:pt x="0" y="12"/>
                    </a:moveTo>
                    <a:lnTo>
                      <a:pt x="6" y="18"/>
                    </a:lnTo>
                    <a:lnTo>
                      <a:pt x="6" y="81"/>
                    </a:lnTo>
                    <a:lnTo>
                      <a:pt x="13" y="87"/>
                    </a:lnTo>
                    <a:lnTo>
                      <a:pt x="13" y="226"/>
                    </a:lnTo>
                    <a:lnTo>
                      <a:pt x="19" y="232"/>
                    </a:lnTo>
                    <a:lnTo>
                      <a:pt x="19" y="417"/>
                    </a:lnTo>
                    <a:lnTo>
                      <a:pt x="25" y="423"/>
                    </a:lnTo>
                    <a:lnTo>
                      <a:pt x="25" y="608"/>
                    </a:lnTo>
                    <a:lnTo>
                      <a:pt x="32" y="614"/>
                    </a:lnTo>
                    <a:lnTo>
                      <a:pt x="32" y="742"/>
                    </a:lnTo>
                    <a:lnTo>
                      <a:pt x="38" y="736"/>
                    </a:lnTo>
                    <a:lnTo>
                      <a:pt x="38" y="649"/>
                    </a:lnTo>
                    <a:lnTo>
                      <a:pt x="44" y="643"/>
                    </a:lnTo>
                    <a:lnTo>
                      <a:pt x="44" y="539"/>
                    </a:lnTo>
                    <a:lnTo>
                      <a:pt x="51" y="533"/>
                    </a:lnTo>
                    <a:lnTo>
                      <a:pt x="51" y="464"/>
                    </a:lnTo>
                    <a:lnTo>
                      <a:pt x="57" y="458"/>
                    </a:lnTo>
                    <a:lnTo>
                      <a:pt x="57" y="452"/>
                    </a:lnTo>
                    <a:lnTo>
                      <a:pt x="57" y="458"/>
                    </a:lnTo>
                    <a:lnTo>
                      <a:pt x="63" y="464"/>
                    </a:lnTo>
                    <a:lnTo>
                      <a:pt x="63" y="504"/>
                    </a:lnTo>
                    <a:lnTo>
                      <a:pt x="69" y="510"/>
                    </a:lnTo>
                    <a:lnTo>
                      <a:pt x="69" y="579"/>
                    </a:lnTo>
                    <a:lnTo>
                      <a:pt x="76" y="585"/>
                    </a:lnTo>
                    <a:lnTo>
                      <a:pt x="76" y="631"/>
                    </a:lnTo>
                    <a:lnTo>
                      <a:pt x="82" y="626"/>
                    </a:lnTo>
                    <a:lnTo>
                      <a:pt x="82" y="608"/>
                    </a:lnTo>
                    <a:lnTo>
                      <a:pt x="88" y="603"/>
                    </a:lnTo>
                    <a:lnTo>
                      <a:pt x="88" y="527"/>
                    </a:lnTo>
                    <a:lnTo>
                      <a:pt x="95" y="521"/>
                    </a:lnTo>
                    <a:lnTo>
                      <a:pt x="95" y="429"/>
                    </a:lnTo>
                    <a:lnTo>
                      <a:pt x="101" y="423"/>
                    </a:lnTo>
                    <a:lnTo>
                      <a:pt x="101" y="342"/>
                    </a:lnTo>
                    <a:lnTo>
                      <a:pt x="107" y="336"/>
                    </a:lnTo>
                    <a:lnTo>
                      <a:pt x="107" y="261"/>
                    </a:lnTo>
                    <a:lnTo>
                      <a:pt x="114" y="255"/>
                    </a:lnTo>
                    <a:lnTo>
                      <a:pt x="114" y="191"/>
                    </a:lnTo>
                    <a:lnTo>
                      <a:pt x="120" y="186"/>
                    </a:lnTo>
                    <a:lnTo>
                      <a:pt x="120" y="133"/>
                    </a:lnTo>
                    <a:lnTo>
                      <a:pt x="126" y="128"/>
                    </a:lnTo>
                    <a:lnTo>
                      <a:pt x="126" y="81"/>
                    </a:lnTo>
                    <a:lnTo>
                      <a:pt x="132" y="75"/>
                    </a:lnTo>
                    <a:lnTo>
                      <a:pt x="132" y="29"/>
                    </a:lnTo>
                    <a:lnTo>
                      <a:pt x="139" y="23"/>
                    </a:lnTo>
                    <a:lnTo>
                      <a:pt x="139" y="0"/>
                    </a:lnTo>
                    <a:lnTo>
                      <a:pt x="145" y="6"/>
                    </a:lnTo>
                    <a:lnTo>
                      <a:pt x="145" y="41"/>
                    </a:lnTo>
                    <a:lnTo>
                      <a:pt x="151" y="47"/>
                    </a:lnTo>
                    <a:lnTo>
                      <a:pt x="151" y="180"/>
                    </a:lnTo>
                    <a:lnTo>
                      <a:pt x="158" y="186"/>
                    </a:lnTo>
                    <a:lnTo>
                      <a:pt x="158" y="377"/>
                    </a:lnTo>
                    <a:lnTo>
                      <a:pt x="164" y="382"/>
                    </a:lnTo>
                    <a:lnTo>
                      <a:pt x="164" y="568"/>
                    </a:lnTo>
                    <a:lnTo>
                      <a:pt x="170" y="574"/>
                    </a:lnTo>
                    <a:lnTo>
                      <a:pt x="170" y="689"/>
                    </a:lnTo>
                    <a:lnTo>
                      <a:pt x="177" y="695"/>
                    </a:lnTo>
                    <a:lnTo>
                      <a:pt x="177" y="643"/>
                    </a:lnTo>
                    <a:lnTo>
                      <a:pt x="183" y="637"/>
                    </a:lnTo>
                    <a:lnTo>
                      <a:pt x="183" y="550"/>
                    </a:lnTo>
                    <a:lnTo>
                      <a:pt x="189" y="545"/>
                    </a:lnTo>
                    <a:lnTo>
                      <a:pt x="189" y="487"/>
                    </a:lnTo>
                    <a:lnTo>
                      <a:pt x="195" y="481"/>
                    </a:lnTo>
                    <a:lnTo>
                      <a:pt x="195" y="475"/>
                    </a:lnTo>
                    <a:lnTo>
                      <a:pt x="195" y="481"/>
                    </a:lnTo>
                    <a:lnTo>
                      <a:pt x="202" y="487"/>
                    </a:lnTo>
                    <a:lnTo>
                      <a:pt x="202" y="510"/>
                    </a:lnTo>
                    <a:lnTo>
                      <a:pt x="208" y="516"/>
                    </a:lnTo>
                    <a:lnTo>
                      <a:pt x="208" y="550"/>
                    </a:lnTo>
                    <a:lnTo>
                      <a:pt x="214" y="556"/>
                    </a:lnTo>
                    <a:lnTo>
                      <a:pt x="214" y="568"/>
                    </a:lnTo>
                    <a:lnTo>
                      <a:pt x="221" y="562"/>
                    </a:lnTo>
                    <a:lnTo>
                      <a:pt x="221" y="539"/>
                    </a:lnTo>
                    <a:lnTo>
                      <a:pt x="227" y="533"/>
                    </a:lnTo>
                    <a:lnTo>
                      <a:pt x="227" y="469"/>
                    </a:lnTo>
                    <a:lnTo>
                      <a:pt x="233" y="464"/>
                    </a:lnTo>
                    <a:lnTo>
                      <a:pt x="233" y="388"/>
                    </a:lnTo>
                    <a:lnTo>
                      <a:pt x="240" y="382"/>
                    </a:lnTo>
                    <a:lnTo>
                      <a:pt x="240" y="313"/>
                    </a:lnTo>
                    <a:lnTo>
                      <a:pt x="246" y="307"/>
                    </a:lnTo>
                    <a:lnTo>
                      <a:pt x="246" y="255"/>
                    </a:lnTo>
                    <a:lnTo>
                      <a:pt x="252" y="249"/>
                    </a:lnTo>
                    <a:lnTo>
                      <a:pt x="252" y="209"/>
                    </a:lnTo>
                    <a:lnTo>
                      <a:pt x="258" y="203"/>
                    </a:lnTo>
                    <a:lnTo>
                      <a:pt x="258" y="174"/>
                    </a:lnTo>
                    <a:lnTo>
                      <a:pt x="265" y="168"/>
                    </a:lnTo>
                    <a:lnTo>
                      <a:pt x="265" y="145"/>
                    </a:lnTo>
                    <a:lnTo>
                      <a:pt x="271" y="139"/>
                    </a:lnTo>
                    <a:lnTo>
                      <a:pt x="271" y="104"/>
                    </a:lnTo>
                    <a:lnTo>
                      <a:pt x="277" y="99"/>
                    </a:lnTo>
                    <a:lnTo>
                      <a:pt x="277" y="52"/>
                    </a:lnTo>
                    <a:lnTo>
                      <a:pt x="284" y="47"/>
                    </a:lnTo>
                    <a:lnTo>
                      <a:pt x="284" y="35"/>
                    </a:lnTo>
                    <a:lnTo>
                      <a:pt x="284" y="47"/>
                    </a:lnTo>
                    <a:lnTo>
                      <a:pt x="290" y="52"/>
                    </a:lnTo>
                    <a:lnTo>
                      <a:pt x="290" y="145"/>
                    </a:lnTo>
                    <a:lnTo>
                      <a:pt x="296" y="151"/>
                    </a:lnTo>
                    <a:lnTo>
                      <a:pt x="296" y="330"/>
                    </a:lnTo>
                    <a:lnTo>
                      <a:pt x="303" y="336"/>
                    </a:lnTo>
                    <a:lnTo>
                      <a:pt x="303" y="521"/>
                    </a:lnTo>
                    <a:lnTo>
                      <a:pt x="309" y="527"/>
                    </a:lnTo>
                    <a:lnTo>
                      <a:pt x="309" y="695"/>
                    </a:lnTo>
                    <a:lnTo>
                      <a:pt x="315" y="701"/>
                    </a:lnTo>
                    <a:lnTo>
                      <a:pt x="315" y="765"/>
                    </a:lnTo>
                    <a:lnTo>
                      <a:pt x="315" y="713"/>
                    </a:lnTo>
                    <a:lnTo>
                      <a:pt x="321" y="707"/>
                    </a:lnTo>
                    <a:lnTo>
                      <a:pt x="321" y="579"/>
                    </a:lnTo>
                    <a:lnTo>
                      <a:pt x="328" y="574"/>
                    </a:lnTo>
                    <a:lnTo>
                      <a:pt x="328" y="481"/>
                    </a:lnTo>
                    <a:lnTo>
                      <a:pt x="334" y="475"/>
                    </a:lnTo>
                    <a:lnTo>
                      <a:pt x="334" y="423"/>
                    </a:lnTo>
                    <a:lnTo>
                      <a:pt x="340" y="417"/>
                    </a:lnTo>
                    <a:lnTo>
                      <a:pt x="340" y="394"/>
                    </a:lnTo>
                    <a:lnTo>
                      <a:pt x="347" y="388"/>
                    </a:lnTo>
                    <a:lnTo>
                      <a:pt x="347" y="365"/>
                    </a:lnTo>
                    <a:lnTo>
                      <a:pt x="353" y="359"/>
                    </a:lnTo>
                    <a:lnTo>
                      <a:pt x="353" y="336"/>
                    </a:lnTo>
                    <a:lnTo>
                      <a:pt x="359" y="330"/>
                    </a:lnTo>
                    <a:lnTo>
                      <a:pt x="359" y="290"/>
                    </a:lnTo>
                    <a:lnTo>
                      <a:pt x="366" y="284"/>
                    </a:lnTo>
                    <a:lnTo>
                      <a:pt x="366" y="226"/>
                    </a:lnTo>
                    <a:lnTo>
                      <a:pt x="372" y="220"/>
                    </a:lnTo>
                    <a:lnTo>
                      <a:pt x="372" y="162"/>
                    </a:lnTo>
                    <a:lnTo>
                      <a:pt x="378" y="157"/>
                    </a:lnTo>
                    <a:lnTo>
                      <a:pt x="378" y="104"/>
                    </a:lnTo>
                    <a:lnTo>
                      <a:pt x="384" y="99"/>
                    </a:lnTo>
                    <a:lnTo>
                      <a:pt x="384" y="52"/>
                    </a:lnTo>
                    <a:lnTo>
                      <a:pt x="391" y="47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2" name="Freeform 325"/>
              <p:cNvSpPr>
                <a:spLocks/>
              </p:cNvSpPr>
              <p:nvPr/>
            </p:nvSpPr>
            <p:spPr bwMode="auto">
              <a:xfrm>
                <a:off x="1585" y="1021"/>
                <a:ext cx="403" cy="810"/>
              </a:xfrm>
              <a:custGeom>
                <a:avLst/>
                <a:gdLst>
                  <a:gd name="T0" fmla="*/ 6 w 403"/>
                  <a:gd name="T1" fmla="*/ 92 h 810"/>
                  <a:gd name="T2" fmla="*/ 12 w 403"/>
                  <a:gd name="T3" fmla="*/ 23 h 810"/>
                  <a:gd name="T4" fmla="*/ 31 w 403"/>
                  <a:gd name="T5" fmla="*/ 110 h 810"/>
                  <a:gd name="T6" fmla="*/ 38 w 403"/>
                  <a:gd name="T7" fmla="*/ 474 h 810"/>
                  <a:gd name="T8" fmla="*/ 50 w 403"/>
                  <a:gd name="T9" fmla="*/ 671 h 810"/>
                  <a:gd name="T10" fmla="*/ 56 w 403"/>
                  <a:gd name="T11" fmla="*/ 712 h 810"/>
                  <a:gd name="T12" fmla="*/ 69 w 403"/>
                  <a:gd name="T13" fmla="*/ 608 h 810"/>
                  <a:gd name="T14" fmla="*/ 75 w 403"/>
                  <a:gd name="T15" fmla="*/ 469 h 810"/>
                  <a:gd name="T16" fmla="*/ 88 w 403"/>
                  <a:gd name="T17" fmla="*/ 417 h 810"/>
                  <a:gd name="T18" fmla="*/ 94 w 403"/>
                  <a:gd name="T19" fmla="*/ 324 h 810"/>
                  <a:gd name="T20" fmla="*/ 107 w 403"/>
                  <a:gd name="T21" fmla="*/ 254 h 810"/>
                  <a:gd name="T22" fmla="*/ 113 w 403"/>
                  <a:gd name="T23" fmla="*/ 150 h 810"/>
                  <a:gd name="T24" fmla="*/ 126 w 403"/>
                  <a:gd name="T25" fmla="*/ 110 h 810"/>
                  <a:gd name="T26" fmla="*/ 132 w 403"/>
                  <a:gd name="T27" fmla="*/ 63 h 810"/>
                  <a:gd name="T28" fmla="*/ 145 w 403"/>
                  <a:gd name="T29" fmla="*/ 28 h 810"/>
                  <a:gd name="T30" fmla="*/ 151 w 403"/>
                  <a:gd name="T31" fmla="*/ 11 h 810"/>
                  <a:gd name="T32" fmla="*/ 157 w 403"/>
                  <a:gd name="T33" fmla="*/ 57 h 810"/>
                  <a:gd name="T34" fmla="*/ 170 w 403"/>
                  <a:gd name="T35" fmla="*/ 185 h 810"/>
                  <a:gd name="T36" fmla="*/ 176 w 403"/>
                  <a:gd name="T37" fmla="*/ 561 h 810"/>
                  <a:gd name="T38" fmla="*/ 189 w 403"/>
                  <a:gd name="T39" fmla="*/ 747 h 810"/>
                  <a:gd name="T40" fmla="*/ 195 w 403"/>
                  <a:gd name="T41" fmla="*/ 793 h 810"/>
                  <a:gd name="T42" fmla="*/ 201 w 403"/>
                  <a:gd name="T43" fmla="*/ 584 h 810"/>
                  <a:gd name="T44" fmla="*/ 214 w 403"/>
                  <a:gd name="T45" fmla="*/ 492 h 810"/>
                  <a:gd name="T46" fmla="*/ 220 w 403"/>
                  <a:gd name="T47" fmla="*/ 376 h 810"/>
                  <a:gd name="T48" fmla="*/ 233 w 403"/>
                  <a:gd name="T49" fmla="*/ 312 h 810"/>
                  <a:gd name="T50" fmla="*/ 239 w 403"/>
                  <a:gd name="T51" fmla="*/ 191 h 810"/>
                  <a:gd name="T52" fmla="*/ 252 w 403"/>
                  <a:gd name="T53" fmla="*/ 162 h 810"/>
                  <a:gd name="T54" fmla="*/ 252 w 403"/>
                  <a:gd name="T55" fmla="*/ 167 h 810"/>
                  <a:gd name="T56" fmla="*/ 264 w 403"/>
                  <a:gd name="T57" fmla="*/ 156 h 810"/>
                  <a:gd name="T58" fmla="*/ 277 w 403"/>
                  <a:gd name="T59" fmla="*/ 115 h 810"/>
                  <a:gd name="T60" fmla="*/ 283 w 403"/>
                  <a:gd name="T61" fmla="*/ 34 h 810"/>
                  <a:gd name="T62" fmla="*/ 296 w 403"/>
                  <a:gd name="T63" fmla="*/ 0 h 810"/>
                  <a:gd name="T64" fmla="*/ 302 w 403"/>
                  <a:gd name="T65" fmla="*/ 98 h 810"/>
                  <a:gd name="T66" fmla="*/ 315 w 403"/>
                  <a:gd name="T67" fmla="*/ 278 h 810"/>
                  <a:gd name="T68" fmla="*/ 321 w 403"/>
                  <a:gd name="T69" fmla="*/ 654 h 810"/>
                  <a:gd name="T70" fmla="*/ 334 w 403"/>
                  <a:gd name="T71" fmla="*/ 712 h 810"/>
                  <a:gd name="T72" fmla="*/ 340 w 403"/>
                  <a:gd name="T73" fmla="*/ 567 h 810"/>
                  <a:gd name="T74" fmla="*/ 353 w 403"/>
                  <a:gd name="T75" fmla="*/ 492 h 810"/>
                  <a:gd name="T76" fmla="*/ 359 w 403"/>
                  <a:gd name="T77" fmla="*/ 393 h 810"/>
                  <a:gd name="T78" fmla="*/ 371 w 403"/>
                  <a:gd name="T79" fmla="*/ 330 h 810"/>
                  <a:gd name="T80" fmla="*/ 378 w 403"/>
                  <a:gd name="T81" fmla="*/ 208 h 810"/>
                  <a:gd name="T82" fmla="*/ 390 w 403"/>
                  <a:gd name="T83" fmla="*/ 179 h 81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3" h="810">
                    <a:moveTo>
                      <a:pt x="0" y="139"/>
                    </a:moveTo>
                    <a:lnTo>
                      <a:pt x="0" y="98"/>
                    </a:lnTo>
                    <a:lnTo>
                      <a:pt x="6" y="92"/>
                    </a:lnTo>
                    <a:lnTo>
                      <a:pt x="6" y="57"/>
                    </a:lnTo>
                    <a:lnTo>
                      <a:pt x="12" y="52"/>
                    </a:lnTo>
                    <a:lnTo>
                      <a:pt x="12" y="23"/>
                    </a:lnTo>
                    <a:lnTo>
                      <a:pt x="25" y="23"/>
                    </a:lnTo>
                    <a:lnTo>
                      <a:pt x="25" y="104"/>
                    </a:lnTo>
                    <a:lnTo>
                      <a:pt x="31" y="110"/>
                    </a:lnTo>
                    <a:lnTo>
                      <a:pt x="31" y="272"/>
                    </a:lnTo>
                    <a:lnTo>
                      <a:pt x="38" y="278"/>
                    </a:lnTo>
                    <a:lnTo>
                      <a:pt x="38" y="474"/>
                    </a:lnTo>
                    <a:lnTo>
                      <a:pt x="44" y="480"/>
                    </a:lnTo>
                    <a:lnTo>
                      <a:pt x="44" y="666"/>
                    </a:lnTo>
                    <a:lnTo>
                      <a:pt x="50" y="671"/>
                    </a:lnTo>
                    <a:lnTo>
                      <a:pt x="50" y="770"/>
                    </a:lnTo>
                    <a:lnTo>
                      <a:pt x="56" y="776"/>
                    </a:lnTo>
                    <a:lnTo>
                      <a:pt x="56" y="712"/>
                    </a:lnTo>
                    <a:lnTo>
                      <a:pt x="63" y="706"/>
                    </a:lnTo>
                    <a:lnTo>
                      <a:pt x="63" y="613"/>
                    </a:lnTo>
                    <a:lnTo>
                      <a:pt x="69" y="608"/>
                    </a:lnTo>
                    <a:lnTo>
                      <a:pt x="69" y="527"/>
                    </a:lnTo>
                    <a:lnTo>
                      <a:pt x="75" y="521"/>
                    </a:lnTo>
                    <a:lnTo>
                      <a:pt x="75" y="469"/>
                    </a:lnTo>
                    <a:lnTo>
                      <a:pt x="82" y="463"/>
                    </a:lnTo>
                    <a:lnTo>
                      <a:pt x="82" y="422"/>
                    </a:lnTo>
                    <a:lnTo>
                      <a:pt x="88" y="417"/>
                    </a:lnTo>
                    <a:lnTo>
                      <a:pt x="88" y="376"/>
                    </a:lnTo>
                    <a:lnTo>
                      <a:pt x="94" y="370"/>
                    </a:lnTo>
                    <a:lnTo>
                      <a:pt x="94" y="324"/>
                    </a:lnTo>
                    <a:lnTo>
                      <a:pt x="101" y="318"/>
                    </a:lnTo>
                    <a:lnTo>
                      <a:pt x="101" y="260"/>
                    </a:lnTo>
                    <a:lnTo>
                      <a:pt x="107" y="254"/>
                    </a:lnTo>
                    <a:lnTo>
                      <a:pt x="107" y="196"/>
                    </a:lnTo>
                    <a:lnTo>
                      <a:pt x="113" y="191"/>
                    </a:lnTo>
                    <a:lnTo>
                      <a:pt x="113" y="150"/>
                    </a:lnTo>
                    <a:lnTo>
                      <a:pt x="119" y="144"/>
                    </a:lnTo>
                    <a:lnTo>
                      <a:pt x="119" y="115"/>
                    </a:lnTo>
                    <a:lnTo>
                      <a:pt x="126" y="110"/>
                    </a:lnTo>
                    <a:lnTo>
                      <a:pt x="126" y="92"/>
                    </a:lnTo>
                    <a:lnTo>
                      <a:pt x="132" y="86"/>
                    </a:lnTo>
                    <a:lnTo>
                      <a:pt x="132" y="63"/>
                    </a:lnTo>
                    <a:lnTo>
                      <a:pt x="138" y="57"/>
                    </a:lnTo>
                    <a:lnTo>
                      <a:pt x="138" y="34"/>
                    </a:lnTo>
                    <a:lnTo>
                      <a:pt x="145" y="28"/>
                    </a:lnTo>
                    <a:lnTo>
                      <a:pt x="145" y="11"/>
                    </a:lnTo>
                    <a:lnTo>
                      <a:pt x="151" y="5"/>
                    </a:lnTo>
                    <a:lnTo>
                      <a:pt x="151" y="11"/>
                    </a:lnTo>
                    <a:lnTo>
                      <a:pt x="151" y="5"/>
                    </a:lnTo>
                    <a:lnTo>
                      <a:pt x="157" y="11"/>
                    </a:lnTo>
                    <a:lnTo>
                      <a:pt x="157" y="57"/>
                    </a:lnTo>
                    <a:lnTo>
                      <a:pt x="164" y="63"/>
                    </a:lnTo>
                    <a:lnTo>
                      <a:pt x="164" y="179"/>
                    </a:lnTo>
                    <a:lnTo>
                      <a:pt x="170" y="185"/>
                    </a:lnTo>
                    <a:lnTo>
                      <a:pt x="170" y="364"/>
                    </a:lnTo>
                    <a:lnTo>
                      <a:pt x="176" y="370"/>
                    </a:lnTo>
                    <a:lnTo>
                      <a:pt x="176" y="561"/>
                    </a:lnTo>
                    <a:lnTo>
                      <a:pt x="182" y="567"/>
                    </a:lnTo>
                    <a:lnTo>
                      <a:pt x="182" y="741"/>
                    </a:lnTo>
                    <a:lnTo>
                      <a:pt x="189" y="747"/>
                    </a:lnTo>
                    <a:lnTo>
                      <a:pt x="189" y="810"/>
                    </a:lnTo>
                    <a:lnTo>
                      <a:pt x="189" y="799"/>
                    </a:lnTo>
                    <a:lnTo>
                      <a:pt x="195" y="793"/>
                    </a:lnTo>
                    <a:lnTo>
                      <a:pt x="195" y="689"/>
                    </a:lnTo>
                    <a:lnTo>
                      <a:pt x="201" y="683"/>
                    </a:lnTo>
                    <a:lnTo>
                      <a:pt x="201" y="584"/>
                    </a:lnTo>
                    <a:lnTo>
                      <a:pt x="208" y="579"/>
                    </a:lnTo>
                    <a:lnTo>
                      <a:pt x="208" y="498"/>
                    </a:lnTo>
                    <a:lnTo>
                      <a:pt x="214" y="492"/>
                    </a:lnTo>
                    <a:lnTo>
                      <a:pt x="214" y="434"/>
                    </a:lnTo>
                    <a:lnTo>
                      <a:pt x="220" y="428"/>
                    </a:lnTo>
                    <a:lnTo>
                      <a:pt x="220" y="376"/>
                    </a:lnTo>
                    <a:lnTo>
                      <a:pt x="227" y="370"/>
                    </a:lnTo>
                    <a:lnTo>
                      <a:pt x="227" y="318"/>
                    </a:lnTo>
                    <a:lnTo>
                      <a:pt x="233" y="312"/>
                    </a:lnTo>
                    <a:lnTo>
                      <a:pt x="233" y="254"/>
                    </a:lnTo>
                    <a:lnTo>
                      <a:pt x="239" y="249"/>
                    </a:lnTo>
                    <a:lnTo>
                      <a:pt x="239" y="191"/>
                    </a:lnTo>
                    <a:lnTo>
                      <a:pt x="245" y="185"/>
                    </a:lnTo>
                    <a:lnTo>
                      <a:pt x="245" y="167"/>
                    </a:lnTo>
                    <a:lnTo>
                      <a:pt x="252" y="162"/>
                    </a:lnTo>
                    <a:lnTo>
                      <a:pt x="252" y="167"/>
                    </a:lnTo>
                    <a:lnTo>
                      <a:pt x="252" y="162"/>
                    </a:lnTo>
                    <a:lnTo>
                      <a:pt x="252" y="167"/>
                    </a:lnTo>
                    <a:lnTo>
                      <a:pt x="258" y="173"/>
                    </a:lnTo>
                    <a:lnTo>
                      <a:pt x="264" y="167"/>
                    </a:lnTo>
                    <a:lnTo>
                      <a:pt x="264" y="156"/>
                    </a:lnTo>
                    <a:lnTo>
                      <a:pt x="271" y="150"/>
                    </a:lnTo>
                    <a:lnTo>
                      <a:pt x="271" y="121"/>
                    </a:lnTo>
                    <a:lnTo>
                      <a:pt x="277" y="115"/>
                    </a:lnTo>
                    <a:lnTo>
                      <a:pt x="277" y="75"/>
                    </a:lnTo>
                    <a:lnTo>
                      <a:pt x="283" y="69"/>
                    </a:lnTo>
                    <a:lnTo>
                      <a:pt x="283" y="34"/>
                    </a:lnTo>
                    <a:lnTo>
                      <a:pt x="290" y="28"/>
                    </a:lnTo>
                    <a:lnTo>
                      <a:pt x="290" y="5"/>
                    </a:lnTo>
                    <a:lnTo>
                      <a:pt x="296" y="0"/>
                    </a:lnTo>
                    <a:lnTo>
                      <a:pt x="296" y="11"/>
                    </a:lnTo>
                    <a:lnTo>
                      <a:pt x="302" y="17"/>
                    </a:lnTo>
                    <a:lnTo>
                      <a:pt x="302" y="98"/>
                    </a:lnTo>
                    <a:lnTo>
                      <a:pt x="308" y="104"/>
                    </a:lnTo>
                    <a:lnTo>
                      <a:pt x="308" y="272"/>
                    </a:lnTo>
                    <a:lnTo>
                      <a:pt x="315" y="278"/>
                    </a:lnTo>
                    <a:lnTo>
                      <a:pt x="315" y="486"/>
                    </a:lnTo>
                    <a:lnTo>
                      <a:pt x="321" y="492"/>
                    </a:lnTo>
                    <a:lnTo>
                      <a:pt x="321" y="654"/>
                    </a:lnTo>
                    <a:lnTo>
                      <a:pt x="327" y="660"/>
                    </a:lnTo>
                    <a:lnTo>
                      <a:pt x="327" y="718"/>
                    </a:lnTo>
                    <a:lnTo>
                      <a:pt x="334" y="712"/>
                    </a:lnTo>
                    <a:lnTo>
                      <a:pt x="334" y="654"/>
                    </a:lnTo>
                    <a:lnTo>
                      <a:pt x="340" y="648"/>
                    </a:lnTo>
                    <a:lnTo>
                      <a:pt x="340" y="567"/>
                    </a:lnTo>
                    <a:lnTo>
                      <a:pt x="346" y="561"/>
                    </a:lnTo>
                    <a:lnTo>
                      <a:pt x="346" y="498"/>
                    </a:lnTo>
                    <a:lnTo>
                      <a:pt x="353" y="492"/>
                    </a:lnTo>
                    <a:lnTo>
                      <a:pt x="353" y="445"/>
                    </a:lnTo>
                    <a:lnTo>
                      <a:pt x="359" y="440"/>
                    </a:lnTo>
                    <a:lnTo>
                      <a:pt x="359" y="393"/>
                    </a:lnTo>
                    <a:lnTo>
                      <a:pt x="365" y="388"/>
                    </a:lnTo>
                    <a:lnTo>
                      <a:pt x="365" y="335"/>
                    </a:lnTo>
                    <a:lnTo>
                      <a:pt x="371" y="330"/>
                    </a:lnTo>
                    <a:lnTo>
                      <a:pt x="371" y="272"/>
                    </a:lnTo>
                    <a:lnTo>
                      <a:pt x="378" y="266"/>
                    </a:lnTo>
                    <a:lnTo>
                      <a:pt x="378" y="208"/>
                    </a:lnTo>
                    <a:lnTo>
                      <a:pt x="384" y="202"/>
                    </a:lnTo>
                    <a:lnTo>
                      <a:pt x="384" y="185"/>
                    </a:lnTo>
                    <a:lnTo>
                      <a:pt x="390" y="179"/>
                    </a:lnTo>
                    <a:lnTo>
                      <a:pt x="397" y="179"/>
                    </a:lnTo>
                    <a:lnTo>
                      <a:pt x="403" y="173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3" name="Freeform 326"/>
              <p:cNvSpPr>
                <a:spLocks/>
              </p:cNvSpPr>
              <p:nvPr/>
            </p:nvSpPr>
            <p:spPr bwMode="auto">
              <a:xfrm>
                <a:off x="1988" y="1009"/>
                <a:ext cx="397" cy="869"/>
              </a:xfrm>
              <a:custGeom>
                <a:avLst/>
                <a:gdLst>
                  <a:gd name="T0" fmla="*/ 0 w 397"/>
                  <a:gd name="T1" fmla="*/ 162 h 869"/>
                  <a:gd name="T2" fmla="*/ 13 w 397"/>
                  <a:gd name="T3" fmla="*/ 116 h 869"/>
                  <a:gd name="T4" fmla="*/ 19 w 397"/>
                  <a:gd name="T5" fmla="*/ 40 h 869"/>
                  <a:gd name="T6" fmla="*/ 31 w 397"/>
                  <a:gd name="T7" fmla="*/ 6 h 869"/>
                  <a:gd name="T8" fmla="*/ 38 w 397"/>
                  <a:gd name="T9" fmla="*/ 12 h 869"/>
                  <a:gd name="T10" fmla="*/ 44 w 397"/>
                  <a:gd name="T11" fmla="*/ 266 h 869"/>
                  <a:gd name="T12" fmla="*/ 57 w 397"/>
                  <a:gd name="T13" fmla="*/ 486 h 869"/>
                  <a:gd name="T14" fmla="*/ 63 w 397"/>
                  <a:gd name="T15" fmla="*/ 782 h 869"/>
                  <a:gd name="T16" fmla="*/ 76 w 397"/>
                  <a:gd name="T17" fmla="*/ 730 h 869"/>
                  <a:gd name="T18" fmla="*/ 82 w 397"/>
                  <a:gd name="T19" fmla="*/ 562 h 869"/>
                  <a:gd name="T20" fmla="*/ 94 w 397"/>
                  <a:gd name="T21" fmla="*/ 481 h 869"/>
                  <a:gd name="T22" fmla="*/ 101 w 397"/>
                  <a:gd name="T23" fmla="*/ 347 h 869"/>
                  <a:gd name="T24" fmla="*/ 113 w 397"/>
                  <a:gd name="T25" fmla="*/ 266 h 869"/>
                  <a:gd name="T26" fmla="*/ 126 w 397"/>
                  <a:gd name="T27" fmla="*/ 237 h 869"/>
                  <a:gd name="T28" fmla="*/ 145 w 397"/>
                  <a:gd name="T29" fmla="*/ 203 h 869"/>
                  <a:gd name="T30" fmla="*/ 151 w 397"/>
                  <a:gd name="T31" fmla="*/ 110 h 869"/>
                  <a:gd name="T32" fmla="*/ 164 w 397"/>
                  <a:gd name="T33" fmla="*/ 64 h 869"/>
                  <a:gd name="T34" fmla="*/ 170 w 397"/>
                  <a:gd name="T35" fmla="*/ 17 h 869"/>
                  <a:gd name="T36" fmla="*/ 183 w 397"/>
                  <a:gd name="T37" fmla="*/ 87 h 869"/>
                  <a:gd name="T38" fmla="*/ 189 w 397"/>
                  <a:gd name="T39" fmla="*/ 446 h 869"/>
                  <a:gd name="T40" fmla="*/ 202 w 397"/>
                  <a:gd name="T41" fmla="*/ 649 h 869"/>
                  <a:gd name="T42" fmla="*/ 208 w 397"/>
                  <a:gd name="T43" fmla="*/ 869 h 869"/>
                  <a:gd name="T44" fmla="*/ 214 w 397"/>
                  <a:gd name="T45" fmla="*/ 672 h 869"/>
                  <a:gd name="T46" fmla="*/ 227 w 397"/>
                  <a:gd name="T47" fmla="*/ 562 h 869"/>
                  <a:gd name="T48" fmla="*/ 233 w 397"/>
                  <a:gd name="T49" fmla="*/ 394 h 869"/>
                  <a:gd name="T50" fmla="*/ 246 w 397"/>
                  <a:gd name="T51" fmla="*/ 313 h 869"/>
                  <a:gd name="T52" fmla="*/ 252 w 397"/>
                  <a:gd name="T53" fmla="*/ 237 h 869"/>
                  <a:gd name="T54" fmla="*/ 265 w 397"/>
                  <a:gd name="T55" fmla="*/ 272 h 869"/>
                  <a:gd name="T56" fmla="*/ 271 w 397"/>
                  <a:gd name="T57" fmla="*/ 295 h 869"/>
                  <a:gd name="T58" fmla="*/ 277 w 397"/>
                  <a:gd name="T59" fmla="*/ 243 h 869"/>
                  <a:gd name="T60" fmla="*/ 290 w 397"/>
                  <a:gd name="T61" fmla="*/ 179 h 869"/>
                  <a:gd name="T62" fmla="*/ 296 w 397"/>
                  <a:gd name="T63" fmla="*/ 104 h 869"/>
                  <a:gd name="T64" fmla="*/ 309 w 397"/>
                  <a:gd name="T65" fmla="*/ 58 h 869"/>
                  <a:gd name="T66" fmla="*/ 315 w 397"/>
                  <a:gd name="T67" fmla="*/ 64 h 869"/>
                  <a:gd name="T68" fmla="*/ 328 w 397"/>
                  <a:gd name="T69" fmla="*/ 203 h 869"/>
                  <a:gd name="T70" fmla="*/ 334 w 397"/>
                  <a:gd name="T71" fmla="*/ 573 h 869"/>
                  <a:gd name="T72" fmla="*/ 346 w 397"/>
                  <a:gd name="T73" fmla="*/ 724 h 869"/>
                  <a:gd name="T74" fmla="*/ 353 w 397"/>
                  <a:gd name="T75" fmla="*/ 730 h 869"/>
                  <a:gd name="T76" fmla="*/ 359 w 397"/>
                  <a:gd name="T77" fmla="*/ 521 h 869"/>
                  <a:gd name="T78" fmla="*/ 372 w 397"/>
                  <a:gd name="T79" fmla="*/ 423 h 869"/>
                  <a:gd name="T80" fmla="*/ 378 w 397"/>
                  <a:gd name="T81" fmla="*/ 278 h 869"/>
                  <a:gd name="T82" fmla="*/ 391 w 397"/>
                  <a:gd name="T83" fmla="*/ 255 h 86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869">
                    <a:moveTo>
                      <a:pt x="0" y="185"/>
                    </a:moveTo>
                    <a:lnTo>
                      <a:pt x="0" y="191"/>
                    </a:lnTo>
                    <a:lnTo>
                      <a:pt x="0" y="162"/>
                    </a:lnTo>
                    <a:lnTo>
                      <a:pt x="6" y="156"/>
                    </a:lnTo>
                    <a:lnTo>
                      <a:pt x="6" y="122"/>
                    </a:lnTo>
                    <a:lnTo>
                      <a:pt x="13" y="116"/>
                    </a:lnTo>
                    <a:lnTo>
                      <a:pt x="13" y="81"/>
                    </a:lnTo>
                    <a:lnTo>
                      <a:pt x="19" y="75"/>
                    </a:lnTo>
                    <a:lnTo>
                      <a:pt x="19" y="40"/>
                    </a:lnTo>
                    <a:lnTo>
                      <a:pt x="25" y="35"/>
                    </a:lnTo>
                    <a:lnTo>
                      <a:pt x="25" y="12"/>
                    </a:lnTo>
                    <a:lnTo>
                      <a:pt x="31" y="6"/>
                    </a:lnTo>
                    <a:lnTo>
                      <a:pt x="31" y="0"/>
                    </a:lnTo>
                    <a:lnTo>
                      <a:pt x="31" y="6"/>
                    </a:lnTo>
                    <a:lnTo>
                      <a:pt x="38" y="12"/>
                    </a:lnTo>
                    <a:lnTo>
                      <a:pt x="38" y="87"/>
                    </a:lnTo>
                    <a:lnTo>
                      <a:pt x="44" y="93"/>
                    </a:lnTo>
                    <a:lnTo>
                      <a:pt x="44" y="266"/>
                    </a:lnTo>
                    <a:lnTo>
                      <a:pt x="50" y="272"/>
                    </a:lnTo>
                    <a:lnTo>
                      <a:pt x="50" y="481"/>
                    </a:lnTo>
                    <a:lnTo>
                      <a:pt x="57" y="486"/>
                    </a:lnTo>
                    <a:lnTo>
                      <a:pt x="57" y="666"/>
                    </a:lnTo>
                    <a:lnTo>
                      <a:pt x="63" y="672"/>
                    </a:lnTo>
                    <a:lnTo>
                      <a:pt x="63" y="782"/>
                    </a:lnTo>
                    <a:lnTo>
                      <a:pt x="69" y="788"/>
                    </a:lnTo>
                    <a:lnTo>
                      <a:pt x="69" y="735"/>
                    </a:lnTo>
                    <a:lnTo>
                      <a:pt x="76" y="730"/>
                    </a:lnTo>
                    <a:lnTo>
                      <a:pt x="76" y="643"/>
                    </a:lnTo>
                    <a:lnTo>
                      <a:pt x="82" y="637"/>
                    </a:lnTo>
                    <a:lnTo>
                      <a:pt x="82" y="562"/>
                    </a:lnTo>
                    <a:lnTo>
                      <a:pt x="88" y="556"/>
                    </a:lnTo>
                    <a:lnTo>
                      <a:pt x="88" y="486"/>
                    </a:lnTo>
                    <a:lnTo>
                      <a:pt x="94" y="481"/>
                    </a:lnTo>
                    <a:lnTo>
                      <a:pt x="94" y="417"/>
                    </a:lnTo>
                    <a:lnTo>
                      <a:pt x="101" y="411"/>
                    </a:lnTo>
                    <a:lnTo>
                      <a:pt x="101" y="347"/>
                    </a:lnTo>
                    <a:lnTo>
                      <a:pt x="107" y="342"/>
                    </a:lnTo>
                    <a:lnTo>
                      <a:pt x="107" y="272"/>
                    </a:lnTo>
                    <a:lnTo>
                      <a:pt x="113" y="266"/>
                    </a:lnTo>
                    <a:lnTo>
                      <a:pt x="113" y="226"/>
                    </a:lnTo>
                    <a:lnTo>
                      <a:pt x="126" y="226"/>
                    </a:lnTo>
                    <a:lnTo>
                      <a:pt x="126" y="237"/>
                    </a:lnTo>
                    <a:lnTo>
                      <a:pt x="139" y="237"/>
                    </a:lnTo>
                    <a:lnTo>
                      <a:pt x="139" y="208"/>
                    </a:lnTo>
                    <a:lnTo>
                      <a:pt x="145" y="203"/>
                    </a:lnTo>
                    <a:lnTo>
                      <a:pt x="145" y="156"/>
                    </a:lnTo>
                    <a:lnTo>
                      <a:pt x="151" y="151"/>
                    </a:lnTo>
                    <a:lnTo>
                      <a:pt x="151" y="110"/>
                    </a:lnTo>
                    <a:lnTo>
                      <a:pt x="157" y="104"/>
                    </a:lnTo>
                    <a:lnTo>
                      <a:pt x="157" y="69"/>
                    </a:lnTo>
                    <a:lnTo>
                      <a:pt x="164" y="64"/>
                    </a:lnTo>
                    <a:lnTo>
                      <a:pt x="164" y="35"/>
                    </a:lnTo>
                    <a:lnTo>
                      <a:pt x="170" y="29"/>
                    </a:lnTo>
                    <a:lnTo>
                      <a:pt x="170" y="17"/>
                    </a:lnTo>
                    <a:lnTo>
                      <a:pt x="176" y="23"/>
                    </a:lnTo>
                    <a:lnTo>
                      <a:pt x="176" y="81"/>
                    </a:lnTo>
                    <a:lnTo>
                      <a:pt x="183" y="87"/>
                    </a:lnTo>
                    <a:lnTo>
                      <a:pt x="183" y="237"/>
                    </a:lnTo>
                    <a:lnTo>
                      <a:pt x="189" y="243"/>
                    </a:lnTo>
                    <a:lnTo>
                      <a:pt x="189" y="446"/>
                    </a:lnTo>
                    <a:lnTo>
                      <a:pt x="195" y="452"/>
                    </a:lnTo>
                    <a:lnTo>
                      <a:pt x="195" y="643"/>
                    </a:lnTo>
                    <a:lnTo>
                      <a:pt x="202" y="649"/>
                    </a:lnTo>
                    <a:lnTo>
                      <a:pt x="202" y="811"/>
                    </a:lnTo>
                    <a:lnTo>
                      <a:pt x="208" y="817"/>
                    </a:lnTo>
                    <a:lnTo>
                      <a:pt x="208" y="869"/>
                    </a:lnTo>
                    <a:lnTo>
                      <a:pt x="208" y="805"/>
                    </a:lnTo>
                    <a:lnTo>
                      <a:pt x="214" y="799"/>
                    </a:lnTo>
                    <a:lnTo>
                      <a:pt x="214" y="672"/>
                    </a:lnTo>
                    <a:lnTo>
                      <a:pt x="220" y="666"/>
                    </a:lnTo>
                    <a:lnTo>
                      <a:pt x="220" y="568"/>
                    </a:lnTo>
                    <a:lnTo>
                      <a:pt x="227" y="562"/>
                    </a:lnTo>
                    <a:lnTo>
                      <a:pt x="227" y="475"/>
                    </a:lnTo>
                    <a:lnTo>
                      <a:pt x="233" y="469"/>
                    </a:lnTo>
                    <a:lnTo>
                      <a:pt x="233" y="394"/>
                    </a:lnTo>
                    <a:lnTo>
                      <a:pt x="239" y="388"/>
                    </a:lnTo>
                    <a:lnTo>
                      <a:pt x="239" y="318"/>
                    </a:lnTo>
                    <a:lnTo>
                      <a:pt x="246" y="313"/>
                    </a:lnTo>
                    <a:lnTo>
                      <a:pt x="246" y="255"/>
                    </a:lnTo>
                    <a:lnTo>
                      <a:pt x="252" y="249"/>
                    </a:lnTo>
                    <a:lnTo>
                      <a:pt x="252" y="237"/>
                    </a:lnTo>
                    <a:lnTo>
                      <a:pt x="258" y="243"/>
                    </a:lnTo>
                    <a:lnTo>
                      <a:pt x="258" y="266"/>
                    </a:lnTo>
                    <a:lnTo>
                      <a:pt x="265" y="272"/>
                    </a:lnTo>
                    <a:lnTo>
                      <a:pt x="265" y="290"/>
                    </a:lnTo>
                    <a:lnTo>
                      <a:pt x="271" y="295"/>
                    </a:lnTo>
                    <a:lnTo>
                      <a:pt x="271" y="284"/>
                    </a:lnTo>
                    <a:lnTo>
                      <a:pt x="277" y="278"/>
                    </a:lnTo>
                    <a:lnTo>
                      <a:pt x="277" y="243"/>
                    </a:lnTo>
                    <a:lnTo>
                      <a:pt x="283" y="237"/>
                    </a:lnTo>
                    <a:lnTo>
                      <a:pt x="283" y="185"/>
                    </a:lnTo>
                    <a:lnTo>
                      <a:pt x="290" y="179"/>
                    </a:lnTo>
                    <a:lnTo>
                      <a:pt x="290" y="139"/>
                    </a:lnTo>
                    <a:lnTo>
                      <a:pt x="296" y="133"/>
                    </a:lnTo>
                    <a:lnTo>
                      <a:pt x="296" y="104"/>
                    </a:lnTo>
                    <a:lnTo>
                      <a:pt x="302" y="98"/>
                    </a:lnTo>
                    <a:lnTo>
                      <a:pt x="302" y="64"/>
                    </a:lnTo>
                    <a:lnTo>
                      <a:pt x="309" y="58"/>
                    </a:lnTo>
                    <a:lnTo>
                      <a:pt x="309" y="35"/>
                    </a:lnTo>
                    <a:lnTo>
                      <a:pt x="315" y="40"/>
                    </a:lnTo>
                    <a:lnTo>
                      <a:pt x="315" y="64"/>
                    </a:lnTo>
                    <a:lnTo>
                      <a:pt x="321" y="69"/>
                    </a:lnTo>
                    <a:lnTo>
                      <a:pt x="321" y="197"/>
                    </a:lnTo>
                    <a:lnTo>
                      <a:pt x="328" y="203"/>
                    </a:lnTo>
                    <a:lnTo>
                      <a:pt x="328" y="388"/>
                    </a:lnTo>
                    <a:lnTo>
                      <a:pt x="334" y="394"/>
                    </a:lnTo>
                    <a:lnTo>
                      <a:pt x="334" y="573"/>
                    </a:lnTo>
                    <a:lnTo>
                      <a:pt x="340" y="579"/>
                    </a:lnTo>
                    <a:lnTo>
                      <a:pt x="340" y="718"/>
                    </a:lnTo>
                    <a:lnTo>
                      <a:pt x="346" y="724"/>
                    </a:lnTo>
                    <a:lnTo>
                      <a:pt x="346" y="759"/>
                    </a:lnTo>
                    <a:lnTo>
                      <a:pt x="346" y="735"/>
                    </a:lnTo>
                    <a:lnTo>
                      <a:pt x="353" y="730"/>
                    </a:lnTo>
                    <a:lnTo>
                      <a:pt x="353" y="631"/>
                    </a:lnTo>
                    <a:lnTo>
                      <a:pt x="359" y="625"/>
                    </a:lnTo>
                    <a:lnTo>
                      <a:pt x="359" y="521"/>
                    </a:lnTo>
                    <a:lnTo>
                      <a:pt x="365" y="515"/>
                    </a:lnTo>
                    <a:lnTo>
                      <a:pt x="365" y="429"/>
                    </a:lnTo>
                    <a:lnTo>
                      <a:pt x="372" y="423"/>
                    </a:lnTo>
                    <a:lnTo>
                      <a:pt x="372" y="347"/>
                    </a:lnTo>
                    <a:lnTo>
                      <a:pt x="378" y="342"/>
                    </a:lnTo>
                    <a:lnTo>
                      <a:pt x="378" y="278"/>
                    </a:lnTo>
                    <a:lnTo>
                      <a:pt x="384" y="272"/>
                    </a:lnTo>
                    <a:lnTo>
                      <a:pt x="384" y="249"/>
                    </a:lnTo>
                    <a:lnTo>
                      <a:pt x="391" y="255"/>
                    </a:lnTo>
                    <a:lnTo>
                      <a:pt x="391" y="284"/>
                    </a:lnTo>
                    <a:lnTo>
                      <a:pt x="397" y="290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4" name="Freeform 327"/>
              <p:cNvSpPr>
                <a:spLocks/>
              </p:cNvSpPr>
              <p:nvPr/>
            </p:nvSpPr>
            <p:spPr bwMode="auto">
              <a:xfrm>
                <a:off x="2385" y="1009"/>
                <a:ext cx="372" cy="828"/>
              </a:xfrm>
              <a:custGeom>
                <a:avLst/>
                <a:gdLst>
                  <a:gd name="T0" fmla="*/ 6 w 372"/>
                  <a:gd name="T1" fmla="*/ 365 h 828"/>
                  <a:gd name="T2" fmla="*/ 12 w 372"/>
                  <a:gd name="T3" fmla="*/ 429 h 828"/>
                  <a:gd name="T4" fmla="*/ 19 w 372"/>
                  <a:gd name="T5" fmla="*/ 353 h 828"/>
                  <a:gd name="T6" fmla="*/ 31 w 372"/>
                  <a:gd name="T7" fmla="*/ 278 h 828"/>
                  <a:gd name="T8" fmla="*/ 38 w 372"/>
                  <a:gd name="T9" fmla="*/ 243 h 828"/>
                  <a:gd name="T10" fmla="*/ 44 w 372"/>
                  <a:gd name="T11" fmla="*/ 226 h 828"/>
                  <a:gd name="T12" fmla="*/ 50 w 372"/>
                  <a:gd name="T13" fmla="*/ 179 h 828"/>
                  <a:gd name="T14" fmla="*/ 63 w 372"/>
                  <a:gd name="T15" fmla="*/ 127 h 828"/>
                  <a:gd name="T16" fmla="*/ 69 w 372"/>
                  <a:gd name="T17" fmla="*/ 133 h 828"/>
                  <a:gd name="T18" fmla="*/ 75 w 372"/>
                  <a:gd name="T19" fmla="*/ 313 h 828"/>
                  <a:gd name="T20" fmla="*/ 88 w 372"/>
                  <a:gd name="T21" fmla="*/ 423 h 828"/>
                  <a:gd name="T22" fmla="*/ 94 w 372"/>
                  <a:gd name="T23" fmla="*/ 423 h 828"/>
                  <a:gd name="T24" fmla="*/ 107 w 372"/>
                  <a:gd name="T25" fmla="*/ 347 h 828"/>
                  <a:gd name="T26" fmla="*/ 113 w 372"/>
                  <a:gd name="T27" fmla="*/ 249 h 828"/>
                  <a:gd name="T28" fmla="*/ 120 w 372"/>
                  <a:gd name="T29" fmla="*/ 249 h 828"/>
                  <a:gd name="T30" fmla="*/ 132 w 372"/>
                  <a:gd name="T31" fmla="*/ 330 h 828"/>
                  <a:gd name="T32" fmla="*/ 138 w 372"/>
                  <a:gd name="T33" fmla="*/ 579 h 828"/>
                  <a:gd name="T34" fmla="*/ 151 w 372"/>
                  <a:gd name="T35" fmla="*/ 631 h 828"/>
                  <a:gd name="T36" fmla="*/ 157 w 372"/>
                  <a:gd name="T37" fmla="*/ 481 h 828"/>
                  <a:gd name="T38" fmla="*/ 170 w 372"/>
                  <a:gd name="T39" fmla="*/ 411 h 828"/>
                  <a:gd name="T40" fmla="*/ 176 w 372"/>
                  <a:gd name="T41" fmla="*/ 417 h 828"/>
                  <a:gd name="T42" fmla="*/ 183 w 372"/>
                  <a:gd name="T43" fmla="*/ 481 h 828"/>
                  <a:gd name="T44" fmla="*/ 195 w 372"/>
                  <a:gd name="T45" fmla="*/ 492 h 828"/>
                  <a:gd name="T46" fmla="*/ 201 w 372"/>
                  <a:gd name="T47" fmla="*/ 388 h 828"/>
                  <a:gd name="T48" fmla="*/ 214 w 372"/>
                  <a:gd name="T49" fmla="*/ 307 h 828"/>
                  <a:gd name="T50" fmla="*/ 220 w 372"/>
                  <a:gd name="T51" fmla="*/ 185 h 828"/>
                  <a:gd name="T52" fmla="*/ 233 w 372"/>
                  <a:gd name="T53" fmla="*/ 133 h 828"/>
                  <a:gd name="T54" fmla="*/ 239 w 372"/>
                  <a:gd name="T55" fmla="*/ 87 h 828"/>
                  <a:gd name="T56" fmla="*/ 252 w 372"/>
                  <a:gd name="T57" fmla="*/ 133 h 828"/>
                  <a:gd name="T58" fmla="*/ 258 w 372"/>
                  <a:gd name="T59" fmla="*/ 417 h 828"/>
                  <a:gd name="T60" fmla="*/ 271 w 372"/>
                  <a:gd name="T61" fmla="*/ 620 h 828"/>
                  <a:gd name="T62" fmla="*/ 277 w 372"/>
                  <a:gd name="T63" fmla="*/ 828 h 828"/>
                  <a:gd name="T64" fmla="*/ 283 w 372"/>
                  <a:gd name="T65" fmla="*/ 689 h 828"/>
                  <a:gd name="T66" fmla="*/ 296 w 372"/>
                  <a:gd name="T67" fmla="*/ 591 h 828"/>
                  <a:gd name="T68" fmla="*/ 302 w 372"/>
                  <a:gd name="T69" fmla="*/ 562 h 828"/>
                  <a:gd name="T70" fmla="*/ 315 w 372"/>
                  <a:gd name="T71" fmla="*/ 620 h 828"/>
                  <a:gd name="T72" fmla="*/ 321 w 372"/>
                  <a:gd name="T73" fmla="*/ 701 h 828"/>
                  <a:gd name="T74" fmla="*/ 334 w 372"/>
                  <a:gd name="T75" fmla="*/ 295 h 828"/>
                  <a:gd name="T76" fmla="*/ 340 w 372"/>
                  <a:gd name="T77" fmla="*/ 179 h 828"/>
                  <a:gd name="T78" fmla="*/ 353 w 372"/>
                  <a:gd name="T79" fmla="*/ 122 h 828"/>
                  <a:gd name="T80" fmla="*/ 359 w 372"/>
                  <a:gd name="T81" fmla="*/ 46 h 828"/>
                  <a:gd name="T82" fmla="*/ 372 w 372"/>
                  <a:gd name="T83" fmla="*/ 12 h 8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72" h="828">
                    <a:moveTo>
                      <a:pt x="0" y="290"/>
                    </a:moveTo>
                    <a:lnTo>
                      <a:pt x="0" y="359"/>
                    </a:lnTo>
                    <a:lnTo>
                      <a:pt x="6" y="365"/>
                    </a:lnTo>
                    <a:lnTo>
                      <a:pt x="6" y="417"/>
                    </a:lnTo>
                    <a:lnTo>
                      <a:pt x="12" y="423"/>
                    </a:lnTo>
                    <a:lnTo>
                      <a:pt x="12" y="429"/>
                    </a:lnTo>
                    <a:lnTo>
                      <a:pt x="12" y="417"/>
                    </a:lnTo>
                    <a:lnTo>
                      <a:pt x="19" y="411"/>
                    </a:lnTo>
                    <a:lnTo>
                      <a:pt x="19" y="353"/>
                    </a:lnTo>
                    <a:lnTo>
                      <a:pt x="25" y="347"/>
                    </a:lnTo>
                    <a:lnTo>
                      <a:pt x="25" y="284"/>
                    </a:lnTo>
                    <a:lnTo>
                      <a:pt x="31" y="278"/>
                    </a:lnTo>
                    <a:lnTo>
                      <a:pt x="31" y="243"/>
                    </a:lnTo>
                    <a:lnTo>
                      <a:pt x="38" y="237"/>
                    </a:lnTo>
                    <a:lnTo>
                      <a:pt x="38" y="243"/>
                    </a:lnTo>
                    <a:lnTo>
                      <a:pt x="38" y="226"/>
                    </a:lnTo>
                    <a:lnTo>
                      <a:pt x="44" y="220"/>
                    </a:lnTo>
                    <a:lnTo>
                      <a:pt x="44" y="226"/>
                    </a:lnTo>
                    <a:lnTo>
                      <a:pt x="44" y="214"/>
                    </a:lnTo>
                    <a:lnTo>
                      <a:pt x="50" y="208"/>
                    </a:lnTo>
                    <a:lnTo>
                      <a:pt x="50" y="179"/>
                    </a:lnTo>
                    <a:lnTo>
                      <a:pt x="57" y="174"/>
                    </a:lnTo>
                    <a:lnTo>
                      <a:pt x="57" y="133"/>
                    </a:lnTo>
                    <a:lnTo>
                      <a:pt x="63" y="127"/>
                    </a:lnTo>
                    <a:lnTo>
                      <a:pt x="63" y="122"/>
                    </a:lnTo>
                    <a:lnTo>
                      <a:pt x="63" y="127"/>
                    </a:lnTo>
                    <a:lnTo>
                      <a:pt x="69" y="133"/>
                    </a:lnTo>
                    <a:lnTo>
                      <a:pt x="69" y="197"/>
                    </a:lnTo>
                    <a:lnTo>
                      <a:pt x="75" y="203"/>
                    </a:lnTo>
                    <a:lnTo>
                      <a:pt x="75" y="313"/>
                    </a:lnTo>
                    <a:lnTo>
                      <a:pt x="82" y="318"/>
                    </a:lnTo>
                    <a:lnTo>
                      <a:pt x="82" y="417"/>
                    </a:lnTo>
                    <a:lnTo>
                      <a:pt x="88" y="423"/>
                    </a:lnTo>
                    <a:lnTo>
                      <a:pt x="88" y="457"/>
                    </a:lnTo>
                    <a:lnTo>
                      <a:pt x="94" y="452"/>
                    </a:lnTo>
                    <a:lnTo>
                      <a:pt x="94" y="423"/>
                    </a:lnTo>
                    <a:lnTo>
                      <a:pt x="101" y="417"/>
                    </a:lnTo>
                    <a:lnTo>
                      <a:pt x="101" y="353"/>
                    </a:lnTo>
                    <a:lnTo>
                      <a:pt x="107" y="347"/>
                    </a:lnTo>
                    <a:lnTo>
                      <a:pt x="107" y="290"/>
                    </a:lnTo>
                    <a:lnTo>
                      <a:pt x="113" y="284"/>
                    </a:lnTo>
                    <a:lnTo>
                      <a:pt x="113" y="249"/>
                    </a:lnTo>
                    <a:lnTo>
                      <a:pt x="120" y="243"/>
                    </a:lnTo>
                    <a:lnTo>
                      <a:pt x="120" y="237"/>
                    </a:lnTo>
                    <a:lnTo>
                      <a:pt x="120" y="249"/>
                    </a:lnTo>
                    <a:lnTo>
                      <a:pt x="126" y="255"/>
                    </a:lnTo>
                    <a:lnTo>
                      <a:pt x="126" y="324"/>
                    </a:lnTo>
                    <a:lnTo>
                      <a:pt x="132" y="330"/>
                    </a:lnTo>
                    <a:lnTo>
                      <a:pt x="132" y="452"/>
                    </a:lnTo>
                    <a:lnTo>
                      <a:pt x="138" y="457"/>
                    </a:lnTo>
                    <a:lnTo>
                      <a:pt x="138" y="579"/>
                    </a:lnTo>
                    <a:lnTo>
                      <a:pt x="145" y="585"/>
                    </a:lnTo>
                    <a:lnTo>
                      <a:pt x="145" y="637"/>
                    </a:lnTo>
                    <a:lnTo>
                      <a:pt x="151" y="631"/>
                    </a:lnTo>
                    <a:lnTo>
                      <a:pt x="151" y="579"/>
                    </a:lnTo>
                    <a:lnTo>
                      <a:pt x="157" y="573"/>
                    </a:lnTo>
                    <a:lnTo>
                      <a:pt x="157" y="481"/>
                    </a:lnTo>
                    <a:lnTo>
                      <a:pt x="164" y="475"/>
                    </a:lnTo>
                    <a:lnTo>
                      <a:pt x="164" y="417"/>
                    </a:lnTo>
                    <a:lnTo>
                      <a:pt x="170" y="411"/>
                    </a:lnTo>
                    <a:lnTo>
                      <a:pt x="170" y="405"/>
                    </a:lnTo>
                    <a:lnTo>
                      <a:pt x="170" y="411"/>
                    </a:lnTo>
                    <a:lnTo>
                      <a:pt x="176" y="417"/>
                    </a:lnTo>
                    <a:lnTo>
                      <a:pt x="176" y="440"/>
                    </a:lnTo>
                    <a:lnTo>
                      <a:pt x="183" y="446"/>
                    </a:lnTo>
                    <a:lnTo>
                      <a:pt x="183" y="481"/>
                    </a:lnTo>
                    <a:lnTo>
                      <a:pt x="189" y="486"/>
                    </a:lnTo>
                    <a:lnTo>
                      <a:pt x="189" y="498"/>
                    </a:lnTo>
                    <a:lnTo>
                      <a:pt x="195" y="492"/>
                    </a:lnTo>
                    <a:lnTo>
                      <a:pt x="195" y="457"/>
                    </a:lnTo>
                    <a:lnTo>
                      <a:pt x="201" y="452"/>
                    </a:lnTo>
                    <a:lnTo>
                      <a:pt x="201" y="388"/>
                    </a:lnTo>
                    <a:lnTo>
                      <a:pt x="208" y="382"/>
                    </a:lnTo>
                    <a:lnTo>
                      <a:pt x="208" y="313"/>
                    </a:lnTo>
                    <a:lnTo>
                      <a:pt x="214" y="307"/>
                    </a:lnTo>
                    <a:lnTo>
                      <a:pt x="214" y="243"/>
                    </a:lnTo>
                    <a:lnTo>
                      <a:pt x="220" y="237"/>
                    </a:lnTo>
                    <a:lnTo>
                      <a:pt x="220" y="185"/>
                    </a:lnTo>
                    <a:lnTo>
                      <a:pt x="227" y="179"/>
                    </a:lnTo>
                    <a:lnTo>
                      <a:pt x="227" y="139"/>
                    </a:lnTo>
                    <a:lnTo>
                      <a:pt x="233" y="133"/>
                    </a:lnTo>
                    <a:lnTo>
                      <a:pt x="233" y="104"/>
                    </a:lnTo>
                    <a:lnTo>
                      <a:pt x="239" y="98"/>
                    </a:lnTo>
                    <a:lnTo>
                      <a:pt x="239" y="87"/>
                    </a:lnTo>
                    <a:lnTo>
                      <a:pt x="246" y="93"/>
                    </a:lnTo>
                    <a:lnTo>
                      <a:pt x="246" y="127"/>
                    </a:lnTo>
                    <a:lnTo>
                      <a:pt x="252" y="133"/>
                    </a:lnTo>
                    <a:lnTo>
                      <a:pt x="252" y="243"/>
                    </a:lnTo>
                    <a:lnTo>
                      <a:pt x="258" y="249"/>
                    </a:lnTo>
                    <a:lnTo>
                      <a:pt x="258" y="417"/>
                    </a:lnTo>
                    <a:lnTo>
                      <a:pt x="264" y="423"/>
                    </a:lnTo>
                    <a:lnTo>
                      <a:pt x="264" y="614"/>
                    </a:lnTo>
                    <a:lnTo>
                      <a:pt x="271" y="620"/>
                    </a:lnTo>
                    <a:lnTo>
                      <a:pt x="271" y="782"/>
                    </a:lnTo>
                    <a:lnTo>
                      <a:pt x="277" y="788"/>
                    </a:lnTo>
                    <a:lnTo>
                      <a:pt x="277" y="828"/>
                    </a:lnTo>
                    <a:lnTo>
                      <a:pt x="277" y="799"/>
                    </a:lnTo>
                    <a:lnTo>
                      <a:pt x="283" y="793"/>
                    </a:lnTo>
                    <a:lnTo>
                      <a:pt x="283" y="689"/>
                    </a:lnTo>
                    <a:lnTo>
                      <a:pt x="290" y="683"/>
                    </a:lnTo>
                    <a:lnTo>
                      <a:pt x="290" y="596"/>
                    </a:lnTo>
                    <a:lnTo>
                      <a:pt x="296" y="591"/>
                    </a:lnTo>
                    <a:lnTo>
                      <a:pt x="296" y="550"/>
                    </a:lnTo>
                    <a:lnTo>
                      <a:pt x="302" y="544"/>
                    </a:lnTo>
                    <a:lnTo>
                      <a:pt x="302" y="562"/>
                    </a:lnTo>
                    <a:lnTo>
                      <a:pt x="309" y="568"/>
                    </a:lnTo>
                    <a:lnTo>
                      <a:pt x="309" y="614"/>
                    </a:lnTo>
                    <a:lnTo>
                      <a:pt x="315" y="620"/>
                    </a:lnTo>
                    <a:lnTo>
                      <a:pt x="315" y="672"/>
                    </a:lnTo>
                    <a:lnTo>
                      <a:pt x="321" y="678"/>
                    </a:lnTo>
                    <a:lnTo>
                      <a:pt x="321" y="701"/>
                    </a:lnTo>
                    <a:lnTo>
                      <a:pt x="327" y="695"/>
                    </a:lnTo>
                    <a:lnTo>
                      <a:pt x="327" y="654"/>
                    </a:lnTo>
                    <a:lnTo>
                      <a:pt x="334" y="295"/>
                    </a:lnTo>
                    <a:lnTo>
                      <a:pt x="334" y="243"/>
                    </a:lnTo>
                    <a:lnTo>
                      <a:pt x="340" y="237"/>
                    </a:lnTo>
                    <a:lnTo>
                      <a:pt x="340" y="179"/>
                    </a:lnTo>
                    <a:lnTo>
                      <a:pt x="346" y="174"/>
                    </a:lnTo>
                    <a:lnTo>
                      <a:pt x="346" y="127"/>
                    </a:lnTo>
                    <a:lnTo>
                      <a:pt x="353" y="122"/>
                    </a:lnTo>
                    <a:lnTo>
                      <a:pt x="353" y="87"/>
                    </a:lnTo>
                    <a:lnTo>
                      <a:pt x="359" y="81"/>
                    </a:lnTo>
                    <a:lnTo>
                      <a:pt x="359" y="46"/>
                    </a:lnTo>
                    <a:lnTo>
                      <a:pt x="365" y="40"/>
                    </a:lnTo>
                    <a:lnTo>
                      <a:pt x="365" y="17"/>
                    </a:lnTo>
                    <a:lnTo>
                      <a:pt x="372" y="12"/>
                    </a:lnTo>
                    <a:lnTo>
                      <a:pt x="372" y="0"/>
                    </a:lnTo>
                    <a:lnTo>
                      <a:pt x="372" y="6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5" name="Freeform 328"/>
              <p:cNvSpPr>
                <a:spLocks/>
              </p:cNvSpPr>
              <p:nvPr/>
            </p:nvSpPr>
            <p:spPr bwMode="auto">
              <a:xfrm>
                <a:off x="2757" y="1015"/>
                <a:ext cx="409" cy="764"/>
              </a:xfrm>
              <a:custGeom>
                <a:avLst/>
                <a:gdLst>
                  <a:gd name="T0" fmla="*/ 6 w 409"/>
                  <a:gd name="T1" fmla="*/ 40 h 764"/>
                  <a:gd name="T2" fmla="*/ 18 w 409"/>
                  <a:gd name="T3" fmla="*/ 168 h 764"/>
                  <a:gd name="T4" fmla="*/ 25 w 409"/>
                  <a:gd name="T5" fmla="*/ 556 h 764"/>
                  <a:gd name="T6" fmla="*/ 37 w 409"/>
                  <a:gd name="T7" fmla="*/ 701 h 764"/>
                  <a:gd name="T8" fmla="*/ 44 w 409"/>
                  <a:gd name="T9" fmla="*/ 689 h 764"/>
                  <a:gd name="T10" fmla="*/ 50 w 409"/>
                  <a:gd name="T11" fmla="*/ 509 h 764"/>
                  <a:gd name="T12" fmla="*/ 63 w 409"/>
                  <a:gd name="T13" fmla="*/ 423 h 764"/>
                  <a:gd name="T14" fmla="*/ 69 w 409"/>
                  <a:gd name="T15" fmla="*/ 318 h 764"/>
                  <a:gd name="T16" fmla="*/ 81 w 409"/>
                  <a:gd name="T17" fmla="*/ 255 h 764"/>
                  <a:gd name="T18" fmla="*/ 88 w 409"/>
                  <a:gd name="T19" fmla="*/ 150 h 764"/>
                  <a:gd name="T20" fmla="*/ 100 w 409"/>
                  <a:gd name="T21" fmla="*/ 116 h 764"/>
                  <a:gd name="T22" fmla="*/ 107 w 409"/>
                  <a:gd name="T23" fmla="*/ 121 h 764"/>
                  <a:gd name="T24" fmla="*/ 119 w 409"/>
                  <a:gd name="T25" fmla="*/ 92 h 764"/>
                  <a:gd name="T26" fmla="*/ 132 w 409"/>
                  <a:gd name="T27" fmla="*/ 58 h 764"/>
                  <a:gd name="T28" fmla="*/ 138 w 409"/>
                  <a:gd name="T29" fmla="*/ 17 h 764"/>
                  <a:gd name="T30" fmla="*/ 144 w 409"/>
                  <a:gd name="T31" fmla="*/ 58 h 764"/>
                  <a:gd name="T32" fmla="*/ 157 w 409"/>
                  <a:gd name="T33" fmla="*/ 185 h 764"/>
                  <a:gd name="T34" fmla="*/ 163 w 409"/>
                  <a:gd name="T35" fmla="*/ 573 h 764"/>
                  <a:gd name="T36" fmla="*/ 176 w 409"/>
                  <a:gd name="T37" fmla="*/ 735 h 764"/>
                  <a:gd name="T38" fmla="*/ 182 w 409"/>
                  <a:gd name="T39" fmla="*/ 741 h 764"/>
                  <a:gd name="T40" fmla="*/ 189 w 409"/>
                  <a:gd name="T41" fmla="*/ 556 h 764"/>
                  <a:gd name="T42" fmla="*/ 201 w 409"/>
                  <a:gd name="T43" fmla="*/ 469 h 764"/>
                  <a:gd name="T44" fmla="*/ 207 w 409"/>
                  <a:gd name="T45" fmla="*/ 353 h 764"/>
                  <a:gd name="T46" fmla="*/ 220 w 409"/>
                  <a:gd name="T47" fmla="*/ 284 h 764"/>
                  <a:gd name="T48" fmla="*/ 226 w 409"/>
                  <a:gd name="T49" fmla="*/ 173 h 764"/>
                  <a:gd name="T50" fmla="*/ 239 w 409"/>
                  <a:gd name="T51" fmla="*/ 173 h 764"/>
                  <a:gd name="T52" fmla="*/ 252 w 409"/>
                  <a:gd name="T53" fmla="*/ 162 h 764"/>
                  <a:gd name="T54" fmla="*/ 264 w 409"/>
                  <a:gd name="T55" fmla="*/ 116 h 764"/>
                  <a:gd name="T56" fmla="*/ 270 w 409"/>
                  <a:gd name="T57" fmla="*/ 40 h 764"/>
                  <a:gd name="T58" fmla="*/ 289 w 409"/>
                  <a:gd name="T59" fmla="*/ 17 h 764"/>
                  <a:gd name="T60" fmla="*/ 296 w 409"/>
                  <a:gd name="T61" fmla="*/ 307 h 764"/>
                  <a:gd name="T62" fmla="*/ 308 w 409"/>
                  <a:gd name="T63" fmla="*/ 521 h 764"/>
                  <a:gd name="T64" fmla="*/ 315 w 409"/>
                  <a:gd name="T65" fmla="*/ 753 h 764"/>
                  <a:gd name="T66" fmla="*/ 321 w 409"/>
                  <a:gd name="T67" fmla="*/ 677 h 764"/>
                  <a:gd name="T68" fmla="*/ 333 w 409"/>
                  <a:gd name="T69" fmla="*/ 585 h 764"/>
                  <a:gd name="T70" fmla="*/ 340 w 409"/>
                  <a:gd name="T71" fmla="*/ 463 h 764"/>
                  <a:gd name="T72" fmla="*/ 352 w 409"/>
                  <a:gd name="T73" fmla="*/ 399 h 764"/>
                  <a:gd name="T74" fmla="*/ 359 w 409"/>
                  <a:gd name="T75" fmla="*/ 266 h 764"/>
                  <a:gd name="T76" fmla="*/ 371 w 409"/>
                  <a:gd name="T77" fmla="*/ 208 h 764"/>
                  <a:gd name="T78" fmla="*/ 378 w 409"/>
                  <a:gd name="T79" fmla="*/ 214 h 764"/>
                  <a:gd name="T80" fmla="*/ 390 w 409"/>
                  <a:gd name="T81" fmla="*/ 179 h 764"/>
                  <a:gd name="T82" fmla="*/ 403 w 409"/>
                  <a:gd name="T83" fmla="*/ 127 h 76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9" h="764">
                    <a:moveTo>
                      <a:pt x="0" y="0"/>
                    </a:moveTo>
                    <a:lnTo>
                      <a:pt x="6" y="6"/>
                    </a:lnTo>
                    <a:lnTo>
                      <a:pt x="6" y="40"/>
                    </a:lnTo>
                    <a:lnTo>
                      <a:pt x="12" y="46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347"/>
                    </a:lnTo>
                    <a:lnTo>
                      <a:pt x="25" y="353"/>
                    </a:lnTo>
                    <a:lnTo>
                      <a:pt x="25" y="556"/>
                    </a:lnTo>
                    <a:lnTo>
                      <a:pt x="31" y="562"/>
                    </a:lnTo>
                    <a:lnTo>
                      <a:pt x="31" y="695"/>
                    </a:lnTo>
                    <a:lnTo>
                      <a:pt x="37" y="701"/>
                    </a:lnTo>
                    <a:lnTo>
                      <a:pt x="37" y="718"/>
                    </a:lnTo>
                    <a:lnTo>
                      <a:pt x="37" y="695"/>
                    </a:lnTo>
                    <a:lnTo>
                      <a:pt x="44" y="689"/>
                    </a:lnTo>
                    <a:lnTo>
                      <a:pt x="44" y="602"/>
                    </a:lnTo>
                    <a:lnTo>
                      <a:pt x="50" y="596"/>
                    </a:lnTo>
                    <a:lnTo>
                      <a:pt x="50" y="509"/>
                    </a:lnTo>
                    <a:lnTo>
                      <a:pt x="56" y="504"/>
                    </a:lnTo>
                    <a:lnTo>
                      <a:pt x="56" y="428"/>
                    </a:lnTo>
                    <a:lnTo>
                      <a:pt x="63" y="423"/>
                    </a:lnTo>
                    <a:lnTo>
                      <a:pt x="63" y="365"/>
                    </a:lnTo>
                    <a:lnTo>
                      <a:pt x="69" y="359"/>
                    </a:lnTo>
                    <a:lnTo>
                      <a:pt x="69" y="318"/>
                    </a:lnTo>
                    <a:lnTo>
                      <a:pt x="75" y="312"/>
                    </a:lnTo>
                    <a:lnTo>
                      <a:pt x="75" y="260"/>
                    </a:lnTo>
                    <a:lnTo>
                      <a:pt x="81" y="255"/>
                    </a:lnTo>
                    <a:lnTo>
                      <a:pt x="81" y="208"/>
                    </a:lnTo>
                    <a:lnTo>
                      <a:pt x="88" y="202"/>
                    </a:lnTo>
                    <a:lnTo>
                      <a:pt x="88" y="150"/>
                    </a:lnTo>
                    <a:lnTo>
                      <a:pt x="94" y="145"/>
                    </a:lnTo>
                    <a:lnTo>
                      <a:pt x="94" y="121"/>
                    </a:lnTo>
                    <a:lnTo>
                      <a:pt x="100" y="116"/>
                    </a:lnTo>
                    <a:lnTo>
                      <a:pt x="100" y="121"/>
                    </a:lnTo>
                    <a:lnTo>
                      <a:pt x="100" y="116"/>
                    </a:lnTo>
                    <a:lnTo>
                      <a:pt x="107" y="121"/>
                    </a:lnTo>
                    <a:lnTo>
                      <a:pt x="113" y="116"/>
                    </a:lnTo>
                    <a:lnTo>
                      <a:pt x="119" y="110"/>
                    </a:lnTo>
                    <a:lnTo>
                      <a:pt x="119" y="92"/>
                    </a:lnTo>
                    <a:lnTo>
                      <a:pt x="126" y="87"/>
                    </a:lnTo>
                    <a:lnTo>
                      <a:pt x="126" y="63"/>
                    </a:lnTo>
                    <a:lnTo>
                      <a:pt x="132" y="58"/>
                    </a:lnTo>
                    <a:lnTo>
                      <a:pt x="132" y="29"/>
                    </a:lnTo>
                    <a:lnTo>
                      <a:pt x="138" y="23"/>
                    </a:lnTo>
                    <a:lnTo>
                      <a:pt x="138" y="17"/>
                    </a:lnTo>
                    <a:lnTo>
                      <a:pt x="144" y="23"/>
                    </a:lnTo>
                    <a:lnTo>
                      <a:pt x="144" y="17"/>
                    </a:lnTo>
                    <a:lnTo>
                      <a:pt x="144" y="58"/>
                    </a:lnTo>
                    <a:lnTo>
                      <a:pt x="151" y="63"/>
                    </a:lnTo>
                    <a:lnTo>
                      <a:pt x="151" y="179"/>
                    </a:lnTo>
                    <a:lnTo>
                      <a:pt x="157" y="185"/>
                    </a:lnTo>
                    <a:lnTo>
                      <a:pt x="157" y="370"/>
                    </a:lnTo>
                    <a:lnTo>
                      <a:pt x="163" y="376"/>
                    </a:lnTo>
                    <a:lnTo>
                      <a:pt x="163" y="573"/>
                    </a:lnTo>
                    <a:lnTo>
                      <a:pt x="170" y="579"/>
                    </a:lnTo>
                    <a:lnTo>
                      <a:pt x="170" y="729"/>
                    </a:lnTo>
                    <a:lnTo>
                      <a:pt x="176" y="735"/>
                    </a:lnTo>
                    <a:lnTo>
                      <a:pt x="176" y="764"/>
                    </a:lnTo>
                    <a:lnTo>
                      <a:pt x="176" y="747"/>
                    </a:lnTo>
                    <a:lnTo>
                      <a:pt x="182" y="741"/>
                    </a:lnTo>
                    <a:lnTo>
                      <a:pt x="182" y="654"/>
                    </a:lnTo>
                    <a:lnTo>
                      <a:pt x="189" y="648"/>
                    </a:lnTo>
                    <a:lnTo>
                      <a:pt x="189" y="556"/>
                    </a:lnTo>
                    <a:lnTo>
                      <a:pt x="195" y="550"/>
                    </a:lnTo>
                    <a:lnTo>
                      <a:pt x="195" y="475"/>
                    </a:lnTo>
                    <a:lnTo>
                      <a:pt x="201" y="469"/>
                    </a:lnTo>
                    <a:lnTo>
                      <a:pt x="201" y="411"/>
                    </a:lnTo>
                    <a:lnTo>
                      <a:pt x="207" y="405"/>
                    </a:lnTo>
                    <a:lnTo>
                      <a:pt x="207" y="353"/>
                    </a:lnTo>
                    <a:lnTo>
                      <a:pt x="214" y="347"/>
                    </a:lnTo>
                    <a:lnTo>
                      <a:pt x="214" y="289"/>
                    </a:lnTo>
                    <a:lnTo>
                      <a:pt x="220" y="284"/>
                    </a:lnTo>
                    <a:lnTo>
                      <a:pt x="220" y="226"/>
                    </a:lnTo>
                    <a:lnTo>
                      <a:pt x="226" y="220"/>
                    </a:lnTo>
                    <a:lnTo>
                      <a:pt x="226" y="173"/>
                    </a:lnTo>
                    <a:lnTo>
                      <a:pt x="239" y="162"/>
                    </a:lnTo>
                    <a:lnTo>
                      <a:pt x="233" y="162"/>
                    </a:lnTo>
                    <a:lnTo>
                      <a:pt x="239" y="173"/>
                    </a:lnTo>
                    <a:lnTo>
                      <a:pt x="245" y="179"/>
                    </a:lnTo>
                    <a:lnTo>
                      <a:pt x="252" y="173"/>
                    </a:lnTo>
                    <a:lnTo>
                      <a:pt x="252" y="162"/>
                    </a:lnTo>
                    <a:lnTo>
                      <a:pt x="258" y="156"/>
                    </a:lnTo>
                    <a:lnTo>
                      <a:pt x="258" y="121"/>
                    </a:lnTo>
                    <a:lnTo>
                      <a:pt x="264" y="116"/>
                    </a:lnTo>
                    <a:lnTo>
                      <a:pt x="264" y="75"/>
                    </a:lnTo>
                    <a:lnTo>
                      <a:pt x="270" y="69"/>
                    </a:lnTo>
                    <a:lnTo>
                      <a:pt x="270" y="40"/>
                    </a:lnTo>
                    <a:lnTo>
                      <a:pt x="277" y="34"/>
                    </a:lnTo>
                    <a:lnTo>
                      <a:pt x="277" y="6"/>
                    </a:lnTo>
                    <a:lnTo>
                      <a:pt x="289" y="17"/>
                    </a:lnTo>
                    <a:lnTo>
                      <a:pt x="289" y="116"/>
                    </a:lnTo>
                    <a:lnTo>
                      <a:pt x="296" y="121"/>
                    </a:lnTo>
                    <a:lnTo>
                      <a:pt x="296" y="307"/>
                    </a:lnTo>
                    <a:lnTo>
                      <a:pt x="302" y="312"/>
                    </a:lnTo>
                    <a:lnTo>
                      <a:pt x="302" y="515"/>
                    </a:lnTo>
                    <a:lnTo>
                      <a:pt x="308" y="521"/>
                    </a:lnTo>
                    <a:lnTo>
                      <a:pt x="308" y="689"/>
                    </a:lnTo>
                    <a:lnTo>
                      <a:pt x="315" y="695"/>
                    </a:lnTo>
                    <a:lnTo>
                      <a:pt x="315" y="753"/>
                    </a:lnTo>
                    <a:lnTo>
                      <a:pt x="315" y="747"/>
                    </a:lnTo>
                    <a:lnTo>
                      <a:pt x="321" y="741"/>
                    </a:lnTo>
                    <a:lnTo>
                      <a:pt x="321" y="677"/>
                    </a:lnTo>
                    <a:lnTo>
                      <a:pt x="327" y="672"/>
                    </a:lnTo>
                    <a:lnTo>
                      <a:pt x="327" y="590"/>
                    </a:lnTo>
                    <a:lnTo>
                      <a:pt x="333" y="585"/>
                    </a:lnTo>
                    <a:lnTo>
                      <a:pt x="333" y="521"/>
                    </a:lnTo>
                    <a:lnTo>
                      <a:pt x="340" y="515"/>
                    </a:lnTo>
                    <a:lnTo>
                      <a:pt x="340" y="463"/>
                    </a:lnTo>
                    <a:lnTo>
                      <a:pt x="346" y="457"/>
                    </a:lnTo>
                    <a:lnTo>
                      <a:pt x="346" y="405"/>
                    </a:lnTo>
                    <a:lnTo>
                      <a:pt x="352" y="399"/>
                    </a:lnTo>
                    <a:lnTo>
                      <a:pt x="352" y="336"/>
                    </a:lnTo>
                    <a:lnTo>
                      <a:pt x="359" y="330"/>
                    </a:lnTo>
                    <a:lnTo>
                      <a:pt x="359" y="266"/>
                    </a:lnTo>
                    <a:lnTo>
                      <a:pt x="365" y="260"/>
                    </a:lnTo>
                    <a:lnTo>
                      <a:pt x="365" y="214"/>
                    </a:lnTo>
                    <a:lnTo>
                      <a:pt x="371" y="208"/>
                    </a:lnTo>
                    <a:lnTo>
                      <a:pt x="371" y="202"/>
                    </a:lnTo>
                    <a:lnTo>
                      <a:pt x="371" y="208"/>
                    </a:lnTo>
                    <a:lnTo>
                      <a:pt x="378" y="214"/>
                    </a:lnTo>
                    <a:lnTo>
                      <a:pt x="384" y="214"/>
                    </a:lnTo>
                    <a:lnTo>
                      <a:pt x="390" y="208"/>
                    </a:lnTo>
                    <a:lnTo>
                      <a:pt x="390" y="179"/>
                    </a:lnTo>
                    <a:lnTo>
                      <a:pt x="396" y="173"/>
                    </a:lnTo>
                    <a:lnTo>
                      <a:pt x="396" y="133"/>
                    </a:lnTo>
                    <a:lnTo>
                      <a:pt x="403" y="127"/>
                    </a:lnTo>
                    <a:lnTo>
                      <a:pt x="403" y="87"/>
                    </a:lnTo>
                    <a:lnTo>
                      <a:pt x="409" y="8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6" name="Freeform 329"/>
              <p:cNvSpPr>
                <a:spLocks/>
              </p:cNvSpPr>
              <p:nvPr/>
            </p:nvSpPr>
            <p:spPr bwMode="auto">
              <a:xfrm>
                <a:off x="3166" y="1015"/>
                <a:ext cx="410" cy="811"/>
              </a:xfrm>
              <a:custGeom>
                <a:avLst/>
                <a:gdLst>
                  <a:gd name="T0" fmla="*/ 6 w 410"/>
                  <a:gd name="T1" fmla="*/ 46 h 811"/>
                  <a:gd name="T2" fmla="*/ 13 w 410"/>
                  <a:gd name="T3" fmla="*/ 0 h 811"/>
                  <a:gd name="T4" fmla="*/ 25 w 410"/>
                  <a:gd name="T5" fmla="*/ 69 h 811"/>
                  <a:gd name="T6" fmla="*/ 32 w 410"/>
                  <a:gd name="T7" fmla="*/ 446 h 811"/>
                  <a:gd name="T8" fmla="*/ 44 w 410"/>
                  <a:gd name="T9" fmla="*/ 648 h 811"/>
                  <a:gd name="T10" fmla="*/ 50 w 410"/>
                  <a:gd name="T11" fmla="*/ 811 h 811"/>
                  <a:gd name="T12" fmla="*/ 57 w 410"/>
                  <a:gd name="T13" fmla="*/ 666 h 811"/>
                  <a:gd name="T14" fmla="*/ 69 w 410"/>
                  <a:gd name="T15" fmla="*/ 567 h 811"/>
                  <a:gd name="T16" fmla="*/ 76 w 410"/>
                  <a:gd name="T17" fmla="*/ 417 h 811"/>
                  <a:gd name="T18" fmla="*/ 88 w 410"/>
                  <a:gd name="T19" fmla="*/ 330 h 811"/>
                  <a:gd name="T20" fmla="*/ 95 w 410"/>
                  <a:gd name="T21" fmla="*/ 249 h 811"/>
                  <a:gd name="T22" fmla="*/ 107 w 410"/>
                  <a:gd name="T23" fmla="*/ 278 h 811"/>
                  <a:gd name="T24" fmla="*/ 120 w 410"/>
                  <a:gd name="T25" fmla="*/ 243 h 811"/>
                  <a:gd name="T26" fmla="*/ 132 w 410"/>
                  <a:gd name="T27" fmla="*/ 179 h 811"/>
                  <a:gd name="T28" fmla="*/ 139 w 410"/>
                  <a:gd name="T29" fmla="*/ 133 h 811"/>
                  <a:gd name="T30" fmla="*/ 151 w 410"/>
                  <a:gd name="T31" fmla="*/ 104 h 811"/>
                  <a:gd name="T32" fmla="*/ 158 w 410"/>
                  <a:gd name="T33" fmla="*/ 75 h 811"/>
                  <a:gd name="T34" fmla="*/ 164 w 410"/>
                  <a:gd name="T35" fmla="*/ 121 h 811"/>
                  <a:gd name="T36" fmla="*/ 176 w 410"/>
                  <a:gd name="T37" fmla="*/ 284 h 811"/>
                  <a:gd name="T38" fmla="*/ 183 w 410"/>
                  <a:gd name="T39" fmla="*/ 625 h 811"/>
                  <a:gd name="T40" fmla="*/ 195 w 410"/>
                  <a:gd name="T41" fmla="*/ 706 h 811"/>
                  <a:gd name="T42" fmla="*/ 202 w 410"/>
                  <a:gd name="T43" fmla="*/ 544 h 811"/>
                  <a:gd name="T44" fmla="*/ 214 w 410"/>
                  <a:gd name="T45" fmla="*/ 440 h 811"/>
                  <a:gd name="T46" fmla="*/ 221 w 410"/>
                  <a:gd name="T47" fmla="*/ 295 h 811"/>
                  <a:gd name="T48" fmla="*/ 233 w 410"/>
                  <a:gd name="T49" fmla="*/ 278 h 811"/>
                  <a:gd name="T50" fmla="*/ 239 w 410"/>
                  <a:gd name="T51" fmla="*/ 370 h 811"/>
                  <a:gd name="T52" fmla="*/ 252 w 410"/>
                  <a:gd name="T53" fmla="*/ 405 h 811"/>
                  <a:gd name="T54" fmla="*/ 258 w 410"/>
                  <a:gd name="T55" fmla="*/ 382 h 811"/>
                  <a:gd name="T56" fmla="*/ 265 w 410"/>
                  <a:gd name="T57" fmla="*/ 255 h 811"/>
                  <a:gd name="T58" fmla="*/ 284 w 410"/>
                  <a:gd name="T59" fmla="*/ 249 h 811"/>
                  <a:gd name="T60" fmla="*/ 296 w 410"/>
                  <a:gd name="T61" fmla="*/ 226 h 811"/>
                  <a:gd name="T62" fmla="*/ 309 w 410"/>
                  <a:gd name="T63" fmla="*/ 168 h 811"/>
                  <a:gd name="T64" fmla="*/ 315 w 410"/>
                  <a:gd name="T65" fmla="*/ 202 h 811"/>
                  <a:gd name="T66" fmla="*/ 328 w 410"/>
                  <a:gd name="T67" fmla="*/ 295 h 811"/>
                  <a:gd name="T68" fmla="*/ 334 w 410"/>
                  <a:gd name="T69" fmla="*/ 399 h 811"/>
                  <a:gd name="T70" fmla="*/ 340 w 410"/>
                  <a:gd name="T71" fmla="*/ 388 h 811"/>
                  <a:gd name="T72" fmla="*/ 353 w 410"/>
                  <a:gd name="T73" fmla="*/ 359 h 811"/>
                  <a:gd name="T74" fmla="*/ 365 w 410"/>
                  <a:gd name="T75" fmla="*/ 359 h 811"/>
                  <a:gd name="T76" fmla="*/ 372 w 410"/>
                  <a:gd name="T77" fmla="*/ 475 h 811"/>
                  <a:gd name="T78" fmla="*/ 384 w 410"/>
                  <a:gd name="T79" fmla="*/ 509 h 811"/>
                  <a:gd name="T80" fmla="*/ 391 w 410"/>
                  <a:gd name="T81" fmla="*/ 423 h 811"/>
                  <a:gd name="T82" fmla="*/ 403 w 410"/>
                  <a:gd name="T83" fmla="*/ 336 h 8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10" h="811">
                    <a:moveTo>
                      <a:pt x="0" y="81"/>
                    </a:moveTo>
                    <a:lnTo>
                      <a:pt x="0" y="52"/>
                    </a:lnTo>
                    <a:lnTo>
                      <a:pt x="6" y="46"/>
                    </a:lnTo>
                    <a:lnTo>
                      <a:pt x="6" y="17"/>
                    </a:lnTo>
                    <a:lnTo>
                      <a:pt x="13" y="11"/>
                    </a:lnTo>
                    <a:lnTo>
                      <a:pt x="13" y="0"/>
                    </a:lnTo>
                    <a:lnTo>
                      <a:pt x="19" y="6"/>
                    </a:lnTo>
                    <a:lnTo>
                      <a:pt x="19" y="63"/>
                    </a:lnTo>
                    <a:lnTo>
                      <a:pt x="25" y="69"/>
                    </a:lnTo>
                    <a:lnTo>
                      <a:pt x="25" y="231"/>
                    </a:lnTo>
                    <a:lnTo>
                      <a:pt x="32" y="237"/>
                    </a:lnTo>
                    <a:lnTo>
                      <a:pt x="32" y="446"/>
                    </a:lnTo>
                    <a:lnTo>
                      <a:pt x="38" y="451"/>
                    </a:lnTo>
                    <a:lnTo>
                      <a:pt x="38" y="643"/>
                    </a:lnTo>
                    <a:lnTo>
                      <a:pt x="44" y="648"/>
                    </a:lnTo>
                    <a:lnTo>
                      <a:pt x="44" y="793"/>
                    </a:lnTo>
                    <a:lnTo>
                      <a:pt x="50" y="799"/>
                    </a:lnTo>
                    <a:lnTo>
                      <a:pt x="50" y="811"/>
                    </a:lnTo>
                    <a:lnTo>
                      <a:pt x="50" y="770"/>
                    </a:lnTo>
                    <a:lnTo>
                      <a:pt x="57" y="764"/>
                    </a:lnTo>
                    <a:lnTo>
                      <a:pt x="57" y="666"/>
                    </a:lnTo>
                    <a:lnTo>
                      <a:pt x="63" y="660"/>
                    </a:lnTo>
                    <a:lnTo>
                      <a:pt x="63" y="573"/>
                    </a:lnTo>
                    <a:lnTo>
                      <a:pt x="69" y="567"/>
                    </a:lnTo>
                    <a:lnTo>
                      <a:pt x="69" y="492"/>
                    </a:lnTo>
                    <a:lnTo>
                      <a:pt x="76" y="486"/>
                    </a:lnTo>
                    <a:lnTo>
                      <a:pt x="76" y="417"/>
                    </a:lnTo>
                    <a:lnTo>
                      <a:pt x="82" y="411"/>
                    </a:lnTo>
                    <a:lnTo>
                      <a:pt x="82" y="336"/>
                    </a:lnTo>
                    <a:lnTo>
                      <a:pt x="88" y="330"/>
                    </a:lnTo>
                    <a:lnTo>
                      <a:pt x="88" y="272"/>
                    </a:lnTo>
                    <a:lnTo>
                      <a:pt x="95" y="266"/>
                    </a:lnTo>
                    <a:lnTo>
                      <a:pt x="95" y="249"/>
                    </a:lnTo>
                    <a:lnTo>
                      <a:pt x="101" y="255"/>
                    </a:lnTo>
                    <a:lnTo>
                      <a:pt x="101" y="272"/>
                    </a:lnTo>
                    <a:lnTo>
                      <a:pt x="107" y="278"/>
                    </a:lnTo>
                    <a:lnTo>
                      <a:pt x="107" y="301"/>
                    </a:lnTo>
                    <a:lnTo>
                      <a:pt x="120" y="289"/>
                    </a:lnTo>
                    <a:lnTo>
                      <a:pt x="120" y="243"/>
                    </a:lnTo>
                    <a:lnTo>
                      <a:pt x="126" y="237"/>
                    </a:lnTo>
                    <a:lnTo>
                      <a:pt x="126" y="185"/>
                    </a:lnTo>
                    <a:lnTo>
                      <a:pt x="132" y="179"/>
                    </a:lnTo>
                    <a:lnTo>
                      <a:pt x="132" y="150"/>
                    </a:lnTo>
                    <a:lnTo>
                      <a:pt x="139" y="145"/>
                    </a:lnTo>
                    <a:lnTo>
                      <a:pt x="139" y="133"/>
                    </a:lnTo>
                    <a:lnTo>
                      <a:pt x="145" y="127"/>
                    </a:lnTo>
                    <a:lnTo>
                      <a:pt x="145" y="110"/>
                    </a:lnTo>
                    <a:lnTo>
                      <a:pt x="151" y="104"/>
                    </a:lnTo>
                    <a:lnTo>
                      <a:pt x="151" y="75"/>
                    </a:lnTo>
                    <a:lnTo>
                      <a:pt x="158" y="69"/>
                    </a:lnTo>
                    <a:lnTo>
                      <a:pt x="158" y="75"/>
                    </a:lnTo>
                    <a:lnTo>
                      <a:pt x="158" y="52"/>
                    </a:lnTo>
                    <a:lnTo>
                      <a:pt x="164" y="58"/>
                    </a:lnTo>
                    <a:lnTo>
                      <a:pt x="164" y="121"/>
                    </a:lnTo>
                    <a:lnTo>
                      <a:pt x="170" y="127"/>
                    </a:lnTo>
                    <a:lnTo>
                      <a:pt x="170" y="278"/>
                    </a:lnTo>
                    <a:lnTo>
                      <a:pt x="176" y="284"/>
                    </a:lnTo>
                    <a:lnTo>
                      <a:pt x="176" y="463"/>
                    </a:lnTo>
                    <a:lnTo>
                      <a:pt x="183" y="469"/>
                    </a:lnTo>
                    <a:lnTo>
                      <a:pt x="183" y="625"/>
                    </a:lnTo>
                    <a:lnTo>
                      <a:pt x="189" y="631"/>
                    </a:lnTo>
                    <a:lnTo>
                      <a:pt x="189" y="712"/>
                    </a:lnTo>
                    <a:lnTo>
                      <a:pt x="195" y="706"/>
                    </a:lnTo>
                    <a:lnTo>
                      <a:pt x="195" y="648"/>
                    </a:lnTo>
                    <a:lnTo>
                      <a:pt x="202" y="643"/>
                    </a:lnTo>
                    <a:lnTo>
                      <a:pt x="202" y="544"/>
                    </a:lnTo>
                    <a:lnTo>
                      <a:pt x="208" y="538"/>
                    </a:lnTo>
                    <a:lnTo>
                      <a:pt x="208" y="446"/>
                    </a:lnTo>
                    <a:lnTo>
                      <a:pt x="214" y="440"/>
                    </a:lnTo>
                    <a:lnTo>
                      <a:pt x="214" y="359"/>
                    </a:lnTo>
                    <a:lnTo>
                      <a:pt x="221" y="353"/>
                    </a:lnTo>
                    <a:lnTo>
                      <a:pt x="221" y="295"/>
                    </a:lnTo>
                    <a:lnTo>
                      <a:pt x="227" y="289"/>
                    </a:lnTo>
                    <a:lnTo>
                      <a:pt x="227" y="272"/>
                    </a:lnTo>
                    <a:lnTo>
                      <a:pt x="233" y="278"/>
                    </a:lnTo>
                    <a:lnTo>
                      <a:pt x="233" y="307"/>
                    </a:lnTo>
                    <a:lnTo>
                      <a:pt x="239" y="312"/>
                    </a:lnTo>
                    <a:lnTo>
                      <a:pt x="239" y="370"/>
                    </a:lnTo>
                    <a:lnTo>
                      <a:pt x="246" y="376"/>
                    </a:lnTo>
                    <a:lnTo>
                      <a:pt x="246" y="411"/>
                    </a:lnTo>
                    <a:lnTo>
                      <a:pt x="252" y="405"/>
                    </a:lnTo>
                    <a:lnTo>
                      <a:pt x="252" y="411"/>
                    </a:lnTo>
                    <a:lnTo>
                      <a:pt x="252" y="388"/>
                    </a:lnTo>
                    <a:lnTo>
                      <a:pt x="258" y="382"/>
                    </a:lnTo>
                    <a:lnTo>
                      <a:pt x="258" y="318"/>
                    </a:lnTo>
                    <a:lnTo>
                      <a:pt x="265" y="312"/>
                    </a:lnTo>
                    <a:lnTo>
                      <a:pt x="265" y="255"/>
                    </a:lnTo>
                    <a:lnTo>
                      <a:pt x="271" y="249"/>
                    </a:lnTo>
                    <a:lnTo>
                      <a:pt x="271" y="237"/>
                    </a:lnTo>
                    <a:lnTo>
                      <a:pt x="284" y="249"/>
                    </a:lnTo>
                    <a:lnTo>
                      <a:pt x="284" y="266"/>
                    </a:lnTo>
                    <a:lnTo>
                      <a:pt x="296" y="266"/>
                    </a:lnTo>
                    <a:lnTo>
                      <a:pt x="296" y="226"/>
                    </a:lnTo>
                    <a:lnTo>
                      <a:pt x="302" y="220"/>
                    </a:lnTo>
                    <a:lnTo>
                      <a:pt x="302" y="173"/>
                    </a:lnTo>
                    <a:lnTo>
                      <a:pt x="309" y="168"/>
                    </a:lnTo>
                    <a:lnTo>
                      <a:pt x="309" y="156"/>
                    </a:lnTo>
                    <a:lnTo>
                      <a:pt x="315" y="162"/>
                    </a:lnTo>
                    <a:lnTo>
                      <a:pt x="315" y="202"/>
                    </a:lnTo>
                    <a:lnTo>
                      <a:pt x="321" y="208"/>
                    </a:lnTo>
                    <a:lnTo>
                      <a:pt x="321" y="289"/>
                    </a:lnTo>
                    <a:lnTo>
                      <a:pt x="328" y="295"/>
                    </a:lnTo>
                    <a:lnTo>
                      <a:pt x="328" y="365"/>
                    </a:lnTo>
                    <a:lnTo>
                      <a:pt x="334" y="370"/>
                    </a:lnTo>
                    <a:lnTo>
                      <a:pt x="334" y="399"/>
                    </a:lnTo>
                    <a:lnTo>
                      <a:pt x="340" y="394"/>
                    </a:lnTo>
                    <a:lnTo>
                      <a:pt x="340" y="399"/>
                    </a:lnTo>
                    <a:lnTo>
                      <a:pt x="340" y="388"/>
                    </a:lnTo>
                    <a:lnTo>
                      <a:pt x="347" y="382"/>
                    </a:lnTo>
                    <a:lnTo>
                      <a:pt x="347" y="365"/>
                    </a:lnTo>
                    <a:lnTo>
                      <a:pt x="353" y="359"/>
                    </a:lnTo>
                    <a:lnTo>
                      <a:pt x="353" y="347"/>
                    </a:lnTo>
                    <a:lnTo>
                      <a:pt x="359" y="353"/>
                    </a:lnTo>
                    <a:lnTo>
                      <a:pt x="365" y="359"/>
                    </a:lnTo>
                    <a:lnTo>
                      <a:pt x="365" y="405"/>
                    </a:lnTo>
                    <a:lnTo>
                      <a:pt x="372" y="411"/>
                    </a:lnTo>
                    <a:lnTo>
                      <a:pt x="372" y="475"/>
                    </a:lnTo>
                    <a:lnTo>
                      <a:pt x="378" y="480"/>
                    </a:lnTo>
                    <a:lnTo>
                      <a:pt x="378" y="515"/>
                    </a:lnTo>
                    <a:lnTo>
                      <a:pt x="384" y="509"/>
                    </a:lnTo>
                    <a:lnTo>
                      <a:pt x="384" y="498"/>
                    </a:lnTo>
                    <a:lnTo>
                      <a:pt x="391" y="492"/>
                    </a:lnTo>
                    <a:lnTo>
                      <a:pt x="391" y="423"/>
                    </a:lnTo>
                    <a:lnTo>
                      <a:pt x="397" y="417"/>
                    </a:lnTo>
                    <a:lnTo>
                      <a:pt x="397" y="341"/>
                    </a:lnTo>
                    <a:lnTo>
                      <a:pt x="403" y="336"/>
                    </a:lnTo>
                    <a:lnTo>
                      <a:pt x="403" y="295"/>
                    </a:lnTo>
                    <a:lnTo>
                      <a:pt x="410" y="289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7" name="Freeform 330"/>
              <p:cNvSpPr>
                <a:spLocks/>
              </p:cNvSpPr>
              <p:nvPr/>
            </p:nvSpPr>
            <p:spPr bwMode="auto">
              <a:xfrm>
                <a:off x="3576" y="1107"/>
                <a:ext cx="403" cy="753"/>
              </a:xfrm>
              <a:custGeom>
                <a:avLst/>
                <a:gdLst>
                  <a:gd name="T0" fmla="*/ 0 w 403"/>
                  <a:gd name="T1" fmla="*/ 197 h 753"/>
                  <a:gd name="T2" fmla="*/ 12 w 403"/>
                  <a:gd name="T3" fmla="*/ 232 h 753"/>
                  <a:gd name="T4" fmla="*/ 18 w 403"/>
                  <a:gd name="T5" fmla="*/ 273 h 753"/>
                  <a:gd name="T6" fmla="*/ 31 w 403"/>
                  <a:gd name="T7" fmla="*/ 180 h 753"/>
                  <a:gd name="T8" fmla="*/ 44 w 403"/>
                  <a:gd name="T9" fmla="*/ 110 h 753"/>
                  <a:gd name="T10" fmla="*/ 56 w 403"/>
                  <a:gd name="T11" fmla="*/ 87 h 753"/>
                  <a:gd name="T12" fmla="*/ 63 w 403"/>
                  <a:gd name="T13" fmla="*/ 116 h 753"/>
                  <a:gd name="T14" fmla="*/ 75 w 403"/>
                  <a:gd name="T15" fmla="*/ 157 h 753"/>
                  <a:gd name="T16" fmla="*/ 81 w 403"/>
                  <a:gd name="T17" fmla="*/ 278 h 753"/>
                  <a:gd name="T18" fmla="*/ 94 w 403"/>
                  <a:gd name="T19" fmla="*/ 383 h 753"/>
                  <a:gd name="T20" fmla="*/ 100 w 403"/>
                  <a:gd name="T21" fmla="*/ 574 h 753"/>
                  <a:gd name="T22" fmla="*/ 107 w 403"/>
                  <a:gd name="T23" fmla="*/ 568 h 753"/>
                  <a:gd name="T24" fmla="*/ 119 w 403"/>
                  <a:gd name="T25" fmla="*/ 481 h 753"/>
                  <a:gd name="T26" fmla="*/ 126 w 403"/>
                  <a:gd name="T27" fmla="*/ 307 h 753"/>
                  <a:gd name="T28" fmla="*/ 138 w 403"/>
                  <a:gd name="T29" fmla="*/ 296 h 753"/>
                  <a:gd name="T30" fmla="*/ 144 w 403"/>
                  <a:gd name="T31" fmla="*/ 371 h 753"/>
                  <a:gd name="T32" fmla="*/ 157 w 403"/>
                  <a:gd name="T33" fmla="*/ 429 h 753"/>
                  <a:gd name="T34" fmla="*/ 163 w 403"/>
                  <a:gd name="T35" fmla="*/ 412 h 753"/>
                  <a:gd name="T36" fmla="*/ 176 w 403"/>
                  <a:gd name="T37" fmla="*/ 342 h 753"/>
                  <a:gd name="T38" fmla="*/ 182 w 403"/>
                  <a:gd name="T39" fmla="*/ 209 h 753"/>
                  <a:gd name="T40" fmla="*/ 195 w 403"/>
                  <a:gd name="T41" fmla="*/ 139 h 753"/>
                  <a:gd name="T42" fmla="*/ 201 w 403"/>
                  <a:gd name="T43" fmla="*/ 41 h 753"/>
                  <a:gd name="T44" fmla="*/ 214 w 403"/>
                  <a:gd name="T45" fmla="*/ 0 h 753"/>
                  <a:gd name="T46" fmla="*/ 220 w 403"/>
                  <a:gd name="T47" fmla="*/ 134 h 753"/>
                  <a:gd name="T48" fmla="*/ 233 w 403"/>
                  <a:gd name="T49" fmla="*/ 319 h 753"/>
                  <a:gd name="T50" fmla="*/ 239 w 403"/>
                  <a:gd name="T51" fmla="*/ 678 h 753"/>
                  <a:gd name="T52" fmla="*/ 245 w 403"/>
                  <a:gd name="T53" fmla="*/ 707 h 753"/>
                  <a:gd name="T54" fmla="*/ 258 w 403"/>
                  <a:gd name="T55" fmla="*/ 591 h 753"/>
                  <a:gd name="T56" fmla="*/ 264 w 403"/>
                  <a:gd name="T57" fmla="*/ 464 h 753"/>
                  <a:gd name="T58" fmla="*/ 283 w 403"/>
                  <a:gd name="T59" fmla="*/ 522 h 753"/>
                  <a:gd name="T60" fmla="*/ 289 w 403"/>
                  <a:gd name="T61" fmla="*/ 551 h 753"/>
                  <a:gd name="T62" fmla="*/ 302 w 403"/>
                  <a:gd name="T63" fmla="*/ 498 h 753"/>
                  <a:gd name="T64" fmla="*/ 308 w 403"/>
                  <a:gd name="T65" fmla="*/ 348 h 753"/>
                  <a:gd name="T66" fmla="*/ 321 w 403"/>
                  <a:gd name="T67" fmla="*/ 273 h 753"/>
                  <a:gd name="T68" fmla="*/ 327 w 403"/>
                  <a:gd name="T69" fmla="*/ 168 h 753"/>
                  <a:gd name="T70" fmla="*/ 340 w 403"/>
                  <a:gd name="T71" fmla="*/ 128 h 753"/>
                  <a:gd name="T72" fmla="*/ 346 w 403"/>
                  <a:gd name="T73" fmla="*/ 47 h 753"/>
                  <a:gd name="T74" fmla="*/ 359 w 403"/>
                  <a:gd name="T75" fmla="*/ 29 h 753"/>
                  <a:gd name="T76" fmla="*/ 365 w 403"/>
                  <a:gd name="T77" fmla="*/ 238 h 753"/>
                  <a:gd name="T78" fmla="*/ 378 w 403"/>
                  <a:gd name="T79" fmla="*/ 446 h 753"/>
                  <a:gd name="T80" fmla="*/ 384 w 403"/>
                  <a:gd name="T81" fmla="*/ 753 h 753"/>
                  <a:gd name="T82" fmla="*/ 396 w 403"/>
                  <a:gd name="T83" fmla="*/ 643 h 75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03" h="753">
                    <a:moveTo>
                      <a:pt x="0" y="197"/>
                    </a:moveTo>
                    <a:lnTo>
                      <a:pt x="0" y="192"/>
                    </a:lnTo>
                    <a:lnTo>
                      <a:pt x="0" y="197"/>
                    </a:lnTo>
                    <a:lnTo>
                      <a:pt x="6" y="203"/>
                    </a:lnTo>
                    <a:lnTo>
                      <a:pt x="6" y="226"/>
                    </a:lnTo>
                    <a:lnTo>
                      <a:pt x="12" y="232"/>
                    </a:lnTo>
                    <a:lnTo>
                      <a:pt x="12" y="261"/>
                    </a:lnTo>
                    <a:lnTo>
                      <a:pt x="25" y="273"/>
                    </a:lnTo>
                    <a:lnTo>
                      <a:pt x="18" y="273"/>
                    </a:lnTo>
                    <a:lnTo>
                      <a:pt x="25" y="244"/>
                    </a:lnTo>
                    <a:lnTo>
                      <a:pt x="31" y="238"/>
                    </a:lnTo>
                    <a:lnTo>
                      <a:pt x="31" y="180"/>
                    </a:lnTo>
                    <a:lnTo>
                      <a:pt x="37" y="174"/>
                    </a:lnTo>
                    <a:lnTo>
                      <a:pt x="37" y="116"/>
                    </a:lnTo>
                    <a:lnTo>
                      <a:pt x="44" y="110"/>
                    </a:lnTo>
                    <a:lnTo>
                      <a:pt x="44" y="81"/>
                    </a:lnTo>
                    <a:lnTo>
                      <a:pt x="50" y="81"/>
                    </a:lnTo>
                    <a:lnTo>
                      <a:pt x="56" y="87"/>
                    </a:lnTo>
                    <a:lnTo>
                      <a:pt x="56" y="99"/>
                    </a:lnTo>
                    <a:lnTo>
                      <a:pt x="63" y="105"/>
                    </a:lnTo>
                    <a:lnTo>
                      <a:pt x="63" y="116"/>
                    </a:lnTo>
                    <a:lnTo>
                      <a:pt x="69" y="122"/>
                    </a:lnTo>
                    <a:lnTo>
                      <a:pt x="69" y="151"/>
                    </a:lnTo>
                    <a:lnTo>
                      <a:pt x="75" y="157"/>
                    </a:lnTo>
                    <a:lnTo>
                      <a:pt x="75" y="203"/>
                    </a:lnTo>
                    <a:lnTo>
                      <a:pt x="81" y="209"/>
                    </a:lnTo>
                    <a:lnTo>
                      <a:pt x="81" y="278"/>
                    </a:lnTo>
                    <a:lnTo>
                      <a:pt x="88" y="284"/>
                    </a:lnTo>
                    <a:lnTo>
                      <a:pt x="88" y="377"/>
                    </a:lnTo>
                    <a:lnTo>
                      <a:pt x="94" y="383"/>
                    </a:lnTo>
                    <a:lnTo>
                      <a:pt x="94" y="487"/>
                    </a:lnTo>
                    <a:lnTo>
                      <a:pt x="100" y="493"/>
                    </a:lnTo>
                    <a:lnTo>
                      <a:pt x="100" y="574"/>
                    </a:lnTo>
                    <a:lnTo>
                      <a:pt x="107" y="580"/>
                    </a:lnTo>
                    <a:lnTo>
                      <a:pt x="107" y="585"/>
                    </a:lnTo>
                    <a:lnTo>
                      <a:pt x="107" y="568"/>
                    </a:lnTo>
                    <a:lnTo>
                      <a:pt x="113" y="562"/>
                    </a:lnTo>
                    <a:lnTo>
                      <a:pt x="113" y="487"/>
                    </a:lnTo>
                    <a:lnTo>
                      <a:pt x="119" y="481"/>
                    </a:lnTo>
                    <a:lnTo>
                      <a:pt x="119" y="383"/>
                    </a:lnTo>
                    <a:lnTo>
                      <a:pt x="126" y="377"/>
                    </a:lnTo>
                    <a:lnTo>
                      <a:pt x="126" y="307"/>
                    </a:lnTo>
                    <a:lnTo>
                      <a:pt x="132" y="302"/>
                    </a:lnTo>
                    <a:lnTo>
                      <a:pt x="132" y="290"/>
                    </a:lnTo>
                    <a:lnTo>
                      <a:pt x="138" y="296"/>
                    </a:lnTo>
                    <a:lnTo>
                      <a:pt x="138" y="319"/>
                    </a:lnTo>
                    <a:lnTo>
                      <a:pt x="144" y="325"/>
                    </a:lnTo>
                    <a:lnTo>
                      <a:pt x="144" y="371"/>
                    </a:lnTo>
                    <a:lnTo>
                      <a:pt x="151" y="377"/>
                    </a:lnTo>
                    <a:lnTo>
                      <a:pt x="151" y="423"/>
                    </a:lnTo>
                    <a:lnTo>
                      <a:pt x="157" y="429"/>
                    </a:lnTo>
                    <a:lnTo>
                      <a:pt x="157" y="446"/>
                    </a:lnTo>
                    <a:lnTo>
                      <a:pt x="163" y="441"/>
                    </a:lnTo>
                    <a:lnTo>
                      <a:pt x="163" y="412"/>
                    </a:lnTo>
                    <a:lnTo>
                      <a:pt x="170" y="406"/>
                    </a:lnTo>
                    <a:lnTo>
                      <a:pt x="170" y="348"/>
                    </a:lnTo>
                    <a:lnTo>
                      <a:pt x="176" y="342"/>
                    </a:lnTo>
                    <a:lnTo>
                      <a:pt x="176" y="278"/>
                    </a:lnTo>
                    <a:lnTo>
                      <a:pt x="182" y="273"/>
                    </a:lnTo>
                    <a:lnTo>
                      <a:pt x="182" y="209"/>
                    </a:lnTo>
                    <a:lnTo>
                      <a:pt x="189" y="203"/>
                    </a:lnTo>
                    <a:lnTo>
                      <a:pt x="189" y="145"/>
                    </a:lnTo>
                    <a:lnTo>
                      <a:pt x="195" y="139"/>
                    </a:lnTo>
                    <a:lnTo>
                      <a:pt x="195" y="93"/>
                    </a:lnTo>
                    <a:lnTo>
                      <a:pt x="201" y="87"/>
                    </a:lnTo>
                    <a:lnTo>
                      <a:pt x="201" y="41"/>
                    </a:lnTo>
                    <a:lnTo>
                      <a:pt x="207" y="35"/>
                    </a:lnTo>
                    <a:lnTo>
                      <a:pt x="207" y="6"/>
                    </a:lnTo>
                    <a:lnTo>
                      <a:pt x="214" y="0"/>
                    </a:lnTo>
                    <a:lnTo>
                      <a:pt x="214" y="24"/>
                    </a:lnTo>
                    <a:lnTo>
                      <a:pt x="220" y="29"/>
                    </a:lnTo>
                    <a:lnTo>
                      <a:pt x="220" y="134"/>
                    </a:lnTo>
                    <a:lnTo>
                      <a:pt x="226" y="139"/>
                    </a:lnTo>
                    <a:lnTo>
                      <a:pt x="226" y="313"/>
                    </a:lnTo>
                    <a:lnTo>
                      <a:pt x="233" y="319"/>
                    </a:lnTo>
                    <a:lnTo>
                      <a:pt x="233" y="510"/>
                    </a:lnTo>
                    <a:lnTo>
                      <a:pt x="239" y="516"/>
                    </a:lnTo>
                    <a:lnTo>
                      <a:pt x="239" y="678"/>
                    </a:lnTo>
                    <a:lnTo>
                      <a:pt x="245" y="684"/>
                    </a:lnTo>
                    <a:lnTo>
                      <a:pt x="245" y="730"/>
                    </a:lnTo>
                    <a:lnTo>
                      <a:pt x="245" y="707"/>
                    </a:lnTo>
                    <a:lnTo>
                      <a:pt x="252" y="701"/>
                    </a:lnTo>
                    <a:lnTo>
                      <a:pt x="252" y="597"/>
                    </a:lnTo>
                    <a:lnTo>
                      <a:pt x="258" y="591"/>
                    </a:lnTo>
                    <a:lnTo>
                      <a:pt x="258" y="504"/>
                    </a:lnTo>
                    <a:lnTo>
                      <a:pt x="264" y="498"/>
                    </a:lnTo>
                    <a:lnTo>
                      <a:pt x="264" y="464"/>
                    </a:lnTo>
                    <a:lnTo>
                      <a:pt x="277" y="475"/>
                    </a:lnTo>
                    <a:lnTo>
                      <a:pt x="277" y="516"/>
                    </a:lnTo>
                    <a:lnTo>
                      <a:pt x="283" y="522"/>
                    </a:lnTo>
                    <a:lnTo>
                      <a:pt x="283" y="551"/>
                    </a:lnTo>
                    <a:lnTo>
                      <a:pt x="289" y="556"/>
                    </a:lnTo>
                    <a:lnTo>
                      <a:pt x="289" y="551"/>
                    </a:lnTo>
                    <a:lnTo>
                      <a:pt x="296" y="545"/>
                    </a:lnTo>
                    <a:lnTo>
                      <a:pt x="296" y="504"/>
                    </a:lnTo>
                    <a:lnTo>
                      <a:pt x="302" y="498"/>
                    </a:lnTo>
                    <a:lnTo>
                      <a:pt x="302" y="429"/>
                    </a:lnTo>
                    <a:lnTo>
                      <a:pt x="308" y="423"/>
                    </a:lnTo>
                    <a:lnTo>
                      <a:pt x="308" y="348"/>
                    </a:lnTo>
                    <a:lnTo>
                      <a:pt x="315" y="342"/>
                    </a:lnTo>
                    <a:lnTo>
                      <a:pt x="315" y="278"/>
                    </a:lnTo>
                    <a:lnTo>
                      <a:pt x="321" y="273"/>
                    </a:lnTo>
                    <a:lnTo>
                      <a:pt x="321" y="215"/>
                    </a:lnTo>
                    <a:lnTo>
                      <a:pt x="327" y="209"/>
                    </a:lnTo>
                    <a:lnTo>
                      <a:pt x="327" y="168"/>
                    </a:lnTo>
                    <a:lnTo>
                      <a:pt x="333" y="163"/>
                    </a:lnTo>
                    <a:lnTo>
                      <a:pt x="333" y="134"/>
                    </a:lnTo>
                    <a:lnTo>
                      <a:pt x="340" y="128"/>
                    </a:lnTo>
                    <a:lnTo>
                      <a:pt x="340" y="99"/>
                    </a:lnTo>
                    <a:lnTo>
                      <a:pt x="346" y="93"/>
                    </a:lnTo>
                    <a:lnTo>
                      <a:pt x="346" y="47"/>
                    </a:lnTo>
                    <a:lnTo>
                      <a:pt x="352" y="41"/>
                    </a:lnTo>
                    <a:lnTo>
                      <a:pt x="352" y="24"/>
                    </a:lnTo>
                    <a:lnTo>
                      <a:pt x="359" y="29"/>
                    </a:lnTo>
                    <a:lnTo>
                      <a:pt x="359" y="81"/>
                    </a:lnTo>
                    <a:lnTo>
                      <a:pt x="365" y="87"/>
                    </a:lnTo>
                    <a:lnTo>
                      <a:pt x="365" y="238"/>
                    </a:lnTo>
                    <a:lnTo>
                      <a:pt x="371" y="244"/>
                    </a:lnTo>
                    <a:lnTo>
                      <a:pt x="371" y="441"/>
                    </a:lnTo>
                    <a:lnTo>
                      <a:pt x="378" y="446"/>
                    </a:lnTo>
                    <a:lnTo>
                      <a:pt x="378" y="626"/>
                    </a:lnTo>
                    <a:lnTo>
                      <a:pt x="384" y="632"/>
                    </a:lnTo>
                    <a:lnTo>
                      <a:pt x="384" y="753"/>
                    </a:lnTo>
                    <a:lnTo>
                      <a:pt x="390" y="748"/>
                    </a:lnTo>
                    <a:lnTo>
                      <a:pt x="390" y="649"/>
                    </a:lnTo>
                    <a:lnTo>
                      <a:pt x="396" y="643"/>
                    </a:lnTo>
                    <a:lnTo>
                      <a:pt x="396" y="545"/>
                    </a:lnTo>
                    <a:lnTo>
                      <a:pt x="403" y="539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8" name="Freeform 331"/>
              <p:cNvSpPr>
                <a:spLocks/>
              </p:cNvSpPr>
              <p:nvPr/>
            </p:nvSpPr>
            <p:spPr bwMode="auto">
              <a:xfrm>
                <a:off x="3979" y="1015"/>
                <a:ext cx="390" cy="712"/>
              </a:xfrm>
              <a:custGeom>
                <a:avLst/>
                <a:gdLst>
                  <a:gd name="T0" fmla="*/ 6 w 390"/>
                  <a:gd name="T1" fmla="*/ 567 h 712"/>
                  <a:gd name="T2" fmla="*/ 12 w 390"/>
                  <a:gd name="T3" fmla="*/ 544 h 712"/>
                  <a:gd name="T4" fmla="*/ 25 w 390"/>
                  <a:gd name="T5" fmla="*/ 533 h 712"/>
                  <a:gd name="T6" fmla="*/ 31 w 390"/>
                  <a:gd name="T7" fmla="*/ 463 h 712"/>
                  <a:gd name="T8" fmla="*/ 44 w 390"/>
                  <a:gd name="T9" fmla="*/ 388 h 712"/>
                  <a:gd name="T10" fmla="*/ 50 w 390"/>
                  <a:gd name="T11" fmla="*/ 272 h 712"/>
                  <a:gd name="T12" fmla="*/ 63 w 390"/>
                  <a:gd name="T13" fmla="*/ 214 h 712"/>
                  <a:gd name="T14" fmla="*/ 69 w 390"/>
                  <a:gd name="T15" fmla="*/ 150 h 712"/>
                  <a:gd name="T16" fmla="*/ 82 w 390"/>
                  <a:gd name="T17" fmla="*/ 110 h 712"/>
                  <a:gd name="T18" fmla="*/ 88 w 390"/>
                  <a:gd name="T19" fmla="*/ 63 h 712"/>
                  <a:gd name="T20" fmla="*/ 94 w 390"/>
                  <a:gd name="T21" fmla="*/ 179 h 712"/>
                  <a:gd name="T22" fmla="*/ 107 w 390"/>
                  <a:gd name="T23" fmla="*/ 388 h 712"/>
                  <a:gd name="T24" fmla="*/ 113 w 390"/>
                  <a:gd name="T25" fmla="*/ 701 h 712"/>
                  <a:gd name="T26" fmla="*/ 119 w 390"/>
                  <a:gd name="T27" fmla="*/ 689 h 712"/>
                  <a:gd name="T28" fmla="*/ 132 w 390"/>
                  <a:gd name="T29" fmla="*/ 602 h 712"/>
                  <a:gd name="T30" fmla="*/ 138 w 390"/>
                  <a:gd name="T31" fmla="*/ 498 h 712"/>
                  <a:gd name="T32" fmla="*/ 151 w 390"/>
                  <a:gd name="T33" fmla="*/ 475 h 712"/>
                  <a:gd name="T34" fmla="*/ 170 w 390"/>
                  <a:gd name="T35" fmla="*/ 423 h 712"/>
                  <a:gd name="T36" fmla="*/ 176 w 390"/>
                  <a:gd name="T37" fmla="*/ 301 h 712"/>
                  <a:gd name="T38" fmla="*/ 189 w 390"/>
                  <a:gd name="T39" fmla="*/ 231 h 712"/>
                  <a:gd name="T40" fmla="*/ 195 w 390"/>
                  <a:gd name="T41" fmla="*/ 133 h 712"/>
                  <a:gd name="T42" fmla="*/ 208 w 390"/>
                  <a:gd name="T43" fmla="*/ 92 h 712"/>
                  <a:gd name="T44" fmla="*/ 214 w 390"/>
                  <a:gd name="T45" fmla="*/ 40 h 712"/>
                  <a:gd name="T46" fmla="*/ 227 w 390"/>
                  <a:gd name="T47" fmla="*/ 17 h 712"/>
                  <a:gd name="T48" fmla="*/ 233 w 390"/>
                  <a:gd name="T49" fmla="*/ 58 h 712"/>
                  <a:gd name="T50" fmla="*/ 239 w 390"/>
                  <a:gd name="T51" fmla="*/ 428 h 712"/>
                  <a:gd name="T52" fmla="*/ 252 w 390"/>
                  <a:gd name="T53" fmla="*/ 608 h 712"/>
                  <a:gd name="T54" fmla="*/ 258 w 390"/>
                  <a:gd name="T55" fmla="*/ 643 h 712"/>
                  <a:gd name="T56" fmla="*/ 264 w 390"/>
                  <a:gd name="T57" fmla="*/ 515 h 712"/>
                  <a:gd name="T58" fmla="*/ 277 w 390"/>
                  <a:gd name="T59" fmla="*/ 446 h 712"/>
                  <a:gd name="T60" fmla="*/ 283 w 390"/>
                  <a:gd name="T61" fmla="*/ 365 h 712"/>
                  <a:gd name="T62" fmla="*/ 296 w 390"/>
                  <a:gd name="T63" fmla="*/ 318 h 712"/>
                  <a:gd name="T64" fmla="*/ 302 w 390"/>
                  <a:gd name="T65" fmla="*/ 214 h 712"/>
                  <a:gd name="T66" fmla="*/ 315 w 390"/>
                  <a:gd name="T67" fmla="*/ 162 h 712"/>
                  <a:gd name="T68" fmla="*/ 321 w 390"/>
                  <a:gd name="T69" fmla="*/ 133 h 712"/>
                  <a:gd name="T70" fmla="*/ 327 w 390"/>
                  <a:gd name="T71" fmla="*/ 116 h 712"/>
                  <a:gd name="T72" fmla="*/ 340 w 390"/>
                  <a:gd name="T73" fmla="*/ 81 h 712"/>
                  <a:gd name="T74" fmla="*/ 346 w 390"/>
                  <a:gd name="T75" fmla="*/ 17 h 712"/>
                  <a:gd name="T76" fmla="*/ 359 w 390"/>
                  <a:gd name="T77" fmla="*/ 6 h 712"/>
                  <a:gd name="T78" fmla="*/ 365 w 390"/>
                  <a:gd name="T79" fmla="*/ 40 h 712"/>
                  <a:gd name="T80" fmla="*/ 371 w 390"/>
                  <a:gd name="T81" fmla="*/ 353 h 712"/>
                  <a:gd name="T82" fmla="*/ 384 w 390"/>
                  <a:gd name="T83" fmla="*/ 567 h 7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0" h="712">
                    <a:moveTo>
                      <a:pt x="0" y="631"/>
                    </a:moveTo>
                    <a:lnTo>
                      <a:pt x="0" y="573"/>
                    </a:lnTo>
                    <a:lnTo>
                      <a:pt x="6" y="567"/>
                    </a:lnTo>
                    <a:lnTo>
                      <a:pt x="6" y="544"/>
                    </a:lnTo>
                    <a:lnTo>
                      <a:pt x="12" y="538"/>
                    </a:lnTo>
                    <a:lnTo>
                      <a:pt x="12" y="544"/>
                    </a:lnTo>
                    <a:lnTo>
                      <a:pt x="12" y="538"/>
                    </a:lnTo>
                    <a:lnTo>
                      <a:pt x="19" y="538"/>
                    </a:lnTo>
                    <a:lnTo>
                      <a:pt x="25" y="533"/>
                    </a:lnTo>
                    <a:lnTo>
                      <a:pt x="25" y="515"/>
                    </a:lnTo>
                    <a:lnTo>
                      <a:pt x="31" y="509"/>
                    </a:lnTo>
                    <a:lnTo>
                      <a:pt x="31" y="463"/>
                    </a:lnTo>
                    <a:lnTo>
                      <a:pt x="38" y="457"/>
                    </a:lnTo>
                    <a:lnTo>
                      <a:pt x="38" y="394"/>
                    </a:lnTo>
                    <a:lnTo>
                      <a:pt x="44" y="388"/>
                    </a:lnTo>
                    <a:lnTo>
                      <a:pt x="44" y="330"/>
                    </a:lnTo>
                    <a:lnTo>
                      <a:pt x="50" y="324"/>
                    </a:lnTo>
                    <a:lnTo>
                      <a:pt x="50" y="272"/>
                    </a:lnTo>
                    <a:lnTo>
                      <a:pt x="56" y="266"/>
                    </a:lnTo>
                    <a:lnTo>
                      <a:pt x="56" y="220"/>
                    </a:lnTo>
                    <a:lnTo>
                      <a:pt x="63" y="214"/>
                    </a:lnTo>
                    <a:lnTo>
                      <a:pt x="63" y="179"/>
                    </a:lnTo>
                    <a:lnTo>
                      <a:pt x="69" y="173"/>
                    </a:lnTo>
                    <a:lnTo>
                      <a:pt x="69" y="150"/>
                    </a:lnTo>
                    <a:lnTo>
                      <a:pt x="75" y="145"/>
                    </a:lnTo>
                    <a:lnTo>
                      <a:pt x="75" y="116"/>
                    </a:lnTo>
                    <a:lnTo>
                      <a:pt x="82" y="110"/>
                    </a:lnTo>
                    <a:lnTo>
                      <a:pt x="82" y="75"/>
                    </a:lnTo>
                    <a:lnTo>
                      <a:pt x="88" y="69"/>
                    </a:lnTo>
                    <a:lnTo>
                      <a:pt x="88" y="63"/>
                    </a:lnTo>
                    <a:lnTo>
                      <a:pt x="88" y="75"/>
                    </a:lnTo>
                    <a:lnTo>
                      <a:pt x="94" y="81"/>
                    </a:lnTo>
                    <a:lnTo>
                      <a:pt x="94" y="179"/>
                    </a:lnTo>
                    <a:lnTo>
                      <a:pt x="101" y="185"/>
                    </a:lnTo>
                    <a:lnTo>
                      <a:pt x="101" y="382"/>
                    </a:lnTo>
                    <a:lnTo>
                      <a:pt x="107" y="388"/>
                    </a:lnTo>
                    <a:lnTo>
                      <a:pt x="107" y="579"/>
                    </a:lnTo>
                    <a:lnTo>
                      <a:pt x="113" y="585"/>
                    </a:lnTo>
                    <a:lnTo>
                      <a:pt x="113" y="701"/>
                    </a:lnTo>
                    <a:lnTo>
                      <a:pt x="119" y="706"/>
                    </a:lnTo>
                    <a:lnTo>
                      <a:pt x="119" y="712"/>
                    </a:lnTo>
                    <a:lnTo>
                      <a:pt x="119" y="689"/>
                    </a:lnTo>
                    <a:lnTo>
                      <a:pt x="126" y="683"/>
                    </a:lnTo>
                    <a:lnTo>
                      <a:pt x="126" y="608"/>
                    </a:lnTo>
                    <a:lnTo>
                      <a:pt x="132" y="602"/>
                    </a:lnTo>
                    <a:lnTo>
                      <a:pt x="132" y="538"/>
                    </a:lnTo>
                    <a:lnTo>
                      <a:pt x="138" y="533"/>
                    </a:lnTo>
                    <a:lnTo>
                      <a:pt x="138" y="498"/>
                    </a:lnTo>
                    <a:lnTo>
                      <a:pt x="145" y="492"/>
                    </a:lnTo>
                    <a:lnTo>
                      <a:pt x="145" y="480"/>
                    </a:lnTo>
                    <a:lnTo>
                      <a:pt x="151" y="475"/>
                    </a:lnTo>
                    <a:lnTo>
                      <a:pt x="164" y="463"/>
                    </a:lnTo>
                    <a:lnTo>
                      <a:pt x="164" y="428"/>
                    </a:lnTo>
                    <a:lnTo>
                      <a:pt x="170" y="423"/>
                    </a:lnTo>
                    <a:lnTo>
                      <a:pt x="170" y="370"/>
                    </a:lnTo>
                    <a:lnTo>
                      <a:pt x="176" y="365"/>
                    </a:lnTo>
                    <a:lnTo>
                      <a:pt x="176" y="301"/>
                    </a:lnTo>
                    <a:lnTo>
                      <a:pt x="182" y="295"/>
                    </a:lnTo>
                    <a:lnTo>
                      <a:pt x="182" y="237"/>
                    </a:lnTo>
                    <a:lnTo>
                      <a:pt x="189" y="231"/>
                    </a:lnTo>
                    <a:lnTo>
                      <a:pt x="189" y="179"/>
                    </a:lnTo>
                    <a:lnTo>
                      <a:pt x="195" y="173"/>
                    </a:lnTo>
                    <a:lnTo>
                      <a:pt x="195" y="133"/>
                    </a:lnTo>
                    <a:lnTo>
                      <a:pt x="201" y="127"/>
                    </a:lnTo>
                    <a:lnTo>
                      <a:pt x="201" y="98"/>
                    </a:lnTo>
                    <a:lnTo>
                      <a:pt x="208" y="92"/>
                    </a:lnTo>
                    <a:lnTo>
                      <a:pt x="208" y="75"/>
                    </a:lnTo>
                    <a:lnTo>
                      <a:pt x="214" y="69"/>
                    </a:lnTo>
                    <a:lnTo>
                      <a:pt x="214" y="40"/>
                    </a:lnTo>
                    <a:lnTo>
                      <a:pt x="220" y="34"/>
                    </a:lnTo>
                    <a:lnTo>
                      <a:pt x="220" y="11"/>
                    </a:lnTo>
                    <a:lnTo>
                      <a:pt x="227" y="17"/>
                    </a:lnTo>
                    <a:lnTo>
                      <a:pt x="227" y="11"/>
                    </a:lnTo>
                    <a:lnTo>
                      <a:pt x="227" y="52"/>
                    </a:lnTo>
                    <a:lnTo>
                      <a:pt x="233" y="58"/>
                    </a:lnTo>
                    <a:lnTo>
                      <a:pt x="233" y="214"/>
                    </a:lnTo>
                    <a:lnTo>
                      <a:pt x="239" y="220"/>
                    </a:lnTo>
                    <a:lnTo>
                      <a:pt x="239" y="428"/>
                    </a:lnTo>
                    <a:lnTo>
                      <a:pt x="245" y="434"/>
                    </a:lnTo>
                    <a:lnTo>
                      <a:pt x="245" y="602"/>
                    </a:lnTo>
                    <a:lnTo>
                      <a:pt x="252" y="608"/>
                    </a:lnTo>
                    <a:lnTo>
                      <a:pt x="252" y="654"/>
                    </a:lnTo>
                    <a:lnTo>
                      <a:pt x="252" y="648"/>
                    </a:lnTo>
                    <a:lnTo>
                      <a:pt x="258" y="643"/>
                    </a:lnTo>
                    <a:lnTo>
                      <a:pt x="258" y="596"/>
                    </a:lnTo>
                    <a:lnTo>
                      <a:pt x="264" y="590"/>
                    </a:lnTo>
                    <a:lnTo>
                      <a:pt x="264" y="515"/>
                    </a:lnTo>
                    <a:lnTo>
                      <a:pt x="271" y="509"/>
                    </a:lnTo>
                    <a:lnTo>
                      <a:pt x="271" y="451"/>
                    </a:lnTo>
                    <a:lnTo>
                      <a:pt x="277" y="446"/>
                    </a:lnTo>
                    <a:lnTo>
                      <a:pt x="277" y="405"/>
                    </a:lnTo>
                    <a:lnTo>
                      <a:pt x="283" y="399"/>
                    </a:lnTo>
                    <a:lnTo>
                      <a:pt x="283" y="365"/>
                    </a:lnTo>
                    <a:lnTo>
                      <a:pt x="290" y="359"/>
                    </a:lnTo>
                    <a:lnTo>
                      <a:pt x="290" y="324"/>
                    </a:lnTo>
                    <a:lnTo>
                      <a:pt x="296" y="318"/>
                    </a:lnTo>
                    <a:lnTo>
                      <a:pt x="296" y="272"/>
                    </a:lnTo>
                    <a:lnTo>
                      <a:pt x="302" y="266"/>
                    </a:lnTo>
                    <a:lnTo>
                      <a:pt x="302" y="214"/>
                    </a:lnTo>
                    <a:lnTo>
                      <a:pt x="308" y="208"/>
                    </a:lnTo>
                    <a:lnTo>
                      <a:pt x="308" y="168"/>
                    </a:lnTo>
                    <a:lnTo>
                      <a:pt x="315" y="162"/>
                    </a:lnTo>
                    <a:lnTo>
                      <a:pt x="315" y="145"/>
                    </a:lnTo>
                    <a:lnTo>
                      <a:pt x="321" y="139"/>
                    </a:lnTo>
                    <a:lnTo>
                      <a:pt x="321" y="133"/>
                    </a:lnTo>
                    <a:lnTo>
                      <a:pt x="327" y="127"/>
                    </a:lnTo>
                    <a:lnTo>
                      <a:pt x="327" y="133"/>
                    </a:lnTo>
                    <a:lnTo>
                      <a:pt x="327" y="116"/>
                    </a:lnTo>
                    <a:lnTo>
                      <a:pt x="334" y="110"/>
                    </a:lnTo>
                    <a:lnTo>
                      <a:pt x="334" y="87"/>
                    </a:lnTo>
                    <a:lnTo>
                      <a:pt x="340" y="81"/>
                    </a:lnTo>
                    <a:lnTo>
                      <a:pt x="340" y="52"/>
                    </a:lnTo>
                    <a:lnTo>
                      <a:pt x="346" y="46"/>
                    </a:lnTo>
                    <a:lnTo>
                      <a:pt x="346" y="17"/>
                    </a:lnTo>
                    <a:lnTo>
                      <a:pt x="353" y="11"/>
                    </a:lnTo>
                    <a:lnTo>
                      <a:pt x="353" y="0"/>
                    </a:lnTo>
                    <a:lnTo>
                      <a:pt x="359" y="6"/>
                    </a:lnTo>
                    <a:lnTo>
                      <a:pt x="359" y="0"/>
                    </a:lnTo>
                    <a:lnTo>
                      <a:pt x="359" y="34"/>
                    </a:lnTo>
                    <a:lnTo>
                      <a:pt x="365" y="40"/>
                    </a:lnTo>
                    <a:lnTo>
                      <a:pt x="365" y="156"/>
                    </a:lnTo>
                    <a:lnTo>
                      <a:pt x="371" y="162"/>
                    </a:lnTo>
                    <a:lnTo>
                      <a:pt x="371" y="353"/>
                    </a:lnTo>
                    <a:lnTo>
                      <a:pt x="378" y="359"/>
                    </a:lnTo>
                    <a:lnTo>
                      <a:pt x="378" y="562"/>
                    </a:lnTo>
                    <a:lnTo>
                      <a:pt x="384" y="567"/>
                    </a:lnTo>
                    <a:lnTo>
                      <a:pt x="384" y="695"/>
                    </a:lnTo>
                    <a:lnTo>
                      <a:pt x="390" y="701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9" name="Freeform 332"/>
              <p:cNvSpPr>
                <a:spLocks/>
              </p:cNvSpPr>
              <p:nvPr/>
            </p:nvSpPr>
            <p:spPr bwMode="auto">
              <a:xfrm>
                <a:off x="4369" y="1183"/>
                <a:ext cx="63" cy="544"/>
              </a:xfrm>
              <a:custGeom>
                <a:avLst/>
                <a:gdLst>
                  <a:gd name="T0" fmla="*/ 0 w 63"/>
                  <a:gd name="T1" fmla="*/ 533 h 544"/>
                  <a:gd name="T2" fmla="*/ 0 w 63"/>
                  <a:gd name="T3" fmla="*/ 544 h 544"/>
                  <a:gd name="T4" fmla="*/ 0 w 63"/>
                  <a:gd name="T5" fmla="*/ 521 h 544"/>
                  <a:gd name="T6" fmla="*/ 7 w 63"/>
                  <a:gd name="T7" fmla="*/ 515 h 544"/>
                  <a:gd name="T8" fmla="*/ 7 w 63"/>
                  <a:gd name="T9" fmla="*/ 434 h 544"/>
                  <a:gd name="T10" fmla="*/ 13 w 63"/>
                  <a:gd name="T11" fmla="*/ 428 h 544"/>
                  <a:gd name="T12" fmla="*/ 13 w 63"/>
                  <a:gd name="T13" fmla="*/ 347 h 544"/>
                  <a:gd name="T14" fmla="*/ 19 w 63"/>
                  <a:gd name="T15" fmla="*/ 341 h 544"/>
                  <a:gd name="T16" fmla="*/ 19 w 63"/>
                  <a:gd name="T17" fmla="*/ 283 h 544"/>
                  <a:gd name="T18" fmla="*/ 26 w 63"/>
                  <a:gd name="T19" fmla="*/ 278 h 544"/>
                  <a:gd name="T20" fmla="*/ 26 w 63"/>
                  <a:gd name="T21" fmla="*/ 231 h 544"/>
                  <a:gd name="T22" fmla="*/ 32 w 63"/>
                  <a:gd name="T23" fmla="*/ 226 h 544"/>
                  <a:gd name="T24" fmla="*/ 32 w 63"/>
                  <a:gd name="T25" fmla="*/ 173 h 544"/>
                  <a:gd name="T26" fmla="*/ 38 w 63"/>
                  <a:gd name="T27" fmla="*/ 168 h 544"/>
                  <a:gd name="T28" fmla="*/ 38 w 63"/>
                  <a:gd name="T29" fmla="*/ 116 h 544"/>
                  <a:gd name="T30" fmla="*/ 44 w 63"/>
                  <a:gd name="T31" fmla="*/ 110 h 544"/>
                  <a:gd name="T32" fmla="*/ 44 w 63"/>
                  <a:gd name="T33" fmla="*/ 52 h 544"/>
                  <a:gd name="T34" fmla="*/ 51 w 63"/>
                  <a:gd name="T35" fmla="*/ 46 h 544"/>
                  <a:gd name="T36" fmla="*/ 51 w 63"/>
                  <a:gd name="T37" fmla="*/ 5 h 544"/>
                  <a:gd name="T38" fmla="*/ 57 w 63"/>
                  <a:gd name="T39" fmla="*/ 0 h 544"/>
                  <a:gd name="T40" fmla="*/ 57 w 63"/>
                  <a:gd name="T41" fmla="*/ 5 h 544"/>
                  <a:gd name="T42" fmla="*/ 57 w 63"/>
                  <a:gd name="T43" fmla="*/ 5 h 544"/>
                  <a:gd name="T44" fmla="*/ 63 w 63"/>
                  <a:gd name="T45" fmla="*/ 5 h 54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3" h="544">
                    <a:moveTo>
                      <a:pt x="0" y="533"/>
                    </a:moveTo>
                    <a:lnTo>
                      <a:pt x="0" y="544"/>
                    </a:lnTo>
                    <a:lnTo>
                      <a:pt x="0" y="521"/>
                    </a:lnTo>
                    <a:lnTo>
                      <a:pt x="7" y="515"/>
                    </a:lnTo>
                    <a:lnTo>
                      <a:pt x="7" y="434"/>
                    </a:lnTo>
                    <a:lnTo>
                      <a:pt x="13" y="428"/>
                    </a:lnTo>
                    <a:lnTo>
                      <a:pt x="13" y="347"/>
                    </a:lnTo>
                    <a:lnTo>
                      <a:pt x="19" y="341"/>
                    </a:lnTo>
                    <a:lnTo>
                      <a:pt x="19" y="283"/>
                    </a:lnTo>
                    <a:lnTo>
                      <a:pt x="26" y="278"/>
                    </a:lnTo>
                    <a:lnTo>
                      <a:pt x="26" y="231"/>
                    </a:lnTo>
                    <a:lnTo>
                      <a:pt x="32" y="226"/>
                    </a:lnTo>
                    <a:lnTo>
                      <a:pt x="32" y="173"/>
                    </a:lnTo>
                    <a:lnTo>
                      <a:pt x="38" y="168"/>
                    </a:lnTo>
                    <a:lnTo>
                      <a:pt x="38" y="116"/>
                    </a:lnTo>
                    <a:lnTo>
                      <a:pt x="44" y="110"/>
                    </a:lnTo>
                    <a:lnTo>
                      <a:pt x="44" y="52"/>
                    </a:lnTo>
                    <a:lnTo>
                      <a:pt x="51" y="46"/>
                    </a:lnTo>
                    <a:lnTo>
                      <a:pt x="51" y="5"/>
                    </a:lnTo>
                    <a:lnTo>
                      <a:pt x="57" y="0"/>
                    </a:lnTo>
                    <a:lnTo>
                      <a:pt x="57" y="5"/>
                    </a:lnTo>
                    <a:lnTo>
                      <a:pt x="63" y="5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0" name="Rectangle 333"/>
              <p:cNvSpPr>
                <a:spLocks noChangeArrowheads="1"/>
              </p:cNvSpPr>
              <p:nvPr/>
            </p:nvSpPr>
            <p:spPr bwMode="auto">
              <a:xfrm rot="-5400000">
                <a:off x="-397" y="1247"/>
                <a:ext cx="1674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900">
                    <a:latin typeface="Helvetica" charset="0"/>
                  </a:rPr>
                  <a:t>accelerating field [MV/m]</a:t>
                </a:r>
                <a:endParaRPr lang="en-US" sz="2800">
                  <a:latin typeface="Times New Roman" charset="0"/>
                </a:endParaRPr>
              </a:p>
            </p:txBody>
          </p:sp>
          <p:sp>
            <p:nvSpPr>
              <p:cNvPr id="55401" name="Rectangle 334"/>
              <p:cNvSpPr>
                <a:spLocks noChangeArrowheads="1"/>
              </p:cNvSpPr>
              <p:nvPr/>
            </p:nvSpPr>
            <p:spPr bwMode="auto">
              <a:xfrm>
                <a:off x="2284" y="2063"/>
                <a:ext cx="657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900">
                    <a:latin typeface="Helvetica" charset="0"/>
                  </a:rPr>
                  <a:t>time [sec]</a:t>
                </a:r>
                <a:endParaRPr lang="en-US" sz="2800">
                  <a:latin typeface="Times New Roman" charset="0"/>
                </a:endParaRPr>
              </a:p>
            </p:txBody>
          </p:sp>
        </p:grpSp>
        <p:sp>
          <p:nvSpPr>
            <p:cNvPr id="55304" name="Text Box 335"/>
            <p:cNvSpPr txBox="1">
              <a:spLocks noChangeArrowheads="1"/>
            </p:cNvSpPr>
            <p:nvPr/>
          </p:nvSpPr>
          <p:spPr bwMode="auto">
            <a:xfrm>
              <a:off x="7254" y="713"/>
              <a:ext cx="18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2800" b="1">
                  <a:latin typeface="Garamond" charset="0"/>
                </a:rPr>
                <a:t>Without feedback:</a:t>
              </a:r>
            </a:p>
          </p:txBody>
        </p:sp>
      </p:grpSp>
      <p:sp>
        <p:nvSpPr>
          <p:cNvPr id="55301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A23FA697-7930-0249-BC07-3C0BC497D528}" type="slidenum">
              <a:rPr lang="en-US">
                <a:solidFill>
                  <a:srgbClr val="0D0D0D"/>
                </a:solidFill>
              </a:rPr>
              <a:pPr eaLnBrk="1" hangingPunct="1"/>
              <a:t>104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5302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37" name="TextBox 23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42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2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2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344488" y="1843230"/>
            <a:ext cx="8229600" cy="502761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Operational aspects 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marL="457200" lvl="1" indent="0" algn="ctr" eaLnBrk="1" hangingPunct="1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Field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perturbations and energy stability</a:t>
            </a:r>
          </a:p>
          <a:p>
            <a:pPr marL="457200" lvl="1" indent="0" algn="ctr" eaLnBrk="1" hangingPunct="1">
              <a:buNone/>
            </a:pP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Beam based field calibration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Cavity performance with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beam: Good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and bad examples </a:t>
            </a:r>
          </a:p>
          <a:p>
            <a:pPr marL="457200" lvl="1" indent="0" algn="ctr" eaLnBrk="1" hangingPunct="1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105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14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43478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 charset="0"/>
              </a:rPr>
              <a:t>Beam Based </a:t>
            </a:r>
            <a:r>
              <a:rPr lang="en-US" sz="4000" dirty="0" smtClean="0">
                <a:latin typeface="Calibri" charset="0"/>
              </a:rPr>
              <a:t>Calibration at FLASH</a:t>
            </a:r>
            <a:endParaRPr lang="en-US" sz="4000" dirty="0">
              <a:latin typeface="Calibri" charset="0"/>
            </a:endParaRPr>
          </a:p>
        </p:txBody>
      </p:sp>
      <p:pic>
        <p:nvPicPr>
          <p:cNvPr id="56323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32"/>
          <a:stretch/>
        </p:blipFill>
        <p:spPr>
          <a:xfrm>
            <a:off x="23128" y="1376362"/>
            <a:ext cx="4071743" cy="4968454"/>
          </a:xfrm>
          <a:noFill/>
        </p:spPr>
      </p:pic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6704013" y="5902325"/>
            <a:ext cx="893762" cy="2873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C6BC0BE9-A971-F842-8A28-43EC60F59B49}" type="slidenum">
              <a:rPr lang="en-US">
                <a:solidFill>
                  <a:srgbClr val="0D0D0D"/>
                </a:solidFill>
              </a:rPr>
              <a:pPr eaLnBrk="1" hangingPunct="1"/>
              <a:t>106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632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92281" y="4385388"/>
            <a:ext cx="503853" cy="270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18" y="4382938"/>
            <a:ext cx="2507278" cy="74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232" y="2567230"/>
            <a:ext cx="3141986" cy="385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54957" y="1390259"/>
            <a:ext cx="4945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US" sz="2400" dirty="0" smtClean="0"/>
              <a:t>Measure beam induced voltage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2400" dirty="0" smtClean="0"/>
              <a:t>Gradient calibration to a few %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2400" dirty="0" smtClean="0"/>
              <a:t>Phase calibration to &lt;1 </a:t>
            </a:r>
            <a:r>
              <a:rPr lang="en-US" sz="2400" dirty="0" err="1" smtClean="0"/>
              <a:t>deg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4305" y="205277"/>
            <a:ext cx="7380515" cy="914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a typeface="+mj-ea"/>
              </a:rPr>
              <a:t>Field Calibration based on Single Bunch Transients</a:t>
            </a:r>
          </a:p>
        </p:txBody>
      </p:sp>
      <p:pic>
        <p:nvPicPr>
          <p:cNvPr id="60419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1350963"/>
            <a:ext cx="3960812" cy="401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0420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84" y="4295615"/>
            <a:ext cx="4032142" cy="2227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0421" name="Rectangle 6"/>
          <p:cNvSpPr>
            <a:spLocks noChangeArrowheads="1"/>
          </p:cNvSpPr>
          <p:nvPr/>
        </p:nvSpPr>
        <p:spPr bwMode="auto">
          <a:xfrm>
            <a:off x="4629150" y="5241925"/>
            <a:ext cx="4572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1600"/>
          </a:p>
          <a:p>
            <a:r>
              <a:rPr lang="en-US" sz="1600" b="1"/>
              <a:t>P. PAWLIK, M. GRECKI, S. SIMROCK </a:t>
            </a:r>
            <a:r>
              <a:rPr lang="en-US" sz="1600"/>
              <a:t>	</a:t>
            </a:r>
          </a:p>
        </p:txBody>
      </p:sp>
      <p:pic>
        <p:nvPicPr>
          <p:cNvPr id="60422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0963"/>
            <a:ext cx="4754563" cy="296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0423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1301750"/>
            <a:ext cx="32607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0424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D30F872A-4063-6247-9174-1F5FE3539B73}" type="slidenum">
              <a:rPr lang="en-US">
                <a:solidFill>
                  <a:srgbClr val="0D0D0D"/>
                </a:solidFill>
              </a:rPr>
              <a:pPr eaLnBrk="1" hangingPunct="1"/>
              <a:t>107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042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7" y="76200"/>
            <a:ext cx="8584163" cy="1143000"/>
          </a:xfrm>
        </p:spPr>
        <p:txBody>
          <a:bodyPr/>
          <a:lstStyle/>
          <a:p>
            <a:r>
              <a:rPr lang="en-US" sz="3600" dirty="0" smtClean="0"/>
              <a:t>Field Calibration at the Cornell ERL Injector using beam induced fields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619" y="5047852"/>
            <a:ext cx="8481527" cy="835706"/>
          </a:xfrm>
        </p:spPr>
        <p:txBody>
          <a:bodyPr/>
          <a:lstStyle/>
          <a:p>
            <a:r>
              <a:rPr lang="en-US" sz="2400" b="1" dirty="0" smtClean="0"/>
              <a:t>The frequency </a:t>
            </a:r>
            <a:r>
              <a:rPr lang="en-US" sz="2400" b="1" dirty="0"/>
              <a:t>of an un-powered cavity is scanned. </a:t>
            </a:r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400" b="1" dirty="0"/>
              <a:t>The data are fitted with a resonance formula to obtain the amplitude and phase calibrations.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8"/>
          <a:stretch/>
        </p:blipFill>
        <p:spPr bwMode="auto">
          <a:xfrm>
            <a:off x="1166422" y="1296956"/>
            <a:ext cx="6178491" cy="3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150471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Setting the RF Phase at </a:t>
            </a:r>
            <a:r>
              <a:rPr lang="en-US" dirty="0" smtClean="0">
                <a:latin typeface="Calibri" charset="0"/>
              </a:rPr>
              <a:t>SNS</a:t>
            </a:r>
            <a:endParaRPr lang="en-US" dirty="0">
              <a:latin typeface="Calibri" charset="0"/>
            </a:endParaRPr>
          </a:p>
        </p:txBody>
      </p:sp>
      <p:sp>
        <p:nvSpPr>
          <p:cNvPr id="5734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5B68EE56-6F45-7340-9AD5-9E373E19CBA5}" type="slidenum">
              <a:rPr lang="en-US">
                <a:solidFill>
                  <a:srgbClr val="0D0D0D"/>
                </a:solidFill>
              </a:rPr>
              <a:pPr eaLnBrk="1" hangingPunct="1"/>
              <a:t>109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57349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76480" y="1546073"/>
            <a:ext cx="3063666" cy="2683166"/>
          </a:xfrm>
        </p:spPr>
        <p:txBody>
          <a:bodyPr/>
          <a:lstStyle/>
          <a:p>
            <a:pPr marL="168275" indent="-168275"/>
            <a:r>
              <a:rPr lang="en-US" sz="1800" b="1" dirty="0"/>
              <a:t>Beam-based measurements are done to set each cavity RF phase correctly. The </a:t>
            </a:r>
            <a:r>
              <a:rPr lang="en-US" sz="1800" b="1" dirty="0" smtClean="0"/>
              <a:t>beam’s </a:t>
            </a:r>
            <a:r>
              <a:rPr lang="en-US" sz="1800" dirty="0">
                <a:sym typeface="Symbol"/>
              </a:rPr>
              <a:t></a:t>
            </a:r>
            <a:r>
              <a:rPr lang="en-US" sz="1800" dirty="0" smtClean="0"/>
              <a:t> </a:t>
            </a:r>
            <a:r>
              <a:rPr lang="en-US" sz="1800" i="1" dirty="0"/>
              <a:t>= v/c &lt; </a:t>
            </a:r>
            <a:r>
              <a:rPr lang="en-US" sz="1800" i="1" dirty="0" smtClean="0"/>
              <a:t>1</a:t>
            </a:r>
            <a:endParaRPr lang="en-US" sz="1800" dirty="0"/>
          </a:p>
          <a:p>
            <a:pPr marL="168275" indent="-168275"/>
            <a:r>
              <a:rPr lang="en-US" sz="1800" b="1" dirty="0" smtClean="0"/>
              <a:t>The </a:t>
            </a:r>
            <a:r>
              <a:rPr lang="en-US" sz="1800" b="1" dirty="0"/>
              <a:t>cavity </a:t>
            </a:r>
            <a:r>
              <a:rPr lang="en-US" sz="1800" b="1" dirty="0" smtClean="0"/>
              <a:t>“s” </a:t>
            </a:r>
            <a:r>
              <a:rPr lang="en-US" sz="1800" b="1" dirty="0"/>
              <a:t>phase is scanned 360 degrees and the change in Time Of Flight (TOF) between two down-stream detectors is measured</a:t>
            </a:r>
            <a:r>
              <a:rPr lang="en-US" sz="1800" b="1" dirty="0" smtClean="0"/>
              <a:t>.</a:t>
            </a:r>
            <a:r>
              <a:rPr lang="en-US" sz="1800" dirty="0" smtClean="0"/>
              <a:t>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" t="2573" r="3495" b="669"/>
          <a:stretch/>
        </p:blipFill>
        <p:spPr bwMode="auto">
          <a:xfrm>
            <a:off x="0" y="3003233"/>
            <a:ext cx="4198776" cy="346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1469"/>
            <a:ext cx="5626359" cy="1967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4332515" y="4427062"/>
            <a:ext cx="4307631" cy="16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713" indent="-112713"/>
            <a:r>
              <a:rPr lang="en-US" sz="1800" b="1" dirty="0" smtClean="0"/>
              <a:t>Measurements are compared with simulations. This gives beam energy, cavity voltage and beam phase offset calibration.</a:t>
            </a:r>
            <a:endParaRPr lang="en-US" sz="1800" dirty="0"/>
          </a:p>
          <a:p>
            <a:pPr marL="112713" indent="-112713"/>
            <a:r>
              <a:rPr lang="en-US" sz="1800" b="1" dirty="0" smtClean="0"/>
              <a:t>Each cavity is scanned sequentially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344488" y="1843230"/>
            <a:ext cx="8229600" cy="502761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Operational aspects 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marL="457200" lvl="1" indent="0" algn="ctr" eaLnBrk="1" hangingPunct="1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Field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perturbations and energy stability</a:t>
            </a:r>
          </a:p>
          <a:p>
            <a:pPr marL="457200" lvl="1" indent="0" algn="ctr" eaLnBrk="1" hangingPunct="1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Beam based field calibration</a:t>
            </a:r>
          </a:p>
          <a:p>
            <a:pPr marL="457200" lvl="1" indent="0" algn="ctr" eaLnBrk="1" hangingPunct="1">
              <a:buNone/>
            </a:pP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Cavity performance with </a:t>
            </a:r>
            <a:r>
              <a:rPr lang="en-US" sz="2400" b="1" dirty="0" smtClean="0">
                <a:solidFill>
                  <a:srgbClr val="333399"/>
                </a:solidFill>
                <a:latin typeface="Calibri" charset="0"/>
              </a:rPr>
              <a:t>beam: Good </a:t>
            </a:r>
            <a:r>
              <a:rPr lang="en-US" sz="2400" b="1" dirty="0">
                <a:solidFill>
                  <a:srgbClr val="333399"/>
                </a:solidFill>
                <a:latin typeface="Calibri" charset="0"/>
              </a:rPr>
              <a:t>and bad examples </a:t>
            </a:r>
          </a:p>
          <a:p>
            <a:pPr marL="457200" lvl="1" indent="0" algn="ctr" eaLnBrk="1" hangingPunct="1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110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14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158739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Cavity </a:t>
            </a:r>
            <a:r>
              <a:rPr lang="en-US" dirty="0" smtClean="0"/>
              <a:t>Performance </a:t>
            </a:r>
            <a:r>
              <a:rPr lang="en-US" dirty="0"/>
              <a:t>with </a:t>
            </a:r>
            <a:r>
              <a:rPr lang="en-US" dirty="0" smtClean="0"/>
              <a:t>Beam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1" y="1670973"/>
            <a:ext cx="8528179" cy="4893907"/>
          </a:xfrm>
        </p:spPr>
        <p:txBody>
          <a:bodyPr/>
          <a:lstStyle/>
          <a:p>
            <a:r>
              <a:rPr lang="en-US" sz="2400" b="1" dirty="0"/>
              <a:t>After the cryomodule is assembled, its cavities and input couplers are usually </a:t>
            </a:r>
            <a:r>
              <a:rPr lang="en-US" sz="2400" b="1" dirty="0" smtClean="0"/>
              <a:t>conditioned i</a:t>
            </a:r>
            <a:r>
              <a:rPr lang="en-US" sz="2400" b="1" i="1" dirty="0" smtClean="0"/>
              <a:t>n situ</a:t>
            </a:r>
            <a:r>
              <a:rPr lang="en-US" sz="2400" b="1" dirty="0" smtClean="0"/>
              <a:t>.</a:t>
            </a:r>
            <a:endParaRPr lang="en-US" sz="2400" dirty="0"/>
          </a:p>
          <a:p>
            <a:r>
              <a:rPr lang="en-US" sz="2400" b="1" dirty="0" smtClean="0"/>
              <a:t>However</a:t>
            </a:r>
            <a:r>
              <a:rPr lang="en-US" sz="2400" b="1" dirty="0"/>
              <a:t>, </a:t>
            </a:r>
            <a:r>
              <a:rPr lang="en-US" sz="2400" b="1" dirty="0" smtClean="0"/>
              <a:t>sometimes the </a:t>
            </a:r>
            <a:r>
              <a:rPr lang="en-US" sz="2400" b="1" dirty="0"/>
              <a:t>need arises for re-conditioning or conditioning to new operating </a:t>
            </a:r>
            <a:r>
              <a:rPr lang="en-US" sz="2400" b="1" dirty="0" smtClean="0"/>
              <a:t>requirements.</a:t>
            </a:r>
          </a:p>
          <a:p>
            <a:r>
              <a:rPr lang="en-US" sz="2400" b="1" dirty="0"/>
              <a:t>SRF cavity performance can change over time:</a:t>
            </a:r>
          </a:p>
          <a:p>
            <a:pPr lvl="1"/>
            <a:r>
              <a:rPr lang="en-US" sz="2000" b="1" dirty="0"/>
              <a:t>“Dust” can propagate through beam pipe into cavity (beam fields)</a:t>
            </a:r>
          </a:p>
          <a:p>
            <a:pPr lvl="1"/>
            <a:r>
              <a:rPr lang="en-US" sz="2000" b="1" dirty="0"/>
              <a:t>Field emitter can turn on suddenly</a:t>
            </a:r>
          </a:p>
          <a:p>
            <a:pPr lvl="1"/>
            <a:r>
              <a:rPr lang="en-US" sz="2000" b="1" dirty="0"/>
              <a:t>Special events (vacuum leaks…)</a:t>
            </a:r>
          </a:p>
          <a:p>
            <a:pPr lvl="1"/>
            <a:r>
              <a:rPr lang="en-US" sz="2000" b="1" dirty="0"/>
              <a:t>Collective </a:t>
            </a:r>
            <a:r>
              <a:rPr lang="en-US" sz="2000" b="1" dirty="0" smtClean="0"/>
              <a:t>effects …</a:t>
            </a:r>
            <a:endParaRPr lang="en-US" sz="2400" b="1" dirty="0" smtClean="0"/>
          </a:p>
          <a:p>
            <a:r>
              <a:rPr lang="en-US" sz="2400" b="1" dirty="0" smtClean="0"/>
              <a:t>Not </a:t>
            </a:r>
            <a:r>
              <a:rPr lang="en-US" sz="2400" b="1" dirty="0"/>
              <a:t>always it is possible to recover </a:t>
            </a:r>
            <a:r>
              <a:rPr lang="en-US" sz="2400" b="1" dirty="0" smtClean="0"/>
              <a:t>initial </a:t>
            </a:r>
            <a:r>
              <a:rPr lang="en-US" sz="2400" b="1" dirty="0"/>
              <a:t>performance.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E141D94E-7741-0046-800B-001C492D0388}" type="slidenum">
              <a:rPr lang="en-US" smtClean="0"/>
              <a:pPr/>
              <a:t>111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2601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18" y="214604"/>
            <a:ext cx="7754937" cy="914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a typeface="+mj-ea"/>
              </a:rPr>
              <a:t>Example 1: KEK-B, Long Term Cavity Operation (I)</a:t>
            </a:r>
          </a:p>
        </p:txBody>
      </p:sp>
      <p:sp>
        <p:nvSpPr>
          <p:cNvPr id="89091" name="Text Box 4"/>
          <p:cNvSpPr txBox="1">
            <a:spLocks noChangeArrowheads="1"/>
          </p:cNvSpPr>
          <p:nvPr/>
        </p:nvSpPr>
        <p:spPr bwMode="auto">
          <a:xfrm>
            <a:off x="243600" y="1307677"/>
            <a:ext cx="50289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kumimoji="1" lang="en-US" altLang="ja-JP" sz="2800" b="1" dirty="0">
                <a:solidFill>
                  <a:srgbClr val="333399"/>
                </a:solidFill>
                <a:latin typeface="Times New Roman" charset="0"/>
                <a:cs typeface="ＭＳ Ｐゴシック" charset="0"/>
              </a:rPr>
              <a:t>M</a:t>
            </a:r>
            <a:r>
              <a:rPr kumimoji="1" lang="en-US" altLang="ja-JP" sz="2800" b="1" dirty="0" smtClean="0">
                <a:solidFill>
                  <a:srgbClr val="333399"/>
                </a:solidFill>
                <a:latin typeface="Times New Roman" charset="0"/>
                <a:cs typeface="ＭＳ Ｐゴシック" charset="0"/>
              </a:rPr>
              <a:t>aximum </a:t>
            </a:r>
            <a:r>
              <a:rPr kumimoji="1" lang="en-US" altLang="ja-JP" sz="2800" b="1" dirty="0">
                <a:solidFill>
                  <a:srgbClr val="333399"/>
                </a:solidFill>
                <a:latin typeface="Times New Roman" charset="0"/>
                <a:cs typeface="ＭＳ Ｐゴシック" charset="0"/>
              </a:rPr>
              <a:t>accelerating </a:t>
            </a:r>
            <a:r>
              <a:rPr kumimoji="1" lang="en-US" altLang="ja-JP" sz="2800" b="1" dirty="0" smtClean="0">
                <a:solidFill>
                  <a:srgbClr val="333399"/>
                </a:solidFill>
                <a:latin typeface="Times New Roman" charset="0"/>
                <a:cs typeface="ＭＳ Ｐゴシック" charset="0"/>
              </a:rPr>
              <a:t>voltage:</a:t>
            </a:r>
            <a:endParaRPr kumimoji="1" lang="en-US" altLang="ja-JP" sz="2800" b="1" dirty="0">
              <a:solidFill>
                <a:srgbClr val="333399"/>
              </a:solidFill>
              <a:latin typeface="Times New Roman" charset="0"/>
              <a:ea typeface="ＭＳ 明朝" charset="0"/>
              <a:cs typeface="ＭＳ 明朝" charset="0"/>
            </a:endParaRPr>
          </a:p>
        </p:txBody>
      </p:sp>
      <p:graphicFrame>
        <p:nvGraphicFramePr>
          <p:cNvPr id="8909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254750"/>
              </p:ext>
            </p:extLst>
          </p:nvPr>
        </p:nvGraphicFramePr>
        <p:xfrm>
          <a:off x="37321" y="3609923"/>
          <a:ext cx="4169218" cy="278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00" name="Image" r:id="rId3" imgW="4514286" imgH="2924583" progId="PSP7.Image">
                  <p:embed/>
                </p:oleObj>
              </mc:Choice>
              <mc:Fallback>
                <p:oleObj name="Image" r:id="rId3" imgW="4514286" imgH="2924583" progId="PSP7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21" y="3609923"/>
                        <a:ext cx="4169218" cy="2786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70581"/>
              </p:ext>
            </p:extLst>
          </p:nvPr>
        </p:nvGraphicFramePr>
        <p:xfrm>
          <a:off x="4492287" y="3595636"/>
          <a:ext cx="4183065" cy="274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01" name="Image" r:id="rId5" imgW="4514286" imgH="2866667" progId="PSP7.Image">
                  <p:embed/>
                </p:oleObj>
              </mc:Choice>
              <mc:Fallback>
                <p:oleObj name="Image" r:id="rId5" imgW="4514286" imgH="2866667" progId="PSP7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287" y="3595636"/>
                        <a:ext cx="4183065" cy="2744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4" name="Text Box 7"/>
          <p:cNvSpPr txBox="1">
            <a:spLocks noChangeArrowheads="1"/>
          </p:cNvSpPr>
          <p:nvPr/>
        </p:nvSpPr>
        <p:spPr bwMode="auto">
          <a:xfrm>
            <a:off x="243600" y="1875347"/>
            <a:ext cx="8443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33363" indent="-233363" algn="l" eaLnBrk="1" hangingPunct="1">
              <a:buFontTx/>
              <a:buChar char="•"/>
            </a:pPr>
            <a:r>
              <a:rPr kumimoji="1" lang="en-US" altLang="ja-JP" sz="2000" dirty="0" smtClean="0">
                <a:latin typeface="Times New Roman" charset="0"/>
                <a:cs typeface="ＭＳ Ｐゴシック" charset="0"/>
              </a:rPr>
              <a:t>All </a:t>
            </a:r>
            <a:r>
              <a:rPr kumimoji="1" lang="en-US" altLang="ja-JP" sz="2000" dirty="0">
                <a:latin typeface="Times New Roman" charset="0"/>
                <a:cs typeface="ＭＳ Ｐゴシック" charset="0"/>
              </a:rPr>
              <a:t>cavities </a:t>
            </a:r>
            <a:r>
              <a:rPr kumimoji="1" lang="en-US" altLang="ja-JP" sz="2000" dirty="0" smtClean="0">
                <a:latin typeface="Times New Roman" charset="0"/>
                <a:cs typeface="ＭＳ Ｐゴシック" charset="0"/>
              </a:rPr>
              <a:t>provided </a:t>
            </a:r>
            <a:r>
              <a:rPr kumimoji="1" lang="en-US" altLang="ja-JP" sz="2000" dirty="0" err="1" smtClean="0">
                <a:latin typeface="Times New Roman" charset="0"/>
                <a:cs typeface="ＭＳ Ｐゴシック" charset="0"/>
              </a:rPr>
              <a:t>V</a:t>
            </a:r>
            <a:r>
              <a:rPr kumimoji="1" lang="en-US" altLang="ja-JP" sz="2000" baseline="-25000" dirty="0" err="1" smtClean="0">
                <a:latin typeface="Times New Roman" charset="0"/>
                <a:cs typeface="ＭＳ Ｐゴシック" charset="0"/>
              </a:rPr>
              <a:t>acc</a:t>
            </a:r>
            <a:r>
              <a:rPr kumimoji="1" lang="en-US" altLang="ja-JP" sz="2000" dirty="0" smtClean="0">
                <a:latin typeface="Times New Roman" charset="0"/>
                <a:cs typeface="ＭＳ Ｐゴシック" charset="0"/>
              </a:rPr>
              <a:t> </a:t>
            </a:r>
            <a:r>
              <a:rPr kumimoji="1" lang="en-US" altLang="ja-JP" sz="2000" dirty="0">
                <a:latin typeface="Times New Roman" charset="0"/>
                <a:cs typeface="ＭＳ Ｐゴシック" charset="0"/>
              </a:rPr>
              <a:t>&gt;2 MV after 7 years operation.</a:t>
            </a:r>
          </a:p>
          <a:p>
            <a:pPr marL="233363" indent="-233363" algn="l" eaLnBrk="1" hangingPunct="1">
              <a:buFontTx/>
              <a:buChar char="•"/>
            </a:pPr>
            <a:r>
              <a:rPr kumimoji="1" lang="en-US" altLang="ja-JP" sz="2000" dirty="0" smtClean="0">
                <a:latin typeface="Times New Roman" charset="0"/>
                <a:cs typeface="ＭＳ Ｐゴシック" charset="0"/>
              </a:rPr>
              <a:t>Voltage </a:t>
            </a:r>
            <a:r>
              <a:rPr kumimoji="1" lang="en-US" altLang="ja-JP" sz="2000" dirty="0">
                <a:latin typeface="Times New Roman" charset="0"/>
                <a:cs typeface="ＭＳ Ｐゴシック" charset="0"/>
              </a:rPr>
              <a:t>of D11C degraded after the vacuum trouble. </a:t>
            </a:r>
          </a:p>
          <a:p>
            <a:pPr marL="233363" indent="-233363" algn="l" eaLnBrk="1" hangingPunct="1">
              <a:buFontTx/>
              <a:buChar char="•"/>
            </a:pPr>
            <a:r>
              <a:rPr kumimoji="1" lang="en-US" altLang="ja-JP" sz="2000" dirty="0" smtClean="0">
                <a:latin typeface="Times New Roman" charset="0"/>
                <a:cs typeface="ＭＳ Ｐゴシック" charset="0"/>
              </a:rPr>
              <a:t>Voltage </a:t>
            </a:r>
            <a:r>
              <a:rPr kumimoji="1" lang="en-US" altLang="ja-JP" sz="2000" dirty="0">
                <a:latin typeface="Times New Roman" charset="0"/>
                <a:cs typeface="ＭＳ Ｐゴシック" charset="0"/>
              </a:rPr>
              <a:t>of D11B degraded after changing the coupling of the input coupler</a:t>
            </a:r>
            <a:r>
              <a:rPr kumimoji="1" lang="en-US" altLang="ja-JP" sz="2000" dirty="0" smtClean="0">
                <a:latin typeface="Times New Roman" charset="0"/>
                <a:cs typeface="ＭＳ Ｐゴシック" charset="0"/>
              </a:rPr>
              <a:t>.</a:t>
            </a:r>
          </a:p>
          <a:p>
            <a:pPr marL="288925" indent="-288925" algn="l" eaLnBrk="1" hangingPunct="1">
              <a:buFontTx/>
              <a:buChar char="•"/>
            </a:pPr>
            <a:r>
              <a:rPr kumimoji="1" lang="en-US" altLang="ja-JP" sz="2000" b="1" dirty="0" smtClean="0">
                <a:latin typeface="Times New Roman" charset="0"/>
                <a:cs typeface="ＭＳ Ｐゴシック" charset="0"/>
              </a:rPr>
              <a:t>Overall</a:t>
            </a:r>
            <a:r>
              <a:rPr kumimoji="1" lang="en-US" altLang="ja-JP" sz="2000" b="1" dirty="0">
                <a:latin typeface="Times New Roman" charset="0"/>
                <a:cs typeface="ＭＳ Ｐゴシック" charset="0"/>
              </a:rPr>
              <a:t>, very positive experience.   </a:t>
            </a:r>
          </a:p>
        </p:txBody>
      </p:sp>
      <p:sp>
        <p:nvSpPr>
          <p:cNvPr id="89095" name="Text Box 8"/>
          <p:cNvSpPr txBox="1">
            <a:spLocks noChangeArrowheads="1"/>
          </p:cNvSpPr>
          <p:nvPr/>
        </p:nvSpPr>
        <p:spPr bwMode="auto">
          <a:xfrm>
            <a:off x="3300082" y="6035125"/>
            <a:ext cx="2682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kumimoji="1" lang="en-US" altLang="ja-JP" sz="2000" dirty="0">
                <a:latin typeface="Times" charset="0"/>
                <a:cs typeface="ＭＳ Ｐゴシック" charset="0"/>
              </a:rPr>
              <a:t>T. </a:t>
            </a:r>
            <a:r>
              <a:rPr kumimoji="1" lang="en-US" altLang="ja-JP" sz="2000" dirty="0" err="1">
                <a:latin typeface="Times" charset="0"/>
                <a:cs typeface="ＭＳ Ｐゴシック" charset="0"/>
              </a:rPr>
              <a:t>Furuya</a:t>
            </a:r>
            <a:r>
              <a:rPr kumimoji="1" lang="en-US" altLang="ja-JP" sz="2000" dirty="0">
                <a:latin typeface="Times" charset="0"/>
                <a:cs typeface="ＭＳ Ｐゴシック" charset="0"/>
              </a:rPr>
              <a:t>, S. </a:t>
            </a:r>
            <a:r>
              <a:rPr kumimoji="1" lang="en-US" altLang="ja-JP" sz="2000" dirty="0" err="1">
                <a:latin typeface="Times" charset="0"/>
                <a:cs typeface="ＭＳ Ｐゴシック" charset="0"/>
              </a:rPr>
              <a:t>Mitsunobu</a:t>
            </a:r>
            <a:endParaRPr kumimoji="1" lang="en-US" altLang="ja-JP" sz="2000" dirty="0">
              <a:latin typeface="Times" charset="0"/>
              <a:cs typeface="ＭＳ Ｐゴシック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E141D94E-7741-0046-800B-001C492D0388}" type="slidenum">
              <a:rPr lang="en-US" smtClean="0"/>
              <a:pPr/>
              <a:t>112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279688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6163" y="205274"/>
            <a:ext cx="7754937" cy="914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a typeface="+mj-ea"/>
              </a:rPr>
              <a:t>Example 1: KEK-B, Long Term Cavity Operation (II)</a:t>
            </a:r>
          </a:p>
        </p:txBody>
      </p:sp>
      <p:sp>
        <p:nvSpPr>
          <p:cNvPr id="90117" name="Text Box 8"/>
          <p:cNvSpPr txBox="1">
            <a:spLocks noChangeArrowheads="1"/>
          </p:cNvSpPr>
          <p:nvPr/>
        </p:nvSpPr>
        <p:spPr bwMode="auto">
          <a:xfrm>
            <a:off x="155760" y="1719803"/>
            <a:ext cx="523705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Unloaded </a:t>
            </a:r>
            <a:r>
              <a:rPr kumimoji="1" lang="en-US" altLang="ja-JP" sz="2000" b="1" dirty="0">
                <a:latin typeface="Times New Roman" pitchFamily="18" charset="0"/>
                <a:cs typeface="Times New Roman" pitchFamily="18" charset="0"/>
              </a:rPr>
              <a:t>Q at 2MV (8MV/m) </a:t>
            </a:r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gradually degraded to 3 - 5x10</a:t>
            </a:r>
            <a:r>
              <a:rPr kumimoji="1" lang="en-US" altLang="ja-JP" sz="2000" b="1" baseline="30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kumimoji="1" lang="en-US" altLang="ja-JP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eaLnBrk="1" hangingPunct="1">
              <a:buFontTx/>
              <a:buChar char="•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Out-gassing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and/or ferrite dust from the HOM dampers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90118" name="Text Box 9"/>
          <p:cNvSpPr txBox="1">
            <a:spLocks noChangeArrowheads="1"/>
          </p:cNvSpPr>
          <p:nvPr/>
        </p:nvSpPr>
        <p:spPr bwMode="auto">
          <a:xfrm>
            <a:off x="203168" y="1262063"/>
            <a:ext cx="29963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kumimoji="1" lang="en-US" altLang="ja-JP" sz="2800" b="1" dirty="0" smtClean="0">
                <a:solidFill>
                  <a:srgbClr val="333399"/>
                </a:solidFill>
                <a:latin typeface="Times New Roman" charset="0"/>
                <a:cs typeface="ＭＳ Ｐゴシック" charset="0"/>
              </a:rPr>
              <a:t>Intrinsic cavity Q:</a:t>
            </a:r>
            <a:endParaRPr kumimoji="1" lang="en-US" altLang="ja-JP" sz="2800" b="1" dirty="0">
              <a:solidFill>
                <a:srgbClr val="333399"/>
              </a:solidFill>
              <a:latin typeface="Times New Roman" charset="0"/>
              <a:ea typeface="ＭＳ 明朝" charset="0"/>
              <a:cs typeface="ＭＳ 明朝" charset="0"/>
            </a:endParaRPr>
          </a:p>
        </p:txBody>
      </p:sp>
      <p:graphicFrame>
        <p:nvGraphicFramePr>
          <p:cNvPr id="9011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9716475"/>
              </p:ext>
            </p:extLst>
          </p:nvPr>
        </p:nvGraphicFramePr>
        <p:xfrm>
          <a:off x="0" y="3306569"/>
          <a:ext cx="4534678" cy="299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26" name="Image" r:id="rId3" imgW="5401429" imgH="3381847" progId="PSP7.Image">
                  <p:embed/>
                </p:oleObj>
              </mc:Choice>
              <mc:Fallback>
                <p:oleObj name="Image" r:id="rId3" imgW="5401429" imgH="3381847" progId="PSP7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06569"/>
                        <a:ext cx="4534678" cy="299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861865"/>
              </p:ext>
            </p:extLst>
          </p:nvPr>
        </p:nvGraphicFramePr>
        <p:xfrm>
          <a:off x="4192783" y="3287335"/>
          <a:ext cx="4438034" cy="292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27" name="Image" r:id="rId5" imgW="5342857" imgH="3381847" progId="PSP7.Image">
                  <p:embed/>
                </p:oleObj>
              </mc:Choice>
              <mc:Fallback>
                <p:oleObj name="Image" r:id="rId5" imgW="5342857" imgH="3381847" progId="PSP7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2783" y="3287335"/>
                        <a:ext cx="4438034" cy="292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1" name="Text Box 12"/>
          <p:cNvSpPr txBox="1">
            <a:spLocks noChangeArrowheads="1"/>
          </p:cNvSpPr>
          <p:nvPr/>
        </p:nvSpPr>
        <p:spPr bwMode="auto">
          <a:xfrm>
            <a:off x="3654944" y="5740758"/>
            <a:ext cx="2682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kumimoji="1" lang="en-US" altLang="ja-JP" sz="2000" dirty="0">
                <a:latin typeface="Times" charset="0"/>
                <a:cs typeface="ＭＳ Ｐゴシック" charset="0"/>
              </a:rPr>
              <a:t>T. </a:t>
            </a:r>
            <a:r>
              <a:rPr kumimoji="1" lang="en-US" altLang="ja-JP" sz="2000" dirty="0" err="1">
                <a:latin typeface="Times" charset="0"/>
                <a:cs typeface="ＭＳ Ｐゴシック" charset="0"/>
              </a:rPr>
              <a:t>Furuya</a:t>
            </a:r>
            <a:r>
              <a:rPr kumimoji="1" lang="en-US" altLang="ja-JP" sz="2000" dirty="0">
                <a:latin typeface="Times" charset="0"/>
                <a:cs typeface="ＭＳ Ｐゴシック" charset="0"/>
              </a:rPr>
              <a:t>, S. </a:t>
            </a:r>
            <a:r>
              <a:rPr kumimoji="1" lang="en-US" altLang="ja-JP" sz="2000" dirty="0" err="1">
                <a:latin typeface="Times" charset="0"/>
                <a:cs typeface="ＭＳ Ｐゴシック" charset="0"/>
              </a:rPr>
              <a:t>Mitsunobu</a:t>
            </a:r>
            <a:endParaRPr kumimoji="1" lang="en-US" altLang="ja-JP" sz="2000" dirty="0">
              <a:latin typeface="Times" charset="0"/>
              <a:cs typeface="ＭＳ Ｐゴシック" charset="0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E141D94E-7741-0046-800B-001C492D0388}" type="slidenum">
              <a:rPr lang="en-US" smtClean="0"/>
              <a:pPr/>
              <a:t>113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" t="8068"/>
          <a:stretch/>
        </p:blipFill>
        <p:spPr>
          <a:xfrm>
            <a:off x="5929746" y="1259751"/>
            <a:ext cx="2434660" cy="20275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76067" y="1235343"/>
            <a:ext cx="607859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499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Example 1: </a:t>
            </a:r>
            <a:r>
              <a:rPr lang="en-US" sz="4000" dirty="0" smtClean="0">
                <a:latin typeface="Calibri" charset="0"/>
              </a:rPr>
              <a:t>KEK-B</a:t>
            </a:r>
            <a:r>
              <a:rPr lang="en-US" sz="4000" dirty="0">
                <a:latin typeface="Calibri" charset="0"/>
              </a:rPr>
              <a:t>: Beam Aborts</a:t>
            </a:r>
          </a:p>
        </p:txBody>
      </p:sp>
      <p:sp>
        <p:nvSpPr>
          <p:cNvPr id="91139" name="Rectangle 4"/>
          <p:cNvSpPr>
            <a:spLocks noChangeArrowheads="1"/>
          </p:cNvSpPr>
          <p:nvPr/>
        </p:nvSpPr>
        <p:spPr bwMode="auto">
          <a:xfrm>
            <a:off x="468313" y="5000202"/>
            <a:ext cx="82137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2400" b="1" dirty="0" smtClean="0">
                <a:latin typeface="Garamond" charset="0"/>
                <a:cs typeface="ＭＳ Ｐゴシック" charset="0"/>
              </a:rPr>
              <a:t>Caused </a:t>
            </a:r>
            <a:r>
              <a:rPr lang="en-US" altLang="ja-JP" sz="2400" b="1" dirty="0">
                <a:latin typeface="Garamond" charset="0"/>
                <a:cs typeface="ＭＳ Ｐゴシック" charset="0"/>
              </a:rPr>
              <a:t>by beam loss (60%), RF (28%), or others (12%).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2400" b="1" dirty="0">
                <a:latin typeface="Garamond" charset="0"/>
                <a:cs typeface="ＭＳ Ｐゴシック" charset="0"/>
              </a:rPr>
              <a:t>Average number of beam aborts in two rings caused by any RF reasons is about </a:t>
            </a:r>
            <a:r>
              <a:rPr lang="en-US" altLang="ja-JP" sz="2400" b="1" dirty="0" smtClean="0">
                <a:solidFill>
                  <a:srgbClr val="333399"/>
                </a:solidFill>
                <a:latin typeface="Garamond" charset="0"/>
                <a:cs typeface="ＭＳ Ｐゴシック" charset="0"/>
              </a:rPr>
              <a:t>1 to 2 </a:t>
            </a:r>
            <a:r>
              <a:rPr lang="en-US" altLang="ja-JP" sz="2400" b="1" dirty="0">
                <a:solidFill>
                  <a:srgbClr val="333399"/>
                </a:solidFill>
                <a:latin typeface="Garamond" charset="0"/>
                <a:cs typeface="ＭＳ Ｐゴシック" charset="0"/>
              </a:rPr>
              <a:t>/day</a:t>
            </a:r>
            <a:r>
              <a:rPr lang="en-US" altLang="ja-JP" sz="2400" b="1" dirty="0">
                <a:latin typeface="Garamond" charset="0"/>
                <a:cs typeface="ＭＳ Ｐゴシック" charset="0"/>
              </a:rPr>
              <a:t>.</a:t>
            </a:r>
          </a:p>
        </p:txBody>
      </p:sp>
      <p:pic>
        <p:nvPicPr>
          <p:cNvPr id="9114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0" y="1365250"/>
            <a:ext cx="6891338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Text Box 6"/>
          <p:cNvSpPr txBox="1">
            <a:spLocks noChangeArrowheads="1"/>
          </p:cNvSpPr>
          <p:nvPr/>
        </p:nvSpPr>
        <p:spPr bwMode="auto">
          <a:xfrm>
            <a:off x="6963318" y="4371707"/>
            <a:ext cx="1058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kumimoji="1" lang="en-US" altLang="ja-JP" sz="2000">
                <a:latin typeface="Times" charset="0"/>
                <a:cs typeface="ＭＳ Ｐゴシック" charset="0"/>
              </a:rPr>
              <a:t>H. Ikeda</a:t>
            </a:r>
          </a:p>
        </p:txBody>
      </p:sp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7223101" y="1639373"/>
            <a:ext cx="15743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kumimoji="1" lang="en-US" altLang="ja-JP" sz="1600" b="1" dirty="0" smtClean="0">
                <a:solidFill>
                  <a:srgbClr val="333399"/>
                </a:solidFill>
                <a:latin typeface="Geneva" charset="0"/>
                <a:cs typeface="ＭＳ Ｐゴシック" charset="0"/>
              </a:rPr>
              <a:t>Caused by beam </a:t>
            </a:r>
            <a:r>
              <a:rPr kumimoji="1" lang="en-US" altLang="ja-JP" sz="1600" b="1" dirty="0">
                <a:solidFill>
                  <a:srgbClr val="333399"/>
                </a:solidFill>
                <a:latin typeface="Geneva" charset="0"/>
                <a:cs typeface="ＭＳ Ｐゴシック" charset="0"/>
              </a:rPr>
              <a:t>Loss</a:t>
            </a:r>
          </a:p>
        </p:txBody>
      </p:sp>
      <p:sp>
        <p:nvSpPr>
          <p:cNvPr id="91143" name="Rectangle 8"/>
          <p:cNvSpPr>
            <a:spLocks noChangeArrowheads="1"/>
          </p:cNvSpPr>
          <p:nvPr/>
        </p:nvSpPr>
        <p:spPr bwMode="auto">
          <a:xfrm>
            <a:off x="6951020" y="1492720"/>
            <a:ext cx="265113" cy="88900"/>
          </a:xfrm>
          <a:prstGeom prst="rect">
            <a:avLst/>
          </a:prstGeom>
          <a:solidFill>
            <a:srgbClr val="FF0F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4" name="Rectangle 9"/>
          <p:cNvSpPr>
            <a:spLocks noChangeArrowheads="1"/>
          </p:cNvSpPr>
          <p:nvPr/>
        </p:nvSpPr>
        <p:spPr bwMode="auto">
          <a:xfrm>
            <a:off x="6957988" y="1793075"/>
            <a:ext cx="265113" cy="88900"/>
          </a:xfrm>
          <a:prstGeom prst="rect">
            <a:avLst/>
          </a:prstGeom>
          <a:solidFill>
            <a:srgbClr val="000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5" name="Text Box 10"/>
          <p:cNvSpPr txBox="1">
            <a:spLocks noChangeArrowheads="1"/>
          </p:cNvSpPr>
          <p:nvPr/>
        </p:nvSpPr>
        <p:spPr bwMode="auto">
          <a:xfrm>
            <a:off x="7223101" y="2068687"/>
            <a:ext cx="8114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kumimoji="1" lang="en-US" altLang="ja-JP" sz="1600" b="1" dirty="0">
                <a:latin typeface="Geneva" charset="0"/>
                <a:cs typeface="ＭＳ Ｐゴシック" charset="0"/>
              </a:rPr>
              <a:t>others</a:t>
            </a:r>
          </a:p>
        </p:txBody>
      </p:sp>
      <p:sp>
        <p:nvSpPr>
          <p:cNvPr id="91146" name="AutoShape 11"/>
          <p:cNvSpPr>
            <a:spLocks/>
          </p:cNvSpPr>
          <p:nvPr/>
        </p:nvSpPr>
        <p:spPr bwMode="auto">
          <a:xfrm>
            <a:off x="6865913" y="1958975"/>
            <a:ext cx="307975" cy="519113"/>
          </a:xfrm>
          <a:prstGeom prst="rightBrace">
            <a:avLst>
              <a:gd name="adj1" fmla="val 1404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9" name="Text Box 14"/>
          <p:cNvSpPr txBox="1">
            <a:spLocks noChangeArrowheads="1"/>
          </p:cNvSpPr>
          <p:nvPr/>
        </p:nvSpPr>
        <p:spPr bwMode="auto">
          <a:xfrm>
            <a:off x="7216133" y="1367893"/>
            <a:ext cx="16779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kumimoji="1" lang="en-US" altLang="ja-JP" sz="1600" b="1" dirty="0">
                <a:solidFill>
                  <a:srgbClr val="C00000"/>
                </a:solidFill>
                <a:latin typeface="Geneva" charset="0"/>
                <a:cs typeface="ＭＳ Ｐゴシック" charset="0"/>
              </a:rPr>
              <a:t>Caused by RF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E141D94E-7741-0046-800B-001C492D0388}" type="slidenum">
              <a:rPr lang="en-US" smtClean="0"/>
              <a:pPr/>
              <a:t>114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39875" y="6400800"/>
            <a:ext cx="58674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374940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2: RF Trips in Light Source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21" y="1903446"/>
            <a:ext cx="5597493" cy="4155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92283" y="1511560"/>
            <a:ext cx="511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RF related beam trips per month (2005 –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97" y="1441581"/>
            <a:ext cx="3247052" cy="4735284"/>
          </a:xfrm>
        </p:spPr>
        <p:txBody>
          <a:bodyPr/>
          <a:lstStyle/>
          <a:p>
            <a:pPr marL="233363" indent="-233363"/>
            <a:r>
              <a:rPr lang="en-US" sz="2000" b="1" dirty="0" smtClean="0"/>
              <a:t>Light </a:t>
            </a:r>
            <a:r>
              <a:rPr lang="en-US" sz="2000" b="1" dirty="0"/>
              <a:t>sources are user </a:t>
            </a:r>
            <a:r>
              <a:rPr lang="en-US" sz="2000" b="1" dirty="0" smtClean="0"/>
              <a:t>facilities: require long, uninterrupted </a:t>
            </a:r>
            <a:r>
              <a:rPr lang="en-US" sz="2000" b="1" dirty="0"/>
              <a:t>X-ray beam. Hence</a:t>
            </a:r>
            <a:r>
              <a:rPr lang="en-US" sz="2000" b="1" dirty="0">
                <a:solidFill>
                  <a:srgbClr val="C00000"/>
                </a:solidFill>
              </a:rPr>
              <a:t>: very low RF trip rate is </a:t>
            </a:r>
            <a:r>
              <a:rPr lang="en-US" sz="2000" b="1" dirty="0" smtClean="0">
                <a:solidFill>
                  <a:srgbClr val="C00000"/>
                </a:solidFill>
              </a:rPr>
              <a:t>required</a:t>
            </a:r>
          </a:p>
          <a:p>
            <a:pPr marL="233363" indent="-233363"/>
            <a:endParaRPr lang="en-US" sz="2000" dirty="0">
              <a:solidFill>
                <a:srgbClr val="C00000"/>
              </a:solidFill>
            </a:endParaRPr>
          </a:p>
          <a:p>
            <a:pPr marL="233363" indent="-233363"/>
            <a:r>
              <a:rPr lang="en-US" sz="2000" b="1" dirty="0" smtClean="0"/>
              <a:t>Taiwan </a:t>
            </a:r>
            <a:r>
              <a:rPr lang="en-US" sz="2000" b="1" dirty="0"/>
              <a:t>Light Source (</a:t>
            </a:r>
            <a:r>
              <a:rPr lang="en-US" sz="2000" b="1" dirty="0" smtClean="0"/>
              <a:t>TLS): trip </a:t>
            </a:r>
            <a:r>
              <a:rPr lang="en-US" sz="2000" b="1" dirty="0"/>
              <a:t>rate was reduced to </a:t>
            </a:r>
            <a:r>
              <a:rPr lang="en-US" sz="2000" b="1" dirty="0">
                <a:solidFill>
                  <a:srgbClr val="008000"/>
                </a:solidFill>
              </a:rPr>
              <a:t>~0.5 per </a:t>
            </a:r>
            <a:r>
              <a:rPr lang="en-US" sz="2000" b="1" dirty="0" smtClean="0">
                <a:solidFill>
                  <a:srgbClr val="008000"/>
                </a:solidFill>
              </a:rPr>
              <a:t>week</a:t>
            </a:r>
            <a:r>
              <a:rPr lang="en-US" sz="2000" b="1" dirty="0" smtClean="0"/>
              <a:t>.</a:t>
            </a:r>
          </a:p>
          <a:p>
            <a:pPr marL="233363" indent="-233363"/>
            <a:endParaRPr lang="en-US" sz="2000" dirty="0"/>
          </a:p>
          <a:p>
            <a:pPr marL="233363" indent="-233363"/>
            <a:r>
              <a:rPr lang="en-US" sz="2000" b="1" dirty="0" smtClean="0">
                <a:solidFill>
                  <a:srgbClr val="008000"/>
                </a:solidFill>
              </a:rPr>
              <a:t>The SRF </a:t>
            </a:r>
            <a:r>
              <a:rPr lang="en-US" sz="2000" b="1" dirty="0">
                <a:solidFill>
                  <a:srgbClr val="008000"/>
                </a:solidFill>
              </a:rPr>
              <a:t>cavity </a:t>
            </a:r>
            <a:r>
              <a:rPr lang="en-US" sz="2000" b="1" dirty="0" smtClean="0">
                <a:solidFill>
                  <a:srgbClr val="008000"/>
                </a:solidFill>
              </a:rPr>
              <a:t>itself is almost </a:t>
            </a:r>
            <a:r>
              <a:rPr lang="en-US" sz="2000" b="1" dirty="0">
                <a:solidFill>
                  <a:srgbClr val="008000"/>
                </a:solidFill>
              </a:rPr>
              <a:t>never the cause of </a:t>
            </a:r>
            <a:r>
              <a:rPr lang="en-US" sz="2000" b="1" dirty="0" smtClean="0">
                <a:solidFill>
                  <a:srgbClr val="008000"/>
                </a:solidFill>
              </a:rPr>
              <a:t>the trip as </a:t>
            </a:r>
            <a:r>
              <a:rPr lang="en-US" sz="2000" b="1" dirty="0">
                <a:solidFill>
                  <a:srgbClr val="008000"/>
                </a:solidFill>
              </a:rPr>
              <a:t>it operates </a:t>
            </a:r>
            <a:r>
              <a:rPr lang="en-US" sz="2000" b="1" dirty="0" smtClean="0">
                <a:solidFill>
                  <a:srgbClr val="008000"/>
                </a:solidFill>
              </a:rPr>
              <a:t>well </a:t>
            </a:r>
            <a:r>
              <a:rPr lang="en-US" sz="2000" b="1" dirty="0">
                <a:solidFill>
                  <a:srgbClr val="008000"/>
                </a:solidFill>
              </a:rPr>
              <a:t>below its gradient limit.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245687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Example 3: Electron-Positron Collider </a:t>
            </a:r>
            <a:r>
              <a:rPr lang="en-US" sz="4000" dirty="0"/>
              <a:t>LEP </a:t>
            </a:r>
            <a:r>
              <a:rPr lang="en-US" sz="4000" dirty="0" smtClean="0"/>
              <a:t>II at maximum Energy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92" y="1148007"/>
            <a:ext cx="8658808" cy="2528593"/>
          </a:xfrm>
        </p:spPr>
        <p:txBody>
          <a:bodyPr/>
          <a:lstStyle/>
          <a:p>
            <a:pPr marL="168275" indent="-168275"/>
            <a:r>
              <a:rPr lang="en-US" sz="1800" dirty="0"/>
              <a:t>CERN installed the largest SRF system in </a:t>
            </a:r>
            <a:r>
              <a:rPr lang="en-US" sz="1800" dirty="0" smtClean="0"/>
              <a:t>the 90s </a:t>
            </a:r>
            <a:r>
              <a:rPr lang="en-US" sz="1800" dirty="0"/>
              <a:t>to double </a:t>
            </a:r>
            <a:r>
              <a:rPr lang="en-US" sz="1800" dirty="0" smtClean="0"/>
              <a:t>LEP.</a:t>
            </a:r>
          </a:p>
          <a:p>
            <a:pPr marL="168275" indent="-168275"/>
            <a:r>
              <a:rPr lang="en-US" sz="1800" dirty="0" smtClean="0"/>
              <a:t>The </a:t>
            </a:r>
            <a:r>
              <a:rPr lang="en-US" sz="1800" dirty="0"/>
              <a:t>experience there was dominated by the </a:t>
            </a:r>
            <a:r>
              <a:rPr lang="en-US" sz="1800" b="1" dirty="0">
                <a:solidFill>
                  <a:srgbClr val="C00000"/>
                </a:solidFill>
              </a:rPr>
              <a:t>quest to deliver the highest possible energy beams with the available </a:t>
            </a:r>
            <a:r>
              <a:rPr lang="en-US" sz="1800" b="1" dirty="0" smtClean="0">
                <a:solidFill>
                  <a:srgbClr val="C00000"/>
                </a:solidFill>
              </a:rPr>
              <a:t>RF</a:t>
            </a:r>
            <a:r>
              <a:rPr lang="en-US" sz="1800" dirty="0" smtClean="0"/>
              <a:t>.</a:t>
            </a:r>
            <a:endParaRPr lang="en-US" sz="1800" dirty="0"/>
          </a:p>
          <a:p>
            <a:pPr marL="168275" indent="-168275"/>
            <a:r>
              <a:rPr lang="en-US" sz="1800" dirty="0"/>
              <a:t>The accelerating gradient increase came from optimizing the RF power distribution and </a:t>
            </a:r>
            <a:r>
              <a:rPr lang="en-US" sz="1800" b="1" dirty="0">
                <a:solidFill>
                  <a:srgbClr val="C00000"/>
                </a:solidFill>
              </a:rPr>
              <a:t>high power RF processing to suppress field emission</a:t>
            </a:r>
            <a:r>
              <a:rPr lang="en-US" sz="1800" dirty="0"/>
              <a:t>. For stable operation with beam the total </a:t>
            </a:r>
            <a:r>
              <a:rPr lang="en-US" sz="1800" b="1" dirty="0">
                <a:solidFill>
                  <a:srgbClr val="C00000"/>
                </a:solidFill>
              </a:rPr>
              <a:t>gradient was set about 5% lower than the maximum achieved during conditioning</a:t>
            </a:r>
            <a:r>
              <a:rPr lang="en-US" sz="1800" dirty="0"/>
              <a:t>. </a:t>
            </a:r>
          </a:p>
          <a:p>
            <a:pPr marL="168275" indent="-168275"/>
            <a:r>
              <a:rPr lang="en-US" sz="1800" dirty="0" smtClean="0"/>
              <a:t>However</a:t>
            </a:r>
            <a:r>
              <a:rPr lang="en-US" sz="1800" dirty="0"/>
              <a:t>, to operate at the maximum beam energy, the experiments had to tolerate </a:t>
            </a:r>
            <a:r>
              <a:rPr lang="en-US" sz="1800" dirty="0" smtClean="0"/>
              <a:t> a very </a:t>
            </a:r>
            <a:r>
              <a:rPr lang="en-US" sz="1800" dirty="0"/>
              <a:t>high frequency of RF trips. The </a:t>
            </a:r>
            <a:r>
              <a:rPr lang="en-US" sz="1800" b="1" dirty="0">
                <a:solidFill>
                  <a:srgbClr val="C00000"/>
                </a:solidFill>
              </a:rPr>
              <a:t>trip rate </a:t>
            </a:r>
            <a:r>
              <a:rPr lang="en-US" sz="1800" dirty="0"/>
              <a:t>was about </a:t>
            </a:r>
            <a:r>
              <a:rPr lang="en-US" sz="1800" b="1" u="sng" dirty="0">
                <a:solidFill>
                  <a:srgbClr val="C00000"/>
                </a:solidFill>
              </a:rPr>
              <a:t>2 per hour at 98 </a:t>
            </a:r>
            <a:r>
              <a:rPr lang="en-US" sz="1800" b="1" u="sng" dirty="0" err="1">
                <a:solidFill>
                  <a:srgbClr val="C00000"/>
                </a:solidFill>
              </a:rPr>
              <a:t>GeV</a:t>
            </a:r>
            <a:r>
              <a:rPr lang="en-US" sz="1800" b="1" u="sng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rising to about </a:t>
            </a:r>
            <a:r>
              <a:rPr lang="en-US" sz="1800" b="1" u="sng" dirty="0">
                <a:solidFill>
                  <a:srgbClr val="C00000"/>
                </a:solidFill>
              </a:rPr>
              <a:t>4 per hour at 100 </a:t>
            </a:r>
            <a:r>
              <a:rPr lang="en-US" sz="1800" b="1" u="sng" dirty="0" err="1">
                <a:solidFill>
                  <a:srgbClr val="C00000"/>
                </a:solidFill>
              </a:rPr>
              <a:t>GeV</a:t>
            </a:r>
            <a:r>
              <a:rPr lang="en-US" sz="1800" dirty="0"/>
              <a:t>. </a:t>
            </a:r>
            <a:endParaRPr lang="en-US" sz="1800" dirty="0" smtClean="0"/>
          </a:p>
          <a:p>
            <a:pPr marL="168275" indent="-168275"/>
            <a:r>
              <a:rPr lang="en-US" sz="1800" dirty="0" smtClean="0"/>
              <a:t>Most </a:t>
            </a:r>
            <a:r>
              <a:rPr lang="en-US" sz="1800" dirty="0"/>
              <a:t>trips occurred </a:t>
            </a:r>
            <a:r>
              <a:rPr lang="en-US" sz="1800" dirty="0" smtClean="0"/>
              <a:t>due </a:t>
            </a:r>
            <a:r>
              <a:rPr lang="en-US" sz="1800" dirty="0"/>
              <a:t>to field emission </a:t>
            </a:r>
            <a:r>
              <a:rPr lang="en-US" sz="1800" dirty="0" smtClean="0"/>
              <a:t>-&gt; </a:t>
            </a:r>
            <a:r>
              <a:rPr lang="en-US" sz="1800" i="1" dirty="0"/>
              <a:t>in-situ </a:t>
            </a:r>
            <a:r>
              <a:rPr lang="en-US" sz="1800" dirty="0"/>
              <a:t>processing played a crucial role.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"/>
          <a:stretch/>
        </p:blipFill>
        <p:spPr bwMode="auto">
          <a:xfrm>
            <a:off x="37325" y="4133524"/>
            <a:ext cx="8658808" cy="247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</p:spTree>
    <p:extLst>
      <p:ext uri="{BB962C8B-B14F-4D97-AF65-F5344CB8AC3E}">
        <p14:creationId xmlns:p14="http://schemas.microsoft.com/office/powerpoint/2010/main" val="288021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Example </a:t>
            </a:r>
            <a:r>
              <a:rPr lang="en-US" dirty="0" smtClean="0">
                <a:latin typeface="Calibri" charset="0"/>
              </a:rPr>
              <a:t>4: </a:t>
            </a:r>
            <a:r>
              <a:rPr lang="en-US" dirty="0">
                <a:latin typeface="Calibri" charset="0"/>
              </a:rPr>
              <a:t>SNS</a:t>
            </a:r>
          </a:p>
        </p:txBody>
      </p:sp>
      <p:pic>
        <p:nvPicPr>
          <p:cNvPr id="82947" name="Picture 18" descr="jeostiff05nov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9" t="19038" r="18111" b="23201"/>
          <a:stretch>
            <a:fillRect/>
          </a:stretch>
        </p:blipFill>
        <p:spPr bwMode="auto">
          <a:xfrm rot="262760">
            <a:off x="1379538" y="2532063"/>
            <a:ext cx="6292850" cy="40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4" descr="sns61cm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4" r="1190" b="23711"/>
          <a:stretch>
            <a:fillRect/>
          </a:stretch>
        </p:blipFill>
        <p:spPr bwMode="auto">
          <a:xfrm rot="-216622">
            <a:off x="420688" y="1504950"/>
            <a:ext cx="5059362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280988" y="1331913"/>
            <a:ext cx="3910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b="1">
                <a:ea typeface="굴림" charset="0"/>
                <a:cs typeface="굴림" charset="0"/>
              </a:rPr>
              <a:t>Designed to operate at 2.1 K (superfluid helium)</a:t>
            </a: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5657850" y="2320925"/>
            <a:ext cx="184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ko-KR" b="1" dirty="0">
                <a:ea typeface="굴림" charset="0"/>
                <a:cs typeface="굴림" charset="0"/>
              </a:rPr>
              <a:t>Return end can</a:t>
            </a:r>
          </a:p>
        </p:txBody>
      </p:sp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5183188" y="3124200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ko-KR" b="1">
                <a:ea typeface="굴림" charset="0"/>
                <a:cs typeface="굴림" charset="0"/>
              </a:rPr>
              <a:t>Helium vessels</a:t>
            </a:r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3670300" y="3524250"/>
            <a:ext cx="1543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ko-KR" b="1">
                <a:ea typeface="굴림" charset="0"/>
                <a:cs typeface="굴림" charset="0"/>
              </a:rPr>
              <a:t>Space frame</a:t>
            </a:r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>
            <a:off x="5930900" y="3486150"/>
            <a:ext cx="593725" cy="63658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4500563" y="3824288"/>
            <a:ext cx="631825" cy="5476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5" name="Line 11"/>
          <p:cNvSpPr>
            <a:spLocks noChangeShapeType="1"/>
          </p:cNvSpPr>
          <p:nvPr/>
        </p:nvSpPr>
        <p:spPr bwMode="auto">
          <a:xfrm flipV="1">
            <a:off x="5878512" y="5335588"/>
            <a:ext cx="115888" cy="36591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6" name="Line 12"/>
          <p:cNvSpPr>
            <a:spLocks noChangeShapeType="1"/>
          </p:cNvSpPr>
          <p:nvPr/>
        </p:nvSpPr>
        <p:spPr bwMode="auto">
          <a:xfrm flipH="1">
            <a:off x="3540125" y="6132513"/>
            <a:ext cx="1514475" cy="174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7" name="Line 13"/>
          <p:cNvSpPr>
            <a:spLocks noChangeShapeType="1"/>
          </p:cNvSpPr>
          <p:nvPr/>
        </p:nvSpPr>
        <p:spPr bwMode="auto">
          <a:xfrm flipH="1" flipV="1">
            <a:off x="3940175" y="5899150"/>
            <a:ext cx="1152525" cy="18573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8" name="Line 14"/>
          <p:cNvSpPr>
            <a:spLocks noChangeShapeType="1"/>
          </p:cNvSpPr>
          <p:nvPr/>
        </p:nvSpPr>
        <p:spPr bwMode="auto">
          <a:xfrm flipH="1" flipV="1">
            <a:off x="5656263" y="5427662"/>
            <a:ext cx="222249" cy="27384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9" name="Line 15"/>
          <p:cNvSpPr>
            <a:spLocks noChangeShapeType="1"/>
          </p:cNvSpPr>
          <p:nvPr/>
        </p:nvSpPr>
        <p:spPr bwMode="auto">
          <a:xfrm flipH="1" flipV="1">
            <a:off x="4349750" y="2774950"/>
            <a:ext cx="1212850" cy="39528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0" name="Line 16"/>
          <p:cNvSpPr>
            <a:spLocks noChangeShapeType="1"/>
          </p:cNvSpPr>
          <p:nvPr/>
        </p:nvSpPr>
        <p:spPr bwMode="auto">
          <a:xfrm flipH="1" flipV="1">
            <a:off x="4232275" y="2982913"/>
            <a:ext cx="80963" cy="5683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1" name="Text Box 17"/>
          <p:cNvSpPr txBox="1">
            <a:spLocks noChangeArrowheads="1"/>
          </p:cNvSpPr>
          <p:nvPr/>
        </p:nvSpPr>
        <p:spPr bwMode="auto">
          <a:xfrm>
            <a:off x="249238" y="4184650"/>
            <a:ext cx="1873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ko-KR" b="1">
                <a:ea typeface="굴림" charset="0"/>
                <a:cs typeface="굴림" charset="0"/>
              </a:rPr>
              <a:t>Supply end can</a:t>
            </a:r>
          </a:p>
        </p:txBody>
      </p:sp>
      <p:sp>
        <p:nvSpPr>
          <p:cNvPr id="82962" name="Text Box 19"/>
          <p:cNvSpPr txBox="1">
            <a:spLocks noChangeArrowheads="1"/>
          </p:cNvSpPr>
          <p:nvPr/>
        </p:nvSpPr>
        <p:spPr bwMode="auto">
          <a:xfrm>
            <a:off x="4956175" y="5611813"/>
            <a:ext cx="2378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ko-KR" b="1" dirty="0">
                <a:ea typeface="굴림" charset="0"/>
                <a:cs typeface="굴림" charset="0"/>
              </a:rPr>
              <a:t>Fundamental power couplers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117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68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45233" y="76200"/>
            <a:ext cx="8341567" cy="1143000"/>
          </a:xfrm>
        </p:spPr>
        <p:txBody>
          <a:bodyPr/>
          <a:lstStyle/>
          <a:p>
            <a:pPr eaLnBrk="1" hangingPunct="1"/>
            <a:r>
              <a:rPr lang="en-US" sz="4000" dirty="0">
                <a:latin typeface="Calibri" charset="0"/>
              </a:rPr>
              <a:t>Example </a:t>
            </a:r>
            <a:r>
              <a:rPr lang="en-US" sz="4000" dirty="0" smtClean="0">
                <a:latin typeface="Calibri" charset="0"/>
              </a:rPr>
              <a:t>4: </a:t>
            </a:r>
            <a:r>
              <a:rPr lang="en-US" sz="4000" dirty="0">
                <a:latin typeface="Calibri" charset="0"/>
              </a:rPr>
              <a:t>Cavity Limitations at SNS (I)</a:t>
            </a:r>
          </a:p>
        </p:txBody>
      </p:sp>
      <p:pic>
        <p:nvPicPr>
          <p:cNvPr id="83971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3"/>
          <a:stretch/>
        </p:blipFill>
        <p:spPr>
          <a:xfrm>
            <a:off x="263913" y="1328737"/>
            <a:ext cx="8295338" cy="4978757"/>
          </a:xfrm>
          <a:noFill/>
        </p:spPr>
      </p:pic>
      <p:sp>
        <p:nvSpPr>
          <p:cNvPr id="4" name="TextBox 3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118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37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604" y="76200"/>
            <a:ext cx="8472197" cy="1143000"/>
          </a:xfrm>
        </p:spPr>
        <p:txBody>
          <a:bodyPr/>
          <a:lstStyle/>
          <a:p>
            <a:pPr eaLnBrk="1" hangingPunct="1"/>
            <a:r>
              <a:rPr lang="en-US" sz="4000" dirty="0">
                <a:latin typeface="Calibri" charset="0"/>
              </a:rPr>
              <a:t>Example </a:t>
            </a:r>
            <a:r>
              <a:rPr lang="en-US" sz="4000" dirty="0" smtClean="0">
                <a:latin typeface="Calibri" charset="0"/>
              </a:rPr>
              <a:t>4: </a:t>
            </a:r>
            <a:r>
              <a:rPr lang="en-US" sz="4000" dirty="0">
                <a:latin typeface="Calibri" charset="0"/>
              </a:rPr>
              <a:t>Cavity Limitations at SNS (II)</a:t>
            </a:r>
          </a:p>
        </p:txBody>
      </p:sp>
      <p:pic>
        <p:nvPicPr>
          <p:cNvPr id="8499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211" y="1320768"/>
            <a:ext cx="7084527" cy="5167423"/>
          </a:xfrm>
          <a:noFill/>
        </p:spPr>
      </p:pic>
      <p:sp>
        <p:nvSpPr>
          <p:cNvPr id="4" name="TextBox 3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119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54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29209" y="76200"/>
            <a:ext cx="8257592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Example </a:t>
            </a:r>
            <a:r>
              <a:rPr lang="en-US" dirty="0" smtClean="0">
                <a:latin typeface="Calibri" charset="0"/>
              </a:rPr>
              <a:t>5: </a:t>
            </a:r>
            <a:r>
              <a:rPr lang="en-US" dirty="0">
                <a:latin typeface="Calibri" charset="0"/>
              </a:rPr>
              <a:t>CEBAF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07605"/>
            <a:ext cx="8229600" cy="187325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Calibri" charset="0"/>
              </a:rPr>
              <a:t>Saw changes </a:t>
            </a:r>
            <a:r>
              <a:rPr lang="en-US" sz="2400" dirty="0">
                <a:latin typeface="Calibri" charset="0"/>
              </a:rPr>
              <a:t>in cavity performance vs. time</a:t>
            </a:r>
          </a:p>
          <a:p>
            <a:pPr eaLnBrk="1" hangingPunct="1"/>
            <a:r>
              <a:rPr lang="en-US" sz="2400" dirty="0">
                <a:latin typeface="Calibri" charset="0"/>
              </a:rPr>
              <a:t>Not all of these changes are correlated to external </a:t>
            </a:r>
            <a:r>
              <a:rPr lang="en-US" sz="2400" dirty="0" smtClean="0">
                <a:latin typeface="Calibri" charset="0"/>
              </a:rPr>
              <a:t>disturbances</a:t>
            </a:r>
            <a:endParaRPr lang="en-US" sz="2400" dirty="0">
              <a:latin typeface="Calibri" charset="0"/>
            </a:endParaRPr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5"/>
          <a:stretch/>
        </p:blipFill>
        <p:spPr bwMode="auto">
          <a:xfrm>
            <a:off x="163513" y="2696156"/>
            <a:ext cx="5610225" cy="37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667" y="2397968"/>
            <a:ext cx="2843785" cy="401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1092975" y="2659962"/>
            <a:ext cx="4458737" cy="40011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/>
              <a:t>Sudden change in cavity trip </a:t>
            </a:r>
            <a:r>
              <a:rPr lang="en-US" sz="2000" b="1" dirty="0"/>
              <a:t>rate</a:t>
            </a:r>
          </a:p>
        </p:txBody>
      </p:sp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6624732" y="2299282"/>
            <a:ext cx="1835248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/>
              <a:t>1995 vs. 2003</a:t>
            </a:r>
          </a:p>
        </p:txBody>
      </p:sp>
      <p:sp>
        <p:nvSpPr>
          <p:cNvPr id="92168" name="Text Box 8"/>
          <p:cNvSpPr txBox="1">
            <a:spLocks noChangeArrowheads="1"/>
          </p:cNvSpPr>
          <p:nvPr/>
        </p:nvSpPr>
        <p:spPr bwMode="auto">
          <a:xfrm>
            <a:off x="3741543" y="5316537"/>
            <a:ext cx="10795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/>
              <a:t>before</a:t>
            </a:r>
          </a:p>
        </p:txBody>
      </p:sp>
      <p:sp>
        <p:nvSpPr>
          <p:cNvPr id="92169" name="Text Box 9"/>
          <p:cNvSpPr txBox="1">
            <a:spLocks noChangeArrowheads="1"/>
          </p:cNvSpPr>
          <p:nvPr/>
        </p:nvSpPr>
        <p:spPr bwMode="auto">
          <a:xfrm>
            <a:off x="1619250" y="3808413"/>
            <a:ext cx="10795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/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120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84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8620" y="76200"/>
            <a:ext cx="8528181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Example 5: CEBAF </a:t>
            </a:r>
            <a:r>
              <a:rPr lang="en-US" dirty="0">
                <a:latin typeface="Calibri" charset="0"/>
              </a:rPr>
              <a:t>Downtime (1999)</a:t>
            </a:r>
          </a:p>
        </p:txBody>
      </p:sp>
      <p:pic>
        <p:nvPicPr>
          <p:cNvPr id="94211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1378991"/>
            <a:ext cx="5788025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4212" name="Text Box 5"/>
          <p:cNvSpPr txBox="1">
            <a:spLocks noChangeArrowheads="1"/>
          </p:cNvSpPr>
          <p:nvPr/>
        </p:nvSpPr>
        <p:spPr bwMode="auto">
          <a:xfrm>
            <a:off x="6192343" y="1760661"/>
            <a:ext cx="2573338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200" b="1">
                <a:latin typeface="Times New Roman" charset="0"/>
              </a:rPr>
              <a:t>Other than the arc trips, the SRF system directly contributed 48 minutes (less than 0.1%) of the 1620 hours of unscheduled downtime.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5551924" y="3235798"/>
            <a:ext cx="679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Operational aspects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D0D0D"/>
                </a:solidFill>
              </a:rPr>
              <a:t>Slide </a:t>
            </a:r>
            <a:fld id="{49E0B345-F2C8-4147-A4AC-D48012A9FE5A}" type="slidenum">
              <a:rPr lang="en-US">
                <a:solidFill>
                  <a:srgbClr val="0D0D0D"/>
                </a:solidFill>
              </a:rPr>
              <a:pPr eaLnBrk="1" hangingPunct="1"/>
              <a:t>121</a:t>
            </a:fld>
            <a:endParaRPr lang="en-US">
              <a:solidFill>
                <a:srgbClr val="0D0D0D"/>
              </a:solidFill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539875" y="6400800"/>
            <a:ext cx="586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Matthias Liepe, SRF-15 Tutorials, 10 September 2015</a:t>
            </a:r>
          </a:p>
          <a:p>
            <a:pPr eaLnBrk="1" hangingPunct="1"/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2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669"/>
            <a:ext cx="8229600" cy="3849494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8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313992"/>
            <a:ext cx="8752115" cy="5544008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Conclusion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352425" y="1470132"/>
            <a:ext cx="8229600" cy="5027612"/>
          </a:xfrm>
        </p:spPr>
        <p:txBody>
          <a:bodyPr/>
          <a:lstStyle/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b="1" dirty="0">
                <a:solidFill>
                  <a:schemeClr val="bg1"/>
                </a:solidFill>
                <a:latin typeface="Calibri" charset="0"/>
              </a:rPr>
              <a:t>SRF Cavity and </a:t>
            </a:r>
            <a:r>
              <a:rPr lang="en-US" b="1" dirty="0" smtClean="0">
                <a:solidFill>
                  <a:schemeClr val="bg1"/>
                </a:solidFill>
                <a:latin typeface="Calibri" charset="0"/>
              </a:rPr>
              <a:t>Beam</a:t>
            </a: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b="1" dirty="0" smtClean="0">
              <a:solidFill>
                <a:schemeClr val="bg1"/>
              </a:solidFill>
              <a:latin typeface="Calibri" charset="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b="1" dirty="0" smtClean="0">
                <a:solidFill>
                  <a:schemeClr val="bg1"/>
                </a:solidFill>
                <a:latin typeface="Calibri" charset="0"/>
              </a:rPr>
              <a:t>What </a:t>
            </a:r>
            <a:r>
              <a:rPr lang="en-US" b="1" dirty="0">
                <a:solidFill>
                  <a:schemeClr val="bg1"/>
                </a:solidFill>
                <a:latin typeface="Calibri" charset="0"/>
              </a:rPr>
              <a:t>would be one without the other</a:t>
            </a:r>
            <a:r>
              <a:rPr lang="en-US" b="1" dirty="0" smtClean="0">
                <a:solidFill>
                  <a:schemeClr val="bg1"/>
                </a:solidFill>
                <a:latin typeface="Calibri" charset="0"/>
              </a:rPr>
              <a:t>?</a:t>
            </a: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b="1" dirty="0">
              <a:solidFill>
                <a:schemeClr val="bg1"/>
              </a:solidFill>
              <a:latin typeface="Calibri" charset="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b="1" dirty="0" smtClean="0">
                <a:solidFill>
                  <a:schemeClr val="bg1"/>
                </a:solidFill>
                <a:latin typeface="Calibri" charset="0"/>
              </a:rPr>
              <a:t>A true love story…</a:t>
            </a: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b="1" dirty="0" smtClean="0">
                <a:solidFill>
                  <a:schemeClr val="bg1"/>
                </a:solidFill>
                <a:latin typeface="Calibri" charset="0"/>
              </a:rPr>
              <a:t>…to be continued</a:t>
            </a:r>
            <a:endParaRPr lang="en-US" b="1" dirty="0">
              <a:solidFill>
                <a:schemeClr val="bg1"/>
              </a:solidFill>
              <a:latin typeface="Calibri" charset="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en-US" b="1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47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2396" y="-91758"/>
            <a:ext cx="7210425" cy="1143000"/>
          </a:xfrm>
        </p:spPr>
        <p:txBody>
          <a:bodyPr/>
          <a:lstStyle/>
          <a:p>
            <a:r>
              <a:rPr lang="en-US" dirty="0" smtClean="0"/>
              <a:t>Thank you for your attention!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E141D94E-7741-0046-800B-001C492D0388}" type="slidenum">
              <a:rPr lang="en-US" smtClean="0"/>
              <a:pPr/>
              <a:t>124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Matthias Liepe, SRF-15 Tutorials, 10 September 2015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3"/>
          <a:stretch/>
        </p:blipFill>
        <p:spPr bwMode="auto">
          <a:xfrm>
            <a:off x="1" y="919465"/>
            <a:ext cx="8770776" cy="586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63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18065</TotalTime>
  <Words>7490</Words>
  <Application>Microsoft Office PowerPoint</Application>
  <PresentationFormat>On-screen Show (4:3)</PresentationFormat>
  <Paragraphs>1307</Paragraphs>
  <Slides>124</Slides>
  <Notes>4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124</vt:i4>
      </vt:variant>
    </vt:vector>
  </HeadingPairs>
  <TitlesOfParts>
    <vt:vector size="128" baseType="lpstr">
      <vt:lpstr>Office Theme</vt:lpstr>
      <vt:lpstr>Photo Editor Photo</vt:lpstr>
      <vt:lpstr>Equation</vt:lpstr>
      <vt:lpstr>Image</vt:lpstr>
      <vt:lpstr>Operational Aspects of SC RF Cavities with Beam</vt:lpstr>
      <vt:lpstr>SRF Cavity and Beam: A Love Story?</vt:lpstr>
      <vt:lpstr>Outline: SRF and Beam</vt:lpstr>
      <vt:lpstr>Introduction: Superconducting RF and beam  </vt:lpstr>
      <vt:lpstr>And there was beam…</vt:lpstr>
      <vt:lpstr>The Cavity and the Beam…</vt:lpstr>
      <vt:lpstr>SRF Cavity Design and Beam</vt:lpstr>
      <vt:lpstr>Beam-related Cavity Design Issues</vt:lpstr>
      <vt:lpstr>SRF Cavities: Typical Requirements for different Beams</vt:lpstr>
      <vt:lpstr>Different Beams, different SRF Cavities, different Functions</vt:lpstr>
      <vt:lpstr>SRF for Storage Rings</vt:lpstr>
      <vt:lpstr>SRF for Bunch Length Manipulation in Rings</vt:lpstr>
      <vt:lpstr>Crab Cavities</vt:lpstr>
      <vt:lpstr>Crab Cavities: Other Types</vt:lpstr>
      <vt:lpstr>SRF for Straight Linacs</vt:lpstr>
      <vt:lpstr>Energy-Recovery Linacs (ERLs)</vt:lpstr>
      <vt:lpstr>ERLs</vt:lpstr>
      <vt:lpstr>SRF for ERLs</vt:lpstr>
      <vt:lpstr>Low beta Cavities</vt:lpstr>
      <vt:lpstr>Low beta Cavity Types</vt:lpstr>
      <vt:lpstr>SRF Photoemission Electron Guns</vt:lpstr>
      <vt:lpstr>SRF Gun Types</vt:lpstr>
      <vt:lpstr>SRF Gun Examples</vt:lpstr>
      <vt:lpstr>Fundamental mode and beam </vt:lpstr>
      <vt:lpstr>Fundamental mode and beam   Beam induced fields: Single bunch and bunch train Beam loading and optimal loaded Q </vt:lpstr>
      <vt:lpstr>The mode we love so much: TM010</vt:lpstr>
      <vt:lpstr>The Accelerating Mode in an  Elliptical RF Cavity</vt:lpstr>
      <vt:lpstr>Multi-cell Cavities</vt:lpstr>
      <vt:lpstr>The Accelerating Mode </vt:lpstr>
      <vt:lpstr>Accelerating Voltage </vt:lpstr>
      <vt:lpstr>Coupling Strength: R/Q</vt:lpstr>
      <vt:lpstr>Excitation of the Fundamental Mode</vt:lpstr>
      <vt:lpstr>Equivalent Circuit Model</vt:lpstr>
      <vt:lpstr>Simplified Circuit Model</vt:lpstr>
      <vt:lpstr>More Figures of Merit…</vt:lpstr>
      <vt:lpstr>Generator and Beam Induced Voltage</vt:lpstr>
      <vt:lpstr>Example: FLASH</vt:lpstr>
      <vt:lpstr>Complex Phasor Diagram</vt:lpstr>
      <vt:lpstr>Single Bunch</vt:lpstr>
      <vt:lpstr>Fundamental Theorem of Beam Loading</vt:lpstr>
      <vt:lpstr>Bunch Train</vt:lpstr>
      <vt:lpstr>Steady State </vt:lpstr>
      <vt:lpstr>But there are N TM010 Modes in a  N-cell Cavity…</vt:lpstr>
      <vt:lpstr>Example: TTF 2x7-cell Superstructure</vt:lpstr>
      <vt:lpstr>Example: TTF 2x7-cell Superstructure</vt:lpstr>
      <vt:lpstr>Fundamental mode and beam   Beam induced fields: Single bunch and bunch train Beam loading and optimal loaded Q </vt:lpstr>
      <vt:lpstr>RF Power Requirements with Beam</vt:lpstr>
      <vt:lpstr>RF Power vs. Beam Current at fixed Coupling</vt:lpstr>
      <vt:lpstr>Example 1: Cornell ERL 2-cell Cavity (on-crest acceleration):</vt:lpstr>
      <vt:lpstr>Example 2: Cornell ERL Main Linac</vt:lpstr>
      <vt:lpstr>Break</vt:lpstr>
      <vt:lpstr>Higher Order Modes and beam</vt:lpstr>
      <vt:lpstr>PowerPoint Presentation</vt:lpstr>
      <vt:lpstr>Higher-Order-Mode Excitation</vt:lpstr>
      <vt:lpstr>Higher-Order-Mode Excitation</vt:lpstr>
      <vt:lpstr>Higher-Order-Mode Excitation</vt:lpstr>
      <vt:lpstr>Cavity-Beam Interaction: Time domain</vt:lpstr>
      <vt:lpstr>Time Domain: Longitudinal Loss Factor</vt:lpstr>
      <vt:lpstr>Example: Longitudinal Loss Factor of a Pill-Box Cavity</vt:lpstr>
      <vt:lpstr>Example: ACE3P</vt:lpstr>
      <vt:lpstr>Frequency Domain: Beam-Cavity Interaction</vt:lpstr>
      <vt:lpstr>Example: Cornell ERL </vt:lpstr>
      <vt:lpstr>Resonant Monopole Mode Excitation</vt:lpstr>
      <vt:lpstr>Dipole, Quadrupole…Modes</vt:lpstr>
      <vt:lpstr>PowerPoint Presentation</vt:lpstr>
      <vt:lpstr>Detrimental effects caused by the beam interaction with cavity HOMs </vt:lpstr>
      <vt:lpstr>Example 1: HOM Power Heating</vt:lpstr>
      <vt:lpstr>Example 2: Single Pass BBU from high Q Dipole HOM</vt:lpstr>
      <vt:lpstr>Example 3: Transverse BBU in Recirculating Linacs</vt:lpstr>
      <vt:lpstr>Beam Current and HOM Damping Requirements</vt:lpstr>
      <vt:lpstr>Beam Current and HOM Damping Requirements</vt:lpstr>
      <vt:lpstr>HOM Damping Solutions </vt:lpstr>
      <vt:lpstr>HOM Damping Schemes </vt:lpstr>
      <vt:lpstr>Antenna HOM Dampers: Pros</vt:lpstr>
      <vt:lpstr>Antenna HOM Dampers: Challenges</vt:lpstr>
      <vt:lpstr>Waveguide HOM Dampers: Pros</vt:lpstr>
      <vt:lpstr>Waveguide HOM Dampers: Challenges</vt:lpstr>
      <vt:lpstr>Beamline HOM Dampers: Pros</vt:lpstr>
      <vt:lpstr>Beamline HOM Dampers: Challenges</vt:lpstr>
      <vt:lpstr>PowerPoint Presentation</vt:lpstr>
      <vt:lpstr>Beam Based HOM Damping Measurements</vt:lpstr>
      <vt:lpstr>Example: FLASH</vt:lpstr>
      <vt:lpstr>PowerPoint Presentation</vt:lpstr>
      <vt:lpstr>Cavity HOMs can be used as a BPM</vt:lpstr>
      <vt:lpstr>Operational aspects </vt:lpstr>
      <vt:lpstr>After installation in an accelerator... </vt:lpstr>
      <vt:lpstr>Typical RF system block diagram </vt:lpstr>
      <vt:lpstr>PowerPoint Presentation</vt:lpstr>
      <vt:lpstr>Field Stability Requirements</vt:lpstr>
      <vt:lpstr>Beam induced RF Field Perturbations</vt:lpstr>
      <vt:lpstr>Example 1: Bunch Charge Fluctuations</vt:lpstr>
      <vt:lpstr>Example 2: Beam Transients</vt:lpstr>
      <vt:lpstr>Example 3: ERL with Return Phase Error</vt:lpstr>
      <vt:lpstr>Cavity Microphonics </vt:lpstr>
      <vt:lpstr>How to control the cavity RF field? LLRF Control Systems</vt:lpstr>
      <vt:lpstr>LLRF Control</vt:lpstr>
      <vt:lpstr>LLRF Control Design Choices</vt:lpstr>
      <vt:lpstr>Analog vs. Digital </vt:lpstr>
      <vt:lpstr>Self- excited loop (SEL) vs. generator driven system (GDR)</vt:lpstr>
      <vt:lpstr>Amplitude and Phase (A&amp;P) vs. In- phase and Quadrature (I&amp;Q):</vt:lpstr>
      <vt:lpstr>Vector-sum (VS) vs. individual cavity control:</vt:lpstr>
      <vt:lpstr>Digital LLRF System Diagram</vt:lpstr>
      <vt:lpstr>Achieved Energy Stability: TTF/FLASH</vt:lpstr>
      <vt:lpstr>ERL high QL Cavity Test Operation</vt:lpstr>
      <vt:lpstr>PowerPoint Presentation</vt:lpstr>
      <vt:lpstr>Beam Based Calibration at FLASH</vt:lpstr>
      <vt:lpstr>Field Calibration based on Single Bunch Transients</vt:lpstr>
      <vt:lpstr>Field Calibration at the Cornell ERL Injector using beam induced fields</vt:lpstr>
      <vt:lpstr>Setting the RF Phase at SNS</vt:lpstr>
      <vt:lpstr>PowerPoint Presentation</vt:lpstr>
      <vt:lpstr>Cavity Performance with Beam</vt:lpstr>
      <vt:lpstr>Example 1: KEK-B, Long Term Cavity Operation (I)</vt:lpstr>
      <vt:lpstr>Example 1: KEK-B, Long Term Cavity Operation (II)</vt:lpstr>
      <vt:lpstr>Example 1: KEK-B: Beam Aborts</vt:lpstr>
      <vt:lpstr>Example 2: RF Trips in Light Source</vt:lpstr>
      <vt:lpstr>Example 3: Electron-Positron Collider LEP II at maximum Energy</vt:lpstr>
      <vt:lpstr>Example 4: SNS</vt:lpstr>
      <vt:lpstr>Example 4: Cavity Limitations at SNS (I)</vt:lpstr>
      <vt:lpstr>Example 4: Cavity Limitations at SNS (II)</vt:lpstr>
      <vt:lpstr>Example 5: CEBAF</vt:lpstr>
      <vt:lpstr>Example 5: CEBAF Downtime (1999)</vt:lpstr>
      <vt:lpstr>PowerPoint Presentation</vt:lpstr>
      <vt:lpstr>Conclusion</vt:lpstr>
      <vt:lpstr>Thank you for your attention!</vt:lpstr>
    </vt:vector>
  </TitlesOfParts>
  <Manager/>
  <Company>Cornell University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rfcontrol</dc:creator>
  <cp:keywords/>
  <dc:description/>
  <cp:lastModifiedBy>SRF2015</cp:lastModifiedBy>
  <cp:revision>1182</cp:revision>
  <dcterms:created xsi:type="dcterms:W3CDTF">2005-05-11T13:44:38Z</dcterms:created>
  <dcterms:modified xsi:type="dcterms:W3CDTF">2015-09-10T22:45:38Z</dcterms:modified>
  <cp:category/>
</cp:coreProperties>
</file>