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  <p:sldMasterId id="2147483693" r:id="rId2"/>
  </p:sldMasterIdLst>
  <p:notesMasterIdLst>
    <p:notesMasterId r:id="rId101"/>
  </p:notesMasterIdLst>
  <p:handoutMasterIdLst>
    <p:handoutMasterId r:id="rId102"/>
  </p:handoutMasterIdLst>
  <p:sldIdLst>
    <p:sldId id="294" r:id="rId3"/>
    <p:sldId id="256" r:id="rId4"/>
    <p:sldId id="355" r:id="rId5"/>
    <p:sldId id="269" r:id="rId6"/>
    <p:sldId id="385" r:id="rId7"/>
    <p:sldId id="344" r:id="rId8"/>
    <p:sldId id="340" r:id="rId9"/>
    <p:sldId id="341" r:id="rId10"/>
    <p:sldId id="342" r:id="rId11"/>
    <p:sldId id="356" r:id="rId12"/>
    <p:sldId id="357" r:id="rId13"/>
    <p:sldId id="359" r:id="rId14"/>
    <p:sldId id="260" r:id="rId15"/>
    <p:sldId id="360" r:id="rId16"/>
    <p:sldId id="466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411" r:id="rId30"/>
    <p:sldId id="387" r:id="rId31"/>
    <p:sldId id="346" r:id="rId32"/>
    <p:sldId id="424" r:id="rId33"/>
    <p:sldId id="414" r:id="rId34"/>
    <p:sldId id="415" r:id="rId35"/>
    <p:sldId id="416" r:id="rId36"/>
    <p:sldId id="417" r:id="rId37"/>
    <p:sldId id="375" r:id="rId38"/>
    <p:sldId id="425" r:id="rId39"/>
    <p:sldId id="418" r:id="rId40"/>
    <p:sldId id="426" r:id="rId41"/>
    <p:sldId id="427" r:id="rId42"/>
    <p:sldId id="421" r:id="rId43"/>
    <p:sldId id="422" r:id="rId44"/>
    <p:sldId id="428" r:id="rId45"/>
    <p:sldId id="430" r:id="rId46"/>
    <p:sldId id="433" r:id="rId47"/>
    <p:sldId id="349" r:id="rId48"/>
    <p:sldId id="311" r:id="rId49"/>
    <p:sldId id="312" r:id="rId50"/>
    <p:sldId id="484" r:id="rId51"/>
    <p:sldId id="436" r:id="rId52"/>
    <p:sldId id="434" r:id="rId53"/>
    <p:sldId id="437" r:id="rId54"/>
    <p:sldId id="438" r:id="rId55"/>
    <p:sldId id="439" r:id="rId56"/>
    <p:sldId id="483" r:id="rId57"/>
    <p:sldId id="442" r:id="rId58"/>
    <p:sldId id="443" r:id="rId59"/>
    <p:sldId id="444" r:id="rId60"/>
    <p:sldId id="445" r:id="rId61"/>
    <p:sldId id="446" r:id="rId62"/>
    <p:sldId id="447" r:id="rId63"/>
    <p:sldId id="448" r:id="rId64"/>
    <p:sldId id="450" r:id="rId65"/>
    <p:sldId id="451" r:id="rId66"/>
    <p:sldId id="452" r:id="rId67"/>
    <p:sldId id="454" r:id="rId68"/>
    <p:sldId id="456" r:id="rId69"/>
    <p:sldId id="469" r:id="rId70"/>
    <p:sldId id="473" r:id="rId71"/>
    <p:sldId id="474" r:id="rId72"/>
    <p:sldId id="475" r:id="rId73"/>
    <p:sldId id="476" r:id="rId74"/>
    <p:sldId id="477" r:id="rId75"/>
    <p:sldId id="478" r:id="rId76"/>
    <p:sldId id="480" r:id="rId77"/>
    <p:sldId id="481" r:id="rId78"/>
    <p:sldId id="482" r:id="rId79"/>
    <p:sldId id="461" r:id="rId80"/>
    <p:sldId id="463" r:id="rId81"/>
    <p:sldId id="462" r:id="rId82"/>
    <p:sldId id="457" r:id="rId83"/>
    <p:sldId id="458" r:id="rId84"/>
    <p:sldId id="459" r:id="rId85"/>
    <p:sldId id="460" r:id="rId86"/>
    <p:sldId id="465" r:id="rId87"/>
    <p:sldId id="467" r:id="rId88"/>
    <p:sldId id="468" r:id="rId89"/>
    <p:sldId id="464" r:id="rId90"/>
    <p:sldId id="394" r:id="rId91"/>
    <p:sldId id="395" r:id="rId92"/>
    <p:sldId id="407" r:id="rId93"/>
    <p:sldId id="398" r:id="rId94"/>
    <p:sldId id="405" r:id="rId95"/>
    <p:sldId id="403" r:id="rId96"/>
    <p:sldId id="404" r:id="rId97"/>
    <p:sldId id="472" r:id="rId98"/>
    <p:sldId id="406" r:id="rId99"/>
    <p:sldId id="409" r:id="rId100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5" userDrawn="1">
          <p15:clr>
            <a:srgbClr val="A4A3A4"/>
          </p15:clr>
        </p15:guide>
        <p15:guide id="2" pos="4377" userDrawn="1">
          <p15:clr>
            <a:srgbClr val="A4A3A4"/>
          </p15:clr>
        </p15:guide>
        <p15:guide id="3" pos="8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2"/>
    <a:srgbClr val="DDD9C3"/>
    <a:srgbClr val="EEECE1"/>
    <a:srgbClr val="FFFF00"/>
    <a:srgbClr val="7F7F7F"/>
    <a:srgbClr val="0000F0"/>
    <a:srgbClr val="000080"/>
    <a:srgbClr val="000082"/>
    <a:srgbClr val="00008A"/>
    <a:srgbClr val="000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4650" autoAdjust="0"/>
  </p:normalViewPr>
  <p:slideViewPr>
    <p:cSldViewPr snapToGrid="0" showGuides="1">
      <p:cViewPr varScale="1">
        <p:scale>
          <a:sx n="76" d="100"/>
          <a:sy n="76" d="100"/>
        </p:scale>
        <p:origin x="960" y="84"/>
      </p:cViewPr>
      <p:guideLst>
        <p:guide orient="horz" pos="1525"/>
        <p:guide pos="4377"/>
        <p:guide pos="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014"/>
    </p:cViewPr>
  </p:sorterViewPr>
  <p:notesViewPr>
    <p:cSldViewPr snapToGrid="0" showGuides="1">
      <p:cViewPr varScale="1">
        <p:scale>
          <a:sx n="102" d="100"/>
          <a:sy n="102" d="100"/>
        </p:scale>
        <p:origin x="3444" y="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 dirty="0" smtClean="0"/>
              <a:t>Peak Power vs Frequency</a:t>
            </a:r>
            <a:endParaRPr lang="en-GB" sz="1600" dirty="0"/>
          </a:p>
        </c:rich>
      </c:tx>
      <c:layout>
        <c:manualLayout>
          <c:xMode val="edge"/>
          <c:yMode val="edge"/>
          <c:x val="0.26467390438694699"/>
          <c:y val="1.208799679338944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960281198914407"/>
          <c:y val="0.14023864582369808"/>
          <c:w val="0.78669805537479964"/>
          <c:h val="0.67570036691024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WR2300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2">
                  <c:v>526.62120446382869</c:v>
                </c:pt>
                <c:pt idx="3">
                  <c:v>691.97113839519773</c:v>
                </c:pt>
                <c:pt idx="4">
                  <c:v>780.76982407220214</c:v>
                </c:pt>
                <c:pt idx="5">
                  <c:v>836.21893990476337</c:v>
                </c:pt>
                <c:pt idx="6">
                  <c:v>873.72525044778922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WR2100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3">
                  <c:v>505.35896435960757</c:v>
                </c:pt>
                <c:pt idx="4">
                  <c:v>603.66389966804388</c:v>
                </c:pt>
                <c:pt idx="5">
                  <c:v>662.68809904247951</c:v>
                </c:pt>
                <c:pt idx="6">
                  <c:v>701.86926898484182</c:v>
                </c:pt>
                <c:pt idx="7">
                  <c:v>729.5056478947123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WR1800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4">
                  <c:v>356.76482465008218</c:v>
                </c:pt>
                <c:pt idx="5">
                  <c:v>426.84439471966772</c:v>
                </c:pt>
                <c:pt idx="6">
                  <c:v>470.61291075415681</c:v>
                </c:pt>
                <c:pt idx="7">
                  <c:v>500.53925575415678</c:v>
                </c:pt>
                <c:pt idx="8">
                  <c:v>522.15358658095704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WR1500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6">
                  <c:v>266.97284110949937</c:v>
                </c:pt>
                <c:pt idx="7">
                  <c:v>302.41885016220277</c:v>
                </c:pt>
                <c:pt idx="8">
                  <c:v>326.81452135705337</c:v>
                </c:pt>
                <c:pt idx="9">
                  <c:v>344.60714552259435</c:v>
                </c:pt>
                <c:pt idx="10">
                  <c:v>358.09656580859274</c:v>
                </c:pt>
                <c:pt idx="11">
                  <c:v>368.61955583526839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WR1150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9">
                  <c:v>156.06062716607448</c:v>
                </c:pt>
                <c:pt idx="10">
                  <c:v>172.99278459879943</c:v>
                </c:pt>
                <c:pt idx="11">
                  <c:v>185.52997957674148</c:v>
                </c:pt>
                <c:pt idx="12">
                  <c:v>195.19245601805054</c:v>
                </c:pt>
                <c:pt idx="13">
                  <c:v>202.85198868083233</c:v>
                </c:pt>
                <c:pt idx="14">
                  <c:v>209.05473497619084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WR975</c:v>
                </c:pt>
              </c:strCache>
            </c:strRef>
          </c:tx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400</c:v>
                </c:pt>
                <c:pt idx="5">
                  <c:v>450</c:v>
                </c:pt>
                <c:pt idx="6">
                  <c:v>500</c:v>
                </c:pt>
                <c:pt idx="7">
                  <c:v>550</c:v>
                </c:pt>
                <c:pt idx="8">
                  <c:v>600</c:v>
                </c:pt>
                <c:pt idx="9">
                  <c:v>650</c:v>
                </c:pt>
                <c:pt idx="10">
                  <c:v>700</c:v>
                </c:pt>
                <c:pt idx="11">
                  <c:v>750</c:v>
                </c:pt>
                <c:pt idx="12">
                  <c:v>800</c:v>
                </c:pt>
                <c:pt idx="13">
                  <c:v>850</c:v>
                </c:pt>
                <c:pt idx="14">
                  <c:v>900</c:v>
                </c:pt>
                <c:pt idx="15">
                  <c:v>950</c:v>
                </c:pt>
                <c:pt idx="16">
                  <c:v>1000</c:v>
                </c:pt>
              </c:numCache>
            </c:numRef>
          </c:cat>
          <c:val>
            <c:numRef>
              <c:f>Sheet1!$G$2:$G$18</c:f>
              <c:numCache>
                <c:formatCode>General</c:formatCode>
                <c:ptCount val="17"/>
                <c:pt idx="11">
                  <c:v>107.91085197942984</c:v>
                </c:pt>
                <c:pt idx="12">
                  <c:v>119.53681614997969</c:v>
                </c:pt>
                <c:pt idx="13">
                  <c:v>128.37671231395834</c:v>
                </c:pt>
                <c:pt idx="14">
                  <c:v>135.34069452686813</c:v>
                </c:pt>
                <c:pt idx="15">
                  <c:v>140.96578739864273</c:v>
                </c:pt>
                <c:pt idx="16">
                  <c:v>145.59651898329614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148728"/>
        <c:axId val="253084368"/>
      </c:lineChart>
      <c:catAx>
        <c:axId val="2481487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400" dirty="0" smtClean="0"/>
                  <a:t>Frequency</a:t>
                </a:r>
                <a:r>
                  <a:rPr lang="en-GB" sz="1400" baseline="0" dirty="0" smtClean="0"/>
                  <a:t> [MHz]</a:t>
                </a:r>
                <a:endParaRPr lang="en-GB" sz="1400" dirty="0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253084368"/>
        <c:crosses val="autoZero"/>
        <c:auto val="1"/>
        <c:lblAlgn val="ctr"/>
        <c:lblOffset val="100"/>
        <c:tickMarkSkip val="4"/>
        <c:noMultiLvlLbl val="0"/>
      </c:catAx>
      <c:valAx>
        <c:axId val="253084368"/>
        <c:scaling>
          <c:logBase val="10"/>
          <c:orientation val="minMax"/>
          <c:min val="10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sz="1400" dirty="0" smtClean="0"/>
                  <a:t>Peak power [MW]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5.1386403015064634E-2"/>
              <c:y val="0.2417392778959701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48148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0.png"/><Relationship Id="rId2" Type="http://schemas.openxmlformats.org/officeDocument/2006/relationships/image" Target="../media/image1690.png"/><Relationship Id="rId1" Type="http://schemas.openxmlformats.org/officeDocument/2006/relationships/image" Target="../media/image168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D0DF7E-39EF-4D2F-BFA4-715EF82B7CB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mc:AlternateContent xmlns:mc="http://schemas.openxmlformats.org/markup-compatibility/2006" xmlns:a14="http://schemas.microsoft.com/office/drawing/2010/main">
      <mc:Choice Requires="a14">
        <dgm:pt modelId="{CED0FFB7-F75A-4693-839C-B41A0A625142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m:oMathPara>
              </a14:m>
              <a:endParaRPr lang="en-GB" sz="2800" b="0" i="1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GB" sz="2800" b="0" i="0" dirty="0" smtClean="0">
                  <a:latin typeface="+mn-lt"/>
                </a:rPr>
                <a:t>acceleration voltage</a:t>
              </a:r>
            </a:p>
          </dgm:t>
        </dgm:pt>
      </mc:Choice>
      <mc:Fallback xmlns="">
        <dgm:pt modelId="{CED0FFB7-F75A-4693-839C-B41A0A625142}">
          <dgm:prSet phldrT="[Text]" custT="1"/>
          <dgm:spPr/>
          <dgm:t>
            <a:bodyPr/>
            <a:lstStyle/>
            <a:p>
              <a:pPr/>
              <a:r>
                <a:rPr lang="en-GB" sz="28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𝑉</a:t>
              </a:r>
              <a:r>
                <a:rPr lang="en-GB" sz="28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_𝑎𝑐𝑐</a:t>
              </a:r>
              <a:endParaRPr lang="en-GB" sz="2800" b="0" i="1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GB" sz="2800" b="0" i="0" dirty="0" smtClean="0">
                  <a:latin typeface="+mn-lt"/>
                </a:rPr>
                <a:t>acceleration voltage</a:t>
              </a:r>
              <a:endParaRPr lang="en-GB" sz="2800" b="0" i="0" dirty="0" smtClean="0">
                <a:latin typeface="+mn-lt"/>
              </a:endParaRPr>
            </a:p>
          </dgm:t>
        </dgm:pt>
      </mc:Fallback>
    </mc:AlternateContent>
    <dgm:pt modelId="{2560114B-35FC-4D00-802C-8169A77E51BB}" type="parTrans" cxnId="{F2C41EC1-BA0A-4282-B7F9-EB7FC26B4A86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9A4CDD27-B17F-46DE-B3A7-DD3A294D2615}" type="sibTrans" cxnId="{F2C41EC1-BA0A-4282-B7F9-EB7FC26B4A86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218F7588-13DF-4921-9488-5A2239B33E78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𝑤𝑎𝑙𝑙</m:t>
                        </m:r>
                      </m:sub>
                    </m:sSub>
                  </m:oMath>
                </m:oMathPara>
              </a14:m>
              <a:endParaRPr lang="en-US" sz="2800" i="1" baseline="0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800" i="0" baseline="0" dirty="0" smtClean="0">
                  <a:latin typeface="+mn-lt"/>
                </a:rPr>
                <a:t>wall losses</a:t>
              </a:r>
              <a:endParaRPr lang="en-US" sz="2800" i="0" baseline="-25000" dirty="0" smtClean="0">
                <a:latin typeface="+mn-lt"/>
              </a:endParaRPr>
            </a:p>
          </dgm:t>
        </dgm:pt>
      </mc:Choice>
      <mc:Fallback xmlns="">
        <dgm:pt modelId="{218F7588-13DF-4921-9488-5A2239B33E78}">
          <dgm:prSet phldrT="[Text]" custT="1"/>
          <dgm:spPr/>
          <dgm:t>
            <a:bodyPr/>
            <a:lstStyle/>
            <a:p>
              <a:pPr/>
              <a:r>
                <a:rPr lang="en-GB" sz="28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𝑃</a:t>
              </a:r>
              <a:r>
                <a:rPr lang="en-GB" sz="28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_𝑤𝑎𝑙𝑙</a:t>
              </a:r>
              <a:endParaRPr lang="en-US" sz="2800" i="1" baseline="0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800" i="0" baseline="0" dirty="0" smtClean="0">
                  <a:latin typeface="+mn-lt"/>
                </a:rPr>
                <a:t>wall losses</a:t>
              </a:r>
              <a:endParaRPr lang="en-US" sz="2800" i="0" baseline="-25000" dirty="0" smtClean="0">
                <a:latin typeface="+mn-lt"/>
              </a:endParaRPr>
            </a:p>
          </dgm:t>
        </dgm:pt>
      </mc:Fallback>
    </mc:AlternateContent>
    <dgm:pt modelId="{C8D82B85-7C18-4222-8647-70F623177A0A}" type="parTrans" cxnId="{7D79A14C-A4F4-4519-8B69-97CD8A26C3FB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A5801ABF-E9D4-447B-92FB-E73284EEA336}" type="sibTrans" cxnId="{7D79A14C-A4F4-4519-8B69-97CD8A26C3FB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8A50FC9-D890-4CBE-9036-B3AFCA220694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m:oMathPara>
              </a14:m>
              <a:endParaRPr lang="en-US" sz="2800" i="1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800" i="0" dirty="0" smtClean="0">
                  <a:latin typeface="+mn-lt"/>
                </a:rPr>
                <a:t>Energy stored</a:t>
              </a:r>
            </a:p>
          </dgm:t>
        </dgm:pt>
      </mc:Choice>
      <mc:Fallback xmlns="">
        <dgm:pt modelId="{38A50FC9-D890-4CBE-9036-B3AFCA220694}">
          <dgm:prSet phldrT="[Text]" custT="1"/>
          <dgm:spPr/>
          <dgm:t>
            <a:bodyPr/>
            <a:lstStyle/>
            <a:p>
              <a:r>
                <a:rPr lang="en-GB" sz="28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𝑊</a:t>
              </a:r>
              <a:endParaRPr lang="en-US" sz="2800" i="1" dirty="0" smtClean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  <a:p>
              <a:r>
                <a:rPr lang="en-US" sz="2800" i="0" dirty="0" smtClean="0">
                  <a:latin typeface="+mn-lt"/>
                </a:rPr>
                <a:t>Energy stored</a:t>
              </a:r>
              <a:endParaRPr lang="en-US" sz="2800" i="0" dirty="0" smtClean="0">
                <a:latin typeface="+mn-lt"/>
              </a:endParaRPr>
            </a:p>
          </dgm:t>
        </dgm:pt>
      </mc:Fallback>
    </mc:AlternateContent>
    <dgm:pt modelId="{12527614-52A8-4CDB-A93E-C70BD547FE4C}" type="parTrans" cxnId="{1261D7C1-7598-4CAA-98FF-791DDB8925EF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683A143D-1F83-49AB-A0AA-B9104DCCF2C6}" type="sibTrans" cxnId="{1261D7C1-7598-4CAA-98FF-791DDB8925EF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dgm:pt modelId="{695009F9-D694-467C-9417-B6B5DF422D77}" type="pres">
      <dgm:prSet presAssocID="{05D0DF7E-39EF-4D2F-BFA4-715EF82B7CB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FE52E8C-2398-4888-B713-109EB6340F29}" type="pres">
      <dgm:prSet presAssocID="{CED0FFB7-F75A-4693-839C-B41A0A625142}" presName="node" presStyleLbl="node1" presStyleIdx="0" presStyleCnt="3" custScaleX="138657" custRadScaleRad="112518" custRadScaleInc="-4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697DB8-30EA-4C11-9588-EE78A9A0AA36}" type="pres">
      <dgm:prSet presAssocID="{9A4CDD27-B17F-46DE-B3A7-DD3A294D2615}" presName="sibTrans" presStyleLbl="sibTrans2D1" presStyleIdx="0" presStyleCnt="3"/>
      <dgm:spPr/>
      <dgm:t>
        <a:bodyPr/>
        <a:lstStyle/>
        <a:p>
          <a:endParaRPr lang="en-GB"/>
        </a:p>
      </dgm:t>
    </dgm:pt>
    <dgm:pt modelId="{9EEDB957-FCBE-41DF-8798-E0A14B26306B}" type="pres">
      <dgm:prSet presAssocID="{9A4CDD27-B17F-46DE-B3A7-DD3A294D2615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BA7AB414-2B19-4A1C-87A4-F275608ECC7B}" type="pres">
      <dgm:prSet presAssocID="{218F7588-13DF-4921-9488-5A2239B33E7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812A09-B061-44BB-87EE-B5067F129057}" type="pres">
      <dgm:prSet presAssocID="{A5801ABF-E9D4-447B-92FB-E73284EEA336}" presName="sibTrans" presStyleLbl="sibTrans2D1" presStyleIdx="1" presStyleCnt="3"/>
      <dgm:spPr/>
      <dgm:t>
        <a:bodyPr/>
        <a:lstStyle/>
        <a:p>
          <a:endParaRPr lang="en-GB"/>
        </a:p>
      </dgm:t>
    </dgm:pt>
    <dgm:pt modelId="{7F15608D-D6D2-4323-AC52-5B7656EB8C75}" type="pres">
      <dgm:prSet presAssocID="{A5801ABF-E9D4-447B-92FB-E73284EEA336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B859BCFD-E775-4E58-B3BB-B81F43B72C42}" type="pres">
      <dgm:prSet presAssocID="{38A50FC9-D890-4CBE-9036-B3AFCA22069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20729E-2A60-47D9-A4C0-A25E50BB29AE}" type="pres">
      <dgm:prSet presAssocID="{683A143D-1F83-49AB-A0AA-B9104DCCF2C6}" presName="sibTrans" presStyleLbl="sibTrans2D1" presStyleIdx="2" presStyleCnt="3"/>
      <dgm:spPr/>
      <dgm:t>
        <a:bodyPr/>
        <a:lstStyle/>
        <a:p>
          <a:endParaRPr lang="en-GB"/>
        </a:p>
      </dgm:t>
    </dgm:pt>
    <dgm:pt modelId="{FCDC9C0E-853B-4A42-BDB1-A5873CDFB5E1}" type="pres">
      <dgm:prSet presAssocID="{683A143D-1F83-49AB-A0AA-B9104DCCF2C6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1261D7C1-7598-4CAA-98FF-791DDB8925EF}" srcId="{05D0DF7E-39EF-4D2F-BFA4-715EF82B7CB6}" destId="{38A50FC9-D890-4CBE-9036-B3AFCA220694}" srcOrd="2" destOrd="0" parTransId="{12527614-52A8-4CDB-A93E-C70BD547FE4C}" sibTransId="{683A143D-1F83-49AB-A0AA-B9104DCCF2C6}"/>
    <dgm:cxn modelId="{6555D934-1E52-482A-BCF5-9902B4AE27EB}" type="presOf" srcId="{CED0FFB7-F75A-4693-839C-B41A0A625142}" destId="{7FE52E8C-2398-4888-B713-109EB6340F29}" srcOrd="0" destOrd="0" presId="urn:microsoft.com/office/officeart/2005/8/layout/cycle7"/>
    <dgm:cxn modelId="{6D94EAC9-7C7E-43BF-8756-EEEA0FBF29A1}" type="presOf" srcId="{A5801ABF-E9D4-447B-92FB-E73284EEA336}" destId="{7F15608D-D6D2-4323-AC52-5B7656EB8C75}" srcOrd="1" destOrd="0" presId="urn:microsoft.com/office/officeart/2005/8/layout/cycle7"/>
    <dgm:cxn modelId="{7D79A14C-A4F4-4519-8B69-97CD8A26C3FB}" srcId="{05D0DF7E-39EF-4D2F-BFA4-715EF82B7CB6}" destId="{218F7588-13DF-4921-9488-5A2239B33E78}" srcOrd="1" destOrd="0" parTransId="{C8D82B85-7C18-4222-8647-70F623177A0A}" sibTransId="{A5801ABF-E9D4-447B-92FB-E73284EEA336}"/>
    <dgm:cxn modelId="{F2C41EC1-BA0A-4282-B7F9-EB7FC26B4A86}" srcId="{05D0DF7E-39EF-4D2F-BFA4-715EF82B7CB6}" destId="{CED0FFB7-F75A-4693-839C-B41A0A625142}" srcOrd="0" destOrd="0" parTransId="{2560114B-35FC-4D00-802C-8169A77E51BB}" sibTransId="{9A4CDD27-B17F-46DE-B3A7-DD3A294D2615}"/>
    <dgm:cxn modelId="{207E240C-9B7E-4761-8AE3-B6EE29333469}" type="presOf" srcId="{05D0DF7E-39EF-4D2F-BFA4-715EF82B7CB6}" destId="{695009F9-D694-467C-9417-B6B5DF422D77}" srcOrd="0" destOrd="0" presId="urn:microsoft.com/office/officeart/2005/8/layout/cycle7"/>
    <dgm:cxn modelId="{593D4720-BCD8-47D9-880B-92F771C805A3}" type="presOf" srcId="{218F7588-13DF-4921-9488-5A2239B33E78}" destId="{BA7AB414-2B19-4A1C-87A4-F275608ECC7B}" srcOrd="0" destOrd="0" presId="urn:microsoft.com/office/officeart/2005/8/layout/cycle7"/>
    <dgm:cxn modelId="{8F8A140D-BFBA-4FC5-A095-0FAF14D74362}" type="presOf" srcId="{683A143D-1F83-49AB-A0AA-B9104DCCF2C6}" destId="{FCDC9C0E-853B-4A42-BDB1-A5873CDFB5E1}" srcOrd="1" destOrd="0" presId="urn:microsoft.com/office/officeart/2005/8/layout/cycle7"/>
    <dgm:cxn modelId="{59EA0923-A46E-4D71-A82C-98F329CDA38C}" type="presOf" srcId="{683A143D-1F83-49AB-A0AA-B9104DCCF2C6}" destId="{BF20729E-2A60-47D9-A4C0-A25E50BB29AE}" srcOrd="0" destOrd="0" presId="urn:microsoft.com/office/officeart/2005/8/layout/cycle7"/>
    <dgm:cxn modelId="{338F786B-C4A1-4470-A734-E13D28ADBC3E}" type="presOf" srcId="{9A4CDD27-B17F-46DE-B3A7-DD3A294D2615}" destId="{62697DB8-30EA-4C11-9588-EE78A9A0AA36}" srcOrd="0" destOrd="0" presId="urn:microsoft.com/office/officeart/2005/8/layout/cycle7"/>
    <dgm:cxn modelId="{BA22CD49-496B-4BAF-86F8-6A7A24986BCC}" type="presOf" srcId="{38A50FC9-D890-4CBE-9036-B3AFCA220694}" destId="{B859BCFD-E775-4E58-B3BB-B81F43B72C42}" srcOrd="0" destOrd="0" presId="urn:microsoft.com/office/officeart/2005/8/layout/cycle7"/>
    <dgm:cxn modelId="{FBD9C742-2159-4E33-9B98-83877665CD13}" type="presOf" srcId="{A5801ABF-E9D4-447B-92FB-E73284EEA336}" destId="{F5812A09-B061-44BB-87EE-B5067F129057}" srcOrd="0" destOrd="0" presId="urn:microsoft.com/office/officeart/2005/8/layout/cycle7"/>
    <dgm:cxn modelId="{001A3B62-5ED6-44EB-B9B4-A2C5E66770D3}" type="presOf" srcId="{9A4CDD27-B17F-46DE-B3A7-DD3A294D2615}" destId="{9EEDB957-FCBE-41DF-8798-E0A14B26306B}" srcOrd="1" destOrd="0" presId="urn:microsoft.com/office/officeart/2005/8/layout/cycle7"/>
    <dgm:cxn modelId="{B98F2622-E136-439B-BE68-7A9FFE3DCD11}" type="presParOf" srcId="{695009F9-D694-467C-9417-B6B5DF422D77}" destId="{7FE52E8C-2398-4888-B713-109EB6340F29}" srcOrd="0" destOrd="0" presId="urn:microsoft.com/office/officeart/2005/8/layout/cycle7"/>
    <dgm:cxn modelId="{50036CBA-D34F-41C2-8DC1-DAE03E6FC007}" type="presParOf" srcId="{695009F9-D694-467C-9417-B6B5DF422D77}" destId="{62697DB8-30EA-4C11-9588-EE78A9A0AA36}" srcOrd="1" destOrd="0" presId="urn:microsoft.com/office/officeart/2005/8/layout/cycle7"/>
    <dgm:cxn modelId="{C623E98B-42ED-4CF3-A6DC-8845DBB87097}" type="presParOf" srcId="{62697DB8-30EA-4C11-9588-EE78A9A0AA36}" destId="{9EEDB957-FCBE-41DF-8798-E0A14B26306B}" srcOrd="0" destOrd="0" presId="urn:microsoft.com/office/officeart/2005/8/layout/cycle7"/>
    <dgm:cxn modelId="{AE2C34EB-439B-414E-B908-7AFD563CDE17}" type="presParOf" srcId="{695009F9-D694-467C-9417-B6B5DF422D77}" destId="{BA7AB414-2B19-4A1C-87A4-F275608ECC7B}" srcOrd="2" destOrd="0" presId="urn:microsoft.com/office/officeart/2005/8/layout/cycle7"/>
    <dgm:cxn modelId="{37735AE5-C2C1-4288-9AF3-480536C01792}" type="presParOf" srcId="{695009F9-D694-467C-9417-B6B5DF422D77}" destId="{F5812A09-B061-44BB-87EE-B5067F129057}" srcOrd="3" destOrd="0" presId="urn:microsoft.com/office/officeart/2005/8/layout/cycle7"/>
    <dgm:cxn modelId="{1EB30259-8324-4062-B162-A39D74193E2D}" type="presParOf" srcId="{F5812A09-B061-44BB-87EE-B5067F129057}" destId="{7F15608D-D6D2-4323-AC52-5B7656EB8C75}" srcOrd="0" destOrd="0" presId="urn:microsoft.com/office/officeart/2005/8/layout/cycle7"/>
    <dgm:cxn modelId="{B09C9302-BF74-4990-B87F-364A6E58EDE5}" type="presParOf" srcId="{695009F9-D694-467C-9417-B6B5DF422D77}" destId="{B859BCFD-E775-4E58-B3BB-B81F43B72C42}" srcOrd="4" destOrd="0" presId="urn:microsoft.com/office/officeart/2005/8/layout/cycle7"/>
    <dgm:cxn modelId="{89492BB2-9A09-4295-B19A-29D66DE2377E}" type="presParOf" srcId="{695009F9-D694-467C-9417-B6B5DF422D77}" destId="{BF20729E-2A60-47D9-A4C0-A25E50BB29AE}" srcOrd="5" destOrd="0" presId="urn:microsoft.com/office/officeart/2005/8/layout/cycle7"/>
    <dgm:cxn modelId="{B78BB3A3-C8A4-4C7F-A106-78984E585A7D}" type="presParOf" srcId="{BF20729E-2A60-47D9-A4C0-A25E50BB29AE}" destId="{FCDC9C0E-853B-4A42-BDB1-A5873CDFB5E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D0DF7E-39EF-4D2F-BFA4-715EF82B7CB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ED0FFB7-F75A-4693-839C-B41A0A625142}">
      <dgm:prSet phldrT="[Text]" custT="1"/>
      <dgm:spPr>
        <a:blipFill rotWithShape="0">
          <a:blip xmlns:r="http://schemas.openxmlformats.org/officeDocument/2006/relationships" r:embed="rId1"/>
          <a:stretch>
            <a:fillRect b="-5473"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2560114B-35FC-4D00-802C-8169A77E51BB}" type="parTrans" cxnId="{F2C41EC1-BA0A-4282-B7F9-EB7FC26B4A86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9A4CDD27-B17F-46DE-B3A7-DD3A294D2615}" type="sibTrans" cxnId="{F2C41EC1-BA0A-4282-B7F9-EB7FC26B4A86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dgm:pt modelId="{218F7588-13DF-4921-9488-5A2239B33E78}">
      <dgm:prSet phldrT="[Text]" custT="1"/>
      <dgm:spPr>
        <a:blipFill rotWithShape="0">
          <a:blip xmlns:r="http://schemas.openxmlformats.org/officeDocument/2006/relationships" r:embed="rId2"/>
          <a:stretch>
            <a:fillRect b="-4950"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C8D82B85-7C18-4222-8647-70F623177A0A}" type="parTrans" cxnId="{7D79A14C-A4F4-4519-8B69-97CD8A26C3FB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A5801ABF-E9D4-447B-92FB-E73284EEA336}" type="sibTrans" cxnId="{7D79A14C-A4F4-4519-8B69-97CD8A26C3FB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dgm:pt modelId="{38A50FC9-D890-4CBE-9036-B3AFCA220694}">
      <dgm:prSet phldrT="[Text]" custT="1"/>
      <dgm:spPr>
        <a:blipFill rotWithShape="0">
          <a:blip xmlns:r="http://schemas.openxmlformats.org/officeDocument/2006/relationships" r:embed="rId3"/>
          <a:stretch>
            <a:fillRect b="-4950"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12527614-52A8-4CDB-A93E-C70BD547FE4C}" type="parTrans" cxnId="{1261D7C1-7598-4CAA-98FF-791DDB8925EF}">
      <dgm:prSet/>
      <dgm:spPr/>
      <dgm:t>
        <a:bodyPr/>
        <a:lstStyle/>
        <a:p>
          <a:endParaRPr lang="en-GB" sz="1600">
            <a:latin typeface="+mn-lt"/>
          </a:endParaRPr>
        </a:p>
      </dgm:t>
    </dgm:pt>
    <dgm:pt modelId="{683A143D-1F83-49AB-A0AA-B9104DCCF2C6}" type="sibTrans" cxnId="{1261D7C1-7598-4CAA-98FF-791DDB8925EF}">
      <dgm:prSet custT="1"/>
      <dgm:spPr/>
      <dgm:t>
        <a:bodyPr/>
        <a:lstStyle/>
        <a:p>
          <a:endParaRPr lang="en-GB" sz="1600">
            <a:latin typeface="+mn-lt"/>
          </a:endParaRPr>
        </a:p>
      </dgm:t>
    </dgm:pt>
    <dgm:pt modelId="{695009F9-D694-467C-9417-B6B5DF422D77}" type="pres">
      <dgm:prSet presAssocID="{05D0DF7E-39EF-4D2F-BFA4-715EF82B7CB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FE52E8C-2398-4888-B713-109EB6340F29}" type="pres">
      <dgm:prSet presAssocID="{CED0FFB7-F75A-4693-839C-B41A0A625142}" presName="node" presStyleLbl="node1" presStyleIdx="0" presStyleCnt="3" custScaleX="138657" custRadScaleRad="112518" custRadScaleInc="-4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697DB8-30EA-4C11-9588-EE78A9A0AA36}" type="pres">
      <dgm:prSet presAssocID="{9A4CDD27-B17F-46DE-B3A7-DD3A294D2615}" presName="sibTrans" presStyleLbl="sibTrans2D1" presStyleIdx="0" presStyleCnt="3"/>
      <dgm:spPr/>
      <dgm:t>
        <a:bodyPr/>
        <a:lstStyle/>
        <a:p>
          <a:endParaRPr lang="en-GB"/>
        </a:p>
      </dgm:t>
    </dgm:pt>
    <dgm:pt modelId="{9EEDB957-FCBE-41DF-8798-E0A14B26306B}" type="pres">
      <dgm:prSet presAssocID="{9A4CDD27-B17F-46DE-B3A7-DD3A294D2615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BA7AB414-2B19-4A1C-87A4-F275608ECC7B}" type="pres">
      <dgm:prSet presAssocID="{218F7588-13DF-4921-9488-5A2239B33E7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812A09-B061-44BB-87EE-B5067F129057}" type="pres">
      <dgm:prSet presAssocID="{A5801ABF-E9D4-447B-92FB-E73284EEA336}" presName="sibTrans" presStyleLbl="sibTrans2D1" presStyleIdx="1" presStyleCnt="3"/>
      <dgm:spPr/>
      <dgm:t>
        <a:bodyPr/>
        <a:lstStyle/>
        <a:p>
          <a:endParaRPr lang="en-GB"/>
        </a:p>
      </dgm:t>
    </dgm:pt>
    <dgm:pt modelId="{7F15608D-D6D2-4323-AC52-5B7656EB8C75}" type="pres">
      <dgm:prSet presAssocID="{A5801ABF-E9D4-447B-92FB-E73284EEA336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B859BCFD-E775-4E58-B3BB-B81F43B72C42}" type="pres">
      <dgm:prSet presAssocID="{38A50FC9-D890-4CBE-9036-B3AFCA22069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20729E-2A60-47D9-A4C0-A25E50BB29AE}" type="pres">
      <dgm:prSet presAssocID="{683A143D-1F83-49AB-A0AA-B9104DCCF2C6}" presName="sibTrans" presStyleLbl="sibTrans2D1" presStyleIdx="2" presStyleCnt="3"/>
      <dgm:spPr/>
      <dgm:t>
        <a:bodyPr/>
        <a:lstStyle/>
        <a:p>
          <a:endParaRPr lang="en-GB"/>
        </a:p>
      </dgm:t>
    </dgm:pt>
    <dgm:pt modelId="{FCDC9C0E-853B-4A42-BDB1-A5873CDFB5E1}" type="pres">
      <dgm:prSet presAssocID="{683A143D-1F83-49AB-A0AA-B9104DCCF2C6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1261D7C1-7598-4CAA-98FF-791DDB8925EF}" srcId="{05D0DF7E-39EF-4D2F-BFA4-715EF82B7CB6}" destId="{38A50FC9-D890-4CBE-9036-B3AFCA220694}" srcOrd="2" destOrd="0" parTransId="{12527614-52A8-4CDB-A93E-C70BD547FE4C}" sibTransId="{683A143D-1F83-49AB-A0AA-B9104DCCF2C6}"/>
    <dgm:cxn modelId="{6555D934-1E52-482A-BCF5-9902B4AE27EB}" type="presOf" srcId="{CED0FFB7-F75A-4693-839C-B41A0A625142}" destId="{7FE52E8C-2398-4888-B713-109EB6340F29}" srcOrd="0" destOrd="0" presId="urn:microsoft.com/office/officeart/2005/8/layout/cycle7"/>
    <dgm:cxn modelId="{7D79A14C-A4F4-4519-8B69-97CD8A26C3FB}" srcId="{05D0DF7E-39EF-4D2F-BFA4-715EF82B7CB6}" destId="{218F7588-13DF-4921-9488-5A2239B33E78}" srcOrd="1" destOrd="0" parTransId="{C8D82B85-7C18-4222-8647-70F623177A0A}" sibTransId="{A5801ABF-E9D4-447B-92FB-E73284EEA336}"/>
    <dgm:cxn modelId="{6D94EAC9-7C7E-43BF-8756-EEEA0FBF29A1}" type="presOf" srcId="{A5801ABF-E9D4-447B-92FB-E73284EEA336}" destId="{7F15608D-D6D2-4323-AC52-5B7656EB8C75}" srcOrd="1" destOrd="0" presId="urn:microsoft.com/office/officeart/2005/8/layout/cycle7"/>
    <dgm:cxn modelId="{F2C41EC1-BA0A-4282-B7F9-EB7FC26B4A86}" srcId="{05D0DF7E-39EF-4D2F-BFA4-715EF82B7CB6}" destId="{CED0FFB7-F75A-4693-839C-B41A0A625142}" srcOrd="0" destOrd="0" parTransId="{2560114B-35FC-4D00-802C-8169A77E51BB}" sibTransId="{9A4CDD27-B17F-46DE-B3A7-DD3A294D2615}"/>
    <dgm:cxn modelId="{207E240C-9B7E-4761-8AE3-B6EE29333469}" type="presOf" srcId="{05D0DF7E-39EF-4D2F-BFA4-715EF82B7CB6}" destId="{695009F9-D694-467C-9417-B6B5DF422D77}" srcOrd="0" destOrd="0" presId="urn:microsoft.com/office/officeart/2005/8/layout/cycle7"/>
    <dgm:cxn modelId="{593D4720-BCD8-47D9-880B-92F771C805A3}" type="presOf" srcId="{218F7588-13DF-4921-9488-5A2239B33E78}" destId="{BA7AB414-2B19-4A1C-87A4-F275608ECC7B}" srcOrd="0" destOrd="0" presId="urn:microsoft.com/office/officeart/2005/8/layout/cycle7"/>
    <dgm:cxn modelId="{8F8A140D-BFBA-4FC5-A095-0FAF14D74362}" type="presOf" srcId="{683A143D-1F83-49AB-A0AA-B9104DCCF2C6}" destId="{FCDC9C0E-853B-4A42-BDB1-A5873CDFB5E1}" srcOrd="1" destOrd="0" presId="urn:microsoft.com/office/officeart/2005/8/layout/cycle7"/>
    <dgm:cxn modelId="{59EA0923-A46E-4D71-A82C-98F329CDA38C}" type="presOf" srcId="{683A143D-1F83-49AB-A0AA-B9104DCCF2C6}" destId="{BF20729E-2A60-47D9-A4C0-A25E50BB29AE}" srcOrd="0" destOrd="0" presId="urn:microsoft.com/office/officeart/2005/8/layout/cycle7"/>
    <dgm:cxn modelId="{338F786B-C4A1-4470-A734-E13D28ADBC3E}" type="presOf" srcId="{9A4CDD27-B17F-46DE-B3A7-DD3A294D2615}" destId="{62697DB8-30EA-4C11-9588-EE78A9A0AA36}" srcOrd="0" destOrd="0" presId="urn:microsoft.com/office/officeart/2005/8/layout/cycle7"/>
    <dgm:cxn modelId="{BA22CD49-496B-4BAF-86F8-6A7A24986BCC}" type="presOf" srcId="{38A50FC9-D890-4CBE-9036-B3AFCA220694}" destId="{B859BCFD-E775-4E58-B3BB-B81F43B72C42}" srcOrd="0" destOrd="0" presId="urn:microsoft.com/office/officeart/2005/8/layout/cycle7"/>
    <dgm:cxn modelId="{FBD9C742-2159-4E33-9B98-83877665CD13}" type="presOf" srcId="{A5801ABF-E9D4-447B-92FB-E73284EEA336}" destId="{F5812A09-B061-44BB-87EE-B5067F129057}" srcOrd="0" destOrd="0" presId="urn:microsoft.com/office/officeart/2005/8/layout/cycle7"/>
    <dgm:cxn modelId="{001A3B62-5ED6-44EB-B9B4-A2C5E66770D3}" type="presOf" srcId="{9A4CDD27-B17F-46DE-B3A7-DD3A294D2615}" destId="{9EEDB957-FCBE-41DF-8798-E0A14B26306B}" srcOrd="1" destOrd="0" presId="urn:microsoft.com/office/officeart/2005/8/layout/cycle7"/>
    <dgm:cxn modelId="{B98F2622-E136-439B-BE68-7A9FFE3DCD11}" type="presParOf" srcId="{695009F9-D694-467C-9417-B6B5DF422D77}" destId="{7FE52E8C-2398-4888-B713-109EB6340F29}" srcOrd="0" destOrd="0" presId="urn:microsoft.com/office/officeart/2005/8/layout/cycle7"/>
    <dgm:cxn modelId="{50036CBA-D34F-41C2-8DC1-DAE03E6FC007}" type="presParOf" srcId="{695009F9-D694-467C-9417-B6B5DF422D77}" destId="{62697DB8-30EA-4C11-9588-EE78A9A0AA36}" srcOrd="1" destOrd="0" presId="urn:microsoft.com/office/officeart/2005/8/layout/cycle7"/>
    <dgm:cxn modelId="{C623E98B-42ED-4CF3-A6DC-8845DBB87097}" type="presParOf" srcId="{62697DB8-30EA-4C11-9588-EE78A9A0AA36}" destId="{9EEDB957-FCBE-41DF-8798-E0A14B26306B}" srcOrd="0" destOrd="0" presId="urn:microsoft.com/office/officeart/2005/8/layout/cycle7"/>
    <dgm:cxn modelId="{AE2C34EB-439B-414E-B908-7AFD563CDE17}" type="presParOf" srcId="{695009F9-D694-467C-9417-B6B5DF422D77}" destId="{BA7AB414-2B19-4A1C-87A4-F275608ECC7B}" srcOrd="2" destOrd="0" presId="urn:microsoft.com/office/officeart/2005/8/layout/cycle7"/>
    <dgm:cxn modelId="{37735AE5-C2C1-4288-9AF3-480536C01792}" type="presParOf" srcId="{695009F9-D694-467C-9417-B6B5DF422D77}" destId="{F5812A09-B061-44BB-87EE-B5067F129057}" srcOrd="3" destOrd="0" presId="urn:microsoft.com/office/officeart/2005/8/layout/cycle7"/>
    <dgm:cxn modelId="{1EB30259-8324-4062-B162-A39D74193E2D}" type="presParOf" srcId="{F5812A09-B061-44BB-87EE-B5067F129057}" destId="{7F15608D-D6D2-4323-AC52-5B7656EB8C75}" srcOrd="0" destOrd="0" presId="urn:microsoft.com/office/officeart/2005/8/layout/cycle7"/>
    <dgm:cxn modelId="{B09C9302-BF74-4990-B87F-364A6E58EDE5}" type="presParOf" srcId="{695009F9-D694-467C-9417-B6B5DF422D77}" destId="{B859BCFD-E775-4E58-B3BB-B81F43B72C42}" srcOrd="4" destOrd="0" presId="urn:microsoft.com/office/officeart/2005/8/layout/cycle7"/>
    <dgm:cxn modelId="{89492BB2-9A09-4295-B19A-29D66DE2377E}" type="presParOf" srcId="{695009F9-D694-467C-9417-B6B5DF422D77}" destId="{BF20729E-2A60-47D9-A4C0-A25E50BB29AE}" srcOrd="5" destOrd="0" presId="urn:microsoft.com/office/officeart/2005/8/layout/cycle7"/>
    <dgm:cxn modelId="{B78BB3A3-C8A4-4C7F-A106-78984E585A7D}" type="presParOf" srcId="{BF20729E-2A60-47D9-A4C0-A25E50BB29AE}" destId="{FCDC9C0E-853B-4A42-BDB1-A5873CDFB5E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52E8C-2398-4888-B713-109EB6340F29}">
      <dsp:nvSpPr>
        <dsp:cNvPr id="0" name=""/>
        <dsp:cNvSpPr/>
      </dsp:nvSpPr>
      <dsp:spPr>
        <a:xfrm>
          <a:off x="1964010" y="0"/>
          <a:ext cx="3334939" cy="1202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e>
                  <m:sub>
                    <m: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𝑎𝑐𝑐</m:t>
                    </m:r>
                  </m:sub>
                </m:sSub>
              </m:oMath>
            </m:oMathPara>
          </a14:m>
          <a:endParaRPr lang="en-GB" sz="2800" b="0" i="1" kern="120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0" i="0" kern="1200" dirty="0" smtClean="0">
              <a:latin typeface="+mn-lt"/>
            </a:rPr>
            <a:t>acceleration voltage</a:t>
          </a:r>
        </a:p>
      </dsp:txBody>
      <dsp:txXfrm>
        <a:off x="1999233" y="35223"/>
        <a:ext cx="3264493" cy="1132140"/>
      </dsp:txXfrm>
    </dsp:sp>
    <dsp:sp modelId="{62697DB8-30EA-4C11-9588-EE78A9A0AA36}">
      <dsp:nvSpPr>
        <dsp:cNvPr id="0" name=""/>
        <dsp:cNvSpPr/>
      </dsp:nvSpPr>
      <dsp:spPr>
        <a:xfrm rot="3591634">
          <a:off x="4003908" y="2110692"/>
          <a:ext cx="1252236" cy="4209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>
            <a:latin typeface="+mn-lt"/>
          </a:endParaRPr>
        </a:p>
      </dsp:txBody>
      <dsp:txXfrm>
        <a:off x="4130180" y="2194873"/>
        <a:ext cx="999693" cy="252543"/>
      </dsp:txXfrm>
    </dsp:sp>
    <dsp:sp modelId="{BA7AB414-2B19-4A1C-87A4-F275608ECC7B}">
      <dsp:nvSpPr>
        <dsp:cNvPr id="0" name=""/>
        <dsp:cNvSpPr/>
      </dsp:nvSpPr>
      <dsp:spPr>
        <a:xfrm>
          <a:off x="4425985" y="3439704"/>
          <a:ext cx="2405172" cy="1202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e>
                  <m:sub>
                    <m:r>
                      <a:rPr lang="en-GB" sz="2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𝑤𝑎𝑙𝑙</m:t>
                    </m:r>
                  </m:sub>
                </m:sSub>
              </m:oMath>
            </m:oMathPara>
          </a14:m>
          <a:endParaRPr lang="en-US" sz="2800" i="1" kern="1200" baseline="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baseline="0" dirty="0" smtClean="0">
              <a:latin typeface="+mn-lt"/>
            </a:rPr>
            <a:t>wall losses</a:t>
          </a:r>
          <a:endParaRPr lang="en-US" sz="2800" i="0" kern="1200" baseline="-25000" dirty="0" smtClean="0">
            <a:latin typeface="+mn-lt"/>
          </a:endParaRPr>
        </a:p>
      </dsp:txBody>
      <dsp:txXfrm>
        <a:off x="4461208" y="3474927"/>
        <a:ext cx="2334726" cy="1132140"/>
      </dsp:txXfrm>
    </dsp:sp>
    <dsp:sp modelId="{F5812A09-B061-44BB-87EE-B5067F129057}">
      <dsp:nvSpPr>
        <dsp:cNvPr id="0" name=""/>
        <dsp:cNvSpPr/>
      </dsp:nvSpPr>
      <dsp:spPr>
        <a:xfrm rot="10800000">
          <a:off x="3017219" y="3830545"/>
          <a:ext cx="1252236" cy="4209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>
            <a:latin typeface="+mn-lt"/>
          </a:endParaRPr>
        </a:p>
      </dsp:txBody>
      <dsp:txXfrm rot="10800000">
        <a:off x="3143490" y="3914726"/>
        <a:ext cx="999693" cy="252543"/>
      </dsp:txXfrm>
    </dsp:sp>
    <dsp:sp modelId="{B859BCFD-E775-4E58-B3BB-B81F43B72C42}">
      <dsp:nvSpPr>
        <dsp:cNvPr id="0" name=""/>
        <dsp:cNvSpPr/>
      </dsp:nvSpPr>
      <dsp:spPr>
        <a:xfrm>
          <a:off x="455518" y="3439704"/>
          <a:ext cx="2405172" cy="1202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GB" sz="28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𝑊</m:t>
                </m:r>
              </m:oMath>
            </m:oMathPara>
          </a14:m>
          <a:endParaRPr lang="en-US" sz="2800" i="1" kern="1200" dirty="0" smtClean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dirty="0" smtClean="0">
              <a:latin typeface="+mn-lt"/>
            </a:rPr>
            <a:t>Energy stored</a:t>
          </a:r>
        </a:p>
      </dsp:txBody>
      <dsp:txXfrm>
        <a:off x="490741" y="3474927"/>
        <a:ext cx="2334726" cy="1132140"/>
      </dsp:txXfrm>
    </dsp:sp>
    <dsp:sp modelId="{BF20729E-2A60-47D9-A4C0-A25E50BB29AE}">
      <dsp:nvSpPr>
        <dsp:cNvPr id="0" name=""/>
        <dsp:cNvSpPr/>
      </dsp:nvSpPr>
      <dsp:spPr>
        <a:xfrm rot="17990587">
          <a:off x="2018674" y="2110692"/>
          <a:ext cx="1252236" cy="4209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>
            <a:latin typeface="+mn-lt"/>
          </a:endParaRPr>
        </a:p>
      </dsp:txBody>
      <dsp:txXfrm>
        <a:off x="2144946" y="2194873"/>
        <a:ext cx="999693" cy="252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8.wmf"/><Relationship Id="rId7" Type="http://schemas.openxmlformats.org/officeDocument/2006/relationships/image" Target="../media/image31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30.wmf"/><Relationship Id="rId11" Type="http://schemas.openxmlformats.org/officeDocument/2006/relationships/image" Target="../media/image35.wmf"/><Relationship Id="rId5" Type="http://schemas.openxmlformats.org/officeDocument/2006/relationships/image" Target="../media/image18.wmf"/><Relationship Id="rId10" Type="http://schemas.openxmlformats.org/officeDocument/2006/relationships/image" Target="../media/image34.wmf"/><Relationship Id="rId4" Type="http://schemas.openxmlformats.org/officeDocument/2006/relationships/image" Target="../media/image29.wmf"/><Relationship Id="rId9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fld id="{CF11AD43-AA5C-4BB0-816F-CDE69028E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87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79D0985F-5427-48B0-8020-0A97857D9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35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76A3C-1D62-47A8-8A76-21179C3E6A71}" type="slidenum">
              <a:rPr lang="en-US"/>
              <a:pPr/>
              <a:t>1</a:t>
            </a:fld>
            <a:endParaRPr lang="en-US"/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46803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26FE48-D878-457A-8286-5656D6A934C8}" type="slidenum">
              <a:rPr lang="en-US"/>
              <a:pPr/>
              <a:t>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71163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ECD90-6458-405F-8956-BBAEC1F26BF5}" type="slidenum">
              <a:rPr lang="en-US"/>
              <a:pPr/>
              <a:t>4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6545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ECD90-6458-405F-8956-BBAEC1F26BF5}" type="slidenum">
              <a:rPr lang="en-US"/>
              <a:pPr/>
              <a:t>5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66772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FD3C37-22C8-419D-9E79-8B02EA890270}" type="slidenum">
              <a:rPr lang="en-US"/>
              <a:pPr/>
              <a:t>10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22350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2C778A-67CD-46C3-B755-27DB6E665323}" type="slidenum">
              <a:rPr lang="en-US"/>
              <a:pPr/>
              <a:t>13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31724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D0985F-5427-48B0-8020-0A97857D95A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83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D827F-7D4C-4DE1-B757-A810F7782D37}" type="slidenum">
              <a:rPr lang="en-US"/>
              <a:pPr/>
              <a:t>19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70490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46608A-37D3-4F38-B807-5728D2216208}" type="slidenum">
              <a:rPr lang="en-US"/>
              <a:pPr/>
              <a:t>20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83189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1B5022-A1EC-4E86-B239-3D557EE025E0}" type="slidenum">
              <a:rPr lang="en-US"/>
              <a:pPr/>
              <a:t>25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79229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52ACB-346A-4833-9894-2625493C5ADC}" type="slidenum">
              <a:rPr lang="en-US"/>
              <a:pPr/>
              <a:t>26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64070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52ACB-346A-4833-9894-2625493C5ADC}" type="slidenum">
              <a:rPr lang="en-US"/>
              <a:pPr/>
              <a:t>27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36792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D0985F-5427-48B0-8020-0A97857D95A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36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5453C2-47BE-45E6-AC02-A8AC4404E625}" type="slidenum">
              <a:rPr lang="en-US"/>
              <a:pPr/>
              <a:t>32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47010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03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25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00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0B832-2CF4-42D2-A431-4302A5AA1AD1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99822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122E5-49BE-4260-AE9F-C086E2301B9A}" type="slidenum">
              <a:rPr lang="en-US"/>
              <a:pPr/>
              <a:t>40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75625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BD7390-0242-408F-ADA6-5A829CD05049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440014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624239-08D1-4007-BFF5-6709CA5CEAC1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0161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D0985F-5427-48B0-8020-0A97857D95A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69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928DF-52F6-4C81-8410-69E787D7B9D8}" type="slidenum">
              <a:rPr lang="en-US"/>
              <a:pPr/>
              <a:t>47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22053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4D4A3-A7F3-461D-9B80-0D0E4AF04CDE}" type="slidenum">
              <a:rPr lang="en-US"/>
              <a:pPr/>
              <a:t>48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77111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A26E70-0061-4891-B6E5-7967245DDA46}" type="slidenum">
              <a:rPr lang="en-US"/>
              <a:pPr/>
              <a:t>49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29421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9F57CF-F674-473D-A481-41A9DC44F80F}" type="slidenum">
              <a:rPr lang="en-US"/>
              <a:pPr/>
              <a:t>69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199464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5B2D24-0979-4FFA-8B4C-2EB09C4D1936}" type="slidenum">
              <a:rPr lang="en-US"/>
              <a:pPr/>
              <a:t>71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22712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4482F4-28F0-4EB9-A2BC-3418C18B2CC8}" type="slidenum">
              <a:rPr lang="en-US"/>
              <a:pPr/>
              <a:t>72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920759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1A06F-3A99-4DE4-B442-24B88C7C7A74}" type="slidenum">
              <a:rPr lang="en-US"/>
              <a:pPr/>
              <a:t>73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884823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C8CB9C-0863-4864-8F6F-8A07DD1996E8}" type="slidenum">
              <a:rPr lang="en-US"/>
              <a:pPr/>
              <a:t>74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2008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/>
          </p:nvPr>
        </p:nvSpPr>
        <p:spPr>
          <a:xfrm>
            <a:off x="209550" y="1123950"/>
            <a:ext cx="8775700" cy="5233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9484"/>
            <a:ext cx="4038600" cy="49866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2450"/>
            <a:ext cx="4038600" cy="49937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D6A880-1813-4F30-86E8-538D4D7158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364C8-D508-4951-B6A4-A3E3EEB788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6D80C-A679-473D-83E5-199C4BCC3F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2B9EB7-E7A6-469D-8A7D-6B4BECA5CF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956CF-903E-4874-9C23-61D23490FE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52775" y="6472238"/>
            <a:ext cx="2913530" cy="3413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FFFFFF"/>
                </a:solidFill>
              </a:rPr>
              <a:t>Whistler, SRF Tutorial    -    RF Principles &amp; TM Mode Cavity    -   Erk Jensen/CERN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F9EB1D3-B3A6-427C-973C-B24AE83C58DC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r>
              <a:rPr lang="en-GB" dirty="0" smtClean="0">
                <a:solidFill>
                  <a:srgbClr val="FFFFFF"/>
                </a:solidFill>
              </a:rPr>
              <a:t>/90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" name="Picture 37" descr="Helmholtz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6489353"/>
            <a:ext cx="8969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527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Whistler, SRF Tutorial    -    RF Principles &amp; TM Mode Cavity    -   Erk Jensen/CERN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C484BE-8CB7-44E9-8535-03121C0F4E34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r>
              <a:rPr lang="en-GB" dirty="0" smtClean="0">
                <a:solidFill>
                  <a:srgbClr val="FFFFFF"/>
                </a:solidFill>
              </a:rPr>
              <a:t>/90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6" name="Picture 37" descr="Helmholtz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6496687"/>
            <a:ext cx="8969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32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69664"/>
            <a:ext cx="9144000" cy="406400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451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141526" cy="787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400" y="1139484"/>
            <a:ext cx="8748000" cy="521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15" y="6555990"/>
            <a:ext cx="1120478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2493" y="6555990"/>
            <a:ext cx="6819014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1200" b="0" i="0" u="none" strike="noStrike" baseline="0" smtClean="0"/>
            </a:lvl1pPr>
          </a:lstStyle>
          <a:p>
            <a:r>
              <a:rPr lang="en-GB" smtClean="0"/>
              <a:t>Whistler, SRF Tutorial    -    RF Principles &amp; TM Mode Cavity    -   Erk Jensen/CERN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1507" y="6551865"/>
            <a:ext cx="1155293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215422" y="115889"/>
            <a:ext cx="829957" cy="7882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79" r:id="rId10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456362"/>
            <a:ext cx="9144000" cy="40163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499" y="6472238"/>
            <a:ext cx="26955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defRPr sz="105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Whistler, SRF Tutorial    -    RF Principles &amp; TM Mode Cavity    -   Erk Jensen/CERN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0" y="6129338"/>
            <a:ext cx="914400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9888" y="6472238"/>
            <a:ext cx="9350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BD29BD8-0EBA-44BC-953D-A61DC0C213F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9550" y="358775"/>
            <a:ext cx="8715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6" name="Picture 121" descr="DESY-Logo-cyan-RGB_Hintergrund wei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6465376"/>
            <a:ext cx="38576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0"/>
            <a:ext cx="9144000" cy="3587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0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14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6.png"/><Relationship Id="rId4" Type="http://schemas.openxmlformats.org/officeDocument/2006/relationships/image" Target="../media/image7.gif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5" Type="http://schemas.openxmlformats.org/officeDocument/2006/relationships/image" Target="../media/image8.gif"/><Relationship Id="rId10" Type="http://schemas.openxmlformats.org/officeDocument/2006/relationships/image" Target="../media/image19.png"/><Relationship Id="rId4" Type="http://schemas.openxmlformats.org/officeDocument/2006/relationships/image" Target="../media/image7.gif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7.png"/><Relationship Id="rId7" Type="http://schemas.openxmlformats.org/officeDocument/2006/relationships/image" Target="../media/image9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gif"/><Relationship Id="rId5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42.png"/><Relationship Id="rId3" Type="http://schemas.openxmlformats.org/officeDocument/2006/relationships/image" Target="../media/image24.png"/><Relationship Id="rId7" Type="http://schemas.openxmlformats.org/officeDocument/2006/relationships/image" Target="../media/image15.wmf"/><Relationship Id="rId12" Type="http://schemas.openxmlformats.org/officeDocument/2006/relationships/image" Target="../media/image17.wmf"/><Relationship Id="rId17" Type="http://schemas.openxmlformats.org/officeDocument/2006/relationships/image" Target="../media/image27.gi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6.gif"/><Relationship Id="rId20" Type="http://schemas.openxmlformats.org/officeDocument/2006/relationships/image" Target="../media/image44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15" Type="http://schemas.openxmlformats.org/officeDocument/2006/relationships/image" Target="../media/image25.gif"/><Relationship Id="rId10" Type="http://schemas.openxmlformats.org/officeDocument/2006/relationships/image" Target="../media/image16.wmf"/><Relationship Id="rId19" Type="http://schemas.openxmlformats.org/officeDocument/2006/relationships/image" Target="../media/image43.pn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30.wmf"/><Relationship Id="rId26" Type="http://schemas.openxmlformats.org/officeDocument/2006/relationships/image" Target="../media/image34.wmf"/><Relationship Id="rId3" Type="http://schemas.openxmlformats.org/officeDocument/2006/relationships/image" Target="../media/image25.gif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11.bin"/><Relationship Id="rId25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8.wmf"/><Relationship Id="rId20" Type="http://schemas.openxmlformats.org/officeDocument/2006/relationships/image" Target="../media/image31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11" Type="http://schemas.openxmlformats.org/officeDocument/2006/relationships/oleObject" Target="../embeddings/oleObject8.bin"/><Relationship Id="rId24" Type="http://schemas.openxmlformats.org/officeDocument/2006/relationships/image" Target="../media/image33.wmf"/><Relationship Id="rId5" Type="http://schemas.openxmlformats.org/officeDocument/2006/relationships/image" Target="../media/image27.gif"/><Relationship Id="rId15" Type="http://schemas.openxmlformats.org/officeDocument/2006/relationships/oleObject" Target="../embeddings/oleObject10.bin"/><Relationship Id="rId23" Type="http://schemas.openxmlformats.org/officeDocument/2006/relationships/oleObject" Target="../embeddings/oleObject14.bin"/><Relationship Id="rId28" Type="http://schemas.openxmlformats.org/officeDocument/2006/relationships/image" Target="../media/image35.wmf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26.gi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29.wmf"/><Relationship Id="rId22" Type="http://schemas.openxmlformats.org/officeDocument/2006/relationships/image" Target="../media/image32.wmf"/><Relationship Id="rId27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8.png"/><Relationship Id="rId3" Type="http://schemas.openxmlformats.org/officeDocument/2006/relationships/image" Target="../media/image37.png"/><Relationship Id="rId21" Type="http://schemas.openxmlformats.org/officeDocument/2006/relationships/image" Target="../media/image6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7.png"/><Relationship Id="rId2" Type="http://schemas.openxmlformats.org/officeDocument/2006/relationships/image" Target="../media/image36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9.png"/><Relationship Id="rId5" Type="http://schemas.openxmlformats.org/officeDocument/2006/relationships/image" Target="../media/image40.png"/><Relationship Id="rId15" Type="http://schemas.openxmlformats.org/officeDocument/2006/relationships/image" Target="../media/image55.png"/><Relationship Id="rId10" Type="http://schemas.openxmlformats.org/officeDocument/2006/relationships/image" Target="../media/image48.png"/><Relationship Id="rId19" Type="http://schemas.openxmlformats.org/officeDocument/2006/relationships/image" Target="../media/image59.png"/><Relationship Id="rId4" Type="http://schemas.openxmlformats.org/officeDocument/2006/relationships/image" Target="../media/image39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66.gif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65.wmf"/><Relationship Id="rId5" Type="http://schemas.openxmlformats.org/officeDocument/2006/relationships/image" Target="../media/image68.gif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67.gif"/><Relationship Id="rId9" Type="http://schemas.openxmlformats.org/officeDocument/2006/relationships/image" Target="../media/image6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71.wmf"/><Relationship Id="rId3" Type="http://schemas.openxmlformats.org/officeDocument/2006/relationships/image" Target="../media/image72.gif"/><Relationship Id="rId7" Type="http://schemas.openxmlformats.org/officeDocument/2006/relationships/image" Target="../media/image76.gi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5.gif"/><Relationship Id="rId11" Type="http://schemas.openxmlformats.org/officeDocument/2006/relationships/image" Target="../media/image70.wmf"/><Relationship Id="rId5" Type="http://schemas.openxmlformats.org/officeDocument/2006/relationships/image" Target="../media/image74.gif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73.gif"/><Relationship Id="rId9" Type="http://schemas.openxmlformats.org/officeDocument/2006/relationships/image" Target="../media/image69.wmf"/><Relationship Id="rId14" Type="http://schemas.openxmlformats.org/officeDocument/2006/relationships/image" Target="../media/image77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890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7" Type="http://schemas.openxmlformats.org/officeDocument/2006/relationships/image" Target="../media/image94.gif"/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gif"/><Relationship Id="rId5" Type="http://schemas.openxmlformats.org/officeDocument/2006/relationships/image" Target="../media/image92.gif"/><Relationship Id="rId4" Type="http://schemas.openxmlformats.org/officeDocument/2006/relationships/image" Target="../media/image91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gif"/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103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100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2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97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99.wmf"/><Relationship Id="rId4" Type="http://schemas.openxmlformats.org/officeDocument/2006/relationships/image" Target="../media/image113.pn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10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gif"/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gif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5.png"/><Relationship Id="rId5" Type="http://schemas.openxmlformats.org/officeDocument/2006/relationships/image" Target="../media/image5.png"/><Relationship Id="rId4" Type="http://schemas.openxmlformats.org/officeDocument/2006/relationships/image" Target="../media/image120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0.png"/><Relationship Id="rId5" Type="http://schemas.openxmlformats.org/officeDocument/2006/relationships/image" Target="../media/image122.emf"/><Relationship Id="rId4" Type="http://schemas.openxmlformats.org/officeDocument/2006/relationships/image" Target="../media/image121.emf"/><Relationship Id="rId9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5.gif"/><Relationship Id="rId4" Type="http://schemas.openxmlformats.org/officeDocument/2006/relationships/image" Target="../media/image124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200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10" Type="http://schemas.openxmlformats.org/officeDocument/2006/relationships/image" Target="../media/image145.png"/><Relationship Id="rId4" Type="http://schemas.openxmlformats.org/officeDocument/2006/relationships/image" Target="../media/image560.png"/><Relationship Id="rId9" Type="http://schemas.openxmlformats.org/officeDocument/2006/relationships/image" Target="../media/image144.png"/><Relationship Id="rId14" Type="http://schemas.openxmlformats.org/officeDocument/2006/relationships/image" Target="../media/image1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31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3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8" Type="http://schemas.openxmlformats.org/officeDocument/2006/relationships/image" Target="../media/image167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31.emf"/><Relationship Id="rId17" Type="http://schemas.openxmlformats.org/officeDocument/2006/relationships/image" Target="../media/image166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9.png"/><Relationship Id="rId11" Type="http://schemas.openxmlformats.org/officeDocument/2006/relationships/image" Target="../media/image163.png"/><Relationship Id="rId5" Type="http://schemas.openxmlformats.org/officeDocument/2006/relationships/image" Target="../media/image158.png"/><Relationship Id="rId15" Type="http://schemas.openxmlformats.org/officeDocument/2006/relationships/image" Target="../media/image25.png"/><Relationship Id="rId10" Type="http://schemas.openxmlformats.org/officeDocument/2006/relationships/image" Target="../media/image22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7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351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7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36.png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Relationship Id="rId14" Type="http://schemas.openxmlformats.org/officeDocument/2006/relationships/image" Target="../media/image1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7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68.png"/><Relationship Id="rId12" Type="http://schemas.openxmlformats.org/officeDocument/2006/relationships/image" Target="../media/image17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7.emf"/><Relationship Id="rId11" Type="http://schemas.openxmlformats.org/officeDocument/2006/relationships/image" Target="../media/image174.png"/><Relationship Id="rId5" Type="http://schemas.openxmlformats.org/officeDocument/2006/relationships/oleObject" Target="../embeddings/oleObject30.bin"/><Relationship Id="rId15" Type="http://schemas.openxmlformats.org/officeDocument/2006/relationships/image" Target="../media/image179.png"/><Relationship Id="rId10" Type="http://schemas.openxmlformats.org/officeDocument/2006/relationships/image" Target="../media/image171.png"/><Relationship Id="rId4" Type="http://schemas.openxmlformats.org/officeDocument/2006/relationships/image" Target="../media/image164.png"/><Relationship Id="rId9" Type="http://schemas.openxmlformats.org/officeDocument/2006/relationships/image" Target="../media/image170.png"/><Relationship Id="rId14" Type="http://schemas.openxmlformats.org/officeDocument/2006/relationships/image" Target="../media/image17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gif"/><Relationship Id="rId7" Type="http://schemas.openxmlformats.org/officeDocument/2006/relationships/image" Target="../media/image16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gif"/><Relationship Id="rId5" Type="http://schemas.openxmlformats.org/officeDocument/2006/relationships/image" Target="../media/image141.gif"/><Relationship Id="rId4" Type="http://schemas.openxmlformats.org/officeDocument/2006/relationships/image" Target="../media/image140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189.png"/><Relationship Id="rId4" Type="http://schemas.openxmlformats.org/officeDocument/2006/relationships/image" Target="../media/image15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emf"/><Relationship Id="rId13" Type="http://schemas.openxmlformats.org/officeDocument/2006/relationships/image" Target="../media/image190.emf"/><Relationship Id="rId3" Type="http://schemas.openxmlformats.org/officeDocument/2006/relationships/image" Target="../media/image180.png"/><Relationship Id="rId7" Type="http://schemas.openxmlformats.org/officeDocument/2006/relationships/image" Target="../media/image184.emf"/><Relationship Id="rId12" Type="http://schemas.openxmlformats.org/officeDocument/2006/relationships/image" Target="../media/image189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3.emf"/><Relationship Id="rId11" Type="http://schemas.openxmlformats.org/officeDocument/2006/relationships/image" Target="../media/image188.emf"/><Relationship Id="rId5" Type="http://schemas.openxmlformats.org/officeDocument/2006/relationships/image" Target="../media/image182.png"/><Relationship Id="rId10" Type="http://schemas.openxmlformats.org/officeDocument/2006/relationships/image" Target="../media/image187.emf"/><Relationship Id="rId4" Type="http://schemas.openxmlformats.org/officeDocument/2006/relationships/image" Target="../media/image181.png"/><Relationship Id="rId9" Type="http://schemas.openxmlformats.org/officeDocument/2006/relationships/image" Target="../media/image186.emf"/><Relationship Id="rId14" Type="http://schemas.openxmlformats.org/officeDocument/2006/relationships/image" Target="../media/image19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93.emf"/><Relationship Id="rId7" Type="http://schemas.openxmlformats.org/officeDocument/2006/relationships/image" Target="../media/image193.png"/><Relationship Id="rId2" Type="http://schemas.openxmlformats.org/officeDocument/2006/relationships/image" Target="../media/image1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0.png"/><Relationship Id="rId11" Type="http://schemas.openxmlformats.org/officeDocument/2006/relationships/image" Target="../media/image197.png"/><Relationship Id="rId5" Type="http://schemas.openxmlformats.org/officeDocument/2006/relationships/image" Target="../media/image1910.png"/><Relationship Id="rId10" Type="http://schemas.openxmlformats.org/officeDocument/2006/relationships/image" Target="../media/image196.png"/><Relationship Id="rId4" Type="http://schemas.openxmlformats.org/officeDocument/2006/relationships/image" Target="../media/image1900.png"/><Relationship Id="rId9" Type="http://schemas.openxmlformats.org/officeDocument/2006/relationships/image" Target="../media/image19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194.emf"/><Relationship Id="rId7" Type="http://schemas.openxmlformats.org/officeDocument/2006/relationships/image" Target="../media/image207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emf"/><Relationship Id="rId5" Type="http://schemas.openxmlformats.org/officeDocument/2006/relationships/image" Target="../media/image196.emf"/><Relationship Id="rId4" Type="http://schemas.openxmlformats.org/officeDocument/2006/relationships/image" Target="../media/image195.emf"/><Relationship Id="rId9" Type="http://schemas.openxmlformats.org/officeDocument/2006/relationships/image" Target="../media/image20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image" Target="../media/image19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01.emf"/><Relationship Id="rId7" Type="http://schemas.openxmlformats.org/officeDocument/2006/relationships/image" Target="../media/image2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02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20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png"/><Relationship Id="rId4" Type="http://schemas.openxmlformats.org/officeDocument/2006/relationships/image" Target="../media/image206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2" Type="http://schemas.openxmlformats.org/officeDocument/2006/relationships/image" Target="../media/image20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9.png"/><Relationship Id="rId4" Type="http://schemas.openxmlformats.org/officeDocument/2006/relationships/image" Target="../media/image209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/><Relationship Id="rId7" Type="http://schemas.openxmlformats.org/officeDocument/2006/relationships/image" Target="../media/image235.png"/><Relationship Id="rId2" Type="http://schemas.openxmlformats.org/officeDocument/2006/relationships/image" Target="../media/image21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4.png"/><Relationship Id="rId5" Type="http://schemas.openxmlformats.org/officeDocument/2006/relationships/image" Target="../media/image213.png"/><Relationship Id="rId4" Type="http://schemas.openxmlformats.org/officeDocument/2006/relationships/image" Target="../media/image23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7" Type="http://schemas.openxmlformats.org/officeDocument/2006/relationships/image" Target="../media/image235.png"/><Relationship Id="rId2" Type="http://schemas.openxmlformats.org/officeDocument/2006/relationships/image" Target="../media/image21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4.png"/><Relationship Id="rId5" Type="http://schemas.openxmlformats.org/officeDocument/2006/relationships/image" Target="../media/image226.png"/><Relationship Id="rId4" Type="http://schemas.openxmlformats.org/officeDocument/2006/relationships/image" Target="../media/image211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0.png"/><Relationship Id="rId5" Type="http://schemas.openxmlformats.org/officeDocument/2006/relationships/image" Target="../media/image216.png"/><Relationship Id="rId4" Type="http://schemas.openxmlformats.org/officeDocument/2006/relationships/oleObject" Target="../embeddings/oleObject32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image" Target="../media/image22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4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gif"/><Relationship Id="rId2" Type="http://schemas.openxmlformats.org/officeDocument/2006/relationships/image" Target="../media/image226.gif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1.jpeg"/><Relationship Id="rId4" Type="http://schemas.openxmlformats.org/officeDocument/2006/relationships/image" Target="../media/image2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3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2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3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3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2.gif"/><Relationship Id="rId4" Type="http://schemas.openxmlformats.org/officeDocument/2006/relationships/image" Target="../media/image139.gi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2" Type="http://schemas.openxmlformats.org/officeDocument/2006/relationships/image" Target="../media/image23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1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emf"/><Relationship Id="rId2" Type="http://schemas.openxmlformats.org/officeDocument/2006/relationships/image" Target="../media/image2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emf"/><Relationship Id="rId5" Type="http://schemas.openxmlformats.org/officeDocument/2006/relationships/image" Target="../media/image245.emf"/><Relationship Id="rId4" Type="http://schemas.openxmlformats.org/officeDocument/2006/relationships/image" Target="../media/image244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0.png"/><Relationship Id="rId2" Type="http://schemas.openxmlformats.org/officeDocument/2006/relationships/image" Target="../media/image23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38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5.jpeg"/><Relationship Id="rId4" Type="http://schemas.openxmlformats.org/officeDocument/2006/relationships/image" Target="../media/image25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0.jpeg"/><Relationship Id="rId4" Type="http://schemas.openxmlformats.org/officeDocument/2006/relationships/image" Target="../media/image259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2" Type="http://schemas.openxmlformats.org/officeDocument/2006/relationships/image" Target="../media/image25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50.png"/><Relationship Id="rId4" Type="http://schemas.openxmlformats.org/officeDocument/2006/relationships/image" Target="../media/image254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emf"/><Relationship Id="rId2" Type="http://schemas.openxmlformats.org/officeDocument/2006/relationships/image" Target="../media/image25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90.png"/><Relationship Id="rId4" Type="http://schemas.openxmlformats.org/officeDocument/2006/relationships/image" Target="../media/image258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265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50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13" Type="http://schemas.openxmlformats.org/officeDocument/2006/relationships/image" Target="../media/image281.wmf"/><Relationship Id="rId3" Type="http://schemas.openxmlformats.org/officeDocument/2006/relationships/image" Target="../media/image271.wmf"/><Relationship Id="rId7" Type="http://schemas.openxmlformats.org/officeDocument/2006/relationships/image" Target="../media/image275.wmf"/><Relationship Id="rId12" Type="http://schemas.openxmlformats.org/officeDocument/2006/relationships/image" Target="../media/image280.wmf"/><Relationship Id="rId2" Type="http://schemas.openxmlformats.org/officeDocument/2006/relationships/image" Target="../media/image270.wmf"/><Relationship Id="rId16" Type="http://schemas.openxmlformats.org/officeDocument/2006/relationships/image" Target="../media/image2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wmf"/><Relationship Id="rId11" Type="http://schemas.openxmlformats.org/officeDocument/2006/relationships/image" Target="../media/image279.wmf"/><Relationship Id="rId5" Type="http://schemas.openxmlformats.org/officeDocument/2006/relationships/image" Target="../media/image273.wmf"/><Relationship Id="rId15" Type="http://schemas.openxmlformats.org/officeDocument/2006/relationships/image" Target="../media/image283.wmf"/><Relationship Id="rId10" Type="http://schemas.openxmlformats.org/officeDocument/2006/relationships/image" Target="../media/image278.wmf"/><Relationship Id="rId4" Type="http://schemas.openxmlformats.org/officeDocument/2006/relationships/image" Target="../media/image272.wmf"/><Relationship Id="rId9" Type="http://schemas.openxmlformats.org/officeDocument/2006/relationships/image" Target="../media/image277.wmf"/><Relationship Id="rId14" Type="http://schemas.openxmlformats.org/officeDocument/2006/relationships/image" Target="../media/image282.wmf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5" Type="http://schemas.openxmlformats.org/officeDocument/2006/relationships/image" Target="../media/image289.jpeg"/><Relationship Id="rId4" Type="http://schemas.openxmlformats.org/officeDocument/2006/relationships/image" Target="../media/image288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jpeg"/><Relationship Id="rId7" Type="http://schemas.openxmlformats.org/officeDocument/2006/relationships/image" Target="../media/image296.gif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5.jpeg"/><Relationship Id="rId5" Type="http://schemas.openxmlformats.org/officeDocument/2006/relationships/image" Target="../media/image294.png"/><Relationship Id="rId4" Type="http://schemas.openxmlformats.org/officeDocument/2006/relationships/image" Target="../media/image29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image" Target="../media/image29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9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RF Principles and TM Mode Cavity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3270250" y="3890458"/>
            <a:ext cx="26035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+mn-lt"/>
              </a:rPr>
              <a:t>Erk Jensen</a:t>
            </a:r>
          </a:p>
          <a:p>
            <a:pPr algn="ctr">
              <a:spcBef>
                <a:spcPct val="50000"/>
              </a:spcBef>
            </a:pPr>
            <a:r>
              <a:rPr lang="en-US" sz="1600" dirty="0">
                <a:latin typeface="+mn-lt"/>
              </a:rPr>
              <a:t>CERN B</a:t>
            </a:r>
            <a:r>
              <a:rPr lang="en-US" sz="1600" dirty="0" smtClean="0">
                <a:latin typeface="+mn-lt"/>
              </a:rPr>
              <a:t>E/RF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5"/>
          <p:cNvSpPr>
            <a:spLocks noGrp="1" noChangeArrowheads="1"/>
          </p:cNvSpPr>
          <p:nvPr>
            <p:ph type="title"/>
          </p:nvPr>
        </p:nvSpPr>
        <p:spPr>
          <a:xfrm>
            <a:off x="577850" y="609600"/>
            <a:ext cx="79883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DC versus RF</a:t>
            </a:r>
          </a:p>
        </p:txBody>
      </p:sp>
      <p:pic>
        <p:nvPicPr>
          <p:cNvPr id="2053" name="Picture 5" descr="Oct00-Mik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4006" y="3657600"/>
            <a:ext cx="3581400" cy="24733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33413" y="10668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DC accelerator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419600" y="32004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RF accelerator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3" name="Text Box 16"/>
              <p:cNvSpPr txBox="1">
                <a:spLocks noChangeArrowheads="1"/>
              </p:cNvSpPr>
              <p:nvPr/>
            </p:nvSpPr>
            <p:spPr bwMode="auto">
              <a:xfrm>
                <a:off x="925805" y="1800255"/>
                <a:ext cx="3125127" cy="9908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>
                    <a:latin typeface="+mn-lt"/>
                  </a:rPr>
                  <a:t>potential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𝑞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en-US" sz="200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</m:acc>
                      </m:e>
                    </m:nary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m:rPr>
                        <m:sty m:val="p"/>
                      </m:rPr>
                      <a:rPr lang="el-GR" sz="2000" b="0" i="1" smtClean="0">
                        <a:latin typeface="Cambria Math"/>
                        <a:ea typeface="Cambria Math"/>
                      </a:rPr>
                      <m:t>Φ</m:t>
                    </m:r>
                  </m:oMath>
                </a14:m>
                <a:r>
                  <a:rPr lang="en-US" sz="2000" dirty="0" smtClean="0">
                    <a:latin typeface="+mn-lt"/>
                  </a:rPr>
                  <a:t> 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033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805" y="1800255"/>
                <a:ext cx="3125127" cy="990849"/>
              </a:xfrm>
              <a:prstGeom prst="rect">
                <a:avLst/>
              </a:prstGeom>
              <a:blipFill rotWithShape="1">
                <a:blip r:embed="rId4"/>
                <a:stretch>
                  <a:fillRect t="-9202" b="-889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maygrd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069" y="1524000"/>
            <a:ext cx="3276600" cy="253841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Lorentz force</a:t>
            </a:r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A charged particle moving with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en-GB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GB" i="1">
                            <a:latin typeface="Cambria Math"/>
                          </a:rPr>
                          <m:t>𝑚</m:t>
                        </m:r>
                        <m:r>
                          <a:rPr lang="en-GB" i="1">
                            <a:latin typeface="Cambria Math"/>
                          </a:rPr>
                          <m:t> 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GB" dirty="0"/>
                  <a:t> through an electromagnetic field experiences a force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GB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en-GB" i="1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  <m:r>
                          <a:rPr lang="en-GB" i="1">
                            <a:latin typeface="Cambria Math"/>
                            <a:ea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The total energy of this particle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𝑝𝑐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𝛾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𝑚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the kinetic energy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𝑘𝑖𝑛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𝛾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The role of acceleration is to increase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Change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</m:oMath>
                </a14:m>
                <a:r>
                  <a:rPr lang="en-GB" dirty="0"/>
                  <a:t> (by differentiation):</a:t>
                </a:r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𝑊𝑑𝑊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GB" i="1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GB" i="1">
                          <a:latin typeface="Cambria Math"/>
                          <a:ea typeface="Cambria Math"/>
                        </a:rPr>
                        <m:t>𝑑𝑡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GB" dirty="0"/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𝑑𝑊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GB" dirty="0" smtClean="0"/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:r>
                  <a:rPr lang="en-GB" dirty="0" smtClean="0"/>
                  <a:t>Note: </a:t>
                </a:r>
                <a:r>
                  <a:rPr lang="en-GB" b="1" dirty="0" smtClean="0"/>
                  <a:t>Only the electric field can change the particle energy!</a:t>
                </a:r>
                <a:endParaRPr lang="en-GB" b="1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764" r="-4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9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8390380" cy="787473"/>
          </a:xfrm>
        </p:spPr>
        <p:txBody>
          <a:bodyPr/>
          <a:lstStyle/>
          <a:p>
            <a:pPr eaLnBrk="1" hangingPunct="1"/>
            <a:r>
              <a:rPr lang="en-US" dirty="0" smtClean="0"/>
              <a:t>Maxwell’s equations (in vacuum)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mP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𝐽</m:t>
                                </m:r>
                              </m:e>
                            </m:acc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</m:mr>
                      </m:m>
                    </m:oMath>
                  </m:oMathPara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GB" sz="2400" dirty="0" smtClean="0"/>
                  <a:t>Why not DC?</a:t>
                </a:r>
              </a:p>
              <a:p>
                <a:pPr marL="800100" lvl="2" indent="0">
                  <a:buNone/>
                </a:pPr>
                <a:r>
                  <a:rPr lang="en-US" sz="1600" dirty="0"/>
                  <a:t>DC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en-GB" sz="1600" i="1">
                        <a:latin typeface="Cambria Math"/>
                        <a:ea typeface="Cambria Math"/>
                      </a:rPr>
                      <m:t>≡0</m:t>
                    </m:r>
                  </m:oMath>
                </a14:m>
                <a:r>
                  <a:rPr lang="en-US" sz="1600" dirty="0"/>
                  <a:t>):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GB" sz="1600" i="1">
                        <a:latin typeface="Cambria Math"/>
                        <a:ea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16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1600" dirty="0"/>
                  <a:t>, which is solved by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GB" sz="1600" i="1">
                        <a:latin typeface="Cambria Math"/>
                      </a:rPr>
                      <m:t>=−</m:t>
                    </m:r>
                    <m:r>
                      <a:rPr lang="en-GB" sz="1600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sty m:val="p"/>
                      </m:rPr>
                      <a:rPr lang="el-GR" sz="1600" i="1">
                        <a:latin typeface="Cambria Math"/>
                        <a:ea typeface="Cambria Math"/>
                      </a:rPr>
                      <m:t>Φ</m:t>
                    </m:r>
                  </m:oMath>
                </a14:m>
                <a:endParaRPr lang="en-US" sz="1600" dirty="0"/>
              </a:p>
              <a:p>
                <a:pPr marL="800100" lvl="2" indent="0">
                  <a:buNone/>
                </a:pPr>
                <a:r>
                  <a:rPr lang="en-GB" sz="1600" dirty="0" smtClean="0"/>
                  <a:t>Limit: </a:t>
                </a:r>
                <a:r>
                  <a:rPr lang="en-US" sz="1600" dirty="0"/>
                  <a:t>If you want to gain 1 MeV, you need a potential of 1 MV</a:t>
                </a:r>
                <a:r>
                  <a:rPr lang="en-US" sz="1600" dirty="0" smtClean="0"/>
                  <a:t>!</a:t>
                </a:r>
                <a:br>
                  <a:rPr lang="en-US" sz="1600" dirty="0" smtClean="0"/>
                </a:br>
                <a:endParaRPr lang="en-US" sz="16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/>
                  <a:t>Circular machine: DC acceleration impossible since </a:t>
                </a:r>
                <a14:m>
                  <m:oMath xmlns:m="http://schemas.openxmlformats.org/officeDocument/2006/math">
                    <m:nary>
                      <m:naryPr>
                        <m:chr m:val="∮"/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nor/>
                            <m:brk/>
                          </m:rPr>
                          <a:rPr lang="en-GB" sz="240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GB" sz="2400" i="1">
                            <a:latin typeface="Cambria Math"/>
                          </a:rPr>
                          <m:t>=</m:t>
                        </m:r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e>
                    </m:nary>
                  </m:oMath>
                </a14:m>
                <a:r>
                  <a:rPr lang="en-US" sz="2400" dirty="0" smtClean="0"/>
                  <a:t> </a:t>
                </a:r>
              </a:p>
              <a:p>
                <a:pPr marL="800100" lvl="2" indent="0">
                  <a:buNone/>
                </a:pPr>
                <a:r>
                  <a:rPr lang="en-US" sz="1600" dirty="0" smtClean="0"/>
                  <a:t>With time-varying fields: </a:t>
                </a:r>
              </a:p>
              <a:p>
                <a:pPr marL="8001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</m:e>
                          <m:e>
                            <m:nary>
                              <m:naryPr>
                                <m:chr m:val="∮"/>
                                <m:limLoc m:val="undOvr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000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</m:acc>
                                <m:r>
                                  <m:rPr>
                                    <m:brk/>
                                  </m:rP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r>
                                  <m:rPr>
                                    <m:nor/>
                                    <m:brk/>
                                  </m:rPr>
                                  <a:rPr lang="en-GB" sz="2000">
                                    <a:latin typeface="Cambria Math"/>
                                    <a:ea typeface="Cambria Math"/>
                                  </a:rPr>
                                  <m:t>d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𝑠</m:t>
                                    </m:r>
                                  </m:e>
                                </m:acc>
                                <m:r>
                                  <m:rPr>
                                    <m:brk/>
                                  </m:rPr>
                                  <a:rPr lang="en-GB" sz="2000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i="1">
                                    <a:latin typeface="Cambria Math"/>
                                  </a:rPr>
                                  <m:t>−</m:t>
                                </m:r>
                                <m:nary>
                                  <m:naryPr>
                                    <m:chr m:val="∬"/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𝜕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GB" sz="20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𝐵</m:t>
                                            </m:r>
                                          </m:e>
                                        </m:acc>
                                      </m:num>
                                      <m:den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𝜕</m:t>
                                        </m:r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𝑡</m:t>
                                        </m:r>
                                      </m:den>
                                    </m:f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∙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2000">
                                        <a:latin typeface="Cambria Math"/>
                                        <a:ea typeface="Cambria Math"/>
                                      </a:rPr>
                                      <m:t>d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</m:nary>
                              </m:e>
                            </m:nary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.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 l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Left-Right Arrow 23"/>
          <p:cNvSpPr/>
          <p:nvPr/>
        </p:nvSpPr>
        <p:spPr>
          <a:xfrm rot="19672586">
            <a:off x="2300322" y="2680063"/>
            <a:ext cx="1126502" cy="281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92299" y="980301"/>
            <a:ext cx="1818146" cy="2702011"/>
            <a:chOff x="7292299" y="980301"/>
            <a:chExt cx="1818146" cy="2702011"/>
          </a:xfrm>
        </p:grpSpPr>
        <p:pic>
          <p:nvPicPr>
            <p:cNvPr id="187394" name="Picture 2" descr="http://upload.wikimedia.org/wikipedia/commons/6/6b/Daresbury_Laboratory_tower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2" r="15441" b="20675"/>
            <a:stretch/>
          </p:blipFill>
          <p:spPr bwMode="auto">
            <a:xfrm>
              <a:off x="7339914" y="980301"/>
              <a:ext cx="1655805" cy="270201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 bwMode="auto">
            <a:xfrm>
              <a:off x="7292299" y="3035981"/>
              <a:ext cx="18181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World’s highest energy Van-de-</a:t>
              </a:r>
              <a:r>
                <a:rPr lang="en-GB" sz="1200" dirty="0" err="1" smtClean="0">
                  <a:solidFill>
                    <a:srgbClr val="FFFF00"/>
                  </a:solidFill>
                  <a:latin typeface="+mn-lt"/>
                </a:rPr>
                <a:t>Graaff</a:t>
              </a:r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 Generator on </a:t>
              </a:r>
              <a:r>
                <a:rPr lang="en-GB" sz="1200" dirty="0" err="1" smtClean="0">
                  <a:solidFill>
                    <a:srgbClr val="FFFF00"/>
                  </a:solidFill>
                  <a:latin typeface="+mn-lt"/>
                </a:rPr>
                <a:t>Daresbury</a:t>
              </a:r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 Lab campus</a:t>
              </a:r>
              <a:endParaRPr lang="en-GB" sz="1200" dirty="0">
                <a:solidFill>
                  <a:srgbClr val="FFFF00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8277025" cy="78747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800" dirty="0" smtClean="0"/>
              <a:t>Maxwell’s equations in vacuum (contd.)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GB" sz="2400" dirty="0" smtClean="0">
                    <a:ea typeface="Cambria Math"/>
                  </a:rPr>
                  <a:t>Source-free: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mP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400" dirty="0"/>
                  <a:t>curl </a:t>
                </a:r>
                <a:r>
                  <a:rPr lang="en-US" sz="2400" dirty="0" smtClean="0"/>
                  <a:t>(rot,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 smtClean="0"/>
                  <a:t>) of </a:t>
                </a:r>
                <a:r>
                  <a:rPr lang="en-US" sz="2400" dirty="0"/>
                  <a:t>3</a:t>
                </a:r>
                <a:r>
                  <a:rPr lang="en-US" sz="2400" baseline="30000" dirty="0"/>
                  <a:t>rd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equation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400" dirty="0" smtClean="0"/>
                  <a:t> of </a:t>
                </a:r>
                <a:r>
                  <a:rPr lang="en-US" sz="2400" dirty="0"/>
                  <a:t>1</a:t>
                </a:r>
                <a:r>
                  <a:rPr lang="en-US" sz="2400" baseline="30000" dirty="0"/>
                  <a:t>st </a:t>
                </a:r>
                <a:r>
                  <a:rPr lang="en-US" sz="2400" dirty="0"/>
                  <a:t>equation</a:t>
                </a:r>
                <a:r>
                  <a:rPr lang="en-US" sz="24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=0.</m:t>
                      </m:r>
                    </m:oMath>
                  </m:oMathPara>
                </a14:m>
                <a:endParaRPr lang="en-GB" sz="24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Using the vector identity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𝛻𝛻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−∆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400" dirty="0" smtClean="0"/>
                  <a:t> and the 4</a:t>
                </a:r>
                <a:r>
                  <a:rPr lang="en-US" sz="2400" baseline="30000" dirty="0" smtClean="0"/>
                  <a:t>th</a:t>
                </a:r>
                <a:r>
                  <a:rPr lang="en-US" sz="2400" dirty="0" smtClean="0"/>
                  <a:t> Maxwell equation, this yields: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i="1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GB" sz="240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GB" sz="2400" dirty="0" smtClean="0">
                    <a:ea typeface="Cambria Math"/>
                  </a:rPr>
                  <a:t>i.e. the 4-dimensional Laplace equation.</a:t>
                </a:r>
                <a:endParaRPr lang="en-GB" sz="2400" dirty="0">
                  <a:ea typeface="Cambria Math"/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 l="-1042" t="-1630" b="-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7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From waveguide to pillbox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29125" y="1428736"/>
                <a:ext cx="4143404" cy="2121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+mn-lt"/>
                  </a:rPr>
                  <a:t>Wave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1" i="1" smtClean="0">
                            <a:latin typeface="Cambria Math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: </a:t>
                </a:r>
              </a:p>
              <a:p>
                <a:r>
                  <a:rPr lang="en-GB" sz="2000" dirty="0" smtClean="0">
                    <a:latin typeface="+mn-lt"/>
                  </a:rPr>
                  <a:t>the direction of</a:t>
                </a:r>
                <a:r>
                  <a:rPr lang="en-GB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𝑘</m:t>
                        </m:r>
                      </m:e>
                    </m:acc>
                    <m:r>
                      <a:rPr lang="en-GB" sz="20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is the direction of propagation,</a:t>
                </a:r>
              </a:p>
              <a:p>
                <a:r>
                  <a:rPr lang="en-GB" sz="2000" dirty="0" smtClean="0">
                    <a:latin typeface="+mn-lt"/>
                  </a:rPr>
                  <a:t>the length of</a:t>
                </a:r>
                <a:r>
                  <a:rPr lang="en-GB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 is the phase shift per unit length.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 behaves like a vector.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5" y="1428736"/>
                <a:ext cx="4143404" cy="2121350"/>
              </a:xfrm>
              <a:prstGeom prst="rect">
                <a:avLst/>
              </a:prstGeom>
              <a:blipFill rotWithShape="1">
                <a:blip r:embed="rId3"/>
                <a:stretch>
                  <a:fillRect l="-1620" b="-4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Homogeneous plane wave</a:t>
            </a:r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5473701" y="4429132"/>
            <a:ext cx="1876450" cy="10906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5473701" y="5516563"/>
            <a:ext cx="187645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5473700" y="4438650"/>
            <a:ext cx="1588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GB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928926" y="5883226"/>
            <a:ext cx="114300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143372" y="5988626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2083455" y="338659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72602" y="342900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71406" y="485776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2844" y="4500570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400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GB" sz="14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Arc 32"/>
          <p:cNvSpPr/>
          <p:nvPr/>
        </p:nvSpPr>
        <p:spPr>
          <a:xfrm>
            <a:off x="4388422" y="4426850"/>
            <a:ext cx="2183842" cy="2183842"/>
          </a:xfrm>
          <a:prstGeom prst="arc">
            <a:avLst>
              <a:gd name="adj1" fmla="val 19899590"/>
              <a:gd name="adj2" fmla="val 0"/>
            </a:avLst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572264" y="5072074"/>
            <a:ext cx="298480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600" i="1" dirty="0" smtClean="0">
                <a:latin typeface="Times New Roman"/>
                <a:cs typeface="Times New Roman"/>
              </a:rPr>
              <a:t>φ</a:t>
            </a:r>
            <a:endParaRPr lang="en-GB" sz="1600" i="1" dirty="0"/>
          </a:p>
        </p:txBody>
      </p:sp>
      <p:pic>
        <p:nvPicPr>
          <p:cNvPr id="166917" name="Picture 5" descr="pw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195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 bwMode="auto">
              <a:xfrm>
                <a:off x="796806" y="1428736"/>
                <a:ext cx="3234412" cy="12817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GB" sz="2000" i="1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</m:acc>
                            <m:r>
                              <a:rPr lang="en-GB" sz="200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</m:e>
                    </m:func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2000" i="1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0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func>
                      <m:func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</m:acc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</m:e>
                    </m:func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𝑘</m:t>
                        </m:r>
                      </m:e>
                    </m:acc>
                    <m:r>
                      <a:rPr lang="en-GB" sz="2000" i="1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acc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den>
                    </m:f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  <m:func>
                          <m:func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b="0" i="0" smtClean="0"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</m:func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b="0" i="0" smtClean="0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806" y="1428736"/>
                <a:ext cx="3234412" cy="1281761"/>
              </a:xfrm>
              <a:prstGeom prst="rect">
                <a:avLst/>
              </a:prstGeom>
              <a:blipFill rotWithShape="1">
                <a:blip r:embed="rId11"/>
                <a:stretch>
                  <a:fillRect t="-14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auto">
              <a:xfrm>
                <a:off x="4543425" y="3871892"/>
                <a:ext cx="1051250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⊥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425" y="3871892"/>
                <a:ext cx="1051250" cy="566758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 bwMode="auto">
              <a:xfrm>
                <a:off x="6500827" y="5423756"/>
                <a:ext cx="2150524" cy="910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GB" sz="1800" b="0" i="1" smtClean="0">
                                          <a:latin typeface="Cambria Math"/>
                                        </a:rPr>
                                        <m:t>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00827" y="5423756"/>
                <a:ext cx="2150524" cy="91069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 bwMode="auto">
              <a:xfrm>
                <a:off x="7350151" y="3807257"/>
                <a:ext cx="844077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𝑘</m:t>
                      </m:r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0151" y="3807257"/>
                <a:ext cx="844077" cy="56675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Wave length, phase velocity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4294967295"/>
              </p:nvPr>
            </p:nvSpPr>
            <p:spPr>
              <a:xfrm>
                <a:off x="457200" y="923027"/>
                <a:ext cx="8229600" cy="5198612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 smtClean="0"/>
                  <a:t>The components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/>
                  <a:t> are related to the wavelength in the direction of that component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 etc. , to the phase velocity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sz="2000" i="1" smtClean="0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r>
                      <a:rPr lang="en-GB" sz="2000" b="0" i="1" smtClean="0">
                        <a:latin typeface="Cambria Math"/>
                      </a:rPr>
                      <m:t>𝑓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sz="2000" dirty="0" smtClean="0"/>
                  <a:t>. </a:t>
                </a:r>
              </a:p>
              <a:p>
                <a:endParaRPr lang="en-GB" sz="2000" dirty="0" smtClean="0"/>
              </a:p>
              <a:p>
                <a:endParaRPr lang="en-GB" sz="2000" dirty="0" smtClean="0"/>
              </a:p>
              <a:p>
                <a:pPr>
                  <a:buNone/>
                </a:pPr>
                <a:endParaRPr lang="en-GB" sz="20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57200" y="923027"/>
                <a:ext cx="8229600" cy="5198612"/>
              </a:xfrm>
              <a:blipFill rotWithShape="1">
                <a:blip r:embed="rId3"/>
                <a:stretch>
                  <a:fillRect l="-593" r="-1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rot="5400000" flipH="1" flipV="1">
            <a:off x="5214810" y="2785396"/>
            <a:ext cx="1143802" cy="2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86446" y="3357562"/>
            <a:ext cx="21431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86446" y="2205038"/>
            <a:ext cx="2170104" cy="1152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5082375" y="4884535"/>
            <a:ext cx="2065360" cy="6572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4754494" y="5212416"/>
            <a:ext cx="2065359" cy="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071934" y="410793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62410" y="349091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rot="5400000" flipH="1" flipV="1">
            <a:off x="3532652" y="3753174"/>
            <a:ext cx="506410" cy="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714744" y="3214686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800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GB" sz="18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3786182" y="4006848"/>
            <a:ext cx="546128" cy="136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 flipH="1" flipV="1">
            <a:off x="3786182" y="3571876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7941" name="Picture 5" descr="pw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944" name="Picture 8" descr="p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85651" y="6236335"/>
            <a:ext cx="6437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 bwMode="auto">
              <a:xfrm>
                <a:off x="4805163" y="1931175"/>
                <a:ext cx="1051250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⊥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5163" y="1931175"/>
                <a:ext cx="1051250" cy="56675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 bwMode="auto">
              <a:xfrm>
                <a:off x="6942138" y="3190885"/>
                <a:ext cx="2150524" cy="910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GB" sz="1800" b="0" i="1" smtClean="0">
                                          <a:latin typeface="Cambria Math"/>
                                        </a:rPr>
                                        <m:t>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42138" y="3190885"/>
                <a:ext cx="2150524" cy="9106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 bwMode="auto">
              <a:xfrm>
                <a:off x="7807274" y="1777196"/>
                <a:ext cx="844077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𝑘</m:t>
                      </m:r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7274" y="1777196"/>
                <a:ext cx="844077" cy="56675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 bwMode="auto">
              <a:xfrm>
                <a:off x="4805163" y="3753643"/>
                <a:ext cx="1051250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⊥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5163" y="3753643"/>
                <a:ext cx="1051250" cy="56675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 bwMode="auto">
              <a:xfrm>
                <a:off x="6586655" y="5646006"/>
                <a:ext cx="2150524" cy="910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GB" sz="1800" b="0" i="1" smtClean="0">
                                          <a:latin typeface="Cambria Math"/>
                                        </a:rPr>
                                        <m:t>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6655" y="5646006"/>
                <a:ext cx="2150524" cy="9106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 bwMode="auto">
              <a:xfrm>
                <a:off x="6586655" y="4014810"/>
                <a:ext cx="844077" cy="566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𝑘</m:t>
                      </m:r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6655" y="4014810"/>
                <a:ext cx="844077" cy="56675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Superposition of 2 homogeneous plane waves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346740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071934" y="328612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65801" y="4648300"/>
                <a:ext cx="4071966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714375" algn="l"/>
                  </a:tabLst>
                </a:pPr>
                <a:r>
                  <a:rPr lang="en-GB" sz="1600" dirty="0" smtClean="0">
                    <a:latin typeface="+mn-lt"/>
                  </a:rPr>
                  <a:t>Metallic walls may be inserted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16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/>
                </a:r>
                <a:br>
                  <a:rPr lang="en-GB" sz="1600" dirty="0" smtClean="0">
                    <a:latin typeface="+mn-lt"/>
                  </a:rPr>
                </a:br>
                <a:r>
                  <a:rPr lang="en-GB" sz="1600" dirty="0" smtClean="0">
                    <a:latin typeface="+mn-lt"/>
                  </a:rPr>
                  <a:t>without </a:t>
                </a:r>
                <a:r>
                  <a:rPr lang="en-GB" sz="1800" dirty="0" smtClean="0">
                    <a:latin typeface="+mn-lt"/>
                  </a:rPr>
                  <a:t>perturbing</a:t>
                </a:r>
                <a:r>
                  <a:rPr lang="en-GB" sz="1600" dirty="0" smtClean="0">
                    <a:latin typeface="+mn-lt"/>
                  </a:rPr>
                  <a:t> the fields. </a:t>
                </a:r>
                <a:br>
                  <a:rPr lang="en-GB" sz="1600" dirty="0" smtClean="0">
                    <a:latin typeface="+mn-lt"/>
                  </a:rPr>
                </a:br>
                <a:r>
                  <a:rPr lang="en-GB" sz="1600" dirty="0" smtClean="0">
                    <a:latin typeface="+mn-lt"/>
                  </a:rPr>
                  <a:t>Note the standing wave in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GB" sz="1600" i="1" dirty="0" smtClean="0">
                    <a:latin typeface="+mn-lt"/>
                    <a:cs typeface="Times New Roman" pitchFamily="18" charset="0"/>
                  </a:rPr>
                  <a:t>-</a:t>
                </a:r>
                <a:r>
                  <a:rPr lang="en-GB" sz="1600" dirty="0" smtClean="0">
                    <a:latin typeface="+mn-lt"/>
                  </a:rPr>
                  <a:t>direction!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01" y="4648300"/>
                <a:ext cx="4071966" cy="1246495"/>
              </a:xfrm>
              <a:prstGeom prst="rect">
                <a:avLst/>
              </a:prstGeom>
              <a:blipFill rotWithShape="1">
                <a:blip r:embed="rId2"/>
                <a:stretch>
                  <a:fillRect l="-898" b="-4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81445" y="2429177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𝑧</m:t>
                      </m:r>
                    </m:oMath>
                  </m:oMathPara>
                </a14:m>
                <a:endParaRPr lang="en-GB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45" y="2429177"/>
                <a:ext cx="3585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77518" y="1919278"/>
                <a:ext cx="372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</m:oMath>
                  </m:oMathPara>
                </a14:m>
                <a:endParaRPr lang="en-GB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518" y="1919278"/>
                <a:ext cx="37279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rot="5400000" flipH="1" flipV="1">
            <a:off x="3747760" y="2181538"/>
            <a:ext cx="506410" cy="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22983" y="1623967"/>
                <a:ext cx="495327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GB" sz="18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18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GB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83" y="1623967"/>
                <a:ext cx="495327" cy="391261"/>
              </a:xfrm>
              <a:prstGeom prst="rect">
                <a:avLst/>
              </a:prstGeom>
              <a:blipFill rotWithShape="0"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4001290" y="2435212"/>
            <a:ext cx="546128" cy="136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001290" y="200024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09114" y="5963206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This way one gets a hollow rectangular waveguide</a:t>
            </a:r>
          </a:p>
        </p:txBody>
      </p:sp>
      <p:pic>
        <p:nvPicPr>
          <p:cNvPr id="168962" name="Picture 2" descr="pw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3" name="Picture 3" descr="pw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92550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4" name="Picture 4" descr="pw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241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6" name="Picture 6" descr="pw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241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3S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715907"/>
            <a:ext cx="3933825" cy="2705100"/>
          </a:xfrm>
          <a:prstGeom prst="rect">
            <a:avLst/>
          </a:prstGeom>
        </p:spPr>
      </p:pic>
      <p:pic>
        <p:nvPicPr>
          <p:cNvPr id="25" name="Picture 24" descr="S3S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991719"/>
            <a:ext cx="3933825" cy="2705100"/>
          </a:xfrm>
          <a:prstGeom prst="rect">
            <a:avLst/>
          </a:prstGeom>
        </p:spPr>
      </p:pic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Rectangular waveguide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Text Box 83"/>
              <p:cNvSpPr txBox="1">
                <a:spLocks noChangeArrowheads="1"/>
              </p:cNvSpPr>
              <p:nvPr/>
            </p:nvSpPr>
            <p:spPr bwMode="auto">
              <a:xfrm>
                <a:off x="80115" y="1071546"/>
                <a:ext cx="4706630" cy="40780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Fundamental (TE</a:t>
                </a:r>
                <a:r>
                  <a:rPr lang="en-US" sz="1600" baseline="-25000" dirty="0">
                    <a:latin typeface="+mn-lt"/>
                  </a:rPr>
                  <a:t>10</a:t>
                </a:r>
                <a:r>
                  <a:rPr lang="en-US" sz="1600" dirty="0">
                    <a:latin typeface="+mn-lt"/>
                  </a:rPr>
                  <a:t> or H</a:t>
                </a:r>
                <a:r>
                  <a:rPr lang="en-US" sz="1600" baseline="-25000" dirty="0">
                    <a:latin typeface="+mn-lt"/>
                  </a:rPr>
                  <a:t>10</a:t>
                </a:r>
                <a:r>
                  <a:rPr lang="en-US" sz="1600" dirty="0">
                    <a:latin typeface="+mn-lt"/>
                  </a:rPr>
                  <a:t>) mode</a:t>
                </a:r>
              </a:p>
              <a:p>
                <a:r>
                  <a:rPr lang="en-US" sz="1600" dirty="0">
                    <a:latin typeface="+mn-lt"/>
                  </a:rPr>
                  <a:t>in a standard rectangular waveguide</a:t>
                </a:r>
                <a:r>
                  <a:rPr lang="en-US" sz="1600" dirty="0" smtClean="0">
                    <a:latin typeface="+mn-lt"/>
                  </a:rPr>
                  <a:t>.</a:t>
                </a:r>
              </a:p>
              <a:p>
                <a:endParaRPr lang="en-US" sz="300" dirty="0" smtClean="0">
                  <a:latin typeface="+mn-lt"/>
                </a:endParaRPr>
              </a:p>
              <a:p>
                <a:r>
                  <a:rPr lang="en-US" sz="1600" b="1" i="1" u="sng" dirty="0" smtClean="0"/>
                  <a:t>Example 1:</a:t>
                </a:r>
                <a:r>
                  <a:rPr lang="en-US" sz="1600" dirty="0" smtClean="0"/>
                  <a:t> “S-band”: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/>
                      </a:rPr>
                      <m:t>2.6 </m:t>
                    </m:r>
                    <m:r>
                      <m:rPr>
                        <m:nor/>
                      </m:rPr>
                      <a:rPr lang="en-GB" sz="1600" i="0" dirty="0" smtClean="0">
                        <a:latin typeface="Cambria Math"/>
                      </a:rPr>
                      <m:t>GHz</m:t>
                    </m:r>
                    <m:r>
                      <a:rPr lang="en-GB" sz="16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1600" dirty="0" smtClean="0"/>
                  <a:t>...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/>
                      </a:rPr>
                      <m:t>3.95 </m:t>
                    </m:r>
                    <m:r>
                      <m:rPr>
                        <m:nor/>
                      </m:rPr>
                      <a:rPr lang="en-GB" sz="1600" i="0" dirty="0" smtClean="0">
                        <a:latin typeface="Cambria Math"/>
                      </a:rPr>
                      <m:t>GHz</m:t>
                    </m:r>
                  </m:oMath>
                </a14:m>
                <a:r>
                  <a:rPr lang="en-GB" sz="1600" dirty="0" smtClean="0"/>
                  <a:t>,</a:t>
                </a:r>
                <a:br>
                  <a:rPr lang="en-GB" sz="1600" dirty="0" smtClean="0"/>
                </a:br>
                <a:endParaRPr lang="en-GB" sz="1600" dirty="0" smtClean="0"/>
              </a:p>
              <a:p>
                <a:r>
                  <a:rPr lang="en-GB" sz="1600" dirty="0" smtClean="0">
                    <a:latin typeface="+mn-lt"/>
                  </a:rPr>
                  <a:t>Waveguide type WR284 (2.84” wide), dimensions: </a:t>
                </a:r>
                <a:r>
                  <a:rPr lang="en-GB" sz="1600" dirty="0" smtClean="0"/>
                  <a:t>72.14 mm x 34.04 mm.</a:t>
                </a:r>
              </a:p>
              <a:p>
                <a:r>
                  <a:rPr lang="en-GB" sz="1600" dirty="0" smtClean="0"/>
                  <a:t>cut-off: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=2.078 </m:t>
                    </m:r>
                    <m:r>
                      <m:rPr>
                        <m:nor/>
                      </m:rPr>
                      <a:rPr lang="en-GB" sz="1600" b="0" i="0" dirty="0" smtClean="0">
                        <a:latin typeface="Cambria Math" panose="02040503050406030204" pitchFamily="18" charset="0"/>
                      </a:rPr>
                      <m:t>GHz</m:t>
                    </m:r>
                  </m:oMath>
                </a14:m>
                <a:r>
                  <a:rPr lang="en-GB" sz="1600" dirty="0" smtClean="0"/>
                  <a:t>.</a:t>
                </a:r>
                <a:br>
                  <a:rPr lang="en-GB" sz="1600" dirty="0" smtClean="0"/>
                </a:br>
                <a:endParaRPr lang="en-GB" sz="1600" dirty="0" smtClean="0"/>
              </a:p>
              <a:p>
                <a:r>
                  <a:rPr lang="en-US" sz="1600" b="1" i="1" u="sng" dirty="0" smtClean="0"/>
                  <a:t>Example 2: </a:t>
                </a:r>
                <a:r>
                  <a:rPr lang="en-US" sz="1600" dirty="0" smtClean="0"/>
                  <a:t>“L-band</a:t>
                </a:r>
                <a:r>
                  <a:rPr lang="en-US" sz="1600" dirty="0"/>
                  <a:t>” :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1.13</m:t>
                    </m:r>
                    <m:r>
                      <a:rPr lang="en-GB" sz="1600" i="1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sz="1600" dirty="0">
                        <a:latin typeface="Cambria Math"/>
                      </a:rPr>
                      <m:t>GHz</m:t>
                    </m:r>
                    <m:r>
                      <a:rPr lang="en-GB" sz="16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GB" sz="1600" dirty="0"/>
                  <a:t>...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1.73</m:t>
                    </m:r>
                    <m:r>
                      <a:rPr lang="en-GB" sz="1600" i="1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sz="1600" dirty="0">
                        <a:latin typeface="Cambria Math"/>
                      </a:rPr>
                      <m:t>GHz</m:t>
                    </m:r>
                  </m:oMath>
                </a14:m>
                <a:r>
                  <a:rPr lang="en-GB" sz="1600" dirty="0" smtClean="0"/>
                  <a:t>,</a:t>
                </a:r>
              </a:p>
              <a:p>
                <a:r>
                  <a:rPr lang="en-GB" sz="1600" dirty="0"/>
                  <a:t/>
                </a:r>
                <a:br>
                  <a:rPr lang="en-GB" sz="1600" dirty="0"/>
                </a:br>
                <a:r>
                  <a:rPr lang="en-GB" sz="1600" dirty="0"/>
                  <a:t>Waveguide type </a:t>
                </a:r>
                <a:r>
                  <a:rPr lang="en-GB" sz="1600" dirty="0" smtClean="0"/>
                  <a:t>WR650 (6.5” </a:t>
                </a:r>
                <a:r>
                  <a:rPr lang="en-GB" sz="1600" dirty="0"/>
                  <a:t>wide), dimensions: </a:t>
                </a:r>
                <a:r>
                  <a:rPr lang="en-GB" sz="1600" dirty="0" smtClean="0"/>
                  <a:t>165.1 </a:t>
                </a:r>
                <a:r>
                  <a:rPr lang="en-GB" sz="1600" dirty="0"/>
                  <a:t>mm x </a:t>
                </a:r>
                <a:r>
                  <a:rPr lang="en-GB" sz="1600" dirty="0" smtClean="0"/>
                  <a:t>82.55 </a:t>
                </a:r>
                <a:r>
                  <a:rPr lang="en-GB" sz="1600" dirty="0"/>
                  <a:t>mm.</a:t>
                </a:r>
              </a:p>
              <a:p>
                <a:r>
                  <a:rPr lang="en-GB" sz="1600" dirty="0"/>
                  <a:t>cut-off: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0.908</m:t>
                    </m:r>
                    <m:r>
                      <a:rPr lang="en-GB" sz="1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1600" dirty="0">
                        <a:latin typeface="Cambria Math" panose="02040503050406030204" pitchFamily="18" charset="0"/>
                      </a:rPr>
                      <m:t>GHz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.</a:t>
                </a:r>
              </a:p>
              <a:p>
                <a:endParaRPr lang="en-GB" sz="1600" dirty="0">
                  <a:latin typeface="+mn-lt"/>
                </a:endParaRPr>
              </a:p>
              <a:p>
                <a:endParaRPr lang="en-GB" sz="1600" dirty="0">
                  <a:latin typeface="+mn-lt"/>
                </a:endParaRPr>
              </a:p>
              <a:p>
                <a:r>
                  <a:rPr lang="en-GB" sz="1600" dirty="0" smtClean="0">
                    <a:latin typeface="+mn-lt"/>
                  </a:rPr>
                  <a:t>Both these pictures correspond to operation at 1.5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GB" sz="1600" dirty="0" smtClean="0">
                    <a:latin typeface="+mn-lt"/>
                  </a:rPr>
                  <a:t>.</a:t>
                </a:r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8198" name="Text 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15" y="1071546"/>
                <a:ext cx="4706630" cy="4078039"/>
              </a:xfrm>
              <a:prstGeom prst="rect">
                <a:avLst/>
              </a:prstGeom>
              <a:blipFill rotWithShape="0">
                <a:blip r:embed="rId5"/>
                <a:stretch>
                  <a:fillRect l="-648" t="-448" b="-10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Text Box 84"/>
          <p:cNvSpPr txBox="1">
            <a:spLocks noChangeArrowheads="1"/>
          </p:cNvSpPr>
          <p:nvPr/>
        </p:nvSpPr>
        <p:spPr bwMode="auto">
          <a:xfrm>
            <a:off x="5357818" y="1206033"/>
            <a:ext cx="12089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8200" name="Text Box 85"/>
          <p:cNvSpPr txBox="1">
            <a:spLocks noChangeArrowheads="1"/>
          </p:cNvSpPr>
          <p:nvPr/>
        </p:nvSpPr>
        <p:spPr bwMode="auto">
          <a:xfrm>
            <a:off x="5572132" y="3777801"/>
            <a:ext cx="13649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magnetic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01" name="Text Box 90"/>
              <p:cNvSpPr txBox="1">
                <a:spLocks noChangeArrowheads="1"/>
              </p:cNvSpPr>
              <p:nvPr/>
            </p:nvSpPr>
            <p:spPr bwMode="auto">
              <a:xfrm>
                <a:off x="2847975" y="6000103"/>
                <a:ext cx="3052246" cy="439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power flow: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GB" sz="1600" b="0" i="0" smtClean="0">
                        <a:latin typeface="Cambria Math"/>
                      </a:rPr>
                      <m:t>Re</m:t>
                    </m:r>
                    <m:r>
                      <a:rPr lang="en-GB" sz="1600" b="0" i="1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∬"/>
                            <m:limLoc m:val="undOvr"/>
                            <m:subHide m:val="on"/>
                            <m:supHide m:val="on"/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acc>
                              <m:accPr>
                                <m:chr m:val="⃗"/>
                                <m:ctrlP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</m:nary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𝐻</m:t>
                                </m:r>
                              </m:e>
                            </m:acc>
                          </m:e>
                          <m:sup>
                            <m: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  <m:t>∗</m:t>
                            </m:r>
                          </m:sup>
                        </m:sSup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en-GB" sz="16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8201" name="Text 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975" y="6000103"/>
                <a:ext cx="3052246" cy="439992"/>
              </a:xfrm>
              <a:prstGeom prst="rect">
                <a:avLst/>
              </a:prstGeom>
              <a:blipFill rotWithShape="0">
                <a:blip r:embed="rId6"/>
                <a:stretch>
                  <a:fillRect l="-998" t="-97222" r="-5190" b="-1541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7" name="Line 86"/>
          <p:cNvSpPr>
            <a:spLocks noChangeShapeType="1"/>
          </p:cNvSpPr>
          <p:nvPr/>
        </p:nvSpPr>
        <p:spPr bwMode="auto">
          <a:xfrm>
            <a:off x="7429520" y="1563223"/>
            <a:ext cx="11953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8208" name="Text Box 88"/>
          <p:cNvSpPr txBox="1">
            <a:spLocks noChangeArrowheads="1"/>
          </p:cNvSpPr>
          <p:nvPr/>
        </p:nvSpPr>
        <p:spPr bwMode="auto">
          <a:xfrm>
            <a:off x="7572396" y="1063157"/>
            <a:ext cx="11317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power flow</a:t>
            </a:r>
          </a:p>
        </p:txBody>
      </p:sp>
      <p:sp>
        <p:nvSpPr>
          <p:cNvPr id="8211" name="Line 87"/>
          <p:cNvSpPr>
            <a:spLocks noChangeShapeType="1"/>
          </p:cNvSpPr>
          <p:nvPr/>
        </p:nvSpPr>
        <p:spPr bwMode="auto">
          <a:xfrm>
            <a:off x="7500958" y="4335019"/>
            <a:ext cx="1285884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 Box 88"/>
          <p:cNvSpPr txBox="1">
            <a:spLocks noChangeArrowheads="1"/>
          </p:cNvSpPr>
          <p:nvPr/>
        </p:nvSpPr>
        <p:spPr bwMode="auto">
          <a:xfrm>
            <a:off x="7715272" y="3992115"/>
            <a:ext cx="11317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power flow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94" y="176164"/>
            <a:ext cx="8229600" cy="78747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Waveguide dispersion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98800" y="1052513"/>
            <a:ext cx="3957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What happens with different waveguide dimensions (different width </a:t>
            </a:r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)?</a:t>
            </a:r>
            <a:endParaRPr lang="en-GB" sz="1600" dirty="0">
              <a:latin typeface="+mn-lt"/>
            </a:endParaRPr>
          </a:p>
        </p:txBody>
      </p:sp>
      <p:pic>
        <p:nvPicPr>
          <p:cNvPr id="15" name="Picture 14" descr="Dispers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143248"/>
            <a:ext cx="2643206" cy="2723970"/>
          </a:xfrm>
          <a:prstGeom prst="rect">
            <a:avLst/>
          </a:prstGeom>
        </p:spPr>
      </p:pic>
      <p:graphicFrame>
        <p:nvGraphicFramePr>
          <p:cNvPr id="88067" name="Object 3"/>
          <p:cNvGraphicFramePr>
            <a:graphicFrameLocks noChangeAspect="1"/>
          </p:cNvGraphicFramePr>
          <p:nvPr/>
        </p:nvGraphicFramePr>
        <p:xfrm>
          <a:off x="3428990" y="5357826"/>
          <a:ext cx="2857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2" name="Equation" r:id="rId4" imgW="380880" imgH="799920" progId="Equation.3">
                  <p:embed/>
                </p:oleObj>
              </mc:Choice>
              <mc:Fallback>
                <p:oleObj name="Equation" r:id="rId4" imgW="380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0" y="5357826"/>
                        <a:ext cx="2857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333373" y="3229978"/>
          <a:ext cx="209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3" name="Equation" r:id="rId6" imgW="279360" imgH="368280" progId="Equation.3">
                  <p:embed/>
                </p:oleObj>
              </mc:Choice>
              <mc:Fallback>
                <p:oleObj name="Equation" r:id="rId6" imgW="279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3" y="3229978"/>
                        <a:ext cx="20955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29124" y="1285860"/>
                <a:ext cx="127477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>
                    <a:latin typeface="+mn-lt"/>
                  </a:rPr>
                  <a:t>1:</a:t>
                </a:r>
                <a:r>
                  <a:rPr lang="en-GB" sz="1600" i="1" dirty="0" smtClean="0">
                    <a:latin typeface="+mn-lt"/>
                  </a:rPr>
                  <a:t/>
                </a:r>
                <a:br>
                  <a:rPr lang="en-GB" sz="1600" i="1" dirty="0" smtClean="0">
                    <a:latin typeface="+mn-lt"/>
                  </a:rPr>
                </a:br>
                <a:r>
                  <a:rPr lang="en-GB" sz="1600" i="1" dirty="0" smtClean="0">
                    <a:latin typeface="+mn-lt"/>
                  </a:rPr>
                  <a:t>a</a:t>
                </a:r>
                <a:r>
                  <a:rPr lang="en-GB" sz="1600" dirty="0" smtClean="0">
                    <a:latin typeface="+mn-lt"/>
                  </a:rPr>
                  <a:t> = 52 mm,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600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GB" sz="1600" b="0" i="1" smtClean="0">
                        <a:latin typeface="Cambria Math"/>
                      </a:rPr>
                      <m:t>=1.04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4" y="1285860"/>
                <a:ext cx="1274773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1962" t="-2206" b="-6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/>
          <p:cNvSpPr/>
          <p:nvPr/>
        </p:nvSpPr>
        <p:spPr>
          <a:xfrm>
            <a:off x="1398748" y="5587432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1695428" y="501592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2571736" y="400627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071538" y="5929330"/>
            <a:ext cx="70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graphicFrame>
        <p:nvGraphicFramePr>
          <p:cNvPr id="880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579278"/>
              </p:ext>
            </p:extLst>
          </p:nvPr>
        </p:nvGraphicFramePr>
        <p:xfrm>
          <a:off x="2701925" y="4248150"/>
          <a:ext cx="765175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4" name="Equation" r:id="rId9" imgW="1523880" imgH="520560" progId="Equation.3">
                  <p:embed/>
                </p:oleObj>
              </mc:Choice>
              <mc:Fallback>
                <p:oleObj name="Equation" r:id="rId9" imgW="1523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4248150"/>
                        <a:ext cx="765175" cy="261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38517"/>
              </p:ext>
            </p:extLst>
          </p:nvPr>
        </p:nvGraphicFramePr>
        <p:xfrm>
          <a:off x="2582863" y="3368675"/>
          <a:ext cx="204787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5" name="Equation" r:id="rId11" imgW="406080" imgH="393480" progId="Equation.3">
                  <p:embed/>
                </p:oleObj>
              </mc:Choice>
              <mc:Fallback>
                <p:oleObj name="Equation" r:id="rId11" imgW="406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3368675"/>
                        <a:ext cx="204787" cy="19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0" name="Object 6"/>
          <p:cNvGraphicFramePr>
            <a:graphicFrameLocks noChangeAspect="1"/>
          </p:cNvGraphicFramePr>
          <p:nvPr/>
        </p:nvGraphicFramePr>
        <p:xfrm>
          <a:off x="1857356" y="6000768"/>
          <a:ext cx="4841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6" name="Equation" r:id="rId13" imgW="965160" imgH="723600" progId="Equation.3">
                  <p:embed/>
                </p:oleObj>
              </mc:Choice>
              <mc:Fallback>
                <p:oleObj name="Equation" r:id="rId13" imgW="9651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6000768"/>
                        <a:ext cx="4841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 descr="S3.0EW52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572132" y="770804"/>
            <a:ext cx="3486150" cy="2286000"/>
          </a:xfrm>
          <a:prstGeom prst="rect">
            <a:avLst/>
          </a:prstGeom>
        </p:spPr>
      </p:pic>
      <p:pic>
        <p:nvPicPr>
          <p:cNvPr id="27" name="Picture 26" descr="S3.0EW72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629282" y="2579239"/>
            <a:ext cx="3429000" cy="2286000"/>
          </a:xfrm>
          <a:prstGeom prst="rect">
            <a:avLst/>
          </a:prstGeom>
        </p:spPr>
      </p:pic>
      <p:pic>
        <p:nvPicPr>
          <p:cNvPr id="25" name="Picture 24" descr="S3.0EW144.gif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629282" y="4429132"/>
            <a:ext cx="3429000" cy="228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858148" y="867847"/>
                <a:ext cx="11350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dirty="0" smtClean="0">
                          <a:latin typeface="Cambria Math"/>
                        </a:rPr>
                        <m:t>𝑓</m:t>
                      </m:r>
                      <m:r>
                        <a:rPr lang="en-GB" sz="1600" i="1" dirty="0" smtClean="0">
                          <a:latin typeface="Cambria Math"/>
                        </a:rPr>
                        <m:t>=3 </m:t>
                      </m:r>
                      <m:r>
                        <m:rPr>
                          <m:nor/>
                        </m:rPr>
                        <a:rPr lang="en-GB" sz="1600" i="0" dirty="0" smtClean="0">
                          <a:latin typeface="Cambria Math"/>
                        </a:rPr>
                        <m:t>GHz</m:t>
                      </m:r>
                    </m:oMath>
                  </m:oMathPara>
                </a14:m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148" y="867847"/>
                <a:ext cx="1135054" cy="338554"/>
              </a:xfrm>
              <a:prstGeom prst="rect">
                <a:avLst/>
              </a:prstGeom>
              <a:blipFill rotWithShape="1">
                <a:blip r:embed="rId1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86248" y="3071810"/>
                <a:ext cx="137890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>
                    <a:latin typeface="+mn-lt"/>
                  </a:rPr>
                  <a:t>2:</a:t>
                </a:r>
              </a:p>
              <a:p>
                <a:r>
                  <a:rPr lang="en-GB" sz="1600" i="1" dirty="0" smtClean="0">
                    <a:latin typeface="+mn-lt"/>
                  </a:rPr>
                  <a:t>a</a:t>
                </a:r>
                <a:r>
                  <a:rPr lang="en-GB" sz="1600" dirty="0" smtClean="0">
                    <a:latin typeface="+mn-lt"/>
                  </a:rPr>
                  <a:t> = 72.14 mm,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600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GB" sz="1600" b="0" i="1" smtClean="0">
                        <a:latin typeface="Cambria Math"/>
                      </a:rPr>
                      <m:t>=1.44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48" y="3071810"/>
                <a:ext cx="1378904" cy="830997"/>
              </a:xfrm>
              <a:prstGeom prst="rect">
                <a:avLst/>
              </a:prstGeom>
              <a:blipFill rotWithShape="1">
                <a:blip r:embed="rId19"/>
                <a:stretch>
                  <a:fillRect l="-10619" t="-2206" r="-1327" b="-6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6248" y="4857760"/>
                <a:ext cx="137890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>
                    <a:latin typeface="+mn-lt"/>
                  </a:rPr>
                  <a:t>3:</a:t>
                </a:r>
              </a:p>
              <a:p>
                <a:r>
                  <a:rPr lang="en-GB" sz="1600" i="1" dirty="0" smtClean="0">
                    <a:latin typeface="+mn-lt"/>
                  </a:rPr>
                  <a:t>a</a:t>
                </a:r>
                <a:r>
                  <a:rPr lang="en-GB" sz="1600" dirty="0" smtClean="0">
                    <a:latin typeface="+mn-lt"/>
                  </a:rPr>
                  <a:t> = 144.3 mm,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600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GB" sz="1600" b="0" i="1" smtClean="0">
                        <a:latin typeface="Cambria Math"/>
                      </a:rPr>
                      <m:t>=2.88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48" y="4857760"/>
                <a:ext cx="1378904" cy="830997"/>
              </a:xfrm>
              <a:prstGeom prst="rect">
                <a:avLst/>
              </a:prstGeom>
              <a:blipFill rotWithShape="1">
                <a:blip r:embed="rId20"/>
                <a:stretch>
                  <a:fillRect l="-10619" t="-2206" r="-1327" b="-6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428728" y="541712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</a:t>
            </a:r>
            <a:endParaRPr lang="en-GB" sz="1600" dirty="0"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33453" y="485776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</a:t>
            </a:r>
            <a:endParaRPr lang="en-GB" sz="16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38576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94" y="176164"/>
            <a:ext cx="8229600" cy="69168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Phase velocity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429124" y="1285860"/>
            <a:ext cx="1119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1:</a:t>
            </a:r>
            <a:r>
              <a:rPr lang="en-GB" sz="1600" i="1" dirty="0" smtClean="0">
                <a:latin typeface="+mn-lt"/>
              </a:rPr>
              <a:t/>
            </a:r>
            <a:br>
              <a:rPr lang="en-GB" sz="1600" i="1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52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1.04</a:t>
            </a:r>
            <a:endParaRPr lang="en-GB" sz="1600" dirty="0">
              <a:latin typeface="+mn-lt"/>
            </a:endParaRPr>
          </a:p>
        </p:txBody>
      </p:sp>
      <p:pic>
        <p:nvPicPr>
          <p:cNvPr id="26" name="Picture 25" descr="S3.0EW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770804"/>
            <a:ext cx="3486150" cy="2286000"/>
          </a:xfrm>
          <a:prstGeom prst="rect">
            <a:avLst/>
          </a:prstGeom>
        </p:spPr>
      </p:pic>
      <p:pic>
        <p:nvPicPr>
          <p:cNvPr id="27" name="Picture 26" descr="S3.0EW7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29282" y="2579239"/>
            <a:ext cx="3429000" cy="2286000"/>
          </a:xfrm>
          <a:prstGeom prst="rect">
            <a:avLst/>
          </a:prstGeom>
        </p:spPr>
      </p:pic>
      <p:pic>
        <p:nvPicPr>
          <p:cNvPr id="25" name="Picture 24" descr="S3.0EW14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29282" y="4429132"/>
            <a:ext cx="3429000" cy="228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858148" y="867847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f</a:t>
            </a:r>
            <a:r>
              <a:rPr lang="en-GB" sz="1600" dirty="0" smtClean="0">
                <a:latin typeface="+mn-lt"/>
              </a:rPr>
              <a:t> = 3 GHz</a:t>
            </a:r>
            <a:endParaRPr lang="en-GB" sz="16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6248" y="307181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72.14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1.44</a:t>
            </a:r>
            <a:endParaRPr lang="en-GB" sz="16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6248" y="485776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144.3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2.88</a:t>
            </a:r>
            <a:endParaRPr lang="en-GB" sz="1600" dirty="0"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5720" y="928670"/>
            <a:ext cx="3957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The phase velocity is the speed with which the crest or a zero-crossing travels in </a:t>
            </a:r>
            <a:r>
              <a:rPr lang="en-GB" sz="1600" i="1" dirty="0" smtClean="0">
                <a:latin typeface="+mn-lt"/>
              </a:rPr>
              <a:t>z</a:t>
            </a:r>
            <a:r>
              <a:rPr lang="en-GB" sz="1600" dirty="0" smtClean="0">
                <a:latin typeface="+mn-lt"/>
              </a:rPr>
              <a:t>-direction.</a:t>
            </a:r>
          </a:p>
          <a:p>
            <a:r>
              <a:rPr lang="en-GB" sz="1600" dirty="0" smtClean="0">
                <a:latin typeface="+mn-lt"/>
              </a:rPr>
              <a:t>Note on the three animations on the right that, at constant </a:t>
            </a:r>
            <a:r>
              <a:rPr lang="en-GB" sz="1600" i="1" dirty="0" smtClean="0">
                <a:latin typeface="+mn-lt"/>
              </a:rPr>
              <a:t>f</a:t>
            </a:r>
            <a:r>
              <a:rPr lang="en-GB" sz="1600" dirty="0" smtClean="0">
                <a:latin typeface="+mn-lt"/>
              </a:rPr>
              <a:t>, it is          .</a:t>
            </a:r>
          </a:p>
          <a:p>
            <a:r>
              <a:rPr lang="en-GB" sz="1600" dirty="0" smtClean="0">
                <a:latin typeface="+mn-lt"/>
              </a:rPr>
              <a:t>Note that at            ,               !  </a:t>
            </a:r>
          </a:p>
          <a:p>
            <a:r>
              <a:rPr lang="en-GB" sz="1600" dirty="0" smtClean="0">
                <a:latin typeface="+mn-lt"/>
              </a:rPr>
              <a:t>With             ,                !          </a:t>
            </a:r>
            <a:endParaRPr lang="en-GB" sz="1600" dirty="0">
              <a:latin typeface="+mn-lt"/>
            </a:endParaRPr>
          </a:p>
        </p:txBody>
      </p:sp>
      <p:pic>
        <p:nvPicPr>
          <p:cNvPr id="54" name="Picture 53" descr="Dispersi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3143248"/>
            <a:ext cx="2643206" cy="2723970"/>
          </a:xfrm>
          <a:prstGeom prst="rect">
            <a:avLst/>
          </a:prstGeom>
        </p:spPr>
      </p:pic>
      <p:graphicFrame>
        <p:nvGraphicFramePr>
          <p:cNvPr id="55" name="Object 3"/>
          <p:cNvGraphicFramePr>
            <a:graphicFrameLocks noChangeAspect="1"/>
          </p:cNvGraphicFramePr>
          <p:nvPr/>
        </p:nvGraphicFramePr>
        <p:xfrm>
          <a:off x="3428992" y="5429264"/>
          <a:ext cx="2857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6" name="Equation" r:id="rId7" imgW="380880" imgH="799920" progId="Equation.3">
                  <p:embed/>
                </p:oleObj>
              </mc:Choice>
              <mc:Fallback>
                <p:oleObj name="Equation" r:id="rId7" imgW="380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5429264"/>
                        <a:ext cx="2857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4"/>
          <p:cNvGraphicFramePr>
            <a:graphicFrameLocks noChangeAspect="1"/>
          </p:cNvGraphicFramePr>
          <p:nvPr/>
        </p:nvGraphicFramePr>
        <p:xfrm>
          <a:off x="333373" y="3229978"/>
          <a:ext cx="209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7" name="Equation" r:id="rId9" imgW="279360" imgH="368280" progId="Equation.3">
                  <p:embed/>
                </p:oleObj>
              </mc:Choice>
              <mc:Fallback>
                <p:oleObj name="Equation" r:id="rId9" imgW="279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3" y="3229978"/>
                        <a:ext cx="20955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Oval 56"/>
          <p:cNvSpPr/>
          <p:nvPr/>
        </p:nvSpPr>
        <p:spPr>
          <a:xfrm>
            <a:off x="1398748" y="5587432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1695428" y="501592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2571736" y="400627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1071538" y="5929330"/>
            <a:ext cx="677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graphicFrame>
        <p:nvGraphicFramePr>
          <p:cNvPr id="61" name="Object 2"/>
          <p:cNvGraphicFramePr>
            <a:graphicFrameLocks noChangeAspect="1"/>
          </p:cNvGraphicFramePr>
          <p:nvPr/>
        </p:nvGraphicFramePr>
        <p:xfrm>
          <a:off x="2670174" y="4000500"/>
          <a:ext cx="18303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8" name="Equation" r:id="rId11" imgW="3644640" imgH="939600" progId="Equation.3">
                  <p:embed/>
                </p:oleObj>
              </mc:Choice>
              <mc:Fallback>
                <p:oleObj name="Equation" r:id="rId11" imgW="36446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174" y="4000500"/>
                        <a:ext cx="183038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5"/>
          <p:cNvGraphicFramePr>
            <a:graphicFrameLocks noChangeAspect="1"/>
          </p:cNvGraphicFramePr>
          <p:nvPr/>
        </p:nvGraphicFramePr>
        <p:xfrm>
          <a:off x="2500296" y="3286124"/>
          <a:ext cx="3698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9" name="Equation" r:id="rId13" imgW="736560" imgH="723600" progId="Equation.3">
                  <p:embed/>
                </p:oleObj>
              </mc:Choice>
              <mc:Fallback>
                <p:oleObj name="Equation" r:id="rId13" imgW="7365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6" y="3286124"/>
                        <a:ext cx="3698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"/>
          <p:cNvGraphicFramePr>
            <a:graphicFrameLocks noChangeAspect="1"/>
          </p:cNvGraphicFramePr>
          <p:nvPr/>
        </p:nvGraphicFramePr>
        <p:xfrm>
          <a:off x="1857356" y="6000768"/>
          <a:ext cx="4841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0" name="Equation" r:id="rId15" imgW="965160" imgH="723600" progId="Equation.3">
                  <p:embed/>
                </p:oleObj>
              </mc:Choice>
              <mc:Fallback>
                <p:oleObj name="Equation" r:id="rId15" imgW="9651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6000768"/>
                        <a:ext cx="4841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380449"/>
              </p:ext>
            </p:extLst>
          </p:nvPr>
        </p:nvGraphicFramePr>
        <p:xfrm>
          <a:off x="2318512" y="1963773"/>
          <a:ext cx="4143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1" name="Equation" r:id="rId17" imgW="596880" imgH="419040" progId="Equation.3">
                  <p:embed/>
                </p:oleObj>
              </mc:Choice>
              <mc:Fallback>
                <p:oleObj name="Equation" r:id="rId17" imgW="596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8512" y="1963773"/>
                        <a:ext cx="414338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319701"/>
              </p:ext>
            </p:extLst>
          </p:nvPr>
        </p:nvGraphicFramePr>
        <p:xfrm>
          <a:off x="1393107" y="2195651"/>
          <a:ext cx="555625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2" name="Equation" r:id="rId19" imgW="799920" imgH="380880" progId="Equation.3">
                  <p:embed/>
                </p:oleObj>
              </mc:Choice>
              <mc:Fallback>
                <p:oleObj name="Equation" r:id="rId19" imgW="7999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107" y="2195651"/>
                        <a:ext cx="555625" cy="26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063757"/>
              </p:ext>
            </p:extLst>
          </p:nvPr>
        </p:nvGraphicFramePr>
        <p:xfrm>
          <a:off x="2014849" y="2203172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3" name="Equation" r:id="rId21" imgW="977760" imgH="406080" progId="Equation.3">
                  <p:embed/>
                </p:oleObj>
              </mc:Choice>
              <mc:Fallback>
                <p:oleObj name="Equation" r:id="rId21" imgW="977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849" y="2203172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7" name="Straight Connector 66"/>
          <p:cNvCxnSpPr/>
          <p:nvPr/>
        </p:nvCxnSpPr>
        <p:spPr>
          <a:xfrm flipV="1">
            <a:off x="770796" y="4714884"/>
            <a:ext cx="1443750" cy="102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Object 2"/>
          <p:cNvGraphicFramePr>
            <a:graphicFrameLocks noChangeAspect="1"/>
          </p:cNvGraphicFramePr>
          <p:nvPr/>
        </p:nvGraphicFramePr>
        <p:xfrm>
          <a:off x="2071670" y="4865700"/>
          <a:ext cx="5429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4" name="Equation" r:id="rId23" imgW="1079280" imgH="838080" progId="Equation.3">
                  <p:embed/>
                </p:oleObj>
              </mc:Choice>
              <mc:Fallback>
                <p:oleObj name="Equation" r:id="rId23" imgW="10792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4865700"/>
                        <a:ext cx="542925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018545"/>
              </p:ext>
            </p:extLst>
          </p:nvPr>
        </p:nvGraphicFramePr>
        <p:xfrm>
          <a:off x="784450" y="2468110"/>
          <a:ext cx="6254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5" name="Equation" r:id="rId25" imgW="901440" imgH="342720" progId="Equation.3">
                  <p:embed/>
                </p:oleObj>
              </mc:Choice>
              <mc:Fallback>
                <p:oleObj name="Equation" r:id="rId25" imgW="9014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450" y="2468110"/>
                        <a:ext cx="6254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243143"/>
              </p:ext>
            </p:extLst>
          </p:nvPr>
        </p:nvGraphicFramePr>
        <p:xfrm>
          <a:off x="1477923" y="2447909"/>
          <a:ext cx="7048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6" name="Equation" r:id="rId27" imgW="1015920" imgH="406080" progId="Equation.3">
                  <p:embed/>
                </p:oleObj>
              </mc:Choice>
              <mc:Fallback>
                <p:oleObj name="Equation" r:id="rId27" imgW="101592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23" y="2447909"/>
                        <a:ext cx="7048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1428728" y="541712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</a:t>
            </a:r>
            <a:endParaRPr lang="en-GB" sz="1600" dirty="0"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733453" y="485776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</a:t>
            </a:r>
            <a:endParaRPr lang="en-GB" sz="1600" dirty="0">
              <a:latin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643174" y="38576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3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8375266" cy="787473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Summary waveguide dispersion and phase velocity:</a:t>
            </a:r>
          </a:p>
        </p:txBody>
      </p:sp>
      <p:sp>
        <p:nvSpPr>
          <p:cNvPr id="9229" name="Text Box 34"/>
          <p:cNvSpPr txBox="1">
            <a:spLocks noChangeArrowheads="1"/>
          </p:cNvSpPr>
          <p:nvPr/>
        </p:nvSpPr>
        <p:spPr bwMode="auto">
          <a:xfrm>
            <a:off x="633413" y="1248509"/>
            <a:ext cx="33990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+mn-lt"/>
              </a:rPr>
              <a:t>In a </a:t>
            </a:r>
            <a:r>
              <a:rPr lang="en-US" sz="1800" b="1" dirty="0" smtClean="0">
                <a:latin typeface="+mn-lt"/>
              </a:rPr>
              <a:t>general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cylindrical waveguide: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722359" y="1715612"/>
                <a:ext cx="3704540" cy="1750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𝛾</m:t>
                    </m:r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𝜔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⊥</m:t>
                            </m:r>
                          </m:sub>
                          <m:sup>
                            <m:r>
                              <a:rPr lang="en-GB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/>
                          </a:rPr>
                          <m:t>j</m:t>
                        </m:r>
                        <m:r>
                          <a:rPr lang="en-GB" sz="2000" b="0" i="1" smtClean="0">
                            <a:latin typeface="Cambria Math"/>
                          </a:rPr>
                          <m:t>𝜔𝜇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+mn-lt"/>
                  </a:rPr>
                  <a:t> for 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</a:rPr>
                          <m:t>𝛾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/>
                          </a:rPr>
                          <m:t>j</m:t>
                        </m:r>
                        <m:r>
                          <a:rPr lang="en-GB" sz="2000" b="0" i="1" smtClean="0">
                            <a:latin typeface="Cambria Math"/>
                          </a:rPr>
                          <m:t>𝜔𝜀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+mn-lt"/>
                  </a:rPr>
                  <a:t> for TM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r>
                      <a:rPr lang="en-GB" sz="2000" b="0" i="1" smtClean="0">
                        <a:latin typeface="Cambria Math"/>
                      </a:rPr>
                      <m:t>ℑ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/>
                          </a:rPr>
                          <m:t>𝛾</m:t>
                        </m:r>
                      </m:e>
                    </m:d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359" y="1715612"/>
                <a:ext cx="3704540" cy="1750736"/>
              </a:xfrm>
              <a:prstGeom prst="rect">
                <a:avLst/>
              </a:prstGeom>
              <a:blipFill rotWithShape="1">
                <a:blip r:embed="rId4"/>
                <a:stretch>
                  <a:fillRect r="-8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 bwMode="auto">
              <a:xfrm>
                <a:off x="5569527" y="2223153"/>
                <a:ext cx="3106882" cy="219207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latin typeface="+mn-lt"/>
                  </a:rPr>
                  <a:t>E.g.: TE10-mode in a rectangular waveguide:</a:t>
                </a:r>
              </a:p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𝛾</m:t>
                    </m:r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𝜔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/>
                          </a:rPr>
                          <m:t>j</m:t>
                        </m:r>
                        <m:r>
                          <a:rPr lang="en-GB" sz="2000" b="0" i="1" smtClean="0">
                            <a:latin typeface="Cambria Math"/>
                          </a:rPr>
                          <m:t>𝜔𝜇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𝑐𝑢𝑡𝑜𝑓𝑓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=2</m:t>
                    </m:r>
                    <m:r>
                      <a:rPr lang="en-GB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.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9527" y="2223153"/>
                <a:ext cx="3106882" cy="2192075"/>
              </a:xfrm>
              <a:prstGeom prst="rect">
                <a:avLst/>
              </a:prstGeom>
              <a:blipFill rotWithShape="1">
                <a:blip r:embed="rId5"/>
                <a:stretch>
                  <a:fillRect l="-1953" t="-1105" b="-2762"/>
                </a:stretch>
              </a:blip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35"/>
              <p:cNvSpPr txBox="1">
                <a:spLocks noChangeArrowheads="1"/>
              </p:cNvSpPr>
              <p:nvPr/>
            </p:nvSpPr>
            <p:spPr bwMode="auto">
              <a:xfrm>
                <a:off x="602254" y="5531523"/>
                <a:ext cx="8257132" cy="415242"/>
              </a:xfrm>
              <a:prstGeom prst="rect">
                <a:avLst/>
              </a:prstGeom>
              <a:solidFill>
                <a:srgbClr val="0000D2"/>
              </a:solidFill>
              <a:ln w="12700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 dirty="0" smtClean="0">
                    <a:solidFill>
                      <a:srgbClr val="FFFF00"/>
                    </a:solidFill>
                    <a:latin typeface="+mn-lt"/>
                  </a:rPr>
                  <a:t>In a hollow waveguide:   phase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𝜑</m:t>
                        </m:r>
                      </m:sub>
                    </m:sSub>
                    <m:r>
                      <a:rPr lang="en-GB" sz="1800" b="0" i="1" smtClean="0">
                        <a:solidFill>
                          <a:srgbClr val="FFFF00"/>
                        </a:solidFill>
                        <a:latin typeface="Cambria Math"/>
                      </a:rPr>
                      <m:t>&gt;</m:t>
                    </m:r>
                    <m:r>
                      <a:rPr lang="en-GB" sz="1800" b="0" i="1" smtClean="0">
                        <a:solidFill>
                          <a:srgbClr val="FFFF00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i="1" dirty="0" smtClean="0">
                    <a:solidFill>
                      <a:srgbClr val="FFFF00"/>
                    </a:solidFill>
                    <a:latin typeface="+mn-lt"/>
                  </a:rPr>
                  <a:t>, </a:t>
                </a:r>
                <a:r>
                  <a:rPr lang="en-US" sz="1800" dirty="0">
                    <a:solidFill>
                      <a:srgbClr val="FFFF00"/>
                    </a:solidFill>
                    <a:latin typeface="+mn-lt"/>
                  </a:rPr>
                  <a:t>group </a:t>
                </a:r>
                <a:r>
                  <a:rPr lang="en-US" sz="1800" dirty="0" smtClean="0">
                    <a:solidFill>
                      <a:srgbClr val="FFFF00"/>
                    </a:solidFill>
                    <a:latin typeface="+mn-lt"/>
                  </a:rPr>
                  <a:t>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𝑔𝑟</m:t>
                        </m:r>
                      </m:sub>
                    </m:sSub>
                    <m:r>
                      <a:rPr lang="en-GB" sz="1800" b="0" i="1" smtClean="0">
                        <a:solidFill>
                          <a:srgbClr val="FFFF00"/>
                        </a:solidFill>
                        <a:latin typeface="Cambria Math"/>
                      </a:rPr>
                      <m:t>&lt;</m:t>
                    </m:r>
                    <m:r>
                      <a:rPr lang="en-GB" sz="1800" b="0" i="1" smtClean="0">
                        <a:solidFill>
                          <a:srgbClr val="FFFF00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i="1" dirty="0" smtClean="0">
                    <a:solidFill>
                      <a:srgbClr val="FFFF00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18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𝑔𝑟</m:t>
                        </m:r>
                      </m:sub>
                    </m:sSub>
                    <m:r>
                      <a:rPr lang="en-GB" sz="18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sub>
                    </m:sSub>
                    <m:r>
                      <a:rPr lang="en-GB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i="1" dirty="0" smtClean="0">
                    <a:solidFill>
                      <a:srgbClr val="FFFF00"/>
                    </a:solidFill>
                    <a:latin typeface="+mn-lt"/>
                  </a:rPr>
                  <a:t>.</a:t>
                </a:r>
                <a:endParaRPr lang="en-US" sz="2000" i="1" dirty="0">
                  <a:solidFill>
                    <a:srgbClr val="FFFF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254" y="5531523"/>
                <a:ext cx="8257132" cy="415242"/>
              </a:xfrm>
              <a:prstGeom prst="rect">
                <a:avLst/>
              </a:prstGeom>
              <a:blipFill rotWithShape="0">
                <a:blip r:embed="rId6"/>
                <a:stretch>
                  <a:fillRect l="-590" t="-5634" r="-590" b="-18310"/>
                </a:stretch>
              </a:blipFill>
              <a:ln w="12700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128"/>
            <a:ext cx="8229600" cy="78747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Rectangular waveguide modes</a:t>
            </a:r>
            <a:endParaRPr lang="en-GB" dirty="0">
              <a:latin typeface="+mn-lt"/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316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4278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0550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14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8316" y="210123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4278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0550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14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8316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54278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00550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14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8316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54278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400550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400814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68316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454278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00550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0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400814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1257278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10</a:t>
            </a:r>
            <a:endParaRPr lang="en-GB" sz="1400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86104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20</a:t>
            </a:r>
            <a:endParaRPr lang="en-GB" sz="1400" dirty="0"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43492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01</a:t>
            </a:r>
            <a:endParaRPr lang="en-GB" sz="1400" dirty="0">
              <a:latin typeface="+mn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043756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11</a:t>
            </a:r>
            <a:endParaRPr lang="en-GB" sz="1400" dirty="0"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57278" y="197100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11</a:t>
            </a:r>
            <a:endParaRPr lang="en-GB" sz="1400" dirty="0"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114666" y="197100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21</a:t>
            </a:r>
            <a:endParaRPr lang="en-GB" sz="1400" dirty="0"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043492" y="197100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21</a:t>
            </a:r>
            <a:endParaRPr lang="en-GB" sz="1400" dirty="0"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043756" y="197100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30</a:t>
            </a:r>
            <a:endParaRPr lang="en-GB" sz="1400" dirty="0">
              <a:latin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57278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31</a:t>
            </a:r>
            <a:endParaRPr lang="en-GB" sz="1400" dirty="0"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14666" y="304257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31</a:t>
            </a:r>
            <a:endParaRPr lang="en-GB" sz="1400" dirty="0">
              <a:latin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114930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40</a:t>
            </a:r>
            <a:endParaRPr lang="en-GB" sz="1400" dirty="0">
              <a:latin typeface="+mn-l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43756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02</a:t>
            </a:r>
            <a:endParaRPr lang="en-GB" sz="1400" dirty="0">
              <a:latin typeface="+mn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57278" y="411414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12</a:t>
            </a:r>
            <a:endParaRPr lang="en-GB" sz="1400" dirty="0">
              <a:latin typeface="+mn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114666" y="411414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12</a:t>
            </a:r>
            <a:endParaRPr lang="en-GB" sz="1400" dirty="0">
              <a:latin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14930" y="411414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41</a:t>
            </a:r>
            <a:endParaRPr lang="en-GB" sz="1400" dirty="0">
              <a:latin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115194" y="411414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41</a:t>
            </a:r>
            <a:endParaRPr lang="en-GB" sz="1400" dirty="0">
              <a:latin typeface="+mn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257278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22</a:t>
            </a:r>
            <a:endParaRPr lang="en-GB" sz="1400" dirty="0">
              <a:latin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114666" y="518571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22</a:t>
            </a:r>
            <a:endParaRPr lang="en-GB" sz="1400" dirty="0">
              <a:latin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14930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50</a:t>
            </a:r>
            <a:endParaRPr lang="en-GB" sz="1400" dirty="0">
              <a:latin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115194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32</a:t>
            </a:r>
            <a:endParaRPr lang="en-GB" sz="1400" dirty="0"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44974" y="6179273"/>
            <a:ext cx="1270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plotted: </a:t>
            </a:r>
            <a:r>
              <a:rPr lang="en-GB" sz="1400" i="1" dirty="0" smtClean="0">
                <a:latin typeface="+mn-lt"/>
              </a:rPr>
              <a:t>E</a:t>
            </a:r>
            <a:r>
              <a:rPr lang="en-GB" sz="1400" dirty="0" smtClean="0">
                <a:latin typeface="+mn-lt"/>
              </a:rPr>
              <a:t>-field</a:t>
            </a:r>
            <a:endParaRPr lang="en-GB" sz="14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15" y="111764"/>
            <a:ext cx="8248042" cy="787473"/>
          </a:xfrm>
        </p:spPr>
        <p:txBody>
          <a:bodyPr>
            <a:noAutofit/>
          </a:bodyPr>
          <a:lstStyle/>
          <a:p>
            <a:r>
              <a:rPr lang="en-GB" sz="3400" dirty="0" smtClean="0"/>
              <a:t>Some more standard rectangular Waveguides</a:t>
            </a:r>
            <a:endParaRPr lang="en-GB" sz="3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6331388" y="1144718"/>
            <a:ext cx="2613876" cy="1620000"/>
            <a:chOff x="5652120" y="1988840"/>
            <a:chExt cx="2904308" cy="18000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1988840"/>
              <a:ext cx="2904308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6057498" y="3284984"/>
              <a:ext cx="1116000" cy="36000"/>
            </a:xfrm>
            <a:prstGeom prst="straightConnector1">
              <a:avLst/>
            </a:prstGeom>
            <a:ln>
              <a:solidFill>
                <a:srgbClr val="00B0F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6372200" y="2894464"/>
              <a:ext cx="0" cy="576000"/>
            </a:xfrm>
            <a:prstGeom prst="straightConnector1">
              <a:avLst/>
            </a:prstGeom>
            <a:ln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353738" y="2915652"/>
              <a:ext cx="351236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 smtClean="0">
                  <a:solidFill>
                    <a:srgbClr val="FFFF00"/>
                  </a:solidFill>
                  <a:latin typeface="+mn-lt"/>
                </a:rPr>
                <a:t>b</a:t>
              </a:r>
              <a:endParaRPr lang="en-GB" sz="2000" i="1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32240" y="2987660"/>
              <a:ext cx="351236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 smtClean="0">
                  <a:solidFill>
                    <a:srgbClr val="00B0F0"/>
                  </a:solidFill>
                  <a:latin typeface="+mn-lt"/>
                </a:rPr>
                <a:t>a</a:t>
              </a:r>
              <a:endParaRPr lang="en-GB" sz="2000" i="1" dirty="0">
                <a:solidFill>
                  <a:srgbClr val="00B0F0"/>
                </a:solidFill>
                <a:latin typeface="+mn-lt"/>
              </a:endParaRPr>
            </a:p>
          </p:txBody>
        </p:sp>
      </p:grpSp>
      <p:graphicFrame>
        <p:nvGraphicFramePr>
          <p:cNvPr id="12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673751"/>
              </p:ext>
            </p:extLst>
          </p:nvPr>
        </p:nvGraphicFramePr>
        <p:xfrm>
          <a:off x="233278" y="1027295"/>
          <a:ext cx="6256848" cy="216158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68542"/>
                <a:gridCol w="463704"/>
                <a:gridCol w="433605"/>
                <a:gridCol w="1168782"/>
                <a:gridCol w="1116862"/>
                <a:gridCol w="1051591"/>
                <a:gridCol w="1453762"/>
              </a:tblGrid>
              <a:tr h="477915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Waveguide name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Recommended frequency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band</a:t>
                      </a:r>
                    </a:p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of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operation (GHz)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Cutoff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frequency of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lowest order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mode (GHz)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Cutoff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frequency of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next</a:t>
                      </a:r>
                    </a:p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mode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(GHz)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Inner dimensions of waveguide opening (inch)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324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EIA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RCSC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IEC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490" marR="2490" marT="2491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WR2300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WG0.0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0.32 — 0.45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0.257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0.513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23.0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11.5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WR1150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WG3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R8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0.63 — 0.97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0.513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1.026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11.50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5.75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WR340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WG9A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R26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2.2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—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3.3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1.736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3.471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3.40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1.70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WR75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WG17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R120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—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7.869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15.737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0.75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0.375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WR10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WG27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R900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75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—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59.015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118.03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0.10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0.05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  <a:tr h="226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WR3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solidFill>
                            <a:schemeClr val="tx1"/>
                          </a:solidFill>
                          <a:effectLst/>
                        </a:rPr>
                        <a:t>WG32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R2600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220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—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330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173.571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347.143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0.034 </a:t>
                      </a:r>
                      <a:r>
                        <a:rPr lang="en-GB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× </a:t>
                      </a:r>
                      <a:r>
                        <a:rPr lang="en-GB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0.017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2490" marR="2490" marT="2491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6296623" y="6165304"/>
            <a:ext cx="2865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Eric </a:t>
            </a:r>
            <a:r>
              <a:rPr lang="en-GB" sz="1600" dirty="0" err="1" smtClean="0">
                <a:latin typeface="+mn-lt"/>
              </a:rPr>
              <a:t>Montesinos</a:t>
            </a:r>
            <a:r>
              <a:rPr lang="en-GB" sz="1600" dirty="0" smtClean="0">
                <a:latin typeface="+mn-lt"/>
              </a:rPr>
              <a:t>/CERN</a:t>
            </a:r>
            <a:endParaRPr lang="en-GB" sz="1600" dirty="0">
              <a:latin typeface="+mn-lt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767530166"/>
              </p:ext>
            </p:extLst>
          </p:nvPr>
        </p:nvGraphicFramePr>
        <p:xfrm>
          <a:off x="1769259" y="3188877"/>
          <a:ext cx="4583119" cy="32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083775" y="3474536"/>
            <a:ext cx="780983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WR2300</a:t>
            </a:r>
            <a:endParaRPr lang="en-GB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505630" y="3771669"/>
            <a:ext cx="780983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WR2100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634194" y="4103632"/>
            <a:ext cx="780983" cy="27699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WR1800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5247476" y="4456935"/>
            <a:ext cx="780983" cy="27699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WR1500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880960" y="4881094"/>
            <a:ext cx="769570" cy="2769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WR1150</a:t>
            </a:r>
            <a:endParaRPr lang="en-GB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163104" y="5282938"/>
            <a:ext cx="696024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WR975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5538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Radial waves</a:t>
            </a:r>
            <a:endParaRPr lang="en-GB" dirty="0"/>
          </a:p>
        </p:txBody>
      </p:sp>
      <p:pic>
        <p:nvPicPr>
          <p:cNvPr id="151553" name="Picture 1" descr="radialwav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084513"/>
            <a:ext cx="2808287" cy="2792412"/>
          </a:xfrm>
          <a:prstGeom prst="rect">
            <a:avLst/>
          </a:prstGeom>
          <a:noFill/>
        </p:spPr>
      </p:pic>
      <p:pic>
        <p:nvPicPr>
          <p:cNvPr id="151554" name="Picture 2" descr="radialwav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3084513"/>
            <a:ext cx="2808287" cy="2792412"/>
          </a:xfrm>
          <a:prstGeom prst="rect">
            <a:avLst/>
          </a:prstGeom>
          <a:noFill/>
        </p:spPr>
      </p:pic>
      <p:pic>
        <p:nvPicPr>
          <p:cNvPr id="151555" name="Picture 3" descr="Roundwg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3084513"/>
            <a:ext cx="2808287" cy="2792412"/>
          </a:xfrm>
          <a:prstGeom prst="rect">
            <a:avLst/>
          </a:prstGeom>
          <a:noFill/>
        </p:spPr>
      </p:pic>
      <p:graphicFrame>
        <p:nvGraphicFramePr>
          <p:cNvPr id="151556" name="Object 4"/>
          <p:cNvGraphicFramePr>
            <a:graphicFrameLocks noChangeAspect="1"/>
          </p:cNvGraphicFramePr>
          <p:nvPr/>
        </p:nvGraphicFramePr>
        <p:xfrm>
          <a:off x="519113" y="5999163"/>
          <a:ext cx="2195512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54" name="Equation" r:id="rId6" imgW="1460160" imgH="253800" progId="Equation.3">
                  <p:embed/>
                </p:oleObj>
              </mc:Choice>
              <mc:Fallback>
                <p:oleObj name="Equation" r:id="rId6" imgW="1460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5999163"/>
                        <a:ext cx="2195512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7" name="Object 5"/>
          <p:cNvGraphicFramePr>
            <a:graphicFrameLocks noChangeAspect="1"/>
          </p:cNvGraphicFramePr>
          <p:nvPr/>
        </p:nvGraphicFramePr>
        <p:xfrm>
          <a:off x="3324225" y="5999163"/>
          <a:ext cx="2176463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55" name="Equation" r:id="rId8" imgW="1447560" imgH="253800" progId="Equation.3">
                  <p:embed/>
                </p:oleObj>
              </mc:Choice>
              <mc:Fallback>
                <p:oleObj name="Equation" r:id="rId8" imgW="1447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225" y="5999163"/>
                        <a:ext cx="2176463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8" name="Object 6"/>
          <p:cNvGraphicFramePr>
            <a:graphicFrameLocks noChangeAspect="1"/>
          </p:cNvGraphicFramePr>
          <p:nvPr/>
        </p:nvGraphicFramePr>
        <p:xfrm>
          <a:off x="6264275" y="6008688"/>
          <a:ext cx="20224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56" name="Equation" r:id="rId10" imgW="1346040" imgH="241200" progId="Equation.3">
                  <p:embed/>
                </p:oleObj>
              </mc:Choice>
              <mc:Fallback>
                <p:oleObj name="Equation" r:id="rId10" imgW="1346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6008688"/>
                        <a:ext cx="20224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315108" y="1404206"/>
            <a:ext cx="6703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latin typeface="+mn-lt"/>
              </a:rPr>
              <a:t>Also radial waves may be interpreted as superposition of plane waves.</a:t>
            </a:r>
          </a:p>
          <a:p>
            <a:r>
              <a:rPr lang="en-GB" sz="1800" dirty="0" smtClean="0">
                <a:latin typeface="+mn-lt"/>
              </a:rPr>
              <a:t>The superposition of an outward and an inward radial wave can result in the field of a round hollow waveguide.</a:t>
            </a:r>
            <a:endParaRPr lang="en-GB" sz="1800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RTE11-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052513"/>
            <a:ext cx="3048000" cy="2705100"/>
          </a:xfrm>
          <a:prstGeom prst="rect">
            <a:avLst/>
          </a:prstGeom>
        </p:spPr>
      </p:pic>
      <p:pic>
        <p:nvPicPr>
          <p:cNvPr id="29" name="Picture 28" descr="RTE11-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643314"/>
            <a:ext cx="3048000" cy="2705100"/>
          </a:xfrm>
          <a:prstGeom prst="rect">
            <a:avLst/>
          </a:prstGeom>
        </p:spPr>
      </p:pic>
      <p:pic>
        <p:nvPicPr>
          <p:cNvPr id="26" name="Picture 25" descr="RTM01-H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3643314"/>
            <a:ext cx="3048000" cy="2705100"/>
          </a:xfrm>
          <a:prstGeom prst="rect">
            <a:avLst/>
          </a:prstGeom>
        </p:spPr>
      </p:pic>
      <p:pic>
        <p:nvPicPr>
          <p:cNvPr id="27" name="Picture 26" descr="RTM01-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1052513"/>
            <a:ext cx="3048000" cy="2705100"/>
          </a:xfrm>
          <a:prstGeom prst="rect">
            <a:avLst/>
          </a:prstGeom>
        </p:spPr>
      </p:pic>
      <p:pic>
        <p:nvPicPr>
          <p:cNvPr id="24" name="Picture 23" descr="RTE01-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1052513"/>
            <a:ext cx="3048000" cy="2705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Round waveguide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806192" y="285727"/>
            <a:ext cx="898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 smtClean="0">
                <a:latin typeface="+mn-lt"/>
              </a:rPr>
              <a:t>f/</a:t>
            </a:r>
            <a:r>
              <a:rPr lang="en-GB" sz="1400" i="1" dirty="0" err="1" smtClean="0">
                <a:latin typeface="+mn-lt"/>
              </a:rPr>
              <a:t>f</a:t>
            </a:r>
            <a:r>
              <a:rPr lang="en-GB" sz="1400" i="1" baseline="-25000" dirty="0" err="1" smtClean="0">
                <a:latin typeface="+mn-lt"/>
              </a:rPr>
              <a:t>c</a:t>
            </a:r>
            <a:r>
              <a:rPr lang="en-GB" sz="1400" dirty="0" smtClean="0">
                <a:latin typeface="+mn-lt"/>
              </a:rPr>
              <a:t> = 1.44</a:t>
            </a:r>
            <a:endParaRPr lang="en-GB" sz="14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0113" y="683181"/>
            <a:ext cx="1589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TE</a:t>
            </a:r>
            <a:r>
              <a:rPr lang="en-GB" sz="1400" baseline="-25000" dirty="0" smtClean="0">
                <a:latin typeface="+mn-lt"/>
              </a:rPr>
              <a:t>11</a:t>
            </a:r>
            <a:r>
              <a:rPr lang="en-GB" sz="1400" dirty="0" smtClean="0">
                <a:latin typeface="+mn-lt"/>
              </a:rPr>
              <a:t> – fundamental</a:t>
            </a:r>
            <a:endParaRPr lang="en-GB" sz="1400" dirty="0">
              <a:latin typeface="+mn-lt"/>
            </a:endParaRPr>
          </a:p>
        </p:txBody>
      </p:sp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2000232" y="1052513"/>
          <a:ext cx="10683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78" name="Equation" r:id="rId8" imgW="1777680" imgH="723600" progId="Equation.3">
                  <p:embed/>
                </p:oleObj>
              </mc:Choice>
              <mc:Fallback>
                <p:oleObj name="Equation" r:id="rId8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1052513"/>
                        <a:ext cx="1068387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5000628" y="1052513"/>
          <a:ext cx="10683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79" name="Equation" r:id="rId10" imgW="1777680" imgH="723600" progId="Equation.3">
                  <p:embed/>
                </p:oleObj>
              </mc:Choice>
              <mc:Fallback>
                <p:oleObj name="Equation" r:id="rId10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1052513"/>
                        <a:ext cx="1068387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7786710" y="1052513"/>
          <a:ext cx="10683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480" name="Equation" r:id="rId12" imgW="1777680" imgH="723600" progId="Equation.3">
                  <p:embed/>
                </p:oleObj>
              </mc:Choice>
              <mc:Fallback>
                <p:oleObj name="Equation" r:id="rId12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710" y="1052513"/>
                        <a:ext cx="1068388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714744" y="683181"/>
            <a:ext cx="1414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TM</a:t>
            </a:r>
            <a:r>
              <a:rPr lang="en-GB" sz="1400" baseline="-25000" dirty="0" smtClean="0">
                <a:latin typeface="+mn-lt"/>
              </a:rPr>
              <a:t>01</a:t>
            </a:r>
            <a:r>
              <a:rPr lang="en-GB" sz="1400" dirty="0" smtClean="0">
                <a:latin typeface="+mn-lt"/>
              </a:rPr>
              <a:t> – axial field</a:t>
            </a:r>
            <a:endParaRPr lang="en-GB" sz="14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72264" y="683181"/>
            <a:ext cx="1233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TE</a:t>
            </a:r>
            <a:r>
              <a:rPr lang="en-GB" sz="1400" baseline="-25000" dirty="0" smtClean="0">
                <a:latin typeface="+mn-lt"/>
              </a:rPr>
              <a:t>01</a:t>
            </a:r>
            <a:r>
              <a:rPr lang="en-GB" sz="1400" dirty="0" smtClean="0">
                <a:latin typeface="+mn-lt"/>
              </a:rPr>
              <a:t> – low loss</a:t>
            </a:r>
            <a:endParaRPr lang="en-GB" sz="1400" dirty="0">
              <a:latin typeface="+mn-lt"/>
            </a:endParaRPr>
          </a:p>
        </p:txBody>
      </p:sp>
      <p:pic>
        <p:nvPicPr>
          <p:cNvPr id="25" name="Picture 24" descr="RTE01-H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96000" y="3643314"/>
            <a:ext cx="3048000" cy="2705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2" grpId="2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Circular waveguide modes</a:t>
            </a:r>
            <a:endParaRPr lang="en-GB" dirty="0"/>
          </a:p>
        </p:txBody>
      </p:sp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306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1124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2628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306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1124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628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306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11124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6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92628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70752" y="128586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57230" y="1285860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TM</a:t>
            </a:r>
            <a:r>
              <a:rPr lang="en-US" sz="1600" baseline="-25000" dirty="0" smtClean="0">
                <a:latin typeface="+mn-lt"/>
              </a:rPr>
              <a:t>01</a:t>
            </a:r>
            <a:endParaRPr lang="en-GB" sz="1600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99314" y="3000372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21</a:t>
            </a:r>
            <a:endParaRPr lang="en-GB" sz="1600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71148" y="299720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21</a:t>
            </a:r>
            <a:endParaRPr lang="en-GB" sz="1600" dirty="0"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99710" y="128586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28668" y="299720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31</a:t>
            </a:r>
            <a:endParaRPr lang="en-GB" sz="1600" dirty="0">
              <a:latin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27876" y="4868863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31</a:t>
            </a:r>
            <a:endParaRPr lang="en-GB" sz="1600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71148" y="4868863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01</a:t>
            </a:r>
            <a:endParaRPr lang="en-GB" sz="1600" dirty="0"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28668" y="4868863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TM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07973" y="6213321"/>
            <a:ext cx="142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plotted: </a:t>
            </a:r>
            <a:r>
              <a:rPr lang="en-GB" sz="1600" i="1" dirty="0" smtClean="0">
                <a:latin typeface="+mn-lt"/>
              </a:rPr>
              <a:t>E</a:t>
            </a:r>
            <a:r>
              <a:rPr lang="en-GB" sz="1600" dirty="0" smtClean="0">
                <a:latin typeface="+mn-lt"/>
              </a:rPr>
              <a:t>-field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1053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General waveguide equations: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950686"/>
                <a:ext cx="8775700" cy="54072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Transverse wave equation (membrane equation):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𝑇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buNone/>
                  <a:tabLst>
                    <a:tab pos="355600" algn="l"/>
                    <a:tab pos="3767138" algn="ctr"/>
                    <a:tab pos="5203825" algn="ctr"/>
                    <a:tab pos="6640513" algn="ctr"/>
                  </a:tabLst>
                </a:pP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endParaRPr lang="en-GB" sz="20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50686"/>
                <a:ext cx="8775700" cy="5407252"/>
              </a:xfrm>
              <a:blipFill rotWithShape="1">
                <a:blip r:embed="rId3"/>
                <a:stretch>
                  <a:fillRect l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91" name="Rectangle 1070"/>
          <p:cNvSpPr>
            <a:spLocks noChangeArrowheads="1"/>
          </p:cNvSpPr>
          <p:nvPr/>
        </p:nvSpPr>
        <p:spPr bwMode="auto">
          <a:xfrm>
            <a:off x="381000" y="866929"/>
            <a:ext cx="8288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240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547150"/>
                  </p:ext>
                </p:extLst>
              </p:nvPr>
            </p:nvGraphicFramePr>
            <p:xfrm>
              <a:off x="229281" y="1604245"/>
              <a:ext cx="8440057" cy="4727067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2702605"/>
                    <a:gridCol w="2868726"/>
                    <a:gridCol w="2868726"/>
                  </a:tblGrid>
                  <a:tr h="209867">
                    <a:tc>
                      <a:txBody>
                        <a:bodyPr/>
                        <a:lstStyle/>
                        <a:p>
                          <a:pPr algn="l"/>
                          <a:endParaRPr lang="en-GB" sz="1600" b="1" i="1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TE (or H-) modes</a:t>
                          </a:r>
                          <a:endParaRPr lang="en-GB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TM (or E-) modes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986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Boundary condition:</a:t>
                          </a:r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acc>
                                <m:r>
                                  <a:rPr lang="en-US" sz="1600" i="1" smtClean="0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r>
                                  <a:rPr lang="en-US" sz="160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𝑇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61084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wave equations</a:t>
                          </a:r>
                          <a:br>
                            <a:rPr lang="en-US" sz="1600" dirty="0" smtClean="0"/>
                          </a:br>
                          <a:r>
                            <a:rPr lang="en-US" sz="1600" dirty="0" smtClean="0"/>
                            <a:t>(transmission line equations):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𝑈</m:t>
                                    </m:r>
                                    <m:d>
                                      <m:dPr>
                                        <m:ctrlPr>
                                          <a:rPr lang="en-GB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GB" sz="1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𝐼</m:t>
                                    </m:r>
                                    <m:d>
                                      <m:dPr>
                                        <m:ctrlPr>
                                          <a:rPr lang="en-GB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GB" sz="1600" i="1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  <a:ea typeface="Cambria Math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GB" sz="1600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𝑈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45947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Propagation constant: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b="0" i="0" smtClean="0">
                                    <a:latin typeface="Cambria Math"/>
                                    <a:ea typeface="Cambria Math"/>
                                  </a:rPr>
                                  <m:t>j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GB" sz="1600" b="0" i="1" smtClean="0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GB" sz="1600" b="0" i="1" smtClean="0">
                                                        <a:latin typeface="Cambria Math" panose="02040503050406030204" pitchFamily="18" charset="0"/>
                                                        <a:ea typeface="Cambria Math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sz="1600" b="0" i="1" smtClean="0">
                                                        <a:latin typeface="Cambria Math"/>
                                                        <a:ea typeface="Cambria Math"/>
                                                      </a:rPr>
                                                      <m:t>𝜔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GB" sz="1600" b="0" i="1" smtClean="0">
                                                        <a:latin typeface="Cambria Math"/>
                                                        <a:ea typeface="Cambria Math"/>
                                                      </a:rPr>
                                                      <m:t>𝑐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307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Characteristic impedance: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𝜔𝜇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986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Ortho-normal eigenvectors: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6130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Transverse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600" i="1" smtClean="0">
                                    <a:latin typeface="Cambria Math"/>
                                  </a:rPr>
                                  <m:t>𝑈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</m:oMath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 anchor="ctr"/>
                    </a:tc>
                  </a:tr>
                  <a:tr h="34354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GB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  <m:t>𝑐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GB" sz="16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GB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  <m:t>𝑐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GB" sz="16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𝐼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547150"/>
                  </p:ext>
                </p:extLst>
              </p:nvPr>
            </p:nvGraphicFramePr>
            <p:xfrm>
              <a:off x="229281" y="1604245"/>
              <a:ext cx="8440057" cy="4727067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2702605"/>
                    <a:gridCol w="2868726"/>
                    <a:gridCol w="2868726"/>
                  </a:tblGrid>
                  <a:tr h="335280">
                    <a:tc>
                      <a:txBody>
                        <a:bodyPr/>
                        <a:lstStyle/>
                        <a:p>
                          <a:pPr algn="l"/>
                          <a:endParaRPr lang="en-GB" sz="1600" b="1" i="1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TE (or H-) modes</a:t>
                          </a:r>
                          <a:endParaRPr lang="en-GB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TM (or E-) modes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Boundary condition:</a:t>
                          </a:r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105455" r="-100000" b="-121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105455" r="-213" b="-1210909"/>
                          </a:stretch>
                        </a:blipFill>
                      </a:tcPr>
                    </a:tc>
                  </a:tr>
                  <a:tr h="1079373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wave equations</a:t>
                          </a:r>
                          <a:br>
                            <a:rPr lang="en-US" sz="1600" dirty="0" smtClean="0"/>
                          </a:br>
                          <a:r>
                            <a:rPr lang="en-US" sz="1600" dirty="0" smtClean="0"/>
                            <a:t>(transmission line equations):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63842" r="-106" b="-27627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81191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Propagation constant: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216418" r="-106" b="-26492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58445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Characteristic impedance: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446316" r="-100000" b="-27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446316" r="-213" b="-273684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Ortho-normal eigenvectors: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926786" r="-100000" b="-36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926786" r="-213" b="-364286"/>
                          </a:stretch>
                        </a:blipFill>
                      </a:tcPr>
                    </a:tc>
                  </a:tr>
                  <a:tr h="63842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Transverse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552885" r="-106" b="-9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 anchor="ctr"/>
                    </a:tc>
                  </a:tr>
                  <a:tr h="60706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679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679000" r="-2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9467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631799" y="1199245"/>
            <a:ext cx="1020763" cy="1334437"/>
            <a:chOff x="7631799" y="1199245"/>
            <a:chExt cx="1020763" cy="133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19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7812321" y="2225905"/>
                  <a:ext cx="333296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dirty="0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i="1" dirty="0">
                    <a:latin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19" name="Text 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12321" y="2225905"/>
                  <a:ext cx="333296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" name="Group 15"/>
            <p:cNvGrpSpPr/>
            <p:nvPr/>
          </p:nvGrpSpPr>
          <p:grpSpPr>
            <a:xfrm>
              <a:off x="7631799" y="1199245"/>
              <a:ext cx="1020763" cy="1111250"/>
              <a:chOff x="7631799" y="1199245"/>
              <a:chExt cx="1020763" cy="1111250"/>
            </a:xfrm>
          </p:grpSpPr>
          <p:sp>
            <p:nvSpPr>
              <p:cNvPr id="12310" name="Rectangle 20"/>
              <p:cNvSpPr>
                <a:spLocks noChangeArrowheads="1"/>
              </p:cNvSpPr>
              <p:nvPr/>
            </p:nvSpPr>
            <p:spPr bwMode="auto">
              <a:xfrm>
                <a:off x="7631799" y="2008870"/>
                <a:ext cx="601663" cy="29527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1" name="Line 21"/>
              <p:cNvSpPr>
                <a:spLocks noChangeShapeType="1"/>
              </p:cNvSpPr>
              <p:nvPr/>
            </p:nvSpPr>
            <p:spPr bwMode="auto">
              <a:xfrm flipV="1">
                <a:off x="7634974" y="1202420"/>
                <a:ext cx="420688" cy="8080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2" name="Line 22"/>
              <p:cNvSpPr>
                <a:spLocks noChangeShapeType="1"/>
              </p:cNvSpPr>
              <p:nvPr/>
            </p:nvSpPr>
            <p:spPr bwMode="auto">
              <a:xfrm flipV="1">
                <a:off x="8228699" y="1204008"/>
                <a:ext cx="420688" cy="8080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3" name="Line 23"/>
              <p:cNvSpPr>
                <a:spLocks noChangeShapeType="1"/>
              </p:cNvSpPr>
              <p:nvPr/>
            </p:nvSpPr>
            <p:spPr bwMode="auto">
              <a:xfrm flipV="1">
                <a:off x="8231874" y="1497695"/>
                <a:ext cx="420688" cy="8080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24"/>
              <p:cNvSpPr>
                <a:spLocks noChangeShapeType="1"/>
              </p:cNvSpPr>
              <p:nvPr/>
            </p:nvSpPr>
            <p:spPr bwMode="auto">
              <a:xfrm flipV="1">
                <a:off x="7634974" y="2010458"/>
                <a:ext cx="157163" cy="3000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+mn-lt"/>
                </a:endParaRPr>
              </a:p>
            </p:txBody>
          </p:sp>
          <p:sp>
            <p:nvSpPr>
              <p:cNvPr id="12315" name="Line 26"/>
              <p:cNvSpPr>
                <a:spLocks noChangeShapeType="1"/>
              </p:cNvSpPr>
              <p:nvPr/>
            </p:nvSpPr>
            <p:spPr bwMode="auto">
              <a:xfrm>
                <a:off x="8057249" y="1204008"/>
                <a:ext cx="585788" cy="15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6" name="Line 27"/>
              <p:cNvSpPr>
                <a:spLocks noChangeShapeType="1"/>
              </p:cNvSpPr>
              <p:nvPr/>
            </p:nvSpPr>
            <p:spPr bwMode="auto">
              <a:xfrm flipH="1" flipV="1">
                <a:off x="8646212" y="1199245"/>
                <a:ext cx="4762" cy="3032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2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7984152" y="2012045"/>
                  <a:ext cx="329706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dirty="0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i="1" dirty="0">
                    <a:latin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20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84152" y="2012045"/>
                  <a:ext cx="329706" cy="30777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3260" y="111764"/>
            <a:ext cx="8189188" cy="787473"/>
          </a:xfrm>
        </p:spPr>
        <p:txBody>
          <a:bodyPr>
            <a:noAutofit/>
          </a:bodyPr>
          <a:lstStyle/>
          <a:p>
            <a:r>
              <a:rPr lang="en-GB" sz="3200" dirty="0" smtClean="0"/>
              <a:t>Special cases: rectangular and round waveguide</a:t>
            </a:r>
            <a:endParaRPr lang="en-GB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6D80C-A679-473D-83E5-199C4BCC3F7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87325" y="939317"/>
                <a:ext cx="8775700" cy="523398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sz="1800" dirty="0" smtClean="0"/>
                  <a:t>Rectangular waveguide: transverse </a:t>
                </a:r>
                <a:r>
                  <a:rPr lang="en-GB" sz="1800" dirty="0" err="1" smtClean="0"/>
                  <a:t>eigenfunctions</a:t>
                </a: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r>
                  <a:rPr lang="en-GB" sz="1800" dirty="0" smtClean="0"/>
                  <a:t>Round waveguide: transverse </a:t>
                </a:r>
                <a:r>
                  <a:rPr lang="en-GB" sz="1800" dirty="0" err="1" smtClean="0"/>
                  <a:t>eigenfunctions</a:t>
                </a: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r>
                  <a:rPr lang="en-GB" sz="1800" dirty="0" smtClean="0"/>
                  <a:t>where in both cases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1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smtClean="0">
                                  <a:latin typeface="Cambria Math"/>
                                </a:rPr>
                                <m:t>if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GB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GB" sz="1800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smtClean="0">
                                  <a:latin typeface="Cambria Math"/>
                                </a:rPr>
                                <m:t>if</m:t>
                              </m:r>
                            </m:e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GB" sz="1800" i="1">
                                  <a:latin typeface="Cambria Math"/>
                                  <a:ea typeface="Cambria Math"/>
                                </a:rPr>
                                <m:t>≠0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 smtClean="0"/>
                  <a:t>     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87325" y="939317"/>
                <a:ext cx="8775700" cy="5233988"/>
              </a:xfrm>
              <a:blipFill rotWithShape="1">
                <a:blip r:embed="rId5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731376"/>
                  </p:ext>
                </p:extLst>
              </p:nvPr>
            </p:nvGraphicFramePr>
            <p:xfrm>
              <a:off x="307976" y="1301863"/>
              <a:ext cx="6760481" cy="180378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15167"/>
                    <a:gridCol w="5145314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𝑏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𝑚𝑏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𝑛𝑎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rad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𝑏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b="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𝐸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𝑚𝑏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𝑛𝑎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rad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𝑏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731376"/>
                  </p:ext>
                </p:extLst>
              </p:nvPr>
            </p:nvGraphicFramePr>
            <p:xfrm>
              <a:off x="307976" y="1301863"/>
              <a:ext cx="6760481" cy="180378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15167"/>
                    <a:gridCol w="5145314"/>
                  </a:tblGrid>
                  <a:tr h="901891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31517" t="-676" b="-100000"/>
                          </a:stretch>
                        </a:blipFill>
                      </a:tcPr>
                    </a:tc>
                  </a:tr>
                  <a:tr h="901891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31517" t="-101361" b="-68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1476030"/>
                  </p:ext>
                </p:extLst>
              </p:nvPr>
            </p:nvGraphicFramePr>
            <p:xfrm>
              <a:off x="307976" y="3634918"/>
              <a:ext cx="6760481" cy="173932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07910"/>
                    <a:gridCol w="515257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  <m:d>
                                          <m:d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𝜒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𝑚𝑛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′2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𝑚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den>
                                    </m:f>
                                  </m:e>
                                </m:rad>
                                <m:f>
                                  <m:fPr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  <m:f>
                                          <m:f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𝜌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den>
                                </m:f>
                                <m:r>
                                  <a:rPr lang="en-GB" sz="1800" b="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𝐸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den>
                                    </m:f>
                                  </m:e>
                                </m:rad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</m:sSub>
                                        <m:f>
                                          <m:f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𝜌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  <m:r>
                                  <a:rPr lang="en-GB" sz="1800" b="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1476030"/>
                  </p:ext>
                </p:extLst>
              </p:nvPr>
            </p:nvGraphicFramePr>
            <p:xfrm>
              <a:off x="307976" y="3634918"/>
              <a:ext cx="6760481" cy="18157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07910"/>
                    <a:gridCol w="5152571"/>
                  </a:tblGrid>
                  <a:tr h="956755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31361" b="-90446"/>
                          </a:stretch>
                        </a:blipFill>
                      </a:tcPr>
                    </a:tc>
                  </a:tr>
                  <a:tr h="858965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31361" t="-111348" b="-70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 bwMode="auto">
              <a:xfrm>
                <a:off x="7140728" y="2551370"/>
                <a:ext cx="2001317" cy="728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𝑚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0728" y="2551370"/>
                <a:ext cx="2001317" cy="7288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 bwMode="auto">
              <a:xfrm>
                <a:off x="7676076" y="5068657"/>
                <a:ext cx="976486" cy="4613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𝑚𝑛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6076" y="5068657"/>
                <a:ext cx="976486" cy="46134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248164" y="3555455"/>
            <a:ext cx="1592624" cy="1319213"/>
            <a:chOff x="7267214" y="3352800"/>
            <a:chExt cx="1592624" cy="1319213"/>
          </a:xfrm>
        </p:grpSpPr>
        <p:grpSp>
          <p:nvGrpSpPr>
            <p:cNvPr id="18" name="Group 17"/>
            <p:cNvGrpSpPr/>
            <p:nvPr/>
          </p:nvGrpSpPr>
          <p:grpSpPr>
            <a:xfrm>
              <a:off x="7958138" y="3352800"/>
              <a:ext cx="901700" cy="1319213"/>
              <a:chOff x="7958138" y="3352800"/>
              <a:chExt cx="901700" cy="1319213"/>
            </a:xfrm>
          </p:grpSpPr>
          <p:sp>
            <p:nvSpPr>
              <p:cNvPr id="12306" name="Oval 15"/>
              <p:cNvSpPr>
                <a:spLocks noChangeArrowheads="1"/>
              </p:cNvSpPr>
              <p:nvPr/>
            </p:nvSpPr>
            <p:spPr bwMode="auto">
              <a:xfrm>
                <a:off x="7958138" y="4195763"/>
                <a:ext cx="444500" cy="4762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7" name="Line 16"/>
              <p:cNvSpPr>
                <a:spLocks noChangeShapeType="1"/>
              </p:cNvSpPr>
              <p:nvPr/>
            </p:nvSpPr>
            <p:spPr bwMode="auto">
              <a:xfrm flipV="1">
                <a:off x="8002588" y="3460750"/>
                <a:ext cx="449262" cy="8270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8" name="Line 17"/>
              <p:cNvSpPr>
                <a:spLocks noChangeShapeType="1"/>
              </p:cNvSpPr>
              <p:nvPr/>
            </p:nvSpPr>
            <p:spPr bwMode="auto">
              <a:xfrm flipV="1">
                <a:off x="8375650" y="3690938"/>
                <a:ext cx="465138" cy="8588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Oval 19"/>
              <p:cNvSpPr>
                <a:spLocks noChangeArrowheads="1"/>
              </p:cNvSpPr>
              <p:nvPr/>
            </p:nvSpPr>
            <p:spPr bwMode="auto">
              <a:xfrm>
                <a:off x="8415338" y="3352800"/>
                <a:ext cx="444500" cy="4762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 bwMode="auto">
                <a:xfrm>
                  <a:off x="7267214" y="3891098"/>
                  <a:ext cx="774507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=2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oMath>
                    </m:oMathPara>
                  </a14:m>
                  <a:endParaRPr lang="en-GB" sz="14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67214" y="3891098"/>
                  <a:ext cx="774507" cy="307777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3806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Waveguide perturbed by notches</a:t>
            </a:r>
            <a:endParaRPr lang="en-GB" dirty="0"/>
          </a:p>
        </p:txBody>
      </p:sp>
      <p:pic>
        <p:nvPicPr>
          <p:cNvPr id="8" name="Picture 7" descr="Perurbed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773113"/>
            <a:ext cx="5953125" cy="4095750"/>
          </a:xfrm>
          <a:prstGeom prst="rect">
            <a:avLst/>
          </a:prstGeom>
        </p:spPr>
      </p:pic>
      <p:pic>
        <p:nvPicPr>
          <p:cNvPr id="9" name="Picture 8" descr="PerurbedE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773113"/>
            <a:ext cx="5953125" cy="409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3438" y="857232"/>
            <a:ext cx="1017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“notches”</a:t>
            </a:r>
            <a:endParaRPr lang="en-GB" sz="1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0166" y="5500702"/>
            <a:ext cx="6209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Reflections from notches lead to a superimposed standing wave pattern.</a:t>
            </a:r>
          </a:p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“Trapped mode”</a:t>
            </a:r>
          </a:p>
        </p:txBody>
      </p:sp>
      <p:sp>
        <p:nvSpPr>
          <p:cNvPr id="26" name="Curved Right Arrow 25"/>
          <p:cNvSpPr/>
          <p:nvPr/>
        </p:nvSpPr>
        <p:spPr>
          <a:xfrm flipV="1">
            <a:off x="3500430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flipH="1">
            <a:off x="3786182" y="5286388"/>
            <a:ext cx="1571636" cy="120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3786182" y="4758959"/>
            <a:ext cx="1571636" cy="120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urved Right Arrow 30"/>
          <p:cNvSpPr/>
          <p:nvPr/>
        </p:nvSpPr>
        <p:spPr>
          <a:xfrm flipV="1">
            <a:off x="3500430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3214678" y="4758959"/>
            <a:ext cx="35719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Arrow 34"/>
          <p:cNvSpPr/>
          <p:nvPr/>
        </p:nvSpPr>
        <p:spPr>
          <a:xfrm flipH="1">
            <a:off x="3357554" y="5286388"/>
            <a:ext cx="357190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Curved Right Arrow 35"/>
          <p:cNvSpPr/>
          <p:nvPr/>
        </p:nvSpPr>
        <p:spPr>
          <a:xfrm flipH="1">
            <a:off x="3214678" y="4786322"/>
            <a:ext cx="212724" cy="5860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 flipH="1">
            <a:off x="1714480" y="5286388"/>
            <a:ext cx="1428760" cy="109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1714480" y="4758959"/>
            <a:ext cx="1428760" cy="109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urved Right Arrow 38"/>
          <p:cNvSpPr/>
          <p:nvPr/>
        </p:nvSpPr>
        <p:spPr>
          <a:xfrm flipV="1">
            <a:off x="5715008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 flipH="1">
            <a:off x="6000760" y="5286389"/>
            <a:ext cx="1284422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ight Arrow 40"/>
          <p:cNvSpPr/>
          <p:nvPr/>
        </p:nvSpPr>
        <p:spPr>
          <a:xfrm>
            <a:off x="6000760" y="4758959"/>
            <a:ext cx="128442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urved Right Arrow 41"/>
          <p:cNvSpPr/>
          <p:nvPr/>
        </p:nvSpPr>
        <p:spPr>
          <a:xfrm flipV="1">
            <a:off x="5715008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5429256" y="4758959"/>
            <a:ext cx="35719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Arrow 43"/>
          <p:cNvSpPr/>
          <p:nvPr/>
        </p:nvSpPr>
        <p:spPr>
          <a:xfrm flipH="1">
            <a:off x="5572132" y="5286388"/>
            <a:ext cx="357190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Curved Right Arrow 44"/>
          <p:cNvSpPr/>
          <p:nvPr/>
        </p:nvSpPr>
        <p:spPr>
          <a:xfrm flipH="1">
            <a:off x="5429256" y="4786322"/>
            <a:ext cx="212724" cy="5860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4414" y="4940834"/>
            <a:ext cx="1564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Signal flow chart</a:t>
            </a:r>
            <a:endParaRPr lang="en-GB" sz="1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iece-of-round0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26" y="928670"/>
            <a:ext cx="2743200" cy="2886075"/>
          </a:xfrm>
          <a:prstGeom prst="rect">
            <a:avLst/>
          </a:prstGeom>
        </p:spPr>
      </p:pic>
      <p:pic>
        <p:nvPicPr>
          <p:cNvPr id="20" name="Picture 19" descr="piece-of-round0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26" y="3643314"/>
            <a:ext cx="2743200" cy="2886075"/>
          </a:xfrm>
          <a:prstGeom prst="rect">
            <a:avLst/>
          </a:prstGeom>
        </p:spPr>
      </p:pic>
      <p:pic>
        <p:nvPicPr>
          <p:cNvPr id="21" name="Picture 20" descr="piece-of-round1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14684" y="928670"/>
            <a:ext cx="2743200" cy="2886075"/>
          </a:xfrm>
          <a:prstGeom prst="rect">
            <a:avLst/>
          </a:prstGeom>
        </p:spPr>
      </p:pic>
      <p:pic>
        <p:nvPicPr>
          <p:cNvPr id="22" name="Picture 21" descr="piece-of-round1H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14684" y="3643314"/>
            <a:ext cx="2743200" cy="2886075"/>
          </a:xfrm>
          <a:prstGeom prst="rect">
            <a:avLst/>
          </a:prstGeom>
        </p:spPr>
      </p:pic>
      <p:pic>
        <p:nvPicPr>
          <p:cNvPr id="23" name="Picture 22" descr="piece-of-round2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928670"/>
            <a:ext cx="2743200" cy="2886075"/>
          </a:xfrm>
          <a:prstGeom prst="rect">
            <a:avLst/>
          </a:prstGeom>
        </p:spPr>
      </p:pic>
      <p:pic>
        <p:nvPicPr>
          <p:cNvPr id="24" name="Picture 23" descr="piece-of-round2H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72198" y="3643314"/>
            <a:ext cx="2743200" cy="2886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4527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Short-circuited waveguide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14282" y="924320"/>
            <a:ext cx="2555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010</a:t>
            </a:r>
            <a:r>
              <a:rPr lang="en-GB" sz="1600" dirty="0" smtClean="0">
                <a:latin typeface="+mn-lt"/>
              </a:rPr>
              <a:t> (no axial dependence)</a:t>
            </a:r>
            <a:endParaRPr lang="en-GB" sz="16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4810" y="92432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011</a:t>
            </a:r>
            <a:endParaRPr lang="en-GB" sz="16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15206" y="92432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012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171226" cy="78747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Single WG mode between two shorts</a:t>
            </a:r>
            <a:endParaRPr lang="en-GB" sz="4000" dirty="0"/>
          </a:p>
        </p:txBody>
      </p:sp>
      <p:sp>
        <p:nvSpPr>
          <p:cNvPr id="12" name="Curved Left Arrow 11"/>
          <p:cNvSpPr/>
          <p:nvPr/>
        </p:nvSpPr>
        <p:spPr>
          <a:xfrm>
            <a:off x="6500826" y="1857364"/>
            <a:ext cx="500066" cy="128588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 flipV="1">
            <a:off x="2427270" y="1785926"/>
            <a:ext cx="500066" cy="135732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357554" y="1785926"/>
            <a:ext cx="278608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 flipH="1">
            <a:off x="3357554" y="3000372"/>
            <a:ext cx="278608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784328" y="1214422"/>
            <a:ext cx="761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short</a:t>
            </a:r>
            <a:br>
              <a:rPr lang="en-GB" sz="1800" dirty="0" smtClean="0">
                <a:latin typeface="+mn-lt"/>
              </a:rPr>
            </a:br>
            <a:r>
              <a:rPr lang="en-GB" sz="1800" dirty="0" smtClean="0">
                <a:latin typeface="+mn-lt"/>
              </a:rPr>
              <a:t>circuit</a:t>
            </a:r>
            <a:endParaRPr lang="en-GB" sz="18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16" y="1357298"/>
            <a:ext cx="761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short</a:t>
            </a:r>
            <a:br>
              <a:rPr lang="en-GB" sz="1800" dirty="0" smtClean="0">
                <a:latin typeface="+mn-lt"/>
              </a:rPr>
            </a:br>
            <a:r>
              <a:rPr lang="en-GB" sz="1800" dirty="0" smtClean="0">
                <a:latin typeface="+mn-lt"/>
              </a:rPr>
              <a:t>circuit</a:t>
            </a:r>
            <a:endParaRPr lang="en-GB" sz="18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021259" y="1785926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75975" y="4036158"/>
                <a:ext cx="5679888" cy="2199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Eigenvalue equation for field amplitude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𝑎</m:t>
                      </m:r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GB" sz="1800" b="0" i="0" smtClean="0">
                              <a:latin typeface="Cambria Math"/>
                            </a:rPr>
                            <m:t>j</m:t>
                          </m:r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800" b="0" i="1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  <m:r>
                        <a:rPr lang="en-GB" sz="18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800" dirty="0" smtClean="0">
                  <a:latin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Non-vanishing solutions exist </a:t>
                </a:r>
                <a:r>
                  <a:rPr lang="en-GB" sz="1800" dirty="0"/>
                  <a:t>for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1800" i="1">
                        <a:latin typeface="Cambria Math"/>
                        <a:ea typeface="Cambria Math"/>
                      </a:rPr>
                      <m:t>ℓ=2</m:t>
                    </m:r>
                    <m:r>
                      <a:rPr lang="en-GB" sz="18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1800" i="1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r>
                          <a:rPr lang="en-GB" sz="1800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800" b="0" i="1" smtClean="0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1800" dirty="0" smtClean="0">
                    <a:latin typeface="+mn-lt"/>
                  </a:rPr>
                  <a:t>, this becomes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i="1">
                                <a:latin typeface="Cambria Math"/>
                              </a:rPr>
                              <m:t>𝑐</m:t>
                            </m:r>
                            <m:f>
                              <m:f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800" i="1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en-GB" sz="18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i="1">
                                    <a:latin typeface="Cambria Math"/>
                                  </a:rPr>
                                  <m:t>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800" dirty="0" smtClean="0">
                    <a:latin typeface="+mn-lt"/>
                  </a:rPr>
                  <a:t>.</a:t>
                </a:r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75" y="4036158"/>
                <a:ext cx="5679888" cy="2199192"/>
              </a:xfrm>
              <a:prstGeom prst="rect">
                <a:avLst/>
              </a:prstGeom>
              <a:blipFill rotWithShape="1">
                <a:blip r:embed="rId2"/>
                <a:stretch>
                  <a:fillRect l="-9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714744" y="2357430"/>
            <a:ext cx="1740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Signal flow chart</a:t>
            </a:r>
            <a:endParaRPr lang="en-GB" sz="1800" dirty="0">
              <a:latin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026832" y="3000372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207579" y="1785926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215074" y="3000372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 bwMode="auto">
              <a:xfrm>
                <a:off x="2932753" y="1337532"/>
                <a:ext cx="39132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2753" y="1337532"/>
                <a:ext cx="391326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 bwMode="auto">
              <a:xfrm>
                <a:off x="4359269" y="1337532"/>
                <a:ext cx="930191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9269" y="1337532"/>
                <a:ext cx="930191" cy="411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 bwMode="auto">
              <a:xfrm>
                <a:off x="5865075" y="3339326"/>
                <a:ext cx="1271502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</m:t>
                      </m:r>
                      <m:r>
                        <a:rPr lang="en-GB" sz="2000" i="1" dirty="0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5075" y="3339326"/>
                <a:ext cx="1271502" cy="411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 bwMode="auto">
              <a:xfrm>
                <a:off x="1784328" y="2264532"/>
                <a:ext cx="57740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4328" y="2264532"/>
                <a:ext cx="57740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 bwMode="auto">
              <a:xfrm>
                <a:off x="7105971" y="2264532"/>
                <a:ext cx="57740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5971" y="2264532"/>
                <a:ext cx="577402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 bwMode="auto">
              <a:xfrm>
                <a:off x="4359269" y="3214686"/>
                <a:ext cx="930191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9269" y="3214686"/>
                <a:ext cx="930191" cy="4111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pillbox</a:t>
            </a:r>
            <a:endParaRPr lang="en-GB" dirty="0"/>
          </a:p>
        </p:txBody>
      </p:sp>
      <p:pic>
        <p:nvPicPr>
          <p:cNvPr id="11" name="Picture 10" descr="pill0-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895350"/>
            <a:ext cx="2581275" cy="5067300"/>
          </a:xfrm>
          <a:prstGeom prst="rect">
            <a:avLst/>
          </a:prstGeom>
        </p:spPr>
      </p:pic>
      <p:pic>
        <p:nvPicPr>
          <p:cNvPr id="12" name="Picture 11" descr="pill0-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895350"/>
            <a:ext cx="2581275" cy="5067300"/>
          </a:xfrm>
          <a:prstGeom prst="rect">
            <a:avLst/>
          </a:prstGeom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61975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</a:t>
            </a:r>
            <a:r>
              <a:rPr lang="en-US" sz="2000" dirty="0" smtClean="0">
                <a:latin typeface="+mn-lt"/>
              </a:rPr>
              <a:t>field (purely axial)</a:t>
            </a:r>
            <a:endParaRPr lang="en-US" sz="2000" dirty="0">
              <a:latin typeface="+mn-lt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magnetic </a:t>
            </a:r>
            <a:r>
              <a:rPr lang="en-US" sz="2000" dirty="0" smtClean="0">
                <a:latin typeface="+mn-lt"/>
              </a:rPr>
              <a:t>field (purely </a:t>
            </a:r>
            <a:r>
              <a:rPr lang="en-US" sz="2000" dirty="0" err="1" smtClean="0">
                <a:latin typeface="+mn-lt"/>
              </a:rPr>
              <a:t>azimuthal</a:t>
            </a:r>
            <a:r>
              <a:rPr lang="en-US" sz="2000" dirty="0" smtClean="0">
                <a:latin typeface="+mn-lt"/>
              </a:rPr>
              <a:t>)</a:t>
            </a:r>
            <a:endParaRPr lang="en-US" sz="2000" dirty="0">
              <a:latin typeface="+mn-lt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658568" y="477561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1/2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643306" y="1071546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1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Pillbox cavity field (w/o beam tube)</a:t>
            </a:r>
          </a:p>
        </p:txBody>
      </p:sp>
      <p:sp>
        <p:nvSpPr>
          <p:cNvPr id="15372" name="Text Box 27"/>
          <p:cNvSpPr txBox="1">
            <a:spLocks noChangeArrowheads="1"/>
          </p:cNvSpPr>
          <p:nvPr/>
        </p:nvSpPr>
        <p:spPr bwMode="auto">
          <a:xfrm>
            <a:off x="357158" y="2571744"/>
            <a:ext cx="473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+mn-lt"/>
              </a:rPr>
              <a:t>The only non-vanishing field components :</a:t>
            </a:r>
          </a:p>
        </p:txBody>
      </p:sp>
      <p:pic>
        <p:nvPicPr>
          <p:cNvPr id="15373" name="Picture 32" descr="bessel0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62598" y="1540428"/>
            <a:ext cx="2735263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Oval 33"/>
          <p:cNvSpPr>
            <a:spLocks noChangeArrowheads="1"/>
          </p:cNvSpPr>
          <p:nvPr/>
        </p:nvSpPr>
        <p:spPr bwMode="auto">
          <a:xfrm>
            <a:off x="5956261" y="832403"/>
            <a:ext cx="2562225" cy="377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Oval 34"/>
          <p:cNvSpPr>
            <a:spLocks noChangeArrowheads="1"/>
          </p:cNvSpPr>
          <p:nvPr/>
        </p:nvSpPr>
        <p:spPr bwMode="auto">
          <a:xfrm>
            <a:off x="5951498" y="1149903"/>
            <a:ext cx="2562225" cy="377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Line 36"/>
          <p:cNvSpPr>
            <a:spLocks noChangeShapeType="1"/>
          </p:cNvSpPr>
          <p:nvPr/>
        </p:nvSpPr>
        <p:spPr bwMode="auto">
          <a:xfrm>
            <a:off x="5951498" y="1013378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77" name="Line 37"/>
          <p:cNvSpPr>
            <a:spLocks noChangeShapeType="1"/>
          </p:cNvSpPr>
          <p:nvPr/>
        </p:nvSpPr>
        <p:spPr bwMode="auto">
          <a:xfrm flipH="1">
            <a:off x="8508961" y="1018140"/>
            <a:ext cx="4762" cy="319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78" name="Text Box 38"/>
          <p:cNvSpPr txBox="1">
            <a:spLocks noChangeArrowheads="1"/>
          </p:cNvSpPr>
          <p:nvPr/>
        </p:nvSpPr>
        <p:spPr bwMode="auto">
          <a:xfrm>
            <a:off x="5573673" y="991153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>
                <a:latin typeface="Times New Roman" pitchFamily="18" charset="0"/>
              </a:rPr>
              <a:t>h</a:t>
            </a:r>
          </a:p>
        </p:txBody>
      </p:sp>
      <p:sp>
        <p:nvSpPr>
          <p:cNvPr id="15379" name="Line 39"/>
          <p:cNvSpPr>
            <a:spLocks noChangeShapeType="1"/>
          </p:cNvSpPr>
          <p:nvPr/>
        </p:nvSpPr>
        <p:spPr bwMode="auto">
          <a:xfrm>
            <a:off x="7232611" y="746678"/>
            <a:ext cx="4762" cy="909637"/>
          </a:xfrm>
          <a:prstGeom prst="line">
            <a:avLst/>
          </a:prstGeom>
          <a:noFill/>
          <a:ln w="9525">
            <a:solidFill>
              <a:srgbClr val="FFFF00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80" name="Text Box 40"/>
          <p:cNvSpPr txBox="1">
            <a:spLocks noChangeArrowheads="1"/>
          </p:cNvSpPr>
          <p:nvPr/>
        </p:nvSpPr>
        <p:spPr bwMode="auto">
          <a:xfrm>
            <a:off x="8123198" y="1473753"/>
            <a:ext cx="623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sz="1400" i="1" dirty="0">
                <a:latin typeface="Times New Roman" pitchFamily="18" charset="0"/>
              </a:rPr>
              <a:t>   2a</a:t>
            </a:r>
          </a:p>
        </p:txBody>
      </p:sp>
      <p:sp>
        <p:nvSpPr>
          <p:cNvPr id="15381" name="Rectangle 43"/>
          <p:cNvSpPr>
            <a:spLocks noChangeArrowheads="1"/>
          </p:cNvSpPr>
          <p:nvPr/>
        </p:nvSpPr>
        <p:spPr bwMode="auto">
          <a:xfrm>
            <a:off x="4827588" y="3360738"/>
            <a:ext cx="4200525" cy="3006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57158" y="714356"/>
          <a:ext cx="30861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38" name="Equation" r:id="rId5" imgW="3085920" imgH="1549080" progId="Equation.3">
                  <p:embed/>
                </p:oleObj>
              </mc:Choice>
              <mc:Fallback>
                <p:oleObj name="Equation" r:id="rId5" imgW="3085920" imgH="1549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714356"/>
                        <a:ext cx="308610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3643306" y="1285860"/>
          <a:ext cx="1943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39" name="Equation" r:id="rId7" imgW="1942920" imgH="380880" progId="Equation.3">
                  <p:embed/>
                </p:oleObj>
              </mc:Choice>
              <mc:Fallback>
                <p:oleObj name="Equation" r:id="rId7" imgW="19429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1285860"/>
                        <a:ext cx="19431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684213" y="3000372"/>
          <a:ext cx="34925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40" name="Equation" r:id="rId9" imgW="3492360" imgH="3098520" progId="Equation.3">
                  <p:embed/>
                </p:oleObj>
              </mc:Choice>
              <mc:Fallback>
                <p:oleObj name="Equation" r:id="rId9" imgW="3492360" imgH="309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000372"/>
                        <a:ext cx="3492500" cy="309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5072066" y="3571876"/>
          <a:ext cx="1879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41" name="Equation" r:id="rId11" imgW="1879560" imgH="723600" progId="Equation.3">
                  <p:embed/>
                </p:oleObj>
              </mc:Choice>
              <mc:Fallback>
                <p:oleObj name="Equation" r:id="rId11" imgW="18795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3571876"/>
                        <a:ext cx="18796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7215206" y="3571876"/>
          <a:ext cx="16954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42" name="Equation" r:id="rId13" imgW="2120760" imgH="838080" progId="Equation.3">
                  <p:embed/>
                </p:oleObj>
              </mc:Choice>
              <mc:Fallback>
                <p:oleObj name="Equation" r:id="rId13" imgW="21207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206" y="3571876"/>
                        <a:ext cx="169545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5214942" y="4286256"/>
          <a:ext cx="24638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43" name="Equation" r:id="rId15" imgW="2463480" imgH="1193760" progId="Equation.3">
                  <p:embed/>
                </p:oleObj>
              </mc:Choice>
              <mc:Fallback>
                <p:oleObj name="Equation" r:id="rId15" imgW="2463480" imgH="1193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4286256"/>
                        <a:ext cx="2463800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5072066" y="5357826"/>
          <a:ext cx="33432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44" name="Equation" r:id="rId17" imgW="4178160" imgH="1193760" progId="Equation.3">
                  <p:embed/>
                </p:oleObj>
              </mc:Choice>
              <mc:Fallback>
                <p:oleObj name="Equation" r:id="rId17" imgW="4178160" imgH="1193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5357826"/>
                        <a:ext cx="3343275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l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257320"/>
            <a:ext cx="2838450" cy="5029200"/>
          </a:xfrm>
          <a:prstGeom prst="rect">
            <a:avLst/>
          </a:prstGeom>
        </p:spPr>
      </p:pic>
      <p:pic>
        <p:nvPicPr>
          <p:cNvPr id="17" name="Picture 16" descr="Pill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257320"/>
            <a:ext cx="2838450" cy="5029200"/>
          </a:xfrm>
          <a:prstGeom prst="rect">
            <a:avLst/>
          </a:prstGeom>
        </p:spPr>
      </p:pic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6186502" cy="52979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Pillbox with beam pipe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561975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7294587" y="804430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746775" y="796493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4213" y="1142984"/>
            <a:ext cx="601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One needs a hole for the beam pipe – circular waveguide below </a:t>
            </a:r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3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165" y="181398"/>
            <a:ext cx="7005711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 more practical pillbox cavity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1490669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7215206" y="85723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667394" y="849295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pic>
        <p:nvPicPr>
          <p:cNvPr id="15" name="Picture 14" descr="pill0r-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1428736"/>
            <a:ext cx="2105025" cy="4705350"/>
          </a:xfrm>
          <a:prstGeom prst="rect">
            <a:avLst/>
          </a:prstGeom>
        </p:spPr>
      </p:pic>
      <p:pic>
        <p:nvPicPr>
          <p:cNvPr id="19" name="Picture 18" descr="pill0r-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1428736"/>
            <a:ext cx="2105025" cy="47053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3132" y="1142984"/>
            <a:ext cx="46564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Round of sharp edges (to reduce field enhancement!)</a:t>
            </a:r>
            <a:endParaRPr lang="en-GB" sz="1600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2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A (real) elliptical cavity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1" y="1322002"/>
            <a:ext cx="4129890" cy="4583031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105" y="1322002"/>
            <a:ext cx="4129891" cy="4583031"/>
          </a:xfrm>
          <a:prstGeom prst="rect">
            <a:avLst/>
          </a:prstGeom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0371" y="5905033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590246" y="5905033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7215206" y="85723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667394" y="849295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</p:spTree>
    <p:extLst>
      <p:ext uri="{BB962C8B-B14F-4D97-AF65-F5344CB8AC3E}">
        <p14:creationId xmlns:p14="http://schemas.microsoft.com/office/powerpoint/2010/main" val="48060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Choice of frequency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 smtClean="0"/>
                  <a:t>Size:</a:t>
                </a:r>
              </a:p>
              <a:p>
                <a:pPr lvl="1"/>
                <a:r>
                  <a:rPr lang="en-GB" dirty="0" smtClean="0"/>
                  <a:t>Linear dimensions scale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 smtClean="0"/>
                  <a:t>, volume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</a:p>
              <a:p>
                <a:pPr lvl="1"/>
                <a:r>
                  <a:rPr lang="en-GB" dirty="0" smtClean="0"/>
                  <a:t>amount of material, mass, stiffness, tolerances, … </a:t>
                </a:r>
              </a:p>
              <a:p>
                <a:pPr lvl="1"/>
                <a:r>
                  <a:rPr lang="en-GB" dirty="0" smtClean="0"/>
                  <a:t>Outer radius of elliptical cavity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 0.45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𝜆</m:t>
                    </m:r>
                  </m:oMath>
                </a14:m>
                <a:r>
                  <a:rPr lang="en-GB" dirty="0" smtClean="0"/>
                  <a:t>.</a:t>
                </a:r>
              </a:p>
              <a:p>
                <a:r>
                  <a:rPr lang="en-GB" dirty="0" smtClean="0"/>
                  <a:t>Beam interaction: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dirty="0" smtClean="0"/>
                  <a:t> increases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 smtClean="0"/>
                  <a:t> – but also for HOMs!</a:t>
                </a:r>
              </a:p>
              <a:p>
                <a:pPr lvl="1"/>
                <a:r>
                  <a:rPr lang="en-GB" dirty="0" smtClean="0"/>
                  <a:t>short bunches are easier with higher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  <a:p>
                <a:r>
                  <a:rPr lang="en-GB" dirty="0" smtClean="0"/>
                  <a:t>Technology:</a:t>
                </a:r>
              </a:p>
              <a:p>
                <a:pPr lvl="1"/>
                <a:r>
                  <a:rPr lang="en-GB" dirty="0" smtClean="0"/>
                  <a:t>superconducting: BCS resistance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∝</m:t>
                    </m: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</a:p>
              <a:p>
                <a:pPr lvl="1"/>
                <a:r>
                  <a:rPr lang="en-GB" dirty="0" smtClean="0"/>
                  <a:t>Power sources available?</a:t>
                </a:r>
              </a:p>
              <a:p>
                <a:pPr lvl="1"/>
                <a:r>
                  <a:rPr lang="en-GB" dirty="0" smtClean="0"/>
                  <a:t>Max. accelerating voltage?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1389" t="-2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11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Characterizing a cavity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4400" y="75188"/>
                <a:ext cx="8755200" cy="787473"/>
              </a:xfrm>
            </p:spPr>
            <p:txBody>
              <a:bodyPr>
                <a:normAutofit/>
              </a:bodyPr>
              <a:lstStyle/>
              <a:p>
                <a:r>
                  <a:rPr lang="en-GB" sz="4000" dirty="0" smtClean="0"/>
                  <a:t>Acceleration voltage and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4400" y="75188"/>
                <a:ext cx="8755200" cy="787473"/>
              </a:xfrm>
              <a:blipFill rotWithShape="0">
                <a:blip r:embed="rId3"/>
                <a:stretch>
                  <a:fillRect t="-8462" b="-2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338859" y="1123950"/>
                <a:ext cx="6646391" cy="523398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sz="2000" dirty="0" smtClean="0"/>
                  <a:t>I define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𝑎𝑐𝑐</m:t>
                          </m:r>
                        </m:sub>
                      </m:sSub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ⅇ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ⅉ</m:t>
                              </m:r>
                              <m:f>
                                <m:fPr>
                                  <m:ctrlPr>
                                    <a:rPr lang="en-GB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den>
                              </m:f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nary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dirty="0" smtClean="0"/>
              </a:p>
              <a:p>
                <a:r>
                  <a:rPr lang="en-GB" sz="2000" dirty="0" smtClean="0"/>
                  <a:t>The exponential factor accounts for the variation of the field while particles with velocity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 smtClean="0"/>
                  <a:t> are traversing the cavity gap.</a:t>
                </a:r>
              </a:p>
              <a:p>
                <a:r>
                  <a:rPr lang="en-GB" sz="2000" dirty="0" smtClean="0"/>
                  <a:t>With this definition,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en-GB" sz="2000" dirty="0" smtClean="0"/>
                  <a:t> is generally complex – this becomes important with more than one gap (cell).</a:t>
                </a:r>
              </a:p>
              <a:p>
                <a:r>
                  <a:rPr lang="en-GB" sz="2000" dirty="0" smtClean="0"/>
                  <a:t>For the time being we are only interested in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 smtClean="0"/>
                  <a:t>.</a:t>
                </a:r>
              </a:p>
              <a:p>
                <a:r>
                  <a:rPr lang="en-GB" sz="2000" dirty="0"/>
                  <a:t>The square of the acceleration voltage is proportional to the stored </a:t>
                </a:r>
                <a:r>
                  <a:rPr lang="en-GB" sz="2000" dirty="0" smtClean="0"/>
                  <a:t>energy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; </m:t>
                    </m:r>
                  </m:oMath>
                </a14:m>
                <a:r>
                  <a:rPr lang="en-GB" sz="2000" dirty="0" smtClean="0"/>
                  <a:t>the </a:t>
                </a:r>
                <a:r>
                  <a:rPr lang="en-GB" sz="2000" dirty="0"/>
                  <a:t>proportionality constant defines the quantity called </a:t>
                </a:r>
                <a:r>
                  <a:rPr lang="en-GB" sz="2000" dirty="0" smtClean="0"/>
                  <a:t>“</a:t>
                </a:r>
                <a:r>
                  <a:rPr lang="en-GB" sz="2000" i="1" dirty="0" smtClean="0"/>
                  <a:t>R</a:t>
                </a:r>
                <a:r>
                  <a:rPr lang="en-GB" sz="2000" dirty="0" smtClean="0"/>
                  <a:t>-upon-</a:t>
                </a:r>
                <a:r>
                  <a:rPr lang="en-GB" sz="2000" i="1" dirty="0" smtClean="0"/>
                  <a:t>Q”:</a:t>
                </a:r>
                <a:br>
                  <a:rPr lang="en-GB" sz="2000" i="1" dirty="0" smtClean="0"/>
                </a:br>
                <a:endParaRPr lang="en-GB" sz="20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2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200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2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200" i="1">
                              <a:latin typeface="Cambria Math"/>
                            </a:rPr>
                            <m:t>𝑊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dirty="0" smtClean="0"/>
              </a:p>
              <a:p>
                <a:endParaRPr lang="en-GB" sz="2000" dirty="0" smtClean="0"/>
              </a:p>
              <a:p>
                <a:r>
                  <a:rPr lang="en-GB" sz="2000" b="1" dirty="0" smtClean="0"/>
                  <a:t>Attention – different definitions are used in literature!</a:t>
                </a:r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338859" y="1123950"/>
                <a:ext cx="6646391" cy="5233988"/>
              </a:xfrm>
              <a:blipFill rotWithShape="0">
                <a:blip r:embed="rId4"/>
                <a:stretch>
                  <a:fillRect l="-734" t="-11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49549" y="6019800"/>
            <a:ext cx="226446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pic>
        <p:nvPicPr>
          <p:cNvPr id="8" name="Picture 7" descr="pill0r-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834" y="1416544"/>
            <a:ext cx="210502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Transit time factor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10-Sep-2015</a:t>
            </a:r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a-DK" smtClean="0">
                <a:solidFill>
                  <a:schemeClr val="tx1"/>
                </a:solidFill>
              </a:rPr>
              <a:t>Whistler, SRF Tutorial    -    RF Principles &amp; TM Mode Cavity    -   Erk Jensen/CERN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09466B3A-9071-43F7-9EE8-A64D389E131A}" type="slidenum">
              <a:rPr lang="en-US">
                <a:solidFill>
                  <a:schemeClr val="tx1"/>
                </a:solidFill>
              </a:rPr>
              <a:pPr>
                <a:defRPr/>
              </a:pPr>
              <a:t>32</a:t>
            </a:fld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84213" y="928670"/>
                <a:ext cx="7816877" cy="369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latin typeface="+mn-lt"/>
                  </a:rPr>
                  <a:t>The transit time factor is the ratio of the acceleration voltage to the (non-physical) voltage a particle with infinite velocity would see: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𝑇𝑇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𝑎𝑐𝑐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∫</m:t>
                              </m:r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ⅆ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subHide m:val="on"/>
                                  <m:supHide m:val="on"/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"/>
                                      <m:endChr m:val=""/>
                                      <m:ctrlPr>
                                        <a:rPr lang="en-GB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20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ⅇ</m:t>
                                          </m:r>
                                        </m:e>
                                        <m:sup>
                                          <m:r>
                                            <a:rPr lang="en-GB" sz="20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ⅉ</m:t>
                                          </m:r>
                                          <m:f>
                                            <m:f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den>
                                          </m:f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p>
                                      </m:sSup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ⅆ</m:t>
                                      </m:r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∫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ⅆ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latin typeface="+mn-lt"/>
                  </a:rPr>
                  <a:t>The </a:t>
                </a:r>
                <a:r>
                  <a:rPr lang="en-GB" sz="2000" dirty="0">
                    <a:latin typeface="+mn-lt"/>
                  </a:rPr>
                  <a:t>transit time factor of an ideal pillbox cavity (no axial field dependence) of height (gap length)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>
                    <a:latin typeface="+mn-lt"/>
                  </a:rPr>
                  <a:t> is: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+mn-lt"/>
                </a:endParaRPr>
              </a:p>
              <a:p>
                <a:r>
                  <a:rPr lang="en-GB" sz="2000" dirty="0" smtClean="0"/>
                  <a:t>	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𝑇𝑇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type m:val="lin"/>
                            <m:ctrlPr>
                              <a:rPr lang="en-GB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GB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𝜒</m:t>
                                        </m:r>
                                      </m:e>
                                      <m:sub>
                                        <m: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01</m:t>
                                        </m:r>
                                      </m:sub>
                                    </m:sSub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num>
                                  <m:den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GB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𝜒</m:t>
                                        </m:r>
                                      </m:e>
                                      <m:sub>
                                        <m:r>
                                          <a:rPr lang="en-GB" sz="2000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01</m:t>
                                        </m:r>
                                      </m:sub>
                                    </m:sSub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num>
                                  <m:den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0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latin typeface="+mn-lt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3" y="928670"/>
                <a:ext cx="7816877" cy="3692486"/>
              </a:xfrm>
              <a:prstGeom prst="rect">
                <a:avLst/>
              </a:prstGeom>
              <a:blipFill rotWithShape="0">
                <a:blip r:embed="rId3"/>
                <a:stretch>
                  <a:fillRect l="-701" t="-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204239" y="3486150"/>
            <a:ext cx="4745370" cy="2794813"/>
            <a:chOff x="4128482" y="3357563"/>
            <a:chExt cx="4745370" cy="279481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91507" y="3429200"/>
              <a:ext cx="4256957" cy="272317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8"/>
                <p:cNvSpPr>
                  <a:spLocks noChangeArrowheads="1"/>
                </p:cNvSpPr>
                <p:nvPr/>
              </p:nvSpPr>
              <p:spPr bwMode="auto">
                <a:xfrm>
                  <a:off x="8520550" y="5301208"/>
                  <a:ext cx="353302" cy="5598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US" sz="1600" i="1" dirty="0">
                    <a:latin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13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20550" y="5301208"/>
                  <a:ext cx="353302" cy="55983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/>
            <p:cNvSpPr txBox="1"/>
            <p:nvPr/>
          </p:nvSpPr>
          <p:spPr>
            <a:xfrm>
              <a:off x="5857884" y="3357563"/>
              <a:ext cx="25003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latin typeface="+mn-lt"/>
                </a:rPr>
                <a:t>Field rotates by 360° during particle passage.</a:t>
              </a:r>
              <a:endParaRPr lang="en-GB" sz="1800" dirty="0">
                <a:latin typeface="+mn-lt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5393537" y="4607727"/>
              <a:ext cx="1785950" cy="5715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4128482" y="3526839"/>
                  <a:ext cx="47481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𝑇𝑇</m:t>
                        </m:r>
                      </m:oMath>
                    </m:oMathPara>
                  </a14:m>
                  <a:endParaRPr lang="en-GB" sz="1600" dirty="0">
                    <a:latin typeface="+mn-lt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8482" y="3526839"/>
                  <a:ext cx="474810" cy="3385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2227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Stored energy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4294967295"/>
              </p:nvPr>
            </p:nvSpPr>
            <p:spPr>
              <a:xfrm>
                <a:off x="395536" y="1124744"/>
                <a:ext cx="8352928" cy="5328592"/>
              </a:xfrm>
              <a:prstGeom prst="rect">
                <a:avLst/>
              </a:prstGeom>
            </p:spPr>
            <p:txBody>
              <a:bodyPr>
                <a:normAutofit fontScale="62500" lnSpcReduction="20000"/>
              </a:bodyPr>
              <a:lstStyle/>
              <a:p>
                <a:r>
                  <a:rPr lang="en-GB" dirty="0" smtClean="0"/>
                  <a:t>The energy stored in the electric field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𝑎𝑣𝑖𝑡𝑦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GB" b="0" dirty="0" smtClean="0"/>
              </a:p>
              <a:p>
                <a:r>
                  <a:rPr lang="en-GB" dirty="0" smtClean="0"/>
                  <a:t>The energy stored in the magnetic field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GB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𝑎𝑣𝑖𝑡𝑦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GB" dirty="0" smtClean="0"/>
              </a:p>
              <a:p>
                <a:r>
                  <a:rPr lang="en-GB" dirty="0" smtClean="0"/>
                  <a:t>Since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GB" dirty="0" smtClean="0"/>
                  <a:t> are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GB" dirty="0" smtClean="0"/>
                  <a:t> out of phase, the stored energy continuously swaps from electric energy to magnetic energy. </a:t>
                </a:r>
              </a:p>
              <a:p>
                <a:r>
                  <a:rPr lang="en-GB" dirty="0" smtClean="0"/>
                  <a:t>On average, electric and magnetic energy must be equal.</a:t>
                </a:r>
              </a:p>
              <a:p>
                <a:r>
                  <a:rPr lang="en-GB" dirty="0" smtClean="0"/>
                  <a:t>In steady state, the Poynting vector describes this energy flux.</a:t>
                </a:r>
              </a:p>
              <a:p>
                <a:r>
                  <a:rPr lang="en-GB" dirty="0" smtClean="0"/>
                  <a:t>In steady state, the total energy stored (constant)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GB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𝑎𝑣𝑖𝑡𝑦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GB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95536" y="1124744"/>
                <a:ext cx="8352928" cy="5328592"/>
              </a:xfrm>
              <a:prstGeom prst="rect">
                <a:avLst/>
              </a:prstGeom>
              <a:blipFill rotWithShape="0">
                <a:blip r:embed="rId3"/>
                <a:stretch>
                  <a:fillRect l="-657" t="-1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10-Sep-2015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tabLst>
                <a:tab pos="4841875" algn="r"/>
              </a:tabLst>
            </a:pPr>
            <a:r>
              <a:rPr lang="da-DK" smtClean="0">
                <a:solidFill>
                  <a:prstClr val="black">
                    <a:tint val="75000"/>
                  </a:prstClr>
                </a:solidFill>
              </a:rPr>
              <a:t>Whistler, SRF Tutorial    -    RF Principles &amp; TM Mode Cavity    -   Erk Jensen/CERN</a:t>
            </a:r>
            <a:endParaRPr lang="en-US" i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EE2.e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155626"/>
            <a:ext cx="2166000" cy="1302000"/>
          </a:xfrm>
          <a:prstGeom prst="rect">
            <a:avLst/>
          </a:prstGeom>
        </p:spPr>
      </p:pic>
      <p:pic>
        <p:nvPicPr>
          <p:cNvPr id="8" name="Picture 7" descr="HH2.e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2500306"/>
            <a:ext cx="2166000" cy="130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74890" y="2025367"/>
                <a:ext cx="39087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890" y="2025367"/>
                <a:ext cx="390876" cy="4029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98132" y="3312814"/>
                <a:ext cx="41261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132" y="3312814"/>
                <a:ext cx="412613" cy="4029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16970" y="1202131"/>
                <a:ext cx="5500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70" y="1202131"/>
                <a:ext cx="55002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96708" y="2534246"/>
                <a:ext cx="587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708" y="2534246"/>
                <a:ext cx="587660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16" y="111764"/>
            <a:ext cx="8244700" cy="787473"/>
          </a:xfrm>
        </p:spPr>
        <p:txBody>
          <a:bodyPr/>
          <a:lstStyle/>
          <a:p>
            <a:r>
              <a:rPr lang="en-GB" dirty="0" smtClean="0"/>
              <a:t>Stored energy and Poynting vector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10-Sep-2015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>
                <a:solidFill>
                  <a:prstClr val="black">
                    <a:tint val="75000"/>
                  </a:prstClr>
                </a:solidFill>
              </a:rPr>
              <a:t>Whistler, SRF Tutorial    -    RF Principles &amp; TM Mode Cavity    -   Erk Jensen/CERN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ctr"/>
              <a:t>34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ill0r-po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19487" y="1076325"/>
            <a:ext cx="2105025" cy="4705350"/>
          </a:xfrm>
          <a:prstGeom prst="rect">
            <a:avLst/>
          </a:prstGeom>
        </p:spPr>
      </p:pic>
      <p:pic>
        <p:nvPicPr>
          <p:cNvPr id="8" name="Picture 7" descr="Pill0r-E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076325"/>
            <a:ext cx="2114550" cy="4705350"/>
          </a:xfrm>
          <a:prstGeom prst="rect">
            <a:avLst/>
          </a:prstGeom>
        </p:spPr>
      </p:pic>
      <p:pic>
        <p:nvPicPr>
          <p:cNvPr id="9" name="Picture 8" descr="Pill0r-M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1076325"/>
            <a:ext cx="2114550" cy="4705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224" y="5857892"/>
            <a:ext cx="1735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electric field energy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71868" y="5857892"/>
            <a:ext cx="1409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/>
              <a:t>Poynting</a:t>
            </a:r>
            <a:r>
              <a:rPr lang="en-GB" sz="1400" dirty="0" smtClean="0"/>
              <a:t> vector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72198" y="5857892"/>
            <a:ext cx="1895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magnetic field energy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4402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>
              <a:xfrm>
                <a:off x="42015" y="111764"/>
                <a:ext cx="8321697" cy="787473"/>
              </a:xfrm>
            </p:spPr>
            <p:txBody>
              <a:bodyPr>
                <a:normAutofit/>
              </a:bodyPr>
              <a:lstStyle/>
              <a:p>
                <a:r>
                  <a:rPr lang="en-GB" sz="4200" dirty="0" smtClean="0"/>
                  <a:t>Wall losses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2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4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sz="4200" dirty="0"/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2015" y="111764"/>
                <a:ext cx="8321697" cy="787473"/>
              </a:xfrm>
              <a:blipFill rotWithShape="0">
                <a:blip r:embed="rId3"/>
                <a:stretch>
                  <a:fillRect t="-11538" b="-3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4294967295"/>
              </p:nvPr>
            </p:nvSpPr>
            <p:spPr>
              <a:xfrm>
                <a:off x="302080" y="899238"/>
                <a:ext cx="8520452" cy="5551568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1800" dirty="0" smtClean="0"/>
                  <a:t>The losses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</m:oMath>
                </a14:m>
                <a:r>
                  <a:rPr lang="en-GB" sz="1800" dirty="0" smtClean="0"/>
                  <a:t> are proportional to the stored energy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GB" sz="1800" dirty="0" smtClean="0"/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800" dirty="0" smtClean="0"/>
                  <a:t>The tangential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GB" sz="1800" dirty="0" smtClean="0"/>
                  <a:t> on the surface is linked to a surface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GB" sz="1800" b="0" i="1" dirty="0" smtClean="0">
                        <a:latin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GB" sz="1800" dirty="0" smtClean="0"/>
                  <a:t> (flowing in the skin depth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GB" sz="1800" dirty="0" smtClean="0"/>
                  <a:t>).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800" dirty="0" smtClean="0"/>
                  <a:t>This surface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r>
                          <a:rPr lang="en-GB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GB" sz="1800" dirty="0" smtClean="0"/>
                  <a:t> sees a surface resistance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1800" dirty="0" smtClean="0"/>
                  <a:t>, resulting in a local power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GB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800" dirty="0" smtClean="0"/>
                  <a:t> flowing into the wall.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1800" dirty="0" smtClean="0"/>
                  <a:t> is related to skin depth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GB" sz="1800" dirty="0" smtClean="0"/>
                  <a:t> as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𝛿𝜎</m:t>
                    </m:r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800" dirty="0" smtClean="0"/>
                  <a:t>.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GB" sz="1400" dirty="0" smtClean="0"/>
                  <a:t>Cu 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m:rPr>
                        <m:nor/>
                      </m:rPr>
                      <a:rPr lang="en-GB" sz="1400" b="0" i="0" smtClean="0"/>
                      <m:t>K</m:t>
                    </m:r>
                  </m:oMath>
                </a14:m>
                <a:r>
                  <a:rPr lang="en-GB" sz="1400" dirty="0" smtClean="0"/>
                  <a:t> has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≈5.8∙</m:t>
                    </m:r>
                    <m:f>
                      <m:fPr>
                        <m:type m:val="lin"/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GB" sz="1400" b="0" i="0" smtClean="0"/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400" b="0" i="0" smtClean="0"/>
                          <m:t>m</m:t>
                        </m:r>
                      </m:den>
                    </m:f>
                  </m:oMath>
                </a14:m>
                <a:r>
                  <a:rPr lang="en-GB" sz="1400" dirty="0" smtClean="0"/>
                  <a:t>, leading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sz="1400" i="1">
                        <a:latin typeface="Cambria Math" panose="02040503050406030204" pitchFamily="18" charset="0"/>
                      </a:rPr>
                      <m:t>≈8 </m:t>
                    </m:r>
                    <m:r>
                      <m:rPr>
                        <m:nor/>
                      </m:rPr>
                      <a:rPr lang="en-GB" sz="1400"/>
                      <m:t>mΩ</m:t>
                    </m:r>
                  </m:oMath>
                </a14:m>
                <a:r>
                  <a:rPr lang="en-GB" sz="1400" dirty="0"/>
                  <a:t> at 1 GHz, scaling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rad>
                  </m:oMath>
                </a14:m>
                <a:r>
                  <a:rPr lang="en-GB" sz="1400" dirty="0" smtClean="0"/>
                  <a:t>.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GB" sz="1400" dirty="0" err="1" smtClean="0"/>
                  <a:t>Nb</a:t>
                </a:r>
                <a:r>
                  <a:rPr lang="en-GB" sz="1400" dirty="0" smtClean="0"/>
                  <a:t> 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en-GB" sz="1400" b="0" i="0" smtClean="0"/>
                      <m:t>K</m:t>
                    </m:r>
                  </m:oMath>
                </a14:m>
                <a:r>
                  <a:rPr lang="en-GB" sz="1400" dirty="0" smtClean="0"/>
                  <a:t> has a typical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sz="1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1400" b="0" i="0" smtClean="0"/>
                      <m:t>n</m:t>
                    </m:r>
                    <m:r>
                      <m:rPr>
                        <m:nor/>
                      </m:rPr>
                      <a:rPr lang="en-GB" sz="1400"/>
                      <m:t>Ω</m:t>
                    </m:r>
                  </m:oMath>
                </a14:m>
                <a:r>
                  <a:rPr lang="en-GB" sz="1400" dirty="0"/>
                  <a:t> at 1 GHz, scaling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 smtClean="0"/>
                  <a:t>. 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800" dirty="0"/>
                  <a:t>The total wall losses result </a:t>
                </a:r>
                <a:r>
                  <a:rPr lang="en-GB" sz="1800" dirty="0" smtClean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∬</m:t>
                        </m:r>
                      </m:e>
                      <m:lim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𝑤𝑎𝑙𝑙</m:t>
                        </m:r>
                      </m:lim>
                    </m:limLow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ⅆ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800" dirty="0" smtClean="0"/>
                  <a:t>The cavity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800" dirty="0" smtClean="0"/>
                  <a:t> (caused by wall losses) is defined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sSub>
                          <m:sSub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𝑙𝑜𝑠𝑠</m:t>
                            </m:r>
                          </m:sub>
                        </m:sSub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1800" dirty="0" smtClean="0"/>
              </a:p>
              <a:p>
                <a:pPr>
                  <a:lnSpc>
                    <a:spcPct val="120000"/>
                  </a:lnSpc>
                </a:pPr>
                <a:r>
                  <a:rPr lang="en-GB" sz="1800" dirty="0" smtClean="0"/>
                  <a:t>Typical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800" dirty="0" smtClean="0"/>
                  <a:t>values: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GB" sz="1400" dirty="0"/>
                  <a:t>Cu at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300 </m:t>
                    </m:r>
                    <m:r>
                      <m:rPr>
                        <m:nor/>
                      </m:rPr>
                      <a:rPr lang="en-GB" sz="1400"/>
                      <m:t>K</m:t>
                    </m:r>
                  </m:oMath>
                </a14:m>
                <a:r>
                  <a:rPr lang="en-GB" sz="1400" dirty="0" smtClean="0"/>
                  <a:t> (normal-conducting):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1400" dirty="0" smtClean="0"/>
                  <a:t>, </a:t>
                </a:r>
                <a:r>
                  <a:rPr lang="en-GB" sz="1400" strike="sngStrike" dirty="0" smtClean="0"/>
                  <a:t>improves at cryogenic </a:t>
                </a:r>
                <a14:m>
                  <m:oMath xmlns:m="http://schemas.openxmlformats.org/officeDocument/2006/math">
                    <m:r>
                      <a:rPr lang="en-GB" sz="1400" b="0" i="1" strike="sngStrike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strike="sngStrike" dirty="0" smtClean="0"/>
                  <a:t> by a factor </a:t>
                </a:r>
                <a14:m>
                  <m:oMath xmlns:m="http://schemas.openxmlformats.org/officeDocument/2006/math">
                    <m:r>
                      <a:rPr lang="en-GB" sz="1400" b="0" i="1" strike="sngStrike" smtClean="0">
                        <a:latin typeface="Cambria Math" panose="02040503050406030204" pitchFamily="18" charset="0"/>
                      </a:rPr>
                      <m:t>𝑅𝑅𝑅</m:t>
                    </m:r>
                  </m:oMath>
                </a14:m>
                <a:r>
                  <a:rPr lang="en-GB" sz="1400" dirty="0" smtClean="0"/>
                  <a:t>.</a:t>
                </a:r>
                <a:endParaRPr lang="en-GB" sz="1400" dirty="0"/>
              </a:p>
              <a:p>
                <a:pPr lvl="1">
                  <a:lnSpc>
                    <a:spcPct val="120000"/>
                  </a:lnSpc>
                </a:pPr>
                <a:r>
                  <a:rPr lang="en-GB" sz="1400" dirty="0" err="1"/>
                  <a:t>Nb</a:t>
                </a:r>
                <a:r>
                  <a:rPr lang="en-GB" sz="1400" dirty="0"/>
                  <a:t> at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en-GB" sz="1400"/>
                      <m:t>K</m:t>
                    </m:r>
                  </m:oMath>
                </a14:m>
                <a:r>
                  <a:rPr lang="en-GB" sz="1400" dirty="0" smtClean="0"/>
                  <a:t> (superconducting):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</m:e>
                    </m:d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02080" y="899238"/>
                <a:ext cx="8520452" cy="5551568"/>
              </a:xfrm>
              <a:prstGeom prst="rect">
                <a:avLst/>
              </a:prstGeom>
              <a:blipFill rotWithShape="0">
                <a:blip r:embed="rId4"/>
                <a:stretch>
                  <a:fillRect l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tabLst>
                <a:tab pos="4841875" algn="r"/>
              </a:tabLst>
            </a:pPr>
            <a:r>
              <a:rPr lang="fr-FR" smtClean="0"/>
              <a:t>Whistler, SRF Tutorial    -    RF Principles &amp; TM Mode Cavity    -   Erk Jensen/CERN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 bwMode="auto">
              <a:xfrm>
                <a:off x="5713429" y="5537200"/>
                <a:ext cx="2539991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>
                    <a:latin typeface="+mn-lt"/>
                  </a:rPr>
                  <a:t>No! Anomalous skin effect!</a:t>
                </a:r>
              </a:p>
              <a:p>
                <a:r>
                  <a:rPr lang="en-GB" sz="1600" dirty="0" smtClean="0">
                    <a:latin typeface="+mn-lt"/>
                  </a:rPr>
                  <a:t>Only by a factor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≈10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!</a:t>
                </a:r>
                <a:endParaRPr lang="en-GB" sz="1600" dirty="0">
                  <a:latin typeface="+mn-lt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29" y="5537200"/>
                <a:ext cx="2539991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1199" t="-3125"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67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>
            <a:normAutofit/>
          </a:bodyPr>
          <a:lstStyle/>
          <a:p>
            <a:r>
              <a:rPr lang="en-GB" dirty="0" smtClean="0"/>
              <a:t>Shunt impedance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The square of the acceleration voltage is proportional to the power loss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</m:oMath>
                </a14:m>
                <a:r>
                  <a:rPr lang="en-GB" sz="2400" dirty="0" smtClean="0"/>
                  <a:t>.</a:t>
                </a:r>
              </a:p>
              <a:p>
                <a:r>
                  <a:rPr lang="en-GB" sz="2400" dirty="0"/>
                  <a:t>The proportionality constant defines the </a:t>
                </a:r>
                <a:r>
                  <a:rPr lang="en-GB" sz="2400" dirty="0" smtClean="0"/>
                  <a:t>“</a:t>
                </a:r>
                <a:r>
                  <a:rPr lang="en-GB" sz="2400" dirty="0"/>
                  <a:t>shunt impedance</a:t>
                </a:r>
                <a:r>
                  <a:rPr lang="en-GB" sz="2400" dirty="0" smtClean="0"/>
                  <a:t>”</a:t>
                </a:r>
              </a:p>
              <a:p>
                <a:endParaRPr lang="en-GB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dirty="0" smtClean="0"/>
              </a:p>
              <a:p>
                <a:r>
                  <a:rPr lang="en-GB" sz="2400" b="1" dirty="0"/>
                  <a:t>Attention, also here different definitions are used</a:t>
                </a:r>
                <a:r>
                  <a:rPr lang="en-GB" sz="2400" b="1" dirty="0" smtClean="0"/>
                  <a:t>!</a:t>
                </a:r>
              </a:p>
              <a:p>
                <a:r>
                  <a:rPr lang="en-GB" sz="2400" dirty="0"/>
                  <a:t>Traditionally, the shunt impedance is the quantity to optimize in order to minimize the power required for a given gap voltage</a:t>
                </a:r>
                <a:r>
                  <a:rPr lang="en-GB" sz="2400" dirty="0" smtClean="0"/>
                  <a:t>.</a:t>
                </a:r>
                <a:endParaRPr lang="en-GB" sz="2400" dirty="0"/>
              </a:p>
              <a:p>
                <a:pPr marL="0" indent="0">
                  <a:buNone/>
                </a:pPr>
                <a:endParaRPr lang="en-GB" sz="2400" b="1" dirty="0"/>
              </a:p>
              <a:p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903" t="-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48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Geometric factor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With</a:t>
                </a:r>
              </a:p>
              <a:p>
                <a:pPr marL="358775" indent="-358775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limLow>
                            <m:limLow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∬</m:t>
                              </m:r>
                            </m:e>
                            <m:li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𝑤𝑎𝑙𝑙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ⅆ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r>
                  <a:rPr lang="en-GB" sz="2400" b="0" dirty="0" smtClean="0">
                    <a:ea typeface="Cambria Math" panose="02040503050406030204" pitchFamily="18" charset="0"/>
                  </a:rPr>
                  <a:t/>
                </a:r>
                <a:br>
                  <a:rPr lang="en-GB" sz="2400" b="0" dirty="0" smtClean="0">
                    <a:ea typeface="Cambria Math" panose="02040503050406030204" pitchFamily="18" charset="0"/>
                  </a:rPr>
                </a:br>
                <a:r>
                  <a:rPr lang="en-GB" sz="2400" b="0" dirty="0" smtClean="0">
                    <a:ea typeface="Cambria Math" panose="02040503050406030204" pitchFamily="18" charset="0"/>
                  </a:rPr>
                  <a:t>	and assuming an average surface resistance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2400" dirty="0" smtClean="0"/>
                  <a:t>, one can introduce the “geometric factor”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 smtClean="0"/>
                  <a:t> as</a:t>
                </a:r>
              </a:p>
              <a:p>
                <a:pPr marL="358775" indent="-358775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limLow>
                            <m:limLow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∬</m:t>
                              </m:r>
                            </m:e>
                            <m:li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𝑤𝑎𝑙𝑙</m:t>
                              </m:r>
                            </m:lim>
                          </m:limLow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ⅆ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 smtClean="0"/>
                  <a:t> has dimension Ohm, depends only on the cavity geometry (as the name suggests) and typically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100 </m:t>
                        </m:r>
                        <m:r>
                          <m:rPr>
                            <m:nor/>
                          </m:rPr>
                          <a:rPr lang="en-GB" sz="2400" b="0" i="0" smtClean="0"/>
                          <m:t>Ω</m:t>
                        </m:r>
                      </m:e>
                    </m:d>
                  </m:oMath>
                </a14:m>
                <a:r>
                  <a:rPr lang="en-GB" sz="2400" dirty="0" smtClean="0"/>
                  <a:t>.</a:t>
                </a:r>
              </a:p>
              <a:p>
                <a:r>
                  <a:rPr lang="en-GB" sz="2400" dirty="0"/>
                  <a:t>Note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 smtClean="0"/>
                  <a:t> (dimension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>, purely geometric)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 smtClean="0"/>
                  <a:t> is only used for SC cavities.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358775" indent="-358775">
                  <a:buNone/>
                </a:pPr>
                <a:endParaRPr lang="en-GB" sz="24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903" t="-931" r="-833" b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78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7953557" cy="78747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Cavity resonator – equivalent circuit</a:t>
            </a:r>
          </a:p>
        </p:txBody>
      </p:sp>
      <p:sp>
        <p:nvSpPr>
          <p:cNvPr id="79" name="Date Placeholder 7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78" name="Footer Placeholder 7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Whistler, SRF Tutorial    -    RF Principles &amp; TM Mode Cavity    -   Erk Jensen/CERN</a:t>
            </a:r>
            <a:endParaRPr lang="en-US" dirty="0"/>
          </a:p>
        </p:txBody>
      </p:sp>
      <p:sp>
        <p:nvSpPr>
          <p:cNvPr id="77" name="Slide Number Placeholder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20484" name="Freeform 4"/>
          <p:cNvSpPr>
            <a:spLocks/>
          </p:cNvSpPr>
          <p:nvPr/>
        </p:nvSpPr>
        <p:spPr bwMode="auto">
          <a:xfrm>
            <a:off x="3732213" y="3101975"/>
            <a:ext cx="411162" cy="22225"/>
          </a:xfrm>
          <a:custGeom>
            <a:avLst/>
            <a:gdLst>
              <a:gd name="T0" fmla="*/ 411162 w 280"/>
              <a:gd name="T1" fmla="*/ 9525 h 14"/>
              <a:gd name="T2" fmla="*/ 411162 w 280"/>
              <a:gd name="T3" fmla="*/ 0 h 14"/>
              <a:gd name="T4" fmla="*/ 0 w 280"/>
              <a:gd name="T5" fmla="*/ 0 h 14"/>
              <a:gd name="T6" fmla="*/ 0 w 280"/>
              <a:gd name="T7" fmla="*/ 22225 h 14"/>
              <a:gd name="T8" fmla="*/ 411162 w 280"/>
              <a:gd name="T9" fmla="*/ 22225 h 14"/>
              <a:gd name="T10" fmla="*/ 411162 w 280"/>
              <a:gd name="T11" fmla="*/ 9525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4"/>
              <a:gd name="T20" fmla="*/ 280 w 280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4">
                <a:moveTo>
                  <a:pt x="280" y="6"/>
                </a:moveTo>
                <a:lnTo>
                  <a:pt x="280" y="0"/>
                </a:lnTo>
                <a:lnTo>
                  <a:pt x="0" y="0"/>
                </a:lnTo>
                <a:lnTo>
                  <a:pt x="0" y="14"/>
                </a:lnTo>
                <a:lnTo>
                  <a:pt x="280" y="14"/>
                </a:lnTo>
                <a:lnTo>
                  <a:pt x="28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Freeform 5"/>
          <p:cNvSpPr>
            <a:spLocks/>
          </p:cNvSpPr>
          <p:nvPr/>
        </p:nvSpPr>
        <p:spPr bwMode="auto">
          <a:xfrm>
            <a:off x="3732213" y="3022600"/>
            <a:ext cx="411162" cy="25400"/>
          </a:xfrm>
          <a:custGeom>
            <a:avLst/>
            <a:gdLst>
              <a:gd name="T0" fmla="*/ 411162 w 280"/>
              <a:gd name="T1" fmla="*/ 12700 h 16"/>
              <a:gd name="T2" fmla="*/ 411162 w 280"/>
              <a:gd name="T3" fmla="*/ 0 h 16"/>
              <a:gd name="T4" fmla="*/ 0 w 280"/>
              <a:gd name="T5" fmla="*/ 0 h 16"/>
              <a:gd name="T6" fmla="*/ 0 w 280"/>
              <a:gd name="T7" fmla="*/ 25400 h 16"/>
              <a:gd name="T8" fmla="*/ 411162 w 280"/>
              <a:gd name="T9" fmla="*/ 25400 h 16"/>
              <a:gd name="T10" fmla="*/ 411162 w 280"/>
              <a:gd name="T11" fmla="*/ 127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6"/>
              <a:gd name="T20" fmla="*/ 280 w 28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6">
                <a:moveTo>
                  <a:pt x="280" y="8"/>
                </a:moveTo>
                <a:lnTo>
                  <a:pt x="280" y="0"/>
                </a:lnTo>
                <a:lnTo>
                  <a:pt x="0" y="0"/>
                </a:lnTo>
                <a:lnTo>
                  <a:pt x="0" y="16"/>
                </a:lnTo>
                <a:lnTo>
                  <a:pt x="280" y="16"/>
                </a:lnTo>
                <a:lnTo>
                  <a:pt x="28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Freeform 6"/>
          <p:cNvSpPr>
            <a:spLocks/>
          </p:cNvSpPr>
          <p:nvPr/>
        </p:nvSpPr>
        <p:spPr bwMode="auto">
          <a:xfrm>
            <a:off x="3938588" y="2105025"/>
            <a:ext cx="1274762" cy="658813"/>
          </a:xfrm>
          <a:custGeom>
            <a:avLst/>
            <a:gdLst>
              <a:gd name="T0" fmla="*/ 0 w 870"/>
              <a:gd name="T1" fmla="*/ 0 h 415"/>
              <a:gd name="T2" fmla="*/ 1274762 w 870"/>
              <a:gd name="T3" fmla="*/ 0 h 415"/>
              <a:gd name="T4" fmla="*/ 1274762 w 870"/>
              <a:gd name="T5" fmla="*/ 658813 h 415"/>
              <a:gd name="T6" fmla="*/ 0 60000 65536"/>
              <a:gd name="T7" fmla="*/ 0 60000 65536"/>
              <a:gd name="T8" fmla="*/ 0 60000 65536"/>
              <a:gd name="T9" fmla="*/ 0 w 870"/>
              <a:gd name="T10" fmla="*/ 0 h 415"/>
              <a:gd name="T11" fmla="*/ 870 w 870"/>
              <a:gd name="T12" fmla="*/ 415 h 4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5">
                <a:moveTo>
                  <a:pt x="0" y="0"/>
                </a:moveTo>
                <a:lnTo>
                  <a:pt x="870" y="0"/>
                </a:lnTo>
                <a:lnTo>
                  <a:pt x="870" y="41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Freeform 7"/>
          <p:cNvSpPr>
            <a:spLocks/>
          </p:cNvSpPr>
          <p:nvPr/>
        </p:nvSpPr>
        <p:spPr bwMode="auto">
          <a:xfrm>
            <a:off x="3938588" y="3460750"/>
            <a:ext cx="1274762" cy="661988"/>
          </a:xfrm>
          <a:custGeom>
            <a:avLst/>
            <a:gdLst>
              <a:gd name="T0" fmla="*/ 1274762 w 870"/>
              <a:gd name="T1" fmla="*/ 0 h 417"/>
              <a:gd name="T2" fmla="*/ 1274762 w 870"/>
              <a:gd name="T3" fmla="*/ 661988 h 417"/>
              <a:gd name="T4" fmla="*/ 0 w 870"/>
              <a:gd name="T5" fmla="*/ 661988 h 417"/>
              <a:gd name="T6" fmla="*/ 0 60000 65536"/>
              <a:gd name="T7" fmla="*/ 0 60000 65536"/>
              <a:gd name="T8" fmla="*/ 0 60000 65536"/>
              <a:gd name="T9" fmla="*/ 0 w 870"/>
              <a:gd name="T10" fmla="*/ 0 h 417"/>
              <a:gd name="T11" fmla="*/ 870 w 870"/>
              <a:gd name="T12" fmla="*/ 417 h 4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7">
                <a:moveTo>
                  <a:pt x="870" y="0"/>
                </a:moveTo>
                <a:lnTo>
                  <a:pt x="870" y="417"/>
                </a:lnTo>
                <a:lnTo>
                  <a:pt x="0" y="417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938588" y="3124200"/>
            <a:ext cx="1587" cy="9985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3938588" y="2105025"/>
            <a:ext cx="1587" cy="931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4624388" y="3765550"/>
            <a:ext cx="1587" cy="357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4598988" y="2076450"/>
            <a:ext cx="53975" cy="53975"/>
          </a:xfrm>
          <a:custGeom>
            <a:avLst/>
            <a:gdLst>
              <a:gd name="T0" fmla="*/ 53975 w 37"/>
              <a:gd name="T1" fmla="*/ 28575 h 34"/>
              <a:gd name="T2" fmla="*/ 51057 w 37"/>
              <a:gd name="T3" fmla="*/ 25400 h 34"/>
              <a:gd name="T4" fmla="*/ 51057 w 37"/>
              <a:gd name="T5" fmla="*/ 19050 h 34"/>
              <a:gd name="T6" fmla="*/ 48140 w 37"/>
              <a:gd name="T7" fmla="*/ 15875 h 34"/>
              <a:gd name="T8" fmla="*/ 45222 w 37"/>
              <a:gd name="T9" fmla="*/ 9525 h 34"/>
              <a:gd name="T10" fmla="*/ 42305 w 37"/>
              <a:gd name="T11" fmla="*/ 6350 h 34"/>
              <a:gd name="T12" fmla="*/ 35011 w 37"/>
              <a:gd name="T13" fmla="*/ 3175 h 34"/>
              <a:gd name="T14" fmla="*/ 29176 w 37"/>
              <a:gd name="T15" fmla="*/ 3175 h 34"/>
              <a:gd name="T16" fmla="*/ 26258 w 37"/>
              <a:gd name="T17" fmla="*/ 0 h 34"/>
              <a:gd name="T18" fmla="*/ 23341 w 37"/>
              <a:gd name="T19" fmla="*/ 3175 h 34"/>
              <a:gd name="T20" fmla="*/ 16047 w 37"/>
              <a:gd name="T21" fmla="*/ 3175 h 34"/>
              <a:gd name="T22" fmla="*/ 13129 w 37"/>
              <a:gd name="T23" fmla="*/ 6350 h 34"/>
              <a:gd name="T24" fmla="*/ 10211 w 37"/>
              <a:gd name="T25" fmla="*/ 9525 h 34"/>
              <a:gd name="T26" fmla="*/ 7294 w 37"/>
              <a:gd name="T27" fmla="*/ 12700 h 34"/>
              <a:gd name="T28" fmla="*/ 4376 w 37"/>
              <a:gd name="T29" fmla="*/ 15875 h 34"/>
              <a:gd name="T30" fmla="*/ 0 w 37"/>
              <a:gd name="T31" fmla="*/ 22225 h 34"/>
              <a:gd name="T32" fmla="*/ 0 w 37"/>
              <a:gd name="T33" fmla="*/ 28575 h 34"/>
              <a:gd name="T34" fmla="*/ 0 w 37"/>
              <a:gd name="T35" fmla="*/ 34925 h 34"/>
              <a:gd name="T36" fmla="*/ 4376 w 37"/>
              <a:gd name="T37" fmla="*/ 38100 h 34"/>
              <a:gd name="T38" fmla="*/ 4376 w 37"/>
              <a:gd name="T39" fmla="*/ 44450 h 34"/>
              <a:gd name="T40" fmla="*/ 7294 w 37"/>
              <a:gd name="T41" fmla="*/ 47625 h 34"/>
              <a:gd name="T42" fmla="*/ 10211 w 37"/>
              <a:gd name="T43" fmla="*/ 50800 h 34"/>
              <a:gd name="T44" fmla="*/ 16047 w 37"/>
              <a:gd name="T45" fmla="*/ 50800 h 34"/>
              <a:gd name="T46" fmla="*/ 18964 w 37"/>
              <a:gd name="T47" fmla="*/ 53975 h 34"/>
              <a:gd name="T48" fmla="*/ 26258 w 37"/>
              <a:gd name="T49" fmla="*/ 53975 h 34"/>
              <a:gd name="T50" fmla="*/ 32093 w 37"/>
              <a:gd name="T51" fmla="*/ 53975 h 34"/>
              <a:gd name="T52" fmla="*/ 39387 w 37"/>
              <a:gd name="T53" fmla="*/ 50800 h 34"/>
              <a:gd name="T54" fmla="*/ 42305 w 37"/>
              <a:gd name="T55" fmla="*/ 47625 h 34"/>
              <a:gd name="T56" fmla="*/ 45222 w 37"/>
              <a:gd name="T57" fmla="*/ 44450 h 34"/>
              <a:gd name="T58" fmla="*/ 48140 w 37"/>
              <a:gd name="T59" fmla="*/ 41275 h 34"/>
              <a:gd name="T60" fmla="*/ 51057 w 37"/>
              <a:gd name="T61" fmla="*/ 38100 h 34"/>
              <a:gd name="T62" fmla="*/ 51057 w 37"/>
              <a:gd name="T63" fmla="*/ 31750 h 34"/>
              <a:gd name="T64" fmla="*/ 53975 w 37"/>
              <a:gd name="T65" fmla="*/ 28575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8" y="18"/>
                </a:moveTo>
                <a:lnTo>
                  <a:pt x="37" y="18"/>
                </a:lnTo>
                <a:lnTo>
                  <a:pt x="37" y="16"/>
                </a:lnTo>
                <a:lnTo>
                  <a:pt x="35" y="16"/>
                </a:lnTo>
                <a:lnTo>
                  <a:pt x="35" y="14"/>
                </a:lnTo>
                <a:lnTo>
                  <a:pt x="35" y="12"/>
                </a:lnTo>
                <a:lnTo>
                  <a:pt x="35" y="10"/>
                </a:lnTo>
                <a:lnTo>
                  <a:pt x="33" y="10"/>
                </a:lnTo>
                <a:lnTo>
                  <a:pt x="33" y="8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0" y="2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0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3" y="24"/>
                </a:lnTo>
                <a:lnTo>
                  <a:pt x="3" y="26"/>
                </a:lnTo>
                <a:lnTo>
                  <a:pt x="3" y="28"/>
                </a:lnTo>
                <a:lnTo>
                  <a:pt x="5" y="28"/>
                </a:lnTo>
                <a:lnTo>
                  <a:pt x="5" y="30"/>
                </a:lnTo>
                <a:lnTo>
                  <a:pt x="7" y="30"/>
                </a:lnTo>
                <a:lnTo>
                  <a:pt x="7" y="32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5" y="22"/>
                </a:lnTo>
                <a:lnTo>
                  <a:pt x="35" y="20"/>
                </a:lnTo>
                <a:lnTo>
                  <a:pt x="37" y="20"/>
                </a:lnTo>
                <a:lnTo>
                  <a:pt x="37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>
            <a:off x="4624388" y="2105025"/>
            <a:ext cx="1587" cy="379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4" name="Freeform 14"/>
          <p:cNvSpPr>
            <a:spLocks/>
          </p:cNvSpPr>
          <p:nvPr/>
        </p:nvSpPr>
        <p:spPr bwMode="auto">
          <a:xfrm>
            <a:off x="4500563" y="2484438"/>
            <a:ext cx="127000" cy="257175"/>
          </a:xfrm>
          <a:custGeom>
            <a:avLst/>
            <a:gdLst>
              <a:gd name="T0" fmla="*/ 121161 w 87"/>
              <a:gd name="T1" fmla="*/ 257175 h 162"/>
              <a:gd name="T2" fmla="*/ 108023 w 87"/>
              <a:gd name="T3" fmla="*/ 254000 h 162"/>
              <a:gd name="T4" fmla="*/ 94885 w 87"/>
              <a:gd name="T5" fmla="*/ 254000 h 162"/>
              <a:gd name="T6" fmla="*/ 83207 w 87"/>
              <a:gd name="T7" fmla="*/ 247650 h 162"/>
              <a:gd name="T8" fmla="*/ 72989 w 87"/>
              <a:gd name="T9" fmla="*/ 244475 h 162"/>
              <a:gd name="T10" fmla="*/ 59851 w 87"/>
              <a:gd name="T11" fmla="*/ 238125 h 162"/>
              <a:gd name="T12" fmla="*/ 51092 w 87"/>
              <a:gd name="T13" fmla="*/ 230188 h 162"/>
              <a:gd name="T14" fmla="*/ 40874 w 87"/>
              <a:gd name="T15" fmla="*/ 223838 h 162"/>
              <a:gd name="T16" fmla="*/ 35034 w 87"/>
              <a:gd name="T17" fmla="*/ 214313 h 162"/>
              <a:gd name="T18" fmla="*/ 24816 w 87"/>
              <a:gd name="T19" fmla="*/ 204788 h 162"/>
              <a:gd name="T20" fmla="*/ 18977 w 87"/>
              <a:gd name="T21" fmla="*/ 195262 h 162"/>
              <a:gd name="T22" fmla="*/ 13138 w 87"/>
              <a:gd name="T23" fmla="*/ 182562 h 162"/>
              <a:gd name="T24" fmla="*/ 8759 w 87"/>
              <a:gd name="T25" fmla="*/ 173037 h 162"/>
              <a:gd name="T26" fmla="*/ 2920 w 87"/>
              <a:gd name="T27" fmla="*/ 160337 h 162"/>
              <a:gd name="T28" fmla="*/ 2920 w 87"/>
              <a:gd name="T29" fmla="*/ 147637 h 162"/>
              <a:gd name="T30" fmla="*/ 0 w 87"/>
              <a:gd name="T31" fmla="*/ 134937 h 162"/>
              <a:gd name="T32" fmla="*/ 0 w 87"/>
              <a:gd name="T33" fmla="*/ 122238 h 162"/>
              <a:gd name="T34" fmla="*/ 2920 w 87"/>
              <a:gd name="T35" fmla="*/ 109538 h 162"/>
              <a:gd name="T36" fmla="*/ 2920 w 87"/>
              <a:gd name="T37" fmla="*/ 95250 h 162"/>
              <a:gd name="T38" fmla="*/ 8759 w 87"/>
              <a:gd name="T39" fmla="*/ 82550 h 162"/>
              <a:gd name="T40" fmla="*/ 13138 w 87"/>
              <a:gd name="T41" fmla="*/ 73025 h 162"/>
              <a:gd name="T42" fmla="*/ 18977 w 87"/>
              <a:gd name="T43" fmla="*/ 60325 h 162"/>
              <a:gd name="T44" fmla="*/ 24816 w 87"/>
              <a:gd name="T45" fmla="*/ 50800 h 162"/>
              <a:gd name="T46" fmla="*/ 35034 w 87"/>
              <a:gd name="T47" fmla="*/ 41275 h 162"/>
              <a:gd name="T48" fmla="*/ 40874 w 87"/>
              <a:gd name="T49" fmla="*/ 31750 h 162"/>
              <a:gd name="T50" fmla="*/ 51092 w 87"/>
              <a:gd name="T51" fmla="*/ 25400 h 162"/>
              <a:gd name="T52" fmla="*/ 59851 w 87"/>
              <a:gd name="T53" fmla="*/ 19050 h 162"/>
              <a:gd name="T54" fmla="*/ 72989 w 87"/>
              <a:gd name="T55" fmla="*/ 12700 h 162"/>
              <a:gd name="T56" fmla="*/ 83207 w 87"/>
              <a:gd name="T57" fmla="*/ 9525 h 162"/>
              <a:gd name="T58" fmla="*/ 94885 w 87"/>
              <a:gd name="T59" fmla="*/ 3175 h 162"/>
              <a:gd name="T60" fmla="*/ 108023 w 87"/>
              <a:gd name="T61" fmla="*/ 3175 h 162"/>
              <a:gd name="T62" fmla="*/ 121161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0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6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7"/>
                </a:lnTo>
                <a:lnTo>
                  <a:pt x="35" y="145"/>
                </a:lnTo>
                <a:lnTo>
                  <a:pt x="33" y="143"/>
                </a:lnTo>
                <a:lnTo>
                  <a:pt x="28" y="141"/>
                </a:lnTo>
                <a:lnTo>
                  <a:pt x="26" y="137"/>
                </a:lnTo>
                <a:lnTo>
                  <a:pt x="24" y="135"/>
                </a:lnTo>
                <a:lnTo>
                  <a:pt x="20" y="131"/>
                </a:lnTo>
                <a:lnTo>
                  <a:pt x="17" y="129"/>
                </a:lnTo>
                <a:lnTo>
                  <a:pt x="15" y="125"/>
                </a:lnTo>
                <a:lnTo>
                  <a:pt x="13" y="123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9"/>
                </a:lnTo>
                <a:lnTo>
                  <a:pt x="4" y="105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6"/>
                </a:lnTo>
                <a:lnTo>
                  <a:pt x="11" y="42"/>
                </a:lnTo>
                <a:lnTo>
                  <a:pt x="13" y="38"/>
                </a:lnTo>
                <a:lnTo>
                  <a:pt x="15" y="36"/>
                </a:lnTo>
                <a:lnTo>
                  <a:pt x="17" y="32"/>
                </a:lnTo>
                <a:lnTo>
                  <a:pt x="20" y="30"/>
                </a:lnTo>
                <a:lnTo>
                  <a:pt x="24" y="26"/>
                </a:lnTo>
                <a:lnTo>
                  <a:pt x="26" y="24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2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2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Freeform 15"/>
          <p:cNvSpPr>
            <a:spLocks/>
          </p:cNvSpPr>
          <p:nvPr/>
        </p:nvSpPr>
        <p:spPr bwMode="auto">
          <a:xfrm>
            <a:off x="4500563" y="2741613"/>
            <a:ext cx="127000" cy="257175"/>
          </a:xfrm>
          <a:custGeom>
            <a:avLst/>
            <a:gdLst>
              <a:gd name="T0" fmla="*/ 121161 w 87"/>
              <a:gd name="T1" fmla="*/ 0 h 162"/>
              <a:gd name="T2" fmla="*/ 108023 w 87"/>
              <a:gd name="T3" fmla="*/ 0 h 162"/>
              <a:gd name="T4" fmla="*/ 94885 w 87"/>
              <a:gd name="T5" fmla="*/ 3175 h 162"/>
              <a:gd name="T6" fmla="*/ 83207 w 87"/>
              <a:gd name="T7" fmla="*/ 6350 h 162"/>
              <a:gd name="T8" fmla="*/ 72989 w 87"/>
              <a:gd name="T9" fmla="*/ 12700 h 162"/>
              <a:gd name="T10" fmla="*/ 59851 w 87"/>
              <a:gd name="T11" fmla="*/ 19050 h 162"/>
              <a:gd name="T12" fmla="*/ 51092 w 87"/>
              <a:gd name="T13" fmla="*/ 25400 h 162"/>
              <a:gd name="T14" fmla="*/ 40874 w 87"/>
              <a:gd name="T15" fmla="*/ 31750 h 162"/>
              <a:gd name="T16" fmla="*/ 35034 w 87"/>
              <a:gd name="T17" fmla="*/ 41275 h 162"/>
              <a:gd name="T18" fmla="*/ 24816 w 87"/>
              <a:gd name="T19" fmla="*/ 50800 h 162"/>
              <a:gd name="T20" fmla="*/ 18977 w 87"/>
              <a:gd name="T21" fmla="*/ 60325 h 162"/>
              <a:gd name="T22" fmla="*/ 13138 w 87"/>
              <a:gd name="T23" fmla="*/ 73025 h 162"/>
              <a:gd name="T24" fmla="*/ 8759 w 87"/>
              <a:gd name="T25" fmla="*/ 82550 h 162"/>
              <a:gd name="T26" fmla="*/ 2920 w 87"/>
              <a:gd name="T27" fmla="*/ 95250 h 162"/>
              <a:gd name="T28" fmla="*/ 2920 w 87"/>
              <a:gd name="T29" fmla="*/ 107950 h 162"/>
              <a:gd name="T30" fmla="*/ 0 w 87"/>
              <a:gd name="T31" fmla="*/ 122238 h 162"/>
              <a:gd name="T32" fmla="*/ 0 w 87"/>
              <a:gd name="T33" fmla="*/ 134937 h 162"/>
              <a:gd name="T34" fmla="*/ 2920 w 87"/>
              <a:gd name="T35" fmla="*/ 147637 h 162"/>
              <a:gd name="T36" fmla="*/ 2920 w 87"/>
              <a:gd name="T37" fmla="*/ 160337 h 162"/>
              <a:gd name="T38" fmla="*/ 8759 w 87"/>
              <a:gd name="T39" fmla="*/ 169862 h 162"/>
              <a:gd name="T40" fmla="*/ 13138 w 87"/>
              <a:gd name="T41" fmla="*/ 182562 h 162"/>
              <a:gd name="T42" fmla="*/ 18977 w 87"/>
              <a:gd name="T43" fmla="*/ 192087 h 162"/>
              <a:gd name="T44" fmla="*/ 24816 w 87"/>
              <a:gd name="T45" fmla="*/ 204788 h 162"/>
              <a:gd name="T46" fmla="*/ 35034 w 87"/>
              <a:gd name="T47" fmla="*/ 214313 h 162"/>
              <a:gd name="T48" fmla="*/ 40874 w 87"/>
              <a:gd name="T49" fmla="*/ 220663 h 162"/>
              <a:gd name="T50" fmla="*/ 51092 w 87"/>
              <a:gd name="T51" fmla="*/ 230188 h 162"/>
              <a:gd name="T52" fmla="*/ 59851 w 87"/>
              <a:gd name="T53" fmla="*/ 236538 h 162"/>
              <a:gd name="T54" fmla="*/ 72989 w 87"/>
              <a:gd name="T55" fmla="*/ 242888 h 162"/>
              <a:gd name="T56" fmla="*/ 83207 w 87"/>
              <a:gd name="T57" fmla="*/ 247650 h 162"/>
              <a:gd name="T58" fmla="*/ 94885 w 87"/>
              <a:gd name="T59" fmla="*/ 250825 h 162"/>
              <a:gd name="T60" fmla="*/ 108023 w 87"/>
              <a:gd name="T61" fmla="*/ 254000 h 162"/>
              <a:gd name="T62" fmla="*/ 121161 w 87"/>
              <a:gd name="T63" fmla="*/ 257175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0"/>
                </a:lnTo>
                <a:lnTo>
                  <a:pt x="78" y="0"/>
                </a:lnTo>
                <a:lnTo>
                  <a:pt x="74" y="0"/>
                </a:lnTo>
                <a:lnTo>
                  <a:pt x="70" y="2"/>
                </a:lnTo>
                <a:lnTo>
                  <a:pt x="65" y="2"/>
                </a:lnTo>
                <a:lnTo>
                  <a:pt x="61" y="4"/>
                </a:lnTo>
                <a:lnTo>
                  <a:pt x="57" y="4"/>
                </a:lnTo>
                <a:lnTo>
                  <a:pt x="54" y="6"/>
                </a:lnTo>
                <a:lnTo>
                  <a:pt x="50" y="8"/>
                </a:lnTo>
                <a:lnTo>
                  <a:pt x="46" y="10"/>
                </a:lnTo>
                <a:lnTo>
                  <a:pt x="41" y="12"/>
                </a:lnTo>
                <a:lnTo>
                  <a:pt x="39" y="14"/>
                </a:lnTo>
                <a:lnTo>
                  <a:pt x="35" y="16"/>
                </a:lnTo>
                <a:lnTo>
                  <a:pt x="33" y="18"/>
                </a:lnTo>
                <a:lnTo>
                  <a:pt x="28" y="20"/>
                </a:lnTo>
                <a:lnTo>
                  <a:pt x="26" y="24"/>
                </a:lnTo>
                <a:lnTo>
                  <a:pt x="24" y="26"/>
                </a:lnTo>
                <a:lnTo>
                  <a:pt x="20" y="28"/>
                </a:lnTo>
                <a:lnTo>
                  <a:pt x="17" y="32"/>
                </a:lnTo>
                <a:lnTo>
                  <a:pt x="15" y="36"/>
                </a:lnTo>
                <a:lnTo>
                  <a:pt x="13" y="38"/>
                </a:lnTo>
                <a:lnTo>
                  <a:pt x="11" y="42"/>
                </a:lnTo>
                <a:lnTo>
                  <a:pt x="9" y="46"/>
                </a:lnTo>
                <a:lnTo>
                  <a:pt x="6" y="48"/>
                </a:lnTo>
                <a:lnTo>
                  <a:pt x="6" y="52"/>
                </a:lnTo>
                <a:lnTo>
                  <a:pt x="4" y="56"/>
                </a:lnTo>
                <a:lnTo>
                  <a:pt x="2" y="60"/>
                </a:lnTo>
                <a:lnTo>
                  <a:pt x="2" y="64"/>
                </a:lnTo>
                <a:lnTo>
                  <a:pt x="2" y="68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89"/>
                </a:lnTo>
                <a:lnTo>
                  <a:pt x="2" y="93"/>
                </a:lnTo>
                <a:lnTo>
                  <a:pt x="2" y="97"/>
                </a:lnTo>
                <a:lnTo>
                  <a:pt x="2" y="101"/>
                </a:lnTo>
                <a:lnTo>
                  <a:pt x="4" y="105"/>
                </a:lnTo>
                <a:lnTo>
                  <a:pt x="6" y="107"/>
                </a:lnTo>
                <a:lnTo>
                  <a:pt x="6" y="111"/>
                </a:lnTo>
                <a:lnTo>
                  <a:pt x="9" y="115"/>
                </a:lnTo>
                <a:lnTo>
                  <a:pt x="11" y="119"/>
                </a:lnTo>
                <a:lnTo>
                  <a:pt x="13" y="121"/>
                </a:lnTo>
                <a:lnTo>
                  <a:pt x="15" y="125"/>
                </a:lnTo>
                <a:lnTo>
                  <a:pt x="17" y="129"/>
                </a:lnTo>
                <a:lnTo>
                  <a:pt x="20" y="131"/>
                </a:lnTo>
                <a:lnTo>
                  <a:pt x="24" y="135"/>
                </a:lnTo>
                <a:lnTo>
                  <a:pt x="26" y="137"/>
                </a:lnTo>
                <a:lnTo>
                  <a:pt x="28" y="139"/>
                </a:lnTo>
                <a:lnTo>
                  <a:pt x="33" y="143"/>
                </a:lnTo>
                <a:lnTo>
                  <a:pt x="35" y="145"/>
                </a:lnTo>
                <a:lnTo>
                  <a:pt x="39" y="147"/>
                </a:lnTo>
                <a:lnTo>
                  <a:pt x="41" y="149"/>
                </a:lnTo>
                <a:lnTo>
                  <a:pt x="46" y="151"/>
                </a:lnTo>
                <a:lnTo>
                  <a:pt x="50" y="153"/>
                </a:lnTo>
                <a:lnTo>
                  <a:pt x="54" y="156"/>
                </a:lnTo>
                <a:lnTo>
                  <a:pt x="57" y="156"/>
                </a:lnTo>
                <a:lnTo>
                  <a:pt x="61" y="158"/>
                </a:lnTo>
                <a:lnTo>
                  <a:pt x="65" y="158"/>
                </a:lnTo>
                <a:lnTo>
                  <a:pt x="70" y="160"/>
                </a:lnTo>
                <a:lnTo>
                  <a:pt x="74" y="160"/>
                </a:lnTo>
                <a:lnTo>
                  <a:pt x="78" y="160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Freeform 16"/>
          <p:cNvSpPr>
            <a:spLocks/>
          </p:cNvSpPr>
          <p:nvPr/>
        </p:nvSpPr>
        <p:spPr bwMode="auto">
          <a:xfrm>
            <a:off x="4500563" y="2998788"/>
            <a:ext cx="127000" cy="252412"/>
          </a:xfrm>
          <a:custGeom>
            <a:avLst/>
            <a:gdLst>
              <a:gd name="T0" fmla="*/ 121161 w 87"/>
              <a:gd name="T1" fmla="*/ 252412 h 159"/>
              <a:gd name="T2" fmla="*/ 108023 w 87"/>
              <a:gd name="T3" fmla="*/ 252412 h 159"/>
              <a:gd name="T4" fmla="*/ 94885 w 87"/>
              <a:gd name="T5" fmla="*/ 249237 h 159"/>
              <a:gd name="T6" fmla="*/ 83207 w 87"/>
              <a:gd name="T7" fmla="*/ 246062 h 159"/>
              <a:gd name="T8" fmla="*/ 72989 w 87"/>
              <a:gd name="T9" fmla="*/ 242887 h 159"/>
              <a:gd name="T10" fmla="*/ 59851 w 87"/>
              <a:gd name="T11" fmla="*/ 236537 h 159"/>
              <a:gd name="T12" fmla="*/ 51092 w 87"/>
              <a:gd name="T13" fmla="*/ 230187 h 159"/>
              <a:gd name="T14" fmla="*/ 40874 w 87"/>
              <a:gd name="T15" fmla="*/ 220662 h 159"/>
              <a:gd name="T16" fmla="*/ 35034 w 87"/>
              <a:gd name="T17" fmla="*/ 211137 h 159"/>
              <a:gd name="T18" fmla="*/ 24816 w 87"/>
              <a:gd name="T19" fmla="*/ 201612 h 159"/>
              <a:gd name="T20" fmla="*/ 18977 w 87"/>
              <a:gd name="T21" fmla="*/ 192087 h 159"/>
              <a:gd name="T22" fmla="*/ 13138 w 87"/>
              <a:gd name="T23" fmla="*/ 182562 h 159"/>
              <a:gd name="T24" fmla="*/ 8759 w 87"/>
              <a:gd name="T25" fmla="*/ 169862 h 159"/>
              <a:gd name="T26" fmla="*/ 2920 w 87"/>
              <a:gd name="T27" fmla="*/ 160337 h 159"/>
              <a:gd name="T28" fmla="*/ 2920 w 87"/>
              <a:gd name="T29" fmla="*/ 147637 h 159"/>
              <a:gd name="T30" fmla="*/ 0 w 87"/>
              <a:gd name="T31" fmla="*/ 134937 h 159"/>
              <a:gd name="T32" fmla="*/ 0 w 87"/>
              <a:gd name="T33" fmla="*/ 120650 h 159"/>
              <a:gd name="T34" fmla="*/ 2920 w 87"/>
              <a:gd name="T35" fmla="*/ 107950 h 159"/>
              <a:gd name="T36" fmla="*/ 2920 w 87"/>
              <a:gd name="T37" fmla="*/ 95250 h 159"/>
              <a:gd name="T38" fmla="*/ 8759 w 87"/>
              <a:gd name="T39" fmla="*/ 82550 h 159"/>
              <a:gd name="T40" fmla="*/ 13138 w 87"/>
              <a:gd name="T41" fmla="*/ 69850 h 159"/>
              <a:gd name="T42" fmla="*/ 18977 w 87"/>
              <a:gd name="T43" fmla="*/ 60325 h 159"/>
              <a:gd name="T44" fmla="*/ 24816 w 87"/>
              <a:gd name="T45" fmla="*/ 50800 h 159"/>
              <a:gd name="T46" fmla="*/ 35034 w 87"/>
              <a:gd name="T47" fmla="*/ 41275 h 159"/>
              <a:gd name="T48" fmla="*/ 40874 w 87"/>
              <a:gd name="T49" fmla="*/ 31750 h 159"/>
              <a:gd name="T50" fmla="*/ 51092 w 87"/>
              <a:gd name="T51" fmla="*/ 25400 h 159"/>
              <a:gd name="T52" fmla="*/ 59851 w 87"/>
              <a:gd name="T53" fmla="*/ 15875 h 159"/>
              <a:gd name="T54" fmla="*/ 72989 w 87"/>
              <a:gd name="T55" fmla="*/ 12700 h 159"/>
              <a:gd name="T56" fmla="*/ 83207 w 87"/>
              <a:gd name="T57" fmla="*/ 6350 h 159"/>
              <a:gd name="T58" fmla="*/ 94885 w 87"/>
              <a:gd name="T59" fmla="*/ 3175 h 159"/>
              <a:gd name="T60" fmla="*/ 108023 w 87"/>
              <a:gd name="T61" fmla="*/ 0 h 159"/>
              <a:gd name="T62" fmla="*/ 121161 w 87"/>
              <a:gd name="T63" fmla="*/ 0 h 15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59"/>
              <a:gd name="T98" fmla="*/ 87 w 87"/>
              <a:gd name="T99" fmla="*/ 159 h 15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59">
                <a:moveTo>
                  <a:pt x="87" y="159"/>
                </a:moveTo>
                <a:lnTo>
                  <a:pt x="83" y="159"/>
                </a:lnTo>
                <a:lnTo>
                  <a:pt x="78" y="159"/>
                </a:lnTo>
                <a:lnTo>
                  <a:pt x="74" y="159"/>
                </a:lnTo>
                <a:lnTo>
                  <a:pt x="70" y="159"/>
                </a:lnTo>
                <a:lnTo>
                  <a:pt x="65" y="157"/>
                </a:lnTo>
                <a:lnTo>
                  <a:pt x="61" y="157"/>
                </a:lnTo>
                <a:lnTo>
                  <a:pt x="57" y="155"/>
                </a:lnTo>
                <a:lnTo>
                  <a:pt x="54" y="153"/>
                </a:lnTo>
                <a:lnTo>
                  <a:pt x="50" y="153"/>
                </a:lnTo>
                <a:lnTo>
                  <a:pt x="46" y="151"/>
                </a:lnTo>
                <a:lnTo>
                  <a:pt x="41" y="149"/>
                </a:lnTo>
                <a:lnTo>
                  <a:pt x="39" y="147"/>
                </a:lnTo>
                <a:lnTo>
                  <a:pt x="35" y="145"/>
                </a:lnTo>
                <a:lnTo>
                  <a:pt x="33" y="141"/>
                </a:lnTo>
                <a:lnTo>
                  <a:pt x="28" y="139"/>
                </a:lnTo>
                <a:lnTo>
                  <a:pt x="26" y="137"/>
                </a:lnTo>
                <a:lnTo>
                  <a:pt x="24" y="133"/>
                </a:lnTo>
                <a:lnTo>
                  <a:pt x="20" y="131"/>
                </a:lnTo>
                <a:lnTo>
                  <a:pt x="17" y="127"/>
                </a:lnTo>
                <a:lnTo>
                  <a:pt x="15" y="125"/>
                </a:lnTo>
                <a:lnTo>
                  <a:pt x="13" y="121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7"/>
                </a:lnTo>
                <a:lnTo>
                  <a:pt x="4" y="103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6"/>
                </a:lnTo>
                <a:lnTo>
                  <a:pt x="0" y="72"/>
                </a:lnTo>
                <a:lnTo>
                  <a:pt x="2" y="68"/>
                </a:lnTo>
                <a:lnTo>
                  <a:pt x="2" y="64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4"/>
                </a:lnTo>
                <a:lnTo>
                  <a:pt x="11" y="42"/>
                </a:lnTo>
                <a:lnTo>
                  <a:pt x="13" y="38"/>
                </a:lnTo>
                <a:lnTo>
                  <a:pt x="15" y="34"/>
                </a:lnTo>
                <a:lnTo>
                  <a:pt x="17" y="32"/>
                </a:lnTo>
                <a:lnTo>
                  <a:pt x="20" y="28"/>
                </a:lnTo>
                <a:lnTo>
                  <a:pt x="24" y="26"/>
                </a:lnTo>
                <a:lnTo>
                  <a:pt x="26" y="22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0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4"/>
                </a:lnTo>
                <a:lnTo>
                  <a:pt x="61" y="2"/>
                </a:lnTo>
                <a:lnTo>
                  <a:pt x="65" y="2"/>
                </a:lnTo>
                <a:lnTo>
                  <a:pt x="70" y="2"/>
                </a:lnTo>
                <a:lnTo>
                  <a:pt x="74" y="0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Freeform 17"/>
          <p:cNvSpPr>
            <a:spLocks/>
          </p:cNvSpPr>
          <p:nvPr/>
        </p:nvSpPr>
        <p:spPr bwMode="auto">
          <a:xfrm>
            <a:off x="4500563" y="3251200"/>
            <a:ext cx="127000" cy="257175"/>
          </a:xfrm>
          <a:custGeom>
            <a:avLst/>
            <a:gdLst>
              <a:gd name="T0" fmla="*/ 121161 w 87"/>
              <a:gd name="T1" fmla="*/ 3175 h 162"/>
              <a:gd name="T2" fmla="*/ 108023 w 87"/>
              <a:gd name="T3" fmla="*/ 3175 h 162"/>
              <a:gd name="T4" fmla="*/ 94885 w 87"/>
              <a:gd name="T5" fmla="*/ 7938 h 162"/>
              <a:gd name="T6" fmla="*/ 83207 w 87"/>
              <a:gd name="T7" fmla="*/ 11112 h 162"/>
              <a:gd name="T8" fmla="*/ 72989 w 87"/>
              <a:gd name="T9" fmla="*/ 14288 h 162"/>
              <a:gd name="T10" fmla="*/ 59851 w 87"/>
              <a:gd name="T11" fmla="*/ 20637 h 162"/>
              <a:gd name="T12" fmla="*/ 51092 w 87"/>
              <a:gd name="T13" fmla="*/ 26988 h 162"/>
              <a:gd name="T14" fmla="*/ 40874 w 87"/>
              <a:gd name="T15" fmla="*/ 36512 h 162"/>
              <a:gd name="T16" fmla="*/ 35034 w 87"/>
              <a:gd name="T17" fmla="*/ 46037 h 162"/>
              <a:gd name="T18" fmla="*/ 24816 w 87"/>
              <a:gd name="T19" fmla="*/ 55563 h 162"/>
              <a:gd name="T20" fmla="*/ 18977 w 87"/>
              <a:gd name="T21" fmla="*/ 65087 h 162"/>
              <a:gd name="T22" fmla="*/ 13138 w 87"/>
              <a:gd name="T23" fmla="*/ 74612 h 162"/>
              <a:gd name="T24" fmla="*/ 8759 w 87"/>
              <a:gd name="T25" fmla="*/ 87312 h 162"/>
              <a:gd name="T26" fmla="*/ 2920 w 87"/>
              <a:gd name="T27" fmla="*/ 96837 h 162"/>
              <a:gd name="T28" fmla="*/ 2920 w 87"/>
              <a:gd name="T29" fmla="*/ 109538 h 162"/>
              <a:gd name="T30" fmla="*/ 0 w 87"/>
              <a:gd name="T31" fmla="*/ 122238 h 162"/>
              <a:gd name="T32" fmla="*/ 0 w 87"/>
              <a:gd name="T33" fmla="*/ 134937 h 162"/>
              <a:gd name="T34" fmla="*/ 2920 w 87"/>
              <a:gd name="T35" fmla="*/ 149225 h 162"/>
              <a:gd name="T36" fmla="*/ 2920 w 87"/>
              <a:gd name="T37" fmla="*/ 161925 h 162"/>
              <a:gd name="T38" fmla="*/ 8759 w 87"/>
              <a:gd name="T39" fmla="*/ 174625 h 162"/>
              <a:gd name="T40" fmla="*/ 13138 w 87"/>
              <a:gd name="T41" fmla="*/ 187325 h 162"/>
              <a:gd name="T42" fmla="*/ 18977 w 87"/>
              <a:gd name="T43" fmla="*/ 196850 h 162"/>
              <a:gd name="T44" fmla="*/ 24816 w 87"/>
              <a:gd name="T45" fmla="*/ 206375 h 162"/>
              <a:gd name="T46" fmla="*/ 35034 w 87"/>
              <a:gd name="T47" fmla="*/ 215900 h 162"/>
              <a:gd name="T48" fmla="*/ 40874 w 87"/>
              <a:gd name="T49" fmla="*/ 225425 h 162"/>
              <a:gd name="T50" fmla="*/ 51092 w 87"/>
              <a:gd name="T51" fmla="*/ 231775 h 162"/>
              <a:gd name="T52" fmla="*/ 59851 w 87"/>
              <a:gd name="T53" fmla="*/ 241300 h 162"/>
              <a:gd name="T54" fmla="*/ 72989 w 87"/>
              <a:gd name="T55" fmla="*/ 244475 h 162"/>
              <a:gd name="T56" fmla="*/ 83207 w 87"/>
              <a:gd name="T57" fmla="*/ 250825 h 162"/>
              <a:gd name="T58" fmla="*/ 94885 w 87"/>
              <a:gd name="T59" fmla="*/ 254000 h 162"/>
              <a:gd name="T60" fmla="*/ 108023 w 87"/>
              <a:gd name="T61" fmla="*/ 257175 h 162"/>
              <a:gd name="T62" fmla="*/ 121161 w 87"/>
              <a:gd name="T63" fmla="*/ 257175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2"/>
                </a:lnTo>
                <a:lnTo>
                  <a:pt x="78" y="2"/>
                </a:lnTo>
                <a:lnTo>
                  <a:pt x="74" y="2"/>
                </a:lnTo>
                <a:lnTo>
                  <a:pt x="70" y="2"/>
                </a:lnTo>
                <a:lnTo>
                  <a:pt x="65" y="5"/>
                </a:lnTo>
                <a:lnTo>
                  <a:pt x="61" y="5"/>
                </a:lnTo>
                <a:lnTo>
                  <a:pt x="57" y="7"/>
                </a:lnTo>
                <a:lnTo>
                  <a:pt x="54" y="9"/>
                </a:lnTo>
                <a:lnTo>
                  <a:pt x="50" y="9"/>
                </a:lnTo>
                <a:lnTo>
                  <a:pt x="46" y="11"/>
                </a:lnTo>
                <a:lnTo>
                  <a:pt x="41" y="13"/>
                </a:lnTo>
                <a:lnTo>
                  <a:pt x="39" y="15"/>
                </a:lnTo>
                <a:lnTo>
                  <a:pt x="35" y="17"/>
                </a:lnTo>
                <a:lnTo>
                  <a:pt x="33" y="21"/>
                </a:lnTo>
                <a:lnTo>
                  <a:pt x="28" y="23"/>
                </a:lnTo>
                <a:lnTo>
                  <a:pt x="26" y="25"/>
                </a:lnTo>
                <a:lnTo>
                  <a:pt x="24" y="29"/>
                </a:lnTo>
                <a:lnTo>
                  <a:pt x="20" y="31"/>
                </a:lnTo>
                <a:lnTo>
                  <a:pt x="17" y="35"/>
                </a:lnTo>
                <a:lnTo>
                  <a:pt x="15" y="37"/>
                </a:lnTo>
                <a:lnTo>
                  <a:pt x="13" y="41"/>
                </a:lnTo>
                <a:lnTo>
                  <a:pt x="11" y="43"/>
                </a:lnTo>
                <a:lnTo>
                  <a:pt x="9" y="47"/>
                </a:lnTo>
                <a:lnTo>
                  <a:pt x="6" y="51"/>
                </a:lnTo>
                <a:lnTo>
                  <a:pt x="6" y="55"/>
                </a:lnTo>
                <a:lnTo>
                  <a:pt x="4" y="59"/>
                </a:lnTo>
                <a:lnTo>
                  <a:pt x="2" y="61"/>
                </a:lnTo>
                <a:lnTo>
                  <a:pt x="2" y="65"/>
                </a:lnTo>
                <a:lnTo>
                  <a:pt x="2" y="69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90"/>
                </a:lnTo>
                <a:lnTo>
                  <a:pt x="2" y="94"/>
                </a:lnTo>
                <a:lnTo>
                  <a:pt x="2" y="98"/>
                </a:lnTo>
                <a:lnTo>
                  <a:pt x="2" y="102"/>
                </a:lnTo>
                <a:lnTo>
                  <a:pt x="4" y="106"/>
                </a:lnTo>
                <a:lnTo>
                  <a:pt x="6" y="110"/>
                </a:lnTo>
                <a:lnTo>
                  <a:pt x="6" y="114"/>
                </a:lnTo>
                <a:lnTo>
                  <a:pt x="9" y="118"/>
                </a:lnTo>
                <a:lnTo>
                  <a:pt x="11" y="120"/>
                </a:lnTo>
                <a:lnTo>
                  <a:pt x="13" y="124"/>
                </a:lnTo>
                <a:lnTo>
                  <a:pt x="15" y="128"/>
                </a:lnTo>
                <a:lnTo>
                  <a:pt x="17" y="130"/>
                </a:lnTo>
                <a:lnTo>
                  <a:pt x="20" y="134"/>
                </a:lnTo>
                <a:lnTo>
                  <a:pt x="24" y="136"/>
                </a:lnTo>
                <a:lnTo>
                  <a:pt x="26" y="140"/>
                </a:lnTo>
                <a:lnTo>
                  <a:pt x="28" y="142"/>
                </a:lnTo>
                <a:lnTo>
                  <a:pt x="33" y="144"/>
                </a:lnTo>
                <a:lnTo>
                  <a:pt x="35" y="146"/>
                </a:lnTo>
                <a:lnTo>
                  <a:pt x="39" y="148"/>
                </a:lnTo>
                <a:lnTo>
                  <a:pt x="41" y="152"/>
                </a:lnTo>
                <a:lnTo>
                  <a:pt x="46" y="152"/>
                </a:lnTo>
                <a:lnTo>
                  <a:pt x="50" y="154"/>
                </a:lnTo>
                <a:lnTo>
                  <a:pt x="54" y="156"/>
                </a:lnTo>
                <a:lnTo>
                  <a:pt x="57" y="158"/>
                </a:lnTo>
                <a:lnTo>
                  <a:pt x="61" y="158"/>
                </a:lnTo>
                <a:lnTo>
                  <a:pt x="65" y="160"/>
                </a:lnTo>
                <a:lnTo>
                  <a:pt x="70" y="160"/>
                </a:lnTo>
                <a:lnTo>
                  <a:pt x="74" y="162"/>
                </a:lnTo>
                <a:lnTo>
                  <a:pt x="78" y="162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Freeform 18"/>
          <p:cNvSpPr>
            <a:spLocks/>
          </p:cNvSpPr>
          <p:nvPr/>
        </p:nvSpPr>
        <p:spPr bwMode="auto">
          <a:xfrm>
            <a:off x="4500563" y="3508375"/>
            <a:ext cx="127000" cy="257175"/>
          </a:xfrm>
          <a:custGeom>
            <a:avLst/>
            <a:gdLst>
              <a:gd name="T0" fmla="*/ 121161 w 87"/>
              <a:gd name="T1" fmla="*/ 257175 h 162"/>
              <a:gd name="T2" fmla="*/ 108023 w 87"/>
              <a:gd name="T3" fmla="*/ 257175 h 162"/>
              <a:gd name="T4" fmla="*/ 94885 w 87"/>
              <a:gd name="T5" fmla="*/ 254000 h 162"/>
              <a:gd name="T6" fmla="*/ 83207 w 87"/>
              <a:gd name="T7" fmla="*/ 250825 h 162"/>
              <a:gd name="T8" fmla="*/ 72989 w 87"/>
              <a:gd name="T9" fmla="*/ 244475 h 162"/>
              <a:gd name="T10" fmla="*/ 59851 w 87"/>
              <a:gd name="T11" fmla="*/ 238125 h 162"/>
              <a:gd name="T12" fmla="*/ 51092 w 87"/>
              <a:gd name="T13" fmla="*/ 231775 h 162"/>
              <a:gd name="T14" fmla="*/ 40874 w 87"/>
              <a:gd name="T15" fmla="*/ 225425 h 162"/>
              <a:gd name="T16" fmla="*/ 35034 w 87"/>
              <a:gd name="T17" fmla="*/ 215900 h 162"/>
              <a:gd name="T18" fmla="*/ 24816 w 87"/>
              <a:gd name="T19" fmla="*/ 206375 h 162"/>
              <a:gd name="T20" fmla="*/ 18977 w 87"/>
              <a:gd name="T21" fmla="*/ 196850 h 162"/>
              <a:gd name="T22" fmla="*/ 13138 w 87"/>
              <a:gd name="T23" fmla="*/ 184150 h 162"/>
              <a:gd name="T24" fmla="*/ 8759 w 87"/>
              <a:gd name="T25" fmla="*/ 174625 h 162"/>
              <a:gd name="T26" fmla="*/ 2920 w 87"/>
              <a:gd name="T27" fmla="*/ 161925 h 162"/>
              <a:gd name="T28" fmla="*/ 2920 w 87"/>
              <a:gd name="T29" fmla="*/ 147637 h 162"/>
              <a:gd name="T30" fmla="*/ 0 w 87"/>
              <a:gd name="T31" fmla="*/ 134937 h 162"/>
              <a:gd name="T32" fmla="*/ 0 w 87"/>
              <a:gd name="T33" fmla="*/ 122238 h 162"/>
              <a:gd name="T34" fmla="*/ 2920 w 87"/>
              <a:gd name="T35" fmla="*/ 109538 h 162"/>
              <a:gd name="T36" fmla="*/ 2920 w 87"/>
              <a:gd name="T37" fmla="*/ 96837 h 162"/>
              <a:gd name="T38" fmla="*/ 8759 w 87"/>
              <a:gd name="T39" fmla="*/ 84137 h 162"/>
              <a:gd name="T40" fmla="*/ 13138 w 87"/>
              <a:gd name="T41" fmla="*/ 74612 h 162"/>
              <a:gd name="T42" fmla="*/ 18977 w 87"/>
              <a:gd name="T43" fmla="*/ 65087 h 162"/>
              <a:gd name="T44" fmla="*/ 24816 w 87"/>
              <a:gd name="T45" fmla="*/ 52388 h 162"/>
              <a:gd name="T46" fmla="*/ 35034 w 87"/>
              <a:gd name="T47" fmla="*/ 42862 h 162"/>
              <a:gd name="T48" fmla="*/ 40874 w 87"/>
              <a:gd name="T49" fmla="*/ 36512 h 162"/>
              <a:gd name="T50" fmla="*/ 51092 w 87"/>
              <a:gd name="T51" fmla="*/ 26988 h 162"/>
              <a:gd name="T52" fmla="*/ 59851 w 87"/>
              <a:gd name="T53" fmla="*/ 20637 h 162"/>
              <a:gd name="T54" fmla="*/ 72989 w 87"/>
              <a:gd name="T55" fmla="*/ 12700 h 162"/>
              <a:gd name="T56" fmla="*/ 83207 w 87"/>
              <a:gd name="T57" fmla="*/ 9525 h 162"/>
              <a:gd name="T58" fmla="*/ 94885 w 87"/>
              <a:gd name="T59" fmla="*/ 6350 h 162"/>
              <a:gd name="T60" fmla="*/ 108023 w 87"/>
              <a:gd name="T61" fmla="*/ 3175 h 162"/>
              <a:gd name="T62" fmla="*/ 121161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2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8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8"/>
                </a:lnTo>
                <a:lnTo>
                  <a:pt x="35" y="146"/>
                </a:lnTo>
                <a:lnTo>
                  <a:pt x="33" y="144"/>
                </a:lnTo>
                <a:lnTo>
                  <a:pt x="28" y="142"/>
                </a:lnTo>
                <a:lnTo>
                  <a:pt x="26" y="138"/>
                </a:lnTo>
                <a:lnTo>
                  <a:pt x="24" y="136"/>
                </a:lnTo>
                <a:lnTo>
                  <a:pt x="20" y="134"/>
                </a:lnTo>
                <a:lnTo>
                  <a:pt x="17" y="130"/>
                </a:lnTo>
                <a:lnTo>
                  <a:pt x="15" y="126"/>
                </a:lnTo>
                <a:lnTo>
                  <a:pt x="13" y="124"/>
                </a:lnTo>
                <a:lnTo>
                  <a:pt x="11" y="120"/>
                </a:lnTo>
                <a:lnTo>
                  <a:pt x="9" y="116"/>
                </a:lnTo>
                <a:lnTo>
                  <a:pt x="6" y="114"/>
                </a:lnTo>
                <a:lnTo>
                  <a:pt x="6" y="110"/>
                </a:lnTo>
                <a:lnTo>
                  <a:pt x="4" y="106"/>
                </a:lnTo>
                <a:lnTo>
                  <a:pt x="2" y="102"/>
                </a:lnTo>
                <a:lnTo>
                  <a:pt x="2" y="98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1"/>
                </a:lnTo>
                <a:lnTo>
                  <a:pt x="4" y="57"/>
                </a:lnTo>
                <a:lnTo>
                  <a:pt x="6" y="53"/>
                </a:lnTo>
                <a:lnTo>
                  <a:pt x="6" y="51"/>
                </a:lnTo>
                <a:lnTo>
                  <a:pt x="9" y="47"/>
                </a:lnTo>
                <a:lnTo>
                  <a:pt x="11" y="43"/>
                </a:lnTo>
                <a:lnTo>
                  <a:pt x="13" y="41"/>
                </a:lnTo>
                <a:lnTo>
                  <a:pt x="15" y="37"/>
                </a:lnTo>
                <a:lnTo>
                  <a:pt x="17" y="33"/>
                </a:lnTo>
                <a:lnTo>
                  <a:pt x="20" y="31"/>
                </a:lnTo>
                <a:lnTo>
                  <a:pt x="24" y="27"/>
                </a:lnTo>
                <a:lnTo>
                  <a:pt x="26" y="25"/>
                </a:lnTo>
                <a:lnTo>
                  <a:pt x="28" y="23"/>
                </a:lnTo>
                <a:lnTo>
                  <a:pt x="33" y="19"/>
                </a:lnTo>
                <a:lnTo>
                  <a:pt x="35" y="17"/>
                </a:lnTo>
                <a:lnTo>
                  <a:pt x="39" y="15"/>
                </a:lnTo>
                <a:lnTo>
                  <a:pt x="41" y="13"/>
                </a:lnTo>
                <a:lnTo>
                  <a:pt x="46" y="11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1958975" y="2779713"/>
            <a:ext cx="407988" cy="411162"/>
          </a:xfrm>
          <a:custGeom>
            <a:avLst/>
            <a:gdLst>
              <a:gd name="T0" fmla="*/ 226008 w 278"/>
              <a:gd name="T1" fmla="*/ 3175 h 259"/>
              <a:gd name="T2" fmla="*/ 255359 w 278"/>
              <a:gd name="T3" fmla="*/ 6350 h 259"/>
              <a:gd name="T4" fmla="*/ 283243 w 278"/>
              <a:gd name="T5" fmla="*/ 15875 h 259"/>
              <a:gd name="T6" fmla="*/ 309660 w 278"/>
              <a:gd name="T7" fmla="*/ 28575 h 259"/>
              <a:gd name="T8" fmla="*/ 334609 w 278"/>
              <a:gd name="T9" fmla="*/ 47625 h 259"/>
              <a:gd name="T10" fmla="*/ 358090 w 278"/>
              <a:gd name="T11" fmla="*/ 66675 h 259"/>
              <a:gd name="T12" fmla="*/ 372766 w 278"/>
              <a:gd name="T13" fmla="*/ 90487 h 259"/>
              <a:gd name="T14" fmla="*/ 388909 w 278"/>
              <a:gd name="T15" fmla="*/ 119062 h 259"/>
              <a:gd name="T16" fmla="*/ 402118 w 278"/>
              <a:gd name="T17" fmla="*/ 144462 h 259"/>
              <a:gd name="T18" fmla="*/ 407988 w 278"/>
              <a:gd name="T19" fmla="*/ 176212 h 259"/>
              <a:gd name="T20" fmla="*/ 407988 w 278"/>
              <a:gd name="T21" fmla="*/ 204787 h 259"/>
              <a:gd name="T22" fmla="*/ 407988 w 278"/>
              <a:gd name="T23" fmla="*/ 238125 h 259"/>
              <a:gd name="T24" fmla="*/ 402118 w 278"/>
              <a:gd name="T25" fmla="*/ 266700 h 259"/>
              <a:gd name="T26" fmla="*/ 388909 w 278"/>
              <a:gd name="T27" fmla="*/ 295275 h 259"/>
              <a:gd name="T28" fmla="*/ 372766 w 278"/>
              <a:gd name="T29" fmla="*/ 320675 h 259"/>
              <a:gd name="T30" fmla="*/ 358090 w 278"/>
              <a:gd name="T31" fmla="*/ 344487 h 259"/>
              <a:gd name="T32" fmla="*/ 334609 w 278"/>
              <a:gd name="T33" fmla="*/ 366712 h 259"/>
              <a:gd name="T34" fmla="*/ 309660 w 278"/>
              <a:gd name="T35" fmla="*/ 382587 h 259"/>
              <a:gd name="T36" fmla="*/ 283243 w 278"/>
              <a:gd name="T37" fmla="*/ 395287 h 259"/>
              <a:gd name="T38" fmla="*/ 255359 w 278"/>
              <a:gd name="T39" fmla="*/ 404812 h 259"/>
              <a:gd name="T40" fmla="*/ 226008 w 278"/>
              <a:gd name="T41" fmla="*/ 411162 h 259"/>
              <a:gd name="T42" fmla="*/ 195189 w 278"/>
              <a:gd name="T43" fmla="*/ 411162 h 259"/>
              <a:gd name="T44" fmla="*/ 162902 w 278"/>
              <a:gd name="T45" fmla="*/ 407987 h 259"/>
              <a:gd name="T46" fmla="*/ 133550 w 278"/>
              <a:gd name="T47" fmla="*/ 398462 h 259"/>
              <a:gd name="T48" fmla="*/ 108601 w 278"/>
              <a:gd name="T49" fmla="*/ 388937 h 259"/>
              <a:gd name="T50" fmla="*/ 82185 w 278"/>
              <a:gd name="T51" fmla="*/ 373062 h 259"/>
              <a:gd name="T52" fmla="*/ 60171 w 278"/>
              <a:gd name="T53" fmla="*/ 354012 h 259"/>
              <a:gd name="T54" fmla="*/ 41092 w 278"/>
              <a:gd name="T55" fmla="*/ 330200 h 259"/>
              <a:gd name="T56" fmla="*/ 24949 w 278"/>
              <a:gd name="T57" fmla="*/ 304800 h 259"/>
              <a:gd name="T58" fmla="*/ 13208 w 278"/>
              <a:gd name="T59" fmla="*/ 276225 h 259"/>
              <a:gd name="T60" fmla="*/ 2935 w 278"/>
              <a:gd name="T61" fmla="*/ 247650 h 259"/>
              <a:gd name="T62" fmla="*/ 0 w 278"/>
              <a:gd name="T63" fmla="*/ 219075 h 259"/>
              <a:gd name="T64" fmla="*/ 0 w 278"/>
              <a:gd name="T65" fmla="*/ 185737 h 259"/>
              <a:gd name="T66" fmla="*/ 5870 w 278"/>
              <a:gd name="T67" fmla="*/ 153987 h 259"/>
              <a:gd name="T68" fmla="*/ 16143 w 278"/>
              <a:gd name="T69" fmla="*/ 125412 h 259"/>
              <a:gd name="T70" fmla="*/ 27884 w 278"/>
              <a:gd name="T71" fmla="*/ 100012 h 259"/>
              <a:gd name="T72" fmla="*/ 46963 w 278"/>
              <a:gd name="T73" fmla="*/ 77787 h 259"/>
              <a:gd name="T74" fmla="*/ 67509 w 278"/>
              <a:gd name="T75" fmla="*/ 53975 h 259"/>
              <a:gd name="T76" fmla="*/ 89523 w 278"/>
              <a:gd name="T77" fmla="*/ 34925 h 259"/>
              <a:gd name="T78" fmla="*/ 117407 w 278"/>
              <a:gd name="T79" fmla="*/ 22225 h 259"/>
              <a:gd name="T80" fmla="*/ 143823 w 278"/>
              <a:gd name="T81" fmla="*/ 9525 h 259"/>
              <a:gd name="T82" fmla="*/ 174642 w 278"/>
              <a:gd name="T83" fmla="*/ 3175 h 259"/>
              <a:gd name="T84" fmla="*/ 203994 w 278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8"/>
              <a:gd name="T130" fmla="*/ 0 h 259"/>
              <a:gd name="T131" fmla="*/ 278 w 278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8" h="259">
                <a:moveTo>
                  <a:pt x="139" y="0"/>
                </a:moveTo>
                <a:lnTo>
                  <a:pt x="148" y="0"/>
                </a:lnTo>
                <a:lnTo>
                  <a:pt x="154" y="2"/>
                </a:lnTo>
                <a:lnTo>
                  <a:pt x="161" y="2"/>
                </a:lnTo>
                <a:lnTo>
                  <a:pt x="167" y="2"/>
                </a:lnTo>
                <a:lnTo>
                  <a:pt x="174" y="4"/>
                </a:lnTo>
                <a:lnTo>
                  <a:pt x="180" y="6"/>
                </a:lnTo>
                <a:lnTo>
                  <a:pt x="187" y="8"/>
                </a:lnTo>
                <a:lnTo>
                  <a:pt x="193" y="10"/>
                </a:lnTo>
                <a:lnTo>
                  <a:pt x="200" y="14"/>
                </a:lnTo>
                <a:lnTo>
                  <a:pt x="207" y="16"/>
                </a:lnTo>
                <a:lnTo>
                  <a:pt x="211" y="18"/>
                </a:lnTo>
                <a:lnTo>
                  <a:pt x="217" y="22"/>
                </a:lnTo>
                <a:lnTo>
                  <a:pt x="224" y="26"/>
                </a:lnTo>
                <a:lnTo>
                  <a:pt x="228" y="30"/>
                </a:lnTo>
                <a:lnTo>
                  <a:pt x="233" y="34"/>
                </a:lnTo>
                <a:lnTo>
                  <a:pt x="239" y="38"/>
                </a:lnTo>
                <a:lnTo>
                  <a:pt x="244" y="42"/>
                </a:lnTo>
                <a:lnTo>
                  <a:pt x="248" y="49"/>
                </a:lnTo>
                <a:lnTo>
                  <a:pt x="252" y="53"/>
                </a:lnTo>
                <a:lnTo>
                  <a:pt x="254" y="57"/>
                </a:lnTo>
                <a:lnTo>
                  <a:pt x="259" y="63"/>
                </a:lnTo>
                <a:lnTo>
                  <a:pt x="263" y="69"/>
                </a:lnTo>
                <a:lnTo>
                  <a:pt x="265" y="75"/>
                </a:lnTo>
                <a:lnTo>
                  <a:pt x="267" y="79"/>
                </a:lnTo>
                <a:lnTo>
                  <a:pt x="272" y="85"/>
                </a:lnTo>
                <a:lnTo>
                  <a:pt x="274" y="91"/>
                </a:lnTo>
                <a:lnTo>
                  <a:pt x="274" y="97"/>
                </a:lnTo>
                <a:lnTo>
                  <a:pt x="276" y="103"/>
                </a:lnTo>
                <a:lnTo>
                  <a:pt x="278" y="111"/>
                </a:lnTo>
                <a:lnTo>
                  <a:pt x="278" y="117"/>
                </a:lnTo>
                <a:lnTo>
                  <a:pt x="278" y="123"/>
                </a:lnTo>
                <a:lnTo>
                  <a:pt x="278" y="129"/>
                </a:lnTo>
                <a:lnTo>
                  <a:pt x="278" y="138"/>
                </a:lnTo>
                <a:lnTo>
                  <a:pt x="278" y="144"/>
                </a:lnTo>
                <a:lnTo>
                  <a:pt x="278" y="150"/>
                </a:lnTo>
                <a:lnTo>
                  <a:pt x="276" y="156"/>
                </a:lnTo>
                <a:lnTo>
                  <a:pt x="274" y="162"/>
                </a:lnTo>
                <a:lnTo>
                  <a:pt x="274" y="168"/>
                </a:lnTo>
                <a:lnTo>
                  <a:pt x="272" y="174"/>
                </a:lnTo>
                <a:lnTo>
                  <a:pt x="267" y="180"/>
                </a:lnTo>
                <a:lnTo>
                  <a:pt x="265" y="186"/>
                </a:lnTo>
                <a:lnTo>
                  <a:pt x="263" y="192"/>
                </a:lnTo>
                <a:lnTo>
                  <a:pt x="259" y="196"/>
                </a:lnTo>
                <a:lnTo>
                  <a:pt x="254" y="202"/>
                </a:lnTo>
                <a:lnTo>
                  <a:pt x="252" y="208"/>
                </a:lnTo>
                <a:lnTo>
                  <a:pt x="248" y="212"/>
                </a:lnTo>
                <a:lnTo>
                  <a:pt x="244" y="217"/>
                </a:lnTo>
                <a:lnTo>
                  <a:pt x="239" y="223"/>
                </a:lnTo>
                <a:lnTo>
                  <a:pt x="233" y="227"/>
                </a:lnTo>
                <a:lnTo>
                  <a:pt x="228" y="231"/>
                </a:lnTo>
                <a:lnTo>
                  <a:pt x="224" y="235"/>
                </a:lnTo>
                <a:lnTo>
                  <a:pt x="217" y="237"/>
                </a:lnTo>
                <a:lnTo>
                  <a:pt x="211" y="241"/>
                </a:lnTo>
                <a:lnTo>
                  <a:pt x="207" y="245"/>
                </a:lnTo>
                <a:lnTo>
                  <a:pt x="200" y="247"/>
                </a:lnTo>
                <a:lnTo>
                  <a:pt x="193" y="249"/>
                </a:lnTo>
                <a:lnTo>
                  <a:pt x="187" y="251"/>
                </a:lnTo>
                <a:lnTo>
                  <a:pt x="180" y="253"/>
                </a:lnTo>
                <a:lnTo>
                  <a:pt x="174" y="255"/>
                </a:lnTo>
                <a:lnTo>
                  <a:pt x="167" y="257"/>
                </a:lnTo>
                <a:lnTo>
                  <a:pt x="161" y="259"/>
                </a:lnTo>
                <a:lnTo>
                  <a:pt x="154" y="259"/>
                </a:lnTo>
                <a:lnTo>
                  <a:pt x="148" y="259"/>
                </a:lnTo>
                <a:lnTo>
                  <a:pt x="139" y="259"/>
                </a:lnTo>
                <a:lnTo>
                  <a:pt x="133" y="259"/>
                </a:lnTo>
                <a:lnTo>
                  <a:pt x="126" y="259"/>
                </a:lnTo>
                <a:lnTo>
                  <a:pt x="119" y="259"/>
                </a:lnTo>
                <a:lnTo>
                  <a:pt x="111" y="257"/>
                </a:lnTo>
                <a:lnTo>
                  <a:pt x="104" y="255"/>
                </a:lnTo>
                <a:lnTo>
                  <a:pt x="98" y="253"/>
                </a:lnTo>
                <a:lnTo>
                  <a:pt x="91" y="251"/>
                </a:lnTo>
                <a:lnTo>
                  <a:pt x="85" y="249"/>
                </a:lnTo>
                <a:lnTo>
                  <a:pt x="80" y="247"/>
                </a:lnTo>
                <a:lnTo>
                  <a:pt x="74" y="245"/>
                </a:lnTo>
                <a:lnTo>
                  <a:pt x="67" y="241"/>
                </a:lnTo>
                <a:lnTo>
                  <a:pt x="61" y="237"/>
                </a:lnTo>
                <a:lnTo>
                  <a:pt x="56" y="235"/>
                </a:lnTo>
                <a:lnTo>
                  <a:pt x="52" y="231"/>
                </a:lnTo>
                <a:lnTo>
                  <a:pt x="46" y="227"/>
                </a:lnTo>
                <a:lnTo>
                  <a:pt x="41" y="223"/>
                </a:lnTo>
                <a:lnTo>
                  <a:pt x="37" y="217"/>
                </a:lnTo>
                <a:lnTo>
                  <a:pt x="32" y="212"/>
                </a:lnTo>
                <a:lnTo>
                  <a:pt x="28" y="208"/>
                </a:lnTo>
                <a:lnTo>
                  <a:pt x="24" y="202"/>
                </a:lnTo>
                <a:lnTo>
                  <a:pt x="19" y="196"/>
                </a:lnTo>
                <a:lnTo>
                  <a:pt x="17" y="192"/>
                </a:lnTo>
                <a:lnTo>
                  <a:pt x="13" y="186"/>
                </a:lnTo>
                <a:lnTo>
                  <a:pt x="11" y="180"/>
                </a:lnTo>
                <a:lnTo>
                  <a:pt x="9" y="174"/>
                </a:lnTo>
                <a:lnTo>
                  <a:pt x="6" y="168"/>
                </a:lnTo>
                <a:lnTo>
                  <a:pt x="4" y="162"/>
                </a:lnTo>
                <a:lnTo>
                  <a:pt x="2" y="156"/>
                </a:lnTo>
                <a:lnTo>
                  <a:pt x="2" y="150"/>
                </a:lnTo>
                <a:lnTo>
                  <a:pt x="0" y="144"/>
                </a:lnTo>
                <a:lnTo>
                  <a:pt x="0" y="138"/>
                </a:lnTo>
                <a:lnTo>
                  <a:pt x="0" y="129"/>
                </a:lnTo>
                <a:lnTo>
                  <a:pt x="0" y="123"/>
                </a:lnTo>
                <a:lnTo>
                  <a:pt x="0" y="117"/>
                </a:lnTo>
                <a:lnTo>
                  <a:pt x="2" y="111"/>
                </a:lnTo>
                <a:lnTo>
                  <a:pt x="2" y="103"/>
                </a:lnTo>
                <a:lnTo>
                  <a:pt x="4" y="97"/>
                </a:lnTo>
                <a:lnTo>
                  <a:pt x="6" y="91"/>
                </a:lnTo>
                <a:lnTo>
                  <a:pt x="9" y="85"/>
                </a:lnTo>
                <a:lnTo>
                  <a:pt x="11" y="79"/>
                </a:lnTo>
                <a:lnTo>
                  <a:pt x="13" y="75"/>
                </a:lnTo>
                <a:lnTo>
                  <a:pt x="17" y="69"/>
                </a:lnTo>
                <a:lnTo>
                  <a:pt x="19" y="63"/>
                </a:lnTo>
                <a:lnTo>
                  <a:pt x="24" y="57"/>
                </a:lnTo>
                <a:lnTo>
                  <a:pt x="28" y="53"/>
                </a:lnTo>
                <a:lnTo>
                  <a:pt x="32" y="49"/>
                </a:lnTo>
                <a:lnTo>
                  <a:pt x="37" y="42"/>
                </a:lnTo>
                <a:lnTo>
                  <a:pt x="41" y="38"/>
                </a:lnTo>
                <a:lnTo>
                  <a:pt x="46" y="34"/>
                </a:lnTo>
                <a:lnTo>
                  <a:pt x="52" y="30"/>
                </a:lnTo>
                <a:lnTo>
                  <a:pt x="56" y="26"/>
                </a:lnTo>
                <a:lnTo>
                  <a:pt x="61" y="22"/>
                </a:lnTo>
                <a:lnTo>
                  <a:pt x="67" y="18"/>
                </a:lnTo>
                <a:lnTo>
                  <a:pt x="74" y="16"/>
                </a:lnTo>
                <a:lnTo>
                  <a:pt x="80" y="14"/>
                </a:lnTo>
                <a:lnTo>
                  <a:pt x="85" y="10"/>
                </a:lnTo>
                <a:lnTo>
                  <a:pt x="91" y="8"/>
                </a:lnTo>
                <a:lnTo>
                  <a:pt x="98" y="6"/>
                </a:lnTo>
                <a:lnTo>
                  <a:pt x="104" y="4"/>
                </a:lnTo>
                <a:lnTo>
                  <a:pt x="111" y="2"/>
                </a:lnTo>
                <a:lnTo>
                  <a:pt x="119" y="2"/>
                </a:lnTo>
                <a:lnTo>
                  <a:pt x="126" y="2"/>
                </a:lnTo>
                <a:lnTo>
                  <a:pt x="133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Freeform 23"/>
          <p:cNvSpPr>
            <a:spLocks/>
          </p:cNvSpPr>
          <p:nvPr/>
        </p:nvSpPr>
        <p:spPr bwMode="auto">
          <a:xfrm>
            <a:off x="1958975" y="2968625"/>
            <a:ext cx="407988" cy="411163"/>
          </a:xfrm>
          <a:custGeom>
            <a:avLst/>
            <a:gdLst>
              <a:gd name="T0" fmla="*/ 226008 w 278"/>
              <a:gd name="T1" fmla="*/ 3175 h 259"/>
              <a:gd name="T2" fmla="*/ 255359 w 278"/>
              <a:gd name="T3" fmla="*/ 6350 h 259"/>
              <a:gd name="T4" fmla="*/ 283243 w 278"/>
              <a:gd name="T5" fmla="*/ 15875 h 259"/>
              <a:gd name="T6" fmla="*/ 309660 w 278"/>
              <a:gd name="T7" fmla="*/ 33338 h 259"/>
              <a:gd name="T8" fmla="*/ 334609 w 278"/>
              <a:gd name="T9" fmla="*/ 49213 h 259"/>
              <a:gd name="T10" fmla="*/ 358090 w 278"/>
              <a:gd name="T11" fmla="*/ 68263 h 259"/>
              <a:gd name="T12" fmla="*/ 372766 w 278"/>
              <a:gd name="T13" fmla="*/ 93663 h 259"/>
              <a:gd name="T14" fmla="*/ 388909 w 278"/>
              <a:gd name="T15" fmla="*/ 119063 h 259"/>
              <a:gd name="T16" fmla="*/ 402118 w 278"/>
              <a:gd name="T17" fmla="*/ 144463 h 259"/>
              <a:gd name="T18" fmla="*/ 407988 w 278"/>
              <a:gd name="T19" fmla="*/ 177800 h 259"/>
              <a:gd name="T20" fmla="*/ 407988 w 278"/>
              <a:gd name="T21" fmla="*/ 206375 h 259"/>
              <a:gd name="T22" fmla="*/ 407988 w 278"/>
              <a:gd name="T23" fmla="*/ 238125 h 259"/>
              <a:gd name="T24" fmla="*/ 402118 w 278"/>
              <a:gd name="T25" fmla="*/ 266700 h 259"/>
              <a:gd name="T26" fmla="*/ 388909 w 278"/>
              <a:gd name="T27" fmla="*/ 296863 h 259"/>
              <a:gd name="T28" fmla="*/ 372766 w 278"/>
              <a:gd name="T29" fmla="*/ 322263 h 259"/>
              <a:gd name="T30" fmla="*/ 358090 w 278"/>
              <a:gd name="T31" fmla="*/ 344488 h 259"/>
              <a:gd name="T32" fmla="*/ 334609 w 278"/>
              <a:gd name="T33" fmla="*/ 366713 h 259"/>
              <a:gd name="T34" fmla="*/ 309660 w 278"/>
              <a:gd name="T35" fmla="*/ 382588 h 259"/>
              <a:gd name="T36" fmla="*/ 283243 w 278"/>
              <a:gd name="T37" fmla="*/ 395288 h 259"/>
              <a:gd name="T38" fmla="*/ 255359 w 278"/>
              <a:gd name="T39" fmla="*/ 404813 h 259"/>
              <a:gd name="T40" fmla="*/ 226008 w 278"/>
              <a:gd name="T41" fmla="*/ 411163 h 259"/>
              <a:gd name="T42" fmla="*/ 195189 w 278"/>
              <a:gd name="T43" fmla="*/ 411163 h 259"/>
              <a:gd name="T44" fmla="*/ 162902 w 278"/>
              <a:gd name="T45" fmla="*/ 407988 h 259"/>
              <a:gd name="T46" fmla="*/ 133550 w 278"/>
              <a:gd name="T47" fmla="*/ 401638 h 259"/>
              <a:gd name="T48" fmla="*/ 108601 w 278"/>
              <a:gd name="T49" fmla="*/ 388938 h 259"/>
              <a:gd name="T50" fmla="*/ 82185 w 278"/>
              <a:gd name="T51" fmla="*/ 373063 h 259"/>
              <a:gd name="T52" fmla="*/ 60171 w 278"/>
              <a:gd name="T53" fmla="*/ 354013 h 259"/>
              <a:gd name="T54" fmla="*/ 41092 w 278"/>
              <a:gd name="T55" fmla="*/ 331788 h 259"/>
              <a:gd name="T56" fmla="*/ 24949 w 278"/>
              <a:gd name="T57" fmla="*/ 306388 h 259"/>
              <a:gd name="T58" fmla="*/ 13208 w 278"/>
              <a:gd name="T59" fmla="*/ 276225 h 259"/>
              <a:gd name="T60" fmla="*/ 2935 w 278"/>
              <a:gd name="T61" fmla="*/ 247650 h 259"/>
              <a:gd name="T62" fmla="*/ 0 w 278"/>
              <a:gd name="T63" fmla="*/ 219075 h 259"/>
              <a:gd name="T64" fmla="*/ 0 w 278"/>
              <a:gd name="T65" fmla="*/ 187325 h 259"/>
              <a:gd name="T66" fmla="*/ 5870 w 278"/>
              <a:gd name="T67" fmla="*/ 155575 h 259"/>
              <a:gd name="T68" fmla="*/ 16143 w 278"/>
              <a:gd name="T69" fmla="*/ 125413 h 259"/>
              <a:gd name="T70" fmla="*/ 27884 w 278"/>
              <a:gd name="T71" fmla="*/ 100013 h 259"/>
              <a:gd name="T72" fmla="*/ 46963 w 278"/>
              <a:gd name="T73" fmla="*/ 77788 h 259"/>
              <a:gd name="T74" fmla="*/ 67509 w 278"/>
              <a:gd name="T75" fmla="*/ 55563 h 259"/>
              <a:gd name="T76" fmla="*/ 89523 w 278"/>
              <a:gd name="T77" fmla="*/ 36513 h 259"/>
              <a:gd name="T78" fmla="*/ 117407 w 278"/>
              <a:gd name="T79" fmla="*/ 23813 h 259"/>
              <a:gd name="T80" fmla="*/ 143823 w 278"/>
              <a:gd name="T81" fmla="*/ 9525 h 259"/>
              <a:gd name="T82" fmla="*/ 174642 w 278"/>
              <a:gd name="T83" fmla="*/ 3175 h 259"/>
              <a:gd name="T84" fmla="*/ 203994 w 278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8"/>
              <a:gd name="T130" fmla="*/ 0 h 259"/>
              <a:gd name="T131" fmla="*/ 278 w 278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8" h="259">
                <a:moveTo>
                  <a:pt x="139" y="0"/>
                </a:moveTo>
                <a:lnTo>
                  <a:pt x="148" y="0"/>
                </a:lnTo>
                <a:lnTo>
                  <a:pt x="154" y="2"/>
                </a:lnTo>
                <a:lnTo>
                  <a:pt x="161" y="2"/>
                </a:lnTo>
                <a:lnTo>
                  <a:pt x="167" y="4"/>
                </a:lnTo>
                <a:lnTo>
                  <a:pt x="174" y="4"/>
                </a:lnTo>
                <a:lnTo>
                  <a:pt x="180" y="6"/>
                </a:lnTo>
                <a:lnTo>
                  <a:pt x="187" y="8"/>
                </a:lnTo>
                <a:lnTo>
                  <a:pt x="193" y="10"/>
                </a:lnTo>
                <a:lnTo>
                  <a:pt x="200" y="15"/>
                </a:lnTo>
                <a:lnTo>
                  <a:pt x="207" y="17"/>
                </a:lnTo>
                <a:lnTo>
                  <a:pt x="211" y="21"/>
                </a:lnTo>
                <a:lnTo>
                  <a:pt x="217" y="23"/>
                </a:lnTo>
                <a:lnTo>
                  <a:pt x="224" y="27"/>
                </a:lnTo>
                <a:lnTo>
                  <a:pt x="228" y="31"/>
                </a:lnTo>
                <a:lnTo>
                  <a:pt x="233" y="35"/>
                </a:lnTo>
                <a:lnTo>
                  <a:pt x="239" y="39"/>
                </a:lnTo>
                <a:lnTo>
                  <a:pt x="244" y="43"/>
                </a:lnTo>
                <a:lnTo>
                  <a:pt x="248" y="49"/>
                </a:lnTo>
                <a:lnTo>
                  <a:pt x="252" y="53"/>
                </a:lnTo>
                <a:lnTo>
                  <a:pt x="254" y="59"/>
                </a:lnTo>
                <a:lnTo>
                  <a:pt x="259" y="63"/>
                </a:lnTo>
                <a:lnTo>
                  <a:pt x="263" y="69"/>
                </a:lnTo>
                <a:lnTo>
                  <a:pt x="265" y="75"/>
                </a:lnTo>
                <a:lnTo>
                  <a:pt x="267" y="79"/>
                </a:lnTo>
                <a:lnTo>
                  <a:pt x="272" y="85"/>
                </a:lnTo>
                <a:lnTo>
                  <a:pt x="274" y="91"/>
                </a:lnTo>
                <a:lnTo>
                  <a:pt x="274" y="98"/>
                </a:lnTo>
                <a:lnTo>
                  <a:pt x="276" y="104"/>
                </a:lnTo>
                <a:lnTo>
                  <a:pt x="278" y="112"/>
                </a:lnTo>
                <a:lnTo>
                  <a:pt x="278" y="118"/>
                </a:lnTo>
                <a:lnTo>
                  <a:pt x="278" y="124"/>
                </a:lnTo>
                <a:lnTo>
                  <a:pt x="278" y="130"/>
                </a:lnTo>
                <a:lnTo>
                  <a:pt x="278" y="138"/>
                </a:lnTo>
                <a:lnTo>
                  <a:pt x="278" y="144"/>
                </a:lnTo>
                <a:lnTo>
                  <a:pt x="278" y="150"/>
                </a:lnTo>
                <a:lnTo>
                  <a:pt x="276" y="156"/>
                </a:lnTo>
                <a:lnTo>
                  <a:pt x="274" y="162"/>
                </a:lnTo>
                <a:lnTo>
                  <a:pt x="274" y="168"/>
                </a:lnTo>
                <a:lnTo>
                  <a:pt x="272" y="174"/>
                </a:lnTo>
                <a:lnTo>
                  <a:pt x="267" y="180"/>
                </a:lnTo>
                <a:lnTo>
                  <a:pt x="265" y="187"/>
                </a:lnTo>
                <a:lnTo>
                  <a:pt x="263" y="193"/>
                </a:lnTo>
                <a:lnTo>
                  <a:pt x="259" y="199"/>
                </a:lnTo>
                <a:lnTo>
                  <a:pt x="254" y="203"/>
                </a:lnTo>
                <a:lnTo>
                  <a:pt x="252" y="209"/>
                </a:lnTo>
                <a:lnTo>
                  <a:pt x="248" y="213"/>
                </a:lnTo>
                <a:lnTo>
                  <a:pt x="244" y="217"/>
                </a:lnTo>
                <a:lnTo>
                  <a:pt x="239" y="223"/>
                </a:lnTo>
                <a:lnTo>
                  <a:pt x="233" y="227"/>
                </a:lnTo>
                <a:lnTo>
                  <a:pt x="228" y="231"/>
                </a:lnTo>
                <a:lnTo>
                  <a:pt x="224" y="235"/>
                </a:lnTo>
                <a:lnTo>
                  <a:pt x="217" y="237"/>
                </a:lnTo>
                <a:lnTo>
                  <a:pt x="211" y="241"/>
                </a:lnTo>
                <a:lnTo>
                  <a:pt x="207" y="245"/>
                </a:lnTo>
                <a:lnTo>
                  <a:pt x="200" y="247"/>
                </a:lnTo>
                <a:lnTo>
                  <a:pt x="193" y="249"/>
                </a:lnTo>
                <a:lnTo>
                  <a:pt x="187" y="253"/>
                </a:lnTo>
                <a:lnTo>
                  <a:pt x="180" y="255"/>
                </a:lnTo>
                <a:lnTo>
                  <a:pt x="174" y="255"/>
                </a:lnTo>
                <a:lnTo>
                  <a:pt x="167" y="257"/>
                </a:lnTo>
                <a:lnTo>
                  <a:pt x="161" y="259"/>
                </a:lnTo>
                <a:lnTo>
                  <a:pt x="154" y="259"/>
                </a:lnTo>
                <a:lnTo>
                  <a:pt x="148" y="259"/>
                </a:lnTo>
                <a:lnTo>
                  <a:pt x="139" y="259"/>
                </a:lnTo>
                <a:lnTo>
                  <a:pt x="133" y="259"/>
                </a:lnTo>
                <a:lnTo>
                  <a:pt x="126" y="259"/>
                </a:lnTo>
                <a:lnTo>
                  <a:pt x="119" y="259"/>
                </a:lnTo>
                <a:lnTo>
                  <a:pt x="111" y="257"/>
                </a:lnTo>
                <a:lnTo>
                  <a:pt x="104" y="255"/>
                </a:lnTo>
                <a:lnTo>
                  <a:pt x="98" y="255"/>
                </a:lnTo>
                <a:lnTo>
                  <a:pt x="91" y="253"/>
                </a:lnTo>
                <a:lnTo>
                  <a:pt x="85" y="249"/>
                </a:lnTo>
                <a:lnTo>
                  <a:pt x="80" y="247"/>
                </a:lnTo>
                <a:lnTo>
                  <a:pt x="74" y="245"/>
                </a:lnTo>
                <a:lnTo>
                  <a:pt x="67" y="241"/>
                </a:lnTo>
                <a:lnTo>
                  <a:pt x="61" y="237"/>
                </a:lnTo>
                <a:lnTo>
                  <a:pt x="56" y="235"/>
                </a:lnTo>
                <a:lnTo>
                  <a:pt x="52" y="231"/>
                </a:lnTo>
                <a:lnTo>
                  <a:pt x="46" y="227"/>
                </a:lnTo>
                <a:lnTo>
                  <a:pt x="41" y="223"/>
                </a:lnTo>
                <a:lnTo>
                  <a:pt x="37" y="217"/>
                </a:lnTo>
                <a:lnTo>
                  <a:pt x="32" y="213"/>
                </a:lnTo>
                <a:lnTo>
                  <a:pt x="28" y="209"/>
                </a:lnTo>
                <a:lnTo>
                  <a:pt x="24" y="203"/>
                </a:lnTo>
                <a:lnTo>
                  <a:pt x="19" y="199"/>
                </a:lnTo>
                <a:lnTo>
                  <a:pt x="17" y="193"/>
                </a:lnTo>
                <a:lnTo>
                  <a:pt x="13" y="187"/>
                </a:lnTo>
                <a:lnTo>
                  <a:pt x="11" y="180"/>
                </a:lnTo>
                <a:lnTo>
                  <a:pt x="9" y="174"/>
                </a:lnTo>
                <a:lnTo>
                  <a:pt x="6" y="168"/>
                </a:lnTo>
                <a:lnTo>
                  <a:pt x="4" y="162"/>
                </a:lnTo>
                <a:lnTo>
                  <a:pt x="2" y="156"/>
                </a:lnTo>
                <a:lnTo>
                  <a:pt x="2" y="150"/>
                </a:lnTo>
                <a:lnTo>
                  <a:pt x="0" y="144"/>
                </a:lnTo>
                <a:lnTo>
                  <a:pt x="0" y="138"/>
                </a:lnTo>
                <a:lnTo>
                  <a:pt x="0" y="130"/>
                </a:lnTo>
                <a:lnTo>
                  <a:pt x="0" y="124"/>
                </a:lnTo>
                <a:lnTo>
                  <a:pt x="0" y="118"/>
                </a:lnTo>
                <a:lnTo>
                  <a:pt x="2" y="112"/>
                </a:lnTo>
                <a:lnTo>
                  <a:pt x="2" y="104"/>
                </a:lnTo>
                <a:lnTo>
                  <a:pt x="4" y="98"/>
                </a:lnTo>
                <a:lnTo>
                  <a:pt x="6" y="91"/>
                </a:lnTo>
                <a:lnTo>
                  <a:pt x="9" y="85"/>
                </a:lnTo>
                <a:lnTo>
                  <a:pt x="11" y="79"/>
                </a:lnTo>
                <a:lnTo>
                  <a:pt x="13" y="75"/>
                </a:lnTo>
                <a:lnTo>
                  <a:pt x="17" y="69"/>
                </a:lnTo>
                <a:lnTo>
                  <a:pt x="19" y="63"/>
                </a:lnTo>
                <a:lnTo>
                  <a:pt x="24" y="59"/>
                </a:lnTo>
                <a:lnTo>
                  <a:pt x="28" y="53"/>
                </a:lnTo>
                <a:lnTo>
                  <a:pt x="32" y="49"/>
                </a:lnTo>
                <a:lnTo>
                  <a:pt x="37" y="43"/>
                </a:lnTo>
                <a:lnTo>
                  <a:pt x="41" y="39"/>
                </a:lnTo>
                <a:lnTo>
                  <a:pt x="46" y="35"/>
                </a:lnTo>
                <a:lnTo>
                  <a:pt x="52" y="31"/>
                </a:lnTo>
                <a:lnTo>
                  <a:pt x="56" y="27"/>
                </a:lnTo>
                <a:lnTo>
                  <a:pt x="61" y="23"/>
                </a:lnTo>
                <a:lnTo>
                  <a:pt x="67" y="21"/>
                </a:lnTo>
                <a:lnTo>
                  <a:pt x="74" y="17"/>
                </a:lnTo>
                <a:lnTo>
                  <a:pt x="80" y="15"/>
                </a:lnTo>
                <a:lnTo>
                  <a:pt x="85" y="10"/>
                </a:lnTo>
                <a:lnTo>
                  <a:pt x="91" y="8"/>
                </a:lnTo>
                <a:lnTo>
                  <a:pt x="98" y="6"/>
                </a:lnTo>
                <a:lnTo>
                  <a:pt x="104" y="4"/>
                </a:lnTo>
                <a:lnTo>
                  <a:pt x="111" y="4"/>
                </a:lnTo>
                <a:lnTo>
                  <a:pt x="119" y="2"/>
                </a:lnTo>
                <a:lnTo>
                  <a:pt x="126" y="2"/>
                </a:lnTo>
                <a:lnTo>
                  <a:pt x="133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Freeform 24"/>
          <p:cNvSpPr>
            <a:spLocks/>
          </p:cNvSpPr>
          <p:nvPr/>
        </p:nvSpPr>
        <p:spPr bwMode="auto">
          <a:xfrm>
            <a:off x="3910013" y="2076450"/>
            <a:ext cx="53975" cy="53975"/>
          </a:xfrm>
          <a:custGeom>
            <a:avLst/>
            <a:gdLst>
              <a:gd name="T0" fmla="*/ 29176 w 37"/>
              <a:gd name="T1" fmla="*/ 53975 h 34"/>
              <a:gd name="T2" fmla="*/ 35011 w 37"/>
              <a:gd name="T3" fmla="*/ 53975 h 34"/>
              <a:gd name="T4" fmla="*/ 39387 w 37"/>
              <a:gd name="T5" fmla="*/ 50800 h 34"/>
              <a:gd name="T6" fmla="*/ 45222 w 37"/>
              <a:gd name="T7" fmla="*/ 50800 h 34"/>
              <a:gd name="T8" fmla="*/ 48140 w 37"/>
              <a:gd name="T9" fmla="*/ 47625 h 34"/>
              <a:gd name="T10" fmla="*/ 51057 w 37"/>
              <a:gd name="T11" fmla="*/ 44450 h 34"/>
              <a:gd name="T12" fmla="*/ 51057 w 37"/>
              <a:gd name="T13" fmla="*/ 38100 h 34"/>
              <a:gd name="T14" fmla="*/ 53975 w 37"/>
              <a:gd name="T15" fmla="*/ 34925 h 34"/>
              <a:gd name="T16" fmla="*/ 53975 w 37"/>
              <a:gd name="T17" fmla="*/ 28575 h 34"/>
              <a:gd name="T18" fmla="*/ 53975 w 37"/>
              <a:gd name="T19" fmla="*/ 22225 h 34"/>
              <a:gd name="T20" fmla="*/ 51057 w 37"/>
              <a:gd name="T21" fmla="*/ 19050 h 34"/>
              <a:gd name="T22" fmla="*/ 51057 w 37"/>
              <a:gd name="T23" fmla="*/ 12700 h 34"/>
              <a:gd name="T24" fmla="*/ 48140 w 37"/>
              <a:gd name="T25" fmla="*/ 9525 h 34"/>
              <a:gd name="T26" fmla="*/ 45222 w 37"/>
              <a:gd name="T27" fmla="*/ 6350 h 34"/>
              <a:gd name="T28" fmla="*/ 42305 w 37"/>
              <a:gd name="T29" fmla="*/ 3175 h 34"/>
              <a:gd name="T30" fmla="*/ 35011 w 37"/>
              <a:gd name="T31" fmla="*/ 3175 h 34"/>
              <a:gd name="T32" fmla="*/ 32093 w 37"/>
              <a:gd name="T33" fmla="*/ 0 h 34"/>
              <a:gd name="T34" fmla="*/ 26258 w 37"/>
              <a:gd name="T35" fmla="*/ 0 h 34"/>
              <a:gd name="T36" fmla="*/ 18964 w 37"/>
              <a:gd name="T37" fmla="*/ 3175 h 34"/>
              <a:gd name="T38" fmla="*/ 13129 w 37"/>
              <a:gd name="T39" fmla="*/ 6350 h 34"/>
              <a:gd name="T40" fmla="*/ 10211 w 37"/>
              <a:gd name="T41" fmla="*/ 9525 h 34"/>
              <a:gd name="T42" fmla="*/ 7294 w 37"/>
              <a:gd name="T43" fmla="*/ 12700 h 34"/>
              <a:gd name="T44" fmla="*/ 4376 w 37"/>
              <a:gd name="T45" fmla="*/ 15875 h 34"/>
              <a:gd name="T46" fmla="*/ 4376 w 37"/>
              <a:gd name="T47" fmla="*/ 22225 h 34"/>
              <a:gd name="T48" fmla="*/ 0 w 37"/>
              <a:gd name="T49" fmla="*/ 25400 h 34"/>
              <a:gd name="T50" fmla="*/ 0 w 37"/>
              <a:gd name="T51" fmla="*/ 31750 h 34"/>
              <a:gd name="T52" fmla="*/ 4376 w 37"/>
              <a:gd name="T53" fmla="*/ 34925 h 34"/>
              <a:gd name="T54" fmla="*/ 4376 w 37"/>
              <a:gd name="T55" fmla="*/ 41275 h 34"/>
              <a:gd name="T56" fmla="*/ 10211 w 37"/>
              <a:gd name="T57" fmla="*/ 47625 h 34"/>
              <a:gd name="T58" fmla="*/ 16047 w 37"/>
              <a:gd name="T59" fmla="*/ 50800 h 34"/>
              <a:gd name="T60" fmla="*/ 18964 w 37"/>
              <a:gd name="T61" fmla="*/ 53975 h 34"/>
              <a:gd name="T62" fmla="*/ 26258 w 37"/>
              <a:gd name="T63" fmla="*/ 53975 h 34"/>
              <a:gd name="T64" fmla="*/ 29176 w 37"/>
              <a:gd name="T65" fmla="*/ 28575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20" y="18"/>
                </a:move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4"/>
                </a:lnTo>
                <a:lnTo>
                  <a:pt x="27" y="32"/>
                </a:lnTo>
                <a:lnTo>
                  <a:pt x="29" y="32"/>
                </a:lnTo>
                <a:lnTo>
                  <a:pt x="31" y="32"/>
                </a:lnTo>
                <a:lnTo>
                  <a:pt x="31" y="30"/>
                </a:lnTo>
                <a:lnTo>
                  <a:pt x="33" y="30"/>
                </a:lnTo>
                <a:lnTo>
                  <a:pt x="33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3" y="8"/>
                </a:lnTo>
                <a:lnTo>
                  <a:pt x="33" y="6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9" y="2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3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8"/>
                </a:lnTo>
                <a:lnTo>
                  <a:pt x="7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Freeform 25"/>
          <p:cNvSpPr>
            <a:spLocks/>
          </p:cNvSpPr>
          <p:nvPr/>
        </p:nvSpPr>
        <p:spPr bwMode="auto">
          <a:xfrm>
            <a:off x="2162175" y="2105025"/>
            <a:ext cx="1776413" cy="674688"/>
          </a:xfrm>
          <a:custGeom>
            <a:avLst/>
            <a:gdLst>
              <a:gd name="T0" fmla="*/ 1776413 w 1212"/>
              <a:gd name="T1" fmla="*/ 0 h 425"/>
              <a:gd name="T2" fmla="*/ 0 w 1212"/>
              <a:gd name="T3" fmla="*/ 0 h 425"/>
              <a:gd name="T4" fmla="*/ 0 w 1212"/>
              <a:gd name="T5" fmla="*/ 674688 h 425"/>
              <a:gd name="T6" fmla="*/ 0 60000 65536"/>
              <a:gd name="T7" fmla="*/ 0 60000 65536"/>
              <a:gd name="T8" fmla="*/ 0 60000 65536"/>
              <a:gd name="T9" fmla="*/ 0 w 1212"/>
              <a:gd name="T10" fmla="*/ 0 h 425"/>
              <a:gd name="T11" fmla="*/ 1212 w 1212"/>
              <a:gd name="T12" fmla="*/ 425 h 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2" h="425">
                <a:moveTo>
                  <a:pt x="1212" y="0"/>
                </a:moveTo>
                <a:lnTo>
                  <a:pt x="0" y="0"/>
                </a:lnTo>
                <a:lnTo>
                  <a:pt x="0" y="42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Freeform 27"/>
          <p:cNvSpPr>
            <a:spLocks/>
          </p:cNvSpPr>
          <p:nvPr/>
        </p:nvSpPr>
        <p:spPr bwMode="auto">
          <a:xfrm>
            <a:off x="2162175" y="3379788"/>
            <a:ext cx="1776413" cy="742950"/>
          </a:xfrm>
          <a:custGeom>
            <a:avLst/>
            <a:gdLst>
              <a:gd name="T0" fmla="*/ 1776413 w 1212"/>
              <a:gd name="T1" fmla="*/ 742950 h 468"/>
              <a:gd name="T2" fmla="*/ 0 w 1212"/>
              <a:gd name="T3" fmla="*/ 742950 h 468"/>
              <a:gd name="T4" fmla="*/ 0 w 1212"/>
              <a:gd name="T5" fmla="*/ 0 h 468"/>
              <a:gd name="T6" fmla="*/ 0 60000 65536"/>
              <a:gd name="T7" fmla="*/ 0 60000 65536"/>
              <a:gd name="T8" fmla="*/ 0 60000 65536"/>
              <a:gd name="T9" fmla="*/ 0 w 1212"/>
              <a:gd name="T10" fmla="*/ 0 h 468"/>
              <a:gd name="T11" fmla="*/ 1212 w 1212"/>
              <a:gd name="T12" fmla="*/ 468 h 4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2" h="468">
                <a:moveTo>
                  <a:pt x="1212" y="468"/>
                </a:moveTo>
                <a:lnTo>
                  <a:pt x="0" y="46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76598" y="2871787"/>
            <a:ext cx="12782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>
                <a:latin typeface="+mn-lt"/>
              </a:rPr>
              <a:t>Generator</a:t>
            </a:r>
          </a:p>
        </p:txBody>
      </p:sp>
      <p:sp>
        <p:nvSpPr>
          <p:cNvPr id="20514" name="Rectangle 45"/>
          <p:cNvSpPr>
            <a:spLocks noChangeArrowheads="1"/>
          </p:cNvSpPr>
          <p:nvPr/>
        </p:nvSpPr>
        <p:spPr bwMode="auto">
          <a:xfrm>
            <a:off x="5110163" y="2763838"/>
            <a:ext cx="206375" cy="696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Rectangle 48"/>
          <p:cNvSpPr>
            <a:spLocks noChangeArrowheads="1"/>
          </p:cNvSpPr>
          <p:nvPr/>
        </p:nvSpPr>
        <p:spPr bwMode="auto">
          <a:xfrm>
            <a:off x="2771775" y="2763838"/>
            <a:ext cx="204788" cy="696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6" name="Freeform 49"/>
          <p:cNvSpPr>
            <a:spLocks/>
          </p:cNvSpPr>
          <p:nvPr/>
        </p:nvSpPr>
        <p:spPr bwMode="auto">
          <a:xfrm>
            <a:off x="2867025" y="2091531"/>
            <a:ext cx="9525" cy="658813"/>
          </a:xfrm>
          <a:custGeom>
            <a:avLst/>
            <a:gdLst>
              <a:gd name="T0" fmla="*/ 6350 w 6"/>
              <a:gd name="T1" fmla="*/ 0 h 415"/>
              <a:gd name="T2" fmla="*/ 0 w 6"/>
              <a:gd name="T3" fmla="*/ 0 h 415"/>
              <a:gd name="T4" fmla="*/ 0 w 6"/>
              <a:gd name="T5" fmla="*/ 658813 h 415"/>
              <a:gd name="T6" fmla="*/ 9525 w 6"/>
              <a:gd name="T7" fmla="*/ 658813 h 415"/>
              <a:gd name="T8" fmla="*/ 9525 w 6"/>
              <a:gd name="T9" fmla="*/ 0 h 415"/>
              <a:gd name="T10" fmla="*/ 6350 w 6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5"/>
              <a:gd name="T20" fmla="*/ 6 w 6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6" y="415"/>
                </a:lnTo>
                <a:lnTo>
                  <a:pt x="6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Freeform 50"/>
          <p:cNvSpPr>
            <a:spLocks/>
          </p:cNvSpPr>
          <p:nvPr/>
        </p:nvSpPr>
        <p:spPr bwMode="auto">
          <a:xfrm>
            <a:off x="2846388" y="2076450"/>
            <a:ext cx="53975" cy="53975"/>
          </a:xfrm>
          <a:custGeom>
            <a:avLst/>
            <a:gdLst>
              <a:gd name="T0" fmla="*/ 27717 w 37"/>
              <a:gd name="T1" fmla="*/ 28575 h 34"/>
              <a:gd name="T2" fmla="*/ 0 w 37"/>
              <a:gd name="T3" fmla="*/ 28575 h 34"/>
              <a:gd name="T4" fmla="*/ 0 w 37"/>
              <a:gd name="T5" fmla="*/ 25400 h 34"/>
              <a:gd name="T6" fmla="*/ 2918 w 37"/>
              <a:gd name="T7" fmla="*/ 22225 h 34"/>
              <a:gd name="T8" fmla="*/ 2918 w 37"/>
              <a:gd name="T9" fmla="*/ 19050 h 34"/>
              <a:gd name="T10" fmla="*/ 2918 w 37"/>
              <a:gd name="T11" fmla="*/ 15875 h 34"/>
              <a:gd name="T12" fmla="*/ 5835 w 37"/>
              <a:gd name="T13" fmla="*/ 12700 h 34"/>
              <a:gd name="T14" fmla="*/ 8753 w 37"/>
              <a:gd name="T15" fmla="*/ 9525 h 34"/>
              <a:gd name="T16" fmla="*/ 8753 w 37"/>
              <a:gd name="T17" fmla="*/ 6350 h 34"/>
              <a:gd name="T18" fmla="*/ 11670 w 37"/>
              <a:gd name="T19" fmla="*/ 6350 h 34"/>
              <a:gd name="T20" fmla="*/ 16047 w 37"/>
              <a:gd name="T21" fmla="*/ 3175 h 34"/>
              <a:gd name="T22" fmla="*/ 18964 w 37"/>
              <a:gd name="T23" fmla="*/ 3175 h 34"/>
              <a:gd name="T24" fmla="*/ 21882 w 37"/>
              <a:gd name="T25" fmla="*/ 3175 h 34"/>
              <a:gd name="T26" fmla="*/ 24799 w 37"/>
              <a:gd name="T27" fmla="*/ 3175 h 34"/>
              <a:gd name="T28" fmla="*/ 24799 w 37"/>
              <a:gd name="T29" fmla="*/ 0 h 34"/>
              <a:gd name="T30" fmla="*/ 27717 w 37"/>
              <a:gd name="T31" fmla="*/ 0 h 34"/>
              <a:gd name="T32" fmla="*/ 30634 w 37"/>
              <a:gd name="T33" fmla="*/ 0 h 34"/>
              <a:gd name="T34" fmla="*/ 30634 w 37"/>
              <a:gd name="T35" fmla="*/ 3175 h 34"/>
              <a:gd name="T36" fmla="*/ 35011 w 37"/>
              <a:gd name="T37" fmla="*/ 3175 h 34"/>
              <a:gd name="T38" fmla="*/ 37928 w 37"/>
              <a:gd name="T39" fmla="*/ 3175 h 34"/>
              <a:gd name="T40" fmla="*/ 40846 w 37"/>
              <a:gd name="T41" fmla="*/ 3175 h 34"/>
              <a:gd name="T42" fmla="*/ 40846 w 37"/>
              <a:gd name="T43" fmla="*/ 6350 h 34"/>
              <a:gd name="T44" fmla="*/ 43764 w 37"/>
              <a:gd name="T45" fmla="*/ 6350 h 34"/>
              <a:gd name="T46" fmla="*/ 43764 w 37"/>
              <a:gd name="T47" fmla="*/ 9525 h 34"/>
              <a:gd name="T48" fmla="*/ 46681 w 37"/>
              <a:gd name="T49" fmla="*/ 9525 h 34"/>
              <a:gd name="T50" fmla="*/ 46681 w 37"/>
              <a:gd name="T51" fmla="*/ 12700 h 34"/>
              <a:gd name="T52" fmla="*/ 51057 w 37"/>
              <a:gd name="T53" fmla="*/ 12700 h 34"/>
              <a:gd name="T54" fmla="*/ 51057 w 37"/>
              <a:gd name="T55" fmla="*/ 15875 h 34"/>
              <a:gd name="T56" fmla="*/ 53975 w 37"/>
              <a:gd name="T57" fmla="*/ 19050 h 34"/>
              <a:gd name="T58" fmla="*/ 53975 w 37"/>
              <a:gd name="T59" fmla="*/ 22225 h 34"/>
              <a:gd name="T60" fmla="*/ 53975 w 37"/>
              <a:gd name="T61" fmla="*/ 25400 h 34"/>
              <a:gd name="T62" fmla="*/ 53975 w 37"/>
              <a:gd name="T63" fmla="*/ 28575 h 34"/>
              <a:gd name="T64" fmla="*/ 53975 w 37"/>
              <a:gd name="T65" fmla="*/ 31750 h 34"/>
              <a:gd name="T66" fmla="*/ 53975 w 37"/>
              <a:gd name="T67" fmla="*/ 34925 h 34"/>
              <a:gd name="T68" fmla="*/ 53975 w 37"/>
              <a:gd name="T69" fmla="*/ 38100 h 34"/>
              <a:gd name="T70" fmla="*/ 51057 w 37"/>
              <a:gd name="T71" fmla="*/ 38100 h 34"/>
              <a:gd name="T72" fmla="*/ 51057 w 37"/>
              <a:gd name="T73" fmla="*/ 41275 h 34"/>
              <a:gd name="T74" fmla="*/ 51057 w 37"/>
              <a:gd name="T75" fmla="*/ 44450 h 34"/>
              <a:gd name="T76" fmla="*/ 46681 w 37"/>
              <a:gd name="T77" fmla="*/ 44450 h 34"/>
              <a:gd name="T78" fmla="*/ 46681 w 37"/>
              <a:gd name="T79" fmla="*/ 47625 h 34"/>
              <a:gd name="T80" fmla="*/ 43764 w 37"/>
              <a:gd name="T81" fmla="*/ 47625 h 34"/>
              <a:gd name="T82" fmla="*/ 43764 w 37"/>
              <a:gd name="T83" fmla="*/ 50800 h 34"/>
              <a:gd name="T84" fmla="*/ 40846 w 37"/>
              <a:gd name="T85" fmla="*/ 50800 h 34"/>
              <a:gd name="T86" fmla="*/ 37928 w 37"/>
              <a:gd name="T87" fmla="*/ 50800 h 34"/>
              <a:gd name="T88" fmla="*/ 37928 w 37"/>
              <a:gd name="T89" fmla="*/ 53975 h 34"/>
              <a:gd name="T90" fmla="*/ 35011 w 37"/>
              <a:gd name="T91" fmla="*/ 53975 h 34"/>
              <a:gd name="T92" fmla="*/ 30634 w 37"/>
              <a:gd name="T93" fmla="*/ 53975 h 34"/>
              <a:gd name="T94" fmla="*/ 27717 w 37"/>
              <a:gd name="T95" fmla="*/ 53975 h 34"/>
              <a:gd name="T96" fmla="*/ 24799 w 37"/>
              <a:gd name="T97" fmla="*/ 53975 h 34"/>
              <a:gd name="T98" fmla="*/ 21882 w 37"/>
              <a:gd name="T99" fmla="*/ 53975 h 34"/>
              <a:gd name="T100" fmla="*/ 18964 w 37"/>
              <a:gd name="T101" fmla="*/ 53975 h 34"/>
              <a:gd name="T102" fmla="*/ 16047 w 37"/>
              <a:gd name="T103" fmla="*/ 50800 h 34"/>
              <a:gd name="T104" fmla="*/ 11670 w 37"/>
              <a:gd name="T105" fmla="*/ 50800 h 34"/>
              <a:gd name="T106" fmla="*/ 8753 w 37"/>
              <a:gd name="T107" fmla="*/ 47625 h 34"/>
              <a:gd name="T108" fmla="*/ 8753 w 37"/>
              <a:gd name="T109" fmla="*/ 44450 h 34"/>
              <a:gd name="T110" fmla="*/ 5835 w 37"/>
              <a:gd name="T111" fmla="*/ 44450 h 34"/>
              <a:gd name="T112" fmla="*/ 5835 w 37"/>
              <a:gd name="T113" fmla="*/ 41275 h 34"/>
              <a:gd name="T114" fmla="*/ 2918 w 37"/>
              <a:gd name="T115" fmla="*/ 41275 h 34"/>
              <a:gd name="T116" fmla="*/ 2918 w 37"/>
              <a:gd name="T117" fmla="*/ 38100 h 34"/>
              <a:gd name="T118" fmla="*/ 2918 w 37"/>
              <a:gd name="T119" fmla="*/ 34925 h 34"/>
              <a:gd name="T120" fmla="*/ 0 w 37"/>
              <a:gd name="T121" fmla="*/ 31750 h 34"/>
              <a:gd name="T122" fmla="*/ 0 w 37"/>
              <a:gd name="T123" fmla="*/ 28575 h 34"/>
              <a:gd name="T124" fmla="*/ 27717 w 37"/>
              <a:gd name="T125" fmla="*/ 28575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19" y="18"/>
                </a:moveTo>
                <a:lnTo>
                  <a:pt x="0" y="18"/>
                </a:lnTo>
                <a:lnTo>
                  <a:pt x="0" y="16"/>
                </a:lnTo>
                <a:lnTo>
                  <a:pt x="2" y="14"/>
                </a:lnTo>
                <a:lnTo>
                  <a:pt x="2" y="12"/>
                </a:lnTo>
                <a:lnTo>
                  <a:pt x="2" y="10"/>
                </a:lnTo>
                <a:lnTo>
                  <a:pt x="4" y="8"/>
                </a:lnTo>
                <a:lnTo>
                  <a:pt x="6" y="6"/>
                </a:lnTo>
                <a:lnTo>
                  <a:pt x="6" y="4"/>
                </a:lnTo>
                <a:lnTo>
                  <a:pt x="8" y="4"/>
                </a:lnTo>
                <a:lnTo>
                  <a:pt x="11" y="2"/>
                </a:lnTo>
                <a:lnTo>
                  <a:pt x="13" y="2"/>
                </a:lnTo>
                <a:lnTo>
                  <a:pt x="15" y="2"/>
                </a:lnTo>
                <a:lnTo>
                  <a:pt x="17" y="2"/>
                </a:lnTo>
                <a:lnTo>
                  <a:pt x="17" y="0"/>
                </a:lnTo>
                <a:lnTo>
                  <a:pt x="19" y="0"/>
                </a:lnTo>
                <a:lnTo>
                  <a:pt x="21" y="0"/>
                </a:lnTo>
                <a:lnTo>
                  <a:pt x="21" y="2"/>
                </a:lnTo>
                <a:lnTo>
                  <a:pt x="24" y="2"/>
                </a:lnTo>
                <a:lnTo>
                  <a:pt x="26" y="2"/>
                </a:lnTo>
                <a:lnTo>
                  <a:pt x="28" y="2"/>
                </a:lnTo>
                <a:lnTo>
                  <a:pt x="28" y="4"/>
                </a:lnTo>
                <a:lnTo>
                  <a:pt x="30" y="4"/>
                </a:lnTo>
                <a:lnTo>
                  <a:pt x="30" y="6"/>
                </a:lnTo>
                <a:lnTo>
                  <a:pt x="32" y="6"/>
                </a:lnTo>
                <a:lnTo>
                  <a:pt x="32" y="8"/>
                </a:lnTo>
                <a:lnTo>
                  <a:pt x="35" y="8"/>
                </a:lnTo>
                <a:lnTo>
                  <a:pt x="35" y="10"/>
                </a:lnTo>
                <a:lnTo>
                  <a:pt x="37" y="12"/>
                </a:lnTo>
                <a:lnTo>
                  <a:pt x="37" y="14"/>
                </a:lnTo>
                <a:lnTo>
                  <a:pt x="37" y="16"/>
                </a:lnTo>
                <a:lnTo>
                  <a:pt x="37" y="18"/>
                </a:lnTo>
                <a:lnTo>
                  <a:pt x="37" y="20"/>
                </a:lnTo>
                <a:lnTo>
                  <a:pt x="37" y="22"/>
                </a:lnTo>
                <a:lnTo>
                  <a:pt x="37" y="24"/>
                </a:lnTo>
                <a:lnTo>
                  <a:pt x="35" y="24"/>
                </a:lnTo>
                <a:lnTo>
                  <a:pt x="35" y="26"/>
                </a:lnTo>
                <a:lnTo>
                  <a:pt x="35" y="28"/>
                </a:lnTo>
                <a:lnTo>
                  <a:pt x="32" y="28"/>
                </a:lnTo>
                <a:lnTo>
                  <a:pt x="32" y="30"/>
                </a:lnTo>
                <a:lnTo>
                  <a:pt x="30" y="30"/>
                </a:lnTo>
                <a:lnTo>
                  <a:pt x="30" y="32"/>
                </a:lnTo>
                <a:lnTo>
                  <a:pt x="28" y="32"/>
                </a:lnTo>
                <a:lnTo>
                  <a:pt x="26" y="32"/>
                </a:lnTo>
                <a:lnTo>
                  <a:pt x="26" y="34"/>
                </a:lnTo>
                <a:lnTo>
                  <a:pt x="24" y="34"/>
                </a:lnTo>
                <a:lnTo>
                  <a:pt x="21" y="34"/>
                </a:lnTo>
                <a:lnTo>
                  <a:pt x="19" y="34"/>
                </a:lnTo>
                <a:lnTo>
                  <a:pt x="17" y="34"/>
                </a:lnTo>
                <a:lnTo>
                  <a:pt x="15" y="34"/>
                </a:lnTo>
                <a:lnTo>
                  <a:pt x="13" y="34"/>
                </a:lnTo>
                <a:lnTo>
                  <a:pt x="11" y="32"/>
                </a:lnTo>
                <a:lnTo>
                  <a:pt x="8" y="32"/>
                </a:lnTo>
                <a:lnTo>
                  <a:pt x="6" y="30"/>
                </a:lnTo>
                <a:lnTo>
                  <a:pt x="6" y="28"/>
                </a:lnTo>
                <a:lnTo>
                  <a:pt x="4" y="28"/>
                </a:lnTo>
                <a:lnTo>
                  <a:pt x="4" y="26"/>
                </a:lnTo>
                <a:lnTo>
                  <a:pt x="2" y="26"/>
                </a:lnTo>
                <a:lnTo>
                  <a:pt x="2" y="24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8" name="Freeform 51"/>
          <p:cNvSpPr>
            <a:spLocks/>
          </p:cNvSpPr>
          <p:nvPr/>
        </p:nvSpPr>
        <p:spPr bwMode="auto">
          <a:xfrm>
            <a:off x="2867025" y="3460750"/>
            <a:ext cx="9525" cy="661988"/>
          </a:xfrm>
          <a:custGeom>
            <a:avLst/>
            <a:gdLst>
              <a:gd name="T0" fmla="*/ 6350 w 6"/>
              <a:gd name="T1" fmla="*/ 661988 h 417"/>
              <a:gd name="T2" fmla="*/ 9525 w 6"/>
              <a:gd name="T3" fmla="*/ 661988 h 417"/>
              <a:gd name="T4" fmla="*/ 9525 w 6"/>
              <a:gd name="T5" fmla="*/ 0 h 417"/>
              <a:gd name="T6" fmla="*/ 0 w 6"/>
              <a:gd name="T7" fmla="*/ 0 h 417"/>
              <a:gd name="T8" fmla="*/ 0 w 6"/>
              <a:gd name="T9" fmla="*/ 661988 h 417"/>
              <a:gd name="T10" fmla="*/ 6350 w 6"/>
              <a:gd name="T11" fmla="*/ 661988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7"/>
              <a:gd name="T20" fmla="*/ 6 w 6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7">
                <a:moveTo>
                  <a:pt x="4" y="417"/>
                </a:moveTo>
                <a:lnTo>
                  <a:pt x="6" y="417"/>
                </a:lnTo>
                <a:lnTo>
                  <a:pt x="6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597275" y="4797152"/>
            <a:ext cx="1884363" cy="708382"/>
            <a:chOff x="3597275" y="4919663"/>
            <a:chExt cx="1884363" cy="708382"/>
          </a:xfrm>
        </p:grpSpPr>
        <p:sp>
          <p:nvSpPr>
            <p:cNvPr id="20501" name="Rectangle 21"/>
            <p:cNvSpPr>
              <a:spLocks noChangeArrowheads="1"/>
            </p:cNvSpPr>
            <p:nvPr/>
          </p:nvSpPr>
          <p:spPr bwMode="auto">
            <a:xfrm>
              <a:off x="4107137" y="5258713"/>
              <a:ext cx="7579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400" dirty="0"/>
                <a:t>Cavity</a:t>
              </a:r>
            </a:p>
          </p:txBody>
        </p:sp>
        <p:sp>
          <p:nvSpPr>
            <p:cNvPr id="20520" name="Rectangle 53"/>
            <p:cNvSpPr>
              <a:spLocks noChangeArrowheads="1"/>
            </p:cNvSpPr>
            <p:nvPr/>
          </p:nvSpPr>
          <p:spPr bwMode="auto">
            <a:xfrm>
              <a:off x="3597275" y="4919663"/>
              <a:ext cx="19050" cy="158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Freeform 54"/>
            <p:cNvSpPr>
              <a:spLocks/>
            </p:cNvSpPr>
            <p:nvPr/>
          </p:nvSpPr>
          <p:spPr bwMode="auto">
            <a:xfrm>
              <a:off x="3597275" y="4935538"/>
              <a:ext cx="57150" cy="80962"/>
            </a:xfrm>
            <a:custGeom>
              <a:avLst/>
              <a:gdLst>
                <a:gd name="T0" fmla="*/ 57150 w 39"/>
                <a:gd name="T1" fmla="*/ 63500 h 51"/>
                <a:gd name="T2" fmla="*/ 54219 w 39"/>
                <a:gd name="T3" fmla="*/ 60325 h 51"/>
                <a:gd name="T4" fmla="*/ 51288 w 39"/>
                <a:gd name="T5" fmla="*/ 60325 h 51"/>
                <a:gd name="T6" fmla="*/ 48358 w 39"/>
                <a:gd name="T7" fmla="*/ 57150 h 51"/>
                <a:gd name="T8" fmla="*/ 45427 w 39"/>
                <a:gd name="T9" fmla="*/ 53975 h 51"/>
                <a:gd name="T10" fmla="*/ 41031 w 39"/>
                <a:gd name="T11" fmla="*/ 53975 h 51"/>
                <a:gd name="T12" fmla="*/ 38100 w 39"/>
                <a:gd name="T13" fmla="*/ 50800 h 51"/>
                <a:gd name="T14" fmla="*/ 35169 w 39"/>
                <a:gd name="T15" fmla="*/ 47625 h 51"/>
                <a:gd name="T16" fmla="*/ 32238 w 39"/>
                <a:gd name="T17" fmla="*/ 44450 h 51"/>
                <a:gd name="T18" fmla="*/ 32238 w 39"/>
                <a:gd name="T19" fmla="*/ 41275 h 51"/>
                <a:gd name="T20" fmla="*/ 29308 w 39"/>
                <a:gd name="T21" fmla="*/ 38100 h 51"/>
                <a:gd name="T22" fmla="*/ 29308 w 39"/>
                <a:gd name="T23" fmla="*/ 34925 h 51"/>
                <a:gd name="T24" fmla="*/ 26377 w 39"/>
                <a:gd name="T25" fmla="*/ 34925 h 51"/>
                <a:gd name="T26" fmla="*/ 26377 w 39"/>
                <a:gd name="T27" fmla="*/ 31750 h 51"/>
                <a:gd name="T28" fmla="*/ 26377 w 39"/>
                <a:gd name="T29" fmla="*/ 28575 h 51"/>
                <a:gd name="T30" fmla="*/ 26377 w 39"/>
                <a:gd name="T31" fmla="*/ 25400 h 51"/>
                <a:gd name="T32" fmla="*/ 21981 w 39"/>
                <a:gd name="T33" fmla="*/ 25400 h 51"/>
                <a:gd name="T34" fmla="*/ 21981 w 39"/>
                <a:gd name="T35" fmla="*/ 22225 h 51"/>
                <a:gd name="T36" fmla="*/ 21981 w 39"/>
                <a:gd name="T37" fmla="*/ 19050 h 51"/>
                <a:gd name="T38" fmla="*/ 21981 w 39"/>
                <a:gd name="T39" fmla="*/ 15875 h 51"/>
                <a:gd name="T40" fmla="*/ 21981 w 39"/>
                <a:gd name="T41" fmla="*/ 12700 h 51"/>
                <a:gd name="T42" fmla="*/ 19050 w 39"/>
                <a:gd name="T43" fmla="*/ 9525 h 51"/>
                <a:gd name="T44" fmla="*/ 19050 w 39"/>
                <a:gd name="T45" fmla="*/ 6350 h 51"/>
                <a:gd name="T46" fmla="*/ 19050 w 39"/>
                <a:gd name="T47" fmla="*/ 3175 h 51"/>
                <a:gd name="T48" fmla="*/ 19050 w 39"/>
                <a:gd name="T49" fmla="*/ 0 h 51"/>
                <a:gd name="T50" fmla="*/ 0 w 39"/>
                <a:gd name="T51" fmla="*/ 0 h 51"/>
                <a:gd name="T52" fmla="*/ 0 w 39"/>
                <a:gd name="T53" fmla="*/ 3175 h 51"/>
                <a:gd name="T54" fmla="*/ 0 w 39"/>
                <a:gd name="T55" fmla="*/ 6350 h 51"/>
                <a:gd name="T56" fmla="*/ 0 w 39"/>
                <a:gd name="T57" fmla="*/ 9525 h 51"/>
                <a:gd name="T58" fmla="*/ 2931 w 39"/>
                <a:gd name="T59" fmla="*/ 12700 h 51"/>
                <a:gd name="T60" fmla="*/ 2931 w 39"/>
                <a:gd name="T61" fmla="*/ 15875 h 51"/>
                <a:gd name="T62" fmla="*/ 2931 w 39"/>
                <a:gd name="T63" fmla="*/ 19050 h 51"/>
                <a:gd name="T64" fmla="*/ 2931 w 39"/>
                <a:gd name="T65" fmla="*/ 22225 h 51"/>
                <a:gd name="T66" fmla="*/ 2931 w 39"/>
                <a:gd name="T67" fmla="*/ 25400 h 51"/>
                <a:gd name="T68" fmla="*/ 7327 w 39"/>
                <a:gd name="T69" fmla="*/ 28575 h 51"/>
                <a:gd name="T70" fmla="*/ 7327 w 39"/>
                <a:gd name="T71" fmla="*/ 31750 h 51"/>
                <a:gd name="T72" fmla="*/ 7327 w 39"/>
                <a:gd name="T73" fmla="*/ 34925 h 51"/>
                <a:gd name="T74" fmla="*/ 7327 w 39"/>
                <a:gd name="T75" fmla="*/ 38100 h 51"/>
                <a:gd name="T76" fmla="*/ 10258 w 39"/>
                <a:gd name="T77" fmla="*/ 41275 h 51"/>
                <a:gd name="T78" fmla="*/ 10258 w 39"/>
                <a:gd name="T79" fmla="*/ 44450 h 51"/>
                <a:gd name="T80" fmla="*/ 13188 w 39"/>
                <a:gd name="T81" fmla="*/ 47625 h 51"/>
                <a:gd name="T82" fmla="*/ 13188 w 39"/>
                <a:gd name="T83" fmla="*/ 50800 h 51"/>
                <a:gd name="T84" fmla="*/ 16119 w 39"/>
                <a:gd name="T85" fmla="*/ 50800 h 51"/>
                <a:gd name="T86" fmla="*/ 16119 w 39"/>
                <a:gd name="T87" fmla="*/ 53975 h 51"/>
                <a:gd name="T88" fmla="*/ 19050 w 39"/>
                <a:gd name="T89" fmla="*/ 57150 h 51"/>
                <a:gd name="T90" fmla="*/ 19050 w 39"/>
                <a:gd name="T91" fmla="*/ 60325 h 51"/>
                <a:gd name="T92" fmla="*/ 21981 w 39"/>
                <a:gd name="T93" fmla="*/ 60325 h 51"/>
                <a:gd name="T94" fmla="*/ 26377 w 39"/>
                <a:gd name="T95" fmla="*/ 63500 h 51"/>
                <a:gd name="T96" fmla="*/ 26377 w 39"/>
                <a:gd name="T97" fmla="*/ 66675 h 51"/>
                <a:gd name="T98" fmla="*/ 29308 w 39"/>
                <a:gd name="T99" fmla="*/ 66675 h 51"/>
                <a:gd name="T100" fmla="*/ 32238 w 39"/>
                <a:gd name="T101" fmla="*/ 71437 h 51"/>
                <a:gd name="T102" fmla="*/ 35169 w 39"/>
                <a:gd name="T103" fmla="*/ 71437 h 51"/>
                <a:gd name="T104" fmla="*/ 35169 w 39"/>
                <a:gd name="T105" fmla="*/ 74612 h 51"/>
                <a:gd name="T106" fmla="*/ 38100 w 39"/>
                <a:gd name="T107" fmla="*/ 74612 h 51"/>
                <a:gd name="T108" fmla="*/ 41031 w 39"/>
                <a:gd name="T109" fmla="*/ 77787 h 51"/>
                <a:gd name="T110" fmla="*/ 45427 w 39"/>
                <a:gd name="T111" fmla="*/ 77787 h 51"/>
                <a:gd name="T112" fmla="*/ 48358 w 39"/>
                <a:gd name="T113" fmla="*/ 80962 h 51"/>
                <a:gd name="T114" fmla="*/ 51288 w 39"/>
                <a:gd name="T115" fmla="*/ 80962 h 51"/>
                <a:gd name="T116" fmla="*/ 57150 w 39"/>
                <a:gd name="T117" fmla="*/ 63500 h 5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"/>
                <a:gd name="T178" fmla="*/ 0 h 51"/>
                <a:gd name="T179" fmla="*/ 39 w 39"/>
                <a:gd name="T180" fmla="*/ 51 h 5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" h="51">
                  <a:moveTo>
                    <a:pt x="39" y="40"/>
                  </a:moveTo>
                  <a:lnTo>
                    <a:pt x="37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1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5" y="24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9" y="30"/>
                  </a:lnTo>
                  <a:lnTo>
                    <a:pt x="9" y="32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13" y="36"/>
                  </a:lnTo>
                  <a:lnTo>
                    <a:pt x="13" y="38"/>
                  </a:lnTo>
                  <a:lnTo>
                    <a:pt x="15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2" y="45"/>
                  </a:lnTo>
                  <a:lnTo>
                    <a:pt x="24" y="45"/>
                  </a:lnTo>
                  <a:lnTo>
                    <a:pt x="24" y="47"/>
                  </a:lnTo>
                  <a:lnTo>
                    <a:pt x="26" y="47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51"/>
                  </a:lnTo>
                  <a:lnTo>
                    <a:pt x="35" y="51"/>
                  </a:lnTo>
                  <a:lnTo>
                    <a:pt x="39" y="4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Freeform 55"/>
            <p:cNvSpPr>
              <a:spLocks/>
            </p:cNvSpPr>
            <p:nvPr/>
          </p:nvSpPr>
          <p:spPr bwMode="auto">
            <a:xfrm>
              <a:off x="3648075" y="4999038"/>
              <a:ext cx="198438" cy="36512"/>
            </a:xfrm>
            <a:custGeom>
              <a:avLst/>
              <a:gdLst>
                <a:gd name="T0" fmla="*/ 188149 w 135"/>
                <a:gd name="T1" fmla="*/ 17462 h 23"/>
                <a:gd name="T2" fmla="*/ 169040 w 135"/>
                <a:gd name="T3" fmla="*/ 17462 h 23"/>
                <a:gd name="T4" fmla="*/ 152871 w 135"/>
                <a:gd name="T5" fmla="*/ 17462 h 23"/>
                <a:gd name="T6" fmla="*/ 138172 w 135"/>
                <a:gd name="T7" fmla="*/ 17462 h 23"/>
                <a:gd name="T8" fmla="*/ 122003 w 135"/>
                <a:gd name="T9" fmla="*/ 14287 h 23"/>
                <a:gd name="T10" fmla="*/ 105834 w 135"/>
                <a:gd name="T11" fmla="*/ 14287 h 23"/>
                <a:gd name="T12" fmla="*/ 92604 w 135"/>
                <a:gd name="T13" fmla="*/ 14287 h 23"/>
                <a:gd name="T14" fmla="*/ 79375 w 135"/>
                <a:gd name="T15" fmla="*/ 14287 h 23"/>
                <a:gd name="T16" fmla="*/ 67616 w 135"/>
                <a:gd name="T17" fmla="*/ 11112 h 23"/>
                <a:gd name="T18" fmla="*/ 57327 w 135"/>
                <a:gd name="T19" fmla="*/ 11112 h 23"/>
                <a:gd name="T20" fmla="*/ 48507 w 135"/>
                <a:gd name="T21" fmla="*/ 11112 h 23"/>
                <a:gd name="T22" fmla="*/ 38218 w 135"/>
                <a:gd name="T23" fmla="*/ 7937 h 23"/>
                <a:gd name="T24" fmla="*/ 29398 w 135"/>
                <a:gd name="T25" fmla="*/ 7937 h 23"/>
                <a:gd name="T26" fmla="*/ 22049 w 135"/>
                <a:gd name="T27" fmla="*/ 3175 h 23"/>
                <a:gd name="T28" fmla="*/ 16169 w 135"/>
                <a:gd name="T29" fmla="*/ 0 h 23"/>
                <a:gd name="T30" fmla="*/ 10289 w 135"/>
                <a:gd name="T31" fmla="*/ 0 h 23"/>
                <a:gd name="T32" fmla="*/ 0 w 135"/>
                <a:gd name="T33" fmla="*/ 17462 h 23"/>
                <a:gd name="T34" fmla="*/ 5880 w 135"/>
                <a:gd name="T35" fmla="*/ 20637 h 23"/>
                <a:gd name="T36" fmla="*/ 13229 w 135"/>
                <a:gd name="T37" fmla="*/ 23812 h 23"/>
                <a:gd name="T38" fmla="*/ 22049 w 135"/>
                <a:gd name="T39" fmla="*/ 23812 h 23"/>
                <a:gd name="T40" fmla="*/ 29398 w 135"/>
                <a:gd name="T41" fmla="*/ 26987 h 23"/>
                <a:gd name="T42" fmla="*/ 38218 w 135"/>
                <a:gd name="T43" fmla="*/ 26987 h 23"/>
                <a:gd name="T44" fmla="*/ 51447 w 135"/>
                <a:gd name="T45" fmla="*/ 30162 h 23"/>
                <a:gd name="T46" fmla="*/ 60266 w 135"/>
                <a:gd name="T47" fmla="*/ 30162 h 23"/>
                <a:gd name="T48" fmla="*/ 73496 w 135"/>
                <a:gd name="T49" fmla="*/ 30162 h 23"/>
                <a:gd name="T50" fmla="*/ 86725 w 135"/>
                <a:gd name="T51" fmla="*/ 33337 h 23"/>
                <a:gd name="T52" fmla="*/ 98484 w 135"/>
                <a:gd name="T53" fmla="*/ 33337 h 23"/>
                <a:gd name="T54" fmla="*/ 111713 w 135"/>
                <a:gd name="T55" fmla="*/ 33337 h 23"/>
                <a:gd name="T56" fmla="*/ 127882 w 135"/>
                <a:gd name="T57" fmla="*/ 36512 h 23"/>
                <a:gd name="T58" fmla="*/ 144051 w 135"/>
                <a:gd name="T59" fmla="*/ 36512 h 23"/>
                <a:gd name="T60" fmla="*/ 160220 w 135"/>
                <a:gd name="T61" fmla="*/ 36512 h 23"/>
                <a:gd name="T62" fmla="*/ 179329 w 135"/>
                <a:gd name="T63" fmla="*/ 36512 h 23"/>
                <a:gd name="T64" fmla="*/ 198438 w 135"/>
                <a:gd name="T65" fmla="*/ 36512 h 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5"/>
                <a:gd name="T100" fmla="*/ 0 h 23"/>
                <a:gd name="T101" fmla="*/ 135 w 135"/>
                <a:gd name="T102" fmla="*/ 23 h 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5" h="23">
                  <a:moveTo>
                    <a:pt x="135" y="11"/>
                  </a:moveTo>
                  <a:lnTo>
                    <a:pt x="128" y="11"/>
                  </a:lnTo>
                  <a:lnTo>
                    <a:pt x="122" y="11"/>
                  </a:lnTo>
                  <a:lnTo>
                    <a:pt x="115" y="11"/>
                  </a:lnTo>
                  <a:lnTo>
                    <a:pt x="111" y="11"/>
                  </a:lnTo>
                  <a:lnTo>
                    <a:pt x="104" y="11"/>
                  </a:lnTo>
                  <a:lnTo>
                    <a:pt x="98" y="11"/>
                  </a:lnTo>
                  <a:lnTo>
                    <a:pt x="94" y="11"/>
                  </a:lnTo>
                  <a:lnTo>
                    <a:pt x="87" y="11"/>
                  </a:lnTo>
                  <a:lnTo>
                    <a:pt x="83" y="9"/>
                  </a:lnTo>
                  <a:lnTo>
                    <a:pt x="78" y="9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63" y="9"/>
                  </a:lnTo>
                  <a:lnTo>
                    <a:pt x="59" y="9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46" y="7"/>
                  </a:lnTo>
                  <a:lnTo>
                    <a:pt x="44" y="7"/>
                  </a:lnTo>
                  <a:lnTo>
                    <a:pt x="39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7" y="15"/>
                  </a:lnTo>
                  <a:lnTo>
                    <a:pt x="20" y="17"/>
                  </a:lnTo>
                  <a:lnTo>
                    <a:pt x="24" y="17"/>
                  </a:lnTo>
                  <a:lnTo>
                    <a:pt x="26" y="17"/>
                  </a:lnTo>
                  <a:lnTo>
                    <a:pt x="30" y="17"/>
                  </a:lnTo>
                  <a:lnTo>
                    <a:pt x="35" y="19"/>
                  </a:lnTo>
                  <a:lnTo>
                    <a:pt x="37" y="19"/>
                  </a:lnTo>
                  <a:lnTo>
                    <a:pt x="41" y="19"/>
                  </a:lnTo>
                  <a:lnTo>
                    <a:pt x="46" y="19"/>
                  </a:lnTo>
                  <a:lnTo>
                    <a:pt x="50" y="19"/>
                  </a:lnTo>
                  <a:lnTo>
                    <a:pt x="54" y="21"/>
                  </a:lnTo>
                  <a:lnTo>
                    <a:pt x="59" y="21"/>
                  </a:lnTo>
                  <a:lnTo>
                    <a:pt x="63" y="21"/>
                  </a:lnTo>
                  <a:lnTo>
                    <a:pt x="67" y="21"/>
                  </a:lnTo>
                  <a:lnTo>
                    <a:pt x="72" y="21"/>
                  </a:lnTo>
                  <a:lnTo>
                    <a:pt x="76" y="21"/>
                  </a:lnTo>
                  <a:lnTo>
                    <a:pt x="83" y="21"/>
                  </a:lnTo>
                  <a:lnTo>
                    <a:pt x="87" y="23"/>
                  </a:lnTo>
                  <a:lnTo>
                    <a:pt x="94" y="23"/>
                  </a:lnTo>
                  <a:lnTo>
                    <a:pt x="98" y="23"/>
                  </a:lnTo>
                  <a:lnTo>
                    <a:pt x="104" y="23"/>
                  </a:lnTo>
                  <a:lnTo>
                    <a:pt x="109" y="23"/>
                  </a:lnTo>
                  <a:lnTo>
                    <a:pt x="115" y="23"/>
                  </a:lnTo>
                  <a:lnTo>
                    <a:pt x="122" y="23"/>
                  </a:lnTo>
                  <a:lnTo>
                    <a:pt x="128" y="23"/>
                  </a:lnTo>
                  <a:lnTo>
                    <a:pt x="135" y="23"/>
                  </a:lnTo>
                  <a:lnTo>
                    <a:pt x="135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3" name="Freeform 56"/>
            <p:cNvSpPr>
              <a:spLocks/>
            </p:cNvSpPr>
            <p:nvPr/>
          </p:nvSpPr>
          <p:spPr bwMode="auto">
            <a:xfrm>
              <a:off x="3846513" y="5016500"/>
              <a:ext cx="382587" cy="25400"/>
            </a:xfrm>
            <a:custGeom>
              <a:avLst/>
              <a:gdLst>
                <a:gd name="T0" fmla="*/ 379655 w 261"/>
                <a:gd name="T1" fmla="*/ 6350 h 16"/>
                <a:gd name="T2" fmla="*/ 366463 w 261"/>
                <a:gd name="T3" fmla="*/ 3175 h 16"/>
                <a:gd name="T4" fmla="*/ 353270 w 261"/>
                <a:gd name="T5" fmla="*/ 3175 h 16"/>
                <a:gd name="T6" fmla="*/ 338611 w 261"/>
                <a:gd name="T7" fmla="*/ 3175 h 16"/>
                <a:gd name="T8" fmla="*/ 322487 w 261"/>
                <a:gd name="T9" fmla="*/ 3175 h 16"/>
                <a:gd name="T10" fmla="*/ 303431 w 261"/>
                <a:gd name="T11" fmla="*/ 3175 h 16"/>
                <a:gd name="T12" fmla="*/ 279977 w 261"/>
                <a:gd name="T13" fmla="*/ 3175 h 16"/>
                <a:gd name="T14" fmla="*/ 257990 w 261"/>
                <a:gd name="T15" fmla="*/ 0 h 16"/>
                <a:gd name="T16" fmla="*/ 236002 w 261"/>
                <a:gd name="T17" fmla="*/ 0 h 16"/>
                <a:gd name="T18" fmla="*/ 211082 w 261"/>
                <a:gd name="T19" fmla="*/ 0 h 16"/>
                <a:gd name="T20" fmla="*/ 181765 w 261"/>
                <a:gd name="T21" fmla="*/ 0 h 16"/>
                <a:gd name="T22" fmla="*/ 152448 w 261"/>
                <a:gd name="T23" fmla="*/ 0 h 16"/>
                <a:gd name="T24" fmla="*/ 121666 w 261"/>
                <a:gd name="T25" fmla="*/ 0 h 16"/>
                <a:gd name="T26" fmla="*/ 89417 w 261"/>
                <a:gd name="T27" fmla="*/ 0 h 16"/>
                <a:gd name="T28" fmla="*/ 54236 w 261"/>
                <a:gd name="T29" fmla="*/ 0 h 16"/>
                <a:gd name="T30" fmla="*/ 19056 w 261"/>
                <a:gd name="T31" fmla="*/ 0 h 16"/>
                <a:gd name="T32" fmla="*/ 0 w 261"/>
                <a:gd name="T33" fmla="*/ 19050 h 16"/>
                <a:gd name="T34" fmla="*/ 35180 w 261"/>
                <a:gd name="T35" fmla="*/ 19050 h 16"/>
                <a:gd name="T36" fmla="*/ 70361 w 261"/>
                <a:gd name="T37" fmla="*/ 19050 h 16"/>
                <a:gd name="T38" fmla="*/ 105541 w 261"/>
                <a:gd name="T39" fmla="*/ 19050 h 16"/>
                <a:gd name="T40" fmla="*/ 136324 w 261"/>
                <a:gd name="T41" fmla="*/ 19050 h 16"/>
                <a:gd name="T42" fmla="*/ 165641 w 261"/>
                <a:gd name="T43" fmla="*/ 19050 h 16"/>
                <a:gd name="T44" fmla="*/ 194958 w 261"/>
                <a:gd name="T45" fmla="*/ 19050 h 16"/>
                <a:gd name="T46" fmla="*/ 222809 w 261"/>
                <a:gd name="T47" fmla="*/ 19050 h 16"/>
                <a:gd name="T48" fmla="*/ 244797 w 261"/>
                <a:gd name="T49" fmla="*/ 19050 h 16"/>
                <a:gd name="T50" fmla="*/ 271182 w 261"/>
                <a:gd name="T51" fmla="*/ 19050 h 16"/>
                <a:gd name="T52" fmla="*/ 290238 w 261"/>
                <a:gd name="T53" fmla="*/ 22225 h 16"/>
                <a:gd name="T54" fmla="*/ 309294 w 261"/>
                <a:gd name="T55" fmla="*/ 22225 h 16"/>
                <a:gd name="T56" fmla="*/ 328350 w 261"/>
                <a:gd name="T57" fmla="*/ 22225 h 16"/>
                <a:gd name="T58" fmla="*/ 344475 w 261"/>
                <a:gd name="T59" fmla="*/ 22225 h 16"/>
                <a:gd name="T60" fmla="*/ 360599 w 261"/>
                <a:gd name="T61" fmla="*/ 22225 h 16"/>
                <a:gd name="T62" fmla="*/ 369394 w 261"/>
                <a:gd name="T63" fmla="*/ 22225 h 16"/>
                <a:gd name="T64" fmla="*/ 382587 w 261"/>
                <a:gd name="T65" fmla="*/ 25400 h 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1"/>
                <a:gd name="T100" fmla="*/ 0 h 16"/>
                <a:gd name="T101" fmla="*/ 261 w 261"/>
                <a:gd name="T102" fmla="*/ 16 h 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1" h="16">
                  <a:moveTo>
                    <a:pt x="261" y="4"/>
                  </a:moveTo>
                  <a:lnTo>
                    <a:pt x="259" y="4"/>
                  </a:lnTo>
                  <a:lnTo>
                    <a:pt x="254" y="2"/>
                  </a:lnTo>
                  <a:lnTo>
                    <a:pt x="250" y="2"/>
                  </a:lnTo>
                  <a:lnTo>
                    <a:pt x="246" y="2"/>
                  </a:lnTo>
                  <a:lnTo>
                    <a:pt x="241" y="2"/>
                  </a:lnTo>
                  <a:lnTo>
                    <a:pt x="235" y="2"/>
                  </a:lnTo>
                  <a:lnTo>
                    <a:pt x="231" y="2"/>
                  </a:lnTo>
                  <a:lnTo>
                    <a:pt x="224" y="2"/>
                  </a:lnTo>
                  <a:lnTo>
                    <a:pt x="220" y="2"/>
                  </a:lnTo>
                  <a:lnTo>
                    <a:pt x="213" y="2"/>
                  </a:lnTo>
                  <a:lnTo>
                    <a:pt x="207" y="2"/>
                  </a:lnTo>
                  <a:lnTo>
                    <a:pt x="198" y="2"/>
                  </a:lnTo>
                  <a:lnTo>
                    <a:pt x="191" y="2"/>
                  </a:lnTo>
                  <a:lnTo>
                    <a:pt x="185" y="0"/>
                  </a:lnTo>
                  <a:lnTo>
                    <a:pt x="176" y="0"/>
                  </a:lnTo>
                  <a:lnTo>
                    <a:pt x="167" y="0"/>
                  </a:lnTo>
                  <a:lnTo>
                    <a:pt x="161" y="0"/>
                  </a:lnTo>
                  <a:lnTo>
                    <a:pt x="152" y="0"/>
                  </a:lnTo>
                  <a:lnTo>
                    <a:pt x="144" y="0"/>
                  </a:lnTo>
                  <a:lnTo>
                    <a:pt x="133" y="0"/>
                  </a:lnTo>
                  <a:lnTo>
                    <a:pt x="124" y="0"/>
                  </a:lnTo>
                  <a:lnTo>
                    <a:pt x="113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3" y="0"/>
                  </a:lnTo>
                  <a:lnTo>
                    <a:pt x="72" y="0"/>
                  </a:lnTo>
                  <a:lnTo>
                    <a:pt x="61" y="0"/>
                  </a:lnTo>
                  <a:lnTo>
                    <a:pt x="48" y="0"/>
                  </a:lnTo>
                  <a:lnTo>
                    <a:pt x="37" y="0"/>
                  </a:lnTo>
                  <a:lnTo>
                    <a:pt x="24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3" y="12"/>
                  </a:lnTo>
                  <a:lnTo>
                    <a:pt x="24" y="12"/>
                  </a:lnTo>
                  <a:lnTo>
                    <a:pt x="37" y="12"/>
                  </a:lnTo>
                  <a:lnTo>
                    <a:pt x="48" y="12"/>
                  </a:lnTo>
                  <a:lnTo>
                    <a:pt x="61" y="12"/>
                  </a:lnTo>
                  <a:lnTo>
                    <a:pt x="72" y="12"/>
                  </a:lnTo>
                  <a:lnTo>
                    <a:pt x="83" y="12"/>
                  </a:lnTo>
                  <a:lnTo>
                    <a:pt x="93" y="12"/>
                  </a:lnTo>
                  <a:lnTo>
                    <a:pt x="104" y="12"/>
                  </a:lnTo>
                  <a:lnTo>
                    <a:pt x="113" y="12"/>
                  </a:lnTo>
                  <a:lnTo>
                    <a:pt x="124" y="12"/>
                  </a:lnTo>
                  <a:lnTo>
                    <a:pt x="133" y="12"/>
                  </a:lnTo>
                  <a:lnTo>
                    <a:pt x="144" y="12"/>
                  </a:lnTo>
                  <a:lnTo>
                    <a:pt x="152" y="12"/>
                  </a:lnTo>
                  <a:lnTo>
                    <a:pt x="161" y="12"/>
                  </a:lnTo>
                  <a:lnTo>
                    <a:pt x="167" y="12"/>
                  </a:lnTo>
                  <a:lnTo>
                    <a:pt x="176" y="12"/>
                  </a:lnTo>
                  <a:lnTo>
                    <a:pt x="185" y="12"/>
                  </a:lnTo>
                  <a:lnTo>
                    <a:pt x="191" y="14"/>
                  </a:lnTo>
                  <a:lnTo>
                    <a:pt x="198" y="14"/>
                  </a:lnTo>
                  <a:lnTo>
                    <a:pt x="204" y="14"/>
                  </a:lnTo>
                  <a:lnTo>
                    <a:pt x="211" y="14"/>
                  </a:lnTo>
                  <a:lnTo>
                    <a:pt x="217" y="14"/>
                  </a:lnTo>
                  <a:lnTo>
                    <a:pt x="224" y="14"/>
                  </a:lnTo>
                  <a:lnTo>
                    <a:pt x="231" y="14"/>
                  </a:lnTo>
                  <a:lnTo>
                    <a:pt x="235" y="14"/>
                  </a:lnTo>
                  <a:lnTo>
                    <a:pt x="239" y="14"/>
                  </a:lnTo>
                  <a:lnTo>
                    <a:pt x="246" y="14"/>
                  </a:lnTo>
                  <a:lnTo>
                    <a:pt x="250" y="14"/>
                  </a:lnTo>
                  <a:lnTo>
                    <a:pt x="252" y="14"/>
                  </a:lnTo>
                  <a:lnTo>
                    <a:pt x="257" y="16"/>
                  </a:lnTo>
                  <a:lnTo>
                    <a:pt x="261" y="16"/>
                  </a:lnTo>
                  <a:lnTo>
                    <a:pt x="26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Freeform 57"/>
            <p:cNvSpPr>
              <a:spLocks/>
            </p:cNvSpPr>
            <p:nvPr/>
          </p:nvSpPr>
          <p:spPr bwMode="auto">
            <a:xfrm>
              <a:off x="4229100" y="5022850"/>
              <a:ext cx="195263" cy="50800"/>
            </a:xfrm>
            <a:custGeom>
              <a:avLst/>
              <a:gdLst>
                <a:gd name="T0" fmla="*/ 192327 w 133"/>
                <a:gd name="T1" fmla="*/ 28575 h 32"/>
                <a:gd name="T2" fmla="*/ 182050 w 133"/>
                <a:gd name="T3" fmla="*/ 28575 h 32"/>
                <a:gd name="T4" fmla="*/ 173241 w 133"/>
                <a:gd name="T5" fmla="*/ 25400 h 32"/>
                <a:gd name="T6" fmla="*/ 162964 w 133"/>
                <a:gd name="T7" fmla="*/ 22225 h 32"/>
                <a:gd name="T8" fmla="*/ 149751 w 133"/>
                <a:gd name="T9" fmla="*/ 19050 h 32"/>
                <a:gd name="T10" fmla="*/ 140942 w 133"/>
                <a:gd name="T11" fmla="*/ 15875 h 32"/>
                <a:gd name="T12" fmla="*/ 130665 w 133"/>
                <a:gd name="T13" fmla="*/ 15875 h 32"/>
                <a:gd name="T14" fmla="*/ 118920 w 133"/>
                <a:gd name="T15" fmla="*/ 12700 h 32"/>
                <a:gd name="T16" fmla="*/ 105706 w 133"/>
                <a:gd name="T17" fmla="*/ 9525 h 32"/>
                <a:gd name="T18" fmla="*/ 92493 w 133"/>
                <a:gd name="T19" fmla="*/ 9525 h 32"/>
                <a:gd name="T20" fmla="*/ 79280 w 133"/>
                <a:gd name="T21" fmla="*/ 6350 h 32"/>
                <a:gd name="T22" fmla="*/ 67535 w 133"/>
                <a:gd name="T23" fmla="*/ 6350 h 32"/>
                <a:gd name="T24" fmla="*/ 54321 w 133"/>
                <a:gd name="T25" fmla="*/ 3175 h 32"/>
                <a:gd name="T26" fmla="*/ 38172 w 133"/>
                <a:gd name="T27" fmla="*/ 3175 h 32"/>
                <a:gd name="T28" fmla="*/ 22022 w 133"/>
                <a:gd name="T29" fmla="*/ 0 h 32"/>
                <a:gd name="T30" fmla="*/ 10277 w 133"/>
                <a:gd name="T31" fmla="*/ 0 h 32"/>
                <a:gd name="T32" fmla="*/ 0 w 133"/>
                <a:gd name="T33" fmla="*/ 19050 h 32"/>
                <a:gd name="T34" fmla="*/ 16150 w 133"/>
                <a:gd name="T35" fmla="*/ 19050 h 32"/>
                <a:gd name="T36" fmla="*/ 29363 w 133"/>
                <a:gd name="T37" fmla="*/ 19050 h 32"/>
                <a:gd name="T38" fmla="*/ 44044 w 133"/>
                <a:gd name="T39" fmla="*/ 22225 h 32"/>
                <a:gd name="T40" fmla="*/ 57258 w 133"/>
                <a:gd name="T41" fmla="*/ 22225 h 32"/>
                <a:gd name="T42" fmla="*/ 70471 w 133"/>
                <a:gd name="T43" fmla="*/ 25400 h 32"/>
                <a:gd name="T44" fmla="*/ 83684 w 133"/>
                <a:gd name="T45" fmla="*/ 25400 h 32"/>
                <a:gd name="T46" fmla="*/ 95429 w 133"/>
                <a:gd name="T47" fmla="*/ 28575 h 32"/>
                <a:gd name="T48" fmla="*/ 108643 w 133"/>
                <a:gd name="T49" fmla="*/ 31750 h 32"/>
                <a:gd name="T50" fmla="*/ 121856 w 133"/>
                <a:gd name="T51" fmla="*/ 31750 h 32"/>
                <a:gd name="T52" fmla="*/ 130665 w 133"/>
                <a:gd name="T53" fmla="*/ 34925 h 32"/>
                <a:gd name="T54" fmla="*/ 140942 w 133"/>
                <a:gd name="T55" fmla="*/ 38100 h 32"/>
                <a:gd name="T56" fmla="*/ 152687 w 133"/>
                <a:gd name="T57" fmla="*/ 38100 h 32"/>
                <a:gd name="T58" fmla="*/ 162964 w 133"/>
                <a:gd name="T59" fmla="*/ 41275 h 32"/>
                <a:gd name="T60" fmla="*/ 173241 w 133"/>
                <a:gd name="T61" fmla="*/ 44450 h 32"/>
                <a:gd name="T62" fmla="*/ 179113 w 133"/>
                <a:gd name="T63" fmla="*/ 47625 h 32"/>
                <a:gd name="T64" fmla="*/ 187922 w 133"/>
                <a:gd name="T65" fmla="*/ 50800 h 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3"/>
                <a:gd name="T100" fmla="*/ 0 h 32"/>
                <a:gd name="T101" fmla="*/ 133 w 133"/>
                <a:gd name="T102" fmla="*/ 32 h 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3" h="32">
                  <a:moveTo>
                    <a:pt x="133" y="20"/>
                  </a:moveTo>
                  <a:lnTo>
                    <a:pt x="131" y="18"/>
                  </a:lnTo>
                  <a:lnTo>
                    <a:pt x="126" y="18"/>
                  </a:lnTo>
                  <a:lnTo>
                    <a:pt x="124" y="18"/>
                  </a:lnTo>
                  <a:lnTo>
                    <a:pt x="120" y="16"/>
                  </a:lnTo>
                  <a:lnTo>
                    <a:pt x="118" y="16"/>
                  </a:lnTo>
                  <a:lnTo>
                    <a:pt x="113" y="14"/>
                  </a:lnTo>
                  <a:lnTo>
                    <a:pt x="111" y="14"/>
                  </a:lnTo>
                  <a:lnTo>
                    <a:pt x="107" y="14"/>
                  </a:lnTo>
                  <a:lnTo>
                    <a:pt x="102" y="12"/>
                  </a:lnTo>
                  <a:lnTo>
                    <a:pt x="100" y="12"/>
                  </a:lnTo>
                  <a:lnTo>
                    <a:pt x="96" y="10"/>
                  </a:lnTo>
                  <a:lnTo>
                    <a:pt x="91" y="10"/>
                  </a:lnTo>
                  <a:lnTo>
                    <a:pt x="89" y="10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6" y="8"/>
                  </a:lnTo>
                  <a:lnTo>
                    <a:pt x="72" y="6"/>
                  </a:lnTo>
                  <a:lnTo>
                    <a:pt x="67" y="6"/>
                  </a:lnTo>
                  <a:lnTo>
                    <a:pt x="63" y="6"/>
                  </a:lnTo>
                  <a:lnTo>
                    <a:pt x="59" y="6"/>
                  </a:lnTo>
                  <a:lnTo>
                    <a:pt x="54" y="4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7" y="2"/>
                  </a:lnTo>
                  <a:lnTo>
                    <a:pt x="30" y="2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11" y="12"/>
                  </a:lnTo>
                  <a:lnTo>
                    <a:pt x="15" y="12"/>
                  </a:lnTo>
                  <a:lnTo>
                    <a:pt x="20" y="12"/>
                  </a:lnTo>
                  <a:lnTo>
                    <a:pt x="24" y="14"/>
                  </a:lnTo>
                  <a:lnTo>
                    <a:pt x="30" y="14"/>
                  </a:lnTo>
                  <a:lnTo>
                    <a:pt x="35" y="14"/>
                  </a:lnTo>
                  <a:lnTo>
                    <a:pt x="39" y="14"/>
                  </a:lnTo>
                  <a:lnTo>
                    <a:pt x="44" y="16"/>
                  </a:lnTo>
                  <a:lnTo>
                    <a:pt x="48" y="16"/>
                  </a:lnTo>
                  <a:lnTo>
                    <a:pt x="52" y="16"/>
                  </a:lnTo>
                  <a:lnTo>
                    <a:pt x="57" y="16"/>
                  </a:lnTo>
                  <a:lnTo>
                    <a:pt x="61" y="18"/>
                  </a:lnTo>
                  <a:lnTo>
                    <a:pt x="65" y="18"/>
                  </a:lnTo>
                  <a:lnTo>
                    <a:pt x="70" y="18"/>
                  </a:lnTo>
                  <a:lnTo>
                    <a:pt x="74" y="20"/>
                  </a:lnTo>
                  <a:lnTo>
                    <a:pt x="78" y="20"/>
                  </a:lnTo>
                  <a:lnTo>
                    <a:pt x="83" y="2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4" y="22"/>
                  </a:lnTo>
                  <a:lnTo>
                    <a:pt x="96" y="24"/>
                  </a:lnTo>
                  <a:lnTo>
                    <a:pt x="100" y="24"/>
                  </a:lnTo>
                  <a:lnTo>
                    <a:pt x="104" y="24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3" y="26"/>
                  </a:lnTo>
                  <a:lnTo>
                    <a:pt x="118" y="28"/>
                  </a:lnTo>
                  <a:lnTo>
                    <a:pt x="120" y="28"/>
                  </a:lnTo>
                  <a:lnTo>
                    <a:pt x="122" y="30"/>
                  </a:lnTo>
                  <a:lnTo>
                    <a:pt x="126" y="30"/>
                  </a:lnTo>
                  <a:lnTo>
                    <a:pt x="128" y="32"/>
                  </a:lnTo>
                  <a:lnTo>
                    <a:pt x="133" y="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5" name="Freeform 58"/>
            <p:cNvSpPr>
              <a:spLocks/>
            </p:cNvSpPr>
            <p:nvPr/>
          </p:nvSpPr>
          <p:spPr bwMode="auto">
            <a:xfrm>
              <a:off x="4416425" y="5054600"/>
              <a:ext cx="131763" cy="93663"/>
            </a:xfrm>
            <a:custGeom>
              <a:avLst/>
              <a:gdLst>
                <a:gd name="T0" fmla="*/ 131763 w 90"/>
                <a:gd name="T1" fmla="*/ 73025 h 59"/>
                <a:gd name="T2" fmla="*/ 121515 w 90"/>
                <a:gd name="T3" fmla="*/ 66675 h 59"/>
                <a:gd name="T4" fmla="*/ 115659 w 90"/>
                <a:gd name="T5" fmla="*/ 60325 h 59"/>
                <a:gd name="T6" fmla="*/ 108338 w 90"/>
                <a:gd name="T7" fmla="*/ 53975 h 59"/>
                <a:gd name="T8" fmla="*/ 102482 w 90"/>
                <a:gd name="T9" fmla="*/ 47625 h 59"/>
                <a:gd name="T10" fmla="*/ 92234 w 90"/>
                <a:gd name="T11" fmla="*/ 44450 h 59"/>
                <a:gd name="T12" fmla="*/ 86378 w 90"/>
                <a:gd name="T13" fmla="*/ 38100 h 59"/>
                <a:gd name="T14" fmla="*/ 80522 w 90"/>
                <a:gd name="T15" fmla="*/ 34925 h 59"/>
                <a:gd name="T16" fmla="*/ 70274 w 90"/>
                <a:gd name="T17" fmla="*/ 28575 h 59"/>
                <a:gd name="T18" fmla="*/ 64417 w 90"/>
                <a:gd name="T19" fmla="*/ 25400 h 59"/>
                <a:gd name="T20" fmla="*/ 58561 w 90"/>
                <a:gd name="T21" fmla="*/ 22225 h 59"/>
                <a:gd name="T22" fmla="*/ 48313 w 90"/>
                <a:gd name="T23" fmla="*/ 15875 h 59"/>
                <a:gd name="T24" fmla="*/ 38065 w 90"/>
                <a:gd name="T25" fmla="*/ 12700 h 59"/>
                <a:gd name="T26" fmla="*/ 32209 w 90"/>
                <a:gd name="T27" fmla="*/ 9525 h 59"/>
                <a:gd name="T28" fmla="*/ 23425 w 90"/>
                <a:gd name="T29" fmla="*/ 6350 h 59"/>
                <a:gd name="T30" fmla="*/ 16104 w 90"/>
                <a:gd name="T31" fmla="*/ 3175 h 59"/>
                <a:gd name="T32" fmla="*/ 7320 w 90"/>
                <a:gd name="T33" fmla="*/ 0 h 59"/>
                <a:gd name="T34" fmla="*/ 4392 w 90"/>
                <a:gd name="T35" fmla="*/ 19050 h 59"/>
                <a:gd name="T36" fmla="*/ 13176 w 90"/>
                <a:gd name="T37" fmla="*/ 22225 h 59"/>
                <a:gd name="T38" fmla="*/ 19032 w 90"/>
                <a:gd name="T39" fmla="*/ 25400 h 59"/>
                <a:gd name="T40" fmla="*/ 29281 w 90"/>
                <a:gd name="T41" fmla="*/ 28575 h 59"/>
                <a:gd name="T42" fmla="*/ 35137 w 90"/>
                <a:gd name="T43" fmla="*/ 31750 h 59"/>
                <a:gd name="T44" fmla="*/ 45385 w 90"/>
                <a:gd name="T45" fmla="*/ 34925 h 59"/>
                <a:gd name="T46" fmla="*/ 51241 w 90"/>
                <a:gd name="T47" fmla="*/ 38100 h 59"/>
                <a:gd name="T48" fmla="*/ 58561 w 90"/>
                <a:gd name="T49" fmla="*/ 44450 h 59"/>
                <a:gd name="T50" fmla="*/ 67346 w 90"/>
                <a:gd name="T51" fmla="*/ 47625 h 59"/>
                <a:gd name="T52" fmla="*/ 73202 w 90"/>
                <a:gd name="T53" fmla="*/ 50800 h 59"/>
                <a:gd name="T54" fmla="*/ 80522 w 90"/>
                <a:gd name="T55" fmla="*/ 57150 h 59"/>
                <a:gd name="T56" fmla="*/ 86378 w 90"/>
                <a:gd name="T57" fmla="*/ 60325 h 59"/>
                <a:gd name="T58" fmla="*/ 92234 w 90"/>
                <a:gd name="T59" fmla="*/ 66675 h 59"/>
                <a:gd name="T60" fmla="*/ 99554 w 90"/>
                <a:gd name="T61" fmla="*/ 73025 h 59"/>
                <a:gd name="T62" fmla="*/ 105410 w 90"/>
                <a:gd name="T63" fmla="*/ 76200 h 59"/>
                <a:gd name="T64" fmla="*/ 112731 w 90"/>
                <a:gd name="T65" fmla="*/ 84138 h 59"/>
                <a:gd name="T66" fmla="*/ 131763 w 90"/>
                <a:gd name="T67" fmla="*/ 87313 h 59"/>
                <a:gd name="T68" fmla="*/ 124443 w 90"/>
                <a:gd name="T69" fmla="*/ 93663 h 59"/>
                <a:gd name="T70" fmla="*/ 115659 w 90"/>
                <a:gd name="T71" fmla="*/ 73025 h 5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"/>
                <a:gd name="T109" fmla="*/ 0 h 59"/>
                <a:gd name="T110" fmla="*/ 90 w 90"/>
                <a:gd name="T111" fmla="*/ 59 h 5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" h="59">
                  <a:moveTo>
                    <a:pt x="79" y="46"/>
                  </a:moveTo>
                  <a:lnTo>
                    <a:pt x="90" y="46"/>
                  </a:lnTo>
                  <a:lnTo>
                    <a:pt x="85" y="44"/>
                  </a:lnTo>
                  <a:lnTo>
                    <a:pt x="83" y="42"/>
                  </a:lnTo>
                  <a:lnTo>
                    <a:pt x="81" y="40"/>
                  </a:lnTo>
                  <a:lnTo>
                    <a:pt x="79" y="38"/>
                  </a:lnTo>
                  <a:lnTo>
                    <a:pt x="77" y="36"/>
                  </a:lnTo>
                  <a:lnTo>
                    <a:pt x="74" y="34"/>
                  </a:lnTo>
                  <a:lnTo>
                    <a:pt x="72" y="32"/>
                  </a:lnTo>
                  <a:lnTo>
                    <a:pt x="70" y="30"/>
                  </a:lnTo>
                  <a:lnTo>
                    <a:pt x="68" y="30"/>
                  </a:lnTo>
                  <a:lnTo>
                    <a:pt x="63" y="28"/>
                  </a:lnTo>
                  <a:lnTo>
                    <a:pt x="61" y="26"/>
                  </a:lnTo>
                  <a:lnTo>
                    <a:pt x="59" y="24"/>
                  </a:lnTo>
                  <a:lnTo>
                    <a:pt x="57" y="22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48" y="18"/>
                  </a:lnTo>
                  <a:lnTo>
                    <a:pt x="46" y="18"/>
                  </a:lnTo>
                  <a:lnTo>
                    <a:pt x="44" y="16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5" y="12"/>
                  </a:lnTo>
                  <a:lnTo>
                    <a:pt x="33" y="10"/>
                  </a:lnTo>
                  <a:lnTo>
                    <a:pt x="31" y="10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7" y="12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7" y="26"/>
                  </a:lnTo>
                  <a:lnTo>
                    <a:pt x="40" y="28"/>
                  </a:lnTo>
                  <a:lnTo>
                    <a:pt x="42" y="28"/>
                  </a:lnTo>
                  <a:lnTo>
                    <a:pt x="46" y="30"/>
                  </a:lnTo>
                  <a:lnTo>
                    <a:pt x="48" y="32"/>
                  </a:lnTo>
                  <a:lnTo>
                    <a:pt x="50" y="32"/>
                  </a:lnTo>
                  <a:lnTo>
                    <a:pt x="53" y="34"/>
                  </a:lnTo>
                  <a:lnTo>
                    <a:pt x="55" y="36"/>
                  </a:lnTo>
                  <a:lnTo>
                    <a:pt x="57" y="38"/>
                  </a:lnTo>
                  <a:lnTo>
                    <a:pt x="59" y="38"/>
                  </a:lnTo>
                  <a:lnTo>
                    <a:pt x="61" y="40"/>
                  </a:lnTo>
                  <a:lnTo>
                    <a:pt x="63" y="42"/>
                  </a:lnTo>
                  <a:lnTo>
                    <a:pt x="66" y="44"/>
                  </a:lnTo>
                  <a:lnTo>
                    <a:pt x="68" y="46"/>
                  </a:lnTo>
                  <a:lnTo>
                    <a:pt x="70" y="48"/>
                  </a:lnTo>
                  <a:lnTo>
                    <a:pt x="72" y="48"/>
                  </a:lnTo>
                  <a:lnTo>
                    <a:pt x="74" y="50"/>
                  </a:lnTo>
                  <a:lnTo>
                    <a:pt x="77" y="53"/>
                  </a:lnTo>
                  <a:lnTo>
                    <a:pt x="79" y="55"/>
                  </a:lnTo>
                  <a:lnTo>
                    <a:pt x="90" y="55"/>
                  </a:lnTo>
                  <a:lnTo>
                    <a:pt x="79" y="55"/>
                  </a:lnTo>
                  <a:lnTo>
                    <a:pt x="85" y="59"/>
                  </a:lnTo>
                  <a:lnTo>
                    <a:pt x="90" y="55"/>
                  </a:lnTo>
                  <a:lnTo>
                    <a:pt x="79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Freeform 59"/>
            <p:cNvSpPr>
              <a:spLocks/>
            </p:cNvSpPr>
            <p:nvPr/>
          </p:nvSpPr>
          <p:spPr bwMode="auto">
            <a:xfrm>
              <a:off x="4532313" y="5041900"/>
              <a:ext cx="171450" cy="100013"/>
            </a:xfrm>
            <a:custGeom>
              <a:avLst/>
              <a:gdLst>
                <a:gd name="T0" fmla="*/ 162658 w 117"/>
                <a:gd name="T1" fmla="*/ 3175 h 63"/>
                <a:gd name="T2" fmla="*/ 146538 w 117"/>
                <a:gd name="T3" fmla="*/ 6350 h 63"/>
                <a:gd name="T4" fmla="*/ 133350 w 117"/>
                <a:gd name="T5" fmla="*/ 9525 h 63"/>
                <a:gd name="T6" fmla="*/ 120162 w 117"/>
                <a:gd name="T7" fmla="*/ 12700 h 63"/>
                <a:gd name="T8" fmla="*/ 111369 w 117"/>
                <a:gd name="T9" fmla="*/ 15875 h 63"/>
                <a:gd name="T10" fmla="*/ 98181 w 117"/>
                <a:gd name="T11" fmla="*/ 22225 h 63"/>
                <a:gd name="T12" fmla="*/ 84992 w 117"/>
                <a:gd name="T13" fmla="*/ 25400 h 63"/>
                <a:gd name="T14" fmla="*/ 76200 w 117"/>
                <a:gd name="T15" fmla="*/ 31750 h 63"/>
                <a:gd name="T16" fmla="*/ 65942 w 117"/>
                <a:gd name="T17" fmla="*/ 38100 h 63"/>
                <a:gd name="T18" fmla="*/ 54219 w 117"/>
                <a:gd name="T19" fmla="*/ 41275 h 63"/>
                <a:gd name="T20" fmla="*/ 43962 w 117"/>
                <a:gd name="T21" fmla="*/ 47625 h 63"/>
                <a:gd name="T22" fmla="*/ 38100 w 117"/>
                <a:gd name="T23" fmla="*/ 53975 h 63"/>
                <a:gd name="T24" fmla="*/ 27842 w 117"/>
                <a:gd name="T25" fmla="*/ 60325 h 63"/>
                <a:gd name="T26" fmla="*/ 19050 w 117"/>
                <a:gd name="T27" fmla="*/ 66675 h 63"/>
                <a:gd name="T28" fmla="*/ 11723 w 117"/>
                <a:gd name="T29" fmla="*/ 73025 h 63"/>
                <a:gd name="T30" fmla="*/ 2931 w 117"/>
                <a:gd name="T31" fmla="*/ 82550 h 63"/>
                <a:gd name="T32" fmla="*/ 16119 w 117"/>
                <a:gd name="T33" fmla="*/ 100013 h 63"/>
                <a:gd name="T34" fmla="*/ 21981 w 117"/>
                <a:gd name="T35" fmla="*/ 92075 h 63"/>
                <a:gd name="T36" fmla="*/ 27842 w 117"/>
                <a:gd name="T37" fmla="*/ 85725 h 63"/>
                <a:gd name="T38" fmla="*/ 35169 w 117"/>
                <a:gd name="T39" fmla="*/ 79375 h 63"/>
                <a:gd name="T40" fmla="*/ 43962 w 117"/>
                <a:gd name="T41" fmla="*/ 73025 h 63"/>
                <a:gd name="T42" fmla="*/ 51288 w 117"/>
                <a:gd name="T43" fmla="*/ 66675 h 63"/>
                <a:gd name="T44" fmla="*/ 60081 w 117"/>
                <a:gd name="T45" fmla="*/ 60325 h 63"/>
                <a:gd name="T46" fmla="*/ 70338 w 117"/>
                <a:gd name="T47" fmla="*/ 57150 h 63"/>
                <a:gd name="T48" fmla="*/ 79131 w 117"/>
                <a:gd name="T49" fmla="*/ 50800 h 63"/>
                <a:gd name="T50" fmla="*/ 89388 w 117"/>
                <a:gd name="T51" fmla="*/ 47625 h 63"/>
                <a:gd name="T52" fmla="*/ 98181 w 117"/>
                <a:gd name="T53" fmla="*/ 41275 h 63"/>
                <a:gd name="T54" fmla="*/ 111369 w 117"/>
                <a:gd name="T55" fmla="*/ 38100 h 63"/>
                <a:gd name="T56" fmla="*/ 120162 w 117"/>
                <a:gd name="T57" fmla="*/ 31750 h 63"/>
                <a:gd name="T58" fmla="*/ 133350 w 117"/>
                <a:gd name="T59" fmla="*/ 28575 h 63"/>
                <a:gd name="T60" fmla="*/ 146538 w 117"/>
                <a:gd name="T61" fmla="*/ 25400 h 63"/>
                <a:gd name="T62" fmla="*/ 159727 w 117"/>
                <a:gd name="T63" fmla="*/ 22225 h 63"/>
                <a:gd name="T64" fmla="*/ 171450 w 117"/>
                <a:gd name="T65" fmla="*/ 19050 h 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7"/>
                <a:gd name="T100" fmla="*/ 0 h 63"/>
                <a:gd name="T101" fmla="*/ 117 w 117"/>
                <a:gd name="T102" fmla="*/ 63 h 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7" h="63">
                  <a:moveTo>
                    <a:pt x="115" y="0"/>
                  </a:moveTo>
                  <a:lnTo>
                    <a:pt x="111" y="2"/>
                  </a:lnTo>
                  <a:lnTo>
                    <a:pt x="104" y="2"/>
                  </a:lnTo>
                  <a:lnTo>
                    <a:pt x="100" y="4"/>
                  </a:lnTo>
                  <a:lnTo>
                    <a:pt x="95" y="4"/>
                  </a:lnTo>
                  <a:lnTo>
                    <a:pt x="91" y="6"/>
                  </a:lnTo>
                  <a:lnTo>
                    <a:pt x="87" y="6"/>
                  </a:lnTo>
                  <a:lnTo>
                    <a:pt x="82" y="8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2" y="12"/>
                  </a:lnTo>
                  <a:lnTo>
                    <a:pt x="67" y="14"/>
                  </a:lnTo>
                  <a:lnTo>
                    <a:pt x="63" y="16"/>
                  </a:lnTo>
                  <a:lnTo>
                    <a:pt x="58" y="16"/>
                  </a:lnTo>
                  <a:lnTo>
                    <a:pt x="56" y="18"/>
                  </a:lnTo>
                  <a:lnTo>
                    <a:pt x="52" y="20"/>
                  </a:lnTo>
                  <a:lnTo>
                    <a:pt x="48" y="22"/>
                  </a:lnTo>
                  <a:lnTo>
                    <a:pt x="45" y="24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5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4"/>
                  </a:lnTo>
                  <a:lnTo>
                    <a:pt x="21" y="36"/>
                  </a:lnTo>
                  <a:lnTo>
                    <a:pt x="19" y="38"/>
                  </a:lnTo>
                  <a:lnTo>
                    <a:pt x="15" y="40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8" y="46"/>
                  </a:lnTo>
                  <a:lnTo>
                    <a:pt x="6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11" y="63"/>
                  </a:lnTo>
                  <a:lnTo>
                    <a:pt x="13" y="61"/>
                  </a:lnTo>
                  <a:lnTo>
                    <a:pt x="15" y="58"/>
                  </a:lnTo>
                  <a:lnTo>
                    <a:pt x="17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4" y="50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5" y="42"/>
                  </a:lnTo>
                  <a:lnTo>
                    <a:pt x="39" y="40"/>
                  </a:lnTo>
                  <a:lnTo>
                    <a:pt x="41" y="38"/>
                  </a:lnTo>
                  <a:lnTo>
                    <a:pt x="43" y="38"/>
                  </a:lnTo>
                  <a:lnTo>
                    <a:pt x="48" y="36"/>
                  </a:lnTo>
                  <a:lnTo>
                    <a:pt x="50" y="34"/>
                  </a:lnTo>
                  <a:lnTo>
                    <a:pt x="54" y="32"/>
                  </a:lnTo>
                  <a:lnTo>
                    <a:pt x="56" y="30"/>
                  </a:lnTo>
                  <a:lnTo>
                    <a:pt x="61" y="30"/>
                  </a:lnTo>
                  <a:lnTo>
                    <a:pt x="65" y="28"/>
                  </a:lnTo>
                  <a:lnTo>
                    <a:pt x="67" y="26"/>
                  </a:lnTo>
                  <a:lnTo>
                    <a:pt x="72" y="24"/>
                  </a:lnTo>
                  <a:lnTo>
                    <a:pt x="76" y="24"/>
                  </a:lnTo>
                  <a:lnTo>
                    <a:pt x="80" y="22"/>
                  </a:lnTo>
                  <a:lnTo>
                    <a:pt x="82" y="20"/>
                  </a:lnTo>
                  <a:lnTo>
                    <a:pt x="87" y="20"/>
                  </a:lnTo>
                  <a:lnTo>
                    <a:pt x="91" y="18"/>
                  </a:lnTo>
                  <a:lnTo>
                    <a:pt x="95" y="18"/>
                  </a:lnTo>
                  <a:lnTo>
                    <a:pt x="100" y="16"/>
                  </a:lnTo>
                  <a:lnTo>
                    <a:pt x="104" y="14"/>
                  </a:lnTo>
                  <a:lnTo>
                    <a:pt x="109" y="14"/>
                  </a:lnTo>
                  <a:lnTo>
                    <a:pt x="113" y="12"/>
                  </a:lnTo>
                  <a:lnTo>
                    <a:pt x="117" y="12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7" name="Freeform 60"/>
            <p:cNvSpPr>
              <a:spLocks/>
            </p:cNvSpPr>
            <p:nvPr/>
          </p:nvSpPr>
          <p:spPr bwMode="auto">
            <a:xfrm>
              <a:off x="4700588" y="5016500"/>
              <a:ext cx="360362" cy="44450"/>
            </a:xfrm>
            <a:custGeom>
              <a:avLst/>
              <a:gdLst>
                <a:gd name="T0" fmla="*/ 344248 w 246"/>
                <a:gd name="T1" fmla="*/ 0 h 28"/>
                <a:gd name="T2" fmla="*/ 314951 w 246"/>
                <a:gd name="T3" fmla="*/ 0 h 28"/>
                <a:gd name="T4" fmla="*/ 287118 w 246"/>
                <a:gd name="T5" fmla="*/ 0 h 28"/>
                <a:gd name="T6" fmla="*/ 257820 w 246"/>
                <a:gd name="T7" fmla="*/ 0 h 28"/>
                <a:gd name="T8" fmla="*/ 229987 w 246"/>
                <a:gd name="T9" fmla="*/ 3175 h 28"/>
                <a:gd name="T10" fmla="*/ 203619 w 246"/>
                <a:gd name="T11" fmla="*/ 3175 h 28"/>
                <a:gd name="T12" fmla="*/ 181646 w 246"/>
                <a:gd name="T13" fmla="*/ 3175 h 28"/>
                <a:gd name="T14" fmla="*/ 156743 w 246"/>
                <a:gd name="T15" fmla="*/ 6350 h 28"/>
                <a:gd name="T16" fmla="*/ 133305 w 246"/>
                <a:gd name="T17" fmla="*/ 6350 h 28"/>
                <a:gd name="T18" fmla="*/ 111331 w 246"/>
                <a:gd name="T19" fmla="*/ 9525 h 28"/>
                <a:gd name="T20" fmla="*/ 92288 w 246"/>
                <a:gd name="T21" fmla="*/ 9525 h 28"/>
                <a:gd name="T22" fmla="*/ 73244 w 246"/>
                <a:gd name="T23" fmla="*/ 12700 h 28"/>
                <a:gd name="T24" fmla="*/ 54201 w 246"/>
                <a:gd name="T25" fmla="*/ 15875 h 28"/>
                <a:gd name="T26" fmla="*/ 38087 w 246"/>
                <a:gd name="T27" fmla="*/ 19050 h 28"/>
                <a:gd name="T28" fmla="*/ 21973 w 246"/>
                <a:gd name="T29" fmla="*/ 22225 h 28"/>
                <a:gd name="T30" fmla="*/ 5860 w 246"/>
                <a:gd name="T31" fmla="*/ 25400 h 28"/>
                <a:gd name="T32" fmla="*/ 2930 w 246"/>
                <a:gd name="T33" fmla="*/ 44450 h 28"/>
                <a:gd name="T34" fmla="*/ 19044 w 246"/>
                <a:gd name="T35" fmla="*/ 41275 h 28"/>
                <a:gd name="T36" fmla="*/ 32227 w 246"/>
                <a:gd name="T37" fmla="*/ 38100 h 28"/>
                <a:gd name="T38" fmla="*/ 48341 w 246"/>
                <a:gd name="T39" fmla="*/ 34925 h 28"/>
                <a:gd name="T40" fmla="*/ 67385 w 246"/>
                <a:gd name="T41" fmla="*/ 31750 h 28"/>
                <a:gd name="T42" fmla="*/ 86428 w 246"/>
                <a:gd name="T43" fmla="*/ 31750 h 28"/>
                <a:gd name="T44" fmla="*/ 105472 w 246"/>
                <a:gd name="T45" fmla="*/ 28575 h 28"/>
                <a:gd name="T46" fmla="*/ 124515 w 246"/>
                <a:gd name="T47" fmla="*/ 25400 h 28"/>
                <a:gd name="T48" fmla="*/ 146489 w 246"/>
                <a:gd name="T49" fmla="*/ 25400 h 28"/>
                <a:gd name="T50" fmla="*/ 168462 w 246"/>
                <a:gd name="T51" fmla="*/ 22225 h 28"/>
                <a:gd name="T52" fmla="*/ 194830 w 246"/>
                <a:gd name="T53" fmla="*/ 22225 h 28"/>
                <a:gd name="T54" fmla="*/ 219733 w 246"/>
                <a:gd name="T55" fmla="*/ 22225 h 28"/>
                <a:gd name="T56" fmla="*/ 246101 w 246"/>
                <a:gd name="T57" fmla="*/ 19050 h 28"/>
                <a:gd name="T58" fmla="*/ 271004 w 246"/>
                <a:gd name="T59" fmla="*/ 19050 h 28"/>
                <a:gd name="T60" fmla="*/ 300302 w 246"/>
                <a:gd name="T61" fmla="*/ 19050 h 28"/>
                <a:gd name="T62" fmla="*/ 328135 w 246"/>
                <a:gd name="T63" fmla="*/ 19050 h 28"/>
                <a:gd name="T64" fmla="*/ 360362 w 246"/>
                <a:gd name="T65" fmla="*/ 19050 h 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6"/>
                <a:gd name="T100" fmla="*/ 0 h 28"/>
                <a:gd name="T101" fmla="*/ 246 w 246"/>
                <a:gd name="T102" fmla="*/ 28 h 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6" h="28">
                  <a:moveTo>
                    <a:pt x="246" y="0"/>
                  </a:moveTo>
                  <a:lnTo>
                    <a:pt x="235" y="0"/>
                  </a:lnTo>
                  <a:lnTo>
                    <a:pt x="224" y="0"/>
                  </a:lnTo>
                  <a:lnTo>
                    <a:pt x="215" y="0"/>
                  </a:lnTo>
                  <a:lnTo>
                    <a:pt x="205" y="0"/>
                  </a:lnTo>
                  <a:lnTo>
                    <a:pt x="196" y="0"/>
                  </a:lnTo>
                  <a:lnTo>
                    <a:pt x="185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57" y="2"/>
                  </a:lnTo>
                  <a:lnTo>
                    <a:pt x="148" y="2"/>
                  </a:lnTo>
                  <a:lnTo>
                    <a:pt x="139" y="2"/>
                  </a:lnTo>
                  <a:lnTo>
                    <a:pt x="131" y="2"/>
                  </a:lnTo>
                  <a:lnTo>
                    <a:pt x="124" y="2"/>
                  </a:lnTo>
                  <a:lnTo>
                    <a:pt x="115" y="2"/>
                  </a:lnTo>
                  <a:lnTo>
                    <a:pt x="107" y="4"/>
                  </a:lnTo>
                  <a:lnTo>
                    <a:pt x="100" y="4"/>
                  </a:lnTo>
                  <a:lnTo>
                    <a:pt x="91" y="4"/>
                  </a:lnTo>
                  <a:lnTo>
                    <a:pt x="85" y="4"/>
                  </a:lnTo>
                  <a:lnTo>
                    <a:pt x="76" y="6"/>
                  </a:lnTo>
                  <a:lnTo>
                    <a:pt x="70" y="6"/>
                  </a:lnTo>
                  <a:lnTo>
                    <a:pt x="63" y="6"/>
                  </a:lnTo>
                  <a:lnTo>
                    <a:pt x="57" y="8"/>
                  </a:lnTo>
                  <a:lnTo>
                    <a:pt x="50" y="8"/>
                  </a:lnTo>
                  <a:lnTo>
                    <a:pt x="44" y="8"/>
                  </a:lnTo>
                  <a:lnTo>
                    <a:pt x="37" y="10"/>
                  </a:lnTo>
                  <a:lnTo>
                    <a:pt x="30" y="10"/>
                  </a:lnTo>
                  <a:lnTo>
                    <a:pt x="26" y="12"/>
                  </a:lnTo>
                  <a:lnTo>
                    <a:pt x="20" y="12"/>
                  </a:lnTo>
                  <a:lnTo>
                    <a:pt x="15" y="14"/>
                  </a:lnTo>
                  <a:lnTo>
                    <a:pt x="9" y="14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2" y="28"/>
                  </a:lnTo>
                  <a:lnTo>
                    <a:pt x="7" y="26"/>
                  </a:lnTo>
                  <a:lnTo>
                    <a:pt x="13" y="26"/>
                  </a:lnTo>
                  <a:lnTo>
                    <a:pt x="17" y="24"/>
                  </a:lnTo>
                  <a:lnTo>
                    <a:pt x="22" y="24"/>
                  </a:lnTo>
                  <a:lnTo>
                    <a:pt x="28" y="24"/>
                  </a:lnTo>
                  <a:lnTo>
                    <a:pt x="33" y="22"/>
                  </a:lnTo>
                  <a:lnTo>
                    <a:pt x="39" y="22"/>
                  </a:lnTo>
                  <a:lnTo>
                    <a:pt x="46" y="20"/>
                  </a:lnTo>
                  <a:lnTo>
                    <a:pt x="52" y="20"/>
                  </a:lnTo>
                  <a:lnTo>
                    <a:pt x="59" y="20"/>
                  </a:lnTo>
                  <a:lnTo>
                    <a:pt x="65" y="18"/>
                  </a:lnTo>
                  <a:lnTo>
                    <a:pt x="72" y="18"/>
                  </a:lnTo>
                  <a:lnTo>
                    <a:pt x="78" y="18"/>
                  </a:lnTo>
                  <a:lnTo>
                    <a:pt x="85" y="16"/>
                  </a:lnTo>
                  <a:lnTo>
                    <a:pt x="94" y="16"/>
                  </a:lnTo>
                  <a:lnTo>
                    <a:pt x="100" y="16"/>
                  </a:lnTo>
                  <a:lnTo>
                    <a:pt x="109" y="16"/>
                  </a:lnTo>
                  <a:lnTo>
                    <a:pt x="115" y="14"/>
                  </a:lnTo>
                  <a:lnTo>
                    <a:pt x="124" y="14"/>
                  </a:lnTo>
                  <a:lnTo>
                    <a:pt x="133" y="14"/>
                  </a:lnTo>
                  <a:lnTo>
                    <a:pt x="141" y="14"/>
                  </a:lnTo>
                  <a:lnTo>
                    <a:pt x="150" y="14"/>
                  </a:lnTo>
                  <a:lnTo>
                    <a:pt x="159" y="14"/>
                  </a:lnTo>
                  <a:lnTo>
                    <a:pt x="168" y="12"/>
                  </a:lnTo>
                  <a:lnTo>
                    <a:pt x="176" y="12"/>
                  </a:lnTo>
                  <a:lnTo>
                    <a:pt x="185" y="12"/>
                  </a:lnTo>
                  <a:lnTo>
                    <a:pt x="196" y="12"/>
                  </a:lnTo>
                  <a:lnTo>
                    <a:pt x="205" y="12"/>
                  </a:lnTo>
                  <a:lnTo>
                    <a:pt x="215" y="12"/>
                  </a:lnTo>
                  <a:lnTo>
                    <a:pt x="224" y="12"/>
                  </a:lnTo>
                  <a:lnTo>
                    <a:pt x="235" y="12"/>
                  </a:lnTo>
                  <a:lnTo>
                    <a:pt x="246" y="12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8" name="Freeform 61"/>
            <p:cNvSpPr>
              <a:spLocks/>
            </p:cNvSpPr>
            <p:nvPr/>
          </p:nvSpPr>
          <p:spPr bwMode="auto">
            <a:xfrm>
              <a:off x="5060950" y="5013325"/>
              <a:ext cx="268288" cy="22225"/>
            </a:xfrm>
            <a:custGeom>
              <a:avLst/>
              <a:gdLst>
                <a:gd name="T0" fmla="*/ 263890 w 183"/>
                <a:gd name="T1" fmla="*/ 0 h 14"/>
                <a:gd name="T2" fmla="*/ 258026 w 183"/>
                <a:gd name="T3" fmla="*/ 0 h 14"/>
                <a:gd name="T4" fmla="*/ 252161 w 183"/>
                <a:gd name="T5" fmla="*/ 0 h 14"/>
                <a:gd name="T6" fmla="*/ 241899 w 183"/>
                <a:gd name="T7" fmla="*/ 3175 h 14"/>
                <a:gd name="T8" fmla="*/ 230171 w 183"/>
                <a:gd name="T9" fmla="*/ 3175 h 14"/>
                <a:gd name="T10" fmla="*/ 216976 w 183"/>
                <a:gd name="T11" fmla="*/ 3175 h 14"/>
                <a:gd name="T12" fmla="*/ 203782 w 183"/>
                <a:gd name="T13" fmla="*/ 3175 h 14"/>
                <a:gd name="T14" fmla="*/ 187655 w 183"/>
                <a:gd name="T15" fmla="*/ 3175 h 14"/>
                <a:gd name="T16" fmla="*/ 171528 w 183"/>
                <a:gd name="T17" fmla="*/ 3175 h 14"/>
                <a:gd name="T18" fmla="*/ 152470 w 183"/>
                <a:gd name="T19" fmla="*/ 3175 h 14"/>
                <a:gd name="T20" fmla="*/ 133411 w 183"/>
                <a:gd name="T21" fmla="*/ 3175 h 14"/>
                <a:gd name="T22" fmla="*/ 111420 w 183"/>
                <a:gd name="T23" fmla="*/ 3175 h 14"/>
                <a:gd name="T24" fmla="*/ 89429 w 183"/>
                <a:gd name="T25" fmla="*/ 3175 h 14"/>
                <a:gd name="T26" fmla="*/ 67439 w 183"/>
                <a:gd name="T27" fmla="*/ 3175 h 14"/>
                <a:gd name="T28" fmla="*/ 41050 w 183"/>
                <a:gd name="T29" fmla="*/ 3175 h 14"/>
                <a:gd name="T30" fmla="*/ 13194 w 183"/>
                <a:gd name="T31" fmla="*/ 3175 h 14"/>
                <a:gd name="T32" fmla="*/ 0 w 183"/>
                <a:gd name="T33" fmla="*/ 22225 h 14"/>
                <a:gd name="T34" fmla="*/ 27855 w 183"/>
                <a:gd name="T35" fmla="*/ 22225 h 14"/>
                <a:gd name="T36" fmla="*/ 54244 w 183"/>
                <a:gd name="T37" fmla="*/ 22225 h 14"/>
                <a:gd name="T38" fmla="*/ 79167 w 183"/>
                <a:gd name="T39" fmla="*/ 22225 h 14"/>
                <a:gd name="T40" fmla="*/ 102624 w 183"/>
                <a:gd name="T41" fmla="*/ 22225 h 14"/>
                <a:gd name="T42" fmla="*/ 124615 w 183"/>
                <a:gd name="T43" fmla="*/ 22225 h 14"/>
                <a:gd name="T44" fmla="*/ 143673 w 183"/>
                <a:gd name="T45" fmla="*/ 22225 h 14"/>
                <a:gd name="T46" fmla="*/ 162732 w 183"/>
                <a:gd name="T47" fmla="*/ 22225 h 14"/>
                <a:gd name="T48" fmla="*/ 178859 w 183"/>
                <a:gd name="T49" fmla="*/ 22225 h 14"/>
                <a:gd name="T50" fmla="*/ 197917 w 183"/>
                <a:gd name="T51" fmla="*/ 22225 h 14"/>
                <a:gd name="T52" fmla="*/ 211112 w 183"/>
                <a:gd name="T53" fmla="*/ 22225 h 14"/>
                <a:gd name="T54" fmla="*/ 222840 w 183"/>
                <a:gd name="T55" fmla="*/ 22225 h 14"/>
                <a:gd name="T56" fmla="*/ 236035 w 183"/>
                <a:gd name="T57" fmla="*/ 22225 h 14"/>
                <a:gd name="T58" fmla="*/ 244831 w 183"/>
                <a:gd name="T59" fmla="*/ 19050 h 14"/>
                <a:gd name="T60" fmla="*/ 255094 w 183"/>
                <a:gd name="T61" fmla="*/ 19050 h 14"/>
                <a:gd name="T62" fmla="*/ 260958 w 183"/>
                <a:gd name="T63" fmla="*/ 19050 h 14"/>
                <a:gd name="T64" fmla="*/ 268288 w 183"/>
                <a:gd name="T65" fmla="*/ 0 h 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3"/>
                <a:gd name="T100" fmla="*/ 0 h 14"/>
                <a:gd name="T101" fmla="*/ 183 w 183"/>
                <a:gd name="T102" fmla="*/ 14 h 1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3" h="14">
                  <a:moveTo>
                    <a:pt x="183" y="0"/>
                  </a:moveTo>
                  <a:lnTo>
                    <a:pt x="180" y="0"/>
                  </a:lnTo>
                  <a:lnTo>
                    <a:pt x="178" y="0"/>
                  </a:lnTo>
                  <a:lnTo>
                    <a:pt x="176" y="0"/>
                  </a:lnTo>
                  <a:lnTo>
                    <a:pt x="174" y="0"/>
                  </a:lnTo>
                  <a:lnTo>
                    <a:pt x="172" y="0"/>
                  </a:lnTo>
                  <a:lnTo>
                    <a:pt x="167" y="0"/>
                  </a:lnTo>
                  <a:lnTo>
                    <a:pt x="165" y="2"/>
                  </a:lnTo>
                  <a:lnTo>
                    <a:pt x="161" y="2"/>
                  </a:lnTo>
                  <a:lnTo>
                    <a:pt x="157" y="2"/>
                  </a:lnTo>
                  <a:lnTo>
                    <a:pt x="152" y="2"/>
                  </a:lnTo>
                  <a:lnTo>
                    <a:pt x="148" y="2"/>
                  </a:lnTo>
                  <a:lnTo>
                    <a:pt x="144" y="2"/>
                  </a:lnTo>
                  <a:lnTo>
                    <a:pt x="139" y="2"/>
                  </a:lnTo>
                  <a:lnTo>
                    <a:pt x="135" y="2"/>
                  </a:lnTo>
                  <a:lnTo>
                    <a:pt x="128" y="2"/>
                  </a:lnTo>
                  <a:lnTo>
                    <a:pt x="122" y="2"/>
                  </a:lnTo>
                  <a:lnTo>
                    <a:pt x="117" y="2"/>
                  </a:lnTo>
                  <a:lnTo>
                    <a:pt x="111" y="2"/>
                  </a:lnTo>
                  <a:lnTo>
                    <a:pt x="104" y="2"/>
                  </a:lnTo>
                  <a:lnTo>
                    <a:pt x="98" y="2"/>
                  </a:lnTo>
                  <a:lnTo>
                    <a:pt x="91" y="2"/>
                  </a:lnTo>
                  <a:lnTo>
                    <a:pt x="85" y="2"/>
                  </a:lnTo>
                  <a:lnTo>
                    <a:pt x="76" y="2"/>
                  </a:lnTo>
                  <a:lnTo>
                    <a:pt x="70" y="2"/>
                  </a:lnTo>
                  <a:lnTo>
                    <a:pt x="61" y="2"/>
                  </a:lnTo>
                  <a:lnTo>
                    <a:pt x="54" y="2"/>
                  </a:lnTo>
                  <a:lnTo>
                    <a:pt x="46" y="2"/>
                  </a:lnTo>
                  <a:lnTo>
                    <a:pt x="37" y="2"/>
                  </a:lnTo>
                  <a:lnTo>
                    <a:pt x="28" y="2"/>
                  </a:lnTo>
                  <a:lnTo>
                    <a:pt x="19" y="2"/>
                  </a:lnTo>
                  <a:lnTo>
                    <a:pt x="9" y="2"/>
                  </a:lnTo>
                  <a:lnTo>
                    <a:pt x="0" y="2"/>
                  </a:lnTo>
                  <a:lnTo>
                    <a:pt x="0" y="14"/>
                  </a:lnTo>
                  <a:lnTo>
                    <a:pt x="9" y="14"/>
                  </a:lnTo>
                  <a:lnTo>
                    <a:pt x="19" y="14"/>
                  </a:lnTo>
                  <a:lnTo>
                    <a:pt x="28" y="14"/>
                  </a:lnTo>
                  <a:lnTo>
                    <a:pt x="37" y="14"/>
                  </a:lnTo>
                  <a:lnTo>
                    <a:pt x="46" y="14"/>
                  </a:lnTo>
                  <a:lnTo>
                    <a:pt x="54" y="14"/>
                  </a:lnTo>
                  <a:lnTo>
                    <a:pt x="61" y="14"/>
                  </a:lnTo>
                  <a:lnTo>
                    <a:pt x="70" y="14"/>
                  </a:lnTo>
                  <a:lnTo>
                    <a:pt x="76" y="14"/>
                  </a:lnTo>
                  <a:lnTo>
                    <a:pt x="85" y="14"/>
                  </a:lnTo>
                  <a:lnTo>
                    <a:pt x="91" y="14"/>
                  </a:lnTo>
                  <a:lnTo>
                    <a:pt x="98" y="14"/>
                  </a:lnTo>
                  <a:lnTo>
                    <a:pt x="104" y="14"/>
                  </a:lnTo>
                  <a:lnTo>
                    <a:pt x="111" y="14"/>
                  </a:lnTo>
                  <a:lnTo>
                    <a:pt x="117" y="14"/>
                  </a:lnTo>
                  <a:lnTo>
                    <a:pt x="122" y="14"/>
                  </a:lnTo>
                  <a:lnTo>
                    <a:pt x="128" y="14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4" y="14"/>
                  </a:lnTo>
                  <a:lnTo>
                    <a:pt x="148" y="14"/>
                  </a:lnTo>
                  <a:lnTo>
                    <a:pt x="152" y="14"/>
                  </a:lnTo>
                  <a:lnTo>
                    <a:pt x="157" y="14"/>
                  </a:lnTo>
                  <a:lnTo>
                    <a:pt x="161" y="14"/>
                  </a:lnTo>
                  <a:lnTo>
                    <a:pt x="165" y="14"/>
                  </a:lnTo>
                  <a:lnTo>
                    <a:pt x="167" y="12"/>
                  </a:lnTo>
                  <a:lnTo>
                    <a:pt x="172" y="12"/>
                  </a:lnTo>
                  <a:lnTo>
                    <a:pt x="174" y="12"/>
                  </a:lnTo>
                  <a:lnTo>
                    <a:pt x="176" y="12"/>
                  </a:lnTo>
                  <a:lnTo>
                    <a:pt x="178" y="12"/>
                  </a:lnTo>
                  <a:lnTo>
                    <a:pt x="183" y="12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9" name="Freeform 62"/>
            <p:cNvSpPr>
              <a:spLocks/>
            </p:cNvSpPr>
            <p:nvPr/>
          </p:nvSpPr>
          <p:spPr bwMode="auto">
            <a:xfrm>
              <a:off x="5329238" y="4992688"/>
              <a:ext cx="114300" cy="39687"/>
            </a:xfrm>
            <a:custGeom>
              <a:avLst/>
              <a:gdLst>
                <a:gd name="T0" fmla="*/ 104042 w 78"/>
                <a:gd name="T1" fmla="*/ 0 h 25"/>
                <a:gd name="T2" fmla="*/ 101112 w 78"/>
                <a:gd name="T3" fmla="*/ 3175 h 25"/>
                <a:gd name="T4" fmla="*/ 98181 w 78"/>
                <a:gd name="T5" fmla="*/ 3175 h 25"/>
                <a:gd name="T6" fmla="*/ 95250 w 78"/>
                <a:gd name="T7" fmla="*/ 3175 h 25"/>
                <a:gd name="T8" fmla="*/ 95250 w 78"/>
                <a:gd name="T9" fmla="*/ 6350 h 25"/>
                <a:gd name="T10" fmla="*/ 92319 w 78"/>
                <a:gd name="T11" fmla="*/ 6350 h 25"/>
                <a:gd name="T12" fmla="*/ 89388 w 78"/>
                <a:gd name="T13" fmla="*/ 6350 h 25"/>
                <a:gd name="T14" fmla="*/ 84992 w 78"/>
                <a:gd name="T15" fmla="*/ 6350 h 25"/>
                <a:gd name="T16" fmla="*/ 82062 w 78"/>
                <a:gd name="T17" fmla="*/ 9525 h 25"/>
                <a:gd name="T18" fmla="*/ 79131 w 78"/>
                <a:gd name="T19" fmla="*/ 9525 h 25"/>
                <a:gd name="T20" fmla="*/ 76200 w 78"/>
                <a:gd name="T21" fmla="*/ 9525 h 25"/>
                <a:gd name="T22" fmla="*/ 73269 w 78"/>
                <a:gd name="T23" fmla="*/ 14287 h 25"/>
                <a:gd name="T24" fmla="*/ 70338 w 78"/>
                <a:gd name="T25" fmla="*/ 14287 h 25"/>
                <a:gd name="T26" fmla="*/ 65942 w 78"/>
                <a:gd name="T27" fmla="*/ 14287 h 25"/>
                <a:gd name="T28" fmla="*/ 63012 w 78"/>
                <a:gd name="T29" fmla="*/ 14287 h 25"/>
                <a:gd name="T30" fmla="*/ 60081 w 78"/>
                <a:gd name="T31" fmla="*/ 14287 h 25"/>
                <a:gd name="T32" fmla="*/ 54219 w 78"/>
                <a:gd name="T33" fmla="*/ 17462 h 25"/>
                <a:gd name="T34" fmla="*/ 49823 w 78"/>
                <a:gd name="T35" fmla="*/ 17462 h 25"/>
                <a:gd name="T36" fmla="*/ 46892 w 78"/>
                <a:gd name="T37" fmla="*/ 17462 h 25"/>
                <a:gd name="T38" fmla="*/ 43962 w 78"/>
                <a:gd name="T39" fmla="*/ 17462 h 25"/>
                <a:gd name="T40" fmla="*/ 41031 w 78"/>
                <a:gd name="T41" fmla="*/ 17462 h 25"/>
                <a:gd name="T42" fmla="*/ 35169 w 78"/>
                <a:gd name="T43" fmla="*/ 17462 h 25"/>
                <a:gd name="T44" fmla="*/ 30773 w 78"/>
                <a:gd name="T45" fmla="*/ 20637 h 25"/>
                <a:gd name="T46" fmla="*/ 27842 w 78"/>
                <a:gd name="T47" fmla="*/ 20637 h 25"/>
                <a:gd name="T48" fmla="*/ 21981 w 78"/>
                <a:gd name="T49" fmla="*/ 20637 h 25"/>
                <a:gd name="T50" fmla="*/ 19050 w 78"/>
                <a:gd name="T51" fmla="*/ 20637 h 25"/>
                <a:gd name="T52" fmla="*/ 16119 w 78"/>
                <a:gd name="T53" fmla="*/ 20637 h 25"/>
                <a:gd name="T54" fmla="*/ 8792 w 78"/>
                <a:gd name="T55" fmla="*/ 20637 h 25"/>
                <a:gd name="T56" fmla="*/ 5862 w 78"/>
                <a:gd name="T57" fmla="*/ 20637 h 25"/>
                <a:gd name="T58" fmla="*/ 0 w 78"/>
                <a:gd name="T59" fmla="*/ 20637 h 25"/>
                <a:gd name="T60" fmla="*/ 0 w 78"/>
                <a:gd name="T61" fmla="*/ 39687 h 25"/>
                <a:gd name="T62" fmla="*/ 5862 w 78"/>
                <a:gd name="T63" fmla="*/ 39687 h 25"/>
                <a:gd name="T64" fmla="*/ 8792 w 78"/>
                <a:gd name="T65" fmla="*/ 39687 h 25"/>
                <a:gd name="T66" fmla="*/ 16119 w 78"/>
                <a:gd name="T67" fmla="*/ 39687 h 25"/>
                <a:gd name="T68" fmla="*/ 19050 w 78"/>
                <a:gd name="T69" fmla="*/ 39687 h 25"/>
                <a:gd name="T70" fmla="*/ 24912 w 78"/>
                <a:gd name="T71" fmla="*/ 39687 h 25"/>
                <a:gd name="T72" fmla="*/ 27842 w 78"/>
                <a:gd name="T73" fmla="*/ 39687 h 25"/>
                <a:gd name="T74" fmla="*/ 35169 w 78"/>
                <a:gd name="T75" fmla="*/ 36512 h 25"/>
                <a:gd name="T76" fmla="*/ 38100 w 78"/>
                <a:gd name="T77" fmla="*/ 36512 h 25"/>
                <a:gd name="T78" fmla="*/ 41031 w 78"/>
                <a:gd name="T79" fmla="*/ 36512 h 25"/>
                <a:gd name="T80" fmla="*/ 46892 w 78"/>
                <a:gd name="T81" fmla="*/ 36512 h 25"/>
                <a:gd name="T82" fmla="*/ 49823 w 78"/>
                <a:gd name="T83" fmla="*/ 36512 h 25"/>
                <a:gd name="T84" fmla="*/ 54219 w 78"/>
                <a:gd name="T85" fmla="*/ 36512 h 25"/>
                <a:gd name="T86" fmla="*/ 57150 w 78"/>
                <a:gd name="T87" fmla="*/ 33337 h 25"/>
                <a:gd name="T88" fmla="*/ 60081 w 78"/>
                <a:gd name="T89" fmla="*/ 33337 h 25"/>
                <a:gd name="T90" fmla="*/ 65942 w 78"/>
                <a:gd name="T91" fmla="*/ 33337 h 25"/>
                <a:gd name="T92" fmla="*/ 70338 w 78"/>
                <a:gd name="T93" fmla="*/ 33337 h 25"/>
                <a:gd name="T94" fmla="*/ 73269 w 78"/>
                <a:gd name="T95" fmla="*/ 33337 h 25"/>
                <a:gd name="T96" fmla="*/ 76200 w 78"/>
                <a:gd name="T97" fmla="*/ 30162 h 25"/>
                <a:gd name="T98" fmla="*/ 79131 w 78"/>
                <a:gd name="T99" fmla="*/ 30162 h 25"/>
                <a:gd name="T100" fmla="*/ 82062 w 78"/>
                <a:gd name="T101" fmla="*/ 30162 h 25"/>
                <a:gd name="T102" fmla="*/ 84992 w 78"/>
                <a:gd name="T103" fmla="*/ 30162 h 25"/>
                <a:gd name="T104" fmla="*/ 89388 w 78"/>
                <a:gd name="T105" fmla="*/ 26987 h 25"/>
                <a:gd name="T106" fmla="*/ 92319 w 78"/>
                <a:gd name="T107" fmla="*/ 26987 h 25"/>
                <a:gd name="T108" fmla="*/ 95250 w 78"/>
                <a:gd name="T109" fmla="*/ 26987 h 25"/>
                <a:gd name="T110" fmla="*/ 98181 w 78"/>
                <a:gd name="T111" fmla="*/ 26987 h 25"/>
                <a:gd name="T112" fmla="*/ 101112 w 78"/>
                <a:gd name="T113" fmla="*/ 23812 h 25"/>
                <a:gd name="T114" fmla="*/ 104042 w 78"/>
                <a:gd name="T115" fmla="*/ 23812 h 25"/>
                <a:gd name="T116" fmla="*/ 108438 w 78"/>
                <a:gd name="T117" fmla="*/ 20637 h 25"/>
                <a:gd name="T118" fmla="*/ 111369 w 78"/>
                <a:gd name="T119" fmla="*/ 20637 h 25"/>
                <a:gd name="T120" fmla="*/ 114300 w 78"/>
                <a:gd name="T121" fmla="*/ 17462 h 25"/>
                <a:gd name="T122" fmla="*/ 104042 w 78"/>
                <a:gd name="T123" fmla="*/ 0 h 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25"/>
                <a:gd name="T188" fmla="*/ 78 w 78"/>
                <a:gd name="T189" fmla="*/ 25 h 2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25">
                  <a:moveTo>
                    <a:pt x="71" y="0"/>
                  </a:moveTo>
                  <a:lnTo>
                    <a:pt x="69" y="2"/>
                  </a:lnTo>
                  <a:lnTo>
                    <a:pt x="67" y="2"/>
                  </a:lnTo>
                  <a:lnTo>
                    <a:pt x="65" y="2"/>
                  </a:lnTo>
                  <a:lnTo>
                    <a:pt x="65" y="4"/>
                  </a:lnTo>
                  <a:lnTo>
                    <a:pt x="63" y="4"/>
                  </a:lnTo>
                  <a:lnTo>
                    <a:pt x="61" y="4"/>
                  </a:lnTo>
                  <a:lnTo>
                    <a:pt x="58" y="4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48" y="9"/>
                  </a:lnTo>
                  <a:lnTo>
                    <a:pt x="45" y="9"/>
                  </a:lnTo>
                  <a:lnTo>
                    <a:pt x="43" y="9"/>
                  </a:lnTo>
                  <a:lnTo>
                    <a:pt x="41" y="9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2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9" y="13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39" y="21"/>
                  </a:lnTo>
                  <a:lnTo>
                    <a:pt x="41" y="21"/>
                  </a:lnTo>
                  <a:lnTo>
                    <a:pt x="45" y="21"/>
                  </a:lnTo>
                  <a:lnTo>
                    <a:pt x="48" y="21"/>
                  </a:lnTo>
                  <a:lnTo>
                    <a:pt x="50" y="21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19"/>
                  </a:lnTo>
                  <a:lnTo>
                    <a:pt x="58" y="19"/>
                  </a:lnTo>
                  <a:lnTo>
                    <a:pt x="61" y="17"/>
                  </a:lnTo>
                  <a:lnTo>
                    <a:pt x="63" y="17"/>
                  </a:lnTo>
                  <a:lnTo>
                    <a:pt x="65" y="17"/>
                  </a:lnTo>
                  <a:lnTo>
                    <a:pt x="67" y="17"/>
                  </a:lnTo>
                  <a:lnTo>
                    <a:pt x="69" y="15"/>
                  </a:lnTo>
                  <a:lnTo>
                    <a:pt x="71" y="15"/>
                  </a:lnTo>
                  <a:lnTo>
                    <a:pt x="74" y="13"/>
                  </a:lnTo>
                  <a:lnTo>
                    <a:pt x="76" y="13"/>
                  </a:lnTo>
                  <a:lnTo>
                    <a:pt x="78" y="1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Freeform 63"/>
            <p:cNvSpPr>
              <a:spLocks/>
            </p:cNvSpPr>
            <p:nvPr/>
          </p:nvSpPr>
          <p:spPr bwMode="auto">
            <a:xfrm>
              <a:off x="5434013" y="4935538"/>
              <a:ext cx="47625" cy="74612"/>
            </a:xfrm>
            <a:custGeom>
              <a:avLst/>
              <a:gdLst>
                <a:gd name="T0" fmla="*/ 28864 w 33"/>
                <a:gd name="T1" fmla="*/ 0 h 47"/>
                <a:gd name="T2" fmla="*/ 28864 w 33"/>
                <a:gd name="T3" fmla="*/ 3175 h 47"/>
                <a:gd name="T4" fmla="*/ 28864 w 33"/>
                <a:gd name="T5" fmla="*/ 6350 h 47"/>
                <a:gd name="T6" fmla="*/ 25977 w 33"/>
                <a:gd name="T7" fmla="*/ 9525 h 47"/>
                <a:gd name="T8" fmla="*/ 25977 w 33"/>
                <a:gd name="T9" fmla="*/ 12700 h 47"/>
                <a:gd name="T10" fmla="*/ 25977 w 33"/>
                <a:gd name="T11" fmla="*/ 15875 h 47"/>
                <a:gd name="T12" fmla="*/ 25977 w 33"/>
                <a:gd name="T13" fmla="*/ 19050 h 47"/>
                <a:gd name="T14" fmla="*/ 25977 w 33"/>
                <a:gd name="T15" fmla="*/ 22225 h 47"/>
                <a:gd name="T16" fmla="*/ 25977 w 33"/>
                <a:gd name="T17" fmla="*/ 25400 h 47"/>
                <a:gd name="T18" fmla="*/ 25977 w 33"/>
                <a:gd name="T19" fmla="*/ 28575 h 47"/>
                <a:gd name="T20" fmla="*/ 23091 w 33"/>
                <a:gd name="T21" fmla="*/ 28575 h 47"/>
                <a:gd name="T22" fmla="*/ 23091 w 33"/>
                <a:gd name="T23" fmla="*/ 31750 h 47"/>
                <a:gd name="T24" fmla="*/ 23091 w 33"/>
                <a:gd name="T25" fmla="*/ 34925 h 47"/>
                <a:gd name="T26" fmla="*/ 20205 w 33"/>
                <a:gd name="T27" fmla="*/ 38100 h 47"/>
                <a:gd name="T28" fmla="*/ 20205 w 33"/>
                <a:gd name="T29" fmla="*/ 41275 h 47"/>
                <a:gd name="T30" fmla="*/ 15875 w 33"/>
                <a:gd name="T31" fmla="*/ 44450 h 47"/>
                <a:gd name="T32" fmla="*/ 15875 w 33"/>
                <a:gd name="T33" fmla="*/ 47625 h 47"/>
                <a:gd name="T34" fmla="*/ 12989 w 33"/>
                <a:gd name="T35" fmla="*/ 47625 h 47"/>
                <a:gd name="T36" fmla="*/ 10102 w 33"/>
                <a:gd name="T37" fmla="*/ 50800 h 47"/>
                <a:gd name="T38" fmla="*/ 7216 w 33"/>
                <a:gd name="T39" fmla="*/ 53975 h 47"/>
                <a:gd name="T40" fmla="*/ 4330 w 33"/>
                <a:gd name="T41" fmla="*/ 53975 h 47"/>
                <a:gd name="T42" fmla="*/ 4330 w 33"/>
                <a:gd name="T43" fmla="*/ 57150 h 47"/>
                <a:gd name="T44" fmla="*/ 0 w 33"/>
                <a:gd name="T45" fmla="*/ 57150 h 47"/>
                <a:gd name="T46" fmla="*/ 10102 w 33"/>
                <a:gd name="T47" fmla="*/ 74612 h 47"/>
                <a:gd name="T48" fmla="*/ 12989 w 33"/>
                <a:gd name="T49" fmla="*/ 74612 h 47"/>
                <a:gd name="T50" fmla="*/ 12989 w 33"/>
                <a:gd name="T51" fmla="*/ 71437 h 47"/>
                <a:gd name="T52" fmla="*/ 15875 w 33"/>
                <a:gd name="T53" fmla="*/ 71437 h 47"/>
                <a:gd name="T54" fmla="*/ 20205 w 33"/>
                <a:gd name="T55" fmla="*/ 71437 h 47"/>
                <a:gd name="T56" fmla="*/ 20205 w 33"/>
                <a:gd name="T57" fmla="*/ 66675 h 47"/>
                <a:gd name="T58" fmla="*/ 23091 w 33"/>
                <a:gd name="T59" fmla="*/ 66675 h 47"/>
                <a:gd name="T60" fmla="*/ 25977 w 33"/>
                <a:gd name="T61" fmla="*/ 63500 h 47"/>
                <a:gd name="T62" fmla="*/ 25977 w 33"/>
                <a:gd name="T63" fmla="*/ 60325 h 47"/>
                <a:gd name="T64" fmla="*/ 28864 w 33"/>
                <a:gd name="T65" fmla="*/ 60325 h 47"/>
                <a:gd name="T66" fmla="*/ 28864 w 33"/>
                <a:gd name="T67" fmla="*/ 57150 h 47"/>
                <a:gd name="T68" fmla="*/ 31750 w 33"/>
                <a:gd name="T69" fmla="*/ 57150 h 47"/>
                <a:gd name="T70" fmla="*/ 31750 w 33"/>
                <a:gd name="T71" fmla="*/ 53975 h 47"/>
                <a:gd name="T72" fmla="*/ 34636 w 33"/>
                <a:gd name="T73" fmla="*/ 50800 h 47"/>
                <a:gd name="T74" fmla="*/ 34636 w 33"/>
                <a:gd name="T75" fmla="*/ 47625 h 47"/>
                <a:gd name="T76" fmla="*/ 38966 w 33"/>
                <a:gd name="T77" fmla="*/ 44450 h 47"/>
                <a:gd name="T78" fmla="*/ 38966 w 33"/>
                <a:gd name="T79" fmla="*/ 41275 h 47"/>
                <a:gd name="T80" fmla="*/ 41852 w 33"/>
                <a:gd name="T81" fmla="*/ 38100 h 47"/>
                <a:gd name="T82" fmla="*/ 41852 w 33"/>
                <a:gd name="T83" fmla="*/ 34925 h 47"/>
                <a:gd name="T84" fmla="*/ 41852 w 33"/>
                <a:gd name="T85" fmla="*/ 31750 h 47"/>
                <a:gd name="T86" fmla="*/ 41852 w 33"/>
                <a:gd name="T87" fmla="*/ 28575 h 47"/>
                <a:gd name="T88" fmla="*/ 44739 w 33"/>
                <a:gd name="T89" fmla="*/ 25400 h 47"/>
                <a:gd name="T90" fmla="*/ 44739 w 33"/>
                <a:gd name="T91" fmla="*/ 22225 h 47"/>
                <a:gd name="T92" fmla="*/ 44739 w 33"/>
                <a:gd name="T93" fmla="*/ 19050 h 47"/>
                <a:gd name="T94" fmla="*/ 44739 w 33"/>
                <a:gd name="T95" fmla="*/ 15875 h 47"/>
                <a:gd name="T96" fmla="*/ 44739 w 33"/>
                <a:gd name="T97" fmla="*/ 12700 h 47"/>
                <a:gd name="T98" fmla="*/ 44739 w 33"/>
                <a:gd name="T99" fmla="*/ 9525 h 47"/>
                <a:gd name="T100" fmla="*/ 47625 w 33"/>
                <a:gd name="T101" fmla="*/ 6350 h 47"/>
                <a:gd name="T102" fmla="*/ 47625 w 33"/>
                <a:gd name="T103" fmla="*/ 3175 h 47"/>
                <a:gd name="T104" fmla="*/ 47625 w 33"/>
                <a:gd name="T105" fmla="*/ 0 h 47"/>
                <a:gd name="T106" fmla="*/ 28864 w 33"/>
                <a:gd name="T107" fmla="*/ 0 h 4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3"/>
                <a:gd name="T163" fmla="*/ 0 h 47"/>
                <a:gd name="T164" fmla="*/ 33 w 33"/>
                <a:gd name="T165" fmla="*/ 47 h 4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3" h="47">
                  <a:moveTo>
                    <a:pt x="20" y="0"/>
                  </a:moveTo>
                  <a:lnTo>
                    <a:pt x="20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9" y="30"/>
                  </a:lnTo>
                  <a:lnTo>
                    <a:pt x="7" y="32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0" y="36"/>
                  </a:lnTo>
                  <a:lnTo>
                    <a:pt x="7" y="47"/>
                  </a:lnTo>
                  <a:lnTo>
                    <a:pt x="9" y="47"/>
                  </a:lnTo>
                  <a:lnTo>
                    <a:pt x="9" y="45"/>
                  </a:lnTo>
                  <a:lnTo>
                    <a:pt x="11" y="45"/>
                  </a:lnTo>
                  <a:lnTo>
                    <a:pt x="14" y="45"/>
                  </a:lnTo>
                  <a:lnTo>
                    <a:pt x="14" y="42"/>
                  </a:lnTo>
                  <a:lnTo>
                    <a:pt x="16" y="42"/>
                  </a:lnTo>
                  <a:lnTo>
                    <a:pt x="18" y="40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4" y="32"/>
                  </a:lnTo>
                  <a:lnTo>
                    <a:pt x="24" y="30"/>
                  </a:lnTo>
                  <a:lnTo>
                    <a:pt x="27" y="28"/>
                  </a:lnTo>
                  <a:lnTo>
                    <a:pt x="27" y="26"/>
                  </a:lnTo>
                  <a:lnTo>
                    <a:pt x="29" y="24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29" y="18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2"/>
                  </a:lnTo>
                  <a:lnTo>
                    <a:pt x="31" y="10"/>
                  </a:lnTo>
                  <a:lnTo>
                    <a:pt x="31" y="8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Freeform 64"/>
            <p:cNvSpPr>
              <a:spLocks/>
            </p:cNvSpPr>
            <p:nvPr/>
          </p:nvSpPr>
          <p:spPr bwMode="auto">
            <a:xfrm>
              <a:off x="5462588" y="4919663"/>
              <a:ext cx="19050" cy="15875"/>
            </a:xfrm>
            <a:custGeom>
              <a:avLst/>
              <a:gdLst>
                <a:gd name="T0" fmla="*/ 10258 w 13"/>
                <a:gd name="T1" fmla="*/ 0 h 10"/>
                <a:gd name="T2" fmla="*/ 0 w 13"/>
                <a:gd name="T3" fmla="*/ 0 h 10"/>
                <a:gd name="T4" fmla="*/ 0 w 13"/>
                <a:gd name="T5" fmla="*/ 15875 h 10"/>
                <a:gd name="T6" fmla="*/ 19050 w 13"/>
                <a:gd name="T7" fmla="*/ 15875 h 10"/>
                <a:gd name="T8" fmla="*/ 19050 w 13"/>
                <a:gd name="T9" fmla="*/ 0 h 10"/>
                <a:gd name="T10" fmla="*/ 10258 w 13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0"/>
                <a:gd name="T20" fmla="*/ 13 w 13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0">
                  <a:moveTo>
                    <a:pt x="7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13" y="10"/>
                  </a:lnTo>
                  <a:lnTo>
                    <a:pt x="13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32" name="Rectangle 65"/>
          <p:cNvSpPr>
            <a:spLocks noChangeArrowheads="1"/>
          </p:cNvSpPr>
          <p:nvPr/>
        </p:nvSpPr>
        <p:spPr bwMode="auto">
          <a:xfrm>
            <a:off x="5376863" y="2917825"/>
            <a:ext cx="298450" cy="381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500">
                <a:latin typeface="Wingdings 3" pitchFamily="18" charset="2"/>
              </a:rPr>
              <a:t>Z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55" name="Rectangle 69"/>
          <p:cNvSpPr>
            <a:spLocks noChangeArrowheads="1"/>
          </p:cNvSpPr>
          <p:nvPr/>
        </p:nvSpPr>
        <p:spPr bwMode="auto">
          <a:xfrm>
            <a:off x="5887020" y="1301750"/>
            <a:ext cx="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40" name="Rectangle 73"/>
              <p:cNvSpPr>
                <a:spLocks noChangeArrowheads="1"/>
              </p:cNvSpPr>
              <p:nvPr/>
            </p:nvSpPr>
            <p:spPr bwMode="auto">
              <a:xfrm>
                <a:off x="396449" y="4799294"/>
                <a:ext cx="2548646" cy="1301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i="1" dirty="0" smtClean="0"/>
                  <a:t>: </a:t>
                </a:r>
                <a:r>
                  <a:rPr lang="en-US" sz="2400" dirty="0" smtClean="0"/>
                  <a:t>coupling factor</a:t>
                </a:r>
              </a:p>
              <a:p>
                <a:pPr eaLnBrk="0" hangingPunct="0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: shunt impedance</a:t>
                </a:r>
              </a:p>
              <a:p>
                <a:pPr eaLnBrk="0" hangingPunct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skw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den>
                        </m:f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US" sz="2400" dirty="0" smtClean="0"/>
                  <a:t>: R-upon-Q</a:t>
                </a:r>
                <a:endParaRPr lang="en-US" sz="2400" dirty="0"/>
              </a:p>
            </p:txBody>
          </p:sp>
        </mc:Choice>
        <mc:Fallback xmlns="">
          <p:sp>
            <p:nvSpPr>
              <p:cNvPr id="20540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449" y="4799294"/>
                <a:ext cx="2548646" cy="1301318"/>
              </a:xfrm>
              <a:prstGeom prst="rect">
                <a:avLst/>
              </a:prstGeom>
              <a:blipFill rotWithShape="0">
                <a:blip r:embed="rId4"/>
                <a:stretch>
                  <a:fillRect l="-5502" t="-7009" r="-5981" b="-46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43" name="Rectangle 80"/>
          <p:cNvSpPr>
            <a:spLocks noChangeArrowheads="1"/>
          </p:cNvSpPr>
          <p:nvPr/>
        </p:nvSpPr>
        <p:spPr bwMode="auto">
          <a:xfrm>
            <a:off x="5430838" y="920750"/>
            <a:ext cx="3357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/>
              <a:t>Simplification: single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87689" y="1480673"/>
                <a:ext cx="5499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689" y="1480673"/>
                <a:ext cx="549958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273162" y="1536012"/>
                <a:ext cx="789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𝑎𝑐𝑐</m:t>
                          </m:r>
                        </m:sub>
                      </m:sSub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62" y="1536012"/>
                <a:ext cx="789640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17236" y="4229427"/>
                <a:ext cx="478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236" y="4229427"/>
                <a:ext cx="478721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406211" y="4229427"/>
                <a:ext cx="4506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211" y="4229427"/>
                <a:ext cx="450636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057726" y="4229427"/>
                <a:ext cx="485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26" y="4229427"/>
                <a:ext cx="485454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30997" y="2662292"/>
                <a:ext cx="4791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997" y="2662292"/>
                <a:ext cx="479106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3019822" y="1936743"/>
            <a:ext cx="57546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186363" y="1480673"/>
            <a:ext cx="2780282" cy="2670640"/>
            <a:chOff x="5186363" y="1480673"/>
            <a:chExt cx="2780282" cy="2670640"/>
          </a:xfrm>
        </p:grpSpPr>
        <p:sp>
          <p:nvSpPr>
            <p:cNvPr id="20544" name="Freeform 30"/>
            <p:cNvSpPr>
              <a:spLocks/>
            </p:cNvSpPr>
            <p:nvPr/>
          </p:nvSpPr>
          <p:spPr bwMode="auto">
            <a:xfrm>
              <a:off x="5186363" y="2076450"/>
              <a:ext cx="54235" cy="53975"/>
            </a:xfrm>
            <a:custGeom>
              <a:avLst/>
              <a:gdLst>
                <a:gd name="T0" fmla="*/ 19 w 37"/>
                <a:gd name="T1" fmla="*/ 0 h 34"/>
                <a:gd name="T2" fmla="*/ 15 w 37"/>
                <a:gd name="T3" fmla="*/ 2 h 34"/>
                <a:gd name="T4" fmla="*/ 11 w 37"/>
                <a:gd name="T5" fmla="*/ 2 h 34"/>
                <a:gd name="T6" fmla="*/ 6 w 37"/>
                <a:gd name="T7" fmla="*/ 4 h 34"/>
                <a:gd name="T8" fmla="*/ 4 w 37"/>
                <a:gd name="T9" fmla="*/ 6 h 34"/>
                <a:gd name="T10" fmla="*/ 2 w 37"/>
                <a:gd name="T11" fmla="*/ 8 h 34"/>
                <a:gd name="T12" fmla="*/ 2 w 37"/>
                <a:gd name="T13" fmla="*/ 12 h 34"/>
                <a:gd name="T14" fmla="*/ 0 w 37"/>
                <a:gd name="T15" fmla="*/ 14 h 34"/>
                <a:gd name="T16" fmla="*/ 0 w 37"/>
                <a:gd name="T17" fmla="*/ 18 h 34"/>
                <a:gd name="T18" fmla="*/ 0 w 37"/>
                <a:gd name="T19" fmla="*/ 22 h 34"/>
                <a:gd name="T20" fmla="*/ 2 w 37"/>
                <a:gd name="T21" fmla="*/ 24 h 34"/>
                <a:gd name="T22" fmla="*/ 4 w 37"/>
                <a:gd name="T23" fmla="*/ 28 h 34"/>
                <a:gd name="T24" fmla="*/ 8 w 37"/>
                <a:gd name="T25" fmla="*/ 32 h 34"/>
                <a:gd name="T26" fmla="*/ 11 w 37"/>
                <a:gd name="T27" fmla="*/ 34 h 34"/>
                <a:gd name="T28" fmla="*/ 15 w 37"/>
                <a:gd name="T29" fmla="*/ 34 h 34"/>
                <a:gd name="T30" fmla="*/ 19 w 37"/>
                <a:gd name="T31" fmla="*/ 34 h 34"/>
                <a:gd name="T32" fmla="*/ 24 w 37"/>
                <a:gd name="T33" fmla="*/ 34 h 34"/>
                <a:gd name="T34" fmla="*/ 26 w 37"/>
                <a:gd name="T35" fmla="*/ 32 h 34"/>
                <a:gd name="T36" fmla="*/ 30 w 37"/>
                <a:gd name="T37" fmla="*/ 32 h 34"/>
                <a:gd name="T38" fmla="*/ 32 w 37"/>
                <a:gd name="T39" fmla="*/ 30 h 34"/>
                <a:gd name="T40" fmla="*/ 35 w 37"/>
                <a:gd name="T41" fmla="*/ 28 h 34"/>
                <a:gd name="T42" fmla="*/ 35 w 37"/>
                <a:gd name="T43" fmla="*/ 24 h 34"/>
                <a:gd name="T44" fmla="*/ 37 w 37"/>
                <a:gd name="T45" fmla="*/ 22 h 34"/>
                <a:gd name="T46" fmla="*/ 37 w 37"/>
                <a:gd name="T47" fmla="*/ 18 h 34"/>
                <a:gd name="T48" fmla="*/ 37 w 37"/>
                <a:gd name="T49" fmla="*/ 14 h 34"/>
                <a:gd name="T50" fmla="*/ 35 w 37"/>
                <a:gd name="T51" fmla="*/ 12 h 34"/>
                <a:gd name="T52" fmla="*/ 35 w 37"/>
                <a:gd name="T53" fmla="*/ 8 h 34"/>
                <a:gd name="T54" fmla="*/ 32 w 37"/>
                <a:gd name="T55" fmla="*/ 6 h 34"/>
                <a:gd name="T56" fmla="*/ 30 w 37"/>
                <a:gd name="T57" fmla="*/ 4 h 34"/>
                <a:gd name="T58" fmla="*/ 28 w 37"/>
                <a:gd name="T59" fmla="*/ 2 h 34"/>
                <a:gd name="T60" fmla="*/ 24 w 37"/>
                <a:gd name="T61" fmla="*/ 2 h 34"/>
                <a:gd name="T62" fmla="*/ 22 w 37"/>
                <a:gd name="T63" fmla="*/ 0 h 34"/>
                <a:gd name="T64" fmla="*/ 19 w 37"/>
                <a:gd name="T65" fmla="*/ 1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"/>
                <a:gd name="T100" fmla="*/ 0 h 34"/>
                <a:gd name="T101" fmla="*/ 37 w 37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" h="34">
                  <a:moveTo>
                    <a:pt x="19" y="18"/>
                  </a:moveTo>
                  <a:lnTo>
                    <a:pt x="19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13" y="34"/>
                  </a:lnTo>
                  <a:lnTo>
                    <a:pt x="15" y="34"/>
                  </a:lnTo>
                  <a:lnTo>
                    <a:pt x="17" y="34"/>
                  </a:lnTo>
                  <a:lnTo>
                    <a:pt x="19" y="34"/>
                  </a:lnTo>
                  <a:lnTo>
                    <a:pt x="22" y="34"/>
                  </a:lnTo>
                  <a:lnTo>
                    <a:pt x="24" y="34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2"/>
                  </a:lnTo>
                  <a:lnTo>
                    <a:pt x="30" y="32"/>
                  </a:lnTo>
                  <a:lnTo>
                    <a:pt x="30" y="30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5" y="28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45" name="Freeform 32"/>
            <p:cNvSpPr>
              <a:spLocks/>
            </p:cNvSpPr>
            <p:nvPr/>
          </p:nvSpPr>
          <p:spPr bwMode="auto">
            <a:xfrm>
              <a:off x="5186363" y="4097338"/>
              <a:ext cx="54235" cy="53975"/>
            </a:xfrm>
            <a:custGeom>
              <a:avLst/>
              <a:gdLst>
                <a:gd name="T0" fmla="*/ 19 w 37"/>
                <a:gd name="T1" fmla="*/ 16 h 34"/>
                <a:gd name="T2" fmla="*/ 19 w 37"/>
                <a:gd name="T3" fmla="*/ 0 h 34"/>
                <a:gd name="T4" fmla="*/ 17 w 37"/>
                <a:gd name="T5" fmla="*/ 0 h 34"/>
                <a:gd name="T6" fmla="*/ 15 w 37"/>
                <a:gd name="T7" fmla="*/ 0 h 34"/>
                <a:gd name="T8" fmla="*/ 13 w 37"/>
                <a:gd name="T9" fmla="*/ 0 h 34"/>
                <a:gd name="T10" fmla="*/ 11 w 37"/>
                <a:gd name="T11" fmla="*/ 2 h 34"/>
                <a:gd name="T12" fmla="*/ 8 w 37"/>
                <a:gd name="T13" fmla="*/ 2 h 34"/>
                <a:gd name="T14" fmla="*/ 8 w 37"/>
                <a:gd name="T15" fmla="*/ 4 h 34"/>
                <a:gd name="T16" fmla="*/ 6 w 37"/>
                <a:gd name="T17" fmla="*/ 4 h 34"/>
                <a:gd name="T18" fmla="*/ 4 w 37"/>
                <a:gd name="T19" fmla="*/ 6 h 34"/>
                <a:gd name="T20" fmla="*/ 4 w 37"/>
                <a:gd name="T21" fmla="*/ 8 h 34"/>
                <a:gd name="T22" fmla="*/ 2 w 37"/>
                <a:gd name="T23" fmla="*/ 8 h 34"/>
                <a:gd name="T24" fmla="*/ 2 w 37"/>
                <a:gd name="T25" fmla="*/ 10 h 34"/>
                <a:gd name="T26" fmla="*/ 2 w 37"/>
                <a:gd name="T27" fmla="*/ 12 h 34"/>
                <a:gd name="T28" fmla="*/ 0 w 37"/>
                <a:gd name="T29" fmla="*/ 14 h 34"/>
                <a:gd name="T30" fmla="*/ 0 w 37"/>
                <a:gd name="T31" fmla="*/ 16 h 34"/>
                <a:gd name="T32" fmla="*/ 0 w 37"/>
                <a:gd name="T33" fmla="*/ 18 h 34"/>
                <a:gd name="T34" fmla="*/ 0 w 37"/>
                <a:gd name="T35" fmla="*/ 20 h 34"/>
                <a:gd name="T36" fmla="*/ 2 w 37"/>
                <a:gd name="T37" fmla="*/ 20 h 34"/>
                <a:gd name="T38" fmla="*/ 2 w 37"/>
                <a:gd name="T39" fmla="*/ 22 h 34"/>
                <a:gd name="T40" fmla="*/ 2 w 37"/>
                <a:gd name="T41" fmla="*/ 24 h 34"/>
                <a:gd name="T42" fmla="*/ 2 w 37"/>
                <a:gd name="T43" fmla="*/ 26 h 34"/>
                <a:gd name="T44" fmla="*/ 4 w 37"/>
                <a:gd name="T45" fmla="*/ 26 h 34"/>
                <a:gd name="T46" fmla="*/ 4 w 37"/>
                <a:gd name="T47" fmla="*/ 28 h 34"/>
                <a:gd name="T48" fmla="*/ 6 w 37"/>
                <a:gd name="T49" fmla="*/ 28 h 34"/>
                <a:gd name="T50" fmla="*/ 6 w 37"/>
                <a:gd name="T51" fmla="*/ 30 h 34"/>
                <a:gd name="T52" fmla="*/ 8 w 37"/>
                <a:gd name="T53" fmla="*/ 30 h 34"/>
                <a:gd name="T54" fmla="*/ 11 w 37"/>
                <a:gd name="T55" fmla="*/ 32 h 34"/>
                <a:gd name="T56" fmla="*/ 13 w 37"/>
                <a:gd name="T57" fmla="*/ 32 h 34"/>
                <a:gd name="T58" fmla="*/ 15 w 37"/>
                <a:gd name="T59" fmla="*/ 32 h 34"/>
                <a:gd name="T60" fmla="*/ 15 w 37"/>
                <a:gd name="T61" fmla="*/ 34 h 34"/>
                <a:gd name="T62" fmla="*/ 17 w 37"/>
                <a:gd name="T63" fmla="*/ 34 h 34"/>
                <a:gd name="T64" fmla="*/ 19 w 37"/>
                <a:gd name="T65" fmla="*/ 34 h 34"/>
                <a:gd name="T66" fmla="*/ 22 w 37"/>
                <a:gd name="T67" fmla="*/ 34 h 34"/>
                <a:gd name="T68" fmla="*/ 24 w 37"/>
                <a:gd name="T69" fmla="*/ 32 h 34"/>
                <a:gd name="T70" fmla="*/ 26 w 37"/>
                <a:gd name="T71" fmla="*/ 32 h 34"/>
                <a:gd name="T72" fmla="*/ 28 w 37"/>
                <a:gd name="T73" fmla="*/ 32 h 34"/>
                <a:gd name="T74" fmla="*/ 28 w 37"/>
                <a:gd name="T75" fmla="*/ 30 h 34"/>
                <a:gd name="T76" fmla="*/ 30 w 37"/>
                <a:gd name="T77" fmla="*/ 30 h 34"/>
                <a:gd name="T78" fmla="*/ 30 w 37"/>
                <a:gd name="T79" fmla="*/ 28 h 34"/>
                <a:gd name="T80" fmla="*/ 32 w 37"/>
                <a:gd name="T81" fmla="*/ 28 h 34"/>
                <a:gd name="T82" fmla="*/ 32 w 37"/>
                <a:gd name="T83" fmla="*/ 26 h 34"/>
                <a:gd name="T84" fmla="*/ 35 w 37"/>
                <a:gd name="T85" fmla="*/ 26 h 34"/>
                <a:gd name="T86" fmla="*/ 35 w 37"/>
                <a:gd name="T87" fmla="*/ 24 h 34"/>
                <a:gd name="T88" fmla="*/ 37 w 37"/>
                <a:gd name="T89" fmla="*/ 22 h 34"/>
                <a:gd name="T90" fmla="*/ 37 w 37"/>
                <a:gd name="T91" fmla="*/ 20 h 34"/>
                <a:gd name="T92" fmla="*/ 37 w 37"/>
                <a:gd name="T93" fmla="*/ 18 h 34"/>
                <a:gd name="T94" fmla="*/ 37 w 37"/>
                <a:gd name="T95" fmla="*/ 16 h 34"/>
                <a:gd name="T96" fmla="*/ 37 w 37"/>
                <a:gd name="T97" fmla="*/ 14 h 34"/>
                <a:gd name="T98" fmla="*/ 37 w 37"/>
                <a:gd name="T99" fmla="*/ 12 h 34"/>
                <a:gd name="T100" fmla="*/ 37 w 37"/>
                <a:gd name="T101" fmla="*/ 10 h 34"/>
                <a:gd name="T102" fmla="*/ 35 w 37"/>
                <a:gd name="T103" fmla="*/ 10 h 34"/>
                <a:gd name="T104" fmla="*/ 35 w 37"/>
                <a:gd name="T105" fmla="*/ 8 h 34"/>
                <a:gd name="T106" fmla="*/ 32 w 37"/>
                <a:gd name="T107" fmla="*/ 6 h 34"/>
                <a:gd name="T108" fmla="*/ 32 w 37"/>
                <a:gd name="T109" fmla="*/ 4 h 34"/>
                <a:gd name="T110" fmla="*/ 30 w 37"/>
                <a:gd name="T111" fmla="*/ 4 h 34"/>
                <a:gd name="T112" fmla="*/ 28 w 37"/>
                <a:gd name="T113" fmla="*/ 2 h 34"/>
                <a:gd name="T114" fmla="*/ 26 w 37"/>
                <a:gd name="T115" fmla="*/ 2 h 34"/>
                <a:gd name="T116" fmla="*/ 26 w 37"/>
                <a:gd name="T117" fmla="*/ 0 h 34"/>
                <a:gd name="T118" fmla="*/ 24 w 37"/>
                <a:gd name="T119" fmla="*/ 0 h 34"/>
                <a:gd name="T120" fmla="*/ 22 w 37"/>
                <a:gd name="T121" fmla="*/ 0 h 34"/>
                <a:gd name="T122" fmla="*/ 19 w 37"/>
                <a:gd name="T123" fmla="*/ 0 h 34"/>
                <a:gd name="T124" fmla="*/ 19 w 37"/>
                <a:gd name="T125" fmla="*/ 16 h 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7"/>
                <a:gd name="T190" fmla="*/ 0 h 34"/>
                <a:gd name="T191" fmla="*/ 37 w 37"/>
                <a:gd name="T192" fmla="*/ 34 h 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7" h="34">
                  <a:moveTo>
                    <a:pt x="19" y="16"/>
                  </a:move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1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7" y="34"/>
                  </a:lnTo>
                  <a:lnTo>
                    <a:pt x="19" y="34"/>
                  </a:lnTo>
                  <a:lnTo>
                    <a:pt x="22" y="34"/>
                  </a:lnTo>
                  <a:lnTo>
                    <a:pt x="24" y="32"/>
                  </a:lnTo>
                  <a:lnTo>
                    <a:pt x="26" y="32"/>
                  </a:lnTo>
                  <a:lnTo>
                    <a:pt x="28" y="32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46" name="Freeform 28"/>
            <p:cNvSpPr>
              <a:spLocks/>
            </p:cNvSpPr>
            <p:nvPr/>
          </p:nvSpPr>
          <p:spPr bwMode="auto">
            <a:xfrm>
              <a:off x="6879373" y="2779713"/>
              <a:ext cx="408961" cy="411163"/>
            </a:xfrm>
            <a:custGeom>
              <a:avLst/>
              <a:gdLst>
                <a:gd name="T0" fmla="*/ 126 w 279"/>
                <a:gd name="T1" fmla="*/ 2 h 259"/>
                <a:gd name="T2" fmla="*/ 105 w 279"/>
                <a:gd name="T3" fmla="*/ 4 h 259"/>
                <a:gd name="T4" fmla="*/ 85 w 279"/>
                <a:gd name="T5" fmla="*/ 10 h 259"/>
                <a:gd name="T6" fmla="*/ 68 w 279"/>
                <a:gd name="T7" fmla="*/ 18 h 259"/>
                <a:gd name="T8" fmla="*/ 50 w 279"/>
                <a:gd name="T9" fmla="*/ 30 h 259"/>
                <a:gd name="T10" fmla="*/ 37 w 279"/>
                <a:gd name="T11" fmla="*/ 42 h 259"/>
                <a:gd name="T12" fmla="*/ 24 w 279"/>
                <a:gd name="T13" fmla="*/ 57 h 259"/>
                <a:gd name="T14" fmla="*/ 13 w 279"/>
                <a:gd name="T15" fmla="*/ 75 h 259"/>
                <a:gd name="T16" fmla="*/ 7 w 279"/>
                <a:gd name="T17" fmla="*/ 91 h 259"/>
                <a:gd name="T18" fmla="*/ 2 w 279"/>
                <a:gd name="T19" fmla="*/ 111 h 259"/>
                <a:gd name="T20" fmla="*/ 0 w 279"/>
                <a:gd name="T21" fmla="*/ 129 h 259"/>
                <a:gd name="T22" fmla="*/ 2 w 279"/>
                <a:gd name="T23" fmla="*/ 150 h 259"/>
                <a:gd name="T24" fmla="*/ 7 w 279"/>
                <a:gd name="T25" fmla="*/ 168 h 259"/>
                <a:gd name="T26" fmla="*/ 13 w 279"/>
                <a:gd name="T27" fmla="*/ 186 h 259"/>
                <a:gd name="T28" fmla="*/ 24 w 279"/>
                <a:gd name="T29" fmla="*/ 202 h 259"/>
                <a:gd name="T30" fmla="*/ 37 w 279"/>
                <a:gd name="T31" fmla="*/ 217 h 259"/>
                <a:gd name="T32" fmla="*/ 50 w 279"/>
                <a:gd name="T33" fmla="*/ 231 h 259"/>
                <a:gd name="T34" fmla="*/ 68 w 279"/>
                <a:gd name="T35" fmla="*/ 241 h 259"/>
                <a:gd name="T36" fmla="*/ 85 w 279"/>
                <a:gd name="T37" fmla="*/ 249 h 259"/>
                <a:gd name="T38" fmla="*/ 105 w 279"/>
                <a:gd name="T39" fmla="*/ 255 h 259"/>
                <a:gd name="T40" fmla="*/ 126 w 279"/>
                <a:gd name="T41" fmla="*/ 259 h 259"/>
                <a:gd name="T42" fmla="*/ 146 w 279"/>
                <a:gd name="T43" fmla="*/ 259 h 259"/>
                <a:gd name="T44" fmla="*/ 168 w 279"/>
                <a:gd name="T45" fmla="*/ 257 h 259"/>
                <a:gd name="T46" fmla="*/ 187 w 279"/>
                <a:gd name="T47" fmla="*/ 251 h 259"/>
                <a:gd name="T48" fmla="*/ 207 w 279"/>
                <a:gd name="T49" fmla="*/ 245 h 259"/>
                <a:gd name="T50" fmla="*/ 222 w 279"/>
                <a:gd name="T51" fmla="*/ 235 h 259"/>
                <a:gd name="T52" fmla="*/ 237 w 279"/>
                <a:gd name="T53" fmla="*/ 223 h 259"/>
                <a:gd name="T54" fmla="*/ 250 w 279"/>
                <a:gd name="T55" fmla="*/ 208 h 259"/>
                <a:gd name="T56" fmla="*/ 261 w 279"/>
                <a:gd name="T57" fmla="*/ 192 h 259"/>
                <a:gd name="T58" fmla="*/ 270 w 279"/>
                <a:gd name="T59" fmla="*/ 174 h 259"/>
                <a:gd name="T60" fmla="*/ 276 w 279"/>
                <a:gd name="T61" fmla="*/ 156 h 259"/>
                <a:gd name="T62" fmla="*/ 279 w 279"/>
                <a:gd name="T63" fmla="*/ 138 h 259"/>
                <a:gd name="T64" fmla="*/ 279 w 279"/>
                <a:gd name="T65" fmla="*/ 117 h 259"/>
                <a:gd name="T66" fmla="*/ 274 w 279"/>
                <a:gd name="T67" fmla="*/ 97 h 259"/>
                <a:gd name="T68" fmla="*/ 268 w 279"/>
                <a:gd name="T69" fmla="*/ 79 h 259"/>
                <a:gd name="T70" fmla="*/ 259 w 279"/>
                <a:gd name="T71" fmla="*/ 63 h 259"/>
                <a:gd name="T72" fmla="*/ 248 w 279"/>
                <a:gd name="T73" fmla="*/ 49 h 259"/>
                <a:gd name="T74" fmla="*/ 233 w 279"/>
                <a:gd name="T75" fmla="*/ 34 h 259"/>
                <a:gd name="T76" fmla="*/ 218 w 279"/>
                <a:gd name="T77" fmla="*/ 22 h 259"/>
                <a:gd name="T78" fmla="*/ 200 w 279"/>
                <a:gd name="T79" fmla="*/ 14 h 259"/>
                <a:gd name="T80" fmla="*/ 181 w 279"/>
                <a:gd name="T81" fmla="*/ 6 h 259"/>
                <a:gd name="T82" fmla="*/ 161 w 279"/>
                <a:gd name="T83" fmla="*/ 2 h 259"/>
                <a:gd name="T84" fmla="*/ 139 w 279"/>
                <a:gd name="T85" fmla="*/ 0 h 2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9"/>
                <a:gd name="T130" fmla="*/ 0 h 259"/>
                <a:gd name="T131" fmla="*/ 279 w 279"/>
                <a:gd name="T132" fmla="*/ 259 h 2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9" h="259">
                  <a:moveTo>
                    <a:pt x="139" y="0"/>
                  </a:moveTo>
                  <a:lnTo>
                    <a:pt x="133" y="0"/>
                  </a:lnTo>
                  <a:lnTo>
                    <a:pt x="126" y="2"/>
                  </a:lnTo>
                  <a:lnTo>
                    <a:pt x="118" y="2"/>
                  </a:lnTo>
                  <a:lnTo>
                    <a:pt x="111" y="2"/>
                  </a:lnTo>
                  <a:lnTo>
                    <a:pt x="105" y="4"/>
                  </a:lnTo>
                  <a:lnTo>
                    <a:pt x="98" y="6"/>
                  </a:lnTo>
                  <a:lnTo>
                    <a:pt x="92" y="8"/>
                  </a:lnTo>
                  <a:lnTo>
                    <a:pt x="85" y="10"/>
                  </a:lnTo>
                  <a:lnTo>
                    <a:pt x="78" y="14"/>
                  </a:lnTo>
                  <a:lnTo>
                    <a:pt x="74" y="16"/>
                  </a:lnTo>
                  <a:lnTo>
                    <a:pt x="68" y="18"/>
                  </a:lnTo>
                  <a:lnTo>
                    <a:pt x="61" y="22"/>
                  </a:lnTo>
                  <a:lnTo>
                    <a:pt x="57" y="26"/>
                  </a:lnTo>
                  <a:lnTo>
                    <a:pt x="50" y="30"/>
                  </a:lnTo>
                  <a:lnTo>
                    <a:pt x="46" y="34"/>
                  </a:lnTo>
                  <a:lnTo>
                    <a:pt x="41" y="38"/>
                  </a:lnTo>
                  <a:lnTo>
                    <a:pt x="37" y="42"/>
                  </a:lnTo>
                  <a:lnTo>
                    <a:pt x="33" y="49"/>
                  </a:lnTo>
                  <a:lnTo>
                    <a:pt x="28" y="53"/>
                  </a:lnTo>
                  <a:lnTo>
                    <a:pt x="24" y="57"/>
                  </a:lnTo>
                  <a:lnTo>
                    <a:pt x="20" y="63"/>
                  </a:lnTo>
                  <a:lnTo>
                    <a:pt x="18" y="69"/>
                  </a:lnTo>
                  <a:lnTo>
                    <a:pt x="13" y="75"/>
                  </a:lnTo>
                  <a:lnTo>
                    <a:pt x="11" y="79"/>
                  </a:lnTo>
                  <a:lnTo>
                    <a:pt x="9" y="85"/>
                  </a:lnTo>
                  <a:lnTo>
                    <a:pt x="7" y="91"/>
                  </a:lnTo>
                  <a:lnTo>
                    <a:pt x="4" y="97"/>
                  </a:lnTo>
                  <a:lnTo>
                    <a:pt x="2" y="103"/>
                  </a:lnTo>
                  <a:lnTo>
                    <a:pt x="2" y="111"/>
                  </a:lnTo>
                  <a:lnTo>
                    <a:pt x="0" y="117"/>
                  </a:lnTo>
                  <a:lnTo>
                    <a:pt x="0" y="123"/>
                  </a:lnTo>
                  <a:lnTo>
                    <a:pt x="0" y="129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50"/>
                  </a:lnTo>
                  <a:lnTo>
                    <a:pt x="2" y="156"/>
                  </a:lnTo>
                  <a:lnTo>
                    <a:pt x="4" y="162"/>
                  </a:lnTo>
                  <a:lnTo>
                    <a:pt x="7" y="168"/>
                  </a:lnTo>
                  <a:lnTo>
                    <a:pt x="9" y="174"/>
                  </a:lnTo>
                  <a:lnTo>
                    <a:pt x="11" y="180"/>
                  </a:lnTo>
                  <a:lnTo>
                    <a:pt x="13" y="186"/>
                  </a:lnTo>
                  <a:lnTo>
                    <a:pt x="18" y="192"/>
                  </a:lnTo>
                  <a:lnTo>
                    <a:pt x="20" y="196"/>
                  </a:lnTo>
                  <a:lnTo>
                    <a:pt x="24" y="202"/>
                  </a:lnTo>
                  <a:lnTo>
                    <a:pt x="28" y="208"/>
                  </a:lnTo>
                  <a:lnTo>
                    <a:pt x="33" y="212"/>
                  </a:lnTo>
                  <a:lnTo>
                    <a:pt x="37" y="217"/>
                  </a:lnTo>
                  <a:lnTo>
                    <a:pt x="41" y="223"/>
                  </a:lnTo>
                  <a:lnTo>
                    <a:pt x="46" y="227"/>
                  </a:lnTo>
                  <a:lnTo>
                    <a:pt x="50" y="231"/>
                  </a:lnTo>
                  <a:lnTo>
                    <a:pt x="57" y="235"/>
                  </a:lnTo>
                  <a:lnTo>
                    <a:pt x="61" y="237"/>
                  </a:lnTo>
                  <a:lnTo>
                    <a:pt x="68" y="241"/>
                  </a:lnTo>
                  <a:lnTo>
                    <a:pt x="74" y="245"/>
                  </a:lnTo>
                  <a:lnTo>
                    <a:pt x="78" y="247"/>
                  </a:lnTo>
                  <a:lnTo>
                    <a:pt x="85" y="249"/>
                  </a:lnTo>
                  <a:lnTo>
                    <a:pt x="92" y="251"/>
                  </a:lnTo>
                  <a:lnTo>
                    <a:pt x="98" y="253"/>
                  </a:lnTo>
                  <a:lnTo>
                    <a:pt x="105" y="255"/>
                  </a:lnTo>
                  <a:lnTo>
                    <a:pt x="111" y="257"/>
                  </a:lnTo>
                  <a:lnTo>
                    <a:pt x="118" y="259"/>
                  </a:lnTo>
                  <a:lnTo>
                    <a:pt x="126" y="259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46" y="259"/>
                  </a:lnTo>
                  <a:lnTo>
                    <a:pt x="155" y="259"/>
                  </a:lnTo>
                  <a:lnTo>
                    <a:pt x="161" y="259"/>
                  </a:lnTo>
                  <a:lnTo>
                    <a:pt x="168" y="257"/>
                  </a:lnTo>
                  <a:lnTo>
                    <a:pt x="174" y="255"/>
                  </a:lnTo>
                  <a:lnTo>
                    <a:pt x="181" y="253"/>
                  </a:lnTo>
                  <a:lnTo>
                    <a:pt x="187" y="251"/>
                  </a:lnTo>
                  <a:lnTo>
                    <a:pt x="194" y="249"/>
                  </a:lnTo>
                  <a:lnTo>
                    <a:pt x="200" y="247"/>
                  </a:lnTo>
                  <a:lnTo>
                    <a:pt x="207" y="245"/>
                  </a:lnTo>
                  <a:lnTo>
                    <a:pt x="211" y="241"/>
                  </a:lnTo>
                  <a:lnTo>
                    <a:pt x="218" y="237"/>
                  </a:lnTo>
                  <a:lnTo>
                    <a:pt x="222" y="235"/>
                  </a:lnTo>
                  <a:lnTo>
                    <a:pt x="229" y="231"/>
                  </a:lnTo>
                  <a:lnTo>
                    <a:pt x="233" y="227"/>
                  </a:lnTo>
                  <a:lnTo>
                    <a:pt x="237" y="223"/>
                  </a:lnTo>
                  <a:lnTo>
                    <a:pt x="244" y="217"/>
                  </a:lnTo>
                  <a:lnTo>
                    <a:pt x="248" y="212"/>
                  </a:lnTo>
                  <a:lnTo>
                    <a:pt x="250" y="208"/>
                  </a:lnTo>
                  <a:lnTo>
                    <a:pt x="255" y="202"/>
                  </a:lnTo>
                  <a:lnTo>
                    <a:pt x="259" y="196"/>
                  </a:lnTo>
                  <a:lnTo>
                    <a:pt x="261" y="192"/>
                  </a:lnTo>
                  <a:lnTo>
                    <a:pt x="266" y="186"/>
                  </a:lnTo>
                  <a:lnTo>
                    <a:pt x="268" y="180"/>
                  </a:lnTo>
                  <a:lnTo>
                    <a:pt x="270" y="174"/>
                  </a:lnTo>
                  <a:lnTo>
                    <a:pt x="272" y="168"/>
                  </a:lnTo>
                  <a:lnTo>
                    <a:pt x="274" y="162"/>
                  </a:lnTo>
                  <a:lnTo>
                    <a:pt x="276" y="156"/>
                  </a:lnTo>
                  <a:lnTo>
                    <a:pt x="276" y="150"/>
                  </a:lnTo>
                  <a:lnTo>
                    <a:pt x="279" y="144"/>
                  </a:lnTo>
                  <a:lnTo>
                    <a:pt x="279" y="138"/>
                  </a:lnTo>
                  <a:lnTo>
                    <a:pt x="279" y="129"/>
                  </a:lnTo>
                  <a:lnTo>
                    <a:pt x="279" y="123"/>
                  </a:lnTo>
                  <a:lnTo>
                    <a:pt x="279" y="117"/>
                  </a:lnTo>
                  <a:lnTo>
                    <a:pt x="276" y="111"/>
                  </a:lnTo>
                  <a:lnTo>
                    <a:pt x="276" y="103"/>
                  </a:lnTo>
                  <a:lnTo>
                    <a:pt x="274" y="97"/>
                  </a:lnTo>
                  <a:lnTo>
                    <a:pt x="272" y="91"/>
                  </a:lnTo>
                  <a:lnTo>
                    <a:pt x="270" y="85"/>
                  </a:lnTo>
                  <a:lnTo>
                    <a:pt x="268" y="79"/>
                  </a:lnTo>
                  <a:lnTo>
                    <a:pt x="266" y="75"/>
                  </a:lnTo>
                  <a:lnTo>
                    <a:pt x="261" y="69"/>
                  </a:lnTo>
                  <a:lnTo>
                    <a:pt x="259" y="63"/>
                  </a:lnTo>
                  <a:lnTo>
                    <a:pt x="255" y="57"/>
                  </a:lnTo>
                  <a:lnTo>
                    <a:pt x="250" y="53"/>
                  </a:lnTo>
                  <a:lnTo>
                    <a:pt x="248" y="49"/>
                  </a:lnTo>
                  <a:lnTo>
                    <a:pt x="244" y="42"/>
                  </a:lnTo>
                  <a:lnTo>
                    <a:pt x="237" y="38"/>
                  </a:lnTo>
                  <a:lnTo>
                    <a:pt x="233" y="34"/>
                  </a:lnTo>
                  <a:lnTo>
                    <a:pt x="229" y="30"/>
                  </a:lnTo>
                  <a:lnTo>
                    <a:pt x="222" y="26"/>
                  </a:lnTo>
                  <a:lnTo>
                    <a:pt x="218" y="22"/>
                  </a:lnTo>
                  <a:lnTo>
                    <a:pt x="211" y="18"/>
                  </a:lnTo>
                  <a:lnTo>
                    <a:pt x="207" y="16"/>
                  </a:lnTo>
                  <a:lnTo>
                    <a:pt x="200" y="14"/>
                  </a:lnTo>
                  <a:lnTo>
                    <a:pt x="194" y="10"/>
                  </a:lnTo>
                  <a:lnTo>
                    <a:pt x="187" y="8"/>
                  </a:lnTo>
                  <a:lnTo>
                    <a:pt x="181" y="6"/>
                  </a:lnTo>
                  <a:lnTo>
                    <a:pt x="174" y="4"/>
                  </a:lnTo>
                  <a:lnTo>
                    <a:pt x="168" y="2"/>
                  </a:lnTo>
                  <a:lnTo>
                    <a:pt x="161" y="2"/>
                  </a:lnTo>
                  <a:lnTo>
                    <a:pt x="155" y="2"/>
                  </a:lnTo>
                  <a:lnTo>
                    <a:pt x="146" y="0"/>
                  </a:lnTo>
                  <a:lnTo>
                    <a:pt x="13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47" name="Freeform 29"/>
            <p:cNvSpPr>
              <a:spLocks/>
            </p:cNvSpPr>
            <p:nvPr/>
          </p:nvSpPr>
          <p:spPr bwMode="auto">
            <a:xfrm>
              <a:off x="6879373" y="2968625"/>
              <a:ext cx="408961" cy="411163"/>
            </a:xfrm>
            <a:custGeom>
              <a:avLst/>
              <a:gdLst>
                <a:gd name="T0" fmla="*/ 126 w 279"/>
                <a:gd name="T1" fmla="*/ 2 h 259"/>
                <a:gd name="T2" fmla="*/ 105 w 279"/>
                <a:gd name="T3" fmla="*/ 4 h 259"/>
                <a:gd name="T4" fmla="*/ 85 w 279"/>
                <a:gd name="T5" fmla="*/ 10 h 259"/>
                <a:gd name="T6" fmla="*/ 68 w 279"/>
                <a:gd name="T7" fmla="*/ 21 h 259"/>
                <a:gd name="T8" fmla="*/ 50 w 279"/>
                <a:gd name="T9" fmla="*/ 31 h 259"/>
                <a:gd name="T10" fmla="*/ 37 w 279"/>
                <a:gd name="T11" fmla="*/ 43 h 259"/>
                <a:gd name="T12" fmla="*/ 24 w 279"/>
                <a:gd name="T13" fmla="*/ 59 h 259"/>
                <a:gd name="T14" fmla="*/ 13 w 279"/>
                <a:gd name="T15" fmla="*/ 75 h 259"/>
                <a:gd name="T16" fmla="*/ 7 w 279"/>
                <a:gd name="T17" fmla="*/ 91 h 259"/>
                <a:gd name="T18" fmla="*/ 2 w 279"/>
                <a:gd name="T19" fmla="*/ 112 h 259"/>
                <a:gd name="T20" fmla="*/ 0 w 279"/>
                <a:gd name="T21" fmla="*/ 130 h 259"/>
                <a:gd name="T22" fmla="*/ 2 w 279"/>
                <a:gd name="T23" fmla="*/ 150 h 259"/>
                <a:gd name="T24" fmla="*/ 7 w 279"/>
                <a:gd name="T25" fmla="*/ 168 h 259"/>
                <a:gd name="T26" fmla="*/ 13 w 279"/>
                <a:gd name="T27" fmla="*/ 187 h 259"/>
                <a:gd name="T28" fmla="*/ 24 w 279"/>
                <a:gd name="T29" fmla="*/ 203 h 259"/>
                <a:gd name="T30" fmla="*/ 37 w 279"/>
                <a:gd name="T31" fmla="*/ 217 h 259"/>
                <a:gd name="T32" fmla="*/ 50 w 279"/>
                <a:gd name="T33" fmla="*/ 231 h 259"/>
                <a:gd name="T34" fmla="*/ 68 w 279"/>
                <a:gd name="T35" fmla="*/ 241 h 259"/>
                <a:gd name="T36" fmla="*/ 85 w 279"/>
                <a:gd name="T37" fmla="*/ 249 h 259"/>
                <a:gd name="T38" fmla="*/ 105 w 279"/>
                <a:gd name="T39" fmla="*/ 255 h 259"/>
                <a:gd name="T40" fmla="*/ 126 w 279"/>
                <a:gd name="T41" fmla="*/ 259 h 259"/>
                <a:gd name="T42" fmla="*/ 146 w 279"/>
                <a:gd name="T43" fmla="*/ 259 h 259"/>
                <a:gd name="T44" fmla="*/ 168 w 279"/>
                <a:gd name="T45" fmla="*/ 257 h 259"/>
                <a:gd name="T46" fmla="*/ 187 w 279"/>
                <a:gd name="T47" fmla="*/ 253 h 259"/>
                <a:gd name="T48" fmla="*/ 207 w 279"/>
                <a:gd name="T49" fmla="*/ 245 h 259"/>
                <a:gd name="T50" fmla="*/ 222 w 279"/>
                <a:gd name="T51" fmla="*/ 235 h 259"/>
                <a:gd name="T52" fmla="*/ 237 w 279"/>
                <a:gd name="T53" fmla="*/ 223 h 259"/>
                <a:gd name="T54" fmla="*/ 250 w 279"/>
                <a:gd name="T55" fmla="*/ 209 h 259"/>
                <a:gd name="T56" fmla="*/ 261 w 279"/>
                <a:gd name="T57" fmla="*/ 193 h 259"/>
                <a:gd name="T58" fmla="*/ 270 w 279"/>
                <a:gd name="T59" fmla="*/ 174 h 259"/>
                <a:gd name="T60" fmla="*/ 276 w 279"/>
                <a:gd name="T61" fmla="*/ 156 h 259"/>
                <a:gd name="T62" fmla="*/ 279 w 279"/>
                <a:gd name="T63" fmla="*/ 138 h 259"/>
                <a:gd name="T64" fmla="*/ 279 w 279"/>
                <a:gd name="T65" fmla="*/ 118 h 259"/>
                <a:gd name="T66" fmla="*/ 274 w 279"/>
                <a:gd name="T67" fmla="*/ 98 h 259"/>
                <a:gd name="T68" fmla="*/ 268 w 279"/>
                <a:gd name="T69" fmla="*/ 79 h 259"/>
                <a:gd name="T70" fmla="*/ 259 w 279"/>
                <a:gd name="T71" fmla="*/ 63 h 259"/>
                <a:gd name="T72" fmla="*/ 248 w 279"/>
                <a:gd name="T73" fmla="*/ 49 h 259"/>
                <a:gd name="T74" fmla="*/ 233 w 279"/>
                <a:gd name="T75" fmla="*/ 35 h 259"/>
                <a:gd name="T76" fmla="*/ 218 w 279"/>
                <a:gd name="T77" fmla="*/ 23 h 259"/>
                <a:gd name="T78" fmla="*/ 200 w 279"/>
                <a:gd name="T79" fmla="*/ 15 h 259"/>
                <a:gd name="T80" fmla="*/ 181 w 279"/>
                <a:gd name="T81" fmla="*/ 6 h 259"/>
                <a:gd name="T82" fmla="*/ 161 w 279"/>
                <a:gd name="T83" fmla="*/ 2 h 259"/>
                <a:gd name="T84" fmla="*/ 139 w 279"/>
                <a:gd name="T85" fmla="*/ 0 h 2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9"/>
                <a:gd name="T130" fmla="*/ 0 h 259"/>
                <a:gd name="T131" fmla="*/ 279 w 279"/>
                <a:gd name="T132" fmla="*/ 259 h 2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9" h="259">
                  <a:moveTo>
                    <a:pt x="139" y="0"/>
                  </a:moveTo>
                  <a:lnTo>
                    <a:pt x="133" y="0"/>
                  </a:lnTo>
                  <a:lnTo>
                    <a:pt x="126" y="2"/>
                  </a:lnTo>
                  <a:lnTo>
                    <a:pt x="118" y="2"/>
                  </a:lnTo>
                  <a:lnTo>
                    <a:pt x="111" y="4"/>
                  </a:lnTo>
                  <a:lnTo>
                    <a:pt x="105" y="4"/>
                  </a:lnTo>
                  <a:lnTo>
                    <a:pt x="98" y="6"/>
                  </a:lnTo>
                  <a:lnTo>
                    <a:pt x="92" y="8"/>
                  </a:lnTo>
                  <a:lnTo>
                    <a:pt x="85" y="10"/>
                  </a:lnTo>
                  <a:lnTo>
                    <a:pt x="78" y="15"/>
                  </a:lnTo>
                  <a:lnTo>
                    <a:pt x="74" y="17"/>
                  </a:lnTo>
                  <a:lnTo>
                    <a:pt x="68" y="21"/>
                  </a:lnTo>
                  <a:lnTo>
                    <a:pt x="61" y="23"/>
                  </a:lnTo>
                  <a:lnTo>
                    <a:pt x="57" y="27"/>
                  </a:lnTo>
                  <a:lnTo>
                    <a:pt x="50" y="31"/>
                  </a:lnTo>
                  <a:lnTo>
                    <a:pt x="46" y="35"/>
                  </a:lnTo>
                  <a:lnTo>
                    <a:pt x="41" y="39"/>
                  </a:lnTo>
                  <a:lnTo>
                    <a:pt x="37" y="43"/>
                  </a:lnTo>
                  <a:lnTo>
                    <a:pt x="33" y="49"/>
                  </a:lnTo>
                  <a:lnTo>
                    <a:pt x="28" y="53"/>
                  </a:lnTo>
                  <a:lnTo>
                    <a:pt x="24" y="59"/>
                  </a:lnTo>
                  <a:lnTo>
                    <a:pt x="20" y="63"/>
                  </a:lnTo>
                  <a:lnTo>
                    <a:pt x="18" y="69"/>
                  </a:lnTo>
                  <a:lnTo>
                    <a:pt x="13" y="75"/>
                  </a:lnTo>
                  <a:lnTo>
                    <a:pt x="11" y="79"/>
                  </a:lnTo>
                  <a:lnTo>
                    <a:pt x="9" y="85"/>
                  </a:lnTo>
                  <a:lnTo>
                    <a:pt x="7" y="91"/>
                  </a:lnTo>
                  <a:lnTo>
                    <a:pt x="4" y="98"/>
                  </a:lnTo>
                  <a:lnTo>
                    <a:pt x="2" y="104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0" y="124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50"/>
                  </a:lnTo>
                  <a:lnTo>
                    <a:pt x="2" y="156"/>
                  </a:lnTo>
                  <a:lnTo>
                    <a:pt x="4" y="162"/>
                  </a:lnTo>
                  <a:lnTo>
                    <a:pt x="7" y="168"/>
                  </a:lnTo>
                  <a:lnTo>
                    <a:pt x="9" y="174"/>
                  </a:lnTo>
                  <a:lnTo>
                    <a:pt x="11" y="180"/>
                  </a:lnTo>
                  <a:lnTo>
                    <a:pt x="13" y="187"/>
                  </a:lnTo>
                  <a:lnTo>
                    <a:pt x="18" y="193"/>
                  </a:lnTo>
                  <a:lnTo>
                    <a:pt x="20" y="199"/>
                  </a:lnTo>
                  <a:lnTo>
                    <a:pt x="24" y="203"/>
                  </a:lnTo>
                  <a:lnTo>
                    <a:pt x="28" y="209"/>
                  </a:lnTo>
                  <a:lnTo>
                    <a:pt x="33" y="213"/>
                  </a:lnTo>
                  <a:lnTo>
                    <a:pt x="37" y="217"/>
                  </a:lnTo>
                  <a:lnTo>
                    <a:pt x="41" y="223"/>
                  </a:lnTo>
                  <a:lnTo>
                    <a:pt x="46" y="227"/>
                  </a:lnTo>
                  <a:lnTo>
                    <a:pt x="50" y="231"/>
                  </a:lnTo>
                  <a:lnTo>
                    <a:pt x="57" y="235"/>
                  </a:lnTo>
                  <a:lnTo>
                    <a:pt x="61" y="237"/>
                  </a:lnTo>
                  <a:lnTo>
                    <a:pt x="68" y="241"/>
                  </a:lnTo>
                  <a:lnTo>
                    <a:pt x="74" y="245"/>
                  </a:lnTo>
                  <a:lnTo>
                    <a:pt x="78" y="247"/>
                  </a:lnTo>
                  <a:lnTo>
                    <a:pt x="85" y="249"/>
                  </a:lnTo>
                  <a:lnTo>
                    <a:pt x="92" y="253"/>
                  </a:lnTo>
                  <a:lnTo>
                    <a:pt x="98" y="255"/>
                  </a:lnTo>
                  <a:lnTo>
                    <a:pt x="105" y="255"/>
                  </a:lnTo>
                  <a:lnTo>
                    <a:pt x="111" y="257"/>
                  </a:lnTo>
                  <a:lnTo>
                    <a:pt x="118" y="259"/>
                  </a:lnTo>
                  <a:lnTo>
                    <a:pt x="126" y="259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46" y="259"/>
                  </a:lnTo>
                  <a:lnTo>
                    <a:pt x="155" y="259"/>
                  </a:lnTo>
                  <a:lnTo>
                    <a:pt x="161" y="259"/>
                  </a:lnTo>
                  <a:lnTo>
                    <a:pt x="168" y="257"/>
                  </a:lnTo>
                  <a:lnTo>
                    <a:pt x="174" y="255"/>
                  </a:lnTo>
                  <a:lnTo>
                    <a:pt x="181" y="255"/>
                  </a:lnTo>
                  <a:lnTo>
                    <a:pt x="187" y="253"/>
                  </a:lnTo>
                  <a:lnTo>
                    <a:pt x="194" y="249"/>
                  </a:lnTo>
                  <a:lnTo>
                    <a:pt x="200" y="247"/>
                  </a:lnTo>
                  <a:lnTo>
                    <a:pt x="207" y="245"/>
                  </a:lnTo>
                  <a:lnTo>
                    <a:pt x="211" y="241"/>
                  </a:lnTo>
                  <a:lnTo>
                    <a:pt x="218" y="237"/>
                  </a:lnTo>
                  <a:lnTo>
                    <a:pt x="222" y="235"/>
                  </a:lnTo>
                  <a:lnTo>
                    <a:pt x="229" y="231"/>
                  </a:lnTo>
                  <a:lnTo>
                    <a:pt x="233" y="227"/>
                  </a:lnTo>
                  <a:lnTo>
                    <a:pt x="237" y="223"/>
                  </a:lnTo>
                  <a:lnTo>
                    <a:pt x="244" y="217"/>
                  </a:lnTo>
                  <a:lnTo>
                    <a:pt x="248" y="213"/>
                  </a:lnTo>
                  <a:lnTo>
                    <a:pt x="250" y="209"/>
                  </a:lnTo>
                  <a:lnTo>
                    <a:pt x="255" y="203"/>
                  </a:lnTo>
                  <a:lnTo>
                    <a:pt x="259" y="199"/>
                  </a:lnTo>
                  <a:lnTo>
                    <a:pt x="261" y="193"/>
                  </a:lnTo>
                  <a:lnTo>
                    <a:pt x="266" y="187"/>
                  </a:lnTo>
                  <a:lnTo>
                    <a:pt x="268" y="180"/>
                  </a:lnTo>
                  <a:lnTo>
                    <a:pt x="270" y="174"/>
                  </a:lnTo>
                  <a:lnTo>
                    <a:pt x="272" y="168"/>
                  </a:lnTo>
                  <a:lnTo>
                    <a:pt x="274" y="162"/>
                  </a:lnTo>
                  <a:lnTo>
                    <a:pt x="276" y="156"/>
                  </a:lnTo>
                  <a:lnTo>
                    <a:pt x="276" y="150"/>
                  </a:lnTo>
                  <a:lnTo>
                    <a:pt x="279" y="144"/>
                  </a:lnTo>
                  <a:lnTo>
                    <a:pt x="279" y="138"/>
                  </a:lnTo>
                  <a:lnTo>
                    <a:pt x="279" y="130"/>
                  </a:lnTo>
                  <a:lnTo>
                    <a:pt x="279" y="124"/>
                  </a:lnTo>
                  <a:lnTo>
                    <a:pt x="279" y="118"/>
                  </a:lnTo>
                  <a:lnTo>
                    <a:pt x="276" y="112"/>
                  </a:lnTo>
                  <a:lnTo>
                    <a:pt x="276" y="104"/>
                  </a:lnTo>
                  <a:lnTo>
                    <a:pt x="274" y="98"/>
                  </a:lnTo>
                  <a:lnTo>
                    <a:pt x="272" y="91"/>
                  </a:lnTo>
                  <a:lnTo>
                    <a:pt x="270" y="85"/>
                  </a:lnTo>
                  <a:lnTo>
                    <a:pt x="268" y="79"/>
                  </a:lnTo>
                  <a:lnTo>
                    <a:pt x="266" y="75"/>
                  </a:lnTo>
                  <a:lnTo>
                    <a:pt x="261" y="69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0" y="53"/>
                  </a:lnTo>
                  <a:lnTo>
                    <a:pt x="248" y="49"/>
                  </a:lnTo>
                  <a:lnTo>
                    <a:pt x="244" y="43"/>
                  </a:lnTo>
                  <a:lnTo>
                    <a:pt x="237" y="39"/>
                  </a:lnTo>
                  <a:lnTo>
                    <a:pt x="233" y="35"/>
                  </a:lnTo>
                  <a:lnTo>
                    <a:pt x="229" y="31"/>
                  </a:lnTo>
                  <a:lnTo>
                    <a:pt x="222" y="27"/>
                  </a:lnTo>
                  <a:lnTo>
                    <a:pt x="218" y="23"/>
                  </a:lnTo>
                  <a:lnTo>
                    <a:pt x="211" y="21"/>
                  </a:lnTo>
                  <a:lnTo>
                    <a:pt x="207" y="17"/>
                  </a:lnTo>
                  <a:lnTo>
                    <a:pt x="200" y="15"/>
                  </a:lnTo>
                  <a:lnTo>
                    <a:pt x="194" y="10"/>
                  </a:lnTo>
                  <a:lnTo>
                    <a:pt x="187" y="8"/>
                  </a:lnTo>
                  <a:lnTo>
                    <a:pt x="181" y="6"/>
                  </a:lnTo>
                  <a:lnTo>
                    <a:pt x="174" y="4"/>
                  </a:lnTo>
                  <a:lnTo>
                    <a:pt x="168" y="4"/>
                  </a:lnTo>
                  <a:lnTo>
                    <a:pt x="161" y="2"/>
                  </a:lnTo>
                  <a:lnTo>
                    <a:pt x="155" y="2"/>
                  </a:lnTo>
                  <a:lnTo>
                    <a:pt x="146" y="0"/>
                  </a:lnTo>
                  <a:lnTo>
                    <a:pt x="13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48" name="Freeform 31"/>
            <p:cNvSpPr>
              <a:spLocks/>
            </p:cNvSpPr>
            <p:nvPr/>
          </p:nvSpPr>
          <p:spPr bwMode="auto">
            <a:xfrm>
              <a:off x="5214213" y="2105025"/>
              <a:ext cx="1868908" cy="674688"/>
            </a:xfrm>
            <a:custGeom>
              <a:avLst/>
              <a:gdLst>
                <a:gd name="T0" fmla="*/ 0 w 1275"/>
                <a:gd name="T1" fmla="*/ 0 h 425"/>
                <a:gd name="T2" fmla="*/ 1275 w 1275"/>
                <a:gd name="T3" fmla="*/ 0 h 425"/>
                <a:gd name="T4" fmla="*/ 1275 w 1275"/>
                <a:gd name="T5" fmla="*/ 425 h 425"/>
                <a:gd name="T6" fmla="*/ 0 60000 65536"/>
                <a:gd name="T7" fmla="*/ 0 60000 65536"/>
                <a:gd name="T8" fmla="*/ 0 60000 65536"/>
                <a:gd name="T9" fmla="*/ 0 w 1275"/>
                <a:gd name="T10" fmla="*/ 0 h 425"/>
                <a:gd name="T11" fmla="*/ 1275 w 1275"/>
                <a:gd name="T12" fmla="*/ 425 h 4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5" h="425">
                  <a:moveTo>
                    <a:pt x="0" y="0"/>
                  </a:moveTo>
                  <a:lnTo>
                    <a:pt x="1275" y="0"/>
                  </a:lnTo>
                  <a:lnTo>
                    <a:pt x="1275" y="425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49" name="Freeform 33"/>
            <p:cNvSpPr>
              <a:spLocks/>
            </p:cNvSpPr>
            <p:nvPr/>
          </p:nvSpPr>
          <p:spPr bwMode="auto">
            <a:xfrm>
              <a:off x="5214213" y="3379788"/>
              <a:ext cx="1868908" cy="742950"/>
            </a:xfrm>
            <a:custGeom>
              <a:avLst/>
              <a:gdLst>
                <a:gd name="T0" fmla="*/ 0 w 1275"/>
                <a:gd name="T1" fmla="*/ 468 h 468"/>
                <a:gd name="T2" fmla="*/ 1275 w 1275"/>
                <a:gd name="T3" fmla="*/ 468 h 468"/>
                <a:gd name="T4" fmla="*/ 1275 w 1275"/>
                <a:gd name="T5" fmla="*/ 0 h 468"/>
                <a:gd name="T6" fmla="*/ 0 60000 65536"/>
                <a:gd name="T7" fmla="*/ 0 60000 65536"/>
                <a:gd name="T8" fmla="*/ 0 60000 65536"/>
                <a:gd name="T9" fmla="*/ 0 w 1275"/>
                <a:gd name="T10" fmla="*/ 0 h 468"/>
                <a:gd name="T11" fmla="*/ 1275 w 1275"/>
                <a:gd name="T12" fmla="*/ 468 h 4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5" h="468">
                  <a:moveTo>
                    <a:pt x="0" y="468"/>
                  </a:moveTo>
                  <a:lnTo>
                    <a:pt x="1275" y="468"/>
                  </a:lnTo>
                  <a:lnTo>
                    <a:pt x="1275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6600"/>
            </a:p>
          </p:txBody>
        </p:sp>
        <p:sp>
          <p:nvSpPr>
            <p:cNvPr id="20550" name="Rectangle 34"/>
            <p:cNvSpPr>
              <a:spLocks noChangeArrowheads="1"/>
            </p:cNvSpPr>
            <p:nvPr/>
          </p:nvSpPr>
          <p:spPr bwMode="auto">
            <a:xfrm>
              <a:off x="7370328" y="2871788"/>
              <a:ext cx="5963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dirty="0">
                  <a:latin typeface="+mn-lt"/>
                </a:rPr>
                <a:t>Beam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5819595" y="1480673"/>
                  <a:ext cx="55092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9595" y="1480673"/>
                  <a:ext cx="43973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Straight Arrow Connector 89"/>
            <p:cNvCxnSpPr/>
            <p:nvPr/>
          </p:nvCxnSpPr>
          <p:spPr>
            <a:xfrm flipH="1">
              <a:off x="5752704" y="1935570"/>
              <a:ext cx="55761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513380" y="4229427"/>
                <a:ext cx="8511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380" y="4229427"/>
                <a:ext cx="851130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24286" t="-122368" r="-73571" b="-193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Freeform 50"/>
          <p:cNvSpPr>
            <a:spLocks/>
          </p:cNvSpPr>
          <p:nvPr/>
        </p:nvSpPr>
        <p:spPr bwMode="auto">
          <a:xfrm>
            <a:off x="2846388" y="4097049"/>
            <a:ext cx="53975" cy="53975"/>
          </a:xfrm>
          <a:custGeom>
            <a:avLst/>
            <a:gdLst>
              <a:gd name="T0" fmla="*/ 27717 w 37"/>
              <a:gd name="T1" fmla="*/ 28575 h 34"/>
              <a:gd name="T2" fmla="*/ 0 w 37"/>
              <a:gd name="T3" fmla="*/ 28575 h 34"/>
              <a:gd name="T4" fmla="*/ 0 w 37"/>
              <a:gd name="T5" fmla="*/ 25400 h 34"/>
              <a:gd name="T6" fmla="*/ 2918 w 37"/>
              <a:gd name="T7" fmla="*/ 22225 h 34"/>
              <a:gd name="T8" fmla="*/ 2918 w 37"/>
              <a:gd name="T9" fmla="*/ 19050 h 34"/>
              <a:gd name="T10" fmla="*/ 2918 w 37"/>
              <a:gd name="T11" fmla="*/ 15875 h 34"/>
              <a:gd name="T12" fmla="*/ 5835 w 37"/>
              <a:gd name="T13" fmla="*/ 12700 h 34"/>
              <a:gd name="T14" fmla="*/ 8753 w 37"/>
              <a:gd name="T15" fmla="*/ 9525 h 34"/>
              <a:gd name="T16" fmla="*/ 8753 w 37"/>
              <a:gd name="T17" fmla="*/ 6350 h 34"/>
              <a:gd name="T18" fmla="*/ 11670 w 37"/>
              <a:gd name="T19" fmla="*/ 6350 h 34"/>
              <a:gd name="T20" fmla="*/ 16047 w 37"/>
              <a:gd name="T21" fmla="*/ 3175 h 34"/>
              <a:gd name="T22" fmla="*/ 18964 w 37"/>
              <a:gd name="T23" fmla="*/ 3175 h 34"/>
              <a:gd name="T24" fmla="*/ 21882 w 37"/>
              <a:gd name="T25" fmla="*/ 3175 h 34"/>
              <a:gd name="T26" fmla="*/ 24799 w 37"/>
              <a:gd name="T27" fmla="*/ 3175 h 34"/>
              <a:gd name="T28" fmla="*/ 24799 w 37"/>
              <a:gd name="T29" fmla="*/ 0 h 34"/>
              <a:gd name="T30" fmla="*/ 27717 w 37"/>
              <a:gd name="T31" fmla="*/ 0 h 34"/>
              <a:gd name="T32" fmla="*/ 30634 w 37"/>
              <a:gd name="T33" fmla="*/ 0 h 34"/>
              <a:gd name="T34" fmla="*/ 30634 w 37"/>
              <a:gd name="T35" fmla="*/ 3175 h 34"/>
              <a:gd name="T36" fmla="*/ 35011 w 37"/>
              <a:gd name="T37" fmla="*/ 3175 h 34"/>
              <a:gd name="T38" fmla="*/ 37928 w 37"/>
              <a:gd name="T39" fmla="*/ 3175 h 34"/>
              <a:gd name="T40" fmla="*/ 40846 w 37"/>
              <a:gd name="T41" fmla="*/ 3175 h 34"/>
              <a:gd name="T42" fmla="*/ 40846 w 37"/>
              <a:gd name="T43" fmla="*/ 6350 h 34"/>
              <a:gd name="T44" fmla="*/ 43764 w 37"/>
              <a:gd name="T45" fmla="*/ 6350 h 34"/>
              <a:gd name="T46" fmla="*/ 43764 w 37"/>
              <a:gd name="T47" fmla="*/ 9525 h 34"/>
              <a:gd name="T48" fmla="*/ 46681 w 37"/>
              <a:gd name="T49" fmla="*/ 9525 h 34"/>
              <a:gd name="T50" fmla="*/ 46681 w 37"/>
              <a:gd name="T51" fmla="*/ 12700 h 34"/>
              <a:gd name="T52" fmla="*/ 51057 w 37"/>
              <a:gd name="T53" fmla="*/ 12700 h 34"/>
              <a:gd name="T54" fmla="*/ 51057 w 37"/>
              <a:gd name="T55" fmla="*/ 15875 h 34"/>
              <a:gd name="T56" fmla="*/ 53975 w 37"/>
              <a:gd name="T57" fmla="*/ 19050 h 34"/>
              <a:gd name="T58" fmla="*/ 53975 w 37"/>
              <a:gd name="T59" fmla="*/ 22225 h 34"/>
              <a:gd name="T60" fmla="*/ 53975 w 37"/>
              <a:gd name="T61" fmla="*/ 25400 h 34"/>
              <a:gd name="T62" fmla="*/ 53975 w 37"/>
              <a:gd name="T63" fmla="*/ 28575 h 34"/>
              <a:gd name="T64" fmla="*/ 53975 w 37"/>
              <a:gd name="T65" fmla="*/ 31750 h 34"/>
              <a:gd name="T66" fmla="*/ 53975 w 37"/>
              <a:gd name="T67" fmla="*/ 34925 h 34"/>
              <a:gd name="T68" fmla="*/ 53975 w 37"/>
              <a:gd name="T69" fmla="*/ 38100 h 34"/>
              <a:gd name="T70" fmla="*/ 51057 w 37"/>
              <a:gd name="T71" fmla="*/ 38100 h 34"/>
              <a:gd name="T72" fmla="*/ 51057 w 37"/>
              <a:gd name="T73" fmla="*/ 41275 h 34"/>
              <a:gd name="T74" fmla="*/ 51057 w 37"/>
              <a:gd name="T75" fmla="*/ 44450 h 34"/>
              <a:gd name="T76" fmla="*/ 46681 w 37"/>
              <a:gd name="T77" fmla="*/ 44450 h 34"/>
              <a:gd name="T78" fmla="*/ 46681 w 37"/>
              <a:gd name="T79" fmla="*/ 47625 h 34"/>
              <a:gd name="T80" fmla="*/ 43764 w 37"/>
              <a:gd name="T81" fmla="*/ 47625 h 34"/>
              <a:gd name="T82" fmla="*/ 43764 w 37"/>
              <a:gd name="T83" fmla="*/ 50800 h 34"/>
              <a:gd name="T84" fmla="*/ 40846 w 37"/>
              <a:gd name="T85" fmla="*/ 50800 h 34"/>
              <a:gd name="T86" fmla="*/ 37928 w 37"/>
              <a:gd name="T87" fmla="*/ 50800 h 34"/>
              <a:gd name="T88" fmla="*/ 37928 w 37"/>
              <a:gd name="T89" fmla="*/ 53975 h 34"/>
              <a:gd name="T90" fmla="*/ 35011 w 37"/>
              <a:gd name="T91" fmla="*/ 53975 h 34"/>
              <a:gd name="T92" fmla="*/ 30634 w 37"/>
              <a:gd name="T93" fmla="*/ 53975 h 34"/>
              <a:gd name="T94" fmla="*/ 27717 w 37"/>
              <a:gd name="T95" fmla="*/ 53975 h 34"/>
              <a:gd name="T96" fmla="*/ 24799 w 37"/>
              <a:gd name="T97" fmla="*/ 53975 h 34"/>
              <a:gd name="T98" fmla="*/ 21882 w 37"/>
              <a:gd name="T99" fmla="*/ 53975 h 34"/>
              <a:gd name="T100" fmla="*/ 18964 w 37"/>
              <a:gd name="T101" fmla="*/ 53975 h 34"/>
              <a:gd name="T102" fmla="*/ 16047 w 37"/>
              <a:gd name="T103" fmla="*/ 50800 h 34"/>
              <a:gd name="T104" fmla="*/ 11670 w 37"/>
              <a:gd name="T105" fmla="*/ 50800 h 34"/>
              <a:gd name="T106" fmla="*/ 8753 w 37"/>
              <a:gd name="T107" fmla="*/ 47625 h 34"/>
              <a:gd name="T108" fmla="*/ 8753 w 37"/>
              <a:gd name="T109" fmla="*/ 44450 h 34"/>
              <a:gd name="T110" fmla="*/ 5835 w 37"/>
              <a:gd name="T111" fmla="*/ 44450 h 34"/>
              <a:gd name="T112" fmla="*/ 5835 w 37"/>
              <a:gd name="T113" fmla="*/ 41275 h 34"/>
              <a:gd name="T114" fmla="*/ 2918 w 37"/>
              <a:gd name="T115" fmla="*/ 41275 h 34"/>
              <a:gd name="T116" fmla="*/ 2918 w 37"/>
              <a:gd name="T117" fmla="*/ 38100 h 34"/>
              <a:gd name="T118" fmla="*/ 2918 w 37"/>
              <a:gd name="T119" fmla="*/ 34925 h 34"/>
              <a:gd name="T120" fmla="*/ 0 w 37"/>
              <a:gd name="T121" fmla="*/ 31750 h 34"/>
              <a:gd name="T122" fmla="*/ 0 w 37"/>
              <a:gd name="T123" fmla="*/ 28575 h 34"/>
              <a:gd name="T124" fmla="*/ 27717 w 37"/>
              <a:gd name="T125" fmla="*/ 28575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19" y="18"/>
                </a:moveTo>
                <a:lnTo>
                  <a:pt x="0" y="18"/>
                </a:lnTo>
                <a:lnTo>
                  <a:pt x="0" y="16"/>
                </a:lnTo>
                <a:lnTo>
                  <a:pt x="2" y="14"/>
                </a:lnTo>
                <a:lnTo>
                  <a:pt x="2" y="12"/>
                </a:lnTo>
                <a:lnTo>
                  <a:pt x="2" y="10"/>
                </a:lnTo>
                <a:lnTo>
                  <a:pt x="4" y="8"/>
                </a:lnTo>
                <a:lnTo>
                  <a:pt x="6" y="6"/>
                </a:lnTo>
                <a:lnTo>
                  <a:pt x="6" y="4"/>
                </a:lnTo>
                <a:lnTo>
                  <a:pt x="8" y="4"/>
                </a:lnTo>
                <a:lnTo>
                  <a:pt x="11" y="2"/>
                </a:lnTo>
                <a:lnTo>
                  <a:pt x="13" y="2"/>
                </a:lnTo>
                <a:lnTo>
                  <a:pt x="15" y="2"/>
                </a:lnTo>
                <a:lnTo>
                  <a:pt x="17" y="2"/>
                </a:lnTo>
                <a:lnTo>
                  <a:pt x="17" y="0"/>
                </a:lnTo>
                <a:lnTo>
                  <a:pt x="19" y="0"/>
                </a:lnTo>
                <a:lnTo>
                  <a:pt x="21" y="0"/>
                </a:lnTo>
                <a:lnTo>
                  <a:pt x="21" y="2"/>
                </a:lnTo>
                <a:lnTo>
                  <a:pt x="24" y="2"/>
                </a:lnTo>
                <a:lnTo>
                  <a:pt x="26" y="2"/>
                </a:lnTo>
                <a:lnTo>
                  <a:pt x="28" y="2"/>
                </a:lnTo>
                <a:lnTo>
                  <a:pt x="28" y="4"/>
                </a:lnTo>
                <a:lnTo>
                  <a:pt x="30" y="4"/>
                </a:lnTo>
                <a:lnTo>
                  <a:pt x="30" y="6"/>
                </a:lnTo>
                <a:lnTo>
                  <a:pt x="32" y="6"/>
                </a:lnTo>
                <a:lnTo>
                  <a:pt x="32" y="8"/>
                </a:lnTo>
                <a:lnTo>
                  <a:pt x="35" y="8"/>
                </a:lnTo>
                <a:lnTo>
                  <a:pt x="35" y="10"/>
                </a:lnTo>
                <a:lnTo>
                  <a:pt x="37" y="12"/>
                </a:lnTo>
                <a:lnTo>
                  <a:pt x="37" y="14"/>
                </a:lnTo>
                <a:lnTo>
                  <a:pt x="37" y="16"/>
                </a:lnTo>
                <a:lnTo>
                  <a:pt x="37" y="18"/>
                </a:lnTo>
                <a:lnTo>
                  <a:pt x="37" y="20"/>
                </a:lnTo>
                <a:lnTo>
                  <a:pt x="37" y="22"/>
                </a:lnTo>
                <a:lnTo>
                  <a:pt x="37" y="24"/>
                </a:lnTo>
                <a:lnTo>
                  <a:pt x="35" y="24"/>
                </a:lnTo>
                <a:lnTo>
                  <a:pt x="35" y="26"/>
                </a:lnTo>
                <a:lnTo>
                  <a:pt x="35" y="28"/>
                </a:lnTo>
                <a:lnTo>
                  <a:pt x="32" y="28"/>
                </a:lnTo>
                <a:lnTo>
                  <a:pt x="32" y="30"/>
                </a:lnTo>
                <a:lnTo>
                  <a:pt x="30" y="30"/>
                </a:lnTo>
                <a:lnTo>
                  <a:pt x="30" y="32"/>
                </a:lnTo>
                <a:lnTo>
                  <a:pt x="28" y="32"/>
                </a:lnTo>
                <a:lnTo>
                  <a:pt x="26" y="32"/>
                </a:lnTo>
                <a:lnTo>
                  <a:pt x="26" y="34"/>
                </a:lnTo>
                <a:lnTo>
                  <a:pt x="24" y="34"/>
                </a:lnTo>
                <a:lnTo>
                  <a:pt x="21" y="34"/>
                </a:lnTo>
                <a:lnTo>
                  <a:pt x="19" y="34"/>
                </a:lnTo>
                <a:lnTo>
                  <a:pt x="17" y="34"/>
                </a:lnTo>
                <a:lnTo>
                  <a:pt x="15" y="34"/>
                </a:lnTo>
                <a:lnTo>
                  <a:pt x="13" y="34"/>
                </a:lnTo>
                <a:lnTo>
                  <a:pt x="11" y="32"/>
                </a:lnTo>
                <a:lnTo>
                  <a:pt x="8" y="32"/>
                </a:lnTo>
                <a:lnTo>
                  <a:pt x="6" y="30"/>
                </a:lnTo>
                <a:lnTo>
                  <a:pt x="6" y="28"/>
                </a:lnTo>
                <a:lnTo>
                  <a:pt x="4" y="28"/>
                </a:lnTo>
                <a:lnTo>
                  <a:pt x="4" y="26"/>
                </a:lnTo>
                <a:lnTo>
                  <a:pt x="2" y="26"/>
                </a:lnTo>
                <a:lnTo>
                  <a:pt x="2" y="24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24"/>
          <p:cNvSpPr>
            <a:spLocks/>
          </p:cNvSpPr>
          <p:nvPr/>
        </p:nvSpPr>
        <p:spPr bwMode="auto">
          <a:xfrm>
            <a:off x="3910013" y="4095120"/>
            <a:ext cx="53975" cy="53975"/>
          </a:xfrm>
          <a:custGeom>
            <a:avLst/>
            <a:gdLst>
              <a:gd name="T0" fmla="*/ 29176 w 37"/>
              <a:gd name="T1" fmla="*/ 53975 h 34"/>
              <a:gd name="T2" fmla="*/ 35011 w 37"/>
              <a:gd name="T3" fmla="*/ 53975 h 34"/>
              <a:gd name="T4" fmla="*/ 39387 w 37"/>
              <a:gd name="T5" fmla="*/ 50800 h 34"/>
              <a:gd name="T6" fmla="*/ 45222 w 37"/>
              <a:gd name="T7" fmla="*/ 50800 h 34"/>
              <a:gd name="T8" fmla="*/ 48140 w 37"/>
              <a:gd name="T9" fmla="*/ 47625 h 34"/>
              <a:gd name="T10" fmla="*/ 51057 w 37"/>
              <a:gd name="T11" fmla="*/ 44450 h 34"/>
              <a:gd name="T12" fmla="*/ 51057 w 37"/>
              <a:gd name="T13" fmla="*/ 38100 h 34"/>
              <a:gd name="T14" fmla="*/ 53975 w 37"/>
              <a:gd name="T15" fmla="*/ 34925 h 34"/>
              <a:gd name="T16" fmla="*/ 53975 w 37"/>
              <a:gd name="T17" fmla="*/ 28575 h 34"/>
              <a:gd name="T18" fmla="*/ 53975 w 37"/>
              <a:gd name="T19" fmla="*/ 22225 h 34"/>
              <a:gd name="T20" fmla="*/ 51057 w 37"/>
              <a:gd name="T21" fmla="*/ 19050 h 34"/>
              <a:gd name="T22" fmla="*/ 51057 w 37"/>
              <a:gd name="T23" fmla="*/ 12700 h 34"/>
              <a:gd name="T24" fmla="*/ 48140 w 37"/>
              <a:gd name="T25" fmla="*/ 9525 h 34"/>
              <a:gd name="T26" fmla="*/ 45222 w 37"/>
              <a:gd name="T27" fmla="*/ 6350 h 34"/>
              <a:gd name="T28" fmla="*/ 42305 w 37"/>
              <a:gd name="T29" fmla="*/ 3175 h 34"/>
              <a:gd name="T30" fmla="*/ 35011 w 37"/>
              <a:gd name="T31" fmla="*/ 3175 h 34"/>
              <a:gd name="T32" fmla="*/ 32093 w 37"/>
              <a:gd name="T33" fmla="*/ 0 h 34"/>
              <a:gd name="T34" fmla="*/ 26258 w 37"/>
              <a:gd name="T35" fmla="*/ 0 h 34"/>
              <a:gd name="T36" fmla="*/ 18964 w 37"/>
              <a:gd name="T37" fmla="*/ 3175 h 34"/>
              <a:gd name="T38" fmla="*/ 13129 w 37"/>
              <a:gd name="T39" fmla="*/ 6350 h 34"/>
              <a:gd name="T40" fmla="*/ 10211 w 37"/>
              <a:gd name="T41" fmla="*/ 9525 h 34"/>
              <a:gd name="T42" fmla="*/ 7294 w 37"/>
              <a:gd name="T43" fmla="*/ 12700 h 34"/>
              <a:gd name="T44" fmla="*/ 4376 w 37"/>
              <a:gd name="T45" fmla="*/ 15875 h 34"/>
              <a:gd name="T46" fmla="*/ 4376 w 37"/>
              <a:gd name="T47" fmla="*/ 22225 h 34"/>
              <a:gd name="T48" fmla="*/ 0 w 37"/>
              <a:gd name="T49" fmla="*/ 25400 h 34"/>
              <a:gd name="T50" fmla="*/ 0 w 37"/>
              <a:gd name="T51" fmla="*/ 31750 h 34"/>
              <a:gd name="T52" fmla="*/ 4376 w 37"/>
              <a:gd name="T53" fmla="*/ 34925 h 34"/>
              <a:gd name="T54" fmla="*/ 4376 w 37"/>
              <a:gd name="T55" fmla="*/ 41275 h 34"/>
              <a:gd name="T56" fmla="*/ 10211 w 37"/>
              <a:gd name="T57" fmla="*/ 47625 h 34"/>
              <a:gd name="T58" fmla="*/ 16047 w 37"/>
              <a:gd name="T59" fmla="*/ 50800 h 34"/>
              <a:gd name="T60" fmla="*/ 18964 w 37"/>
              <a:gd name="T61" fmla="*/ 53975 h 34"/>
              <a:gd name="T62" fmla="*/ 26258 w 37"/>
              <a:gd name="T63" fmla="*/ 53975 h 34"/>
              <a:gd name="T64" fmla="*/ 29176 w 37"/>
              <a:gd name="T65" fmla="*/ 28575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20" y="18"/>
                </a:move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4"/>
                </a:lnTo>
                <a:lnTo>
                  <a:pt x="27" y="32"/>
                </a:lnTo>
                <a:lnTo>
                  <a:pt x="29" y="32"/>
                </a:lnTo>
                <a:lnTo>
                  <a:pt x="31" y="32"/>
                </a:lnTo>
                <a:lnTo>
                  <a:pt x="31" y="30"/>
                </a:lnTo>
                <a:lnTo>
                  <a:pt x="33" y="30"/>
                </a:lnTo>
                <a:lnTo>
                  <a:pt x="33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3" y="8"/>
                </a:lnTo>
                <a:lnTo>
                  <a:pt x="33" y="6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9" y="2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3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8"/>
                </a:lnTo>
                <a:lnTo>
                  <a:pt x="7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" name="Freeform 12"/>
          <p:cNvSpPr>
            <a:spLocks/>
          </p:cNvSpPr>
          <p:nvPr/>
        </p:nvSpPr>
        <p:spPr bwMode="auto">
          <a:xfrm>
            <a:off x="4598988" y="4095938"/>
            <a:ext cx="53975" cy="53975"/>
          </a:xfrm>
          <a:custGeom>
            <a:avLst/>
            <a:gdLst>
              <a:gd name="T0" fmla="*/ 53975 w 37"/>
              <a:gd name="T1" fmla="*/ 28575 h 34"/>
              <a:gd name="T2" fmla="*/ 51057 w 37"/>
              <a:gd name="T3" fmla="*/ 25400 h 34"/>
              <a:gd name="T4" fmla="*/ 51057 w 37"/>
              <a:gd name="T5" fmla="*/ 19050 h 34"/>
              <a:gd name="T6" fmla="*/ 48140 w 37"/>
              <a:gd name="T7" fmla="*/ 15875 h 34"/>
              <a:gd name="T8" fmla="*/ 45222 w 37"/>
              <a:gd name="T9" fmla="*/ 9525 h 34"/>
              <a:gd name="T10" fmla="*/ 42305 w 37"/>
              <a:gd name="T11" fmla="*/ 6350 h 34"/>
              <a:gd name="T12" fmla="*/ 35011 w 37"/>
              <a:gd name="T13" fmla="*/ 3175 h 34"/>
              <a:gd name="T14" fmla="*/ 29176 w 37"/>
              <a:gd name="T15" fmla="*/ 3175 h 34"/>
              <a:gd name="T16" fmla="*/ 26258 w 37"/>
              <a:gd name="T17" fmla="*/ 0 h 34"/>
              <a:gd name="T18" fmla="*/ 23341 w 37"/>
              <a:gd name="T19" fmla="*/ 3175 h 34"/>
              <a:gd name="T20" fmla="*/ 16047 w 37"/>
              <a:gd name="T21" fmla="*/ 3175 h 34"/>
              <a:gd name="T22" fmla="*/ 13129 w 37"/>
              <a:gd name="T23" fmla="*/ 6350 h 34"/>
              <a:gd name="T24" fmla="*/ 10211 w 37"/>
              <a:gd name="T25" fmla="*/ 9525 h 34"/>
              <a:gd name="T26" fmla="*/ 7294 w 37"/>
              <a:gd name="T27" fmla="*/ 12700 h 34"/>
              <a:gd name="T28" fmla="*/ 4376 w 37"/>
              <a:gd name="T29" fmla="*/ 15875 h 34"/>
              <a:gd name="T30" fmla="*/ 0 w 37"/>
              <a:gd name="T31" fmla="*/ 22225 h 34"/>
              <a:gd name="T32" fmla="*/ 0 w 37"/>
              <a:gd name="T33" fmla="*/ 28575 h 34"/>
              <a:gd name="T34" fmla="*/ 0 w 37"/>
              <a:gd name="T35" fmla="*/ 34925 h 34"/>
              <a:gd name="T36" fmla="*/ 4376 w 37"/>
              <a:gd name="T37" fmla="*/ 38100 h 34"/>
              <a:gd name="T38" fmla="*/ 4376 w 37"/>
              <a:gd name="T39" fmla="*/ 44450 h 34"/>
              <a:gd name="T40" fmla="*/ 7294 w 37"/>
              <a:gd name="T41" fmla="*/ 47625 h 34"/>
              <a:gd name="T42" fmla="*/ 10211 w 37"/>
              <a:gd name="T43" fmla="*/ 50800 h 34"/>
              <a:gd name="T44" fmla="*/ 16047 w 37"/>
              <a:gd name="T45" fmla="*/ 50800 h 34"/>
              <a:gd name="T46" fmla="*/ 18964 w 37"/>
              <a:gd name="T47" fmla="*/ 53975 h 34"/>
              <a:gd name="T48" fmla="*/ 26258 w 37"/>
              <a:gd name="T49" fmla="*/ 53975 h 34"/>
              <a:gd name="T50" fmla="*/ 32093 w 37"/>
              <a:gd name="T51" fmla="*/ 53975 h 34"/>
              <a:gd name="T52" fmla="*/ 39387 w 37"/>
              <a:gd name="T53" fmla="*/ 50800 h 34"/>
              <a:gd name="T54" fmla="*/ 42305 w 37"/>
              <a:gd name="T55" fmla="*/ 47625 h 34"/>
              <a:gd name="T56" fmla="*/ 45222 w 37"/>
              <a:gd name="T57" fmla="*/ 44450 h 34"/>
              <a:gd name="T58" fmla="*/ 48140 w 37"/>
              <a:gd name="T59" fmla="*/ 41275 h 34"/>
              <a:gd name="T60" fmla="*/ 51057 w 37"/>
              <a:gd name="T61" fmla="*/ 38100 h 34"/>
              <a:gd name="T62" fmla="*/ 51057 w 37"/>
              <a:gd name="T63" fmla="*/ 31750 h 34"/>
              <a:gd name="T64" fmla="*/ 53975 w 37"/>
              <a:gd name="T65" fmla="*/ 28575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8" y="18"/>
                </a:moveTo>
                <a:lnTo>
                  <a:pt x="37" y="18"/>
                </a:lnTo>
                <a:lnTo>
                  <a:pt x="37" y="16"/>
                </a:lnTo>
                <a:lnTo>
                  <a:pt x="35" y="16"/>
                </a:lnTo>
                <a:lnTo>
                  <a:pt x="35" y="14"/>
                </a:lnTo>
                <a:lnTo>
                  <a:pt x="35" y="12"/>
                </a:lnTo>
                <a:lnTo>
                  <a:pt x="35" y="10"/>
                </a:lnTo>
                <a:lnTo>
                  <a:pt x="33" y="10"/>
                </a:lnTo>
                <a:lnTo>
                  <a:pt x="33" y="8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0" y="2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0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3" y="24"/>
                </a:lnTo>
                <a:lnTo>
                  <a:pt x="3" y="26"/>
                </a:lnTo>
                <a:lnTo>
                  <a:pt x="3" y="28"/>
                </a:lnTo>
                <a:lnTo>
                  <a:pt x="5" y="28"/>
                </a:lnTo>
                <a:lnTo>
                  <a:pt x="5" y="30"/>
                </a:lnTo>
                <a:lnTo>
                  <a:pt x="7" y="30"/>
                </a:lnTo>
                <a:lnTo>
                  <a:pt x="7" y="32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5" y="22"/>
                </a:lnTo>
                <a:lnTo>
                  <a:pt x="35" y="20"/>
                </a:lnTo>
                <a:lnTo>
                  <a:pt x="37" y="20"/>
                </a:lnTo>
                <a:lnTo>
                  <a:pt x="37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7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4400" y="111764"/>
                <a:ext cx="8755200" cy="787473"/>
              </a:xfrm>
            </p:spPr>
            <p:txBody>
              <a:bodyPr/>
              <a:lstStyle/>
              <a:p>
                <a:r>
                  <a:rPr lang="en-GB" dirty="0" smtClean="0"/>
                  <a:t>Power coupling - Loaded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13846" b="-3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Note that the generator inner impedance also loads the cavity – for very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 more than the cavity wall losses.</a:t>
                </a:r>
              </a:p>
              <a:p>
                <a:r>
                  <a:rPr lang="en-GB" sz="2000" dirty="0" smtClean="0"/>
                  <a:t>To calculate the loaded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GB" sz="2000" dirty="0" smtClean="0"/>
                  <a:t>), losses have to be added:</a:t>
                </a:r>
              </a:p>
              <a:p>
                <a:endParaRPr lang="en-GB" sz="5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𝑙𝑜𝑠𝑠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𝑒𝑥𝑡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+…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𝑒𝑥𝑡</m:t>
                              </m:r>
                            </m:sub>
                          </m:sSub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dirty="0" smtClean="0"/>
              </a:p>
              <a:p>
                <a:pPr marL="0" indent="0">
                  <a:buNone/>
                </a:pPr>
                <a:endParaRPr lang="en-GB" sz="500" dirty="0" smtClean="0"/>
              </a:p>
              <a:p>
                <a:r>
                  <a:rPr lang="en-GB" sz="2000" dirty="0" smtClean="0"/>
                  <a:t>The coupling factor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2000" dirty="0" smtClean="0"/>
                  <a:t> is the ratio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𝑒𝑥𝑡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With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2000" dirty="0" smtClean="0"/>
                  <a:t>, the loaded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dirty="0" smtClean="0"/>
                  <a:t> can be written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dirty="0" smtClean="0"/>
              </a:p>
              <a:p>
                <a:r>
                  <a:rPr lang="en-GB" sz="2000" dirty="0" smtClean="0"/>
                  <a:t>For NC cavities, often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000" dirty="0" smtClean="0"/>
                  <a:t> is chosen (power amplifier matched to empty cavity); for SC cavities,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3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703" y="4954751"/>
            <a:ext cx="2842902" cy="11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4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pPr eaLnBrk="1" hangingPunct="1"/>
            <a:r>
              <a:rPr lang="en-US" smtClean="0"/>
              <a:t>Resonance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4899440"/>
                <a:ext cx="8775700" cy="145849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GB" sz="2000" dirty="0" smtClean="0"/>
                  <a:t>While a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 results in small wall losses, so less power is needed for the same voltage. </a:t>
                </a:r>
              </a:p>
              <a:p>
                <a:r>
                  <a:rPr lang="en-GB" sz="2000" dirty="0" smtClean="0"/>
                  <a:t>On the other hand the bandwidth becomes very narrow.</a:t>
                </a:r>
              </a:p>
              <a:p>
                <a:r>
                  <a:rPr lang="en-GB" sz="2000" dirty="0" smtClean="0"/>
                  <a:t>Note: a 1 GHz cavity with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2000" dirty="0" smtClean="0"/>
                  <a:t> has a natural bandwidth of 0.1 Hz!</a:t>
                </a:r>
              </a:p>
              <a:p>
                <a:r>
                  <a:rPr lang="en-GB" sz="2000" dirty="0" smtClean="0"/>
                  <a:t>… to make this manageable,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𝑒𝑥𝑡</m:t>
                        </m:r>
                      </m:sub>
                    </m:sSub>
                  </m:oMath>
                </a14:m>
                <a:r>
                  <a:rPr lang="en-GB" sz="2000" dirty="0" smtClean="0"/>
                  <a:t> is chosen much smaller!</a:t>
                </a:r>
                <a:endParaRPr lang="en-GB" sz="20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4899440"/>
                <a:ext cx="8775700" cy="1458498"/>
              </a:xfrm>
              <a:blipFill rotWithShape="0">
                <a:blip r:embed="rId3"/>
                <a:stretch>
                  <a:fillRect l="-486" t="-5439" b="-5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9087" y="899236"/>
            <a:ext cx="6709142" cy="41228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4542972" y="1270000"/>
                <a:ext cx="10556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=1000</m:t>
                      </m:r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2972" y="1270000"/>
                <a:ext cx="1055610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58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 bwMode="auto">
              <a:xfrm>
                <a:off x="4572000" y="2406180"/>
                <a:ext cx="95622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06180"/>
                <a:ext cx="956224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6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 bwMode="auto">
              <a:xfrm>
                <a:off x="4138598" y="3455482"/>
                <a:ext cx="80874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0</a:t>
                </a:r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8598" y="3455482"/>
                <a:ext cx="808748" cy="307777"/>
              </a:xfrm>
              <a:prstGeom prst="rect">
                <a:avLst/>
              </a:prstGeom>
              <a:blipFill rotWithShape="0">
                <a:blip r:embed="rId7"/>
                <a:stretch>
                  <a:fillRect t="-4000" r="-1504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 bwMode="auto">
              <a:xfrm>
                <a:off x="4243658" y="4177461"/>
                <a:ext cx="75745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658" y="4177461"/>
                <a:ext cx="757450" cy="307777"/>
              </a:xfrm>
              <a:prstGeom prst="rect">
                <a:avLst/>
              </a:prstGeom>
              <a:blipFill rotWithShape="0">
                <a:blip r:embed="rId8"/>
                <a:stretch>
                  <a:fillRect b="-58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845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00" y="111764"/>
            <a:ext cx="5615850" cy="78747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Loss factor</a:t>
            </a:r>
          </a:p>
        </p:txBody>
      </p:sp>
      <p:sp>
        <p:nvSpPr>
          <p:cNvPr id="1986" name="Date Placeholder 198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10-Sep-2015</a:t>
            </a:r>
            <a:endParaRPr lang="en-US"/>
          </a:p>
        </p:txBody>
      </p:sp>
      <p:sp>
        <p:nvSpPr>
          <p:cNvPr id="1985" name="Footer Placeholder 198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984" name="Slide Number Placeholder 198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4294967295"/>
              </p:nvPr>
            </p:nvSpPr>
            <p:spPr>
              <a:xfrm>
                <a:off x="0" y="1125539"/>
                <a:ext cx="3783013" cy="862012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𝑙𝑜𝑠𝑠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0" y="1125539"/>
                <a:ext cx="3783013" cy="862012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847" name="Rectangle 892"/>
              <p:cNvSpPr>
                <a:spLocks noChangeArrowheads="1"/>
              </p:cNvSpPr>
              <p:nvPr/>
            </p:nvSpPr>
            <p:spPr bwMode="auto">
              <a:xfrm>
                <a:off x="565111" y="3599656"/>
                <a:ext cx="2533650" cy="522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eaLnBrk="0" hangingPunct="0">
                  <a:lnSpc>
                    <a:spcPct val="90000"/>
                  </a:lnSpc>
                </a:pPr>
                <a:r>
                  <a:rPr lang="en-US" sz="1800" dirty="0"/>
                  <a:t>Voltage induced by a single charge</a:t>
                </a:r>
                <a:r>
                  <a:rPr lang="en-US" sz="2000" i="1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i="1" dirty="0"/>
                  <a:t>:</a:t>
                </a:r>
                <a:endParaRPr lang="en-US" sz="4000" dirty="0"/>
              </a:p>
            </p:txBody>
          </p:sp>
        </mc:Choice>
        <mc:Fallback xmlns="">
          <p:sp>
            <p:nvSpPr>
              <p:cNvPr id="22847" name="Rectangle 8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11" y="3599656"/>
                <a:ext cx="2533650" cy="522287"/>
              </a:xfrm>
              <a:prstGeom prst="rect">
                <a:avLst/>
              </a:prstGeom>
              <a:blipFill rotWithShape="0">
                <a:blip r:embed="rId4"/>
                <a:stretch>
                  <a:fillRect l="-5783" t="-19767" b="-2907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849" name="Freeform 967"/>
          <p:cNvSpPr>
            <a:spLocks/>
          </p:cNvSpPr>
          <p:nvPr/>
        </p:nvSpPr>
        <p:spPr bwMode="auto">
          <a:xfrm>
            <a:off x="4852988" y="2009775"/>
            <a:ext cx="280987" cy="14288"/>
          </a:xfrm>
          <a:custGeom>
            <a:avLst/>
            <a:gdLst>
              <a:gd name="T0" fmla="*/ 280987 w 280"/>
              <a:gd name="T1" fmla="*/ 6123 h 14"/>
              <a:gd name="T2" fmla="*/ 280987 w 280"/>
              <a:gd name="T3" fmla="*/ 0 h 14"/>
              <a:gd name="T4" fmla="*/ 0 w 280"/>
              <a:gd name="T5" fmla="*/ 0 h 14"/>
              <a:gd name="T6" fmla="*/ 0 w 280"/>
              <a:gd name="T7" fmla="*/ 14288 h 14"/>
              <a:gd name="T8" fmla="*/ 280987 w 280"/>
              <a:gd name="T9" fmla="*/ 14288 h 14"/>
              <a:gd name="T10" fmla="*/ 280987 w 280"/>
              <a:gd name="T11" fmla="*/ 6123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4"/>
              <a:gd name="T20" fmla="*/ 280 w 280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4">
                <a:moveTo>
                  <a:pt x="280" y="6"/>
                </a:moveTo>
                <a:lnTo>
                  <a:pt x="280" y="0"/>
                </a:lnTo>
                <a:lnTo>
                  <a:pt x="0" y="0"/>
                </a:lnTo>
                <a:lnTo>
                  <a:pt x="0" y="14"/>
                </a:lnTo>
                <a:lnTo>
                  <a:pt x="280" y="14"/>
                </a:lnTo>
                <a:lnTo>
                  <a:pt x="28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" name="Freeform 968"/>
          <p:cNvSpPr>
            <a:spLocks/>
          </p:cNvSpPr>
          <p:nvPr/>
        </p:nvSpPr>
        <p:spPr bwMode="auto">
          <a:xfrm>
            <a:off x="4852988" y="1965325"/>
            <a:ext cx="280987" cy="15875"/>
          </a:xfrm>
          <a:custGeom>
            <a:avLst/>
            <a:gdLst>
              <a:gd name="T0" fmla="*/ 280987 w 280"/>
              <a:gd name="T1" fmla="*/ 7938 h 16"/>
              <a:gd name="T2" fmla="*/ 280987 w 280"/>
              <a:gd name="T3" fmla="*/ 0 h 16"/>
              <a:gd name="T4" fmla="*/ 0 w 280"/>
              <a:gd name="T5" fmla="*/ 0 h 16"/>
              <a:gd name="T6" fmla="*/ 0 w 280"/>
              <a:gd name="T7" fmla="*/ 15875 h 16"/>
              <a:gd name="T8" fmla="*/ 280987 w 280"/>
              <a:gd name="T9" fmla="*/ 15875 h 16"/>
              <a:gd name="T10" fmla="*/ 280987 w 280"/>
              <a:gd name="T11" fmla="*/ 7938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6"/>
              <a:gd name="T20" fmla="*/ 280 w 28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6">
                <a:moveTo>
                  <a:pt x="280" y="8"/>
                </a:moveTo>
                <a:lnTo>
                  <a:pt x="280" y="0"/>
                </a:lnTo>
                <a:lnTo>
                  <a:pt x="0" y="0"/>
                </a:lnTo>
                <a:lnTo>
                  <a:pt x="0" y="16"/>
                </a:lnTo>
                <a:lnTo>
                  <a:pt x="280" y="16"/>
                </a:lnTo>
                <a:lnTo>
                  <a:pt x="28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" name="Freeform 969"/>
          <p:cNvSpPr>
            <a:spLocks/>
          </p:cNvSpPr>
          <p:nvPr/>
        </p:nvSpPr>
        <p:spPr bwMode="auto">
          <a:xfrm>
            <a:off x="4994275" y="1354138"/>
            <a:ext cx="865188" cy="447675"/>
          </a:xfrm>
          <a:custGeom>
            <a:avLst/>
            <a:gdLst>
              <a:gd name="T0" fmla="*/ 0 w 870"/>
              <a:gd name="T1" fmla="*/ 0 h 415"/>
              <a:gd name="T2" fmla="*/ 865188 w 870"/>
              <a:gd name="T3" fmla="*/ 0 h 415"/>
              <a:gd name="T4" fmla="*/ 865188 w 870"/>
              <a:gd name="T5" fmla="*/ 447675 h 415"/>
              <a:gd name="T6" fmla="*/ 0 60000 65536"/>
              <a:gd name="T7" fmla="*/ 0 60000 65536"/>
              <a:gd name="T8" fmla="*/ 0 60000 65536"/>
              <a:gd name="T9" fmla="*/ 0 w 870"/>
              <a:gd name="T10" fmla="*/ 0 h 415"/>
              <a:gd name="T11" fmla="*/ 870 w 870"/>
              <a:gd name="T12" fmla="*/ 415 h 4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5">
                <a:moveTo>
                  <a:pt x="0" y="0"/>
                </a:moveTo>
                <a:lnTo>
                  <a:pt x="870" y="0"/>
                </a:lnTo>
                <a:lnTo>
                  <a:pt x="870" y="41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" name="Freeform 970"/>
          <p:cNvSpPr>
            <a:spLocks/>
          </p:cNvSpPr>
          <p:nvPr/>
        </p:nvSpPr>
        <p:spPr bwMode="auto">
          <a:xfrm>
            <a:off x="4994275" y="2274888"/>
            <a:ext cx="865188" cy="449262"/>
          </a:xfrm>
          <a:custGeom>
            <a:avLst/>
            <a:gdLst>
              <a:gd name="T0" fmla="*/ 865188 w 870"/>
              <a:gd name="T1" fmla="*/ 0 h 417"/>
              <a:gd name="T2" fmla="*/ 865188 w 870"/>
              <a:gd name="T3" fmla="*/ 449262 h 417"/>
              <a:gd name="T4" fmla="*/ 0 w 870"/>
              <a:gd name="T5" fmla="*/ 449262 h 417"/>
              <a:gd name="T6" fmla="*/ 0 60000 65536"/>
              <a:gd name="T7" fmla="*/ 0 60000 65536"/>
              <a:gd name="T8" fmla="*/ 0 60000 65536"/>
              <a:gd name="T9" fmla="*/ 0 w 870"/>
              <a:gd name="T10" fmla="*/ 0 h 417"/>
              <a:gd name="T11" fmla="*/ 870 w 870"/>
              <a:gd name="T12" fmla="*/ 417 h 4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7">
                <a:moveTo>
                  <a:pt x="870" y="0"/>
                </a:moveTo>
                <a:lnTo>
                  <a:pt x="870" y="417"/>
                </a:lnTo>
                <a:lnTo>
                  <a:pt x="0" y="417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" name="Line 971"/>
          <p:cNvSpPr>
            <a:spLocks noChangeShapeType="1"/>
          </p:cNvSpPr>
          <p:nvPr/>
        </p:nvSpPr>
        <p:spPr bwMode="auto">
          <a:xfrm>
            <a:off x="4994275" y="2016125"/>
            <a:ext cx="1588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4" name="Line 972"/>
          <p:cNvSpPr>
            <a:spLocks noChangeShapeType="1"/>
          </p:cNvSpPr>
          <p:nvPr/>
        </p:nvSpPr>
        <p:spPr bwMode="auto">
          <a:xfrm>
            <a:off x="4994275" y="1354138"/>
            <a:ext cx="1588" cy="633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5" name="Line 973"/>
          <p:cNvSpPr>
            <a:spLocks noChangeShapeType="1"/>
          </p:cNvSpPr>
          <p:nvPr/>
        </p:nvSpPr>
        <p:spPr bwMode="auto">
          <a:xfrm>
            <a:off x="5459413" y="2482850"/>
            <a:ext cx="1587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6" name="Freeform 974"/>
          <p:cNvSpPr>
            <a:spLocks/>
          </p:cNvSpPr>
          <p:nvPr/>
        </p:nvSpPr>
        <p:spPr bwMode="auto">
          <a:xfrm>
            <a:off x="5441950" y="2706688"/>
            <a:ext cx="36513" cy="36512"/>
          </a:xfrm>
          <a:custGeom>
            <a:avLst/>
            <a:gdLst>
              <a:gd name="T0" fmla="*/ 36513 w 37"/>
              <a:gd name="T1" fmla="*/ 17182 h 34"/>
              <a:gd name="T2" fmla="*/ 34539 w 37"/>
              <a:gd name="T3" fmla="*/ 21478 h 34"/>
              <a:gd name="T4" fmla="*/ 34539 w 37"/>
              <a:gd name="T5" fmla="*/ 25773 h 34"/>
              <a:gd name="T6" fmla="*/ 32566 w 37"/>
              <a:gd name="T7" fmla="*/ 30069 h 34"/>
              <a:gd name="T8" fmla="*/ 28618 w 37"/>
              <a:gd name="T9" fmla="*/ 32216 h 34"/>
              <a:gd name="T10" fmla="*/ 23684 w 37"/>
              <a:gd name="T11" fmla="*/ 34364 h 34"/>
              <a:gd name="T12" fmla="*/ 19737 w 37"/>
              <a:gd name="T13" fmla="*/ 36512 h 34"/>
              <a:gd name="T14" fmla="*/ 15789 w 37"/>
              <a:gd name="T15" fmla="*/ 36512 h 34"/>
              <a:gd name="T16" fmla="*/ 10855 w 37"/>
              <a:gd name="T17" fmla="*/ 34364 h 34"/>
              <a:gd name="T18" fmla="*/ 8882 w 37"/>
              <a:gd name="T19" fmla="*/ 32216 h 34"/>
              <a:gd name="T20" fmla="*/ 6908 w 37"/>
              <a:gd name="T21" fmla="*/ 30069 h 34"/>
              <a:gd name="T22" fmla="*/ 2961 w 37"/>
              <a:gd name="T23" fmla="*/ 27921 h 34"/>
              <a:gd name="T24" fmla="*/ 0 w 37"/>
              <a:gd name="T25" fmla="*/ 25773 h 34"/>
              <a:gd name="T26" fmla="*/ 0 w 37"/>
              <a:gd name="T27" fmla="*/ 21478 h 34"/>
              <a:gd name="T28" fmla="*/ 0 w 37"/>
              <a:gd name="T29" fmla="*/ 17182 h 34"/>
              <a:gd name="T30" fmla="*/ 0 w 37"/>
              <a:gd name="T31" fmla="*/ 12887 h 34"/>
              <a:gd name="T32" fmla="*/ 2961 w 37"/>
              <a:gd name="T33" fmla="*/ 10739 h 34"/>
              <a:gd name="T34" fmla="*/ 2961 w 37"/>
              <a:gd name="T35" fmla="*/ 6443 h 34"/>
              <a:gd name="T36" fmla="*/ 4934 w 37"/>
              <a:gd name="T37" fmla="*/ 4296 h 34"/>
              <a:gd name="T38" fmla="*/ 6908 w 37"/>
              <a:gd name="T39" fmla="*/ 2148 h 34"/>
              <a:gd name="T40" fmla="*/ 10855 w 37"/>
              <a:gd name="T41" fmla="*/ 2148 h 34"/>
              <a:gd name="T42" fmla="*/ 12829 w 37"/>
              <a:gd name="T43" fmla="*/ 0 h 34"/>
              <a:gd name="T44" fmla="*/ 17763 w 37"/>
              <a:gd name="T45" fmla="*/ 0 h 34"/>
              <a:gd name="T46" fmla="*/ 21710 w 37"/>
              <a:gd name="T47" fmla="*/ 0 h 34"/>
              <a:gd name="T48" fmla="*/ 23684 w 37"/>
              <a:gd name="T49" fmla="*/ 2148 h 34"/>
              <a:gd name="T50" fmla="*/ 28618 w 37"/>
              <a:gd name="T51" fmla="*/ 2148 h 34"/>
              <a:gd name="T52" fmla="*/ 30592 w 37"/>
              <a:gd name="T53" fmla="*/ 4296 h 34"/>
              <a:gd name="T54" fmla="*/ 32566 w 37"/>
              <a:gd name="T55" fmla="*/ 6443 h 34"/>
              <a:gd name="T56" fmla="*/ 34539 w 37"/>
              <a:gd name="T57" fmla="*/ 8591 h 34"/>
              <a:gd name="T58" fmla="*/ 34539 w 37"/>
              <a:gd name="T59" fmla="*/ 12887 h 34"/>
              <a:gd name="T60" fmla="*/ 36513 w 37"/>
              <a:gd name="T61" fmla="*/ 15034 h 34"/>
              <a:gd name="T62" fmla="*/ 17763 w 37"/>
              <a:gd name="T63" fmla="*/ 17182 h 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"/>
              <a:gd name="T97" fmla="*/ 0 h 34"/>
              <a:gd name="T98" fmla="*/ 37 w 37"/>
              <a:gd name="T99" fmla="*/ 34 h 3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" h="34">
                <a:moveTo>
                  <a:pt x="18" y="16"/>
                </a:moveTo>
                <a:lnTo>
                  <a:pt x="37" y="16"/>
                </a:lnTo>
                <a:lnTo>
                  <a:pt x="37" y="18"/>
                </a:lnTo>
                <a:lnTo>
                  <a:pt x="35" y="20"/>
                </a:lnTo>
                <a:lnTo>
                  <a:pt x="35" y="22"/>
                </a:lnTo>
                <a:lnTo>
                  <a:pt x="35" y="24"/>
                </a:lnTo>
                <a:lnTo>
                  <a:pt x="33" y="26"/>
                </a:lnTo>
                <a:lnTo>
                  <a:pt x="33" y="28"/>
                </a:lnTo>
                <a:lnTo>
                  <a:pt x="31" y="28"/>
                </a:lnTo>
                <a:lnTo>
                  <a:pt x="29" y="30"/>
                </a:lnTo>
                <a:lnTo>
                  <a:pt x="27" y="32"/>
                </a:lnTo>
                <a:lnTo>
                  <a:pt x="24" y="32"/>
                </a:lnTo>
                <a:lnTo>
                  <a:pt x="22" y="32"/>
                </a:lnTo>
                <a:lnTo>
                  <a:pt x="20" y="34"/>
                </a:lnTo>
                <a:lnTo>
                  <a:pt x="18" y="34"/>
                </a:lnTo>
                <a:lnTo>
                  <a:pt x="16" y="34"/>
                </a:lnTo>
                <a:lnTo>
                  <a:pt x="13" y="32"/>
                </a:lnTo>
                <a:lnTo>
                  <a:pt x="11" y="32"/>
                </a:lnTo>
                <a:lnTo>
                  <a:pt x="9" y="32"/>
                </a:lnTo>
                <a:lnTo>
                  <a:pt x="9" y="30"/>
                </a:lnTo>
                <a:lnTo>
                  <a:pt x="7" y="30"/>
                </a:lnTo>
                <a:lnTo>
                  <a:pt x="7" y="28"/>
                </a:lnTo>
                <a:lnTo>
                  <a:pt x="5" y="28"/>
                </a:lnTo>
                <a:lnTo>
                  <a:pt x="3" y="26"/>
                </a:lnTo>
                <a:lnTo>
                  <a:pt x="3" y="24"/>
                </a:lnTo>
                <a:lnTo>
                  <a:pt x="0" y="24"/>
                </a:lnTo>
                <a:lnTo>
                  <a:pt x="0" y="22"/>
                </a:lnTo>
                <a:lnTo>
                  <a:pt x="0" y="20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3" y="10"/>
                </a:lnTo>
                <a:lnTo>
                  <a:pt x="3" y="8"/>
                </a:lnTo>
                <a:lnTo>
                  <a:pt x="3" y="6"/>
                </a:lnTo>
                <a:lnTo>
                  <a:pt x="5" y="6"/>
                </a:lnTo>
                <a:lnTo>
                  <a:pt x="5" y="4"/>
                </a:lnTo>
                <a:lnTo>
                  <a:pt x="7" y="4"/>
                </a:lnTo>
                <a:lnTo>
                  <a:pt x="7" y="2"/>
                </a:lnTo>
                <a:lnTo>
                  <a:pt x="9" y="2"/>
                </a:lnTo>
                <a:lnTo>
                  <a:pt x="11" y="2"/>
                </a:lnTo>
                <a:lnTo>
                  <a:pt x="11" y="0"/>
                </a:lnTo>
                <a:lnTo>
                  <a:pt x="13" y="0"/>
                </a:lnTo>
                <a:lnTo>
                  <a:pt x="16" y="0"/>
                </a:lnTo>
                <a:lnTo>
                  <a:pt x="18" y="0"/>
                </a:lnTo>
                <a:lnTo>
                  <a:pt x="20" y="0"/>
                </a:lnTo>
                <a:lnTo>
                  <a:pt x="22" y="0"/>
                </a:lnTo>
                <a:lnTo>
                  <a:pt x="24" y="0"/>
                </a:lnTo>
                <a:lnTo>
                  <a:pt x="24" y="2"/>
                </a:lnTo>
                <a:lnTo>
                  <a:pt x="27" y="2"/>
                </a:lnTo>
                <a:lnTo>
                  <a:pt x="29" y="2"/>
                </a:lnTo>
                <a:lnTo>
                  <a:pt x="29" y="4"/>
                </a:lnTo>
                <a:lnTo>
                  <a:pt x="31" y="4"/>
                </a:lnTo>
                <a:lnTo>
                  <a:pt x="31" y="6"/>
                </a:lnTo>
                <a:lnTo>
                  <a:pt x="33" y="6"/>
                </a:lnTo>
                <a:lnTo>
                  <a:pt x="33" y="8"/>
                </a:lnTo>
                <a:lnTo>
                  <a:pt x="35" y="8"/>
                </a:lnTo>
                <a:lnTo>
                  <a:pt x="35" y="10"/>
                </a:lnTo>
                <a:lnTo>
                  <a:pt x="35" y="12"/>
                </a:lnTo>
                <a:lnTo>
                  <a:pt x="35" y="14"/>
                </a:lnTo>
                <a:lnTo>
                  <a:pt x="37" y="14"/>
                </a:lnTo>
                <a:lnTo>
                  <a:pt x="37" y="16"/>
                </a:lnTo>
                <a:lnTo>
                  <a:pt x="18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57" name="Freeform 975"/>
          <p:cNvSpPr>
            <a:spLocks/>
          </p:cNvSpPr>
          <p:nvPr/>
        </p:nvSpPr>
        <p:spPr bwMode="auto">
          <a:xfrm>
            <a:off x="5441950" y="1335088"/>
            <a:ext cx="36513" cy="36512"/>
          </a:xfrm>
          <a:custGeom>
            <a:avLst/>
            <a:gdLst>
              <a:gd name="T0" fmla="*/ 36513 w 37"/>
              <a:gd name="T1" fmla="*/ 19330 h 34"/>
              <a:gd name="T2" fmla="*/ 34539 w 37"/>
              <a:gd name="T3" fmla="*/ 17182 h 34"/>
              <a:gd name="T4" fmla="*/ 34539 w 37"/>
              <a:gd name="T5" fmla="*/ 12887 h 34"/>
              <a:gd name="T6" fmla="*/ 32566 w 37"/>
              <a:gd name="T7" fmla="*/ 10739 h 34"/>
              <a:gd name="T8" fmla="*/ 30592 w 37"/>
              <a:gd name="T9" fmla="*/ 6443 h 34"/>
              <a:gd name="T10" fmla="*/ 28618 w 37"/>
              <a:gd name="T11" fmla="*/ 4296 h 34"/>
              <a:gd name="T12" fmla="*/ 23684 w 37"/>
              <a:gd name="T13" fmla="*/ 2148 h 34"/>
              <a:gd name="T14" fmla="*/ 19737 w 37"/>
              <a:gd name="T15" fmla="*/ 2148 h 34"/>
              <a:gd name="T16" fmla="*/ 17763 w 37"/>
              <a:gd name="T17" fmla="*/ 0 h 34"/>
              <a:gd name="T18" fmla="*/ 15789 w 37"/>
              <a:gd name="T19" fmla="*/ 2148 h 34"/>
              <a:gd name="T20" fmla="*/ 10855 w 37"/>
              <a:gd name="T21" fmla="*/ 2148 h 34"/>
              <a:gd name="T22" fmla="*/ 8882 w 37"/>
              <a:gd name="T23" fmla="*/ 4296 h 34"/>
              <a:gd name="T24" fmla="*/ 6908 w 37"/>
              <a:gd name="T25" fmla="*/ 6443 h 34"/>
              <a:gd name="T26" fmla="*/ 4934 w 37"/>
              <a:gd name="T27" fmla="*/ 8591 h 34"/>
              <a:gd name="T28" fmla="*/ 2961 w 37"/>
              <a:gd name="T29" fmla="*/ 10739 h 34"/>
              <a:gd name="T30" fmla="*/ 0 w 37"/>
              <a:gd name="T31" fmla="*/ 15034 h 34"/>
              <a:gd name="T32" fmla="*/ 0 w 37"/>
              <a:gd name="T33" fmla="*/ 19330 h 34"/>
              <a:gd name="T34" fmla="*/ 0 w 37"/>
              <a:gd name="T35" fmla="*/ 23625 h 34"/>
              <a:gd name="T36" fmla="*/ 2961 w 37"/>
              <a:gd name="T37" fmla="*/ 25773 h 34"/>
              <a:gd name="T38" fmla="*/ 2961 w 37"/>
              <a:gd name="T39" fmla="*/ 30069 h 34"/>
              <a:gd name="T40" fmla="*/ 4934 w 37"/>
              <a:gd name="T41" fmla="*/ 32216 h 34"/>
              <a:gd name="T42" fmla="*/ 6908 w 37"/>
              <a:gd name="T43" fmla="*/ 34364 h 34"/>
              <a:gd name="T44" fmla="*/ 10855 w 37"/>
              <a:gd name="T45" fmla="*/ 34364 h 34"/>
              <a:gd name="T46" fmla="*/ 12829 w 37"/>
              <a:gd name="T47" fmla="*/ 36512 h 34"/>
              <a:gd name="T48" fmla="*/ 17763 w 37"/>
              <a:gd name="T49" fmla="*/ 36512 h 34"/>
              <a:gd name="T50" fmla="*/ 21710 w 37"/>
              <a:gd name="T51" fmla="*/ 36512 h 34"/>
              <a:gd name="T52" fmla="*/ 26645 w 37"/>
              <a:gd name="T53" fmla="*/ 34364 h 34"/>
              <a:gd name="T54" fmla="*/ 28618 w 37"/>
              <a:gd name="T55" fmla="*/ 32216 h 34"/>
              <a:gd name="T56" fmla="*/ 30592 w 37"/>
              <a:gd name="T57" fmla="*/ 30069 h 34"/>
              <a:gd name="T58" fmla="*/ 32566 w 37"/>
              <a:gd name="T59" fmla="*/ 27921 h 34"/>
              <a:gd name="T60" fmla="*/ 34539 w 37"/>
              <a:gd name="T61" fmla="*/ 25773 h 34"/>
              <a:gd name="T62" fmla="*/ 34539 w 37"/>
              <a:gd name="T63" fmla="*/ 21478 h 34"/>
              <a:gd name="T64" fmla="*/ 36513 w 37"/>
              <a:gd name="T65" fmla="*/ 19330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8" y="18"/>
                </a:moveTo>
                <a:lnTo>
                  <a:pt x="37" y="18"/>
                </a:lnTo>
                <a:lnTo>
                  <a:pt x="37" y="16"/>
                </a:lnTo>
                <a:lnTo>
                  <a:pt x="35" y="16"/>
                </a:lnTo>
                <a:lnTo>
                  <a:pt x="35" y="14"/>
                </a:lnTo>
                <a:lnTo>
                  <a:pt x="35" y="12"/>
                </a:lnTo>
                <a:lnTo>
                  <a:pt x="35" y="10"/>
                </a:lnTo>
                <a:lnTo>
                  <a:pt x="33" y="10"/>
                </a:lnTo>
                <a:lnTo>
                  <a:pt x="33" y="8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0" y="2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0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3" y="24"/>
                </a:lnTo>
                <a:lnTo>
                  <a:pt x="3" y="26"/>
                </a:lnTo>
                <a:lnTo>
                  <a:pt x="3" y="28"/>
                </a:lnTo>
                <a:lnTo>
                  <a:pt x="5" y="28"/>
                </a:lnTo>
                <a:lnTo>
                  <a:pt x="5" y="30"/>
                </a:lnTo>
                <a:lnTo>
                  <a:pt x="7" y="30"/>
                </a:lnTo>
                <a:lnTo>
                  <a:pt x="7" y="32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5" y="22"/>
                </a:lnTo>
                <a:lnTo>
                  <a:pt x="35" y="20"/>
                </a:lnTo>
                <a:lnTo>
                  <a:pt x="37" y="20"/>
                </a:lnTo>
                <a:lnTo>
                  <a:pt x="37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8" name="Line 976"/>
          <p:cNvSpPr>
            <a:spLocks noChangeShapeType="1"/>
          </p:cNvSpPr>
          <p:nvPr/>
        </p:nvSpPr>
        <p:spPr bwMode="auto">
          <a:xfrm>
            <a:off x="5459413" y="1354138"/>
            <a:ext cx="1587" cy="258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9" name="Freeform 977"/>
          <p:cNvSpPr>
            <a:spLocks/>
          </p:cNvSpPr>
          <p:nvPr/>
        </p:nvSpPr>
        <p:spPr bwMode="auto">
          <a:xfrm>
            <a:off x="5375275" y="1612900"/>
            <a:ext cx="85725" cy="174625"/>
          </a:xfrm>
          <a:custGeom>
            <a:avLst/>
            <a:gdLst>
              <a:gd name="T0" fmla="*/ 81784 w 87"/>
              <a:gd name="T1" fmla="*/ 174625 h 162"/>
              <a:gd name="T2" fmla="*/ 72916 w 87"/>
              <a:gd name="T3" fmla="*/ 172469 h 162"/>
              <a:gd name="T4" fmla="*/ 64047 w 87"/>
              <a:gd name="T5" fmla="*/ 172469 h 162"/>
              <a:gd name="T6" fmla="*/ 56165 w 87"/>
              <a:gd name="T7" fmla="*/ 168157 h 162"/>
              <a:gd name="T8" fmla="*/ 49267 w 87"/>
              <a:gd name="T9" fmla="*/ 166002 h 162"/>
              <a:gd name="T10" fmla="*/ 40399 w 87"/>
              <a:gd name="T11" fmla="*/ 161690 h 162"/>
              <a:gd name="T12" fmla="*/ 34487 w 87"/>
              <a:gd name="T13" fmla="*/ 156300 h 162"/>
              <a:gd name="T14" fmla="*/ 27590 w 87"/>
              <a:gd name="T15" fmla="*/ 151988 h 162"/>
              <a:gd name="T16" fmla="*/ 23648 w 87"/>
              <a:gd name="T17" fmla="*/ 145521 h 162"/>
              <a:gd name="T18" fmla="*/ 16751 w 87"/>
              <a:gd name="T19" fmla="*/ 139053 h 162"/>
              <a:gd name="T20" fmla="*/ 12809 w 87"/>
              <a:gd name="T21" fmla="*/ 132586 h 162"/>
              <a:gd name="T22" fmla="*/ 8868 w 87"/>
              <a:gd name="T23" fmla="*/ 123962 h 162"/>
              <a:gd name="T24" fmla="*/ 5912 w 87"/>
              <a:gd name="T25" fmla="*/ 117495 h 162"/>
              <a:gd name="T26" fmla="*/ 1971 w 87"/>
              <a:gd name="T27" fmla="*/ 108871 h 162"/>
              <a:gd name="T28" fmla="*/ 1971 w 87"/>
              <a:gd name="T29" fmla="*/ 100248 h 162"/>
              <a:gd name="T30" fmla="*/ 0 w 87"/>
              <a:gd name="T31" fmla="*/ 91624 h 162"/>
              <a:gd name="T32" fmla="*/ 0 w 87"/>
              <a:gd name="T33" fmla="*/ 83001 h 162"/>
              <a:gd name="T34" fmla="*/ 1971 w 87"/>
              <a:gd name="T35" fmla="*/ 74377 h 162"/>
              <a:gd name="T36" fmla="*/ 1971 w 87"/>
              <a:gd name="T37" fmla="*/ 64676 h 162"/>
              <a:gd name="T38" fmla="*/ 5912 w 87"/>
              <a:gd name="T39" fmla="*/ 56052 h 162"/>
              <a:gd name="T40" fmla="*/ 8868 w 87"/>
              <a:gd name="T41" fmla="*/ 49585 h 162"/>
              <a:gd name="T42" fmla="*/ 12809 w 87"/>
              <a:gd name="T43" fmla="*/ 40961 h 162"/>
              <a:gd name="T44" fmla="*/ 16751 w 87"/>
              <a:gd name="T45" fmla="*/ 34494 h 162"/>
              <a:gd name="T46" fmla="*/ 23648 w 87"/>
              <a:gd name="T47" fmla="*/ 28026 h 162"/>
              <a:gd name="T48" fmla="*/ 27590 w 87"/>
              <a:gd name="T49" fmla="*/ 21559 h 162"/>
              <a:gd name="T50" fmla="*/ 34487 w 87"/>
              <a:gd name="T51" fmla="*/ 17247 h 162"/>
              <a:gd name="T52" fmla="*/ 40399 w 87"/>
              <a:gd name="T53" fmla="*/ 12935 h 162"/>
              <a:gd name="T54" fmla="*/ 49267 w 87"/>
              <a:gd name="T55" fmla="*/ 8623 h 162"/>
              <a:gd name="T56" fmla="*/ 56165 w 87"/>
              <a:gd name="T57" fmla="*/ 6468 h 162"/>
              <a:gd name="T58" fmla="*/ 64047 w 87"/>
              <a:gd name="T59" fmla="*/ 2156 h 162"/>
              <a:gd name="T60" fmla="*/ 72916 w 87"/>
              <a:gd name="T61" fmla="*/ 2156 h 162"/>
              <a:gd name="T62" fmla="*/ 81784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0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6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7"/>
                </a:lnTo>
                <a:lnTo>
                  <a:pt x="35" y="145"/>
                </a:lnTo>
                <a:lnTo>
                  <a:pt x="33" y="143"/>
                </a:lnTo>
                <a:lnTo>
                  <a:pt x="28" y="141"/>
                </a:lnTo>
                <a:lnTo>
                  <a:pt x="26" y="137"/>
                </a:lnTo>
                <a:lnTo>
                  <a:pt x="24" y="135"/>
                </a:lnTo>
                <a:lnTo>
                  <a:pt x="20" y="131"/>
                </a:lnTo>
                <a:lnTo>
                  <a:pt x="17" y="129"/>
                </a:lnTo>
                <a:lnTo>
                  <a:pt x="15" y="125"/>
                </a:lnTo>
                <a:lnTo>
                  <a:pt x="13" y="123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9"/>
                </a:lnTo>
                <a:lnTo>
                  <a:pt x="4" y="105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6"/>
                </a:lnTo>
                <a:lnTo>
                  <a:pt x="11" y="42"/>
                </a:lnTo>
                <a:lnTo>
                  <a:pt x="13" y="38"/>
                </a:lnTo>
                <a:lnTo>
                  <a:pt x="15" y="36"/>
                </a:lnTo>
                <a:lnTo>
                  <a:pt x="17" y="32"/>
                </a:lnTo>
                <a:lnTo>
                  <a:pt x="20" y="30"/>
                </a:lnTo>
                <a:lnTo>
                  <a:pt x="24" y="26"/>
                </a:lnTo>
                <a:lnTo>
                  <a:pt x="26" y="24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2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2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0" name="Freeform 978"/>
          <p:cNvSpPr>
            <a:spLocks/>
          </p:cNvSpPr>
          <p:nvPr/>
        </p:nvSpPr>
        <p:spPr bwMode="auto">
          <a:xfrm>
            <a:off x="5375275" y="1787525"/>
            <a:ext cx="85725" cy="174625"/>
          </a:xfrm>
          <a:custGeom>
            <a:avLst/>
            <a:gdLst>
              <a:gd name="T0" fmla="*/ 81784 w 87"/>
              <a:gd name="T1" fmla="*/ 0 h 162"/>
              <a:gd name="T2" fmla="*/ 72916 w 87"/>
              <a:gd name="T3" fmla="*/ 0 h 162"/>
              <a:gd name="T4" fmla="*/ 64047 w 87"/>
              <a:gd name="T5" fmla="*/ 2156 h 162"/>
              <a:gd name="T6" fmla="*/ 56165 w 87"/>
              <a:gd name="T7" fmla="*/ 4312 h 162"/>
              <a:gd name="T8" fmla="*/ 49267 w 87"/>
              <a:gd name="T9" fmla="*/ 8623 h 162"/>
              <a:gd name="T10" fmla="*/ 40399 w 87"/>
              <a:gd name="T11" fmla="*/ 12935 h 162"/>
              <a:gd name="T12" fmla="*/ 34487 w 87"/>
              <a:gd name="T13" fmla="*/ 17247 h 162"/>
              <a:gd name="T14" fmla="*/ 27590 w 87"/>
              <a:gd name="T15" fmla="*/ 21559 h 162"/>
              <a:gd name="T16" fmla="*/ 23648 w 87"/>
              <a:gd name="T17" fmla="*/ 28026 h 162"/>
              <a:gd name="T18" fmla="*/ 16751 w 87"/>
              <a:gd name="T19" fmla="*/ 34494 h 162"/>
              <a:gd name="T20" fmla="*/ 12809 w 87"/>
              <a:gd name="T21" fmla="*/ 40961 h 162"/>
              <a:gd name="T22" fmla="*/ 8868 w 87"/>
              <a:gd name="T23" fmla="*/ 49585 h 162"/>
              <a:gd name="T24" fmla="*/ 5912 w 87"/>
              <a:gd name="T25" fmla="*/ 56052 h 162"/>
              <a:gd name="T26" fmla="*/ 1971 w 87"/>
              <a:gd name="T27" fmla="*/ 64676 h 162"/>
              <a:gd name="T28" fmla="*/ 1971 w 87"/>
              <a:gd name="T29" fmla="*/ 73299 h 162"/>
              <a:gd name="T30" fmla="*/ 0 w 87"/>
              <a:gd name="T31" fmla="*/ 83001 h 162"/>
              <a:gd name="T32" fmla="*/ 0 w 87"/>
              <a:gd name="T33" fmla="*/ 91624 h 162"/>
              <a:gd name="T34" fmla="*/ 1971 w 87"/>
              <a:gd name="T35" fmla="*/ 100248 h 162"/>
              <a:gd name="T36" fmla="*/ 1971 w 87"/>
              <a:gd name="T37" fmla="*/ 108871 h 162"/>
              <a:gd name="T38" fmla="*/ 5912 w 87"/>
              <a:gd name="T39" fmla="*/ 115339 h 162"/>
              <a:gd name="T40" fmla="*/ 8868 w 87"/>
              <a:gd name="T41" fmla="*/ 123962 h 162"/>
              <a:gd name="T42" fmla="*/ 12809 w 87"/>
              <a:gd name="T43" fmla="*/ 130430 h 162"/>
              <a:gd name="T44" fmla="*/ 16751 w 87"/>
              <a:gd name="T45" fmla="*/ 139053 h 162"/>
              <a:gd name="T46" fmla="*/ 23648 w 87"/>
              <a:gd name="T47" fmla="*/ 145521 h 162"/>
              <a:gd name="T48" fmla="*/ 27590 w 87"/>
              <a:gd name="T49" fmla="*/ 149833 h 162"/>
              <a:gd name="T50" fmla="*/ 34487 w 87"/>
              <a:gd name="T51" fmla="*/ 156300 h 162"/>
              <a:gd name="T52" fmla="*/ 40399 w 87"/>
              <a:gd name="T53" fmla="*/ 160612 h 162"/>
              <a:gd name="T54" fmla="*/ 49267 w 87"/>
              <a:gd name="T55" fmla="*/ 164924 h 162"/>
              <a:gd name="T56" fmla="*/ 56165 w 87"/>
              <a:gd name="T57" fmla="*/ 168157 h 162"/>
              <a:gd name="T58" fmla="*/ 64047 w 87"/>
              <a:gd name="T59" fmla="*/ 170313 h 162"/>
              <a:gd name="T60" fmla="*/ 72916 w 87"/>
              <a:gd name="T61" fmla="*/ 172469 h 162"/>
              <a:gd name="T62" fmla="*/ 81784 w 87"/>
              <a:gd name="T63" fmla="*/ 174625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0"/>
                </a:lnTo>
                <a:lnTo>
                  <a:pt x="78" y="0"/>
                </a:lnTo>
                <a:lnTo>
                  <a:pt x="74" y="0"/>
                </a:lnTo>
                <a:lnTo>
                  <a:pt x="70" y="2"/>
                </a:lnTo>
                <a:lnTo>
                  <a:pt x="65" y="2"/>
                </a:lnTo>
                <a:lnTo>
                  <a:pt x="61" y="4"/>
                </a:lnTo>
                <a:lnTo>
                  <a:pt x="57" y="4"/>
                </a:lnTo>
                <a:lnTo>
                  <a:pt x="54" y="6"/>
                </a:lnTo>
                <a:lnTo>
                  <a:pt x="50" y="8"/>
                </a:lnTo>
                <a:lnTo>
                  <a:pt x="46" y="10"/>
                </a:lnTo>
                <a:lnTo>
                  <a:pt x="41" y="12"/>
                </a:lnTo>
                <a:lnTo>
                  <a:pt x="39" y="14"/>
                </a:lnTo>
                <a:lnTo>
                  <a:pt x="35" y="16"/>
                </a:lnTo>
                <a:lnTo>
                  <a:pt x="33" y="18"/>
                </a:lnTo>
                <a:lnTo>
                  <a:pt x="28" y="20"/>
                </a:lnTo>
                <a:lnTo>
                  <a:pt x="26" y="24"/>
                </a:lnTo>
                <a:lnTo>
                  <a:pt x="24" y="26"/>
                </a:lnTo>
                <a:lnTo>
                  <a:pt x="20" y="28"/>
                </a:lnTo>
                <a:lnTo>
                  <a:pt x="17" y="32"/>
                </a:lnTo>
                <a:lnTo>
                  <a:pt x="15" y="36"/>
                </a:lnTo>
                <a:lnTo>
                  <a:pt x="13" y="38"/>
                </a:lnTo>
                <a:lnTo>
                  <a:pt x="11" y="42"/>
                </a:lnTo>
                <a:lnTo>
                  <a:pt x="9" y="46"/>
                </a:lnTo>
                <a:lnTo>
                  <a:pt x="6" y="48"/>
                </a:lnTo>
                <a:lnTo>
                  <a:pt x="6" y="52"/>
                </a:lnTo>
                <a:lnTo>
                  <a:pt x="4" y="56"/>
                </a:lnTo>
                <a:lnTo>
                  <a:pt x="2" y="60"/>
                </a:lnTo>
                <a:lnTo>
                  <a:pt x="2" y="64"/>
                </a:lnTo>
                <a:lnTo>
                  <a:pt x="2" y="68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89"/>
                </a:lnTo>
                <a:lnTo>
                  <a:pt x="2" y="93"/>
                </a:lnTo>
                <a:lnTo>
                  <a:pt x="2" y="97"/>
                </a:lnTo>
                <a:lnTo>
                  <a:pt x="2" y="101"/>
                </a:lnTo>
                <a:lnTo>
                  <a:pt x="4" y="105"/>
                </a:lnTo>
                <a:lnTo>
                  <a:pt x="6" y="107"/>
                </a:lnTo>
                <a:lnTo>
                  <a:pt x="6" y="111"/>
                </a:lnTo>
                <a:lnTo>
                  <a:pt x="9" y="115"/>
                </a:lnTo>
                <a:lnTo>
                  <a:pt x="11" y="119"/>
                </a:lnTo>
                <a:lnTo>
                  <a:pt x="13" y="121"/>
                </a:lnTo>
                <a:lnTo>
                  <a:pt x="15" y="125"/>
                </a:lnTo>
                <a:lnTo>
                  <a:pt x="17" y="129"/>
                </a:lnTo>
                <a:lnTo>
                  <a:pt x="20" y="131"/>
                </a:lnTo>
                <a:lnTo>
                  <a:pt x="24" y="135"/>
                </a:lnTo>
                <a:lnTo>
                  <a:pt x="26" y="137"/>
                </a:lnTo>
                <a:lnTo>
                  <a:pt x="28" y="139"/>
                </a:lnTo>
                <a:lnTo>
                  <a:pt x="33" y="143"/>
                </a:lnTo>
                <a:lnTo>
                  <a:pt x="35" y="145"/>
                </a:lnTo>
                <a:lnTo>
                  <a:pt x="39" y="147"/>
                </a:lnTo>
                <a:lnTo>
                  <a:pt x="41" y="149"/>
                </a:lnTo>
                <a:lnTo>
                  <a:pt x="46" y="151"/>
                </a:lnTo>
                <a:lnTo>
                  <a:pt x="50" y="153"/>
                </a:lnTo>
                <a:lnTo>
                  <a:pt x="54" y="156"/>
                </a:lnTo>
                <a:lnTo>
                  <a:pt x="57" y="156"/>
                </a:lnTo>
                <a:lnTo>
                  <a:pt x="61" y="158"/>
                </a:lnTo>
                <a:lnTo>
                  <a:pt x="65" y="158"/>
                </a:lnTo>
                <a:lnTo>
                  <a:pt x="70" y="160"/>
                </a:lnTo>
                <a:lnTo>
                  <a:pt x="74" y="160"/>
                </a:lnTo>
                <a:lnTo>
                  <a:pt x="78" y="160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1" name="Freeform 979"/>
          <p:cNvSpPr>
            <a:spLocks/>
          </p:cNvSpPr>
          <p:nvPr/>
        </p:nvSpPr>
        <p:spPr bwMode="auto">
          <a:xfrm>
            <a:off x="5375275" y="1962150"/>
            <a:ext cx="85725" cy="171450"/>
          </a:xfrm>
          <a:custGeom>
            <a:avLst/>
            <a:gdLst>
              <a:gd name="T0" fmla="*/ 81784 w 87"/>
              <a:gd name="T1" fmla="*/ 171450 h 159"/>
              <a:gd name="T2" fmla="*/ 72916 w 87"/>
              <a:gd name="T3" fmla="*/ 171450 h 159"/>
              <a:gd name="T4" fmla="*/ 64047 w 87"/>
              <a:gd name="T5" fmla="*/ 169293 h 159"/>
              <a:gd name="T6" fmla="*/ 56165 w 87"/>
              <a:gd name="T7" fmla="*/ 167137 h 159"/>
              <a:gd name="T8" fmla="*/ 49267 w 87"/>
              <a:gd name="T9" fmla="*/ 164980 h 159"/>
              <a:gd name="T10" fmla="*/ 40399 w 87"/>
              <a:gd name="T11" fmla="*/ 160667 h 159"/>
              <a:gd name="T12" fmla="*/ 34487 w 87"/>
              <a:gd name="T13" fmla="*/ 156354 h 159"/>
              <a:gd name="T14" fmla="*/ 27590 w 87"/>
              <a:gd name="T15" fmla="*/ 149884 h 159"/>
              <a:gd name="T16" fmla="*/ 23648 w 87"/>
              <a:gd name="T17" fmla="*/ 143414 h 159"/>
              <a:gd name="T18" fmla="*/ 16751 w 87"/>
              <a:gd name="T19" fmla="*/ 136944 h 159"/>
              <a:gd name="T20" fmla="*/ 12809 w 87"/>
              <a:gd name="T21" fmla="*/ 130475 h 159"/>
              <a:gd name="T22" fmla="*/ 8868 w 87"/>
              <a:gd name="T23" fmla="*/ 124005 h 159"/>
              <a:gd name="T24" fmla="*/ 5912 w 87"/>
              <a:gd name="T25" fmla="*/ 115378 h 159"/>
              <a:gd name="T26" fmla="*/ 1971 w 87"/>
              <a:gd name="T27" fmla="*/ 108908 h 159"/>
              <a:gd name="T28" fmla="*/ 1971 w 87"/>
              <a:gd name="T29" fmla="*/ 100282 h 159"/>
              <a:gd name="T30" fmla="*/ 0 w 87"/>
              <a:gd name="T31" fmla="*/ 91656 h 159"/>
              <a:gd name="T32" fmla="*/ 0 w 87"/>
              <a:gd name="T33" fmla="*/ 81951 h 159"/>
              <a:gd name="T34" fmla="*/ 1971 w 87"/>
              <a:gd name="T35" fmla="*/ 73325 h 159"/>
              <a:gd name="T36" fmla="*/ 1971 w 87"/>
              <a:gd name="T37" fmla="*/ 64698 h 159"/>
              <a:gd name="T38" fmla="*/ 5912 w 87"/>
              <a:gd name="T39" fmla="*/ 56072 h 159"/>
              <a:gd name="T40" fmla="*/ 8868 w 87"/>
              <a:gd name="T41" fmla="*/ 47445 h 159"/>
              <a:gd name="T42" fmla="*/ 12809 w 87"/>
              <a:gd name="T43" fmla="*/ 40975 h 159"/>
              <a:gd name="T44" fmla="*/ 16751 w 87"/>
              <a:gd name="T45" fmla="*/ 34506 h 159"/>
              <a:gd name="T46" fmla="*/ 23648 w 87"/>
              <a:gd name="T47" fmla="*/ 28036 h 159"/>
              <a:gd name="T48" fmla="*/ 27590 w 87"/>
              <a:gd name="T49" fmla="*/ 21566 h 159"/>
              <a:gd name="T50" fmla="*/ 34487 w 87"/>
              <a:gd name="T51" fmla="*/ 17253 h 159"/>
              <a:gd name="T52" fmla="*/ 40399 w 87"/>
              <a:gd name="T53" fmla="*/ 10783 h 159"/>
              <a:gd name="T54" fmla="*/ 49267 w 87"/>
              <a:gd name="T55" fmla="*/ 8626 h 159"/>
              <a:gd name="T56" fmla="*/ 56165 w 87"/>
              <a:gd name="T57" fmla="*/ 4313 h 159"/>
              <a:gd name="T58" fmla="*/ 64047 w 87"/>
              <a:gd name="T59" fmla="*/ 2157 h 159"/>
              <a:gd name="T60" fmla="*/ 72916 w 87"/>
              <a:gd name="T61" fmla="*/ 0 h 159"/>
              <a:gd name="T62" fmla="*/ 81784 w 87"/>
              <a:gd name="T63" fmla="*/ 0 h 15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59"/>
              <a:gd name="T98" fmla="*/ 87 w 87"/>
              <a:gd name="T99" fmla="*/ 159 h 15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59">
                <a:moveTo>
                  <a:pt x="87" y="159"/>
                </a:moveTo>
                <a:lnTo>
                  <a:pt x="83" y="159"/>
                </a:lnTo>
                <a:lnTo>
                  <a:pt x="78" y="159"/>
                </a:lnTo>
                <a:lnTo>
                  <a:pt x="74" y="159"/>
                </a:lnTo>
                <a:lnTo>
                  <a:pt x="70" y="159"/>
                </a:lnTo>
                <a:lnTo>
                  <a:pt x="65" y="157"/>
                </a:lnTo>
                <a:lnTo>
                  <a:pt x="61" y="157"/>
                </a:lnTo>
                <a:lnTo>
                  <a:pt x="57" y="155"/>
                </a:lnTo>
                <a:lnTo>
                  <a:pt x="54" y="153"/>
                </a:lnTo>
                <a:lnTo>
                  <a:pt x="50" y="153"/>
                </a:lnTo>
                <a:lnTo>
                  <a:pt x="46" y="151"/>
                </a:lnTo>
                <a:lnTo>
                  <a:pt x="41" y="149"/>
                </a:lnTo>
                <a:lnTo>
                  <a:pt x="39" y="147"/>
                </a:lnTo>
                <a:lnTo>
                  <a:pt x="35" y="145"/>
                </a:lnTo>
                <a:lnTo>
                  <a:pt x="33" y="141"/>
                </a:lnTo>
                <a:lnTo>
                  <a:pt x="28" y="139"/>
                </a:lnTo>
                <a:lnTo>
                  <a:pt x="26" y="137"/>
                </a:lnTo>
                <a:lnTo>
                  <a:pt x="24" y="133"/>
                </a:lnTo>
                <a:lnTo>
                  <a:pt x="20" y="131"/>
                </a:lnTo>
                <a:lnTo>
                  <a:pt x="17" y="127"/>
                </a:lnTo>
                <a:lnTo>
                  <a:pt x="15" y="125"/>
                </a:lnTo>
                <a:lnTo>
                  <a:pt x="13" y="121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7"/>
                </a:lnTo>
                <a:lnTo>
                  <a:pt x="4" y="103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6"/>
                </a:lnTo>
                <a:lnTo>
                  <a:pt x="0" y="72"/>
                </a:lnTo>
                <a:lnTo>
                  <a:pt x="2" y="68"/>
                </a:lnTo>
                <a:lnTo>
                  <a:pt x="2" y="64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4"/>
                </a:lnTo>
                <a:lnTo>
                  <a:pt x="11" y="42"/>
                </a:lnTo>
                <a:lnTo>
                  <a:pt x="13" y="38"/>
                </a:lnTo>
                <a:lnTo>
                  <a:pt x="15" y="34"/>
                </a:lnTo>
                <a:lnTo>
                  <a:pt x="17" y="32"/>
                </a:lnTo>
                <a:lnTo>
                  <a:pt x="20" y="28"/>
                </a:lnTo>
                <a:lnTo>
                  <a:pt x="24" y="26"/>
                </a:lnTo>
                <a:lnTo>
                  <a:pt x="26" y="22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0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4"/>
                </a:lnTo>
                <a:lnTo>
                  <a:pt x="61" y="2"/>
                </a:lnTo>
                <a:lnTo>
                  <a:pt x="65" y="2"/>
                </a:lnTo>
                <a:lnTo>
                  <a:pt x="70" y="2"/>
                </a:lnTo>
                <a:lnTo>
                  <a:pt x="74" y="0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2" name="Freeform 980"/>
          <p:cNvSpPr>
            <a:spLocks/>
          </p:cNvSpPr>
          <p:nvPr/>
        </p:nvSpPr>
        <p:spPr bwMode="auto">
          <a:xfrm>
            <a:off x="5375275" y="2133600"/>
            <a:ext cx="85725" cy="174625"/>
          </a:xfrm>
          <a:custGeom>
            <a:avLst/>
            <a:gdLst>
              <a:gd name="T0" fmla="*/ 81784 w 87"/>
              <a:gd name="T1" fmla="*/ 2156 h 162"/>
              <a:gd name="T2" fmla="*/ 72916 w 87"/>
              <a:gd name="T3" fmla="*/ 2156 h 162"/>
              <a:gd name="T4" fmla="*/ 64047 w 87"/>
              <a:gd name="T5" fmla="*/ 5390 h 162"/>
              <a:gd name="T6" fmla="*/ 56165 w 87"/>
              <a:gd name="T7" fmla="*/ 7546 h 162"/>
              <a:gd name="T8" fmla="*/ 49267 w 87"/>
              <a:gd name="T9" fmla="*/ 9701 h 162"/>
              <a:gd name="T10" fmla="*/ 40399 w 87"/>
              <a:gd name="T11" fmla="*/ 14013 h 162"/>
              <a:gd name="T12" fmla="*/ 34487 w 87"/>
              <a:gd name="T13" fmla="*/ 18325 h 162"/>
              <a:gd name="T14" fmla="*/ 27590 w 87"/>
              <a:gd name="T15" fmla="*/ 24792 h 162"/>
              <a:gd name="T16" fmla="*/ 23648 w 87"/>
              <a:gd name="T17" fmla="*/ 31260 h 162"/>
              <a:gd name="T18" fmla="*/ 16751 w 87"/>
              <a:gd name="T19" fmla="*/ 37728 h 162"/>
              <a:gd name="T20" fmla="*/ 12809 w 87"/>
              <a:gd name="T21" fmla="*/ 44195 h 162"/>
              <a:gd name="T22" fmla="*/ 8868 w 87"/>
              <a:gd name="T23" fmla="*/ 50663 h 162"/>
              <a:gd name="T24" fmla="*/ 5912 w 87"/>
              <a:gd name="T25" fmla="*/ 59286 h 162"/>
              <a:gd name="T26" fmla="*/ 1971 w 87"/>
              <a:gd name="T27" fmla="*/ 65754 h 162"/>
              <a:gd name="T28" fmla="*/ 1971 w 87"/>
              <a:gd name="T29" fmla="*/ 74377 h 162"/>
              <a:gd name="T30" fmla="*/ 0 w 87"/>
              <a:gd name="T31" fmla="*/ 83001 h 162"/>
              <a:gd name="T32" fmla="*/ 0 w 87"/>
              <a:gd name="T33" fmla="*/ 91624 h 162"/>
              <a:gd name="T34" fmla="*/ 1971 w 87"/>
              <a:gd name="T35" fmla="*/ 101326 h 162"/>
              <a:gd name="T36" fmla="*/ 1971 w 87"/>
              <a:gd name="T37" fmla="*/ 109949 h 162"/>
              <a:gd name="T38" fmla="*/ 5912 w 87"/>
              <a:gd name="T39" fmla="*/ 118573 h 162"/>
              <a:gd name="T40" fmla="*/ 8868 w 87"/>
              <a:gd name="T41" fmla="*/ 127196 h 162"/>
              <a:gd name="T42" fmla="*/ 12809 w 87"/>
              <a:gd name="T43" fmla="*/ 133664 h 162"/>
              <a:gd name="T44" fmla="*/ 16751 w 87"/>
              <a:gd name="T45" fmla="*/ 140131 h 162"/>
              <a:gd name="T46" fmla="*/ 23648 w 87"/>
              <a:gd name="T47" fmla="*/ 146599 h 162"/>
              <a:gd name="T48" fmla="*/ 27590 w 87"/>
              <a:gd name="T49" fmla="*/ 153066 h 162"/>
              <a:gd name="T50" fmla="*/ 34487 w 87"/>
              <a:gd name="T51" fmla="*/ 157378 h 162"/>
              <a:gd name="T52" fmla="*/ 40399 w 87"/>
              <a:gd name="T53" fmla="*/ 163846 h 162"/>
              <a:gd name="T54" fmla="*/ 49267 w 87"/>
              <a:gd name="T55" fmla="*/ 166002 h 162"/>
              <a:gd name="T56" fmla="*/ 56165 w 87"/>
              <a:gd name="T57" fmla="*/ 170313 h 162"/>
              <a:gd name="T58" fmla="*/ 64047 w 87"/>
              <a:gd name="T59" fmla="*/ 172469 h 162"/>
              <a:gd name="T60" fmla="*/ 72916 w 87"/>
              <a:gd name="T61" fmla="*/ 174625 h 162"/>
              <a:gd name="T62" fmla="*/ 81784 w 87"/>
              <a:gd name="T63" fmla="*/ 174625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2"/>
                </a:lnTo>
                <a:lnTo>
                  <a:pt x="78" y="2"/>
                </a:lnTo>
                <a:lnTo>
                  <a:pt x="74" y="2"/>
                </a:lnTo>
                <a:lnTo>
                  <a:pt x="70" y="2"/>
                </a:lnTo>
                <a:lnTo>
                  <a:pt x="65" y="5"/>
                </a:lnTo>
                <a:lnTo>
                  <a:pt x="61" y="5"/>
                </a:lnTo>
                <a:lnTo>
                  <a:pt x="57" y="7"/>
                </a:lnTo>
                <a:lnTo>
                  <a:pt x="54" y="9"/>
                </a:lnTo>
                <a:lnTo>
                  <a:pt x="50" y="9"/>
                </a:lnTo>
                <a:lnTo>
                  <a:pt x="46" y="11"/>
                </a:lnTo>
                <a:lnTo>
                  <a:pt x="41" y="13"/>
                </a:lnTo>
                <a:lnTo>
                  <a:pt x="39" y="15"/>
                </a:lnTo>
                <a:lnTo>
                  <a:pt x="35" y="17"/>
                </a:lnTo>
                <a:lnTo>
                  <a:pt x="33" y="21"/>
                </a:lnTo>
                <a:lnTo>
                  <a:pt x="28" y="23"/>
                </a:lnTo>
                <a:lnTo>
                  <a:pt x="26" y="25"/>
                </a:lnTo>
                <a:lnTo>
                  <a:pt x="24" y="29"/>
                </a:lnTo>
                <a:lnTo>
                  <a:pt x="20" y="31"/>
                </a:lnTo>
                <a:lnTo>
                  <a:pt x="17" y="35"/>
                </a:lnTo>
                <a:lnTo>
                  <a:pt x="15" y="37"/>
                </a:lnTo>
                <a:lnTo>
                  <a:pt x="13" y="41"/>
                </a:lnTo>
                <a:lnTo>
                  <a:pt x="11" y="43"/>
                </a:lnTo>
                <a:lnTo>
                  <a:pt x="9" y="47"/>
                </a:lnTo>
                <a:lnTo>
                  <a:pt x="6" y="51"/>
                </a:lnTo>
                <a:lnTo>
                  <a:pt x="6" y="55"/>
                </a:lnTo>
                <a:lnTo>
                  <a:pt x="4" y="59"/>
                </a:lnTo>
                <a:lnTo>
                  <a:pt x="2" y="61"/>
                </a:lnTo>
                <a:lnTo>
                  <a:pt x="2" y="65"/>
                </a:lnTo>
                <a:lnTo>
                  <a:pt x="2" y="69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90"/>
                </a:lnTo>
                <a:lnTo>
                  <a:pt x="2" y="94"/>
                </a:lnTo>
                <a:lnTo>
                  <a:pt x="2" y="98"/>
                </a:lnTo>
                <a:lnTo>
                  <a:pt x="2" y="102"/>
                </a:lnTo>
                <a:lnTo>
                  <a:pt x="4" y="106"/>
                </a:lnTo>
                <a:lnTo>
                  <a:pt x="6" y="110"/>
                </a:lnTo>
                <a:lnTo>
                  <a:pt x="6" y="114"/>
                </a:lnTo>
                <a:lnTo>
                  <a:pt x="9" y="118"/>
                </a:lnTo>
                <a:lnTo>
                  <a:pt x="11" y="120"/>
                </a:lnTo>
                <a:lnTo>
                  <a:pt x="13" y="124"/>
                </a:lnTo>
                <a:lnTo>
                  <a:pt x="15" y="128"/>
                </a:lnTo>
                <a:lnTo>
                  <a:pt x="17" y="130"/>
                </a:lnTo>
                <a:lnTo>
                  <a:pt x="20" y="134"/>
                </a:lnTo>
                <a:lnTo>
                  <a:pt x="24" y="136"/>
                </a:lnTo>
                <a:lnTo>
                  <a:pt x="26" y="140"/>
                </a:lnTo>
                <a:lnTo>
                  <a:pt x="28" y="142"/>
                </a:lnTo>
                <a:lnTo>
                  <a:pt x="33" y="144"/>
                </a:lnTo>
                <a:lnTo>
                  <a:pt x="35" y="146"/>
                </a:lnTo>
                <a:lnTo>
                  <a:pt x="39" y="148"/>
                </a:lnTo>
                <a:lnTo>
                  <a:pt x="41" y="152"/>
                </a:lnTo>
                <a:lnTo>
                  <a:pt x="46" y="152"/>
                </a:lnTo>
                <a:lnTo>
                  <a:pt x="50" y="154"/>
                </a:lnTo>
                <a:lnTo>
                  <a:pt x="54" y="156"/>
                </a:lnTo>
                <a:lnTo>
                  <a:pt x="57" y="158"/>
                </a:lnTo>
                <a:lnTo>
                  <a:pt x="61" y="158"/>
                </a:lnTo>
                <a:lnTo>
                  <a:pt x="65" y="160"/>
                </a:lnTo>
                <a:lnTo>
                  <a:pt x="70" y="160"/>
                </a:lnTo>
                <a:lnTo>
                  <a:pt x="74" y="162"/>
                </a:lnTo>
                <a:lnTo>
                  <a:pt x="78" y="162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3" name="Freeform 981"/>
          <p:cNvSpPr>
            <a:spLocks/>
          </p:cNvSpPr>
          <p:nvPr/>
        </p:nvSpPr>
        <p:spPr bwMode="auto">
          <a:xfrm>
            <a:off x="5375275" y="2308225"/>
            <a:ext cx="85725" cy="174625"/>
          </a:xfrm>
          <a:custGeom>
            <a:avLst/>
            <a:gdLst>
              <a:gd name="T0" fmla="*/ 81784 w 87"/>
              <a:gd name="T1" fmla="*/ 174625 h 162"/>
              <a:gd name="T2" fmla="*/ 72916 w 87"/>
              <a:gd name="T3" fmla="*/ 174625 h 162"/>
              <a:gd name="T4" fmla="*/ 64047 w 87"/>
              <a:gd name="T5" fmla="*/ 172469 h 162"/>
              <a:gd name="T6" fmla="*/ 56165 w 87"/>
              <a:gd name="T7" fmla="*/ 170313 h 162"/>
              <a:gd name="T8" fmla="*/ 49267 w 87"/>
              <a:gd name="T9" fmla="*/ 166002 h 162"/>
              <a:gd name="T10" fmla="*/ 40399 w 87"/>
              <a:gd name="T11" fmla="*/ 161690 h 162"/>
              <a:gd name="T12" fmla="*/ 34487 w 87"/>
              <a:gd name="T13" fmla="*/ 157378 h 162"/>
              <a:gd name="T14" fmla="*/ 27590 w 87"/>
              <a:gd name="T15" fmla="*/ 153066 h 162"/>
              <a:gd name="T16" fmla="*/ 23648 w 87"/>
              <a:gd name="T17" fmla="*/ 146599 h 162"/>
              <a:gd name="T18" fmla="*/ 16751 w 87"/>
              <a:gd name="T19" fmla="*/ 140131 h 162"/>
              <a:gd name="T20" fmla="*/ 12809 w 87"/>
              <a:gd name="T21" fmla="*/ 133664 h 162"/>
              <a:gd name="T22" fmla="*/ 8868 w 87"/>
              <a:gd name="T23" fmla="*/ 125040 h 162"/>
              <a:gd name="T24" fmla="*/ 5912 w 87"/>
              <a:gd name="T25" fmla="*/ 118573 h 162"/>
              <a:gd name="T26" fmla="*/ 1971 w 87"/>
              <a:gd name="T27" fmla="*/ 109949 h 162"/>
              <a:gd name="T28" fmla="*/ 1971 w 87"/>
              <a:gd name="T29" fmla="*/ 100248 h 162"/>
              <a:gd name="T30" fmla="*/ 0 w 87"/>
              <a:gd name="T31" fmla="*/ 91624 h 162"/>
              <a:gd name="T32" fmla="*/ 0 w 87"/>
              <a:gd name="T33" fmla="*/ 83001 h 162"/>
              <a:gd name="T34" fmla="*/ 1971 w 87"/>
              <a:gd name="T35" fmla="*/ 74377 h 162"/>
              <a:gd name="T36" fmla="*/ 1971 w 87"/>
              <a:gd name="T37" fmla="*/ 65754 h 162"/>
              <a:gd name="T38" fmla="*/ 5912 w 87"/>
              <a:gd name="T39" fmla="*/ 57130 h 162"/>
              <a:gd name="T40" fmla="*/ 8868 w 87"/>
              <a:gd name="T41" fmla="*/ 50663 h 162"/>
              <a:gd name="T42" fmla="*/ 12809 w 87"/>
              <a:gd name="T43" fmla="*/ 44195 h 162"/>
              <a:gd name="T44" fmla="*/ 16751 w 87"/>
              <a:gd name="T45" fmla="*/ 35572 h 162"/>
              <a:gd name="T46" fmla="*/ 23648 w 87"/>
              <a:gd name="T47" fmla="*/ 29104 h 162"/>
              <a:gd name="T48" fmla="*/ 27590 w 87"/>
              <a:gd name="T49" fmla="*/ 24792 h 162"/>
              <a:gd name="T50" fmla="*/ 34487 w 87"/>
              <a:gd name="T51" fmla="*/ 18325 h 162"/>
              <a:gd name="T52" fmla="*/ 40399 w 87"/>
              <a:gd name="T53" fmla="*/ 14013 h 162"/>
              <a:gd name="T54" fmla="*/ 49267 w 87"/>
              <a:gd name="T55" fmla="*/ 8623 h 162"/>
              <a:gd name="T56" fmla="*/ 56165 w 87"/>
              <a:gd name="T57" fmla="*/ 6468 h 162"/>
              <a:gd name="T58" fmla="*/ 64047 w 87"/>
              <a:gd name="T59" fmla="*/ 4312 h 162"/>
              <a:gd name="T60" fmla="*/ 72916 w 87"/>
              <a:gd name="T61" fmla="*/ 2156 h 162"/>
              <a:gd name="T62" fmla="*/ 81784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2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8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8"/>
                </a:lnTo>
                <a:lnTo>
                  <a:pt x="35" y="146"/>
                </a:lnTo>
                <a:lnTo>
                  <a:pt x="33" y="144"/>
                </a:lnTo>
                <a:lnTo>
                  <a:pt x="28" y="142"/>
                </a:lnTo>
                <a:lnTo>
                  <a:pt x="26" y="138"/>
                </a:lnTo>
                <a:lnTo>
                  <a:pt x="24" y="136"/>
                </a:lnTo>
                <a:lnTo>
                  <a:pt x="20" y="134"/>
                </a:lnTo>
                <a:lnTo>
                  <a:pt x="17" y="130"/>
                </a:lnTo>
                <a:lnTo>
                  <a:pt x="15" y="126"/>
                </a:lnTo>
                <a:lnTo>
                  <a:pt x="13" y="124"/>
                </a:lnTo>
                <a:lnTo>
                  <a:pt x="11" y="120"/>
                </a:lnTo>
                <a:lnTo>
                  <a:pt x="9" y="116"/>
                </a:lnTo>
                <a:lnTo>
                  <a:pt x="6" y="114"/>
                </a:lnTo>
                <a:lnTo>
                  <a:pt x="6" y="110"/>
                </a:lnTo>
                <a:lnTo>
                  <a:pt x="4" y="106"/>
                </a:lnTo>
                <a:lnTo>
                  <a:pt x="2" y="102"/>
                </a:lnTo>
                <a:lnTo>
                  <a:pt x="2" y="98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1"/>
                </a:lnTo>
                <a:lnTo>
                  <a:pt x="4" y="57"/>
                </a:lnTo>
                <a:lnTo>
                  <a:pt x="6" y="53"/>
                </a:lnTo>
                <a:lnTo>
                  <a:pt x="6" y="51"/>
                </a:lnTo>
                <a:lnTo>
                  <a:pt x="9" y="47"/>
                </a:lnTo>
                <a:lnTo>
                  <a:pt x="11" y="43"/>
                </a:lnTo>
                <a:lnTo>
                  <a:pt x="13" y="41"/>
                </a:lnTo>
                <a:lnTo>
                  <a:pt x="15" y="37"/>
                </a:lnTo>
                <a:lnTo>
                  <a:pt x="17" y="33"/>
                </a:lnTo>
                <a:lnTo>
                  <a:pt x="20" y="31"/>
                </a:lnTo>
                <a:lnTo>
                  <a:pt x="24" y="27"/>
                </a:lnTo>
                <a:lnTo>
                  <a:pt x="26" y="25"/>
                </a:lnTo>
                <a:lnTo>
                  <a:pt x="28" y="23"/>
                </a:lnTo>
                <a:lnTo>
                  <a:pt x="33" y="19"/>
                </a:lnTo>
                <a:lnTo>
                  <a:pt x="35" y="17"/>
                </a:lnTo>
                <a:lnTo>
                  <a:pt x="39" y="15"/>
                </a:lnTo>
                <a:lnTo>
                  <a:pt x="41" y="13"/>
                </a:lnTo>
                <a:lnTo>
                  <a:pt x="46" y="11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864" name="Rectangle 982"/>
              <p:cNvSpPr>
                <a:spLocks noChangeArrowheads="1"/>
              </p:cNvSpPr>
              <p:nvPr/>
            </p:nvSpPr>
            <p:spPr bwMode="auto">
              <a:xfrm>
                <a:off x="5846763" y="2855913"/>
                <a:ext cx="23512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2864" name="Rectangle 9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6763" y="2855913"/>
                <a:ext cx="23512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3077" r="-20513" b="-78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865" name="Rectangle 983"/>
              <p:cNvSpPr>
                <a:spLocks noChangeArrowheads="1"/>
              </p:cNvSpPr>
              <p:nvPr/>
            </p:nvSpPr>
            <p:spPr bwMode="auto">
              <a:xfrm>
                <a:off x="4125913" y="2855913"/>
                <a:ext cx="52341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2865" name="Rectangle 9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5913" y="2855913"/>
                <a:ext cx="523412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0465" r="-13953" b="-3529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866" name="Rectangle 984"/>
          <p:cNvSpPr>
            <a:spLocks noChangeArrowheads="1"/>
          </p:cNvSpPr>
          <p:nvPr/>
        </p:nvSpPr>
        <p:spPr bwMode="auto">
          <a:xfrm>
            <a:off x="5133975" y="3547020"/>
            <a:ext cx="56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dirty="0">
                <a:latin typeface="+mn-lt"/>
              </a:rPr>
              <a:t>Cavity</a:t>
            </a:r>
          </a:p>
        </p:txBody>
      </p:sp>
      <p:sp>
        <p:nvSpPr>
          <p:cNvPr id="22867" name="Freeform 987"/>
          <p:cNvSpPr>
            <a:spLocks/>
          </p:cNvSpPr>
          <p:nvPr/>
        </p:nvSpPr>
        <p:spPr bwMode="auto">
          <a:xfrm>
            <a:off x="4975225" y="1335088"/>
            <a:ext cx="36513" cy="36512"/>
          </a:xfrm>
          <a:custGeom>
            <a:avLst/>
            <a:gdLst>
              <a:gd name="T0" fmla="*/ 19737 w 37"/>
              <a:gd name="T1" fmla="*/ 36512 h 34"/>
              <a:gd name="T2" fmla="*/ 23684 w 37"/>
              <a:gd name="T3" fmla="*/ 36512 h 34"/>
              <a:gd name="T4" fmla="*/ 26645 w 37"/>
              <a:gd name="T5" fmla="*/ 34364 h 34"/>
              <a:gd name="T6" fmla="*/ 30592 w 37"/>
              <a:gd name="T7" fmla="*/ 34364 h 34"/>
              <a:gd name="T8" fmla="*/ 32566 w 37"/>
              <a:gd name="T9" fmla="*/ 32216 h 34"/>
              <a:gd name="T10" fmla="*/ 34539 w 37"/>
              <a:gd name="T11" fmla="*/ 30069 h 34"/>
              <a:gd name="T12" fmla="*/ 34539 w 37"/>
              <a:gd name="T13" fmla="*/ 25773 h 34"/>
              <a:gd name="T14" fmla="*/ 36513 w 37"/>
              <a:gd name="T15" fmla="*/ 23625 h 34"/>
              <a:gd name="T16" fmla="*/ 36513 w 37"/>
              <a:gd name="T17" fmla="*/ 19330 h 34"/>
              <a:gd name="T18" fmla="*/ 36513 w 37"/>
              <a:gd name="T19" fmla="*/ 15034 h 34"/>
              <a:gd name="T20" fmla="*/ 34539 w 37"/>
              <a:gd name="T21" fmla="*/ 12887 h 34"/>
              <a:gd name="T22" fmla="*/ 34539 w 37"/>
              <a:gd name="T23" fmla="*/ 8591 h 34"/>
              <a:gd name="T24" fmla="*/ 32566 w 37"/>
              <a:gd name="T25" fmla="*/ 6443 h 34"/>
              <a:gd name="T26" fmla="*/ 30592 w 37"/>
              <a:gd name="T27" fmla="*/ 4296 h 34"/>
              <a:gd name="T28" fmla="*/ 28618 w 37"/>
              <a:gd name="T29" fmla="*/ 2148 h 34"/>
              <a:gd name="T30" fmla="*/ 23684 w 37"/>
              <a:gd name="T31" fmla="*/ 2148 h 34"/>
              <a:gd name="T32" fmla="*/ 21710 w 37"/>
              <a:gd name="T33" fmla="*/ 0 h 34"/>
              <a:gd name="T34" fmla="*/ 17763 w 37"/>
              <a:gd name="T35" fmla="*/ 0 h 34"/>
              <a:gd name="T36" fmla="*/ 12829 w 37"/>
              <a:gd name="T37" fmla="*/ 2148 h 34"/>
              <a:gd name="T38" fmla="*/ 8882 w 37"/>
              <a:gd name="T39" fmla="*/ 4296 h 34"/>
              <a:gd name="T40" fmla="*/ 6908 w 37"/>
              <a:gd name="T41" fmla="*/ 6443 h 34"/>
              <a:gd name="T42" fmla="*/ 4934 w 37"/>
              <a:gd name="T43" fmla="*/ 8591 h 34"/>
              <a:gd name="T44" fmla="*/ 2961 w 37"/>
              <a:gd name="T45" fmla="*/ 10739 h 34"/>
              <a:gd name="T46" fmla="*/ 2961 w 37"/>
              <a:gd name="T47" fmla="*/ 15034 h 34"/>
              <a:gd name="T48" fmla="*/ 0 w 37"/>
              <a:gd name="T49" fmla="*/ 17182 h 34"/>
              <a:gd name="T50" fmla="*/ 0 w 37"/>
              <a:gd name="T51" fmla="*/ 21478 h 34"/>
              <a:gd name="T52" fmla="*/ 2961 w 37"/>
              <a:gd name="T53" fmla="*/ 23625 h 34"/>
              <a:gd name="T54" fmla="*/ 2961 w 37"/>
              <a:gd name="T55" fmla="*/ 27921 h 34"/>
              <a:gd name="T56" fmla="*/ 6908 w 37"/>
              <a:gd name="T57" fmla="*/ 32216 h 34"/>
              <a:gd name="T58" fmla="*/ 10855 w 37"/>
              <a:gd name="T59" fmla="*/ 34364 h 34"/>
              <a:gd name="T60" fmla="*/ 12829 w 37"/>
              <a:gd name="T61" fmla="*/ 36512 h 34"/>
              <a:gd name="T62" fmla="*/ 17763 w 37"/>
              <a:gd name="T63" fmla="*/ 36512 h 34"/>
              <a:gd name="T64" fmla="*/ 19737 w 37"/>
              <a:gd name="T65" fmla="*/ 19330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20" y="18"/>
                </a:move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4"/>
                </a:lnTo>
                <a:lnTo>
                  <a:pt x="27" y="32"/>
                </a:lnTo>
                <a:lnTo>
                  <a:pt x="29" y="32"/>
                </a:lnTo>
                <a:lnTo>
                  <a:pt x="31" y="32"/>
                </a:lnTo>
                <a:lnTo>
                  <a:pt x="31" y="30"/>
                </a:lnTo>
                <a:lnTo>
                  <a:pt x="33" y="30"/>
                </a:lnTo>
                <a:lnTo>
                  <a:pt x="33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3" y="8"/>
                </a:lnTo>
                <a:lnTo>
                  <a:pt x="33" y="6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9" y="2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3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8"/>
                </a:lnTo>
                <a:lnTo>
                  <a:pt x="7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8" name="Freeform 989"/>
          <p:cNvSpPr>
            <a:spLocks/>
          </p:cNvSpPr>
          <p:nvPr/>
        </p:nvSpPr>
        <p:spPr bwMode="auto">
          <a:xfrm>
            <a:off x="4975225" y="2706688"/>
            <a:ext cx="36513" cy="36512"/>
          </a:xfrm>
          <a:custGeom>
            <a:avLst/>
            <a:gdLst>
              <a:gd name="T0" fmla="*/ 19737 w 37"/>
              <a:gd name="T1" fmla="*/ 17182 h 34"/>
              <a:gd name="T2" fmla="*/ 19737 w 37"/>
              <a:gd name="T3" fmla="*/ 36512 h 34"/>
              <a:gd name="T4" fmla="*/ 21710 w 37"/>
              <a:gd name="T5" fmla="*/ 36512 h 34"/>
              <a:gd name="T6" fmla="*/ 23684 w 37"/>
              <a:gd name="T7" fmla="*/ 34364 h 34"/>
              <a:gd name="T8" fmla="*/ 26645 w 37"/>
              <a:gd name="T9" fmla="*/ 34364 h 34"/>
              <a:gd name="T10" fmla="*/ 28618 w 37"/>
              <a:gd name="T11" fmla="*/ 34364 h 34"/>
              <a:gd name="T12" fmla="*/ 28618 w 37"/>
              <a:gd name="T13" fmla="*/ 32216 h 34"/>
              <a:gd name="T14" fmla="*/ 30592 w 37"/>
              <a:gd name="T15" fmla="*/ 32216 h 34"/>
              <a:gd name="T16" fmla="*/ 30592 w 37"/>
              <a:gd name="T17" fmla="*/ 30069 h 34"/>
              <a:gd name="T18" fmla="*/ 32566 w 37"/>
              <a:gd name="T19" fmla="*/ 30069 h 34"/>
              <a:gd name="T20" fmla="*/ 32566 w 37"/>
              <a:gd name="T21" fmla="*/ 27921 h 34"/>
              <a:gd name="T22" fmla="*/ 34539 w 37"/>
              <a:gd name="T23" fmla="*/ 27921 h 34"/>
              <a:gd name="T24" fmla="*/ 34539 w 37"/>
              <a:gd name="T25" fmla="*/ 25773 h 34"/>
              <a:gd name="T26" fmla="*/ 36513 w 37"/>
              <a:gd name="T27" fmla="*/ 23625 h 34"/>
              <a:gd name="T28" fmla="*/ 36513 w 37"/>
              <a:gd name="T29" fmla="*/ 21478 h 34"/>
              <a:gd name="T30" fmla="*/ 36513 w 37"/>
              <a:gd name="T31" fmla="*/ 19330 h 34"/>
              <a:gd name="T32" fmla="*/ 36513 w 37"/>
              <a:gd name="T33" fmla="*/ 17182 h 34"/>
              <a:gd name="T34" fmla="*/ 36513 w 37"/>
              <a:gd name="T35" fmla="*/ 15034 h 34"/>
              <a:gd name="T36" fmla="*/ 36513 w 37"/>
              <a:gd name="T37" fmla="*/ 12887 h 34"/>
              <a:gd name="T38" fmla="*/ 36513 w 37"/>
              <a:gd name="T39" fmla="*/ 10739 h 34"/>
              <a:gd name="T40" fmla="*/ 34539 w 37"/>
              <a:gd name="T41" fmla="*/ 10739 h 34"/>
              <a:gd name="T42" fmla="*/ 34539 w 37"/>
              <a:gd name="T43" fmla="*/ 8591 h 34"/>
              <a:gd name="T44" fmla="*/ 32566 w 37"/>
              <a:gd name="T45" fmla="*/ 6443 h 34"/>
              <a:gd name="T46" fmla="*/ 32566 w 37"/>
              <a:gd name="T47" fmla="*/ 4296 h 34"/>
              <a:gd name="T48" fmla="*/ 30592 w 37"/>
              <a:gd name="T49" fmla="*/ 4296 h 34"/>
              <a:gd name="T50" fmla="*/ 28618 w 37"/>
              <a:gd name="T51" fmla="*/ 2148 h 34"/>
              <a:gd name="T52" fmla="*/ 26645 w 37"/>
              <a:gd name="T53" fmla="*/ 2148 h 34"/>
              <a:gd name="T54" fmla="*/ 26645 w 37"/>
              <a:gd name="T55" fmla="*/ 0 h 34"/>
              <a:gd name="T56" fmla="*/ 23684 w 37"/>
              <a:gd name="T57" fmla="*/ 0 h 34"/>
              <a:gd name="T58" fmla="*/ 21710 w 37"/>
              <a:gd name="T59" fmla="*/ 0 h 34"/>
              <a:gd name="T60" fmla="*/ 19737 w 37"/>
              <a:gd name="T61" fmla="*/ 0 h 34"/>
              <a:gd name="T62" fmla="*/ 17763 w 37"/>
              <a:gd name="T63" fmla="*/ 0 h 34"/>
              <a:gd name="T64" fmla="*/ 15789 w 37"/>
              <a:gd name="T65" fmla="*/ 0 h 34"/>
              <a:gd name="T66" fmla="*/ 12829 w 37"/>
              <a:gd name="T67" fmla="*/ 0 h 34"/>
              <a:gd name="T68" fmla="*/ 10855 w 37"/>
              <a:gd name="T69" fmla="*/ 2148 h 34"/>
              <a:gd name="T70" fmla="*/ 8882 w 37"/>
              <a:gd name="T71" fmla="*/ 2148 h 34"/>
              <a:gd name="T72" fmla="*/ 8882 w 37"/>
              <a:gd name="T73" fmla="*/ 4296 h 34"/>
              <a:gd name="T74" fmla="*/ 6908 w 37"/>
              <a:gd name="T75" fmla="*/ 4296 h 34"/>
              <a:gd name="T76" fmla="*/ 4934 w 37"/>
              <a:gd name="T77" fmla="*/ 6443 h 34"/>
              <a:gd name="T78" fmla="*/ 4934 w 37"/>
              <a:gd name="T79" fmla="*/ 8591 h 34"/>
              <a:gd name="T80" fmla="*/ 2961 w 37"/>
              <a:gd name="T81" fmla="*/ 8591 h 34"/>
              <a:gd name="T82" fmla="*/ 2961 w 37"/>
              <a:gd name="T83" fmla="*/ 10739 h 34"/>
              <a:gd name="T84" fmla="*/ 2961 w 37"/>
              <a:gd name="T85" fmla="*/ 12887 h 34"/>
              <a:gd name="T86" fmla="*/ 0 w 37"/>
              <a:gd name="T87" fmla="*/ 15034 h 34"/>
              <a:gd name="T88" fmla="*/ 0 w 37"/>
              <a:gd name="T89" fmla="*/ 17182 h 34"/>
              <a:gd name="T90" fmla="*/ 0 w 37"/>
              <a:gd name="T91" fmla="*/ 19330 h 34"/>
              <a:gd name="T92" fmla="*/ 0 w 37"/>
              <a:gd name="T93" fmla="*/ 21478 h 34"/>
              <a:gd name="T94" fmla="*/ 2961 w 37"/>
              <a:gd name="T95" fmla="*/ 21478 h 34"/>
              <a:gd name="T96" fmla="*/ 2961 w 37"/>
              <a:gd name="T97" fmla="*/ 23625 h 34"/>
              <a:gd name="T98" fmla="*/ 2961 w 37"/>
              <a:gd name="T99" fmla="*/ 25773 h 34"/>
              <a:gd name="T100" fmla="*/ 2961 w 37"/>
              <a:gd name="T101" fmla="*/ 27921 h 34"/>
              <a:gd name="T102" fmla="*/ 4934 w 37"/>
              <a:gd name="T103" fmla="*/ 27921 h 34"/>
              <a:gd name="T104" fmla="*/ 4934 w 37"/>
              <a:gd name="T105" fmla="*/ 30069 h 34"/>
              <a:gd name="T106" fmla="*/ 6908 w 37"/>
              <a:gd name="T107" fmla="*/ 30069 h 34"/>
              <a:gd name="T108" fmla="*/ 6908 w 37"/>
              <a:gd name="T109" fmla="*/ 32216 h 34"/>
              <a:gd name="T110" fmla="*/ 8882 w 37"/>
              <a:gd name="T111" fmla="*/ 32216 h 34"/>
              <a:gd name="T112" fmla="*/ 10855 w 37"/>
              <a:gd name="T113" fmla="*/ 34364 h 34"/>
              <a:gd name="T114" fmla="*/ 12829 w 37"/>
              <a:gd name="T115" fmla="*/ 34364 h 34"/>
              <a:gd name="T116" fmla="*/ 15789 w 37"/>
              <a:gd name="T117" fmla="*/ 34364 h 34"/>
              <a:gd name="T118" fmla="*/ 15789 w 37"/>
              <a:gd name="T119" fmla="*/ 36512 h 34"/>
              <a:gd name="T120" fmla="*/ 17763 w 37"/>
              <a:gd name="T121" fmla="*/ 36512 h 34"/>
              <a:gd name="T122" fmla="*/ 19737 w 37"/>
              <a:gd name="T123" fmla="*/ 36512 h 34"/>
              <a:gd name="T124" fmla="*/ 19737 w 37"/>
              <a:gd name="T125" fmla="*/ 17182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20" y="16"/>
                </a:moveTo>
                <a:lnTo>
                  <a:pt x="20" y="34"/>
                </a:lnTo>
                <a:lnTo>
                  <a:pt x="22" y="34"/>
                </a:lnTo>
                <a:lnTo>
                  <a:pt x="24" y="32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7" y="10"/>
                </a:lnTo>
                <a:lnTo>
                  <a:pt x="35" y="10"/>
                </a:lnTo>
                <a:lnTo>
                  <a:pt x="35" y="8"/>
                </a:lnTo>
                <a:lnTo>
                  <a:pt x="33" y="6"/>
                </a:lnTo>
                <a:lnTo>
                  <a:pt x="33" y="4"/>
                </a:lnTo>
                <a:lnTo>
                  <a:pt x="31" y="4"/>
                </a:lnTo>
                <a:lnTo>
                  <a:pt x="29" y="2"/>
                </a:lnTo>
                <a:lnTo>
                  <a:pt x="27" y="2"/>
                </a:lnTo>
                <a:lnTo>
                  <a:pt x="27" y="0"/>
                </a:lnTo>
                <a:lnTo>
                  <a:pt x="24" y="0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3" y="20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6"/>
                </a:lnTo>
                <a:lnTo>
                  <a:pt x="5" y="28"/>
                </a:lnTo>
                <a:lnTo>
                  <a:pt x="7" y="28"/>
                </a:lnTo>
                <a:lnTo>
                  <a:pt x="7" y="30"/>
                </a:lnTo>
                <a:lnTo>
                  <a:pt x="9" y="30"/>
                </a:lnTo>
                <a:lnTo>
                  <a:pt x="11" y="32"/>
                </a:lnTo>
                <a:lnTo>
                  <a:pt x="13" y="32"/>
                </a:lnTo>
                <a:lnTo>
                  <a:pt x="16" y="32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69" name="Freeform 991"/>
          <p:cNvSpPr>
            <a:spLocks/>
          </p:cNvSpPr>
          <p:nvPr/>
        </p:nvSpPr>
        <p:spPr bwMode="auto">
          <a:xfrm>
            <a:off x="6989763" y="1812925"/>
            <a:ext cx="277812" cy="279400"/>
          </a:xfrm>
          <a:custGeom>
            <a:avLst/>
            <a:gdLst>
              <a:gd name="T0" fmla="*/ 125463 w 279"/>
              <a:gd name="T1" fmla="*/ 2158 h 259"/>
              <a:gd name="T2" fmla="*/ 104553 w 279"/>
              <a:gd name="T3" fmla="*/ 4315 h 259"/>
              <a:gd name="T4" fmla="*/ 84638 w 279"/>
              <a:gd name="T5" fmla="*/ 10788 h 259"/>
              <a:gd name="T6" fmla="*/ 67710 w 279"/>
              <a:gd name="T7" fmla="*/ 19418 h 259"/>
              <a:gd name="T8" fmla="*/ 49787 w 279"/>
              <a:gd name="T9" fmla="*/ 32363 h 259"/>
              <a:gd name="T10" fmla="*/ 36842 w 279"/>
              <a:gd name="T11" fmla="*/ 45308 h 259"/>
              <a:gd name="T12" fmla="*/ 23898 w 279"/>
              <a:gd name="T13" fmla="*/ 61490 h 259"/>
              <a:gd name="T14" fmla="*/ 12945 w 279"/>
              <a:gd name="T15" fmla="*/ 80907 h 259"/>
              <a:gd name="T16" fmla="*/ 6970 w 279"/>
              <a:gd name="T17" fmla="*/ 98168 h 259"/>
              <a:gd name="T18" fmla="*/ 1991 w 279"/>
              <a:gd name="T19" fmla="*/ 119743 h 259"/>
              <a:gd name="T20" fmla="*/ 0 w 279"/>
              <a:gd name="T21" fmla="*/ 139161 h 259"/>
              <a:gd name="T22" fmla="*/ 1991 w 279"/>
              <a:gd name="T23" fmla="*/ 161815 h 259"/>
              <a:gd name="T24" fmla="*/ 6970 w 279"/>
              <a:gd name="T25" fmla="*/ 181232 h 259"/>
              <a:gd name="T26" fmla="*/ 12945 w 279"/>
              <a:gd name="T27" fmla="*/ 200650 h 259"/>
              <a:gd name="T28" fmla="*/ 23898 w 279"/>
              <a:gd name="T29" fmla="*/ 217910 h 259"/>
              <a:gd name="T30" fmla="*/ 36842 w 279"/>
              <a:gd name="T31" fmla="*/ 234092 h 259"/>
              <a:gd name="T32" fmla="*/ 49787 w 279"/>
              <a:gd name="T33" fmla="*/ 249195 h 259"/>
              <a:gd name="T34" fmla="*/ 67710 w 279"/>
              <a:gd name="T35" fmla="*/ 259982 h 259"/>
              <a:gd name="T36" fmla="*/ 84638 w 279"/>
              <a:gd name="T37" fmla="*/ 268612 h 259"/>
              <a:gd name="T38" fmla="*/ 104553 w 279"/>
              <a:gd name="T39" fmla="*/ 275085 h 259"/>
              <a:gd name="T40" fmla="*/ 125463 w 279"/>
              <a:gd name="T41" fmla="*/ 279400 h 259"/>
              <a:gd name="T42" fmla="*/ 145378 w 279"/>
              <a:gd name="T43" fmla="*/ 279400 h 259"/>
              <a:gd name="T44" fmla="*/ 167285 w 279"/>
              <a:gd name="T45" fmla="*/ 277242 h 259"/>
              <a:gd name="T46" fmla="*/ 186204 w 279"/>
              <a:gd name="T47" fmla="*/ 270770 h 259"/>
              <a:gd name="T48" fmla="*/ 206119 w 279"/>
              <a:gd name="T49" fmla="*/ 264297 h 259"/>
              <a:gd name="T50" fmla="*/ 221055 w 279"/>
              <a:gd name="T51" fmla="*/ 253510 h 259"/>
              <a:gd name="T52" fmla="*/ 235991 w 279"/>
              <a:gd name="T53" fmla="*/ 240564 h 259"/>
              <a:gd name="T54" fmla="*/ 248935 w 279"/>
              <a:gd name="T55" fmla="*/ 224383 h 259"/>
              <a:gd name="T56" fmla="*/ 259889 w 279"/>
              <a:gd name="T57" fmla="*/ 207123 h 259"/>
              <a:gd name="T58" fmla="*/ 268850 w 279"/>
              <a:gd name="T59" fmla="*/ 187705 h 259"/>
              <a:gd name="T60" fmla="*/ 274825 w 279"/>
              <a:gd name="T61" fmla="*/ 168287 h 259"/>
              <a:gd name="T62" fmla="*/ 277812 w 279"/>
              <a:gd name="T63" fmla="*/ 148869 h 259"/>
              <a:gd name="T64" fmla="*/ 277812 w 279"/>
              <a:gd name="T65" fmla="*/ 126215 h 259"/>
              <a:gd name="T66" fmla="*/ 272833 w 279"/>
              <a:gd name="T67" fmla="*/ 104640 h 259"/>
              <a:gd name="T68" fmla="*/ 266859 w 279"/>
              <a:gd name="T69" fmla="*/ 85222 h 259"/>
              <a:gd name="T70" fmla="*/ 257897 w 279"/>
              <a:gd name="T71" fmla="*/ 67962 h 259"/>
              <a:gd name="T72" fmla="*/ 246944 w 279"/>
              <a:gd name="T73" fmla="*/ 52859 h 259"/>
              <a:gd name="T74" fmla="*/ 232008 w 279"/>
              <a:gd name="T75" fmla="*/ 36678 h 259"/>
              <a:gd name="T76" fmla="*/ 217072 w 279"/>
              <a:gd name="T77" fmla="*/ 23733 h 259"/>
              <a:gd name="T78" fmla="*/ 199148 w 279"/>
              <a:gd name="T79" fmla="*/ 15103 h 259"/>
              <a:gd name="T80" fmla="*/ 180229 w 279"/>
              <a:gd name="T81" fmla="*/ 6473 h 259"/>
              <a:gd name="T82" fmla="*/ 160314 w 279"/>
              <a:gd name="T83" fmla="*/ 2158 h 259"/>
              <a:gd name="T84" fmla="*/ 138408 w 279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9"/>
              <a:gd name="T130" fmla="*/ 0 h 259"/>
              <a:gd name="T131" fmla="*/ 279 w 279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9" h="259">
                <a:moveTo>
                  <a:pt x="139" y="0"/>
                </a:moveTo>
                <a:lnTo>
                  <a:pt x="133" y="0"/>
                </a:lnTo>
                <a:lnTo>
                  <a:pt x="126" y="2"/>
                </a:lnTo>
                <a:lnTo>
                  <a:pt x="118" y="2"/>
                </a:lnTo>
                <a:lnTo>
                  <a:pt x="111" y="2"/>
                </a:lnTo>
                <a:lnTo>
                  <a:pt x="105" y="4"/>
                </a:lnTo>
                <a:lnTo>
                  <a:pt x="98" y="6"/>
                </a:lnTo>
                <a:lnTo>
                  <a:pt x="92" y="8"/>
                </a:lnTo>
                <a:lnTo>
                  <a:pt x="85" y="10"/>
                </a:lnTo>
                <a:lnTo>
                  <a:pt x="78" y="14"/>
                </a:lnTo>
                <a:lnTo>
                  <a:pt x="74" y="16"/>
                </a:lnTo>
                <a:lnTo>
                  <a:pt x="68" y="18"/>
                </a:lnTo>
                <a:lnTo>
                  <a:pt x="61" y="22"/>
                </a:lnTo>
                <a:lnTo>
                  <a:pt x="57" y="26"/>
                </a:lnTo>
                <a:lnTo>
                  <a:pt x="50" y="30"/>
                </a:lnTo>
                <a:lnTo>
                  <a:pt x="46" y="34"/>
                </a:lnTo>
                <a:lnTo>
                  <a:pt x="41" y="38"/>
                </a:lnTo>
                <a:lnTo>
                  <a:pt x="37" y="42"/>
                </a:lnTo>
                <a:lnTo>
                  <a:pt x="33" y="49"/>
                </a:lnTo>
                <a:lnTo>
                  <a:pt x="28" y="53"/>
                </a:lnTo>
                <a:lnTo>
                  <a:pt x="24" y="57"/>
                </a:lnTo>
                <a:lnTo>
                  <a:pt x="20" y="63"/>
                </a:lnTo>
                <a:lnTo>
                  <a:pt x="18" y="69"/>
                </a:lnTo>
                <a:lnTo>
                  <a:pt x="13" y="75"/>
                </a:lnTo>
                <a:lnTo>
                  <a:pt x="11" y="79"/>
                </a:lnTo>
                <a:lnTo>
                  <a:pt x="9" y="85"/>
                </a:lnTo>
                <a:lnTo>
                  <a:pt x="7" y="91"/>
                </a:lnTo>
                <a:lnTo>
                  <a:pt x="4" y="97"/>
                </a:lnTo>
                <a:lnTo>
                  <a:pt x="2" y="103"/>
                </a:lnTo>
                <a:lnTo>
                  <a:pt x="2" y="111"/>
                </a:lnTo>
                <a:lnTo>
                  <a:pt x="0" y="117"/>
                </a:lnTo>
                <a:lnTo>
                  <a:pt x="0" y="123"/>
                </a:lnTo>
                <a:lnTo>
                  <a:pt x="0" y="129"/>
                </a:lnTo>
                <a:lnTo>
                  <a:pt x="0" y="138"/>
                </a:lnTo>
                <a:lnTo>
                  <a:pt x="0" y="144"/>
                </a:lnTo>
                <a:lnTo>
                  <a:pt x="2" y="150"/>
                </a:lnTo>
                <a:lnTo>
                  <a:pt x="2" y="156"/>
                </a:lnTo>
                <a:lnTo>
                  <a:pt x="4" y="162"/>
                </a:lnTo>
                <a:lnTo>
                  <a:pt x="7" y="168"/>
                </a:lnTo>
                <a:lnTo>
                  <a:pt x="9" y="174"/>
                </a:lnTo>
                <a:lnTo>
                  <a:pt x="11" y="180"/>
                </a:lnTo>
                <a:lnTo>
                  <a:pt x="13" y="186"/>
                </a:lnTo>
                <a:lnTo>
                  <a:pt x="18" y="192"/>
                </a:lnTo>
                <a:lnTo>
                  <a:pt x="20" y="196"/>
                </a:lnTo>
                <a:lnTo>
                  <a:pt x="24" y="202"/>
                </a:lnTo>
                <a:lnTo>
                  <a:pt x="28" y="208"/>
                </a:lnTo>
                <a:lnTo>
                  <a:pt x="33" y="212"/>
                </a:lnTo>
                <a:lnTo>
                  <a:pt x="37" y="217"/>
                </a:lnTo>
                <a:lnTo>
                  <a:pt x="41" y="223"/>
                </a:lnTo>
                <a:lnTo>
                  <a:pt x="46" y="227"/>
                </a:lnTo>
                <a:lnTo>
                  <a:pt x="50" y="231"/>
                </a:lnTo>
                <a:lnTo>
                  <a:pt x="57" y="235"/>
                </a:lnTo>
                <a:lnTo>
                  <a:pt x="61" y="237"/>
                </a:lnTo>
                <a:lnTo>
                  <a:pt x="68" y="241"/>
                </a:lnTo>
                <a:lnTo>
                  <a:pt x="74" y="245"/>
                </a:lnTo>
                <a:lnTo>
                  <a:pt x="78" y="247"/>
                </a:lnTo>
                <a:lnTo>
                  <a:pt x="85" y="249"/>
                </a:lnTo>
                <a:lnTo>
                  <a:pt x="92" y="251"/>
                </a:lnTo>
                <a:lnTo>
                  <a:pt x="98" y="253"/>
                </a:lnTo>
                <a:lnTo>
                  <a:pt x="105" y="255"/>
                </a:lnTo>
                <a:lnTo>
                  <a:pt x="111" y="257"/>
                </a:lnTo>
                <a:lnTo>
                  <a:pt x="118" y="259"/>
                </a:lnTo>
                <a:lnTo>
                  <a:pt x="126" y="259"/>
                </a:lnTo>
                <a:lnTo>
                  <a:pt x="133" y="259"/>
                </a:lnTo>
                <a:lnTo>
                  <a:pt x="139" y="259"/>
                </a:lnTo>
                <a:lnTo>
                  <a:pt x="146" y="259"/>
                </a:lnTo>
                <a:lnTo>
                  <a:pt x="155" y="259"/>
                </a:lnTo>
                <a:lnTo>
                  <a:pt x="161" y="259"/>
                </a:lnTo>
                <a:lnTo>
                  <a:pt x="168" y="257"/>
                </a:lnTo>
                <a:lnTo>
                  <a:pt x="174" y="255"/>
                </a:lnTo>
                <a:lnTo>
                  <a:pt x="181" y="253"/>
                </a:lnTo>
                <a:lnTo>
                  <a:pt x="187" y="251"/>
                </a:lnTo>
                <a:lnTo>
                  <a:pt x="194" y="249"/>
                </a:lnTo>
                <a:lnTo>
                  <a:pt x="200" y="247"/>
                </a:lnTo>
                <a:lnTo>
                  <a:pt x="207" y="245"/>
                </a:lnTo>
                <a:lnTo>
                  <a:pt x="211" y="241"/>
                </a:lnTo>
                <a:lnTo>
                  <a:pt x="218" y="237"/>
                </a:lnTo>
                <a:lnTo>
                  <a:pt x="222" y="235"/>
                </a:lnTo>
                <a:lnTo>
                  <a:pt x="229" y="231"/>
                </a:lnTo>
                <a:lnTo>
                  <a:pt x="233" y="227"/>
                </a:lnTo>
                <a:lnTo>
                  <a:pt x="237" y="223"/>
                </a:lnTo>
                <a:lnTo>
                  <a:pt x="244" y="217"/>
                </a:lnTo>
                <a:lnTo>
                  <a:pt x="248" y="212"/>
                </a:lnTo>
                <a:lnTo>
                  <a:pt x="250" y="208"/>
                </a:lnTo>
                <a:lnTo>
                  <a:pt x="255" y="202"/>
                </a:lnTo>
                <a:lnTo>
                  <a:pt x="259" y="196"/>
                </a:lnTo>
                <a:lnTo>
                  <a:pt x="261" y="192"/>
                </a:lnTo>
                <a:lnTo>
                  <a:pt x="266" y="186"/>
                </a:lnTo>
                <a:lnTo>
                  <a:pt x="268" y="180"/>
                </a:lnTo>
                <a:lnTo>
                  <a:pt x="270" y="174"/>
                </a:lnTo>
                <a:lnTo>
                  <a:pt x="272" y="168"/>
                </a:lnTo>
                <a:lnTo>
                  <a:pt x="274" y="162"/>
                </a:lnTo>
                <a:lnTo>
                  <a:pt x="276" y="156"/>
                </a:lnTo>
                <a:lnTo>
                  <a:pt x="276" y="150"/>
                </a:lnTo>
                <a:lnTo>
                  <a:pt x="279" y="144"/>
                </a:lnTo>
                <a:lnTo>
                  <a:pt x="279" y="138"/>
                </a:lnTo>
                <a:lnTo>
                  <a:pt x="279" y="129"/>
                </a:lnTo>
                <a:lnTo>
                  <a:pt x="279" y="123"/>
                </a:lnTo>
                <a:lnTo>
                  <a:pt x="279" y="117"/>
                </a:lnTo>
                <a:lnTo>
                  <a:pt x="276" y="111"/>
                </a:lnTo>
                <a:lnTo>
                  <a:pt x="276" y="103"/>
                </a:lnTo>
                <a:lnTo>
                  <a:pt x="274" y="97"/>
                </a:lnTo>
                <a:lnTo>
                  <a:pt x="272" y="91"/>
                </a:lnTo>
                <a:lnTo>
                  <a:pt x="270" y="85"/>
                </a:lnTo>
                <a:lnTo>
                  <a:pt x="268" y="79"/>
                </a:lnTo>
                <a:lnTo>
                  <a:pt x="266" y="75"/>
                </a:lnTo>
                <a:lnTo>
                  <a:pt x="261" y="69"/>
                </a:lnTo>
                <a:lnTo>
                  <a:pt x="259" y="63"/>
                </a:lnTo>
                <a:lnTo>
                  <a:pt x="255" y="57"/>
                </a:lnTo>
                <a:lnTo>
                  <a:pt x="250" y="53"/>
                </a:lnTo>
                <a:lnTo>
                  <a:pt x="248" y="49"/>
                </a:lnTo>
                <a:lnTo>
                  <a:pt x="244" y="42"/>
                </a:lnTo>
                <a:lnTo>
                  <a:pt x="237" y="38"/>
                </a:lnTo>
                <a:lnTo>
                  <a:pt x="233" y="34"/>
                </a:lnTo>
                <a:lnTo>
                  <a:pt x="229" y="30"/>
                </a:lnTo>
                <a:lnTo>
                  <a:pt x="222" y="26"/>
                </a:lnTo>
                <a:lnTo>
                  <a:pt x="218" y="22"/>
                </a:lnTo>
                <a:lnTo>
                  <a:pt x="211" y="18"/>
                </a:lnTo>
                <a:lnTo>
                  <a:pt x="207" y="16"/>
                </a:lnTo>
                <a:lnTo>
                  <a:pt x="200" y="14"/>
                </a:lnTo>
                <a:lnTo>
                  <a:pt x="194" y="10"/>
                </a:lnTo>
                <a:lnTo>
                  <a:pt x="187" y="8"/>
                </a:lnTo>
                <a:lnTo>
                  <a:pt x="181" y="6"/>
                </a:lnTo>
                <a:lnTo>
                  <a:pt x="174" y="4"/>
                </a:lnTo>
                <a:lnTo>
                  <a:pt x="168" y="2"/>
                </a:lnTo>
                <a:lnTo>
                  <a:pt x="161" y="2"/>
                </a:lnTo>
                <a:lnTo>
                  <a:pt x="155" y="2"/>
                </a:lnTo>
                <a:lnTo>
                  <a:pt x="146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0" name="Freeform 992"/>
          <p:cNvSpPr>
            <a:spLocks/>
          </p:cNvSpPr>
          <p:nvPr/>
        </p:nvSpPr>
        <p:spPr bwMode="auto">
          <a:xfrm>
            <a:off x="6989763" y="1941513"/>
            <a:ext cx="277812" cy="279400"/>
          </a:xfrm>
          <a:custGeom>
            <a:avLst/>
            <a:gdLst>
              <a:gd name="T0" fmla="*/ 125463 w 279"/>
              <a:gd name="T1" fmla="*/ 2158 h 259"/>
              <a:gd name="T2" fmla="*/ 104553 w 279"/>
              <a:gd name="T3" fmla="*/ 4315 h 259"/>
              <a:gd name="T4" fmla="*/ 84638 w 279"/>
              <a:gd name="T5" fmla="*/ 10788 h 259"/>
              <a:gd name="T6" fmla="*/ 67710 w 279"/>
              <a:gd name="T7" fmla="*/ 22654 h 259"/>
              <a:gd name="T8" fmla="*/ 49787 w 279"/>
              <a:gd name="T9" fmla="*/ 33442 h 259"/>
              <a:gd name="T10" fmla="*/ 36842 w 279"/>
              <a:gd name="T11" fmla="*/ 46387 h 259"/>
              <a:gd name="T12" fmla="*/ 23898 w 279"/>
              <a:gd name="T13" fmla="*/ 63647 h 259"/>
              <a:gd name="T14" fmla="*/ 12945 w 279"/>
              <a:gd name="T15" fmla="*/ 80907 h 259"/>
              <a:gd name="T16" fmla="*/ 6970 w 279"/>
              <a:gd name="T17" fmla="*/ 98168 h 259"/>
              <a:gd name="T18" fmla="*/ 1991 w 279"/>
              <a:gd name="T19" fmla="*/ 120822 h 259"/>
              <a:gd name="T20" fmla="*/ 0 w 279"/>
              <a:gd name="T21" fmla="*/ 140239 h 259"/>
              <a:gd name="T22" fmla="*/ 1991 w 279"/>
              <a:gd name="T23" fmla="*/ 161815 h 259"/>
              <a:gd name="T24" fmla="*/ 6970 w 279"/>
              <a:gd name="T25" fmla="*/ 181232 h 259"/>
              <a:gd name="T26" fmla="*/ 12945 w 279"/>
              <a:gd name="T27" fmla="*/ 201729 h 259"/>
              <a:gd name="T28" fmla="*/ 23898 w 279"/>
              <a:gd name="T29" fmla="*/ 218989 h 259"/>
              <a:gd name="T30" fmla="*/ 36842 w 279"/>
              <a:gd name="T31" fmla="*/ 234092 h 259"/>
              <a:gd name="T32" fmla="*/ 49787 w 279"/>
              <a:gd name="T33" fmla="*/ 249195 h 259"/>
              <a:gd name="T34" fmla="*/ 67710 w 279"/>
              <a:gd name="T35" fmla="*/ 259982 h 259"/>
              <a:gd name="T36" fmla="*/ 84638 w 279"/>
              <a:gd name="T37" fmla="*/ 268612 h 259"/>
              <a:gd name="T38" fmla="*/ 104553 w 279"/>
              <a:gd name="T39" fmla="*/ 275085 h 259"/>
              <a:gd name="T40" fmla="*/ 125463 w 279"/>
              <a:gd name="T41" fmla="*/ 279400 h 259"/>
              <a:gd name="T42" fmla="*/ 145378 w 279"/>
              <a:gd name="T43" fmla="*/ 279400 h 259"/>
              <a:gd name="T44" fmla="*/ 167285 w 279"/>
              <a:gd name="T45" fmla="*/ 277242 h 259"/>
              <a:gd name="T46" fmla="*/ 186204 w 279"/>
              <a:gd name="T47" fmla="*/ 272927 h 259"/>
              <a:gd name="T48" fmla="*/ 206119 w 279"/>
              <a:gd name="T49" fmla="*/ 264297 h 259"/>
              <a:gd name="T50" fmla="*/ 221055 w 279"/>
              <a:gd name="T51" fmla="*/ 253510 h 259"/>
              <a:gd name="T52" fmla="*/ 235991 w 279"/>
              <a:gd name="T53" fmla="*/ 240564 h 259"/>
              <a:gd name="T54" fmla="*/ 248935 w 279"/>
              <a:gd name="T55" fmla="*/ 225462 h 259"/>
              <a:gd name="T56" fmla="*/ 259889 w 279"/>
              <a:gd name="T57" fmla="*/ 208202 h 259"/>
              <a:gd name="T58" fmla="*/ 268850 w 279"/>
              <a:gd name="T59" fmla="*/ 187705 h 259"/>
              <a:gd name="T60" fmla="*/ 274825 w 279"/>
              <a:gd name="T61" fmla="*/ 168287 h 259"/>
              <a:gd name="T62" fmla="*/ 277812 w 279"/>
              <a:gd name="T63" fmla="*/ 148869 h 259"/>
              <a:gd name="T64" fmla="*/ 277812 w 279"/>
              <a:gd name="T65" fmla="*/ 127294 h 259"/>
              <a:gd name="T66" fmla="*/ 272833 w 279"/>
              <a:gd name="T67" fmla="*/ 105719 h 259"/>
              <a:gd name="T68" fmla="*/ 266859 w 279"/>
              <a:gd name="T69" fmla="*/ 85222 h 259"/>
              <a:gd name="T70" fmla="*/ 257897 w 279"/>
              <a:gd name="T71" fmla="*/ 67962 h 259"/>
              <a:gd name="T72" fmla="*/ 246944 w 279"/>
              <a:gd name="T73" fmla="*/ 52859 h 259"/>
              <a:gd name="T74" fmla="*/ 232008 w 279"/>
              <a:gd name="T75" fmla="*/ 37757 h 259"/>
              <a:gd name="T76" fmla="*/ 217072 w 279"/>
              <a:gd name="T77" fmla="*/ 24812 h 259"/>
              <a:gd name="T78" fmla="*/ 199148 w 279"/>
              <a:gd name="T79" fmla="*/ 16181 h 259"/>
              <a:gd name="T80" fmla="*/ 180229 w 279"/>
              <a:gd name="T81" fmla="*/ 6473 h 259"/>
              <a:gd name="T82" fmla="*/ 160314 w 279"/>
              <a:gd name="T83" fmla="*/ 2158 h 259"/>
              <a:gd name="T84" fmla="*/ 138408 w 279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9"/>
              <a:gd name="T130" fmla="*/ 0 h 259"/>
              <a:gd name="T131" fmla="*/ 279 w 279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9" h="259">
                <a:moveTo>
                  <a:pt x="139" y="0"/>
                </a:moveTo>
                <a:lnTo>
                  <a:pt x="133" y="0"/>
                </a:lnTo>
                <a:lnTo>
                  <a:pt x="126" y="2"/>
                </a:lnTo>
                <a:lnTo>
                  <a:pt x="118" y="2"/>
                </a:lnTo>
                <a:lnTo>
                  <a:pt x="111" y="4"/>
                </a:lnTo>
                <a:lnTo>
                  <a:pt x="105" y="4"/>
                </a:lnTo>
                <a:lnTo>
                  <a:pt x="98" y="6"/>
                </a:lnTo>
                <a:lnTo>
                  <a:pt x="92" y="8"/>
                </a:lnTo>
                <a:lnTo>
                  <a:pt x="85" y="10"/>
                </a:lnTo>
                <a:lnTo>
                  <a:pt x="78" y="15"/>
                </a:lnTo>
                <a:lnTo>
                  <a:pt x="74" y="17"/>
                </a:lnTo>
                <a:lnTo>
                  <a:pt x="68" y="21"/>
                </a:lnTo>
                <a:lnTo>
                  <a:pt x="61" y="23"/>
                </a:lnTo>
                <a:lnTo>
                  <a:pt x="57" y="27"/>
                </a:lnTo>
                <a:lnTo>
                  <a:pt x="50" y="31"/>
                </a:lnTo>
                <a:lnTo>
                  <a:pt x="46" y="35"/>
                </a:lnTo>
                <a:lnTo>
                  <a:pt x="41" y="39"/>
                </a:lnTo>
                <a:lnTo>
                  <a:pt x="37" y="43"/>
                </a:lnTo>
                <a:lnTo>
                  <a:pt x="33" y="49"/>
                </a:lnTo>
                <a:lnTo>
                  <a:pt x="28" y="53"/>
                </a:lnTo>
                <a:lnTo>
                  <a:pt x="24" y="59"/>
                </a:lnTo>
                <a:lnTo>
                  <a:pt x="20" y="63"/>
                </a:lnTo>
                <a:lnTo>
                  <a:pt x="18" y="69"/>
                </a:lnTo>
                <a:lnTo>
                  <a:pt x="13" y="75"/>
                </a:lnTo>
                <a:lnTo>
                  <a:pt x="11" y="79"/>
                </a:lnTo>
                <a:lnTo>
                  <a:pt x="9" y="85"/>
                </a:lnTo>
                <a:lnTo>
                  <a:pt x="7" y="91"/>
                </a:lnTo>
                <a:lnTo>
                  <a:pt x="4" y="98"/>
                </a:lnTo>
                <a:lnTo>
                  <a:pt x="2" y="104"/>
                </a:lnTo>
                <a:lnTo>
                  <a:pt x="2" y="112"/>
                </a:lnTo>
                <a:lnTo>
                  <a:pt x="0" y="118"/>
                </a:lnTo>
                <a:lnTo>
                  <a:pt x="0" y="124"/>
                </a:lnTo>
                <a:lnTo>
                  <a:pt x="0" y="130"/>
                </a:lnTo>
                <a:lnTo>
                  <a:pt x="0" y="138"/>
                </a:lnTo>
                <a:lnTo>
                  <a:pt x="0" y="144"/>
                </a:lnTo>
                <a:lnTo>
                  <a:pt x="2" y="150"/>
                </a:lnTo>
                <a:lnTo>
                  <a:pt x="2" y="156"/>
                </a:lnTo>
                <a:lnTo>
                  <a:pt x="4" y="162"/>
                </a:lnTo>
                <a:lnTo>
                  <a:pt x="7" y="168"/>
                </a:lnTo>
                <a:lnTo>
                  <a:pt x="9" y="174"/>
                </a:lnTo>
                <a:lnTo>
                  <a:pt x="11" y="180"/>
                </a:lnTo>
                <a:lnTo>
                  <a:pt x="13" y="187"/>
                </a:lnTo>
                <a:lnTo>
                  <a:pt x="18" y="193"/>
                </a:lnTo>
                <a:lnTo>
                  <a:pt x="20" y="199"/>
                </a:lnTo>
                <a:lnTo>
                  <a:pt x="24" y="203"/>
                </a:lnTo>
                <a:lnTo>
                  <a:pt x="28" y="209"/>
                </a:lnTo>
                <a:lnTo>
                  <a:pt x="33" y="213"/>
                </a:lnTo>
                <a:lnTo>
                  <a:pt x="37" y="217"/>
                </a:lnTo>
                <a:lnTo>
                  <a:pt x="41" y="223"/>
                </a:lnTo>
                <a:lnTo>
                  <a:pt x="46" y="227"/>
                </a:lnTo>
                <a:lnTo>
                  <a:pt x="50" y="231"/>
                </a:lnTo>
                <a:lnTo>
                  <a:pt x="57" y="235"/>
                </a:lnTo>
                <a:lnTo>
                  <a:pt x="61" y="237"/>
                </a:lnTo>
                <a:lnTo>
                  <a:pt x="68" y="241"/>
                </a:lnTo>
                <a:lnTo>
                  <a:pt x="74" y="245"/>
                </a:lnTo>
                <a:lnTo>
                  <a:pt x="78" y="247"/>
                </a:lnTo>
                <a:lnTo>
                  <a:pt x="85" y="249"/>
                </a:lnTo>
                <a:lnTo>
                  <a:pt x="92" y="253"/>
                </a:lnTo>
                <a:lnTo>
                  <a:pt x="98" y="255"/>
                </a:lnTo>
                <a:lnTo>
                  <a:pt x="105" y="255"/>
                </a:lnTo>
                <a:lnTo>
                  <a:pt x="111" y="257"/>
                </a:lnTo>
                <a:lnTo>
                  <a:pt x="118" y="259"/>
                </a:lnTo>
                <a:lnTo>
                  <a:pt x="126" y="259"/>
                </a:lnTo>
                <a:lnTo>
                  <a:pt x="133" y="259"/>
                </a:lnTo>
                <a:lnTo>
                  <a:pt x="139" y="259"/>
                </a:lnTo>
                <a:lnTo>
                  <a:pt x="146" y="259"/>
                </a:lnTo>
                <a:lnTo>
                  <a:pt x="155" y="259"/>
                </a:lnTo>
                <a:lnTo>
                  <a:pt x="161" y="259"/>
                </a:lnTo>
                <a:lnTo>
                  <a:pt x="168" y="257"/>
                </a:lnTo>
                <a:lnTo>
                  <a:pt x="174" y="255"/>
                </a:lnTo>
                <a:lnTo>
                  <a:pt x="181" y="255"/>
                </a:lnTo>
                <a:lnTo>
                  <a:pt x="187" y="253"/>
                </a:lnTo>
                <a:lnTo>
                  <a:pt x="194" y="249"/>
                </a:lnTo>
                <a:lnTo>
                  <a:pt x="200" y="247"/>
                </a:lnTo>
                <a:lnTo>
                  <a:pt x="207" y="245"/>
                </a:lnTo>
                <a:lnTo>
                  <a:pt x="211" y="241"/>
                </a:lnTo>
                <a:lnTo>
                  <a:pt x="218" y="237"/>
                </a:lnTo>
                <a:lnTo>
                  <a:pt x="222" y="235"/>
                </a:lnTo>
                <a:lnTo>
                  <a:pt x="229" y="231"/>
                </a:lnTo>
                <a:lnTo>
                  <a:pt x="233" y="227"/>
                </a:lnTo>
                <a:lnTo>
                  <a:pt x="237" y="223"/>
                </a:lnTo>
                <a:lnTo>
                  <a:pt x="244" y="217"/>
                </a:lnTo>
                <a:lnTo>
                  <a:pt x="248" y="213"/>
                </a:lnTo>
                <a:lnTo>
                  <a:pt x="250" y="209"/>
                </a:lnTo>
                <a:lnTo>
                  <a:pt x="255" y="203"/>
                </a:lnTo>
                <a:lnTo>
                  <a:pt x="259" y="199"/>
                </a:lnTo>
                <a:lnTo>
                  <a:pt x="261" y="193"/>
                </a:lnTo>
                <a:lnTo>
                  <a:pt x="266" y="187"/>
                </a:lnTo>
                <a:lnTo>
                  <a:pt x="268" y="180"/>
                </a:lnTo>
                <a:lnTo>
                  <a:pt x="270" y="174"/>
                </a:lnTo>
                <a:lnTo>
                  <a:pt x="272" y="168"/>
                </a:lnTo>
                <a:lnTo>
                  <a:pt x="274" y="162"/>
                </a:lnTo>
                <a:lnTo>
                  <a:pt x="276" y="156"/>
                </a:lnTo>
                <a:lnTo>
                  <a:pt x="276" y="150"/>
                </a:lnTo>
                <a:lnTo>
                  <a:pt x="279" y="144"/>
                </a:lnTo>
                <a:lnTo>
                  <a:pt x="279" y="138"/>
                </a:lnTo>
                <a:lnTo>
                  <a:pt x="279" y="130"/>
                </a:lnTo>
                <a:lnTo>
                  <a:pt x="279" y="124"/>
                </a:lnTo>
                <a:lnTo>
                  <a:pt x="279" y="118"/>
                </a:lnTo>
                <a:lnTo>
                  <a:pt x="276" y="112"/>
                </a:lnTo>
                <a:lnTo>
                  <a:pt x="276" y="104"/>
                </a:lnTo>
                <a:lnTo>
                  <a:pt x="274" y="98"/>
                </a:lnTo>
                <a:lnTo>
                  <a:pt x="272" y="91"/>
                </a:lnTo>
                <a:lnTo>
                  <a:pt x="270" y="85"/>
                </a:lnTo>
                <a:lnTo>
                  <a:pt x="268" y="79"/>
                </a:lnTo>
                <a:lnTo>
                  <a:pt x="266" y="75"/>
                </a:lnTo>
                <a:lnTo>
                  <a:pt x="261" y="69"/>
                </a:lnTo>
                <a:lnTo>
                  <a:pt x="259" y="63"/>
                </a:lnTo>
                <a:lnTo>
                  <a:pt x="255" y="59"/>
                </a:lnTo>
                <a:lnTo>
                  <a:pt x="250" y="53"/>
                </a:lnTo>
                <a:lnTo>
                  <a:pt x="248" y="49"/>
                </a:lnTo>
                <a:lnTo>
                  <a:pt x="244" y="43"/>
                </a:lnTo>
                <a:lnTo>
                  <a:pt x="237" y="39"/>
                </a:lnTo>
                <a:lnTo>
                  <a:pt x="233" y="35"/>
                </a:lnTo>
                <a:lnTo>
                  <a:pt x="229" y="31"/>
                </a:lnTo>
                <a:lnTo>
                  <a:pt x="222" y="27"/>
                </a:lnTo>
                <a:lnTo>
                  <a:pt x="218" y="23"/>
                </a:lnTo>
                <a:lnTo>
                  <a:pt x="211" y="21"/>
                </a:lnTo>
                <a:lnTo>
                  <a:pt x="207" y="17"/>
                </a:lnTo>
                <a:lnTo>
                  <a:pt x="200" y="15"/>
                </a:lnTo>
                <a:lnTo>
                  <a:pt x="194" y="10"/>
                </a:lnTo>
                <a:lnTo>
                  <a:pt x="187" y="8"/>
                </a:lnTo>
                <a:lnTo>
                  <a:pt x="181" y="6"/>
                </a:lnTo>
                <a:lnTo>
                  <a:pt x="174" y="4"/>
                </a:lnTo>
                <a:lnTo>
                  <a:pt x="168" y="4"/>
                </a:lnTo>
                <a:lnTo>
                  <a:pt x="161" y="2"/>
                </a:lnTo>
                <a:lnTo>
                  <a:pt x="155" y="2"/>
                </a:lnTo>
                <a:lnTo>
                  <a:pt x="146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1" name="Freeform 993"/>
          <p:cNvSpPr>
            <a:spLocks/>
          </p:cNvSpPr>
          <p:nvPr/>
        </p:nvSpPr>
        <p:spPr bwMode="auto">
          <a:xfrm>
            <a:off x="5840413" y="1335088"/>
            <a:ext cx="36512" cy="36512"/>
          </a:xfrm>
          <a:custGeom>
            <a:avLst/>
            <a:gdLst>
              <a:gd name="T0" fmla="*/ 18749 w 37"/>
              <a:gd name="T1" fmla="*/ 0 h 34"/>
              <a:gd name="T2" fmla="*/ 14802 w 37"/>
              <a:gd name="T3" fmla="*/ 2148 h 34"/>
              <a:gd name="T4" fmla="*/ 10855 w 37"/>
              <a:gd name="T5" fmla="*/ 2148 h 34"/>
              <a:gd name="T6" fmla="*/ 5921 w 37"/>
              <a:gd name="T7" fmla="*/ 4296 h 34"/>
              <a:gd name="T8" fmla="*/ 3947 w 37"/>
              <a:gd name="T9" fmla="*/ 6443 h 34"/>
              <a:gd name="T10" fmla="*/ 1974 w 37"/>
              <a:gd name="T11" fmla="*/ 8591 h 34"/>
              <a:gd name="T12" fmla="*/ 1974 w 37"/>
              <a:gd name="T13" fmla="*/ 12887 h 34"/>
              <a:gd name="T14" fmla="*/ 0 w 37"/>
              <a:gd name="T15" fmla="*/ 15034 h 34"/>
              <a:gd name="T16" fmla="*/ 0 w 37"/>
              <a:gd name="T17" fmla="*/ 19330 h 34"/>
              <a:gd name="T18" fmla="*/ 0 w 37"/>
              <a:gd name="T19" fmla="*/ 23625 h 34"/>
              <a:gd name="T20" fmla="*/ 1974 w 37"/>
              <a:gd name="T21" fmla="*/ 25773 h 34"/>
              <a:gd name="T22" fmla="*/ 3947 w 37"/>
              <a:gd name="T23" fmla="*/ 30069 h 34"/>
              <a:gd name="T24" fmla="*/ 7894 w 37"/>
              <a:gd name="T25" fmla="*/ 34364 h 34"/>
              <a:gd name="T26" fmla="*/ 10855 w 37"/>
              <a:gd name="T27" fmla="*/ 36512 h 34"/>
              <a:gd name="T28" fmla="*/ 14802 w 37"/>
              <a:gd name="T29" fmla="*/ 36512 h 34"/>
              <a:gd name="T30" fmla="*/ 18749 w 37"/>
              <a:gd name="T31" fmla="*/ 36512 h 34"/>
              <a:gd name="T32" fmla="*/ 23683 w 37"/>
              <a:gd name="T33" fmla="*/ 36512 h 34"/>
              <a:gd name="T34" fmla="*/ 25657 w 37"/>
              <a:gd name="T35" fmla="*/ 34364 h 34"/>
              <a:gd name="T36" fmla="*/ 29604 w 37"/>
              <a:gd name="T37" fmla="*/ 34364 h 34"/>
              <a:gd name="T38" fmla="*/ 31578 w 37"/>
              <a:gd name="T39" fmla="*/ 32216 h 34"/>
              <a:gd name="T40" fmla="*/ 34538 w 37"/>
              <a:gd name="T41" fmla="*/ 30069 h 34"/>
              <a:gd name="T42" fmla="*/ 34538 w 37"/>
              <a:gd name="T43" fmla="*/ 25773 h 34"/>
              <a:gd name="T44" fmla="*/ 36512 w 37"/>
              <a:gd name="T45" fmla="*/ 23625 h 34"/>
              <a:gd name="T46" fmla="*/ 36512 w 37"/>
              <a:gd name="T47" fmla="*/ 19330 h 34"/>
              <a:gd name="T48" fmla="*/ 36512 w 37"/>
              <a:gd name="T49" fmla="*/ 15034 h 34"/>
              <a:gd name="T50" fmla="*/ 34538 w 37"/>
              <a:gd name="T51" fmla="*/ 12887 h 34"/>
              <a:gd name="T52" fmla="*/ 34538 w 37"/>
              <a:gd name="T53" fmla="*/ 8591 h 34"/>
              <a:gd name="T54" fmla="*/ 31578 w 37"/>
              <a:gd name="T55" fmla="*/ 6443 h 34"/>
              <a:gd name="T56" fmla="*/ 29604 w 37"/>
              <a:gd name="T57" fmla="*/ 4296 h 34"/>
              <a:gd name="T58" fmla="*/ 27631 w 37"/>
              <a:gd name="T59" fmla="*/ 2148 h 34"/>
              <a:gd name="T60" fmla="*/ 23683 w 37"/>
              <a:gd name="T61" fmla="*/ 2148 h 34"/>
              <a:gd name="T62" fmla="*/ 21710 w 37"/>
              <a:gd name="T63" fmla="*/ 0 h 34"/>
              <a:gd name="T64" fmla="*/ 18749 w 37"/>
              <a:gd name="T65" fmla="*/ 19330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9" y="18"/>
                </a:moveTo>
                <a:lnTo>
                  <a:pt x="19" y="0"/>
                </a:lnTo>
                <a:lnTo>
                  <a:pt x="17" y="0"/>
                </a:lnTo>
                <a:lnTo>
                  <a:pt x="15" y="2"/>
                </a:lnTo>
                <a:lnTo>
                  <a:pt x="13" y="2"/>
                </a:lnTo>
                <a:lnTo>
                  <a:pt x="11" y="2"/>
                </a:lnTo>
                <a:lnTo>
                  <a:pt x="8" y="4"/>
                </a:lnTo>
                <a:lnTo>
                  <a:pt x="6" y="4"/>
                </a:lnTo>
                <a:lnTo>
                  <a:pt x="6" y="6"/>
                </a:lnTo>
                <a:lnTo>
                  <a:pt x="4" y="6"/>
                </a:lnTo>
                <a:lnTo>
                  <a:pt x="4" y="8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2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2" y="22"/>
                </a:lnTo>
                <a:lnTo>
                  <a:pt x="2" y="24"/>
                </a:lnTo>
                <a:lnTo>
                  <a:pt x="2" y="26"/>
                </a:lnTo>
                <a:lnTo>
                  <a:pt x="4" y="28"/>
                </a:lnTo>
                <a:lnTo>
                  <a:pt x="6" y="30"/>
                </a:lnTo>
                <a:lnTo>
                  <a:pt x="8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5" y="34"/>
                </a:lnTo>
                <a:lnTo>
                  <a:pt x="17" y="34"/>
                </a:lnTo>
                <a:lnTo>
                  <a:pt x="19" y="34"/>
                </a:lnTo>
                <a:lnTo>
                  <a:pt x="22" y="34"/>
                </a:lnTo>
                <a:lnTo>
                  <a:pt x="24" y="34"/>
                </a:lnTo>
                <a:lnTo>
                  <a:pt x="26" y="34"/>
                </a:lnTo>
                <a:lnTo>
                  <a:pt x="26" y="32"/>
                </a:lnTo>
                <a:lnTo>
                  <a:pt x="28" y="32"/>
                </a:lnTo>
                <a:lnTo>
                  <a:pt x="30" y="32"/>
                </a:lnTo>
                <a:lnTo>
                  <a:pt x="30" y="30"/>
                </a:lnTo>
                <a:lnTo>
                  <a:pt x="32" y="30"/>
                </a:lnTo>
                <a:lnTo>
                  <a:pt x="32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2" y="8"/>
                </a:lnTo>
                <a:lnTo>
                  <a:pt x="32" y="6"/>
                </a:lnTo>
                <a:lnTo>
                  <a:pt x="30" y="6"/>
                </a:lnTo>
                <a:lnTo>
                  <a:pt x="30" y="4"/>
                </a:lnTo>
                <a:lnTo>
                  <a:pt x="28" y="4"/>
                </a:lnTo>
                <a:lnTo>
                  <a:pt x="28" y="2"/>
                </a:lnTo>
                <a:lnTo>
                  <a:pt x="26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19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2" name="Freeform 994"/>
          <p:cNvSpPr>
            <a:spLocks/>
          </p:cNvSpPr>
          <p:nvPr/>
        </p:nvSpPr>
        <p:spPr bwMode="auto">
          <a:xfrm>
            <a:off x="5859463" y="1354138"/>
            <a:ext cx="1268412" cy="458787"/>
          </a:xfrm>
          <a:custGeom>
            <a:avLst/>
            <a:gdLst>
              <a:gd name="T0" fmla="*/ 0 w 1275"/>
              <a:gd name="T1" fmla="*/ 0 h 425"/>
              <a:gd name="T2" fmla="*/ 1268412 w 1275"/>
              <a:gd name="T3" fmla="*/ 0 h 425"/>
              <a:gd name="T4" fmla="*/ 1268412 w 1275"/>
              <a:gd name="T5" fmla="*/ 458787 h 425"/>
              <a:gd name="T6" fmla="*/ 0 60000 65536"/>
              <a:gd name="T7" fmla="*/ 0 60000 65536"/>
              <a:gd name="T8" fmla="*/ 0 60000 65536"/>
              <a:gd name="T9" fmla="*/ 0 w 1275"/>
              <a:gd name="T10" fmla="*/ 0 h 425"/>
              <a:gd name="T11" fmla="*/ 1275 w 1275"/>
              <a:gd name="T12" fmla="*/ 425 h 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5" h="425">
                <a:moveTo>
                  <a:pt x="0" y="0"/>
                </a:moveTo>
                <a:lnTo>
                  <a:pt x="1275" y="0"/>
                </a:lnTo>
                <a:lnTo>
                  <a:pt x="1275" y="42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3" name="Freeform 995"/>
          <p:cNvSpPr>
            <a:spLocks/>
          </p:cNvSpPr>
          <p:nvPr/>
        </p:nvSpPr>
        <p:spPr bwMode="auto">
          <a:xfrm>
            <a:off x="5840413" y="2706688"/>
            <a:ext cx="36512" cy="36512"/>
          </a:xfrm>
          <a:custGeom>
            <a:avLst/>
            <a:gdLst>
              <a:gd name="T0" fmla="*/ 18749 w 37"/>
              <a:gd name="T1" fmla="*/ 17182 h 34"/>
              <a:gd name="T2" fmla="*/ 18749 w 37"/>
              <a:gd name="T3" fmla="*/ 0 h 34"/>
              <a:gd name="T4" fmla="*/ 16776 w 37"/>
              <a:gd name="T5" fmla="*/ 0 h 34"/>
              <a:gd name="T6" fmla="*/ 14802 w 37"/>
              <a:gd name="T7" fmla="*/ 0 h 34"/>
              <a:gd name="T8" fmla="*/ 12829 w 37"/>
              <a:gd name="T9" fmla="*/ 0 h 34"/>
              <a:gd name="T10" fmla="*/ 10855 w 37"/>
              <a:gd name="T11" fmla="*/ 2148 h 34"/>
              <a:gd name="T12" fmla="*/ 7894 w 37"/>
              <a:gd name="T13" fmla="*/ 2148 h 34"/>
              <a:gd name="T14" fmla="*/ 7894 w 37"/>
              <a:gd name="T15" fmla="*/ 4296 h 34"/>
              <a:gd name="T16" fmla="*/ 5921 w 37"/>
              <a:gd name="T17" fmla="*/ 4296 h 34"/>
              <a:gd name="T18" fmla="*/ 3947 w 37"/>
              <a:gd name="T19" fmla="*/ 6443 h 34"/>
              <a:gd name="T20" fmla="*/ 3947 w 37"/>
              <a:gd name="T21" fmla="*/ 8591 h 34"/>
              <a:gd name="T22" fmla="*/ 1974 w 37"/>
              <a:gd name="T23" fmla="*/ 8591 h 34"/>
              <a:gd name="T24" fmla="*/ 1974 w 37"/>
              <a:gd name="T25" fmla="*/ 10739 h 34"/>
              <a:gd name="T26" fmla="*/ 1974 w 37"/>
              <a:gd name="T27" fmla="*/ 12887 h 34"/>
              <a:gd name="T28" fmla="*/ 0 w 37"/>
              <a:gd name="T29" fmla="*/ 15034 h 34"/>
              <a:gd name="T30" fmla="*/ 0 w 37"/>
              <a:gd name="T31" fmla="*/ 17182 h 34"/>
              <a:gd name="T32" fmla="*/ 0 w 37"/>
              <a:gd name="T33" fmla="*/ 19330 h 34"/>
              <a:gd name="T34" fmla="*/ 0 w 37"/>
              <a:gd name="T35" fmla="*/ 21478 h 34"/>
              <a:gd name="T36" fmla="*/ 1974 w 37"/>
              <a:gd name="T37" fmla="*/ 21478 h 34"/>
              <a:gd name="T38" fmla="*/ 1974 w 37"/>
              <a:gd name="T39" fmla="*/ 23625 h 34"/>
              <a:gd name="T40" fmla="*/ 1974 w 37"/>
              <a:gd name="T41" fmla="*/ 25773 h 34"/>
              <a:gd name="T42" fmla="*/ 1974 w 37"/>
              <a:gd name="T43" fmla="*/ 27921 h 34"/>
              <a:gd name="T44" fmla="*/ 3947 w 37"/>
              <a:gd name="T45" fmla="*/ 27921 h 34"/>
              <a:gd name="T46" fmla="*/ 3947 w 37"/>
              <a:gd name="T47" fmla="*/ 30069 h 34"/>
              <a:gd name="T48" fmla="*/ 5921 w 37"/>
              <a:gd name="T49" fmla="*/ 30069 h 34"/>
              <a:gd name="T50" fmla="*/ 5921 w 37"/>
              <a:gd name="T51" fmla="*/ 32216 h 34"/>
              <a:gd name="T52" fmla="*/ 7894 w 37"/>
              <a:gd name="T53" fmla="*/ 32216 h 34"/>
              <a:gd name="T54" fmla="*/ 10855 w 37"/>
              <a:gd name="T55" fmla="*/ 34364 h 34"/>
              <a:gd name="T56" fmla="*/ 12829 w 37"/>
              <a:gd name="T57" fmla="*/ 34364 h 34"/>
              <a:gd name="T58" fmla="*/ 14802 w 37"/>
              <a:gd name="T59" fmla="*/ 34364 h 34"/>
              <a:gd name="T60" fmla="*/ 14802 w 37"/>
              <a:gd name="T61" fmla="*/ 36512 h 34"/>
              <a:gd name="T62" fmla="*/ 16776 w 37"/>
              <a:gd name="T63" fmla="*/ 36512 h 34"/>
              <a:gd name="T64" fmla="*/ 18749 w 37"/>
              <a:gd name="T65" fmla="*/ 36512 h 34"/>
              <a:gd name="T66" fmla="*/ 21710 w 37"/>
              <a:gd name="T67" fmla="*/ 36512 h 34"/>
              <a:gd name="T68" fmla="*/ 23683 w 37"/>
              <a:gd name="T69" fmla="*/ 34364 h 34"/>
              <a:gd name="T70" fmla="*/ 25657 w 37"/>
              <a:gd name="T71" fmla="*/ 34364 h 34"/>
              <a:gd name="T72" fmla="*/ 27631 w 37"/>
              <a:gd name="T73" fmla="*/ 34364 h 34"/>
              <a:gd name="T74" fmla="*/ 27631 w 37"/>
              <a:gd name="T75" fmla="*/ 32216 h 34"/>
              <a:gd name="T76" fmla="*/ 29604 w 37"/>
              <a:gd name="T77" fmla="*/ 32216 h 34"/>
              <a:gd name="T78" fmla="*/ 29604 w 37"/>
              <a:gd name="T79" fmla="*/ 30069 h 34"/>
              <a:gd name="T80" fmla="*/ 31578 w 37"/>
              <a:gd name="T81" fmla="*/ 30069 h 34"/>
              <a:gd name="T82" fmla="*/ 31578 w 37"/>
              <a:gd name="T83" fmla="*/ 27921 h 34"/>
              <a:gd name="T84" fmla="*/ 34538 w 37"/>
              <a:gd name="T85" fmla="*/ 27921 h 34"/>
              <a:gd name="T86" fmla="*/ 34538 w 37"/>
              <a:gd name="T87" fmla="*/ 25773 h 34"/>
              <a:gd name="T88" fmla="*/ 36512 w 37"/>
              <a:gd name="T89" fmla="*/ 23625 h 34"/>
              <a:gd name="T90" fmla="*/ 36512 w 37"/>
              <a:gd name="T91" fmla="*/ 21478 h 34"/>
              <a:gd name="T92" fmla="*/ 36512 w 37"/>
              <a:gd name="T93" fmla="*/ 19330 h 34"/>
              <a:gd name="T94" fmla="*/ 36512 w 37"/>
              <a:gd name="T95" fmla="*/ 17182 h 34"/>
              <a:gd name="T96" fmla="*/ 36512 w 37"/>
              <a:gd name="T97" fmla="*/ 15034 h 34"/>
              <a:gd name="T98" fmla="*/ 36512 w 37"/>
              <a:gd name="T99" fmla="*/ 12887 h 34"/>
              <a:gd name="T100" fmla="*/ 36512 w 37"/>
              <a:gd name="T101" fmla="*/ 10739 h 34"/>
              <a:gd name="T102" fmla="*/ 34538 w 37"/>
              <a:gd name="T103" fmla="*/ 10739 h 34"/>
              <a:gd name="T104" fmla="*/ 34538 w 37"/>
              <a:gd name="T105" fmla="*/ 8591 h 34"/>
              <a:gd name="T106" fmla="*/ 31578 w 37"/>
              <a:gd name="T107" fmla="*/ 6443 h 34"/>
              <a:gd name="T108" fmla="*/ 31578 w 37"/>
              <a:gd name="T109" fmla="*/ 4296 h 34"/>
              <a:gd name="T110" fmla="*/ 29604 w 37"/>
              <a:gd name="T111" fmla="*/ 4296 h 34"/>
              <a:gd name="T112" fmla="*/ 27631 w 37"/>
              <a:gd name="T113" fmla="*/ 2148 h 34"/>
              <a:gd name="T114" fmla="*/ 25657 w 37"/>
              <a:gd name="T115" fmla="*/ 2148 h 34"/>
              <a:gd name="T116" fmla="*/ 25657 w 37"/>
              <a:gd name="T117" fmla="*/ 0 h 34"/>
              <a:gd name="T118" fmla="*/ 23683 w 37"/>
              <a:gd name="T119" fmla="*/ 0 h 34"/>
              <a:gd name="T120" fmla="*/ 21710 w 37"/>
              <a:gd name="T121" fmla="*/ 0 h 34"/>
              <a:gd name="T122" fmla="*/ 18749 w 37"/>
              <a:gd name="T123" fmla="*/ 0 h 34"/>
              <a:gd name="T124" fmla="*/ 18749 w 37"/>
              <a:gd name="T125" fmla="*/ 17182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19" y="16"/>
                </a:moveTo>
                <a:lnTo>
                  <a:pt x="19" y="0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1" y="2"/>
                </a:lnTo>
                <a:lnTo>
                  <a:pt x="8" y="2"/>
                </a:lnTo>
                <a:lnTo>
                  <a:pt x="8" y="4"/>
                </a:lnTo>
                <a:lnTo>
                  <a:pt x="6" y="4"/>
                </a:lnTo>
                <a:lnTo>
                  <a:pt x="4" y="6"/>
                </a:lnTo>
                <a:lnTo>
                  <a:pt x="4" y="8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2" y="20"/>
                </a:lnTo>
                <a:lnTo>
                  <a:pt x="2" y="22"/>
                </a:lnTo>
                <a:lnTo>
                  <a:pt x="2" y="24"/>
                </a:lnTo>
                <a:lnTo>
                  <a:pt x="2" y="26"/>
                </a:lnTo>
                <a:lnTo>
                  <a:pt x="4" y="26"/>
                </a:lnTo>
                <a:lnTo>
                  <a:pt x="4" y="28"/>
                </a:lnTo>
                <a:lnTo>
                  <a:pt x="6" y="28"/>
                </a:lnTo>
                <a:lnTo>
                  <a:pt x="6" y="30"/>
                </a:lnTo>
                <a:lnTo>
                  <a:pt x="8" y="30"/>
                </a:lnTo>
                <a:lnTo>
                  <a:pt x="11" y="32"/>
                </a:lnTo>
                <a:lnTo>
                  <a:pt x="13" y="32"/>
                </a:lnTo>
                <a:lnTo>
                  <a:pt x="15" y="32"/>
                </a:lnTo>
                <a:lnTo>
                  <a:pt x="15" y="34"/>
                </a:lnTo>
                <a:lnTo>
                  <a:pt x="17" y="34"/>
                </a:lnTo>
                <a:lnTo>
                  <a:pt x="19" y="34"/>
                </a:lnTo>
                <a:lnTo>
                  <a:pt x="22" y="34"/>
                </a:lnTo>
                <a:lnTo>
                  <a:pt x="24" y="32"/>
                </a:lnTo>
                <a:lnTo>
                  <a:pt x="26" y="32"/>
                </a:lnTo>
                <a:lnTo>
                  <a:pt x="28" y="32"/>
                </a:lnTo>
                <a:lnTo>
                  <a:pt x="28" y="30"/>
                </a:lnTo>
                <a:lnTo>
                  <a:pt x="30" y="30"/>
                </a:lnTo>
                <a:lnTo>
                  <a:pt x="30" y="28"/>
                </a:lnTo>
                <a:lnTo>
                  <a:pt x="32" y="28"/>
                </a:lnTo>
                <a:lnTo>
                  <a:pt x="32" y="26"/>
                </a:lnTo>
                <a:lnTo>
                  <a:pt x="35" y="26"/>
                </a:lnTo>
                <a:lnTo>
                  <a:pt x="35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7" y="10"/>
                </a:lnTo>
                <a:lnTo>
                  <a:pt x="35" y="10"/>
                </a:lnTo>
                <a:lnTo>
                  <a:pt x="35" y="8"/>
                </a:lnTo>
                <a:lnTo>
                  <a:pt x="32" y="6"/>
                </a:lnTo>
                <a:lnTo>
                  <a:pt x="32" y="4"/>
                </a:lnTo>
                <a:lnTo>
                  <a:pt x="30" y="4"/>
                </a:lnTo>
                <a:lnTo>
                  <a:pt x="28" y="2"/>
                </a:lnTo>
                <a:lnTo>
                  <a:pt x="26" y="2"/>
                </a:lnTo>
                <a:lnTo>
                  <a:pt x="26" y="0"/>
                </a:lnTo>
                <a:lnTo>
                  <a:pt x="24" y="0"/>
                </a:lnTo>
                <a:lnTo>
                  <a:pt x="22" y="0"/>
                </a:lnTo>
                <a:lnTo>
                  <a:pt x="19" y="0"/>
                </a:lnTo>
                <a:lnTo>
                  <a:pt x="19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74" name="Freeform 996"/>
          <p:cNvSpPr>
            <a:spLocks/>
          </p:cNvSpPr>
          <p:nvPr/>
        </p:nvSpPr>
        <p:spPr bwMode="auto">
          <a:xfrm>
            <a:off x="5859463" y="2220913"/>
            <a:ext cx="1268412" cy="503237"/>
          </a:xfrm>
          <a:custGeom>
            <a:avLst/>
            <a:gdLst>
              <a:gd name="T0" fmla="*/ 0 w 1275"/>
              <a:gd name="T1" fmla="*/ 503237 h 468"/>
              <a:gd name="T2" fmla="*/ 1268412 w 1275"/>
              <a:gd name="T3" fmla="*/ 503237 h 468"/>
              <a:gd name="T4" fmla="*/ 1268412 w 1275"/>
              <a:gd name="T5" fmla="*/ 0 h 468"/>
              <a:gd name="T6" fmla="*/ 0 60000 65536"/>
              <a:gd name="T7" fmla="*/ 0 60000 65536"/>
              <a:gd name="T8" fmla="*/ 0 60000 65536"/>
              <a:gd name="T9" fmla="*/ 0 w 1275"/>
              <a:gd name="T10" fmla="*/ 0 h 468"/>
              <a:gd name="T11" fmla="*/ 1275 w 1275"/>
              <a:gd name="T12" fmla="*/ 468 h 4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5" h="468">
                <a:moveTo>
                  <a:pt x="0" y="468"/>
                </a:moveTo>
                <a:lnTo>
                  <a:pt x="1275" y="468"/>
                </a:lnTo>
                <a:lnTo>
                  <a:pt x="1275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5" name="Rectangle 997"/>
          <p:cNvSpPr>
            <a:spLocks noChangeArrowheads="1"/>
          </p:cNvSpPr>
          <p:nvPr/>
        </p:nvSpPr>
        <p:spPr bwMode="auto">
          <a:xfrm>
            <a:off x="7421563" y="1976438"/>
            <a:ext cx="476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/>
              <a:t>Beam</a:t>
            </a:r>
          </a:p>
        </p:txBody>
      </p:sp>
      <p:sp>
        <p:nvSpPr>
          <p:cNvPr id="22876" name="Freeform 1002"/>
          <p:cNvSpPr>
            <a:spLocks/>
          </p:cNvSpPr>
          <p:nvPr/>
        </p:nvSpPr>
        <p:spPr bwMode="auto">
          <a:xfrm>
            <a:off x="6532563" y="1203325"/>
            <a:ext cx="377825" cy="11113"/>
          </a:xfrm>
          <a:custGeom>
            <a:avLst/>
            <a:gdLst>
              <a:gd name="T0" fmla="*/ 0 w 381"/>
              <a:gd name="T1" fmla="*/ 6668 h 10"/>
              <a:gd name="T2" fmla="*/ 0 w 381"/>
              <a:gd name="T3" fmla="*/ 11113 h 10"/>
              <a:gd name="T4" fmla="*/ 377825 w 381"/>
              <a:gd name="T5" fmla="*/ 11113 h 10"/>
              <a:gd name="T6" fmla="*/ 377825 w 381"/>
              <a:gd name="T7" fmla="*/ 0 h 10"/>
              <a:gd name="T8" fmla="*/ 0 w 381"/>
              <a:gd name="T9" fmla="*/ 0 h 10"/>
              <a:gd name="T10" fmla="*/ 0 w 381"/>
              <a:gd name="T11" fmla="*/ 6668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"/>
              <a:gd name="T19" fmla="*/ 0 h 10"/>
              <a:gd name="T20" fmla="*/ 381 w 381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" h="10">
                <a:moveTo>
                  <a:pt x="0" y="6"/>
                </a:moveTo>
                <a:lnTo>
                  <a:pt x="0" y="10"/>
                </a:lnTo>
                <a:lnTo>
                  <a:pt x="381" y="10"/>
                </a:lnTo>
                <a:lnTo>
                  <a:pt x="381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7" name="Freeform 1003"/>
          <p:cNvSpPr>
            <a:spLocks/>
          </p:cNvSpPr>
          <p:nvPr/>
        </p:nvSpPr>
        <p:spPr bwMode="auto">
          <a:xfrm>
            <a:off x="6521450" y="1206500"/>
            <a:ext cx="46038" cy="33338"/>
          </a:xfrm>
          <a:custGeom>
            <a:avLst/>
            <a:gdLst>
              <a:gd name="T0" fmla="*/ 0 w 46"/>
              <a:gd name="T1" fmla="*/ 0 h 32"/>
              <a:gd name="T2" fmla="*/ 0 w 46"/>
              <a:gd name="T3" fmla="*/ 8335 h 32"/>
              <a:gd name="T4" fmla="*/ 41034 w 46"/>
              <a:gd name="T5" fmla="*/ 33338 h 32"/>
              <a:gd name="T6" fmla="*/ 46038 w 46"/>
              <a:gd name="T7" fmla="*/ 25003 h 32"/>
              <a:gd name="T8" fmla="*/ 7006 w 46"/>
              <a:gd name="T9" fmla="*/ 0 h 32"/>
              <a:gd name="T10" fmla="*/ 7006 w 46"/>
              <a:gd name="T11" fmla="*/ 8335 h 32"/>
              <a:gd name="T12" fmla="*/ 0 w 46"/>
              <a:gd name="T13" fmla="*/ 0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"/>
              <a:gd name="T22" fmla="*/ 0 h 32"/>
              <a:gd name="T23" fmla="*/ 46 w 46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" h="32">
                <a:moveTo>
                  <a:pt x="0" y="0"/>
                </a:moveTo>
                <a:lnTo>
                  <a:pt x="0" y="8"/>
                </a:lnTo>
                <a:lnTo>
                  <a:pt x="41" y="32"/>
                </a:lnTo>
                <a:lnTo>
                  <a:pt x="46" y="24"/>
                </a:lnTo>
                <a:lnTo>
                  <a:pt x="7" y="0"/>
                </a:lnTo>
                <a:lnTo>
                  <a:pt x="7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8" name="Freeform 1004"/>
          <p:cNvSpPr>
            <a:spLocks/>
          </p:cNvSpPr>
          <p:nvPr/>
        </p:nvSpPr>
        <p:spPr bwMode="auto">
          <a:xfrm>
            <a:off x="6521450" y="1206500"/>
            <a:ext cx="3175" cy="7938"/>
          </a:xfrm>
          <a:custGeom>
            <a:avLst/>
            <a:gdLst>
              <a:gd name="T0" fmla="*/ 0 w 2"/>
              <a:gd name="T1" fmla="*/ 0 h 8"/>
              <a:gd name="T2" fmla="*/ 3175 w 2"/>
              <a:gd name="T3" fmla="*/ 3969 h 8"/>
              <a:gd name="T4" fmla="*/ 0 w 2"/>
              <a:gd name="T5" fmla="*/ 7938 h 8"/>
              <a:gd name="T6" fmla="*/ 0 w 2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8"/>
              <a:gd name="T14" fmla="*/ 2 w 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8">
                <a:moveTo>
                  <a:pt x="0" y="0"/>
                </a:moveTo>
                <a:lnTo>
                  <a:pt x="2" y="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9" name="Freeform 1005"/>
          <p:cNvSpPr>
            <a:spLocks/>
          </p:cNvSpPr>
          <p:nvPr/>
        </p:nvSpPr>
        <p:spPr bwMode="auto">
          <a:xfrm>
            <a:off x="6521450" y="1179513"/>
            <a:ext cx="46038" cy="34925"/>
          </a:xfrm>
          <a:custGeom>
            <a:avLst/>
            <a:gdLst>
              <a:gd name="T0" fmla="*/ 44036 w 46"/>
              <a:gd name="T1" fmla="*/ 4366 h 32"/>
              <a:gd name="T2" fmla="*/ 41034 w 46"/>
              <a:gd name="T3" fmla="*/ 0 h 32"/>
              <a:gd name="T4" fmla="*/ 0 w 46"/>
              <a:gd name="T5" fmla="*/ 26194 h 32"/>
              <a:gd name="T6" fmla="*/ 7006 w 46"/>
              <a:gd name="T7" fmla="*/ 34925 h 32"/>
              <a:gd name="T8" fmla="*/ 46038 w 46"/>
              <a:gd name="T9" fmla="*/ 6548 h 32"/>
              <a:gd name="T10" fmla="*/ 44036 w 46"/>
              <a:gd name="T11" fmla="*/ 4366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6"/>
              <a:gd name="T19" fmla="*/ 0 h 32"/>
              <a:gd name="T20" fmla="*/ 46 w 4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6" h="32">
                <a:moveTo>
                  <a:pt x="44" y="4"/>
                </a:moveTo>
                <a:lnTo>
                  <a:pt x="41" y="0"/>
                </a:lnTo>
                <a:lnTo>
                  <a:pt x="0" y="24"/>
                </a:lnTo>
                <a:lnTo>
                  <a:pt x="7" y="32"/>
                </a:lnTo>
                <a:lnTo>
                  <a:pt x="46" y="6"/>
                </a:lnTo>
                <a:lnTo>
                  <a:pt x="44" y="4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0" name="Rectangle 1007"/>
          <p:cNvSpPr>
            <a:spLocks noChangeArrowheads="1"/>
          </p:cNvSpPr>
          <p:nvPr/>
        </p:nvSpPr>
        <p:spPr bwMode="auto">
          <a:xfrm>
            <a:off x="5789613" y="1801813"/>
            <a:ext cx="139700" cy="473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1" name="Freeform 1008"/>
          <p:cNvSpPr>
            <a:spLocks/>
          </p:cNvSpPr>
          <p:nvPr/>
        </p:nvSpPr>
        <p:spPr bwMode="auto">
          <a:xfrm>
            <a:off x="5856288" y="1354138"/>
            <a:ext cx="6350" cy="447675"/>
          </a:xfrm>
          <a:custGeom>
            <a:avLst/>
            <a:gdLst>
              <a:gd name="T0" fmla="*/ 3629 w 7"/>
              <a:gd name="T1" fmla="*/ 0 h 415"/>
              <a:gd name="T2" fmla="*/ 0 w 7"/>
              <a:gd name="T3" fmla="*/ 0 h 415"/>
              <a:gd name="T4" fmla="*/ 0 w 7"/>
              <a:gd name="T5" fmla="*/ 447675 h 415"/>
              <a:gd name="T6" fmla="*/ 6350 w 7"/>
              <a:gd name="T7" fmla="*/ 447675 h 415"/>
              <a:gd name="T8" fmla="*/ 6350 w 7"/>
              <a:gd name="T9" fmla="*/ 0 h 415"/>
              <a:gd name="T10" fmla="*/ 3629 w 7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415"/>
              <a:gd name="T20" fmla="*/ 7 w 7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7" y="415"/>
                </a:lnTo>
                <a:lnTo>
                  <a:pt x="7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2" name="Freeform 1009"/>
          <p:cNvSpPr>
            <a:spLocks/>
          </p:cNvSpPr>
          <p:nvPr/>
        </p:nvSpPr>
        <p:spPr bwMode="auto">
          <a:xfrm>
            <a:off x="5856288" y="2274888"/>
            <a:ext cx="6350" cy="449262"/>
          </a:xfrm>
          <a:custGeom>
            <a:avLst/>
            <a:gdLst>
              <a:gd name="T0" fmla="*/ 3629 w 7"/>
              <a:gd name="T1" fmla="*/ 449262 h 417"/>
              <a:gd name="T2" fmla="*/ 6350 w 7"/>
              <a:gd name="T3" fmla="*/ 449262 h 417"/>
              <a:gd name="T4" fmla="*/ 6350 w 7"/>
              <a:gd name="T5" fmla="*/ 0 h 417"/>
              <a:gd name="T6" fmla="*/ 0 w 7"/>
              <a:gd name="T7" fmla="*/ 0 h 417"/>
              <a:gd name="T8" fmla="*/ 0 w 7"/>
              <a:gd name="T9" fmla="*/ 449262 h 417"/>
              <a:gd name="T10" fmla="*/ 3629 w 7"/>
              <a:gd name="T11" fmla="*/ 449262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417"/>
              <a:gd name="T20" fmla="*/ 7 w 7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417">
                <a:moveTo>
                  <a:pt x="4" y="417"/>
                </a:moveTo>
                <a:lnTo>
                  <a:pt x="7" y="417"/>
                </a:lnTo>
                <a:lnTo>
                  <a:pt x="7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3" name="Rectangle 1010"/>
          <p:cNvSpPr>
            <a:spLocks noChangeArrowheads="1"/>
          </p:cNvSpPr>
          <p:nvPr/>
        </p:nvSpPr>
        <p:spPr bwMode="auto">
          <a:xfrm>
            <a:off x="4219575" y="1811338"/>
            <a:ext cx="138113" cy="473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4" name="Freeform 1011"/>
          <p:cNvSpPr>
            <a:spLocks/>
          </p:cNvSpPr>
          <p:nvPr/>
        </p:nvSpPr>
        <p:spPr bwMode="auto">
          <a:xfrm>
            <a:off x="4284663" y="1363663"/>
            <a:ext cx="6350" cy="447675"/>
          </a:xfrm>
          <a:custGeom>
            <a:avLst/>
            <a:gdLst>
              <a:gd name="T0" fmla="*/ 4233 w 6"/>
              <a:gd name="T1" fmla="*/ 0 h 415"/>
              <a:gd name="T2" fmla="*/ 0 w 6"/>
              <a:gd name="T3" fmla="*/ 0 h 415"/>
              <a:gd name="T4" fmla="*/ 0 w 6"/>
              <a:gd name="T5" fmla="*/ 447675 h 415"/>
              <a:gd name="T6" fmla="*/ 6350 w 6"/>
              <a:gd name="T7" fmla="*/ 447675 h 415"/>
              <a:gd name="T8" fmla="*/ 6350 w 6"/>
              <a:gd name="T9" fmla="*/ 0 h 415"/>
              <a:gd name="T10" fmla="*/ 4233 w 6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5"/>
              <a:gd name="T20" fmla="*/ 6 w 6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6" y="415"/>
                </a:lnTo>
                <a:lnTo>
                  <a:pt x="6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5" name="Freeform 1013"/>
          <p:cNvSpPr>
            <a:spLocks/>
          </p:cNvSpPr>
          <p:nvPr/>
        </p:nvSpPr>
        <p:spPr bwMode="auto">
          <a:xfrm>
            <a:off x="4284663" y="2284413"/>
            <a:ext cx="6350" cy="449262"/>
          </a:xfrm>
          <a:custGeom>
            <a:avLst/>
            <a:gdLst>
              <a:gd name="T0" fmla="*/ 4233 w 6"/>
              <a:gd name="T1" fmla="*/ 449262 h 417"/>
              <a:gd name="T2" fmla="*/ 6350 w 6"/>
              <a:gd name="T3" fmla="*/ 449262 h 417"/>
              <a:gd name="T4" fmla="*/ 6350 w 6"/>
              <a:gd name="T5" fmla="*/ 0 h 417"/>
              <a:gd name="T6" fmla="*/ 0 w 6"/>
              <a:gd name="T7" fmla="*/ 0 h 417"/>
              <a:gd name="T8" fmla="*/ 0 w 6"/>
              <a:gd name="T9" fmla="*/ 449262 h 417"/>
              <a:gd name="T10" fmla="*/ 4233 w 6"/>
              <a:gd name="T11" fmla="*/ 449262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7"/>
              <a:gd name="T20" fmla="*/ 6 w 6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7">
                <a:moveTo>
                  <a:pt x="4" y="417"/>
                </a:moveTo>
                <a:lnTo>
                  <a:pt x="6" y="417"/>
                </a:lnTo>
                <a:lnTo>
                  <a:pt x="6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6" name="Rectangle 1015"/>
          <p:cNvSpPr>
            <a:spLocks noChangeArrowheads="1"/>
          </p:cNvSpPr>
          <p:nvPr/>
        </p:nvSpPr>
        <p:spPr bwMode="auto">
          <a:xfrm>
            <a:off x="4770438" y="3294063"/>
            <a:ext cx="12700" cy="111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87" name="Freeform 1016"/>
          <p:cNvSpPr>
            <a:spLocks/>
          </p:cNvSpPr>
          <p:nvPr/>
        </p:nvSpPr>
        <p:spPr bwMode="auto">
          <a:xfrm>
            <a:off x="4770438" y="3305175"/>
            <a:ext cx="38100" cy="53975"/>
          </a:xfrm>
          <a:custGeom>
            <a:avLst/>
            <a:gdLst>
              <a:gd name="T0" fmla="*/ 38100 w 39"/>
              <a:gd name="T1" fmla="*/ 42333 h 51"/>
              <a:gd name="T2" fmla="*/ 36146 w 39"/>
              <a:gd name="T3" fmla="*/ 40217 h 51"/>
              <a:gd name="T4" fmla="*/ 34192 w 39"/>
              <a:gd name="T5" fmla="*/ 40217 h 51"/>
              <a:gd name="T6" fmla="*/ 32238 w 39"/>
              <a:gd name="T7" fmla="*/ 38100 h 51"/>
              <a:gd name="T8" fmla="*/ 30285 w 39"/>
              <a:gd name="T9" fmla="*/ 35983 h 51"/>
              <a:gd name="T10" fmla="*/ 27354 w 39"/>
              <a:gd name="T11" fmla="*/ 35983 h 51"/>
              <a:gd name="T12" fmla="*/ 25400 w 39"/>
              <a:gd name="T13" fmla="*/ 33867 h 51"/>
              <a:gd name="T14" fmla="*/ 23446 w 39"/>
              <a:gd name="T15" fmla="*/ 31750 h 51"/>
              <a:gd name="T16" fmla="*/ 21492 w 39"/>
              <a:gd name="T17" fmla="*/ 29633 h 51"/>
              <a:gd name="T18" fmla="*/ 21492 w 39"/>
              <a:gd name="T19" fmla="*/ 27517 h 51"/>
              <a:gd name="T20" fmla="*/ 19538 w 39"/>
              <a:gd name="T21" fmla="*/ 25400 h 51"/>
              <a:gd name="T22" fmla="*/ 19538 w 39"/>
              <a:gd name="T23" fmla="*/ 23283 h 51"/>
              <a:gd name="T24" fmla="*/ 17585 w 39"/>
              <a:gd name="T25" fmla="*/ 23283 h 51"/>
              <a:gd name="T26" fmla="*/ 17585 w 39"/>
              <a:gd name="T27" fmla="*/ 21167 h 51"/>
              <a:gd name="T28" fmla="*/ 17585 w 39"/>
              <a:gd name="T29" fmla="*/ 19050 h 51"/>
              <a:gd name="T30" fmla="*/ 17585 w 39"/>
              <a:gd name="T31" fmla="*/ 16933 h 51"/>
              <a:gd name="T32" fmla="*/ 14654 w 39"/>
              <a:gd name="T33" fmla="*/ 16933 h 51"/>
              <a:gd name="T34" fmla="*/ 14654 w 39"/>
              <a:gd name="T35" fmla="*/ 14817 h 51"/>
              <a:gd name="T36" fmla="*/ 14654 w 39"/>
              <a:gd name="T37" fmla="*/ 12700 h 51"/>
              <a:gd name="T38" fmla="*/ 14654 w 39"/>
              <a:gd name="T39" fmla="*/ 10583 h 51"/>
              <a:gd name="T40" fmla="*/ 14654 w 39"/>
              <a:gd name="T41" fmla="*/ 8467 h 51"/>
              <a:gd name="T42" fmla="*/ 12700 w 39"/>
              <a:gd name="T43" fmla="*/ 6350 h 51"/>
              <a:gd name="T44" fmla="*/ 12700 w 39"/>
              <a:gd name="T45" fmla="*/ 4233 h 51"/>
              <a:gd name="T46" fmla="*/ 12700 w 39"/>
              <a:gd name="T47" fmla="*/ 2117 h 51"/>
              <a:gd name="T48" fmla="*/ 12700 w 39"/>
              <a:gd name="T49" fmla="*/ 0 h 51"/>
              <a:gd name="T50" fmla="*/ 0 w 39"/>
              <a:gd name="T51" fmla="*/ 0 h 51"/>
              <a:gd name="T52" fmla="*/ 0 w 39"/>
              <a:gd name="T53" fmla="*/ 2117 h 51"/>
              <a:gd name="T54" fmla="*/ 0 w 39"/>
              <a:gd name="T55" fmla="*/ 4233 h 51"/>
              <a:gd name="T56" fmla="*/ 0 w 39"/>
              <a:gd name="T57" fmla="*/ 6350 h 51"/>
              <a:gd name="T58" fmla="*/ 1954 w 39"/>
              <a:gd name="T59" fmla="*/ 8467 h 51"/>
              <a:gd name="T60" fmla="*/ 1954 w 39"/>
              <a:gd name="T61" fmla="*/ 10583 h 51"/>
              <a:gd name="T62" fmla="*/ 1954 w 39"/>
              <a:gd name="T63" fmla="*/ 12700 h 51"/>
              <a:gd name="T64" fmla="*/ 1954 w 39"/>
              <a:gd name="T65" fmla="*/ 14817 h 51"/>
              <a:gd name="T66" fmla="*/ 1954 w 39"/>
              <a:gd name="T67" fmla="*/ 16933 h 51"/>
              <a:gd name="T68" fmla="*/ 4885 w 39"/>
              <a:gd name="T69" fmla="*/ 19050 h 51"/>
              <a:gd name="T70" fmla="*/ 4885 w 39"/>
              <a:gd name="T71" fmla="*/ 21167 h 51"/>
              <a:gd name="T72" fmla="*/ 4885 w 39"/>
              <a:gd name="T73" fmla="*/ 23283 h 51"/>
              <a:gd name="T74" fmla="*/ 4885 w 39"/>
              <a:gd name="T75" fmla="*/ 25400 h 51"/>
              <a:gd name="T76" fmla="*/ 6838 w 39"/>
              <a:gd name="T77" fmla="*/ 27517 h 51"/>
              <a:gd name="T78" fmla="*/ 6838 w 39"/>
              <a:gd name="T79" fmla="*/ 29633 h 51"/>
              <a:gd name="T80" fmla="*/ 8792 w 39"/>
              <a:gd name="T81" fmla="*/ 31750 h 51"/>
              <a:gd name="T82" fmla="*/ 8792 w 39"/>
              <a:gd name="T83" fmla="*/ 33867 h 51"/>
              <a:gd name="T84" fmla="*/ 10746 w 39"/>
              <a:gd name="T85" fmla="*/ 33867 h 51"/>
              <a:gd name="T86" fmla="*/ 10746 w 39"/>
              <a:gd name="T87" fmla="*/ 35983 h 51"/>
              <a:gd name="T88" fmla="*/ 12700 w 39"/>
              <a:gd name="T89" fmla="*/ 38100 h 51"/>
              <a:gd name="T90" fmla="*/ 12700 w 39"/>
              <a:gd name="T91" fmla="*/ 40217 h 51"/>
              <a:gd name="T92" fmla="*/ 14654 w 39"/>
              <a:gd name="T93" fmla="*/ 40217 h 51"/>
              <a:gd name="T94" fmla="*/ 17585 w 39"/>
              <a:gd name="T95" fmla="*/ 42333 h 51"/>
              <a:gd name="T96" fmla="*/ 17585 w 39"/>
              <a:gd name="T97" fmla="*/ 44450 h 51"/>
              <a:gd name="T98" fmla="*/ 19538 w 39"/>
              <a:gd name="T99" fmla="*/ 44450 h 51"/>
              <a:gd name="T100" fmla="*/ 21492 w 39"/>
              <a:gd name="T101" fmla="*/ 47625 h 51"/>
              <a:gd name="T102" fmla="*/ 23446 w 39"/>
              <a:gd name="T103" fmla="*/ 47625 h 51"/>
              <a:gd name="T104" fmla="*/ 23446 w 39"/>
              <a:gd name="T105" fmla="*/ 49742 h 51"/>
              <a:gd name="T106" fmla="*/ 25400 w 39"/>
              <a:gd name="T107" fmla="*/ 49742 h 51"/>
              <a:gd name="T108" fmla="*/ 27354 w 39"/>
              <a:gd name="T109" fmla="*/ 51858 h 51"/>
              <a:gd name="T110" fmla="*/ 30285 w 39"/>
              <a:gd name="T111" fmla="*/ 51858 h 51"/>
              <a:gd name="T112" fmla="*/ 32238 w 39"/>
              <a:gd name="T113" fmla="*/ 53975 h 51"/>
              <a:gd name="T114" fmla="*/ 34192 w 39"/>
              <a:gd name="T115" fmla="*/ 53975 h 51"/>
              <a:gd name="T116" fmla="*/ 38100 w 39"/>
              <a:gd name="T117" fmla="*/ 42333 h 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9"/>
              <a:gd name="T178" fmla="*/ 0 h 51"/>
              <a:gd name="T179" fmla="*/ 39 w 39"/>
              <a:gd name="T180" fmla="*/ 51 h 5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9" h="51">
                <a:moveTo>
                  <a:pt x="39" y="40"/>
                </a:moveTo>
                <a:lnTo>
                  <a:pt x="37" y="38"/>
                </a:lnTo>
                <a:lnTo>
                  <a:pt x="35" y="38"/>
                </a:lnTo>
                <a:lnTo>
                  <a:pt x="33" y="36"/>
                </a:lnTo>
                <a:lnTo>
                  <a:pt x="31" y="34"/>
                </a:lnTo>
                <a:lnTo>
                  <a:pt x="28" y="34"/>
                </a:lnTo>
                <a:lnTo>
                  <a:pt x="26" y="32"/>
                </a:lnTo>
                <a:lnTo>
                  <a:pt x="24" y="30"/>
                </a:lnTo>
                <a:lnTo>
                  <a:pt x="22" y="28"/>
                </a:lnTo>
                <a:lnTo>
                  <a:pt x="22" y="26"/>
                </a:lnTo>
                <a:lnTo>
                  <a:pt x="20" y="24"/>
                </a:lnTo>
                <a:lnTo>
                  <a:pt x="20" y="22"/>
                </a:lnTo>
                <a:lnTo>
                  <a:pt x="18" y="22"/>
                </a:lnTo>
                <a:lnTo>
                  <a:pt x="18" y="20"/>
                </a:lnTo>
                <a:lnTo>
                  <a:pt x="18" y="18"/>
                </a:lnTo>
                <a:lnTo>
                  <a:pt x="18" y="16"/>
                </a:lnTo>
                <a:lnTo>
                  <a:pt x="15" y="16"/>
                </a:lnTo>
                <a:lnTo>
                  <a:pt x="15" y="14"/>
                </a:lnTo>
                <a:lnTo>
                  <a:pt x="15" y="12"/>
                </a:lnTo>
                <a:lnTo>
                  <a:pt x="15" y="10"/>
                </a:lnTo>
                <a:lnTo>
                  <a:pt x="15" y="8"/>
                </a:lnTo>
                <a:lnTo>
                  <a:pt x="13" y="6"/>
                </a:lnTo>
                <a:lnTo>
                  <a:pt x="13" y="4"/>
                </a:lnTo>
                <a:lnTo>
                  <a:pt x="13" y="2"/>
                </a:lnTo>
                <a:lnTo>
                  <a:pt x="13" y="0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6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2" y="14"/>
                </a:lnTo>
                <a:lnTo>
                  <a:pt x="2" y="16"/>
                </a:lnTo>
                <a:lnTo>
                  <a:pt x="5" y="18"/>
                </a:lnTo>
                <a:lnTo>
                  <a:pt x="5" y="20"/>
                </a:lnTo>
                <a:lnTo>
                  <a:pt x="5" y="22"/>
                </a:lnTo>
                <a:lnTo>
                  <a:pt x="5" y="24"/>
                </a:lnTo>
                <a:lnTo>
                  <a:pt x="7" y="26"/>
                </a:lnTo>
                <a:lnTo>
                  <a:pt x="7" y="28"/>
                </a:lnTo>
                <a:lnTo>
                  <a:pt x="9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6"/>
                </a:lnTo>
                <a:lnTo>
                  <a:pt x="13" y="38"/>
                </a:lnTo>
                <a:lnTo>
                  <a:pt x="15" y="38"/>
                </a:lnTo>
                <a:lnTo>
                  <a:pt x="18" y="40"/>
                </a:lnTo>
                <a:lnTo>
                  <a:pt x="18" y="42"/>
                </a:lnTo>
                <a:lnTo>
                  <a:pt x="20" y="42"/>
                </a:lnTo>
                <a:lnTo>
                  <a:pt x="22" y="45"/>
                </a:lnTo>
                <a:lnTo>
                  <a:pt x="24" y="45"/>
                </a:lnTo>
                <a:lnTo>
                  <a:pt x="24" y="47"/>
                </a:lnTo>
                <a:lnTo>
                  <a:pt x="26" y="47"/>
                </a:lnTo>
                <a:lnTo>
                  <a:pt x="28" y="49"/>
                </a:lnTo>
                <a:lnTo>
                  <a:pt x="31" y="49"/>
                </a:lnTo>
                <a:lnTo>
                  <a:pt x="33" y="51"/>
                </a:lnTo>
                <a:lnTo>
                  <a:pt x="35" y="51"/>
                </a:lnTo>
                <a:lnTo>
                  <a:pt x="39" y="4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88" name="Freeform 1017"/>
          <p:cNvSpPr>
            <a:spLocks/>
          </p:cNvSpPr>
          <p:nvPr/>
        </p:nvSpPr>
        <p:spPr bwMode="auto">
          <a:xfrm>
            <a:off x="4805363" y="3348038"/>
            <a:ext cx="133350" cy="25400"/>
          </a:xfrm>
          <a:custGeom>
            <a:avLst/>
            <a:gdLst>
              <a:gd name="T0" fmla="*/ 126436 w 135"/>
              <a:gd name="T1" fmla="*/ 12148 h 23"/>
              <a:gd name="T2" fmla="*/ 113594 w 135"/>
              <a:gd name="T3" fmla="*/ 12148 h 23"/>
              <a:gd name="T4" fmla="*/ 102729 w 135"/>
              <a:gd name="T5" fmla="*/ 12148 h 23"/>
              <a:gd name="T6" fmla="*/ 92851 w 135"/>
              <a:gd name="T7" fmla="*/ 12148 h 23"/>
              <a:gd name="T8" fmla="*/ 81986 w 135"/>
              <a:gd name="T9" fmla="*/ 9939 h 23"/>
              <a:gd name="T10" fmla="*/ 71120 w 135"/>
              <a:gd name="T11" fmla="*/ 9939 h 23"/>
              <a:gd name="T12" fmla="*/ 62230 w 135"/>
              <a:gd name="T13" fmla="*/ 9939 h 23"/>
              <a:gd name="T14" fmla="*/ 53340 w 135"/>
              <a:gd name="T15" fmla="*/ 9939 h 23"/>
              <a:gd name="T16" fmla="*/ 45438 w 135"/>
              <a:gd name="T17" fmla="*/ 7730 h 23"/>
              <a:gd name="T18" fmla="*/ 38523 w 135"/>
              <a:gd name="T19" fmla="*/ 7730 h 23"/>
              <a:gd name="T20" fmla="*/ 32597 w 135"/>
              <a:gd name="T21" fmla="*/ 7730 h 23"/>
              <a:gd name="T22" fmla="*/ 25682 w 135"/>
              <a:gd name="T23" fmla="*/ 5522 h 23"/>
              <a:gd name="T24" fmla="*/ 19756 w 135"/>
              <a:gd name="T25" fmla="*/ 5522 h 23"/>
              <a:gd name="T26" fmla="*/ 14817 w 135"/>
              <a:gd name="T27" fmla="*/ 2209 h 23"/>
              <a:gd name="T28" fmla="*/ 10866 w 135"/>
              <a:gd name="T29" fmla="*/ 0 h 23"/>
              <a:gd name="T30" fmla="*/ 6914 w 135"/>
              <a:gd name="T31" fmla="*/ 0 h 23"/>
              <a:gd name="T32" fmla="*/ 0 w 135"/>
              <a:gd name="T33" fmla="*/ 12148 h 23"/>
              <a:gd name="T34" fmla="*/ 3951 w 135"/>
              <a:gd name="T35" fmla="*/ 14357 h 23"/>
              <a:gd name="T36" fmla="*/ 8890 w 135"/>
              <a:gd name="T37" fmla="*/ 16565 h 23"/>
              <a:gd name="T38" fmla="*/ 14817 w 135"/>
              <a:gd name="T39" fmla="*/ 16565 h 23"/>
              <a:gd name="T40" fmla="*/ 19756 w 135"/>
              <a:gd name="T41" fmla="*/ 18774 h 23"/>
              <a:gd name="T42" fmla="*/ 25682 w 135"/>
              <a:gd name="T43" fmla="*/ 18774 h 23"/>
              <a:gd name="T44" fmla="*/ 34572 w 135"/>
              <a:gd name="T45" fmla="*/ 20983 h 23"/>
              <a:gd name="T46" fmla="*/ 40499 w 135"/>
              <a:gd name="T47" fmla="*/ 20983 h 23"/>
              <a:gd name="T48" fmla="*/ 49389 w 135"/>
              <a:gd name="T49" fmla="*/ 20983 h 23"/>
              <a:gd name="T50" fmla="*/ 58279 w 135"/>
              <a:gd name="T51" fmla="*/ 23191 h 23"/>
              <a:gd name="T52" fmla="*/ 66181 w 135"/>
              <a:gd name="T53" fmla="*/ 23191 h 23"/>
              <a:gd name="T54" fmla="*/ 75071 w 135"/>
              <a:gd name="T55" fmla="*/ 23191 h 23"/>
              <a:gd name="T56" fmla="*/ 85937 w 135"/>
              <a:gd name="T57" fmla="*/ 25400 h 23"/>
              <a:gd name="T58" fmla="*/ 96802 w 135"/>
              <a:gd name="T59" fmla="*/ 25400 h 23"/>
              <a:gd name="T60" fmla="*/ 107668 w 135"/>
              <a:gd name="T61" fmla="*/ 25400 h 23"/>
              <a:gd name="T62" fmla="*/ 120509 w 135"/>
              <a:gd name="T63" fmla="*/ 25400 h 23"/>
              <a:gd name="T64" fmla="*/ 133350 w 135"/>
              <a:gd name="T65" fmla="*/ 25400 h 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5"/>
              <a:gd name="T100" fmla="*/ 0 h 23"/>
              <a:gd name="T101" fmla="*/ 135 w 135"/>
              <a:gd name="T102" fmla="*/ 23 h 2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5" h="23">
                <a:moveTo>
                  <a:pt x="135" y="11"/>
                </a:moveTo>
                <a:lnTo>
                  <a:pt x="128" y="11"/>
                </a:lnTo>
                <a:lnTo>
                  <a:pt x="122" y="11"/>
                </a:lnTo>
                <a:lnTo>
                  <a:pt x="115" y="11"/>
                </a:lnTo>
                <a:lnTo>
                  <a:pt x="111" y="11"/>
                </a:lnTo>
                <a:lnTo>
                  <a:pt x="104" y="11"/>
                </a:lnTo>
                <a:lnTo>
                  <a:pt x="98" y="11"/>
                </a:lnTo>
                <a:lnTo>
                  <a:pt x="94" y="11"/>
                </a:lnTo>
                <a:lnTo>
                  <a:pt x="87" y="11"/>
                </a:lnTo>
                <a:lnTo>
                  <a:pt x="83" y="9"/>
                </a:lnTo>
                <a:lnTo>
                  <a:pt x="78" y="9"/>
                </a:lnTo>
                <a:lnTo>
                  <a:pt x="72" y="9"/>
                </a:lnTo>
                <a:lnTo>
                  <a:pt x="67" y="9"/>
                </a:lnTo>
                <a:lnTo>
                  <a:pt x="63" y="9"/>
                </a:lnTo>
                <a:lnTo>
                  <a:pt x="59" y="9"/>
                </a:lnTo>
                <a:lnTo>
                  <a:pt x="54" y="9"/>
                </a:lnTo>
                <a:lnTo>
                  <a:pt x="50" y="9"/>
                </a:lnTo>
                <a:lnTo>
                  <a:pt x="46" y="7"/>
                </a:lnTo>
                <a:lnTo>
                  <a:pt x="44" y="7"/>
                </a:lnTo>
                <a:lnTo>
                  <a:pt x="39" y="7"/>
                </a:lnTo>
                <a:lnTo>
                  <a:pt x="35" y="7"/>
                </a:lnTo>
                <a:lnTo>
                  <a:pt x="33" y="7"/>
                </a:lnTo>
                <a:lnTo>
                  <a:pt x="28" y="5"/>
                </a:lnTo>
                <a:lnTo>
                  <a:pt x="26" y="5"/>
                </a:lnTo>
                <a:lnTo>
                  <a:pt x="22" y="5"/>
                </a:lnTo>
                <a:lnTo>
                  <a:pt x="20" y="5"/>
                </a:lnTo>
                <a:lnTo>
                  <a:pt x="17" y="2"/>
                </a:lnTo>
                <a:lnTo>
                  <a:pt x="15" y="2"/>
                </a:lnTo>
                <a:lnTo>
                  <a:pt x="13" y="2"/>
                </a:lnTo>
                <a:lnTo>
                  <a:pt x="11" y="0"/>
                </a:lnTo>
                <a:lnTo>
                  <a:pt x="9" y="0"/>
                </a:lnTo>
                <a:lnTo>
                  <a:pt x="7" y="0"/>
                </a:lnTo>
                <a:lnTo>
                  <a:pt x="4" y="0"/>
                </a:lnTo>
                <a:lnTo>
                  <a:pt x="0" y="11"/>
                </a:lnTo>
                <a:lnTo>
                  <a:pt x="2" y="13"/>
                </a:lnTo>
                <a:lnTo>
                  <a:pt x="4" y="13"/>
                </a:lnTo>
                <a:lnTo>
                  <a:pt x="7" y="13"/>
                </a:lnTo>
                <a:lnTo>
                  <a:pt x="9" y="15"/>
                </a:lnTo>
                <a:lnTo>
                  <a:pt x="11" y="15"/>
                </a:lnTo>
                <a:lnTo>
                  <a:pt x="15" y="15"/>
                </a:lnTo>
                <a:lnTo>
                  <a:pt x="17" y="15"/>
                </a:lnTo>
                <a:lnTo>
                  <a:pt x="20" y="17"/>
                </a:lnTo>
                <a:lnTo>
                  <a:pt x="24" y="17"/>
                </a:lnTo>
                <a:lnTo>
                  <a:pt x="26" y="17"/>
                </a:lnTo>
                <a:lnTo>
                  <a:pt x="30" y="17"/>
                </a:lnTo>
                <a:lnTo>
                  <a:pt x="35" y="19"/>
                </a:lnTo>
                <a:lnTo>
                  <a:pt x="37" y="19"/>
                </a:lnTo>
                <a:lnTo>
                  <a:pt x="41" y="19"/>
                </a:lnTo>
                <a:lnTo>
                  <a:pt x="46" y="19"/>
                </a:lnTo>
                <a:lnTo>
                  <a:pt x="50" y="19"/>
                </a:lnTo>
                <a:lnTo>
                  <a:pt x="54" y="21"/>
                </a:lnTo>
                <a:lnTo>
                  <a:pt x="59" y="21"/>
                </a:lnTo>
                <a:lnTo>
                  <a:pt x="63" y="21"/>
                </a:lnTo>
                <a:lnTo>
                  <a:pt x="67" y="21"/>
                </a:lnTo>
                <a:lnTo>
                  <a:pt x="72" y="21"/>
                </a:lnTo>
                <a:lnTo>
                  <a:pt x="76" y="21"/>
                </a:lnTo>
                <a:lnTo>
                  <a:pt x="83" y="21"/>
                </a:lnTo>
                <a:lnTo>
                  <a:pt x="87" y="23"/>
                </a:lnTo>
                <a:lnTo>
                  <a:pt x="94" y="23"/>
                </a:lnTo>
                <a:lnTo>
                  <a:pt x="98" y="23"/>
                </a:lnTo>
                <a:lnTo>
                  <a:pt x="104" y="23"/>
                </a:lnTo>
                <a:lnTo>
                  <a:pt x="109" y="23"/>
                </a:lnTo>
                <a:lnTo>
                  <a:pt x="115" y="23"/>
                </a:lnTo>
                <a:lnTo>
                  <a:pt x="122" y="23"/>
                </a:lnTo>
                <a:lnTo>
                  <a:pt x="128" y="23"/>
                </a:lnTo>
                <a:lnTo>
                  <a:pt x="135" y="23"/>
                </a:lnTo>
                <a:lnTo>
                  <a:pt x="13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89" name="Freeform 1018"/>
          <p:cNvSpPr>
            <a:spLocks/>
          </p:cNvSpPr>
          <p:nvPr/>
        </p:nvSpPr>
        <p:spPr bwMode="auto">
          <a:xfrm>
            <a:off x="4938713" y="3359150"/>
            <a:ext cx="260350" cy="17463"/>
          </a:xfrm>
          <a:custGeom>
            <a:avLst/>
            <a:gdLst>
              <a:gd name="T0" fmla="*/ 258355 w 261"/>
              <a:gd name="T1" fmla="*/ 4366 h 16"/>
              <a:gd name="T2" fmla="*/ 249377 w 261"/>
              <a:gd name="T3" fmla="*/ 2183 h 16"/>
              <a:gd name="T4" fmla="*/ 240400 w 261"/>
              <a:gd name="T5" fmla="*/ 2183 h 16"/>
              <a:gd name="T6" fmla="*/ 230425 w 261"/>
              <a:gd name="T7" fmla="*/ 2183 h 16"/>
              <a:gd name="T8" fmla="*/ 219452 w 261"/>
              <a:gd name="T9" fmla="*/ 2183 h 16"/>
              <a:gd name="T10" fmla="*/ 206484 w 261"/>
              <a:gd name="T11" fmla="*/ 2183 h 16"/>
              <a:gd name="T12" fmla="*/ 190524 w 261"/>
              <a:gd name="T13" fmla="*/ 2183 h 16"/>
              <a:gd name="T14" fmla="*/ 175562 w 261"/>
              <a:gd name="T15" fmla="*/ 0 h 16"/>
              <a:gd name="T16" fmla="*/ 160599 w 261"/>
              <a:gd name="T17" fmla="*/ 0 h 16"/>
              <a:gd name="T18" fmla="*/ 143641 w 261"/>
              <a:gd name="T19" fmla="*/ 0 h 16"/>
              <a:gd name="T20" fmla="*/ 123691 w 261"/>
              <a:gd name="T21" fmla="*/ 0 h 16"/>
              <a:gd name="T22" fmla="*/ 103741 w 261"/>
              <a:gd name="T23" fmla="*/ 0 h 16"/>
              <a:gd name="T24" fmla="*/ 82793 w 261"/>
              <a:gd name="T25" fmla="*/ 0 h 16"/>
              <a:gd name="T26" fmla="*/ 60848 w 261"/>
              <a:gd name="T27" fmla="*/ 0 h 16"/>
              <a:gd name="T28" fmla="*/ 36908 w 261"/>
              <a:gd name="T29" fmla="*/ 0 h 16"/>
              <a:gd name="T30" fmla="*/ 12968 w 261"/>
              <a:gd name="T31" fmla="*/ 0 h 16"/>
              <a:gd name="T32" fmla="*/ 0 w 261"/>
              <a:gd name="T33" fmla="*/ 13097 h 16"/>
              <a:gd name="T34" fmla="*/ 23940 w 261"/>
              <a:gd name="T35" fmla="*/ 13097 h 16"/>
              <a:gd name="T36" fmla="*/ 47880 w 261"/>
              <a:gd name="T37" fmla="*/ 13097 h 16"/>
              <a:gd name="T38" fmla="*/ 71821 w 261"/>
              <a:gd name="T39" fmla="*/ 13097 h 16"/>
              <a:gd name="T40" fmla="*/ 92768 w 261"/>
              <a:gd name="T41" fmla="*/ 13097 h 16"/>
              <a:gd name="T42" fmla="*/ 112719 w 261"/>
              <a:gd name="T43" fmla="*/ 13097 h 16"/>
              <a:gd name="T44" fmla="*/ 132669 w 261"/>
              <a:gd name="T45" fmla="*/ 13097 h 16"/>
              <a:gd name="T46" fmla="*/ 151621 w 261"/>
              <a:gd name="T47" fmla="*/ 13097 h 16"/>
              <a:gd name="T48" fmla="*/ 166584 w 261"/>
              <a:gd name="T49" fmla="*/ 13097 h 16"/>
              <a:gd name="T50" fmla="*/ 184539 w 261"/>
              <a:gd name="T51" fmla="*/ 13097 h 16"/>
              <a:gd name="T52" fmla="*/ 197507 w 261"/>
              <a:gd name="T53" fmla="*/ 15280 h 16"/>
              <a:gd name="T54" fmla="*/ 210474 w 261"/>
              <a:gd name="T55" fmla="*/ 15280 h 16"/>
              <a:gd name="T56" fmla="*/ 223442 w 261"/>
              <a:gd name="T57" fmla="*/ 15280 h 16"/>
              <a:gd name="T58" fmla="*/ 234415 w 261"/>
              <a:gd name="T59" fmla="*/ 15280 h 16"/>
              <a:gd name="T60" fmla="*/ 245387 w 261"/>
              <a:gd name="T61" fmla="*/ 15280 h 16"/>
              <a:gd name="T62" fmla="*/ 251372 w 261"/>
              <a:gd name="T63" fmla="*/ 15280 h 16"/>
              <a:gd name="T64" fmla="*/ 260350 w 261"/>
              <a:gd name="T65" fmla="*/ 17463 h 1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61"/>
              <a:gd name="T100" fmla="*/ 0 h 16"/>
              <a:gd name="T101" fmla="*/ 261 w 261"/>
              <a:gd name="T102" fmla="*/ 16 h 1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61" h="16">
                <a:moveTo>
                  <a:pt x="261" y="4"/>
                </a:moveTo>
                <a:lnTo>
                  <a:pt x="259" y="4"/>
                </a:lnTo>
                <a:lnTo>
                  <a:pt x="254" y="2"/>
                </a:lnTo>
                <a:lnTo>
                  <a:pt x="250" y="2"/>
                </a:lnTo>
                <a:lnTo>
                  <a:pt x="246" y="2"/>
                </a:lnTo>
                <a:lnTo>
                  <a:pt x="241" y="2"/>
                </a:lnTo>
                <a:lnTo>
                  <a:pt x="235" y="2"/>
                </a:lnTo>
                <a:lnTo>
                  <a:pt x="231" y="2"/>
                </a:lnTo>
                <a:lnTo>
                  <a:pt x="224" y="2"/>
                </a:lnTo>
                <a:lnTo>
                  <a:pt x="220" y="2"/>
                </a:lnTo>
                <a:lnTo>
                  <a:pt x="213" y="2"/>
                </a:lnTo>
                <a:lnTo>
                  <a:pt x="207" y="2"/>
                </a:lnTo>
                <a:lnTo>
                  <a:pt x="198" y="2"/>
                </a:lnTo>
                <a:lnTo>
                  <a:pt x="191" y="2"/>
                </a:lnTo>
                <a:lnTo>
                  <a:pt x="185" y="0"/>
                </a:lnTo>
                <a:lnTo>
                  <a:pt x="176" y="0"/>
                </a:lnTo>
                <a:lnTo>
                  <a:pt x="167" y="0"/>
                </a:lnTo>
                <a:lnTo>
                  <a:pt x="161" y="0"/>
                </a:lnTo>
                <a:lnTo>
                  <a:pt x="152" y="0"/>
                </a:lnTo>
                <a:lnTo>
                  <a:pt x="144" y="0"/>
                </a:lnTo>
                <a:lnTo>
                  <a:pt x="133" y="0"/>
                </a:lnTo>
                <a:lnTo>
                  <a:pt x="124" y="0"/>
                </a:lnTo>
                <a:lnTo>
                  <a:pt x="113" y="0"/>
                </a:lnTo>
                <a:lnTo>
                  <a:pt x="104" y="0"/>
                </a:lnTo>
                <a:lnTo>
                  <a:pt x="93" y="0"/>
                </a:lnTo>
                <a:lnTo>
                  <a:pt x="83" y="0"/>
                </a:lnTo>
                <a:lnTo>
                  <a:pt x="72" y="0"/>
                </a:lnTo>
                <a:lnTo>
                  <a:pt x="61" y="0"/>
                </a:lnTo>
                <a:lnTo>
                  <a:pt x="48" y="0"/>
                </a:lnTo>
                <a:lnTo>
                  <a:pt x="37" y="0"/>
                </a:lnTo>
                <a:lnTo>
                  <a:pt x="24" y="0"/>
                </a:lnTo>
                <a:lnTo>
                  <a:pt x="13" y="0"/>
                </a:lnTo>
                <a:lnTo>
                  <a:pt x="0" y="0"/>
                </a:lnTo>
                <a:lnTo>
                  <a:pt x="0" y="12"/>
                </a:lnTo>
                <a:lnTo>
                  <a:pt x="13" y="12"/>
                </a:lnTo>
                <a:lnTo>
                  <a:pt x="24" y="12"/>
                </a:lnTo>
                <a:lnTo>
                  <a:pt x="37" y="12"/>
                </a:lnTo>
                <a:lnTo>
                  <a:pt x="48" y="12"/>
                </a:lnTo>
                <a:lnTo>
                  <a:pt x="61" y="12"/>
                </a:lnTo>
                <a:lnTo>
                  <a:pt x="72" y="12"/>
                </a:lnTo>
                <a:lnTo>
                  <a:pt x="83" y="12"/>
                </a:lnTo>
                <a:lnTo>
                  <a:pt x="93" y="12"/>
                </a:lnTo>
                <a:lnTo>
                  <a:pt x="104" y="12"/>
                </a:lnTo>
                <a:lnTo>
                  <a:pt x="113" y="12"/>
                </a:lnTo>
                <a:lnTo>
                  <a:pt x="124" y="12"/>
                </a:lnTo>
                <a:lnTo>
                  <a:pt x="133" y="12"/>
                </a:lnTo>
                <a:lnTo>
                  <a:pt x="144" y="12"/>
                </a:lnTo>
                <a:lnTo>
                  <a:pt x="152" y="12"/>
                </a:lnTo>
                <a:lnTo>
                  <a:pt x="161" y="12"/>
                </a:lnTo>
                <a:lnTo>
                  <a:pt x="167" y="12"/>
                </a:lnTo>
                <a:lnTo>
                  <a:pt x="176" y="12"/>
                </a:lnTo>
                <a:lnTo>
                  <a:pt x="185" y="12"/>
                </a:lnTo>
                <a:lnTo>
                  <a:pt x="191" y="14"/>
                </a:lnTo>
                <a:lnTo>
                  <a:pt x="198" y="14"/>
                </a:lnTo>
                <a:lnTo>
                  <a:pt x="204" y="14"/>
                </a:lnTo>
                <a:lnTo>
                  <a:pt x="211" y="14"/>
                </a:lnTo>
                <a:lnTo>
                  <a:pt x="217" y="14"/>
                </a:lnTo>
                <a:lnTo>
                  <a:pt x="224" y="14"/>
                </a:lnTo>
                <a:lnTo>
                  <a:pt x="231" y="14"/>
                </a:lnTo>
                <a:lnTo>
                  <a:pt x="235" y="14"/>
                </a:lnTo>
                <a:lnTo>
                  <a:pt x="239" y="14"/>
                </a:lnTo>
                <a:lnTo>
                  <a:pt x="246" y="14"/>
                </a:lnTo>
                <a:lnTo>
                  <a:pt x="250" y="14"/>
                </a:lnTo>
                <a:lnTo>
                  <a:pt x="252" y="14"/>
                </a:lnTo>
                <a:lnTo>
                  <a:pt x="257" y="16"/>
                </a:lnTo>
                <a:lnTo>
                  <a:pt x="261" y="16"/>
                </a:lnTo>
                <a:lnTo>
                  <a:pt x="261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0" name="Freeform 1019"/>
          <p:cNvSpPr>
            <a:spLocks/>
          </p:cNvSpPr>
          <p:nvPr/>
        </p:nvSpPr>
        <p:spPr bwMode="auto">
          <a:xfrm>
            <a:off x="5199063" y="3363913"/>
            <a:ext cx="131762" cy="34925"/>
          </a:xfrm>
          <a:custGeom>
            <a:avLst/>
            <a:gdLst>
              <a:gd name="T0" fmla="*/ 129781 w 133"/>
              <a:gd name="T1" fmla="*/ 19645 h 32"/>
              <a:gd name="T2" fmla="*/ 122846 w 133"/>
              <a:gd name="T3" fmla="*/ 19645 h 32"/>
              <a:gd name="T4" fmla="*/ 116902 w 133"/>
              <a:gd name="T5" fmla="*/ 17463 h 32"/>
              <a:gd name="T6" fmla="*/ 109967 w 133"/>
              <a:gd name="T7" fmla="*/ 15280 h 32"/>
              <a:gd name="T8" fmla="*/ 101051 w 133"/>
              <a:gd name="T9" fmla="*/ 13097 h 32"/>
              <a:gd name="T10" fmla="*/ 95106 w 133"/>
              <a:gd name="T11" fmla="*/ 10914 h 32"/>
              <a:gd name="T12" fmla="*/ 88172 w 133"/>
              <a:gd name="T13" fmla="*/ 10914 h 32"/>
              <a:gd name="T14" fmla="*/ 80246 w 133"/>
              <a:gd name="T15" fmla="*/ 8731 h 32"/>
              <a:gd name="T16" fmla="*/ 71330 w 133"/>
              <a:gd name="T17" fmla="*/ 6548 h 32"/>
              <a:gd name="T18" fmla="*/ 62414 w 133"/>
              <a:gd name="T19" fmla="*/ 6548 h 32"/>
              <a:gd name="T20" fmla="*/ 53497 w 133"/>
              <a:gd name="T21" fmla="*/ 4366 h 32"/>
              <a:gd name="T22" fmla="*/ 45572 w 133"/>
              <a:gd name="T23" fmla="*/ 4366 h 32"/>
              <a:gd name="T24" fmla="*/ 36656 w 133"/>
              <a:gd name="T25" fmla="*/ 2183 h 32"/>
              <a:gd name="T26" fmla="*/ 25758 w 133"/>
              <a:gd name="T27" fmla="*/ 2183 h 32"/>
              <a:gd name="T28" fmla="*/ 14860 w 133"/>
              <a:gd name="T29" fmla="*/ 0 h 32"/>
              <a:gd name="T30" fmla="*/ 6935 w 133"/>
              <a:gd name="T31" fmla="*/ 0 h 32"/>
              <a:gd name="T32" fmla="*/ 0 w 133"/>
              <a:gd name="T33" fmla="*/ 13097 h 32"/>
              <a:gd name="T34" fmla="*/ 10898 w 133"/>
              <a:gd name="T35" fmla="*/ 13097 h 32"/>
              <a:gd name="T36" fmla="*/ 19814 w 133"/>
              <a:gd name="T37" fmla="*/ 13097 h 32"/>
              <a:gd name="T38" fmla="*/ 29721 w 133"/>
              <a:gd name="T39" fmla="*/ 15280 h 32"/>
              <a:gd name="T40" fmla="*/ 38637 w 133"/>
              <a:gd name="T41" fmla="*/ 15280 h 32"/>
              <a:gd name="T42" fmla="*/ 47553 w 133"/>
              <a:gd name="T43" fmla="*/ 17463 h 32"/>
              <a:gd name="T44" fmla="*/ 56469 w 133"/>
              <a:gd name="T45" fmla="*/ 17463 h 32"/>
              <a:gd name="T46" fmla="*/ 64395 w 133"/>
              <a:gd name="T47" fmla="*/ 19645 h 32"/>
              <a:gd name="T48" fmla="*/ 73311 w 133"/>
              <a:gd name="T49" fmla="*/ 21828 h 32"/>
              <a:gd name="T50" fmla="*/ 82227 w 133"/>
              <a:gd name="T51" fmla="*/ 21828 h 32"/>
              <a:gd name="T52" fmla="*/ 88172 w 133"/>
              <a:gd name="T53" fmla="*/ 24011 h 32"/>
              <a:gd name="T54" fmla="*/ 95106 w 133"/>
              <a:gd name="T55" fmla="*/ 26194 h 32"/>
              <a:gd name="T56" fmla="*/ 103032 w 133"/>
              <a:gd name="T57" fmla="*/ 26194 h 32"/>
              <a:gd name="T58" fmla="*/ 109967 w 133"/>
              <a:gd name="T59" fmla="*/ 28377 h 32"/>
              <a:gd name="T60" fmla="*/ 116902 w 133"/>
              <a:gd name="T61" fmla="*/ 30559 h 32"/>
              <a:gd name="T62" fmla="*/ 120864 w 133"/>
              <a:gd name="T63" fmla="*/ 32742 h 32"/>
              <a:gd name="T64" fmla="*/ 126809 w 133"/>
              <a:gd name="T65" fmla="*/ 34925 h 3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3"/>
              <a:gd name="T100" fmla="*/ 0 h 32"/>
              <a:gd name="T101" fmla="*/ 133 w 133"/>
              <a:gd name="T102" fmla="*/ 32 h 3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3" h="32">
                <a:moveTo>
                  <a:pt x="133" y="20"/>
                </a:moveTo>
                <a:lnTo>
                  <a:pt x="131" y="18"/>
                </a:lnTo>
                <a:lnTo>
                  <a:pt x="126" y="18"/>
                </a:lnTo>
                <a:lnTo>
                  <a:pt x="124" y="18"/>
                </a:lnTo>
                <a:lnTo>
                  <a:pt x="120" y="16"/>
                </a:lnTo>
                <a:lnTo>
                  <a:pt x="118" y="16"/>
                </a:lnTo>
                <a:lnTo>
                  <a:pt x="113" y="14"/>
                </a:lnTo>
                <a:lnTo>
                  <a:pt x="111" y="14"/>
                </a:lnTo>
                <a:lnTo>
                  <a:pt x="107" y="14"/>
                </a:lnTo>
                <a:lnTo>
                  <a:pt x="102" y="12"/>
                </a:lnTo>
                <a:lnTo>
                  <a:pt x="100" y="12"/>
                </a:lnTo>
                <a:lnTo>
                  <a:pt x="96" y="10"/>
                </a:lnTo>
                <a:lnTo>
                  <a:pt x="91" y="10"/>
                </a:lnTo>
                <a:lnTo>
                  <a:pt x="89" y="10"/>
                </a:lnTo>
                <a:lnTo>
                  <a:pt x="85" y="8"/>
                </a:lnTo>
                <a:lnTo>
                  <a:pt x="81" y="8"/>
                </a:lnTo>
                <a:lnTo>
                  <a:pt x="76" y="8"/>
                </a:lnTo>
                <a:lnTo>
                  <a:pt x="72" y="6"/>
                </a:lnTo>
                <a:lnTo>
                  <a:pt x="67" y="6"/>
                </a:lnTo>
                <a:lnTo>
                  <a:pt x="63" y="6"/>
                </a:lnTo>
                <a:lnTo>
                  <a:pt x="59" y="6"/>
                </a:lnTo>
                <a:lnTo>
                  <a:pt x="54" y="4"/>
                </a:lnTo>
                <a:lnTo>
                  <a:pt x="50" y="4"/>
                </a:lnTo>
                <a:lnTo>
                  <a:pt x="46" y="4"/>
                </a:lnTo>
                <a:lnTo>
                  <a:pt x="41" y="2"/>
                </a:lnTo>
                <a:lnTo>
                  <a:pt x="37" y="2"/>
                </a:lnTo>
                <a:lnTo>
                  <a:pt x="30" y="2"/>
                </a:lnTo>
                <a:lnTo>
                  <a:pt x="26" y="2"/>
                </a:lnTo>
                <a:lnTo>
                  <a:pt x="22" y="2"/>
                </a:lnTo>
                <a:lnTo>
                  <a:pt x="15" y="0"/>
                </a:lnTo>
                <a:lnTo>
                  <a:pt x="11" y="0"/>
                </a:lnTo>
                <a:lnTo>
                  <a:pt x="7" y="0"/>
                </a:lnTo>
                <a:lnTo>
                  <a:pt x="0" y="0"/>
                </a:lnTo>
                <a:lnTo>
                  <a:pt x="0" y="12"/>
                </a:lnTo>
                <a:lnTo>
                  <a:pt x="4" y="12"/>
                </a:lnTo>
                <a:lnTo>
                  <a:pt x="11" y="12"/>
                </a:lnTo>
                <a:lnTo>
                  <a:pt x="15" y="12"/>
                </a:lnTo>
                <a:lnTo>
                  <a:pt x="20" y="12"/>
                </a:lnTo>
                <a:lnTo>
                  <a:pt x="24" y="14"/>
                </a:lnTo>
                <a:lnTo>
                  <a:pt x="30" y="14"/>
                </a:lnTo>
                <a:lnTo>
                  <a:pt x="35" y="14"/>
                </a:lnTo>
                <a:lnTo>
                  <a:pt x="39" y="14"/>
                </a:lnTo>
                <a:lnTo>
                  <a:pt x="44" y="16"/>
                </a:lnTo>
                <a:lnTo>
                  <a:pt x="48" y="16"/>
                </a:lnTo>
                <a:lnTo>
                  <a:pt x="52" y="16"/>
                </a:lnTo>
                <a:lnTo>
                  <a:pt x="57" y="16"/>
                </a:lnTo>
                <a:lnTo>
                  <a:pt x="61" y="18"/>
                </a:lnTo>
                <a:lnTo>
                  <a:pt x="65" y="18"/>
                </a:lnTo>
                <a:lnTo>
                  <a:pt x="70" y="18"/>
                </a:lnTo>
                <a:lnTo>
                  <a:pt x="74" y="20"/>
                </a:lnTo>
                <a:lnTo>
                  <a:pt x="78" y="20"/>
                </a:lnTo>
                <a:lnTo>
                  <a:pt x="83" y="20"/>
                </a:lnTo>
                <a:lnTo>
                  <a:pt x="85" y="22"/>
                </a:lnTo>
                <a:lnTo>
                  <a:pt x="89" y="22"/>
                </a:lnTo>
                <a:lnTo>
                  <a:pt x="94" y="22"/>
                </a:lnTo>
                <a:lnTo>
                  <a:pt x="96" y="24"/>
                </a:lnTo>
                <a:lnTo>
                  <a:pt x="100" y="24"/>
                </a:lnTo>
                <a:lnTo>
                  <a:pt x="104" y="24"/>
                </a:lnTo>
                <a:lnTo>
                  <a:pt x="107" y="26"/>
                </a:lnTo>
                <a:lnTo>
                  <a:pt x="111" y="26"/>
                </a:lnTo>
                <a:lnTo>
                  <a:pt x="113" y="26"/>
                </a:lnTo>
                <a:lnTo>
                  <a:pt x="118" y="28"/>
                </a:lnTo>
                <a:lnTo>
                  <a:pt x="120" y="28"/>
                </a:lnTo>
                <a:lnTo>
                  <a:pt x="122" y="30"/>
                </a:lnTo>
                <a:lnTo>
                  <a:pt x="126" y="30"/>
                </a:lnTo>
                <a:lnTo>
                  <a:pt x="128" y="32"/>
                </a:lnTo>
                <a:lnTo>
                  <a:pt x="133" y="2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1" name="Freeform 1020"/>
          <p:cNvSpPr>
            <a:spLocks/>
          </p:cNvSpPr>
          <p:nvPr/>
        </p:nvSpPr>
        <p:spPr bwMode="auto">
          <a:xfrm>
            <a:off x="5324475" y="3386138"/>
            <a:ext cx="92075" cy="63500"/>
          </a:xfrm>
          <a:custGeom>
            <a:avLst/>
            <a:gdLst>
              <a:gd name="T0" fmla="*/ 92075 w 90"/>
              <a:gd name="T1" fmla="*/ 49508 h 59"/>
              <a:gd name="T2" fmla="*/ 84914 w 90"/>
              <a:gd name="T3" fmla="*/ 45203 h 59"/>
              <a:gd name="T4" fmla="*/ 80821 w 90"/>
              <a:gd name="T5" fmla="*/ 40898 h 59"/>
              <a:gd name="T6" fmla="*/ 75706 w 90"/>
              <a:gd name="T7" fmla="*/ 36593 h 59"/>
              <a:gd name="T8" fmla="*/ 71614 w 90"/>
              <a:gd name="T9" fmla="*/ 32288 h 59"/>
              <a:gd name="T10" fmla="*/ 64452 w 90"/>
              <a:gd name="T11" fmla="*/ 30136 h 59"/>
              <a:gd name="T12" fmla="*/ 60360 w 90"/>
              <a:gd name="T13" fmla="*/ 25831 h 59"/>
              <a:gd name="T14" fmla="*/ 56268 w 90"/>
              <a:gd name="T15" fmla="*/ 23678 h 59"/>
              <a:gd name="T16" fmla="*/ 49107 w 90"/>
              <a:gd name="T17" fmla="*/ 19373 h 59"/>
              <a:gd name="T18" fmla="*/ 45014 w 90"/>
              <a:gd name="T19" fmla="*/ 17220 h 59"/>
              <a:gd name="T20" fmla="*/ 40922 w 90"/>
              <a:gd name="T21" fmla="*/ 15068 h 59"/>
              <a:gd name="T22" fmla="*/ 33761 w 90"/>
              <a:gd name="T23" fmla="*/ 10763 h 59"/>
              <a:gd name="T24" fmla="*/ 26599 w 90"/>
              <a:gd name="T25" fmla="*/ 8610 h 59"/>
              <a:gd name="T26" fmla="*/ 22507 w 90"/>
              <a:gd name="T27" fmla="*/ 6458 h 59"/>
              <a:gd name="T28" fmla="*/ 16369 w 90"/>
              <a:gd name="T29" fmla="*/ 4305 h 59"/>
              <a:gd name="T30" fmla="*/ 11254 w 90"/>
              <a:gd name="T31" fmla="*/ 2153 h 59"/>
              <a:gd name="T32" fmla="*/ 5115 w 90"/>
              <a:gd name="T33" fmla="*/ 0 h 59"/>
              <a:gd name="T34" fmla="*/ 3069 w 90"/>
              <a:gd name="T35" fmla="*/ 12915 h 59"/>
              <a:gd name="T36" fmla="*/ 9208 w 90"/>
              <a:gd name="T37" fmla="*/ 15068 h 59"/>
              <a:gd name="T38" fmla="*/ 13300 w 90"/>
              <a:gd name="T39" fmla="*/ 17220 h 59"/>
              <a:gd name="T40" fmla="*/ 20461 w 90"/>
              <a:gd name="T41" fmla="*/ 19373 h 59"/>
              <a:gd name="T42" fmla="*/ 24553 w 90"/>
              <a:gd name="T43" fmla="*/ 21525 h 59"/>
              <a:gd name="T44" fmla="*/ 31715 w 90"/>
              <a:gd name="T45" fmla="*/ 23678 h 59"/>
              <a:gd name="T46" fmla="*/ 35807 w 90"/>
              <a:gd name="T47" fmla="*/ 25831 h 59"/>
              <a:gd name="T48" fmla="*/ 40922 w 90"/>
              <a:gd name="T49" fmla="*/ 30136 h 59"/>
              <a:gd name="T50" fmla="*/ 47061 w 90"/>
              <a:gd name="T51" fmla="*/ 32288 h 59"/>
              <a:gd name="T52" fmla="*/ 51153 w 90"/>
              <a:gd name="T53" fmla="*/ 34441 h 59"/>
              <a:gd name="T54" fmla="*/ 56268 w 90"/>
              <a:gd name="T55" fmla="*/ 38746 h 59"/>
              <a:gd name="T56" fmla="*/ 60360 w 90"/>
              <a:gd name="T57" fmla="*/ 40898 h 59"/>
              <a:gd name="T58" fmla="*/ 64452 w 90"/>
              <a:gd name="T59" fmla="*/ 45203 h 59"/>
              <a:gd name="T60" fmla="*/ 69568 w 90"/>
              <a:gd name="T61" fmla="*/ 49508 h 59"/>
              <a:gd name="T62" fmla="*/ 73660 w 90"/>
              <a:gd name="T63" fmla="*/ 51661 h 59"/>
              <a:gd name="T64" fmla="*/ 78775 w 90"/>
              <a:gd name="T65" fmla="*/ 57042 h 59"/>
              <a:gd name="T66" fmla="*/ 92075 w 90"/>
              <a:gd name="T67" fmla="*/ 59195 h 59"/>
              <a:gd name="T68" fmla="*/ 86960 w 90"/>
              <a:gd name="T69" fmla="*/ 63500 h 59"/>
              <a:gd name="T70" fmla="*/ 80821 w 90"/>
              <a:gd name="T71" fmla="*/ 49508 h 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0"/>
              <a:gd name="T109" fmla="*/ 0 h 59"/>
              <a:gd name="T110" fmla="*/ 90 w 90"/>
              <a:gd name="T111" fmla="*/ 59 h 5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0" h="59">
                <a:moveTo>
                  <a:pt x="79" y="46"/>
                </a:moveTo>
                <a:lnTo>
                  <a:pt x="90" y="46"/>
                </a:lnTo>
                <a:lnTo>
                  <a:pt x="85" y="44"/>
                </a:lnTo>
                <a:lnTo>
                  <a:pt x="83" y="42"/>
                </a:lnTo>
                <a:lnTo>
                  <a:pt x="81" y="40"/>
                </a:lnTo>
                <a:lnTo>
                  <a:pt x="79" y="38"/>
                </a:lnTo>
                <a:lnTo>
                  <a:pt x="77" y="36"/>
                </a:lnTo>
                <a:lnTo>
                  <a:pt x="74" y="34"/>
                </a:lnTo>
                <a:lnTo>
                  <a:pt x="72" y="32"/>
                </a:lnTo>
                <a:lnTo>
                  <a:pt x="70" y="30"/>
                </a:lnTo>
                <a:lnTo>
                  <a:pt x="68" y="30"/>
                </a:lnTo>
                <a:lnTo>
                  <a:pt x="63" y="28"/>
                </a:lnTo>
                <a:lnTo>
                  <a:pt x="61" y="26"/>
                </a:lnTo>
                <a:lnTo>
                  <a:pt x="59" y="24"/>
                </a:lnTo>
                <a:lnTo>
                  <a:pt x="57" y="22"/>
                </a:lnTo>
                <a:lnTo>
                  <a:pt x="55" y="22"/>
                </a:lnTo>
                <a:lnTo>
                  <a:pt x="53" y="20"/>
                </a:lnTo>
                <a:lnTo>
                  <a:pt x="48" y="18"/>
                </a:lnTo>
                <a:lnTo>
                  <a:pt x="46" y="18"/>
                </a:lnTo>
                <a:lnTo>
                  <a:pt x="44" y="16"/>
                </a:lnTo>
                <a:lnTo>
                  <a:pt x="42" y="14"/>
                </a:lnTo>
                <a:lnTo>
                  <a:pt x="40" y="14"/>
                </a:lnTo>
                <a:lnTo>
                  <a:pt x="35" y="12"/>
                </a:lnTo>
                <a:lnTo>
                  <a:pt x="33" y="10"/>
                </a:lnTo>
                <a:lnTo>
                  <a:pt x="31" y="10"/>
                </a:lnTo>
                <a:lnTo>
                  <a:pt x="26" y="8"/>
                </a:lnTo>
                <a:lnTo>
                  <a:pt x="24" y="6"/>
                </a:lnTo>
                <a:lnTo>
                  <a:pt x="22" y="6"/>
                </a:lnTo>
                <a:lnTo>
                  <a:pt x="20" y="4"/>
                </a:lnTo>
                <a:lnTo>
                  <a:pt x="16" y="4"/>
                </a:lnTo>
                <a:lnTo>
                  <a:pt x="13" y="2"/>
                </a:lnTo>
                <a:lnTo>
                  <a:pt x="11" y="2"/>
                </a:lnTo>
                <a:lnTo>
                  <a:pt x="7" y="0"/>
                </a:lnTo>
                <a:lnTo>
                  <a:pt x="5" y="0"/>
                </a:lnTo>
                <a:lnTo>
                  <a:pt x="0" y="12"/>
                </a:lnTo>
                <a:lnTo>
                  <a:pt x="3" y="12"/>
                </a:lnTo>
                <a:lnTo>
                  <a:pt x="7" y="12"/>
                </a:lnTo>
                <a:lnTo>
                  <a:pt x="9" y="14"/>
                </a:lnTo>
                <a:lnTo>
                  <a:pt x="11" y="14"/>
                </a:lnTo>
                <a:lnTo>
                  <a:pt x="13" y="16"/>
                </a:lnTo>
                <a:lnTo>
                  <a:pt x="18" y="16"/>
                </a:lnTo>
                <a:lnTo>
                  <a:pt x="20" y="18"/>
                </a:lnTo>
                <a:lnTo>
                  <a:pt x="22" y="18"/>
                </a:lnTo>
                <a:lnTo>
                  <a:pt x="24" y="20"/>
                </a:lnTo>
                <a:lnTo>
                  <a:pt x="26" y="22"/>
                </a:lnTo>
                <a:lnTo>
                  <a:pt x="31" y="22"/>
                </a:lnTo>
                <a:lnTo>
                  <a:pt x="33" y="24"/>
                </a:lnTo>
                <a:lnTo>
                  <a:pt x="35" y="24"/>
                </a:lnTo>
                <a:lnTo>
                  <a:pt x="37" y="26"/>
                </a:lnTo>
                <a:lnTo>
                  <a:pt x="40" y="28"/>
                </a:lnTo>
                <a:lnTo>
                  <a:pt x="42" y="28"/>
                </a:lnTo>
                <a:lnTo>
                  <a:pt x="46" y="30"/>
                </a:lnTo>
                <a:lnTo>
                  <a:pt x="48" y="32"/>
                </a:lnTo>
                <a:lnTo>
                  <a:pt x="50" y="32"/>
                </a:lnTo>
                <a:lnTo>
                  <a:pt x="53" y="34"/>
                </a:lnTo>
                <a:lnTo>
                  <a:pt x="55" y="36"/>
                </a:lnTo>
                <a:lnTo>
                  <a:pt x="57" y="38"/>
                </a:lnTo>
                <a:lnTo>
                  <a:pt x="59" y="38"/>
                </a:lnTo>
                <a:lnTo>
                  <a:pt x="61" y="40"/>
                </a:lnTo>
                <a:lnTo>
                  <a:pt x="63" y="42"/>
                </a:lnTo>
                <a:lnTo>
                  <a:pt x="66" y="44"/>
                </a:lnTo>
                <a:lnTo>
                  <a:pt x="68" y="46"/>
                </a:lnTo>
                <a:lnTo>
                  <a:pt x="70" y="48"/>
                </a:lnTo>
                <a:lnTo>
                  <a:pt x="72" y="48"/>
                </a:lnTo>
                <a:lnTo>
                  <a:pt x="74" y="50"/>
                </a:lnTo>
                <a:lnTo>
                  <a:pt x="77" y="53"/>
                </a:lnTo>
                <a:lnTo>
                  <a:pt x="79" y="55"/>
                </a:lnTo>
                <a:lnTo>
                  <a:pt x="90" y="55"/>
                </a:lnTo>
                <a:lnTo>
                  <a:pt x="79" y="55"/>
                </a:lnTo>
                <a:lnTo>
                  <a:pt x="85" y="59"/>
                </a:lnTo>
                <a:lnTo>
                  <a:pt x="90" y="55"/>
                </a:lnTo>
                <a:lnTo>
                  <a:pt x="7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2" name="Freeform 1021"/>
          <p:cNvSpPr>
            <a:spLocks/>
          </p:cNvSpPr>
          <p:nvPr/>
        </p:nvSpPr>
        <p:spPr bwMode="auto">
          <a:xfrm>
            <a:off x="5403850" y="3376613"/>
            <a:ext cx="117475" cy="68262"/>
          </a:xfrm>
          <a:custGeom>
            <a:avLst/>
            <a:gdLst>
              <a:gd name="T0" fmla="*/ 111451 w 117"/>
              <a:gd name="T1" fmla="*/ 2167 h 63"/>
              <a:gd name="T2" fmla="*/ 100406 w 117"/>
              <a:gd name="T3" fmla="*/ 4334 h 63"/>
              <a:gd name="T4" fmla="*/ 91369 w 117"/>
              <a:gd name="T5" fmla="*/ 6501 h 63"/>
              <a:gd name="T6" fmla="*/ 82333 w 117"/>
              <a:gd name="T7" fmla="*/ 8668 h 63"/>
              <a:gd name="T8" fmla="*/ 76309 w 117"/>
              <a:gd name="T9" fmla="*/ 10835 h 63"/>
              <a:gd name="T10" fmla="*/ 67272 w 117"/>
              <a:gd name="T11" fmla="*/ 15169 h 63"/>
              <a:gd name="T12" fmla="*/ 58235 w 117"/>
              <a:gd name="T13" fmla="*/ 17336 h 63"/>
              <a:gd name="T14" fmla="*/ 52211 w 117"/>
              <a:gd name="T15" fmla="*/ 21670 h 63"/>
              <a:gd name="T16" fmla="*/ 45183 w 117"/>
              <a:gd name="T17" fmla="*/ 26005 h 63"/>
              <a:gd name="T18" fmla="*/ 37150 w 117"/>
              <a:gd name="T19" fmla="*/ 28172 h 63"/>
              <a:gd name="T20" fmla="*/ 30122 w 117"/>
              <a:gd name="T21" fmla="*/ 32506 h 63"/>
              <a:gd name="T22" fmla="*/ 26106 w 117"/>
              <a:gd name="T23" fmla="*/ 36840 h 63"/>
              <a:gd name="T24" fmla="*/ 19077 w 117"/>
              <a:gd name="T25" fmla="*/ 41174 h 63"/>
              <a:gd name="T26" fmla="*/ 13053 w 117"/>
              <a:gd name="T27" fmla="*/ 45508 h 63"/>
              <a:gd name="T28" fmla="*/ 8032 w 117"/>
              <a:gd name="T29" fmla="*/ 49842 h 63"/>
              <a:gd name="T30" fmla="*/ 2008 w 117"/>
              <a:gd name="T31" fmla="*/ 56343 h 63"/>
              <a:gd name="T32" fmla="*/ 11045 w 117"/>
              <a:gd name="T33" fmla="*/ 68262 h 63"/>
              <a:gd name="T34" fmla="*/ 15061 w 117"/>
              <a:gd name="T35" fmla="*/ 62844 h 63"/>
              <a:gd name="T36" fmla="*/ 19077 w 117"/>
              <a:gd name="T37" fmla="*/ 58510 h 63"/>
              <a:gd name="T38" fmla="*/ 24097 w 117"/>
              <a:gd name="T39" fmla="*/ 54176 h 63"/>
              <a:gd name="T40" fmla="*/ 30122 w 117"/>
              <a:gd name="T41" fmla="*/ 49842 h 63"/>
              <a:gd name="T42" fmla="*/ 35142 w 117"/>
              <a:gd name="T43" fmla="*/ 45508 h 63"/>
              <a:gd name="T44" fmla="*/ 41166 w 117"/>
              <a:gd name="T45" fmla="*/ 41174 h 63"/>
              <a:gd name="T46" fmla="*/ 48195 w 117"/>
              <a:gd name="T47" fmla="*/ 39007 h 63"/>
              <a:gd name="T48" fmla="*/ 54219 w 117"/>
              <a:gd name="T49" fmla="*/ 34673 h 63"/>
              <a:gd name="T50" fmla="*/ 61248 w 117"/>
              <a:gd name="T51" fmla="*/ 32506 h 63"/>
              <a:gd name="T52" fmla="*/ 67272 w 117"/>
              <a:gd name="T53" fmla="*/ 28172 h 63"/>
              <a:gd name="T54" fmla="*/ 76309 w 117"/>
              <a:gd name="T55" fmla="*/ 26005 h 63"/>
              <a:gd name="T56" fmla="*/ 82333 w 117"/>
              <a:gd name="T57" fmla="*/ 21670 h 63"/>
              <a:gd name="T58" fmla="*/ 91369 w 117"/>
              <a:gd name="T59" fmla="*/ 19503 h 63"/>
              <a:gd name="T60" fmla="*/ 100406 w 117"/>
              <a:gd name="T61" fmla="*/ 17336 h 63"/>
              <a:gd name="T62" fmla="*/ 109443 w 117"/>
              <a:gd name="T63" fmla="*/ 15169 h 63"/>
              <a:gd name="T64" fmla="*/ 117475 w 117"/>
              <a:gd name="T65" fmla="*/ 13002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7"/>
              <a:gd name="T100" fmla="*/ 0 h 63"/>
              <a:gd name="T101" fmla="*/ 117 w 11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7" h="63">
                <a:moveTo>
                  <a:pt x="115" y="0"/>
                </a:moveTo>
                <a:lnTo>
                  <a:pt x="111" y="2"/>
                </a:lnTo>
                <a:lnTo>
                  <a:pt x="104" y="2"/>
                </a:lnTo>
                <a:lnTo>
                  <a:pt x="100" y="4"/>
                </a:lnTo>
                <a:lnTo>
                  <a:pt x="95" y="4"/>
                </a:lnTo>
                <a:lnTo>
                  <a:pt x="91" y="6"/>
                </a:lnTo>
                <a:lnTo>
                  <a:pt x="87" y="6"/>
                </a:lnTo>
                <a:lnTo>
                  <a:pt x="82" y="8"/>
                </a:lnTo>
                <a:lnTo>
                  <a:pt x="78" y="10"/>
                </a:lnTo>
                <a:lnTo>
                  <a:pt x="76" y="10"/>
                </a:lnTo>
                <a:lnTo>
                  <a:pt x="72" y="12"/>
                </a:lnTo>
                <a:lnTo>
                  <a:pt x="67" y="14"/>
                </a:lnTo>
                <a:lnTo>
                  <a:pt x="63" y="16"/>
                </a:lnTo>
                <a:lnTo>
                  <a:pt x="58" y="16"/>
                </a:lnTo>
                <a:lnTo>
                  <a:pt x="56" y="18"/>
                </a:lnTo>
                <a:lnTo>
                  <a:pt x="52" y="20"/>
                </a:lnTo>
                <a:lnTo>
                  <a:pt x="48" y="22"/>
                </a:lnTo>
                <a:lnTo>
                  <a:pt x="45" y="24"/>
                </a:lnTo>
                <a:lnTo>
                  <a:pt x="41" y="26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8" y="32"/>
                </a:lnTo>
                <a:lnTo>
                  <a:pt x="26" y="34"/>
                </a:lnTo>
                <a:lnTo>
                  <a:pt x="21" y="36"/>
                </a:lnTo>
                <a:lnTo>
                  <a:pt x="19" y="38"/>
                </a:lnTo>
                <a:lnTo>
                  <a:pt x="15" y="40"/>
                </a:lnTo>
                <a:lnTo>
                  <a:pt x="13" y="42"/>
                </a:lnTo>
                <a:lnTo>
                  <a:pt x="11" y="44"/>
                </a:lnTo>
                <a:lnTo>
                  <a:pt x="8" y="46"/>
                </a:lnTo>
                <a:lnTo>
                  <a:pt x="6" y="50"/>
                </a:lnTo>
                <a:lnTo>
                  <a:pt x="2" y="52"/>
                </a:lnTo>
                <a:lnTo>
                  <a:pt x="0" y="54"/>
                </a:lnTo>
                <a:lnTo>
                  <a:pt x="11" y="63"/>
                </a:lnTo>
                <a:lnTo>
                  <a:pt x="13" y="61"/>
                </a:lnTo>
                <a:lnTo>
                  <a:pt x="15" y="58"/>
                </a:lnTo>
                <a:lnTo>
                  <a:pt x="17" y="56"/>
                </a:lnTo>
                <a:lnTo>
                  <a:pt x="19" y="54"/>
                </a:lnTo>
                <a:lnTo>
                  <a:pt x="21" y="52"/>
                </a:lnTo>
                <a:lnTo>
                  <a:pt x="24" y="50"/>
                </a:lnTo>
                <a:lnTo>
                  <a:pt x="26" y="48"/>
                </a:lnTo>
                <a:lnTo>
                  <a:pt x="30" y="46"/>
                </a:lnTo>
                <a:lnTo>
                  <a:pt x="32" y="44"/>
                </a:lnTo>
                <a:lnTo>
                  <a:pt x="35" y="42"/>
                </a:lnTo>
                <a:lnTo>
                  <a:pt x="39" y="40"/>
                </a:lnTo>
                <a:lnTo>
                  <a:pt x="41" y="38"/>
                </a:lnTo>
                <a:lnTo>
                  <a:pt x="43" y="38"/>
                </a:lnTo>
                <a:lnTo>
                  <a:pt x="48" y="36"/>
                </a:lnTo>
                <a:lnTo>
                  <a:pt x="50" y="34"/>
                </a:lnTo>
                <a:lnTo>
                  <a:pt x="54" y="32"/>
                </a:lnTo>
                <a:lnTo>
                  <a:pt x="56" y="30"/>
                </a:lnTo>
                <a:lnTo>
                  <a:pt x="61" y="30"/>
                </a:lnTo>
                <a:lnTo>
                  <a:pt x="65" y="28"/>
                </a:lnTo>
                <a:lnTo>
                  <a:pt x="67" y="26"/>
                </a:lnTo>
                <a:lnTo>
                  <a:pt x="72" y="24"/>
                </a:lnTo>
                <a:lnTo>
                  <a:pt x="76" y="24"/>
                </a:lnTo>
                <a:lnTo>
                  <a:pt x="80" y="22"/>
                </a:lnTo>
                <a:lnTo>
                  <a:pt x="82" y="20"/>
                </a:lnTo>
                <a:lnTo>
                  <a:pt x="87" y="20"/>
                </a:lnTo>
                <a:lnTo>
                  <a:pt x="91" y="18"/>
                </a:lnTo>
                <a:lnTo>
                  <a:pt x="95" y="18"/>
                </a:lnTo>
                <a:lnTo>
                  <a:pt x="100" y="16"/>
                </a:lnTo>
                <a:lnTo>
                  <a:pt x="104" y="14"/>
                </a:lnTo>
                <a:lnTo>
                  <a:pt x="109" y="14"/>
                </a:lnTo>
                <a:lnTo>
                  <a:pt x="113" y="12"/>
                </a:lnTo>
                <a:lnTo>
                  <a:pt x="117" y="12"/>
                </a:lnTo>
                <a:lnTo>
                  <a:pt x="1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3" name="Freeform 1022"/>
          <p:cNvSpPr>
            <a:spLocks/>
          </p:cNvSpPr>
          <p:nvPr/>
        </p:nvSpPr>
        <p:spPr bwMode="auto">
          <a:xfrm>
            <a:off x="5518150" y="3359150"/>
            <a:ext cx="244475" cy="30163"/>
          </a:xfrm>
          <a:custGeom>
            <a:avLst/>
            <a:gdLst>
              <a:gd name="T0" fmla="*/ 233543 w 246"/>
              <a:gd name="T1" fmla="*/ 0 h 28"/>
              <a:gd name="T2" fmla="*/ 213667 w 246"/>
              <a:gd name="T3" fmla="*/ 0 h 28"/>
              <a:gd name="T4" fmla="*/ 194785 w 246"/>
              <a:gd name="T5" fmla="*/ 0 h 28"/>
              <a:gd name="T6" fmla="*/ 174909 w 246"/>
              <a:gd name="T7" fmla="*/ 0 h 28"/>
              <a:gd name="T8" fmla="*/ 156027 w 246"/>
              <a:gd name="T9" fmla="*/ 2155 h 28"/>
              <a:gd name="T10" fmla="*/ 138138 w 246"/>
              <a:gd name="T11" fmla="*/ 2155 h 28"/>
              <a:gd name="T12" fmla="*/ 123231 w 246"/>
              <a:gd name="T13" fmla="*/ 2155 h 28"/>
              <a:gd name="T14" fmla="*/ 106337 w 246"/>
              <a:gd name="T15" fmla="*/ 4309 h 28"/>
              <a:gd name="T16" fmla="*/ 90436 w 246"/>
              <a:gd name="T17" fmla="*/ 4309 h 28"/>
              <a:gd name="T18" fmla="*/ 75529 w 246"/>
              <a:gd name="T19" fmla="*/ 6464 h 28"/>
              <a:gd name="T20" fmla="*/ 62609 w 246"/>
              <a:gd name="T21" fmla="*/ 6464 h 28"/>
              <a:gd name="T22" fmla="*/ 49690 w 246"/>
              <a:gd name="T23" fmla="*/ 8618 h 28"/>
              <a:gd name="T24" fmla="*/ 36771 w 246"/>
              <a:gd name="T25" fmla="*/ 10773 h 28"/>
              <a:gd name="T26" fmla="*/ 25839 w 246"/>
              <a:gd name="T27" fmla="*/ 12927 h 28"/>
              <a:gd name="T28" fmla="*/ 14907 w 246"/>
              <a:gd name="T29" fmla="*/ 15082 h 28"/>
              <a:gd name="T30" fmla="*/ 3975 w 246"/>
              <a:gd name="T31" fmla="*/ 17236 h 28"/>
              <a:gd name="T32" fmla="*/ 1988 w 246"/>
              <a:gd name="T33" fmla="*/ 30163 h 28"/>
              <a:gd name="T34" fmla="*/ 12919 w 246"/>
              <a:gd name="T35" fmla="*/ 28009 h 28"/>
              <a:gd name="T36" fmla="*/ 21864 w 246"/>
              <a:gd name="T37" fmla="*/ 25854 h 28"/>
              <a:gd name="T38" fmla="*/ 32795 w 246"/>
              <a:gd name="T39" fmla="*/ 23700 h 28"/>
              <a:gd name="T40" fmla="*/ 45715 w 246"/>
              <a:gd name="T41" fmla="*/ 21545 h 28"/>
              <a:gd name="T42" fmla="*/ 58634 w 246"/>
              <a:gd name="T43" fmla="*/ 21545 h 28"/>
              <a:gd name="T44" fmla="*/ 71554 w 246"/>
              <a:gd name="T45" fmla="*/ 19391 h 28"/>
              <a:gd name="T46" fmla="*/ 84473 w 246"/>
              <a:gd name="T47" fmla="*/ 17236 h 28"/>
              <a:gd name="T48" fmla="*/ 99380 w 246"/>
              <a:gd name="T49" fmla="*/ 17236 h 28"/>
              <a:gd name="T50" fmla="*/ 114287 w 246"/>
              <a:gd name="T51" fmla="*/ 15082 h 28"/>
              <a:gd name="T52" fmla="*/ 132176 w 246"/>
              <a:gd name="T53" fmla="*/ 15082 h 28"/>
              <a:gd name="T54" fmla="*/ 149070 w 246"/>
              <a:gd name="T55" fmla="*/ 15082 h 28"/>
              <a:gd name="T56" fmla="*/ 166959 w 246"/>
              <a:gd name="T57" fmla="*/ 12927 h 28"/>
              <a:gd name="T58" fmla="*/ 183853 w 246"/>
              <a:gd name="T59" fmla="*/ 12927 h 28"/>
              <a:gd name="T60" fmla="*/ 203729 w 246"/>
              <a:gd name="T61" fmla="*/ 12927 h 28"/>
              <a:gd name="T62" fmla="*/ 222611 w 246"/>
              <a:gd name="T63" fmla="*/ 12927 h 28"/>
              <a:gd name="T64" fmla="*/ 244475 w 246"/>
              <a:gd name="T65" fmla="*/ 12927 h 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6"/>
              <a:gd name="T100" fmla="*/ 0 h 28"/>
              <a:gd name="T101" fmla="*/ 246 w 246"/>
              <a:gd name="T102" fmla="*/ 28 h 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6" h="28">
                <a:moveTo>
                  <a:pt x="246" y="0"/>
                </a:moveTo>
                <a:lnTo>
                  <a:pt x="235" y="0"/>
                </a:lnTo>
                <a:lnTo>
                  <a:pt x="224" y="0"/>
                </a:lnTo>
                <a:lnTo>
                  <a:pt x="215" y="0"/>
                </a:lnTo>
                <a:lnTo>
                  <a:pt x="205" y="0"/>
                </a:lnTo>
                <a:lnTo>
                  <a:pt x="196" y="0"/>
                </a:lnTo>
                <a:lnTo>
                  <a:pt x="185" y="0"/>
                </a:lnTo>
                <a:lnTo>
                  <a:pt x="176" y="0"/>
                </a:lnTo>
                <a:lnTo>
                  <a:pt x="168" y="0"/>
                </a:lnTo>
                <a:lnTo>
                  <a:pt x="157" y="2"/>
                </a:lnTo>
                <a:lnTo>
                  <a:pt x="148" y="2"/>
                </a:lnTo>
                <a:lnTo>
                  <a:pt x="139" y="2"/>
                </a:lnTo>
                <a:lnTo>
                  <a:pt x="131" y="2"/>
                </a:lnTo>
                <a:lnTo>
                  <a:pt x="124" y="2"/>
                </a:lnTo>
                <a:lnTo>
                  <a:pt x="115" y="2"/>
                </a:lnTo>
                <a:lnTo>
                  <a:pt x="107" y="4"/>
                </a:lnTo>
                <a:lnTo>
                  <a:pt x="100" y="4"/>
                </a:lnTo>
                <a:lnTo>
                  <a:pt x="91" y="4"/>
                </a:lnTo>
                <a:lnTo>
                  <a:pt x="85" y="4"/>
                </a:lnTo>
                <a:lnTo>
                  <a:pt x="76" y="6"/>
                </a:lnTo>
                <a:lnTo>
                  <a:pt x="70" y="6"/>
                </a:lnTo>
                <a:lnTo>
                  <a:pt x="63" y="6"/>
                </a:lnTo>
                <a:lnTo>
                  <a:pt x="57" y="8"/>
                </a:lnTo>
                <a:lnTo>
                  <a:pt x="50" y="8"/>
                </a:lnTo>
                <a:lnTo>
                  <a:pt x="44" y="8"/>
                </a:lnTo>
                <a:lnTo>
                  <a:pt x="37" y="10"/>
                </a:lnTo>
                <a:lnTo>
                  <a:pt x="30" y="10"/>
                </a:lnTo>
                <a:lnTo>
                  <a:pt x="26" y="12"/>
                </a:lnTo>
                <a:lnTo>
                  <a:pt x="20" y="12"/>
                </a:lnTo>
                <a:lnTo>
                  <a:pt x="15" y="14"/>
                </a:lnTo>
                <a:lnTo>
                  <a:pt x="9" y="14"/>
                </a:lnTo>
                <a:lnTo>
                  <a:pt x="4" y="16"/>
                </a:lnTo>
                <a:lnTo>
                  <a:pt x="0" y="16"/>
                </a:lnTo>
                <a:lnTo>
                  <a:pt x="2" y="28"/>
                </a:lnTo>
                <a:lnTo>
                  <a:pt x="7" y="26"/>
                </a:lnTo>
                <a:lnTo>
                  <a:pt x="13" y="26"/>
                </a:lnTo>
                <a:lnTo>
                  <a:pt x="17" y="24"/>
                </a:lnTo>
                <a:lnTo>
                  <a:pt x="22" y="24"/>
                </a:lnTo>
                <a:lnTo>
                  <a:pt x="28" y="24"/>
                </a:lnTo>
                <a:lnTo>
                  <a:pt x="33" y="22"/>
                </a:lnTo>
                <a:lnTo>
                  <a:pt x="39" y="22"/>
                </a:lnTo>
                <a:lnTo>
                  <a:pt x="46" y="20"/>
                </a:lnTo>
                <a:lnTo>
                  <a:pt x="52" y="20"/>
                </a:lnTo>
                <a:lnTo>
                  <a:pt x="59" y="20"/>
                </a:lnTo>
                <a:lnTo>
                  <a:pt x="65" y="18"/>
                </a:lnTo>
                <a:lnTo>
                  <a:pt x="72" y="18"/>
                </a:lnTo>
                <a:lnTo>
                  <a:pt x="78" y="18"/>
                </a:lnTo>
                <a:lnTo>
                  <a:pt x="85" y="16"/>
                </a:lnTo>
                <a:lnTo>
                  <a:pt x="94" y="16"/>
                </a:lnTo>
                <a:lnTo>
                  <a:pt x="100" y="16"/>
                </a:lnTo>
                <a:lnTo>
                  <a:pt x="109" y="16"/>
                </a:lnTo>
                <a:lnTo>
                  <a:pt x="115" y="14"/>
                </a:lnTo>
                <a:lnTo>
                  <a:pt x="124" y="14"/>
                </a:lnTo>
                <a:lnTo>
                  <a:pt x="133" y="14"/>
                </a:lnTo>
                <a:lnTo>
                  <a:pt x="141" y="14"/>
                </a:lnTo>
                <a:lnTo>
                  <a:pt x="150" y="14"/>
                </a:lnTo>
                <a:lnTo>
                  <a:pt x="159" y="14"/>
                </a:lnTo>
                <a:lnTo>
                  <a:pt x="168" y="12"/>
                </a:lnTo>
                <a:lnTo>
                  <a:pt x="176" y="12"/>
                </a:lnTo>
                <a:lnTo>
                  <a:pt x="185" y="12"/>
                </a:lnTo>
                <a:lnTo>
                  <a:pt x="196" y="12"/>
                </a:lnTo>
                <a:lnTo>
                  <a:pt x="205" y="12"/>
                </a:lnTo>
                <a:lnTo>
                  <a:pt x="215" y="12"/>
                </a:lnTo>
                <a:lnTo>
                  <a:pt x="224" y="12"/>
                </a:lnTo>
                <a:lnTo>
                  <a:pt x="235" y="12"/>
                </a:lnTo>
                <a:lnTo>
                  <a:pt x="246" y="12"/>
                </a:lnTo>
                <a:lnTo>
                  <a:pt x="2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4" name="Freeform 1023"/>
          <p:cNvSpPr>
            <a:spLocks/>
          </p:cNvSpPr>
          <p:nvPr/>
        </p:nvSpPr>
        <p:spPr bwMode="auto">
          <a:xfrm>
            <a:off x="5762625" y="3357563"/>
            <a:ext cx="182563" cy="15875"/>
          </a:xfrm>
          <a:custGeom>
            <a:avLst/>
            <a:gdLst>
              <a:gd name="T0" fmla="*/ 179570 w 183"/>
              <a:gd name="T1" fmla="*/ 0 h 14"/>
              <a:gd name="T2" fmla="*/ 175580 w 183"/>
              <a:gd name="T3" fmla="*/ 0 h 14"/>
              <a:gd name="T4" fmla="*/ 171589 w 183"/>
              <a:gd name="T5" fmla="*/ 0 h 14"/>
              <a:gd name="T6" fmla="*/ 164606 w 183"/>
              <a:gd name="T7" fmla="*/ 2268 h 14"/>
              <a:gd name="T8" fmla="*/ 156625 w 183"/>
              <a:gd name="T9" fmla="*/ 2268 h 14"/>
              <a:gd name="T10" fmla="*/ 147647 w 183"/>
              <a:gd name="T11" fmla="*/ 2268 h 14"/>
              <a:gd name="T12" fmla="*/ 138668 w 183"/>
              <a:gd name="T13" fmla="*/ 2268 h 14"/>
              <a:gd name="T14" fmla="*/ 127694 w 183"/>
              <a:gd name="T15" fmla="*/ 2268 h 14"/>
              <a:gd name="T16" fmla="*/ 116721 w 183"/>
              <a:gd name="T17" fmla="*/ 2268 h 14"/>
              <a:gd name="T18" fmla="*/ 103752 w 183"/>
              <a:gd name="T19" fmla="*/ 2268 h 14"/>
              <a:gd name="T20" fmla="*/ 90783 w 183"/>
              <a:gd name="T21" fmla="*/ 2268 h 14"/>
              <a:gd name="T22" fmla="*/ 75819 w 183"/>
              <a:gd name="T23" fmla="*/ 2268 h 14"/>
              <a:gd name="T24" fmla="*/ 60854 w 183"/>
              <a:gd name="T25" fmla="*/ 2268 h 14"/>
              <a:gd name="T26" fmla="*/ 45890 w 183"/>
              <a:gd name="T27" fmla="*/ 2268 h 14"/>
              <a:gd name="T28" fmla="*/ 27933 w 183"/>
              <a:gd name="T29" fmla="*/ 2268 h 14"/>
              <a:gd name="T30" fmla="*/ 8979 w 183"/>
              <a:gd name="T31" fmla="*/ 2268 h 14"/>
              <a:gd name="T32" fmla="*/ 0 w 183"/>
              <a:gd name="T33" fmla="*/ 15875 h 14"/>
              <a:gd name="T34" fmla="*/ 18955 w 183"/>
              <a:gd name="T35" fmla="*/ 15875 h 14"/>
              <a:gd name="T36" fmla="*/ 36912 w 183"/>
              <a:gd name="T37" fmla="*/ 15875 h 14"/>
              <a:gd name="T38" fmla="*/ 53871 w 183"/>
              <a:gd name="T39" fmla="*/ 15875 h 14"/>
              <a:gd name="T40" fmla="*/ 69833 w 183"/>
              <a:gd name="T41" fmla="*/ 15875 h 14"/>
              <a:gd name="T42" fmla="*/ 84797 w 183"/>
              <a:gd name="T43" fmla="*/ 15875 h 14"/>
              <a:gd name="T44" fmla="*/ 97766 w 183"/>
              <a:gd name="T45" fmla="*/ 15875 h 14"/>
              <a:gd name="T46" fmla="*/ 110735 w 183"/>
              <a:gd name="T47" fmla="*/ 15875 h 14"/>
              <a:gd name="T48" fmla="*/ 121709 w 183"/>
              <a:gd name="T49" fmla="*/ 15875 h 14"/>
              <a:gd name="T50" fmla="*/ 134678 w 183"/>
              <a:gd name="T51" fmla="*/ 15875 h 14"/>
              <a:gd name="T52" fmla="*/ 143656 w 183"/>
              <a:gd name="T53" fmla="*/ 15875 h 14"/>
              <a:gd name="T54" fmla="*/ 151637 w 183"/>
              <a:gd name="T55" fmla="*/ 15875 h 14"/>
              <a:gd name="T56" fmla="*/ 160616 w 183"/>
              <a:gd name="T57" fmla="*/ 15875 h 14"/>
              <a:gd name="T58" fmla="*/ 166601 w 183"/>
              <a:gd name="T59" fmla="*/ 13607 h 14"/>
              <a:gd name="T60" fmla="*/ 173584 w 183"/>
              <a:gd name="T61" fmla="*/ 13607 h 14"/>
              <a:gd name="T62" fmla="*/ 177575 w 183"/>
              <a:gd name="T63" fmla="*/ 13607 h 14"/>
              <a:gd name="T64" fmla="*/ 182563 w 183"/>
              <a:gd name="T65" fmla="*/ 0 h 1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3"/>
              <a:gd name="T100" fmla="*/ 0 h 14"/>
              <a:gd name="T101" fmla="*/ 183 w 183"/>
              <a:gd name="T102" fmla="*/ 14 h 1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3" h="14">
                <a:moveTo>
                  <a:pt x="183" y="0"/>
                </a:moveTo>
                <a:lnTo>
                  <a:pt x="180" y="0"/>
                </a:lnTo>
                <a:lnTo>
                  <a:pt x="178" y="0"/>
                </a:lnTo>
                <a:lnTo>
                  <a:pt x="176" y="0"/>
                </a:lnTo>
                <a:lnTo>
                  <a:pt x="174" y="0"/>
                </a:lnTo>
                <a:lnTo>
                  <a:pt x="172" y="0"/>
                </a:lnTo>
                <a:lnTo>
                  <a:pt x="167" y="0"/>
                </a:lnTo>
                <a:lnTo>
                  <a:pt x="165" y="2"/>
                </a:lnTo>
                <a:lnTo>
                  <a:pt x="161" y="2"/>
                </a:lnTo>
                <a:lnTo>
                  <a:pt x="157" y="2"/>
                </a:lnTo>
                <a:lnTo>
                  <a:pt x="152" y="2"/>
                </a:lnTo>
                <a:lnTo>
                  <a:pt x="148" y="2"/>
                </a:lnTo>
                <a:lnTo>
                  <a:pt x="144" y="2"/>
                </a:lnTo>
                <a:lnTo>
                  <a:pt x="139" y="2"/>
                </a:lnTo>
                <a:lnTo>
                  <a:pt x="135" y="2"/>
                </a:lnTo>
                <a:lnTo>
                  <a:pt x="128" y="2"/>
                </a:lnTo>
                <a:lnTo>
                  <a:pt x="122" y="2"/>
                </a:lnTo>
                <a:lnTo>
                  <a:pt x="117" y="2"/>
                </a:lnTo>
                <a:lnTo>
                  <a:pt x="111" y="2"/>
                </a:lnTo>
                <a:lnTo>
                  <a:pt x="104" y="2"/>
                </a:lnTo>
                <a:lnTo>
                  <a:pt x="98" y="2"/>
                </a:lnTo>
                <a:lnTo>
                  <a:pt x="91" y="2"/>
                </a:lnTo>
                <a:lnTo>
                  <a:pt x="85" y="2"/>
                </a:lnTo>
                <a:lnTo>
                  <a:pt x="76" y="2"/>
                </a:lnTo>
                <a:lnTo>
                  <a:pt x="70" y="2"/>
                </a:lnTo>
                <a:lnTo>
                  <a:pt x="61" y="2"/>
                </a:lnTo>
                <a:lnTo>
                  <a:pt x="54" y="2"/>
                </a:lnTo>
                <a:lnTo>
                  <a:pt x="46" y="2"/>
                </a:lnTo>
                <a:lnTo>
                  <a:pt x="37" y="2"/>
                </a:lnTo>
                <a:lnTo>
                  <a:pt x="28" y="2"/>
                </a:lnTo>
                <a:lnTo>
                  <a:pt x="19" y="2"/>
                </a:lnTo>
                <a:lnTo>
                  <a:pt x="9" y="2"/>
                </a:lnTo>
                <a:lnTo>
                  <a:pt x="0" y="2"/>
                </a:lnTo>
                <a:lnTo>
                  <a:pt x="0" y="14"/>
                </a:lnTo>
                <a:lnTo>
                  <a:pt x="9" y="14"/>
                </a:lnTo>
                <a:lnTo>
                  <a:pt x="19" y="14"/>
                </a:lnTo>
                <a:lnTo>
                  <a:pt x="28" y="14"/>
                </a:lnTo>
                <a:lnTo>
                  <a:pt x="37" y="14"/>
                </a:lnTo>
                <a:lnTo>
                  <a:pt x="46" y="14"/>
                </a:lnTo>
                <a:lnTo>
                  <a:pt x="54" y="14"/>
                </a:lnTo>
                <a:lnTo>
                  <a:pt x="61" y="14"/>
                </a:lnTo>
                <a:lnTo>
                  <a:pt x="70" y="14"/>
                </a:lnTo>
                <a:lnTo>
                  <a:pt x="76" y="14"/>
                </a:lnTo>
                <a:lnTo>
                  <a:pt x="85" y="14"/>
                </a:lnTo>
                <a:lnTo>
                  <a:pt x="91" y="14"/>
                </a:lnTo>
                <a:lnTo>
                  <a:pt x="98" y="14"/>
                </a:lnTo>
                <a:lnTo>
                  <a:pt x="104" y="14"/>
                </a:lnTo>
                <a:lnTo>
                  <a:pt x="111" y="14"/>
                </a:lnTo>
                <a:lnTo>
                  <a:pt x="117" y="14"/>
                </a:lnTo>
                <a:lnTo>
                  <a:pt x="122" y="14"/>
                </a:lnTo>
                <a:lnTo>
                  <a:pt x="128" y="14"/>
                </a:lnTo>
                <a:lnTo>
                  <a:pt x="135" y="14"/>
                </a:lnTo>
                <a:lnTo>
                  <a:pt x="139" y="14"/>
                </a:lnTo>
                <a:lnTo>
                  <a:pt x="144" y="14"/>
                </a:lnTo>
                <a:lnTo>
                  <a:pt x="148" y="14"/>
                </a:lnTo>
                <a:lnTo>
                  <a:pt x="152" y="14"/>
                </a:lnTo>
                <a:lnTo>
                  <a:pt x="157" y="14"/>
                </a:lnTo>
                <a:lnTo>
                  <a:pt x="161" y="14"/>
                </a:lnTo>
                <a:lnTo>
                  <a:pt x="165" y="14"/>
                </a:lnTo>
                <a:lnTo>
                  <a:pt x="167" y="12"/>
                </a:lnTo>
                <a:lnTo>
                  <a:pt x="172" y="12"/>
                </a:lnTo>
                <a:lnTo>
                  <a:pt x="174" y="12"/>
                </a:lnTo>
                <a:lnTo>
                  <a:pt x="176" y="12"/>
                </a:lnTo>
                <a:lnTo>
                  <a:pt x="178" y="12"/>
                </a:lnTo>
                <a:lnTo>
                  <a:pt x="183" y="12"/>
                </a:lnTo>
                <a:lnTo>
                  <a:pt x="18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5" name="Freeform 0"/>
          <p:cNvSpPr>
            <a:spLocks/>
          </p:cNvSpPr>
          <p:nvPr/>
        </p:nvSpPr>
        <p:spPr bwMode="auto">
          <a:xfrm>
            <a:off x="5945188" y="3343275"/>
            <a:ext cx="77787" cy="26988"/>
          </a:xfrm>
          <a:custGeom>
            <a:avLst/>
            <a:gdLst>
              <a:gd name="T0" fmla="*/ 70806 w 78"/>
              <a:gd name="T1" fmla="*/ 0 h 25"/>
              <a:gd name="T2" fmla="*/ 68812 w 78"/>
              <a:gd name="T3" fmla="*/ 2159 h 25"/>
              <a:gd name="T4" fmla="*/ 66817 w 78"/>
              <a:gd name="T5" fmla="*/ 2159 h 25"/>
              <a:gd name="T6" fmla="*/ 64823 w 78"/>
              <a:gd name="T7" fmla="*/ 2159 h 25"/>
              <a:gd name="T8" fmla="*/ 64823 w 78"/>
              <a:gd name="T9" fmla="*/ 4318 h 25"/>
              <a:gd name="T10" fmla="*/ 62828 w 78"/>
              <a:gd name="T11" fmla="*/ 4318 h 25"/>
              <a:gd name="T12" fmla="*/ 60833 w 78"/>
              <a:gd name="T13" fmla="*/ 4318 h 25"/>
              <a:gd name="T14" fmla="*/ 57842 w 78"/>
              <a:gd name="T15" fmla="*/ 4318 h 25"/>
              <a:gd name="T16" fmla="*/ 55847 w 78"/>
              <a:gd name="T17" fmla="*/ 6477 h 25"/>
              <a:gd name="T18" fmla="*/ 53853 w 78"/>
              <a:gd name="T19" fmla="*/ 6477 h 25"/>
              <a:gd name="T20" fmla="*/ 51858 w 78"/>
              <a:gd name="T21" fmla="*/ 6477 h 25"/>
              <a:gd name="T22" fmla="*/ 49863 w 78"/>
              <a:gd name="T23" fmla="*/ 9716 h 25"/>
              <a:gd name="T24" fmla="*/ 47869 w 78"/>
              <a:gd name="T25" fmla="*/ 9716 h 25"/>
              <a:gd name="T26" fmla="*/ 44877 w 78"/>
              <a:gd name="T27" fmla="*/ 9716 h 25"/>
              <a:gd name="T28" fmla="*/ 42883 w 78"/>
              <a:gd name="T29" fmla="*/ 9716 h 25"/>
              <a:gd name="T30" fmla="*/ 40888 w 78"/>
              <a:gd name="T31" fmla="*/ 9716 h 25"/>
              <a:gd name="T32" fmla="*/ 36899 w 78"/>
              <a:gd name="T33" fmla="*/ 11875 h 25"/>
              <a:gd name="T34" fmla="*/ 33907 w 78"/>
              <a:gd name="T35" fmla="*/ 11875 h 25"/>
              <a:gd name="T36" fmla="*/ 31913 w 78"/>
              <a:gd name="T37" fmla="*/ 11875 h 25"/>
              <a:gd name="T38" fmla="*/ 29918 w 78"/>
              <a:gd name="T39" fmla="*/ 11875 h 25"/>
              <a:gd name="T40" fmla="*/ 27924 w 78"/>
              <a:gd name="T41" fmla="*/ 11875 h 25"/>
              <a:gd name="T42" fmla="*/ 23934 w 78"/>
              <a:gd name="T43" fmla="*/ 11875 h 25"/>
              <a:gd name="T44" fmla="*/ 20943 w 78"/>
              <a:gd name="T45" fmla="*/ 14034 h 25"/>
              <a:gd name="T46" fmla="*/ 18948 w 78"/>
              <a:gd name="T47" fmla="*/ 14034 h 25"/>
              <a:gd name="T48" fmla="*/ 14959 w 78"/>
              <a:gd name="T49" fmla="*/ 14034 h 25"/>
              <a:gd name="T50" fmla="*/ 12964 w 78"/>
              <a:gd name="T51" fmla="*/ 14034 h 25"/>
              <a:gd name="T52" fmla="*/ 10970 w 78"/>
              <a:gd name="T53" fmla="*/ 14034 h 25"/>
              <a:gd name="T54" fmla="*/ 5984 w 78"/>
              <a:gd name="T55" fmla="*/ 14034 h 25"/>
              <a:gd name="T56" fmla="*/ 3989 w 78"/>
              <a:gd name="T57" fmla="*/ 14034 h 25"/>
              <a:gd name="T58" fmla="*/ 0 w 78"/>
              <a:gd name="T59" fmla="*/ 14034 h 25"/>
              <a:gd name="T60" fmla="*/ 0 w 78"/>
              <a:gd name="T61" fmla="*/ 26988 h 25"/>
              <a:gd name="T62" fmla="*/ 3989 w 78"/>
              <a:gd name="T63" fmla="*/ 26988 h 25"/>
              <a:gd name="T64" fmla="*/ 5984 w 78"/>
              <a:gd name="T65" fmla="*/ 26988 h 25"/>
              <a:gd name="T66" fmla="*/ 10970 w 78"/>
              <a:gd name="T67" fmla="*/ 26988 h 25"/>
              <a:gd name="T68" fmla="*/ 12964 w 78"/>
              <a:gd name="T69" fmla="*/ 26988 h 25"/>
              <a:gd name="T70" fmla="*/ 16954 w 78"/>
              <a:gd name="T71" fmla="*/ 26988 h 25"/>
              <a:gd name="T72" fmla="*/ 18948 w 78"/>
              <a:gd name="T73" fmla="*/ 26988 h 25"/>
              <a:gd name="T74" fmla="*/ 23934 w 78"/>
              <a:gd name="T75" fmla="*/ 24829 h 25"/>
              <a:gd name="T76" fmla="*/ 25929 w 78"/>
              <a:gd name="T77" fmla="*/ 24829 h 25"/>
              <a:gd name="T78" fmla="*/ 27924 w 78"/>
              <a:gd name="T79" fmla="*/ 24829 h 25"/>
              <a:gd name="T80" fmla="*/ 31913 w 78"/>
              <a:gd name="T81" fmla="*/ 24829 h 25"/>
              <a:gd name="T82" fmla="*/ 33907 w 78"/>
              <a:gd name="T83" fmla="*/ 24829 h 25"/>
              <a:gd name="T84" fmla="*/ 36899 w 78"/>
              <a:gd name="T85" fmla="*/ 24829 h 25"/>
              <a:gd name="T86" fmla="*/ 38894 w 78"/>
              <a:gd name="T87" fmla="*/ 22670 h 25"/>
              <a:gd name="T88" fmla="*/ 40888 w 78"/>
              <a:gd name="T89" fmla="*/ 22670 h 25"/>
              <a:gd name="T90" fmla="*/ 44877 w 78"/>
              <a:gd name="T91" fmla="*/ 22670 h 25"/>
              <a:gd name="T92" fmla="*/ 47869 w 78"/>
              <a:gd name="T93" fmla="*/ 22670 h 25"/>
              <a:gd name="T94" fmla="*/ 49863 w 78"/>
              <a:gd name="T95" fmla="*/ 22670 h 25"/>
              <a:gd name="T96" fmla="*/ 51858 w 78"/>
              <a:gd name="T97" fmla="*/ 20511 h 25"/>
              <a:gd name="T98" fmla="*/ 53853 w 78"/>
              <a:gd name="T99" fmla="*/ 20511 h 25"/>
              <a:gd name="T100" fmla="*/ 55847 w 78"/>
              <a:gd name="T101" fmla="*/ 20511 h 25"/>
              <a:gd name="T102" fmla="*/ 57842 w 78"/>
              <a:gd name="T103" fmla="*/ 20511 h 25"/>
              <a:gd name="T104" fmla="*/ 60833 w 78"/>
              <a:gd name="T105" fmla="*/ 18352 h 25"/>
              <a:gd name="T106" fmla="*/ 62828 w 78"/>
              <a:gd name="T107" fmla="*/ 18352 h 25"/>
              <a:gd name="T108" fmla="*/ 64823 w 78"/>
              <a:gd name="T109" fmla="*/ 18352 h 25"/>
              <a:gd name="T110" fmla="*/ 66817 w 78"/>
              <a:gd name="T111" fmla="*/ 18352 h 25"/>
              <a:gd name="T112" fmla="*/ 68812 w 78"/>
              <a:gd name="T113" fmla="*/ 16193 h 25"/>
              <a:gd name="T114" fmla="*/ 70806 w 78"/>
              <a:gd name="T115" fmla="*/ 16193 h 25"/>
              <a:gd name="T116" fmla="*/ 73798 w 78"/>
              <a:gd name="T117" fmla="*/ 14034 h 25"/>
              <a:gd name="T118" fmla="*/ 75792 w 78"/>
              <a:gd name="T119" fmla="*/ 14034 h 25"/>
              <a:gd name="T120" fmla="*/ 77787 w 78"/>
              <a:gd name="T121" fmla="*/ 11875 h 25"/>
              <a:gd name="T122" fmla="*/ 70806 w 78"/>
              <a:gd name="T123" fmla="*/ 0 h 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8"/>
              <a:gd name="T187" fmla="*/ 0 h 25"/>
              <a:gd name="T188" fmla="*/ 78 w 78"/>
              <a:gd name="T189" fmla="*/ 25 h 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8" h="25">
                <a:moveTo>
                  <a:pt x="71" y="0"/>
                </a:moveTo>
                <a:lnTo>
                  <a:pt x="69" y="2"/>
                </a:lnTo>
                <a:lnTo>
                  <a:pt x="67" y="2"/>
                </a:lnTo>
                <a:lnTo>
                  <a:pt x="65" y="2"/>
                </a:lnTo>
                <a:lnTo>
                  <a:pt x="65" y="4"/>
                </a:lnTo>
                <a:lnTo>
                  <a:pt x="63" y="4"/>
                </a:lnTo>
                <a:lnTo>
                  <a:pt x="61" y="4"/>
                </a:lnTo>
                <a:lnTo>
                  <a:pt x="58" y="4"/>
                </a:lnTo>
                <a:lnTo>
                  <a:pt x="56" y="6"/>
                </a:lnTo>
                <a:lnTo>
                  <a:pt x="54" y="6"/>
                </a:lnTo>
                <a:lnTo>
                  <a:pt x="52" y="6"/>
                </a:lnTo>
                <a:lnTo>
                  <a:pt x="50" y="9"/>
                </a:lnTo>
                <a:lnTo>
                  <a:pt x="48" y="9"/>
                </a:lnTo>
                <a:lnTo>
                  <a:pt x="45" y="9"/>
                </a:lnTo>
                <a:lnTo>
                  <a:pt x="43" y="9"/>
                </a:lnTo>
                <a:lnTo>
                  <a:pt x="41" y="9"/>
                </a:lnTo>
                <a:lnTo>
                  <a:pt x="37" y="11"/>
                </a:lnTo>
                <a:lnTo>
                  <a:pt x="34" y="11"/>
                </a:lnTo>
                <a:lnTo>
                  <a:pt x="32" y="11"/>
                </a:lnTo>
                <a:lnTo>
                  <a:pt x="30" y="11"/>
                </a:lnTo>
                <a:lnTo>
                  <a:pt x="28" y="11"/>
                </a:lnTo>
                <a:lnTo>
                  <a:pt x="24" y="11"/>
                </a:lnTo>
                <a:lnTo>
                  <a:pt x="21" y="13"/>
                </a:lnTo>
                <a:lnTo>
                  <a:pt x="19" y="13"/>
                </a:lnTo>
                <a:lnTo>
                  <a:pt x="15" y="13"/>
                </a:lnTo>
                <a:lnTo>
                  <a:pt x="13" y="13"/>
                </a:lnTo>
                <a:lnTo>
                  <a:pt x="11" y="13"/>
                </a:lnTo>
                <a:lnTo>
                  <a:pt x="6" y="13"/>
                </a:lnTo>
                <a:lnTo>
                  <a:pt x="4" y="13"/>
                </a:lnTo>
                <a:lnTo>
                  <a:pt x="0" y="13"/>
                </a:lnTo>
                <a:lnTo>
                  <a:pt x="0" y="25"/>
                </a:lnTo>
                <a:lnTo>
                  <a:pt x="4" y="25"/>
                </a:lnTo>
                <a:lnTo>
                  <a:pt x="6" y="25"/>
                </a:lnTo>
                <a:lnTo>
                  <a:pt x="11" y="25"/>
                </a:lnTo>
                <a:lnTo>
                  <a:pt x="13" y="25"/>
                </a:lnTo>
                <a:lnTo>
                  <a:pt x="17" y="25"/>
                </a:lnTo>
                <a:lnTo>
                  <a:pt x="19" y="25"/>
                </a:lnTo>
                <a:lnTo>
                  <a:pt x="24" y="23"/>
                </a:lnTo>
                <a:lnTo>
                  <a:pt x="26" y="23"/>
                </a:lnTo>
                <a:lnTo>
                  <a:pt x="28" y="23"/>
                </a:lnTo>
                <a:lnTo>
                  <a:pt x="32" y="23"/>
                </a:lnTo>
                <a:lnTo>
                  <a:pt x="34" y="23"/>
                </a:lnTo>
                <a:lnTo>
                  <a:pt x="37" y="23"/>
                </a:lnTo>
                <a:lnTo>
                  <a:pt x="39" y="21"/>
                </a:lnTo>
                <a:lnTo>
                  <a:pt x="41" y="21"/>
                </a:lnTo>
                <a:lnTo>
                  <a:pt x="45" y="21"/>
                </a:lnTo>
                <a:lnTo>
                  <a:pt x="48" y="21"/>
                </a:lnTo>
                <a:lnTo>
                  <a:pt x="50" y="21"/>
                </a:lnTo>
                <a:lnTo>
                  <a:pt x="52" y="19"/>
                </a:lnTo>
                <a:lnTo>
                  <a:pt x="54" y="19"/>
                </a:lnTo>
                <a:lnTo>
                  <a:pt x="56" y="19"/>
                </a:lnTo>
                <a:lnTo>
                  <a:pt x="58" y="19"/>
                </a:lnTo>
                <a:lnTo>
                  <a:pt x="61" y="17"/>
                </a:lnTo>
                <a:lnTo>
                  <a:pt x="63" y="17"/>
                </a:lnTo>
                <a:lnTo>
                  <a:pt x="65" y="17"/>
                </a:lnTo>
                <a:lnTo>
                  <a:pt x="67" y="17"/>
                </a:lnTo>
                <a:lnTo>
                  <a:pt x="69" y="15"/>
                </a:lnTo>
                <a:lnTo>
                  <a:pt x="71" y="15"/>
                </a:lnTo>
                <a:lnTo>
                  <a:pt x="74" y="13"/>
                </a:lnTo>
                <a:lnTo>
                  <a:pt x="76" y="13"/>
                </a:lnTo>
                <a:lnTo>
                  <a:pt x="78" y="11"/>
                </a:lnTo>
                <a:lnTo>
                  <a:pt x="71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6" name="Freeform 1"/>
          <p:cNvSpPr>
            <a:spLocks/>
          </p:cNvSpPr>
          <p:nvPr/>
        </p:nvSpPr>
        <p:spPr bwMode="auto">
          <a:xfrm>
            <a:off x="6016625" y="3305175"/>
            <a:ext cx="31750" cy="50800"/>
          </a:xfrm>
          <a:custGeom>
            <a:avLst/>
            <a:gdLst>
              <a:gd name="T0" fmla="*/ 19242 w 33"/>
              <a:gd name="T1" fmla="*/ 0 h 47"/>
              <a:gd name="T2" fmla="*/ 19242 w 33"/>
              <a:gd name="T3" fmla="*/ 2162 h 47"/>
              <a:gd name="T4" fmla="*/ 19242 w 33"/>
              <a:gd name="T5" fmla="*/ 4323 h 47"/>
              <a:gd name="T6" fmla="*/ 17318 w 33"/>
              <a:gd name="T7" fmla="*/ 6485 h 47"/>
              <a:gd name="T8" fmla="*/ 17318 w 33"/>
              <a:gd name="T9" fmla="*/ 8647 h 47"/>
              <a:gd name="T10" fmla="*/ 17318 w 33"/>
              <a:gd name="T11" fmla="*/ 10809 h 47"/>
              <a:gd name="T12" fmla="*/ 17318 w 33"/>
              <a:gd name="T13" fmla="*/ 12970 h 47"/>
              <a:gd name="T14" fmla="*/ 17318 w 33"/>
              <a:gd name="T15" fmla="*/ 15132 h 47"/>
              <a:gd name="T16" fmla="*/ 17318 w 33"/>
              <a:gd name="T17" fmla="*/ 17294 h 47"/>
              <a:gd name="T18" fmla="*/ 17318 w 33"/>
              <a:gd name="T19" fmla="*/ 19455 h 47"/>
              <a:gd name="T20" fmla="*/ 15394 w 33"/>
              <a:gd name="T21" fmla="*/ 19455 h 47"/>
              <a:gd name="T22" fmla="*/ 15394 w 33"/>
              <a:gd name="T23" fmla="*/ 21617 h 47"/>
              <a:gd name="T24" fmla="*/ 15394 w 33"/>
              <a:gd name="T25" fmla="*/ 23779 h 47"/>
              <a:gd name="T26" fmla="*/ 13470 w 33"/>
              <a:gd name="T27" fmla="*/ 25940 h 47"/>
              <a:gd name="T28" fmla="*/ 13470 w 33"/>
              <a:gd name="T29" fmla="*/ 28102 h 47"/>
              <a:gd name="T30" fmla="*/ 10583 w 33"/>
              <a:gd name="T31" fmla="*/ 30264 h 47"/>
              <a:gd name="T32" fmla="*/ 10583 w 33"/>
              <a:gd name="T33" fmla="*/ 32426 h 47"/>
              <a:gd name="T34" fmla="*/ 8659 w 33"/>
              <a:gd name="T35" fmla="*/ 32426 h 47"/>
              <a:gd name="T36" fmla="*/ 6735 w 33"/>
              <a:gd name="T37" fmla="*/ 34587 h 47"/>
              <a:gd name="T38" fmla="*/ 4811 w 33"/>
              <a:gd name="T39" fmla="*/ 36749 h 47"/>
              <a:gd name="T40" fmla="*/ 2886 w 33"/>
              <a:gd name="T41" fmla="*/ 36749 h 47"/>
              <a:gd name="T42" fmla="*/ 2886 w 33"/>
              <a:gd name="T43" fmla="*/ 38911 h 47"/>
              <a:gd name="T44" fmla="*/ 0 w 33"/>
              <a:gd name="T45" fmla="*/ 38911 h 47"/>
              <a:gd name="T46" fmla="*/ 6735 w 33"/>
              <a:gd name="T47" fmla="*/ 50800 h 47"/>
              <a:gd name="T48" fmla="*/ 8659 w 33"/>
              <a:gd name="T49" fmla="*/ 50800 h 47"/>
              <a:gd name="T50" fmla="*/ 8659 w 33"/>
              <a:gd name="T51" fmla="*/ 48638 h 47"/>
              <a:gd name="T52" fmla="*/ 10583 w 33"/>
              <a:gd name="T53" fmla="*/ 48638 h 47"/>
              <a:gd name="T54" fmla="*/ 13470 w 33"/>
              <a:gd name="T55" fmla="*/ 48638 h 47"/>
              <a:gd name="T56" fmla="*/ 13470 w 33"/>
              <a:gd name="T57" fmla="*/ 45396 h 47"/>
              <a:gd name="T58" fmla="*/ 15394 w 33"/>
              <a:gd name="T59" fmla="*/ 45396 h 47"/>
              <a:gd name="T60" fmla="*/ 17318 w 33"/>
              <a:gd name="T61" fmla="*/ 43234 h 47"/>
              <a:gd name="T62" fmla="*/ 17318 w 33"/>
              <a:gd name="T63" fmla="*/ 41072 h 47"/>
              <a:gd name="T64" fmla="*/ 19242 w 33"/>
              <a:gd name="T65" fmla="*/ 41072 h 47"/>
              <a:gd name="T66" fmla="*/ 19242 w 33"/>
              <a:gd name="T67" fmla="*/ 38911 h 47"/>
              <a:gd name="T68" fmla="*/ 21167 w 33"/>
              <a:gd name="T69" fmla="*/ 38911 h 47"/>
              <a:gd name="T70" fmla="*/ 21167 w 33"/>
              <a:gd name="T71" fmla="*/ 36749 h 47"/>
              <a:gd name="T72" fmla="*/ 23091 w 33"/>
              <a:gd name="T73" fmla="*/ 34587 h 47"/>
              <a:gd name="T74" fmla="*/ 23091 w 33"/>
              <a:gd name="T75" fmla="*/ 32426 h 47"/>
              <a:gd name="T76" fmla="*/ 25977 w 33"/>
              <a:gd name="T77" fmla="*/ 30264 h 47"/>
              <a:gd name="T78" fmla="*/ 25977 w 33"/>
              <a:gd name="T79" fmla="*/ 28102 h 47"/>
              <a:gd name="T80" fmla="*/ 27902 w 33"/>
              <a:gd name="T81" fmla="*/ 25940 h 47"/>
              <a:gd name="T82" fmla="*/ 27902 w 33"/>
              <a:gd name="T83" fmla="*/ 23779 h 47"/>
              <a:gd name="T84" fmla="*/ 27902 w 33"/>
              <a:gd name="T85" fmla="*/ 21617 h 47"/>
              <a:gd name="T86" fmla="*/ 27902 w 33"/>
              <a:gd name="T87" fmla="*/ 19455 h 47"/>
              <a:gd name="T88" fmla="*/ 29826 w 33"/>
              <a:gd name="T89" fmla="*/ 17294 h 47"/>
              <a:gd name="T90" fmla="*/ 29826 w 33"/>
              <a:gd name="T91" fmla="*/ 15132 h 47"/>
              <a:gd name="T92" fmla="*/ 29826 w 33"/>
              <a:gd name="T93" fmla="*/ 12970 h 47"/>
              <a:gd name="T94" fmla="*/ 29826 w 33"/>
              <a:gd name="T95" fmla="*/ 10809 h 47"/>
              <a:gd name="T96" fmla="*/ 29826 w 33"/>
              <a:gd name="T97" fmla="*/ 8647 h 47"/>
              <a:gd name="T98" fmla="*/ 29826 w 33"/>
              <a:gd name="T99" fmla="*/ 6485 h 47"/>
              <a:gd name="T100" fmla="*/ 31750 w 33"/>
              <a:gd name="T101" fmla="*/ 4323 h 47"/>
              <a:gd name="T102" fmla="*/ 31750 w 33"/>
              <a:gd name="T103" fmla="*/ 2162 h 47"/>
              <a:gd name="T104" fmla="*/ 31750 w 33"/>
              <a:gd name="T105" fmla="*/ 0 h 47"/>
              <a:gd name="T106" fmla="*/ 19242 w 33"/>
              <a:gd name="T107" fmla="*/ 0 h 4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3"/>
              <a:gd name="T163" fmla="*/ 0 h 47"/>
              <a:gd name="T164" fmla="*/ 33 w 33"/>
              <a:gd name="T165" fmla="*/ 47 h 4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3" h="47">
                <a:moveTo>
                  <a:pt x="20" y="0"/>
                </a:moveTo>
                <a:lnTo>
                  <a:pt x="20" y="2"/>
                </a:lnTo>
                <a:lnTo>
                  <a:pt x="20" y="4"/>
                </a:lnTo>
                <a:lnTo>
                  <a:pt x="18" y="6"/>
                </a:lnTo>
                <a:lnTo>
                  <a:pt x="18" y="8"/>
                </a:lnTo>
                <a:lnTo>
                  <a:pt x="18" y="10"/>
                </a:lnTo>
                <a:lnTo>
                  <a:pt x="18" y="12"/>
                </a:lnTo>
                <a:lnTo>
                  <a:pt x="18" y="14"/>
                </a:lnTo>
                <a:lnTo>
                  <a:pt x="18" y="16"/>
                </a:lnTo>
                <a:lnTo>
                  <a:pt x="18" y="18"/>
                </a:lnTo>
                <a:lnTo>
                  <a:pt x="16" y="18"/>
                </a:lnTo>
                <a:lnTo>
                  <a:pt x="16" y="20"/>
                </a:lnTo>
                <a:lnTo>
                  <a:pt x="16" y="22"/>
                </a:lnTo>
                <a:lnTo>
                  <a:pt x="14" y="24"/>
                </a:lnTo>
                <a:lnTo>
                  <a:pt x="14" y="26"/>
                </a:lnTo>
                <a:lnTo>
                  <a:pt x="11" y="28"/>
                </a:lnTo>
                <a:lnTo>
                  <a:pt x="11" y="30"/>
                </a:lnTo>
                <a:lnTo>
                  <a:pt x="9" y="30"/>
                </a:lnTo>
                <a:lnTo>
                  <a:pt x="7" y="32"/>
                </a:lnTo>
                <a:lnTo>
                  <a:pt x="5" y="34"/>
                </a:lnTo>
                <a:lnTo>
                  <a:pt x="3" y="34"/>
                </a:lnTo>
                <a:lnTo>
                  <a:pt x="3" y="36"/>
                </a:lnTo>
                <a:lnTo>
                  <a:pt x="0" y="36"/>
                </a:lnTo>
                <a:lnTo>
                  <a:pt x="7" y="47"/>
                </a:lnTo>
                <a:lnTo>
                  <a:pt x="9" y="47"/>
                </a:lnTo>
                <a:lnTo>
                  <a:pt x="9" y="45"/>
                </a:lnTo>
                <a:lnTo>
                  <a:pt x="11" y="45"/>
                </a:lnTo>
                <a:lnTo>
                  <a:pt x="14" y="45"/>
                </a:lnTo>
                <a:lnTo>
                  <a:pt x="14" y="42"/>
                </a:lnTo>
                <a:lnTo>
                  <a:pt x="16" y="42"/>
                </a:lnTo>
                <a:lnTo>
                  <a:pt x="18" y="40"/>
                </a:lnTo>
                <a:lnTo>
                  <a:pt x="18" y="38"/>
                </a:lnTo>
                <a:lnTo>
                  <a:pt x="20" y="38"/>
                </a:lnTo>
                <a:lnTo>
                  <a:pt x="20" y="36"/>
                </a:lnTo>
                <a:lnTo>
                  <a:pt x="22" y="36"/>
                </a:lnTo>
                <a:lnTo>
                  <a:pt x="22" y="34"/>
                </a:lnTo>
                <a:lnTo>
                  <a:pt x="24" y="32"/>
                </a:lnTo>
                <a:lnTo>
                  <a:pt x="24" y="30"/>
                </a:lnTo>
                <a:lnTo>
                  <a:pt x="27" y="28"/>
                </a:lnTo>
                <a:lnTo>
                  <a:pt x="27" y="26"/>
                </a:lnTo>
                <a:lnTo>
                  <a:pt x="29" y="24"/>
                </a:lnTo>
                <a:lnTo>
                  <a:pt x="29" y="22"/>
                </a:lnTo>
                <a:lnTo>
                  <a:pt x="29" y="20"/>
                </a:lnTo>
                <a:lnTo>
                  <a:pt x="29" y="18"/>
                </a:lnTo>
                <a:lnTo>
                  <a:pt x="31" y="16"/>
                </a:lnTo>
                <a:lnTo>
                  <a:pt x="31" y="14"/>
                </a:lnTo>
                <a:lnTo>
                  <a:pt x="31" y="12"/>
                </a:lnTo>
                <a:lnTo>
                  <a:pt x="31" y="10"/>
                </a:lnTo>
                <a:lnTo>
                  <a:pt x="31" y="8"/>
                </a:lnTo>
                <a:lnTo>
                  <a:pt x="31" y="6"/>
                </a:lnTo>
                <a:lnTo>
                  <a:pt x="33" y="4"/>
                </a:lnTo>
                <a:lnTo>
                  <a:pt x="33" y="2"/>
                </a:lnTo>
                <a:lnTo>
                  <a:pt x="33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7" name="Freeform 2"/>
          <p:cNvSpPr>
            <a:spLocks/>
          </p:cNvSpPr>
          <p:nvPr/>
        </p:nvSpPr>
        <p:spPr bwMode="auto">
          <a:xfrm>
            <a:off x="6035675" y="3294063"/>
            <a:ext cx="12700" cy="11112"/>
          </a:xfrm>
          <a:custGeom>
            <a:avLst/>
            <a:gdLst>
              <a:gd name="T0" fmla="*/ 6838 w 13"/>
              <a:gd name="T1" fmla="*/ 0 h 10"/>
              <a:gd name="T2" fmla="*/ 0 w 13"/>
              <a:gd name="T3" fmla="*/ 0 h 10"/>
              <a:gd name="T4" fmla="*/ 0 w 13"/>
              <a:gd name="T5" fmla="*/ 11112 h 10"/>
              <a:gd name="T6" fmla="*/ 12700 w 13"/>
              <a:gd name="T7" fmla="*/ 11112 h 10"/>
              <a:gd name="T8" fmla="*/ 12700 w 13"/>
              <a:gd name="T9" fmla="*/ 0 h 10"/>
              <a:gd name="T10" fmla="*/ 6838 w 13"/>
              <a:gd name="T11" fmla="*/ 0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"/>
              <a:gd name="T19" fmla="*/ 0 h 10"/>
              <a:gd name="T20" fmla="*/ 13 w 13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" h="10">
                <a:moveTo>
                  <a:pt x="7" y="0"/>
                </a:moveTo>
                <a:lnTo>
                  <a:pt x="0" y="0"/>
                </a:lnTo>
                <a:lnTo>
                  <a:pt x="0" y="10"/>
                </a:lnTo>
                <a:lnTo>
                  <a:pt x="13" y="10"/>
                </a:lnTo>
                <a:lnTo>
                  <a:pt x="13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22899" name="Rectangle 6"/>
          <p:cNvSpPr>
            <a:spLocks noChangeArrowheads="1"/>
          </p:cNvSpPr>
          <p:nvPr/>
        </p:nvSpPr>
        <p:spPr bwMode="auto">
          <a:xfrm>
            <a:off x="5276850" y="947738"/>
            <a:ext cx="9682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 dirty="0"/>
              <a:t>V</a:t>
            </a:r>
            <a:r>
              <a:rPr lang="en-US" sz="1600" dirty="0"/>
              <a:t> (induced)</a:t>
            </a: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00" name="Rectangle 7"/>
              <p:cNvSpPr>
                <a:spLocks noChangeArrowheads="1"/>
              </p:cNvSpPr>
              <p:nvPr/>
            </p:nvSpPr>
            <p:spPr bwMode="auto">
              <a:xfrm>
                <a:off x="6686550" y="885031"/>
                <a:ext cx="26019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1800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2900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6550" y="885031"/>
                <a:ext cx="26019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0930" r="-4651" b="-1739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02" name="Rectangle 9"/>
              <p:cNvSpPr>
                <a:spLocks noChangeArrowheads="1"/>
              </p:cNvSpPr>
              <p:nvPr/>
            </p:nvSpPr>
            <p:spPr bwMode="auto">
              <a:xfrm>
                <a:off x="5416550" y="2855913"/>
                <a:ext cx="20563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290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6550" y="2855913"/>
                <a:ext cx="20563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0303" r="-24242" b="-78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03" name="Rectangle 10"/>
              <p:cNvSpPr>
                <a:spLocks noChangeArrowheads="1"/>
              </p:cNvSpPr>
              <p:nvPr/>
            </p:nvSpPr>
            <p:spPr bwMode="auto">
              <a:xfrm>
                <a:off x="4938713" y="2855913"/>
                <a:ext cx="22769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2903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8713" y="2855913"/>
                <a:ext cx="227690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23684" r="-18421" b="-78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04" name="Line 11"/>
          <p:cNvSpPr>
            <a:spLocks noChangeShapeType="1"/>
          </p:cNvSpPr>
          <p:nvPr/>
        </p:nvSpPr>
        <p:spPr bwMode="auto">
          <a:xfrm>
            <a:off x="4287838" y="1358900"/>
            <a:ext cx="703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905" name="Line 13"/>
          <p:cNvSpPr>
            <a:spLocks noChangeShapeType="1"/>
          </p:cNvSpPr>
          <p:nvPr/>
        </p:nvSpPr>
        <p:spPr bwMode="auto">
          <a:xfrm>
            <a:off x="4284663" y="2727325"/>
            <a:ext cx="703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06" name="Rectangle 14"/>
              <p:cNvSpPr>
                <a:spLocks noChangeArrowheads="1"/>
              </p:cNvSpPr>
              <p:nvPr/>
            </p:nvSpPr>
            <p:spPr bwMode="auto">
              <a:xfrm>
                <a:off x="561975" y="2743200"/>
                <a:ext cx="2673350" cy="635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eaLnBrk="0" hangingPunct="0">
                  <a:lnSpc>
                    <a:spcPct val="110000"/>
                  </a:lnSpc>
                </a:pPr>
                <a:r>
                  <a:rPr lang="en-US" sz="1800" dirty="0" smtClean="0"/>
                  <a:t>Energy deposited by a single charge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8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  <m:sSup>
                      <m:sSup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2906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1975" y="2743200"/>
                <a:ext cx="2673350" cy="635430"/>
              </a:xfrm>
              <a:prstGeom prst="rect">
                <a:avLst/>
              </a:prstGeom>
              <a:blipFill rotWithShape="0">
                <a:blip r:embed="rId10"/>
                <a:stretch>
                  <a:fillRect l="-5239" t="-10577" r="-5923" b="-182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07" name="Line 18"/>
          <p:cNvSpPr>
            <a:spLocks noChangeShapeType="1"/>
          </p:cNvSpPr>
          <p:nvPr/>
        </p:nvSpPr>
        <p:spPr bwMode="auto">
          <a:xfrm>
            <a:off x="3570288" y="1812924"/>
            <a:ext cx="1143000" cy="168275"/>
          </a:xfrm>
          <a:prstGeom prst="line">
            <a:avLst/>
          </a:prstGeom>
          <a:noFill/>
          <a:ln w="25400">
            <a:solidFill>
              <a:srgbClr val="FF0066"/>
            </a:solidFill>
            <a:prstDash val="solid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987" name="Group 1986"/>
          <p:cNvGrpSpPr/>
          <p:nvPr/>
        </p:nvGrpSpPr>
        <p:grpSpPr>
          <a:xfrm>
            <a:off x="3644900" y="571084"/>
            <a:ext cx="4365398" cy="2583279"/>
            <a:chOff x="3644900" y="571084"/>
            <a:chExt cx="4365398" cy="2583279"/>
          </a:xfrm>
        </p:grpSpPr>
        <p:sp>
          <p:nvSpPr>
            <p:cNvPr id="22908" name="Oval 19"/>
            <p:cNvSpPr>
              <a:spLocks noChangeArrowheads="1"/>
            </p:cNvSpPr>
            <p:nvPr/>
          </p:nvSpPr>
          <p:spPr bwMode="auto">
            <a:xfrm>
              <a:off x="3644900" y="1001713"/>
              <a:ext cx="2801938" cy="2152650"/>
            </a:xfrm>
            <a:prstGeom prst="ellipse">
              <a:avLst/>
            </a:prstGeom>
            <a:noFill/>
            <a:ln w="25400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09" name="Text Box 20"/>
            <p:cNvSpPr txBox="1">
              <a:spLocks noChangeArrowheads="1"/>
            </p:cNvSpPr>
            <p:nvPr/>
          </p:nvSpPr>
          <p:spPr bwMode="auto">
            <a:xfrm>
              <a:off x="5139191" y="571084"/>
              <a:ext cx="287110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Impedance seen by the beam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0421" y="4825932"/>
                <a:ext cx="1081515" cy="665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𝑎𝑐𝑐</m:t>
                              </m:r>
                            </m:sub>
                          </m:sSub>
                        </m:num>
                        <m:den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𝑙𝑜𝑠𝑠</m:t>
                              </m:r>
                            </m:sub>
                          </m:sSub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21" y="4825932"/>
                <a:ext cx="1081515" cy="665888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4505" y="4282984"/>
            <a:ext cx="5503070" cy="19191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69807" y="5987019"/>
                <a:ext cx="532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807" y="5987019"/>
                <a:ext cx="532518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Line Callout 2 (No Border) 15"/>
              <p:cNvSpPr/>
              <p:nvPr/>
            </p:nvSpPr>
            <p:spPr>
              <a:xfrm>
                <a:off x="4550455" y="4461181"/>
                <a:ext cx="1076325" cy="456406"/>
              </a:xfrm>
              <a:prstGeom prst="callout2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ⅇ</m:t>
                          </m:r>
                        </m:e>
                        <m:sup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800" dirty="0" smtClean="0"/>
              </a:p>
              <a:p>
                <a:pPr algn="ctr"/>
                <a:endParaRPr lang="en-GB" sz="1800" dirty="0" smtClean="0"/>
              </a:p>
            </p:txBody>
          </p:sp>
        </mc:Choice>
        <mc:Fallback xmlns="">
          <p:sp>
            <p:nvSpPr>
              <p:cNvPr id="16" name="Line Callout 2 (No Border)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455" y="4461181"/>
                <a:ext cx="1076325" cy="456406"/>
              </a:xfrm>
              <a:prstGeom prst="callout2">
                <a:avLst/>
              </a:prstGeom>
              <a:blipFill rotWithShape="0">
                <a:blip r:embed="rId16"/>
                <a:stretch>
                  <a:fillRect t="-174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 bwMode="auto">
              <a:xfrm>
                <a:off x="6952171" y="2869597"/>
                <a:ext cx="189096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171" y="2869597"/>
                <a:ext cx="1890967" cy="400110"/>
              </a:xfrm>
              <a:prstGeom prst="rect">
                <a:avLst/>
              </a:prstGeom>
              <a:blipFill rotWithShape="0">
                <a:blip r:embed="rId17"/>
                <a:stretch>
                  <a:fillRect t="-118462" b="-1815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 bwMode="auto">
              <a:xfrm>
                <a:off x="6952171" y="3337316"/>
                <a:ext cx="1913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171" y="3337316"/>
                <a:ext cx="1913023" cy="400110"/>
              </a:xfrm>
              <a:prstGeom prst="rect">
                <a:avLst/>
              </a:prstGeom>
              <a:blipFill rotWithShape="0">
                <a:blip r:embed="rId18"/>
                <a:stretch>
                  <a:fillRect t="-116667" b="-17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02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Diagram 12"/>
              <p:cNvGraphicFramePr/>
              <p:nvPr>
                <p:extLst>
                  <p:ext uri="{D42A27DB-BD31-4B8C-83A1-F6EECF244321}">
                    <p14:modId xmlns:p14="http://schemas.microsoft.com/office/powerpoint/2010/main" val="2256024405"/>
                  </p:ext>
                </p:extLst>
              </p:nvPr>
            </p:nvGraphicFramePr>
            <p:xfrm>
              <a:off x="857224" y="1214422"/>
              <a:ext cx="7286676" cy="464347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13" name="Diagram 12"/>
              <p:cNvGraphicFramePr/>
              <p:nvPr>
                <p:extLst>
                  <p:ext uri="{D42A27DB-BD31-4B8C-83A1-F6EECF244321}">
                    <p14:modId xmlns:p14="http://schemas.microsoft.com/office/powerpoint/2010/main" val="2256024405"/>
                  </p:ext>
                </p:extLst>
              </p:nvPr>
            </p:nvGraphicFramePr>
            <p:xfrm>
              <a:off x="857224" y="1214422"/>
              <a:ext cx="7286676" cy="464347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561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94400" y="111764"/>
                <a:ext cx="8092350" cy="787473"/>
              </a:xfrm>
            </p:spPr>
            <p:txBody>
              <a:bodyPr>
                <a:normAutofit fontScale="90000"/>
              </a:bodyPr>
              <a:lstStyle/>
              <a:p>
                <a:pPr eaLnBrk="1" hangingPunct="1"/>
                <a:r>
                  <a:rPr lang="en-US" dirty="0" smtClean="0"/>
                  <a:t>Summary: relations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3561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4400" y="111764"/>
                <a:ext cx="8092350" cy="787473"/>
              </a:xfrm>
              <a:blipFill rotWithShape="0">
                <a:blip r:embed="rId12"/>
                <a:stretch>
                  <a:fillRect l="-1507" t="-8462" b="-2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10-Sep-2015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2429" y="2312459"/>
                <a:ext cx="1482201" cy="762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0" i="1" smtClean="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9" y="2312459"/>
                <a:ext cx="1482201" cy="7621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865" y="3233711"/>
                <a:ext cx="2683107" cy="755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𝑙𝑜𝑠𝑠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2000" i="1">
                              <a:latin typeface="Cambria Math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65" y="3233711"/>
                <a:ext cx="2683107" cy="75572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56176" y="2842028"/>
                <a:ext cx="2317686" cy="76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𝑅</m:t>
                      </m:r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842028"/>
                <a:ext cx="2317686" cy="7618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78794" y="5497633"/>
                <a:ext cx="1443536" cy="720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794" y="5497633"/>
                <a:ext cx="1443536" cy="720518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1229025" y="854163"/>
            <a:ext cx="67290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  <a:latin typeface="+mn-lt"/>
              </a:rPr>
              <a:t>Attention     –        different          definitions       are     used     in     literature    !</a:t>
            </a:r>
            <a:endParaRPr lang="en-GB" sz="1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346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>
            <a:normAutofit/>
          </a:bodyPr>
          <a:lstStyle/>
          <a:p>
            <a:r>
              <a:rPr lang="en-US" sz="3600" dirty="0"/>
              <a:t>Beam </a:t>
            </a:r>
            <a:r>
              <a:rPr lang="en-US" sz="3600" dirty="0" smtClean="0"/>
              <a:t>loading</a:t>
            </a:r>
            <a:endParaRPr lang="en-GB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The beam current “loads” the cavity, in the </a:t>
                </a:r>
                <a:br>
                  <a:rPr lang="en-GB" sz="2000" dirty="0" smtClean="0"/>
                </a:br>
                <a:r>
                  <a:rPr lang="en-GB" sz="2000" dirty="0" smtClean="0"/>
                  <a:t>equivalent circuit this appears as an impedance in </a:t>
                </a:r>
                <a:br>
                  <a:rPr lang="en-GB" sz="2000" dirty="0" smtClean="0"/>
                </a:br>
                <a:r>
                  <a:rPr lang="en-GB" sz="2000" dirty="0" smtClean="0"/>
                  <a:t>parallel to the shunt impedance.</a:t>
                </a:r>
              </a:p>
              <a:p>
                <a:r>
                  <a:rPr lang="en-GB" sz="2000" dirty="0"/>
                  <a:t>If the generator is matched to the unloaded </a:t>
                </a:r>
                <a:r>
                  <a:rPr lang="en-GB" sz="2000" dirty="0" smtClean="0"/>
                  <a:t>cavity </a:t>
                </a:r>
                <a:br>
                  <a:rPr lang="en-GB" sz="2000" dirty="0" smtClean="0"/>
                </a:br>
                <a:r>
                  <a:rPr lang="en-GB" sz="2000" dirty="0" smtClean="0"/>
                  <a:t>(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000" dirty="0" smtClean="0"/>
                  <a:t>), beam </a:t>
                </a:r>
                <a:r>
                  <a:rPr lang="en-GB" sz="2000" dirty="0"/>
                  <a:t>loading will </a:t>
                </a:r>
                <a:r>
                  <a:rPr lang="en-GB" sz="2000" dirty="0" smtClean="0"/>
                  <a:t>(normally) cause </a:t>
                </a:r>
                <a:r>
                  <a:rPr lang="en-GB" sz="2000" dirty="0"/>
                  <a:t>the accelerating voltage to decrease</a:t>
                </a:r>
                <a:r>
                  <a:rPr lang="en-GB" sz="2000" dirty="0" smtClean="0"/>
                  <a:t>.</a:t>
                </a:r>
              </a:p>
              <a:p>
                <a:r>
                  <a:rPr lang="en-GB" sz="2000" dirty="0"/>
                  <a:t>The power absorbed by the beam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ℜ</m:t>
                    </m:r>
                    <m:d>
                      <m:dPr>
                        <m:begChr m:val="{"/>
                        <m:endChr m:val="}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  <m:sSubSup>
                          <m:sSub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  <a:p>
                <a:r>
                  <a:rPr lang="en-GB" sz="2000" dirty="0"/>
                  <a:t>For high </a:t>
                </a:r>
                <a:r>
                  <a:rPr lang="en-GB" sz="2000" dirty="0" smtClean="0"/>
                  <a:t>power </a:t>
                </a:r>
                <a:r>
                  <a:rPr lang="en-GB" sz="2000" dirty="0"/>
                  <a:t>transfer </a:t>
                </a:r>
                <a:r>
                  <a:rPr lang="en-GB" sz="2000" dirty="0" smtClean="0"/>
                  <a:t>efficiency RF </a:t>
                </a:r>
                <a:r>
                  <a:rPr lang="en-GB" sz="2000" dirty="0" smtClean="0">
                    <a:sym typeface="Wingdings" panose="05000000000000000000" pitchFamily="2" charset="2"/>
                  </a:rPr>
                  <a:t> beam</a:t>
                </a:r>
                <a:r>
                  <a:rPr lang="en-GB" sz="2000" dirty="0" smtClean="0"/>
                  <a:t>, </a:t>
                </a:r>
                <a:r>
                  <a:rPr lang="en-GB" sz="2000" dirty="0"/>
                  <a:t>beam loading </a:t>
                </a:r>
                <a:r>
                  <a:rPr lang="en-GB" sz="2000" dirty="0" smtClean="0"/>
                  <a:t>must be high</a:t>
                </a:r>
                <a:r>
                  <a:rPr lang="en-GB" sz="2000" dirty="0"/>
                  <a:t>!</a:t>
                </a:r>
                <a:endParaRPr lang="en-GB" sz="2000" dirty="0" smtClean="0"/>
              </a:p>
              <a:p>
                <a:r>
                  <a:rPr lang="en-GB" sz="2000" dirty="0" smtClean="0"/>
                  <a:t>For SC cavities (very large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 smtClean="0"/>
                  <a:t>, the generator is typically matched to the beam impedance!</a:t>
                </a:r>
              </a:p>
              <a:p>
                <a:r>
                  <a:rPr lang="en-GB" sz="2000" b="0" dirty="0" smtClean="0"/>
                  <a:t>Variation in the beam current leads to </a:t>
                </a:r>
                <a:r>
                  <a:rPr lang="en-GB" sz="2000" b="1" dirty="0" smtClean="0"/>
                  <a:t>transient beam loading</a:t>
                </a:r>
                <a:r>
                  <a:rPr lang="en-GB" sz="2000" b="0" dirty="0" smtClean="0"/>
                  <a:t>, which requires special care!</a:t>
                </a:r>
              </a:p>
              <a:p>
                <a:r>
                  <a:rPr lang="en-GB" sz="2000" dirty="0" smtClean="0"/>
                  <a:t>Often the “impedance” the beam presents is strongly reactive – this leads to a detuning of the cavity.</a:t>
                </a:r>
                <a:endParaRPr lang="en-GB" sz="2000" b="0" dirty="0" smtClean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150" y="1093164"/>
            <a:ext cx="3113442" cy="129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2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>
            <a:normAutofit/>
          </a:bodyPr>
          <a:lstStyle/>
          <a:p>
            <a:r>
              <a:rPr lang="en-GB" dirty="0" smtClean="0"/>
              <a:t>Multipactor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The words “multipactor”, “to </a:t>
                </a:r>
                <a:r>
                  <a:rPr lang="en-GB" sz="2000" dirty="0" err="1" smtClean="0"/>
                  <a:t>multipact</a:t>
                </a:r>
                <a:r>
                  <a:rPr lang="en-GB" sz="2000" dirty="0" smtClean="0"/>
                  <a:t>” and “multipacting” are artificially composed of “multiple” “impact”.</a:t>
                </a:r>
              </a:p>
              <a:p>
                <a:r>
                  <a:rPr lang="en-GB" sz="2000" dirty="0" smtClean="0"/>
                  <a:t>Multipactor describes a resonant RF phenomenon in vacuum:</a:t>
                </a:r>
              </a:p>
              <a:p>
                <a:pPr lvl="1"/>
                <a:r>
                  <a:rPr lang="en-GB" sz="1600" dirty="0" smtClean="0"/>
                  <a:t>Consider a free electron in a simple cavity – it gets accelerated by the </a:t>
                </a:r>
                <a:br>
                  <a:rPr lang="en-GB" sz="1600" dirty="0" smtClean="0"/>
                </a:br>
                <a:r>
                  <a:rPr lang="en-GB" sz="1600" dirty="0" smtClean="0"/>
                  <a:t>electric field towards the wall</a:t>
                </a:r>
              </a:p>
              <a:p>
                <a:pPr lvl="1"/>
                <a:r>
                  <a:rPr lang="en-GB" sz="1600" dirty="0" smtClean="0"/>
                  <a:t>when it impacts the wall, secondary electrons will be emitted, described </a:t>
                </a:r>
                <a:br>
                  <a:rPr lang="en-GB" sz="1600" dirty="0" smtClean="0"/>
                </a:br>
                <a:r>
                  <a:rPr lang="en-GB" sz="1600" dirty="0" smtClean="0"/>
                  <a:t>by the secondary emission yield (SEY)</a:t>
                </a:r>
              </a:p>
              <a:p>
                <a:pPr lvl="1"/>
                <a:r>
                  <a:rPr lang="en-GB" sz="1600" dirty="0" smtClean="0"/>
                  <a:t>in certain impact energy ranges, more than one electron is emitted for </a:t>
                </a:r>
                <a:br>
                  <a:rPr lang="en-GB" sz="1600" dirty="0" smtClean="0"/>
                </a:br>
                <a:r>
                  <a:rPr lang="en-GB" sz="1600" dirty="0" smtClean="0"/>
                  <a:t>one electron impacting! So the number of electrons can increase</a:t>
                </a:r>
              </a:p>
              <a:p>
                <a:pPr lvl="1"/>
                <a:r>
                  <a:rPr lang="en-GB" sz="1600" dirty="0" smtClean="0"/>
                  <a:t>When the time for an electron from emission to impact takes exactly </a:t>
                </a:r>
                <a:br>
                  <a:rPr lang="en-GB" sz="1600" dirty="0" smtClean="0"/>
                </a:br>
                <a:r>
                  <a:rPr lang="en-GB" sz="1600" dirty="0" smtClean="0"/>
                  <a:t>½ of the RF period, resonance occurs – with the SEY&gt;1, this leads to an</a:t>
                </a:r>
                <a:br>
                  <a:rPr lang="en-GB" sz="1600" dirty="0" smtClean="0"/>
                </a:br>
                <a:r>
                  <a:rPr lang="en-GB" sz="1600" dirty="0" smtClean="0"/>
                  <a:t>avalanche increase of electrons, effectively taking all RF power at this </a:t>
                </a:r>
                <a:br>
                  <a:rPr lang="en-GB" sz="1600" dirty="0" smtClean="0"/>
                </a:br>
                <a:r>
                  <a:rPr lang="en-GB" sz="1600" dirty="0" smtClean="0"/>
                  <a:t>field level, depleting the stored energy and limiting the field!</a:t>
                </a:r>
              </a:p>
              <a:p>
                <a:r>
                  <a:rPr lang="en-GB" sz="2000" dirty="0" smtClean="0"/>
                  <a:t>For this simple “2-point MP”, this resonance </a:t>
                </a:r>
                <a:br>
                  <a:rPr lang="en-GB" sz="2000" dirty="0" smtClean="0"/>
                </a:br>
                <a:r>
                  <a:rPr lang="en-GB" sz="2000" dirty="0" smtClean="0"/>
                  <a:t>condition is reached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𝑓𝑑</m:t>
                            </m:r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 or </a:t>
                </a:r>
                <a:r>
                  <a:rPr lang="en-GB" sz="2000" dirty="0" smtClean="0"/>
                  <a:t/>
                </a:r>
                <a:br>
                  <a:rPr lang="en-GB" sz="2000" dirty="0" smtClean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112 </m:t>
                        </m:r>
                        <m:r>
                          <m:rPr>
                            <m:nor/>
                          </m:rPr>
                          <a:rPr lang="en-GB" sz="2000">
                            <a:latin typeface="Cambria Math" panose="02040503050406030204" pitchFamily="18" charset="0"/>
                          </a:rPr>
                          <m:t>V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MHz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/>
                  <a:t>. There exist other resonant bands.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pill0-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3528" y="1609646"/>
            <a:ext cx="1435958" cy="2818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727"/>
          <a:stretch/>
        </p:blipFill>
        <p:spPr>
          <a:xfrm>
            <a:off x="6561716" y="4354252"/>
            <a:ext cx="2423534" cy="18910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6774294" y="6175011"/>
            <a:ext cx="23625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Sarah </a:t>
            </a:r>
            <a:r>
              <a:rPr lang="en-GB" sz="1600" dirty="0" err="1" smtClean="0">
                <a:latin typeface="+mn-lt"/>
              </a:rPr>
              <a:t>Aull</a:t>
            </a:r>
            <a:r>
              <a:rPr lang="en-GB" sz="1600" dirty="0" smtClean="0">
                <a:latin typeface="+mn-lt"/>
              </a:rPr>
              <a:t>/CERN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180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Multipactor (contd.)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Unfortunately, good metallic conductors (Cu, Ag, </a:t>
                </a:r>
                <a:r>
                  <a:rPr lang="en-GB" sz="2000" dirty="0" err="1"/>
                  <a:t>Nb</a:t>
                </a:r>
                <a:r>
                  <a:rPr lang="en-GB" sz="2000" dirty="0"/>
                  <a:t>) all have SEY&gt;1!</a:t>
                </a:r>
              </a:p>
              <a:p>
                <a:r>
                  <a:rPr lang="en-GB" sz="2000" dirty="0" smtClean="0"/>
                  <a:t>1-point MP occurs when the electron impact where they were emitted</a:t>
                </a:r>
              </a:p>
              <a:p>
                <a:r>
                  <a:rPr lang="en-GB" sz="2000" dirty="0" smtClean="0"/>
                  <a:t>Electron trajectories can be complex since both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GB" sz="2000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GB" sz="2000" dirty="0" smtClean="0"/>
                  <a:t> influence them; computer simulations allow to determine the MP bands (barriers)</a:t>
                </a:r>
              </a:p>
              <a:p>
                <a:r>
                  <a:rPr lang="en-GB" sz="2000" dirty="0" smtClean="0"/>
                  <a:t>To reduce of suppress MP, a combination of the following may be considered:</a:t>
                </a:r>
              </a:p>
              <a:p>
                <a:pPr lvl="1"/>
                <a:r>
                  <a:rPr lang="en-GB" sz="1600" dirty="0" smtClean="0"/>
                  <a:t>Use materials with low SEY</a:t>
                </a:r>
              </a:p>
              <a:p>
                <a:pPr lvl="1"/>
                <a:r>
                  <a:rPr lang="en-GB" sz="1600" dirty="0" smtClean="0"/>
                  <a:t>Optimize the shape of your cavity (</a:t>
                </a:r>
                <a:r>
                  <a:rPr lang="en-GB" sz="1600" dirty="0" smtClean="0">
                    <a:sym typeface="Wingdings" panose="05000000000000000000" pitchFamily="2" charset="2"/>
                  </a:rPr>
                  <a:t> elliptical cavity</a:t>
                </a:r>
                <a:r>
                  <a:rPr lang="en-GB" sz="1600" dirty="0" smtClean="0"/>
                  <a:t>)</a:t>
                </a:r>
              </a:p>
              <a:p>
                <a:pPr lvl="1"/>
                <a:r>
                  <a:rPr lang="en-GB" sz="1600" dirty="0" smtClean="0"/>
                  <a:t>Conditioning (surface altered by exposure to RF fields)</a:t>
                </a:r>
              </a:p>
              <a:p>
                <a:pPr lvl="1"/>
                <a:r>
                  <a:rPr lang="en-GB" sz="1600" dirty="0" smtClean="0"/>
                  <a:t>Coating </a:t>
                </a:r>
                <a:r>
                  <a:rPr lang="en-GB" sz="1600" dirty="0"/>
                  <a:t>(</a:t>
                </a:r>
                <a:r>
                  <a:rPr lang="en-GB" sz="1600" dirty="0" err="1"/>
                  <a:t>Ti</a:t>
                </a:r>
                <a:r>
                  <a:rPr lang="en-GB" sz="1600" dirty="0"/>
                  <a:t>, </a:t>
                </a:r>
                <a:r>
                  <a:rPr lang="en-GB" sz="1600" dirty="0" err="1"/>
                  <a:t>TiN</a:t>
                </a:r>
                <a:r>
                  <a:rPr lang="en-GB" sz="1600" dirty="0"/>
                  <a:t>, NEG, C …)</a:t>
                </a:r>
              </a:p>
              <a:p>
                <a:pPr lvl="1"/>
                <a:r>
                  <a:rPr lang="en-GB" sz="1600" dirty="0" smtClean="0"/>
                  <a:t>Clearing electrode (for a superimposed DC electric field)</a:t>
                </a:r>
                <a:endParaRPr lang="en-GB" sz="1600" dirty="0"/>
              </a:p>
              <a:p>
                <a:pPr lvl="1"/>
                <a:r>
                  <a:rPr lang="en-GB" sz="1600" dirty="0"/>
                  <a:t>R</a:t>
                </a:r>
                <a:r>
                  <a:rPr lang="en-GB" sz="1600" dirty="0" smtClean="0"/>
                  <a:t>ough </a:t>
                </a:r>
                <a:r>
                  <a:rPr lang="en-GB" sz="1600" dirty="0"/>
                  <a:t>surfaces</a:t>
                </a:r>
              </a:p>
              <a:p>
                <a:pPr lvl="1"/>
                <a:endParaRPr lang="en-GB" sz="16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3913" t="28752" r="20041" b="15830"/>
          <a:stretch/>
        </p:blipFill>
        <p:spPr>
          <a:xfrm>
            <a:off x="6355458" y="3067723"/>
            <a:ext cx="2418247" cy="235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0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Many gaps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do you gain with many gaps?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Rectangle 5"/>
              <p:cNvSpPr>
                <a:spLocks noChangeArrowheads="1"/>
              </p:cNvSpPr>
              <p:nvPr/>
            </p:nvSpPr>
            <p:spPr bwMode="auto">
              <a:xfrm>
                <a:off x="346075" y="950913"/>
                <a:ext cx="8389938" cy="2722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6075" indent="-346075">
                  <a:lnSpc>
                    <a:spcPct val="120000"/>
                  </a:lnSpc>
                  <a:buFontTx/>
                  <a:buChar char="•"/>
                </a:pPr>
                <a:r>
                  <a:rPr lang="en-US" sz="2400" dirty="0" smtClean="0">
                    <a:latin typeface="+mn-lt"/>
                  </a:rPr>
                  <a:t>The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 of a single gap cavity is limited to some 100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400" dirty="0">
                    <a:latin typeface="+mn-lt"/>
                  </a:rPr>
                  <a:t>Ω</a:t>
                </a:r>
                <a:r>
                  <a:rPr lang="en-US" sz="2400" dirty="0" smtClean="0">
                    <a:latin typeface="+mn-lt"/>
                  </a:rPr>
                  <a:t>.</a:t>
                </a:r>
                <a:r>
                  <a:rPr lang="en-US" sz="2400" dirty="0">
                    <a:latin typeface="+mn-lt"/>
                  </a:rPr>
                  <a:t/>
                </a:r>
                <a:br>
                  <a:rPr lang="en-US" sz="2400" dirty="0">
                    <a:latin typeface="+mn-lt"/>
                  </a:rPr>
                </a:br>
                <a:r>
                  <a:rPr lang="en-US" sz="2400" dirty="0">
                    <a:latin typeface="+mn-lt"/>
                  </a:rPr>
                  <a:t>Now consider to distribute the available power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+mn-lt"/>
                  </a:rPr>
                  <a:t> identical cavities: each will receive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latin typeface="+mn-lt"/>
                  </a:rPr>
                  <a:t>, thus produce an accelerating voltage </a:t>
                </a:r>
                <a:r>
                  <a:rPr lang="en-US" sz="2400" dirty="0" smtClean="0">
                    <a:latin typeface="+mn-lt"/>
                  </a:rPr>
                  <a:t>of                 . (Attention: phase important!)</a:t>
                </a:r>
                <a:r>
                  <a:rPr lang="en-US" sz="2400" dirty="0">
                    <a:latin typeface="+mn-lt"/>
                  </a:rPr>
                  <a:t/>
                </a:r>
                <a:br>
                  <a:rPr lang="en-US" sz="2400" dirty="0">
                    <a:latin typeface="+mn-lt"/>
                  </a:rPr>
                </a:br>
                <a:r>
                  <a:rPr lang="en-US" sz="2400" dirty="0">
                    <a:latin typeface="+mn-lt"/>
                  </a:rPr>
                  <a:t>The total accelerating voltage thus increased, equivalent to a total equivalent shunt impedance </a:t>
                </a:r>
                <a:r>
                  <a:rPr lang="en-US" sz="2400" dirty="0" smtClean="0">
                    <a:latin typeface="+mn-lt"/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𝑛𝑅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+mn-lt"/>
                  </a:rPr>
                  <a:t>.</a:t>
                </a:r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31752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075" y="950913"/>
                <a:ext cx="8389938" cy="2722562"/>
              </a:xfrm>
              <a:prstGeom prst="rect">
                <a:avLst/>
              </a:prstGeom>
              <a:blipFill rotWithShape="0">
                <a:blip r:embed="rId4"/>
                <a:stretch>
                  <a:fillRect l="-1163" t="-19687" b="-402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747" name="Object 6"/>
          <p:cNvGraphicFramePr>
            <a:graphicFrameLocks noChangeAspect="1"/>
          </p:cNvGraphicFramePr>
          <p:nvPr/>
        </p:nvGraphicFramePr>
        <p:xfrm>
          <a:off x="2010361" y="2359025"/>
          <a:ext cx="11318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9" name="Equation" r:id="rId5" imgW="1130040" imgH="406080" progId="Equation.3">
                  <p:embed/>
                </p:oleObj>
              </mc:Choice>
              <mc:Fallback>
                <p:oleObj name="Equation" r:id="rId5" imgW="1130040" imgH="4060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0361" y="2359025"/>
                        <a:ext cx="1131888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915988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Freeform 10"/>
          <p:cNvSpPr>
            <a:spLocks/>
          </p:cNvSpPr>
          <p:nvPr/>
        </p:nvSpPr>
        <p:spPr bwMode="auto">
          <a:xfrm>
            <a:off x="1185863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4 w 44"/>
              <a:gd name="T3" fmla="*/ 8 h 57"/>
              <a:gd name="T4" fmla="*/ 34 w 44"/>
              <a:gd name="T5" fmla="*/ 12 h 57"/>
              <a:gd name="T6" fmla="*/ 32 w 44"/>
              <a:gd name="T7" fmla="*/ 17 h 57"/>
              <a:gd name="T8" fmla="*/ 31 w 44"/>
              <a:gd name="T9" fmla="*/ 21 h 57"/>
              <a:gd name="T10" fmla="*/ 30 w 44"/>
              <a:gd name="T11" fmla="*/ 25 h 57"/>
              <a:gd name="T12" fmla="*/ 28 w 44"/>
              <a:gd name="T13" fmla="*/ 28 h 57"/>
              <a:gd name="T14" fmla="*/ 25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8 w 44"/>
              <a:gd name="T21" fmla="*/ 40 h 57"/>
              <a:gd name="T22" fmla="*/ 15 w 44"/>
              <a:gd name="T23" fmla="*/ 43 h 57"/>
              <a:gd name="T24" fmla="*/ 12 w 44"/>
              <a:gd name="T25" fmla="*/ 45 h 57"/>
              <a:gd name="T26" fmla="*/ 8 w 44"/>
              <a:gd name="T27" fmla="*/ 46 h 57"/>
              <a:gd name="T28" fmla="*/ 5 w 44"/>
              <a:gd name="T29" fmla="*/ 46 h 57"/>
              <a:gd name="T30" fmla="*/ 2 w 44"/>
              <a:gd name="T31" fmla="*/ 48 h 57"/>
              <a:gd name="T32" fmla="*/ 0 w 44"/>
              <a:gd name="T33" fmla="*/ 57 h 57"/>
              <a:gd name="T34" fmla="*/ 5 w 44"/>
              <a:gd name="T35" fmla="*/ 57 h 57"/>
              <a:gd name="T36" fmla="*/ 9 w 44"/>
              <a:gd name="T37" fmla="*/ 55 h 57"/>
              <a:gd name="T38" fmla="*/ 13 w 44"/>
              <a:gd name="T39" fmla="*/ 54 h 57"/>
              <a:gd name="T40" fmla="*/ 18 w 44"/>
              <a:gd name="T41" fmla="*/ 52 h 57"/>
              <a:gd name="T42" fmla="*/ 21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1 w 44"/>
              <a:gd name="T49" fmla="*/ 39 h 57"/>
              <a:gd name="T50" fmla="*/ 34 w 44"/>
              <a:gd name="T51" fmla="*/ 36 h 57"/>
              <a:gd name="T52" fmla="*/ 37 w 44"/>
              <a:gd name="T53" fmla="*/ 31 h 57"/>
              <a:gd name="T54" fmla="*/ 38 w 44"/>
              <a:gd name="T55" fmla="*/ 27 h 57"/>
              <a:gd name="T56" fmla="*/ 40 w 44"/>
              <a:gd name="T57" fmla="*/ 23 h 57"/>
              <a:gd name="T58" fmla="*/ 41 w 44"/>
              <a:gd name="T59" fmla="*/ 17 h 57"/>
              <a:gd name="T60" fmla="*/ 43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4" y="8"/>
                </a:lnTo>
                <a:lnTo>
                  <a:pt x="34" y="11"/>
                </a:lnTo>
                <a:lnTo>
                  <a:pt x="34" y="12"/>
                </a:lnTo>
                <a:lnTo>
                  <a:pt x="34" y="15"/>
                </a:lnTo>
                <a:lnTo>
                  <a:pt x="32" y="17"/>
                </a:lnTo>
                <a:lnTo>
                  <a:pt x="32" y="20"/>
                </a:lnTo>
                <a:lnTo>
                  <a:pt x="31" y="21"/>
                </a:lnTo>
                <a:lnTo>
                  <a:pt x="31" y="24"/>
                </a:lnTo>
                <a:lnTo>
                  <a:pt x="30" y="25"/>
                </a:lnTo>
                <a:lnTo>
                  <a:pt x="28" y="27"/>
                </a:lnTo>
                <a:lnTo>
                  <a:pt x="28" y="28"/>
                </a:lnTo>
                <a:lnTo>
                  <a:pt x="27" y="31"/>
                </a:lnTo>
                <a:lnTo>
                  <a:pt x="25" y="33"/>
                </a:lnTo>
                <a:lnTo>
                  <a:pt x="24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19" y="40"/>
                </a:lnTo>
                <a:lnTo>
                  <a:pt x="18" y="40"/>
                </a:lnTo>
                <a:lnTo>
                  <a:pt x="16" y="42"/>
                </a:lnTo>
                <a:lnTo>
                  <a:pt x="15" y="43"/>
                </a:lnTo>
                <a:lnTo>
                  <a:pt x="13" y="43"/>
                </a:lnTo>
                <a:lnTo>
                  <a:pt x="12" y="45"/>
                </a:lnTo>
                <a:lnTo>
                  <a:pt x="10" y="45"/>
                </a:lnTo>
                <a:lnTo>
                  <a:pt x="8" y="46"/>
                </a:lnTo>
                <a:lnTo>
                  <a:pt x="6" y="46"/>
                </a:lnTo>
                <a:lnTo>
                  <a:pt x="5" y="46"/>
                </a:lnTo>
                <a:lnTo>
                  <a:pt x="3" y="48"/>
                </a:lnTo>
                <a:lnTo>
                  <a:pt x="2" y="48"/>
                </a:lnTo>
                <a:lnTo>
                  <a:pt x="0" y="48"/>
                </a:lnTo>
                <a:lnTo>
                  <a:pt x="0" y="57"/>
                </a:lnTo>
                <a:lnTo>
                  <a:pt x="2" y="57"/>
                </a:lnTo>
                <a:lnTo>
                  <a:pt x="5" y="57"/>
                </a:lnTo>
                <a:lnTo>
                  <a:pt x="6" y="55"/>
                </a:lnTo>
                <a:lnTo>
                  <a:pt x="9" y="55"/>
                </a:lnTo>
                <a:lnTo>
                  <a:pt x="10" y="55"/>
                </a:lnTo>
                <a:lnTo>
                  <a:pt x="13" y="54"/>
                </a:lnTo>
                <a:lnTo>
                  <a:pt x="15" y="52"/>
                </a:lnTo>
                <a:lnTo>
                  <a:pt x="18" y="52"/>
                </a:lnTo>
                <a:lnTo>
                  <a:pt x="19" y="51"/>
                </a:lnTo>
                <a:lnTo>
                  <a:pt x="21" y="49"/>
                </a:lnTo>
                <a:lnTo>
                  <a:pt x="24" y="48"/>
                </a:lnTo>
                <a:lnTo>
                  <a:pt x="25" y="46"/>
                </a:lnTo>
                <a:lnTo>
                  <a:pt x="27" y="45"/>
                </a:lnTo>
                <a:lnTo>
                  <a:pt x="28" y="43"/>
                </a:lnTo>
                <a:lnTo>
                  <a:pt x="30" y="42"/>
                </a:lnTo>
                <a:lnTo>
                  <a:pt x="31" y="39"/>
                </a:lnTo>
                <a:lnTo>
                  <a:pt x="32" y="37"/>
                </a:lnTo>
                <a:lnTo>
                  <a:pt x="34" y="36"/>
                </a:lnTo>
                <a:lnTo>
                  <a:pt x="35" y="33"/>
                </a:lnTo>
                <a:lnTo>
                  <a:pt x="37" y="31"/>
                </a:lnTo>
                <a:lnTo>
                  <a:pt x="38" y="28"/>
                </a:lnTo>
                <a:lnTo>
                  <a:pt x="38" y="27"/>
                </a:lnTo>
                <a:lnTo>
                  <a:pt x="40" y="24"/>
                </a:lnTo>
                <a:lnTo>
                  <a:pt x="40" y="23"/>
                </a:lnTo>
                <a:lnTo>
                  <a:pt x="41" y="20"/>
                </a:lnTo>
                <a:lnTo>
                  <a:pt x="41" y="17"/>
                </a:lnTo>
                <a:lnTo>
                  <a:pt x="43" y="14"/>
                </a:lnTo>
                <a:lnTo>
                  <a:pt x="43" y="12"/>
                </a:lnTo>
                <a:lnTo>
                  <a:pt x="43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Freeform 11"/>
          <p:cNvSpPr>
            <a:spLocks/>
          </p:cNvSpPr>
          <p:nvPr/>
        </p:nvSpPr>
        <p:spPr bwMode="auto">
          <a:xfrm>
            <a:off x="1216025" y="4946650"/>
            <a:ext cx="39688" cy="74613"/>
          </a:xfrm>
          <a:custGeom>
            <a:avLst/>
            <a:gdLst>
              <a:gd name="T0" fmla="*/ 0 w 25"/>
              <a:gd name="T1" fmla="*/ 7 h 47"/>
              <a:gd name="T2" fmla="*/ 2 w 25"/>
              <a:gd name="T3" fmla="*/ 10 h 47"/>
              <a:gd name="T4" fmla="*/ 3 w 25"/>
              <a:gd name="T5" fmla="*/ 12 h 47"/>
              <a:gd name="T6" fmla="*/ 6 w 25"/>
              <a:gd name="T7" fmla="*/ 15 h 47"/>
              <a:gd name="T8" fmla="*/ 8 w 25"/>
              <a:gd name="T9" fmla="*/ 16 h 47"/>
              <a:gd name="T10" fmla="*/ 9 w 25"/>
              <a:gd name="T11" fmla="*/ 19 h 47"/>
              <a:gd name="T12" fmla="*/ 11 w 25"/>
              <a:gd name="T13" fmla="*/ 22 h 47"/>
              <a:gd name="T14" fmla="*/ 12 w 25"/>
              <a:gd name="T15" fmla="*/ 25 h 47"/>
              <a:gd name="T16" fmla="*/ 12 w 25"/>
              <a:gd name="T17" fmla="*/ 28 h 47"/>
              <a:gd name="T18" fmla="*/ 13 w 25"/>
              <a:gd name="T19" fmla="*/ 31 h 47"/>
              <a:gd name="T20" fmla="*/ 15 w 25"/>
              <a:gd name="T21" fmla="*/ 34 h 47"/>
              <a:gd name="T22" fmla="*/ 15 w 25"/>
              <a:gd name="T23" fmla="*/ 37 h 47"/>
              <a:gd name="T24" fmla="*/ 15 w 25"/>
              <a:gd name="T25" fmla="*/ 40 h 47"/>
              <a:gd name="T26" fmla="*/ 16 w 25"/>
              <a:gd name="T27" fmla="*/ 43 h 47"/>
              <a:gd name="T28" fmla="*/ 16 w 25"/>
              <a:gd name="T29" fmla="*/ 46 h 47"/>
              <a:gd name="T30" fmla="*/ 25 w 25"/>
              <a:gd name="T31" fmla="*/ 47 h 47"/>
              <a:gd name="T32" fmla="*/ 25 w 25"/>
              <a:gd name="T33" fmla="*/ 44 h 47"/>
              <a:gd name="T34" fmla="*/ 25 w 25"/>
              <a:gd name="T35" fmla="*/ 41 h 47"/>
              <a:gd name="T36" fmla="*/ 24 w 25"/>
              <a:gd name="T37" fmla="*/ 37 h 47"/>
              <a:gd name="T38" fmla="*/ 24 w 25"/>
              <a:gd name="T39" fmla="*/ 34 h 47"/>
              <a:gd name="T40" fmla="*/ 22 w 25"/>
              <a:gd name="T41" fmla="*/ 31 h 47"/>
              <a:gd name="T42" fmla="*/ 22 w 25"/>
              <a:gd name="T43" fmla="*/ 28 h 47"/>
              <a:gd name="T44" fmla="*/ 21 w 25"/>
              <a:gd name="T45" fmla="*/ 25 h 47"/>
              <a:gd name="T46" fmla="*/ 19 w 25"/>
              <a:gd name="T47" fmla="*/ 22 h 47"/>
              <a:gd name="T48" fmla="*/ 18 w 25"/>
              <a:gd name="T49" fmla="*/ 19 h 47"/>
              <a:gd name="T50" fmla="*/ 16 w 25"/>
              <a:gd name="T51" fmla="*/ 16 h 47"/>
              <a:gd name="T52" fmla="*/ 15 w 25"/>
              <a:gd name="T53" fmla="*/ 13 h 47"/>
              <a:gd name="T54" fmla="*/ 13 w 25"/>
              <a:gd name="T55" fmla="*/ 10 h 47"/>
              <a:gd name="T56" fmla="*/ 12 w 25"/>
              <a:gd name="T57" fmla="*/ 9 h 47"/>
              <a:gd name="T58" fmla="*/ 11 w 25"/>
              <a:gd name="T59" fmla="*/ 6 h 47"/>
              <a:gd name="T60" fmla="*/ 8 w 25"/>
              <a:gd name="T61" fmla="*/ 3 h 47"/>
              <a:gd name="T62" fmla="*/ 5 w 25"/>
              <a:gd name="T63" fmla="*/ 0 h 47"/>
              <a:gd name="T64" fmla="*/ 5 w 25"/>
              <a:gd name="T65" fmla="*/ 0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" y="9"/>
                </a:moveTo>
                <a:lnTo>
                  <a:pt x="0" y="7"/>
                </a:lnTo>
                <a:lnTo>
                  <a:pt x="0" y="9"/>
                </a:lnTo>
                <a:lnTo>
                  <a:pt x="2" y="10"/>
                </a:lnTo>
                <a:lnTo>
                  <a:pt x="3" y="10"/>
                </a:lnTo>
                <a:lnTo>
                  <a:pt x="3" y="12"/>
                </a:lnTo>
                <a:lnTo>
                  <a:pt x="5" y="13"/>
                </a:lnTo>
                <a:lnTo>
                  <a:pt x="6" y="15"/>
                </a:lnTo>
                <a:lnTo>
                  <a:pt x="6" y="16"/>
                </a:lnTo>
                <a:lnTo>
                  <a:pt x="8" y="16"/>
                </a:lnTo>
                <a:lnTo>
                  <a:pt x="8" y="18"/>
                </a:lnTo>
                <a:lnTo>
                  <a:pt x="9" y="19"/>
                </a:lnTo>
                <a:lnTo>
                  <a:pt x="9" y="21"/>
                </a:lnTo>
                <a:lnTo>
                  <a:pt x="11" y="22"/>
                </a:lnTo>
                <a:lnTo>
                  <a:pt x="11" y="24"/>
                </a:lnTo>
                <a:lnTo>
                  <a:pt x="12" y="25"/>
                </a:lnTo>
                <a:lnTo>
                  <a:pt x="12" y="27"/>
                </a:lnTo>
                <a:lnTo>
                  <a:pt x="12" y="28"/>
                </a:lnTo>
                <a:lnTo>
                  <a:pt x="13" y="30"/>
                </a:lnTo>
                <a:lnTo>
                  <a:pt x="13" y="31"/>
                </a:lnTo>
                <a:lnTo>
                  <a:pt x="13" y="32"/>
                </a:lnTo>
                <a:lnTo>
                  <a:pt x="15" y="34"/>
                </a:lnTo>
                <a:lnTo>
                  <a:pt x="15" y="35"/>
                </a:lnTo>
                <a:lnTo>
                  <a:pt x="15" y="37"/>
                </a:lnTo>
                <a:lnTo>
                  <a:pt x="15" y="38"/>
                </a:lnTo>
                <a:lnTo>
                  <a:pt x="15" y="40"/>
                </a:lnTo>
                <a:lnTo>
                  <a:pt x="16" y="41"/>
                </a:lnTo>
                <a:lnTo>
                  <a:pt x="16" y="43"/>
                </a:lnTo>
                <a:lnTo>
                  <a:pt x="16" y="44"/>
                </a:lnTo>
                <a:lnTo>
                  <a:pt x="16" y="46"/>
                </a:lnTo>
                <a:lnTo>
                  <a:pt x="16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4" y="40"/>
                </a:lnTo>
                <a:lnTo>
                  <a:pt x="24" y="37"/>
                </a:lnTo>
                <a:lnTo>
                  <a:pt x="24" y="35"/>
                </a:lnTo>
                <a:lnTo>
                  <a:pt x="24" y="34"/>
                </a:lnTo>
                <a:lnTo>
                  <a:pt x="24" y="32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1" y="27"/>
                </a:lnTo>
                <a:lnTo>
                  <a:pt x="21" y="25"/>
                </a:lnTo>
                <a:lnTo>
                  <a:pt x="21" y="24"/>
                </a:lnTo>
                <a:lnTo>
                  <a:pt x="19" y="22"/>
                </a:lnTo>
                <a:lnTo>
                  <a:pt x="19" y="21"/>
                </a:lnTo>
                <a:lnTo>
                  <a:pt x="18" y="19"/>
                </a:lnTo>
                <a:lnTo>
                  <a:pt x="18" y="18"/>
                </a:lnTo>
                <a:lnTo>
                  <a:pt x="16" y="16"/>
                </a:lnTo>
                <a:lnTo>
                  <a:pt x="16" y="15"/>
                </a:lnTo>
                <a:lnTo>
                  <a:pt x="15" y="13"/>
                </a:lnTo>
                <a:lnTo>
                  <a:pt x="15" y="12"/>
                </a:lnTo>
                <a:lnTo>
                  <a:pt x="13" y="10"/>
                </a:lnTo>
                <a:lnTo>
                  <a:pt x="13" y="9"/>
                </a:lnTo>
                <a:lnTo>
                  <a:pt x="12" y="9"/>
                </a:lnTo>
                <a:lnTo>
                  <a:pt x="11" y="7"/>
                </a:lnTo>
                <a:lnTo>
                  <a:pt x="11" y="6"/>
                </a:lnTo>
                <a:lnTo>
                  <a:pt x="9" y="4"/>
                </a:lnTo>
                <a:lnTo>
                  <a:pt x="8" y="3"/>
                </a:lnTo>
                <a:lnTo>
                  <a:pt x="6" y="1"/>
                </a:lnTo>
                <a:lnTo>
                  <a:pt x="5" y="0"/>
                </a:lnTo>
                <a:lnTo>
                  <a:pt x="6" y="1"/>
                </a:lnTo>
                <a:lnTo>
                  <a:pt x="5" y="0"/>
                </a:lnTo>
                <a:lnTo>
                  <a:pt x="2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Freeform 12"/>
          <p:cNvSpPr>
            <a:spLocks/>
          </p:cNvSpPr>
          <p:nvPr/>
        </p:nvSpPr>
        <p:spPr bwMode="auto">
          <a:xfrm>
            <a:off x="1006475" y="4672013"/>
            <a:ext cx="217488" cy="288925"/>
          </a:xfrm>
          <a:custGeom>
            <a:avLst/>
            <a:gdLst>
              <a:gd name="T0" fmla="*/ 0 w 137"/>
              <a:gd name="T1" fmla="*/ 7 h 182"/>
              <a:gd name="T2" fmla="*/ 2 w 137"/>
              <a:gd name="T3" fmla="*/ 20 h 182"/>
              <a:gd name="T4" fmla="*/ 3 w 137"/>
              <a:gd name="T5" fmla="*/ 35 h 182"/>
              <a:gd name="T6" fmla="*/ 8 w 137"/>
              <a:gd name="T7" fmla="*/ 49 h 182"/>
              <a:gd name="T8" fmla="*/ 12 w 137"/>
              <a:gd name="T9" fmla="*/ 63 h 182"/>
              <a:gd name="T10" fmla="*/ 18 w 137"/>
              <a:gd name="T11" fmla="*/ 77 h 182"/>
              <a:gd name="T12" fmla="*/ 25 w 137"/>
              <a:gd name="T13" fmla="*/ 89 h 182"/>
              <a:gd name="T14" fmla="*/ 32 w 137"/>
              <a:gd name="T15" fmla="*/ 102 h 182"/>
              <a:gd name="T16" fmla="*/ 41 w 137"/>
              <a:gd name="T17" fmla="*/ 114 h 182"/>
              <a:gd name="T18" fmla="*/ 50 w 137"/>
              <a:gd name="T19" fmla="*/ 126 h 182"/>
              <a:gd name="T20" fmla="*/ 62 w 137"/>
              <a:gd name="T21" fmla="*/ 136 h 182"/>
              <a:gd name="T22" fmla="*/ 72 w 137"/>
              <a:gd name="T23" fmla="*/ 146 h 182"/>
              <a:gd name="T24" fmla="*/ 85 w 137"/>
              <a:gd name="T25" fmla="*/ 155 h 182"/>
              <a:gd name="T26" fmla="*/ 98 w 137"/>
              <a:gd name="T27" fmla="*/ 164 h 182"/>
              <a:gd name="T28" fmla="*/ 112 w 137"/>
              <a:gd name="T29" fmla="*/ 171 h 182"/>
              <a:gd name="T30" fmla="*/ 126 w 137"/>
              <a:gd name="T31" fmla="*/ 179 h 182"/>
              <a:gd name="T32" fmla="*/ 137 w 137"/>
              <a:gd name="T33" fmla="*/ 173 h 182"/>
              <a:gd name="T34" fmla="*/ 122 w 137"/>
              <a:gd name="T35" fmla="*/ 167 h 182"/>
              <a:gd name="T36" fmla="*/ 109 w 137"/>
              <a:gd name="T37" fmla="*/ 160 h 182"/>
              <a:gd name="T38" fmla="*/ 96 w 137"/>
              <a:gd name="T39" fmla="*/ 152 h 182"/>
              <a:gd name="T40" fmla="*/ 84 w 137"/>
              <a:gd name="T41" fmla="*/ 143 h 182"/>
              <a:gd name="T42" fmla="*/ 72 w 137"/>
              <a:gd name="T43" fmla="*/ 134 h 182"/>
              <a:gd name="T44" fmla="*/ 62 w 137"/>
              <a:gd name="T45" fmla="*/ 124 h 182"/>
              <a:gd name="T46" fmla="*/ 53 w 137"/>
              <a:gd name="T47" fmla="*/ 114 h 182"/>
              <a:gd name="T48" fmla="*/ 44 w 137"/>
              <a:gd name="T49" fmla="*/ 102 h 182"/>
              <a:gd name="T50" fmla="*/ 35 w 137"/>
              <a:gd name="T51" fmla="*/ 90 h 182"/>
              <a:gd name="T52" fmla="*/ 28 w 137"/>
              <a:gd name="T53" fmla="*/ 78 h 182"/>
              <a:gd name="T54" fmla="*/ 22 w 137"/>
              <a:gd name="T55" fmla="*/ 66 h 182"/>
              <a:gd name="T56" fmla="*/ 18 w 137"/>
              <a:gd name="T57" fmla="*/ 53 h 182"/>
              <a:gd name="T58" fmla="*/ 13 w 137"/>
              <a:gd name="T59" fmla="*/ 40 h 182"/>
              <a:gd name="T60" fmla="*/ 10 w 137"/>
              <a:gd name="T61" fmla="*/ 26 h 182"/>
              <a:gd name="T62" fmla="*/ 9 w 137"/>
              <a:gd name="T63" fmla="*/ 13 h 182"/>
              <a:gd name="T64" fmla="*/ 9 w 137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2"/>
              <a:gd name="T101" fmla="*/ 137 w 137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2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2" y="20"/>
                </a:lnTo>
                <a:lnTo>
                  <a:pt x="2" y="28"/>
                </a:lnTo>
                <a:lnTo>
                  <a:pt x="3" y="35"/>
                </a:lnTo>
                <a:lnTo>
                  <a:pt x="6" y="43"/>
                </a:lnTo>
                <a:lnTo>
                  <a:pt x="8" y="49"/>
                </a:lnTo>
                <a:lnTo>
                  <a:pt x="9" y="56"/>
                </a:lnTo>
                <a:lnTo>
                  <a:pt x="12" y="63"/>
                </a:lnTo>
                <a:lnTo>
                  <a:pt x="15" y="69"/>
                </a:lnTo>
                <a:lnTo>
                  <a:pt x="18" y="77"/>
                </a:lnTo>
                <a:lnTo>
                  <a:pt x="21" y="83"/>
                </a:lnTo>
                <a:lnTo>
                  <a:pt x="25" y="89"/>
                </a:lnTo>
                <a:lnTo>
                  <a:pt x="28" y="96"/>
                </a:lnTo>
                <a:lnTo>
                  <a:pt x="32" y="102"/>
                </a:lnTo>
                <a:lnTo>
                  <a:pt x="37" y="108"/>
                </a:lnTo>
                <a:lnTo>
                  <a:pt x="41" y="114"/>
                </a:lnTo>
                <a:lnTo>
                  <a:pt x="46" y="120"/>
                </a:lnTo>
                <a:lnTo>
                  <a:pt x="50" y="126"/>
                </a:lnTo>
                <a:lnTo>
                  <a:pt x="56" y="130"/>
                </a:lnTo>
                <a:lnTo>
                  <a:pt x="62" y="136"/>
                </a:lnTo>
                <a:lnTo>
                  <a:pt x="66" y="140"/>
                </a:lnTo>
                <a:lnTo>
                  <a:pt x="72" y="146"/>
                </a:lnTo>
                <a:lnTo>
                  <a:pt x="78" y="151"/>
                </a:lnTo>
                <a:lnTo>
                  <a:pt x="85" y="155"/>
                </a:lnTo>
                <a:lnTo>
                  <a:pt x="91" y="160"/>
                </a:lnTo>
                <a:lnTo>
                  <a:pt x="98" y="164"/>
                </a:lnTo>
                <a:lnTo>
                  <a:pt x="104" y="168"/>
                </a:lnTo>
                <a:lnTo>
                  <a:pt x="112" y="171"/>
                </a:lnTo>
                <a:lnTo>
                  <a:pt x="119" y="176"/>
                </a:lnTo>
                <a:lnTo>
                  <a:pt x="126" y="179"/>
                </a:lnTo>
                <a:lnTo>
                  <a:pt x="134" y="182"/>
                </a:lnTo>
                <a:lnTo>
                  <a:pt x="137" y="173"/>
                </a:lnTo>
                <a:lnTo>
                  <a:pt x="129" y="170"/>
                </a:lnTo>
                <a:lnTo>
                  <a:pt x="122" y="167"/>
                </a:lnTo>
                <a:lnTo>
                  <a:pt x="116" y="164"/>
                </a:lnTo>
                <a:lnTo>
                  <a:pt x="109" y="160"/>
                </a:lnTo>
                <a:lnTo>
                  <a:pt x="103" y="157"/>
                </a:lnTo>
                <a:lnTo>
                  <a:pt x="96" y="152"/>
                </a:lnTo>
                <a:lnTo>
                  <a:pt x="90" y="148"/>
                </a:lnTo>
                <a:lnTo>
                  <a:pt x="84" y="143"/>
                </a:lnTo>
                <a:lnTo>
                  <a:pt x="78" y="139"/>
                </a:lnTo>
                <a:lnTo>
                  <a:pt x="72" y="134"/>
                </a:lnTo>
                <a:lnTo>
                  <a:pt x="68" y="129"/>
                </a:lnTo>
                <a:lnTo>
                  <a:pt x="62" y="124"/>
                </a:lnTo>
                <a:lnTo>
                  <a:pt x="57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0" y="96"/>
                </a:lnTo>
                <a:lnTo>
                  <a:pt x="35" y="90"/>
                </a:lnTo>
                <a:lnTo>
                  <a:pt x="32" y="84"/>
                </a:lnTo>
                <a:lnTo>
                  <a:pt x="28" y="78"/>
                </a:lnTo>
                <a:lnTo>
                  <a:pt x="25" y="72"/>
                </a:lnTo>
                <a:lnTo>
                  <a:pt x="22" y="66"/>
                </a:lnTo>
                <a:lnTo>
                  <a:pt x="21" y="60"/>
                </a:lnTo>
                <a:lnTo>
                  <a:pt x="18" y="53"/>
                </a:lnTo>
                <a:lnTo>
                  <a:pt x="16" y="47"/>
                </a:lnTo>
                <a:lnTo>
                  <a:pt x="13" y="40"/>
                </a:lnTo>
                <a:lnTo>
                  <a:pt x="12" y="34"/>
                </a:lnTo>
                <a:lnTo>
                  <a:pt x="10" y="26"/>
                </a:lnTo>
                <a:lnTo>
                  <a:pt x="10" y="20"/>
                </a:lnTo>
                <a:lnTo>
                  <a:pt x="9" y="13"/>
                </a:lnTo>
                <a:lnTo>
                  <a:pt x="9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Freeform 13"/>
          <p:cNvSpPr>
            <a:spLocks/>
          </p:cNvSpPr>
          <p:nvPr/>
        </p:nvSpPr>
        <p:spPr bwMode="auto">
          <a:xfrm>
            <a:off x="1006475" y="4354513"/>
            <a:ext cx="363538" cy="317500"/>
          </a:xfrm>
          <a:custGeom>
            <a:avLst/>
            <a:gdLst>
              <a:gd name="T0" fmla="*/ 217 w 229"/>
              <a:gd name="T1" fmla="*/ 0 h 200"/>
              <a:gd name="T2" fmla="*/ 194 w 229"/>
              <a:gd name="T3" fmla="*/ 3 h 200"/>
              <a:gd name="T4" fmla="*/ 172 w 229"/>
              <a:gd name="T5" fmla="*/ 6 h 200"/>
              <a:gd name="T6" fmla="*/ 151 w 229"/>
              <a:gd name="T7" fmla="*/ 12 h 200"/>
              <a:gd name="T8" fmla="*/ 131 w 229"/>
              <a:gd name="T9" fmla="*/ 19 h 200"/>
              <a:gd name="T10" fmla="*/ 110 w 229"/>
              <a:gd name="T11" fmla="*/ 28 h 200"/>
              <a:gd name="T12" fmla="*/ 93 w 229"/>
              <a:gd name="T13" fmla="*/ 40 h 200"/>
              <a:gd name="T14" fmla="*/ 75 w 229"/>
              <a:gd name="T15" fmla="*/ 52 h 200"/>
              <a:gd name="T16" fmla="*/ 60 w 229"/>
              <a:gd name="T17" fmla="*/ 65 h 200"/>
              <a:gd name="T18" fmla="*/ 46 w 229"/>
              <a:gd name="T19" fmla="*/ 80 h 200"/>
              <a:gd name="T20" fmla="*/ 34 w 229"/>
              <a:gd name="T21" fmla="*/ 96 h 200"/>
              <a:gd name="T22" fmla="*/ 22 w 229"/>
              <a:gd name="T23" fmla="*/ 112 h 200"/>
              <a:gd name="T24" fmla="*/ 13 w 229"/>
              <a:gd name="T25" fmla="*/ 130 h 200"/>
              <a:gd name="T26" fmla="*/ 8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9 w 229"/>
              <a:gd name="T33" fmla="*/ 200 h 200"/>
              <a:gd name="T34" fmla="*/ 10 w 229"/>
              <a:gd name="T35" fmla="*/ 180 h 200"/>
              <a:gd name="T36" fmla="*/ 13 w 229"/>
              <a:gd name="T37" fmla="*/ 161 h 200"/>
              <a:gd name="T38" fmla="*/ 19 w 229"/>
              <a:gd name="T39" fmla="*/ 143 h 200"/>
              <a:gd name="T40" fmla="*/ 27 w 229"/>
              <a:gd name="T41" fmla="*/ 126 h 200"/>
              <a:gd name="T42" fmla="*/ 35 w 229"/>
              <a:gd name="T43" fmla="*/ 109 h 200"/>
              <a:gd name="T44" fmla="*/ 46 w 229"/>
              <a:gd name="T45" fmla="*/ 93 h 200"/>
              <a:gd name="T46" fmla="*/ 59 w 229"/>
              <a:gd name="T47" fmla="*/ 78 h 200"/>
              <a:gd name="T48" fmla="*/ 74 w 229"/>
              <a:gd name="T49" fmla="*/ 65 h 200"/>
              <a:gd name="T50" fmla="*/ 88 w 229"/>
              <a:gd name="T51" fmla="*/ 53 h 200"/>
              <a:gd name="T52" fmla="*/ 106 w 229"/>
              <a:gd name="T53" fmla="*/ 41 h 200"/>
              <a:gd name="T54" fmla="*/ 123 w 229"/>
              <a:gd name="T55" fmla="*/ 32 h 200"/>
              <a:gd name="T56" fmla="*/ 143 w 229"/>
              <a:gd name="T57" fmla="*/ 24 h 200"/>
              <a:gd name="T58" fmla="*/ 163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7" y="0"/>
                </a:lnTo>
                <a:lnTo>
                  <a:pt x="206" y="1"/>
                </a:lnTo>
                <a:lnTo>
                  <a:pt x="194" y="3"/>
                </a:lnTo>
                <a:lnTo>
                  <a:pt x="184" y="4"/>
                </a:lnTo>
                <a:lnTo>
                  <a:pt x="172" y="6"/>
                </a:lnTo>
                <a:lnTo>
                  <a:pt x="162" y="9"/>
                </a:lnTo>
                <a:lnTo>
                  <a:pt x="151" y="12"/>
                </a:lnTo>
                <a:lnTo>
                  <a:pt x="140" y="16"/>
                </a:lnTo>
                <a:lnTo>
                  <a:pt x="131" y="19"/>
                </a:lnTo>
                <a:lnTo>
                  <a:pt x="121" y="24"/>
                </a:lnTo>
                <a:lnTo>
                  <a:pt x="110" y="28"/>
                </a:lnTo>
                <a:lnTo>
                  <a:pt x="101" y="34"/>
                </a:lnTo>
                <a:lnTo>
                  <a:pt x="93" y="40"/>
                </a:lnTo>
                <a:lnTo>
                  <a:pt x="84" y="46"/>
                </a:lnTo>
                <a:lnTo>
                  <a:pt x="75" y="52"/>
                </a:lnTo>
                <a:lnTo>
                  <a:pt x="68" y="58"/>
                </a:lnTo>
                <a:lnTo>
                  <a:pt x="60" y="65"/>
                </a:lnTo>
                <a:lnTo>
                  <a:pt x="53" y="72"/>
                </a:lnTo>
                <a:lnTo>
                  <a:pt x="46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2" y="112"/>
                </a:lnTo>
                <a:lnTo>
                  <a:pt x="18" y="121"/>
                </a:lnTo>
                <a:lnTo>
                  <a:pt x="13" y="130"/>
                </a:lnTo>
                <a:lnTo>
                  <a:pt x="10" y="141"/>
                </a:lnTo>
                <a:lnTo>
                  <a:pt x="8" y="149"/>
                </a:lnTo>
                <a:lnTo>
                  <a:pt x="5" y="160"/>
                </a:lnTo>
                <a:lnTo>
                  <a:pt x="3" y="169"/>
                </a:lnTo>
                <a:lnTo>
                  <a:pt x="2" y="179"/>
                </a:lnTo>
                <a:lnTo>
                  <a:pt x="0" y="189"/>
                </a:lnTo>
                <a:lnTo>
                  <a:pt x="0" y="200"/>
                </a:lnTo>
                <a:lnTo>
                  <a:pt x="9" y="200"/>
                </a:lnTo>
                <a:lnTo>
                  <a:pt x="9" y="189"/>
                </a:lnTo>
                <a:lnTo>
                  <a:pt x="10" y="180"/>
                </a:lnTo>
                <a:lnTo>
                  <a:pt x="12" y="170"/>
                </a:lnTo>
                <a:lnTo>
                  <a:pt x="13" y="161"/>
                </a:lnTo>
                <a:lnTo>
                  <a:pt x="15" y="152"/>
                </a:lnTo>
                <a:lnTo>
                  <a:pt x="19" y="143"/>
                </a:lnTo>
                <a:lnTo>
                  <a:pt x="22" y="135"/>
                </a:lnTo>
                <a:lnTo>
                  <a:pt x="27" y="126"/>
                </a:lnTo>
                <a:lnTo>
                  <a:pt x="31" y="117"/>
                </a:lnTo>
                <a:lnTo>
                  <a:pt x="35" y="109"/>
                </a:lnTo>
                <a:lnTo>
                  <a:pt x="40" y="101"/>
                </a:lnTo>
                <a:lnTo>
                  <a:pt x="46" y="93"/>
                </a:lnTo>
                <a:lnTo>
                  <a:pt x="53" y="86"/>
                </a:lnTo>
                <a:lnTo>
                  <a:pt x="59" y="78"/>
                </a:lnTo>
                <a:lnTo>
                  <a:pt x="66" y="71"/>
                </a:lnTo>
                <a:lnTo>
                  <a:pt x="74" y="65"/>
                </a:lnTo>
                <a:lnTo>
                  <a:pt x="81" y="59"/>
                </a:lnTo>
                <a:lnTo>
                  <a:pt x="88" y="53"/>
                </a:lnTo>
                <a:lnTo>
                  <a:pt x="97" y="47"/>
                </a:lnTo>
                <a:lnTo>
                  <a:pt x="106" y="41"/>
                </a:lnTo>
                <a:lnTo>
                  <a:pt x="115" y="37"/>
                </a:lnTo>
                <a:lnTo>
                  <a:pt x="123" y="32"/>
                </a:lnTo>
                <a:lnTo>
                  <a:pt x="134" y="28"/>
                </a:lnTo>
                <a:lnTo>
                  <a:pt x="143" y="24"/>
                </a:lnTo>
                <a:lnTo>
                  <a:pt x="153" y="21"/>
                </a:lnTo>
                <a:lnTo>
                  <a:pt x="163" y="18"/>
                </a:lnTo>
                <a:lnTo>
                  <a:pt x="173" y="15"/>
                </a:lnTo>
                <a:lnTo>
                  <a:pt x="185" y="13"/>
                </a:lnTo>
                <a:lnTo>
                  <a:pt x="195" y="10"/>
                </a:lnTo>
                <a:lnTo>
                  <a:pt x="207" y="10"/>
                </a:lnTo>
                <a:lnTo>
                  <a:pt x="217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1370013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6 w 229"/>
              <a:gd name="T3" fmla="*/ 169 h 200"/>
              <a:gd name="T4" fmla="*/ 222 w 229"/>
              <a:gd name="T5" fmla="*/ 149 h 200"/>
              <a:gd name="T6" fmla="*/ 216 w 229"/>
              <a:gd name="T7" fmla="*/ 130 h 200"/>
              <a:gd name="T8" fmla="*/ 207 w 229"/>
              <a:gd name="T9" fmla="*/ 112 h 200"/>
              <a:gd name="T10" fmla="*/ 195 w 229"/>
              <a:gd name="T11" fmla="*/ 96 h 200"/>
              <a:gd name="T12" fmla="*/ 183 w 229"/>
              <a:gd name="T13" fmla="*/ 80 h 200"/>
              <a:gd name="T14" fmla="*/ 169 w 229"/>
              <a:gd name="T15" fmla="*/ 65 h 200"/>
              <a:gd name="T16" fmla="*/ 154 w 229"/>
              <a:gd name="T17" fmla="*/ 52 h 200"/>
              <a:gd name="T18" fmla="*/ 137 w 229"/>
              <a:gd name="T19" fmla="*/ 40 h 200"/>
              <a:gd name="T20" fmla="*/ 119 w 229"/>
              <a:gd name="T21" fmla="*/ 28 h 200"/>
              <a:gd name="T22" fmla="*/ 98 w 229"/>
              <a:gd name="T23" fmla="*/ 19 h 200"/>
              <a:gd name="T24" fmla="*/ 78 w 229"/>
              <a:gd name="T25" fmla="*/ 12 h 200"/>
              <a:gd name="T26" fmla="*/ 57 w 229"/>
              <a:gd name="T27" fmla="*/ 6 h 200"/>
              <a:gd name="T28" fmla="*/ 35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2 w 229"/>
              <a:gd name="T35" fmla="*/ 10 h 200"/>
              <a:gd name="T36" fmla="*/ 44 w 229"/>
              <a:gd name="T37" fmla="*/ 13 h 200"/>
              <a:gd name="T38" fmla="*/ 66 w 229"/>
              <a:gd name="T39" fmla="*/ 18 h 200"/>
              <a:gd name="T40" fmla="*/ 87 w 229"/>
              <a:gd name="T41" fmla="*/ 24 h 200"/>
              <a:gd name="T42" fmla="*/ 106 w 229"/>
              <a:gd name="T43" fmla="*/ 32 h 200"/>
              <a:gd name="T44" fmla="*/ 123 w 229"/>
              <a:gd name="T45" fmla="*/ 41 h 200"/>
              <a:gd name="T46" fmla="*/ 141 w 229"/>
              <a:gd name="T47" fmla="*/ 53 h 200"/>
              <a:gd name="T48" fmla="*/ 156 w 229"/>
              <a:gd name="T49" fmla="*/ 65 h 200"/>
              <a:gd name="T50" fmla="*/ 170 w 229"/>
              <a:gd name="T51" fmla="*/ 78 h 200"/>
              <a:gd name="T52" fmla="*/ 183 w 229"/>
              <a:gd name="T53" fmla="*/ 93 h 200"/>
              <a:gd name="T54" fmla="*/ 194 w 229"/>
              <a:gd name="T55" fmla="*/ 109 h 200"/>
              <a:gd name="T56" fmla="*/ 203 w 229"/>
              <a:gd name="T57" fmla="*/ 126 h 200"/>
              <a:gd name="T58" fmla="*/ 210 w 229"/>
              <a:gd name="T59" fmla="*/ 143 h 200"/>
              <a:gd name="T60" fmla="*/ 216 w 229"/>
              <a:gd name="T61" fmla="*/ 161 h 200"/>
              <a:gd name="T62" fmla="*/ 219 w 229"/>
              <a:gd name="T63" fmla="*/ 180 h 200"/>
              <a:gd name="T64" fmla="*/ 220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8" y="179"/>
                </a:lnTo>
                <a:lnTo>
                  <a:pt x="226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6" y="130"/>
                </a:lnTo>
                <a:lnTo>
                  <a:pt x="211" y="121"/>
                </a:lnTo>
                <a:lnTo>
                  <a:pt x="207" y="112"/>
                </a:lnTo>
                <a:lnTo>
                  <a:pt x="201" y="103"/>
                </a:lnTo>
                <a:lnTo>
                  <a:pt x="195" y="96"/>
                </a:lnTo>
                <a:lnTo>
                  <a:pt x="189" y="87"/>
                </a:lnTo>
                <a:lnTo>
                  <a:pt x="183" y="80"/>
                </a:lnTo>
                <a:lnTo>
                  <a:pt x="176" y="72"/>
                </a:lnTo>
                <a:lnTo>
                  <a:pt x="169" y="65"/>
                </a:lnTo>
                <a:lnTo>
                  <a:pt x="161" y="58"/>
                </a:lnTo>
                <a:lnTo>
                  <a:pt x="154" y="52"/>
                </a:lnTo>
                <a:lnTo>
                  <a:pt x="145" y="46"/>
                </a:lnTo>
                <a:lnTo>
                  <a:pt x="137" y="40"/>
                </a:lnTo>
                <a:lnTo>
                  <a:pt x="128" y="34"/>
                </a:lnTo>
                <a:lnTo>
                  <a:pt x="119" y="28"/>
                </a:lnTo>
                <a:lnTo>
                  <a:pt x="109" y="24"/>
                </a:lnTo>
                <a:lnTo>
                  <a:pt x="98" y="19"/>
                </a:lnTo>
                <a:lnTo>
                  <a:pt x="90" y="16"/>
                </a:lnTo>
                <a:lnTo>
                  <a:pt x="78" y="12"/>
                </a:lnTo>
                <a:lnTo>
                  <a:pt x="68" y="9"/>
                </a:lnTo>
                <a:lnTo>
                  <a:pt x="57" y="6"/>
                </a:lnTo>
                <a:lnTo>
                  <a:pt x="46" y="4"/>
                </a:lnTo>
                <a:lnTo>
                  <a:pt x="35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2" y="9"/>
                </a:lnTo>
                <a:lnTo>
                  <a:pt x="22" y="10"/>
                </a:lnTo>
                <a:lnTo>
                  <a:pt x="34" y="10"/>
                </a:lnTo>
                <a:lnTo>
                  <a:pt x="44" y="13"/>
                </a:lnTo>
                <a:lnTo>
                  <a:pt x="56" y="15"/>
                </a:lnTo>
                <a:lnTo>
                  <a:pt x="66" y="18"/>
                </a:lnTo>
                <a:lnTo>
                  <a:pt x="76" y="21"/>
                </a:lnTo>
                <a:lnTo>
                  <a:pt x="87" y="24"/>
                </a:lnTo>
                <a:lnTo>
                  <a:pt x="95" y="28"/>
                </a:lnTo>
                <a:lnTo>
                  <a:pt x="106" y="32"/>
                </a:lnTo>
                <a:lnTo>
                  <a:pt x="115" y="37"/>
                </a:lnTo>
                <a:lnTo>
                  <a:pt x="123" y="41"/>
                </a:lnTo>
                <a:lnTo>
                  <a:pt x="132" y="47"/>
                </a:lnTo>
                <a:lnTo>
                  <a:pt x="141" y="53"/>
                </a:lnTo>
                <a:lnTo>
                  <a:pt x="148" y="59"/>
                </a:lnTo>
                <a:lnTo>
                  <a:pt x="156" y="65"/>
                </a:lnTo>
                <a:lnTo>
                  <a:pt x="163" y="71"/>
                </a:lnTo>
                <a:lnTo>
                  <a:pt x="170" y="78"/>
                </a:lnTo>
                <a:lnTo>
                  <a:pt x="176" y="86"/>
                </a:lnTo>
                <a:lnTo>
                  <a:pt x="183" y="93"/>
                </a:lnTo>
                <a:lnTo>
                  <a:pt x="189" y="101"/>
                </a:lnTo>
                <a:lnTo>
                  <a:pt x="194" y="109"/>
                </a:lnTo>
                <a:lnTo>
                  <a:pt x="198" y="117"/>
                </a:lnTo>
                <a:lnTo>
                  <a:pt x="203" y="126"/>
                </a:lnTo>
                <a:lnTo>
                  <a:pt x="207" y="135"/>
                </a:lnTo>
                <a:lnTo>
                  <a:pt x="210" y="143"/>
                </a:lnTo>
                <a:lnTo>
                  <a:pt x="214" y="152"/>
                </a:lnTo>
                <a:lnTo>
                  <a:pt x="216" y="161"/>
                </a:lnTo>
                <a:lnTo>
                  <a:pt x="217" y="170"/>
                </a:lnTo>
                <a:lnTo>
                  <a:pt x="219" y="180"/>
                </a:lnTo>
                <a:lnTo>
                  <a:pt x="220" y="189"/>
                </a:lnTo>
                <a:lnTo>
                  <a:pt x="220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5"/>
          <p:cNvSpPr>
            <a:spLocks/>
          </p:cNvSpPr>
          <p:nvPr/>
        </p:nvSpPr>
        <p:spPr bwMode="auto">
          <a:xfrm>
            <a:off x="1517650" y="4672013"/>
            <a:ext cx="215900" cy="288925"/>
          </a:xfrm>
          <a:custGeom>
            <a:avLst/>
            <a:gdLst>
              <a:gd name="T0" fmla="*/ 10 w 136"/>
              <a:gd name="T1" fmla="*/ 179 h 182"/>
              <a:gd name="T2" fmla="*/ 24 w 136"/>
              <a:gd name="T3" fmla="*/ 170 h 182"/>
              <a:gd name="T4" fmla="*/ 38 w 136"/>
              <a:gd name="T5" fmla="*/ 163 h 182"/>
              <a:gd name="T6" fmla="*/ 51 w 136"/>
              <a:gd name="T7" fmla="*/ 154 h 182"/>
              <a:gd name="T8" fmla="*/ 64 w 136"/>
              <a:gd name="T9" fmla="*/ 143 h 182"/>
              <a:gd name="T10" fmla="*/ 74 w 136"/>
              <a:gd name="T11" fmla="*/ 134 h 182"/>
              <a:gd name="T12" fmla="*/ 86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1 w 136"/>
              <a:gd name="T19" fmla="*/ 89 h 182"/>
              <a:gd name="T20" fmla="*/ 118 w 136"/>
              <a:gd name="T21" fmla="*/ 75 h 182"/>
              <a:gd name="T22" fmla="*/ 124 w 136"/>
              <a:gd name="T23" fmla="*/ 62 h 182"/>
              <a:gd name="T24" fmla="*/ 129 w 136"/>
              <a:gd name="T25" fmla="*/ 49 h 182"/>
              <a:gd name="T26" fmla="*/ 133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7 w 136"/>
              <a:gd name="T33" fmla="*/ 0 h 182"/>
              <a:gd name="T34" fmla="*/ 127 w 136"/>
              <a:gd name="T35" fmla="*/ 13 h 182"/>
              <a:gd name="T36" fmla="*/ 126 w 136"/>
              <a:gd name="T37" fmla="*/ 26 h 182"/>
              <a:gd name="T38" fmla="*/ 123 w 136"/>
              <a:gd name="T39" fmla="*/ 40 h 182"/>
              <a:gd name="T40" fmla="*/ 118 w 136"/>
              <a:gd name="T41" fmla="*/ 53 h 182"/>
              <a:gd name="T42" fmla="*/ 114 w 136"/>
              <a:gd name="T43" fmla="*/ 65 h 182"/>
              <a:gd name="T44" fmla="*/ 108 w 136"/>
              <a:gd name="T45" fmla="*/ 78 h 182"/>
              <a:gd name="T46" fmla="*/ 101 w 136"/>
              <a:gd name="T47" fmla="*/ 90 h 182"/>
              <a:gd name="T48" fmla="*/ 92 w 136"/>
              <a:gd name="T49" fmla="*/ 100 h 182"/>
              <a:gd name="T50" fmla="*/ 83 w 136"/>
              <a:gd name="T51" fmla="*/ 112 h 182"/>
              <a:gd name="T52" fmla="*/ 74 w 136"/>
              <a:gd name="T53" fmla="*/ 123 h 182"/>
              <a:gd name="T54" fmla="*/ 64 w 136"/>
              <a:gd name="T55" fmla="*/ 133 h 182"/>
              <a:gd name="T56" fmla="*/ 52 w 136"/>
              <a:gd name="T57" fmla="*/ 142 h 182"/>
              <a:gd name="T58" fmla="*/ 41 w 136"/>
              <a:gd name="T59" fmla="*/ 151 h 182"/>
              <a:gd name="T60" fmla="*/ 27 w 136"/>
              <a:gd name="T61" fmla="*/ 160 h 182"/>
              <a:gd name="T62" fmla="*/ 14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2" y="182"/>
                </a:moveTo>
                <a:lnTo>
                  <a:pt x="10" y="179"/>
                </a:lnTo>
                <a:lnTo>
                  <a:pt x="17" y="174"/>
                </a:lnTo>
                <a:lnTo>
                  <a:pt x="24" y="170"/>
                </a:lnTo>
                <a:lnTo>
                  <a:pt x="32" y="167"/>
                </a:lnTo>
                <a:lnTo>
                  <a:pt x="38" y="163"/>
                </a:lnTo>
                <a:lnTo>
                  <a:pt x="45" y="158"/>
                </a:lnTo>
                <a:lnTo>
                  <a:pt x="51" y="154"/>
                </a:lnTo>
                <a:lnTo>
                  <a:pt x="58" y="149"/>
                </a:lnTo>
                <a:lnTo>
                  <a:pt x="64" y="143"/>
                </a:lnTo>
                <a:lnTo>
                  <a:pt x="70" y="139"/>
                </a:lnTo>
                <a:lnTo>
                  <a:pt x="74" y="134"/>
                </a:lnTo>
                <a:lnTo>
                  <a:pt x="80" y="129"/>
                </a:lnTo>
                <a:lnTo>
                  <a:pt x="86" y="123"/>
                </a:lnTo>
                <a:lnTo>
                  <a:pt x="90" y="118"/>
                </a:lnTo>
                <a:lnTo>
                  <a:pt x="95" y="112"/>
                </a:lnTo>
                <a:lnTo>
                  <a:pt x="99" y="106"/>
                </a:lnTo>
                <a:lnTo>
                  <a:pt x="104" y="100"/>
                </a:lnTo>
                <a:lnTo>
                  <a:pt x="108" y="94"/>
                </a:lnTo>
                <a:lnTo>
                  <a:pt x="111" y="89"/>
                </a:lnTo>
                <a:lnTo>
                  <a:pt x="115" y="83"/>
                </a:lnTo>
                <a:lnTo>
                  <a:pt x="118" y="75"/>
                </a:lnTo>
                <a:lnTo>
                  <a:pt x="121" y="69"/>
                </a:lnTo>
                <a:lnTo>
                  <a:pt x="124" y="62"/>
                </a:lnTo>
                <a:lnTo>
                  <a:pt x="127" y="56"/>
                </a:lnTo>
                <a:lnTo>
                  <a:pt x="129" y="49"/>
                </a:lnTo>
                <a:lnTo>
                  <a:pt x="130" y="43"/>
                </a:lnTo>
                <a:lnTo>
                  <a:pt x="133" y="35"/>
                </a:lnTo>
                <a:lnTo>
                  <a:pt x="135" y="28"/>
                </a:lnTo>
                <a:lnTo>
                  <a:pt x="135" y="22"/>
                </a:lnTo>
                <a:lnTo>
                  <a:pt x="136" y="15"/>
                </a:lnTo>
                <a:lnTo>
                  <a:pt x="136" y="7"/>
                </a:lnTo>
                <a:lnTo>
                  <a:pt x="136" y="0"/>
                </a:lnTo>
                <a:lnTo>
                  <a:pt x="127" y="0"/>
                </a:lnTo>
                <a:lnTo>
                  <a:pt x="127" y="7"/>
                </a:lnTo>
                <a:lnTo>
                  <a:pt x="127" y="13"/>
                </a:lnTo>
                <a:lnTo>
                  <a:pt x="126" y="20"/>
                </a:lnTo>
                <a:lnTo>
                  <a:pt x="126" y="26"/>
                </a:lnTo>
                <a:lnTo>
                  <a:pt x="124" y="34"/>
                </a:lnTo>
                <a:lnTo>
                  <a:pt x="123" y="40"/>
                </a:lnTo>
                <a:lnTo>
                  <a:pt x="120" y="47"/>
                </a:lnTo>
                <a:lnTo>
                  <a:pt x="118" y="53"/>
                </a:lnTo>
                <a:lnTo>
                  <a:pt x="115" y="59"/>
                </a:lnTo>
                <a:lnTo>
                  <a:pt x="114" y="65"/>
                </a:lnTo>
                <a:lnTo>
                  <a:pt x="111" y="72"/>
                </a:lnTo>
                <a:lnTo>
                  <a:pt x="108" y="78"/>
                </a:lnTo>
                <a:lnTo>
                  <a:pt x="104" y="84"/>
                </a:lnTo>
                <a:lnTo>
                  <a:pt x="101" y="90"/>
                </a:lnTo>
                <a:lnTo>
                  <a:pt x="96" y="96"/>
                </a:lnTo>
                <a:lnTo>
                  <a:pt x="92" y="100"/>
                </a:lnTo>
                <a:lnTo>
                  <a:pt x="88" y="106"/>
                </a:lnTo>
                <a:lnTo>
                  <a:pt x="83" y="112"/>
                </a:lnTo>
                <a:lnTo>
                  <a:pt x="79" y="117"/>
                </a:lnTo>
                <a:lnTo>
                  <a:pt x="74" y="123"/>
                </a:lnTo>
                <a:lnTo>
                  <a:pt x="68" y="127"/>
                </a:lnTo>
                <a:lnTo>
                  <a:pt x="64" y="133"/>
                </a:lnTo>
                <a:lnTo>
                  <a:pt x="58" y="137"/>
                </a:lnTo>
                <a:lnTo>
                  <a:pt x="52" y="142"/>
                </a:lnTo>
                <a:lnTo>
                  <a:pt x="46" y="146"/>
                </a:lnTo>
                <a:lnTo>
                  <a:pt x="41" y="151"/>
                </a:lnTo>
                <a:lnTo>
                  <a:pt x="33" y="155"/>
                </a:lnTo>
                <a:lnTo>
                  <a:pt x="27" y="160"/>
                </a:lnTo>
                <a:lnTo>
                  <a:pt x="20" y="163"/>
                </a:lnTo>
                <a:lnTo>
                  <a:pt x="14" y="167"/>
                </a:lnTo>
                <a:lnTo>
                  <a:pt x="7" y="170"/>
                </a:lnTo>
                <a:lnTo>
                  <a:pt x="0" y="174"/>
                </a:lnTo>
                <a:lnTo>
                  <a:pt x="2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6"/>
          <p:cNvSpPr>
            <a:spLocks/>
          </p:cNvSpPr>
          <p:nvPr/>
        </p:nvSpPr>
        <p:spPr bwMode="auto">
          <a:xfrm>
            <a:off x="1484313" y="4948238"/>
            <a:ext cx="36512" cy="73025"/>
          </a:xfrm>
          <a:custGeom>
            <a:avLst/>
            <a:gdLst>
              <a:gd name="T0" fmla="*/ 9 w 23"/>
              <a:gd name="T1" fmla="*/ 46 h 46"/>
              <a:gd name="T2" fmla="*/ 9 w 23"/>
              <a:gd name="T3" fmla="*/ 45 h 46"/>
              <a:gd name="T4" fmla="*/ 9 w 23"/>
              <a:gd name="T5" fmla="*/ 43 h 46"/>
              <a:gd name="T6" fmla="*/ 9 w 23"/>
              <a:gd name="T7" fmla="*/ 42 h 46"/>
              <a:gd name="T8" fmla="*/ 10 w 23"/>
              <a:gd name="T9" fmla="*/ 40 h 46"/>
              <a:gd name="T10" fmla="*/ 10 w 23"/>
              <a:gd name="T11" fmla="*/ 39 h 46"/>
              <a:gd name="T12" fmla="*/ 10 w 23"/>
              <a:gd name="T13" fmla="*/ 37 h 46"/>
              <a:gd name="T14" fmla="*/ 10 w 23"/>
              <a:gd name="T15" fmla="*/ 36 h 46"/>
              <a:gd name="T16" fmla="*/ 10 w 23"/>
              <a:gd name="T17" fmla="*/ 34 h 46"/>
              <a:gd name="T18" fmla="*/ 10 w 23"/>
              <a:gd name="T19" fmla="*/ 33 h 46"/>
              <a:gd name="T20" fmla="*/ 10 w 23"/>
              <a:gd name="T21" fmla="*/ 31 h 46"/>
              <a:gd name="T22" fmla="*/ 12 w 23"/>
              <a:gd name="T23" fmla="*/ 30 h 46"/>
              <a:gd name="T24" fmla="*/ 12 w 23"/>
              <a:gd name="T25" fmla="*/ 29 h 46"/>
              <a:gd name="T26" fmla="*/ 12 w 23"/>
              <a:gd name="T27" fmla="*/ 27 h 46"/>
              <a:gd name="T28" fmla="*/ 12 w 23"/>
              <a:gd name="T29" fmla="*/ 26 h 46"/>
              <a:gd name="T30" fmla="*/ 13 w 23"/>
              <a:gd name="T31" fmla="*/ 24 h 46"/>
              <a:gd name="T32" fmla="*/ 13 w 23"/>
              <a:gd name="T33" fmla="*/ 23 h 46"/>
              <a:gd name="T34" fmla="*/ 13 w 23"/>
              <a:gd name="T35" fmla="*/ 21 h 46"/>
              <a:gd name="T36" fmla="*/ 15 w 23"/>
              <a:gd name="T37" fmla="*/ 20 h 46"/>
              <a:gd name="T38" fmla="*/ 15 w 23"/>
              <a:gd name="T39" fmla="*/ 18 h 46"/>
              <a:gd name="T40" fmla="*/ 15 w 23"/>
              <a:gd name="T41" fmla="*/ 17 h 46"/>
              <a:gd name="T42" fmla="*/ 16 w 23"/>
              <a:gd name="T43" fmla="*/ 17 h 46"/>
              <a:gd name="T44" fmla="*/ 16 w 23"/>
              <a:gd name="T45" fmla="*/ 15 h 46"/>
              <a:gd name="T46" fmla="*/ 18 w 23"/>
              <a:gd name="T47" fmla="*/ 14 h 46"/>
              <a:gd name="T48" fmla="*/ 19 w 23"/>
              <a:gd name="T49" fmla="*/ 12 h 46"/>
              <a:gd name="T50" fmla="*/ 19 w 23"/>
              <a:gd name="T51" fmla="*/ 11 h 46"/>
              <a:gd name="T52" fmla="*/ 21 w 23"/>
              <a:gd name="T53" fmla="*/ 11 h 46"/>
              <a:gd name="T54" fmla="*/ 21 w 23"/>
              <a:gd name="T55" fmla="*/ 9 h 46"/>
              <a:gd name="T56" fmla="*/ 22 w 23"/>
              <a:gd name="T57" fmla="*/ 9 h 46"/>
              <a:gd name="T58" fmla="*/ 23 w 23"/>
              <a:gd name="T59" fmla="*/ 8 h 46"/>
              <a:gd name="T60" fmla="*/ 21 w 23"/>
              <a:gd name="T61" fmla="*/ 0 h 46"/>
              <a:gd name="T62" fmla="*/ 19 w 23"/>
              <a:gd name="T63" fmla="*/ 0 h 46"/>
              <a:gd name="T64" fmla="*/ 18 w 23"/>
              <a:gd name="T65" fmla="*/ 2 h 46"/>
              <a:gd name="T66" fmla="*/ 16 w 23"/>
              <a:gd name="T67" fmla="*/ 2 h 46"/>
              <a:gd name="T68" fmla="*/ 15 w 23"/>
              <a:gd name="T69" fmla="*/ 3 h 46"/>
              <a:gd name="T70" fmla="*/ 13 w 23"/>
              <a:gd name="T71" fmla="*/ 5 h 46"/>
              <a:gd name="T72" fmla="*/ 12 w 23"/>
              <a:gd name="T73" fmla="*/ 6 h 46"/>
              <a:gd name="T74" fmla="*/ 10 w 23"/>
              <a:gd name="T75" fmla="*/ 8 h 46"/>
              <a:gd name="T76" fmla="*/ 10 w 23"/>
              <a:gd name="T77" fmla="*/ 9 h 46"/>
              <a:gd name="T78" fmla="*/ 9 w 23"/>
              <a:gd name="T79" fmla="*/ 11 h 46"/>
              <a:gd name="T80" fmla="*/ 9 w 23"/>
              <a:gd name="T81" fmla="*/ 12 h 46"/>
              <a:gd name="T82" fmla="*/ 7 w 23"/>
              <a:gd name="T83" fmla="*/ 14 h 46"/>
              <a:gd name="T84" fmla="*/ 7 w 23"/>
              <a:gd name="T85" fmla="*/ 15 h 46"/>
              <a:gd name="T86" fmla="*/ 6 w 23"/>
              <a:gd name="T87" fmla="*/ 17 h 46"/>
              <a:gd name="T88" fmla="*/ 6 w 23"/>
              <a:gd name="T89" fmla="*/ 18 h 46"/>
              <a:gd name="T90" fmla="*/ 4 w 23"/>
              <a:gd name="T91" fmla="*/ 20 h 46"/>
              <a:gd name="T92" fmla="*/ 4 w 23"/>
              <a:gd name="T93" fmla="*/ 21 h 46"/>
              <a:gd name="T94" fmla="*/ 4 w 23"/>
              <a:gd name="T95" fmla="*/ 23 h 46"/>
              <a:gd name="T96" fmla="*/ 3 w 23"/>
              <a:gd name="T97" fmla="*/ 24 h 46"/>
              <a:gd name="T98" fmla="*/ 3 w 23"/>
              <a:gd name="T99" fmla="*/ 26 h 46"/>
              <a:gd name="T100" fmla="*/ 3 w 23"/>
              <a:gd name="T101" fmla="*/ 29 h 46"/>
              <a:gd name="T102" fmla="*/ 1 w 23"/>
              <a:gd name="T103" fmla="*/ 30 h 46"/>
              <a:gd name="T104" fmla="*/ 1 w 23"/>
              <a:gd name="T105" fmla="*/ 31 h 46"/>
              <a:gd name="T106" fmla="*/ 1 w 23"/>
              <a:gd name="T107" fmla="*/ 33 h 46"/>
              <a:gd name="T108" fmla="*/ 1 w 23"/>
              <a:gd name="T109" fmla="*/ 34 h 46"/>
              <a:gd name="T110" fmla="*/ 1 w 23"/>
              <a:gd name="T111" fmla="*/ 36 h 46"/>
              <a:gd name="T112" fmla="*/ 1 w 23"/>
              <a:gd name="T113" fmla="*/ 39 h 46"/>
              <a:gd name="T114" fmla="*/ 1 w 23"/>
              <a:gd name="T115" fmla="*/ 40 h 46"/>
              <a:gd name="T116" fmla="*/ 0 w 23"/>
              <a:gd name="T117" fmla="*/ 42 h 46"/>
              <a:gd name="T118" fmla="*/ 0 w 23"/>
              <a:gd name="T119" fmla="*/ 43 h 46"/>
              <a:gd name="T120" fmla="*/ 0 w 23"/>
              <a:gd name="T121" fmla="*/ 45 h 46"/>
              <a:gd name="T122" fmla="*/ 0 w 23"/>
              <a:gd name="T123" fmla="*/ 46 h 46"/>
              <a:gd name="T124" fmla="*/ 9 w 23"/>
              <a:gd name="T125" fmla="*/ 46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10" y="40"/>
                </a:lnTo>
                <a:lnTo>
                  <a:pt x="10" y="39"/>
                </a:lnTo>
                <a:lnTo>
                  <a:pt x="10" y="37"/>
                </a:lnTo>
                <a:lnTo>
                  <a:pt x="10" y="36"/>
                </a:lnTo>
                <a:lnTo>
                  <a:pt x="10" y="34"/>
                </a:lnTo>
                <a:lnTo>
                  <a:pt x="10" y="33"/>
                </a:lnTo>
                <a:lnTo>
                  <a:pt x="10" y="31"/>
                </a:lnTo>
                <a:lnTo>
                  <a:pt x="12" y="30"/>
                </a:lnTo>
                <a:lnTo>
                  <a:pt x="12" y="29"/>
                </a:lnTo>
                <a:lnTo>
                  <a:pt x="12" y="27"/>
                </a:lnTo>
                <a:lnTo>
                  <a:pt x="12" y="26"/>
                </a:lnTo>
                <a:lnTo>
                  <a:pt x="13" y="24"/>
                </a:lnTo>
                <a:lnTo>
                  <a:pt x="13" y="23"/>
                </a:lnTo>
                <a:lnTo>
                  <a:pt x="13" y="21"/>
                </a:lnTo>
                <a:lnTo>
                  <a:pt x="15" y="20"/>
                </a:lnTo>
                <a:lnTo>
                  <a:pt x="15" y="18"/>
                </a:lnTo>
                <a:lnTo>
                  <a:pt x="15" y="17"/>
                </a:lnTo>
                <a:lnTo>
                  <a:pt x="16" y="17"/>
                </a:lnTo>
                <a:lnTo>
                  <a:pt x="16" y="15"/>
                </a:lnTo>
                <a:lnTo>
                  <a:pt x="18" y="14"/>
                </a:lnTo>
                <a:lnTo>
                  <a:pt x="19" y="12"/>
                </a:lnTo>
                <a:lnTo>
                  <a:pt x="19" y="11"/>
                </a:lnTo>
                <a:lnTo>
                  <a:pt x="21" y="11"/>
                </a:lnTo>
                <a:lnTo>
                  <a:pt x="21" y="9"/>
                </a:lnTo>
                <a:lnTo>
                  <a:pt x="22" y="9"/>
                </a:lnTo>
                <a:lnTo>
                  <a:pt x="23" y="8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6" y="2"/>
                </a:lnTo>
                <a:lnTo>
                  <a:pt x="15" y="3"/>
                </a:lnTo>
                <a:lnTo>
                  <a:pt x="13" y="5"/>
                </a:lnTo>
                <a:lnTo>
                  <a:pt x="12" y="6"/>
                </a:lnTo>
                <a:lnTo>
                  <a:pt x="10" y="8"/>
                </a:lnTo>
                <a:lnTo>
                  <a:pt x="10" y="9"/>
                </a:lnTo>
                <a:lnTo>
                  <a:pt x="9" y="11"/>
                </a:lnTo>
                <a:lnTo>
                  <a:pt x="9" y="12"/>
                </a:lnTo>
                <a:lnTo>
                  <a:pt x="7" y="14"/>
                </a:lnTo>
                <a:lnTo>
                  <a:pt x="7" y="15"/>
                </a:lnTo>
                <a:lnTo>
                  <a:pt x="6" y="17"/>
                </a:lnTo>
                <a:lnTo>
                  <a:pt x="6" y="18"/>
                </a:lnTo>
                <a:lnTo>
                  <a:pt x="4" y="20"/>
                </a:lnTo>
                <a:lnTo>
                  <a:pt x="4" y="21"/>
                </a:lnTo>
                <a:lnTo>
                  <a:pt x="4" y="23"/>
                </a:lnTo>
                <a:lnTo>
                  <a:pt x="3" y="24"/>
                </a:lnTo>
                <a:lnTo>
                  <a:pt x="3" y="26"/>
                </a:lnTo>
                <a:lnTo>
                  <a:pt x="3" y="29"/>
                </a:lnTo>
                <a:lnTo>
                  <a:pt x="1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1" y="39"/>
                </a:lnTo>
                <a:lnTo>
                  <a:pt x="1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1" name="Freeform 17"/>
          <p:cNvSpPr>
            <a:spLocks/>
          </p:cNvSpPr>
          <p:nvPr/>
        </p:nvSpPr>
        <p:spPr bwMode="auto">
          <a:xfrm>
            <a:off x="1484313" y="5021263"/>
            <a:ext cx="69850" cy="90487"/>
          </a:xfrm>
          <a:custGeom>
            <a:avLst/>
            <a:gdLst>
              <a:gd name="T0" fmla="*/ 43 w 44"/>
              <a:gd name="T1" fmla="*/ 48 h 57"/>
              <a:gd name="T2" fmla="*/ 40 w 44"/>
              <a:gd name="T3" fmla="*/ 46 h 57"/>
              <a:gd name="T4" fmla="*/ 37 w 44"/>
              <a:gd name="T5" fmla="*/ 46 h 57"/>
              <a:gd name="T6" fmla="*/ 32 w 44"/>
              <a:gd name="T7" fmla="*/ 45 h 57"/>
              <a:gd name="T8" fmla="*/ 29 w 44"/>
              <a:gd name="T9" fmla="*/ 43 h 57"/>
              <a:gd name="T10" fmla="*/ 26 w 44"/>
              <a:gd name="T11" fmla="*/ 40 h 57"/>
              <a:gd name="T12" fmla="*/ 23 w 44"/>
              <a:gd name="T13" fmla="*/ 39 h 57"/>
              <a:gd name="T14" fmla="*/ 22 w 44"/>
              <a:gd name="T15" fmla="*/ 36 h 57"/>
              <a:gd name="T16" fmla="*/ 19 w 44"/>
              <a:gd name="T17" fmla="*/ 33 h 57"/>
              <a:gd name="T18" fmla="*/ 16 w 44"/>
              <a:gd name="T19" fmla="*/ 28 h 57"/>
              <a:gd name="T20" fmla="*/ 15 w 44"/>
              <a:gd name="T21" fmla="*/ 25 h 57"/>
              <a:gd name="T22" fmla="*/ 13 w 44"/>
              <a:gd name="T23" fmla="*/ 21 h 57"/>
              <a:gd name="T24" fmla="*/ 12 w 44"/>
              <a:gd name="T25" fmla="*/ 17 h 57"/>
              <a:gd name="T26" fmla="*/ 10 w 44"/>
              <a:gd name="T27" fmla="*/ 12 h 57"/>
              <a:gd name="T28" fmla="*/ 10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1 w 44"/>
              <a:gd name="T35" fmla="*/ 6 h 57"/>
              <a:gd name="T36" fmla="*/ 1 w 44"/>
              <a:gd name="T37" fmla="*/ 12 h 57"/>
              <a:gd name="T38" fmla="*/ 3 w 44"/>
              <a:gd name="T39" fmla="*/ 17 h 57"/>
              <a:gd name="T40" fmla="*/ 4 w 44"/>
              <a:gd name="T41" fmla="*/ 23 h 57"/>
              <a:gd name="T42" fmla="*/ 6 w 44"/>
              <a:gd name="T43" fmla="*/ 27 h 57"/>
              <a:gd name="T44" fmla="*/ 7 w 44"/>
              <a:gd name="T45" fmla="*/ 31 h 57"/>
              <a:gd name="T46" fmla="*/ 10 w 44"/>
              <a:gd name="T47" fmla="*/ 36 h 57"/>
              <a:gd name="T48" fmla="*/ 13 w 44"/>
              <a:gd name="T49" fmla="*/ 40 h 57"/>
              <a:gd name="T50" fmla="*/ 16 w 44"/>
              <a:gd name="T51" fmla="*/ 43 h 57"/>
              <a:gd name="T52" fmla="*/ 19 w 44"/>
              <a:gd name="T53" fmla="*/ 46 h 57"/>
              <a:gd name="T54" fmla="*/ 23 w 44"/>
              <a:gd name="T55" fmla="*/ 49 h 57"/>
              <a:gd name="T56" fmla="*/ 28 w 44"/>
              <a:gd name="T57" fmla="*/ 52 h 57"/>
              <a:gd name="T58" fmla="*/ 31 w 44"/>
              <a:gd name="T59" fmla="*/ 54 h 57"/>
              <a:gd name="T60" fmla="*/ 35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3" y="48"/>
                </a:lnTo>
                <a:lnTo>
                  <a:pt x="41" y="48"/>
                </a:lnTo>
                <a:lnTo>
                  <a:pt x="40" y="46"/>
                </a:lnTo>
                <a:lnTo>
                  <a:pt x="38" y="46"/>
                </a:lnTo>
                <a:lnTo>
                  <a:pt x="37" y="46"/>
                </a:lnTo>
                <a:lnTo>
                  <a:pt x="35" y="45"/>
                </a:lnTo>
                <a:lnTo>
                  <a:pt x="32" y="45"/>
                </a:lnTo>
                <a:lnTo>
                  <a:pt x="31" y="43"/>
                </a:lnTo>
                <a:lnTo>
                  <a:pt x="29" y="43"/>
                </a:lnTo>
                <a:lnTo>
                  <a:pt x="28" y="42"/>
                </a:lnTo>
                <a:lnTo>
                  <a:pt x="26" y="40"/>
                </a:lnTo>
                <a:lnTo>
                  <a:pt x="25" y="40"/>
                </a:lnTo>
                <a:lnTo>
                  <a:pt x="23" y="39"/>
                </a:lnTo>
                <a:lnTo>
                  <a:pt x="22" y="37"/>
                </a:lnTo>
                <a:lnTo>
                  <a:pt x="22" y="36"/>
                </a:lnTo>
                <a:lnTo>
                  <a:pt x="21" y="34"/>
                </a:lnTo>
                <a:lnTo>
                  <a:pt x="19" y="33"/>
                </a:lnTo>
                <a:lnTo>
                  <a:pt x="18" y="31"/>
                </a:lnTo>
                <a:lnTo>
                  <a:pt x="16" y="28"/>
                </a:lnTo>
                <a:lnTo>
                  <a:pt x="16" y="27"/>
                </a:lnTo>
                <a:lnTo>
                  <a:pt x="15" y="25"/>
                </a:lnTo>
                <a:lnTo>
                  <a:pt x="13" y="24"/>
                </a:lnTo>
                <a:lnTo>
                  <a:pt x="13" y="21"/>
                </a:lnTo>
                <a:lnTo>
                  <a:pt x="12" y="20"/>
                </a:lnTo>
                <a:lnTo>
                  <a:pt x="12" y="17"/>
                </a:lnTo>
                <a:lnTo>
                  <a:pt x="10" y="15"/>
                </a:lnTo>
                <a:lnTo>
                  <a:pt x="10" y="12"/>
                </a:lnTo>
                <a:lnTo>
                  <a:pt x="10" y="11"/>
                </a:lnTo>
                <a:lnTo>
                  <a:pt x="10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1" y="6"/>
                </a:lnTo>
                <a:lnTo>
                  <a:pt x="1" y="9"/>
                </a:lnTo>
                <a:lnTo>
                  <a:pt x="1" y="12"/>
                </a:lnTo>
                <a:lnTo>
                  <a:pt x="1" y="14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4" y="24"/>
                </a:lnTo>
                <a:lnTo>
                  <a:pt x="6" y="27"/>
                </a:lnTo>
                <a:lnTo>
                  <a:pt x="7" y="28"/>
                </a:lnTo>
                <a:lnTo>
                  <a:pt x="7" y="31"/>
                </a:lnTo>
                <a:lnTo>
                  <a:pt x="9" y="33"/>
                </a:lnTo>
                <a:lnTo>
                  <a:pt x="10" y="36"/>
                </a:lnTo>
                <a:lnTo>
                  <a:pt x="12" y="37"/>
                </a:lnTo>
                <a:lnTo>
                  <a:pt x="13" y="40"/>
                </a:lnTo>
                <a:lnTo>
                  <a:pt x="15" y="42"/>
                </a:lnTo>
                <a:lnTo>
                  <a:pt x="16" y="43"/>
                </a:lnTo>
                <a:lnTo>
                  <a:pt x="18" y="45"/>
                </a:lnTo>
                <a:lnTo>
                  <a:pt x="19" y="46"/>
                </a:lnTo>
                <a:lnTo>
                  <a:pt x="22" y="48"/>
                </a:lnTo>
                <a:lnTo>
                  <a:pt x="23" y="49"/>
                </a:lnTo>
                <a:lnTo>
                  <a:pt x="25" y="51"/>
                </a:lnTo>
                <a:lnTo>
                  <a:pt x="28" y="52"/>
                </a:lnTo>
                <a:lnTo>
                  <a:pt x="29" y="52"/>
                </a:lnTo>
                <a:lnTo>
                  <a:pt x="31" y="54"/>
                </a:lnTo>
                <a:lnTo>
                  <a:pt x="34" y="55"/>
                </a:lnTo>
                <a:lnTo>
                  <a:pt x="35" y="55"/>
                </a:lnTo>
                <a:lnTo>
                  <a:pt x="38" y="55"/>
                </a:lnTo>
                <a:lnTo>
                  <a:pt x="40" y="57"/>
                </a:lnTo>
                <a:lnTo>
                  <a:pt x="43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2" name="Freeform 18"/>
          <p:cNvSpPr>
            <a:spLocks/>
          </p:cNvSpPr>
          <p:nvPr/>
        </p:nvSpPr>
        <p:spPr bwMode="auto">
          <a:xfrm>
            <a:off x="1554163" y="5097463"/>
            <a:ext cx="273050" cy="14287"/>
          </a:xfrm>
          <a:custGeom>
            <a:avLst/>
            <a:gdLst>
              <a:gd name="T0" fmla="*/ 172 w 172"/>
              <a:gd name="T1" fmla="*/ 4 h 9"/>
              <a:gd name="T2" fmla="*/ 172 w 172"/>
              <a:gd name="T3" fmla="*/ 0 h 9"/>
              <a:gd name="T4" fmla="*/ 0 w 172"/>
              <a:gd name="T5" fmla="*/ 0 h 9"/>
              <a:gd name="T6" fmla="*/ 0 w 172"/>
              <a:gd name="T7" fmla="*/ 9 h 9"/>
              <a:gd name="T8" fmla="*/ 172 w 172"/>
              <a:gd name="T9" fmla="*/ 9 h 9"/>
              <a:gd name="T10" fmla="*/ 172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172" y="4"/>
                </a:moveTo>
                <a:lnTo>
                  <a:pt x="172" y="0"/>
                </a:lnTo>
                <a:lnTo>
                  <a:pt x="0" y="0"/>
                </a:lnTo>
                <a:lnTo>
                  <a:pt x="0" y="9"/>
                </a:lnTo>
                <a:lnTo>
                  <a:pt x="172" y="9"/>
                </a:lnTo>
                <a:lnTo>
                  <a:pt x="172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1555750" y="5268913"/>
            <a:ext cx="271463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4" name="Freeform 20"/>
          <p:cNvSpPr>
            <a:spLocks/>
          </p:cNvSpPr>
          <p:nvPr/>
        </p:nvSpPr>
        <p:spPr bwMode="auto">
          <a:xfrm>
            <a:off x="1485900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11 w 44"/>
              <a:gd name="T5" fmla="*/ 44 h 56"/>
              <a:gd name="T6" fmla="*/ 11 w 44"/>
              <a:gd name="T7" fmla="*/ 40 h 56"/>
              <a:gd name="T8" fmla="*/ 12 w 44"/>
              <a:gd name="T9" fmla="*/ 35 h 56"/>
              <a:gd name="T10" fmla="*/ 14 w 44"/>
              <a:gd name="T11" fmla="*/ 31 h 56"/>
              <a:gd name="T12" fmla="*/ 17 w 44"/>
              <a:gd name="T13" fmla="*/ 28 h 56"/>
              <a:gd name="T14" fmla="*/ 18 w 44"/>
              <a:gd name="T15" fmla="*/ 23 h 56"/>
              <a:gd name="T16" fmla="*/ 21 w 44"/>
              <a:gd name="T17" fmla="*/ 20 h 56"/>
              <a:gd name="T18" fmla="*/ 24 w 44"/>
              <a:gd name="T19" fmla="*/ 18 h 56"/>
              <a:gd name="T20" fmla="*/ 27 w 44"/>
              <a:gd name="T21" fmla="*/ 16 h 56"/>
              <a:gd name="T22" fmla="*/ 30 w 44"/>
              <a:gd name="T23" fmla="*/ 13 h 56"/>
              <a:gd name="T24" fmla="*/ 33 w 44"/>
              <a:gd name="T25" fmla="*/ 12 h 56"/>
              <a:gd name="T26" fmla="*/ 36 w 44"/>
              <a:gd name="T27" fmla="*/ 10 h 56"/>
              <a:gd name="T28" fmla="*/ 39 w 44"/>
              <a:gd name="T29" fmla="*/ 10 h 56"/>
              <a:gd name="T30" fmla="*/ 43 w 44"/>
              <a:gd name="T31" fmla="*/ 9 h 56"/>
              <a:gd name="T32" fmla="*/ 44 w 44"/>
              <a:gd name="T33" fmla="*/ 0 h 56"/>
              <a:gd name="T34" fmla="*/ 40 w 44"/>
              <a:gd name="T35" fmla="*/ 0 h 56"/>
              <a:gd name="T36" fmla="*/ 36 w 44"/>
              <a:gd name="T37" fmla="*/ 1 h 56"/>
              <a:gd name="T38" fmla="*/ 31 w 44"/>
              <a:gd name="T39" fmla="*/ 3 h 56"/>
              <a:gd name="T40" fmla="*/ 27 w 44"/>
              <a:gd name="T41" fmla="*/ 4 h 56"/>
              <a:gd name="T42" fmla="*/ 22 w 44"/>
              <a:gd name="T43" fmla="*/ 7 h 56"/>
              <a:gd name="T44" fmla="*/ 20 w 44"/>
              <a:gd name="T45" fmla="*/ 10 h 56"/>
              <a:gd name="T46" fmla="*/ 17 w 44"/>
              <a:gd name="T47" fmla="*/ 13 h 56"/>
              <a:gd name="T48" fmla="*/ 12 w 44"/>
              <a:gd name="T49" fmla="*/ 16 h 56"/>
              <a:gd name="T50" fmla="*/ 9 w 44"/>
              <a:gd name="T51" fmla="*/ 20 h 56"/>
              <a:gd name="T52" fmla="*/ 8 w 44"/>
              <a:gd name="T53" fmla="*/ 25 h 56"/>
              <a:gd name="T54" fmla="*/ 5 w 44"/>
              <a:gd name="T55" fmla="*/ 29 h 56"/>
              <a:gd name="T56" fmla="*/ 3 w 44"/>
              <a:gd name="T57" fmla="*/ 34 h 56"/>
              <a:gd name="T58" fmla="*/ 2 w 44"/>
              <a:gd name="T59" fmla="*/ 40 h 56"/>
              <a:gd name="T60" fmla="*/ 0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9" y="46"/>
                </a:lnTo>
                <a:lnTo>
                  <a:pt x="11" y="44"/>
                </a:lnTo>
                <a:lnTo>
                  <a:pt x="11" y="41"/>
                </a:lnTo>
                <a:lnTo>
                  <a:pt x="11" y="40"/>
                </a:lnTo>
                <a:lnTo>
                  <a:pt x="12" y="37"/>
                </a:lnTo>
                <a:lnTo>
                  <a:pt x="12" y="35"/>
                </a:lnTo>
                <a:lnTo>
                  <a:pt x="14" y="32"/>
                </a:lnTo>
                <a:lnTo>
                  <a:pt x="14" y="31"/>
                </a:lnTo>
                <a:lnTo>
                  <a:pt x="15" y="29"/>
                </a:lnTo>
                <a:lnTo>
                  <a:pt x="17" y="28"/>
                </a:lnTo>
                <a:lnTo>
                  <a:pt x="18" y="25"/>
                </a:lnTo>
                <a:lnTo>
                  <a:pt x="18" y="23"/>
                </a:lnTo>
                <a:lnTo>
                  <a:pt x="20" y="22"/>
                </a:lnTo>
                <a:lnTo>
                  <a:pt x="21" y="20"/>
                </a:lnTo>
                <a:lnTo>
                  <a:pt x="22" y="19"/>
                </a:lnTo>
                <a:lnTo>
                  <a:pt x="24" y="18"/>
                </a:lnTo>
                <a:lnTo>
                  <a:pt x="25" y="16"/>
                </a:lnTo>
                <a:lnTo>
                  <a:pt x="27" y="16"/>
                </a:lnTo>
                <a:lnTo>
                  <a:pt x="28" y="15"/>
                </a:lnTo>
                <a:lnTo>
                  <a:pt x="30" y="13"/>
                </a:lnTo>
                <a:lnTo>
                  <a:pt x="31" y="13"/>
                </a:lnTo>
                <a:lnTo>
                  <a:pt x="33" y="12"/>
                </a:lnTo>
                <a:lnTo>
                  <a:pt x="34" y="12"/>
                </a:lnTo>
                <a:lnTo>
                  <a:pt x="36" y="10"/>
                </a:lnTo>
                <a:lnTo>
                  <a:pt x="37" y="10"/>
                </a:lnTo>
                <a:lnTo>
                  <a:pt x="39" y="10"/>
                </a:lnTo>
                <a:lnTo>
                  <a:pt x="42" y="9"/>
                </a:lnTo>
                <a:lnTo>
                  <a:pt x="43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40" y="0"/>
                </a:lnTo>
                <a:lnTo>
                  <a:pt x="37" y="1"/>
                </a:lnTo>
                <a:lnTo>
                  <a:pt x="36" y="1"/>
                </a:lnTo>
                <a:lnTo>
                  <a:pt x="33" y="1"/>
                </a:lnTo>
                <a:lnTo>
                  <a:pt x="31" y="3"/>
                </a:lnTo>
                <a:lnTo>
                  <a:pt x="28" y="4"/>
                </a:lnTo>
                <a:lnTo>
                  <a:pt x="27" y="4"/>
                </a:lnTo>
                <a:lnTo>
                  <a:pt x="25" y="6"/>
                </a:lnTo>
                <a:lnTo>
                  <a:pt x="22" y="7"/>
                </a:lnTo>
                <a:lnTo>
                  <a:pt x="21" y="9"/>
                </a:lnTo>
                <a:lnTo>
                  <a:pt x="20" y="10"/>
                </a:lnTo>
                <a:lnTo>
                  <a:pt x="18" y="12"/>
                </a:lnTo>
                <a:lnTo>
                  <a:pt x="17" y="13"/>
                </a:lnTo>
                <a:lnTo>
                  <a:pt x="14" y="15"/>
                </a:lnTo>
                <a:lnTo>
                  <a:pt x="12" y="16"/>
                </a:lnTo>
                <a:lnTo>
                  <a:pt x="11" y="19"/>
                </a:lnTo>
                <a:lnTo>
                  <a:pt x="9" y="20"/>
                </a:lnTo>
                <a:lnTo>
                  <a:pt x="9" y="23"/>
                </a:lnTo>
                <a:lnTo>
                  <a:pt x="8" y="25"/>
                </a:lnTo>
                <a:lnTo>
                  <a:pt x="6" y="28"/>
                </a:lnTo>
                <a:lnTo>
                  <a:pt x="5" y="29"/>
                </a:lnTo>
                <a:lnTo>
                  <a:pt x="5" y="32"/>
                </a:lnTo>
                <a:lnTo>
                  <a:pt x="3" y="34"/>
                </a:lnTo>
                <a:lnTo>
                  <a:pt x="3" y="37"/>
                </a:lnTo>
                <a:lnTo>
                  <a:pt x="2" y="40"/>
                </a:lnTo>
                <a:lnTo>
                  <a:pt x="2" y="43"/>
                </a:lnTo>
                <a:lnTo>
                  <a:pt x="0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Freeform 21"/>
          <p:cNvSpPr>
            <a:spLocks/>
          </p:cNvSpPr>
          <p:nvPr/>
        </p:nvSpPr>
        <p:spPr bwMode="auto">
          <a:xfrm>
            <a:off x="1485900" y="5357813"/>
            <a:ext cx="39688" cy="74612"/>
          </a:xfrm>
          <a:custGeom>
            <a:avLst/>
            <a:gdLst>
              <a:gd name="T0" fmla="*/ 25 w 25"/>
              <a:gd name="T1" fmla="*/ 40 h 47"/>
              <a:gd name="T2" fmla="*/ 22 w 25"/>
              <a:gd name="T3" fmla="*/ 37 h 47"/>
              <a:gd name="T4" fmla="*/ 21 w 25"/>
              <a:gd name="T5" fmla="*/ 34 h 47"/>
              <a:gd name="T6" fmla="*/ 20 w 25"/>
              <a:gd name="T7" fmla="*/ 33 h 47"/>
              <a:gd name="T8" fmla="*/ 17 w 25"/>
              <a:gd name="T9" fmla="*/ 30 h 47"/>
              <a:gd name="T10" fmla="*/ 15 w 25"/>
              <a:gd name="T11" fmla="*/ 27 h 47"/>
              <a:gd name="T12" fmla="*/ 14 w 25"/>
              <a:gd name="T13" fmla="*/ 24 h 47"/>
              <a:gd name="T14" fmla="*/ 12 w 25"/>
              <a:gd name="T15" fmla="*/ 21 h 47"/>
              <a:gd name="T16" fmla="*/ 12 w 25"/>
              <a:gd name="T17" fmla="*/ 18 h 47"/>
              <a:gd name="T18" fmla="*/ 11 w 25"/>
              <a:gd name="T19" fmla="*/ 15 h 47"/>
              <a:gd name="T20" fmla="*/ 11 w 25"/>
              <a:gd name="T21" fmla="*/ 12 h 47"/>
              <a:gd name="T22" fmla="*/ 9 w 25"/>
              <a:gd name="T23" fmla="*/ 9 h 47"/>
              <a:gd name="T24" fmla="*/ 9 w 25"/>
              <a:gd name="T25" fmla="*/ 6 h 47"/>
              <a:gd name="T26" fmla="*/ 9 w 25"/>
              <a:gd name="T27" fmla="*/ 3 h 47"/>
              <a:gd name="T28" fmla="*/ 9 w 25"/>
              <a:gd name="T29" fmla="*/ 0 h 47"/>
              <a:gd name="T30" fmla="*/ 0 w 25"/>
              <a:gd name="T31" fmla="*/ 1 h 47"/>
              <a:gd name="T32" fmla="*/ 0 w 25"/>
              <a:gd name="T33" fmla="*/ 4 h 47"/>
              <a:gd name="T34" fmla="*/ 0 w 25"/>
              <a:gd name="T35" fmla="*/ 7 h 47"/>
              <a:gd name="T36" fmla="*/ 0 w 25"/>
              <a:gd name="T37" fmla="*/ 12 h 47"/>
              <a:gd name="T38" fmla="*/ 2 w 25"/>
              <a:gd name="T39" fmla="*/ 15 h 47"/>
              <a:gd name="T40" fmla="*/ 2 w 25"/>
              <a:gd name="T41" fmla="*/ 18 h 47"/>
              <a:gd name="T42" fmla="*/ 3 w 25"/>
              <a:gd name="T43" fmla="*/ 21 h 47"/>
              <a:gd name="T44" fmla="*/ 5 w 25"/>
              <a:gd name="T45" fmla="*/ 24 h 47"/>
              <a:gd name="T46" fmla="*/ 6 w 25"/>
              <a:gd name="T47" fmla="*/ 27 h 47"/>
              <a:gd name="T48" fmla="*/ 8 w 25"/>
              <a:gd name="T49" fmla="*/ 30 h 47"/>
              <a:gd name="T50" fmla="*/ 9 w 25"/>
              <a:gd name="T51" fmla="*/ 33 h 47"/>
              <a:gd name="T52" fmla="*/ 11 w 25"/>
              <a:gd name="T53" fmla="*/ 36 h 47"/>
              <a:gd name="T54" fmla="*/ 12 w 25"/>
              <a:gd name="T55" fmla="*/ 38 h 47"/>
              <a:gd name="T56" fmla="*/ 15 w 25"/>
              <a:gd name="T57" fmla="*/ 41 h 47"/>
              <a:gd name="T58" fmla="*/ 17 w 25"/>
              <a:gd name="T59" fmla="*/ 44 h 47"/>
              <a:gd name="T60" fmla="*/ 20 w 25"/>
              <a:gd name="T61" fmla="*/ 46 h 47"/>
              <a:gd name="T62" fmla="*/ 20 w 25"/>
              <a:gd name="T63" fmla="*/ 46 h 47"/>
              <a:gd name="T64" fmla="*/ 24 w 25"/>
              <a:gd name="T65" fmla="*/ 38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4" y="38"/>
                </a:moveTo>
                <a:lnTo>
                  <a:pt x="25" y="40"/>
                </a:lnTo>
                <a:lnTo>
                  <a:pt x="24" y="38"/>
                </a:lnTo>
                <a:lnTo>
                  <a:pt x="22" y="37"/>
                </a:lnTo>
                <a:lnTo>
                  <a:pt x="21" y="36"/>
                </a:lnTo>
                <a:lnTo>
                  <a:pt x="21" y="34"/>
                </a:lnTo>
                <a:lnTo>
                  <a:pt x="20" y="34"/>
                </a:lnTo>
                <a:lnTo>
                  <a:pt x="20" y="33"/>
                </a:lnTo>
                <a:lnTo>
                  <a:pt x="18" y="31"/>
                </a:lnTo>
                <a:lnTo>
                  <a:pt x="17" y="30"/>
                </a:lnTo>
                <a:lnTo>
                  <a:pt x="17" y="28"/>
                </a:lnTo>
                <a:lnTo>
                  <a:pt x="15" y="27"/>
                </a:lnTo>
                <a:lnTo>
                  <a:pt x="15" y="25"/>
                </a:lnTo>
                <a:lnTo>
                  <a:pt x="14" y="24"/>
                </a:lnTo>
                <a:lnTo>
                  <a:pt x="14" y="22"/>
                </a:lnTo>
                <a:lnTo>
                  <a:pt x="12" y="21"/>
                </a:lnTo>
                <a:lnTo>
                  <a:pt x="12" y="19"/>
                </a:lnTo>
                <a:lnTo>
                  <a:pt x="12" y="18"/>
                </a:lnTo>
                <a:lnTo>
                  <a:pt x="11" y="16"/>
                </a:lnTo>
                <a:lnTo>
                  <a:pt x="11" y="15"/>
                </a:lnTo>
                <a:lnTo>
                  <a:pt x="11" y="13"/>
                </a:lnTo>
                <a:lnTo>
                  <a:pt x="11" y="12"/>
                </a:lnTo>
                <a:lnTo>
                  <a:pt x="9" y="10"/>
                </a:lnTo>
                <a:lnTo>
                  <a:pt x="9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0" y="12"/>
                </a:lnTo>
                <a:lnTo>
                  <a:pt x="2" y="13"/>
                </a:lnTo>
                <a:lnTo>
                  <a:pt x="2" y="15"/>
                </a:lnTo>
                <a:lnTo>
                  <a:pt x="2" y="16"/>
                </a:lnTo>
                <a:lnTo>
                  <a:pt x="2" y="18"/>
                </a:lnTo>
                <a:lnTo>
                  <a:pt x="3" y="19"/>
                </a:lnTo>
                <a:lnTo>
                  <a:pt x="3" y="21"/>
                </a:lnTo>
                <a:lnTo>
                  <a:pt x="3" y="22"/>
                </a:lnTo>
                <a:lnTo>
                  <a:pt x="5" y="24"/>
                </a:lnTo>
                <a:lnTo>
                  <a:pt x="5" y="25"/>
                </a:lnTo>
                <a:lnTo>
                  <a:pt x="6" y="27"/>
                </a:lnTo>
                <a:lnTo>
                  <a:pt x="6" y="28"/>
                </a:lnTo>
                <a:lnTo>
                  <a:pt x="8" y="30"/>
                </a:lnTo>
                <a:lnTo>
                  <a:pt x="8" y="31"/>
                </a:lnTo>
                <a:lnTo>
                  <a:pt x="9" y="33"/>
                </a:lnTo>
                <a:lnTo>
                  <a:pt x="9" y="34"/>
                </a:lnTo>
                <a:lnTo>
                  <a:pt x="11" y="36"/>
                </a:lnTo>
                <a:lnTo>
                  <a:pt x="11" y="37"/>
                </a:lnTo>
                <a:lnTo>
                  <a:pt x="12" y="38"/>
                </a:lnTo>
                <a:lnTo>
                  <a:pt x="14" y="40"/>
                </a:lnTo>
                <a:lnTo>
                  <a:pt x="15" y="41"/>
                </a:lnTo>
                <a:lnTo>
                  <a:pt x="15" y="43"/>
                </a:lnTo>
                <a:lnTo>
                  <a:pt x="17" y="44"/>
                </a:lnTo>
                <a:lnTo>
                  <a:pt x="18" y="44"/>
                </a:lnTo>
                <a:lnTo>
                  <a:pt x="20" y="46"/>
                </a:lnTo>
                <a:lnTo>
                  <a:pt x="21" y="47"/>
                </a:lnTo>
                <a:lnTo>
                  <a:pt x="20" y="46"/>
                </a:lnTo>
                <a:lnTo>
                  <a:pt x="21" y="47"/>
                </a:lnTo>
                <a:lnTo>
                  <a:pt x="24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6" name="Freeform 22"/>
          <p:cNvSpPr>
            <a:spLocks/>
          </p:cNvSpPr>
          <p:nvPr/>
        </p:nvSpPr>
        <p:spPr bwMode="auto">
          <a:xfrm>
            <a:off x="1519238" y="5418138"/>
            <a:ext cx="215900" cy="290512"/>
          </a:xfrm>
          <a:custGeom>
            <a:avLst/>
            <a:gdLst>
              <a:gd name="T0" fmla="*/ 136 w 136"/>
              <a:gd name="T1" fmla="*/ 175 h 183"/>
              <a:gd name="T2" fmla="*/ 135 w 136"/>
              <a:gd name="T3" fmla="*/ 162 h 183"/>
              <a:gd name="T4" fmla="*/ 132 w 136"/>
              <a:gd name="T5" fmla="*/ 147 h 183"/>
              <a:gd name="T6" fmla="*/ 129 w 136"/>
              <a:gd name="T7" fmla="*/ 132 h 183"/>
              <a:gd name="T8" fmla="*/ 125 w 136"/>
              <a:gd name="T9" fmla="*/ 119 h 183"/>
              <a:gd name="T10" fmla="*/ 119 w 136"/>
              <a:gd name="T11" fmla="*/ 106 h 183"/>
              <a:gd name="T12" fmla="*/ 111 w 136"/>
              <a:gd name="T13" fmla="*/ 94 h 183"/>
              <a:gd name="T14" fmla="*/ 104 w 136"/>
              <a:gd name="T15" fmla="*/ 80 h 183"/>
              <a:gd name="T16" fmla="*/ 95 w 136"/>
              <a:gd name="T17" fmla="*/ 69 h 183"/>
              <a:gd name="T18" fmla="*/ 85 w 136"/>
              <a:gd name="T19" fmla="*/ 57 h 183"/>
              <a:gd name="T20" fmla="*/ 75 w 136"/>
              <a:gd name="T21" fmla="*/ 46 h 183"/>
              <a:gd name="T22" fmla="*/ 63 w 136"/>
              <a:gd name="T23" fmla="*/ 36 h 183"/>
              <a:gd name="T24" fmla="*/ 51 w 136"/>
              <a:gd name="T25" fmla="*/ 27 h 183"/>
              <a:gd name="T26" fmla="*/ 38 w 136"/>
              <a:gd name="T27" fmla="*/ 18 h 183"/>
              <a:gd name="T28" fmla="*/ 25 w 136"/>
              <a:gd name="T29" fmla="*/ 11 h 183"/>
              <a:gd name="T30" fmla="*/ 10 w 136"/>
              <a:gd name="T31" fmla="*/ 3 h 183"/>
              <a:gd name="T32" fmla="*/ 0 w 136"/>
              <a:gd name="T33" fmla="*/ 9 h 183"/>
              <a:gd name="T34" fmla="*/ 13 w 136"/>
              <a:gd name="T35" fmla="*/ 15 h 183"/>
              <a:gd name="T36" fmla="*/ 26 w 136"/>
              <a:gd name="T37" fmla="*/ 23 h 183"/>
              <a:gd name="T38" fmla="*/ 40 w 136"/>
              <a:gd name="T39" fmla="*/ 30 h 183"/>
              <a:gd name="T40" fmla="*/ 51 w 136"/>
              <a:gd name="T41" fmla="*/ 39 h 183"/>
              <a:gd name="T42" fmla="*/ 63 w 136"/>
              <a:gd name="T43" fmla="*/ 48 h 183"/>
              <a:gd name="T44" fmla="*/ 73 w 136"/>
              <a:gd name="T45" fmla="*/ 58 h 183"/>
              <a:gd name="T46" fmla="*/ 84 w 136"/>
              <a:gd name="T47" fmla="*/ 69 h 183"/>
              <a:gd name="T48" fmla="*/ 92 w 136"/>
              <a:gd name="T49" fmla="*/ 80 h 183"/>
              <a:gd name="T50" fmla="*/ 100 w 136"/>
              <a:gd name="T51" fmla="*/ 92 h 183"/>
              <a:gd name="T52" fmla="*/ 107 w 136"/>
              <a:gd name="T53" fmla="*/ 104 h 183"/>
              <a:gd name="T54" fmla="*/ 113 w 136"/>
              <a:gd name="T55" fmla="*/ 116 h 183"/>
              <a:gd name="T56" fmla="*/ 119 w 136"/>
              <a:gd name="T57" fmla="*/ 129 h 183"/>
              <a:gd name="T58" fmla="*/ 122 w 136"/>
              <a:gd name="T59" fmla="*/ 143 h 183"/>
              <a:gd name="T60" fmla="*/ 125 w 136"/>
              <a:gd name="T61" fmla="*/ 156 h 183"/>
              <a:gd name="T62" fmla="*/ 126 w 136"/>
              <a:gd name="T63" fmla="*/ 169 h 183"/>
              <a:gd name="T64" fmla="*/ 128 w 136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6" y="183"/>
                </a:moveTo>
                <a:lnTo>
                  <a:pt x="136" y="175"/>
                </a:lnTo>
                <a:lnTo>
                  <a:pt x="135" y="168"/>
                </a:lnTo>
                <a:lnTo>
                  <a:pt x="135" y="162"/>
                </a:lnTo>
                <a:lnTo>
                  <a:pt x="134" y="154"/>
                </a:lnTo>
                <a:lnTo>
                  <a:pt x="132" y="147"/>
                </a:lnTo>
                <a:lnTo>
                  <a:pt x="131" y="140"/>
                </a:lnTo>
                <a:lnTo>
                  <a:pt x="129" y="132"/>
                </a:lnTo>
                <a:lnTo>
                  <a:pt x="126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4" y="100"/>
                </a:lnTo>
                <a:lnTo>
                  <a:pt x="111" y="94"/>
                </a:lnTo>
                <a:lnTo>
                  <a:pt x="107" y="86"/>
                </a:lnTo>
                <a:lnTo>
                  <a:pt x="104" y="80"/>
                </a:lnTo>
                <a:lnTo>
                  <a:pt x="100" y="75"/>
                </a:lnTo>
                <a:lnTo>
                  <a:pt x="95" y="69"/>
                </a:lnTo>
                <a:lnTo>
                  <a:pt x="91" y="63"/>
                </a:lnTo>
                <a:lnTo>
                  <a:pt x="85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3" y="36"/>
                </a:lnTo>
                <a:lnTo>
                  <a:pt x="57" y="32"/>
                </a:lnTo>
                <a:lnTo>
                  <a:pt x="51" y="27"/>
                </a:lnTo>
                <a:lnTo>
                  <a:pt x="44" y="23"/>
                </a:lnTo>
                <a:lnTo>
                  <a:pt x="38" y="18"/>
                </a:lnTo>
                <a:lnTo>
                  <a:pt x="31" y="14"/>
                </a:lnTo>
                <a:lnTo>
                  <a:pt x="25" y="11"/>
                </a:lnTo>
                <a:lnTo>
                  <a:pt x="18" y="6"/>
                </a:lnTo>
                <a:lnTo>
                  <a:pt x="10" y="3"/>
                </a:lnTo>
                <a:lnTo>
                  <a:pt x="3" y="0"/>
                </a:lnTo>
                <a:lnTo>
                  <a:pt x="0" y="9"/>
                </a:lnTo>
                <a:lnTo>
                  <a:pt x="6" y="12"/>
                </a:lnTo>
                <a:lnTo>
                  <a:pt x="13" y="15"/>
                </a:lnTo>
                <a:lnTo>
                  <a:pt x="21" y="18"/>
                </a:lnTo>
                <a:lnTo>
                  <a:pt x="26" y="23"/>
                </a:lnTo>
                <a:lnTo>
                  <a:pt x="34" y="26"/>
                </a:lnTo>
                <a:lnTo>
                  <a:pt x="40" y="30"/>
                </a:lnTo>
                <a:lnTo>
                  <a:pt x="45" y="35"/>
                </a:lnTo>
                <a:lnTo>
                  <a:pt x="51" y="39"/>
                </a:lnTo>
                <a:lnTo>
                  <a:pt x="57" y="43"/>
                </a:lnTo>
                <a:lnTo>
                  <a:pt x="63" y="48"/>
                </a:lnTo>
                <a:lnTo>
                  <a:pt x="69" y="52"/>
                </a:lnTo>
                <a:lnTo>
                  <a:pt x="73" y="58"/>
                </a:lnTo>
                <a:lnTo>
                  <a:pt x="79" y="63"/>
                </a:lnTo>
                <a:lnTo>
                  <a:pt x="84" y="69"/>
                </a:lnTo>
                <a:lnTo>
                  <a:pt x="88" y="75"/>
                </a:lnTo>
                <a:lnTo>
                  <a:pt x="92" y="80"/>
                </a:lnTo>
                <a:lnTo>
                  <a:pt x="97" y="86"/>
                </a:lnTo>
                <a:lnTo>
                  <a:pt x="100" y="92"/>
                </a:lnTo>
                <a:lnTo>
                  <a:pt x="104" y="98"/>
                </a:lnTo>
                <a:lnTo>
                  <a:pt x="107" y="104"/>
                </a:lnTo>
                <a:lnTo>
                  <a:pt x="110" y="110"/>
                </a:lnTo>
                <a:lnTo>
                  <a:pt x="113" y="116"/>
                </a:lnTo>
                <a:lnTo>
                  <a:pt x="116" y="122"/>
                </a:lnTo>
                <a:lnTo>
                  <a:pt x="119" y="129"/>
                </a:lnTo>
                <a:lnTo>
                  <a:pt x="120" y="135"/>
                </a:lnTo>
                <a:lnTo>
                  <a:pt x="122" y="143"/>
                </a:lnTo>
                <a:lnTo>
                  <a:pt x="123" y="149"/>
                </a:lnTo>
                <a:lnTo>
                  <a:pt x="125" y="156"/>
                </a:lnTo>
                <a:lnTo>
                  <a:pt x="126" y="162"/>
                </a:lnTo>
                <a:lnTo>
                  <a:pt x="126" y="169"/>
                </a:lnTo>
                <a:lnTo>
                  <a:pt x="128" y="175"/>
                </a:lnTo>
                <a:lnTo>
                  <a:pt x="128" y="183"/>
                </a:lnTo>
                <a:lnTo>
                  <a:pt x="136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Freeform 23"/>
          <p:cNvSpPr>
            <a:spLocks/>
          </p:cNvSpPr>
          <p:nvPr/>
        </p:nvSpPr>
        <p:spPr bwMode="auto">
          <a:xfrm>
            <a:off x="1373188" y="5708650"/>
            <a:ext cx="361950" cy="315913"/>
          </a:xfrm>
          <a:custGeom>
            <a:avLst/>
            <a:gdLst>
              <a:gd name="T0" fmla="*/ 11 w 228"/>
              <a:gd name="T1" fmla="*/ 199 h 199"/>
              <a:gd name="T2" fmla="*/ 33 w 228"/>
              <a:gd name="T3" fmla="*/ 196 h 199"/>
              <a:gd name="T4" fmla="*/ 55 w 228"/>
              <a:gd name="T5" fmla="*/ 194 h 199"/>
              <a:gd name="T6" fmla="*/ 77 w 228"/>
              <a:gd name="T7" fmla="*/ 188 h 199"/>
              <a:gd name="T8" fmla="*/ 98 w 228"/>
              <a:gd name="T9" fmla="*/ 180 h 199"/>
              <a:gd name="T10" fmla="*/ 117 w 228"/>
              <a:gd name="T11" fmla="*/ 171 h 199"/>
              <a:gd name="T12" fmla="*/ 136 w 228"/>
              <a:gd name="T13" fmla="*/ 159 h 199"/>
              <a:gd name="T14" fmla="*/ 152 w 228"/>
              <a:gd name="T15" fmla="*/ 148 h 199"/>
              <a:gd name="T16" fmla="*/ 168 w 228"/>
              <a:gd name="T17" fmla="*/ 134 h 199"/>
              <a:gd name="T18" fmla="*/ 183 w 228"/>
              <a:gd name="T19" fmla="*/ 119 h 199"/>
              <a:gd name="T20" fmla="*/ 195 w 228"/>
              <a:gd name="T21" fmla="*/ 103 h 199"/>
              <a:gd name="T22" fmla="*/ 205 w 228"/>
              <a:gd name="T23" fmla="*/ 87 h 199"/>
              <a:gd name="T24" fmla="*/ 214 w 228"/>
              <a:gd name="T25" fmla="*/ 69 h 199"/>
              <a:gd name="T26" fmla="*/ 221 w 228"/>
              <a:gd name="T27" fmla="*/ 50 h 199"/>
              <a:gd name="T28" fmla="*/ 226 w 228"/>
              <a:gd name="T29" fmla="*/ 31 h 199"/>
              <a:gd name="T30" fmla="*/ 228 w 228"/>
              <a:gd name="T31" fmla="*/ 10 h 199"/>
              <a:gd name="T32" fmla="*/ 220 w 228"/>
              <a:gd name="T33" fmla="*/ 0 h 199"/>
              <a:gd name="T34" fmla="*/ 218 w 228"/>
              <a:gd name="T35" fmla="*/ 19 h 199"/>
              <a:gd name="T36" fmla="*/ 215 w 228"/>
              <a:gd name="T37" fmla="*/ 38 h 199"/>
              <a:gd name="T38" fmla="*/ 209 w 228"/>
              <a:gd name="T39" fmla="*/ 56 h 199"/>
              <a:gd name="T40" fmla="*/ 202 w 228"/>
              <a:gd name="T41" fmla="*/ 74 h 199"/>
              <a:gd name="T42" fmla="*/ 193 w 228"/>
              <a:gd name="T43" fmla="*/ 90 h 199"/>
              <a:gd name="T44" fmla="*/ 181 w 228"/>
              <a:gd name="T45" fmla="*/ 106 h 199"/>
              <a:gd name="T46" fmla="*/ 170 w 228"/>
              <a:gd name="T47" fmla="*/ 121 h 199"/>
              <a:gd name="T48" fmla="*/ 155 w 228"/>
              <a:gd name="T49" fmla="*/ 134 h 199"/>
              <a:gd name="T50" fmla="*/ 139 w 228"/>
              <a:gd name="T51" fmla="*/ 146 h 199"/>
              <a:gd name="T52" fmla="*/ 123 w 228"/>
              <a:gd name="T53" fmla="*/ 158 h 199"/>
              <a:gd name="T54" fmla="*/ 104 w 228"/>
              <a:gd name="T55" fmla="*/ 167 h 199"/>
              <a:gd name="T56" fmla="*/ 85 w 228"/>
              <a:gd name="T57" fmla="*/ 176 h 199"/>
              <a:gd name="T58" fmla="*/ 64 w 228"/>
              <a:gd name="T59" fmla="*/ 182 h 199"/>
              <a:gd name="T60" fmla="*/ 44 w 228"/>
              <a:gd name="T61" fmla="*/ 186 h 199"/>
              <a:gd name="T62" fmla="*/ 22 w 228"/>
              <a:gd name="T63" fmla="*/ 189 h 199"/>
              <a:gd name="T64" fmla="*/ 0 w 228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8"/>
              <a:gd name="T100" fmla="*/ 0 h 199"/>
              <a:gd name="T101" fmla="*/ 228 w 228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8" h="199">
                <a:moveTo>
                  <a:pt x="0" y="199"/>
                </a:moveTo>
                <a:lnTo>
                  <a:pt x="11" y="199"/>
                </a:lnTo>
                <a:lnTo>
                  <a:pt x="22" y="198"/>
                </a:lnTo>
                <a:lnTo>
                  <a:pt x="33" y="196"/>
                </a:lnTo>
                <a:lnTo>
                  <a:pt x="45" y="195"/>
                </a:lnTo>
                <a:lnTo>
                  <a:pt x="55" y="194"/>
                </a:lnTo>
                <a:lnTo>
                  <a:pt x="67" y="191"/>
                </a:lnTo>
                <a:lnTo>
                  <a:pt x="77" y="188"/>
                </a:lnTo>
                <a:lnTo>
                  <a:pt x="88" y="183"/>
                </a:lnTo>
                <a:lnTo>
                  <a:pt x="98" y="180"/>
                </a:lnTo>
                <a:lnTo>
                  <a:pt x="108" y="176"/>
                </a:lnTo>
                <a:lnTo>
                  <a:pt x="117" y="171"/>
                </a:lnTo>
                <a:lnTo>
                  <a:pt x="127" y="165"/>
                </a:lnTo>
                <a:lnTo>
                  <a:pt x="136" y="159"/>
                </a:lnTo>
                <a:lnTo>
                  <a:pt x="145" y="154"/>
                </a:lnTo>
                <a:lnTo>
                  <a:pt x="152" y="148"/>
                </a:lnTo>
                <a:lnTo>
                  <a:pt x="161" y="142"/>
                </a:lnTo>
                <a:lnTo>
                  <a:pt x="168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5" y="87"/>
                </a:lnTo>
                <a:lnTo>
                  <a:pt x="209" y="78"/>
                </a:lnTo>
                <a:lnTo>
                  <a:pt x="214" y="69"/>
                </a:lnTo>
                <a:lnTo>
                  <a:pt x="218" y="59"/>
                </a:lnTo>
                <a:lnTo>
                  <a:pt x="221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8" y="10"/>
                </a:lnTo>
                <a:lnTo>
                  <a:pt x="228" y="0"/>
                </a:lnTo>
                <a:lnTo>
                  <a:pt x="220" y="0"/>
                </a:lnTo>
                <a:lnTo>
                  <a:pt x="220" y="10"/>
                </a:lnTo>
                <a:lnTo>
                  <a:pt x="218" y="19"/>
                </a:lnTo>
                <a:lnTo>
                  <a:pt x="217" y="29"/>
                </a:lnTo>
                <a:lnTo>
                  <a:pt x="215" y="38"/>
                </a:lnTo>
                <a:lnTo>
                  <a:pt x="212" y="47"/>
                </a:lnTo>
                <a:lnTo>
                  <a:pt x="209" y="56"/>
                </a:lnTo>
                <a:lnTo>
                  <a:pt x="206" y="65"/>
                </a:lnTo>
                <a:lnTo>
                  <a:pt x="202" y="74"/>
                </a:lnTo>
                <a:lnTo>
                  <a:pt x="198" y="82"/>
                </a:lnTo>
                <a:lnTo>
                  <a:pt x="193" y="90"/>
                </a:lnTo>
                <a:lnTo>
                  <a:pt x="187" y="99"/>
                </a:lnTo>
                <a:lnTo>
                  <a:pt x="181" y="106"/>
                </a:lnTo>
                <a:lnTo>
                  <a:pt x="176" y="114"/>
                </a:lnTo>
                <a:lnTo>
                  <a:pt x="170" y="121"/>
                </a:lnTo>
                <a:lnTo>
                  <a:pt x="162" y="128"/>
                </a:lnTo>
                <a:lnTo>
                  <a:pt x="155" y="134"/>
                </a:lnTo>
                <a:lnTo>
                  <a:pt x="148" y="140"/>
                </a:lnTo>
                <a:lnTo>
                  <a:pt x="139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4" y="167"/>
                </a:lnTo>
                <a:lnTo>
                  <a:pt x="95" y="171"/>
                </a:lnTo>
                <a:lnTo>
                  <a:pt x="85" y="176"/>
                </a:lnTo>
                <a:lnTo>
                  <a:pt x="74" y="179"/>
                </a:lnTo>
                <a:lnTo>
                  <a:pt x="64" y="182"/>
                </a:lnTo>
                <a:lnTo>
                  <a:pt x="54" y="185"/>
                </a:lnTo>
                <a:lnTo>
                  <a:pt x="44" y="186"/>
                </a:lnTo>
                <a:lnTo>
                  <a:pt x="32" y="189"/>
                </a:lnTo>
                <a:lnTo>
                  <a:pt x="22" y="189"/>
                </a:lnTo>
                <a:lnTo>
                  <a:pt x="10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8" name="Freeform 24"/>
          <p:cNvSpPr>
            <a:spLocks/>
          </p:cNvSpPr>
          <p:nvPr/>
        </p:nvSpPr>
        <p:spPr bwMode="auto">
          <a:xfrm>
            <a:off x="1006475" y="5708650"/>
            <a:ext cx="366713" cy="315913"/>
          </a:xfrm>
          <a:custGeom>
            <a:avLst/>
            <a:gdLst>
              <a:gd name="T0" fmla="*/ 2 w 231"/>
              <a:gd name="T1" fmla="*/ 10 h 199"/>
              <a:gd name="T2" fmla="*/ 3 w 231"/>
              <a:gd name="T3" fmla="*/ 31 h 199"/>
              <a:gd name="T4" fmla="*/ 8 w 231"/>
              <a:gd name="T5" fmla="*/ 50 h 199"/>
              <a:gd name="T6" fmla="*/ 15 w 231"/>
              <a:gd name="T7" fmla="*/ 69 h 199"/>
              <a:gd name="T8" fmla="*/ 24 w 231"/>
              <a:gd name="T9" fmla="*/ 87 h 199"/>
              <a:gd name="T10" fmla="*/ 34 w 231"/>
              <a:gd name="T11" fmla="*/ 103 h 199"/>
              <a:gd name="T12" fmla="*/ 47 w 231"/>
              <a:gd name="T13" fmla="*/ 119 h 199"/>
              <a:gd name="T14" fmla="*/ 60 w 231"/>
              <a:gd name="T15" fmla="*/ 134 h 199"/>
              <a:gd name="T16" fmla="*/ 76 w 231"/>
              <a:gd name="T17" fmla="*/ 148 h 199"/>
              <a:gd name="T18" fmla="*/ 93 w 231"/>
              <a:gd name="T19" fmla="*/ 159 h 199"/>
              <a:gd name="T20" fmla="*/ 112 w 231"/>
              <a:gd name="T21" fmla="*/ 171 h 199"/>
              <a:gd name="T22" fmla="*/ 131 w 231"/>
              <a:gd name="T23" fmla="*/ 180 h 199"/>
              <a:gd name="T24" fmla="*/ 151 w 231"/>
              <a:gd name="T25" fmla="*/ 188 h 199"/>
              <a:gd name="T26" fmla="*/ 173 w 231"/>
              <a:gd name="T27" fmla="*/ 194 h 199"/>
              <a:gd name="T28" fmla="*/ 195 w 231"/>
              <a:gd name="T29" fmla="*/ 196 h 199"/>
              <a:gd name="T30" fmla="*/ 219 w 231"/>
              <a:gd name="T31" fmla="*/ 199 h 199"/>
              <a:gd name="T32" fmla="*/ 231 w 231"/>
              <a:gd name="T33" fmla="*/ 191 h 199"/>
              <a:gd name="T34" fmla="*/ 207 w 231"/>
              <a:gd name="T35" fmla="*/ 189 h 199"/>
              <a:gd name="T36" fmla="*/ 185 w 231"/>
              <a:gd name="T37" fmla="*/ 186 h 199"/>
              <a:gd name="T38" fmla="*/ 165 w 231"/>
              <a:gd name="T39" fmla="*/ 182 h 199"/>
              <a:gd name="T40" fmla="*/ 144 w 231"/>
              <a:gd name="T41" fmla="*/ 176 h 199"/>
              <a:gd name="T42" fmla="*/ 125 w 231"/>
              <a:gd name="T43" fmla="*/ 167 h 199"/>
              <a:gd name="T44" fmla="*/ 106 w 231"/>
              <a:gd name="T45" fmla="*/ 158 h 199"/>
              <a:gd name="T46" fmla="*/ 90 w 231"/>
              <a:gd name="T47" fmla="*/ 146 h 199"/>
              <a:gd name="T48" fmla="*/ 74 w 231"/>
              <a:gd name="T49" fmla="*/ 134 h 199"/>
              <a:gd name="T50" fmla="*/ 60 w 231"/>
              <a:gd name="T51" fmla="*/ 121 h 199"/>
              <a:gd name="T52" fmla="*/ 47 w 231"/>
              <a:gd name="T53" fmla="*/ 106 h 199"/>
              <a:gd name="T54" fmla="*/ 35 w 231"/>
              <a:gd name="T55" fmla="*/ 90 h 199"/>
              <a:gd name="T56" fmla="*/ 27 w 231"/>
              <a:gd name="T57" fmla="*/ 74 h 199"/>
              <a:gd name="T58" fmla="*/ 19 w 231"/>
              <a:gd name="T59" fmla="*/ 56 h 199"/>
              <a:gd name="T60" fmla="*/ 13 w 231"/>
              <a:gd name="T61" fmla="*/ 38 h 199"/>
              <a:gd name="T62" fmla="*/ 10 w 231"/>
              <a:gd name="T63" fmla="*/ 19 h 199"/>
              <a:gd name="T64" fmla="*/ 9 w 231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1"/>
              <a:gd name="T100" fmla="*/ 0 h 199"/>
              <a:gd name="T101" fmla="*/ 231 w 231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1" h="199">
                <a:moveTo>
                  <a:pt x="0" y="0"/>
                </a:moveTo>
                <a:lnTo>
                  <a:pt x="2" y="10"/>
                </a:lnTo>
                <a:lnTo>
                  <a:pt x="2" y="20"/>
                </a:lnTo>
                <a:lnTo>
                  <a:pt x="3" y="31"/>
                </a:lnTo>
                <a:lnTo>
                  <a:pt x="6" y="40"/>
                </a:lnTo>
                <a:lnTo>
                  <a:pt x="8" y="50"/>
                </a:lnTo>
                <a:lnTo>
                  <a:pt x="10" y="59"/>
                </a:lnTo>
                <a:lnTo>
                  <a:pt x="15" y="69"/>
                </a:lnTo>
                <a:lnTo>
                  <a:pt x="19" y="78"/>
                </a:lnTo>
                <a:lnTo>
                  <a:pt x="24" y="87"/>
                </a:lnTo>
                <a:lnTo>
                  <a:pt x="28" y="94"/>
                </a:lnTo>
                <a:lnTo>
                  <a:pt x="34" y="103"/>
                </a:lnTo>
                <a:lnTo>
                  <a:pt x="40" y="112"/>
                </a:lnTo>
                <a:lnTo>
                  <a:pt x="47" y="119"/>
                </a:lnTo>
                <a:lnTo>
                  <a:pt x="53" y="127"/>
                </a:lnTo>
                <a:lnTo>
                  <a:pt x="60" y="134"/>
                </a:lnTo>
                <a:lnTo>
                  <a:pt x="68" y="142"/>
                </a:lnTo>
                <a:lnTo>
                  <a:pt x="76" y="148"/>
                </a:lnTo>
                <a:lnTo>
                  <a:pt x="84" y="154"/>
                </a:lnTo>
                <a:lnTo>
                  <a:pt x="93" y="159"/>
                </a:lnTo>
                <a:lnTo>
                  <a:pt x="101" y="165"/>
                </a:lnTo>
                <a:lnTo>
                  <a:pt x="112" y="171"/>
                </a:lnTo>
                <a:lnTo>
                  <a:pt x="121" y="176"/>
                </a:lnTo>
                <a:lnTo>
                  <a:pt x="131" y="180"/>
                </a:lnTo>
                <a:lnTo>
                  <a:pt x="141" y="183"/>
                </a:lnTo>
                <a:lnTo>
                  <a:pt x="151" y="188"/>
                </a:lnTo>
                <a:lnTo>
                  <a:pt x="162" y="191"/>
                </a:lnTo>
                <a:lnTo>
                  <a:pt x="173" y="194"/>
                </a:lnTo>
                <a:lnTo>
                  <a:pt x="184" y="195"/>
                </a:lnTo>
                <a:lnTo>
                  <a:pt x="195" y="196"/>
                </a:lnTo>
                <a:lnTo>
                  <a:pt x="207" y="198"/>
                </a:lnTo>
                <a:lnTo>
                  <a:pt x="219" y="199"/>
                </a:lnTo>
                <a:lnTo>
                  <a:pt x="231" y="199"/>
                </a:lnTo>
                <a:lnTo>
                  <a:pt x="231" y="191"/>
                </a:lnTo>
                <a:lnTo>
                  <a:pt x="219" y="191"/>
                </a:lnTo>
                <a:lnTo>
                  <a:pt x="207" y="189"/>
                </a:lnTo>
                <a:lnTo>
                  <a:pt x="197" y="189"/>
                </a:lnTo>
                <a:lnTo>
                  <a:pt x="185" y="186"/>
                </a:lnTo>
                <a:lnTo>
                  <a:pt x="175" y="185"/>
                </a:lnTo>
                <a:lnTo>
                  <a:pt x="165" y="182"/>
                </a:lnTo>
                <a:lnTo>
                  <a:pt x="154" y="179"/>
                </a:lnTo>
                <a:lnTo>
                  <a:pt x="144" y="176"/>
                </a:lnTo>
                <a:lnTo>
                  <a:pt x="134" y="171"/>
                </a:lnTo>
                <a:lnTo>
                  <a:pt x="125" y="167"/>
                </a:lnTo>
                <a:lnTo>
                  <a:pt x="116" y="162"/>
                </a:lnTo>
                <a:lnTo>
                  <a:pt x="106" y="158"/>
                </a:lnTo>
                <a:lnTo>
                  <a:pt x="98" y="152"/>
                </a:lnTo>
                <a:lnTo>
                  <a:pt x="90" y="146"/>
                </a:lnTo>
                <a:lnTo>
                  <a:pt x="81" y="140"/>
                </a:lnTo>
                <a:lnTo>
                  <a:pt x="74" y="134"/>
                </a:lnTo>
                <a:lnTo>
                  <a:pt x="66" y="128"/>
                </a:lnTo>
                <a:lnTo>
                  <a:pt x="60" y="121"/>
                </a:lnTo>
                <a:lnTo>
                  <a:pt x="53" y="114"/>
                </a:lnTo>
                <a:lnTo>
                  <a:pt x="47" y="106"/>
                </a:lnTo>
                <a:lnTo>
                  <a:pt x="41" y="99"/>
                </a:lnTo>
                <a:lnTo>
                  <a:pt x="35" y="90"/>
                </a:lnTo>
                <a:lnTo>
                  <a:pt x="31" y="82"/>
                </a:lnTo>
                <a:lnTo>
                  <a:pt x="27" y="74"/>
                </a:lnTo>
                <a:lnTo>
                  <a:pt x="22" y="65"/>
                </a:lnTo>
                <a:lnTo>
                  <a:pt x="19" y="56"/>
                </a:lnTo>
                <a:lnTo>
                  <a:pt x="16" y="47"/>
                </a:lnTo>
                <a:lnTo>
                  <a:pt x="13" y="38"/>
                </a:lnTo>
                <a:lnTo>
                  <a:pt x="12" y="29"/>
                </a:lnTo>
                <a:lnTo>
                  <a:pt x="10" y="19"/>
                </a:lnTo>
                <a:lnTo>
                  <a:pt x="10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9" name="Freeform 25"/>
          <p:cNvSpPr>
            <a:spLocks/>
          </p:cNvSpPr>
          <p:nvPr/>
        </p:nvSpPr>
        <p:spPr bwMode="auto">
          <a:xfrm>
            <a:off x="1006475" y="5418138"/>
            <a:ext cx="219075" cy="290512"/>
          </a:xfrm>
          <a:custGeom>
            <a:avLst/>
            <a:gdLst>
              <a:gd name="T0" fmla="*/ 126 w 138"/>
              <a:gd name="T1" fmla="*/ 3 h 183"/>
              <a:gd name="T2" fmla="*/ 112 w 138"/>
              <a:gd name="T3" fmla="*/ 12 h 183"/>
              <a:gd name="T4" fmla="*/ 98 w 138"/>
              <a:gd name="T5" fmla="*/ 20 h 183"/>
              <a:gd name="T6" fmla="*/ 85 w 138"/>
              <a:gd name="T7" fmla="*/ 29 h 183"/>
              <a:gd name="T8" fmla="*/ 74 w 138"/>
              <a:gd name="T9" fmla="*/ 39 h 183"/>
              <a:gd name="T10" fmla="*/ 62 w 138"/>
              <a:gd name="T11" fmla="*/ 48 h 183"/>
              <a:gd name="T12" fmla="*/ 52 w 138"/>
              <a:gd name="T13" fmla="*/ 60 h 183"/>
              <a:gd name="T14" fmla="*/ 41 w 138"/>
              <a:gd name="T15" fmla="*/ 70 h 183"/>
              <a:gd name="T16" fmla="*/ 32 w 138"/>
              <a:gd name="T17" fmla="*/ 82 h 183"/>
              <a:gd name="T18" fmla="*/ 25 w 138"/>
              <a:gd name="T19" fmla="*/ 94 h 183"/>
              <a:gd name="T20" fmla="*/ 19 w 138"/>
              <a:gd name="T21" fmla="*/ 107 h 183"/>
              <a:gd name="T22" fmla="*/ 13 w 138"/>
              <a:gd name="T23" fmla="*/ 120 h 183"/>
              <a:gd name="T24" fmla="*/ 8 w 138"/>
              <a:gd name="T25" fmla="*/ 134 h 183"/>
              <a:gd name="T26" fmla="*/ 5 w 138"/>
              <a:gd name="T27" fmla="*/ 147 h 183"/>
              <a:gd name="T28" fmla="*/ 2 w 138"/>
              <a:gd name="T29" fmla="*/ 160 h 183"/>
              <a:gd name="T30" fmla="*/ 0 w 138"/>
              <a:gd name="T31" fmla="*/ 175 h 183"/>
              <a:gd name="T32" fmla="*/ 9 w 138"/>
              <a:gd name="T33" fmla="*/ 183 h 183"/>
              <a:gd name="T34" fmla="*/ 10 w 138"/>
              <a:gd name="T35" fmla="*/ 169 h 183"/>
              <a:gd name="T36" fmla="*/ 12 w 138"/>
              <a:gd name="T37" fmla="*/ 156 h 183"/>
              <a:gd name="T38" fmla="*/ 15 w 138"/>
              <a:gd name="T39" fmla="*/ 143 h 183"/>
              <a:gd name="T40" fmla="*/ 19 w 138"/>
              <a:gd name="T41" fmla="*/ 129 h 183"/>
              <a:gd name="T42" fmla="*/ 24 w 138"/>
              <a:gd name="T43" fmla="*/ 117 h 183"/>
              <a:gd name="T44" fmla="*/ 30 w 138"/>
              <a:gd name="T45" fmla="*/ 104 h 183"/>
              <a:gd name="T46" fmla="*/ 37 w 138"/>
              <a:gd name="T47" fmla="*/ 92 h 183"/>
              <a:gd name="T48" fmla="*/ 44 w 138"/>
              <a:gd name="T49" fmla="*/ 82 h 183"/>
              <a:gd name="T50" fmla="*/ 53 w 138"/>
              <a:gd name="T51" fmla="*/ 70 h 183"/>
              <a:gd name="T52" fmla="*/ 63 w 138"/>
              <a:gd name="T53" fmla="*/ 60 h 183"/>
              <a:gd name="T54" fmla="*/ 74 w 138"/>
              <a:gd name="T55" fmla="*/ 49 h 183"/>
              <a:gd name="T56" fmla="*/ 85 w 138"/>
              <a:gd name="T57" fmla="*/ 40 h 183"/>
              <a:gd name="T58" fmla="*/ 97 w 138"/>
              <a:gd name="T59" fmla="*/ 32 h 183"/>
              <a:gd name="T60" fmla="*/ 110 w 138"/>
              <a:gd name="T61" fmla="*/ 23 h 183"/>
              <a:gd name="T62" fmla="*/ 123 w 138"/>
              <a:gd name="T63" fmla="*/ 15 h 183"/>
              <a:gd name="T64" fmla="*/ 138 w 138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3"/>
              <a:gd name="T101" fmla="*/ 138 w 138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3">
                <a:moveTo>
                  <a:pt x="134" y="0"/>
                </a:moveTo>
                <a:lnTo>
                  <a:pt x="126" y="3"/>
                </a:lnTo>
                <a:lnTo>
                  <a:pt x="119" y="8"/>
                </a:lnTo>
                <a:lnTo>
                  <a:pt x="112" y="12"/>
                </a:lnTo>
                <a:lnTo>
                  <a:pt x="106" y="15"/>
                </a:lnTo>
                <a:lnTo>
                  <a:pt x="98" y="20"/>
                </a:lnTo>
                <a:lnTo>
                  <a:pt x="93" y="24"/>
                </a:lnTo>
                <a:lnTo>
                  <a:pt x="85" y="29"/>
                </a:lnTo>
                <a:lnTo>
                  <a:pt x="79" y="33"/>
                </a:lnTo>
                <a:lnTo>
                  <a:pt x="74" y="39"/>
                </a:lnTo>
                <a:lnTo>
                  <a:pt x="68" y="43"/>
                </a:lnTo>
                <a:lnTo>
                  <a:pt x="62" y="48"/>
                </a:lnTo>
                <a:lnTo>
                  <a:pt x="57" y="54"/>
                </a:lnTo>
                <a:lnTo>
                  <a:pt x="52" y="60"/>
                </a:lnTo>
                <a:lnTo>
                  <a:pt x="47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30" y="88"/>
                </a:lnTo>
                <a:lnTo>
                  <a:pt x="25" y="94"/>
                </a:lnTo>
                <a:lnTo>
                  <a:pt x="22" y="100"/>
                </a:lnTo>
                <a:lnTo>
                  <a:pt x="19" y="107"/>
                </a:lnTo>
                <a:lnTo>
                  <a:pt x="15" y="113"/>
                </a:lnTo>
                <a:lnTo>
                  <a:pt x="13" y="120"/>
                </a:lnTo>
                <a:lnTo>
                  <a:pt x="10" y="126"/>
                </a:lnTo>
                <a:lnTo>
                  <a:pt x="8" y="134"/>
                </a:lnTo>
                <a:lnTo>
                  <a:pt x="6" y="140"/>
                </a:lnTo>
                <a:lnTo>
                  <a:pt x="5" y="147"/>
                </a:lnTo>
                <a:lnTo>
                  <a:pt x="3" y="154"/>
                </a:lnTo>
                <a:lnTo>
                  <a:pt x="2" y="160"/>
                </a:lnTo>
                <a:lnTo>
                  <a:pt x="2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10" y="169"/>
                </a:lnTo>
                <a:lnTo>
                  <a:pt x="10" y="162"/>
                </a:lnTo>
                <a:lnTo>
                  <a:pt x="12" y="156"/>
                </a:lnTo>
                <a:lnTo>
                  <a:pt x="13" y="149"/>
                </a:lnTo>
                <a:lnTo>
                  <a:pt x="15" y="143"/>
                </a:lnTo>
                <a:lnTo>
                  <a:pt x="16" y="135"/>
                </a:lnTo>
                <a:lnTo>
                  <a:pt x="19" y="129"/>
                </a:lnTo>
                <a:lnTo>
                  <a:pt x="21" y="123"/>
                </a:lnTo>
                <a:lnTo>
                  <a:pt x="24" y="117"/>
                </a:lnTo>
                <a:lnTo>
                  <a:pt x="27" y="110"/>
                </a:lnTo>
                <a:lnTo>
                  <a:pt x="30" y="104"/>
                </a:lnTo>
                <a:lnTo>
                  <a:pt x="32" y="98"/>
                </a:lnTo>
                <a:lnTo>
                  <a:pt x="37" y="92"/>
                </a:lnTo>
                <a:lnTo>
                  <a:pt x="40" y="86"/>
                </a:lnTo>
                <a:lnTo>
                  <a:pt x="44" y="82"/>
                </a:lnTo>
                <a:lnTo>
                  <a:pt x="49" y="76"/>
                </a:lnTo>
                <a:lnTo>
                  <a:pt x="53" y="70"/>
                </a:lnTo>
                <a:lnTo>
                  <a:pt x="57" y="66"/>
                </a:lnTo>
                <a:lnTo>
                  <a:pt x="63" y="60"/>
                </a:lnTo>
                <a:lnTo>
                  <a:pt x="68" y="55"/>
                </a:lnTo>
                <a:lnTo>
                  <a:pt x="74" y="49"/>
                </a:lnTo>
                <a:lnTo>
                  <a:pt x="79" y="45"/>
                </a:lnTo>
                <a:lnTo>
                  <a:pt x="85" y="40"/>
                </a:lnTo>
                <a:lnTo>
                  <a:pt x="91" y="36"/>
                </a:lnTo>
                <a:lnTo>
                  <a:pt x="97" y="32"/>
                </a:lnTo>
                <a:lnTo>
                  <a:pt x="103" y="27"/>
                </a:lnTo>
                <a:lnTo>
                  <a:pt x="110" y="23"/>
                </a:lnTo>
                <a:lnTo>
                  <a:pt x="116" y="20"/>
                </a:lnTo>
                <a:lnTo>
                  <a:pt x="123" y="15"/>
                </a:lnTo>
                <a:lnTo>
                  <a:pt x="131" y="12"/>
                </a:lnTo>
                <a:lnTo>
                  <a:pt x="138" y="8"/>
                </a:lnTo>
                <a:lnTo>
                  <a:pt x="13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Freeform 26"/>
          <p:cNvSpPr>
            <a:spLocks/>
          </p:cNvSpPr>
          <p:nvPr/>
        </p:nvSpPr>
        <p:spPr bwMode="auto">
          <a:xfrm>
            <a:off x="1219200" y="5357813"/>
            <a:ext cx="36513" cy="73025"/>
          </a:xfrm>
          <a:custGeom>
            <a:avLst/>
            <a:gdLst>
              <a:gd name="T0" fmla="*/ 14 w 23"/>
              <a:gd name="T1" fmla="*/ 0 h 46"/>
              <a:gd name="T2" fmla="*/ 14 w 23"/>
              <a:gd name="T3" fmla="*/ 1 h 46"/>
              <a:gd name="T4" fmla="*/ 14 w 23"/>
              <a:gd name="T5" fmla="*/ 3 h 46"/>
              <a:gd name="T6" fmla="*/ 14 w 23"/>
              <a:gd name="T7" fmla="*/ 4 h 46"/>
              <a:gd name="T8" fmla="*/ 14 w 23"/>
              <a:gd name="T9" fmla="*/ 6 h 46"/>
              <a:gd name="T10" fmla="*/ 14 w 23"/>
              <a:gd name="T11" fmla="*/ 7 h 46"/>
              <a:gd name="T12" fmla="*/ 14 w 23"/>
              <a:gd name="T13" fmla="*/ 9 h 46"/>
              <a:gd name="T14" fmla="*/ 14 w 23"/>
              <a:gd name="T15" fmla="*/ 10 h 46"/>
              <a:gd name="T16" fmla="*/ 14 w 23"/>
              <a:gd name="T17" fmla="*/ 12 h 46"/>
              <a:gd name="T18" fmla="*/ 13 w 23"/>
              <a:gd name="T19" fmla="*/ 13 h 46"/>
              <a:gd name="T20" fmla="*/ 13 w 23"/>
              <a:gd name="T21" fmla="*/ 15 h 46"/>
              <a:gd name="T22" fmla="*/ 13 w 23"/>
              <a:gd name="T23" fmla="*/ 16 h 46"/>
              <a:gd name="T24" fmla="*/ 13 w 23"/>
              <a:gd name="T25" fmla="*/ 18 h 46"/>
              <a:gd name="T26" fmla="*/ 13 w 23"/>
              <a:gd name="T27" fmla="*/ 19 h 46"/>
              <a:gd name="T28" fmla="*/ 11 w 23"/>
              <a:gd name="T29" fmla="*/ 21 h 46"/>
              <a:gd name="T30" fmla="*/ 11 w 23"/>
              <a:gd name="T31" fmla="*/ 22 h 46"/>
              <a:gd name="T32" fmla="*/ 11 w 23"/>
              <a:gd name="T33" fmla="*/ 24 h 46"/>
              <a:gd name="T34" fmla="*/ 10 w 23"/>
              <a:gd name="T35" fmla="*/ 25 h 46"/>
              <a:gd name="T36" fmla="*/ 10 w 23"/>
              <a:gd name="T37" fmla="*/ 27 h 46"/>
              <a:gd name="T38" fmla="*/ 10 w 23"/>
              <a:gd name="T39" fmla="*/ 28 h 46"/>
              <a:gd name="T40" fmla="*/ 9 w 23"/>
              <a:gd name="T41" fmla="*/ 30 h 46"/>
              <a:gd name="T42" fmla="*/ 7 w 23"/>
              <a:gd name="T43" fmla="*/ 31 h 46"/>
              <a:gd name="T44" fmla="*/ 7 w 23"/>
              <a:gd name="T45" fmla="*/ 33 h 46"/>
              <a:gd name="T46" fmla="*/ 6 w 23"/>
              <a:gd name="T47" fmla="*/ 33 h 46"/>
              <a:gd name="T48" fmla="*/ 6 w 23"/>
              <a:gd name="T49" fmla="*/ 34 h 46"/>
              <a:gd name="T50" fmla="*/ 4 w 23"/>
              <a:gd name="T51" fmla="*/ 36 h 46"/>
              <a:gd name="T52" fmla="*/ 3 w 23"/>
              <a:gd name="T53" fmla="*/ 37 h 46"/>
              <a:gd name="T54" fmla="*/ 1 w 23"/>
              <a:gd name="T55" fmla="*/ 37 h 46"/>
              <a:gd name="T56" fmla="*/ 1 w 23"/>
              <a:gd name="T57" fmla="*/ 38 h 46"/>
              <a:gd name="T58" fmla="*/ 0 w 23"/>
              <a:gd name="T59" fmla="*/ 38 h 46"/>
              <a:gd name="T60" fmla="*/ 4 w 23"/>
              <a:gd name="T61" fmla="*/ 46 h 46"/>
              <a:gd name="T62" fmla="*/ 6 w 23"/>
              <a:gd name="T63" fmla="*/ 46 h 46"/>
              <a:gd name="T64" fmla="*/ 7 w 23"/>
              <a:gd name="T65" fmla="*/ 44 h 46"/>
              <a:gd name="T66" fmla="*/ 9 w 23"/>
              <a:gd name="T67" fmla="*/ 43 h 46"/>
              <a:gd name="T68" fmla="*/ 10 w 23"/>
              <a:gd name="T69" fmla="*/ 41 h 46"/>
              <a:gd name="T70" fmla="*/ 11 w 23"/>
              <a:gd name="T71" fmla="*/ 41 h 46"/>
              <a:gd name="T72" fmla="*/ 13 w 23"/>
              <a:gd name="T73" fmla="*/ 40 h 46"/>
              <a:gd name="T74" fmla="*/ 13 w 23"/>
              <a:gd name="T75" fmla="*/ 38 h 46"/>
              <a:gd name="T76" fmla="*/ 14 w 23"/>
              <a:gd name="T77" fmla="*/ 37 h 46"/>
              <a:gd name="T78" fmla="*/ 14 w 23"/>
              <a:gd name="T79" fmla="*/ 36 h 46"/>
              <a:gd name="T80" fmla="*/ 16 w 23"/>
              <a:gd name="T81" fmla="*/ 34 h 46"/>
              <a:gd name="T82" fmla="*/ 16 w 23"/>
              <a:gd name="T83" fmla="*/ 33 h 46"/>
              <a:gd name="T84" fmla="*/ 17 w 23"/>
              <a:gd name="T85" fmla="*/ 31 h 46"/>
              <a:gd name="T86" fmla="*/ 17 w 23"/>
              <a:gd name="T87" fmla="*/ 30 h 46"/>
              <a:gd name="T88" fmla="*/ 19 w 23"/>
              <a:gd name="T89" fmla="*/ 28 h 46"/>
              <a:gd name="T90" fmla="*/ 19 w 23"/>
              <a:gd name="T91" fmla="*/ 27 h 46"/>
              <a:gd name="T92" fmla="*/ 20 w 23"/>
              <a:gd name="T93" fmla="*/ 25 h 46"/>
              <a:gd name="T94" fmla="*/ 20 w 23"/>
              <a:gd name="T95" fmla="*/ 24 h 46"/>
              <a:gd name="T96" fmla="*/ 20 w 23"/>
              <a:gd name="T97" fmla="*/ 22 h 46"/>
              <a:gd name="T98" fmla="*/ 22 w 23"/>
              <a:gd name="T99" fmla="*/ 21 h 46"/>
              <a:gd name="T100" fmla="*/ 22 w 23"/>
              <a:gd name="T101" fmla="*/ 18 h 46"/>
              <a:gd name="T102" fmla="*/ 22 w 23"/>
              <a:gd name="T103" fmla="*/ 16 h 46"/>
              <a:gd name="T104" fmla="*/ 22 w 23"/>
              <a:gd name="T105" fmla="*/ 15 h 46"/>
              <a:gd name="T106" fmla="*/ 22 w 23"/>
              <a:gd name="T107" fmla="*/ 13 h 46"/>
              <a:gd name="T108" fmla="*/ 23 w 23"/>
              <a:gd name="T109" fmla="*/ 12 h 46"/>
              <a:gd name="T110" fmla="*/ 23 w 23"/>
              <a:gd name="T111" fmla="*/ 10 h 46"/>
              <a:gd name="T112" fmla="*/ 23 w 23"/>
              <a:gd name="T113" fmla="*/ 7 h 46"/>
              <a:gd name="T114" fmla="*/ 23 w 23"/>
              <a:gd name="T115" fmla="*/ 6 h 46"/>
              <a:gd name="T116" fmla="*/ 23 w 23"/>
              <a:gd name="T117" fmla="*/ 4 h 46"/>
              <a:gd name="T118" fmla="*/ 23 w 23"/>
              <a:gd name="T119" fmla="*/ 3 h 46"/>
              <a:gd name="T120" fmla="*/ 23 w 23"/>
              <a:gd name="T121" fmla="*/ 1 h 46"/>
              <a:gd name="T122" fmla="*/ 23 w 23"/>
              <a:gd name="T123" fmla="*/ 0 h 46"/>
              <a:gd name="T124" fmla="*/ 14 w 23"/>
              <a:gd name="T125" fmla="*/ 0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14" y="0"/>
                </a:moveTo>
                <a:lnTo>
                  <a:pt x="14" y="1"/>
                </a:lnTo>
                <a:lnTo>
                  <a:pt x="14" y="3"/>
                </a:lnTo>
                <a:lnTo>
                  <a:pt x="14" y="4"/>
                </a:lnTo>
                <a:lnTo>
                  <a:pt x="14" y="6"/>
                </a:lnTo>
                <a:lnTo>
                  <a:pt x="14" y="7"/>
                </a:lnTo>
                <a:lnTo>
                  <a:pt x="14" y="9"/>
                </a:lnTo>
                <a:lnTo>
                  <a:pt x="14" y="10"/>
                </a:lnTo>
                <a:lnTo>
                  <a:pt x="14" y="12"/>
                </a:lnTo>
                <a:lnTo>
                  <a:pt x="13" y="13"/>
                </a:lnTo>
                <a:lnTo>
                  <a:pt x="13" y="15"/>
                </a:lnTo>
                <a:lnTo>
                  <a:pt x="13" y="16"/>
                </a:lnTo>
                <a:lnTo>
                  <a:pt x="13" y="18"/>
                </a:lnTo>
                <a:lnTo>
                  <a:pt x="13" y="19"/>
                </a:lnTo>
                <a:lnTo>
                  <a:pt x="11" y="21"/>
                </a:lnTo>
                <a:lnTo>
                  <a:pt x="11" y="22"/>
                </a:lnTo>
                <a:lnTo>
                  <a:pt x="11" y="24"/>
                </a:lnTo>
                <a:lnTo>
                  <a:pt x="10" y="25"/>
                </a:lnTo>
                <a:lnTo>
                  <a:pt x="10" y="27"/>
                </a:lnTo>
                <a:lnTo>
                  <a:pt x="10" y="28"/>
                </a:lnTo>
                <a:lnTo>
                  <a:pt x="9" y="30"/>
                </a:lnTo>
                <a:lnTo>
                  <a:pt x="7" y="31"/>
                </a:lnTo>
                <a:lnTo>
                  <a:pt x="7" y="33"/>
                </a:lnTo>
                <a:lnTo>
                  <a:pt x="6" y="33"/>
                </a:lnTo>
                <a:lnTo>
                  <a:pt x="6" y="34"/>
                </a:lnTo>
                <a:lnTo>
                  <a:pt x="4" y="36"/>
                </a:lnTo>
                <a:lnTo>
                  <a:pt x="3" y="37"/>
                </a:lnTo>
                <a:lnTo>
                  <a:pt x="1" y="37"/>
                </a:lnTo>
                <a:lnTo>
                  <a:pt x="1" y="38"/>
                </a:lnTo>
                <a:lnTo>
                  <a:pt x="0" y="38"/>
                </a:lnTo>
                <a:lnTo>
                  <a:pt x="4" y="46"/>
                </a:lnTo>
                <a:lnTo>
                  <a:pt x="6" y="46"/>
                </a:lnTo>
                <a:lnTo>
                  <a:pt x="7" y="44"/>
                </a:lnTo>
                <a:lnTo>
                  <a:pt x="9" y="43"/>
                </a:lnTo>
                <a:lnTo>
                  <a:pt x="10" y="41"/>
                </a:lnTo>
                <a:lnTo>
                  <a:pt x="11" y="41"/>
                </a:lnTo>
                <a:lnTo>
                  <a:pt x="13" y="40"/>
                </a:lnTo>
                <a:lnTo>
                  <a:pt x="13" y="38"/>
                </a:lnTo>
                <a:lnTo>
                  <a:pt x="14" y="37"/>
                </a:lnTo>
                <a:lnTo>
                  <a:pt x="14" y="36"/>
                </a:lnTo>
                <a:lnTo>
                  <a:pt x="16" y="34"/>
                </a:lnTo>
                <a:lnTo>
                  <a:pt x="16" y="33"/>
                </a:lnTo>
                <a:lnTo>
                  <a:pt x="17" y="31"/>
                </a:lnTo>
                <a:lnTo>
                  <a:pt x="17" y="30"/>
                </a:lnTo>
                <a:lnTo>
                  <a:pt x="19" y="28"/>
                </a:lnTo>
                <a:lnTo>
                  <a:pt x="19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2" y="13"/>
                </a:lnTo>
                <a:lnTo>
                  <a:pt x="23" y="12"/>
                </a:lnTo>
                <a:lnTo>
                  <a:pt x="23" y="10"/>
                </a:lnTo>
                <a:lnTo>
                  <a:pt x="23" y="7"/>
                </a:lnTo>
                <a:lnTo>
                  <a:pt x="23" y="6"/>
                </a:lnTo>
                <a:lnTo>
                  <a:pt x="23" y="4"/>
                </a:lnTo>
                <a:lnTo>
                  <a:pt x="23" y="3"/>
                </a:lnTo>
                <a:lnTo>
                  <a:pt x="23" y="1"/>
                </a:lnTo>
                <a:lnTo>
                  <a:pt x="23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Freeform 27"/>
          <p:cNvSpPr>
            <a:spLocks/>
          </p:cNvSpPr>
          <p:nvPr/>
        </p:nvSpPr>
        <p:spPr bwMode="auto">
          <a:xfrm>
            <a:off x="1185863" y="5268913"/>
            <a:ext cx="69850" cy="88900"/>
          </a:xfrm>
          <a:custGeom>
            <a:avLst/>
            <a:gdLst>
              <a:gd name="T0" fmla="*/ 2 w 44"/>
              <a:gd name="T1" fmla="*/ 9 h 56"/>
              <a:gd name="T2" fmla="*/ 6 w 44"/>
              <a:gd name="T3" fmla="*/ 10 h 56"/>
              <a:gd name="T4" fmla="*/ 9 w 44"/>
              <a:gd name="T5" fmla="*/ 10 h 56"/>
              <a:gd name="T6" fmla="*/ 12 w 44"/>
              <a:gd name="T7" fmla="*/ 12 h 56"/>
              <a:gd name="T8" fmla="*/ 15 w 44"/>
              <a:gd name="T9" fmla="*/ 13 h 56"/>
              <a:gd name="T10" fmla="*/ 18 w 44"/>
              <a:gd name="T11" fmla="*/ 16 h 56"/>
              <a:gd name="T12" fmla="*/ 21 w 44"/>
              <a:gd name="T13" fmla="*/ 18 h 56"/>
              <a:gd name="T14" fmla="*/ 24 w 44"/>
              <a:gd name="T15" fmla="*/ 20 h 56"/>
              <a:gd name="T16" fmla="*/ 27 w 44"/>
              <a:gd name="T17" fmla="*/ 23 h 56"/>
              <a:gd name="T18" fmla="*/ 28 w 44"/>
              <a:gd name="T19" fmla="*/ 28 h 56"/>
              <a:gd name="T20" fmla="*/ 31 w 44"/>
              <a:gd name="T21" fmla="*/ 31 h 56"/>
              <a:gd name="T22" fmla="*/ 32 w 44"/>
              <a:gd name="T23" fmla="*/ 35 h 56"/>
              <a:gd name="T24" fmla="*/ 34 w 44"/>
              <a:gd name="T25" fmla="*/ 40 h 56"/>
              <a:gd name="T26" fmla="*/ 34 w 44"/>
              <a:gd name="T27" fmla="*/ 44 h 56"/>
              <a:gd name="T28" fmla="*/ 35 w 44"/>
              <a:gd name="T29" fmla="*/ 49 h 56"/>
              <a:gd name="T30" fmla="*/ 35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4 w 44"/>
              <a:gd name="T37" fmla="*/ 44 h 56"/>
              <a:gd name="T38" fmla="*/ 43 w 44"/>
              <a:gd name="T39" fmla="*/ 40 h 56"/>
              <a:gd name="T40" fmla="*/ 41 w 44"/>
              <a:gd name="T41" fmla="*/ 34 h 56"/>
              <a:gd name="T42" fmla="*/ 40 w 44"/>
              <a:gd name="T43" fmla="*/ 29 h 56"/>
              <a:gd name="T44" fmla="*/ 37 w 44"/>
              <a:gd name="T45" fmla="*/ 25 h 56"/>
              <a:gd name="T46" fmla="*/ 34 w 44"/>
              <a:gd name="T47" fmla="*/ 20 h 56"/>
              <a:gd name="T48" fmla="*/ 32 w 44"/>
              <a:gd name="T49" fmla="*/ 16 h 56"/>
              <a:gd name="T50" fmla="*/ 28 w 44"/>
              <a:gd name="T51" fmla="*/ 13 h 56"/>
              <a:gd name="T52" fmla="*/ 25 w 44"/>
              <a:gd name="T53" fmla="*/ 10 h 56"/>
              <a:gd name="T54" fmla="*/ 22 w 44"/>
              <a:gd name="T55" fmla="*/ 7 h 56"/>
              <a:gd name="T56" fmla="*/ 18 w 44"/>
              <a:gd name="T57" fmla="*/ 4 h 56"/>
              <a:gd name="T58" fmla="*/ 13 w 44"/>
              <a:gd name="T59" fmla="*/ 3 h 56"/>
              <a:gd name="T60" fmla="*/ 9 w 44"/>
              <a:gd name="T61" fmla="*/ 1 h 56"/>
              <a:gd name="T62" fmla="*/ 5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2" y="9"/>
                </a:lnTo>
                <a:lnTo>
                  <a:pt x="3" y="9"/>
                </a:lnTo>
                <a:lnTo>
                  <a:pt x="6" y="10"/>
                </a:lnTo>
                <a:lnTo>
                  <a:pt x="8" y="10"/>
                </a:lnTo>
                <a:lnTo>
                  <a:pt x="9" y="10"/>
                </a:lnTo>
                <a:lnTo>
                  <a:pt x="10" y="12"/>
                </a:lnTo>
                <a:lnTo>
                  <a:pt x="12" y="12"/>
                </a:lnTo>
                <a:lnTo>
                  <a:pt x="13" y="13"/>
                </a:lnTo>
                <a:lnTo>
                  <a:pt x="15" y="13"/>
                </a:lnTo>
                <a:lnTo>
                  <a:pt x="16" y="15"/>
                </a:lnTo>
                <a:lnTo>
                  <a:pt x="18" y="16"/>
                </a:lnTo>
                <a:lnTo>
                  <a:pt x="19" y="16"/>
                </a:lnTo>
                <a:lnTo>
                  <a:pt x="21" y="18"/>
                </a:lnTo>
                <a:lnTo>
                  <a:pt x="22" y="19"/>
                </a:lnTo>
                <a:lnTo>
                  <a:pt x="24" y="20"/>
                </a:lnTo>
                <a:lnTo>
                  <a:pt x="25" y="22"/>
                </a:lnTo>
                <a:lnTo>
                  <a:pt x="27" y="23"/>
                </a:lnTo>
                <a:lnTo>
                  <a:pt x="27" y="25"/>
                </a:lnTo>
                <a:lnTo>
                  <a:pt x="28" y="28"/>
                </a:lnTo>
                <a:lnTo>
                  <a:pt x="30" y="29"/>
                </a:lnTo>
                <a:lnTo>
                  <a:pt x="31" y="31"/>
                </a:lnTo>
                <a:lnTo>
                  <a:pt x="31" y="32"/>
                </a:lnTo>
                <a:lnTo>
                  <a:pt x="32" y="35"/>
                </a:lnTo>
                <a:lnTo>
                  <a:pt x="32" y="37"/>
                </a:lnTo>
                <a:lnTo>
                  <a:pt x="34" y="40"/>
                </a:lnTo>
                <a:lnTo>
                  <a:pt x="34" y="41"/>
                </a:lnTo>
                <a:lnTo>
                  <a:pt x="34" y="44"/>
                </a:lnTo>
                <a:lnTo>
                  <a:pt x="35" y="46"/>
                </a:lnTo>
                <a:lnTo>
                  <a:pt x="35" y="49"/>
                </a:lnTo>
                <a:lnTo>
                  <a:pt x="35" y="50"/>
                </a:lnTo>
                <a:lnTo>
                  <a:pt x="35" y="53"/>
                </a:lnTo>
                <a:lnTo>
                  <a:pt x="35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3" y="43"/>
                </a:lnTo>
                <a:lnTo>
                  <a:pt x="43" y="40"/>
                </a:lnTo>
                <a:lnTo>
                  <a:pt x="41" y="37"/>
                </a:lnTo>
                <a:lnTo>
                  <a:pt x="41" y="34"/>
                </a:lnTo>
                <a:lnTo>
                  <a:pt x="40" y="32"/>
                </a:lnTo>
                <a:lnTo>
                  <a:pt x="40" y="29"/>
                </a:lnTo>
                <a:lnTo>
                  <a:pt x="38" y="28"/>
                </a:lnTo>
                <a:lnTo>
                  <a:pt x="37" y="25"/>
                </a:lnTo>
                <a:lnTo>
                  <a:pt x="35" y="23"/>
                </a:lnTo>
                <a:lnTo>
                  <a:pt x="34" y="20"/>
                </a:lnTo>
                <a:lnTo>
                  <a:pt x="34" y="19"/>
                </a:lnTo>
                <a:lnTo>
                  <a:pt x="32" y="16"/>
                </a:lnTo>
                <a:lnTo>
                  <a:pt x="31" y="15"/>
                </a:lnTo>
                <a:lnTo>
                  <a:pt x="28" y="13"/>
                </a:lnTo>
                <a:lnTo>
                  <a:pt x="27" y="12"/>
                </a:lnTo>
                <a:lnTo>
                  <a:pt x="25" y="10"/>
                </a:lnTo>
                <a:lnTo>
                  <a:pt x="24" y="9"/>
                </a:lnTo>
                <a:lnTo>
                  <a:pt x="22" y="7"/>
                </a:lnTo>
                <a:lnTo>
                  <a:pt x="19" y="6"/>
                </a:lnTo>
                <a:lnTo>
                  <a:pt x="18" y="4"/>
                </a:lnTo>
                <a:lnTo>
                  <a:pt x="16" y="4"/>
                </a:lnTo>
                <a:lnTo>
                  <a:pt x="13" y="3"/>
                </a:lnTo>
                <a:lnTo>
                  <a:pt x="12" y="1"/>
                </a:lnTo>
                <a:lnTo>
                  <a:pt x="9" y="1"/>
                </a:lnTo>
                <a:lnTo>
                  <a:pt x="8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Freeform 28"/>
          <p:cNvSpPr>
            <a:spLocks/>
          </p:cNvSpPr>
          <p:nvPr/>
        </p:nvSpPr>
        <p:spPr bwMode="auto">
          <a:xfrm>
            <a:off x="915988" y="5268913"/>
            <a:ext cx="269875" cy="14287"/>
          </a:xfrm>
          <a:custGeom>
            <a:avLst/>
            <a:gdLst>
              <a:gd name="T0" fmla="*/ 0 w 170"/>
              <a:gd name="T1" fmla="*/ 4 h 9"/>
              <a:gd name="T2" fmla="*/ 0 w 170"/>
              <a:gd name="T3" fmla="*/ 9 h 9"/>
              <a:gd name="T4" fmla="*/ 170 w 170"/>
              <a:gd name="T5" fmla="*/ 9 h 9"/>
              <a:gd name="T6" fmla="*/ 170 w 170"/>
              <a:gd name="T7" fmla="*/ 0 h 9"/>
              <a:gd name="T8" fmla="*/ 0 w 170"/>
              <a:gd name="T9" fmla="*/ 0 h 9"/>
              <a:gd name="T10" fmla="*/ 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0" y="4"/>
                </a:moveTo>
                <a:lnTo>
                  <a:pt x="0" y="9"/>
                </a:lnTo>
                <a:lnTo>
                  <a:pt x="170" y="9"/>
                </a:lnTo>
                <a:lnTo>
                  <a:pt x="170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>
            <a:off x="8112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91598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>
            <a:off x="9921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109696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11747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>
            <a:off x="127952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>
            <a:off x="13557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>
            <a:off x="1460500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1" name="Line 37"/>
          <p:cNvSpPr>
            <a:spLocks noChangeShapeType="1"/>
          </p:cNvSpPr>
          <p:nvPr/>
        </p:nvSpPr>
        <p:spPr bwMode="auto">
          <a:xfrm>
            <a:off x="15382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>
            <a:off x="164306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3" name="Line 39"/>
          <p:cNvSpPr>
            <a:spLocks noChangeShapeType="1"/>
          </p:cNvSpPr>
          <p:nvPr/>
        </p:nvSpPr>
        <p:spPr bwMode="auto">
          <a:xfrm>
            <a:off x="17192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4" name="Line 40"/>
          <p:cNvSpPr>
            <a:spLocks noChangeShapeType="1"/>
          </p:cNvSpPr>
          <p:nvPr/>
        </p:nvSpPr>
        <p:spPr bwMode="auto">
          <a:xfrm>
            <a:off x="182403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5" name="Line 41"/>
          <p:cNvSpPr>
            <a:spLocks noChangeShapeType="1"/>
          </p:cNvSpPr>
          <p:nvPr/>
        </p:nvSpPr>
        <p:spPr bwMode="auto">
          <a:xfrm>
            <a:off x="19018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6" name="Line 42"/>
          <p:cNvSpPr>
            <a:spLocks noChangeShapeType="1"/>
          </p:cNvSpPr>
          <p:nvPr/>
        </p:nvSpPr>
        <p:spPr bwMode="auto">
          <a:xfrm>
            <a:off x="20066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7" name="Line 43"/>
          <p:cNvSpPr>
            <a:spLocks noChangeShapeType="1"/>
          </p:cNvSpPr>
          <p:nvPr/>
        </p:nvSpPr>
        <p:spPr bwMode="auto">
          <a:xfrm>
            <a:off x="20828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8" name="Line 44"/>
          <p:cNvSpPr>
            <a:spLocks noChangeShapeType="1"/>
          </p:cNvSpPr>
          <p:nvPr/>
        </p:nvSpPr>
        <p:spPr bwMode="auto">
          <a:xfrm>
            <a:off x="218757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9" name="Line 45"/>
          <p:cNvSpPr>
            <a:spLocks noChangeShapeType="1"/>
          </p:cNvSpPr>
          <p:nvPr/>
        </p:nvSpPr>
        <p:spPr bwMode="auto">
          <a:xfrm>
            <a:off x="22653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0" name="Line 46"/>
          <p:cNvSpPr>
            <a:spLocks noChangeShapeType="1"/>
          </p:cNvSpPr>
          <p:nvPr/>
        </p:nvSpPr>
        <p:spPr bwMode="auto">
          <a:xfrm>
            <a:off x="237013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1" name="Line 47"/>
          <p:cNvSpPr>
            <a:spLocks noChangeShapeType="1"/>
          </p:cNvSpPr>
          <p:nvPr/>
        </p:nvSpPr>
        <p:spPr bwMode="auto">
          <a:xfrm>
            <a:off x="244633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2" name="Line 48"/>
          <p:cNvSpPr>
            <a:spLocks noChangeShapeType="1"/>
          </p:cNvSpPr>
          <p:nvPr/>
        </p:nvSpPr>
        <p:spPr bwMode="auto">
          <a:xfrm>
            <a:off x="255111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3" name="Line 49"/>
          <p:cNvSpPr>
            <a:spLocks noChangeShapeType="1"/>
          </p:cNvSpPr>
          <p:nvPr/>
        </p:nvSpPr>
        <p:spPr bwMode="auto">
          <a:xfrm>
            <a:off x="26273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4" name="Line 50"/>
          <p:cNvSpPr>
            <a:spLocks noChangeShapeType="1"/>
          </p:cNvSpPr>
          <p:nvPr/>
        </p:nvSpPr>
        <p:spPr bwMode="auto">
          <a:xfrm>
            <a:off x="273208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5" name="Line 51"/>
          <p:cNvSpPr>
            <a:spLocks noChangeShapeType="1"/>
          </p:cNvSpPr>
          <p:nvPr/>
        </p:nvSpPr>
        <p:spPr bwMode="auto">
          <a:xfrm>
            <a:off x="280987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6" name="Line 52"/>
          <p:cNvSpPr>
            <a:spLocks noChangeShapeType="1"/>
          </p:cNvSpPr>
          <p:nvPr/>
        </p:nvSpPr>
        <p:spPr bwMode="auto">
          <a:xfrm>
            <a:off x="291465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7" name="Line 53"/>
          <p:cNvSpPr>
            <a:spLocks noChangeShapeType="1"/>
          </p:cNvSpPr>
          <p:nvPr/>
        </p:nvSpPr>
        <p:spPr bwMode="auto">
          <a:xfrm>
            <a:off x="29940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8" name="Line 54"/>
          <p:cNvSpPr>
            <a:spLocks noChangeShapeType="1"/>
          </p:cNvSpPr>
          <p:nvPr/>
        </p:nvSpPr>
        <p:spPr bwMode="auto">
          <a:xfrm>
            <a:off x="30988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9" name="Line 55"/>
          <p:cNvSpPr>
            <a:spLocks noChangeShapeType="1"/>
          </p:cNvSpPr>
          <p:nvPr/>
        </p:nvSpPr>
        <p:spPr bwMode="auto">
          <a:xfrm>
            <a:off x="31750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0" name="Line 56"/>
          <p:cNvSpPr>
            <a:spLocks noChangeShapeType="1"/>
          </p:cNvSpPr>
          <p:nvPr/>
        </p:nvSpPr>
        <p:spPr bwMode="auto">
          <a:xfrm>
            <a:off x="3279775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1" name="Line 57"/>
          <p:cNvSpPr>
            <a:spLocks noChangeShapeType="1"/>
          </p:cNvSpPr>
          <p:nvPr/>
        </p:nvSpPr>
        <p:spPr bwMode="auto">
          <a:xfrm>
            <a:off x="33575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2" name="Line 58"/>
          <p:cNvSpPr>
            <a:spLocks noChangeShapeType="1"/>
          </p:cNvSpPr>
          <p:nvPr/>
        </p:nvSpPr>
        <p:spPr bwMode="auto">
          <a:xfrm>
            <a:off x="346233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3" name="Line 59"/>
          <p:cNvSpPr>
            <a:spLocks noChangeShapeType="1"/>
          </p:cNvSpPr>
          <p:nvPr/>
        </p:nvSpPr>
        <p:spPr bwMode="auto">
          <a:xfrm>
            <a:off x="353853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4" name="Line 60"/>
          <p:cNvSpPr>
            <a:spLocks noChangeShapeType="1"/>
          </p:cNvSpPr>
          <p:nvPr/>
        </p:nvSpPr>
        <p:spPr bwMode="auto">
          <a:xfrm>
            <a:off x="364331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5" name="Line 61"/>
          <p:cNvSpPr>
            <a:spLocks noChangeShapeType="1"/>
          </p:cNvSpPr>
          <p:nvPr/>
        </p:nvSpPr>
        <p:spPr bwMode="auto">
          <a:xfrm>
            <a:off x="37211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6" name="Line 62"/>
          <p:cNvSpPr>
            <a:spLocks noChangeShapeType="1"/>
          </p:cNvSpPr>
          <p:nvPr/>
        </p:nvSpPr>
        <p:spPr bwMode="auto">
          <a:xfrm>
            <a:off x="382587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7" name="Line 63"/>
          <p:cNvSpPr>
            <a:spLocks noChangeShapeType="1"/>
          </p:cNvSpPr>
          <p:nvPr/>
        </p:nvSpPr>
        <p:spPr bwMode="auto">
          <a:xfrm>
            <a:off x="390207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8" name="Line 64"/>
          <p:cNvSpPr>
            <a:spLocks noChangeShapeType="1"/>
          </p:cNvSpPr>
          <p:nvPr/>
        </p:nvSpPr>
        <p:spPr bwMode="auto">
          <a:xfrm>
            <a:off x="400685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9" name="Line 65"/>
          <p:cNvSpPr>
            <a:spLocks noChangeShapeType="1"/>
          </p:cNvSpPr>
          <p:nvPr/>
        </p:nvSpPr>
        <p:spPr bwMode="auto">
          <a:xfrm>
            <a:off x="40830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0" name="Line 66"/>
          <p:cNvSpPr>
            <a:spLocks noChangeShapeType="1"/>
          </p:cNvSpPr>
          <p:nvPr/>
        </p:nvSpPr>
        <p:spPr bwMode="auto">
          <a:xfrm>
            <a:off x="4187825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1" name="Line 67"/>
          <p:cNvSpPr>
            <a:spLocks noChangeShapeType="1"/>
          </p:cNvSpPr>
          <p:nvPr/>
        </p:nvSpPr>
        <p:spPr bwMode="auto">
          <a:xfrm>
            <a:off x="42656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2" name="Line 68"/>
          <p:cNvSpPr>
            <a:spLocks noChangeShapeType="1"/>
          </p:cNvSpPr>
          <p:nvPr/>
        </p:nvSpPr>
        <p:spPr bwMode="auto">
          <a:xfrm>
            <a:off x="437038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3" name="Line 69"/>
          <p:cNvSpPr>
            <a:spLocks noChangeShapeType="1"/>
          </p:cNvSpPr>
          <p:nvPr/>
        </p:nvSpPr>
        <p:spPr bwMode="auto">
          <a:xfrm>
            <a:off x="44465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4" name="Line 70"/>
          <p:cNvSpPr>
            <a:spLocks noChangeShapeType="1"/>
          </p:cNvSpPr>
          <p:nvPr/>
        </p:nvSpPr>
        <p:spPr bwMode="auto">
          <a:xfrm>
            <a:off x="455136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5" name="Line 71"/>
          <p:cNvSpPr>
            <a:spLocks noChangeShapeType="1"/>
          </p:cNvSpPr>
          <p:nvPr/>
        </p:nvSpPr>
        <p:spPr bwMode="auto">
          <a:xfrm>
            <a:off x="46291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473392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7" name="Line 73"/>
          <p:cNvSpPr>
            <a:spLocks noChangeShapeType="1"/>
          </p:cNvSpPr>
          <p:nvPr/>
        </p:nvSpPr>
        <p:spPr bwMode="auto">
          <a:xfrm>
            <a:off x="48101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8" name="Line 74"/>
          <p:cNvSpPr>
            <a:spLocks noChangeShapeType="1"/>
          </p:cNvSpPr>
          <p:nvPr/>
        </p:nvSpPr>
        <p:spPr bwMode="auto">
          <a:xfrm>
            <a:off x="4914900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9" name="Line 75"/>
          <p:cNvSpPr>
            <a:spLocks noChangeShapeType="1"/>
          </p:cNvSpPr>
          <p:nvPr/>
        </p:nvSpPr>
        <p:spPr bwMode="auto">
          <a:xfrm>
            <a:off x="49926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0" name="Line 76"/>
          <p:cNvSpPr>
            <a:spLocks noChangeShapeType="1"/>
          </p:cNvSpPr>
          <p:nvPr/>
        </p:nvSpPr>
        <p:spPr bwMode="auto">
          <a:xfrm>
            <a:off x="509746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1" name="Line 77"/>
          <p:cNvSpPr>
            <a:spLocks noChangeShapeType="1"/>
          </p:cNvSpPr>
          <p:nvPr/>
        </p:nvSpPr>
        <p:spPr bwMode="auto">
          <a:xfrm>
            <a:off x="51736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2" name="Line 78"/>
          <p:cNvSpPr>
            <a:spLocks noChangeShapeType="1"/>
          </p:cNvSpPr>
          <p:nvPr/>
        </p:nvSpPr>
        <p:spPr bwMode="auto">
          <a:xfrm>
            <a:off x="527843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3" name="Line 79"/>
          <p:cNvSpPr>
            <a:spLocks noChangeShapeType="1"/>
          </p:cNvSpPr>
          <p:nvPr/>
        </p:nvSpPr>
        <p:spPr bwMode="auto">
          <a:xfrm>
            <a:off x="53562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4" name="Line 80"/>
          <p:cNvSpPr>
            <a:spLocks noChangeShapeType="1"/>
          </p:cNvSpPr>
          <p:nvPr/>
        </p:nvSpPr>
        <p:spPr bwMode="auto">
          <a:xfrm>
            <a:off x="54610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5" name="Line 81"/>
          <p:cNvSpPr>
            <a:spLocks noChangeShapeType="1"/>
          </p:cNvSpPr>
          <p:nvPr/>
        </p:nvSpPr>
        <p:spPr bwMode="auto">
          <a:xfrm>
            <a:off x="55372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6" name="Freeform 82"/>
          <p:cNvSpPr>
            <a:spLocks/>
          </p:cNvSpPr>
          <p:nvPr/>
        </p:nvSpPr>
        <p:spPr bwMode="auto">
          <a:xfrm>
            <a:off x="1114425" y="4448175"/>
            <a:ext cx="34925" cy="58738"/>
          </a:xfrm>
          <a:custGeom>
            <a:avLst/>
            <a:gdLst>
              <a:gd name="T0" fmla="*/ 22 w 22"/>
              <a:gd name="T1" fmla="*/ 37 h 37"/>
              <a:gd name="T2" fmla="*/ 22 w 22"/>
              <a:gd name="T3" fmla="*/ 36 h 37"/>
              <a:gd name="T4" fmla="*/ 22 w 22"/>
              <a:gd name="T5" fmla="*/ 34 h 37"/>
              <a:gd name="T6" fmla="*/ 22 w 22"/>
              <a:gd name="T7" fmla="*/ 33 h 37"/>
              <a:gd name="T8" fmla="*/ 22 w 22"/>
              <a:gd name="T9" fmla="*/ 31 h 37"/>
              <a:gd name="T10" fmla="*/ 22 w 22"/>
              <a:gd name="T11" fmla="*/ 30 h 37"/>
              <a:gd name="T12" fmla="*/ 22 w 22"/>
              <a:gd name="T13" fmla="*/ 28 h 37"/>
              <a:gd name="T14" fmla="*/ 20 w 22"/>
              <a:gd name="T15" fmla="*/ 27 h 37"/>
              <a:gd name="T16" fmla="*/ 20 w 22"/>
              <a:gd name="T17" fmla="*/ 25 h 37"/>
              <a:gd name="T18" fmla="*/ 20 w 22"/>
              <a:gd name="T19" fmla="*/ 24 h 37"/>
              <a:gd name="T20" fmla="*/ 20 w 22"/>
              <a:gd name="T21" fmla="*/ 22 h 37"/>
              <a:gd name="T22" fmla="*/ 19 w 22"/>
              <a:gd name="T23" fmla="*/ 21 h 37"/>
              <a:gd name="T24" fmla="*/ 19 w 22"/>
              <a:gd name="T25" fmla="*/ 19 h 37"/>
              <a:gd name="T26" fmla="*/ 17 w 22"/>
              <a:gd name="T27" fmla="*/ 18 h 37"/>
              <a:gd name="T28" fmla="*/ 17 w 22"/>
              <a:gd name="T29" fmla="*/ 16 h 37"/>
              <a:gd name="T30" fmla="*/ 17 w 22"/>
              <a:gd name="T31" fmla="*/ 15 h 37"/>
              <a:gd name="T32" fmla="*/ 16 w 22"/>
              <a:gd name="T33" fmla="*/ 15 h 37"/>
              <a:gd name="T34" fmla="*/ 16 w 22"/>
              <a:gd name="T35" fmla="*/ 13 h 37"/>
              <a:gd name="T36" fmla="*/ 14 w 22"/>
              <a:gd name="T37" fmla="*/ 12 h 37"/>
              <a:gd name="T38" fmla="*/ 14 w 22"/>
              <a:gd name="T39" fmla="*/ 10 h 37"/>
              <a:gd name="T40" fmla="*/ 13 w 22"/>
              <a:gd name="T41" fmla="*/ 10 h 37"/>
              <a:gd name="T42" fmla="*/ 13 w 22"/>
              <a:gd name="T43" fmla="*/ 9 h 37"/>
              <a:gd name="T44" fmla="*/ 11 w 22"/>
              <a:gd name="T45" fmla="*/ 7 h 37"/>
              <a:gd name="T46" fmla="*/ 11 w 22"/>
              <a:gd name="T47" fmla="*/ 6 h 37"/>
              <a:gd name="T48" fmla="*/ 10 w 22"/>
              <a:gd name="T49" fmla="*/ 6 h 37"/>
              <a:gd name="T50" fmla="*/ 10 w 22"/>
              <a:gd name="T51" fmla="*/ 5 h 37"/>
              <a:gd name="T52" fmla="*/ 8 w 22"/>
              <a:gd name="T53" fmla="*/ 3 h 37"/>
              <a:gd name="T54" fmla="*/ 7 w 22"/>
              <a:gd name="T55" fmla="*/ 3 h 37"/>
              <a:gd name="T56" fmla="*/ 7 w 22"/>
              <a:gd name="T57" fmla="*/ 2 h 37"/>
              <a:gd name="T58" fmla="*/ 6 w 22"/>
              <a:gd name="T59" fmla="*/ 2 h 37"/>
              <a:gd name="T60" fmla="*/ 6 w 22"/>
              <a:gd name="T61" fmla="*/ 0 h 37"/>
              <a:gd name="T62" fmla="*/ 0 w 22"/>
              <a:gd name="T63" fmla="*/ 7 h 37"/>
              <a:gd name="T64" fmla="*/ 1 w 22"/>
              <a:gd name="T65" fmla="*/ 9 h 37"/>
              <a:gd name="T66" fmla="*/ 3 w 22"/>
              <a:gd name="T67" fmla="*/ 10 h 37"/>
              <a:gd name="T68" fmla="*/ 4 w 22"/>
              <a:gd name="T69" fmla="*/ 12 h 37"/>
              <a:gd name="T70" fmla="*/ 6 w 22"/>
              <a:gd name="T71" fmla="*/ 13 h 37"/>
              <a:gd name="T72" fmla="*/ 7 w 22"/>
              <a:gd name="T73" fmla="*/ 15 h 37"/>
              <a:gd name="T74" fmla="*/ 7 w 22"/>
              <a:gd name="T75" fmla="*/ 16 h 37"/>
              <a:gd name="T76" fmla="*/ 8 w 22"/>
              <a:gd name="T77" fmla="*/ 18 h 37"/>
              <a:gd name="T78" fmla="*/ 8 w 22"/>
              <a:gd name="T79" fmla="*/ 19 h 37"/>
              <a:gd name="T80" fmla="*/ 10 w 22"/>
              <a:gd name="T81" fmla="*/ 21 h 37"/>
              <a:gd name="T82" fmla="*/ 10 w 22"/>
              <a:gd name="T83" fmla="*/ 22 h 37"/>
              <a:gd name="T84" fmla="*/ 11 w 22"/>
              <a:gd name="T85" fmla="*/ 24 h 37"/>
              <a:gd name="T86" fmla="*/ 11 w 22"/>
              <a:gd name="T87" fmla="*/ 25 h 37"/>
              <a:gd name="T88" fmla="*/ 11 w 22"/>
              <a:gd name="T89" fmla="*/ 27 h 37"/>
              <a:gd name="T90" fmla="*/ 13 w 22"/>
              <a:gd name="T91" fmla="*/ 28 h 37"/>
              <a:gd name="T92" fmla="*/ 13 w 22"/>
              <a:gd name="T93" fmla="*/ 30 h 37"/>
              <a:gd name="T94" fmla="*/ 13 w 22"/>
              <a:gd name="T95" fmla="*/ 31 h 37"/>
              <a:gd name="T96" fmla="*/ 13 w 22"/>
              <a:gd name="T97" fmla="*/ 33 h 37"/>
              <a:gd name="T98" fmla="*/ 13 w 22"/>
              <a:gd name="T99" fmla="*/ 34 h 37"/>
              <a:gd name="T100" fmla="*/ 13 w 22"/>
              <a:gd name="T101" fmla="*/ 36 h 37"/>
              <a:gd name="T102" fmla="*/ 13 w 22"/>
              <a:gd name="T103" fmla="*/ 37 h 37"/>
              <a:gd name="T104" fmla="*/ 22 w 22"/>
              <a:gd name="T105" fmla="*/ 37 h 3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2"/>
              <a:gd name="T160" fmla="*/ 0 h 37"/>
              <a:gd name="T161" fmla="*/ 22 w 22"/>
              <a:gd name="T162" fmla="*/ 37 h 3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2" h="37">
                <a:moveTo>
                  <a:pt x="22" y="37"/>
                </a:moveTo>
                <a:lnTo>
                  <a:pt x="22" y="36"/>
                </a:lnTo>
                <a:lnTo>
                  <a:pt x="22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0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19" y="21"/>
                </a:lnTo>
                <a:lnTo>
                  <a:pt x="19" y="19"/>
                </a:lnTo>
                <a:lnTo>
                  <a:pt x="17" y="18"/>
                </a:lnTo>
                <a:lnTo>
                  <a:pt x="17" y="16"/>
                </a:lnTo>
                <a:lnTo>
                  <a:pt x="17" y="15"/>
                </a:lnTo>
                <a:lnTo>
                  <a:pt x="16" y="15"/>
                </a:lnTo>
                <a:lnTo>
                  <a:pt x="16" y="13"/>
                </a:lnTo>
                <a:lnTo>
                  <a:pt x="14" y="12"/>
                </a:lnTo>
                <a:lnTo>
                  <a:pt x="14" y="10"/>
                </a:lnTo>
                <a:lnTo>
                  <a:pt x="13" y="10"/>
                </a:lnTo>
                <a:lnTo>
                  <a:pt x="13" y="9"/>
                </a:lnTo>
                <a:lnTo>
                  <a:pt x="11" y="7"/>
                </a:lnTo>
                <a:lnTo>
                  <a:pt x="11" y="6"/>
                </a:lnTo>
                <a:lnTo>
                  <a:pt x="10" y="6"/>
                </a:lnTo>
                <a:lnTo>
                  <a:pt x="10" y="5"/>
                </a:lnTo>
                <a:lnTo>
                  <a:pt x="8" y="3"/>
                </a:lnTo>
                <a:lnTo>
                  <a:pt x="7" y="3"/>
                </a:lnTo>
                <a:lnTo>
                  <a:pt x="7" y="2"/>
                </a:lnTo>
                <a:lnTo>
                  <a:pt x="6" y="2"/>
                </a:lnTo>
                <a:lnTo>
                  <a:pt x="6" y="0"/>
                </a:lnTo>
                <a:lnTo>
                  <a:pt x="0" y="7"/>
                </a:lnTo>
                <a:lnTo>
                  <a:pt x="1" y="9"/>
                </a:lnTo>
                <a:lnTo>
                  <a:pt x="3" y="10"/>
                </a:lnTo>
                <a:lnTo>
                  <a:pt x="4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8" y="18"/>
                </a:lnTo>
                <a:lnTo>
                  <a:pt x="8" y="19"/>
                </a:lnTo>
                <a:lnTo>
                  <a:pt x="10" y="21"/>
                </a:lnTo>
                <a:lnTo>
                  <a:pt x="10" y="22"/>
                </a:lnTo>
                <a:lnTo>
                  <a:pt x="11" y="24"/>
                </a:lnTo>
                <a:lnTo>
                  <a:pt x="11" y="25"/>
                </a:lnTo>
                <a:lnTo>
                  <a:pt x="11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3" y="36"/>
                </a:lnTo>
                <a:lnTo>
                  <a:pt x="13" y="37"/>
                </a:lnTo>
                <a:lnTo>
                  <a:pt x="22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7" name="Freeform 83"/>
          <p:cNvSpPr>
            <a:spLocks/>
          </p:cNvSpPr>
          <p:nvPr/>
        </p:nvSpPr>
        <p:spPr bwMode="auto">
          <a:xfrm>
            <a:off x="1074738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1 w 47"/>
              <a:gd name="T5" fmla="*/ 46 h 47"/>
              <a:gd name="T6" fmla="*/ 16 w 47"/>
              <a:gd name="T7" fmla="*/ 45 h 47"/>
              <a:gd name="T8" fmla="*/ 20 w 47"/>
              <a:gd name="T9" fmla="*/ 43 h 47"/>
              <a:gd name="T10" fmla="*/ 25 w 47"/>
              <a:gd name="T11" fmla="*/ 40 h 47"/>
              <a:gd name="T12" fmla="*/ 28 w 47"/>
              <a:gd name="T13" fmla="*/ 37 h 47"/>
              <a:gd name="T14" fmla="*/ 32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1 w 47"/>
              <a:gd name="T21" fmla="*/ 24 h 47"/>
              <a:gd name="T22" fmla="*/ 42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8 w 47"/>
              <a:gd name="T37" fmla="*/ 7 h 47"/>
              <a:gd name="T38" fmla="*/ 36 w 47"/>
              <a:gd name="T39" fmla="*/ 12 h 47"/>
              <a:gd name="T40" fmla="*/ 35 w 47"/>
              <a:gd name="T41" fmla="*/ 15 h 47"/>
              <a:gd name="T42" fmla="*/ 33 w 47"/>
              <a:gd name="T43" fmla="*/ 18 h 47"/>
              <a:gd name="T44" fmla="*/ 32 w 47"/>
              <a:gd name="T45" fmla="*/ 21 h 47"/>
              <a:gd name="T46" fmla="*/ 29 w 47"/>
              <a:gd name="T47" fmla="*/ 24 h 47"/>
              <a:gd name="T48" fmla="*/ 28 w 47"/>
              <a:gd name="T49" fmla="*/ 27 h 47"/>
              <a:gd name="T50" fmla="*/ 25 w 47"/>
              <a:gd name="T51" fmla="*/ 30 h 47"/>
              <a:gd name="T52" fmla="*/ 22 w 47"/>
              <a:gd name="T53" fmla="*/ 31 h 47"/>
              <a:gd name="T54" fmla="*/ 19 w 47"/>
              <a:gd name="T55" fmla="*/ 34 h 47"/>
              <a:gd name="T56" fmla="*/ 14 w 47"/>
              <a:gd name="T57" fmla="*/ 36 h 47"/>
              <a:gd name="T58" fmla="*/ 11 w 47"/>
              <a:gd name="T59" fmla="*/ 37 h 47"/>
              <a:gd name="T60" fmla="*/ 7 w 47"/>
              <a:gd name="T61" fmla="*/ 37 h 47"/>
              <a:gd name="T62" fmla="*/ 4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6" y="47"/>
                </a:lnTo>
                <a:lnTo>
                  <a:pt x="7" y="46"/>
                </a:lnTo>
                <a:lnTo>
                  <a:pt x="10" y="46"/>
                </a:lnTo>
                <a:lnTo>
                  <a:pt x="11" y="46"/>
                </a:lnTo>
                <a:lnTo>
                  <a:pt x="14" y="45"/>
                </a:lnTo>
                <a:lnTo>
                  <a:pt x="16" y="45"/>
                </a:lnTo>
                <a:lnTo>
                  <a:pt x="19" y="43"/>
                </a:lnTo>
                <a:lnTo>
                  <a:pt x="20" y="43"/>
                </a:lnTo>
                <a:lnTo>
                  <a:pt x="22" y="42"/>
                </a:lnTo>
                <a:lnTo>
                  <a:pt x="25" y="40"/>
                </a:lnTo>
                <a:lnTo>
                  <a:pt x="26" y="39"/>
                </a:lnTo>
                <a:lnTo>
                  <a:pt x="28" y="37"/>
                </a:lnTo>
                <a:lnTo>
                  <a:pt x="31" y="36"/>
                </a:lnTo>
                <a:lnTo>
                  <a:pt x="32" y="34"/>
                </a:lnTo>
                <a:lnTo>
                  <a:pt x="33" y="33"/>
                </a:lnTo>
                <a:lnTo>
                  <a:pt x="35" y="31"/>
                </a:lnTo>
                <a:lnTo>
                  <a:pt x="36" y="30"/>
                </a:lnTo>
                <a:lnTo>
                  <a:pt x="38" y="28"/>
                </a:lnTo>
                <a:lnTo>
                  <a:pt x="39" y="27"/>
                </a:lnTo>
                <a:lnTo>
                  <a:pt x="41" y="24"/>
                </a:lnTo>
                <a:lnTo>
                  <a:pt x="41" y="22"/>
                </a:lnTo>
                <a:lnTo>
                  <a:pt x="42" y="21"/>
                </a:lnTo>
                <a:lnTo>
                  <a:pt x="44" y="18"/>
                </a:lnTo>
                <a:lnTo>
                  <a:pt x="44" y="16"/>
                </a:lnTo>
                <a:lnTo>
                  <a:pt x="45" y="13"/>
                </a:lnTo>
                <a:lnTo>
                  <a:pt x="45" y="12"/>
                </a:lnTo>
                <a:lnTo>
                  <a:pt x="47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8" y="7"/>
                </a:lnTo>
                <a:lnTo>
                  <a:pt x="36" y="9"/>
                </a:lnTo>
                <a:lnTo>
                  <a:pt x="36" y="12"/>
                </a:lnTo>
                <a:lnTo>
                  <a:pt x="36" y="13"/>
                </a:lnTo>
                <a:lnTo>
                  <a:pt x="35" y="15"/>
                </a:lnTo>
                <a:lnTo>
                  <a:pt x="35" y="16"/>
                </a:lnTo>
                <a:lnTo>
                  <a:pt x="33" y="18"/>
                </a:lnTo>
                <a:lnTo>
                  <a:pt x="32" y="19"/>
                </a:lnTo>
                <a:lnTo>
                  <a:pt x="32" y="21"/>
                </a:lnTo>
                <a:lnTo>
                  <a:pt x="31" y="22"/>
                </a:lnTo>
                <a:lnTo>
                  <a:pt x="29" y="24"/>
                </a:lnTo>
                <a:lnTo>
                  <a:pt x="28" y="25"/>
                </a:lnTo>
                <a:lnTo>
                  <a:pt x="28" y="27"/>
                </a:lnTo>
                <a:lnTo>
                  <a:pt x="26" y="28"/>
                </a:lnTo>
                <a:lnTo>
                  <a:pt x="25" y="30"/>
                </a:lnTo>
                <a:lnTo>
                  <a:pt x="23" y="31"/>
                </a:lnTo>
                <a:lnTo>
                  <a:pt x="22" y="31"/>
                </a:lnTo>
                <a:lnTo>
                  <a:pt x="20" y="33"/>
                </a:lnTo>
                <a:lnTo>
                  <a:pt x="19" y="34"/>
                </a:lnTo>
                <a:lnTo>
                  <a:pt x="17" y="34"/>
                </a:lnTo>
                <a:lnTo>
                  <a:pt x="14" y="36"/>
                </a:lnTo>
                <a:lnTo>
                  <a:pt x="13" y="36"/>
                </a:lnTo>
                <a:lnTo>
                  <a:pt x="11" y="37"/>
                </a:lnTo>
                <a:lnTo>
                  <a:pt x="10" y="37"/>
                </a:lnTo>
                <a:lnTo>
                  <a:pt x="7" y="37"/>
                </a:lnTo>
                <a:lnTo>
                  <a:pt x="6" y="39"/>
                </a:lnTo>
                <a:lnTo>
                  <a:pt x="4" y="39"/>
                </a:lnTo>
                <a:lnTo>
                  <a:pt x="3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8" name="Freeform 84"/>
          <p:cNvSpPr>
            <a:spLocks/>
          </p:cNvSpPr>
          <p:nvPr/>
        </p:nvSpPr>
        <p:spPr bwMode="auto">
          <a:xfrm>
            <a:off x="1030288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1 w 28"/>
              <a:gd name="T3" fmla="*/ 8 h 16"/>
              <a:gd name="T4" fmla="*/ 3 w 28"/>
              <a:gd name="T5" fmla="*/ 9 h 16"/>
              <a:gd name="T6" fmla="*/ 4 w 28"/>
              <a:gd name="T7" fmla="*/ 9 h 16"/>
              <a:gd name="T8" fmla="*/ 4 w 28"/>
              <a:gd name="T9" fmla="*/ 11 h 16"/>
              <a:gd name="T10" fmla="*/ 6 w 28"/>
              <a:gd name="T11" fmla="*/ 11 h 16"/>
              <a:gd name="T12" fmla="*/ 7 w 28"/>
              <a:gd name="T13" fmla="*/ 12 h 16"/>
              <a:gd name="T14" fmla="*/ 9 w 28"/>
              <a:gd name="T15" fmla="*/ 12 h 16"/>
              <a:gd name="T16" fmla="*/ 10 w 28"/>
              <a:gd name="T17" fmla="*/ 12 h 16"/>
              <a:gd name="T18" fmla="*/ 10 w 28"/>
              <a:gd name="T19" fmla="*/ 14 h 16"/>
              <a:gd name="T20" fmla="*/ 12 w 28"/>
              <a:gd name="T21" fmla="*/ 14 h 16"/>
              <a:gd name="T22" fmla="*/ 13 w 28"/>
              <a:gd name="T23" fmla="*/ 14 h 16"/>
              <a:gd name="T24" fmla="*/ 15 w 28"/>
              <a:gd name="T25" fmla="*/ 14 h 16"/>
              <a:gd name="T26" fmla="*/ 15 w 28"/>
              <a:gd name="T27" fmla="*/ 15 h 16"/>
              <a:gd name="T28" fmla="*/ 16 w 28"/>
              <a:gd name="T29" fmla="*/ 15 h 16"/>
              <a:gd name="T30" fmla="*/ 17 w 28"/>
              <a:gd name="T31" fmla="*/ 15 h 16"/>
              <a:gd name="T32" fmla="*/ 19 w 28"/>
              <a:gd name="T33" fmla="*/ 15 h 16"/>
              <a:gd name="T34" fmla="*/ 20 w 28"/>
              <a:gd name="T35" fmla="*/ 15 h 16"/>
              <a:gd name="T36" fmla="*/ 22 w 28"/>
              <a:gd name="T37" fmla="*/ 15 h 16"/>
              <a:gd name="T38" fmla="*/ 22 w 28"/>
              <a:gd name="T39" fmla="*/ 16 h 16"/>
              <a:gd name="T40" fmla="*/ 23 w 28"/>
              <a:gd name="T41" fmla="*/ 16 h 16"/>
              <a:gd name="T42" fmla="*/ 25 w 28"/>
              <a:gd name="T43" fmla="*/ 16 h 16"/>
              <a:gd name="T44" fmla="*/ 26 w 28"/>
              <a:gd name="T45" fmla="*/ 16 h 16"/>
              <a:gd name="T46" fmla="*/ 28 w 28"/>
              <a:gd name="T47" fmla="*/ 16 h 16"/>
              <a:gd name="T48" fmla="*/ 28 w 28"/>
              <a:gd name="T49" fmla="*/ 8 h 16"/>
              <a:gd name="T50" fmla="*/ 26 w 28"/>
              <a:gd name="T51" fmla="*/ 8 h 16"/>
              <a:gd name="T52" fmla="*/ 25 w 28"/>
              <a:gd name="T53" fmla="*/ 8 h 16"/>
              <a:gd name="T54" fmla="*/ 23 w 28"/>
              <a:gd name="T55" fmla="*/ 8 h 16"/>
              <a:gd name="T56" fmla="*/ 22 w 28"/>
              <a:gd name="T57" fmla="*/ 6 h 16"/>
              <a:gd name="T58" fmla="*/ 20 w 28"/>
              <a:gd name="T59" fmla="*/ 6 h 16"/>
              <a:gd name="T60" fmla="*/ 19 w 28"/>
              <a:gd name="T61" fmla="*/ 6 h 16"/>
              <a:gd name="T62" fmla="*/ 17 w 28"/>
              <a:gd name="T63" fmla="*/ 6 h 16"/>
              <a:gd name="T64" fmla="*/ 16 w 28"/>
              <a:gd name="T65" fmla="*/ 5 h 16"/>
              <a:gd name="T66" fmla="*/ 15 w 28"/>
              <a:gd name="T67" fmla="*/ 5 h 16"/>
              <a:gd name="T68" fmla="*/ 13 w 28"/>
              <a:gd name="T69" fmla="*/ 5 h 16"/>
              <a:gd name="T70" fmla="*/ 12 w 28"/>
              <a:gd name="T71" fmla="*/ 3 h 16"/>
              <a:gd name="T72" fmla="*/ 10 w 28"/>
              <a:gd name="T73" fmla="*/ 3 h 16"/>
              <a:gd name="T74" fmla="*/ 9 w 28"/>
              <a:gd name="T75" fmla="*/ 2 h 16"/>
              <a:gd name="T76" fmla="*/ 7 w 28"/>
              <a:gd name="T77" fmla="*/ 2 h 16"/>
              <a:gd name="T78" fmla="*/ 7 w 28"/>
              <a:gd name="T79" fmla="*/ 0 h 16"/>
              <a:gd name="T80" fmla="*/ 6 w 28"/>
              <a:gd name="T81" fmla="*/ 0 h 16"/>
              <a:gd name="T82" fmla="*/ 0 w 28"/>
              <a:gd name="T83" fmla="*/ 8 h 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8"/>
              <a:gd name="T127" fmla="*/ 0 h 16"/>
              <a:gd name="T128" fmla="*/ 28 w 28"/>
              <a:gd name="T129" fmla="*/ 16 h 1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8" h="16">
                <a:moveTo>
                  <a:pt x="0" y="8"/>
                </a:moveTo>
                <a:lnTo>
                  <a:pt x="1" y="8"/>
                </a:lnTo>
                <a:lnTo>
                  <a:pt x="3" y="9"/>
                </a:lnTo>
                <a:lnTo>
                  <a:pt x="4" y="9"/>
                </a:lnTo>
                <a:lnTo>
                  <a:pt x="4" y="11"/>
                </a:lnTo>
                <a:lnTo>
                  <a:pt x="6" y="11"/>
                </a:lnTo>
                <a:lnTo>
                  <a:pt x="7" y="12"/>
                </a:lnTo>
                <a:lnTo>
                  <a:pt x="9" y="12"/>
                </a:lnTo>
                <a:lnTo>
                  <a:pt x="10" y="12"/>
                </a:lnTo>
                <a:lnTo>
                  <a:pt x="10" y="14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5" y="15"/>
                </a:lnTo>
                <a:lnTo>
                  <a:pt x="16" y="15"/>
                </a:lnTo>
                <a:lnTo>
                  <a:pt x="17" y="15"/>
                </a:lnTo>
                <a:lnTo>
                  <a:pt x="19" y="15"/>
                </a:lnTo>
                <a:lnTo>
                  <a:pt x="20" y="15"/>
                </a:lnTo>
                <a:lnTo>
                  <a:pt x="22" y="15"/>
                </a:lnTo>
                <a:lnTo>
                  <a:pt x="22" y="16"/>
                </a:lnTo>
                <a:lnTo>
                  <a:pt x="23" y="16"/>
                </a:lnTo>
                <a:lnTo>
                  <a:pt x="25" y="16"/>
                </a:lnTo>
                <a:lnTo>
                  <a:pt x="26" y="16"/>
                </a:lnTo>
                <a:lnTo>
                  <a:pt x="28" y="16"/>
                </a:lnTo>
                <a:lnTo>
                  <a:pt x="28" y="8"/>
                </a:lnTo>
                <a:lnTo>
                  <a:pt x="26" y="8"/>
                </a:lnTo>
                <a:lnTo>
                  <a:pt x="25" y="8"/>
                </a:lnTo>
                <a:lnTo>
                  <a:pt x="23" y="8"/>
                </a:lnTo>
                <a:lnTo>
                  <a:pt x="22" y="6"/>
                </a:lnTo>
                <a:lnTo>
                  <a:pt x="20" y="6"/>
                </a:lnTo>
                <a:lnTo>
                  <a:pt x="19" y="6"/>
                </a:lnTo>
                <a:lnTo>
                  <a:pt x="17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3"/>
                </a:lnTo>
                <a:lnTo>
                  <a:pt x="10" y="3"/>
                </a:lnTo>
                <a:lnTo>
                  <a:pt x="9" y="2"/>
                </a:lnTo>
                <a:lnTo>
                  <a:pt x="7" y="2"/>
                </a:lnTo>
                <a:lnTo>
                  <a:pt x="7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9" name="Line 85"/>
          <p:cNvSpPr>
            <a:spLocks noChangeShapeType="1"/>
          </p:cNvSpPr>
          <p:nvPr/>
        </p:nvSpPr>
        <p:spPr bwMode="auto">
          <a:xfrm>
            <a:off x="836613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30" name="Line 86"/>
          <p:cNvSpPr>
            <a:spLocks noChangeShapeType="1"/>
          </p:cNvSpPr>
          <p:nvPr/>
        </p:nvSpPr>
        <p:spPr bwMode="auto">
          <a:xfrm flipH="1" flipV="1">
            <a:off x="771525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31" name="Freeform 87"/>
          <p:cNvSpPr>
            <a:spLocks/>
          </p:cNvSpPr>
          <p:nvPr/>
        </p:nvSpPr>
        <p:spPr bwMode="auto">
          <a:xfrm>
            <a:off x="81597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5 w 141"/>
              <a:gd name="T5" fmla="*/ 92 h 92"/>
              <a:gd name="T6" fmla="*/ 141 w 141"/>
              <a:gd name="T7" fmla="*/ 84 h 92"/>
              <a:gd name="T8" fmla="*/ 4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5" y="92"/>
                </a:lnTo>
                <a:lnTo>
                  <a:pt x="141" y="84"/>
                </a:lnTo>
                <a:lnTo>
                  <a:pt x="4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2" name="Freeform 88"/>
          <p:cNvSpPr>
            <a:spLocks/>
          </p:cNvSpPr>
          <p:nvPr/>
        </p:nvSpPr>
        <p:spPr bwMode="auto">
          <a:xfrm>
            <a:off x="1150938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3" name="Freeform 89"/>
          <p:cNvSpPr>
            <a:spLocks/>
          </p:cNvSpPr>
          <p:nvPr/>
        </p:nvSpPr>
        <p:spPr bwMode="auto">
          <a:xfrm>
            <a:off x="147955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4 w 40"/>
              <a:gd name="T5" fmla="*/ 0 h 30"/>
              <a:gd name="T6" fmla="*/ 0 w 40"/>
              <a:gd name="T7" fmla="*/ 8 h 30"/>
              <a:gd name="T8" fmla="*/ 35 w 40"/>
              <a:gd name="T9" fmla="*/ 30 h 30"/>
              <a:gd name="T10" fmla="*/ 35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4" y="0"/>
                </a:lnTo>
                <a:lnTo>
                  <a:pt x="0" y="8"/>
                </a:lnTo>
                <a:lnTo>
                  <a:pt x="35" y="30"/>
                </a:lnTo>
                <a:lnTo>
                  <a:pt x="35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4" name="Freeform 90"/>
          <p:cNvSpPr>
            <a:spLocks/>
          </p:cNvSpPr>
          <p:nvPr/>
        </p:nvSpPr>
        <p:spPr bwMode="auto">
          <a:xfrm>
            <a:off x="1538288" y="5183188"/>
            <a:ext cx="4762" cy="12700"/>
          </a:xfrm>
          <a:custGeom>
            <a:avLst/>
            <a:gdLst>
              <a:gd name="T0" fmla="*/ 3 w 3"/>
              <a:gd name="T1" fmla="*/ 8 h 8"/>
              <a:gd name="T2" fmla="*/ 0 w 3"/>
              <a:gd name="T3" fmla="*/ 3 h 8"/>
              <a:gd name="T4" fmla="*/ 3 w 3"/>
              <a:gd name="T5" fmla="*/ 0 h 8"/>
              <a:gd name="T6" fmla="*/ 3 w 3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8"/>
              <a:gd name="T14" fmla="*/ 3 w 3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8">
                <a:moveTo>
                  <a:pt x="3" y="8"/>
                </a:moveTo>
                <a:lnTo>
                  <a:pt x="0" y="3"/>
                </a:lnTo>
                <a:lnTo>
                  <a:pt x="3" y="0"/>
                </a:lnTo>
                <a:lnTo>
                  <a:pt x="3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5" name="Freeform 91"/>
          <p:cNvSpPr>
            <a:spLocks/>
          </p:cNvSpPr>
          <p:nvPr/>
        </p:nvSpPr>
        <p:spPr bwMode="auto">
          <a:xfrm>
            <a:off x="147955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4 w 40"/>
              <a:gd name="T3" fmla="*/ 30 h 30"/>
              <a:gd name="T4" fmla="*/ 40 w 40"/>
              <a:gd name="T5" fmla="*/ 8 h 30"/>
              <a:gd name="T6" fmla="*/ 35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4" y="30"/>
                </a:lnTo>
                <a:lnTo>
                  <a:pt x="40" y="8"/>
                </a:lnTo>
                <a:lnTo>
                  <a:pt x="35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6" name="Rectangle 92"/>
          <p:cNvSpPr>
            <a:spLocks noChangeArrowheads="1"/>
          </p:cNvSpPr>
          <p:nvPr/>
        </p:nvSpPr>
        <p:spPr bwMode="auto">
          <a:xfrm>
            <a:off x="1824038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7" name="Freeform 93"/>
          <p:cNvSpPr>
            <a:spLocks/>
          </p:cNvSpPr>
          <p:nvPr/>
        </p:nvSpPr>
        <p:spPr bwMode="auto">
          <a:xfrm>
            <a:off x="2093913" y="5021263"/>
            <a:ext cx="69850" cy="90487"/>
          </a:xfrm>
          <a:custGeom>
            <a:avLst/>
            <a:gdLst>
              <a:gd name="T0" fmla="*/ 36 w 44"/>
              <a:gd name="T1" fmla="*/ 3 h 57"/>
              <a:gd name="T2" fmla="*/ 36 w 44"/>
              <a:gd name="T3" fmla="*/ 8 h 57"/>
              <a:gd name="T4" fmla="*/ 34 w 44"/>
              <a:gd name="T5" fmla="*/ 12 h 57"/>
              <a:gd name="T6" fmla="*/ 33 w 44"/>
              <a:gd name="T7" fmla="*/ 17 h 57"/>
              <a:gd name="T8" fmla="*/ 31 w 44"/>
              <a:gd name="T9" fmla="*/ 21 h 57"/>
              <a:gd name="T10" fmla="*/ 30 w 44"/>
              <a:gd name="T11" fmla="*/ 25 h 57"/>
              <a:gd name="T12" fmla="*/ 28 w 44"/>
              <a:gd name="T13" fmla="*/ 28 h 57"/>
              <a:gd name="T14" fmla="*/ 25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8 w 44"/>
              <a:gd name="T21" fmla="*/ 40 h 57"/>
              <a:gd name="T22" fmla="*/ 15 w 44"/>
              <a:gd name="T23" fmla="*/ 43 h 57"/>
              <a:gd name="T24" fmla="*/ 12 w 44"/>
              <a:gd name="T25" fmla="*/ 45 h 57"/>
              <a:gd name="T26" fmla="*/ 9 w 44"/>
              <a:gd name="T27" fmla="*/ 46 h 57"/>
              <a:gd name="T28" fmla="*/ 5 w 44"/>
              <a:gd name="T29" fmla="*/ 46 h 57"/>
              <a:gd name="T30" fmla="*/ 2 w 44"/>
              <a:gd name="T31" fmla="*/ 48 h 57"/>
              <a:gd name="T32" fmla="*/ 0 w 44"/>
              <a:gd name="T33" fmla="*/ 57 h 57"/>
              <a:gd name="T34" fmla="*/ 5 w 44"/>
              <a:gd name="T35" fmla="*/ 57 h 57"/>
              <a:gd name="T36" fmla="*/ 9 w 44"/>
              <a:gd name="T37" fmla="*/ 55 h 57"/>
              <a:gd name="T38" fmla="*/ 14 w 44"/>
              <a:gd name="T39" fmla="*/ 54 h 57"/>
              <a:gd name="T40" fmla="*/ 18 w 44"/>
              <a:gd name="T41" fmla="*/ 52 h 57"/>
              <a:gd name="T42" fmla="*/ 21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1 w 44"/>
              <a:gd name="T49" fmla="*/ 39 h 57"/>
              <a:gd name="T50" fmla="*/ 34 w 44"/>
              <a:gd name="T51" fmla="*/ 36 h 57"/>
              <a:gd name="T52" fmla="*/ 37 w 44"/>
              <a:gd name="T53" fmla="*/ 31 h 57"/>
              <a:gd name="T54" fmla="*/ 39 w 44"/>
              <a:gd name="T55" fmla="*/ 27 h 57"/>
              <a:gd name="T56" fmla="*/ 41 w 44"/>
              <a:gd name="T57" fmla="*/ 23 h 57"/>
              <a:gd name="T58" fmla="*/ 43 w 44"/>
              <a:gd name="T59" fmla="*/ 17 h 57"/>
              <a:gd name="T60" fmla="*/ 43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6" y="0"/>
                </a:moveTo>
                <a:lnTo>
                  <a:pt x="36" y="3"/>
                </a:lnTo>
                <a:lnTo>
                  <a:pt x="36" y="6"/>
                </a:lnTo>
                <a:lnTo>
                  <a:pt x="36" y="8"/>
                </a:lnTo>
                <a:lnTo>
                  <a:pt x="34" y="11"/>
                </a:lnTo>
                <a:lnTo>
                  <a:pt x="34" y="12"/>
                </a:lnTo>
                <a:lnTo>
                  <a:pt x="34" y="15"/>
                </a:lnTo>
                <a:lnTo>
                  <a:pt x="33" y="17"/>
                </a:lnTo>
                <a:lnTo>
                  <a:pt x="33" y="20"/>
                </a:lnTo>
                <a:lnTo>
                  <a:pt x="31" y="21"/>
                </a:lnTo>
                <a:lnTo>
                  <a:pt x="31" y="24"/>
                </a:lnTo>
                <a:lnTo>
                  <a:pt x="30" y="25"/>
                </a:lnTo>
                <a:lnTo>
                  <a:pt x="30" y="27"/>
                </a:lnTo>
                <a:lnTo>
                  <a:pt x="28" y="28"/>
                </a:lnTo>
                <a:lnTo>
                  <a:pt x="27" y="31"/>
                </a:lnTo>
                <a:lnTo>
                  <a:pt x="25" y="33"/>
                </a:lnTo>
                <a:lnTo>
                  <a:pt x="25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19" y="40"/>
                </a:lnTo>
                <a:lnTo>
                  <a:pt x="18" y="40"/>
                </a:lnTo>
                <a:lnTo>
                  <a:pt x="17" y="42"/>
                </a:lnTo>
                <a:lnTo>
                  <a:pt x="15" y="43"/>
                </a:lnTo>
                <a:lnTo>
                  <a:pt x="14" y="43"/>
                </a:lnTo>
                <a:lnTo>
                  <a:pt x="12" y="45"/>
                </a:lnTo>
                <a:lnTo>
                  <a:pt x="11" y="45"/>
                </a:lnTo>
                <a:lnTo>
                  <a:pt x="9" y="46"/>
                </a:lnTo>
                <a:lnTo>
                  <a:pt x="8" y="46"/>
                </a:lnTo>
                <a:lnTo>
                  <a:pt x="5" y="46"/>
                </a:lnTo>
                <a:lnTo>
                  <a:pt x="3" y="48"/>
                </a:lnTo>
                <a:lnTo>
                  <a:pt x="2" y="48"/>
                </a:lnTo>
                <a:lnTo>
                  <a:pt x="0" y="48"/>
                </a:lnTo>
                <a:lnTo>
                  <a:pt x="0" y="57"/>
                </a:lnTo>
                <a:lnTo>
                  <a:pt x="2" y="57"/>
                </a:lnTo>
                <a:lnTo>
                  <a:pt x="5" y="57"/>
                </a:lnTo>
                <a:lnTo>
                  <a:pt x="8" y="55"/>
                </a:lnTo>
                <a:lnTo>
                  <a:pt x="9" y="55"/>
                </a:lnTo>
                <a:lnTo>
                  <a:pt x="12" y="55"/>
                </a:lnTo>
                <a:lnTo>
                  <a:pt x="14" y="54"/>
                </a:lnTo>
                <a:lnTo>
                  <a:pt x="15" y="52"/>
                </a:lnTo>
                <a:lnTo>
                  <a:pt x="18" y="52"/>
                </a:lnTo>
                <a:lnTo>
                  <a:pt x="19" y="51"/>
                </a:lnTo>
                <a:lnTo>
                  <a:pt x="21" y="49"/>
                </a:lnTo>
                <a:lnTo>
                  <a:pt x="24" y="48"/>
                </a:lnTo>
                <a:lnTo>
                  <a:pt x="25" y="46"/>
                </a:lnTo>
                <a:lnTo>
                  <a:pt x="27" y="45"/>
                </a:lnTo>
                <a:lnTo>
                  <a:pt x="28" y="43"/>
                </a:lnTo>
                <a:lnTo>
                  <a:pt x="30" y="42"/>
                </a:lnTo>
                <a:lnTo>
                  <a:pt x="31" y="39"/>
                </a:lnTo>
                <a:lnTo>
                  <a:pt x="33" y="37"/>
                </a:lnTo>
                <a:lnTo>
                  <a:pt x="34" y="36"/>
                </a:lnTo>
                <a:lnTo>
                  <a:pt x="36" y="33"/>
                </a:lnTo>
                <a:lnTo>
                  <a:pt x="37" y="31"/>
                </a:lnTo>
                <a:lnTo>
                  <a:pt x="39" y="28"/>
                </a:lnTo>
                <a:lnTo>
                  <a:pt x="39" y="27"/>
                </a:lnTo>
                <a:lnTo>
                  <a:pt x="40" y="24"/>
                </a:lnTo>
                <a:lnTo>
                  <a:pt x="41" y="23"/>
                </a:lnTo>
                <a:lnTo>
                  <a:pt x="41" y="20"/>
                </a:lnTo>
                <a:lnTo>
                  <a:pt x="43" y="17"/>
                </a:lnTo>
                <a:lnTo>
                  <a:pt x="43" y="14"/>
                </a:lnTo>
                <a:lnTo>
                  <a:pt x="43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8" name="Freeform 94"/>
          <p:cNvSpPr>
            <a:spLocks/>
          </p:cNvSpPr>
          <p:nvPr/>
        </p:nvSpPr>
        <p:spPr bwMode="auto">
          <a:xfrm>
            <a:off x="2124075" y="4946650"/>
            <a:ext cx="39688" cy="74613"/>
          </a:xfrm>
          <a:custGeom>
            <a:avLst/>
            <a:gdLst>
              <a:gd name="T0" fmla="*/ 0 w 25"/>
              <a:gd name="T1" fmla="*/ 7 h 47"/>
              <a:gd name="T2" fmla="*/ 2 w 25"/>
              <a:gd name="T3" fmla="*/ 10 h 47"/>
              <a:gd name="T4" fmla="*/ 3 w 25"/>
              <a:gd name="T5" fmla="*/ 12 h 47"/>
              <a:gd name="T6" fmla="*/ 6 w 25"/>
              <a:gd name="T7" fmla="*/ 15 h 47"/>
              <a:gd name="T8" fmla="*/ 8 w 25"/>
              <a:gd name="T9" fmla="*/ 18 h 47"/>
              <a:gd name="T10" fmla="*/ 9 w 25"/>
              <a:gd name="T11" fmla="*/ 21 h 47"/>
              <a:gd name="T12" fmla="*/ 12 w 25"/>
              <a:gd name="T13" fmla="*/ 24 h 47"/>
              <a:gd name="T14" fmla="*/ 12 w 25"/>
              <a:gd name="T15" fmla="*/ 27 h 47"/>
              <a:gd name="T16" fmla="*/ 14 w 25"/>
              <a:gd name="T17" fmla="*/ 30 h 47"/>
              <a:gd name="T18" fmla="*/ 14 w 25"/>
              <a:gd name="T19" fmla="*/ 32 h 47"/>
              <a:gd name="T20" fmla="*/ 15 w 25"/>
              <a:gd name="T21" fmla="*/ 35 h 47"/>
              <a:gd name="T22" fmla="*/ 15 w 25"/>
              <a:gd name="T23" fmla="*/ 38 h 47"/>
              <a:gd name="T24" fmla="*/ 17 w 25"/>
              <a:gd name="T25" fmla="*/ 41 h 47"/>
              <a:gd name="T26" fmla="*/ 17 w 25"/>
              <a:gd name="T27" fmla="*/ 44 h 47"/>
              <a:gd name="T28" fmla="*/ 17 w 25"/>
              <a:gd name="T29" fmla="*/ 47 h 47"/>
              <a:gd name="T30" fmla="*/ 25 w 25"/>
              <a:gd name="T31" fmla="*/ 46 h 47"/>
              <a:gd name="T32" fmla="*/ 25 w 25"/>
              <a:gd name="T33" fmla="*/ 43 h 47"/>
              <a:gd name="T34" fmla="*/ 25 w 25"/>
              <a:gd name="T35" fmla="*/ 40 h 47"/>
              <a:gd name="T36" fmla="*/ 24 w 25"/>
              <a:gd name="T37" fmla="*/ 35 h 47"/>
              <a:gd name="T38" fmla="*/ 24 w 25"/>
              <a:gd name="T39" fmla="*/ 32 h 47"/>
              <a:gd name="T40" fmla="*/ 22 w 25"/>
              <a:gd name="T41" fmla="*/ 30 h 47"/>
              <a:gd name="T42" fmla="*/ 22 w 25"/>
              <a:gd name="T43" fmla="*/ 27 h 47"/>
              <a:gd name="T44" fmla="*/ 21 w 25"/>
              <a:gd name="T45" fmla="*/ 24 h 47"/>
              <a:gd name="T46" fmla="*/ 20 w 25"/>
              <a:gd name="T47" fmla="*/ 21 h 47"/>
              <a:gd name="T48" fmla="*/ 18 w 25"/>
              <a:gd name="T49" fmla="*/ 18 h 47"/>
              <a:gd name="T50" fmla="*/ 17 w 25"/>
              <a:gd name="T51" fmla="*/ 15 h 47"/>
              <a:gd name="T52" fmla="*/ 15 w 25"/>
              <a:gd name="T53" fmla="*/ 12 h 47"/>
              <a:gd name="T54" fmla="*/ 14 w 25"/>
              <a:gd name="T55" fmla="*/ 9 h 47"/>
              <a:gd name="T56" fmla="*/ 12 w 25"/>
              <a:gd name="T57" fmla="*/ 7 h 47"/>
              <a:gd name="T58" fmla="*/ 9 w 25"/>
              <a:gd name="T59" fmla="*/ 4 h 47"/>
              <a:gd name="T60" fmla="*/ 8 w 25"/>
              <a:gd name="T61" fmla="*/ 3 h 47"/>
              <a:gd name="T62" fmla="*/ 5 w 25"/>
              <a:gd name="T63" fmla="*/ 0 h 47"/>
              <a:gd name="T64" fmla="*/ 5 w 25"/>
              <a:gd name="T65" fmla="*/ 0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" y="9"/>
                </a:moveTo>
                <a:lnTo>
                  <a:pt x="0" y="7"/>
                </a:lnTo>
                <a:lnTo>
                  <a:pt x="2" y="9"/>
                </a:lnTo>
                <a:lnTo>
                  <a:pt x="2" y="10"/>
                </a:lnTo>
                <a:lnTo>
                  <a:pt x="3" y="10"/>
                </a:lnTo>
                <a:lnTo>
                  <a:pt x="3" y="12"/>
                </a:lnTo>
                <a:lnTo>
                  <a:pt x="5" y="13"/>
                </a:lnTo>
                <a:lnTo>
                  <a:pt x="6" y="15"/>
                </a:lnTo>
                <a:lnTo>
                  <a:pt x="8" y="16"/>
                </a:lnTo>
                <a:lnTo>
                  <a:pt x="8" y="18"/>
                </a:lnTo>
                <a:lnTo>
                  <a:pt x="9" y="19"/>
                </a:lnTo>
                <a:lnTo>
                  <a:pt x="9" y="21"/>
                </a:lnTo>
                <a:lnTo>
                  <a:pt x="11" y="22"/>
                </a:lnTo>
                <a:lnTo>
                  <a:pt x="12" y="24"/>
                </a:lnTo>
                <a:lnTo>
                  <a:pt x="12" y="25"/>
                </a:lnTo>
                <a:lnTo>
                  <a:pt x="12" y="27"/>
                </a:lnTo>
                <a:lnTo>
                  <a:pt x="14" y="28"/>
                </a:lnTo>
                <a:lnTo>
                  <a:pt x="14" y="30"/>
                </a:lnTo>
                <a:lnTo>
                  <a:pt x="14" y="31"/>
                </a:lnTo>
                <a:lnTo>
                  <a:pt x="14" y="32"/>
                </a:lnTo>
                <a:lnTo>
                  <a:pt x="15" y="34"/>
                </a:lnTo>
                <a:lnTo>
                  <a:pt x="15" y="35"/>
                </a:lnTo>
                <a:lnTo>
                  <a:pt x="15" y="37"/>
                </a:lnTo>
                <a:lnTo>
                  <a:pt x="15" y="38"/>
                </a:lnTo>
                <a:lnTo>
                  <a:pt x="17" y="40"/>
                </a:lnTo>
                <a:lnTo>
                  <a:pt x="17" y="41"/>
                </a:lnTo>
                <a:lnTo>
                  <a:pt x="17" y="43"/>
                </a:lnTo>
                <a:lnTo>
                  <a:pt x="17" y="44"/>
                </a:lnTo>
                <a:lnTo>
                  <a:pt x="17" y="46"/>
                </a:lnTo>
                <a:lnTo>
                  <a:pt x="17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5" y="40"/>
                </a:lnTo>
                <a:lnTo>
                  <a:pt x="24" y="37"/>
                </a:lnTo>
                <a:lnTo>
                  <a:pt x="24" y="35"/>
                </a:lnTo>
                <a:lnTo>
                  <a:pt x="24" y="34"/>
                </a:lnTo>
                <a:lnTo>
                  <a:pt x="24" y="32"/>
                </a:lnTo>
                <a:lnTo>
                  <a:pt x="24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0" y="21"/>
                </a:lnTo>
                <a:lnTo>
                  <a:pt x="20" y="19"/>
                </a:lnTo>
                <a:lnTo>
                  <a:pt x="18" y="18"/>
                </a:lnTo>
                <a:lnTo>
                  <a:pt x="18" y="16"/>
                </a:lnTo>
                <a:lnTo>
                  <a:pt x="17" y="15"/>
                </a:lnTo>
                <a:lnTo>
                  <a:pt x="17" y="13"/>
                </a:lnTo>
                <a:lnTo>
                  <a:pt x="15" y="12"/>
                </a:lnTo>
                <a:lnTo>
                  <a:pt x="14" y="10"/>
                </a:lnTo>
                <a:lnTo>
                  <a:pt x="14" y="9"/>
                </a:lnTo>
                <a:lnTo>
                  <a:pt x="12" y="9"/>
                </a:lnTo>
                <a:lnTo>
                  <a:pt x="12" y="7"/>
                </a:lnTo>
                <a:lnTo>
                  <a:pt x="11" y="6"/>
                </a:lnTo>
                <a:lnTo>
                  <a:pt x="9" y="4"/>
                </a:lnTo>
                <a:lnTo>
                  <a:pt x="9" y="3"/>
                </a:lnTo>
                <a:lnTo>
                  <a:pt x="8" y="3"/>
                </a:lnTo>
                <a:lnTo>
                  <a:pt x="6" y="1"/>
                </a:lnTo>
                <a:lnTo>
                  <a:pt x="5" y="0"/>
                </a:lnTo>
                <a:lnTo>
                  <a:pt x="6" y="1"/>
                </a:lnTo>
                <a:lnTo>
                  <a:pt x="5" y="0"/>
                </a:lnTo>
                <a:lnTo>
                  <a:pt x="2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9" name="Freeform 95"/>
          <p:cNvSpPr>
            <a:spLocks/>
          </p:cNvSpPr>
          <p:nvPr/>
        </p:nvSpPr>
        <p:spPr bwMode="auto">
          <a:xfrm>
            <a:off x="1914525" y="4672013"/>
            <a:ext cx="217488" cy="288925"/>
          </a:xfrm>
          <a:custGeom>
            <a:avLst/>
            <a:gdLst>
              <a:gd name="T0" fmla="*/ 0 w 137"/>
              <a:gd name="T1" fmla="*/ 7 h 182"/>
              <a:gd name="T2" fmla="*/ 2 w 137"/>
              <a:gd name="T3" fmla="*/ 20 h 182"/>
              <a:gd name="T4" fmla="*/ 5 w 137"/>
              <a:gd name="T5" fmla="*/ 35 h 182"/>
              <a:gd name="T6" fmla="*/ 8 w 137"/>
              <a:gd name="T7" fmla="*/ 49 h 182"/>
              <a:gd name="T8" fmla="*/ 12 w 137"/>
              <a:gd name="T9" fmla="*/ 63 h 182"/>
              <a:gd name="T10" fmla="*/ 18 w 137"/>
              <a:gd name="T11" fmla="*/ 77 h 182"/>
              <a:gd name="T12" fmla="*/ 25 w 137"/>
              <a:gd name="T13" fmla="*/ 89 h 182"/>
              <a:gd name="T14" fmla="*/ 33 w 137"/>
              <a:gd name="T15" fmla="*/ 102 h 182"/>
              <a:gd name="T16" fmla="*/ 42 w 137"/>
              <a:gd name="T17" fmla="*/ 114 h 182"/>
              <a:gd name="T18" fmla="*/ 52 w 137"/>
              <a:gd name="T19" fmla="*/ 126 h 182"/>
              <a:gd name="T20" fmla="*/ 62 w 137"/>
              <a:gd name="T21" fmla="*/ 136 h 182"/>
              <a:gd name="T22" fmla="*/ 74 w 137"/>
              <a:gd name="T23" fmla="*/ 146 h 182"/>
              <a:gd name="T24" fmla="*/ 86 w 137"/>
              <a:gd name="T25" fmla="*/ 155 h 182"/>
              <a:gd name="T26" fmla="*/ 99 w 137"/>
              <a:gd name="T27" fmla="*/ 164 h 182"/>
              <a:gd name="T28" fmla="*/ 112 w 137"/>
              <a:gd name="T29" fmla="*/ 171 h 182"/>
              <a:gd name="T30" fmla="*/ 127 w 137"/>
              <a:gd name="T31" fmla="*/ 179 h 182"/>
              <a:gd name="T32" fmla="*/ 137 w 137"/>
              <a:gd name="T33" fmla="*/ 173 h 182"/>
              <a:gd name="T34" fmla="*/ 124 w 137"/>
              <a:gd name="T35" fmla="*/ 167 h 182"/>
              <a:gd name="T36" fmla="*/ 109 w 137"/>
              <a:gd name="T37" fmla="*/ 160 h 182"/>
              <a:gd name="T38" fmla="*/ 97 w 137"/>
              <a:gd name="T39" fmla="*/ 152 h 182"/>
              <a:gd name="T40" fmla="*/ 84 w 137"/>
              <a:gd name="T41" fmla="*/ 143 h 182"/>
              <a:gd name="T42" fmla="*/ 74 w 137"/>
              <a:gd name="T43" fmla="*/ 134 h 182"/>
              <a:gd name="T44" fmla="*/ 62 w 137"/>
              <a:gd name="T45" fmla="*/ 124 h 182"/>
              <a:gd name="T46" fmla="*/ 53 w 137"/>
              <a:gd name="T47" fmla="*/ 114 h 182"/>
              <a:gd name="T48" fmla="*/ 44 w 137"/>
              <a:gd name="T49" fmla="*/ 102 h 182"/>
              <a:gd name="T50" fmla="*/ 36 w 137"/>
              <a:gd name="T51" fmla="*/ 90 h 182"/>
              <a:gd name="T52" fmla="*/ 30 w 137"/>
              <a:gd name="T53" fmla="*/ 78 h 182"/>
              <a:gd name="T54" fmla="*/ 24 w 137"/>
              <a:gd name="T55" fmla="*/ 66 h 182"/>
              <a:gd name="T56" fmla="*/ 18 w 137"/>
              <a:gd name="T57" fmla="*/ 53 h 182"/>
              <a:gd name="T58" fmla="*/ 14 w 137"/>
              <a:gd name="T59" fmla="*/ 40 h 182"/>
              <a:gd name="T60" fmla="*/ 12 w 137"/>
              <a:gd name="T61" fmla="*/ 26 h 182"/>
              <a:gd name="T62" fmla="*/ 9 w 137"/>
              <a:gd name="T63" fmla="*/ 13 h 182"/>
              <a:gd name="T64" fmla="*/ 9 w 137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2"/>
              <a:gd name="T101" fmla="*/ 137 w 137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2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2" y="20"/>
                </a:lnTo>
                <a:lnTo>
                  <a:pt x="3" y="28"/>
                </a:lnTo>
                <a:lnTo>
                  <a:pt x="5" y="35"/>
                </a:lnTo>
                <a:lnTo>
                  <a:pt x="6" y="43"/>
                </a:lnTo>
                <a:lnTo>
                  <a:pt x="8" y="49"/>
                </a:lnTo>
                <a:lnTo>
                  <a:pt x="9" y="56"/>
                </a:lnTo>
                <a:lnTo>
                  <a:pt x="12" y="63"/>
                </a:lnTo>
                <a:lnTo>
                  <a:pt x="15" y="69"/>
                </a:lnTo>
                <a:lnTo>
                  <a:pt x="18" y="77"/>
                </a:lnTo>
                <a:lnTo>
                  <a:pt x="21" y="83"/>
                </a:lnTo>
                <a:lnTo>
                  <a:pt x="25" y="89"/>
                </a:lnTo>
                <a:lnTo>
                  <a:pt x="28" y="96"/>
                </a:lnTo>
                <a:lnTo>
                  <a:pt x="33" y="102"/>
                </a:lnTo>
                <a:lnTo>
                  <a:pt x="37" y="108"/>
                </a:lnTo>
                <a:lnTo>
                  <a:pt x="42" y="114"/>
                </a:lnTo>
                <a:lnTo>
                  <a:pt x="46" y="120"/>
                </a:lnTo>
                <a:lnTo>
                  <a:pt x="52" y="126"/>
                </a:lnTo>
                <a:lnTo>
                  <a:pt x="56" y="130"/>
                </a:lnTo>
                <a:lnTo>
                  <a:pt x="62" y="136"/>
                </a:lnTo>
                <a:lnTo>
                  <a:pt x="68" y="140"/>
                </a:lnTo>
                <a:lnTo>
                  <a:pt x="74" y="146"/>
                </a:lnTo>
                <a:lnTo>
                  <a:pt x="80" y="151"/>
                </a:lnTo>
                <a:lnTo>
                  <a:pt x="86" y="155"/>
                </a:lnTo>
                <a:lnTo>
                  <a:pt x="91" y="160"/>
                </a:lnTo>
                <a:lnTo>
                  <a:pt x="99" y="164"/>
                </a:lnTo>
                <a:lnTo>
                  <a:pt x="105" y="168"/>
                </a:lnTo>
                <a:lnTo>
                  <a:pt x="112" y="171"/>
                </a:lnTo>
                <a:lnTo>
                  <a:pt x="119" y="176"/>
                </a:lnTo>
                <a:lnTo>
                  <a:pt x="127" y="179"/>
                </a:lnTo>
                <a:lnTo>
                  <a:pt x="134" y="182"/>
                </a:lnTo>
                <a:lnTo>
                  <a:pt x="137" y="173"/>
                </a:lnTo>
                <a:lnTo>
                  <a:pt x="130" y="170"/>
                </a:lnTo>
                <a:lnTo>
                  <a:pt x="124" y="167"/>
                </a:lnTo>
                <a:lnTo>
                  <a:pt x="116" y="164"/>
                </a:lnTo>
                <a:lnTo>
                  <a:pt x="109" y="160"/>
                </a:lnTo>
                <a:lnTo>
                  <a:pt x="103" y="157"/>
                </a:lnTo>
                <a:lnTo>
                  <a:pt x="97" y="152"/>
                </a:lnTo>
                <a:lnTo>
                  <a:pt x="90" y="148"/>
                </a:lnTo>
                <a:lnTo>
                  <a:pt x="84" y="143"/>
                </a:lnTo>
                <a:lnTo>
                  <a:pt x="78" y="139"/>
                </a:lnTo>
                <a:lnTo>
                  <a:pt x="74" y="134"/>
                </a:lnTo>
                <a:lnTo>
                  <a:pt x="68" y="129"/>
                </a:lnTo>
                <a:lnTo>
                  <a:pt x="62" y="124"/>
                </a:lnTo>
                <a:lnTo>
                  <a:pt x="58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0" y="96"/>
                </a:lnTo>
                <a:lnTo>
                  <a:pt x="36" y="90"/>
                </a:lnTo>
                <a:lnTo>
                  <a:pt x="33" y="84"/>
                </a:lnTo>
                <a:lnTo>
                  <a:pt x="30" y="78"/>
                </a:lnTo>
                <a:lnTo>
                  <a:pt x="25" y="72"/>
                </a:lnTo>
                <a:lnTo>
                  <a:pt x="24" y="66"/>
                </a:lnTo>
                <a:lnTo>
                  <a:pt x="21" y="60"/>
                </a:lnTo>
                <a:lnTo>
                  <a:pt x="18" y="53"/>
                </a:lnTo>
                <a:lnTo>
                  <a:pt x="17" y="47"/>
                </a:lnTo>
                <a:lnTo>
                  <a:pt x="14" y="40"/>
                </a:lnTo>
                <a:lnTo>
                  <a:pt x="12" y="34"/>
                </a:lnTo>
                <a:lnTo>
                  <a:pt x="12" y="26"/>
                </a:lnTo>
                <a:lnTo>
                  <a:pt x="11" y="20"/>
                </a:lnTo>
                <a:lnTo>
                  <a:pt x="9" y="13"/>
                </a:lnTo>
                <a:lnTo>
                  <a:pt x="9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0" name="Freeform 96"/>
          <p:cNvSpPr>
            <a:spLocks/>
          </p:cNvSpPr>
          <p:nvPr/>
        </p:nvSpPr>
        <p:spPr bwMode="auto">
          <a:xfrm>
            <a:off x="1914525" y="4354513"/>
            <a:ext cx="363538" cy="317500"/>
          </a:xfrm>
          <a:custGeom>
            <a:avLst/>
            <a:gdLst>
              <a:gd name="T0" fmla="*/ 218 w 229"/>
              <a:gd name="T1" fmla="*/ 0 h 200"/>
              <a:gd name="T2" fmla="*/ 196 w 229"/>
              <a:gd name="T3" fmla="*/ 3 h 200"/>
              <a:gd name="T4" fmla="*/ 172 w 229"/>
              <a:gd name="T5" fmla="*/ 6 h 200"/>
              <a:gd name="T6" fmla="*/ 152 w 229"/>
              <a:gd name="T7" fmla="*/ 12 h 200"/>
              <a:gd name="T8" fmla="*/ 131 w 229"/>
              <a:gd name="T9" fmla="*/ 19 h 200"/>
              <a:gd name="T10" fmla="*/ 110 w 229"/>
              <a:gd name="T11" fmla="*/ 28 h 200"/>
              <a:gd name="T12" fmla="*/ 93 w 229"/>
              <a:gd name="T13" fmla="*/ 40 h 200"/>
              <a:gd name="T14" fmla="*/ 75 w 229"/>
              <a:gd name="T15" fmla="*/ 52 h 200"/>
              <a:gd name="T16" fmla="*/ 61 w 229"/>
              <a:gd name="T17" fmla="*/ 65 h 200"/>
              <a:gd name="T18" fmla="*/ 46 w 229"/>
              <a:gd name="T19" fmla="*/ 80 h 200"/>
              <a:gd name="T20" fmla="*/ 34 w 229"/>
              <a:gd name="T21" fmla="*/ 96 h 200"/>
              <a:gd name="T22" fmla="*/ 22 w 229"/>
              <a:gd name="T23" fmla="*/ 112 h 200"/>
              <a:gd name="T24" fmla="*/ 15 w 229"/>
              <a:gd name="T25" fmla="*/ 130 h 200"/>
              <a:gd name="T26" fmla="*/ 8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9 w 229"/>
              <a:gd name="T33" fmla="*/ 200 h 200"/>
              <a:gd name="T34" fmla="*/ 11 w 229"/>
              <a:gd name="T35" fmla="*/ 180 h 200"/>
              <a:gd name="T36" fmla="*/ 14 w 229"/>
              <a:gd name="T37" fmla="*/ 161 h 200"/>
              <a:gd name="T38" fmla="*/ 19 w 229"/>
              <a:gd name="T39" fmla="*/ 143 h 200"/>
              <a:gd name="T40" fmla="*/ 27 w 229"/>
              <a:gd name="T41" fmla="*/ 126 h 200"/>
              <a:gd name="T42" fmla="*/ 36 w 229"/>
              <a:gd name="T43" fmla="*/ 109 h 200"/>
              <a:gd name="T44" fmla="*/ 47 w 229"/>
              <a:gd name="T45" fmla="*/ 93 h 200"/>
              <a:gd name="T46" fmla="*/ 59 w 229"/>
              <a:gd name="T47" fmla="*/ 78 h 200"/>
              <a:gd name="T48" fmla="*/ 74 w 229"/>
              <a:gd name="T49" fmla="*/ 65 h 200"/>
              <a:gd name="T50" fmla="*/ 90 w 229"/>
              <a:gd name="T51" fmla="*/ 53 h 200"/>
              <a:gd name="T52" fmla="*/ 106 w 229"/>
              <a:gd name="T53" fmla="*/ 41 h 200"/>
              <a:gd name="T54" fmla="*/ 125 w 229"/>
              <a:gd name="T55" fmla="*/ 32 h 200"/>
              <a:gd name="T56" fmla="*/ 144 w 229"/>
              <a:gd name="T57" fmla="*/ 24 h 200"/>
              <a:gd name="T58" fmla="*/ 163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8" y="0"/>
                </a:lnTo>
                <a:lnTo>
                  <a:pt x="206" y="1"/>
                </a:lnTo>
                <a:lnTo>
                  <a:pt x="196" y="3"/>
                </a:lnTo>
                <a:lnTo>
                  <a:pt x="184" y="4"/>
                </a:lnTo>
                <a:lnTo>
                  <a:pt x="172" y="6"/>
                </a:lnTo>
                <a:lnTo>
                  <a:pt x="162" y="9"/>
                </a:lnTo>
                <a:lnTo>
                  <a:pt x="152" y="12"/>
                </a:lnTo>
                <a:lnTo>
                  <a:pt x="141" y="16"/>
                </a:lnTo>
                <a:lnTo>
                  <a:pt x="131" y="19"/>
                </a:lnTo>
                <a:lnTo>
                  <a:pt x="121" y="24"/>
                </a:lnTo>
                <a:lnTo>
                  <a:pt x="110" y="28"/>
                </a:lnTo>
                <a:lnTo>
                  <a:pt x="102" y="34"/>
                </a:lnTo>
                <a:lnTo>
                  <a:pt x="93" y="40"/>
                </a:lnTo>
                <a:lnTo>
                  <a:pt x="84" y="46"/>
                </a:lnTo>
                <a:lnTo>
                  <a:pt x="75" y="52"/>
                </a:lnTo>
                <a:lnTo>
                  <a:pt x="68" y="58"/>
                </a:lnTo>
                <a:lnTo>
                  <a:pt x="61" y="65"/>
                </a:lnTo>
                <a:lnTo>
                  <a:pt x="53" y="72"/>
                </a:lnTo>
                <a:lnTo>
                  <a:pt x="46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2" y="112"/>
                </a:lnTo>
                <a:lnTo>
                  <a:pt x="18" y="121"/>
                </a:lnTo>
                <a:lnTo>
                  <a:pt x="15" y="130"/>
                </a:lnTo>
                <a:lnTo>
                  <a:pt x="11" y="141"/>
                </a:lnTo>
                <a:lnTo>
                  <a:pt x="8" y="149"/>
                </a:lnTo>
                <a:lnTo>
                  <a:pt x="5" y="160"/>
                </a:lnTo>
                <a:lnTo>
                  <a:pt x="3" y="169"/>
                </a:lnTo>
                <a:lnTo>
                  <a:pt x="2" y="179"/>
                </a:lnTo>
                <a:lnTo>
                  <a:pt x="0" y="189"/>
                </a:lnTo>
                <a:lnTo>
                  <a:pt x="0" y="200"/>
                </a:lnTo>
                <a:lnTo>
                  <a:pt x="9" y="200"/>
                </a:lnTo>
                <a:lnTo>
                  <a:pt x="9" y="189"/>
                </a:lnTo>
                <a:lnTo>
                  <a:pt x="11" y="180"/>
                </a:lnTo>
                <a:lnTo>
                  <a:pt x="12" y="170"/>
                </a:lnTo>
                <a:lnTo>
                  <a:pt x="14" y="161"/>
                </a:lnTo>
                <a:lnTo>
                  <a:pt x="17" y="152"/>
                </a:lnTo>
                <a:lnTo>
                  <a:pt x="19" y="143"/>
                </a:lnTo>
                <a:lnTo>
                  <a:pt x="22" y="135"/>
                </a:lnTo>
                <a:lnTo>
                  <a:pt x="27" y="126"/>
                </a:lnTo>
                <a:lnTo>
                  <a:pt x="31" y="117"/>
                </a:lnTo>
                <a:lnTo>
                  <a:pt x="36" y="109"/>
                </a:lnTo>
                <a:lnTo>
                  <a:pt x="42" y="101"/>
                </a:lnTo>
                <a:lnTo>
                  <a:pt x="47" y="93"/>
                </a:lnTo>
                <a:lnTo>
                  <a:pt x="53" y="86"/>
                </a:lnTo>
                <a:lnTo>
                  <a:pt x="59" y="78"/>
                </a:lnTo>
                <a:lnTo>
                  <a:pt x="66" y="71"/>
                </a:lnTo>
                <a:lnTo>
                  <a:pt x="74" y="65"/>
                </a:lnTo>
                <a:lnTo>
                  <a:pt x="81" y="59"/>
                </a:lnTo>
                <a:lnTo>
                  <a:pt x="90" y="53"/>
                </a:lnTo>
                <a:lnTo>
                  <a:pt x="97" y="47"/>
                </a:lnTo>
                <a:lnTo>
                  <a:pt x="106" y="41"/>
                </a:lnTo>
                <a:lnTo>
                  <a:pt x="115" y="37"/>
                </a:lnTo>
                <a:lnTo>
                  <a:pt x="125" y="32"/>
                </a:lnTo>
                <a:lnTo>
                  <a:pt x="134" y="28"/>
                </a:lnTo>
                <a:lnTo>
                  <a:pt x="144" y="24"/>
                </a:lnTo>
                <a:lnTo>
                  <a:pt x="153" y="21"/>
                </a:lnTo>
                <a:lnTo>
                  <a:pt x="163" y="18"/>
                </a:lnTo>
                <a:lnTo>
                  <a:pt x="175" y="15"/>
                </a:lnTo>
                <a:lnTo>
                  <a:pt x="185" y="13"/>
                </a:lnTo>
                <a:lnTo>
                  <a:pt x="196" y="10"/>
                </a:lnTo>
                <a:lnTo>
                  <a:pt x="207" y="10"/>
                </a:lnTo>
                <a:lnTo>
                  <a:pt x="218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1" name="Freeform 97"/>
          <p:cNvSpPr>
            <a:spLocks/>
          </p:cNvSpPr>
          <p:nvPr/>
        </p:nvSpPr>
        <p:spPr bwMode="auto">
          <a:xfrm>
            <a:off x="2278063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8 w 229"/>
              <a:gd name="T3" fmla="*/ 169 h 200"/>
              <a:gd name="T4" fmla="*/ 222 w 229"/>
              <a:gd name="T5" fmla="*/ 149 h 200"/>
              <a:gd name="T6" fmla="*/ 216 w 229"/>
              <a:gd name="T7" fmla="*/ 130 h 200"/>
              <a:gd name="T8" fmla="*/ 207 w 229"/>
              <a:gd name="T9" fmla="*/ 112 h 200"/>
              <a:gd name="T10" fmla="*/ 197 w 229"/>
              <a:gd name="T11" fmla="*/ 96 h 200"/>
              <a:gd name="T12" fmla="*/ 184 w 229"/>
              <a:gd name="T13" fmla="*/ 80 h 200"/>
              <a:gd name="T14" fmla="*/ 171 w 229"/>
              <a:gd name="T15" fmla="*/ 65 h 200"/>
              <a:gd name="T16" fmla="*/ 154 w 229"/>
              <a:gd name="T17" fmla="*/ 52 h 200"/>
              <a:gd name="T18" fmla="*/ 137 w 229"/>
              <a:gd name="T19" fmla="*/ 40 h 200"/>
              <a:gd name="T20" fmla="*/ 119 w 229"/>
              <a:gd name="T21" fmla="*/ 28 h 200"/>
              <a:gd name="T22" fmla="*/ 100 w 229"/>
              <a:gd name="T23" fmla="*/ 19 h 200"/>
              <a:gd name="T24" fmla="*/ 80 w 229"/>
              <a:gd name="T25" fmla="*/ 12 h 200"/>
              <a:gd name="T26" fmla="*/ 58 w 229"/>
              <a:gd name="T27" fmla="*/ 6 h 200"/>
              <a:gd name="T28" fmla="*/ 36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4 w 229"/>
              <a:gd name="T35" fmla="*/ 10 h 200"/>
              <a:gd name="T36" fmla="*/ 44 w 229"/>
              <a:gd name="T37" fmla="*/ 13 h 200"/>
              <a:gd name="T38" fmla="*/ 66 w 229"/>
              <a:gd name="T39" fmla="*/ 18 h 200"/>
              <a:gd name="T40" fmla="*/ 87 w 229"/>
              <a:gd name="T41" fmla="*/ 24 h 200"/>
              <a:gd name="T42" fmla="*/ 106 w 229"/>
              <a:gd name="T43" fmla="*/ 32 h 200"/>
              <a:gd name="T44" fmla="*/ 124 w 229"/>
              <a:gd name="T45" fmla="*/ 41 h 200"/>
              <a:gd name="T46" fmla="*/ 141 w 229"/>
              <a:gd name="T47" fmla="*/ 53 h 200"/>
              <a:gd name="T48" fmla="*/ 156 w 229"/>
              <a:gd name="T49" fmla="*/ 65 h 200"/>
              <a:gd name="T50" fmla="*/ 171 w 229"/>
              <a:gd name="T51" fmla="*/ 78 h 200"/>
              <a:gd name="T52" fmla="*/ 184 w 229"/>
              <a:gd name="T53" fmla="*/ 93 h 200"/>
              <a:gd name="T54" fmla="*/ 194 w 229"/>
              <a:gd name="T55" fmla="*/ 109 h 200"/>
              <a:gd name="T56" fmla="*/ 204 w 229"/>
              <a:gd name="T57" fmla="*/ 126 h 200"/>
              <a:gd name="T58" fmla="*/ 212 w 229"/>
              <a:gd name="T59" fmla="*/ 143 h 200"/>
              <a:gd name="T60" fmla="*/ 216 w 229"/>
              <a:gd name="T61" fmla="*/ 161 h 200"/>
              <a:gd name="T62" fmla="*/ 220 w 229"/>
              <a:gd name="T63" fmla="*/ 180 h 200"/>
              <a:gd name="T64" fmla="*/ 220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9" y="179"/>
                </a:lnTo>
                <a:lnTo>
                  <a:pt x="228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6" y="130"/>
                </a:lnTo>
                <a:lnTo>
                  <a:pt x="212" y="121"/>
                </a:lnTo>
                <a:lnTo>
                  <a:pt x="207" y="112"/>
                </a:lnTo>
                <a:lnTo>
                  <a:pt x="201" y="103"/>
                </a:lnTo>
                <a:lnTo>
                  <a:pt x="197" y="96"/>
                </a:lnTo>
                <a:lnTo>
                  <a:pt x="191" y="87"/>
                </a:lnTo>
                <a:lnTo>
                  <a:pt x="184" y="80"/>
                </a:lnTo>
                <a:lnTo>
                  <a:pt x="176" y="72"/>
                </a:lnTo>
                <a:lnTo>
                  <a:pt x="171" y="65"/>
                </a:lnTo>
                <a:lnTo>
                  <a:pt x="162" y="58"/>
                </a:lnTo>
                <a:lnTo>
                  <a:pt x="154" y="52"/>
                </a:lnTo>
                <a:lnTo>
                  <a:pt x="146" y="46"/>
                </a:lnTo>
                <a:lnTo>
                  <a:pt x="137" y="40"/>
                </a:lnTo>
                <a:lnTo>
                  <a:pt x="128" y="34"/>
                </a:lnTo>
                <a:lnTo>
                  <a:pt x="119" y="28"/>
                </a:lnTo>
                <a:lnTo>
                  <a:pt x="109" y="24"/>
                </a:lnTo>
                <a:lnTo>
                  <a:pt x="100" y="19"/>
                </a:lnTo>
                <a:lnTo>
                  <a:pt x="90" y="16"/>
                </a:lnTo>
                <a:lnTo>
                  <a:pt x="80" y="12"/>
                </a:lnTo>
                <a:lnTo>
                  <a:pt x="68" y="9"/>
                </a:lnTo>
                <a:lnTo>
                  <a:pt x="58" y="6"/>
                </a:lnTo>
                <a:lnTo>
                  <a:pt x="47" y="4"/>
                </a:lnTo>
                <a:lnTo>
                  <a:pt x="36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2" y="9"/>
                </a:lnTo>
                <a:lnTo>
                  <a:pt x="24" y="10"/>
                </a:lnTo>
                <a:lnTo>
                  <a:pt x="34" y="10"/>
                </a:lnTo>
                <a:lnTo>
                  <a:pt x="44" y="13"/>
                </a:lnTo>
                <a:lnTo>
                  <a:pt x="56" y="15"/>
                </a:lnTo>
                <a:lnTo>
                  <a:pt x="66" y="18"/>
                </a:lnTo>
                <a:lnTo>
                  <a:pt x="77" y="21"/>
                </a:lnTo>
                <a:lnTo>
                  <a:pt x="87" y="24"/>
                </a:lnTo>
                <a:lnTo>
                  <a:pt x="96" y="28"/>
                </a:lnTo>
                <a:lnTo>
                  <a:pt x="106" y="32"/>
                </a:lnTo>
                <a:lnTo>
                  <a:pt x="115" y="37"/>
                </a:lnTo>
                <a:lnTo>
                  <a:pt x="124" y="41"/>
                </a:lnTo>
                <a:lnTo>
                  <a:pt x="132" y="47"/>
                </a:lnTo>
                <a:lnTo>
                  <a:pt x="141" y="53"/>
                </a:lnTo>
                <a:lnTo>
                  <a:pt x="149" y="59"/>
                </a:lnTo>
                <a:lnTo>
                  <a:pt x="156" y="65"/>
                </a:lnTo>
                <a:lnTo>
                  <a:pt x="163" y="71"/>
                </a:lnTo>
                <a:lnTo>
                  <a:pt x="171" y="78"/>
                </a:lnTo>
                <a:lnTo>
                  <a:pt x="178" y="86"/>
                </a:lnTo>
                <a:lnTo>
                  <a:pt x="184" y="93"/>
                </a:lnTo>
                <a:lnTo>
                  <a:pt x="190" y="101"/>
                </a:lnTo>
                <a:lnTo>
                  <a:pt x="194" y="109"/>
                </a:lnTo>
                <a:lnTo>
                  <a:pt x="200" y="117"/>
                </a:lnTo>
                <a:lnTo>
                  <a:pt x="204" y="126"/>
                </a:lnTo>
                <a:lnTo>
                  <a:pt x="207" y="135"/>
                </a:lnTo>
                <a:lnTo>
                  <a:pt x="212" y="143"/>
                </a:lnTo>
                <a:lnTo>
                  <a:pt x="215" y="152"/>
                </a:lnTo>
                <a:lnTo>
                  <a:pt x="216" y="161"/>
                </a:lnTo>
                <a:lnTo>
                  <a:pt x="219" y="170"/>
                </a:lnTo>
                <a:lnTo>
                  <a:pt x="220" y="180"/>
                </a:lnTo>
                <a:lnTo>
                  <a:pt x="220" y="189"/>
                </a:lnTo>
                <a:lnTo>
                  <a:pt x="220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2" name="Freeform 98"/>
          <p:cNvSpPr>
            <a:spLocks/>
          </p:cNvSpPr>
          <p:nvPr/>
        </p:nvSpPr>
        <p:spPr bwMode="auto">
          <a:xfrm>
            <a:off x="2425700" y="4672013"/>
            <a:ext cx="215900" cy="288925"/>
          </a:xfrm>
          <a:custGeom>
            <a:avLst/>
            <a:gdLst>
              <a:gd name="T0" fmla="*/ 11 w 136"/>
              <a:gd name="T1" fmla="*/ 179 h 182"/>
              <a:gd name="T2" fmla="*/ 25 w 136"/>
              <a:gd name="T3" fmla="*/ 170 h 182"/>
              <a:gd name="T4" fmla="*/ 39 w 136"/>
              <a:gd name="T5" fmla="*/ 163 h 182"/>
              <a:gd name="T6" fmla="*/ 51 w 136"/>
              <a:gd name="T7" fmla="*/ 154 h 182"/>
              <a:gd name="T8" fmla="*/ 64 w 136"/>
              <a:gd name="T9" fmla="*/ 143 h 182"/>
              <a:gd name="T10" fmla="*/ 76 w 136"/>
              <a:gd name="T11" fmla="*/ 134 h 182"/>
              <a:gd name="T12" fmla="*/ 86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3 w 136"/>
              <a:gd name="T19" fmla="*/ 89 h 182"/>
              <a:gd name="T20" fmla="*/ 119 w 136"/>
              <a:gd name="T21" fmla="*/ 75 h 182"/>
              <a:gd name="T22" fmla="*/ 124 w 136"/>
              <a:gd name="T23" fmla="*/ 62 h 182"/>
              <a:gd name="T24" fmla="*/ 129 w 136"/>
              <a:gd name="T25" fmla="*/ 49 h 182"/>
              <a:gd name="T26" fmla="*/ 133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7 w 136"/>
              <a:gd name="T33" fmla="*/ 0 h 182"/>
              <a:gd name="T34" fmla="*/ 127 w 136"/>
              <a:gd name="T35" fmla="*/ 13 h 182"/>
              <a:gd name="T36" fmla="*/ 126 w 136"/>
              <a:gd name="T37" fmla="*/ 26 h 182"/>
              <a:gd name="T38" fmla="*/ 123 w 136"/>
              <a:gd name="T39" fmla="*/ 40 h 182"/>
              <a:gd name="T40" fmla="*/ 119 w 136"/>
              <a:gd name="T41" fmla="*/ 53 h 182"/>
              <a:gd name="T42" fmla="*/ 114 w 136"/>
              <a:gd name="T43" fmla="*/ 65 h 182"/>
              <a:gd name="T44" fmla="*/ 108 w 136"/>
              <a:gd name="T45" fmla="*/ 78 h 182"/>
              <a:gd name="T46" fmla="*/ 101 w 136"/>
              <a:gd name="T47" fmla="*/ 90 h 182"/>
              <a:gd name="T48" fmla="*/ 94 w 136"/>
              <a:gd name="T49" fmla="*/ 100 h 182"/>
              <a:gd name="T50" fmla="*/ 85 w 136"/>
              <a:gd name="T51" fmla="*/ 112 h 182"/>
              <a:gd name="T52" fmla="*/ 75 w 136"/>
              <a:gd name="T53" fmla="*/ 123 h 182"/>
              <a:gd name="T54" fmla="*/ 64 w 136"/>
              <a:gd name="T55" fmla="*/ 133 h 182"/>
              <a:gd name="T56" fmla="*/ 53 w 136"/>
              <a:gd name="T57" fmla="*/ 142 h 182"/>
              <a:gd name="T58" fmla="*/ 41 w 136"/>
              <a:gd name="T59" fmla="*/ 151 h 182"/>
              <a:gd name="T60" fmla="*/ 28 w 136"/>
              <a:gd name="T61" fmla="*/ 160 h 182"/>
              <a:gd name="T62" fmla="*/ 14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4" y="182"/>
                </a:moveTo>
                <a:lnTo>
                  <a:pt x="11" y="179"/>
                </a:lnTo>
                <a:lnTo>
                  <a:pt x="19" y="174"/>
                </a:lnTo>
                <a:lnTo>
                  <a:pt x="25" y="170"/>
                </a:lnTo>
                <a:lnTo>
                  <a:pt x="32" y="167"/>
                </a:lnTo>
                <a:lnTo>
                  <a:pt x="39" y="163"/>
                </a:lnTo>
                <a:lnTo>
                  <a:pt x="45" y="158"/>
                </a:lnTo>
                <a:lnTo>
                  <a:pt x="51" y="154"/>
                </a:lnTo>
                <a:lnTo>
                  <a:pt x="58" y="149"/>
                </a:lnTo>
                <a:lnTo>
                  <a:pt x="64" y="143"/>
                </a:lnTo>
                <a:lnTo>
                  <a:pt x="70" y="139"/>
                </a:lnTo>
                <a:lnTo>
                  <a:pt x="76" y="134"/>
                </a:lnTo>
                <a:lnTo>
                  <a:pt x="80" y="129"/>
                </a:lnTo>
                <a:lnTo>
                  <a:pt x="86" y="123"/>
                </a:lnTo>
                <a:lnTo>
                  <a:pt x="91" y="118"/>
                </a:lnTo>
                <a:lnTo>
                  <a:pt x="95" y="112"/>
                </a:lnTo>
                <a:lnTo>
                  <a:pt x="100" y="106"/>
                </a:lnTo>
                <a:lnTo>
                  <a:pt x="104" y="100"/>
                </a:lnTo>
                <a:lnTo>
                  <a:pt x="108" y="94"/>
                </a:lnTo>
                <a:lnTo>
                  <a:pt x="113" y="89"/>
                </a:lnTo>
                <a:lnTo>
                  <a:pt x="116" y="83"/>
                </a:lnTo>
                <a:lnTo>
                  <a:pt x="119" y="75"/>
                </a:lnTo>
                <a:lnTo>
                  <a:pt x="122" y="69"/>
                </a:lnTo>
                <a:lnTo>
                  <a:pt x="124" y="62"/>
                </a:lnTo>
                <a:lnTo>
                  <a:pt x="127" y="56"/>
                </a:lnTo>
                <a:lnTo>
                  <a:pt x="129" y="49"/>
                </a:lnTo>
                <a:lnTo>
                  <a:pt x="132" y="43"/>
                </a:lnTo>
                <a:lnTo>
                  <a:pt x="133" y="35"/>
                </a:lnTo>
                <a:lnTo>
                  <a:pt x="135" y="28"/>
                </a:lnTo>
                <a:lnTo>
                  <a:pt x="135" y="22"/>
                </a:lnTo>
                <a:lnTo>
                  <a:pt x="136" y="15"/>
                </a:lnTo>
                <a:lnTo>
                  <a:pt x="136" y="7"/>
                </a:lnTo>
                <a:lnTo>
                  <a:pt x="136" y="0"/>
                </a:lnTo>
                <a:lnTo>
                  <a:pt x="127" y="0"/>
                </a:lnTo>
                <a:lnTo>
                  <a:pt x="127" y="7"/>
                </a:lnTo>
                <a:lnTo>
                  <a:pt x="127" y="13"/>
                </a:lnTo>
                <a:lnTo>
                  <a:pt x="127" y="20"/>
                </a:lnTo>
                <a:lnTo>
                  <a:pt x="126" y="26"/>
                </a:lnTo>
                <a:lnTo>
                  <a:pt x="124" y="34"/>
                </a:lnTo>
                <a:lnTo>
                  <a:pt x="123" y="40"/>
                </a:lnTo>
                <a:lnTo>
                  <a:pt x="122" y="47"/>
                </a:lnTo>
                <a:lnTo>
                  <a:pt x="119" y="53"/>
                </a:lnTo>
                <a:lnTo>
                  <a:pt x="117" y="59"/>
                </a:lnTo>
                <a:lnTo>
                  <a:pt x="114" y="65"/>
                </a:lnTo>
                <a:lnTo>
                  <a:pt x="111" y="72"/>
                </a:lnTo>
                <a:lnTo>
                  <a:pt x="108" y="78"/>
                </a:lnTo>
                <a:lnTo>
                  <a:pt x="104" y="84"/>
                </a:lnTo>
                <a:lnTo>
                  <a:pt x="101" y="90"/>
                </a:lnTo>
                <a:lnTo>
                  <a:pt x="97" y="96"/>
                </a:lnTo>
                <a:lnTo>
                  <a:pt x="94" y="100"/>
                </a:lnTo>
                <a:lnTo>
                  <a:pt x="89" y="106"/>
                </a:lnTo>
                <a:lnTo>
                  <a:pt x="85" y="112"/>
                </a:lnTo>
                <a:lnTo>
                  <a:pt x="79" y="117"/>
                </a:lnTo>
                <a:lnTo>
                  <a:pt x="75" y="123"/>
                </a:lnTo>
                <a:lnTo>
                  <a:pt x="69" y="127"/>
                </a:lnTo>
                <a:lnTo>
                  <a:pt x="64" y="133"/>
                </a:lnTo>
                <a:lnTo>
                  <a:pt x="58" y="137"/>
                </a:lnTo>
                <a:lnTo>
                  <a:pt x="53" y="142"/>
                </a:lnTo>
                <a:lnTo>
                  <a:pt x="47" y="146"/>
                </a:lnTo>
                <a:lnTo>
                  <a:pt x="41" y="151"/>
                </a:lnTo>
                <a:lnTo>
                  <a:pt x="33" y="155"/>
                </a:lnTo>
                <a:lnTo>
                  <a:pt x="28" y="160"/>
                </a:lnTo>
                <a:lnTo>
                  <a:pt x="20" y="163"/>
                </a:lnTo>
                <a:lnTo>
                  <a:pt x="14" y="167"/>
                </a:lnTo>
                <a:lnTo>
                  <a:pt x="7" y="170"/>
                </a:lnTo>
                <a:lnTo>
                  <a:pt x="0" y="174"/>
                </a:lnTo>
                <a:lnTo>
                  <a:pt x="4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3" name="Freeform 99"/>
          <p:cNvSpPr>
            <a:spLocks/>
          </p:cNvSpPr>
          <p:nvPr/>
        </p:nvSpPr>
        <p:spPr bwMode="auto">
          <a:xfrm>
            <a:off x="2395538" y="4948238"/>
            <a:ext cx="36512" cy="73025"/>
          </a:xfrm>
          <a:custGeom>
            <a:avLst/>
            <a:gdLst>
              <a:gd name="T0" fmla="*/ 8 w 23"/>
              <a:gd name="T1" fmla="*/ 45 h 46"/>
              <a:gd name="T2" fmla="*/ 8 w 23"/>
              <a:gd name="T3" fmla="*/ 42 h 46"/>
              <a:gd name="T4" fmla="*/ 8 w 23"/>
              <a:gd name="T5" fmla="*/ 39 h 46"/>
              <a:gd name="T6" fmla="*/ 8 w 23"/>
              <a:gd name="T7" fmla="*/ 36 h 46"/>
              <a:gd name="T8" fmla="*/ 8 w 23"/>
              <a:gd name="T9" fmla="*/ 33 h 46"/>
              <a:gd name="T10" fmla="*/ 10 w 23"/>
              <a:gd name="T11" fmla="*/ 30 h 46"/>
              <a:gd name="T12" fmla="*/ 10 w 23"/>
              <a:gd name="T13" fmla="*/ 27 h 46"/>
              <a:gd name="T14" fmla="*/ 11 w 23"/>
              <a:gd name="T15" fmla="*/ 24 h 46"/>
              <a:gd name="T16" fmla="*/ 11 w 23"/>
              <a:gd name="T17" fmla="*/ 21 h 46"/>
              <a:gd name="T18" fmla="*/ 13 w 23"/>
              <a:gd name="T19" fmla="*/ 18 h 46"/>
              <a:gd name="T20" fmla="*/ 14 w 23"/>
              <a:gd name="T21" fmla="*/ 15 h 46"/>
              <a:gd name="T22" fmla="*/ 17 w 23"/>
              <a:gd name="T23" fmla="*/ 12 h 46"/>
              <a:gd name="T24" fmla="*/ 19 w 23"/>
              <a:gd name="T25" fmla="*/ 11 h 46"/>
              <a:gd name="T26" fmla="*/ 20 w 23"/>
              <a:gd name="T27" fmla="*/ 9 h 46"/>
              <a:gd name="T28" fmla="*/ 23 w 23"/>
              <a:gd name="T29" fmla="*/ 8 h 46"/>
              <a:gd name="T30" fmla="*/ 17 w 23"/>
              <a:gd name="T31" fmla="*/ 0 h 46"/>
              <a:gd name="T32" fmla="*/ 14 w 23"/>
              <a:gd name="T33" fmla="*/ 2 h 46"/>
              <a:gd name="T34" fmla="*/ 13 w 23"/>
              <a:gd name="T35" fmla="*/ 5 h 46"/>
              <a:gd name="T36" fmla="*/ 10 w 23"/>
              <a:gd name="T37" fmla="*/ 6 h 46"/>
              <a:gd name="T38" fmla="*/ 8 w 23"/>
              <a:gd name="T39" fmla="*/ 9 h 46"/>
              <a:gd name="T40" fmla="*/ 7 w 23"/>
              <a:gd name="T41" fmla="*/ 12 h 46"/>
              <a:gd name="T42" fmla="*/ 6 w 23"/>
              <a:gd name="T43" fmla="*/ 15 h 46"/>
              <a:gd name="T44" fmla="*/ 4 w 23"/>
              <a:gd name="T45" fmla="*/ 18 h 46"/>
              <a:gd name="T46" fmla="*/ 3 w 23"/>
              <a:gd name="T47" fmla="*/ 21 h 46"/>
              <a:gd name="T48" fmla="*/ 1 w 23"/>
              <a:gd name="T49" fmla="*/ 24 h 46"/>
              <a:gd name="T50" fmla="*/ 1 w 23"/>
              <a:gd name="T51" fmla="*/ 29 h 46"/>
              <a:gd name="T52" fmla="*/ 0 w 23"/>
              <a:gd name="T53" fmla="*/ 31 h 46"/>
              <a:gd name="T54" fmla="*/ 0 w 23"/>
              <a:gd name="T55" fmla="*/ 34 h 46"/>
              <a:gd name="T56" fmla="*/ 0 w 23"/>
              <a:gd name="T57" fmla="*/ 39 h 46"/>
              <a:gd name="T58" fmla="*/ 0 w 23"/>
              <a:gd name="T59" fmla="*/ 42 h 46"/>
              <a:gd name="T60" fmla="*/ 0 w 23"/>
              <a:gd name="T61" fmla="*/ 45 h 46"/>
              <a:gd name="T62" fmla="*/ 8 w 23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8" y="46"/>
                </a:moveTo>
                <a:lnTo>
                  <a:pt x="8" y="45"/>
                </a:lnTo>
                <a:lnTo>
                  <a:pt x="8" y="43"/>
                </a:lnTo>
                <a:lnTo>
                  <a:pt x="8" y="42"/>
                </a:lnTo>
                <a:lnTo>
                  <a:pt x="8" y="40"/>
                </a:lnTo>
                <a:lnTo>
                  <a:pt x="8" y="39"/>
                </a:lnTo>
                <a:lnTo>
                  <a:pt x="8" y="37"/>
                </a:lnTo>
                <a:lnTo>
                  <a:pt x="8" y="36"/>
                </a:lnTo>
                <a:lnTo>
                  <a:pt x="8" y="34"/>
                </a:lnTo>
                <a:lnTo>
                  <a:pt x="8" y="33"/>
                </a:lnTo>
                <a:lnTo>
                  <a:pt x="10" y="31"/>
                </a:lnTo>
                <a:lnTo>
                  <a:pt x="10" y="30"/>
                </a:lnTo>
                <a:lnTo>
                  <a:pt x="10" y="29"/>
                </a:lnTo>
                <a:lnTo>
                  <a:pt x="10" y="27"/>
                </a:lnTo>
                <a:lnTo>
                  <a:pt x="10" y="26"/>
                </a:lnTo>
                <a:lnTo>
                  <a:pt x="11" y="24"/>
                </a:lnTo>
                <a:lnTo>
                  <a:pt x="11" y="23"/>
                </a:lnTo>
                <a:lnTo>
                  <a:pt x="11" y="21"/>
                </a:lnTo>
                <a:lnTo>
                  <a:pt x="13" y="20"/>
                </a:lnTo>
                <a:lnTo>
                  <a:pt x="13" y="18"/>
                </a:lnTo>
                <a:lnTo>
                  <a:pt x="14" y="17"/>
                </a:lnTo>
                <a:lnTo>
                  <a:pt x="14" y="15"/>
                </a:lnTo>
                <a:lnTo>
                  <a:pt x="16" y="14"/>
                </a:lnTo>
                <a:lnTo>
                  <a:pt x="17" y="12"/>
                </a:lnTo>
                <a:lnTo>
                  <a:pt x="17" y="11"/>
                </a:lnTo>
                <a:lnTo>
                  <a:pt x="19" y="11"/>
                </a:lnTo>
                <a:lnTo>
                  <a:pt x="19" y="9"/>
                </a:lnTo>
                <a:lnTo>
                  <a:pt x="20" y="9"/>
                </a:lnTo>
                <a:lnTo>
                  <a:pt x="22" y="8"/>
                </a:lnTo>
                <a:lnTo>
                  <a:pt x="23" y="8"/>
                </a:lnTo>
                <a:lnTo>
                  <a:pt x="19" y="0"/>
                </a:lnTo>
                <a:lnTo>
                  <a:pt x="17" y="0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3" y="5"/>
                </a:lnTo>
                <a:lnTo>
                  <a:pt x="11" y="5"/>
                </a:lnTo>
                <a:lnTo>
                  <a:pt x="10" y="6"/>
                </a:lnTo>
                <a:lnTo>
                  <a:pt x="10" y="8"/>
                </a:lnTo>
                <a:lnTo>
                  <a:pt x="8" y="9"/>
                </a:lnTo>
                <a:lnTo>
                  <a:pt x="7" y="11"/>
                </a:lnTo>
                <a:lnTo>
                  <a:pt x="7" y="12"/>
                </a:lnTo>
                <a:lnTo>
                  <a:pt x="6" y="14"/>
                </a:lnTo>
                <a:lnTo>
                  <a:pt x="6" y="15"/>
                </a:lnTo>
                <a:lnTo>
                  <a:pt x="4" y="17"/>
                </a:lnTo>
                <a:lnTo>
                  <a:pt x="4" y="18"/>
                </a:lnTo>
                <a:lnTo>
                  <a:pt x="3" y="20"/>
                </a:lnTo>
                <a:lnTo>
                  <a:pt x="3" y="21"/>
                </a:lnTo>
                <a:lnTo>
                  <a:pt x="3" y="23"/>
                </a:lnTo>
                <a:lnTo>
                  <a:pt x="1" y="24"/>
                </a:lnTo>
                <a:lnTo>
                  <a:pt x="1" y="26"/>
                </a:lnTo>
                <a:lnTo>
                  <a:pt x="1" y="29"/>
                </a:lnTo>
                <a:lnTo>
                  <a:pt x="1" y="30"/>
                </a:lnTo>
                <a:lnTo>
                  <a:pt x="0" y="31"/>
                </a:lnTo>
                <a:lnTo>
                  <a:pt x="0" y="33"/>
                </a:lnTo>
                <a:lnTo>
                  <a:pt x="0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8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4" name="Freeform 100"/>
          <p:cNvSpPr>
            <a:spLocks/>
          </p:cNvSpPr>
          <p:nvPr/>
        </p:nvSpPr>
        <p:spPr bwMode="auto">
          <a:xfrm>
            <a:off x="2395538" y="5021263"/>
            <a:ext cx="69850" cy="90487"/>
          </a:xfrm>
          <a:custGeom>
            <a:avLst/>
            <a:gdLst>
              <a:gd name="T0" fmla="*/ 41 w 44"/>
              <a:gd name="T1" fmla="*/ 48 h 57"/>
              <a:gd name="T2" fmla="*/ 38 w 44"/>
              <a:gd name="T3" fmla="*/ 46 h 57"/>
              <a:gd name="T4" fmla="*/ 35 w 44"/>
              <a:gd name="T5" fmla="*/ 46 h 57"/>
              <a:gd name="T6" fmla="*/ 32 w 44"/>
              <a:gd name="T7" fmla="*/ 45 h 57"/>
              <a:gd name="T8" fmla="*/ 28 w 44"/>
              <a:gd name="T9" fmla="*/ 43 h 57"/>
              <a:gd name="T10" fmla="*/ 25 w 44"/>
              <a:gd name="T11" fmla="*/ 40 h 57"/>
              <a:gd name="T12" fmla="*/ 22 w 44"/>
              <a:gd name="T13" fmla="*/ 39 h 57"/>
              <a:gd name="T14" fmla="*/ 20 w 44"/>
              <a:gd name="T15" fmla="*/ 36 h 57"/>
              <a:gd name="T16" fmla="*/ 17 w 44"/>
              <a:gd name="T17" fmla="*/ 33 h 57"/>
              <a:gd name="T18" fmla="*/ 16 w 44"/>
              <a:gd name="T19" fmla="*/ 28 h 57"/>
              <a:gd name="T20" fmla="*/ 13 w 44"/>
              <a:gd name="T21" fmla="*/ 25 h 57"/>
              <a:gd name="T22" fmla="*/ 11 w 44"/>
              <a:gd name="T23" fmla="*/ 21 h 57"/>
              <a:gd name="T24" fmla="*/ 10 w 44"/>
              <a:gd name="T25" fmla="*/ 17 h 57"/>
              <a:gd name="T26" fmla="*/ 8 w 44"/>
              <a:gd name="T27" fmla="*/ 12 h 57"/>
              <a:gd name="T28" fmla="*/ 8 w 44"/>
              <a:gd name="T29" fmla="*/ 8 h 57"/>
              <a:gd name="T30" fmla="*/ 8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0 w 44"/>
              <a:gd name="T37" fmla="*/ 12 h 57"/>
              <a:gd name="T38" fmla="*/ 1 w 44"/>
              <a:gd name="T39" fmla="*/ 17 h 57"/>
              <a:gd name="T40" fmla="*/ 3 w 44"/>
              <a:gd name="T41" fmla="*/ 23 h 57"/>
              <a:gd name="T42" fmla="*/ 4 w 44"/>
              <a:gd name="T43" fmla="*/ 27 h 57"/>
              <a:gd name="T44" fmla="*/ 7 w 44"/>
              <a:gd name="T45" fmla="*/ 31 h 57"/>
              <a:gd name="T46" fmla="*/ 8 w 44"/>
              <a:gd name="T47" fmla="*/ 36 h 57"/>
              <a:gd name="T48" fmla="*/ 11 w 44"/>
              <a:gd name="T49" fmla="*/ 40 h 57"/>
              <a:gd name="T50" fmla="*/ 14 w 44"/>
              <a:gd name="T51" fmla="*/ 43 h 57"/>
              <a:gd name="T52" fmla="*/ 19 w 44"/>
              <a:gd name="T53" fmla="*/ 46 h 57"/>
              <a:gd name="T54" fmla="*/ 22 w 44"/>
              <a:gd name="T55" fmla="*/ 49 h 57"/>
              <a:gd name="T56" fmla="*/ 26 w 44"/>
              <a:gd name="T57" fmla="*/ 52 h 57"/>
              <a:gd name="T58" fmla="*/ 29 w 44"/>
              <a:gd name="T59" fmla="*/ 54 h 57"/>
              <a:gd name="T60" fmla="*/ 33 w 44"/>
              <a:gd name="T61" fmla="*/ 55 h 57"/>
              <a:gd name="T62" fmla="*/ 38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1" y="48"/>
                </a:lnTo>
                <a:lnTo>
                  <a:pt x="39" y="48"/>
                </a:lnTo>
                <a:lnTo>
                  <a:pt x="38" y="46"/>
                </a:lnTo>
                <a:lnTo>
                  <a:pt x="36" y="46"/>
                </a:lnTo>
                <a:lnTo>
                  <a:pt x="35" y="46"/>
                </a:lnTo>
                <a:lnTo>
                  <a:pt x="33" y="45"/>
                </a:lnTo>
                <a:lnTo>
                  <a:pt x="32" y="45"/>
                </a:lnTo>
                <a:lnTo>
                  <a:pt x="30" y="43"/>
                </a:lnTo>
                <a:lnTo>
                  <a:pt x="28" y="43"/>
                </a:lnTo>
                <a:lnTo>
                  <a:pt x="26" y="42"/>
                </a:lnTo>
                <a:lnTo>
                  <a:pt x="25" y="40"/>
                </a:lnTo>
                <a:lnTo>
                  <a:pt x="23" y="40"/>
                </a:lnTo>
                <a:lnTo>
                  <a:pt x="22" y="39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7" y="33"/>
                </a:lnTo>
                <a:lnTo>
                  <a:pt x="16" y="31"/>
                </a:lnTo>
                <a:lnTo>
                  <a:pt x="16" y="28"/>
                </a:lnTo>
                <a:lnTo>
                  <a:pt x="14" y="27"/>
                </a:lnTo>
                <a:lnTo>
                  <a:pt x="13" y="25"/>
                </a:lnTo>
                <a:lnTo>
                  <a:pt x="13" y="24"/>
                </a:lnTo>
                <a:lnTo>
                  <a:pt x="11" y="21"/>
                </a:lnTo>
                <a:lnTo>
                  <a:pt x="11" y="20"/>
                </a:lnTo>
                <a:lnTo>
                  <a:pt x="10" y="17"/>
                </a:lnTo>
                <a:lnTo>
                  <a:pt x="10" y="15"/>
                </a:lnTo>
                <a:lnTo>
                  <a:pt x="8" y="12"/>
                </a:lnTo>
                <a:lnTo>
                  <a:pt x="8" y="11"/>
                </a:lnTo>
                <a:lnTo>
                  <a:pt x="8" y="8"/>
                </a:lnTo>
                <a:lnTo>
                  <a:pt x="8" y="6"/>
                </a:lnTo>
                <a:lnTo>
                  <a:pt x="8" y="3"/>
                </a:lnTo>
                <a:lnTo>
                  <a:pt x="8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0" y="12"/>
                </a:lnTo>
                <a:lnTo>
                  <a:pt x="0" y="14"/>
                </a:lnTo>
                <a:lnTo>
                  <a:pt x="1" y="17"/>
                </a:lnTo>
                <a:lnTo>
                  <a:pt x="1" y="20"/>
                </a:lnTo>
                <a:lnTo>
                  <a:pt x="3" y="23"/>
                </a:lnTo>
                <a:lnTo>
                  <a:pt x="3" y="24"/>
                </a:lnTo>
                <a:lnTo>
                  <a:pt x="4" y="27"/>
                </a:lnTo>
                <a:lnTo>
                  <a:pt x="6" y="28"/>
                </a:lnTo>
                <a:lnTo>
                  <a:pt x="7" y="31"/>
                </a:lnTo>
                <a:lnTo>
                  <a:pt x="7" y="33"/>
                </a:lnTo>
                <a:lnTo>
                  <a:pt x="8" y="36"/>
                </a:lnTo>
                <a:lnTo>
                  <a:pt x="10" y="37"/>
                </a:lnTo>
                <a:lnTo>
                  <a:pt x="11" y="40"/>
                </a:lnTo>
                <a:lnTo>
                  <a:pt x="13" y="42"/>
                </a:lnTo>
                <a:lnTo>
                  <a:pt x="14" y="43"/>
                </a:lnTo>
                <a:lnTo>
                  <a:pt x="16" y="45"/>
                </a:lnTo>
                <a:lnTo>
                  <a:pt x="19" y="46"/>
                </a:lnTo>
                <a:lnTo>
                  <a:pt x="20" y="48"/>
                </a:lnTo>
                <a:lnTo>
                  <a:pt x="22" y="49"/>
                </a:lnTo>
                <a:lnTo>
                  <a:pt x="23" y="51"/>
                </a:lnTo>
                <a:lnTo>
                  <a:pt x="26" y="52"/>
                </a:lnTo>
                <a:lnTo>
                  <a:pt x="28" y="52"/>
                </a:lnTo>
                <a:lnTo>
                  <a:pt x="29" y="54"/>
                </a:lnTo>
                <a:lnTo>
                  <a:pt x="32" y="55"/>
                </a:lnTo>
                <a:lnTo>
                  <a:pt x="33" y="55"/>
                </a:lnTo>
                <a:lnTo>
                  <a:pt x="36" y="55"/>
                </a:lnTo>
                <a:lnTo>
                  <a:pt x="38" y="57"/>
                </a:lnTo>
                <a:lnTo>
                  <a:pt x="41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5" name="Freeform 101"/>
          <p:cNvSpPr>
            <a:spLocks/>
          </p:cNvSpPr>
          <p:nvPr/>
        </p:nvSpPr>
        <p:spPr bwMode="auto">
          <a:xfrm>
            <a:off x="2465388" y="5097463"/>
            <a:ext cx="269875" cy="14287"/>
          </a:xfrm>
          <a:custGeom>
            <a:avLst/>
            <a:gdLst>
              <a:gd name="T0" fmla="*/ 170 w 170"/>
              <a:gd name="T1" fmla="*/ 4 h 9"/>
              <a:gd name="T2" fmla="*/ 170 w 170"/>
              <a:gd name="T3" fmla="*/ 0 h 9"/>
              <a:gd name="T4" fmla="*/ 0 w 170"/>
              <a:gd name="T5" fmla="*/ 0 h 9"/>
              <a:gd name="T6" fmla="*/ 0 w 170"/>
              <a:gd name="T7" fmla="*/ 9 h 9"/>
              <a:gd name="T8" fmla="*/ 170 w 170"/>
              <a:gd name="T9" fmla="*/ 9 h 9"/>
              <a:gd name="T10" fmla="*/ 17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170" y="4"/>
                </a:moveTo>
                <a:lnTo>
                  <a:pt x="170" y="0"/>
                </a:lnTo>
                <a:lnTo>
                  <a:pt x="0" y="0"/>
                </a:lnTo>
                <a:lnTo>
                  <a:pt x="0" y="9"/>
                </a:lnTo>
                <a:lnTo>
                  <a:pt x="170" y="9"/>
                </a:lnTo>
                <a:lnTo>
                  <a:pt x="17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6" name="Rectangle 102"/>
          <p:cNvSpPr>
            <a:spLocks noChangeArrowheads="1"/>
          </p:cNvSpPr>
          <p:nvPr/>
        </p:nvSpPr>
        <p:spPr bwMode="auto">
          <a:xfrm>
            <a:off x="2465388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7" name="Freeform 103"/>
          <p:cNvSpPr>
            <a:spLocks/>
          </p:cNvSpPr>
          <p:nvPr/>
        </p:nvSpPr>
        <p:spPr bwMode="auto">
          <a:xfrm>
            <a:off x="2395538" y="5268913"/>
            <a:ext cx="69850" cy="88900"/>
          </a:xfrm>
          <a:custGeom>
            <a:avLst/>
            <a:gdLst>
              <a:gd name="T0" fmla="*/ 8 w 44"/>
              <a:gd name="T1" fmla="*/ 53 h 56"/>
              <a:gd name="T2" fmla="*/ 8 w 44"/>
              <a:gd name="T3" fmla="*/ 49 h 56"/>
              <a:gd name="T4" fmla="*/ 10 w 44"/>
              <a:gd name="T5" fmla="*/ 44 h 56"/>
              <a:gd name="T6" fmla="*/ 11 w 44"/>
              <a:gd name="T7" fmla="*/ 40 h 56"/>
              <a:gd name="T8" fmla="*/ 11 w 44"/>
              <a:gd name="T9" fmla="*/ 35 h 56"/>
              <a:gd name="T10" fmla="*/ 14 w 44"/>
              <a:gd name="T11" fmla="*/ 31 h 56"/>
              <a:gd name="T12" fmla="*/ 16 w 44"/>
              <a:gd name="T13" fmla="*/ 28 h 56"/>
              <a:gd name="T14" fmla="*/ 17 w 44"/>
              <a:gd name="T15" fmla="*/ 23 h 56"/>
              <a:gd name="T16" fmla="*/ 20 w 44"/>
              <a:gd name="T17" fmla="*/ 20 h 56"/>
              <a:gd name="T18" fmla="*/ 23 w 44"/>
              <a:gd name="T19" fmla="*/ 18 h 56"/>
              <a:gd name="T20" fmla="*/ 26 w 44"/>
              <a:gd name="T21" fmla="*/ 16 h 56"/>
              <a:gd name="T22" fmla="*/ 29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39 w 44"/>
              <a:gd name="T29" fmla="*/ 10 h 56"/>
              <a:gd name="T30" fmla="*/ 42 w 44"/>
              <a:gd name="T31" fmla="*/ 9 h 56"/>
              <a:gd name="T32" fmla="*/ 44 w 44"/>
              <a:gd name="T33" fmla="*/ 0 h 56"/>
              <a:gd name="T34" fmla="*/ 39 w 44"/>
              <a:gd name="T35" fmla="*/ 0 h 56"/>
              <a:gd name="T36" fmla="*/ 35 w 44"/>
              <a:gd name="T37" fmla="*/ 1 h 56"/>
              <a:gd name="T38" fmla="*/ 30 w 44"/>
              <a:gd name="T39" fmla="*/ 3 h 56"/>
              <a:gd name="T40" fmla="*/ 26 w 44"/>
              <a:gd name="T41" fmla="*/ 4 h 56"/>
              <a:gd name="T42" fmla="*/ 22 w 44"/>
              <a:gd name="T43" fmla="*/ 7 h 56"/>
              <a:gd name="T44" fmla="*/ 19 w 44"/>
              <a:gd name="T45" fmla="*/ 10 h 56"/>
              <a:gd name="T46" fmla="*/ 16 w 44"/>
              <a:gd name="T47" fmla="*/ 13 h 56"/>
              <a:gd name="T48" fmla="*/ 13 w 44"/>
              <a:gd name="T49" fmla="*/ 16 h 56"/>
              <a:gd name="T50" fmla="*/ 10 w 44"/>
              <a:gd name="T51" fmla="*/ 20 h 56"/>
              <a:gd name="T52" fmla="*/ 7 w 44"/>
              <a:gd name="T53" fmla="*/ 25 h 56"/>
              <a:gd name="T54" fmla="*/ 6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1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8" y="56"/>
                </a:moveTo>
                <a:lnTo>
                  <a:pt x="8" y="53"/>
                </a:lnTo>
                <a:lnTo>
                  <a:pt x="8" y="50"/>
                </a:lnTo>
                <a:lnTo>
                  <a:pt x="8" y="49"/>
                </a:lnTo>
                <a:lnTo>
                  <a:pt x="8" y="46"/>
                </a:lnTo>
                <a:lnTo>
                  <a:pt x="10" y="44"/>
                </a:lnTo>
                <a:lnTo>
                  <a:pt x="10" y="41"/>
                </a:lnTo>
                <a:lnTo>
                  <a:pt x="11" y="40"/>
                </a:lnTo>
                <a:lnTo>
                  <a:pt x="11" y="37"/>
                </a:lnTo>
                <a:lnTo>
                  <a:pt x="11" y="35"/>
                </a:lnTo>
                <a:lnTo>
                  <a:pt x="13" y="32"/>
                </a:lnTo>
                <a:lnTo>
                  <a:pt x="14" y="31"/>
                </a:lnTo>
                <a:lnTo>
                  <a:pt x="14" y="29"/>
                </a:lnTo>
                <a:lnTo>
                  <a:pt x="16" y="28"/>
                </a:lnTo>
                <a:lnTo>
                  <a:pt x="17" y="25"/>
                </a:lnTo>
                <a:lnTo>
                  <a:pt x="17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3" y="18"/>
                </a:lnTo>
                <a:lnTo>
                  <a:pt x="25" y="16"/>
                </a:lnTo>
                <a:lnTo>
                  <a:pt x="26" y="16"/>
                </a:lnTo>
                <a:lnTo>
                  <a:pt x="28" y="15"/>
                </a:lnTo>
                <a:lnTo>
                  <a:pt x="29" y="13"/>
                </a:lnTo>
                <a:lnTo>
                  <a:pt x="30" y="13"/>
                </a:lnTo>
                <a:lnTo>
                  <a:pt x="32" y="12"/>
                </a:lnTo>
                <a:lnTo>
                  <a:pt x="33" y="12"/>
                </a:lnTo>
                <a:lnTo>
                  <a:pt x="35" y="10"/>
                </a:lnTo>
                <a:lnTo>
                  <a:pt x="36" y="10"/>
                </a:lnTo>
                <a:lnTo>
                  <a:pt x="39" y="10"/>
                </a:lnTo>
                <a:lnTo>
                  <a:pt x="41" y="9"/>
                </a:lnTo>
                <a:lnTo>
                  <a:pt x="42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39" y="0"/>
                </a:lnTo>
                <a:lnTo>
                  <a:pt x="36" y="1"/>
                </a:lnTo>
                <a:lnTo>
                  <a:pt x="35" y="1"/>
                </a:lnTo>
                <a:lnTo>
                  <a:pt x="32" y="1"/>
                </a:lnTo>
                <a:lnTo>
                  <a:pt x="30" y="3"/>
                </a:lnTo>
                <a:lnTo>
                  <a:pt x="29" y="4"/>
                </a:lnTo>
                <a:lnTo>
                  <a:pt x="26" y="4"/>
                </a:lnTo>
                <a:lnTo>
                  <a:pt x="25" y="6"/>
                </a:lnTo>
                <a:lnTo>
                  <a:pt x="22" y="7"/>
                </a:lnTo>
                <a:lnTo>
                  <a:pt x="20" y="9"/>
                </a:lnTo>
                <a:lnTo>
                  <a:pt x="19" y="10"/>
                </a:lnTo>
                <a:lnTo>
                  <a:pt x="17" y="12"/>
                </a:lnTo>
                <a:lnTo>
                  <a:pt x="16" y="13"/>
                </a:lnTo>
                <a:lnTo>
                  <a:pt x="14" y="15"/>
                </a:lnTo>
                <a:lnTo>
                  <a:pt x="13" y="16"/>
                </a:lnTo>
                <a:lnTo>
                  <a:pt x="11" y="19"/>
                </a:lnTo>
                <a:lnTo>
                  <a:pt x="10" y="20"/>
                </a:lnTo>
                <a:lnTo>
                  <a:pt x="8" y="23"/>
                </a:lnTo>
                <a:lnTo>
                  <a:pt x="7" y="25"/>
                </a:lnTo>
                <a:lnTo>
                  <a:pt x="6" y="28"/>
                </a:lnTo>
                <a:lnTo>
                  <a:pt x="6" y="29"/>
                </a:lnTo>
                <a:lnTo>
                  <a:pt x="4" y="32"/>
                </a:lnTo>
                <a:lnTo>
                  <a:pt x="3" y="34"/>
                </a:lnTo>
                <a:lnTo>
                  <a:pt x="3" y="37"/>
                </a:lnTo>
                <a:lnTo>
                  <a:pt x="1" y="40"/>
                </a:lnTo>
                <a:lnTo>
                  <a:pt x="1" y="43"/>
                </a:lnTo>
                <a:lnTo>
                  <a:pt x="1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8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8" name="Freeform 104"/>
          <p:cNvSpPr>
            <a:spLocks/>
          </p:cNvSpPr>
          <p:nvPr/>
        </p:nvSpPr>
        <p:spPr bwMode="auto">
          <a:xfrm>
            <a:off x="2395538" y="5357813"/>
            <a:ext cx="39687" cy="74612"/>
          </a:xfrm>
          <a:custGeom>
            <a:avLst/>
            <a:gdLst>
              <a:gd name="T0" fmla="*/ 25 w 25"/>
              <a:gd name="T1" fmla="*/ 40 h 47"/>
              <a:gd name="T2" fmla="*/ 23 w 25"/>
              <a:gd name="T3" fmla="*/ 37 h 47"/>
              <a:gd name="T4" fmla="*/ 20 w 25"/>
              <a:gd name="T5" fmla="*/ 36 h 47"/>
              <a:gd name="T6" fmla="*/ 19 w 25"/>
              <a:gd name="T7" fmla="*/ 34 h 47"/>
              <a:gd name="T8" fmla="*/ 17 w 25"/>
              <a:gd name="T9" fmla="*/ 31 h 47"/>
              <a:gd name="T10" fmla="*/ 16 w 25"/>
              <a:gd name="T11" fmla="*/ 28 h 47"/>
              <a:gd name="T12" fmla="*/ 14 w 25"/>
              <a:gd name="T13" fmla="*/ 25 h 47"/>
              <a:gd name="T14" fmla="*/ 13 w 25"/>
              <a:gd name="T15" fmla="*/ 22 h 47"/>
              <a:gd name="T16" fmla="*/ 11 w 25"/>
              <a:gd name="T17" fmla="*/ 19 h 47"/>
              <a:gd name="T18" fmla="*/ 11 w 25"/>
              <a:gd name="T19" fmla="*/ 16 h 47"/>
              <a:gd name="T20" fmla="*/ 10 w 25"/>
              <a:gd name="T21" fmla="*/ 13 h 47"/>
              <a:gd name="T22" fmla="*/ 10 w 25"/>
              <a:gd name="T23" fmla="*/ 10 h 47"/>
              <a:gd name="T24" fmla="*/ 8 w 25"/>
              <a:gd name="T25" fmla="*/ 7 h 47"/>
              <a:gd name="T26" fmla="*/ 8 w 25"/>
              <a:gd name="T27" fmla="*/ 4 h 47"/>
              <a:gd name="T28" fmla="*/ 8 w 25"/>
              <a:gd name="T29" fmla="*/ 1 h 47"/>
              <a:gd name="T30" fmla="*/ 0 w 25"/>
              <a:gd name="T31" fmla="*/ 0 h 47"/>
              <a:gd name="T32" fmla="*/ 0 w 25"/>
              <a:gd name="T33" fmla="*/ 3 h 47"/>
              <a:gd name="T34" fmla="*/ 0 w 25"/>
              <a:gd name="T35" fmla="*/ 6 h 47"/>
              <a:gd name="T36" fmla="*/ 0 w 25"/>
              <a:gd name="T37" fmla="*/ 9 h 47"/>
              <a:gd name="T38" fmla="*/ 1 w 25"/>
              <a:gd name="T39" fmla="*/ 13 h 47"/>
              <a:gd name="T40" fmla="*/ 1 w 25"/>
              <a:gd name="T41" fmla="*/ 16 h 47"/>
              <a:gd name="T42" fmla="*/ 3 w 25"/>
              <a:gd name="T43" fmla="*/ 19 h 47"/>
              <a:gd name="T44" fmla="*/ 4 w 25"/>
              <a:gd name="T45" fmla="*/ 22 h 47"/>
              <a:gd name="T46" fmla="*/ 4 w 25"/>
              <a:gd name="T47" fmla="*/ 25 h 47"/>
              <a:gd name="T48" fmla="*/ 6 w 25"/>
              <a:gd name="T49" fmla="*/ 28 h 47"/>
              <a:gd name="T50" fmla="*/ 7 w 25"/>
              <a:gd name="T51" fmla="*/ 31 h 47"/>
              <a:gd name="T52" fmla="*/ 8 w 25"/>
              <a:gd name="T53" fmla="*/ 34 h 47"/>
              <a:gd name="T54" fmla="*/ 10 w 25"/>
              <a:gd name="T55" fmla="*/ 37 h 47"/>
              <a:gd name="T56" fmla="*/ 13 w 25"/>
              <a:gd name="T57" fmla="*/ 38 h 47"/>
              <a:gd name="T58" fmla="*/ 14 w 25"/>
              <a:gd name="T59" fmla="*/ 41 h 47"/>
              <a:gd name="T60" fmla="*/ 16 w 25"/>
              <a:gd name="T61" fmla="*/ 44 h 47"/>
              <a:gd name="T62" fmla="*/ 19 w 25"/>
              <a:gd name="T63" fmla="*/ 46 h 47"/>
              <a:gd name="T64" fmla="*/ 19 w 25"/>
              <a:gd name="T65" fmla="*/ 46 h 47"/>
              <a:gd name="T66" fmla="*/ 23 w 25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23" y="38"/>
                </a:moveTo>
                <a:lnTo>
                  <a:pt x="25" y="40"/>
                </a:lnTo>
                <a:lnTo>
                  <a:pt x="23" y="38"/>
                </a:lnTo>
                <a:lnTo>
                  <a:pt x="23" y="37"/>
                </a:lnTo>
                <a:lnTo>
                  <a:pt x="22" y="37"/>
                </a:lnTo>
                <a:lnTo>
                  <a:pt x="20" y="36"/>
                </a:lnTo>
                <a:lnTo>
                  <a:pt x="20" y="34"/>
                </a:lnTo>
                <a:lnTo>
                  <a:pt x="19" y="34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6" y="28"/>
                </a:lnTo>
                <a:lnTo>
                  <a:pt x="16" y="27"/>
                </a:lnTo>
                <a:lnTo>
                  <a:pt x="14" y="25"/>
                </a:lnTo>
                <a:lnTo>
                  <a:pt x="13" y="24"/>
                </a:lnTo>
                <a:lnTo>
                  <a:pt x="13" y="22"/>
                </a:lnTo>
                <a:lnTo>
                  <a:pt x="13" y="21"/>
                </a:lnTo>
                <a:lnTo>
                  <a:pt x="11" y="19"/>
                </a:lnTo>
                <a:lnTo>
                  <a:pt x="11" y="18"/>
                </a:lnTo>
                <a:lnTo>
                  <a:pt x="11" y="16"/>
                </a:lnTo>
                <a:lnTo>
                  <a:pt x="10" y="15"/>
                </a:lnTo>
                <a:lnTo>
                  <a:pt x="10" y="13"/>
                </a:lnTo>
                <a:lnTo>
                  <a:pt x="10" y="12"/>
                </a:lnTo>
                <a:lnTo>
                  <a:pt x="10" y="10"/>
                </a:lnTo>
                <a:lnTo>
                  <a:pt x="8" y="9"/>
                </a:lnTo>
                <a:lnTo>
                  <a:pt x="8" y="7"/>
                </a:lnTo>
                <a:lnTo>
                  <a:pt x="8" y="6"/>
                </a:lnTo>
                <a:lnTo>
                  <a:pt x="8" y="4"/>
                </a:lnTo>
                <a:lnTo>
                  <a:pt x="8" y="3"/>
                </a:lnTo>
                <a:lnTo>
                  <a:pt x="8" y="1"/>
                </a:lnTo>
                <a:lnTo>
                  <a:pt x="8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1" y="12"/>
                </a:lnTo>
                <a:lnTo>
                  <a:pt x="1" y="13"/>
                </a:lnTo>
                <a:lnTo>
                  <a:pt x="1" y="15"/>
                </a:lnTo>
                <a:lnTo>
                  <a:pt x="1" y="16"/>
                </a:lnTo>
                <a:lnTo>
                  <a:pt x="3" y="18"/>
                </a:lnTo>
                <a:lnTo>
                  <a:pt x="3" y="19"/>
                </a:lnTo>
                <a:lnTo>
                  <a:pt x="3" y="21"/>
                </a:lnTo>
                <a:lnTo>
                  <a:pt x="4" y="22"/>
                </a:lnTo>
                <a:lnTo>
                  <a:pt x="4" y="24"/>
                </a:lnTo>
                <a:lnTo>
                  <a:pt x="4" y="25"/>
                </a:lnTo>
                <a:lnTo>
                  <a:pt x="6" y="27"/>
                </a:lnTo>
                <a:lnTo>
                  <a:pt x="6" y="28"/>
                </a:lnTo>
                <a:lnTo>
                  <a:pt x="7" y="30"/>
                </a:lnTo>
                <a:lnTo>
                  <a:pt x="7" y="31"/>
                </a:lnTo>
                <a:lnTo>
                  <a:pt x="8" y="33"/>
                </a:lnTo>
                <a:lnTo>
                  <a:pt x="8" y="34"/>
                </a:lnTo>
                <a:lnTo>
                  <a:pt x="10" y="36"/>
                </a:lnTo>
                <a:lnTo>
                  <a:pt x="10" y="37"/>
                </a:lnTo>
                <a:lnTo>
                  <a:pt x="11" y="38"/>
                </a:lnTo>
                <a:lnTo>
                  <a:pt x="13" y="38"/>
                </a:lnTo>
                <a:lnTo>
                  <a:pt x="13" y="40"/>
                </a:lnTo>
                <a:lnTo>
                  <a:pt x="14" y="41"/>
                </a:lnTo>
                <a:lnTo>
                  <a:pt x="16" y="43"/>
                </a:lnTo>
                <a:lnTo>
                  <a:pt x="16" y="44"/>
                </a:lnTo>
                <a:lnTo>
                  <a:pt x="17" y="44"/>
                </a:lnTo>
                <a:lnTo>
                  <a:pt x="19" y="46"/>
                </a:lnTo>
                <a:lnTo>
                  <a:pt x="20" y="47"/>
                </a:lnTo>
                <a:lnTo>
                  <a:pt x="19" y="46"/>
                </a:lnTo>
                <a:lnTo>
                  <a:pt x="20" y="47"/>
                </a:lnTo>
                <a:lnTo>
                  <a:pt x="23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9" name="Freeform 105"/>
          <p:cNvSpPr>
            <a:spLocks/>
          </p:cNvSpPr>
          <p:nvPr/>
        </p:nvSpPr>
        <p:spPr bwMode="auto">
          <a:xfrm>
            <a:off x="2427288" y="5418138"/>
            <a:ext cx="217487" cy="290512"/>
          </a:xfrm>
          <a:custGeom>
            <a:avLst/>
            <a:gdLst>
              <a:gd name="T0" fmla="*/ 137 w 137"/>
              <a:gd name="T1" fmla="*/ 175 h 183"/>
              <a:gd name="T2" fmla="*/ 135 w 137"/>
              <a:gd name="T3" fmla="*/ 162 h 183"/>
              <a:gd name="T4" fmla="*/ 132 w 137"/>
              <a:gd name="T5" fmla="*/ 147 h 183"/>
              <a:gd name="T6" fmla="*/ 129 w 137"/>
              <a:gd name="T7" fmla="*/ 132 h 183"/>
              <a:gd name="T8" fmla="*/ 125 w 137"/>
              <a:gd name="T9" fmla="*/ 119 h 183"/>
              <a:gd name="T10" fmla="*/ 119 w 137"/>
              <a:gd name="T11" fmla="*/ 106 h 183"/>
              <a:gd name="T12" fmla="*/ 112 w 137"/>
              <a:gd name="T13" fmla="*/ 94 h 183"/>
              <a:gd name="T14" fmla="*/ 104 w 137"/>
              <a:gd name="T15" fmla="*/ 80 h 183"/>
              <a:gd name="T16" fmla="*/ 96 w 137"/>
              <a:gd name="T17" fmla="*/ 69 h 183"/>
              <a:gd name="T18" fmla="*/ 85 w 137"/>
              <a:gd name="T19" fmla="*/ 57 h 183"/>
              <a:gd name="T20" fmla="*/ 75 w 137"/>
              <a:gd name="T21" fmla="*/ 46 h 183"/>
              <a:gd name="T22" fmla="*/ 63 w 137"/>
              <a:gd name="T23" fmla="*/ 36 h 183"/>
              <a:gd name="T24" fmla="*/ 52 w 137"/>
              <a:gd name="T25" fmla="*/ 27 h 183"/>
              <a:gd name="T26" fmla="*/ 38 w 137"/>
              <a:gd name="T27" fmla="*/ 18 h 183"/>
              <a:gd name="T28" fmla="*/ 25 w 137"/>
              <a:gd name="T29" fmla="*/ 11 h 183"/>
              <a:gd name="T30" fmla="*/ 10 w 137"/>
              <a:gd name="T31" fmla="*/ 3 h 183"/>
              <a:gd name="T32" fmla="*/ 0 w 137"/>
              <a:gd name="T33" fmla="*/ 9 h 183"/>
              <a:gd name="T34" fmla="*/ 13 w 137"/>
              <a:gd name="T35" fmla="*/ 15 h 183"/>
              <a:gd name="T36" fmla="*/ 28 w 137"/>
              <a:gd name="T37" fmla="*/ 23 h 183"/>
              <a:gd name="T38" fmla="*/ 40 w 137"/>
              <a:gd name="T39" fmla="*/ 30 h 183"/>
              <a:gd name="T40" fmla="*/ 53 w 137"/>
              <a:gd name="T41" fmla="*/ 39 h 183"/>
              <a:gd name="T42" fmla="*/ 63 w 137"/>
              <a:gd name="T43" fmla="*/ 48 h 183"/>
              <a:gd name="T44" fmla="*/ 75 w 137"/>
              <a:gd name="T45" fmla="*/ 58 h 183"/>
              <a:gd name="T46" fmla="*/ 84 w 137"/>
              <a:gd name="T47" fmla="*/ 69 h 183"/>
              <a:gd name="T48" fmla="*/ 93 w 137"/>
              <a:gd name="T49" fmla="*/ 80 h 183"/>
              <a:gd name="T50" fmla="*/ 101 w 137"/>
              <a:gd name="T51" fmla="*/ 92 h 183"/>
              <a:gd name="T52" fmla="*/ 107 w 137"/>
              <a:gd name="T53" fmla="*/ 104 h 183"/>
              <a:gd name="T54" fmla="*/ 113 w 137"/>
              <a:gd name="T55" fmla="*/ 116 h 183"/>
              <a:gd name="T56" fmla="*/ 119 w 137"/>
              <a:gd name="T57" fmla="*/ 129 h 183"/>
              <a:gd name="T58" fmla="*/ 122 w 137"/>
              <a:gd name="T59" fmla="*/ 143 h 183"/>
              <a:gd name="T60" fmla="*/ 125 w 137"/>
              <a:gd name="T61" fmla="*/ 156 h 183"/>
              <a:gd name="T62" fmla="*/ 128 w 137"/>
              <a:gd name="T63" fmla="*/ 169 h 183"/>
              <a:gd name="T64" fmla="*/ 128 w 137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7" y="183"/>
                </a:moveTo>
                <a:lnTo>
                  <a:pt x="137" y="175"/>
                </a:lnTo>
                <a:lnTo>
                  <a:pt x="137" y="168"/>
                </a:lnTo>
                <a:lnTo>
                  <a:pt x="135" y="162"/>
                </a:lnTo>
                <a:lnTo>
                  <a:pt x="134" y="154"/>
                </a:lnTo>
                <a:lnTo>
                  <a:pt x="132" y="147"/>
                </a:lnTo>
                <a:lnTo>
                  <a:pt x="131" y="140"/>
                </a:lnTo>
                <a:lnTo>
                  <a:pt x="129" y="132"/>
                </a:lnTo>
                <a:lnTo>
                  <a:pt x="126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2" y="94"/>
                </a:lnTo>
                <a:lnTo>
                  <a:pt x="109" y="86"/>
                </a:lnTo>
                <a:lnTo>
                  <a:pt x="104" y="80"/>
                </a:lnTo>
                <a:lnTo>
                  <a:pt x="100" y="75"/>
                </a:lnTo>
                <a:lnTo>
                  <a:pt x="96" y="69"/>
                </a:lnTo>
                <a:lnTo>
                  <a:pt x="91" y="63"/>
                </a:lnTo>
                <a:lnTo>
                  <a:pt x="85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3" y="36"/>
                </a:lnTo>
                <a:lnTo>
                  <a:pt x="57" y="32"/>
                </a:lnTo>
                <a:lnTo>
                  <a:pt x="52" y="27"/>
                </a:lnTo>
                <a:lnTo>
                  <a:pt x="46" y="23"/>
                </a:lnTo>
                <a:lnTo>
                  <a:pt x="38" y="18"/>
                </a:lnTo>
                <a:lnTo>
                  <a:pt x="32" y="14"/>
                </a:lnTo>
                <a:lnTo>
                  <a:pt x="25" y="11"/>
                </a:lnTo>
                <a:lnTo>
                  <a:pt x="18" y="6"/>
                </a:lnTo>
                <a:lnTo>
                  <a:pt x="10" y="3"/>
                </a:lnTo>
                <a:lnTo>
                  <a:pt x="3" y="0"/>
                </a:lnTo>
                <a:lnTo>
                  <a:pt x="0" y="9"/>
                </a:lnTo>
                <a:lnTo>
                  <a:pt x="8" y="12"/>
                </a:lnTo>
                <a:lnTo>
                  <a:pt x="13" y="15"/>
                </a:lnTo>
                <a:lnTo>
                  <a:pt x="21" y="18"/>
                </a:lnTo>
                <a:lnTo>
                  <a:pt x="28" y="23"/>
                </a:lnTo>
                <a:lnTo>
                  <a:pt x="34" y="26"/>
                </a:lnTo>
                <a:lnTo>
                  <a:pt x="40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3" y="48"/>
                </a:lnTo>
                <a:lnTo>
                  <a:pt x="69" y="52"/>
                </a:lnTo>
                <a:lnTo>
                  <a:pt x="75" y="58"/>
                </a:lnTo>
                <a:lnTo>
                  <a:pt x="79" y="63"/>
                </a:lnTo>
                <a:lnTo>
                  <a:pt x="84" y="69"/>
                </a:lnTo>
                <a:lnTo>
                  <a:pt x="88" y="75"/>
                </a:lnTo>
                <a:lnTo>
                  <a:pt x="93" y="80"/>
                </a:lnTo>
                <a:lnTo>
                  <a:pt x="97" y="86"/>
                </a:lnTo>
                <a:lnTo>
                  <a:pt x="101" y="92"/>
                </a:lnTo>
                <a:lnTo>
                  <a:pt x="104" y="98"/>
                </a:lnTo>
                <a:lnTo>
                  <a:pt x="107" y="104"/>
                </a:lnTo>
                <a:lnTo>
                  <a:pt x="110" y="110"/>
                </a:lnTo>
                <a:lnTo>
                  <a:pt x="113" y="116"/>
                </a:lnTo>
                <a:lnTo>
                  <a:pt x="116" y="122"/>
                </a:lnTo>
                <a:lnTo>
                  <a:pt x="119" y="129"/>
                </a:lnTo>
                <a:lnTo>
                  <a:pt x="121" y="135"/>
                </a:lnTo>
                <a:lnTo>
                  <a:pt x="122" y="143"/>
                </a:lnTo>
                <a:lnTo>
                  <a:pt x="123" y="149"/>
                </a:lnTo>
                <a:lnTo>
                  <a:pt x="125" y="156"/>
                </a:lnTo>
                <a:lnTo>
                  <a:pt x="126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7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0" name="Freeform 106"/>
          <p:cNvSpPr>
            <a:spLocks/>
          </p:cNvSpPr>
          <p:nvPr/>
        </p:nvSpPr>
        <p:spPr bwMode="auto">
          <a:xfrm>
            <a:off x="228123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4 w 229"/>
              <a:gd name="T3" fmla="*/ 196 h 199"/>
              <a:gd name="T4" fmla="*/ 57 w 229"/>
              <a:gd name="T5" fmla="*/ 194 h 199"/>
              <a:gd name="T6" fmla="*/ 78 w 229"/>
              <a:gd name="T7" fmla="*/ 188 h 199"/>
              <a:gd name="T8" fmla="*/ 98 w 229"/>
              <a:gd name="T9" fmla="*/ 180 h 199"/>
              <a:gd name="T10" fmla="*/ 117 w 229"/>
              <a:gd name="T11" fmla="*/ 171 h 199"/>
              <a:gd name="T12" fmla="*/ 136 w 229"/>
              <a:gd name="T13" fmla="*/ 159 h 199"/>
              <a:gd name="T14" fmla="*/ 152 w 229"/>
              <a:gd name="T15" fmla="*/ 148 h 199"/>
              <a:gd name="T16" fmla="*/ 169 w 229"/>
              <a:gd name="T17" fmla="*/ 134 h 199"/>
              <a:gd name="T18" fmla="*/ 183 w 229"/>
              <a:gd name="T19" fmla="*/ 119 h 199"/>
              <a:gd name="T20" fmla="*/ 195 w 229"/>
              <a:gd name="T21" fmla="*/ 103 h 199"/>
              <a:gd name="T22" fmla="*/ 205 w 229"/>
              <a:gd name="T23" fmla="*/ 87 h 199"/>
              <a:gd name="T24" fmla="*/ 214 w 229"/>
              <a:gd name="T25" fmla="*/ 69 h 199"/>
              <a:gd name="T26" fmla="*/ 221 w 229"/>
              <a:gd name="T27" fmla="*/ 50 h 199"/>
              <a:gd name="T28" fmla="*/ 226 w 229"/>
              <a:gd name="T29" fmla="*/ 31 h 199"/>
              <a:gd name="T30" fmla="*/ 229 w 229"/>
              <a:gd name="T31" fmla="*/ 10 h 199"/>
              <a:gd name="T32" fmla="*/ 220 w 229"/>
              <a:gd name="T33" fmla="*/ 0 h 199"/>
              <a:gd name="T34" fmla="*/ 218 w 229"/>
              <a:gd name="T35" fmla="*/ 19 h 199"/>
              <a:gd name="T36" fmla="*/ 215 w 229"/>
              <a:gd name="T37" fmla="*/ 38 h 199"/>
              <a:gd name="T38" fmla="*/ 210 w 229"/>
              <a:gd name="T39" fmla="*/ 56 h 199"/>
              <a:gd name="T40" fmla="*/ 202 w 229"/>
              <a:gd name="T41" fmla="*/ 74 h 199"/>
              <a:gd name="T42" fmla="*/ 193 w 229"/>
              <a:gd name="T43" fmla="*/ 90 h 199"/>
              <a:gd name="T44" fmla="*/ 182 w 229"/>
              <a:gd name="T45" fmla="*/ 106 h 199"/>
              <a:gd name="T46" fmla="*/ 170 w 229"/>
              <a:gd name="T47" fmla="*/ 121 h 199"/>
              <a:gd name="T48" fmla="*/ 155 w 229"/>
              <a:gd name="T49" fmla="*/ 134 h 199"/>
              <a:gd name="T50" fmla="*/ 139 w 229"/>
              <a:gd name="T51" fmla="*/ 146 h 199"/>
              <a:gd name="T52" fmla="*/ 123 w 229"/>
              <a:gd name="T53" fmla="*/ 158 h 199"/>
              <a:gd name="T54" fmla="*/ 104 w 229"/>
              <a:gd name="T55" fmla="*/ 167 h 199"/>
              <a:gd name="T56" fmla="*/ 85 w 229"/>
              <a:gd name="T57" fmla="*/ 176 h 199"/>
              <a:gd name="T58" fmla="*/ 64 w 229"/>
              <a:gd name="T59" fmla="*/ 182 h 199"/>
              <a:gd name="T60" fmla="*/ 44 w 229"/>
              <a:gd name="T61" fmla="*/ 186 h 199"/>
              <a:gd name="T62" fmla="*/ 22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3" y="198"/>
                </a:lnTo>
                <a:lnTo>
                  <a:pt x="34" y="196"/>
                </a:lnTo>
                <a:lnTo>
                  <a:pt x="45" y="195"/>
                </a:lnTo>
                <a:lnTo>
                  <a:pt x="57" y="194"/>
                </a:lnTo>
                <a:lnTo>
                  <a:pt x="67" y="191"/>
                </a:lnTo>
                <a:lnTo>
                  <a:pt x="78" y="188"/>
                </a:lnTo>
                <a:lnTo>
                  <a:pt x="88" y="183"/>
                </a:lnTo>
                <a:lnTo>
                  <a:pt x="98" y="180"/>
                </a:lnTo>
                <a:lnTo>
                  <a:pt x="108" y="176"/>
                </a:lnTo>
                <a:lnTo>
                  <a:pt x="117" y="171"/>
                </a:lnTo>
                <a:lnTo>
                  <a:pt x="127" y="165"/>
                </a:lnTo>
                <a:lnTo>
                  <a:pt x="136" y="159"/>
                </a:lnTo>
                <a:lnTo>
                  <a:pt x="145" y="154"/>
                </a:lnTo>
                <a:lnTo>
                  <a:pt x="152" y="148"/>
                </a:lnTo>
                <a:lnTo>
                  <a:pt x="161" y="142"/>
                </a:lnTo>
                <a:lnTo>
                  <a:pt x="169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5" y="87"/>
                </a:lnTo>
                <a:lnTo>
                  <a:pt x="211" y="78"/>
                </a:lnTo>
                <a:lnTo>
                  <a:pt x="214" y="69"/>
                </a:lnTo>
                <a:lnTo>
                  <a:pt x="218" y="59"/>
                </a:lnTo>
                <a:lnTo>
                  <a:pt x="221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9" y="10"/>
                </a:lnTo>
                <a:lnTo>
                  <a:pt x="229" y="0"/>
                </a:lnTo>
                <a:lnTo>
                  <a:pt x="220" y="0"/>
                </a:lnTo>
                <a:lnTo>
                  <a:pt x="220" y="10"/>
                </a:lnTo>
                <a:lnTo>
                  <a:pt x="218" y="19"/>
                </a:lnTo>
                <a:lnTo>
                  <a:pt x="217" y="29"/>
                </a:lnTo>
                <a:lnTo>
                  <a:pt x="215" y="38"/>
                </a:lnTo>
                <a:lnTo>
                  <a:pt x="213" y="47"/>
                </a:lnTo>
                <a:lnTo>
                  <a:pt x="210" y="56"/>
                </a:lnTo>
                <a:lnTo>
                  <a:pt x="207" y="65"/>
                </a:lnTo>
                <a:lnTo>
                  <a:pt x="202" y="74"/>
                </a:lnTo>
                <a:lnTo>
                  <a:pt x="198" y="82"/>
                </a:lnTo>
                <a:lnTo>
                  <a:pt x="193" y="90"/>
                </a:lnTo>
                <a:lnTo>
                  <a:pt x="188" y="99"/>
                </a:lnTo>
                <a:lnTo>
                  <a:pt x="182" y="106"/>
                </a:lnTo>
                <a:lnTo>
                  <a:pt x="176" y="114"/>
                </a:lnTo>
                <a:lnTo>
                  <a:pt x="170" y="121"/>
                </a:lnTo>
                <a:lnTo>
                  <a:pt x="163" y="128"/>
                </a:lnTo>
                <a:lnTo>
                  <a:pt x="155" y="134"/>
                </a:lnTo>
                <a:lnTo>
                  <a:pt x="148" y="140"/>
                </a:lnTo>
                <a:lnTo>
                  <a:pt x="139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4" y="167"/>
                </a:lnTo>
                <a:lnTo>
                  <a:pt x="95" y="171"/>
                </a:lnTo>
                <a:lnTo>
                  <a:pt x="85" y="176"/>
                </a:lnTo>
                <a:lnTo>
                  <a:pt x="75" y="179"/>
                </a:lnTo>
                <a:lnTo>
                  <a:pt x="64" y="182"/>
                </a:lnTo>
                <a:lnTo>
                  <a:pt x="54" y="185"/>
                </a:lnTo>
                <a:lnTo>
                  <a:pt x="44" y="186"/>
                </a:lnTo>
                <a:lnTo>
                  <a:pt x="34" y="189"/>
                </a:lnTo>
                <a:lnTo>
                  <a:pt x="22" y="189"/>
                </a:lnTo>
                <a:lnTo>
                  <a:pt x="10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1" name="Freeform 107"/>
          <p:cNvSpPr>
            <a:spLocks/>
          </p:cNvSpPr>
          <p:nvPr/>
        </p:nvSpPr>
        <p:spPr bwMode="auto">
          <a:xfrm>
            <a:off x="1917700" y="5708650"/>
            <a:ext cx="363538" cy="315913"/>
          </a:xfrm>
          <a:custGeom>
            <a:avLst/>
            <a:gdLst>
              <a:gd name="T0" fmla="*/ 0 w 229"/>
              <a:gd name="T1" fmla="*/ 10 h 199"/>
              <a:gd name="T2" fmla="*/ 1 w 229"/>
              <a:gd name="T3" fmla="*/ 31 h 199"/>
              <a:gd name="T4" fmla="*/ 6 w 229"/>
              <a:gd name="T5" fmla="*/ 50 h 199"/>
              <a:gd name="T6" fmla="*/ 13 w 229"/>
              <a:gd name="T7" fmla="*/ 69 h 199"/>
              <a:gd name="T8" fmla="*/ 22 w 229"/>
              <a:gd name="T9" fmla="*/ 87 h 199"/>
              <a:gd name="T10" fmla="*/ 32 w 229"/>
              <a:gd name="T11" fmla="*/ 103 h 199"/>
              <a:gd name="T12" fmla="*/ 45 w 229"/>
              <a:gd name="T13" fmla="*/ 119 h 199"/>
              <a:gd name="T14" fmla="*/ 59 w 229"/>
              <a:gd name="T15" fmla="*/ 134 h 199"/>
              <a:gd name="T16" fmla="*/ 75 w 229"/>
              <a:gd name="T17" fmla="*/ 148 h 199"/>
              <a:gd name="T18" fmla="*/ 92 w 229"/>
              <a:gd name="T19" fmla="*/ 159 h 199"/>
              <a:gd name="T20" fmla="*/ 110 w 229"/>
              <a:gd name="T21" fmla="*/ 171 h 199"/>
              <a:gd name="T22" fmla="*/ 129 w 229"/>
              <a:gd name="T23" fmla="*/ 180 h 199"/>
              <a:gd name="T24" fmla="*/ 150 w 229"/>
              <a:gd name="T25" fmla="*/ 188 h 199"/>
              <a:gd name="T26" fmla="*/ 172 w 229"/>
              <a:gd name="T27" fmla="*/ 194 h 199"/>
              <a:gd name="T28" fmla="*/ 194 w 229"/>
              <a:gd name="T29" fmla="*/ 196 h 199"/>
              <a:gd name="T30" fmla="*/ 217 w 229"/>
              <a:gd name="T31" fmla="*/ 199 h 199"/>
              <a:gd name="T32" fmla="*/ 229 w 229"/>
              <a:gd name="T33" fmla="*/ 191 h 199"/>
              <a:gd name="T34" fmla="*/ 205 w 229"/>
              <a:gd name="T35" fmla="*/ 189 h 199"/>
              <a:gd name="T36" fmla="*/ 183 w 229"/>
              <a:gd name="T37" fmla="*/ 186 h 199"/>
              <a:gd name="T38" fmla="*/ 163 w 229"/>
              <a:gd name="T39" fmla="*/ 182 h 199"/>
              <a:gd name="T40" fmla="*/ 142 w 229"/>
              <a:gd name="T41" fmla="*/ 176 h 199"/>
              <a:gd name="T42" fmla="*/ 123 w 229"/>
              <a:gd name="T43" fmla="*/ 167 h 199"/>
              <a:gd name="T44" fmla="*/ 106 w 229"/>
              <a:gd name="T45" fmla="*/ 158 h 199"/>
              <a:gd name="T46" fmla="*/ 88 w 229"/>
              <a:gd name="T47" fmla="*/ 146 h 199"/>
              <a:gd name="T48" fmla="*/ 72 w 229"/>
              <a:gd name="T49" fmla="*/ 134 h 199"/>
              <a:gd name="T50" fmla="*/ 59 w 229"/>
              <a:gd name="T51" fmla="*/ 121 h 199"/>
              <a:gd name="T52" fmla="*/ 45 w 229"/>
              <a:gd name="T53" fmla="*/ 106 h 199"/>
              <a:gd name="T54" fmla="*/ 35 w 229"/>
              <a:gd name="T55" fmla="*/ 90 h 199"/>
              <a:gd name="T56" fmla="*/ 25 w 229"/>
              <a:gd name="T57" fmla="*/ 74 h 199"/>
              <a:gd name="T58" fmla="*/ 17 w 229"/>
              <a:gd name="T59" fmla="*/ 56 h 199"/>
              <a:gd name="T60" fmla="*/ 13 w 229"/>
              <a:gd name="T61" fmla="*/ 38 h 199"/>
              <a:gd name="T62" fmla="*/ 9 w 229"/>
              <a:gd name="T63" fmla="*/ 19 h 199"/>
              <a:gd name="T64" fmla="*/ 9 w 229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0"/>
                </a:moveTo>
                <a:lnTo>
                  <a:pt x="0" y="10"/>
                </a:lnTo>
                <a:lnTo>
                  <a:pt x="0" y="20"/>
                </a:lnTo>
                <a:lnTo>
                  <a:pt x="1" y="31"/>
                </a:lnTo>
                <a:lnTo>
                  <a:pt x="4" y="40"/>
                </a:lnTo>
                <a:lnTo>
                  <a:pt x="6" y="50"/>
                </a:lnTo>
                <a:lnTo>
                  <a:pt x="10" y="59"/>
                </a:lnTo>
                <a:lnTo>
                  <a:pt x="13" y="69"/>
                </a:lnTo>
                <a:lnTo>
                  <a:pt x="17" y="78"/>
                </a:lnTo>
                <a:lnTo>
                  <a:pt x="22" y="87"/>
                </a:lnTo>
                <a:lnTo>
                  <a:pt x="28" y="94"/>
                </a:lnTo>
                <a:lnTo>
                  <a:pt x="32" y="103"/>
                </a:lnTo>
                <a:lnTo>
                  <a:pt x="38" y="112"/>
                </a:lnTo>
                <a:lnTo>
                  <a:pt x="45" y="119"/>
                </a:lnTo>
                <a:lnTo>
                  <a:pt x="51" y="127"/>
                </a:lnTo>
                <a:lnTo>
                  <a:pt x="59" y="134"/>
                </a:lnTo>
                <a:lnTo>
                  <a:pt x="67" y="142"/>
                </a:lnTo>
                <a:lnTo>
                  <a:pt x="75" y="148"/>
                </a:lnTo>
                <a:lnTo>
                  <a:pt x="84" y="154"/>
                </a:lnTo>
                <a:lnTo>
                  <a:pt x="92" y="159"/>
                </a:lnTo>
                <a:lnTo>
                  <a:pt x="101" y="165"/>
                </a:lnTo>
                <a:lnTo>
                  <a:pt x="110" y="171"/>
                </a:lnTo>
                <a:lnTo>
                  <a:pt x="120" y="176"/>
                </a:lnTo>
                <a:lnTo>
                  <a:pt x="129" y="180"/>
                </a:lnTo>
                <a:lnTo>
                  <a:pt x="139" y="183"/>
                </a:lnTo>
                <a:lnTo>
                  <a:pt x="150" y="188"/>
                </a:lnTo>
                <a:lnTo>
                  <a:pt x="160" y="191"/>
                </a:lnTo>
                <a:lnTo>
                  <a:pt x="172" y="194"/>
                </a:lnTo>
                <a:lnTo>
                  <a:pt x="182" y="195"/>
                </a:lnTo>
                <a:lnTo>
                  <a:pt x="194" y="196"/>
                </a:lnTo>
                <a:lnTo>
                  <a:pt x="205" y="198"/>
                </a:lnTo>
                <a:lnTo>
                  <a:pt x="217" y="199"/>
                </a:lnTo>
                <a:lnTo>
                  <a:pt x="229" y="199"/>
                </a:lnTo>
                <a:lnTo>
                  <a:pt x="229" y="191"/>
                </a:lnTo>
                <a:lnTo>
                  <a:pt x="217" y="191"/>
                </a:lnTo>
                <a:lnTo>
                  <a:pt x="205" y="189"/>
                </a:lnTo>
                <a:lnTo>
                  <a:pt x="195" y="189"/>
                </a:lnTo>
                <a:lnTo>
                  <a:pt x="183" y="186"/>
                </a:lnTo>
                <a:lnTo>
                  <a:pt x="173" y="185"/>
                </a:lnTo>
                <a:lnTo>
                  <a:pt x="163" y="182"/>
                </a:lnTo>
                <a:lnTo>
                  <a:pt x="152" y="179"/>
                </a:lnTo>
                <a:lnTo>
                  <a:pt x="142" y="176"/>
                </a:lnTo>
                <a:lnTo>
                  <a:pt x="133" y="171"/>
                </a:lnTo>
                <a:lnTo>
                  <a:pt x="123" y="167"/>
                </a:lnTo>
                <a:lnTo>
                  <a:pt x="114" y="162"/>
                </a:lnTo>
                <a:lnTo>
                  <a:pt x="106" y="158"/>
                </a:lnTo>
                <a:lnTo>
                  <a:pt x="97" y="152"/>
                </a:lnTo>
                <a:lnTo>
                  <a:pt x="88" y="146"/>
                </a:lnTo>
                <a:lnTo>
                  <a:pt x="81" y="140"/>
                </a:lnTo>
                <a:lnTo>
                  <a:pt x="72" y="134"/>
                </a:lnTo>
                <a:lnTo>
                  <a:pt x="64" y="128"/>
                </a:lnTo>
                <a:lnTo>
                  <a:pt x="59" y="121"/>
                </a:lnTo>
                <a:lnTo>
                  <a:pt x="51" y="114"/>
                </a:lnTo>
                <a:lnTo>
                  <a:pt x="45" y="106"/>
                </a:lnTo>
                <a:lnTo>
                  <a:pt x="40" y="99"/>
                </a:lnTo>
                <a:lnTo>
                  <a:pt x="35" y="90"/>
                </a:lnTo>
                <a:lnTo>
                  <a:pt x="29" y="82"/>
                </a:lnTo>
                <a:lnTo>
                  <a:pt x="25" y="74"/>
                </a:lnTo>
                <a:lnTo>
                  <a:pt x="22" y="65"/>
                </a:lnTo>
                <a:lnTo>
                  <a:pt x="17" y="56"/>
                </a:lnTo>
                <a:lnTo>
                  <a:pt x="15" y="47"/>
                </a:lnTo>
                <a:lnTo>
                  <a:pt x="13" y="38"/>
                </a:lnTo>
                <a:lnTo>
                  <a:pt x="10" y="29"/>
                </a:lnTo>
                <a:lnTo>
                  <a:pt x="9" y="19"/>
                </a:lnTo>
                <a:lnTo>
                  <a:pt x="9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2" name="Freeform 108"/>
          <p:cNvSpPr>
            <a:spLocks/>
          </p:cNvSpPr>
          <p:nvPr/>
        </p:nvSpPr>
        <p:spPr bwMode="auto">
          <a:xfrm>
            <a:off x="1917700" y="5418138"/>
            <a:ext cx="215900" cy="290512"/>
          </a:xfrm>
          <a:custGeom>
            <a:avLst/>
            <a:gdLst>
              <a:gd name="T0" fmla="*/ 125 w 136"/>
              <a:gd name="T1" fmla="*/ 3 h 183"/>
              <a:gd name="T2" fmla="*/ 111 w 136"/>
              <a:gd name="T3" fmla="*/ 12 h 183"/>
              <a:gd name="T4" fmla="*/ 97 w 136"/>
              <a:gd name="T5" fmla="*/ 20 h 183"/>
              <a:gd name="T6" fmla="*/ 84 w 136"/>
              <a:gd name="T7" fmla="*/ 29 h 183"/>
              <a:gd name="T8" fmla="*/ 72 w 136"/>
              <a:gd name="T9" fmla="*/ 39 h 183"/>
              <a:gd name="T10" fmla="*/ 60 w 136"/>
              <a:gd name="T11" fmla="*/ 48 h 183"/>
              <a:gd name="T12" fmla="*/ 50 w 136"/>
              <a:gd name="T13" fmla="*/ 60 h 183"/>
              <a:gd name="T14" fmla="*/ 41 w 136"/>
              <a:gd name="T15" fmla="*/ 70 h 183"/>
              <a:gd name="T16" fmla="*/ 32 w 136"/>
              <a:gd name="T17" fmla="*/ 82 h 183"/>
              <a:gd name="T18" fmla="*/ 23 w 136"/>
              <a:gd name="T19" fmla="*/ 94 h 183"/>
              <a:gd name="T20" fmla="*/ 17 w 136"/>
              <a:gd name="T21" fmla="*/ 107 h 183"/>
              <a:gd name="T22" fmla="*/ 12 w 136"/>
              <a:gd name="T23" fmla="*/ 120 h 183"/>
              <a:gd name="T24" fmla="*/ 7 w 136"/>
              <a:gd name="T25" fmla="*/ 134 h 183"/>
              <a:gd name="T26" fmla="*/ 3 w 136"/>
              <a:gd name="T27" fmla="*/ 147 h 183"/>
              <a:gd name="T28" fmla="*/ 0 w 136"/>
              <a:gd name="T29" fmla="*/ 160 h 183"/>
              <a:gd name="T30" fmla="*/ 0 w 136"/>
              <a:gd name="T31" fmla="*/ 175 h 183"/>
              <a:gd name="T32" fmla="*/ 9 w 136"/>
              <a:gd name="T33" fmla="*/ 183 h 183"/>
              <a:gd name="T34" fmla="*/ 9 w 136"/>
              <a:gd name="T35" fmla="*/ 169 h 183"/>
              <a:gd name="T36" fmla="*/ 10 w 136"/>
              <a:gd name="T37" fmla="*/ 156 h 183"/>
              <a:gd name="T38" fmla="*/ 13 w 136"/>
              <a:gd name="T39" fmla="*/ 143 h 183"/>
              <a:gd name="T40" fmla="*/ 17 w 136"/>
              <a:gd name="T41" fmla="*/ 129 h 183"/>
              <a:gd name="T42" fmla="*/ 22 w 136"/>
              <a:gd name="T43" fmla="*/ 117 h 183"/>
              <a:gd name="T44" fmla="*/ 28 w 136"/>
              <a:gd name="T45" fmla="*/ 104 h 183"/>
              <a:gd name="T46" fmla="*/ 35 w 136"/>
              <a:gd name="T47" fmla="*/ 92 h 183"/>
              <a:gd name="T48" fmla="*/ 42 w 136"/>
              <a:gd name="T49" fmla="*/ 82 h 183"/>
              <a:gd name="T50" fmla="*/ 51 w 136"/>
              <a:gd name="T51" fmla="*/ 70 h 183"/>
              <a:gd name="T52" fmla="*/ 62 w 136"/>
              <a:gd name="T53" fmla="*/ 60 h 183"/>
              <a:gd name="T54" fmla="*/ 72 w 136"/>
              <a:gd name="T55" fmla="*/ 49 h 183"/>
              <a:gd name="T56" fmla="*/ 84 w 136"/>
              <a:gd name="T57" fmla="*/ 40 h 183"/>
              <a:gd name="T58" fmla="*/ 95 w 136"/>
              <a:gd name="T59" fmla="*/ 32 h 183"/>
              <a:gd name="T60" fmla="*/ 108 w 136"/>
              <a:gd name="T61" fmla="*/ 23 h 183"/>
              <a:gd name="T62" fmla="*/ 122 w 136"/>
              <a:gd name="T63" fmla="*/ 15 h 183"/>
              <a:gd name="T64" fmla="*/ 136 w 136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2" y="0"/>
                </a:moveTo>
                <a:lnTo>
                  <a:pt x="125" y="3"/>
                </a:lnTo>
                <a:lnTo>
                  <a:pt x="117" y="8"/>
                </a:lnTo>
                <a:lnTo>
                  <a:pt x="111" y="12"/>
                </a:lnTo>
                <a:lnTo>
                  <a:pt x="104" y="15"/>
                </a:lnTo>
                <a:lnTo>
                  <a:pt x="97" y="20"/>
                </a:lnTo>
                <a:lnTo>
                  <a:pt x="91" y="24"/>
                </a:lnTo>
                <a:lnTo>
                  <a:pt x="84" y="29"/>
                </a:lnTo>
                <a:lnTo>
                  <a:pt x="78" y="33"/>
                </a:lnTo>
                <a:lnTo>
                  <a:pt x="72" y="39"/>
                </a:lnTo>
                <a:lnTo>
                  <a:pt x="66" y="43"/>
                </a:lnTo>
                <a:lnTo>
                  <a:pt x="60" y="48"/>
                </a:lnTo>
                <a:lnTo>
                  <a:pt x="56" y="54"/>
                </a:lnTo>
                <a:lnTo>
                  <a:pt x="50" y="60"/>
                </a:lnTo>
                <a:lnTo>
                  <a:pt x="45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28" y="88"/>
                </a:lnTo>
                <a:lnTo>
                  <a:pt x="23" y="94"/>
                </a:lnTo>
                <a:lnTo>
                  <a:pt x="20" y="100"/>
                </a:lnTo>
                <a:lnTo>
                  <a:pt x="17" y="107"/>
                </a:lnTo>
                <a:lnTo>
                  <a:pt x="15" y="113"/>
                </a:lnTo>
                <a:lnTo>
                  <a:pt x="12" y="120"/>
                </a:lnTo>
                <a:lnTo>
                  <a:pt x="9" y="126"/>
                </a:lnTo>
                <a:lnTo>
                  <a:pt x="7" y="134"/>
                </a:lnTo>
                <a:lnTo>
                  <a:pt x="4" y="140"/>
                </a:lnTo>
                <a:lnTo>
                  <a:pt x="3" y="147"/>
                </a:lnTo>
                <a:lnTo>
                  <a:pt x="1" y="154"/>
                </a:lnTo>
                <a:lnTo>
                  <a:pt x="0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9" y="169"/>
                </a:lnTo>
                <a:lnTo>
                  <a:pt x="9" y="162"/>
                </a:lnTo>
                <a:lnTo>
                  <a:pt x="10" y="156"/>
                </a:lnTo>
                <a:lnTo>
                  <a:pt x="12" y="149"/>
                </a:lnTo>
                <a:lnTo>
                  <a:pt x="13" y="143"/>
                </a:lnTo>
                <a:lnTo>
                  <a:pt x="15" y="135"/>
                </a:lnTo>
                <a:lnTo>
                  <a:pt x="17" y="129"/>
                </a:lnTo>
                <a:lnTo>
                  <a:pt x="19" y="123"/>
                </a:lnTo>
                <a:lnTo>
                  <a:pt x="22" y="117"/>
                </a:lnTo>
                <a:lnTo>
                  <a:pt x="25" y="110"/>
                </a:lnTo>
                <a:lnTo>
                  <a:pt x="28" y="104"/>
                </a:lnTo>
                <a:lnTo>
                  <a:pt x="31" y="98"/>
                </a:lnTo>
                <a:lnTo>
                  <a:pt x="35" y="92"/>
                </a:lnTo>
                <a:lnTo>
                  <a:pt x="40" y="86"/>
                </a:lnTo>
                <a:lnTo>
                  <a:pt x="42" y="82"/>
                </a:lnTo>
                <a:lnTo>
                  <a:pt x="47" y="76"/>
                </a:lnTo>
                <a:lnTo>
                  <a:pt x="51" y="70"/>
                </a:lnTo>
                <a:lnTo>
                  <a:pt x="57" y="66"/>
                </a:lnTo>
                <a:lnTo>
                  <a:pt x="62" y="60"/>
                </a:lnTo>
                <a:lnTo>
                  <a:pt x="66" y="55"/>
                </a:lnTo>
                <a:lnTo>
                  <a:pt x="72" y="49"/>
                </a:lnTo>
                <a:lnTo>
                  <a:pt x="78" y="45"/>
                </a:lnTo>
                <a:lnTo>
                  <a:pt x="84" y="40"/>
                </a:lnTo>
                <a:lnTo>
                  <a:pt x="89" y="36"/>
                </a:lnTo>
                <a:lnTo>
                  <a:pt x="95" y="32"/>
                </a:lnTo>
                <a:lnTo>
                  <a:pt x="101" y="27"/>
                </a:lnTo>
                <a:lnTo>
                  <a:pt x="108" y="23"/>
                </a:lnTo>
                <a:lnTo>
                  <a:pt x="114" y="20"/>
                </a:lnTo>
                <a:lnTo>
                  <a:pt x="122" y="15"/>
                </a:lnTo>
                <a:lnTo>
                  <a:pt x="129" y="12"/>
                </a:lnTo>
                <a:lnTo>
                  <a:pt x="136" y="8"/>
                </a:lnTo>
                <a:lnTo>
                  <a:pt x="13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3" name="Freeform 109"/>
          <p:cNvSpPr>
            <a:spLocks/>
          </p:cNvSpPr>
          <p:nvPr/>
        </p:nvSpPr>
        <p:spPr bwMode="auto">
          <a:xfrm>
            <a:off x="2127250" y="5357813"/>
            <a:ext cx="36513" cy="73025"/>
          </a:xfrm>
          <a:custGeom>
            <a:avLst/>
            <a:gdLst>
              <a:gd name="T0" fmla="*/ 15 w 23"/>
              <a:gd name="T1" fmla="*/ 1 h 46"/>
              <a:gd name="T2" fmla="*/ 15 w 23"/>
              <a:gd name="T3" fmla="*/ 4 h 46"/>
              <a:gd name="T4" fmla="*/ 15 w 23"/>
              <a:gd name="T5" fmla="*/ 7 h 46"/>
              <a:gd name="T6" fmla="*/ 15 w 23"/>
              <a:gd name="T7" fmla="*/ 10 h 46"/>
              <a:gd name="T8" fmla="*/ 15 w 23"/>
              <a:gd name="T9" fmla="*/ 13 h 46"/>
              <a:gd name="T10" fmla="*/ 13 w 23"/>
              <a:gd name="T11" fmla="*/ 16 h 46"/>
              <a:gd name="T12" fmla="*/ 13 w 23"/>
              <a:gd name="T13" fmla="*/ 19 h 46"/>
              <a:gd name="T14" fmla="*/ 12 w 23"/>
              <a:gd name="T15" fmla="*/ 22 h 46"/>
              <a:gd name="T16" fmla="*/ 10 w 23"/>
              <a:gd name="T17" fmla="*/ 25 h 46"/>
              <a:gd name="T18" fmla="*/ 10 w 23"/>
              <a:gd name="T19" fmla="*/ 28 h 46"/>
              <a:gd name="T20" fmla="*/ 7 w 23"/>
              <a:gd name="T21" fmla="*/ 31 h 46"/>
              <a:gd name="T22" fmla="*/ 6 w 23"/>
              <a:gd name="T23" fmla="*/ 34 h 46"/>
              <a:gd name="T24" fmla="*/ 4 w 23"/>
              <a:gd name="T25" fmla="*/ 36 h 46"/>
              <a:gd name="T26" fmla="*/ 3 w 23"/>
              <a:gd name="T27" fmla="*/ 37 h 46"/>
              <a:gd name="T28" fmla="*/ 1 w 23"/>
              <a:gd name="T29" fmla="*/ 38 h 46"/>
              <a:gd name="T30" fmla="*/ 4 w 23"/>
              <a:gd name="T31" fmla="*/ 46 h 46"/>
              <a:gd name="T32" fmla="*/ 7 w 23"/>
              <a:gd name="T33" fmla="*/ 44 h 46"/>
              <a:gd name="T34" fmla="*/ 9 w 23"/>
              <a:gd name="T35" fmla="*/ 43 h 46"/>
              <a:gd name="T36" fmla="*/ 12 w 23"/>
              <a:gd name="T37" fmla="*/ 41 h 46"/>
              <a:gd name="T38" fmla="*/ 13 w 23"/>
              <a:gd name="T39" fmla="*/ 38 h 46"/>
              <a:gd name="T40" fmla="*/ 16 w 23"/>
              <a:gd name="T41" fmla="*/ 36 h 46"/>
              <a:gd name="T42" fmla="*/ 18 w 23"/>
              <a:gd name="T43" fmla="*/ 33 h 46"/>
              <a:gd name="T44" fmla="*/ 19 w 23"/>
              <a:gd name="T45" fmla="*/ 30 h 46"/>
              <a:gd name="T46" fmla="*/ 19 w 23"/>
              <a:gd name="T47" fmla="*/ 27 h 46"/>
              <a:gd name="T48" fmla="*/ 20 w 23"/>
              <a:gd name="T49" fmla="*/ 24 h 46"/>
              <a:gd name="T50" fmla="*/ 22 w 23"/>
              <a:gd name="T51" fmla="*/ 21 h 46"/>
              <a:gd name="T52" fmla="*/ 22 w 23"/>
              <a:gd name="T53" fmla="*/ 16 h 46"/>
              <a:gd name="T54" fmla="*/ 23 w 23"/>
              <a:gd name="T55" fmla="*/ 13 h 46"/>
              <a:gd name="T56" fmla="*/ 23 w 23"/>
              <a:gd name="T57" fmla="*/ 10 h 46"/>
              <a:gd name="T58" fmla="*/ 23 w 23"/>
              <a:gd name="T59" fmla="*/ 6 h 46"/>
              <a:gd name="T60" fmla="*/ 23 w 23"/>
              <a:gd name="T61" fmla="*/ 3 h 46"/>
              <a:gd name="T62" fmla="*/ 23 w 23"/>
              <a:gd name="T63" fmla="*/ 0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15" y="0"/>
                </a:moveTo>
                <a:lnTo>
                  <a:pt x="15" y="1"/>
                </a:lnTo>
                <a:lnTo>
                  <a:pt x="15" y="3"/>
                </a:lnTo>
                <a:lnTo>
                  <a:pt x="15" y="4"/>
                </a:lnTo>
                <a:lnTo>
                  <a:pt x="15" y="6"/>
                </a:lnTo>
                <a:lnTo>
                  <a:pt x="15" y="7"/>
                </a:lnTo>
                <a:lnTo>
                  <a:pt x="15" y="9"/>
                </a:lnTo>
                <a:lnTo>
                  <a:pt x="15" y="10"/>
                </a:lnTo>
                <a:lnTo>
                  <a:pt x="15" y="12"/>
                </a:lnTo>
                <a:lnTo>
                  <a:pt x="15" y="13"/>
                </a:lnTo>
                <a:lnTo>
                  <a:pt x="13" y="15"/>
                </a:lnTo>
                <a:lnTo>
                  <a:pt x="13" y="16"/>
                </a:lnTo>
                <a:lnTo>
                  <a:pt x="13" y="18"/>
                </a:lnTo>
                <a:lnTo>
                  <a:pt x="13" y="19"/>
                </a:lnTo>
                <a:lnTo>
                  <a:pt x="12" y="21"/>
                </a:lnTo>
                <a:lnTo>
                  <a:pt x="12" y="22"/>
                </a:lnTo>
                <a:lnTo>
                  <a:pt x="12" y="24"/>
                </a:lnTo>
                <a:lnTo>
                  <a:pt x="10" y="25"/>
                </a:lnTo>
                <a:lnTo>
                  <a:pt x="10" y="27"/>
                </a:lnTo>
                <a:lnTo>
                  <a:pt x="10" y="28"/>
                </a:lnTo>
                <a:lnTo>
                  <a:pt x="9" y="30"/>
                </a:lnTo>
                <a:lnTo>
                  <a:pt x="7" y="31"/>
                </a:lnTo>
                <a:lnTo>
                  <a:pt x="7" y="33"/>
                </a:lnTo>
                <a:lnTo>
                  <a:pt x="6" y="34"/>
                </a:lnTo>
                <a:lnTo>
                  <a:pt x="6" y="36"/>
                </a:lnTo>
                <a:lnTo>
                  <a:pt x="4" y="36"/>
                </a:lnTo>
                <a:lnTo>
                  <a:pt x="4" y="37"/>
                </a:lnTo>
                <a:lnTo>
                  <a:pt x="3" y="37"/>
                </a:lnTo>
                <a:lnTo>
                  <a:pt x="1" y="37"/>
                </a:lnTo>
                <a:lnTo>
                  <a:pt x="1" y="38"/>
                </a:lnTo>
                <a:lnTo>
                  <a:pt x="0" y="38"/>
                </a:lnTo>
                <a:lnTo>
                  <a:pt x="4" y="46"/>
                </a:lnTo>
                <a:lnTo>
                  <a:pt x="6" y="46"/>
                </a:lnTo>
                <a:lnTo>
                  <a:pt x="7" y="44"/>
                </a:lnTo>
                <a:lnTo>
                  <a:pt x="9" y="44"/>
                </a:lnTo>
                <a:lnTo>
                  <a:pt x="9" y="43"/>
                </a:lnTo>
                <a:lnTo>
                  <a:pt x="10" y="41"/>
                </a:lnTo>
                <a:lnTo>
                  <a:pt x="12" y="41"/>
                </a:lnTo>
                <a:lnTo>
                  <a:pt x="13" y="40"/>
                </a:lnTo>
                <a:lnTo>
                  <a:pt x="13" y="38"/>
                </a:lnTo>
                <a:lnTo>
                  <a:pt x="15" y="37"/>
                </a:lnTo>
                <a:lnTo>
                  <a:pt x="16" y="36"/>
                </a:lnTo>
                <a:lnTo>
                  <a:pt x="16" y="34"/>
                </a:lnTo>
                <a:lnTo>
                  <a:pt x="18" y="33"/>
                </a:lnTo>
                <a:lnTo>
                  <a:pt x="18" y="31"/>
                </a:lnTo>
                <a:lnTo>
                  <a:pt x="19" y="30"/>
                </a:lnTo>
                <a:lnTo>
                  <a:pt x="19" y="28"/>
                </a:lnTo>
                <a:lnTo>
                  <a:pt x="19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3" y="7"/>
                </a:lnTo>
                <a:lnTo>
                  <a:pt x="23" y="6"/>
                </a:lnTo>
                <a:lnTo>
                  <a:pt x="23" y="4"/>
                </a:lnTo>
                <a:lnTo>
                  <a:pt x="23" y="3"/>
                </a:lnTo>
                <a:lnTo>
                  <a:pt x="23" y="1"/>
                </a:lnTo>
                <a:lnTo>
                  <a:pt x="23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4" name="Freeform 110"/>
          <p:cNvSpPr>
            <a:spLocks/>
          </p:cNvSpPr>
          <p:nvPr/>
        </p:nvSpPr>
        <p:spPr bwMode="auto">
          <a:xfrm>
            <a:off x="2093913" y="5268913"/>
            <a:ext cx="69850" cy="88900"/>
          </a:xfrm>
          <a:custGeom>
            <a:avLst/>
            <a:gdLst>
              <a:gd name="T0" fmla="*/ 2 w 44"/>
              <a:gd name="T1" fmla="*/ 9 h 56"/>
              <a:gd name="T2" fmla="*/ 6 w 44"/>
              <a:gd name="T3" fmla="*/ 10 h 56"/>
              <a:gd name="T4" fmla="*/ 9 w 44"/>
              <a:gd name="T5" fmla="*/ 10 h 56"/>
              <a:gd name="T6" fmla="*/ 12 w 44"/>
              <a:gd name="T7" fmla="*/ 12 h 56"/>
              <a:gd name="T8" fmla="*/ 15 w 44"/>
              <a:gd name="T9" fmla="*/ 13 h 56"/>
              <a:gd name="T10" fmla="*/ 18 w 44"/>
              <a:gd name="T11" fmla="*/ 16 h 56"/>
              <a:gd name="T12" fmla="*/ 21 w 44"/>
              <a:gd name="T13" fmla="*/ 18 h 56"/>
              <a:gd name="T14" fmla="*/ 24 w 44"/>
              <a:gd name="T15" fmla="*/ 20 h 56"/>
              <a:gd name="T16" fmla="*/ 27 w 44"/>
              <a:gd name="T17" fmla="*/ 23 h 56"/>
              <a:gd name="T18" fmla="*/ 28 w 44"/>
              <a:gd name="T19" fmla="*/ 28 h 56"/>
              <a:gd name="T20" fmla="*/ 31 w 44"/>
              <a:gd name="T21" fmla="*/ 31 h 56"/>
              <a:gd name="T22" fmla="*/ 33 w 44"/>
              <a:gd name="T23" fmla="*/ 35 h 56"/>
              <a:gd name="T24" fmla="*/ 34 w 44"/>
              <a:gd name="T25" fmla="*/ 40 h 56"/>
              <a:gd name="T26" fmla="*/ 36 w 44"/>
              <a:gd name="T27" fmla="*/ 44 h 56"/>
              <a:gd name="T28" fmla="*/ 36 w 44"/>
              <a:gd name="T29" fmla="*/ 49 h 56"/>
              <a:gd name="T30" fmla="*/ 36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4 w 44"/>
              <a:gd name="T37" fmla="*/ 44 h 56"/>
              <a:gd name="T38" fmla="*/ 43 w 44"/>
              <a:gd name="T39" fmla="*/ 40 h 56"/>
              <a:gd name="T40" fmla="*/ 41 w 44"/>
              <a:gd name="T41" fmla="*/ 34 h 56"/>
              <a:gd name="T42" fmla="*/ 40 w 44"/>
              <a:gd name="T43" fmla="*/ 29 h 56"/>
              <a:gd name="T44" fmla="*/ 37 w 44"/>
              <a:gd name="T45" fmla="*/ 25 h 56"/>
              <a:gd name="T46" fmla="*/ 36 w 44"/>
              <a:gd name="T47" fmla="*/ 20 h 56"/>
              <a:gd name="T48" fmla="*/ 33 w 44"/>
              <a:gd name="T49" fmla="*/ 16 h 56"/>
              <a:gd name="T50" fmla="*/ 30 w 44"/>
              <a:gd name="T51" fmla="*/ 13 h 56"/>
              <a:gd name="T52" fmla="*/ 25 w 44"/>
              <a:gd name="T53" fmla="*/ 10 h 56"/>
              <a:gd name="T54" fmla="*/ 22 w 44"/>
              <a:gd name="T55" fmla="*/ 7 h 56"/>
              <a:gd name="T56" fmla="*/ 18 w 44"/>
              <a:gd name="T57" fmla="*/ 4 h 56"/>
              <a:gd name="T58" fmla="*/ 14 w 44"/>
              <a:gd name="T59" fmla="*/ 3 h 56"/>
              <a:gd name="T60" fmla="*/ 9 w 44"/>
              <a:gd name="T61" fmla="*/ 1 h 56"/>
              <a:gd name="T62" fmla="*/ 5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2" y="9"/>
                </a:lnTo>
                <a:lnTo>
                  <a:pt x="5" y="9"/>
                </a:lnTo>
                <a:lnTo>
                  <a:pt x="6" y="10"/>
                </a:lnTo>
                <a:lnTo>
                  <a:pt x="8" y="10"/>
                </a:lnTo>
                <a:lnTo>
                  <a:pt x="9" y="10"/>
                </a:lnTo>
                <a:lnTo>
                  <a:pt x="11" y="12"/>
                </a:lnTo>
                <a:lnTo>
                  <a:pt x="12" y="12"/>
                </a:lnTo>
                <a:lnTo>
                  <a:pt x="14" y="13"/>
                </a:lnTo>
                <a:lnTo>
                  <a:pt x="15" y="13"/>
                </a:lnTo>
                <a:lnTo>
                  <a:pt x="17" y="15"/>
                </a:lnTo>
                <a:lnTo>
                  <a:pt x="18" y="16"/>
                </a:lnTo>
                <a:lnTo>
                  <a:pt x="19" y="16"/>
                </a:lnTo>
                <a:lnTo>
                  <a:pt x="21" y="18"/>
                </a:lnTo>
                <a:lnTo>
                  <a:pt x="22" y="19"/>
                </a:lnTo>
                <a:lnTo>
                  <a:pt x="24" y="20"/>
                </a:lnTo>
                <a:lnTo>
                  <a:pt x="25" y="22"/>
                </a:lnTo>
                <a:lnTo>
                  <a:pt x="27" y="23"/>
                </a:lnTo>
                <a:lnTo>
                  <a:pt x="28" y="25"/>
                </a:lnTo>
                <a:lnTo>
                  <a:pt x="28" y="28"/>
                </a:lnTo>
                <a:lnTo>
                  <a:pt x="30" y="29"/>
                </a:lnTo>
                <a:lnTo>
                  <a:pt x="31" y="31"/>
                </a:lnTo>
                <a:lnTo>
                  <a:pt x="31" y="32"/>
                </a:lnTo>
                <a:lnTo>
                  <a:pt x="33" y="35"/>
                </a:lnTo>
                <a:lnTo>
                  <a:pt x="33" y="37"/>
                </a:lnTo>
                <a:lnTo>
                  <a:pt x="34" y="40"/>
                </a:lnTo>
                <a:lnTo>
                  <a:pt x="34" y="41"/>
                </a:lnTo>
                <a:lnTo>
                  <a:pt x="36" y="44"/>
                </a:lnTo>
                <a:lnTo>
                  <a:pt x="36" y="46"/>
                </a:lnTo>
                <a:lnTo>
                  <a:pt x="36" y="49"/>
                </a:lnTo>
                <a:lnTo>
                  <a:pt x="36" y="50"/>
                </a:lnTo>
                <a:lnTo>
                  <a:pt x="36" y="53"/>
                </a:lnTo>
                <a:lnTo>
                  <a:pt x="36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3" y="43"/>
                </a:lnTo>
                <a:lnTo>
                  <a:pt x="43" y="40"/>
                </a:lnTo>
                <a:lnTo>
                  <a:pt x="43" y="37"/>
                </a:lnTo>
                <a:lnTo>
                  <a:pt x="41" y="34"/>
                </a:lnTo>
                <a:lnTo>
                  <a:pt x="40" y="32"/>
                </a:lnTo>
                <a:lnTo>
                  <a:pt x="40" y="29"/>
                </a:lnTo>
                <a:lnTo>
                  <a:pt x="39" y="28"/>
                </a:lnTo>
                <a:lnTo>
                  <a:pt x="37" y="25"/>
                </a:lnTo>
                <a:lnTo>
                  <a:pt x="37" y="23"/>
                </a:lnTo>
                <a:lnTo>
                  <a:pt x="36" y="20"/>
                </a:lnTo>
                <a:lnTo>
                  <a:pt x="34" y="19"/>
                </a:lnTo>
                <a:lnTo>
                  <a:pt x="33" y="16"/>
                </a:lnTo>
                <a:lnTo>
                  <a:pt x="31" y="15"/>
                </a:lnTo>
                <a:lnTo>
                  <a:pt x="30" y="13"/>
                </a:lnTo>
                <a:lnTo>
                  <a:pt x="28" y="12"/>
                </a:lnTo>
                <a:lnTo>
                  <a:pt x="25" y="10"/>
                </a:lnTo>
                <a:lnTo>
                  <a:pt x="24" y="9"/>
                </a:lnTo>
                <a:lnTo>
                  <a:pt x="22" y="7"/>
                </a:lnTo>
                <a:lnTo>
                  <a:pt x="21" y="6"/>
                </a:lnTo>
                <a:lnTo>
                  <a:pt x="18" y="4"/>
                </a:lnTo>
                <a:lnTo>
                  <a:pt x="17" y="4"/>
                </a:lnTo>
                <a:lnTo>
                  <a:pt x="14" y="3"/>
                </a:lnTo>
                <a:lnTo>
                  <a:pt x="12" y="1"/>
                </a:lnTo>
                <a:lnTo>
                  <a:pt x="9" y="1"/>
                </a:lnTo>
                <a:lnTo>
                  <a:pt x="8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5" name="Freeform 111"/>
          <p:cNvSpPr>
            <a:spLocks/>
          </p:cNvSpPr>
          <p:nvPr/>
        </p:nvSpPr>
        <p:spPr bwMode="auto">
          <a:xfrm>
            <a:off x="1824038" y="5268913"/>
            <a:ext cx="269875" cy="14287"/>
          </a:xfrm>
          <a:custGeom>
            <a:avLst/>
            <a:gdLst>
              <a:gd name="T0" fmla="*/ 0 w 170"/>
              <a:gd name="T1" fmla="*/ 4 h 9"/>
              <a:gd name="T2" fmla="*/ 0 w 170"/>
              <a:gd name="T3" fmla="*/ 9 h 9"/>
              <a:gd name="T4" fmla="*/ 170 w 170"/>
              <a:gd name="T5" fmla="*/ 9 h 9"/>
              <a:gd name="T6" fmla="*/ 170 w 170"/>
              <a:gd name="T7" fmla="*/ 0 h 9"/>
              <a:gd name="T8" fmla="*/ 0 w 170"/>
              <a:gd name="T9" fmla="*/ 0 h 9"/>
              <a:gd name="T10" fmla="*/ 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0" y="4"/>
                </a:moveTo>
                <a:lnTo>
                  <a:pt x="0" y="9"/>
                </a:lnTo>
                <a:lnTo>
                  <a:pt x="170" y="9"/>
                </a:lnTo>
                <a:lnTo>
                  <a:pt x="170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6" name="Freeform 112"/>
          <p:cNvSpPr>
            <a:spLocks/>
          </p:cNvSpPr>
          <p:nvPr/>
        </p:nvSpPr>
        <p:spPr bwMode="auto">
          <a:xfrm>
            <a:off x="2022475" y="4448175"/>
            <a:ext cx="34925" cy="58738"/>
          </a:xfrm>
          <a:custGeom>
            <a:avLst/>
            <a:gdLst>
              <a:gd name="T0" fmla="*/ 22 w 22"/>
              <a:gd name="T1" fmla="*/ 37 h 37"/>
              <a:gd name="T2" fmla="*/ 22 w 22"/>
              <a:gd name="T3" fmla="*/ 36 h 37"/>
              <a:gd name="T4" fmla="*/ 22 w 22"/>
              <a:gd name="T5" fmla="*/ 34 h 37"/>
              <a:gd name="T6" fmla="*/ 22 w 22"/>
              <a:gd name="T7" fmla="*/ 33 h 37"/>
              <a:gd name="T8" fmla="*/ 22 w 22"/>
              <a:gd name="T9" fmla="*/ 31 h 37"/>
              <a:gd name="T10" fmla="*/ 22 w 22"/>
              <a:gd name="T11" fmla="*/ 30 h 37"/>
              <a:gd name="T12" fmla="*/ 22 w 22"/>
              <a:gd name="T13" fmla="*/ 28 h 37"/>
              <a:gd name="T14" fmla="*/ 22 w 22"/>
              <a:gd name="T15" fmla="*/ 27 h 37"/>
              <a:gd name="T16" fmla="*/ 20 w 22"/>
              <a:gd name="T17" fmla="*/ 25 h 37"/>
              <a:gd name="T18" fmla="*/ 20 w 22"/>
              <a:gd name="T19" fmla="*/ 24 h 37"/>
              <a:gd name="T20" fmla="*/ 20 w 22"/>
              <a:gd name="T21" fmla="*/ 22 h 37"/>
              <a:gd name="T22" fmla="*/ 20 w 22"/>
              <a:gd name="T23" fmla="*/ 21 h 37"/>
              <a:gd name="T24" fmla="*/ 19 w 22"/>
              <a:gd name="T25" fmla="*/ 21 h 37"/>
              <a:gd name="T26" fmla="*/ 19 w 22"/>
              <a:gd name="T27" fmla="*/ 19 h 37"/>
              <a:gd name="T28" fmla="*/ 19 w 22"/>
              <a:gd name="T29" fmla="*/ 18 h 37"/>
              <a:gd name="T30" fmla="*/ 18 w 22"/>
              <a:gd name="T31" fmla="*/ 16 h 37"/>
              <a:gd name="T32" fmla="*/ 18 w 22"/>
              <a:gd name="T33" fmla="*/ 15 h 37"/>
              <a:gd name="T34" fmla="*/ 16 w 22"/>
              <a:gd name="T35" fmla="*/ 15 h 37"/>
              <a:gd name="T36" fmla="*/ 16 w 22"/>
              <a:gd name="T37" fmla="*/ 13 h 37"/>
              <a:gd name="T38" fmla="*/ 16 w 22"/>
              <a:gd name="T39" fmla="*/ 12 h 37"/>
              <a:gd name="T40" fmla="*/ 15 w 22"/>
              <a:gd name="T41" fmla="*/ 10 h 37"/>
              <a:gd name="T42" fmla="*/ 13 w 22"/>
              <a:gd name="T43" fmla="*/ 9 h 37"/>
              <a:gd name="T44" fmla="*/ 13 w 22"/>
              <a:gd name="T45" fmla="*/ 7 h 37"/>
              <a:gd name="T46" fmla="*/ 12 w 22"/>
              <a:gd name="T47" fmla="*/ 6 h 37"/>
              <a:gd name="T48" fmla="*/ 10 w 22"/>
              <a:gd name="T49" fmla="*/ 6 h 37"/>
              <a:gd name="T50" fmla="*/ 10 w 22"/>
              <a:gd name="T51" fmla="*/ 5 h 37"/>
              <a:gd name="T52" fmla="*/ 9 w 22"/>
              <a:gd name="T53" fmla="*/ 3 h 37"/>
              <a:gd name="T54" fmla="*/ 7 w 22"/>
              <a:gd name="T55" fmla="*/ 2 h 37"/>
              <a:gd name="T56" fmla="*/ 6 w 22"/>
              <a:gd name="T57" fmla="*/ 2 h 37"/>
              <a:gd name="T58" fmla="*/ 6 w 22"/>
              <a:gd name="T59" fmla="*/ 0 h 37"/>
              <a:gd name="T60" fmla="*/ 0 w 22"/>
              <a:gd name="T61" fmla="*/ 7 h 37"/>
              <a:gd name="T62" fmla="*/ 1 w 22"/>
              <a:gd name="T63" fmla="*/ 9 h 37"/>
              <a:gd name="T64" fmla="*/ 3 w 22"/>
              <a:gd name="T65" fmla="*/ 10 h 37"/>
              <a:gd name="T66" fmla="*/ 4 w 22"/>
              <a:gd name="T67" fmla="*/ 12 h 37"/>
              <a:gd name="T68" fmla="*/ 6 w 22"/>
              <a:gd name="T69" fmla="*/ 13 h 37"/>
              <a:gd name="T70" fmla="*/ 7 w 22"/>
              <a:gd name="T71" fmla="*/ 15 h 37"/>
              <a:gd name="T72" fmla="*/ 7 w 22"/>
              <a:gd name="T73" fmla="*/ 16 h 37"/>
              <a:gd name="T74" fmla="*/ 9 w 22"/>
              <a:gd name="T75" fmla="*/ 18 h 37"/>
              <a:gd name="T76" fmla="*/ 10 w 22"/>
              <a:gd name="T77" fmla="*/ 19 h 37"/>
              <a:gd name="T78" fmla="*/ 10 w 22"/>
              <a:gd name="T79" fmla="*/ 21 h 37"/>
              <a:gd name="T80" fmla="*/ 10 w 22"/>
              <a:gd name="T81" fmla="*/ 22 h 37"/>
              <a:gd name="T82" fmla="*/ 12 w 22"/>
              <a:gd name="T83" fmla="*/ 24 h 37"/>
              <a:gd name="T84" fmla="*/ 12 w 22"/>
              <a:gd name="T85" fmla="*/ 25 h 37"/>
              <a:gd name="T86" fmla="*/ 12 w 22"/>
              <a:gd name="T87" fmla="*/ 27 h 37"/>
              <a:gd name="T88" fmla="*/ 13 w 22"/>
              <a:gd name="T89" fmla="*/ 27 h 37"/>
              <a:gd name="T90" fmla="*/ 13 w 22"/>
              <a:gd name="T91" fmla="*/ 28 h 37"/>
              <a:gd name="T92" fmla="*/ 13 w 22"/>
              <a:gd name="T93" fmla="*/ 30 h 37"/>
              <a:gd name="T94" fmla="*/ 13 w 22"/>
              <a:gd name="T95" fmla="*/ 31 h 37"/>
              <a:gd name="T96" fmla="*/ 13 w 22"/>
              <a:gd name="T97" fmla="*/ 33 h 37"/>
              <a:gd name="T98" fmla="*/ 13 w 22"/>
              <a:gd name="T99" fmla="*/ 34 h 37"/>
              <a:gd name="T100" fmla="*/ 13 w 22"/>
              <a:gd name="T101" fmla="*/ 36 h 37"/>
              <a:gd name="T102" fmla="*/ 13 w 22"/>
              <a:gd name="T103" fmla="*/ 37 h 37"/>
              <a:gd name="T104" fmla="*/ 22 w 22"/>
              <a:gd name="T105" fmla="*/ 37 h 3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2"/>
              <a:gd name="T160" fmla="*/ 0 h 37"/>
              <a:gd name="T161" fmla="*/ 22 w 22"/>
              <a:gd name="T162" fmla="*/ 37 h 3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2" h="37">
                <a:moveTo>
                  <a:pt x="22" y="37"/>
                </a:moveTo>
                <a:lnTo>
                  <a:pt x="22" y="36"/>
                </a:lnTo>
                <a:lnTo>
                  <a:pt x="22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0" y="21"/>
                </a:lnTo>
                <a:lnTo>
                  <a:pt x="19" y="21"/>
                </a:lnTo>
                <a:lnTo>
                  <a:pt x="19" y="19"/>
                </a:lnTo>
                <a:lnTo>
                  <a:pt x="19" y="18"/>
                </a:lnTo>
                <a:lnTo>
                  <a:pt x="18" y="16"/>
                </a:lnTo>
                <a:lnTo>
                  <a:pt x="18" y="15"/>
                </a:lnTo>
                <a:lnTo>
                  <a:pt x="16" y="15"/>
                </a:lnTo>
                <a:lnTo>
                  <a:pt x="16" y="13"/>
                </a:lnTo>
                <a:lnTo>
                  <a:pt x="16" y="12"/>
                </a:lnTo>
                <a:lnTo>
                  <a:pt x="15" y="10"/>
                </a:lnTo>
                <a:lnTo>
                  <a:pt x="13" y="9"/>
                </a:lnTo>
                <a:lnTo>
                  <a:pt x="13" y="7"/>
                </a:lnTo>
                <a:lnTo>
                  <a:pt x="12" y="6"/>
                </a:lnTo>
                <a:lnTo>
                  <a:pt x="10" y="6"/>
                </a:lnTo>
                <a:lnTo>
                  <a:pt x="10" y="5"/>
                </a:lnTo>
                <a:lnTo>
                  <a:pt x="9" y="3"/>
                </a:lnTo>
                <a:lnTo>
                  <a:pt x="7" y="2"/>
                </a:lnTo>
                <a:lnTo>
                  <a:pt x="6" y="2"/>
                </a:lnTo>
                <a:lnTo>
                  <a:pt x="6" y="0"/>
                </a:lnTo>
                <a:lnTo>
                  <a:pt x="0" y="7"/>
                </a:lnTo>
                <a:lnTo>
                  <a:pt x="1" y="9"/>
                </a:lnTo>
                <a:lnTo>
                  <a:pt x="3" y="10"/>
                </a:lnTo>
                <a:lnTo>
                  <a:pt x="4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9" y="18"/>
                </a:lnTo>
                <a:lnTo>
                  <a:pt x="10" y="19"/>
                </a:lnTo>
                <a:lnTo>
                  <a:pt x="10" y="21"/>
                </a:lnTo>
                <a:lnTo>
                  <a:pt x="10" y="22"/>
                </a:lnTo>
                <a:lnTo>
                  <a:pt x="12" y="24"/>
                </a:lnTo>
                <a:lnTo>
                  <a:pt x="12" y="25"/>
                </a:lnTo>
                <a:lnTo>
                  <a:pt x="12" y="27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3" y="36"/>
                </a:lnTo>
                <a:lnTo>
                  <a:pt x="13" y="37"/>
                </a:lnTo>
                <a:lnTo>
                  <a:pt x="22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7" name="Freeform 113"/>
          <p:cNvSpPr>
            <a:spLocks/>
          </p:cNvSpPr>
          <p:nvPr/>
        </p:nvSpPr>
        <p:spPr bwMode="auto">
          <a:xfrm>
            <a:off x="1982788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2 w 47"/>
              <a:gd name="T5" fmla="*/ 46 h 47"/>
              <a:gd name="T6" fmla="*/ 16 w 47"/>
              <a:gd name="T7" fmla="*/ 45 h 47"/>
              <a:gd name="T8" fmla="*/ 21 w 47"/>
              <a:gd name="T9" fmla="*/ 43 h 47"/>
              <a:gd name="T10" fmla="*/ 25 w 47"/>
              <a:gd name="T11" fmla="*/ 40 h 47"/>
              <a:gd name="T12" fmla="*/ 29 w 47"/>
              <a:gd name="T13" fmla="*/ 37 h 47"/>
              <a:gd name="T14" fmla="*/ 32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1 w 47"/>
              <a:gd name="T21" fmla="*/ 24 h 47"/>
              <a:gd name="T22" fmla="*/ 43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8 w 47"/>
              <a:gd name="T37" fmla="*/ 7 h 47"/>
              <a:gd name="T38" fmla="*/ 37 w 47"/>
              <a:gd name="T39" fmla="*/ 12 h 47"/>
              <a:gd name="T40" fmla="*/ 35 w 47"/>
              <a:gd name="T41" fmla="*/ 15 h 47"/>
              <a:gd name="T42" fmla="*/ 34 w 47"/>
              <a:gd name="T43" fmla="*/ 18 h 47"/>
              <a:gd name="T44" fmla="*/ 32 w 47"/>
              <a:gd name="T45" fmla="*/ 21 h 47"/>
              <a:gd name="T46" fmla="*/ 29 w 47"/>
              <a:gd name="T47" fmla="*/ 24 h 47"/>
              <a:gd name="T48" fmla="*/ 28 w 47"/>
              <a:gd name="T49" fmla="*/ 27 h 47"/>
              <a:gd name="T50" fmla="*/ 25 w 47"/>
              <a:gd name="T51" fmla="*/ 30 h 47"/>
              <a:gd name="T52" fmla="*/ 22 w 47"/>
              <a:gd name="T53" fmla="*/ 31 h 47"/>
              <a:gd name="T54" fmla="*/ 19 w 47"/>
              <a:gd name="T55" fmla="*/ 34 h 47"/>
              <a:gd name="T56" fmla="*/ 16 w 47"/>
              <a:gd name="T57" fmla="*/ 36 h 47"/>
              <a:gd name="T58" fmla="*/ 12 w 47"/>
              <a:gd name="T59" fmla="*/ 37 h 47"/>
              <a:gd name="T60" fmla="*/ 9 w 47"/>
              <a:gd name="T61" fmla="*/ 37 h 47"/>
              <a:gd name="T62" fmla="*/ 4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6" y="47"/>
                </a:lnTo>
                <a:lnTo>
                  <a:pt x="7" y="46"/>
                </a:lnTo>
                <a:lnTo>
                  <a:pt x="10" y="46"/>
                </a:lnTo>
                <a:lnTo>
                  <a:pt x="12" y="46"/>
                </a:lnTo>
                <a:lnTo>
                  <a:pt x="15" y="45"/>
                </a:lnTo>
                <a:lnTo>
                  <a:pt x="16" y="45"/>
                </a:lnTo>
                <a:lnTo>
                  <a:pt x="19" y="43"/>
                </a:lnTo>
                <a:lnTo>
                  <a:pt x="21" y="43"/>
                </a:lnTo>
                <a:lnTo>
                  <a:pt x="23" y="42"/>
                </a:lnTo>
                <a:lnTo>
                  <a:pt x="25" y="40"/>
                </a:lnTo>
                <a:lnTo>
                  <a:pt x="26" y="39"/>
                </a:lnTo>
                <a:lnTo>
                  <a:pt x="29" y="37"/>
                </a:lnTo>
                <a:lnTo>
                  <a:pt x="31" y="36"/>
                </a:lnTo>
                <a:lnTo>
                  <a:pt x="32" y="34"/>
                </a:lnTo>
                <a:lnTo>
                  <a:pt x="34" y="33"/>
                </a:lnTo>
                <a:lnTo>
                  <a:pt x="35" y="31"/>
                </a:lnTo>
                <a:lnTo>
                  <a:pt x="37" y="30"/>
                </a:lnTo>
                <a:lnTo>
                  <a:pt x="38" y="28"/>
                </a:lnTo>
                <a:lnTo>
                  <a:pt x="40" y="27"/>
                </a:lnTo>
                <a:lnTo>
                  <a:pt x="41" y="24"/>
                </a:lnTo>
                <a:lnTo>
                  <a:pt x="43" y="22"/>
                </a:lnTo>
                <a:lnTo>
                  <a:pt x="43" y="21"/>
                </a:lnTo>
                <a:lnTo>
                  <a:pt x="44" y="18"/>
                </a:lnTo>
                <a:lnTo>
                  <a:pt x="44" y="16"/>
                </a:lnTo>
                <a:lnTo>
                  <a:pt x="45" y="13"/>
                </a:lnTo>
                <a:lnTo>
                  <a:pt x="45" y="12"/>
                </a:lnTo>
                <a:lnTo>
                  <a:pt x="47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8" y="7"/>
                </a:lnTo>
                <a:lnTo>
                  <a:pt x="38" y="9"/>
                </a:lnTo>
                <a:lnTo>
                  <a:pt x="37" y="12"/>
                </a:lnTo>
                <a:lnTo>
                  <a:pt x="37" y="13"/>
                </a:lnTo>
                <a:lnTo>
                  <a:pt x="35" y="15"/>
                </a:lnTo>
                <a:lnTo>
                  <a:pt x="35" y="16"/>
                </a:lnTo>
                <a:lnTo>
                  <a:pt x="34" y="18"/>
                </a:lnTo>
                <a:lnTo>
                  <a:pt x="34" y="19"/>
                </a:lnTo>
                <a:lnTo>
                  <a:pt x="32" y="21"/>
                </a:lnTo>
                <a:lnTo>
                  <a:pt x="31" y="22"/>
                </a:lnTo>
                <a:lnTo>
                  <a:pt x="29" y="24"/>
                </a:lnTo>
                <a:lnTo>
                  <a:pt x="29" y="25"/>
                </a:lnTo>
                <a:lnTo>
                  <a:pt x="28" y="27"/>
                </a:lnTo>
                <a:lnTo>
                  <a:pt x="26" y="28"/>
                </a:lnTo>
                <a:lnTo>
                  <a:pt x="25" y="30"/>
                </a:lnTo>
                <a:lnTo>
                  <a:pt x="23" y="31"/>
                </a:lnTo>
                <a:lnTo>
                  <a:pt x="22" y="31"/>
                </a:lnTo>
                <a:lnTo>
                  <a:pt x="21" y="33"/>
                </a:lnTo>
                <a:lnTo>
                  <a:pt x="19" y="34"/>
                </a:lnTo>
                <a:lnTo>
                  <a:pt x="18" y="34"/>
                </a:lnTo>
                <a:lnTo>
                  <a:pt x="16" y="36"/>
                </a:lnTo>
                <a:lnTo>
                  <a:pt x="13" y="36"/>
                </a:lnTo>
                <a:lnTo>
                  <a:pt x="12" y="37"/>
                </a:lnTo>
                <a:lnTo>
                  <a:pt x="10" y="37"/>
                </a:lnTo>
                <a:lnTo>
                  <a:pt x="9" y="37"/>
                </a:lnTo>
                <a:lnTo>
                  <a:pt x="6" y="39"/>
                </a:lnTo>
                <a:lnTo>
                  <a:pt x="4" y="39"/>
                </a:lnTo>
                <a:lnTo>
                  <a:pt x="3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8" name="Freeform 114"/>
          <p:cNvSpPr>
            <a:spLocks/>
          </p:cNvSpPr>
          <p:nvPr/>
        </p:nvSpPr>
        <p:spPr bwMode="auto">
          <a:xfrm>
            <a:off x="1938338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2 w 28"/>
              <a:gd name="T3" fmla="*/ 8 h 16"/>
              <a:gd name="T4" fmla="*/ 3 w 28"/>
              <a:gd name="T5" fmla="*/ 9 h 16"/>
              <a:gd name="T6" fmla="*/ 4 w 28"/>
              <a:gd name="T7" fmla="*/ 9 h 16"/>
              <a:gd name="T8" fmla="*/ 6 w 28"/>
              <a:gd name="T9" fmla="*/ 11 h 16"/>
              <a:gd name="T10" fmla="*/ 7 w 28"/>
              <a:gd name="T11" fmla="*/ 11 h 16"/>
              <a:gd name="T12" fmla="*/ 7 w 28"/>
              <a:gd name="T13" fmla="*/ 12 h 16"/>
              <a:gd name="T14" fmla="*/ 9 w 28"/>
              <a:gd name="T15" fmla="*/ 12 h 16"/>
              <a:gd name="T16" fmla="*/ 10 w 28"/>
              <a:gd name="T17" fmla="*/ 12 h 16"/>
              <a:gd name="T18" fmla="*/ 12 w 28"/>
              <a:gd name="T19" fmla="*/ 14 h 16"/>
              <a:gd name="T20" fmla="*/ 13 w 28"/>
              <a:gd name="T21" fmla="*/ 14 h 16"/>
              <a:gd name="T22" fmla="*/ 15 w 28"/>
              <a:gd name="T23" fmla="*/ 14 h 16"/>
              <a:gd name="T24" fmla="*/ 16 w 28"/>
              <a:gd name="T25" fmla="*/ 15 h 16"/>
              <a:gd name="T26" fmla="*/ 18 w 28"/>
              <a:gd name="T27" fmla="*/ 15 h 16"/>
              <a:gd name="T28" fmla="*/ 19 w 28"/>
              <a:gd name="T29" fmla="*/ 15 h 16"/>
              <a:gd name="T30" fmla="*/ 21 w 28"/>
              <a:gd name="T31" fmla="*/ 15 h 16"/>
              <a:gd name="T32" fmla="*/ 22 w 28"/>
              <a:gd name="T33" fmla="*/ 15 h 16"/>
              <a:gd name="T34" fmla="*/ 24 w 28"/>
              <a:gd name="T35" fmla="*/ 16 h 16"/>
              <a:gd name="T36" fmla="*/ 25 w 28"/>
              <a:gd name="T37" fmla="*/ 16 h 16"/>
              <a:gd name="T38" fmla="*/ 27 w 28"/>
              <a:gd name="T39" fmla="*/ 16 h 16"/>
              <a:gd name="T40" fmla="*/ 28 w 28"/>
              <a:gd name="T41" fmla="*/ 16 h 16"/>
              <a:gd name="T42" fmla="*/ 28 w 28"/>
              <a:gd name="T43" fmla="*/ 8 h 16"/>
              <a:gd name="T44" fmla="*/ 27 w 28"/>
              <a:gd name="T45" fmla="*/ 8 h 16"/>
              <a:gd name="T46" fmla="*/ 25 w 28"/>
              <a:gd name="T47" fmla="*/ 8 h 16"/>
              <a:gd name="T48" fmla="*/ 24 w 28"/>
              <a:gd name="T49" fmla="*/ 8 h 16"/>
              <a:gd name="T50" fmla="*/ 22 w 28"/>
              <a:gd name="T51" fmla="*/ 6 h 16"/>
              <a:gd name="T52" fmla="*/ 21 w 28"/>
              <a:gd name="T53" fmla="*/ 6 h 16"/>
              <a:gd name="T54" fmla="*/ 19 w 28"/>
              <a:gd name="T55" fmla="*/ 6 h 16"/>
              <a:gd name="T56" fmla="*/ 18 w 28"/>
              <a:gd name="T57" fmla="*/ 6 h 16"/>
              <a:gd name="T58" fmla="*/ 16 w 28"/>
              <a:gd name="T59" fmla="*/ 5 h 16"/>
              <a:gd name="T60" fmla="*/ 15 w 28"/>
              <a:gd name="T61" fmla="*/ 5 h 16"/>
              <a:gd name="T62" fmla="*/ 13 w 28"/>
              <a:gd name="T63" fmla="*/ 5 h 16"/>
              <a:gd name="T64" fmla="*/ 12 w 28"/>
              <a:gd name="T65" fmla="*/ 3 h 16"/>
              <a:gd name="T66" fmla="*/ 10 w 28"/>
              <a:gd name="T67" fmla="*/ 3 h 16"/>
              <a:gd name="T68" fmla="*/ 9 w 28"/>
              <a:gd name="T69" fmla="*/ 2 h 16"/>
              <a:gd name="T70" fmla="*/ 7 w 28"/>
              <a:gd name="T71" fmla="*/ 2 h 16"/>
              <a:gd name="T72" fmla="*/ 7 w 28"/>
              <a:gd name="T73" fmla="*/ 0 h 16"/>
              <a:gd name="T74" fmla="*/ 6 w 28"/>
              <a:gd name="T75" fmla="*/ 0 h 16"/>
              <a:gd name="T76" fmla="*/ 0 w 28"/>
              <a:gd name="T77" fmla="*/ 8 h 1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8"/>
              <a:gd name="T118" fmla="*/ 0 h 16"/>
              <a:gd name="T119" fmla="*/ 28 w 28"/>
              <a:gd name="T120" fmla="*/ 16 h 1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8" h="16">
                <a:moveTo>
                  <a:pt x="0" y="8"/>
                </a:moveTo>
                <a:lnTo>
                  <a:pt x="2" y="8"/>
                </a:lnTo>
                <a:lnTo>
                  <a:pt x="3" y="9"/>
                </a:lnTo>
                <a:lnTo>
                  <a:pt x="4" y="9"/>
                </a:lnTo>
                <a:lnTo>
                  <a:pt x="6" y="11"/>
                </a:lnTo>
                <a:lnTo>
                  <a:pt x="7" y="11"/>
                </a:lnTo>
                <a:lnTo>
                  <a:pt x="7" y="12"/>
                </a:lnTo>
                <a:lnTo>
                  <a:pt x="9" y="12"/>
                </a:lnTo>
                <a:lnTo>
                  <a:pt x="10" y="12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3"/>
                </a:lnTo>
                <a:lnTo>
                  <a:pt x="10" y="3"/>
                </a:lnTo>
                <a:lnTo>
                  <a:pt x="9" y="2"/>
                </a:lnTo>
                <a:lnTo>
                  <a:pt x="7" y="2"/>
                </a:lnTo>
                <a:lnTo>
                  <a:pt x="7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9" name="Line 115"/>
          <p:cNvSpPr>
            <a:spLocks noChangeShapeType="1"/>
          </p:cNvSpPr>
          <p:nvPr/>
        </p:nvSpPr>
        <p:spPr bwMode="auto">
          <a:xfrm>
            <a:off x="1744663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60" name="Line 116"/>
          <p:cNvSpPr>
            <a:spLocks noChangeShapeType="1"/>
          </p:cNvSpPr>
          <p:nvPr/>
        </p:nvSpPr>
        <p:spPr bwMode="auto">
          <a:xfrm flipH="1" flipV="1">
            <a:off x="1679575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61" name="Freeform 117"/>
          <p:cNvSpPr>
            <a:spLocks/>
          </p:cNvSpPr>
          <p:nvPr/>
        </p:nvSpPr>
        <p:spPr bwMode="auto">
          <a:xfrm>
            <a:off x="172402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7 w 141"/>
              <a:gd name="T5" fmla="*/ 92 h 92"/>
              <a:gd name="T6" fmla="*/ 141 w 141"/>
              <a:gd name="T7" fmla="*/ 84 h 92"/>
              <a:gd name="T8" fmla="*/ 5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7" y="92"/>
                </a:lnTo>
                <a:lnTo>
                  <a:pt x="141" y="84"/>
                </a:lnTo>
                <a:lnTo>
                  <a:pt x="5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2" name="Freeform 118"/>
          <p:cNvSpPr>
            <a:spLocks/>
          </p:cNvSpPr>
          <p:nvPr/>
        </p:nvSpPr>
        <p:spPr bwMode="auto">
          <a:xfrm>
            <a:off x="2058988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3" name="Freeform 119"/>
          <p:cNvSpPr>
            <a:spLocks/>
          </p:cNvSpPr>
          <p:nvPr/>
        </p:nvSpPr>
        <p:spPr bwMode="auto">
          <a:xfrm>
            <a:off x="238760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6 w 40"/>
              <a:gd name="T5" fmla="*/ 0 h 30"/>
              <a:gd name="T6" fmla="*/ 0 w 40"/>
              <a:gd name="T7" fmla="*/ 8 h 30"/>
              <a:gd name="T8" fmla="*/ 35 w 40"/>
              <a:gd name="T9" fmla="*/ 30 h 30"/>
              <a:gd name="T10" fmla="*/ 35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6" y="0"/>
                </a:lnTo>
                <a:lnTo>
                  <a:pt x="0" y="8"/>
                </a:lnTo>
                <a:lnTo>
                  <a:pt x="35" y="30"/>
                </a:lnTo>
                <a:lnTo>
                  <a:pt x="35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4" name="Freeform 120"/>
          <p:cNvSpPr>
            <a:spLocks/>
          </p:cNvSpPr>
          <p:nvPr/>
        </p:nvSpPr>
        <p:spPr bwMode="auto">
          <a:xfrm>
            <a:off x="2447925" y="5183188"/>
            <a:ext cx="3175" cy="12700"/>
          </a:xfrm>
          <a:custGeom>
            <a:avLst/>
            <a:gdLst>
              <a:gd name="T0" fmla="*/ 2 w 2"/>
              <a:gd name="T1" fmla="*/ 8 h 8"/>
              <a:gd name="T2" fmla="*/ 0 w 2"/>
              <a:gd name="T3" fmla="*/ 3 h 8"/>
              <a:gd name="T4" fmla="*/ 2 w 2"/>
              <a:gd name="T5" fmla="*/ 0 h 8"/>
              <a:gd name="T6" fmla="*/ 2 w 2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8"/>
              <a:gd name="T14" fmla="*/ 2 w 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8">
                <a:moveTo>
                  <a:pt x="2" y="8"/>
                </a:moveTo>
                <a:lnTo>
                  <a:pt x="0" y="3"/>
                </a:lnTo>
                <a:lnTo>
                  <a:pt x="2" y="0"/>
                </a:lnTo>
                <a:lnTo>
                  <a:pt x="2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5" name="Freeform 121"/>
          <p:cNvSpPr>
            <a:spLocks/>
          </p:cNvSpPr>
          <p:nvPr/>
        </p:nvSpPr>
        <p:spPr bwMode="auto">
          <a:xfrm>
            <a:off x="238760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6 w 40"/>
              <a:gd name="T3" fmla="*/ 30 h 30"/>
              <a:gd name="T4" fmla="*/ 40 w 40"/>
              <a:gd name="T5" fmla="*/ 8 h 30"/>
              <a:gd name="T6" fmla="*/ 35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6" y="30"/>
                </a:lnTo>
                <a:lnTo>
                  <a:pt x="40" y="8"/>
                </a:lnTo>
                <a:lnTo>
                  <a:pt x="35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6" name="Rectangle 122"/>
          <p:cNvSpPr>
            <a:spLocks noChangeArrowheads="1"/>
          </p:cNvSpPr>
          <p:nvPr/>
        </p:nvSpPr>
        <p:spPr bwMode="auto">
          <a:xfrm>
            <a:off x="2732088" y="5097463"/>
            <a:ext cx="271462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7" name="Freeform 123"/>
          <p:cNvSpPr>
            <a:spLocks/>
          </p:cNvSpPr>
          <p:nvPr/>
        </p:nvSpPr>
        <p:spPr bwMode="auto">
          <a:xfrm>
            <a:off x="3003550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5 w 44"/>
              <a:gd name="T3" fmla="*/ 8 h 57"/>
              <a:gd name="T4" fmla="*/ 33 w 44"/>
              <a:gd name="T5" fmla="*/ 12 h 57"/>
              <a:gd name="T6" fmla="*/ 33 w 44"/>
              <a:gd name="T7" fmla="*/ 17 h 57"/>
              <a:gd name="T8" fmla="*/ 32 w 44"/>
              <a:gd name="T9" fmla="*/ 21 h 57"/>
              <a:gd name="T10" fmla="*/ 29 w 44"/>
              <a:gd name="T11" fmla="*/ 25 h 57"/>
              <a:gd name="T12" fmla="*/ 28 w 44"/>
              <a:gd name="T13" fmla="*/ 28 h 57"/>
              <a:gd name="T14" fmla="*/ 26 w 44"/>
              <a:gd name="T15" fmla="*/ 33 h 57"/>
              <a:gd name="T16" fmla="*/ 23 w 44"/>
              <a:gd name="T17" fmla="*/ 36 h 57"/>
              <a:gd name="T18" fmla="*/ 20 w 44"/>
              <a:gd name="T19" fmla="*/ 39 h 57"/>
              <a:gd name="T20" fmla="*/ 17 w 44"/>
              <a:gd name="T21" fmla="*/ 40 h 57"/>
              <a:gd name="T22" fmla="*/ 14 w 44"/>
              <a:gd name="T23" fmla="*/ 43 h 57"/>
              <a:gd name="T24" fmla="*/ 11 w 44"/>
              <a:gd name="T25" fmla="*/ 45 h 57"/>
              <a:gd name="T26" fmla="*/ 8 w 44"/>
              <a:gd name="T27" fmla="*/ 46 h 57"/>
              <a:gd name="T28" fmla="*/ 5 w 44"/>
              <a:gd name="T29" fmla="*/ 46 h 57"/>
              <a:gd name="T30" fmla="*/ 1 w 44"/>
              <a:gd name="T31" fmla="*/ 48 h 57"/>
              <a:gd name="T32" fmla="*/ 0 w 44"/>
              <a:gd name="T33" fmla="*/ 57 h 57"/>
              <a:gd name="T34" fmla="*/ 4 w 44"/>
              <a:gd name="T35" fmla="*/ 57 h 57"/>
              <a:gd name="T36" fmla="*/ 8 w 44"/>
              <a:gd name="T37" fmla="*/ 55 h 57"/>
              <a:gd name="T38" fmla="*/ 13 w 44"/>
              <a:gd name="T39" fmla="*/ 54 h 57"/>
              <a:gd name="T40" fmla="*/ 17 w 44"/>
              <a:gd name="T41" fmla="*/ 52 h 57"/>
              <a:gd name="T42" fmla="*/ 22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0 w 44"/>
              <a:gd name="T49" fmla="*/ 39 h 57"/>
              <a:gd name="T50" fmla="*/ 33 w 44"/>
              <a:gd name="T51" fmla="*/ 36 h 57"/>
              <a:gd name="T52" fmla="*/ 36 w 44"/>
              <a:gd name="T53" fmla="*/ 31 h 57"/>
              <a:gd name="T54" fmla="*/ 39 w 44"/>
              <a:gd name="T55" fmla="*/ 27 h 57"/>
              <a:gd name="T56" fmla="*/ 41 w 44"/>
              <a:gd name="T57" fmla="*/ 23 h 57"/>
              <a:gd name="T58" fmla="*/ 42 w 44"/>
              <a:gd name="T59" fmla="*/ 17 h 57"/>
              <a:gd name="T60" fmla="*/ 44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5" y="8"/>
                </a:lnTo>
                <a:lnTo>
                  <a:pt x="35" y="11"/>
                </a:lnTo>
                <a:lnTo>
                  <a:pt x="33" y="12"/>
                </a:lnTo>
                <a:lnTo>
                  <a:pt x="33" y="15"/>
                </a:lnTo>
                <a:lnTo>
                  <a:pt x="33" y="17"/>
                </a:lnTo>
                <a:lnTo>
                  <a:pt x="32" y="20"/>
                </a:lnTo>
                <a:lnTo>
                  <a:pt x="32" y="21"/>
                </a:lnTo>
                <a:lnTo>
                  <a:pt x="30" y="24"/>
                </a:lnTo>
                <a:lnTo>
                  <a:pt x="29" y="25"/>
                </a:lnTo>
                <a:lnTo>
                  <a:pt x="29" y="27"/>
                </a:lnTo>
                <a:lnTo>
                  <a:pt x="28" y="28"/>
                </a:lnTo>
                <a:lnTo>
                  <a:pt x="26" y="31"/>
                </a:lnTo>
                <a:lnTo>
                  <a:pt x="26" y="33"/>
                </a:lnTo>
                <a:lnTo>
                  <a:pt x="25" y="34"/>
                </a:lnTo>
                <a:lnTo>
                  <a:pt x="23" y="36"/>
                </a:lnTo>
                <a:lnTo>
                  <a:pt x="22" y="37"/>
                </a:lnTo>
                <a:lnTo>
                  <a:pt x="20" y="39"/>
                </a:lnTo>
                <a:lnTo>
                  <a:pt x="19" y="40"/>
                </a:lnTo>
                <a:lnTo>
                  <a:pt x="17" y="40"/>
                </a:lnTo>
                <a:lnTo>
                  <a:pt x="16" y="42"/>
                </a:lnTo>
                <a:lnTo>
                  <a:pt x="14" y="43"/>
                </a:lnTo>
                <a:lnTo>
                  <a:pt x="13" y="43"/>
                </a:lnTo>
                <a:lnTo>
                  <a:pt x="11" y="45"/>
                </a:lnTo>
                <a:lnTo>
                  <a:pt x="10" y="45"/>
                </a:lnTo>
                <a:lnTo>
                  <a:pt x="8" y="46"/>
                </a:lnTo>
                <a:lnTo>
                  <a:pt x="7" y="46"/>
                </a:lnTo>
                <a:lnTo>
                  <a:pt x="5" y="46"/>
                </a:lnTo>
                <a:lnTo>
                  <a:pt x="3" y="48"/>
                </a:lnTo>
                <a:lnTo>
                  <a:pt x="1" y="48"/>
                </a:lnTo>
                <a:lnTo>
                  <a:pt x="0" y="48"/>
                </a:lnTo>
                <a:lnTo>
                  <a:pt x="0" y="57"/>
                </a:lnTo>
                <a:lnTo>
                  <a:pt x="3" y="57"/>
                </a:lnTo>
                <a:lnTo>
                  <a:pt x="4" y="57"/>
                </a:lnTo>
                <a:lnTo>
                  <a:pt x="7" y="55"/>
                </a:lnTo>
                <a:lnTo>
                  <a:pt x="8" y="55"/>
                </a:lnTo>
                <a:lnTo>
                  <a:pt x="11" y="55"/>
                </a:lnTo>
                <a:lnTo>
                  <a:pt x="13" y="54"/>
                </a:lnTo>
                <a:lnTo>
                  <a:pt x="16" y="52"/>
                </a:lnTo>
                <a:lnTo>
                  <a:pt x="17" y="52"/>
                </a:lnTo>
                <a:lnTo>
                  <a:pt x="19" y="51"/>
                </a:lnTo>
                <a:lnTo>
                  <a:pt x="22" y="49"/>
                </a:lnTo>
                <a:lnTo>
                  <a:pt x="23" y="48"/>
                </a:lnTo>
                <a:lnTo>
                  <a:pt x="25" y="46"/>
                </a:lnTo>
                <a:lnTo>
                  <a:pt x="26" y="45"/>
                </a:lnTo>
                <a:lnTo>
                  <a:pt x="28" y="43"/>
                </a:lnTo>
                <a:lnTo>
                  <a:pt x="29" y="42"/>
                </a:lnTo>
                <a:lnTo>
                  <a:pt x="30" y="39"/>
                </a:lnTo>
                <a:lnTo>
                  <a:pt x="32" y="37"/>
                </a:lnTo>
                <a:lnTo>
                  <a:pt x="33" y="36"/>
                </a:lnTo>
                <a:lnTo>
                  <a:pt x="35" y="33"/>
                </a:lnTo>
                <a:lnTo>
                  <a:pt x="36" y="31"/>
                </a:lnTo>
                <a:lnTo>
                  <a:pt x="38" y="28"/>
                </a:lnTo>
                <a:lnTo>
                  <a:pt x="39" y="27"/>
                </a:lnTo>
                <a:lnTo>
                  <a:pt x="39" y="24"/>
                </a:lnTo>
                <a:lnTo>
                  <a:pt x="41" y="23"/>
                </a:lnTo>
                <a:lnTo>
                  <a:pt x="41" y="20"/>
                </a:lnTo>
                <a:lnTo>
                  <a:pt x="42" y="17"/>
                </a:lnTo>
                <a:lnTo>
                  <a:pt x="42" y="14"/>
                </a:lnTo>
                <a:lnTo>
                  <a:pt x="44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8" name="Freeform 124"/>
          <p:cNvSpPr>
            <a:spLocks/>
          </p:cNvSpPr>
          <p:nvPr/>
        </p:nvSpPr>
        <p:spPr bwMode="auto">
          <a:xfrm>
            <a:off x="3033713" y="4946650"/>
            <a:ext cx="39687" cy="74613"/>
          </a:xfrm>
          <a:custGeom>
            <a:avLst/>
            <a:gdLst>
              <a:gd name="T0" fmla="*/ 0 w 25"/>
              <a:gd name="T1" fmla="*/ 7 h 47"/>
              <a:gd name="T2" fmla="*/ 1 w 25"/>
              <a:gd name="T3" fmla="*/ 10 h 47"/>
              <a:gd name="T4" fmla="*/ 4 w 25"/>
              <a:gd name="T5" fmla="*/ 12 h 47"/>
              <a:gd name="T6" fmla="*/ 6 w 25"/>
              <a:gd name="T7" fmla="*/ 13 h 47"/>
              <a:gd name="T8" fmla="*/ 7 w 25"/>
              <a:gd name="T9" fmla="*/ 16 h 47"/>
              <a:gd name="T10" fmla="*/ 9 w 25"/>
              <a:gd name="T11" fmla="*/ 19 h 47"/>
              <a:gd name="T12" fmla="*/ 10 w 25"/>
              <a:gd name="T13" fmla="*/ 22 h 47"/>
              <a:gd name="T14" fmla="*/ 11 w 25"/>
              <a:gd name="T15" fmla="*/ 25 h 47"/>
              <a:gd name="T16" fmla="*/ 13 w 25"/>
              <a:gd name="T17" fmla="*/ 28 h 47"/>
              <a:gd name="T18" fmla="*/ 13 w 25"/>
              <a:gd name="T19" fmla="*/ 31 h 47"/>
              <a:gd name="T20" fmla="*/ 14 w 25"/>
              <a:gd name="T21" fmla="*/ 34 h 47"/>
              <a:gd name="T22" fmla="*/ 16 w 25"/>
              <a:gd name="T23" fmla="*/ 37 h 47"/>
              <a:gd name="T24" fmla="*/ 16 w 25"/>
              <a:gd name="T25" fmla="*/ 40 h 47"/>
              <a:gd name="T26" fmla="*/ 16 w 25"/>
              <a:gd name="T27" fmla="*/ 43 h 47"/>
              <a:gd name="T28" fmla="*/ 16 w 25"/>
              <a:gd name="T29" fmla="*/ 46 h 47"/>
              <a:gd name="T30" fmla="*/ 25 w 25"/>
              <a:gd name="T31" fmla="*/ 47 h 47"/>
              <a:gd name="T32" fmla="*/ 25 w 25"/>
              <a:gd name="T33" fmla="*/ 44 h 47"/>
              <a:gd name="T34" fmla="*/ 25 w 25"/>
              <a:gd name="T35" fmla="*/ 41 h 47"/>
              <a:gd name="T36" fmla="*/ 25 w 25"/>
              <a:gd name="T37" fmla="*/ 37 h 47"/>
              <a:gd name="T38" fmla="*/ 23 w 25"/>
              <a:gd name="T39" fmla="*/ 34 h 47"/>
              <a:gd name="T40" fmla="*/ 23 w 25"/>
              <a:gd name="T41" fmla="*/ 31 h 47"/>
              <a:gd name="T42" fmla="*/ 22 w 25"/>
              <a:gd name="T43" fmla="*/ 28 h 47"/>
              <a:gd name="T44" fmla="*/ 20 w 25"/>
              <a:gd name="T45" fmla="*/ 25 h 47"/>
              <a:gd name="T46" fmla="*/ 20 w 25"/>
              <a:gd name="T47" fmla="*/ 22 h 47"/>
              <a:gd name="T48" fmla="*/ 19 w 25"/>
              <a:gd name="T49" fmla="*/ 19 h 47"/>
              <a:gd name="T50" fmla="*/ 17 w 25"/>
              <a:gd name="T51" fmla="*/ 16 h 47"/>
              <a:gd name="T52" fmla="*/ 16 w 25"/>
              <a:gd name="T53" fmla="*/ 13 h 47"/>
              <a:gd name="T54" fmla="*/ 14 w 25"/>
              <a:gd name="T55" fmla="*/ 10 h 47"/>
              <a:gd name="T56" fmla="*/ 11 w 25"/>
              <a:gd name="T57" fmla="*/ 9 h 47"/>
              <a:gd name="T58" fmla="*/ 10 w 25"/>
              <a:gd name="T59" fmla="*/ 6 h 47"/>
              <a:gd name="T60" fmla="*/ 9 w 25"/>
              <a:gd name="T61" fmla="*/ 3 h 47"/>
              <a:gd name="T62" fmla="*/ 6 w 25"/>
              <a:gd name="T63" fmla="*/ 1 h 47"/>
              <a:gd name="T64" fmla="*/ 6 w 25"/>
              <a:gd name="T65" fmla="*/ 1 h 47"/>
              <a:gd name="T66" fmla="*/ 1 w 25"/>
              <a:gd name="T67" fmla="*/ 9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1" y="9"/>
                </a:moveTo>
                <a:lnTo>
                  <a:pt x="0" y="7"/>
                </a:lnTo>
                <a:lnTo>
                  <a:pt x="1" y="9"/>
                </a:lnTo>
                <a:lnTo>
                  <a:pt x="1" y="10"/>
                </a:lnTo>
                <a:lnTo>
                  <a:pt x="3" y="10"/>
                </a:lnTo>
                <a:lnTo>
                  <a:pt x="4" y="12"/>
                </a:lnTo>
                <a:lnTo>
                  <a:pt x="4" y="13"/>
                </a:lnTo>
                <a:lnTo>
                  <a:pt x="6" y="13"/>
                </a:lnTo>
                <a:lnTo>
                  <a:pt x="6" y="15"/>
                </a:lnTo>
                <a:lnTo>
                  <a:pt x="7" y="16"/>
                </a:lnTo>
                <a:lnTo>
                  <a:pt x="9" y="18"/>
                </a:lnTo>
                <a:lnTo>
                  <a:pt x="9" y="19"/>
                </a:lnTo>
                <a:lnTo>
                  <a:pt x="10" y="21"/>
                </a:lnTo>
                <a:lnTo>
                  <a:pt x="10" y="22"/>
                </a:lnTo>
                <a:lnTo>
                  <a:pt x="11" y="24"/>
                </a:lnTo>
                <a:lnTo>
                  <a:pt x="11" y="25"/>
                </a:lnTo>
                <a:lnTo>
                  <a:pt x="11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4" y="32"/>
                </a:lnTo>
                <a:lnTo>
                  <a:pt x="14" y="34"/>
                </a:lnTo>
                <a:lnTo>
                  <a:pt x="14" y="35"/>
                </a:lnTo>
                <a:lnTo>
                  <a:pt x="16" y="37"/>
                </a:lnTo>
                <a:lnTo>
                  <a:pt x="16" y="38"/>
                </a:lnTo>
                <a:lnTo>
                  <a:pt x="16" y="40"/>
                </a:lnTo>
                <a:lnTo>
                  <a:pt x="16" y="41"/>
                </a:lnTo>
                <a:lnTo>
                  <a:pt x="16" y="43"/>
                </a:lnTo>
                <a:lnTo>
                  <a:pt x="16" y="44"/>
                </a:lnTo>
                <a:lnTo>
                  <a:pt x="16" y="46"/>
                </a:lnTo>
                <a:lnTo>
                  <a:pt x="16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5" y="40"/>
                </a:lnTo>
                <a:lnTo>
                  <a:pt x="25" y="37"/>
                </a:lnTo>
                <a:lnTo>
                  <a:pt x="23" y="35"/>
                </a:lnTo>
                <a:lnTo>
                  <a:pt x="23" y="34"/>
                </a:lnTo>
                <a:lnTo>
                  <a:pt x="23" y="32"/>
                </a:lnTo>
                <a:lnTo>
                  <a:pt x="23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19" y="21"/>
                </a:lnTo>
                <a:lnTo>
                  <a:pt x="19" y="19"/>
                </a:lnTo>
                <a:lnTo>
                  <a:pt x="17" y="18"/>
                </a:lnTo>
                <a:lnTo>
                  <a:pt x="17" y="16"/>
                </a:lnTo>
                <a:lnTo>
                  <a:pt x="16" y="15"/>
                </a:lnTo>
                <a:lnTo>
                  <a:pt x="16" y="13"/>
                </a:lnTo>
                <a:lnTo>
                  <a:pt x="14" y="12"/>
                </a:lnTo>
                <a:lnTo>
                  <a:pt x="14" y="10"/>
                </a:lnTo>
                <a:lnTo>
                  <a:pt x="13" y="9"/>
                </a:lnTo>
                <a:lnTo>
                  <a:pt x="11" y="9"/>
                </a:lnTo>
                <a:lnTo>
                  <a:pt x="11" y="7"/>
                </a:lnTo>
                <a:lnTo>
                  <a:pt x="10" y="6"/>
                </a:lnTo>
                <a:lnTo>
                  <a:pt x="9" y="4"/>
                </a:lnTo>
                <a:lnTo>
                  <a:pt x="9" y="3"/>
                </a:lnTo>
                <a:lnTo>
                  <a:pt x="7" y="3"/>
                </a:lnTo>
                <a:lnTo>
                  <a:pt x="6" y="1"/>
                </a:lnTo>
                <a:lnTo>
                  <a:pt x="4" y="0"/>
                </a:lnTo>
                <a:lnTo>
                  <a:pt x="6" y="1"/>
                </a:lnTo>
                <a:lnTo>
                  <a:pt x="4" y="0"/>
                </a:lnTo>
                <a:lnTo>
                  <a:pt x="1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9" name="Freeform 125"/>
          <p:cNvSpPr>
            <a:spLocks/>
          </p:cNvSpPr>
          <p:nvPr/>
        </p:nvSpPr>
        <p:spPr bwMode="auto">
          <a:xfrm>
            <a:off x="2824163" y="4672013"/>
            <a:ext cx="215900" cy="288925"/>
          </a:xfrm>
          <a:custGeom>
            <a:avLst/>
            <a:gdLst>
              <a:gd name="T0" fmla="*/ 0 w 136"/>
              <a:gd name="T1" fmla="*/ 7 h 182"/>
              <a:gd name="T2" fmla="*/ 1 w 136"/>
              <a:gd name="T3" fmla="*/ 20 h 182"/>
              <a:gd name="T4" fmla="*/ 4 w 136"/>
              <a:gd name="T5" fmla="*/ 35 h 182"/>
              <a:gd name="T6" fmla="*/ 7 w 136"/>
              <a:gd name="T7" fmla="*/ 49 h 182"/>
              <a:gd name="T8" fmla="*/ 11 w 136"/>
              <a:gd name="T9" fmla="*/ 63 h 182"/>
              <a:gd name="T10" fmla="*/ 17 w 136"/>
              <a:gd name="T11" fmla="*/ 77 h 182"/>
              <a:gd name="T12" fmla="*/ 25 w 136"/>
              <a:gd name="T13" fmla="*/ 89 h 182"/>
              <a:gd name="T14" fmla="*/ 32 w 136"/>
              <a:gd name="T15" fmla="*/ 102 h 182"/>
              <a:gd name="T16" fmla="*/ 41 w 136"/>
              <a:gd name="T17" fmla="*/ 114 h 182"/>
              <a:gd name="T18" fmla="*/ 51 w 136"/>
              <a:gd name="T19" fmla="*/ 126 h 182"/>
              <a:gd name="T20" fmla="*/ 61 w 136"/>
              <a:gd name="T21" fmla="*/ 136 h 182"/>
              <a:gd name="T22" fmla="*/ 73 w 136"/>
              <a:gd name="T23" fmla="*/ 146 h 182"/>
              <a:gd name="T24" fmla="*/ 85 w 136"/>
              <a:gd name="T25" fmla="*/ 155 h 182"/>
              <a:gd name="T26" fmla="*/ 98 w 136"/>
              <a:gd name="T27" fmla="*/ 164 h 182"/>
              <a:gd name="T28" fmla="*/ 111 w 136"/>
              <a:gd name="T29" fmla="*/ 171 h 182"/>
              <a:gd name="T30" fmla="*/ 126 w 136"/>
              <a:gd name="T31" fmla="*/ 179 h 182"/>
              <a:gd name="T32" fmla="*/ 136 w 136"/>
              <a:gd name="T33" fmla="*/ 173 h 182"/>
              <a:gd name="T34" fmla="*/ 123 w 136"/>
              <a:gd name="T35" fmla="*/ 167 h 182"/>
              <a:gd name="T36" fmla="*/ 108 w 136"/>
              <a:gd name="T37" fmla="*/ 160 h 182"/>
              <a:gd name="T38" fmla="*/ 96 w 136"/>
              <a:gd name="T39" fmla="*/ 152 h 182"/>
              <a:gd name="T40" fmla="*/ 83 w 136"/>
              <a:gd name="T41" fmla="*/ 143 h 182"/>
              <a:gd name="T42" fmla="*/ 73 w 136"/>
              <a:gd name="T43" fmla="*/ 134 h 182"/>
              <a:gd name="T44" fmla="*/ 63 w 136"/>
              <a:gd name="T45" fmla="*/ 124 h 182"/>
              <a:gd name="T46" fmla="*/ 52 w 136"/>
              <a:gd name="T47" fmla="*/ 114 h 182"/>
              <a:gd name="T48" fmla="*/ 44 w 136"/>
              <a:gd name="T49" fmla="*/ 102 h 182"/>
              <a:gd name="T50" fmla="*/ 36 w 136"/>
              <a:gd name="T51" fmla="*/ 90 h 182"/>
              <a:gd name="T52" fmla="*/ 29 w 136"/>
              <a:gd name="T53" fmla="*/ 78 h 182"/>
              <a:gd name="T54" fmla="*/ 23 w 136"/>
              <a:gd name="T55" fmla="*/ 66 h 182"/>
              <a:gd name="T56" fmla="*/ 17 w 136"/>
              <a:gd name="T57" fmla="*/ 53 h 182"/>
              <a:gd name="T58" fmla="*/ 14 w 136"/>
              <a:gd name="T59" fmla="*/ 40 h 182"/>
              <a:gd name="T60" fmla="*/ 11 w 136"/>
              <a:gd name="T61" fmla="*/ 26 h 182"/>
              <a:gd name="T62" fmla="*/ 10 w 136"/>
              <a:gd name="T63" fmla="*/ 13 h 182"/>
              <a:gd name="T64" fmla="*/ 8 w 136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0" y="0"/>
                </a:moveTo>
                <a:lnTo>
                  <a:pt x="0" y="7"/>
                </a:lnTo>
                <a:lnTo>
                  <a:pt x="1" y="15"/>
                </a:lnTo>
                <a:lnTo>
                  <a:pt x="1" y="20"/>
                </a:lnTo>
                <a:lnTo>
                  <a:pt x="3" y="28"/>
                </a:lnTo>
                <a:lnTo>
                  <a:pt x="4" y="35"/>
                </a:lnTo>
                <a:lnTo>
                  <a:pt x="6" y="43"/>
                </a:lnTo>
                <a:lnTo>
                  <a:pt x="7" y="49"/>
                </a:lnTo>
                <a:lnTo>
                  <a:pt x="10" y="56"/>
                </a:lnTo>
                <a:lnTo>
                  <a:pt x="11" y="63"/>
                </a:lnTo>
                <a:lnTo>
                  <a:pt x="14" y="69"/>
                </a:lnTo>
                <a:lnTo>
                  <a:pt x="17" y="77"/>
                </a:lnTo>
                <a:lnTo>
                  <a:pt x="20" y="83"/>
                </a:lnTo>
                <a:lnTo>
                  <a:pt x="25" y="89"/>
                </a:lnTo>
                <a:lnTo>
                  <a:pt x="28" y="96"/>
                </a:lnTo>
                <a:lnTo>
                  <a:pt x="32" y="102"/>
                </a:lnTo>
                <a:lnTo>
                  <a:pt x="36" y="108"/>
                </a:lnTo>
                <a:lnTo>
                  <a:pt x="41" y="114"/>
                </a:lnTo>
                <a:lnTo>
                  <a:pt x="45" y="120"/>
                </a:lnTo>
                <a:lnTo>
                  <a:pt x="51" y="126"/>
                </a:lnTo>
                <a:lnTo>
                  <a:pt x="55" y="130"/>
                </a:lnTo>
                <a:lnTo>
                  <a:pt x="61" y="136"/>
                </a:lnTo>
                <a:lnTo>
                  <a:pt x="67" y="140"/>
                </a:lnTo>
                <a:lnTo>
                  <a:pt x="73" y="146"/>
                </a:lnTo>
                <a:lnTo>
                  <a:pt x="79" y="151"/>
                </a:lnTo>
                <a:lnTo>
                  <a:pt x="85" y="155"/>
                </a:lnTo>
                <a:lnTo>
                  <a:pt x="91" y="160"/>
                </a:lnTo>
                <a:lnTo>
                  <a:pt x="98" y="164"/>
                </a:lnTo>
                <a:lnTo>
                  <a:pt x="105" y="168"/>
                </a:lnTo>
                <a:lnTo>
                  <a:pt x="111" y="171"/>
                </a:lnTo>
                <a:lnTo>
                  <a:pt x="118" y="176"/>
                </a:lnTo>
                <a:lnTo>
                  <a:pt x="126" y="179"/>
                </a:lnTo>
                <a:lnTo>
                  <a:pt x="133" y="182"/>
                </a:lnTo>
                <a:lnTo>
                  <a:pt x="136" y="173"/>
                </a:lnTo>
                <a:lnTo>
                  <a:pt x="129" y="170"/>
                </a:lnTo>
                <a:lnTo>
                  <a:pt x="123" y="167"/>
                </a:lnTo>
                <a:lnTo>
                  <a:pt x="116" y="164"/>
                </a:lnTo>
                <a:lnTo>
                  <a:pt x="108" y="160"/>
                </a:lnTo>
                <a:lnTo>
                  <a:pt x="102" y="157"/>
                </a:lnTo>
                <a:lnTo>
                  <a:pt x="96" y="152"/>
                </a:lnTo>
                <a:lnTo>
                  <a:pt x="91" y="148"/>
                </a:lnTo>
                <a:lnTo>
                  <a:pt x="83" y="143"/>
                </a:lnTo>
                <a:lnTo>
                  <a:pt x="79" y="139"/>
                </a:lnTo>
                <a:lnTo>
                  <a:pt x="73" y="134"/>
                </a:lnTo>
                <a:lnTo>
                  <a:pt x="67" y="129"/>
                </a:lnTo>
                <a:lnTo>
                  <a:pt x="63" y="124"/>
                </a:lnTo>
                <a:lnTo>
                  <a:pt x="57" y="120"/>
                </a:lnTo>
                <a:lnTo>
                  <a:pt x="52" y="114"/>
                </a:lnTo>
                <a:lnTo>
                  <a:pt x="48" y="108"/>
                </a:lnTo>
                <a:lnTo>
                  <a:pt x="44" y="102"/>
                </a:lnTo>
                <a:lnTo>
                  <a:pt x="39" y="96"/>
                </a:lnTo>
                <a:lnTo>
                  <a:pt x="36" y="90"/>
                </a:lnTo>
                <a:lnTo>
                  <a:pt x="32" y="84"/>
                </a:lnTo>
                <a:lnTo>
                  <a:pt x="29" y="78"/>
                </a:lnTo>
                <a:lnTo>
                  <a:pt x="26" y="72"/>
                </a:lnTo>
                <a:lnTo>
                  <a:pt x="23" y="66"/>
                </a:lnTo>
                <a:lnTo>
                  <a:pt x="20" y="60"/>
                </a:lnTo>
                <a:lnTo>
                  <a:pt x="17" y="53"/>
                </a:lnTo>
                <a:lnTo>
                  <a:pt x="16" y="47"/>
                </a:lnTo>
                <a:lnTo>
                  <a:pt x="14" y="40"/>
                </a:lnTo>
                <a:lnTo>
                  <a:pt x="13" y="34"/>
                </a:lnTo>
                <a:lnTo>
                  <a:pt x="11" y="26"/>
                </a:lnTo>
                <a:lnTo>
                  <a:pt x="10" y="20"/>
                </a:lnTo>
                <a:lnTo>
                  <a:pt x="10" y="13"/>
                </a:lnTo>
                <a:lnTo>
                  <a:pt x="8" y="7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0" name="Freeform 126"/>
          <p:cNvSpPr>
            <a:spLocks/>
          </p:cNvSpPr>
          <p:nvPr/>
        </p:nvSpPr>
        <p:spPr bwMode="auto">
          <a:xfrm>
            <a:off x="2824163" y="4354513"/>
            <a:ext cx="363537" cy="317500"/>
          </a:xfrm>
          <a:custGeom>
            <a:avLst/>
            <a:gdLst>
              <a:gd name="T0" fmla="*/ 217 w 229"/>
              <a:gd name="T1" fmla="*/ 0 h 200"/>
              <a:gd name="T2" fmla="*/ 195 w 229"/>
              <a:gd name="T3" fmla="*/ 3 h 200"/>
              <a:gd name="T4" fmla="*/ 171 w 229"/>
              <a:gd name="T5" fmla="*/ 6 h 200"/>
              <a:gd name="T6" fmla="*/ 151 w 229"/>
              <a:gd name="T7" fmla="*/ 12 h 200"/>
              <a:gd name="T8" fmla="*/ 130 w 229"/>
              <a:gd name="T9" fmla="*/ 19 h 200"/>
              <a:gd name="T10" fmla="*/ 111 w 229"/>
              <a:gd name="T11" fmla="*/ 28 h 200"/>
              <a:gd name="T12" fmla="*/ 92 w 229"/>
              <a:gd name="T13" fmla="*/ 40 h 200"/>
              <a:gd name="T14" fmla="*/ 76 w 229"/>
              <a:gd name="T15" fmla="*/ 52 h 200"/>
              <a:gd name="T16" fmla="*/ 60 w 229"/>
              <a:gd name="T17" fmla="*/ 65 h 200"/>
              <a:gd name="T18" fmla="*/ 45 w 229"/>
              <a:gd name="T19" fmla="*/ 80 h 200"/>
              <a:gd name="T20" fmla="*/ 33 w 229"/>
              <a:gd name="T21" fmla="*/ 96 h 200"/>
              <a:gd name="T22" fmla="*/ 23 w 229"/>
              <a:gd name="T23" fmla="*/ 112 h 200"/>
              <a:gd name="T24" fmla="*/ 14 w 229"/>
              <a:gd name="T25" fmla="*/ 130 h 200"/>
              <a:gd name="T26" fmla="*/ 7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8 w 229"/>
              <a:gd name="T33" fmla="*/ 200 h 200"/>
              <a:gd name="T34" fmla="*/ 10 w 229"/>
              <a:gd name="T35" fmla="*/ 180 h 200"/>
              <a:gd name="T36" fmla="*/ 13 w 229"/>
              <a:gd name="T37" fmla="*/ 161 h 200"/>
              <a:gd name="T38" fmla="*/ 19 w 229"/>
              <a:gd name="T39" fmla="*/ 143 h 200"/>
              <a:gd name="T40" fmla="*/ 26 w 229"/>
              <a:gd name="T41" fmla="*/ 126 h 200"/>
              <a:gd name="T42" fmla="*/ 35 w 229"/>
              <a:gd name="T43" fmla="*/ 109 h 200"/>
              <a:gd name="T44" fmla="*/ 47 w 229"/>
              <a:gd name="T45" fmla="*/ 93 h 200"/>
              <a:gd name="T46" fmla="*/ 58 w 229"/>
              <a:gd name="T47" fmla="*/ 78 h 200"/>
              <a:gd name="T48" fmla="*/ 73 w 229"/>
              <a:gd name="T49" fmla="*/ 65 h 200"/>
              <a:gd name="T50" fmla="*/ 89 w 229"/>
              <a:gd name="T51" fmla="*/ 53 h 200"/>
              <a:gd name="T52" fmla="*/ 105 w 229"/>
              <a:gd name="T53" fmla="*/ 41 h 200"/>
              <a:gd name="T54" fmla="*/ 124 w 229"/>
              <a:gd name="T55" fmla="*/ 32 h 200"/>
              <a:gd name="T56" fmla="*/ 143 w 229"/>
              <a:gd name="T57" fmla="*/ 24 h 200"/>
              <a:gd name="T58" fmla="*/ 164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7" y="0"/>
                </a:lnTo>
                <a:lnTo>
                  <a:pt x="205" y="1"/>
                </a:lnTo>
                <a:lnTo>
                  <a:pt x="195" y="3"/>
                </a:lnTo>
                <a:lnTo>
                  <a:pt x="183" y="4"/>
                </a:lnTo>
                <a:lnTo>
                  <a:pt x="171" y="6"/>
                </a:lnTo>
                <a:lnTo>
                  <a:pt x="161" y="9"/>
                </a:lnTo>
                <a:lnTo>
                  <a:pt x="151" y="12"/>
                </a:lnTo>
                <a:lnTo>
                  <a:pt x="141" y="16"/>
                </a:lnTo>
                <a:lnTo>
                  <a:pt x="130" y="19"/>
                </a:lnTo>
                <a:lnTo>
                  <a:pt x="120" y="24"/>
                </a:lnTo>
                <a:lnTo>
                  <a:pt x="111" y="28"/>
                </a:lnTo>
                <a:lnTo>
                  <a:pt x="101" y="34"/>
                </a:lnTo>
                <a:lnTo>
                  <a:pt x="92" y="40"/>
                </a:lnTo>
                <a:lnTo>
                  <a:pt x="83" y="46"/>
                </a:lnTo>
                <a:lnTo>
                  <a:pt x="76" y="52"/>
                </a:lnTo>
                <a:lnTo>
                  <a:pt x="67" y="58"/>
                </a:lnTo>
                <a:lnTo>
                  <a:pt x="60" y="65"/>
                </a:lnTo>
                <a:lnTo>
                  <a:pt x="52" y="72"/>
                </a:lnTo>
                <a:lnTo>
                  <a:pt x="45" y="80"/>
                </a:lnTo>
                <a:lnTo>
                  <a:pt x="39" y="87"/>
                </a:lnTo>
                <a:lnTo>
                  <a:pt x="33" y="96"/>
                </a:lnTo>
                <a:lnTo>
                  <a:pt x="28" y="103"/>
                </a:lnTo>
                <a:lnTo>
                  <a:pt x="23" y="112"/>
                </a:lnTo>
                <a:lnTo>
                  <a:pt x="19" y="121"/>
                </a:lnTo>
                <a:lnTo>
                  <a:pt x="14" y="130"/>
                </a:lnTo>
                <a:lnTo>
                  <a:pt x="10" y="141"/>
                </a:lnTo>
                <a:lnTo>
                  <a:pt x="7" y="149"/>
                </a:lnTo>
                <a:lnTo>
                  <a:pt x="4" y="160"/>
                </a:lnTo>
                <a:lnTo>
                  <a:pt x="3" y="169"/>
                </a:lnTo>
                <a:lnTo>
                  <a:pt x="1" y="179"/>
                </a:lnTo>
                <a:lnTo>
                  <a:pt x="0" y="189"/>
                </a:lnTo>
                <a:lnTo>
                  <a:pt x="0" y="200"/>
                </a:lnTo>
                <a:lnTo>
                  <a:pt x="8" y="200"/>
                </a:lnTo>
                <a:lnTo>
                  <a:pt x="8" y="189"/>
                </a:lnTo>
                <a:lnTo>
                  <a:pt x="10" y="180"/>
                </a:lnTo>
                <a:lnTo>
                  <a:pt x="11" y="170"/>
                </a:lnTo>
                <a:lnTo>
                  <a:pt x="13" y="161"/>
                </a:lnTo>
                <a:lnTo>
                  <a:pt x="16" y="152"/>
                </a:lnTo>
                <a:lnTo>
                  <a:pt x="19" y="143"/>
                </a:lnTo>
                <a:lnTo>
                  <a:pt x="22" y="135"/>
                </a:lnTo>
                <a:lnTo>
                  <a:pt x="26" y="126"/>
                </a:lnTo>
                <a:lnTo>
                  <a:pt x="30" y="117"/>
                </a:lnTo>
                <a:lnTo>
                  <a:pt x="35" y="109"/>
                </a:lnTo>
                <a:lnTo>
                  <a:pt x="41" y="101"/>
                </a:lnTo>
                <a:lnTo>
                  <a:pt x="47" y="93"/>
                </a:lnTo>
                <a:lnTo>
                  <a:pt x="52" y="86"/>
                </a:lnTo>
                <a:lnTo>
                  <a:pt x="58" y="78"/>
                </a:lnTo>
                <a:lnTo>
                  <a:pt x="66" y="71"/>
                </a:lnTo>
                <a:lnTo>
                  <a:pt x="73" y="65"/>
                </a:lnTo>
                <a:lnTo>
                  <a:pt x="80" y="59"/>
                </a:lnTo>
                <a:lnTo>
                  <a:pt x="89" y="53"/>
                </a:lnTo>
                <a:lnTo>
                  <a:pt x="96" y="47"/>
                </a:lnTo>
                <a:lnTo>
                  <a:pt x="105" y="41"/>
                </a:lnTo>
                <a:lnTo>
                  <a:pt x="114" y="37"/>
                </a:lnTo>
                <a:lnTo>
                  <a:pt x="124" y="32"/>
                </a:lnTo>
                <a:lnTo>
                  <a:pt x="133" y="28"/>
                </a:lnTo>
                <a:lnTo>
                  <a:pt x="143" y="24"/>
                </a:lnTo>
                <a:lnTo>
                  <a:pt x="154" y="21"/>
                </a:lnTo>
                <a:lnTo>
                  <a:pt x="164" y="18"/>
                </a:lnTo>
                <a:lnTo>
                  <a:pt x="174" y="15"/>
                </a:lnTo>
                <a:lnTo>
                  <a:pt x="185" y="13"/>
                </a:lnTo>
                <a:lnTo>
                  <a:pt x="195" y="10"/>
                </a:lnTo>
                <a:lnTo>
                  <a:pt x="207" y="10"/>
                </a:lnTo>
                <a:lnTo>
                  <a:pt x="218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1" name="Freeform 127"/>
          <p:cNvSpPr>
            <a:spLocks/>
          </p:cNvSpPr>
          <p:nvPr/>
        </p:nvSpPr>
        <p:spPr bwMode="auto">
          <a:xfrm>
            <a:off x="3187700" y="4354513"/>
            <a:ext cx="365125" cy="317500"/>
          </a:xfrm>
          <a:custGeom>
            <a:avLst/>
            <a:gdLst>
              <a:gd name="T0" fmla="*/ 228 w 230"/>
              <a:gd name="T1" fmla="*/ 189 h 200"/>
              <a:gd name="T2" fmla="*/ 227 w 230"/>
              <a:gd name="T3" fmla="*/ 169 h 200"/>
              <a:gd name="T4" fmla="*/ 223 w 230"/>
              <a:gd name="T5" fmla="*/ 149 h 200"/>
              <a:gd name="T6" fmla="*/ 215 w 230"/>
              <a:gd name="T7" fmla="*/ 130 h 200"/>
              <a:gd name="T8" fmla="*/ 206 w 230"/>
              <a:gd name="T9" fmla="*/ 112 h 200"/>
              <a:gd name="T10" fmla="*/ 196 w 230"/>
              <a:gd name="T11" fmla="*/ 96 h 200"/>
              <a:gd name="T12" fmla="*/ 183 w 230"/>
              <a:gd name="T13" fmla="*/ 80 h 200"/>
              <a:gd name="T14" fmla="*/ 170 w 230"/>
              <a:gd name="T15" fmla="*/ 65 h 200"/>
              <a:gd name="T16" fmla="*/ 154 w 230"/>
              <a:gd name="T17" fmla="*/ 52 h 200"/>
              <a:gd name="T18" fmla="*/ 137 w 230"/>
              <a:gd name="T19" fmla="*/ 40 h 200"/>
              <a:gd name="T20" fmla="*/ 118 w 230"/>
              <a:gd name="T21" fmla="*/ 28 h 200"/>
              <a:gd name="T22" fmla="*/ 99 w 230"/>
              <a:gd name="T23" fmla="*/ 19 h 200"/>
              <a:gd name="T24" fmla="*/ 79 w 230"/>
              <a:gd name="T25" fmla="*/ 12 h 200"/>
              <a:gd name="T26" fmla="*/ 57 w 230"/>
              <a:gd name="T27" fmla="*/ 6 h 200"/>
              <a:gd name="T28" fmla="*/ 35 w 230"/>
              <a:gd name="T29" fmla="*/ 3 h 200"/>
              <a:gd name="T30" fmla="*/ 11 w 230"/>
              <a:gd name="T31" fmla="*/ 0 h 200"/>
              <a:gd name="T32" fmla="*/ 0 w 230"/>
              <a:gd name="T33" fmla="*/ 9 h 200"/>
              <a:gd name="T34" fmla="*/ 23 w 230"/>
              <a:gd name="T35" fmla="*/ 10 h 200"/>
              <a:gd name="T36" fmla="*/ 45 w 230"/>
              <a:gd name="T37" fmla="*/ 13 h 200"/>
              <a:gd name="T38" fmla="*/ 66 w 230"/>
              <a:gd name="T39" fmla="*/ 18 h 200"/>
              <a:gd name="T40" fmla="*/ 86 w 230"/>
              <a:gd name="T41" fmla="*/ 24 h 200"/>
              <a:gd name="T42" fmla="*/ 105 w 230"/>
              <a:gd name="T43" fmla="*/ 32 h 200"/>
              <a:gd name="T44" fmla="*/ 123 w 230"/>
              <a:gd name="T45" fmla="*/ 41 h 200"/>
              <a:gd name="T46" fmla="*/ 140 w 230"/>
              <a:gd name="T47" fmla="*/ 53 h 200"/>
              <a:gd name="T48" fmla="*/ 157 w 230"/>
              <a:gd name="T49" fmla="*/ 65 h 200"/>
              <a:gd name="T50" fmla="*/ 170 w 230"/>
              <a:gd name="T51" fmla="*/ 78 h 200"/>
              <a:gd name="T52" fmla="*/ 183 w 230"/>
              <a:gd name="T53" fmla="*/ 93 h 200"/>
              <a:gd name="T54" fmla="*/ 193 w 230"/>
              <a:gd name="T55" fmla="*/ 109 h 200"/>
              <a:gd name="T56" fmla="*/ 203 w 230"/>
              <a:gd name="T57" fmla="*/ 126 h 200"/>
              <a:gd name="T58" fmla="*/ 211 w 230"/>
              <a:gd name="T59" fmla="*/ 143 h 200"/>
              <a:gd name="T60" fmla="*/ 217 w 230"/>
              <a:gd name="T61" fmla="*/ 161 h 200"/>
              <a:gd name="T62" fmla="*/ 220 w 230"/>
              <a:gd name="T63" fmla="*/ 180 h 200"/>
              <a:gd name="T64" fmla="*/ 221 w 230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"/>
              <a:gd name="T100" fmla="*/ 0 h 200"/>
              <a:gd name="T101" fmla="*/ 230 w 230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" h="200">
                <a:moveTo>
                  <a:pt x="230" y="200"/>
                </a:moveTo>
                <a:lnTo>
                  <a:pt x="228" y="189"/>
                </a:lnTo>
                <a:lnTo>
                  <a:pt x="228" y="179"/>
                </a:lnTo>
                <a:lnTo>
                  <a:pt x="227" y="169"/>
                </a:lnTo>
                <a:lnTo>
                  <a:pt x="224" y="160"/>
                </a:lnTo>
                <a:lnTo>
                  <a:pt x="223" y="149"/>
                </a:lnTo>
                <a:lnTo>
                  <a:pt x="218" y="141"/>
                </a:lnTo>
                <a:lnTo>
                  <a:pt x="215" y="130"/>
                </a:lnTo>
                <a:lnTo>
                  <a:pt x="211" y="121"/>
                </a:lnTo>
                <a:lnTo>
                  <a:pt x="206" y="112"/>
                </a:lnTo>
                <a:lnTo>
                  <a:pt x="202" y="103"/>
                </a:lnTo>
                <a:lnTo>
                  <a:pt x="196" y="96"/>
                </a:lnTo>
                <a:lnTo>
                  <a:pt x="190" y="87"/>
                </a:lnTo>
                <a:lnTo>
                  <a:pt x="183" y="80"/>
                </a:lnTo>
                <a:lnTo>
                  <a:pt x="177" y="72"/>
                </a:lnTo>
                <a:lnTo>
                  <a:pt x="170" y="65"/>
                </a:lnTo>
                <a:lnTo>
                  <a:pt x="162" y="58"/>
                </a:lnTo>
                <a:lnTo>
                  <a:pt x="154" y="52"/>
                </a:lnTo>
                <a:lnTo>
                  <a:pt x="145" y="46"/>
                </a:lnTo>
                <a:lnTo>
                  <a:pt x="137" y="40"/>
                </a:lnTo>
                <a:lnTo>
                  <a:pt x="127" y="34"/>
                </a:lnTo>
                <a:lnTo>
                  <a:pt x="118" y="28"/>
                </a:lnTo>
                <a:lnTo>
                  <a:pt x="110" y="24"/>
                </a:lnTo>
                <a:lnTo>
                  <a:pt x="99" y="19"/>
                </a:lnTo>
                <a:lnTo>
                  <a:pt x="89" y="16"/>
                </a:lnTo>
                <a:lnTo>
                  <a:pt x="79" y="12"/>
                </a:lnTo>
                <a:lnTo>
                  <a:pt x="68" y="9"/>
                </a:lnTo>
                <a:lnTo>
                  <a:pt x="57" y="6"/>
                </a:lnTo>
                <a:lnTo>
                  <a:pt x="46" y="4"/>
                </a:lnTo>
                <a:lnTo>
                  <a:pt x="35" y="3"/>
                </a:lnTo>
                <a:lnTo>
                  <a:pt x="23" y="1"/>
                </a:lnTo>
                <a:lnTo>
                  <a:pt x="11" y="0"/>
                </a:lnTo>
                <a:lnTo>
                  <a:pt x="0" y="0"/>
                </a:lnTo>
                <a:lnTo>
                  <a:pt x="0" y="9"/>
                </a:lnTo>
                <a:lnTo>
                  <a:pt x="11" y="9"/>
                </a:lnTo>
                <a:lnTo>
                  <a:pt x="23" y="10"/>
                </a:lnTo>
                <a:lnTo>
                  <a:pt x="33" y="10"/>
                </a:lnTo>
                <a:lnTo>
                  <a:pt x="45" y="13"/>
                </a:lnTo>
                <a:lnTo>
                  <a:pt x="55" y="15"/>
                </a:lnTo>
                <a:lnTo>
                  <a:pt x="66" y="18"/>
                </a:lnTo>
                <a:lnTo>
                  <a:pt x="76" y="21"/>
                </a:lnTo>
                <a:lnTo>
                  <a:pt x="86" y="24"/>
                </a:lnTo>
                <a:lnTo>
                  <a:pt x="96" y="28"/>
                </a:lnTo>
                <a:lnTo>
                  <a:pt x="105" y="32"/>
                </a:lnTo>
                <a:lnTo>
                  <a:pt x="114" y="37"/>
                </a:lnTo>
                <a:lnTo>
                  <a:pt x="123" y="41"/>
                </a:lnTo>
                <a:lnTo>
                  <a:pt x="132" y="47"/>
                </a:lnTo>
                <a:lnTo>
                  <a:pt x="140" y="53"/>
                </a:lnTo>
                <a:lnTo>
                  <a:pt x="148" y="59"/>
                </a:lnTo>
                <a:lnTo>
                  <a:pt x="157" y="65"/>
                </a:lnTo>
                <a:lnTo>
                  <a:pt x="164" y="71"/>
                </a:lnTo>
                <a:lnTo>
                  <a:pt x="170" y="78"/>
                </a:lnTo>
                <a:lnTo>
                  <a:pt x="177" y="86"/>
                </a:lnTo>
                <a:lnTo>
                  <a:pt x="183" y="93"/>
                </a:lnTo>
                <a:lnTo>
                  <a:pt x="189" y="101"/>
                </a:lnTo>
                <a:lnTo>
                  <a:pt x="193" y="109"/>
                </a:lnTo>
                <a:lnTo>
                  <a:pt x="199" y="117"/>
                </a:lnTo>
                <a:lnTo>
                  <a:pt x="203" y="126"/>
                </a:lnTo>
                <a:lnTo>
                  <a:pt x="206" y="135"/>
                </a:lnTo>
                <a:lnTo>
                  <a:pt x="211" y="143"/>
                </a:lnTo>
                <a:lnTo>
                  <a:pt x="214" y="152"/>
                </a:lnTo>
                <a:lnTo>
                  <a:pt x="217" y="161"/>
                </a:lnTo>
                <a:lnTo>
                  <a:pt x="218" y="170"/>
                </a:lnTo>
                <a:lnTo>
                  <a:pt x="220" y="180"/>
                </a:lnTo>
                <a:lnTo>
                  <a:pt x="220" y="189"/>
                </a:lnTo>
                <a:lnTo>
                  <a:pt x="221" y="200"/>
                </a:lnTo>
                <a:lnTo>
                  <a:pt x="230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2" name="Freeform 128"/>
          <p:cNvSpPr>
            <a:spLocks/>
          </p:cNvSpPr>
          <p:nvPr/>
        </p:nvSpPr>
        <p:spPr bwMode="auto">
          <a:xfrm>
            <a:off x="3333750" y="4672013"/>
            <a:ext cx="219075" cy="288925"/>
          </a:xfrm>
          <a:custGeom>
            <a:avLst/>
            <a:gdLst>
              <a:gd name="T0" fmla="*/ 12 w 138"/>
              <a:gd name="T1" fmla="*/ 179 h 182"/>
              <a:gd name="T2" fmla="*/ 26 w 138"/>
              <a:gd name="T3" fmla="*/ 170 h 182"/>
              <a:gd name="T4" fmla="*/ 40 w 138"/>
              <a:gd name="T5" fmla="*/ 163 h 182"/>
              <a:gd name="T6" fmla="*/ 53 w 138"/>
              <a:gd name="T7" fmla="*/ 154 h 182"/>
              <a:gd name="T8" fmla="*/ 65 w 138"/>
              <a:gd name="T9" fmla="*/ 143 h 182"/>
              <a:gd name="T10" fmla="*/ 76 w 138"/>
              <a:gd name="T11" fmla="*/ 134 h 182"/>
              <a:gd name="T12" fmla="*/ 87 w 138"/>
              <a:gd name="T13" fmla="*/ 123 h 182"/>
              <a:gd name="T14" fmla="*/ 95 w 138"/>
              <a:gd name="T15" fmla="*/ 112 h 182"/>
              <a:gd name="T16" fmla="*/ 104 w 138"/>
              <a:gd name="T17" fmla="*/ 100 h 182"/>
              <a:gd name="T18" fmla="*/ 113 w 138"/>
              <a:gd name="T19" fmla="*/ 89 h 182"/>
              <a:gd name="T20" fmla="*/ 119 w 138"/>
              <a:gd name="T21" fmla="*/ 75 h 182"/>
              <a:gd name="T22" fmla="*/ 125 w 138"/>
              <a:gd name="T23" fmla="*/ 62 h 182"/>
              <a:gd name="T24" fmla="*/ 131 w 138"/>
              <a:gd name="T25" fmla="*/ 49 h 182"/>
              <a:gd name="T26" fmla="*/ 133 w 138"/>
              <a:gd name="T27" fmla="*/ 35 h 182"/>
              <a:gd name="T28" fmla="*/ 136 w 138"/>
              <a:gd name="T29" fmla="*/ 22 h 182"/>
              <a:gd name="T30" fmla="*/ 136 w 138"/>
              <a:gd name="T31" fmla="*/ 7 h 182"/>
              <a:gd name="T32" fmla="*/ 129 w 138"/>
              <a:gd name="T33" fmla="*/ 0 h 182"/>
              <a:gd name="T34" fmla="*/ 128 w 138"/>
              <a:gd name="T35" fmla="*/ 13 h 182"/>
              <a:gd name="T36" fmla="*/ 126 w 138"/>
              <a:gd name="T37" fmla="*/ 26 h 182"/>
              <a:gd name="T38" fmla="*/ 123 w 138"/>
              <a:gd name="T39" fmla="*/ 40 h 182"/>
              <a:gd name="T40" fmla="*/ 119 w 138"/>
              <a:gd name="T41" fmla="*/ 53 h 182"/>
              <a:gd name="T42" fmla="*/ 114 w 138"/>
              <a:gd name="T43" fmla="*/ 65 h 182"/>
              <a:gd name="T44" fmla="*/ 109 w 138"/>
              <a:gd name="T45" fmla="*/ 78 h 182"/>
              <a:gd name="T46" fmla="*/ 101 w 138"/>
              <a:gd name="T47" fmla="*/ 90 h 182"/>
              <a:gd name="T48" fmla="*/ 94 w 138"/>
              <a:gd name="T49" fmla="*/ 100 h 182"/>
              <a:gd name="T50" fmla="*/ 85 w 138"/>
              <a:gd name="T51" fmla="*/ 112 h 182"/>
              <a:gd name="T52" fmla="*/ 75 w 138"/>
              <a:gd name="T53" fmla="*/ 123 h 182"/>
              <a:gd name="T54" fmla="*/ 65 w 138"/>
              <a:gd name="T55" fmla="*/ 133 h 182"/>
              <a:gd name="T56" fmla="*/ 53 w 138"/>
              <a:gd name="T57" fmla="*/ 142 h 182"/>
              <a:gd name="T58" fmla="*/ 41 w 138"/>
              <a:gd name="T59" fmla="*/ 151 h 182"/>
              <a:gd name="T60" fmla="*/ 28 w 138"/>
              <a:gd name="T61" fmla="*/ 160 h 182"/>
              <a:gd name="T62" fmla="*/ 15 w 138"/>
              <a:gd name="T63" fmla="*/ 167 h 182"/>
              <a:gd name="T64" fmla="*/ 0 w 138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2"/>
              <a:gd name="T101" fmla="*/ 138 w 138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2">
                <a:moveTo>
                  <a:pt x="4" y="182"/>
                </a:moveTo>
                <a:lnTo>
                  <a:pt x="12" y="179"/>
                </a:lnTo>
                <a:lnTo>
                  <a:pt x="19" y="174"/>
                </a:lnTo>
                <a:lnTo>
                  <a:pt x="26" y="170"/>
                </a:lnTo>
                <a:lnTo>
                  <a:pt x="32" y="167"/>
                </a:lnTo>
                <a:lnTo>
                  <a:pt x="40" y="163"/>
                </a:lnTo>
                <a:lnTo>
                  <a:pt x="45" y="158"/>
                </a:lnTo>
                <a:lnTo>
                  <a:pt x="53" y="154"/>
                </a:lnTo>
                <a:lnTo>
                  <a:pt x="59" y="149"/>
                </a:lnTo>
                <a:lnTo>
                  <a:pt x="65" y="143"/>
                </a:lnTo>
                <a:lnTo>
                  <a:pt x="70" y="139"/>
                </a:lnTo>
                <a:lnTo>
                  <a:pt x="76" y="134"/>
                </a:lnTo>
                <a:lnTo>
                  <a:pt x="81" y="129"/>
                </a:lnTo>
                <a:lnTo>
                  <a:pt x="87" y="123"/>
                </a:lnTo>
                <a:lnTo>
                  <a:pt x="91" y="118"/>
                </a:lnTo>
                <a:lnTo>
                  <a:pt x="95" y="112"/>
                </a:lnTo>
                <a:lnTo>
                  <a:pt x="101" y="106"/>
                </a:lnTo>
                <a:lnTo>
                  <a:pt x="104" y="100"/>
                </a:lnTo>
                <a:lnTo>
                  <a:pt x="109" y="94"/>
                </a:lnTo>
                <a:lnTo>
                  <a:pt x="113" y="89"/>
                </a:lnTo>
                <a:lnTo>
                  <a:pt x="116" y="83"/>
                </a:lnTo>
                <a:lnTo>
                  <a:pt x="119" y="75"/>
                </a:lnTo>
                <a:lnTo>
                  <a:pt x="122" y="69"/>
                </a:lnTo>
                <a:lnTo>
                  <a:pt x="125" y="62"/>
                </a:lnTo>
                <a:lnTo>
                  <a:pt x="128" y="56"/>
                </a:lnTo>
                <a:lnTo>
                  <a:pt x="131" y="49"/>
                </a:lnTo>
                <a:lnTo>
                  <a:pt x="132" y="43"/>
                </a:lnTo>
                <a:lnTo>
                  <a:pt x="133" y="35"/>
                </a:lnTo>
                <a:lnTo>
                  <a:pt x="135" y="28"/>
                </a:lnTo>
                <a:lnTo>
                  <a:pt x="136" y="22"/>
                </a:lnTo>
                <a:lnTo>
                  <a:pt x="136" y="15"/>
                </a:lnTo>
                <a:lnTo>
                  <a:pt x="136" y="7"/>
                </a:lnTo>
                <a:lnTo>
                  <a:pt x="138" y="0"/>
                </a:lnTo>
                <a:lnTo>
                  <a:pt x="129" y="0"/>
                </a:lnTo>
                <a:lnTo>
                  <a:pt x="128" y="7"/>
                </a:lnTo>
                <a:lnTo>
                  <a:pt x="128" y="13"/>
                </a:lnTo>
                <a:lnTo>
                  <a:pt x="128" y="20"/>
                </a:lnTo>
                <a:lnTo>
                  <a:pt x="126" y="26"/>
                </a:lnTo>
                <a:lnTo>
                  <a:pt x="125" y="34"/>
                </a:lnTo>
                <a:lnTo>
                  <a:pt x="123" y="40"/>
                </a:lnTo>
                <a:lnTo>
                  <a:pt x="122" y="47"/>
                </a:lnTo>
                <a:lnTo>
                  <a:pt x="119" y="53"/>
                </a:lnTo>
                <a:lnTo>
                  <a:pt x="117" y="59"/>
                </a:lnTo>
                <a:lnTo>
                  <a:pt x="114" y="65"/>
                </a:lnTo>
                <a:lnTo>
                  <a:pt x="111" y="72"/>
                </a:lnTo>
                <a:lnTo>
                  <a:pt x="109" y="78"/>
                </a:lnTo>
                <a:lnTo>
                  <a:pt x="106" y="84"/>
                </a:lnTo>
                <a:lnTo>
                  <a:pt x="101" y="90"/>
                </a:lnTo>
                <a:lnTo>
                  <a:pt x="98" y="96"/>
                </a:lnTo>
                <a:lnTo>
                  <a:pt x="94" y="100"/>
                </a:lnTo>
                <a:lnTo>
                  <a:pt x="89" y="106"/>
                </a:lnTo>
                <a:lnTo>
                  <a:pt x="85" y="112"/>
                </a:lnTo>
                <a:lnTo>
                  <a:pt x="79" y="117"/>
                </a:lnTo>
                <a:lnTo>
                  <a:pt x="75" y="123"/>
                </a:lnTo>
                <a:lnTo>
                  <a:pt x="70" y="127"/>
                </a:lnTo>
                <a:lnTo>
                  <a:pt x="65" y="133"/>
                </a:lnTo>
                <a:lnTo>
                  <a:pt x="59" y="137"/>
                </a:lnTo>
                <a:lnTo>
                  <a:pt x="53" y="142"/>
                </a:lnTo>
                <a:lnTo>
                  <a:pt x="47" y="146"/>
                </a:lnTo>
                <a:lnTo>
                  <a:pt x="41" y="151"/>
                </a:lnTo>
                <a:lnTo>
                  <a:pt x="35" y="155"/>
                </a:lnTo>
                <a:lnTo>
                  <a:pt x="28" y="160"/>
                </a:lnTo>
                <a:lnTo>
                  <a:pt x="22" y="163"/>
                </a:lnTo>
                <a:lnTo>
                  <a:pt x="15" y="167"/>
                </a:lnTo>
                <a:lnTo>
                  <a:pt x="7" y="170"/>
                </a:lnTo>
                <a:lnTo>
                  <a:pt x="0" y="174"/>
                </a:lnTo>
                <a:lnTo>
                  <a:pt x="4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3" name="Freeform 129"/>
          <p:cNvSpPr>
            <a:spLocks/>
          </p:cNvSpPr>
          <p:nvPr/>
        </p:nvSpPr>
        <p:spPr bwMode="auto">
          <a:xfrm>
            <a:off x="3303588" y="4948238"/>
            <a:ext cx="36512" cy="73025"/>
          </a:xfrm>
          <a:custGeom>
            <a:avLst/>
            <a:gdLst>
              <a:gd name="T0" fmla="*/ 9 w 23"/>
              <a:gd name="T1" fmla="*/ 45 h 46"/>
              <a:gd name="T2" fmla="*/ 9 w 23"/>
              <a:gd name="T3" fmla="*/ 42 h 46"/>
              <a:gd name="T4" fmla="*/ 9 w 23"/>
              <a:gd name="T5" fmla="*/ 39 h 46"/>
              <a:gd name="T6" fmla="*/ 9 w 23"/>
              <a:gd name="T7" fmla="*/ 36 h 46"/>
              <a:gd name="T8" fmla="*/ 10 w 23"/>
              <a:gd name="T9" fmla="*/ 33 h 46"/>
              <a:gd name="T10" fmla="*/ 10 w 23"/>
              <a:gd name="T11" fmla="*/ 30 h 46"/>
              <a:gd name="T12" fmla="*/ 10 w 23"/>
              <a:gd name="T13" fmla="*/ 27 h 46"/>
              <a:gd name="T14" fmla="*/ 12 w 23"/>
              <a:gd name="T15" fmla="*/ 24 h 46"/>
              <a:gd name="T16" fmla="*/ 13 w 23"/>
              <a:gd name="T17" fmla="*/ 21 h 46"/>
              <a:gd name="T18" fmla="*/ 13 w 23"/>
              <a:gd name="T19" fmla="*/ 18 h 46"/>
              <a:gd name="T20" fmla="*/ 16 w 23"/>
              <a:gd name="T21" fmla="*/ 15 h 46"/>
              <a:gd name="T22" fmla="*/ 18 w 23"/>
              <a:gd name="T23" fmla="*/ 14 h 46"/>
              <a:gd name="T24" fmla="*/ 18 w 23"/>
              <a:gd name="T25" fmla="*/ 11 h 46"/>
              <a:gd name="T26" fmla="*/ 20 w 23"/>
              <a:gd name="T27" fmla="*/ 9 h 46"/>
              <a:gd name="T28" fmla="*/ 22 w 23"/>
              <a:gd name="T29" fmla="*/ 8 h 46"/>
              <a:gd name="T30" fmla="*/ 19 w 23"/>
              <a:gd name="T31" fmla="*/ 0 h 46"/>
              <a:gd name="T32" fmla="*/ 16 w 23"/>
              <a:gd name="T33" fmla="*/ 2 h 46"/>
              <a:gd name="T34" fmla="*/ 15 w 23"/>
              <a:gd name="T35" fmla="*/ 3 h 46"/>
              <a:gd name="T36" fmla="*/ 12 w 23"/>
              <a:gd name="T37" fmla="*/ 5 h 46"/>
              <a:gd name="T38" fmla="*/ 10 w 23"/>
              <a:gd name="T39" fmla="*/ 8 h 46"/>
              <a:gd name="T40" fmla="*/ 7 w 23"/>
              <a:gd name="T41" fmla="*/ 11 h 46"/>
              <a:gd name="T42" fmla="*/ 6 w 23"/>
              <a:gd name="T43" fmla="*/ 14 h 46"/>
              <a:gd name="T44" fmla="*/ 4 w 23"/>
              <a:gd name="T45" fmla="*/ 17 h 46"/>
              <a:gd name="T46" fmla="*/ 4 w 23"/>
              <a:gd name="T47" fmla="*/ 20 h 46"/>
              <a:gd name="T48" fmla="*/ 3 w 23"/>
              <a:gd name="T49" fmla="*/ 23 h 46"/>
              <a:gd name="T50" fmla="*/ 1 w 23"/>
              <a:gd name="T51" fmla="*/ 26 h 46"/>
              <a:gd name="T52" fmla="*/ 1 w 23"/>
              <a:gd name="T53" fmla="*/ 30 h 46"/>
              <a:gd name="T54" fmla="*/ 0 w 23"/>
              <a:gd name="T55" fmla="*/ 33 h 46"/>
              <a:gd name="T56" fmla="*/ 0 w 23"/>
              <a:gd name="T57" fmla="*/ 36 h 46"/>
              <a:gd name="T58" fmla="*/ 0 w 23"/>
              <a:gd name="T59" fmla="*/ 40 h 46"/>
              <a:gd name="T60" fmla="*/ 0 w 23"/>
              <a:gd name="T61" fmla="*/ 43 h 46"/>
              <a:gd name="T62" fmla="*/ 0 w 23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9" y="40"/>
                </a:lnTo>
                <a:lnTo>
                  <a:pt x="9" y="39"/>
                </a:lnTo>
                <a:lnTo>
                  <a:pt x="9" y="37"/>
                </a:lnTo>
                <a:lnTo>
                  <a:pt x="9" y="36"/>
                </a:lnTo>
                <a:lnTo>
                  <a:pt x="9" y="34"/>
                </a:lnTo>
                <a:lnTo>
                  <a:pt x="10" y="33"/>
                </a:lnTo>
                <a:lnTo>
                  <a:pt x="10" y="31"/>
                </a:lnTo>
                <a:lnTo>
                  <a:pt x="10" y="30"/>
                </a:lnTo>
                <a:lnTo>
                  <a:pt x="10" y="29"/>
                </a:lnTo>
                <a:lnTo>
                  <a:pt x="10" y="27"/>
                </a:lnTo>
                <a:lnTo>
                  <a:pt x="12" y="26"/>
                </a:lnTo>
                <a:lnTo>
                  <a:pt x="12" y="24"/>
                </a:lnTo>
                <a:lnTo>
                  <a:pt x="12" y="23"/>
                </a:lnTo>
                <a:lnTo>
                  <a:pt x="13" y="21"/>
                </a:lnTo>
                <a:lnTo>
                  <a:pt x="13" y="20"/>
                </a:lnTo>
                <a:lnTo>
                  <a:pt x="13" y="18"/>
                </a:lnTo>
                <a:lnTo>
                  <a:pt x="15" y="17"/>
                </a:lnTo>
                <a:lnTo>
                  <a:pt x="16" y="15"/>
                </a:lnTo>
                <a:lnTo>
                  <a:pt x="16" y="14"/>
                </a:lnTo>
                <a:lnTo>
                  <a:pt x="18" y="14"/>
                </a:lnTo>
                <a:lnTo>
                  <a:pt x="18" y="12"/>
                </a:lnTo>
                <a:lnTo>
                  <a:pt x="18" y="11"/>
                </a:lnTo>
                <a:lnTo>
                  <a:pt x="19" y="11"/>
                </a:lnTo>
                <a:lnTo>
                  <a:pt x="20" y="9"/>
                </a:lnTo>
                <a:lnTo>
                  <a:pt x="22" y="9"/>
                </a:lnTo>
                <a:lnTo>
                  <a:pt x="22" y="8"/>
                </a:lnTo>
                <a:lnTo>
                  <a:pt x="23" y="8"/>
                </a:lnTo>
                <a:lnTo>
                  <a:pt x="19" y="0"/>
                </a:lnTo>
                <a:lnTo>
                  <a:pt x="18" y="0"/>
                </a:lnTo>
                <a:lnTo>
                  <a:pt x="16" y="2"/>
                </a:lnTo>
                <a:lnTo>
                  <a:pt x="15" y="2"/>
                </a:lnTo>
                <a:lnTo>
                  <a:pt x="15" y="3"/>
                </a:lnTo>
                <a:lnTo>
                  <a:pt x="13" y="5"/>
                </a:lnTo>
                <a:lnTo>
                  <a:pt x="12" y="5"/>
                </a:lnTo>
                <a:lnTo>
                  <a:pt x="10" y="6"/>
                </a:lnTo>
                <a:lnTo>
                  <a:pt x="10" y="8"/>
                </a:lnTo>
                <a:lnTo>
                  <a:pt x="9" y="9"/>
                </a:lnTo>
                <a:lnTo>
                  <a:pt x="7" y="11"/>
                </a:lnTo>
                <a:lnTo>
                  <a:pt x="7" y="12"/>
                </a:lnTo>
                <a:lnTo>
                  <a:pt x="6" y="14"/>
                </a:lnTo>
                <a:lnTo>
                  <a:pt x="6" y="15"/>
                </a:lnTo>
                <a:lnTo>
                  <a:pt x="4" y="17"/>
                </a:lnTo>
                <a:lnTo>
                  <a:pt x="4" y="18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3" y="24"/>
                </a:lnTo>
                <a:lnTo>
                  <a:pt x="1" y="26"/>
                </a:lnTo>
                <a:lnTo>
                  <a:pt x="1" y="29"/>
                </a:lnTo>
                <a:lnTo>
                  <a:pt x="1" y="30"/>
                </a:lnTo>
                <a:lnTo>
                  <a:pt x="1" y="31"/>
                </a:lnTo>
                <a:lnTo>
                  <a:pt x="0" y="33"/>
                </a:lnTo>
                <a:lnTo>
                  <a:pt x="0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4" name="Freeform 130"/>
          <p:cNvSpPr>
            <a:spLocks/>
          </p:cNvSpPr>
          <p:nvPr/>
        </p:nvSpPr>
        <p:spPr bwMode="auto">
          <a:xfrm>
            <a:off x="3303588" y="5021263"/>
            <a:ext cx="69850" cy="90487"/>
          </a:xfrm>
          <a:custGeom>
            <a:avLst/>
            <a:gdLst>
              <a:gd name="T0" fmla="*/ 42 w 44"/>
              <a:gd name="T1" fmla="*/ 48 h 57"/>
              <a:gd name="T2" fmla="*/ 38 w 44"/>
              <a:gd name="T3" fmla="*/ 46 h 57"/>
              <a:gd name="T4" fmla="*/ 35 w 44"/>
              <a:gd name="T5" fmla="*/ 46 h 57"/>
              <a:gd name="T6" fmla="*/ 32 w 44"/>
              <a:gd name="T7" fmla="*/ 45 h 57"/>
              <a:gd name="T8" fmla="*/ 29 w 44"/>
              <a:gd name="T9" fmla="*/ 43 h 57"/>
              <a:gd name="T10" fmla="*/ 26 w 44"/>
              <a:gd name="T11" fmla="*/ 40 h 57"/>
              <a:gd name="T12" fmla="*/ 23 w 44"/>
              <a:gd name="T13" fmla="*/ 39 h 57"/>
              <a:gd name="T14" fmla="*/ 20 w 44"/>
              <a:gd name="T15" fmla="*/ 36 h 57"/>
              <a:gd name="T16" fmla="*/ 18 w 44"/>
              <a:gd name="T17" fmla="*/ 33 h 57"/>
              <a:gd name="T18" fmla="*/ 16 w 44"/>
              <a:gd name="T19" fmla="*/ 28 h 57"/>
              <a:gd name="T20" fmla="*/ 13 w 44"/>
              <a:gd name="T21" fmla="*/ 25 h 57"/>
              <a:gd name="T22" fmla="*/ 12 w 44"/>
              <a:gd name="T23" fmla="*/ 21 h 57"/>
              <a:gd name="T24" fmla="*/ 10 w 44"/>
              <a:gd name="T25" fmla="*/ 17 h 57"/>
              <a:gd name="T26" fmla="*/ 9 w 44"/>
              <a:gd name="T27" fmla="*/ 12 h 57"/>
              <a:gd name="T28" fmla="*/ 9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0 w 44"/>
              <a:gd name="T37" fmla="*/ 12 h 57"/>
              <a:gd name="T38" fmla="*/ 1 w 44"/>
              <a:gd name="T39" fmla="*/ 17 h 57"/>
              <a:gd name="T40" fmla="*/ 3 w 44"/>
              <a:gd name="T41" fmla="*/ 23 h 57"/>
              <a:gd name="T42" fmla="*/ 4 w 44"/>
              <a:gd name="T43" fmla="*/ 27 h 57"/>
              <a:gd name="T44" fmla="*/ 7 w 44"/>
              <a:gd name="T45" fmla="*/ 31 h 57"/>
              <a:gd name="T46" fmla="*/ 9 w 44"/>
              <a:gd name="T47" fmla="*/ 36 h 57"/>
              <a:gd name="T48" fmla="*/ 12 w 44"/>
              <a:gd name="T49" fmla="*/ 40 h 57"/>
              <a:gd name="T50" fmla="*/ 15 w 44"/>
              <a:gd name="T51" fmla="*/ 43 h 57"/>
              <a:gd name="T52" fmla="*/ 19 w 44"/>
              <a:gd name="T53" fmla="*/ 46 h 57"/>
              <a:gd name="T54" fmla="*/ 22 w 44"/>
              <a:gd name="T55" fmla="*/ 49 h 57"/>
              <a:gd name="T56" fmla="*/ 26 w 44"/>
              <a:gd name="T57" fmla="*/ 52 h 57"/>
              <a:gd name="T58" fmla="*/ 31 w 44"/>
              <a:gd name="T59" fmla="*/ 54 h 57"/>
              <a:gd name="T60" fmla="*/ 35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2" y="48"/>
                </a:lnTo>
                <a:lnTo>
                  <a:pt x="40" y="48"/>
                </a:lnTo>
                <a:lnTo>
                  <a:pt x="38" y="46"/>
                </a:lnTo>
                <a:lnTo>
                  <a:pt x="37" y="46"/>
                </a:lnTo>
                <a:lnTo>
                  <a:pt x="35" y="46"/>
                </a:lnTo>
                <a:lnTo>
                  <a:pt x="34" y="45"/>
                </a:lnTo>
                <a:lnTo>
                  <a:pt x="32" y="45"/>
                </a:lnTo>
                <a:lnTo>
                  <a:pt x="31" y="43"/>
                </a:lnTo>
                <a:lnTo>
                  <a:pt x="29" y="43"/>
                </a:lnTo>
                <a:lnTo>
                  <a:pt x="28" y="42"/>
                </a:lnTo>
                <a:lnTo>
                  <a:pt x="26" y="40"/>
                </a:lnTo>
                <a:lnTo>
                  <a:pt x="25" y="40"/>
                </a:lnTo>
                <a:lnTo>
                  <a:pt x="23" y="39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8" y="33"/>
                </a:lnTo>
                <a:lnTo>
                  <a:pt x="16" y="31"/>
                </a:lnTo>
                <a:lnTo>
                  <a:pt x="16" y="28"/>
                </a:lnTo>
                <a:lnTo>
                  <a:pt x="15" y="27"/>
                </a:lnTo>
                <a:lnTo>
                  <a:pt x="13" y="25"/>
                </a:lnTo>
                <a:lnTo>
                  <a:pt x="13" y="24"/>
                </a:lnTo>
                <a:lnTo>
                  <a:pt x="12" y="21"/>
                </a:lnTo>
                <a:lnTo>
                  <a:pt x="12" y="20"/>
                </a:lnTo>
                <a:lnTo>
                  <a:pt x="10" y="17"/>
                </a:lnTo>
                <a:lnTo>
                  <a:pt x="10" y="15"/>
                </a:lnTo>
                <a:lnTo>
                  <a:pt x="9" y="12"/>
                </a:lnTo>
                <a:lnTo>
                  <a:pt x="9" y="11"/>
                </a:lnTo>
                <a:lnTo>
                  <a:pt x="9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0" y="12"/>
                </a:lnTo>
                <a:lnTo>
                  <a:pt x="1" y="14"/>
                </a:lnTo>
                <a:lnTo>
                  <a:pt x="1" y="17"/>
                </a:lnTo>
                <a:lnTo>
                  <a:pt x="1" y="20"/>
                </a:lnTo>
                <a:lnTo>
                  <a:pt x="3" y="23"/>
                </a:lnTo>
                <a:lnTo>
                  <a:pt x="4" y="24"/>
                </a:lnTo>
                <a:lnTo>
                  <a:pt x="4" y="27"/>
                </a:lnTo>
                <a:lnTo>
                  <a:pt x="6" y="28"/>
                </a:lnTo>
                <a:lnTo>
                  <a:pt x="7" y="31"/>
                </a:lnTo>
                <a:lnTo>
                  <a:pt x="9" y="33"/>
                </a:lnTo>
                <a:lnTo>
                  <a:pt x="9" y="36"/>
                </a:lnTo>
                <a:lnTo>
                  <a:pt x="10" y="37"/>
                </a:lnTo>
                <a:lnTo>
                  <a:pt x="12" y="40"/>
                </a:lnTo>
                <a:lnTo>
                  <a:pt x="13" y="42"/>
                </a:lnTo>
                <a:lnTo>
                  <a:pt x="15" y="43"/>
                </a:lnTo>
                <a:lnTo>
                  <a:pt x="18" y="45"/>
                </a:lnTo>
                <a:lnTo>
                  <a:pt x="19" y="46"/>
                </a:lnTo>
                <a:lnTo>
                  <a:pt x="20" y="48"/>
                </a:lnTo>
                <a:lnTo>
                  <a:pt x="22" y="49"/>
                </a:lnTo>
                <a:lnTo>
                  <a:pt x="25" y="51"/>
                </a:lnTo>
                <a:lnTo>
                  <a:pt x="26" y="52"/>
                </a:lnTo>
                <a:lnTo>
                  <a:pt x="28" y="52"/>
                </a:lnTo>
                <a:lnTo>
                  <a:pt x="31" y="54"/>
                </a:lnTo>
                <a:lnTo>
                  <a:pt x="32" y="55"/>
                </a:lnTo>
                <a:lnTo>
                  <a:pt x="35" y="55"/>
                </a:lnTo>
                <a:lnTo>
                  <a:pt x="37" y="55"/>
                </a:lnTo>
                <a:lnTo>
                  <a:pt x="40" y="57"/>
                </a:lnTo>
                <a:lnTo>
                  <a:pt x="41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5" name="Freeform 131"/>
          <p:cNvSpPr>
            <a:spLocks/>
          </p:cNvSpPr>
          <p:nvPr/>
        </p:nvSpPr>
        <p:spPr bwMode="auto">
          <a:xfrm>
            <a:off x="3373438" y="5097463"/>
            <a:ext cx="269875" cy="14287"/>
          </a:xfrm>
          <a:custGeom>
            <a:avLst/>
            <a:gdLst>
              <a:gd name="T0" fmla="*/ 170 w 170"/>
              <a:gd name="T1" fmla="*/ 4 h 9"/>
              <a:gd name="T2" fmla="*/ 170 w 170"/>
              <a:gd name="T3" fmla="*/ 0 h 9"/>
              <a:gd name="T4" fmla="*/ 0 w 170"/>
              <a:gd name="T5" fmla="*/ 0 h 9"/>
              <a:gd name="T6" fmla="*/ 0 w 170"/>
              <a:gd name="T7" fmla="*/ 9 h 9"/>
              <a:gd name="T8" fmla="*/ 170 w 170"/>
              <a:gd name="T9" fmla="*/ 9 h 9"/>
              <a:gd name="T10" fmla="*/ 17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170" y="4"/>
                </a:moveTo>
                <a:lnTo>
                  <a:pt x="170" y="0"/>
                </a:lnTo>
                <a:lnTo>
                  <a:pt x="0" y="0"/>
                </a:lnTo>
                <a:lnTo>
                  <a:pt x="0" y="9"/>
                </a:lnTo>
                <a:lnTo>
                  <a:pt x="170" y="9"/>
                </a:lnTo>
                <a:lnTo>
                  <a:pt x="17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6" name="Rectangle 132"/>
          <p:cNvSpPr>
            <a:spLocks noChangeArrowheads="1"/>
          </p:cNvSpPr>
          <p:nvPr/>
        </p:nvSpPr>
        <p:spPr bwMode="auto">
          <a:xfrm>
            <a:off x="3373438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7" name="Freeform 133"/>
          <p:cNvSpPr>
            <a:spLocks/>
          </p:cNvSpPr>
          <p:nvPr/>
        </p:nvSpPr>
        <p:spPr bwMode="auto">
          <a:xfrm>
            <a:off x="3303588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10 w 44"/>
              <a:gd name="T5" fmla="*/ 44 h 56"/>
              <a:gd name="T6" fmla="*/ 12 w 44"/>
              <a:gd name="T7" fmla="*/ 40 h 56"/>
              <a:gd name="T8" fmla="*/ 13 w 44"/>
              <a:gd name="T9" fmla="*/ 35 h 56"/>
              <a:gd name="T10" fmla="*/ 15 w 44"/>
              <a:gd name="T11" fmla="*/ 31 h 56"/>
              <a:gd name="T12" fmla="*/ 16 w 44"/>
              <a:gd name="T13" fmla="*/ 28 h 56"/>
              <a:gd name="T14" fmla="*/ 19 w 44"/>
              <a:gd name="T15" fmla="*/ 23 h 56"/>
              <a:gd name="T16" fmla="*/ 20 w 44"/>
              <a:gd name="T17" fmla="*/ 20 h 56"/>
              <a:gd name="T18" fmla="*/ 23 w 44"/>
              <a:gd name="T19" fmla="*/ 18 h 56"/>
              <a:gd name="T20" fmla="*/ 26 w 44"/>
              <a:gd name="T21" fmla="*/ 16 h 56"/>
              <a:gd name="T22" fmla="*/ 29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40 w 44"/>
              <a:gd name="T29" fmla="*/ 10 h 56"/>
              <a:gd name="T30" fmla="*/ 42 w 44"/>
              <a:gd name="T31" fmla="*/ 9 h 56"/>
              <a:gd name="T32" fmla="*/ 44 w 44"/>
              <a:gd name="T33" fmla="*/ 0 h 56"/>
              <a:gd name="T34" fmla="*/ 40 w 44"/>
              <a:gd name="T35" fmla="*/ 0 h 56"/>
              <a:gd name="T36" fmla="*/ 35 w 44"/>
              <a:gd name="T37" fmla="*/ 1 h 56"/>
              <a:gd name="T38" fmla="*/ 31 w 44"/>
              <a:gd name="T39" fmla="*/ 3 h 56"/>
              <a:gd name="T40" fmla="*/ 26 w 44"/>
              <a:gd name="T41" fmla="*/ 4 h 56"/>
              <a:gd name="T42" fmla="*/ 23 w 44"/>
              <a:gd name="T43" fmla="*/ 7 h 56"/>
              <a:gd name="T44" fmla="*/ 19 w 44"/>
              <a:gd name="T45" fmla="*/ 10 h 56"/>
              <a:gd name="T46" fmla="*/ 16 w 44"/>
              <a:gd name="T47" fmla="*/ 13 h 56"/>
              <a:gd name="T48" fmla="*/ 13 w 44"/>
              <a:gd name="T49" fmla="*/ 16 h 56"/>
              <a:gd name="T50" fmla="*/ 10 w 44"/>
              <a:gd name="T51" fmla="*/ 20 h 56"/>
              <a:gd name="T52" fmla="*/ 7 w 44"/>
              <a:gd name="T53" fmla="*/ 25 h 56"/>
              <a:gd name="T54" fmla="*/ 6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1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10" y="46"/>
                </a:lnTo>
                <a:lnTo>
                  <a:pt x="10" y="44"/>
                </a:lnTo>
                <a:lnTo>
                  <a:pt x="10" y="41"/>
                </a:lnTo>
                <a:lnTo>
                  <a:pt x="12" y="40"/>
                </a:lnTo>
                <a:lnTo>
                  <a:pt x="12" y="37"/>
                </a:lnTo>
                <a:lnTo>
                  <a:pt x="13" y="35"/>
                </a:lnTo>
                <a:lnTo>
                  <a:pt x="13" y="32"/>
                </a:lnTo>
                <a:lnTo>
                  <a:pt x="15" y="31"/>
                </a:lnTo>
                <a:lnTo>
                  <a:pt x="15" y="29"/>
                </a:lnTo>
                <a:lnTo>
                  <a:pt x="16" y="28"/>
                </a:lnTo>
                <a:lnTo>
                  <a:pt x="18" y="25"/>
                </a:lnTo>
                <a:lnTo>
                  <a:pt x="19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3" y="18"/>
                </a:lnTo>
                <a:lnTo>
                  <a:pt x="25" y="16"/>
                </a:lnTo>
                <a:lnTo>
                  <a:pt x="26" y="16"/>
                </a:lnTo>
                <a:lnTo>
                  <a:pt x="28" y="15"/>
                </a:lnTo>
                <a:lnTo>
                  <a:pt x="29" y="13"/>
                </a:lnTo>
                <a:lnTo>
                  <a:pt x="31" y="13"/>
                </a:lnTo>
                <a:lnTo>
                  <a:pt x="32" y="12"/>
                </a:lnTo>
                <a:lnTo>
                  <a:pt x="34" y="12"/>
                </a:lnTo>
                <a:lnTo>
                  <a:pt x="35" y="10"/>
                </a:lnTo>
                <a:lnTo>
                  <a:pt x="38" y="10"/>
                </a:lnTo>
                <a:lnTo>
                  <a:pt x="40" y="10"/>
                </a:lnTo>
                <a:lnTo>
                  <a:pt x="41" y="9"/>
                </a:lnTo>
                <a:lnTo>
                  <a:pt x="42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40" y="0"/>
                </a:lnTo>
                <a:lnTo>
                  <a:pt x="38" y="1"/>
                </a:lnTo>
                <a:lnTo>
                  <a:pt x="35" y="1"/>
                </a:lnTo>
                <a:lnTo>
                  <a:pt x="34" y="1"/>
                </a:lnTo>
                <a:lnTo>
                  <a:pt x="31" y="3"/>
                </a:lnTo>
                <a:lnTo>
                  <a:pt x="29" y="4"/>
                </a:lnTo>
                <a:lnTo>
                  <a:pt x="26" y="4"/>
                </a:lnTo>
                <a:lnTo>
                  <a:pt x="25" y="6"/>
                </a:lnTo>
                <a:lnTo>
                  <a:pt x="23" y="7"/>
                </a:lnTo>
                <a:lnTo>
                  <a:pt x="20" y="9"/>
                </a:lnTo>
                <a:lnTo>
                  <a:pt x="19" y="10"/>
                </a:lnTo>
                <a:lnTo>
                  <a:pt x="18" y="12"/>
                </a:lnTo>
                <a:lnTo>
                  <a:pt x="16" y="13"/>
                </a:lnTo>
                <a:lnTo>
                  <a:pt x="15" y="15"/>
                </a:lnTo>
                <a:lnTo>
                  <a:pt x="13" y="16"/>
                </a:lnTo>
                <a:lnTo>
                  <a:pt x="12" y="19"/>
                </a:lnTo>
                <a:lnTo>
                  <a:pt x="10" y="20"/>
                </a:lnTo>
                <a:lnTo>
                  <a:pt x="9" y="23"/>
                </a:lnTo>
                <a:lnTo>
                  <a:pt x="7" y="25"/>
                </a:lnTo>
                <a:lnTo>
                  <a:pt x="6" y="28"/>
                </a:lnTo>
                <a:lnTo>
                  <a:pt x="6" y="29"/>
                </a:lnTo>
                <a:lnTo>
                  <a:pt x="4" y="32"/>
                </a:lnTo>
                <a:lnTo>
                  <a:pt x="3" y="34"/>
                </a:lnTo>
                <a:lnTo>
                  <a:pt x="3" y="37"/>
                </a:lnTo>
                <a:lnTo>
                  <a:pt x="1" y="40"/>
                </a:lnTo>
                <a:lnTo>
                  <a:pt x="1" y="43"/>
                </a:lnTo>
                <a:lnTo>
                  <a:pt x="1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8" name="Freeform 134"/>
          <p:cNvSpPr>
            <a:spLocks/>
          </p:cNvSpPr>
          <p:nvPr/>
        </p:nvSpPr>
        <p:spPr bwMode="auto">
          <a:xfrm>
            <a:off x="3303588" y="5357813"/>
            <a:ext cx="39687" cy="74612"/>
          </a:xfrm>
          <a:custGeom>
            <a:avLst/>
            <a:gdLst>
              <a:gd name="T0" fmla="*/ 25 w 25"/>
              <a:gd name="T1" fmla="*/ 40 h 47"/>
              <a:gd name="T2" fmla="*/ 23 w 25"/>
              <a:gd name="T3" fmla="*/ 37 h 47"/>
              <a:gd name="T4" fmla="*/ 22 w 25"/>
              <a:gd name="T5" fmla="*/ 36 h 47"/>
              <a:gd name="T6" fmla="*/ 19 w 25"/>
              <a:gd name="T7" fmla="*/ 33 h 47"/>
              <a:gd name="T8" fmla="*/ 18 w 25"/>
              <a:gd name="T9" fmla="*/ 31 h 47"/>
              <a:gd name="T10" fmla="*/ 16 w 25"/>
              <a:gd name="T11" fmla="*/ 28 h 47"/>
              <a:gd name="T12" fmla="*/ 15 w 25"/>
              <a:gd name="T13" fmla="*/ 25 h 47"/>
              <a:gd name="T14" fmla="*/ 13 w 25"/>
              <a:gd name="T15" fmla="*/ 22 h 47"/>
              <a:gd name="T16" fmla="*/ 12 w 25"/>
              <a:gd name="T17" fmla="*/ 19 h 47"/>
              <a:gd name="T18" fmla="*/ 12 w 25"/>
              <a:gd name="T19" fmla="*/ 16 h 47"/>
              <a:gd name="T20" fmla="*/ 10 w 25"/>
              <a:gd name="T21" fmla="*/ 13 h 47"/>
              <a:gd name="T22" fmla="*/ 10 w 25"/>
              <a:gd name="T23" fmla="*/ 10 h 47"/>
              <a:gd name="T24" fmla="*/ 9 w 25"/>
              <a:gd name="T25" fmla="*/ 7 h 47"/>
              <a:gd name="T26" fmla="*/ 9 w 25"/>
              <a:gd name="T27" fmla="*/ 4 h 47"/>
              <a:gd name="T28" fmla="*/ 9 w 25"/>
              <a:gd name="T29" fmla="*/ 1 h 47"/>
              <a:gd name="T30" fmla="*/ 0 w 25"/>
              <a:gd name="T31" fmla="*/ 0 h 47"/>
              <a:gd name="T32" fmla="*/ 0 w 25"/>
              <a:gd name="T33" fmla="*/ 3 h 47"/>
              <a:gd name="T34" fmla="*/ 0 w 25"/>
              <a:gd name="T35" fmla="*/ 6 h 47"/>
              <a:gd name="T36" fmla="*/ 1 w 25"/>
              <a:gd name="T37" fmla="*/ 9 h 47"/>
              <a:gd name="T38" fmla="*/ 1 w 25"/>
              <a:gd name="T39" fmla="*/ 13 h 47"/>
              <a:gd name="T40" fmla="*/ 3 w 25"/>
              <a:gd name="T41" fmla="*/ 16 h 47"/>
              <a:gd name="T42" fmla="*/ 3 w 25"/>
              <a:gd name="T43" fmla="*/ 19 h 47"/>
              <a:gd name="T44" fmla="*/ 4 w 25"/>
              <a:gd name="T45" fmla="*/ 22 h 47"/>
              <a:gd name="T46" fmla="*/ 6 w 25"/>
              <a:gd name="T47" fmla="*/ 25 h 47"/>
              <a:gd name="T48" fmla="*/ 6 w 25"/>
              <a:gd name="T49" fmla="*/ 28 h 47"/>
              <a:gd name="T50" fmla="*/ 7 w 25"/>
              <a:gd name="T51" fmla="*/ 31 h 47"/>
              <a:gd name="T52" fmla="*/ 9 w 25"/>
              <a:gd name="T53" fmla="*/ 34 h 47"/>
              <a:gd name="T54" fmla="*/ 12 w 25"/>
              <a:gd name="T55" fmla="*/ 37 h 47"/>
              <a:gd name="T56" fmla="*/ 13 w 25"/>
              <a:gd name="T57" fmla="*/ 38 h 47"/>
              <a:gd name="T58" fmla="*/ 15 w 25"/>
              <a:gd name="T59" fmla="*/ 41 h 47"/>
              <a:gd name="T60" fmla="*/ 16 w 25"/>
              <a:gd name="T61" fmla="*/ 44 h 47"/>
              <a:gd name="T62" fmla="*/ 19 w 25"/>
              <a:gd name="T63" fmla="*/ 46 h 47"/>
              <a:gd name="T64" fmla="*/ 19 w 25"/>
              <a:gd name="T65" fmla="*/ 46 h 47"/>
              <a:gd name="T66" fmla="*/ 23 w 25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23" y="38"/>
                </a:moveTo>
                <a:lnTo>
                  <a:pt x="25" y="40"/>
                </a:lnTo>
                <a:lnTo>
                  <a:pt x="23" y="38"/>
                </a:lnTo>
                <a:lnTo>
                  <a:pt x="23" y="37"/>
                </a:lnTo>
                <a:lnTo>
                  <a:pt x="22" y="37"/>
                </a:lnTo>
                <a:lnTo>
                  <a:pt x="22" y="36"/>
                </a:lnTo>
                <a:lnTo>
                  <a:pt x="20" y="34"/>
                </a:lnTo>
                <a:lnTo>
                  <a:pt x="19" y="33"/>
                </a:lnTo>
                <a:lnTo>
                  <a:pt x="19" y="31"/>
                </a:lnTo>
                <a:lnTo>
                  <a:pt x="18" y="31"/>
                </a:lnTo>
                <a:lnTo>
                  <a:pt x="18" y="30"/>
                </a:lnTo>
                <a:lnTo>
                  <a:pt x="16" y="28"/>
                </a:lnTo>
                <a:lnTo>
                  <a:pt x="16" y="27"/>
                </a:lnTo>
                <a:lnTo>
                  <a:pt x="15" y="25"/>
                </a:lnTo>
                <a:lnTo>
                  <a:pt x="13" y="24"/>
                </a:lnTo>
                <a:lnTo>
                  <a:pt x="13" y="22"/>
                </a:lnTo>
                <a:lnTo>
                  <a:pt x="13" y="21"/>
                </a:lnTo>
                <a:lnTo>
                  <a:pt x="12" y="19"/>
                </a:lnTo>
                <a:lnTo>
                  <a:pt x="12" y="18"/>
                </a:lnTo>
                <a:lnTo>
                  <a:pt x="12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10" y="10"/>
                </a:lnTo>
                <a:lnTo>
                  <a:pt x="10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1" y="7"/>
                </a:lnTo>
                <a:lnTo>
                  <a:pt x="1" y="9"/>
                </a:lnTo>
                <a:lnTo>
                  <a:pt x="1" y="12"/>
                </a:lnTo>
                <a:lnTo>
                  <a:pt x="1" y="13"/>
                </a:lnTo>
                <a:lnTo>
                  <a:pt x="1" y="15"/>
                </a:lnTo>
                <a:lnTo>
                  <a:pt x="3" y="16"/>
                </a:lnTo>
                <a:lnTo>
                  <a:pt x="3" y="18"/>
                </a:lnTo>
                <a:lnTo>
                  <a:pt x="3" y="19"/>
                </a:lnTo>
                <a:lnTo>
                  <a:pt x="3" y="21"/>
                </a:lnTo>
                <a:lnTo>
                  <a:pt x="4" y="22"/>
                </a:lnTo>
                <a:lnTo>
                  <a:pt x="4" y="24"/>
                </a:lnTo>
                <a:lnTo>
                  <a:pt x="6" y="25"/>
                </a:lnTo>
                <a:lnTo>
                  <a:pt x="6" y="27"/>
                </a:lnTo>
                <a:lnTo>
                  <a:pt x="6" y="28"/>
                </a:lnTo>
                <a:lnTo>
                  <a:pt x="7" y="30"/>
                </a:lnTo>
                <a:lnTo>
                  <a:pt x="7" y="31"/>
                </a:lnTo>
                <a:lnTo>
                  <a:pt x="9" y="33"/>
                </a:lnTo>
                <a:lnTo>
                  <a:pt x="9" y="34"/>
                </a:lnTo>
                <a:lnTo>
                  <a:pt x="10" y="36"/>
                </a:lnTo>
                <a:lnTo>
                  <a:pt x="12" y="37"/>
                </a:lnTo>
                <a:lnTo>
                  <a:pt x="12" y="38"/>
                </a:lnTo>
                <a:lnTo>
                  <a:pt x="13" y="38"/>
                </a:lnTo>
                <a:lnTo>
                  <a:pt x="13" y="40"/>
                </a:lnTo>
                <a:lnTo>
                  <a:pt x="15" y="41"/>
                </a:lnTo>
                <a:lnTo>
                  <a:pt x="16" y="43"/>
                </a:lnTo>
                <a:lnTo>
                  <a:pt x="16" y="44"/>
                </a:lnTo>
                <a:lnTo>
                  <a:pt x="18" y="44"/>
                </a:lnTo>
                <a:lnTo>
                  <a:pt x="19" y="46"/>
                </a:lnTo>
                <a:lnTo>
                  <a:pt x="20" y="47"/>
                </a:lnTo>
                <a:lnTo>
                  <a:pt x="19" y="46"/>
                </a:lnTo>
                <a:lnTo>
                  <a:pt x="20" y="47"/>
                </a:lnTo>
                <a:lnTo>
                  <a:pt x="23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9" name="Freeform 135"/>
          <p:cNvSpPr>
            <a:spLocks/>
          </p:cNvSpPr>
          <p:nvPr/>
        </p:nvSpPr>
        <p:spPr bwMode="auto">
          <a:xfrm>
            <a:off x="3335338" y="5418138"/>
            <a:ext cx="217487" cy="290512"/>
          </a:xfrm>
          <a:custGeom>
            <a:avLst/>
            <a:gdLst>
              <a:gd name="T0" fmla="*/ 137 w 137"/>
              <a:gd name="T1" fmla="*/ 175 h 183"/>
              <a:gd name="T2" fmla="*/ 135 w 137"/>
              <a:gd name="T3" fmla="*/ 162 h 183"/>
              <a:gd name="T4" fmla="*/ 134 w 137"/>
              <a:gd name="T5" fmla="*/ 147 h 183"/>
              <a:gd name="T6" fmla="*/ 130 w 137"/>
              <a:gd name="T7" fmla="*/ 132 h 183"/>
              <a:gd name="T8" fmla="*/ 125 w 137"/>
              <a:gd name="T9" fmla="*/ 119 h 183"/>
              <a:gd name="T10" fmla="*/ 119 w 137"/>
              <a:gd name="T11" fmla="*/ 106 h 183"/>
              <a:gd name="T12" fmla="*/ 112 w 137"/>
              <a:gd name="T13" fmla="*/ 94 h 183"/>
              <a:gd name="T14" fmla="*/ 105 w 137"/>
              <a:gd name="T15" fmla="*/ 80 h 183"/>
              <a:gd name="T16" fmla="*/ 96 w 137"/>
              <a:gd name="T17" fmla="*/ 69 h 183"/>
              <a:gd name="T18" fmla="*/ 86 w 137"/>
              <a:gd name="T19" fmla="*/ 57 h 183"/>
              <a:gd name="T20" fmla="*/ 75 w 137"/>
              <a:gd name="T21" fmla="*/ 46 h 183"/>
              <a:gd name="T22" fmla="*/ 65 w 137"/>
              <a:gd name="T23" fmla="*/ 36 h 183"/>
              <a:gd name="T24" fmla="*/ 52 w 137"/>
              <a:gd name="T25" fmla="*/ 27 h 183"/>
              <a:gd name="T26" fmla="*/ 39 w 137"/>
              <a:gd name="T27" fmla="*/ 18 h 183"/>
              <a:gd name="T28" fmla="*/ 25 w 137"/>
              <a:gd name="T29" fmla="*/ 11 h 183"/>
              <a:gd name="T30" fmla="*/ 11 w 137"/>
              <a:gd name="T31" fmla="*/ 3 h 183"/>
              <a:gd name="T32" fmla="*/ 0 w 137"/>
              <a:gd name="T33" fmla="*/ 9 h 183"/>
              <a:gd name="T34" fmla="*/ 15 w 137"/>
              <a:gd name="T35" fmla="*/ 15 h 183"/>
              <a:gd name="T36" fmla="*/ 28 w 137"/>
              <a:gd name="T37" fmla="*/ 23 h 183"/>
              <a:gd name="T38" fmla="*/ 42 w 137"/>
              <a:gd name="T39" fmla="*/ 30 h 183"/>
              <a:gd name="T40" fmla="*/ 53 w 137"/>
              <a:gd name="T41" fmla="*/ 39 h 183"/>
              <a:gd name="T42" fmla="*/ 65 w 137"/>
              <a:gd name="T43" fmla="*/ 48 h 183"/>
              <a:gd name="T44" fmla="*/ 75 w 137"/>
              <a:gd name="T45" fmla="*/ 58 h 183"/>
              <a:gd name="T46" fmla="*/ 84 w 137"/>
              <a:gd name="T47" fmla="*/ 69 h 183"/>
              <a:gd name="T48" fmla="*/ 93 w 137"/>
              <a:gd name="T49" fmla="*/ 80 h 183"/>
              <a:gd name="T50" fmla="*/ 102 w 137"/>
              <a:gd name="T51" fmla="*/ 92 h 183"/>
              <a:gd name="T52" fmla="*/ 108 w 137"/>
              <a:gd name="T53" fmla="*/ 104 h 183"/>
              <a:gd name="T54" fmla="*/ 115 w 137"/>
              <a:gd name="T55" fmla="*/ 116 h 183"/>
              <a:gd name="T56" fmla="*/ 119 w 137"/>
              <a:gd name="T57" fmla="*/ 129 h 183"/>
              <a:gd name="T58" fmla="*/ 124 w 137"/>
              <a:gd name="T59" fmla="*/ 143 h 183"/>
              <a:gd name="T60" fmla="*/ 127 w 137"/>
              <a:gd name="T61" fmla="*/ 156 h 183"/>
              <a:gd name="T62" fmla="*/ 128 w 137"/>
              <a:gd name="T63" fmla="*/ 169 h 183"/>
              <a:gd name="T64" fmla="*/ 128 w 137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7" y="183"/>
                </a:moveTo>
                <a:lnTo>
                  <a:pt x="137" y="175"/>
                </a:lnTo>
                <a:lnTo>
                  <a:pt x="137" y="168"/>
                </a:lnTo>
                <a:lnTo>
                  <a:pt x="135" y="162"/>
                </a:lnTo>
                <a:lnTo>
                  <a:pt x="134" y="154"/>
                </a:lnTo>
                <a:lnTo>
                  <a:pt x="134" y="147"/>
                </a:lnTo>
                <a:lnTo>
                  <a:pt x="131" y="140"/>
                </a:lnTo>
                <a:lnTo>
                  <a:pt x="130" y="132"/>
                </a:lnTo>
                <a:lnTo>
                  <a:pt x="128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2" y="94"/>
                </a:lnTo>
                <a:lnTo>
                  <a:pt x="109" y="86"/>
                </a:lnTo>
                <a:lnTo>
                  <a:pt x="105" y="80"/>
                </a:lnTo>
                <a:lnTo>
                  <a:pt x="100" y="75"/>
                </a:lnTo>
                <a:lnTo>
                  <a:pt x="96" y="69"/>
                </a:lnTo>
                <a:lnTo>
                  <a:pt x="91" y="63"/>
                </a:lnTo>
                <a:lnTo>
                  <a:pt x="86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5" y="36"/>
                </a:lnTo>
                <a:lnTo>
                  <a:pt x="58" y="32"/>
                </a:lnTo>
                <a:lnTo>
                  <a:pt x="52" y="27"/>
                </a:lnTo>
                <a:lnTo>
                  <a:pt x="46" y="23"/>
                </a:lnTo>
                <a:lnTo>
                  <a:pt x="39" y="18"/>
                </a:lnTo>
                <a:lnTo>
                  <a:pt x="33" y="14"/>
                </a:lnTo>
                <a:lnTo>
                  <a:pt x="25" y="11"/>
                </a:lnTo>
                <a:lnTo>
                  <a:pt x="18" y="6"/>
                </a:lnTo>
                <a:lnTo>
                  <a:pt x="11" y="3"/>
                </a:lnTo>
                <a:lnTo>
                  <a:pt x="3" y="0"/>
                </a:lnTo>
                <a:lnTo>
                  <a:pt x="0" y="9"/>
                </a:lnTo>
                <a:lnTo>
                  <a:pt x="8" y="12"/>
                </a:lnTo>
                <a:lnTo>
                  <a:pt x="15" y="15"/>
                </a:lnTo>
                <a:lnTo>
                  <a:pt x="21" y="18"/>
                </a:lnTo>
                <a:lnTo>
                  <a:pt x="28" y="23"/>
                </a:lnTo>
                <a:lnTo>
                  <a:pt x="34" y="26"/>
                </a:lnTo>
                <a:lnTo>
                  <a:pt x="42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5" y="48"/>
                </a:lnTo>
                <a:lnTo>
                  <a:pt x="69" y="52"/>
                </a:lnTo>
                <a:lnTo>
                  <a:pt x="75" y="58"/>
                </a:lnTo>
                <a:lnTo>
                  <a:pt x="80" y="63"/>
                </a:lnTo>
                <a:lnTo>
                  <a:pt x="84" y="69"/>
                </a:lnTo>
                <a:lnTo>
                  <a:pt x="88" y="75"/>
                </a:lnTo>
                <a:lnTo>
                  <a:pt x="93" y="80"/>
                </a:lnTo>
                <a:lnTo>
                  <a:pt x="97" y="86"/>
                </a:lnTo>
                <a:lnTo>
                  <a:pt x="102" y="92"/>
                </a:lnTo>
                <a:lnTo>
                  <a:pt x="105" y="98"/>
                </a:lnTo>
                <a:lnTo>
                  <a:pt x="108" y="104"/>
                </a:lnTo>
                <a:lnTo>
                  <a:pt x="112" y="110"/>
                </a:lnTo>
                <a:lnTo>
                  <a:pt x="115" y="116"/>
                </a:lnTo>
                <a:lnTo>
                  <a:pt x="116" y="122"/>
                </a:lnTo>
                <a:lnTo>
                  <a:pt x="119" y="129"/>
                </a:lnTo>
                <a:lnTo>
                  <a:pt x="121" y="135"/>
                </a:lnTo>
                <a:lnTo>
                  <a:pt x="124" y="143"/>
                </a:lnTo>
                <a:lnTo>
                  <a:pt x="125" y="149"/>
                </a:lnTo>
                <a:lnTo>
                  <a:pt x="127" y="156"/>
                </a:lnTo>
                <a:lnTo>
                  <a:pt x="127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7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0" name="Freeform 136"/>
          <p:cNvSpPr>
            <a:spLocks/>
          </p:cNvSpPr>
          <p:nvPr/>
        </p:nvSpPr>
        <p:spPr bwMode="auto">
          <a:xfrm>
            <a:off x="318928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5 w 229"/>
              <a:gd name="T3" fmla="*/ 196 h 199"/>
              <a:gd name="T4" fmla="*/ 57 w 229"/>
              <a:gd name="T5" fmla="*/ 194 h 199"/>
              <a:gd name="T6" fmla="*/ 78 w 229"/>
              <a:gd name="T7" fmla="*/ 188 h 199"/>
              <a:gd name="T8" fmla="*/ 98 w 229"/>
              <a:gd name="T9" fmla="*/ 180 h 199"/>
              <a:gd name="T10" fmla="*/ 119 w 229"/>
              <a:gd name="T11" fmla="*/ 171 h 199"/>
              <a:gd name="T12" fmla="*/ 136 w 229"/>
              <a:gd name="T13" fmla="*/ 159 h 199"/>
              <a:gd name="T14" fmla="*/ 154 w 229"/>
              <a:gd name="T15" fmla="*/ 148 h 199"/>
              <a:gd name="T16" fmla="*/ 169 w 229"/>
              <a:gd name="T17" fmla="*/ 134 h 199"/>
              <a:gd name="T18" fmla="*/ 183 w 229"/>
              <a:gd name="T19" fmla="*/ 119 h 199"/>
              <a:gd name="T20" fmla="*/ 195 w 229"/>
              <a:gd name="T21" fmla="*/ 103 h 199"/>
              <a:gd name="T22" fmla="*/ 207 w 229"/>
              <a:gd name="T23" fmla="*/ 87 h 199"/>
              <a:gd name="T24" fmla="*/ 216 w 229"/>
              <a:gd name="T25" fmla="*/ 69 h 199"/>
              <a:gd name="T26" fmla="*/ 222 w 229"/>
              <a:gd name="T27" fmla="*/ 50 h 199"/>
              <a:gd name="T28" fmla="*/ 226 w 229"/>
              <a:gd name="T29" fmla="*/ 31 h 199"/>
              <a:gd name="T30" fmla="*/ 229 w 229"/>
              <a:gd name="T31" fmla="*/ 10 h 199"/>
              <a:gd name="T32" fmla="*/ 220 w 229"/>
              <a:gd name="T33" fmla="*/ 0 h 199"/>
              <a:gd name="T34" fmla="*/ 219 w 229"/>
              <a:gd name="T35" fmla="*/ 19 h 199"/>
              <a:gd name="T36" fmla="*/ 216 w 229"/>
              <a:gd name="T37" fmla="*/ 38 h 199"/>
              <a:gd name="T38" fmla="*/ 210 w 229"/>
              <a:gd name="T39" fmla="*/ 56 h 199"/>
              <a:gd name="T40" fmla="*/ 202 w 229"/>
              <a:gd name="T41" fmla="*/ 74 h 199"/>
              <a:gd name="T42" fmla="*/ 194 w 229"/>
              <a:gd name="T43" fmla="*/ 90 h 199"/>
              <a:gd name="T44" fmla="*/ 183 w 229"/>
              <a:gd name="T45" fmla="*/ 106 h 199"/>
              <a:gd name="T46" fmla="*/ 170 w 229"/>
              <a:gd name="T47" fmla="*/ 121 h 199"/>
              <a:gd name="T48" fmla="*/ 156 w 229"/>
              <a:gd name="T49" fmla="*/ 134 h 199"/>
              <a:gd name="T50" fmla="*/ 141 w 229"/>
              <a:gd name="T51" fmla="*/ 146 h 199"/>
              <a:gd name="T52" fmla="*/ 123 w 229"/>
              <a:gd name="T53" fmla="*/ 158 h 199"/>
              <a:gd name="T54" fmla="*/ 106 w 229"/>
              <a:gd name="T55" fmla="*/ 167 h 199"/>
              <a:gd name="T56" fmla="*/ 85 w 229"/>
              <a:gd name="T57" fmla="*/ 176 h 199"/>
              <a:gd name="T58" fmla="*/ 66 w 229"/>
              <a:gd name="T59" fmla="*/ 182 h 199"/>
              <a:gd name="T60" fmla="*/ 44 w 229"/>
              <a:gd name="T61" fmla="*/ 186 h 199"/>
              <a:gd name="T62" fmla="*/ 22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3" y="198"/>
                </a:lnTo>
                <a:lnTo>
                  <a:pt x="35" y="196"/>
                </a:lnTo>
                <a:lnTo>
                  <a:pt x="45" y="195"/>
                </a:lnTo>
                <a:lnTo>
                  <a:pt x="57" y="194"/>
                </a:lnTo>
                <a:lnTo>
                  <a:pt x="67" y="191"/>
                </a:lnTo>
                <a:lnTo>
                  <a:pt x="78" y="188"/>
                </a:lnTo>
                <a:lnTo>
                  <a:pt x="88" y="183"/>
                </a:lnTo>
                <a:lnTo>
                  <a:pt x="98" y="180"/>
                </a:lnTo>
                <a:lnTo>
                  <a:pt x="109" y="176"/>
                </a:lnTo>
                <a:lnTo>
                  <a:pt x="119" y="171"/>
                </a:lnTo>
                <a:lnTo>
                  <a:pt x="128" y="165"/>
                </a:lnTo>
                <a:lnTo>
                  <a:pt x="136" y="159"/>
                </a:lnTo>
                <a:lnTo>
                  <a:pt x="145" y="154"/>
                </a:lnTo>
                <a:lnTo>
                  <a:pt x="154" y="148"/>
                </a:lnTo>
                <a:lnTo>
                  <a:pt x="161" y="142"/>
                </a:lnTo>
                <a:lnTo>
                  <a:pt x="169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7" y="87"/>
                </a:lnTo>
                <a:lnTo>
                  <a:pt x="211" y="78"/>
                </a:lnTo>
                <a:lnTo>
                  <a:pt x="216" y="69"/>
                </a:lnTo>
                <a:lnTo>
                  <a:pt x="219" y="59"/>
                </a:lnTo>
                <a:lnTo>
                  <a:pt x="222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9" y="10"/>
                </a:lnTo>
                <a:lnTo>
                  <a:pt x="229" y="0"/>
                </a:lnTo>
                <a:lnTo>
                  <a:pt x="220" y="0"/>
                </a:lnTo>
                <a:lnTo>
                  <a:pt x="220" y="10"/>
                </a:lnTo>
                <a:lnTo>
                  <a:pt x="219" y="19"/>
                </a:lnTo>
                <a:lnTo>
                  <a:pt x="217" y="29"/>
                </a:lnTo>
                <a:lnTo>
                  <a:pt x="216" y="38"/>
                </a:lnTo>
                <a:lnTo>
                  <a:pt x="213" y="47"/>
                </a:lnTo>
                <a:lnTo>
                  <a:pt x="210" y="56"/>
                </a:lnTo>
                <a:lnTo>
                  <a:pt x="207" y="65"/>
                </a:lnTo>
                <a:lnTo>
                  <a:pt x="202" y="74"/>
                </a:lnTo>
                <a:lnTo>
                  <a:pt x="198" y="82"/>
                </a:lnTo>
                <a:lnTo>
                  <a:pt x="194" y="90"/>
                </a:lnTo>
                <a:lnTo>
                  <a:pt x="188" y="99"/>
                </a:lnTo>
                <a:lnTo>
                  <a:pt x="183" y="106"/>
                </a:lnTo>
                <a:lnTo>
                  <a:pt x="176" y="114"/>
                </a:lnTo>
                <a:lnTo>
                  <a:pt x="170" y="121"/>
                </a:lnTo>
                <a:lnTo>
                  <a:pt x="163" y="128"/>
                </a:lnTo>
                <a:lnTo>
                  <a:pt x="156" y="134"/>
                </a:lnTo>
                <a:lnTo>
                  <a:pt x="148" y="140"/>
                </a:lnTo>
                <a:lnTo>
                  <a:pt x="141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6" y="167"/>
                </a:lnTo>
                <a:lnTo>
                  <a:pt x="95" y="171"/>
                </a:lnTo>
                <a:lnTo>
                  <a:pt x="85" y="176"/>
                </a:lnTo>
                <a:lnTo>
                  <a:pt x="76" y="179"/>
                </a:lnTo>
                <a:lnTo>
                  <a:pt x="66" y="182"/>
                </a:lnTo>
                <a:lnTo>
                  <a:pt x="54" y="185"/>
                </a:lnTo>
                <a:lnTo>
                  <a:pt x="44" y="186"/>
                </a:lnTo>
                <a:lnTo>
                  <a:pt x="34" y="189"/>
                </a:lnTo>
                <a:lnTo>
                  <a:pt x="22" y="189"/>
                </a:lnTo>
                <a:lnTo>
                  <a:pt x="12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1" name="Freeform 137"/>
          <p:cNvSpPr>
            <a:spLocks/>
          </p:cNvSpPr>
          <p:nvPr/>
        </p:nvSpPr>
        <p:spPr bwMode="auto">
          <a:xfrm>
            <a:off x="2825750" y="5708650"/>
            <a:ext cx="363538" cy="315913"/>
          </a:xfrm>
          <a:custGeom>
            <a:avLst/>
            <a:gdLst>
              <a:gd name="T0" fmla="*/ 0 w 229"/>
              <a:gd name="T1" fmla="*/ 10 h 199"/>
              <a:gd name="T2" fmla="*/ 2 w 229"/>
              <a:gd name="T3" fmla="*/ 31 h 199"/>
              <a:gd name="T4" fmla="*/ 7 w 229"/>
              <a:gd name="T5" fmla="*/ 50 h 199"/>
              <a:gd name="T6" fmla="*/ 13 w 229"/>
              <a:gd name="T7" fmla="*/ 69 h 199"/>
              <a:gd name="T8" fmla="*/ 22 w 229"/>
              <a:gd name="T9" fmla="*/ 87 h 199"/>
              <a:gd name="T10" fmla="*/ 32 w 229"/>
              <a:gd name="T11" fmla="*/ 103 h 199"/>
              <a:gd name="T12" fmla="*/ 46 w 229"/>
              <a:gd name="T13" fmla="*/ 119 h 199"/>
              <a:gd name="T14" fmla="*/ 60 w 229"/>
              <a:gd name="T15" fmla="*/ 134 h 199"/>
              <a:gd name="T16" fmla="*/ 75 w 229"/>
              <a:gd name="T17" fmla="*/ 148 h 199"/>
              <a:gd name="T18" fmla="*/ 93 w 229"/>
              <a:gd name="T19" fmla="*/ 159 h 199"/>
              <a:gd name="T20" fmla="*/ 110 w 229"/>
              <a:gd name="T21" fmla="*/ 171 h 199"/>
              <a:gd name="T22" fmla="*/ 129 w 229"/>
              <a:gd name="T23" fmla="*/ 180 h 199"/>
              <a:gd name="T24" fmla="*/ 150 w 229"/>
              <a:gd name="T25" fmla="*/ 188 h 199"/>
              <a:gd name="T26" fmla="*/ 172 w 229"/>
              <a:gd name="T27" fmla="*/ 194 h 199"/>
              <a:gd name="T28" fmla="*/ 194 w 229"/>
              <a:gd name="T29" fmla="*/ 196 h 199"/>
              <a:gd name="T30" fmla="*/ 217 w 229"/>
              <a:gd name="T31" fmla="*/ 199 h 199"/>
              <a:gd name="T32" fmla="*/ 229 w 229"/>
              <a:gd name="T33" fmla="*/ 191 h 199"/>
              <a:gd name="T34" fmla="*/ 207 w 229"/>
              <a:gd name="T35" fmla="*/ 189 h 199"/>
              <a:gd name="T36" fmla="*/ 185 w 229"/>
              <a:gd name="T37" fmla="*/ 186 h 199"/>
              <a:gd name="T38" fmla="*/ 163 w 229"/>
              <a:gd name="T39" fmla="*/ 182 h 199"/>
              <a:gd name="T40" fmla="*/ 142 w 229"/>
              <a:gd name="T41" fmla="*/ 176 h 199"/>
              <a:gd name="T42" fmla="*/ 123 w 229"/>
              <a:gd name="T43" fmla="*/ 167 h 199"/>
              <a:gd name="T44" fmla="*/ 106 w 229"/>
              <a:gd name="T45" fmla="*/ 158 h 199"/>
              <a:gd name="T46" fmla="*/ 88 w 229"/>
              <a:gd name="T47" fmla="*/ 146 h 199"/>
              <a:gd name="T48" fmla="*/ 73 w 229"/>
              <a:gd name="T49" fmla="*/ 134 h 199"/>
              <a:gd name="T50" fmla="*/ 59 w 229"/>
              <a:gd name="T51" fmla="*/ 121 h 199"/>
              <a:gd name="T52" fmla="*/ 46 w 229"/>
              <a:gd name="T53" fmla="*/ 106 h 199"/>
              <a:gd name="T54" fmla="*/ 35 w 229"/>
              <a:gd name="T55" fmla="*/ 90 h 199"/>
              <a:gd name="T56" fmla="*/ 25 w 229"/>
              <a:gd name="T57" fmla="*/ 74 h 199"/>
              <a:gd name="T58" fmla="*/ 18 w 229"/>
              <a:gd name="T59" fmla="*/ 56 h 199"/>
              <a:gd name="T60" fmla="*/ 13 w 229"/>
              <a:gd name="T61" fmla="*/ 38 h 199"/>
              <a:gd name="T62" fmla="*/ 9 w 229"/>
              <a:gd name="T63" fmla="*/ 19 h 199"/>
              <a:gd name="T64" fmla="*/ 9 w 229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0"/>
                </a:moveTo>
                <a:lnTo>
                  <a:pt x="0" y="10"/>
                </a:lnTo>
                <a:lnTo>
                  <a:pt x="0" y="20"/>
                </a:lnTo>
                <a:lnTo>
                  <a:pt x="2" y="31"/>
                </a:lnTo>
                <a:lnTo>
                  <a:pt x="5" y="40"/>
                </a:lnTo>
                <a:lnTo>
                  <a:pt x="7" y="50"/>
                </a:lnTo>
                <a:lnTo>
                  <a:pt x="10" y="59"/>
                </a:lnTo>
                <a:lnTo>
                  <a:pt x="13" y="69"/>
                </a:lnTo>
                <a:lnTo>
                  <a:pt x="18" y="78"/>
                </a:lnTo>
                <a:lnTo>
                  <a:pt x="22" y="87"/>
                </a:lnTo>
                <a:lnTo>
                  <a:pt x="28" y="94"/>
                </a:lnTo>
                <a:lnTo>
                  <a:pt x="32" y="103"/>
                </a:lnTo>
                <a:lnTo>
                  <a:pt x="40" y="112"/>
                </a:lnTo>
                <a:lnTo>
                  <a:pt x="46" y="119"/>
                </a:lnTo>
                <a:lnTo>
                  <a:pt x="53" y="127"/>
                </a:lnTo>
                <a:lnTo>
                  <a:pt x="60" y="134"/>
                </a:lnTo>
                <a:lnTo>
                  <a:pt x="68" y="142"/>
                </a:lnTo>
                <a:lnTo>
                  <a:pt x="75" y="148"/>
                </a:lnTo>
                <a:lnTo>
                  <a:pt x="84" y="154"/>
                </a:lnTo>
                <a:lnTo>
                  <a:pt x="93" y="159"/>
                </a:lnTo>
                <a:lnTo>
                  <a:pt x="101" y="165"/>
                </a:lnTo>
                <a:lnTo>
                  <a:pt x="110" y="171"/>
                </a:lnTo>
                <a:lnTo>
                  <a:pt x="120" y="176"/>
                </a:lnTo>
                <a:lnTo>
                  <a:pt x="129" y="180"/>
                </a:lnTo>
                <a:lnTo>
                  <a:pt x="140" y="183"/>
                </a:lnTo>
                <a:lnTo>
                  <a:pt x="150" y="188"/>
                </a:lnTo>
                <a:lnTo>
                  <a:pt x="162" y="191"/>
                </a:lnTo>
                <a:lnTo>
                  <a:pt x="172" y="194"/>
                </a:lnTo>
                <a:lnTo>
                  <a:pt x="184" y="195"/>
                </a:lnTo>
                <a:lnTo>
                  <a:pt x="194" y="196"/>
                </a:lnTo>
                <a:lnTo>
                  <a:pt x="206" y="198"/>
                </a:lnTo>
                <a:lnTo>
                  <a:pt x="217" y="199"/>
                </a:lnTo>
                <a:lnTo>
                  <a:pt x="229" y="199"/>
                </a:lnTo>
                <a:lnTo>
                  <a:pt x="229" y="191"/>
                </a:lnTo>
                <a:lnTo>
                  <a:pt x="217" y="191"/>
                </a:lnTo>
                <a:lnTo>
                  <a:pt x="207" y="189"/>
                </a:lnTo>
                <a:lnTo>
                  <a:pt x="195" y="189"/>
                </a:lnTo>
                <a:lnTo>
                  <a:pt x="185" y="186"/>
                </a:lnTo>
                <a:lnTo>
                  <a:pt x="173" y="185"/>
                </a:lnTo>
                <a:lnTo>
                  <a:pt x="163" y="182"/>
                </a:lnTo>
                <a:lnTo>
                  <a:pt x="153" y="179"/>
                </a:lnTo>
                <a:lnTo>
                  <a:pt x="142" y="176"/>
                </a:lnTo>
                <a:lnTo>
                  <a:pt x="134" y="171"/>
                </a:lnTo>
                <a:lnTo>
                  <a:pt x="123" y="167"/>
                </a:lnTo>
                <a:lnTo>
                  <a:pt x="115" y="162"/>
                </a:lnTo>
                <a:lnTo>
                  <a:pt x="106" y="158"/>
                </a:lnTo>
                <a:lnTo>
                  <a:pt x="97" y="152"/>
                </a:lnTo>
                <a:lnTo>
                  <a:pt x="88" y="146"/>
                </a:lnTo>
                <a:lnTo>
                  <a:pt x="81" y="140"/>
                </a:lnTo>
                <a:lnTo>
                  <a:pt x="73" y="134"/>
                </a:lnTo>
                <a:lnTo>
                  <a:pt x="66" y="128"/>
                </a:lnTo>
                <a:lnTo>
                  <a:pt x="59" y="121"/>
                </a:lnTo>
                <a:lnTo>
                  <a:pt x="51" y="114"/>
                </a:lnTo>
                <a:lnTo>
                  <a:pt x="46" y="106"/>
                </a:lnTo>
                <a:lnTo>
                  <a:pt x="40" y="99"/>
                </a:lnTo>
                <a:lnTo>
                  <a:pt x="35" y="90"/>
                </a:lnTo>
                <a:lnTo>
                  <a:pt x="29" y="82"/>
                </a:lnTo>
                <a:lnTo>
                  <a:pt x="25" y="74"/>
                </a:lnTo>
                <a:lnTo>
                  <a:pt x="22" y="65"/>
                </a:lnTo>
                <a:lnTo>
                  <a:pt x="18" y="56"/>
                </a:lnTo>
                <a:lnTo>
                  <a:pt x="15" y="47"/>
                </a:lnTo>
                <a:lnTo>
                  <a:pt x="13" y="38"/>
                </a:lnTo>
                <a:lnTo>
                  <a:pt x="10" y="29"/>
                </a:lnTo>
                <a:lnTo>
                  <a:pt x="9" y="19"/>
                </a:lnTo>
                <a:lnTo>
                  <a:pt x="9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2" name="Freeform 138"/>
          <p:cNvSpPr>
            <a:spLocks/>
          </p:cNvSpPr>
          <p:nvPr/>
        </p:nvSpPr>
        <p:spPr bwMode="auto">
          <a:xfrm>
            <a:off x="2825750" y="5418138"/>
            <a:ext cx="217488" cy="290512"/>
          </a:xfrm>
          <a:custGeom>
            <a:avLst/>
            <a:gdLst>
              <a:gd name="T0" fmla="*/ 125 w 137"/>
              <a:gd name="T1" fmla="*/ 3 h 183"/>
              <a:gd name="T2" fmla="*/ 112 w 137"/>
              <a:gd name="T3" fmla="*/ 12 h 183"/>
              <a:gd name="T4" fmla="*/ 97 w 137"/>
              <a:gd name="T5" fmla="*/ 20 h 183"/>
              <a:gd name="T6" fmla="*/ 85 w 137"/>
              <a:gd name="T7" fmla="*/ 29 h 183"/>
              <a:gd name="T8" fmla="*/ 72 w 137"/>
              <a:gd name="T9" fmla="*/ 39 h 183"/>
              <a:gd name="T10" fmla="*/ 62 w 137"/>
              <a:gd name="T11" fmla="*/ 48 h 183"/>
              <a:gd name="T12" fmla="*/ 50 w 137"/>
              <a:gd name="T13" fmla="*/ 60 h 183"/>
              <a:gd name="T14" fmla="*/ 41 w 137"/>
              <a:gd name="T15" fmla="*/ 70 h 183"/>
              <a:gd name="T16" fmla="*/ 32 w 137"/>
              <a:gd name="T17" fmla="*/ 82 h 183"/>
              <a:gd name="T18" fmla="*/ 25 w 137"/>
              <a:gd name="T19" fmla="*/ 94 h 183"/>
              <a:gd name="T20" fmla="*/ 18 w 137"/>
              <a:gd name="T21" fmla="*/ 107 h 183"/>
              <a:gd name="T22" fmla="*/ 12 w 137"/>
              <a:gd name="T23" fmla="*/ 120 h 183"/>
              <a:gd name="T24" fmla="*/ 7 w 137"/>
              <a:gd name="T25" fmla="*/ 134 h 183"/>
              <a:gd name="T26" fmla="*/ 3 w 137"/>
              <a:gd name="T27" fmla="*/ 147 h 183"/>
              <a:gd name="T28" fmla="*/ 2 w 137"/>
              <a:gd name="T29" fmla="*/ 160 h 183"/>
              <a:gd name="T30" fmla="*/ 0 w 137"/>
              <a:gd name="T31" fmla="*/ 175 h 183"/>
              <a:gd name="T32" fmla="*/ 9 w 137"/>
              <a:gd name="T33" fmla="*/ 183 h 183"/>
              <a:gd name="T34" fmla="*/ 9 w 137"/>
              <a:gd name="T35" fmla="*/ 169 h 183"/>
              <a:gd name="T36" fmla="*/ 10 w 137"/>
              <a:gd name="T37" fmla="*/ 156 h 183"/>
              <a:gd name="T38" fmla="*/ 13 w 137"/>
              <a:gd name="T39" fmla="*/ 143 h 183"/>
              <a:gd name="T40" fmla="*/ 18 w 137"/>
              <a:gd name="T41" fmla="*/ 129 h 183"/>
              <a:gd name="T42" fmla="*/ 22 w 137"/>
              <a:gd name="T43" fmla="*/ 117 h 183"/>
              <a:gd name="T44" fmla="*/ 28 w 137"/>
              <a:gd name="T45" fmla="*/ 104 h 183"/>
              <a:gd name="T46" fmla="*/ 35 w 137"/>
              <a:gd name="T47" fmla="*/ 92 h 183"/>
              <a:gd name="T48" fmla="*/ 44 w 137"/>
              <a:gd name="T49" fmla="*/ 82 h 183"/>
              <a:gd name="T50" fmla="*/ 53 w 137"/>
              <a:gd name="T51" fmla="*/ 70 h 183"/>
              <a:gd name="T52" fmla="*/ 62 w 137"/>
              <a:gd name="T53" fmla="*/ 60 h 183"/>
              <a:gd name="T54" fmla="*/ 72 w 137"/>
              <a:gd name="T55" fmla="*/ 49 h 183"/>
              <a:gd name="T56" fmla="*/ 84 w 137"/>
              <a:gd name="T57" fmla="*/ 40 h 183"/>
              <a:gd name="T58" fmla="*/ 95 w 137"/>
              <a:gd name="T59" fmla="*/ 32 h 183"/>
              <a:gd name="T60" fmla="*/ 109 w 137"/>
              <a:gd name="T61" fmla="*/ 23 h 183"/>
              <a:gd name="T62" fmla="*/ 122 w 137"/>
              <a:gd name="T63" fmla="*/ 15 h 183"/>
              <a:gd name="T64" fmla="*/ 137 w 137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4" y="0"/>
                </a:moveTo>
                <a:lnTo>
                  <a:pt x="125" y="3"/>
                </a:lnTo>
                <a:lnTo>
                  <a:pt x="119" y="8"/>
                </a:lnTo>
                <a:lnTo>
                  <a:pt x="112" y="12"/>
                </a:lnTo>
                <a:lnTo>
                  <a:pt x="104" y="15"/>
                </a:lnTo>
                <a:lnTo>
                  <a:pt x="97" y="20"/>
                </a:lnTo>
                <a:lnTo>
                  <a:pt x="91" y="24"/>
                </a:lnTo>
                <a:lnTo>
                  <a:pt x="85" y="29"/>
                </a:lnTo>
                <a:lnTo>
                  <a:pt x="78" y="33"/>
                </a:lnTo>
                <a:lnTo>
                  <a:pt x="72" y="39"/>
                </a:lnTo>
                <a:lnTo>
                  <a:pt x="66" y="43"/>
                </a:lnTo>
                <a:lnTo>
                  <a:pt x="62" y="48"/>
                </a:lnTo>
                <a:lnTo>
                  <a:pt x="56" y="54"/>
                </a:lnTo>
                <a:lnTo>
                  <a:pt x="50" y="60"/>
                </a:lnTo>
                <a:lnTo>
                  <a:pt x="46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28" y="88"/>
                </a:lnTo>
                <a:lnTo>
                  <a:pt x="25" y="94"/>
                </a:lnTo>
                <a:lnTo>
                  <a:pt x="21" y="100"/>
                </a:lnTo>
                <a:lnTo>
                  <a:pt x="18" y="107"/>
                </a:lnTo>
                <a:lnTo>
                  <a:pt x="15" y="113"/>
                </a:lnTo>
                <a:lnTo>
                  <a:pt x="12" y="120"/>
                </a:lnTo>
                <a:lnTo>
                  <a:pt x="9" y="126"/>
                </a:lnTo>
                <a:lnTo>
                  <a:pt x="7" y="134"/>
                </a:lnTo>
                <a:lnTo>
                  <a:pt x="5" y="140"/>
                </a:lnTo>
                <a:lnTo>
                  <a:pt x="3" y="147"/>
                </a:lnTo>
                <a:lnTo>
                  <a:pt x="2" y="154"/>
                </a:lnTo>
                <a:lnTo>
                  <a:pt x="2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9" y="169"/>
                </a:lnTo>
                <a:lnTo>
                  <a:pt x="10" y="162"/>
                </a:lnTo>
                <a:lnTo>
                  <a:pt x="10" y="156"/>
                </a:lnTo>
                <a:lnTo>
                  <a:pt x="12" y="149"/>
                </a:lnTo>
                <a:lnTo>
                  <a:pt x="13" y="143"/>
                </a:lnTo>
                <a:lnTo>
                  <a:pt x="15" y="135"/>
                </a:lnTo>
                <a:lnTo>
                  <a:pt x="18" y="129"/>
                </a:lnTo>
                <a:lnTo>
                  <a:pt x="19" y="123"/>
                </a:lnTo>
                <a:lnTo>
                  <a:pt x="22" y="117"/>
                </a:lnTo>
                <a:lnTo>
                  <a:pt x="25" y="110"/>
                </a:lnTo>
                <a:lnTo>
                  <a:pt x="28" y="104"/>
                </a:lnTo>
                <a:lnTo>
                  <a:pt x="32" y="98"/>
                </a:lnTo>
                <a:lnTo>
                  <a:pt x="35" y="92"/>
                </a:lnTo>
                <a:lnTo>
                  <a:pt x="40" y="86"/>
                </a:lnTo>
                <a:lnTo>
                  <a:pt x="44" y="82"/>
                </a:lnTo>
                <a:lnTo>
                  <a:pt x="47" y="76"/>
                </a:lnTo>
                <a:lnTo>
                  <a:pt x="53" y="70"/>
                </a:lnTo>
                <a:lnTo>
                  <a:pt x="57" y="66"/>
                </a:lnTo>
                <a:lnTo>
                  <a:pt x="62" y="60"/>
                </a:lnTo>
                <a:lnTo>
                  <a:pt x="68" y="55"/>
                </a:lnTo>
                <a:lnTo>
                  <a:pt x="72" y="49"/>
                </a:lnTo>
                <a:lnTo>
                  <a:pt x="78" y="45"/>
                </a:lnTo>
                <a:lnTo>
                  <a:pt x="84" y="40"/>
                </a:lnTo>
                <a:lnTo>
                  <a:pt x="90" y="36"/>
                </a:lnTo>
                <a:lnTo>
                  <a:pt x="95" y="32"/>
                </a:lnTo>
                <a:lnTo>
                  <a:pt x="103" y="27"/>
                </a:lnTo>
                <a:lnTo>
                  <a:pt x="109" y="23"/>
                </a:lnTo>
                <a:lnTo>
                  <a:pt x="116" y="20"/>
                </a:lnTo>
                <a:lnTo>
                  <a:pt x="122" y="15"/>
                </a:lnTo>
                <a:lnTo>
                  <a:pt x="129" y="12"/>
                </a:lnTo>
                <a:lnTo>
                  <a:pt x="137" y="8"/>
                </a:lnTo>
                <a:lnTo>
                  <a:pt x="13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3" name="Freeform 139"/>
          <p:cNvSpPr>
            <a:spLocks/>
          </p:cNvSpPr>
          <p:nvPr/>
        </p:nvSpPr>
        <p:spPr bwMode="auto">
          <a:xfrm>
            <a:off x="3038475" y="5357813"/>
            <a:ext cx="36513" cy="73025"/>
          </a:xfrm>
          <a:custGeom>
            <a:avLst/>
            <a:gdLst>
              <a:gd name="T0" fmla="*/ 14 w 23"/>
              <a:gd name="T1" fmla="*/ 0 h 46"/>
              <a:gd name="T2" fmla="*/ 14 w 23"/>
              <a:gd name="T3" fmla="*/ 1 h 46"/>
              <a:gd name="T4" fmla="*/ 14 w 23"/>
              <a:gd name="T5" fmla="*/ 3 h 46"/>
              <a:gd name="T6" fmla="*/ 13 w 23"/>
              <a:gd name="T7" fmla="*/ 4 h 46"/>
              <a:gd name="T8" fmla="*/ 13 w 23"/>
              <a:gd name="T9" fmla="*/ 6 h 46"/>
              <a:gd name="T10" fmla="*/ 13 w 23"/>
              <a:gd name="T11" fmla="*/ 7 h 46"/>
              <a:gd name="T12" fmla="*/ 13 w 23"/>
              <a:gd name="T13" fmla="*/ 9 h 46"/>
              <a:gd name="T14" fmla="*/ 13 w 23"/>
              <a:gd name="T15" fmla="*/ 10 h 46"/>
              <a:gd name="T16" fmla="*/ 13 w 23"/>
              <a:gd name="T17" fmla="*/ 12 h 46"/>
              <a:gd name="T18" fmla="*/ 13 w 23"/>
              <a:gd name="T19" fmla="*/ 13 h 46"/>
              <a:gd name="T20" fmla="*/ 13 w 23"/>
              <a:gd name="T21" fmla="*/ 15 h 46"/>
              <a:gd name="T22" fmla="*/ 11 w 23"/>
              <a:gd name="T23" fmla="*/ 16 h 46"/>
              <a:gd name="T24" fmla="*/ 11 w 23"/>
              <a:gd name="T25" fmla="*/ 18 h 46"/>
              <a:gd name="T26" fmla="*/ 11 w 23"/>
              <a:gd name="T27" fmla="*/ 19 h 46"/>
              <a:gd name="T28" fmla="*/ 11 w 23"/>
              <a:gd name="T29" fmla="*/ 21 h 46"/>
              <a:gd name="T30" fmla="*/ 10 w 23"/>
              <a:gd name="T31" fmla="*/ 22 h 46"/>
              <a:gd name="T32" fmla="*/ 10 w 23"/>
              <a:gd name="T33" fmla="*/ 24 h 46"/>
              <a:gd name="T34" fmla="*/ 10 w 23"/>
              <a:gd name="T35" fmla="*/ 25 h 46"/>
              <a:gd name="T36" fmla="*/ 8 w 23"/>
              <a:gd name="T37" fmla="*/ 27 h 46"/>
              <a:gd name="T38" fmla="*/ 8 w 23"/>
              <a:gd name="T39" fmla="*/ 28 h 46"/>
              <a:gd name="T40" fmla="*/ 7 w 23"/>
              <a:gd name="T41" fmla="*/ 30 h 46"/>
              <a:gd name="T42" fmla="*/ 7 w 23"/>
              <a:gd name="T43" fmla="*/ 31 h 46"/>
              <a:gd name="T44" fmla="*/ 6 w 23"/>
              <a:gd name="T45" fmla="*/ 33 h 46"/>
              <a:gd name="T46" fmla="*/ 4 w 23"/>
              <a:gd name="T47" fmla="*/ 34 h 46"/>
              <a:gd name="T48" fmla="*/ 4 w 23"/>
              <a:gd name="T49" fmla="*/ 36 h 46"/>
              <a:gd name="T50" fmla="*/ 3 w 23"/>
              <a:gd name="T51" fmla="*/ 36 h 46"/>
              <a:gd name="T52" fmla="*/ 3 w 23"/>
              <a:gd name="T53" fmla="*/ 37 h 46"/>
              <a:gd name="T54" fmla="*/ 1 w 23"/>
              <a:gd name="T55" fmla="*/ 37 h 46"/>
              <a:gd name="T56" fmla="*/ 0 w 23"/>
              <a:gd name="T57" fmla="*/ 38 h 46"/>
              <a:gd name="T58" fmla="*/ 3 w 23"/>
              <a:gd name="T59" fmla="*/ 46 h 46"/>
              <a:gd name="T60" fmla="*/ 4 w 23"/>
              <a:gd name="T61" fmla="*/ 46 h 46"/>
              <a:gd name="T62" fmla="*/ 6 w 23"/>
              <a:gd name="T63" fmla="*/ 44 h 46"/>
              <a:gd name="T64" fmla="*/ 7 w 23"/>
              <a:gd name="T65" fmla="*/ 44 h 46"/>
              <a:gd name="T66" fmla="*/ 8 w 23"/>
              <a:gd name="T67" fmla="*/ 43 h 46"/>
              <a:gd name="T68" fmla="*/ 8 w 23"/>
              <a:gd name="T69" fmla="*/ 41 h 46"/>
              <a:gd name="T70" fmla="*/ 10 w 23"/>
              <a:gd name="T71" fmla="*/ 41 h 46"/>
              <a:gd name="T72" fmla="*/ 11 w 23"/>
              <a:gd name="T73" fmla="*/ 40 h 46"/>
              <a:gd name="T74" fmla="*/ 13 w 23"/>
              <a:gd name="T75" fmla="*/ 38 h 46"/>
              <a:gd name="T76" fmla="*/ 13 w 23"/>
              <a:gd name="T77" fmla="*/ 37 h 46"/>
              <a:gd name="T78" fmla="*/ 14 w 23"/>
              <a:gd name="T79" fmla="*/ 36 h 46"/>
              <a:gd name="T80" fmla="*/ 14 w 23"/>
              <a:gd name="T81" fmla="*/ 34 h 46"/>
              <a:gd name="T82" fmla="*/ 16 w 23"/>
              <a:gd name="T83" fmla="*/ 33 h 46"/>
              <a:gd name="T84" fmla="*/ 16 w 23"/>
              <a:gd name="T85" fmla="*/ 31 h 46"/>
              <a:gd name="T86" fmla="*/ 17 w 23"/>
              <a:gd name="T87" fmla="*/ 30 h 46"/>
              <a:gd name="T88" fmla="*/ 17 w 23"/>
              <a:gd name="T89" fmla="*/ 28 h 46"/>
              <a:gd name="T90" fmla="*/ 19 w 23"/>
              <a:gd name="T91" fmla="*/ 27 h 46"/>
              <a:gd name="T92" fmla="*/ 19 w 23"/>
              <a:gd name="T93" fmla="*/ 25 h 46"/>
              <a:gd name="T94" fmla="*/ 19 w 23"/>
              <a:gd name="T95" fmla="*/ 24 h 46"/>
              <a:gd name="T96" fmla="*/ 20 w 23"/>
              <a:gd name="T97" fmla="*/ 22 h 46"/>
              <a:gd name="T98" fmla="*/ 20 w 23"/>
              <a:gd name="T99" fmla="*/ 21 h 46"/>
              <a:gd name="T100" fmla="*/ 20 w 23"/>
              <a:gd name="T101" fmla="*/ 18 h 46"/>
              <a:gd name="T102" fmla="*/ 20 w 23"/>
              <a:gd name="T103" fmla="*/ 16 h 46"/>
              <a:gd name="T104" fmla="*/ 22 w 23"/>
              <a:gd name="T105" fmla="*/ 15 h 46"/>
              <a:gd name="T106" fmla="*/ 22 w 23"/>
              <a:gd name="T107" fmla="*/ 13 h 46"/>
              <a:gd name="T108" fmla="*/ 22 w 23"/>
              <a:gd name="T109" fmla="*/ 12 h 46"/>
              <a:gd name="T110" fmla="*/ 22 w 23"/>
              <a:gd name="T111" fmla="*/ 10 h 46"/>
              <a:gd name="T112" fmla="*/ 22 w 23"/>
              <a:gd name="T113" fmla="*/ 7 h 46"/>
              <a:gd name="T114" fmla="*/ 22 w 23"/>
              <a:gd name="T115" fmla="*/ 6 h 46"/>
              <a:gd name="T116" fmla="*/ 22 w 23"/>
              <a:gd name="T117" fmla="*/ 4 h 46"/>
              <a:gd name="T118" fmla="*/ 22 w 23"/>
              <a:gd name="T119" fmla="*/ 3 h 46"/>
              <a:gd name="T120" fmla="*/ 23 w 23"/>
              <a:gd name="T121" fmla="*/ 1 h 46"/>
              <a:gd name="T122" fmla="*/ 23 w 23"/>
              <a:gd name="T123" fmla="*/ 0 h 46"/>
              <a:gd name="T124" fmla="*/ 14 w 23"/>
              <a:gd name="T125" fmla="*/ 0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14" y="0"/>
                </a:moveTo>
                <a:lnTo>
                  <a:pt x="14" y="1"/>
                </a:lnTo>
                <a:lnTo>
                  <a:pt x="14" y="3"/>
                </a:lnTo>
                <a:lnTo>
                  <a:pt x="13" y="4"/>
                </a:lnTo>
                <a:lnTo>
                  <a:pt x="13" y="6"/>
                </a:lnTo>
                <a:lnTo>
                  <a:pt x="13" y="7"/>
                </a:lnTo>
                <a:lnTo>
                  <a:pt x="13" y="9"/>
                </a:lnTo>
                <a:lnTo>
                  <a:pt x="13" y="10"/>
                </a:lnTo>
                <a:lnTo>
                  <a:pt x="13" y="12"/>
                </a:lnTo>
                <a:lnTo>
                  <a:pt x="13" y="13"/>
                </a:lnTo>
                <a:lnTo>
                  <a:pt x="13" y="15"/>
                </a:lnTo>
                <a:lnTo>
                  <a:pt x="11" y="16"/>
                </a:lnTo>
                <a:lnTo>
                  <a:pt x="11" y="18"/>
                </a:lnTo>
                <a:lnTo>
                  <a:pt x="11" y="19"/>
                </a:lnTo>
                <a:lnTo>
                  <a:pt x="11" y="21"/>
                </a:lnTo>
                <a:lnTo>
                  <a:pt x="10" y="22"/>
                </a:lnTo>
                <a:lnTo>
                  <a:pt x="10" y="24"/>
                </a:lnTo>
                <a:lnTo>
                  <a:pt x="10" y="25"/>
                </a:lnTo>
                <a:lnTo>
                  <a:pt x="8" y="27"/>
                </a:lnTo>
                <a:lnTo>
                  <a:pt x="8" y="28"/>
                </a:lnTo>
                <a:lnTo>
                  <a:pt x="7" y="30"/>
                </a:lnTo>
                <a:lnTo>
                  <a:pt x="7" y="31"/>
                </a:lnTo>
                <a:lnTo>
                  <a:pt x="6" y="33"/>
                </a:lnTo>
                <a:lnTo>
                  <a:pt x="4" y="34"/>
                </a:lnTo>
                <a:lnTo>
                  <a:pt x="4" y="36"/>
                </a:lnTo>
                <a:lnTo>
                  <a:pt x="3" y="36"/>
                </a:lnTo>
                <a:lnTo>
                  <a:pt x="3" y="37"/>
                </a:lnTo>
                <a:lnTo>
                  <a:pt x="1" y="37"/>
                </a:lnTo>
                <a:lnTo>
                  <a:pt x="0" y="38"/>
                </a:lnTo>
                <a:lnTo>
                  <a:pt x="3" y="46"/>
                </a:lnTo>
                <a:lnTo>
                  <a:pt x="4" y="46"/>
                </a:lnTo>
                <a:lnTo>
                  <a:pt x="6" y="44"/>
                </a:lnTo>
                <a:lnTo>
                  <a:pt x="7" y="44"/>
                </a:lnTo>
                <a:lnTo>
                  <a:pt x="8" y="43"/>
                </a:lnTo>
                <a:lnTo>
                  <a:pt x="8" y="41"/>
                </a:lnTo>
                <a:lnTo>
                  <a:pt x="10" y="41"/>
                </a:lnTo>
                <a:lnTo>
                  <a:pt x="11" y="40"/>
                </a:lnTo>
                <a:lnTo>
                  <a:pt x="13" y="38"/>
                </a:lnTo>
                <a:lnTo>
                  <a:pt x="13" y="37"/>
                </a:lnTo>
                <a:lnTo>
                  <a:pt x="14" y="36"/>
                </a:lnTo>
                <a:lnTo>
                  <a:pt x="14" y="34"/>
                </a:lnTo>
                <a:lnTo>
                  <a:pt x="16" y="33"/>
                </a:lnTo>
                <a:lnTo>
                  <a:pt x="16" y="31"/>
                </a:lnTo>
                <a:lnTo>
                  <a:pt x="17" y="30"/>
                </a:lnTo>
                <a:lnTo>
                  <a:pt x="17" y="28"/>
                </a:lnTo>
                <a:lnTo>
                  <a:pt x="19" y="27"/>
                </a:lnTo>
                <a:lnTo>
                  <a:pt x="19" y="25"/>
                </a:lnTo>
                <a:lnTo>
                  <a:pt x="19" y="24"/>
                </a:lnTo>
                <a:lnTo>
                  <a:pt x="20" y="22"/>
                </a:lnTo>
                <a:lnTo>
                  <a:pt x="20" y="21"/>
                </a:lnTo>
                <a:lnTo>
                  <a:pt x="20" y="18"/>
                </a:lnTo>
                <a:lnTo>
                  <a:pt x="20" y="16"/>
                </a:lnTo>
                <a:lnTo>
                  <a:pt x="22" y="15"/>
                </a:lnTo>
                <a:lnTo>
                  <a:pt x="22" y="13"/>
                </a:lnTo>
                <a:lnTo>
                  <a:pt x="22" y="12"/>
                </a:lnTo>
                <a:lnTo>
                  <a:pt x="22" y="10"/>
                </a:lnTo>
                <a:lnTo>
                  <a:pt x="22" y="7"/>
                </a:lnTo>
                <a:lnTo>
                  <a:pt x="22" y="6"/>
                </a:lnTo>
                <a:lnTo>
                  <a:pt x="22" y="4"/>
                </a:lnTo>
                <a:lnTo>
                  <a:pt x="22" y="3"/>
                </a:lnTo>
                <a:lnTo>
                  <a:pt x="23" y="1"/>
                </a:lnTo>
                <a:lnTo>
                  <a:pt x="23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4" name="Freeform 140"/>
          <p:cNvSpPr>
            <a:spLocks/>
          </p:cNvSpPr>
          <p:nvPr/>
        </p:nvSpPr>
        <p:spPr bwMode="auto">
          <a:xfrm>
            <a:off x="3003550" y="5268913"/>
            <a:ext cx="71438" cy="88900"/>
          </a:xfrm>
          <a:custGeom>
            <a:avLst/>
            <a:gdLst>
              <a:gd name="T0" fmla="*/ 3 w 45"/>
              <a:gd name="T1" fmla="*/ 9 h 56"/>
              <a:gd name="T2" fmla="*/ 5 w 45"/>
              <a:gd name="T3" fmla="*/ 10 h 56"/>
              <a:gd name="T4" fmla="*/ 8 w 45"/>
              <a:gd name="T5" fmla="*/ 10 h 56"/>
              <a:gd name="T6" fmla="*/ 11 w 45"/>
              <a:gd name="T7" fmla="*/ 12 h 56"/>
              <a:gd name="T8" fmla="*/ 16 w 45"/>
              <a:gd name="T9" fmla="*/ 13 h 56"/>
              <a:gd name="T10" fmla="*/ 19 w 45"/>
              <a:gd name="T11" fmla="*/ 16 h 56"/>
              <a:gd name="T12" fmla="*/ 22 w 45"/>
              <a:gd name="T13" fmla="*/ 18 h 56"/>
              <a:gd name="T14" fmla="*/ 23 w 45"/>
              <a:gd name="T15" fmla="*/ 20 h 56"/>
              <a:gd name="T16" fmla="*/ 26 w 45"/>
              <a:gd name="T17" fmla="*/ 23 h 56"/>
              <a:gd name="T18" fmla="*/ 29 w 45"/>
              <a:gd name="T19" fmla="*/ 28 h 56"/>
              <a:gd name="T20" fmla="*/ 30 w 45"/>
              <a:gd name="T21" fmla="*/ 31 h 56"/>
              <a:gd name="T22" fmla="*/ 32 w 45"/>
              <a:gd name="T23" fmla="*/ 35 h 56"/>
              <a:gd name="T24" fmla="*/ 33 w 45"/>
              <a:gd name="T25" fmla="*/ 40 h 56"/>
              <a:gd name="T26" fmla="*/ 35 w 45"/>
              <a:gd name="T27" fmla="*/ 44 h 56"/>
              <a:gd name="T28" fmla="*/ 35 w 45"/>
              <a:gd name="T29" fmla="*/ 49 h 56"/>
              <a:gd name="T30" fmla="*/ 36 w 45"/>
              <a:gd name="T31" fmla="*/ 53 h 56"/>
              <a:gd name="T32" fmla="*/ 45 w 45"/>
              <a:gd name="T33" fmla="*/ 56 h 56"/>
              <a:gd name="T34" fmla="*/ 44 w 45"/>
              <a:gd name="T35" fmla="*/ 50 h 56"/>
              <a:gd name="T36" fmla="*/ 44 w 45"/>
              <a:gd name="T37" fmla="*/ 44 h 56"/>
              <a:gd name="T38" fmla="*/ 42 w 45"/>
              <a:gd name="T39" fmla="*/ 40 h 56"/>
              <a:gd name="T40" fmla="*/ 41 w 45"/>
              <a:gd name="T41" fmla="*/ 34 h 56"/>
              <a:gd name="T42" fmla="*/ 39 w 45"/>
              <a:gd name="T43" fmla="*/ 29 h 56"/>
              <a:gd name="T44" fmla="*/ 38 w 45"/>
              <a:gd name="T45" fmla="*/ 25 h 56"/>
              <a:gd name="T46" fmla="*/ 35 w 45"/>
              <a:gd name="T47" fmla="*/ 20 h 56"/>
              <a:gd name="T48" fmla="*/ 32 w 45"/>
              <a:gd name="T49" fmla="*/ 16 h 56"/>
              <a:gd name="T50" fmla="*/ 29 w 45"/>
              <a:gd name="T51" fmla="*/ 13 h 56"/>
              <a:gd name="T52" fmla="*/ 26 w 45"/>
              <a:gd name="T53" fmla="*/ 10 h 56"/>
              <a:gd name="T54" fmla="*/ 22 w 45"/>
              <a:gd name="T55" fmla="*/ 7 h 56"/>
              <a:gd name="T56" fmla="*/ 17 w 45"/>
              <a:gd name="T57" fmla="*/ 4 h 56"/>
              <a:gd name="T58" fmla="*/ 14 w 45"/>
              <a:gd name="T59" fmla="*/ 3 h 56"/>
              <a:gd name="T60" fmla="*/ 10 w 45"/>
              <a:gd name="T61" fmla="*/ 1 h 56"/>
              <a:gd name="T62" fmla="*/ 5 w 45"/>
              <a:gd name="T63" fmla="*/ 0 h 56"/>
              <a:gd name="T64" fmla="*/ 0 w 45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5"/>
              <a:gd name="T100" fmla="*/ 0 h 56"/>
              <a:gd name="T101" fmla="*/ 45 w 45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5" h="56">
                <a:moveTo>
                  <a:pt x="0" y="9"/>
                </a:moveTo>
                <a:lnTo>
                  <a:pt x="3" y="9"/>
                </a:lnTo>
                <a:lnTo>
                  <a:pt x="4" y="9"/>
                </a:lnTo>
                <a:lnTo>
                  <a:pt x="5" y="10"/>
                </a:lnTo>
                <a:lnTo>
                  <a:pt x="7" y="10"/>
                </a:lnTo>
                <a:lnTo>
                  <a:pt x="8" y="10"/>
                </a:lnTo>
                <a:lnTo>
                  <a:pt x="10" y="12"/>
                </a:lnTo>
                <a:lnTo>
                  <a:pt x="11" y="12"/>
                </a:lnTo>
                <a:lnTo>
                  <a:pt x="14" y="13"/>
                </a:lnTo>
                <a:lnTo>
                  <a:pt x="16" y="13"/>
                </a:lnTo>
                <a:lnTo>
                  <a:pt x="17" y="15"/>
                </a:lnTo>
                <a:lnTo>
                  <a:pt x="19" y="16"/>
                </a:lnTo>
                <a:lnTo>
                  <a:pt x="20" y="16"/>
                </a:lnTo>
                <a:lnTo>
                  <a:pt x="22" y="18"/>
                </a:lnTo>
                <a:lnTo>
                  <a:pt x="22" y="19"/>
                </a:lnTo>
                <a:lnTo>
                  <a:pt x="23" y="20"/>
                </a:lnTo>
                <a:lnTo>
                  <a:pt x="25" y="22"/>
                </a:lnTo>
                <a:lnTo>
                  <a:pt x="26" y="23"/>
                </a:lnTo>
                <a:lnTo>
                  <a:pt x="28" y="25"/>
                </a:lnTo>
                <a:lnTo>
                  <a:pt x="29" y="28"/>
                </a:lnTo>
                <a:lnTo>
                  <a:pt x="29" y="29"/>
                </a:lnTo>
                <a:lnTo>
                  <a:pt x="30" y="31"/>
                </a:lnTo>
                <a:lnTo>
                  <a:pt x="32" y="32"/>
                </a:lnTo>
                <a:lnTo>
                  <a:pt x="32" y="35"/>
                </a:lnTo>
                <a:lnTo>
                  <a:pt x="33" y="37"/>
                </a:lnTo>
                <a:lnTo>
                  <a:pt x="33" y="40"/>
                </a:lnTo>
                <a:lnTo>
                  <a:pt x="33" y="41"/>
                </a:lnTo>
                <a:lnTo>
                  <a:pt x="35" y="44"/>
                </a:lnTo>
                <a:lnTo>
                  <a:pt x="35" y="46"/>
                </a:lnTo>
                <a:lnTo>
                  <a:pt x="35" y="49"/>
                </a:lnTo>
                <a:lnTo>
                  <a:pt x="35" y="50"/>
                </a:lnTo>
                <a:lnTo>
                  <a:pt x="36" y="53"/>
                </a:lnTo>
                <a:lnTo>
                  <a:pt x="36" y="56"/>
                </a:lnTo>
                <a:lnTo>
                  <a:pt x="45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4" y="43"/>
                </a:lnTo>
                <a:lnTo>
                  <a:pt x="42" y="40"/>
                </a:lnTo>
                <a:lnTo>
                  <a:pt x="42" y="37"/>
                </a:lnTo>
                <a:lnTo>
                  <a:pt x="41" y="34"/>
                </a:lnTo>
                <a:lnTo>
                  <a:pt x="41" y="32"/>
                </a:lnTo>
                <a:lnTo>
                  <a:pt x="39" y="29"/>
                </a:lnTo>
                <a:lnTo>
                  <a:pt x="38" y="28"/>
                </a:lnTo>
                <a:lnTo>
                  <a:pt x="38" y="25"/>
                </a:lnTo>
                <a:lnTo>
                  <a:pt x="36" y="23"/>
                </a:lnTo>
                <a:lnTo>
                  <a:pt x="35" y="20"/>
                </a:lnTo>
                <a:lnTo>
                  <a:pt x="33" y="19"/>
                </a:lnTo>
                <a:lnTo>
                  <a:pt x="32" y="16"/>
                </a:lnTo>
                <a:lnTo>
                  <a:pt x="30" y="15"/>
                </a:lnTo>
                <a:lnTo>
                  <a:pt x="29" y="13"/>
                </a:lnTo>
                <a:lnTo>
                  <a:pt x="28" y="12"/>
                </a:lnTo>
                <a:lnTo>
                  <a:pt x="26" y="10"/>
                </a:lnTo>
                <a:lnTo>
                  <a:pt x="23" y="9"/>
                </a:lnTo>
                <a:lnTo>
                  <a:pt x="22" y="7"/>
                </a:lnTo>
                <a:lnTo>
                  <a:pt x="20" y="6"/>
                </a:lnTo>
                <a:lnTo>
                  <a:pt x="17" y="4"/>
                </a:lnTo>
                <a:lnTo>
                  <a:pt x="16" y="4"/>
                </a:lnTo>
                <a:lnTo>
                  <a:pt x="14" y="3"/>
                </a:lnTo>
                <a:lnTo>
                  <a:pt x="11" y="1"/>
                </a:lnTo>
                <a:lnTo>
                  <a:pt x="10" y="1"/>
                </a:lnTo>
                <a:lnTo>
                  <a:pt x="7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5" name="Freeform 141"/>
          <p:cNvSpPr>
            <a:spLocks/>
          </p:cNvSpPr>
          <p:nvPr/>
        </p:nvSpPr>
        <p:spPr bwMode="auto">
          <a:xfrm>
            <a:off x="2732088" y="5268913"/>
            <a:ext cx="271462" cy="14287"/>
          </a:xfrm>
          <a:custGeom>
            <a:avLst/>
            <a:gdLst>
              <a:gd name="T0" fmla="*/ 0 w 171"/>
              <a:gd name="T1" fmla="*/ 4 h 9"/>
              <a:gd name="T2" fmla="*/ 0 w 171"/>
              <a:gd name="T3" fmla="*/ 9 h 9"/>
              <a:gd name="T4" fmla="*/ 171 w 171"/>
              <a:gd name="T5" fmla="*/ 9 h 9"/>
              <a:gd name="T6" fmla="*/ 171 w 171"/>
              <a:gd name="T7" fmla="*/ 0 h 9"/>
              <a:gd name="T8" fmla="*/ 0 w 171"/>
              <a:gd name="T9" fmla="*/ 0 h 9"/>
              <a:gd name="T10" fmla="*/ 0 w 171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1"/>
              <a:gd name="T19" fmla="*/ 0 h 9"/>
              <a:gd name="T20" fmla="*/ 171 w 171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1" h="9">
                <a:moveTo>
                  <a:pt x="0" y="4"/>
                </a:moveTo>
                <a:lnTo>
                  <a:pt x="0" y="9"/>
                </a:lnTo>
                <a:lnTo>
                  <a:pt x="171" y="9"/>
                </a:lnTo>
                <a:lnTo>
                  <a:pt x="171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6" name="Freeform 142"/>
          <p:cNvSpPr>
            <a:spLocks/>
          </p:cNvSpPr>
          <p:nvPr/>
        </p:nvSpPr>
        <p:spPr bwMode="auto">
          <a:xfrm>
            <a:off x="2930525" y="4448175"/>
            <a:ext cx="38100" cy="58738"/>
          </a:xfrm>
          <a:custGeom>
            <a:avLst/>
            <a:gdLst>
              <a:gd name="T0" fmla="*/ 24 w 24"/>
              <a:gd name="T1" fmla="*/ 37 h 37"/>
              <a:gd name="T2" fmla="*/ 24 w 24"/>
              <a:gd name="T3" fmla="*/ 36 h 37"/>
              <a:gd name="T4" fmla="*/ 24 w 24"/>
              <a:gd name="T5" fmla="*/ 34 h 37"/>
              <a:gd name="T6" fmla="*/ 22 w 24"/>
              <a:gd name="T7" fmla="*/ 33 h 37"/>
              <a:gd name="T8" fmla="*/ 22 w 24"/>
              <a:gd name="T9" fmla="*/ 31 h 37"/>
              <a:gd name="T10" fmla="*/ 22 w 24"/>
              <a:gd name="T11" fmla="*/ 30 h 37"/>
              <a:gd name="T12" fmla="*/ 22 w 24"/>
              <a:gd name="T13" fmla="*/ 28 h 37"/>
              <a:gd name="T14" fmla="*/ 22 w 24"/>
              <a:gd name="T15" fmla="*/ 27 h 37"/>
              <a:gd name="T16" fmla="*/ 22 w 24"/>
              <a:gd name="T17" fmla="*/ 25 h 37"/>
              <a:gd name="T18" fmla="*/ 21 w 24"/>
              <a:gd name="T19" fmla="*/ 24 h 37"/>
              <a:gd name="T20" fmla="*/ 21 w 24"/>
              <a:gd name="T21" fmla="*/ 22 h 37"/>
              <a:gd name="T22" fmla="*/ 21 w 24"/>
              <a:gd name="T23" fmla="*/ 21 h 37"/>
              <a:gd name="T24" fmla="*/ 19 w 24"/>
              <a:gd name="T25" fmla="*/ 21 h 37"/>
              <a:gd name="T26" fmla="*/ 19 w 24"/>
              <a:gd name="T27" fmla="*/ 19 h 37"/>
              <a:gd name="T28" fmla="*/ 19 w 24"/>
              <a:gd name="T29" fmla="*/ 18 h 37"/>
              <a:gd name="T30" fmla="*/ 18 w 24"/>
              <a:gd name="T31" fmla="*/ 16 h 37"/>
              <a:gd name="T32" fmla="*/ 18 w 24"/>
              <a:gd name="T33" fmla="*/ 15 h 37"/>
              <a:gd name="T34" fmla="*/ 16 w 24"/>
              <a:gd name="T35" fmla="*/ 13 h 37"/>
              <a:gd name="T36" fmla="*/ 16 w 24"/>
              <a:gd name="T37" fmla="*/ 12 h 37"/>
              <a:gd name="T38" fmla="*/ 15 w 24"/>
              <a:gd name="T39" fmla="*/ 10 h 37"/>
              <a:gd name="T40" fmla="*/ 13 w 24"/>
              <a:gd name="T41" fmla="*/ 9 h 37"/>
              <a:gd name="T42" fmla="*/ 13 w 24"/>
              <a:gd name="T43" fmla="*/ 7 h 37"/>
              <a:gd name="T44" fmla="*/ 12 w 24"/>
              <a:gd name="T45" fmla="*/ 6 h 37"/>
              <a:gd name="T46" fmla="*/ 10 w 24"/>
              <a:gd name="T47" fmla="*/ 5 h 37"/>
              <a:gd name="T48" fmla="*/ 9 w 24"/>
              <a:gd name="T49" fmla="*/ 3 h 37"/>
              <a:gd name="T50" fmla="*/ 7 w 24"/>
              <a:gd name="T51" fmla="*/ 2 h 37"/>
              <a:gd name="T52" fmla="*/ 6 w 24"/>
              <a:gd name="T53" fmla="*/ 0 h 37"/>
              <a:gd name="T54" fmla="*/ 0 w 24"/>
              <a:gd name="T55" fmla="*/ 7 h 37"/>
              <a:gd name="T56" fmla="*/ 2 w 24"/>
              <a:gd name="T57" fmla="*/ 7 h 37"/>
              <a:gd name="T58" fmla="*/ 2 w 24"/>
              <a:gd name="T59" fmla="*/ 9 h 37"/>
              <a:gd name="T60" fmla="*/ 3 w 24"/>
              <a:gd name="T61" fmla="*/ 9 h 37"/>
              <a:gd name="T62" fmla="*/ 3 w 24"/>
              <a:gd name="T63" fmla="*/ 10 h 37"/>
              <a:gd name="T64" fmla="*/ 5 w 24"/>
              <a:gd name="T65" fmla="*/ 10 h 37"/>
              <a:gd name="T66" fmla="*/ 5 w 24"/>
              <a:gd name="T67" fmla="*/ 12 h 37"/>
              <a:gd name="T68" fmla="*/ 6 w 24"/>
              <a:gd name="T69" fmla="*/ 12 h 37"/>
              <a:gd name="T70" fmla="*/ 6 w 24"/>
              <a:gd name="T71" fmla="*/ 13 h 37"/>
              <a:gd name="T72" fmla="*/ 7 w 24"/>
              <a:gd name="T73" fmla="*/ 15 h 37"/>
              <a:gd name="T74" fmla="*/ 7 w 24"/>
              <a:gd name="T75" fmla="*/ 16 h 37"/>
              <a:gd name="T76" fmla="*/ 9 w 24"/>
              <a:gd name="T77" fmla="*/ 16 h 37"/>
              <a:gd name="T78" fmla="*/ 9 w 24"/>
              <a:gd name="T79" fmla="*/ 18 h 37"/>
              <a:gd name="T80" fmla="*/ 10 w 24"/>
              <a:gd name="T81" fmla="*/ 19 h 37"/>
              <a:gd name="T82" fmla="*/ 10 w 24"/>
              <a:gd name="T83" fmla="*/ 21 h 37"/>
              <a:gd name="T84" fmla="*/ 12 w 24"/>
              <a:gd name="T85" fmla="*/ 22 h 37"/>
              <a:gd name="T86" fmla="*/ 12 w 24"/>
              <a:gd name="T87" fmla="*/ 24 h 37"/>
              <a:gd name="T88" fmla="*/ 12 w 24"/>
              <a:gd name="T89" fmla="*/ 25 h 37"/>
              <a:gd name="T90" fmla="*/ 13 w 24"/>
              <a:gd name="T91" fmla="*/ 27 h 37"/>
              <a:gd name="T92" fmla="*/ 13 w 24"/>
              <a:gd name="T93" fmla="*/ 28 h 37"/>
              <a:gd name="T94" fmla="*/ 13 w 24"/>
              <a:gd name="T95" fmla="*/ 30 h 37"/>
              <a:gd name="T96" fmla="*/ 13 w 24"/>
              <a:gd name="T97" fmla="*/ 31 h 37"/>
              <a:gd name="T98" fmla="*/ 13 w 24"/>
              <a:gd name="T99" fmla="*/ 33 h 37"/>
              <a:gd name="T100" fmla="*/ 13 w 24"/>
              <a:gd name="T101" fmla="*/ 34 h 37"/>
              <a:gd name="T102" fmla="*/ 15 w 24"/>
              <a:gd name="T103" fmla="*/ 34 h 37"/>
              <a:gd name="T104" fmla="*/ 15 w 24"/>
              <a:gd name="T105" fmla="*/ 36 h 37"/>
              <a:gd name="T106" fmla="*/ 15 w 24"/>
              <a:gd name="T107" fmla="*/ 37 h 37"/>
              <a:gd name="T108" fmla="*/ 24 w 24"/>
              <a:gd name="T109" fmla="*/ 37 h 3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4"/>
              <a:gd name="T166" fmla="*/ 0 h 37"/>
              <a:gd name="T167" fmla="*/ 24 w 24"/>
              <a:gd name="T168" fmla="*/ 37 h 3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4" h="37">
                <a:moveTo>
                  <a:pt x="24" y="37"/>
                </a:moveTo>
                <a:lnTo>
                  <a:pt x="24" y="36"/>
                </a:lnTo>
                <a:lnTo>
                  <a:pt x="24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2" y="25"/>
                </a:lnTo>
                <a:lnTo>
                  <a:pt x="21" y="24"/>
                </a:lnTo>
                <a:lnTo>
                  <a:pt x="21" y="22"/>
                </a:lnTo>
                <a:lnTo>
                  <a:pt x="21" y="21"/>
                </a:lnTo>
                <a:lnTo>
                  <a:pt x="19" y="21"/>
                </a:lnTo>
                <a:lnTo>
                  <a:pt x="19" y="19"/>
                </a:lnTo>
                <a:lnTo>
                  <a:pt x="19" y="18"/>
                </a:lnTo>
                <a:lnTo>
                  <a:pt x="18" y="16"/>
                </a:lnTo>
                <a:lnTo>
                  <a:pt x="18" y="15"/>
                </a:lnTo>
                <a:lnTo>
                  <a:pt x="16" y="13"/>
                </a:lnTo>
                <a:lnTo>
                  <a:pt x="16" y="12"/>
                </a:lnTo>
                <a:lnTo>
                  <a:pt x="15" y="10"/>
                </a:lnTo>
                <a:lnTo>
                  <a:pt x="13" y="9"/>
                </a:lnTo>
                <a:lnTo>
                  <a:pt x="13" y="7"/>
                </a:lnTo>
                <a:lnTo>
                  <a:pt x="12" y="6"/>
                </a:lnTo>
                <a:lnTo>
                  <a:pt x="10" y="5"/>
                </a:lnTo>
                <a:lnTo>
                  <a:pt x="9" y="3"/>
                </a:lnTo>
                <a:lnTo>
                  <a:pt x="7" y="2"/>
                </a:lnTo>
                <a:lnTo>
                  <a:pt x="6" y="0"/>
                </a:lnTo>
                <a:lnTo>
                  <a:pt x="0" y="7"/>
                </a:lnTo>
                <a:lnTo>
                  <a:pt x="2" y="7"/>
                </a:lnTo>
                <a:lnTo>
                  <a:pt x="2" y="9"/>
                </a:lnTo>
                <a:lnTo>
                  <a:pt x="3" y="9"/>
                </a:lnTo>
                <a:lnTo>
                  <a:pt x="3" y="10"/>
                </a:lnTo>
                <a:lnTo>
                  <a:pt x="5" y="10"/>
                </a:lnTo>
                <a:lnTo>
                  <a:pt x="5" y="12"/>
                </a:lnTo>
                <a:lnTo>
                  <a:pt x="6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9" y="16"/>
                </a:lnTo>
                <a:lnTo>
                  <a:pt x="9" y="18"/>
                </a:lnTo>
                <a:lnTo>
                  <a:pt x="10" y="19"/>
                </a:lnTo>
                <a:lnTo>
                  <a:pt x="10" y="21"/>
                </a:lnTo>
                <a:lnTo>
                  <a:pt x="12" y="22"/>
                </a:lnTo>
                <a:lnTo>
                  <a:pt x="12" y="24"/>
                </a:lnTo>
                <a:lnTo>
                  <a:pt x="12" y="25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5" y="34"/>
                </a:lnTo>
                <a:lnTo>
                  <a:pt x="15" y="36"/>
                </a:lnTo>
                <a:lnTo>
                  <a:pt x="15" y="37"/>
                </a:lnTo>
                <a:lnTo>
                  <a:pt x="24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7" name="Freeform 143"/>
          <p:cNvSpPr>
            <a:spLocks/>
          </p:cNvSpPr>
          <p:nvPr/>
        </p:nvSpPr>
        <p:spPr bwMode="auto">
          <a:xfrm>
            <a:off x="2894013" y="4506913"/>
            <a:ext cx="74612" cy="74612"/>
          </a:xfrm>
          <a:custGeom>
            <a:avLst/>
            <a:gdLst>
              <a:gd name="T0" fmla="*/ 1 w 47"/>
              <a:gd name="T1" fmla="*/ 47 h 47"/>
              <a:gd name="T2" fmla="*/ 6 w 47"/>
              <a:gd name="T3" fmla="*/ 46 h 47"/>
              <a:gd name="T4" fmla="*/ 11 w 47"/>
              <a:gd name="T5" fmla="*/ 46 h 47"/>
              <a:gd name="T6" fmla="*/ 16 w 47"/>
              <a:gd name="T7" fmla="*/ 45 h 47"/>
              <a:gd name="T8" fmla="*/ 19 w 47"/>
              <a:gd name="T9" fmla="*/ 43 h 47"/>
              <a:gd name="T10" fmla="*/ 23 w 47"/>
              <a:gd name="T11" fmla="*/ 40 h 47"/>
              <a:gd name="T12" fmla="*/ 28 w 47"/>
              <a:gd name="T13" fmla="*/ 37 h 47"/>
              <a:gd name="T14" fmla="*/ 30 w 47"/>
              <a:gd name="T15" fmla="*/ 34 h 47"/>
              <a:gd name="T16" fmla="*/ 33 w 47"/>
              <a:gd name="T17" fmla="*/ 31 h 47"/>
              <a:gd name="T18" fmla="*/ 36 w 47"/>
              <a:gd name="T19" fmla="*/ 28 h 47"/>
              <a:gd name="T20" fmla="*/ 39 w 47"/>
              <a:gd name="T21" fmla="*/ 24 h 47"/>
              <a:gd name="T22" fmla="*/ 41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5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6 w 47"/>
              <a:gd name="T35" fmla="*/ 3 h 47"/>
              <a:gd name="T36" fmla="*/ 36 w 47"/>
              <a:gd name="T37" fmla="*/ 7 h 47"/>
              <a:gd name="T38" fmla="*/ 35 w 47"/>
              <a:gd name="T39" fmla="*/ 12 h 47"/>
              <a:gd name="T40" fmla="*/ 35 w 47"/>
              <a:gd name="T41" fmla="*/ 15 h 47"/>
              <a:gd name="T42" fmla="*/ 32 w 47"/>
              <a:gd name="T43" fmla="*/ 18 h 47"/>
              <a:gd name="T44" fmla="*/ 30 w 47"/>
              <a:gd name="T45" fmla="*/ 21 h 47"/>
              <a:gd name="T46" fmla="*/ 29 w 47"/>
              <a:gd name="T47" fmla="*/ 24 h 47"/>
              <a:gd name="T48" fmla="*/ 26 w 47"/>
              <a:gd name="T49" fmla="*/ 27 h 47"/>
              <a:gd name="T50" fmla="*/ 23 w 47"/>
              <a:gd name="T51" fmla="*/ 30 h 47"/>
              <a:gd name="T52" fmla="*/ 20 w 47"/>
              <a:gd name="T53" fmla="*/ 31 h 47"/>
              <a:gd name="T54" fmla="*/ 17 w 47"/>
              <a:gd name="T55" fmla="*/ 34 h 47"/>
              <a:gd name="T56" fmla="*/ 14 w 47"/>
              <a:gd name="T57" fmla="*/ 36 h 47"/>
              <a:gd name="T58" fmla="*/ 10 w 47"/>
              <a:gd name="T59" fmla="*/ 37 h 47"/>
              <a:gd name="T60" fmla="*/ 7 w 47"/>
              <a:gd name="T61" fmla="*/ 37 h 47"/>
              <a:gd name="T62" fmla="*/ 3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1" y="47"/>
                </a:lnTo>
                <a:lnTo>
                  <a:pt x="4" y="47"/>
                </a:lnTo>
                <a:lnTo>
                  <a:pt x="6" y="46"/>
                </a:lnTo>
                <a:lnTo>
                  <a:pt x="8" y="46"/>
                </a:lnTo>
                <a:lnTo>
                  <a:pt x="11" y="46"/>
                </a:lnTo>
                <a:lnTo>
                  <a:pt x="13" y="45"/>
                </a:lnTo>
                <a:lnTo>
                  <a:pt x="16" y="45"/>
                </a:lnTo>
                <a:lnTo>
                  <a:pt x="17" y="43"/>
                </a:lnTo>
                <a:lnTo>
                  <a:pt x="19" y="43"/>
                </a:lnTo>
                <a:lnTo>
                  <a:pt x="22" y="42"/>
                </a:lnTo>
                <a:lnTo>
                  <a:pt x="23" y="40"/>
                </a:lnTo>
                <a:lnTo>
                  <a:pt x="25" y="39"/>
                </a:lnTo>
                <a:lnTo>
                  <a:pt x="28" y="37"/>
                </a:lnTo>
                <a:lnTo>
                  <a:pt x="29" y="36"/>
                </a:lnTo>
                <a:lnTo>
                  <a:pt x="30" y="34"/>
                </a:lnTo>
                <a:lnTo>
                  <a:pt x="32" y="33"/>
                </a:lnTo>
                <a:lnTo>
                  <a:pt x="33" y="31"/>
                </a:lnTo>
                <a:lnTo>
                  <a:pt x="35" y="30"/>
                </a:lnTo>
                <a:lnTo>
                  <a:pt x="36" y="28"/>
                </a:lnTo>
                <a:lnTo>
                  <a:pt x="38" y="27"/>
                </a:lnTo>
                <a:lnTo>
                  <a:pt x="39" y="24"/>
                </a:lnTo>
                <a:lnTo>
                  <a:pt x="41" y="22"/>
                </a:lnTo>
                <a:lnTo>
                  <a:pt x="41" y="21"/>
                </a:lnTo>
                <a:lnTo>
                  <a:pt x="42" y="18"/>
                </a:lnTo>
                <a:lnTo>
                  <a:pt x="44" y="16"/>
                </a:lnTo>
                <a:lnTo>
                  <a:pt x="44" y="13"/>
                </a:lnTo>
                <a:lnTo>
                  <a:pt x="45" y="12"/>
                </a:lnTo>
                <a:lnTo>
                  <a:pt x="45" y="9"/>
                </a:lnTo>
                <a:lnTo>
                  <a:pt x="45" y="7"/>
                </a:lnTo>
                <a:lnTo>
                  <a:pt x="45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6" y="3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5" y="12"/>
                </a:lnTo>
                <a:lnTo>
                  <a:pt x="35" y="13"/>
                </a:lnTo>
                <a:lnTo>
                  <a:pt x="35" y="15"/>
                </a:lnTo>
                <a:lnTo>
                  <a:pt x="33" y="16"/>
                </a:lnTo>
                <a:lnTo>
                  <a:pt x="32" y="18"/>
                </a:lnTo>
                <a:lnTo>
                  <a:pt x="32" y="19"/>
                </a:lnTo>
                <a:lnTo>
                  <a:pt x="30" y="21"/>
                </a:lnTo>
                <a:lnTo>
                  <a:pt x="29" y="22"/>
                </a:lnTo>
                <a:lnTo>
                  <a:pt x="29" y="24"/>
                </a:lnTo>
                <a:lnTo>
                  <a:pt x="28" y="25"/>
                </a:lnTo>
                <a:lnTo>
                  <a:pt x="26" y="27"/>
                </a:lnTo>
                <a:lnTo>
                  <a:pt x="25" y="28"/>
                </a:lnTo>
                <a:lnTo>
                  <a:pt x="23" y="30"/>
                </a:lnTo>
                <a:lnTo>
                  <a:pt x="22" y="31"/>
                </a:lnTo>
                <a:lnTo>
                  <a:pt x="20" y="31"/>
                </a:lnTo>
                <a:lnTo>
                  <a:pt x="19" y="33"/>
                </a:lnTo>
                <a:lnTo>
                  <a:pt x="17" y="34"/>
                </a:lnTo>
                <a:lnTo>
                  <a:pt x="16" y="34"/>
                </a:lnTo>
                <a:lnTo>
                  <a:pt x="14" y="36"/>
                </a:lnTo>
                <a:lnTo>
                  <a:pt x="13" y="36"/>
                </a:lnTo>
                <a:lnTo>
                  <a:pt x="10" y="37"/>
                </a:lnTo>
                <a:lnTo>
                  <a:pt x="8" y="37"/>
                </a:lnTo>
                <a:lnTo>
                  <a:pt x="7" y="37"/>
                </a:lnTo>
                <a:lnTo>
                  <a:pt x="6" y="39"/>
                </a:lnTo>
                <a:lnTo>
                  <a:pt x="3" y="39"/>
                </a:lnTo>
                <a:lnTo>
                  <a:pt x="1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8" name="Freeform 144"/>
          <p:cNvSpPr>
            <a:spLocks/>
          </p:cNvSpPr>
          <p:nvPr/>
        </p:nvSpPr>
        <p:spPr bwMode="auto">
          <a:xfrm>
            <a:off x="2846388" y="4556125"/>
            <a:ext cx="47625" cy="25400"/>
          </a:xfrm>
          <a:custGeom>
            <a:avLst/>
            <a:gdLst>
              <a:gd name="T0" fmla="*/ 0 w 30"/>
              <a:gd name="T1" fmla="*/ 8 h 16"/>
              <a:gd name="T2" fmla="*/ 2 w 30"/>
              <a:gd name="T3" fmla="*/ 8 h 16"/>
              <a:gd name="T4" fmla="*/ 3 w 30"/>
              <a:gd name="T5" fmla="*/ 8 h 16"/>
              <a:gd name="T6" fmla="*/ 3 w 30"/>
              <a:gd name="T7" fmla="*/ 9 h 16"/>
              <a:gd name="T8" fmla="*/ 5 w 30"/>
              <a:gd name="T9" fmla="*/ 9 h 16"/>
              <a:gd name="T10" fmla="*/ 6 w 30"/>
              <a:gd name="T11" fmla="*/ 11 h 16"/>
              <a:gd name="T12" fmla="*/ 8 w 30"/>
              <a:gd name="T13" fmla="*/ 11 h 16"/>
              <a:gd name="T14" fmla="*/ 8 w 30"/>
              <a:gd name="T15" fmla="*/ 12 h 16"/>
              <a:gd name="T16" fmla="*/ 9 w 30"/>
              <a:gd name="T17" fmla="*/ 12 h 16"/>
              <a:gd name="T18" fmla="*/ 11 w 30"/>
              <a:gd name="T19" fmla="*/ 12 h 16"/>
              <a:gd name="T20" fmla="*/ 12 w 30"/>
              <a:gd name="T21" fmla="*/ 14 h 16"/>
              <a:gd name="T22" fmla="*/ 14 w 30"/>
              <a:gd name="T23" fmla="*/ 14 h 16"/>
              <a:gd name="T24" fmla="*/ 15 w 30"/>
              <a:gd name="T25" fmla="*/ 14 h 16"/>
              <a:gd name="T26" fmla="*/ 16 w 30"/>
              <a:gd name="T27" fmla="*/ 15 h 16"/>
              <a:gd name="T28" fmla="*/ 18 w 30"/>
              <a:gd name="T29" fmla="*/ 15 h 16"/>
              <a:gd name="T30" fmla="*/ 19 w 30"/>
              <a:gd name="T31" fmla="*/ 15 h 16"/>
              <a:gd name="T32" fmla="*/ 21 w 30"/>
              <a:gd name="T33" fmla="*/ 15 h 16"/>
              <a:gd name="T34" fmla="*/ 22 w 30"/>
              <a:gd name="T35" fmla="*/ 15 h 16"/>
              <a:gd name="T36" fmla="*/ 24 w 30"/>
              <a:gd name="T37" fmla="*/ 16 h 16"/>
              <a:gd name="T38" fmla="*/ 25 w 30"/>
              <a:gd name="T39" fmla="*/ 16 h 16"/>
              <a:gd name="T40" fmla="*/ 27 w 30"/>
              <a:gd name="T41" fmla="*/ 16 h 16"/>
              <a:gd name="T42" fmla="*/ 28 w 30"/>
              <a:gd name="T43" fmla="*/ 16 h 16"/>
              <a:gd name="T44" fmla="*/ 30 w 30"/>
              <a:gd name="T45" fmla="*/ 16 h 16"/>
              <a:gd name="T46" fmla="*/ 30 w 30"/>
              <a:gd name="T47" fmla="*/ 8 h 16"/>
              <a:gd name="T48" fmla="*/ 28 w 30"/>
              <a:gd name="T49" fmla="*/ 8 h 16"/>
              <a:gd name="T50" fmla="*/ 27 w 30"/>
              <a:gd name="T51" fmla="*/ 8 h 16"/>
              <a:gd name="T52" fmla="*/ 25 w 30"/>
              <a:gd name="T53" fmla="*/ 8 h 16"/>
              <a:gd name="T54" fmla="*/ 24 w 30"/>
              <a:gd name="T55" fmla="*/ 8 h 16"/>
              <a:gd name="T56" fmla="*/ 22 w 30"/>
              <a:gd name="T57" fmla="*/ 6 h 16"/>
              <a:gd name="T58" fmla="*/ 21 w 30"/>
              <a:gd name="T59" fmla="*/ 6 h 16"/>
              <a:gd name="T60" fmla="*/ 19 w 30"/>
              <a:gd name="T61" fmla="*/ 6 h 16"/>
              <a:gd name="T62" fmla="*/ 18 w 30"/>
              <a:gd name="T63" fmla="*/ 6 h 16"/>
              <a:gd name="T64" fmla="*/ 16 w 30"/>
              <a:gd name="T65" fmla="*/ 5 h 16"/>
              <a:gd name="T66" fmla="*/ 15 w 30"/>
              <a:gd name="T67" fmla="*/ 5 h 16"/>
              <a:gd name="T68" fmla="*/ 14 w 30"/>
              <a:gd name="T69" fmla="*/ 5 h 16"/>
              <a:gd name="T70" fmla="*/ 12 w 30"/>
              <a:gd name="T71" fmla="*/ 3 h 16"/>
              <a:gd name="T72" fmla="*/ 11 w 30"/>
              <a:gd name="T73" fmla="*/ 3 h 16"/>
              <a:gd name="T74" fmla="*/ 11 w 30"/>
              <a:gd name="T75" fmla="*/ 2 h 16"/>
              <a:gd name="T76" fmla="*/ 9 w 30"/>
              <a:gd name="T77" fmla="*/ 2 h 16"/>
              <a:gd name="T78" fmla="*/ 8 w 30"/>
              <a:gd name="T79" fmla="*/ 2 h 16"/>
              <a:gd name="T80" fmla="*/ 8 w 30"/>
              <a:gd name="T81" fmla="*/ 0 h 16"/>
              <a:gd name="T82" fmla="*/ 6 w 30"/>
              <a:gd name="T83" fmla="*/ 0 h 16"/>
              <a:gd name="T84" fmla="*/ 0 w 30"/>
              <a:gd name="T85" fmla="*/ 8 h 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0"/>
              <a:gd name="T130" fmla="*/ 0 h 16"/>
              <a:gd name="T131" fmla="*/ 30 w 30"/>
              <a:gd name="T132" fmla="*/ 16 h 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0" h="16">
                <a:moveTo>
                  <a:pt x="0" y="8"/>
                </a:moveTo>
                <a:lnTo>
                  <a:pt x="2" y="8"/>
                </a:lnTo>
                <a:lnTo>
                  <a:pt x="3" y="8"/>
                </a:lnTo>
                <a:lnTo>
                  <a:pt x="3" y="9"/>
                </a:lnTo>
                <a:lnTo>
                  <a:pt x="5" y="9"/>
                </a:lnTo>
                <a:lnTo>
                  <a:pt x="6" y="11"/>
                </a:lnTo>
                <a:lnTo>
                  <a:pt x="8" y="11"/>
                </a:lnTo>
                <a:lnTo>
                  <a:pt x="8" y="12"/>
                </a:lnTo>
                <a:lnTo>
                  <a:pt x="9" y="12"/>
                </a:lnTo>
                <a:lnTo>
                  <a:pt x="11" y="12"/>
                </a:lnTo>
                <a:lnTo>
                  <a:pt x="12" y="14"/>
                </a:lnTo>
                <a:lnTo>
                  <a:pt x="14" y="14"/>
                </a:lnTo>
                <a:lnTo>
                  <a:pt x="15" y="14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30" y="16"/>
                </a:lnTo>
                <a:lnTo>
                  <a:pt x="30" y="8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5"/>
                </a:lnTo>
                <a:lnTo>
                  <a:pt x="15" y="5"/>
                </a:lnTo>
                <a:lnTo>
                  <a:pt x="14" y="5"/>
                </a:lnTo>
                <a:lnTo>
                  <a:pt x="12" y="3"/>
                </a:lnTo>
                <a:lnTo>
                  <a:pt x="11" y="3"/>
                </a:lnTo>
                <a:lnTo>
                  <a:pt x="11" y="2"/>
                </a:lnTo>
                <a:lnTo>
                  <a:pt x="9" y="2"/>
                </a:lnTo>
                <a:lnTo>
                  <a:pt x="8" y="2"/>
                </a:lnTo>
                <a:lnTo>
                  <a:pt x="8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9" name="Line 145"/>
          <p:cNvSpPr>
            <a:spLocks noChangeShapeType="1"/>
          </p:cNvSpPr>
          <p:nvPr/>
        </p:nvSpPr>
        <p:spPr bwMode="auto">
          <a:xfrm>
            <a:off x="2654300" y="4373563"/>
            <a:ext cx="227013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90" name="Line 146"/>
          <p:cNvSpPr>
            <a:spLocks noChangeShapeType="1"/>
          </p:cNvSpPr>
          <p:nvPr/>
        </p:nvSpPr>
        <p:spPr bwMode="auto">
          <a:xfrm flipH="1" flipV="1">
            <a:off x="2587625" y="4467225"/>
            <a:ext cx="246063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91" name="Freeform 147"/>
          <p:cNvSpPr>
            <a:spLocks/>
          </p:cNvSpPr>
          <p:nvPr/>
        </p:nvSpPr>
        <p:spPr bwMode="auto">
          <a:xfrm>
            <a:off x="263207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7 w 141"/>
              <a:gd name="T5" fmla="*/ 92 h 92"/>
              <a:gd name="T6" fmla="*/ 141 w 141"/>
              <a:gd name="T7" fmla="*/ 84 h 92"/>
              <a:gd name="T8" fmla="*/ 6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7" y="92"/>
                </a:lnTo>
                <a:lnTo>
                  <a:pt x="141" y="84"/>
                </a:lnTo>
                <a:lnTo>
                  <a:pt x="6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2" name="Freeform 148"/>
          <p:cNvSpPr>
            <a:spLocks/>
          </p:cNvSpPr>
          <p:nvPr/>
        </p:nvSpPr>
        <p:spPr bwMode="auto">
          <a:xfrm>
            <a:off x="2968625" y="5181600"/>
            <a:ext cx="376238" cy="14288"/>
          </a:xfrm>
          <a:custGeom>
            <a:avLst/>
            <a:gdLst>
              <a:gd name="T0" fmla="*/ 237 w 237"/>
              <a:gd name="T1" fmla="*/ 4 h 9"/>
              <a:gd name="T2" fmla="*/ 237 w 237"/>
              <a:gd name="T3" fmla="*/ 0 h 9"/>
              <a:gd name="T4" fmla="*/ 0 w 237"/>
              <a:gd name="T5" fmla="*/ 0 h 9"/>
              <a:gd name="T6" fmla="*/ 0 w 237"/>
              <a:gd name="T7" fmla="*/ 9 h 9"/>
              <a:gd name="T8" fmla="*/ 237 w 237"/>
              <a:gd name="T9" fmla="*/ 9 h 9"/>
              <a:gd name="T10" fmla="*/ 237 w 237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"/>
              <a:gd name="T19" fmla="*/ 0 h 9"/>
              <a:gd name="T20" fmla="*/ 237 w 237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" h="9">
                <a:moveTo>
                  <a:pt x="237" y="4"/>
                </a:moveTo>
                <a:lnTo>
                  <a:pt x="237" y="0"/>
                </a:lnTo>
                <a:lnTo>
                  <a:pt x="0" y="0"/>
                </a:lnTo>
                <a:lnTo>
                  <a:pt x="0" y="9"/>
                </a:lnTo>
                <a:lnTo>
                  <a:pt x="237" y="9"/>
                </a:lnTo>
                <a:lnTo>
                  <a:pt x="237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3" name="Freeform 149"/>
          <p:cNvSpPr>
            <a:spLocks/>
          </p:cNvSpPr>
          <p:nvPr/>
        </p:nvSpPr>
        <p:spPr bwMode="auto">
          <a:xfrm>
            <a:off x="329565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6 w 40"/>
              <a:gd name="T5" fmla="*/ 0 h 30"/>
              <a:gd name="T6" fmla="*/ 0 w 40"/>
              <a:gd name="T7" fmla="*/ 8 h 30"/>
              <a:gd name="T8" fmla="*/ 36 w 40"/>
              <a:gd name="T9" fmla="*/ 30 h 30"/>
              <a:gd name="T10" fmla="*/ 36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6" y="0"/>
                </a:lnTo>
                <a:lnTo>
                  <a:pt x="0" y="8"/>
                </a:lnTo>
                <a:lnTo>
                  <a:pt x="36" y="30"/>
                </a:lnTo>
                <a:lnTo>
                  <a:pt x="36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4" name="Freeform 150"/>
          <p:cNvSpPr>
            <a:spLocks/>
          </p:cNvSpPr>
          <p:nvPr/>
        </p:nvSpPr>
        <p:spPr bwMode="auto">
          <a:xfrm>
            <a:off x="3357563" y="5183188"/>
            <a:ext cx="1587" cy="12700"/>
          </a:xfrm>
          <a:custGeom>
            <a:avLst/>
            <a:gdLst>
              <a:gd name="T0" fmla="*/ 1 w 1"/>
              <a:gd name="T1" fmla="*/ 8 h 8"/>
              <a:gd name="T2" fmla="*/ 0 w 1"/>
              <a:gd name="T3" fmla="*/ 3 h 8"/>
              <a:gd name="T4" fmla="*/ 1 w 1"/>
              <a:gd name="T5" fmla="*/ 0 h 8"/>
              <a:gd name="T6" fmla="*/ 1 w 1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1"/>
              <a:gd name="T13" fmla="*/ 0 h 8"/>
              <a:gd name="T14" fmla="*/ 1 w 1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" h="8">
                <a:moveTo>
                  <a:pt x="1" y="8"/>
                </a:moveTo>
                <a:lnTo>
                  <a:pt x="0" y="3"/>
                </a:lnTo>
                <a:lnTo>
                  <a:pt x="1" y="0"/>
                </a:lnTo>
                <a:lnTo>
                  <a:pt x="1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5" name="Freeform 151"/>
          <p:cNvSpPr>
            <a:spLocks/>
          </p:cNvSpPr>
          <p:nvPr/>
        </p:nvSpPr>
        <p:spPr bwMode="auto">
          <a:xfrm>
            <a:off x="329565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6 w 40"/>
              <a:gd name="T3" fmla="*/ 30 h 30"/>
              <a:gd name="T4" fmla="*/ 40 w 40"/>
              <a:gd name="T5" fmla="*/ 8 h 30"/>
              <a:gd name="T6" fmla="*/ 36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6" y="30"/>
                </a:lnTo>
                <a:lnTo>
                  <a:pt x="40" y="8"/>
                </a:lnTo>
                <a:lnTo>
                  <a:pt x="36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6" name="Rectangle 152"/>
          <p:cNvSpPr>
            <a:spLocks noChangeArrowheads="1"/>
          </p:cNvSpPr>
          <p:nvPr/>
        </p:nvSpPr>
        <p:spPr bwMode="auto">
          <a:xfrm>
            <a:off x="4549775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7" name="Freeform 153"/>
          <p:cNvSpPr>
            <a:spLocks/>
          </p:cNvSpPr>
          <p:nvPr/>
        </p:nvSpPr>
        <p:spPr bwMode="auto">
          <a:xfrm>
            <a:off x="4819650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5 w 44"/>
              <a:gd name="T3" fmla="*/ 8 h 57"/>
              <a:gd name="T4" fmla="*/ 35 w 44"/>
              <a:gd name="T5" fmla="*/ 12 h 57"/>
              <a:gd name="T6" fmla="*/ 34 w 44"/>
              <a:gd name="T7" fmla="*/ 17 h 57"/>
              <a:gd name="T8" fmla="*/ 32 w 44"/>
              <a:gd name="T9" fmla="*/ 21 h 57"/>
              <a:gd name="T10" fmla="*/ 31 w 44"/>
              <a:gd name="T11" fmla="*/ 25 h 57"/>
              <a:gd name="T12" fmla="*/ 28 w 44"/>
              <a:gd name="T13" fmla="*/ 28 h 57"/>
              <a:gd name="T14" fmla="*/ 26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9 w 44"/>
              <a:gd name="T21" fmla="*/ 40 h 57"/>
              <a:gd name="T22" fmla="*/ 16 w 44"/>
              <a:gd name="T23" fmla="*/ 43 h 57"/>
              <a:gd name="T24" fmla="*/ 12 w 44"/>
              <a:gd name="T25" fmla="*/ 45 h 57"/>
              <a:gd name="T26" fmla="*/ 9 w 44"/>
              <a:gd name="T27" fmla="*/ 46 h 57"/>
              <a:gd name="T28" fmla="*/ 6 w 44"/>
              <a:gd name="T29" fmla="*/ 46 h 57"/>
              <a:gd name="T30" fmla="*/ 3 w 44"/>
              <a:gd name="T31" fmla="*/ 48 h 57"/>
              <a:gd name="T32" fmla="*/ 0 w 44"/>
              <a:gd name="T33" fmla="*/ 57 h 57"/>
              <a:gd name="T34" fmla="*/ 4 w 44"/>
              <a:gd name="T35" fmla="*/ 57 h 57"/>
              <a:gd name="T36" fmla="*/ 10 w 44"/>
              <a:gd name="T37" fmla="*/ 55 h 57"/>
              <a:gd name="T38" fmla="*/ 13 w 44"/>
              <a:gd name="T39" fmla="*/ 54 h 57"/>
              <a:gd name="T40" fmla="*/ 18 w 44"/>
              <a:gd name="T41" fmla="*/ 52 h 57"/>
              <a:gd name="T42" fmla="*/ 22 w 44"/>
              <a:gd name="T43" fmla="*/ 49 h 57"/>
              <a:gd name="T44" fmla="*/ 25 w 44"/>
              <a:gd name="T45" fmla="*/ 46 h 57"/>
              <a:gd name="T46" fmla="*/ 29 w 44"/>
              <a:gd name="T47" fmla="*/ 43 h 57"/>
              <a:gd name="T48" fmla="*/ 32 w 44"/>
              <a:gd name="T49" fmla="*/ 39 h 57"/>
              <a:gd name="T50" fmla="*/ 35 w 44"/>
              <a:gd name="T51" fmla="*/ 36 h 57"/>
              <a:gd name="T52" fmla="*/ 37 w 44"/>
              <a:gd name="T53" fmla="*/ 31 h 57"/>
              <a:gd name="T54" fmla="*/ 40 w 44"/>
              <a:gd name="T55" fmla="*/ 27 h 57"/>
              <a:gd name="T56" fmla="*/ 41 w 44"/>
              <a:gd name="T57" fmla="*/ 23 h 57"/>
              <a:gd name="T58" fmla="*/ 43 w 44"/>
              <a:gd name="T59" fmla="*/ 17 h 57"/>
              <a:gd name="T60" fmla="*/ 44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5" y="8"/>
                </a:lnTo>
                <a:lnTo>
                  <a:pt x="35" y="11"/>
                </a:lnTo>
                <a:lnTo>
                  <a:pt x="35" y="12"/>
                </a:lnTo>
                <a:lnTo>
                  <a:pt x="34" y="15"/>
                </a:lnTo>
                <a:lnTo>
                  <a:pt x="34" y="17"/>
                </a:lnTo>
                <a:lnTo>
                  <a:pt x="32" y="20"/>
                </a:lnTo>
                <a:lnTo>
                  <a:pt x="32" y="21"/>
                </a:lnTo>
                <a:lnTo>
                  <a:pt x="31" y="24"/>
                </a:lnTo>
                <a:lnTo>
                  <a:pt x="31" y="25"/>
                </a:lnTo>
                <a:lnTo>
                  <a:pt x="29" y="27"/>
                </a:lnTo>
                <a:lnTo>
                  <a:pt x="28" y="28"/>
                </a:lnTo>
                <a:lnTo>
                  <a:pt x="28" y="31"/>
                </a:lnTo>
                <a:lnTo>
                  <a:pt x="26" y="33"/>
                </a:lnTo>
                <a:lnTo>
                  <a:pt x="25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21" y="40"/>
                </a:lnTo>
                <a:lnTo>
                  <a:pt x="19" y="40"/>
                </a:lnTo>
                <a:lnTo>
                  <a:pt x="18" y="42"/>
                </a:lnTo>
                <a:lnTo>
                  <a:pt x="16" y="43"/>
                </a:lnTo>
                <a:lnTo>
                  <a:pt x="13" y="43"/>
                </a:lnTo>
                <a:lnTo>
                  <a:pt x="12" y="45"/>
                </a:lnTo>
                <a:lnTo>
                  <a:pt x="10" y="45"/>
                </a:lnTo>
                <a:lnTo>
                  <a:pt x="9" y="46"/>
                </a:lnTo>
                <a:lnTo>
                  <a:pt x="7" y="46"/>
                </a:lnTo>
                <a:lnTo>
                  <a:pt x="6" y="46"/>
                </a:lnTo>
                <a:lnTo>
                  <a:pt x="4" y="48"/>
                </a:lnTo>
                <a:lnTo>
                  <a:pt x="3" y="48"/>
                </a:lnTo>
                <a:lnTo>
                  <a:pt x="0" y="48"/>
                </a:lnTo>
                <a:lnTo>
                  <a:pt x="0" y="57"/>
                </a:lnTo>
                <a:lnTo>
                  <a:pt x="3" y="57"/>
                </a:lnTo>
                <a:lnTo>
                  <a:pt x="4" y="57"/>
                </a:lnTo>
                <a:lnTo>
                  <a:pt x="7" y="55"/>
                </a:lnTo>
                <a:lnTo>
                  <a:pt x="10" y="55"/>
                </a:lnTo>
                <a:lnTo>
                  <a:pt x="12" y="55"/>
                </a:lnTo>
                <a:lnTo>
                  <a:pt x="13" y="54"/>
                </a:lnTo>
                <a:lnTo>
                  <a:pt x="16" y="52"/>
                </a:lnTo>
                <a:lnTo>
                  <a:pt x="18" y="52"/>
                </a:lnTo>
                <a:lnTo>
                  <a:pt x="21" y="51"/>
                </a:lnTo>
                <a:lnTo>
                  <a:pt x="22" y="49"/>
                </a:lnTo>
                <a:lnTo>
                  <a:pt x="24" y="48"/>
                </a:lnTo>
                <a:lnTo>
                  <a:pt x="25" y="46"/>
                </a:lnTo>
                <a:lnTo>
                  <a:pt x="28" y="45"/>
                </a:lnTo>
                <a:lnTo>
                  <a:pt x="29" y="43"/>
                </a:lnTo>
                <a:lnTo>
                  <a:pt x="31" y="42"/>
                </a:lnTo>
                <a:lnTo>
                  <a:pt x="32" y="39"/>
                </a:lnTo>
                <a:lnTo>
                  <a:pt x="34" y="37"/>
                </a:lnTo>
                <a:lnTo>
                  <a:pt x="35" y="36"/>
                </a:lnTo>
                <a:lnTo>
                  <a:pt x="37" y="33"/>
                </a:lnTo>
                <a:lnTo>
                  <a:pt x="37" y="31"/>
                </a:lnTo>
                <a:lnTo>
                  <a:pt x="38" y="28"/>
                </a:lnTo>
                <a:lnTo>
                  <a:pt x="40" y="27"/>
                </a:lnTo>
                <a:lnTo>
                  <a:pt x="41" y="24"/>
                </a:lnTo>
                <a:lnTo>
                  <a:pt x="41" y="23"/>
                </a:lnTo>
                <a:lnTo>
                  <a:pt x="43" y="20"/>
                </a:lnTo>
                <a:lnTo>
                  <a:pt x="43" y="17"/>
                </a:lnTo>
                <a:lnTo>
                  <a:pt x="44" y="14"/>
                </a:lnTo>
                <a:lnTo>
                  <a:pt x="44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8" name="Freeform 154"/>
          <p:cNvSpPr>
            <a:spLocks/>
          </p:cNvSpPr>
          <p:nvPr/>
        </p:nvSpPr>
        <p:spPr bwMode="auto">
          <a:xfrm>
            <a:off x="4852988" y="4946650"/>
            <a:ext cx="36512" cy="74613"/>
          </a:xfrm>
          <a:custGeom>
            <a:avLst/>
            <a:gdLst>
              <a:gd name="T0" fmla="*/ 0 w 23"/>
              <a:gd name="T1" fmla="*/ 7 h 47"/>
              <a:gd name="T2" fmla="*/ 1 w 23"/>
              <a:gd name="T3" fmla="*/ 10 h 47"/>
              <a:gd name="T4" fmla="*/ 3 w 23"/>
              <a:gd name="T5" fmla="*/ 13 h 47"/>
              <a:gd name="T6" fmla="*/ 5 w 23"/>
              <a:gd name="T7" fmla="*/ 15 h 47"/>
              <a:gd name="T8" fmla="*/ 7 w 23"/>
              <a:gd name="T9" fmla="*/ 16 h 47"/>
              <a:gd name="T10" fmla="*/ 7 w 23"/>
              <a:gd name="T11" fmla="*/ 19 h 47"/>
              <a:gd name="T12" fmla="*/ 8 w 23"/>
              <a:gd name="T13" fmla="*/ 22 h 47"/>
              <a:gd name="T14" fmla="*/ 10 w 23"/>
              <a:gd name="T15" fmla="*/ 24 h 47"/>
              <a:gd name="T16" fmla="*/ 11 w 23"/>
              <a:gd name="T17" fmla="*/ 27 h 47"/>
              <a:gd name="T18" fmla="*/ 11 w 23"/>
              <a:gd name="T19" fmla="*/ 30 h 47"/>
              <a:gd name="T20" fmla="*/ 13 w 23"/>
              <a:gd name="T21" fmla="*/ 32 h 47"/>
              <a:gd name="T22" fmla="*/ 14 w 23"/>
              <a:gd name="T23" fmla="*/ 35 h 47"/>
              <a:gd name="T24" fmla="*/ 14 w 23"/>
              <a:gd name="T25" fmla="*/ 38 h 47"/>
              <a:gd name="T26" fmla="*/ 14 w 23"/>
              <a:gd name="T27" fmla="*/ 41 h 47"/>
              <a:gd name="T28" fmla="*/ 14 w 23"/>
              <a:gd name="T29" fmla="*/ 44 h 47"/>
              <a:gd name="T30" fmla="*/ 14 w 23"/>
              <a:gd name="T31" fmla="*/ 47 h 47"/>
              <a:gd name="T32" fmla="*/ 23 w 23"/>
              <a:gd name="T33" fmla="*/ 46 h 47"/>
              <a:gd name="T34" fmla="*/ 23 w 23"/>
              <a:gd name="T35" fmla="*/ 43 h 47"/>
              <a:gd name="T36" fmla="*/ 23 w 23"/>
              <a:gd name="T37" fmla="*/ 40 h 47"/>
              <a:gd name="T38" fmla="*/ 23 w 23"/>
              <a:gd name="T39" fmla="*/ 35 h 47"/>
              <a:gd name="T40" fmla="*/ 22 w 23"/>
              <a:gd name="T41" fmla="*/ 32 h 47"/>
              <a:gd name="T42" fmla="*/ 22 w 23"/>
              <a:gd name="T43" fmla="*/ 30 h 47"/>
              <a:gd name="T44" fmla="*/ 20 w 23"/>
              <a:gd name="T45" fmla="*/ 27 h 47"/>
              <a:gd name="T46" fmla="*/ 19 w 23"/>
              <a:gd name="T47" fmla="*/ 24 h 47"/>
              <a:gd name="T48" fmla="*/ 19 w 23"/>
              <a:gd name="T49" fmla="*/ 21 h 47"/>
              <a:gd name="T50" fmla="*/ 17 w 23"/>
              <a:gd name="T51" fmla="*/ 18 h 47"/>
              <a:gd name="T52" fmla="*/ 16 w 23"/>
              <a:gd name="T53" fmla="*/ 15 h 47"/>
              <a:gd name="T54" fmla="*/ 14 w 23"/>
              <a:gd name="T55" fmla="*/ 12 h 47"/>
              <a:gd name="T56" fmla="*/ 11 w 23"/>
              <a:gd name="T57" fmla="*/ 9 h 47"/>
              <a:gd name="T58" fmla="*/ 8 w 23"/>
              <a:gd name="T59" fmla="*/ 6 h 47"/>
              <a:gd name="T60" fmla="*/ 7 w 23"/>
              <a:gd name="T61" fmla="*/ 3 h 47"/>
              <a:gd name="T62" fmla="*/ 5 w 23"/>
              <a:gd name="T63" fmla="*/ 1 h 47"/>
              <a:gd name="T64" fmla="*/ 5 w 23"/>
              <a:gd name="T65" fmla="*/ 1 h 47"/>
              <a:gd name="T66" fmla="*/ 4 w 23"/>
              <a:gd name="T67" fmla="*/ 0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3"/>
              <a:gd name="T103" fmla="*/ 0 h 47"/>
              <a:gd name="T104" fmla="*/ 23 w 23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3" h="47">
                <a:moveTo>
                  <a:pt x="1" y="9"/>
                </a:moveTo>
                <a:lnTo>
                  <a:pt x="0" y="7"/>
                </a:lnTo>
                <a:lnTo>
                  <a:pt x="0" y="9"/>
                </a:lnTo>
                <a:lnTo>
                  <a:pt x="1" y="10"/>
                </a:lnTo>
                <a:lnTo>
                  <a:pt x="3" y="12"/>
                </a:lnTo>
                <a:lnTo>
                  <a:pt x="3" y="13"/>
                </a:lnTo>
                <a:lnTo>
                  <a:pt x="4" y="13"/>
                </a:lnTo>
                <a:lnTo>
                  <a:pt x="5" y="15"/>
                </a:lnTo>
                <a:lnTo>
                  <a:pt x="5" y="16"/>
                </a:lnTo>
                <a:lnTo>
                  <a:pt x="7" y="16"/>
                </a:lnTo>
                <a:lnTo>
                  <a:pt x="7" y="18"/>
                </a:lnTo>
                <a:lnTo>
                  <a:pt x="7" y="19"/>
                </a:lnTo>
                <a:lnTo>
                  <a:pt x="8" y="21"/>
                </a:lnTo>
                <a:lnTo>
                  <a:pt x="8" y="22"/>
                </a:lnTo>
                <a:lnTo>
                  <a:pt x="10" y="22"/>
                </a:lnTo>
                <a:lnTo>
                  <a:pt x="10" y="24"/>
                </a:lnTo>
                <a:lnTo>
                  <a:pt x="10" y="25"/>
                </a:lnTo>
                <a:lnTo>
                  <a:pt x="11" y="27"/>
                </a:lnTo>
                <a:lnTo>
                  <a:pt x="11" y="28"/>
                </a:lnTo>
                <a:lnTo>
                  <a:pt x="11" y="30"/>
                </a:lnTo>
                <a:lnTo>
                  <a:pt x="13" y="31"/>
                </a:lnTo>
                <a:lnTo>
                  <a:pt x="13" y="32"/>
                </a:lnTo>
                <a:lnTo>
                  <a:pt x="13" y="34"/>
                </a:lnTo>
                <a:lnTo>
                  <a:pt x="14" y="35"/>
                </a:lnTo>
                <a:lnTo>
                  <a:pt x="14" y="37"/>
                </a:lnTo>
                <a:lnTo>
                  <a:pt x="14" y="38"/>
                </a:lnTo>
                <a:lnTo>
                  <a:pt x="14" y="40"/>
                </a:lnTo>
                <a:lnTo>
                  <a:pt x="14" y="41"/>
                </a:lnTo>
                <a:lnTo>
                  <a:pt x="14" y="43"/>
                </a:lnTo>
                <a:lnTo>
                  <a:pt x="14" y="44"/>
                </a:lnTo>
                <a:lnTo>
                  <a:pt x="14" y="46"/>
                </a:lnTo>
                <a:lnTo>
                  <a:pt x="14" y="47"/>
                </a:lnTo>
                <a:lnTo>
                  <a:pt x="23" y="47"/>
                </a:lnTo>
                <a:lnTo>
                  <a:pt x="23" y="46"/>
                </a:lnTo>
                <a:lnTo>
                  <a:pt x="23" y="44"/>
                </a:lnTo>
                <a:lnTo>
                  <a:pt x="23" y="43"/>
                </a:lnTo>
                <a:lnTo>
                  <a:pt x="23" y="41"/>
                </a:lnTo>
                <a:lnTo>
                  <a:pt x="23" y="40"/>
                </a:lnTo>
                <a:lnTo>
                  <a:pt x="23" y="37"/>
                </a:lnTo>
                <a:lnTo>
                  <a:pt x="23" y="35"/>
                </a:lnTo>
                <a:lnTo>
                  <a:pt x="23" y="34"/>
                </a:lnTo>
                <a:lnTo>
                  <a:pt x="22" y="32"/>
                </a:lnTo>
                <a:lnTo>
                  <a:pt x="22" y="31"/>
                </a:lnTo>
                <a:lnTo>
                  <a:pt x="22" y="30"/>
                </a:lnTo>
                <a:lnTo>
                  <a:pt x="20" y="28"/>
                </a:lnTo>
                <a:lnTo>
                  <a:pt x="20" y="27"/>
                </a:lnTo>
                <a:lnTo>
                  <a:pt x="20" y="25"/>
                </a:lnTo>
                <a:lnTo>
                  <a:pt x="19" y="24"/>
                </a:lnTo>
                <a:lnTo>
                  <a:pt x="19" y="22"/>
                </a:lnTo>
                <a:lnTo>
                  <a:pt x="19" y="21"/>
                </a:lnTo>
                <a:lnTo>
                  <a:pt x="17" y="19"/>
                </a:lnTo>
                <a:lnTo>
                  <a:pt x="17" y="18"/>
                </a:lnTo>
                <a:lnTo>
                  <a:pt x="16" y="16"/>
                </a:lnTo>
                <a:lnTo>
                  <a:pt x="16" y="15"/>
                </a:lnTo>
                <a:lnTo>
                  <a:pt x="14" y="13"/>
                </a:lnTo>
                <a:lnTo>
                  <a:pt x="14" y="12"/>
                </a:lnTo>
                <a:lnTo>
                  <a:pt x="13" y="10"/>
                </a:lnTo>
                <a:lnTo>
                  <a:pt x="11" y="9"/>
                </a:lnTo>
                <a:lnTo>
                  <a:pt x="10" y="7"/>
                </a:lnTo>
                <a:lnTo>
                  <a:pt x="8" y="6"/>
                </a:lnTo>
                <a:lnTo>
                  <a:pt x="8" y="4"/>
                </a:lnTo>
                <a:lnTo>
                  <a:pt x="7" y="3"/>
                </a:lnTo>
                <a:lnTo>
                  <a:pt x="5" y="3"/>
                </a:lnTo>
                <a:lnTo>
                  <a:pt x="5" y="1"/>
                </a:lnTo>
                <a:lnTo>
                  <a:pt x="4" y="0"/>
                </a:lnTo>
                <a:lnTo>
                  <a:pt x="5" y="1"/>
                </a:lnTo>
                <a:lnTo>
                  <a:pt x="4" y="1"/>
                </a:lnTo>
                <a:lnTo>
                  <a:pt x="4" y="0"/>
                </a:lnTo>
                <a:lnTo>
                  <a:pt x="1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9" name="Freeform 155"/>
          <p:cNvSpPr>
            <a:spLocks/>
          </p:cNvSpPr>
          <p:nvPr/>
        </p:nvSpPr>
        <p:spPr bwMode="auto">
          <a:xfrm>
            <a:off x="4640263" y="4672013"/>
            <a:ext cx="219075" cy="288925"/>
          </a:xfrm>
          <a:custGeom>
            <a:avLst/>
            <a:gdLst>
              <a:gd name="T0" fmla="*/ 2 w 138"/>
              <a:gd name="T1" fmla="*/ 7 h 182"/>
              <a:gd name="T2" fmla="*/ 2 w 138"/>
              <a:gd name="T3" fmla="*/ 20 h 182"/>
              <a:gd name="T4" fmla="*/ 5 w 138"/>
              <a:gd name="T5" fmla="*/ 35 h 182"/>
              <a:gd name="T6" fmla="*/ 9 w 138"/>
              <a:gd name="T7" fmla="*/ 49 h 182"/>
              <a:gd name="T8" fmla="*/ 13 w 138"/>
              <a:gd name="T9" fmla="*/ 63 h 182"/>
              <a:gd name="T10" fmla="*/ 19 w 138"/>
              <a:gd name="T11" fmla="*/ 77 h 182"/>
              <a:gd name="T12" fmla="*/ 25 w 138"/>
              <a:gd name="T13" fmla="*/ 89 h 182"/>
              <a:gd name="T14" fmla="*/ 34 w 138"/>
              <a:gd name="T15" fmla="*/ 102 h 182"/>
              <a:gd name="T16" fmla="*/ 43 w 138"/>
              <a:gd name="T17" fmla="*/ 114 h 182"/>
              <a:gd name="T18" fmla="*/ 51 w 138"/>
              <a:gd name="T19" fmla="*/ 126 h 182"/>
              <a:gd name="T20" fmla="*/ 62 w 138"/>
              <a:gd name="T21" fmla="*/ 136 h 182"/>
              <a:gd name="T22" fmla="*/ 73 w 138"/>
              <a:gd name="T23" fmla="*/ 146 h 182"/>
              <a:gd name="T24" fmla="*/ 85 w 138"/>
              <a:gd name="T25" fmla="*/ 155 h 182"/>
              <a:gd name="T26" fmla="*/ 98 w 138"/>
              <a:gd name="T27" fmla="*/ 164 h 182"/>
              <a:gd name="T28" fmla="*/ 113 w 138"/>
              <a:gd name="T29" fmla="*/ 171 h 182"/>
              <a:gd name="T30" fmla="*/ 126 w 138"/>
              <a:gd name="T31" fmla="*/ 179 h 182"/>
              <a:gd name="T32" fmla="*/ 138 w 138"/>
              <a:gd name="T33" fmla="*/ 173 h 182"/>
              <a:gd name="T34" fmla="*/ 123 w 138"/>
              <a:gd name="T35" fmla="*/ 167 h 182"/>
              <a:gd name="T36" fmla="*/ 110 w 138"/>
              <a:gd name="T37" fmla="*/ 160 h 182"/>
              <a:gd name="T38" fmla="*/ 97 w 138"/>
              <a:gd name="T39" fmla="*/ 152 h 182"/>
              <a:gd name="T40" fmla="*/ 85 w 138"/>
              <a:gd name="T41" fmla="*/ 143 h 182"/>
              <a:gd name="T42" fmla="*/ 73 w 138"/>
              <a:gd name="T43" fmla="*/ 134 h 182"/>
              <a:gd name="T44" fmla="*/ 63 w 138"/>
              <a:gd name="T45" fmla="*/ 124 h 182"/>
              <a:gd name="T46" fmla="*/ 53 w 138"/>
              <a:gd name="T47" fmla="*/ 114 h 182"/>
              <a:gd name="T48" fmla="*/ 44 w 138"/>
              <a:gd name="T49" fmla="*/ 102 h 182"/>
              <a:gd name="T50" fmla="*/ 37 w 138"/>
              <a:gd name="T51" fmla="*/ 90 h 182"/>
              <a:gd name="T52" fmla="*/ 29 w 138"/>
              <a:gd name="T53" fmla="*/ 78 h 182"/>
              <a:gd name="T54" fmla="*/ 24 w 138"/>
              <a:gd name="T55" fmla="*/ 66 h 182"/>
              <a:gd name="T56" fmla="*/ 19 w 138"/>
              <a:gd name="T57" fmla="*/ 53 h 182"/>
              <a:gd name="T58" fmla="*/ 15 w 138"/>
              <a:gd name="T59" fmla="*/ 40 h 182"/>
              <a:gd name="T60" fmla="*/ 12 w 138"/>
              <a:gd name="T61" fmla="*/ 26 h 182"/>
              <a:gd name="T62" fmla="*/ 10 w 138"/>
              <a:gd name="T63" fmla="*/ 13 h 182"/>
              <a:gd name="T64" fmla="*/ 9 w 138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2"/>
              <a:gd name="T101" fmla="*/ 138 w 138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2">
                <a:moveTo>
                  <a:pt x="0" y="0"/>
                </a:moveTo>
                <a:lnTo>
                  <a:pt x="2" y="7"/>
                </a:lnTo>
                <a:lnTo>
                  <a:pt x="2" y="15"/>
                </a:lnTo>
                <a:lnTo>
                  <a:pt x="2" y="20"/>
                </a:lnTo>
                <a:lnTo>
                  <a:pt x="3" y="28"/>
                </a:lnTo>
                <a:lnTo>
                  <a:pt x="5" y="35"/>
                </a:lnTo>
                <a:lnTo>
                  <a:pt x="6" y="43"/>
                </a:lnTo>
                <a:lnTo>
                  <a:pt x="9" y="49"/>
                </a:lnTo>
                <a:lnTo>
                  <a:pt x="10" y="56"/>
                </a:lnTo>
                <a:lnTo>
                  <a:pt x="13" y="63"/>
                </a:lnTo>
                <a:lnTo>
                  <a:pt x="16" y="69"/>
                </a:lnTo>
                <a:lnTo>
                  <a:pt x="19" y="77"/>
                </a:lnTo>
                <a:lnTo>
                  <a:pt x="22" y="83"/>
                </a:lnTo>
                <a:lnTo>
                  <a:pt x="25" y="89"/>
                </a:lnTo>
                <a:lnTo>
                  <a:pt x="29" y="96"/>
                </a:lnTo>
                <a:lnTo>
                  <a:pt x="34" y="102"/>
                </a:lnTo>
                <a:lnTo>
                  <a:pt x="37" y="108"/>
                </a:lnTo>
                <a:lnTo>
                  <a:pt x="43" y="114"/>
                </a:lnTo>
                <a:lnTo>
                  <a:pt x="47" y="120"/>
                </a:lnTo>
                <a:lnTo>
                  <a:pt x="51" y="126"/>
                </a:lnTo>
                <a:lnTo>
                  <a:pt x="57" y="130"/>
                </a:lnTo>
                <a:lnTo>
                  <a:pt x="62" y="136"/>
                </a:lnTo>
                <a:lnTo>
                  <a:pt x="68" y="140"/>
                </a:lnTo>
                <a:lnTo>
                  <a:pt x="73" y="146"/>
                </a:lnTo>
                <a:lnTo>
                  <a:pt x="79" y="151"/>
                </a:lnTo>
                <a:lnTo>
                  <a:pt x="85" y="155"/>
                </a:lnTo>
                <a:lnTo>
                  <a:pt x="93" y="160"/>
                </a:lnTo>
                <a:lnTo>
                  <a:pt x="98" y="164"/>
                </a:lnTo>
                <a:lnTo>
                  <a:pt x="106" y="168"/>
                </a:lnTo>
                <a:lnTo>
                  <a:pt x="113" y="171"/>
                </a:lnTo>
                <a:lnTo>
                  <a:pt x="119" y="176"/>
                </a:lnTo>
                <a:lnTo>
                  <a:pt x="126" y="179"/>
                </a:lnTo>
                <a:lnTo>
                  <a:pt x="135" y="182"/>
                </a:lnTo>
                <a:lnTo>
                  <a:pt x="138" y="173"/>
                </a:lnTo>
                <a:lnTo>
                  <a:pt x="131" y="170"/>
                </a:lnTo>
                <a:lnTo>
                  <a:pt x="123" y="167"/>
                </a:lnTo>
                <a:lnTo>
                  <a:pt x="116" y="164"/>
                </a:lnTo>
                <a:lnTo>
                  <a:pt x="110" y="160"/>
                </a:lnTo>
                <a:lnTo>
                  <a:pt x="103" y="157"/>
                </a:lnTo>
                <a:lnTo>
                  <a:pt x="97" y="152"/>
                </a:lnTo>
                <a:lnTo>
                  <a:pt x="91" y="148"/>
                </a:lnTo>
                <a:lnTo>
                  <a:pt x="85" y="143"/>
                </a:lnTo>
                <a:lnTo>
                  <a:pt x="79" y="139"/>
                </a:lnTo>
                <a:lnTo>
                  <a:pt x="73" y="134"/>
                </a:lnTo>
                <a:lnTo>
                  <a:pt x="68" y="129"/>
                </a:lnTo>
                <a:lnTo>
                  <a:pt x="63" y="124"/>
                </a:lnTo>
                <a:lnTo>
                  <a:pt x="59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1" y="96"/>
                </a:lnTo>
                <a:lnTo>
                  <a:pt x="37" y="90"/>
                </a:lnTo>
                <a:lnTo>
                  <a:pt x="32" y="84"/>
                </a:lnTo>
                <a:lnTo>
                  <a:pt x="29" y="78"/>
                </a:lnTo>
                <a:lnTo>
                  <a:pt x="27" y="72"/>
                </a:lnTo>
                <a:lnTo>
                  <a:pt x="24" y="66"/>
                </a:lnTo>
                <a:lnTo>
                  <a:pt x="21" y="60"/>
                </a:lnTo>
                <a:lnTo>
                  <a:pt x="19" y="53"/>
                </a:lnTo>
                <a:lnTo>
                  <a:pt x="16" y="47"/>
                </a:lnTo>
                <a:lnTo>
                  <a:pt x="15" y="40"/>
                </a:lnTo>
                <a:lnTo>
                  <a:pt x="13" y="34"/>
                </a:lnTo>
                <a:lnTo>
                  <a:pt x="12" y="26"/>
                </a:lnTo>
                <a:lnTo>
                  <a:pt x="10" y="20"/>
                </a:lnTo>
                <a:lnTo>
                  <a:pt x="10" y="13"/>
                </a:lnTo>
                <a:lnTo>
                  <a:pt x="10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0" name="Freeform 156"/>
          <p:cNvSpPr>
            <a:spLocks/>
          </p:cNvSpPr>
          <p:nvPr/>
        </p:nvSpPr>
        <p:spPr bwMode="auto">
          <a:xfrm>
            <a:off x="4640263" y="4354513"/>
            <a:ext cx="365125" cy="317500"/>
          </a:xfrm>
          <a:custGeom>
            <a:avLst/>
            <a:gdLst>
              <a:gd name="T0" fmla="*/ 219 w 230"/>
              <a:gd name="T1" fmla="*/ 0 h 200"/>
              <a:gd name="T2" fmla="*/ 195 w 230"/>
              <a:gd name="T3" fmla="*/ 3 h 200"/>
              <a:gd name="T4" fmla="*/ 173 w 230"/>
              <a:gd name="T5" fmla="*/ 6 h 200"/>
              <a:gd name="T6" fmla="*/ 151 w 230"/>
              <a:gd name="T7" fmla="*/ 12 h 200"/>
              <a:gd name="T8" fmla="*/ 131 w 230"/>
              <a:gd name="T9" fmla="*/ 19 h 200"/>
              <a:gd name="T10" fmla="*/ 112 w 230"/>
              <a:gd name="T11" fmla="*/ 28 h 200"/>
              <a:gd name="T12" fmla="*/ 94 w 230"/>
              <a:gd name="T13" fmla="*/ 40 h 200"/>
              <a:gd name="T14" fmla="*/ 76 w 230"/>
              <a:gd name="T15" fmla="*/ 52 h 200"/>
              <a:gd name="T16" fmla="*/ 60 w 230"/>
              <a:gd name="T17" fmla="*/ 65 h 200"/>
              <a:gd name="T18" fmla="*/ 47 w 230"/>
              <a:gd name="T19" fmla="*/ 80 h 200"/>
              <a:gd name="T20" fmla="*/ 34 w 230"/>
              <a:gd name="T21" fmla="*/ 96 h 200"/>
              <a:gd name="T22" fmla="*/ 24 w 230"/>
              <a:gd name="T23" fmla="*/ 112 h 200"/>
              <a:gd name="T24" fmla="*/ 15 w 230"/>
              <a:gd name="T25" fmla="*/ 130 h 200"/>
              <a:gd name="T26" fmla="*/ 7 w 230"/>
              <a:gd name="T27" fmla="*/ 149 h 200"/>
              <a:gd name="T28" fmla="*/ 3 w 230"/>
              <a:gd name="T29" fmla="*/ 169 h 200"/>
              <a:gd name="T30" fmla="*/ 2 w 230"/>
              <a:gd name="T31" fmla="*/ 189 h 200"/>
              <a:gd name="T32" fmla="*/ 9 w 230"/>
              <a:gd name="T33" fmla="*/ 200 h 200"/>
              <a:gd name="T34" fmla="*/ 10 w 230"/>
              <a:gd name="T35" fmla="*/ 180 h 200"/>
              <a:gd name="T36" fmla="*/ 15 w 230"/>
              <a:gd name="T37" fmla="*/ 161 h 200"/>
              <a:gd name="T38" fmla="*/ 19 w 230"/>
              <a:gd name="T39" fmla="*/ 143 h 200"/>
              <a:gd name="T40" fmla="*/ 27 w 230"/>
              <a:gd name="T41" fmla="*/ 126 h 200"/>
              <a:gd name="T42" fmla="*/ 37 w 230"/>
              <a:gd name="T43" fmla="*/ 109 h 200"/>
              <a:gd name="T44" fmla="*/ 47 w 230"/>
              <a:gd name="T45" fmla="*/ 93 h 200"/>
              <a:gd name="T46" fmla="*/ 60 w 230"/>
              <a:gd name="T47" fmla="*/ 78 h 200"/>
              <a:gd name="T48" fmla="*/ 73 w 230"/>
              <a:gd name="T49" fmla="*/ 65 h 200"/>
              <a:gd name="T50" fmla="*/ 90 w 230"/>
              <a:gd name="T51" fmla="*/ 53 h 200"/>
              <a:gd name="T52" fmla="*/ 107 w 230"/>
              <a:gd name="T53" fmla="*/ 41 h 200"/>
              <a:gd name="T54" fmla="*/ 125 w 230"/>
              <a:gd name="T55" fmla="*/ 32 h 200"/>
              <a:gd name="T56" fmla="*/ 144 w 230"/>
              <a:gd name="T57" fmla="*/ 24 h 200"/>
              <a:gd name="T58" fmla="*/ 164 w 230"/>
              <a:gd name="T59" fmla="*/ 18 h 200"/>
              <a:gd name="T60" fmla="*/ 185 w 230"/>
              <a:gd name="T61" fmla="*/ 13 h 200"/>
              <a:gd name="T62" fmla="*/ 207 w 230"/>
              <a:gd name="T63" fmla="*/ 10 h 200"/>
              <a:gd name="T64" fmla="*/ 230 w 230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"/>
              <a:gd name="T100" fmla="*/ 0 h 200"/>
              <a:gd name="T101" fmla="*/ 230 w 230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" h="200">
                <a:moveTo>
                  <a:pt x="230" y="0"/>
                </a:moveTo>
                <a:lnTo>
                  <a:pt x="219" y="0"/>
                </a:lnTo>
                <a:lnTo>
                  <a:pt x="207" y="1"/>
                </a:lnTo>
                <a:lnTo>
                  <a:pt x="195" y="3"/>
                </a:lnTo>
                <a:lnTo>
                  <a:pt x="184" y="4"/>
                </a:lnTo>
                <a:lnTo>
                  <a:pt x="173" y="6"/>
                </a:lnTo>
                <a:lnTo>
                  <a:pt x="161" y="9"/>
                </a:lnTo>
                <a:lnTo>
                  <a:pt x="151" y="12"/>
                </a:lnTo>
                <a:lnTo>
                  <a:pt x="141" y="16"/>
                </a:lnTo>
                <a:lnTo>
                  <a:pt x="131" y="19"/>
                </a:lnTo>
                <a:lnTo>
                  <a:pt x="122" y="24"/>
                </a:lnTo>
                <a:lnTo>
                  <a:pt x="112" y="28"/>
                </a:lnTo>
                <a:lnTo>
                  <a:pt x="103" y="34"/>
                </a:lnTo>
                <a:lnTo>
                  <a:pt x="94" y="40"/>
                </a:lnTo>
                <a:lnTo>
                  <a:pt x="85" y="46"/>
                </a:lnTo>
                <a:lnTo>
                  <a:pt x="76" y="52"/>
                </a:lnTo>
                <a:lnTo>
                  <a:pt x="69" y="58"/>
                </a:lnTo>
                <a:lnTo>
                  <a:pt x="60" y="65"/>
                </a:lnTo>
                <a:lnTo>
                  <a:pt x="53" y="72"/>
                </a:lnTo>
                <a:lnTo>
                  <a:pt x="47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4" y="112"/>
                </a:lnTo>
                <a:lnTo>
                  <a:pt x="19" y="121"/>
                </a:lnTo>
                <a:lnTo>
                  <a:pt x="15" y="130"/>
                </a:lnTo>
                <a:lnTo>
                  <a:pt x="12" y="141"/>
                </a:lnTo>
                <a:lnTo>
                  <a:pt x="7" y="149"/>
                </a:lnTo>
                <a:lnTo>
                  <a:pt x="6" y="160"/>
                </a:lnTo>
                <a:lnTo>
                  <a:pt x="3" y="169"/>
                </a:lnTo>
                <a:lnTo>
                  <a:pt x="2" y="179"/>
                </a:lnTo>
                <a:lnTo>
                  <a:pt x="2" y="189"/>
                </a:lnTo>
                <a:lnTo>
                  <a:pt x="0" y="200"/>
                </a:lnTo>
                <a:lnTo>
                  <a:pt x="9" y="200"/>
                </a:lnTo>
                <a:lnTo>
                  <a:pt x="10" y="189"/>
                </a:lnTo>
                <a:lnTo>
                  <a:pt x="10" y="180"/>
                </a:lnTo>
                <a:lnTo>
                  <a:pt x="12" y="170"/>
                </a:lnTo>
                <a:lnTo>
                  <a:pt x="15" y="161"/>
                </a:lnTo>
                <a:lnTo>
                  <a:pt x="16" y="152"/>
                </a:lnTo>
                <a:lnTo>
                  <a:pt x="19" y="143"/>
                </a:lnTo>
                <a:lnTo>
                  <a:pt x="24" y="135"/>
                </a:lnTo>
                <a:lnTo>
                  <a:pt x="27" y="126"/>
                </a:lnTo>
                <a:lnTo>
                  <a:pt x="31" y="117"/>
                </a:lnTo>
                <a:lnTo>
                  <a:pt x="37" y="109"/>
                </a:lnTo>
                <a:lnTo>
                  <a:pt x="41" y="101"/>
                </a:lnTo>
                <a:lnTo>
                  <a:pt x="47" y="93"/>
                </a:lnTo>
                <a:lnTo>
                  <a:pt x="53" y="86"/>
                </a:lnTo>
                <a:lnTo>
                  <a:pt x="60" y="78"/>
                </a:lnTo>
                <a:lnTo>
                  <a:pt x="66" y="71"/>
                </a:lnTo>
                <a:lnTo>
                  <a:pt x="73" y="65"/>
                </a:lnTo>
                <a:lnTo>
                  <a:pt x="82" y="59"/>
                </a:lnTo>
                <a:lnTo>
                  <a:pt x="90" y="53"/>
                </a:lnTo>
                <a:lnTo>
                  <a:pt x="98" y="47"/>
                </a:lnTo>
                <a:lnTo>
                  <a:pt x="107" y="41"/>
                </a:lnTo>
                <a:lnTo>
                  <a:pt x="116" y="37"/>
                </a:lnTo>
                <a:lnTo>
                  <a:pt x="125" y="32"/>
                </a:lnTo>
                <a:lnTo>
                  <a:pt x="135" y="28"/>
                </a:lnTo>
                <a:lnTo>
                  <a:pt x="144" y="24"/>
                </a:lnTo>
                <a:lnTo>
                  <a:pt x="154" y="21"/>
                </a:lnTo>
                <a:lnTo>
                  <a:pt x="164" y="18"/>
                </a:lnTo>
                <a:lnTo>
                  <a:pt x="175" y="15"/>
                </a:lnTo>
                <a:lnTo>
                  <a:pt x="185" y="13"/>
                </a:lnTo>
                <a:lnTo>
                  <a:pt x="197" y="10"/>
                </a:lnTo>
                <a:lnTo>
                  <a:pt x="207" y="10"/>
                </a:lnTo>
                <a:lnTo>
                  <a:pt x="219" y="9"/>
                </a:lnTo>
                <a:lnTo>
                  <a:pt x="230" y="9"/>
                </a:lnTo>
                <a:lnTo>
                  <a:pt x="2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1" name="Freeform 157"/>
          <p:cNvSpPr>
            <a:spLocks/>
          </p:cNvSpPr>
          <p:nvPr/>
        </p:nvSpPr>
        <p:spPr bwMode="auto">
          <a:xfrm>
            <a:off x="5005388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6 w 229"/>
              <a:gd name="T3" fmla="*/ 169 h 200"/>
              <a:gd name="T4" fmla="*/ 222 w 229"/>
              <a:gd name="T5" fmla="*/ 149 h 200"/>
              <a:gd name="T6" fmla="*/ 215 w 229"/>
              <a:gd name="T7" fmla="*/ 130 h 200"/>
              <a:gd name="T8" fmla="*/ 206 w 229"/>
              <a:gd name="T9" fmla="*/ 112 h 200"/>
              <a:gd name="T10" fmla="*/ 196 w 229"/>
              <a:gd name="T11" fmla="*/ 96 h 200"/>
              <a:gd name="T12" fmla="*/ 184 w 229"/>
              <a:gd name="T13" fmla="*/ 80 h 200"/>
              <a:gd name="T14" fmla="*/ 169 w 229"/>
              <a:gd name="T15" fmla="*/ 65 h 200"/>
              <a:gd name="T16" fmla="*/ 153 w 229"/>
              <a:gd name="T17" fmla="*/ 52 h 200"/>
              <a:gd name="T18" fmla="*/ 137 w 229"/>
              <a:gd name="T19" fmla="*/ 40 h 200"/>
              <a:gd name="T20" fmla="*/ 118 w 229"/>
              <a:gd name="T21" fmla="*/ 28 h 200"/>
              <a:gd name="T22" fmla="*/ 99 w 229"/>
              <a:gd name="T23" fmla="*/ 19 h 200"/>
              <a:gd name="T24" fmla="*/ 78 w 229"/>
              <a:gd name="T25" fmla="*/ 12 h 200"/>
              <a:gd name="T26" fmla="*/ 58 w 229"/>
              <a:gd name="T27" fmla="*/ 6 h 200"/>
              <a:gd name="T28" fmla="*/ 34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2 w 229"/>
              <a:gd name="T35" fmla="*/ 10 h 200"/>
              <a:gd name="T36" fmla="*/ 44 w 229"/>
              <a:gd name="T37" fmla="*/ 13 h 200"/>
              <a:gd name="T38" fmla="*/ 65 w 229"/>
              <a:gd name="T39" fmla="*/ 18 h 200"/>
              <a:gd name="T40" fmla="*/ 86 w 229"/>
              <a:gd name="T41" fmla="*/ 24 h 200"/>
              <a:gd name="T42" fmla="*/ 105 w 229"/>
              <a:gd name="T43" fmla="*/ 32 h 200"/>
              <a:gd name="T44" fmla="*/ 124 w 229"/>
              <a:gd name="T45" fmla="*/ 41 h 200"/>
              <a:gd name="T46" fmla="*/ 140 w 229"/>
              <a:gd name="T47" fmla="*/ 53 h 200"/>
              <a:gd name="T48" fmla="*/ 156 w 229"/>
              <a:gd name="T49" fmla="*/ 65 h 200"/>
              <a:gd name="T50" fmla="*/ 171 w 229"/>
              <a:gd name="T51" fmla="*/ 78 h 200"/>
              <a:gd name="T52" fmla="*/ 182 w 229"/>
              <a:gd name="T53" fmla="*/ 93 h 200"/>
              <a:gd name="T54" fmla="*/ 194 w 229"/>
              <a:gd name="T55" fmla="*/ 109 h 200"/>
              <a:gd name="T56" fmla="*/ 203 w 229"/>
              <a:gd name="T57" fmla="*/ 126 h 200"/>
              <a:gd name="T58" fmla="*/ 210 w 229"/>
              <a:gd name="T59" fmla="*/ 143 h 200"/>
              <a:gd name="T60" fmla="*/ 216 w 229"/>
              <a:gd name="T61" fmla="*/ 161 h 200"/>
              <a:gd name="T62" fmla="*/ 219 w 229"/>
              <a:gd name="T63" fmla="*/ 180 h 200"/>
              <a:gd name="T64" fmla="*/ 221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8" y="179"/>
                </a:lnTo>
                <a:lnTo>
                  <a:pt x="226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5" y="130"/>
                </a:lnTo>
                <a:lnTo>
                  <a:pt x="212" y="121"/>
                </a:lnTo>
                <a:lnTo>
                  <a:pt x="206" y="112"/>
                </a:lnTo>
                <a:lnTo>
                  <a:pt x="201" y="103"/>
                </a:lnTo>
                <a:lnTo>
                  <a:pt x="196" y="96"/>
                </a:lnTo>
                <a:lnTo>
                  <a:pt x="190" y="87"/>
                </a:lnTo>
                <a:lnTo>
                  <a:pt x="184" y="80"/>
                </a:lnTo>
                <a:lnTo>
                  <a:pt x="177" y="72"/>
                </a:lnTo>
                <a:lnTo>
                  <a:pt x="169" y="65"/>
                </a:lnTo>
                <a:lnTo>
                  <a:pt x="162" y="58"/>
                </a:lnTo>
                <a:lnTo>
                  <a:pt x="153" y="52"/>
                </a:lnTo>
                <a:lnTo>
                  <a:pt x="146" y="46"/>
                </a:lnTo>
                <a:lnTo>
                  <a:pt x="137" y="40"/>
                </a:lnTo>
                <a:lnTo>
                  <a:pt x="128" y="34"/>
                </a:lnTo>
                <a:lnTo>
                  <a:pt x="118" y="28"/>
                </a:lnTo>
                <a:lnTo>
                  <a:pt x="109" y="24"/>
                </a:lnTo>
                <a:lnTo>
                  <a:pt x="99" y="19"/>
                </a:lnTo>
                <a:lnTo>
                  <a:pt x="88" y="16"/>
                </a:lnTo>
                <a:lnTo>
                  <a:pt x="78" y="12"/>
                </a:lnTo>
                <a:lnTo>
                  <a:pt x="68" y="9"/>
                </a:lnTo>
                <a:lnTo>
                  <a:pt x="58" y="6"/>
                </a:lnTo>
                <a:lnTo>
                  <a:pt x="46" y="4"/>
                </a:lnTo>
                <a:lnTo>
                  <a:pt x="34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1" y="9"/>
                </a:lnTo>
                <a:lnTo>
                  <a:pt x="22" y="10"/>
                </a:lnTo>
                <a:lnTo>
                  <a:pt x="34" y="10"/>
                </a:lnTo>
                <a:lnTo>
                  <a:pt x="44" y="13"/>
                </a:lnTo>
                <a:lnTo>
                  <a:pt x="55" y="15"/>
                </a:lnTo>
                <a:lnTo>
                  <a:pt x="65" y="18"/>
                </a:lnTo>
                <a:lnTo>
                  <a:pt x="75" y="21"/>
                </a:lnTo>
                <a:lnTo>
                  <a:pt x="86" y="24"/>
                </a:lnTo>
                <a:lnTo>
                  <a:pt x="96" y="28"/>
                </a:lnTo>
                <a:lnTo>
                  <a:pt x="105" y="32"/>
                </a:lnTo>
                <a:lnTo>
                  <a:pt x="115" y="37"/>
                </a:lnTo>
                <a:lnTo>
                  <a:pt x="124" y="41"/>
                </a:lnTo>
                <a:lnTo>
                  <a:pt x="133" y="47"/>
                </a:lnTo>
                <a:lnTo>
                  <a:pt x="140" y="53"/>
                </a:lnTo>
                <a:lnTo>
                  <a:pt x="149" y="59"/>
                </a:lnTo>
                <a:lnTo>
                  <a:pt x="156" y="65"/>
                </a:lnTo>
                <a:lnTo>
                  <a:pt x="163" y="71"/>
                </a:lnTo>
                <a:lnTo>
                  <a:pt x="171" y="78"/>
                </a:lnTo>
                <a:lnTo>
                  <a:pt x="177" y="86"/>
                </a:lnTo>
                <a:lnTo>
                  <a:pt x="182" y="93"/>
                </a:lnTo>
                <a:lnTo>
                  <a:pt x="188" y="101"/>
                </a:lnTo>
                <a:lnTo>
                  <a:pt x="194" y="109"/>
                </a:lnTo>
                <a:lnTo>
                  <a:pt x="199" y="117"/>
                </a:lnTo>
                <a:lnTo>
                  <a:pt x="203" y="126"/>
                </a:lnTo>
                <a:lnTo>
                  <a:pt x="207" y="135"/>
                </a:lnTo>
                <a:lnTo>
                  <a:pt x="210" y="143"/>
                </a:lnTo>
                <a:lnTo>
                  <a:pt x="213" y="152"/>
                </a:lnTo>
                <a:lnTo>
                  <a:pt x="216" y="161"/>
                </a:lnTo>
                <a:lnTo>
                  <a:pt x="218" y="170"/>
                </a:lnTo>
                <a:lnTo>
                  <a:pt x="219" y="180"/>
                </a:lnTo>
                <a:lnTo>
                  <a:pt x="221" y="189"/>
                </a:lnTo>
                <a:lnTo>
                  <a:pt x="221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2" name="Freeform 158"/>
          <p:cNvSpPr>
            <a:spLocks/>
          </p:cNvSpPr>
          <p:nvPr/>
        </p:nvSpPr>
        <p:spPr bwMode="auto">
          <a:xfrm>
            <a:off x="5153025" y="4672013"/>
            <a:ext cx="215900" cy="288925"/>
          </a:xfrm>
          <a:custGeom>
            <a:avLst/>
            <a:gdLst>
              <a:gd name="T0" fmla="*/ 10 w 136"/>
              <a:gd name="T1" fmla="*/ 179 h 182"/>
              <a:gd name="T2" fmla="*/ 25 w 136"/>
              <a:gd name="T3" fmla="*/ 170 h 182"/>
              <a:gd name="T4" fmla="*/ 38 w 136"/>
              <a:gd name="T5" fmla="*/ 163 h 182"/>
              <a:gd name="T6" fmla="*/ 51 w 136"/>
              <a:gd name="T7" fmla="*/ 154 h 182"/>
              <a:gd name="T8" fmla="*/ 63 w 136"/>
              <a:gd name="T9" fmla="*/ 143 h 182"/>
              <a:gd name="T10" fmla="*/ 75 w 136"/>
              <a:gd name="T11" fmla="*/ 134 h 182"/>
              <a:gd name="T12" fmla="*/ 85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1 w 136"/>
              <a:gd name="T19" fmla="*/ 89 h 182"/>
              <a:gd name="T20" fmla="*/ 119 w 136"/>
              <a:gd name="T21" fmla="*/ 75 h 182"/>
              <a:gd name="T22" fmla="*/ 125 w 136"/>
              <a:gd name="T23" fmla="*/ 62 h 182"/>
              <a:gd name="T24" fmla="*/ 129 w 136"/>
              <a:gd name="T25" fmla="*/ 49 h 182"/>
              <a:gd name="T26" fmla="*/ 132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8 w 136"/>
              <a:gd name="T33" fmla="*/ 0 h 182"/>
              <a:gd name="T34" fmla="*/ 128 w 136"/>
              <a:gd name="T35" fmla="*/ 13 h 182"/>
              <a:gd name="T36" fmla="*/ 125 w 136"/>
              <a:gd name="T37" fmla="*/ 26 h 182"/>
              <a:gd name="T38" fmla="*/ 122 w 136"/>
              <a:gd name="T39" fmla="*/ 40 h 182"/>
              <a:gd name="T40" fmla="*/ 119 w 136"/>
              <a:gd name="T41" fmla="*/ 53 h 182"/>
              <a:gd name="T42" fmla="*/ 113 w 136"/>
              <a:gd name="T43" fmla="*/ 65 h 182"/>
              <a:gd name="T44" fmla="*/ 107 w 136"/>
              <a:gd name="T45" fmla="*/ 78 h 182"/>
              <a:gd name="T46" fmla="*/ 100 w 136"/>
              <a:gd name="T47" fmla="*/ 90 h 182"/>
              <a:gd name="T48" fmla="*/ 92 w 136"/>
              <a:gd name="T49" fmla="*/ 100 h 182"/>
              <a:gd name="T50" fmla="*/ 84 w 136"/>
              <a:gd name="T51" fmla="*/ 112 h 182"/>
              <a:gd name="T52" fmla="*/ 73 w 136"/>
              <a:gd name="T53" fmla="*/ 123 h 182"/>
              <a:gd name="T54" fmla="*/ 63 w 136"/>
              <a:gd name="T55" fmla="*/ 133 h 182"/>
              <a:gd name="T56" fmla="*/ 53 w 136"/>
              <a:gd name="T57" fmla="*/ 142 h 182"/>
              <a:gd name="T58" fmla="*/ 40 w 136"/>
              <a:gd name="T59" fmla="*/ 151 h 182"/>
              <a:gd name="T60" fmla="*/ 28 w 136"/>
              <a:gd name="T61" fmla="*/ 160 h 182"/>
              <a:gd name="T62" fmla="*/ 13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3" y="182"/>
                </a:moveTo>
                <a:lnTo>
                  <a:pt x="10" y="179"/>
                </a:lnTo>
                <a:lnTo>
                  <a:pt x="18" y="174"/>
                </a:lnTo>
                <a:lnTo>
                  <a:pt x="25" y="170"/>
                </a:lnTo>
                <a:lnTo>
                  <a:pt x="32" y="167"/>
                </a:lnTo>
                <a:lnTo>
                  <a:pt x="38" y="163"/>
                </a:lnTo>
                <a:lnTo>
                  <a:pt x="45" y="158"/>
                </a:lnTo>
                <a:lnTo>
                  <a:pt x="51" y="154"/>
                </a:lnTo>
                <a:lnTo>
                  <a:pt x="57" y="149"/>
                </a:lnTo>
                <a:lnTo>
                  <a:pt x="63" y="143"/>
                </a:lnTo>
                <a:lnTo>
                  <a:pt x="69" y="139"/>
                </a:lnTo>
                <a:lnTo>
                  <a:pt x="75" y="134"/>
                </a:lnTo>
                <a:lnTo>
                  <a:pt x="81" y="129"/>
                </a:lnTo>
                <a:lnTo>
                  <a:pt x="85" y="123"/>
                </a:lnTo>
                <a:lnTo>
                  <a:pt x="91" y="118"/>
                </a:lnTo>
                <a:lnTo>
                  <a:pt x="95" y="112"/>
                </a:lnTo>
                <a:lnTo>
                  <a:pt x="100" y="106"/>
                </a:lnTo>
                <a:lnTo>
                  <a:pt x="104" y="100"/>
                </a:lnTo>
                <a:lnTo>
                  <a:pt x="108" y="94"/>
                </a:lnTo>
                <a:lnTo>
                  <a:pt x="111" y="89"/>
                </a:lnTo>
                <a:lnTo>
                  <a:pt x="114" y="83"/>
                </a:lnTo>
                <a:lnTo>
                  <a:pt x="119" y="75"/>
                </a:lnTo>
                <a:lnTo>
                  <a:pt x="122" y="69"/>
                </a:lnTo>
                <a:lnTo>
                  <a:pt x="125" y="62"/>
                </a:lnTo>
                <a:lnTo>
                  <a:pt x="126" y="56"/>
                </a:lnTo>
                <a:lnTo>
                  <a:pt x="129" y="49"/>
                </a:lnTo>
                <a:lnTo>
                  <a:pt x="130" y="43"/>
                </a:lnTo>
                <a:lnTo>
                  <a:pt x="132" y="35"/>
                </a:lnTo>
                <a:lnTo>
                  <a:pt x="133" y="28"/>
                </a:lnTo>
                <a:lnTo>
                  <a:pt x="135" y="22"/>
                </a:lnTo>
                <a:lnTo>
                  <a:pt x="135" y="15"/>
                </a:lnTo>
                <a:lnTo>
                  <a:pt x="136" y="7"/>
                </a:lnTo>
                <a:lnTo>
                  <a:pt x="136" y="0"/>
                </a:lnTo>
                <a:lnTo>
                  <a:pt x="128" y="0"/>
                </a:lnTo>
                <a:lnTo>
                  <a:pt x="128" y="7"/>
                </a:lnTo>
                <a:lnTo>
                  <a:pt x="128" y="13"/>
                </a:lnTo>
                <a:lnTo>
                  <a:pt x="126" y="20"/>
                </a:lnTo>
                <a:lnTo>
                  <a:pt x="125" y="26"/>
                </a:lnTo>
                <a:lnTo>
                  <a:pt x="123" y="34"/>
                </a:lnTo>
                <a:lnTo>
                  <a:pt x="122" y="40"/>
                </a:lnTo>
                <a:lnTo>
                  <a:pt x="120" y="47"/>
                </a:lnTo>
                <a:lnTo>
                  <a:pt x="119" y="53"/>
                </a:lnTo>
                <a:lnTo>
                  <a:pt x="116" y="59"/>
                </a:lnTo>
                <a:lnTo>
                  <a:pt x="113" y="65"/>
                </a:lnTo>
                <a:lnTo>
                  <a:pt x="110" y="72"/>
                </a:lnTo>
                <a:lnTo>
                  <a:pt x="107" y="78"/>
                </a:lnTo>
                <a:lnTo>
                  <a:pt x="104" y="84"/>
                </a:lnTo>
                <a:lnTo>
                  <a:pt x="100" y="90"/>
                </a:lnTo>
                <a:lnTo>
                  <a:pt x="97" y="96"/>
                </a:lnTo>
                <a:lnTo>
                  <a:pt x="92" y="100"/>
                </a:lnTo>
                <a:lnTo>
                  <a:pt x="88" y="106"/>
                </a:lnTo>
                <a:lnTo>
                  <a:pt x="84" y="112"/>
                </a:lnTo>
                <a:lnTo>
                  <a:pt x="79" y="117"/>
                </a:lnTo>
                <a:lnTo>
                  <a:pt x="73" y="123"/>
                </a:lnTo>
                <a:lnTo>
                  <a:pt x="69" y="127"/>
                </a:lnTo>
                <a:lnTo>
                  <a:pt x="63" y="133"/>
                </a:lnTo>
                <a:lnTo>
                  <a:pt x="57" y="137"/>
                </a:lnTo>
                <a:lnTo>
                  <a:pt x="53" y="142"/>
                </a:lnTo>
                <a:lnTo>
                  <a:pt x="45" y="146"/>
                </a:lnTo>
                <a:lnTo>
                  <a:pt x="40" y="151"/>
                </a:lnTo>
                <a:lnTo>
                  <a:pt x="34" y="155"/>
                </a:lnTo>
                <a:lnTo>
                  <a:pt x="28" y="160"/>
                </a:lnTo>
                <a:lnTo>
                  <a:pt x="20" y="163"/>
                </a:lnTo>
                <a:lnTo>
                  <a:pt x="13" y="167"/>
                </a:lnTo>
                <a:lnTo>
                  <a:pt x="6" y="170"/>
                </a:lnTo>
                <a:lnTo>
                  <a:pt x="0" y="174"/>
                </a:lnTo>
                <a:lnTo>
                  <a:pt x="3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3" name="Freeform 159"/>
          <p:cNvSpPr>
            <a:spLocks/>
          </p:cNvSpPr>
          <p:nvPr/>
        </p:nvSpPr>
        <p:spPr bwMode="auto">
          <a:xfrm>
            <a:off x="5119688" y="4948238"/>
            <a:ext cx="38100" cy="73025"/>
          </a:xfrm>
          <a:custGeom>
            <a:avLst/>
            <a:gdLst>
              <a:gd name="T0" fmla="*/ 9 w 24"/>
              <a:gd name="T1" fmla="*/ 45 h 46"/>
              <a:gd name="T2" fmla="*/ 9 w 24"/>
              <a:gd name="T3" fmla="*/ 42 h 46"/>
              <a:gd name="T4" fmla="*/ 9 w 24"/>
              <a:gd name="T5" fmla="*/ 39 h 46"/>
              <a:gd name="T6" fmla="*/ 11 w 24"/>
              <a:gd name="T7" fmla="*/ 36 h 46"/>
              <a:gd name="T8" fmla="*/ 11 w 24"/>
              <a:gd name="T9" fmla="*/ 33 h 46"/>
              <a:gd name="T10" fmla="*/ 11 w 24"/>
              <a:gd name="T11" fmla="*/ 30 h 46"/>
              <a:gd name="T12" fmla="*/ 12 w 24"/>
              <a:gd name="T13" fmla="*/ 27 h 46"/>
              <a:gd name="T14" fmla="*/ 12 w 24"/>
              <a:gd name="T15" fmla="*/ 24 h 46"/>
              <a:gd name="T16" fmla="*/ 14 w 24"/>
              <a:gd name="T17" fmla="*/ 21 h 46"/>
              <a:gd name="T18" fmla="*/ 15 w 24"/>
              <a:gd name="T19" fmla="*/ 18 h 46"/>
              <a:gd name="T20" fmla="*/ 16 w 24"/>
              <a:gd name="T21" fmla="*/ 17 h 46"/>
              <a:gd name="T22" fmla="*/ 16 w 24"/>
              <a:gd name="T23" fmla="*/ 14 h 46"/>
              <a:gd name="T24" fmla="*/ 18 w 24"/>
              <a:gd name="T25" fmla="*/ 12 h 46"/>
              <a:gd name="T26" fmla="*/ 21 w 24"/>
              <a:gd name="T27" fmla="*/ 9 h 46"/>
              <a:gd name="T28" fmla="*/ 24 w 24"/>
              <a:gd name="T29" fmla="*/ 8 h 46"/>
              <a:gd name="T30" fmla="*/ 19 w 24"/>
              <a:gd name="T31" fmla="*/ 0 h 46"/>
              <a:gd name="T32" fmla="*/ 16 w 24"/>
              <a:gd name="T33" fmla="*/ 2 h 46"/>
              <a:gd name="T34" fmla="*/ 14 w 24"/>
              <a:gd name="T35" fmla="*/ 5 h 46"/>
              <a:gd name="T36" fmla="*/ 12 w 24"/>
              <a:gd name="T37" fmla="*/ 6 h 46"/>
              <a:gd name="T38" fmla="*/ 9 w 24"/>
              <a:gd name="T39" fmla="*/ 9 h 46"/>
              <a:gd name="T40" fmla="*/ 8 w 24"/>
              <a:gd name="T41" fmla="*/ 12 h 46"/>
              <a:gd name="T42" fmla="*/ 6 w 24"/>
              <a:gd name="T43" fmla="*/ 15 h 46"/>
              <a:gd name="T44" fmla="*/ 5 w 24"/>
              <a:gd name="T45" fmla="*/ 18 h 46"/>
              <a:gd name="T46" fmla="*/ 5 w 24"/>
              <a:gd name="T47" fmla="*/ 21 h 46"/>
              <a:gd name="T48" fmla="*/ 3 w 24"/>
              <a:gd name="T49" fmla="*/ 24 h 46"/>
              <a:gd name="T50" fmla="*/ 2 w 24"/>
              <a:gd name="T51" fmla="*/ 29 h 46"/>
              <a:gd name="T52" fmla="*/ 2 w 24"/>
              <a:gd name="T53" fmla="*/ 31 h 46"/>
              <a:gd name="T54" fmla="*/ 2 w 24"/>
              <a:gd name="T55" fmla="*/ 34 h 46"/>
              <a:gd name="T56" fmla="*/ 0 w 24"/>
              <a:gd name="T57" fmla="*/ 39 h 46"/>
              <a:gd name="T58" fmla="*/ 0 w 24"/>
              <a:gd name="T59" fmla="*/ 42 h 46"/>
              <a:gd name="T60" fmla="*/ 0 w 24"/>
              <a:gd name="T61" fmla="*/ 45 h 46"/>
              <a:gd name="T62" fmla="*/ 9 w 24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4"/>
              <a:gd name="T97" fmla="*/ 0 h 46"/>
              <a:gd name="T98" fmla="*/ 24 w 24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4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9" y="40"/>
                </a:lnTo>
                <a:lnTo>
                  <a:pt x="9" y="39"/>
                </a:lnTo>
                <a:lnTo>
                  <a:pt x="9" y="37"/>
                </a:lnTo>
                <a:lnTo>
                  <a:pt x="11" y="36"/>
                </a:lnTo>
                <a:lnTo>
                  <a:pt x="11" y="34"/>
                </a:lnTo>
                <a:lnTo>
                  <a:pt x="11" y="33"/>
                </a:lnTo>
                <a:lnTo>
                  <a:pt x="11" y="31"/>
                </a:lnTo>
                <a:lnTo>
                  <a:pt x="11" y="30"/>
                </a:lnTo>
                <a:lnTo>
                  <a:pt x="11" y="29"/>
                </a:lnTo>
                <a:lnTo>
                  <a:pt x="12" y="27"/>
                </a:lnTo>
                <a:lnTo>
                  <a:pt x="12" y="26"/>
                </a:lnTo>
                <a:lnTo>
                  <a:pt x="12" y="24"/>
                </a:lnTo>
                <a:lnTo>
                  <a:pt x="14" y="23"/>
                </a:lnTo>
                <a:lnTo>
                  <a:pt x="14" y="21"/>
                </a:lnTo>
                <a:lnTo>
                  <a:pt x="14" y="20"/>
                </a:lnTo>
                <a:lnTo>
                  <a:pt x="15" y="18"/>
                </a:lnTo>
                <a:lnTo>
                  <a:pt x="15" y="17"/>
                </a:lnTo>
                <a:lnTo>
                  <a:pt x="16" y="17"/>
                </a:lnTo>
                <a:lnTo>
                  <a:pt x="16" y="15"/>
                </a:lnTo>
                <a:lnTo>
                  <a:pt x="16" y="14"/>
                </a:lnTo>
                <a:lnTo>
                  <a:pt x="18" y="14"/>
                </a:lnTo>
                <a:lnTo>
                  <a:pt x="18" y="12"/>
                </a:lnTo>
                <a:lnTo>
                  <a:pt x="19" y="11"/>
                </a:lnTo>
                <a:lnTo>
                  <a:pt x="21" y="9"/>
                </a:lnTo>
                <a:lnTo>
                  <a:pt x="22" y="9"/>
                </a:lnTo>
                <a:lnTo>
                  <a:pt x="24" y="8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6" y="2"/>
                </a:lnTo>
                <a:lnTo>
                  <a:pt x="15" y="3"/>
                </a:lnTo>
                <a:lnTo>
                  <a:pt x="14" y="5"/>
                </a:lnTo>
                <a:lnTo>
                  <a:pt x="12" y="5"/>
                </a:lnTo>
                <a:lnTo>
                  <a:pt x="12" y="6"/>
                </a:lnTo>
                <a:lnTo>
                  <a:pt x="11" y="8"/>
                </a:lnTo>
                <a:lnTo>
                  <a:pt x="9" y="9"/>
                </a:lnTo>
                <a:lnTo>
                  <a:pt x="9" y="11"/>
                </a:lnTo>
                <a:lnTo>
                  <a:pt x="8" y="12"/>
                </a:lnTo>
                <a:lnTo>
                  <a:pt x="8" y="14"/>
                </a:lnTo>
                <a:lnTo>
                  <a:pt x="6" y="15"/>
                </a:lnTo>
                <a:lnTo>
                  <a:pt x="6" y="17"/>
                </a:lnTo>
                <a:lnTo>
                  <a:pt x="5" y="18"/>
                </a:lnTo>
                <a:lnTo>
                  <a:pt x="5" y="20"/>
                </a:lnTo>
                <a:lnTo>
                  <a:pt x="5" y="21"/>
                </a:lnTo>
                <a:lnTo>
                  <a:pt x="3" y="23"/>
                </a:lnTo>
                <a:lnTo>
                  <a:pt x="3" y="24"/>
                </a:lnTo>
                <a:lnTo>
                  <a:pt x="3" y="26"/>
                </a:lnTo>
                <a:lnTo>
                  <a:pt x="2" y="29"/>
                </a:lnTo>
                <a:lnTo>
                  <a:pt x="2" y="30"/>
                </a:lnTo>
                <a:lnTo>
                  <a:pt x="2" y="31"/>
                </a:lnTo>
                <a:lnTo>
                  <a:pt x="2" y="33"/>
                </a:lnTo>
                <a:lnTo>
                  <a:pt x="2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4" name="Freeform 160"/>
          <p:cNvSpPr>
            <a:spLocks/>
          </p:cNvSpPr>
          <p:nvPr/>
        </p:nvSpPr>
        <p:spPr bwMode="auto">
          <a:xfrm>
            <a:off x="5119688" y="5021263"/>
            <a:ext cx="69850" cy="90487"/>
          </a:xfrm>
          <a:custGeom>
            <a:avLst/>
            <a:gdLst>
              <a:gd name="T0" fmla="*/ 43 w 44"/>
              <a:gd name="T1" fmla="*/ 48 h 57"/>
              <a:gd name="T2" fmla="*/ 40 w 44"/>
              <a:gd name="T3" fmla="*/ 46 h 57"/>
              <a:gd name="T4" fmla="*/ 36 w 44"/>
              <a:gd name="T5" fmla="*/ 46 h 57"/>
              <a:gd name="T6" fmla="*/ 33 w 44"/>
              <a:gd name="T7" fmla="*/ 45 h 57"/>
              <a:gd name="T8" fmla="*/ 30 w 44"/>
              <a:gd name="T9" fmla="*/ 43 h 57"/>
              <a:gd name="T10" fmla="*/ 27 w 44"/>
              <a:gd name="T11" fmla="*/ 40 h 57"/>
              <a:gd name="T12" fmla="*/ 24 w 44"/>
              <a:gd name="T13" fmla="*/ 39 h 57"/>
              <a:gd name="T14" fmla="*/ 21 w 44"/>
              <a:gd name="T15" fmla="*/ 36 h 57"/>
              <a:gd name="T16" fmla="*/ 19 w 44"/>
              <a:gd name="T17" fmla="*/ 33 h 57"/>
              <a:gd name="T18" fmla="*/ 16 w 44"/>
              <a:gd name="T19" fmla="*/ 28 h 57"/>
              <a:gd name="T20" fmla="*/ 15 w 44"/>
              <a:gd name="T21" fmla="*/ 25 h 57"/>
              <a:gd name="T22" fmla="*/ 14 w 44"/>
              <a:gd name="T23" fmla="*/ 21 h 57"/>
              <a:gd name="T24" fmla="*/ 12 w 44"/>
              <a:gd name="T25" fmla="*/ 17 h 57"/>
              <a:gd name="T26" fmla="*/ 11 w 44"/>
              <a:gd name="T27" fmla="*/ 12 h 57"/>
              <a:gd name="T28" fmla="*/ 9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2 w 44"/>
              <a:gd name="T37" fmla="*/ 12 h 57"/>
              <a:gd name="T38" fmla="*/ 2 w 44"/>
              <a:gd name="T39" fmla="*/ 17 h 57"/>
              <a:gd name="T40" fmla="*/ 3 w 44"/>
              <a:gd name="T41" fmla="*/ 23 h 57"/>
              <a:gd name="T42" fmla="*/ 6 w 44"/>
              <a:gd name="T43" fmla="*/ 27 h 57"/>
              <a:gd name="T44" fmla="*/ 8 w 44"/>
              <a:gd name="T45" fmla="*/ 31 h 57"/>
              <a:gd name="T46" fmla="*/ 11 w 44"/>
              <a:gd name="T47" fmla="*/ 36 h 57"/>
              <a:gd name="T48" fmla="*/ 14 w 44"/>
              <a:gd name="T49" fmla="*/ 40 h 57"/>
              <a:gd name="T50" fmla="*/ 16 w 44"/>
              <a:gd name="T51" fmla="*/ 43 h 57"/>
              <a:gd name="T52" fmla="*/ 19 w 44"/>
              <a:gd name="T53" fmla="*/ 46 h 57"/>
              <a:gd name="T54" fmla="*/ 24 w 44"/>
              <a:gd name="T55" fmla="*/ 49 h 57"/>
              <a:gd name="T56" fmla="*/ 27 w 44"/>
              <a:gd name="T57" fmla="*/ 52 h 57"/>
              <a:gd name="T58" fmla="*/ 31 w 44"/>
              <a:gd name="T59" fmla="*/ 54 h 57"/>
              <a:gd name="T60" fmla="*/ 36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3" y="48"/>
                </a:lnTo>
                <a:lnTo>
                  <a:pt x="41" y="48"/>
                </a:lnTo>
                <a:lnTo>
                  <a:pt x="40" y="46"/>
                </a:lnTo>
                <a:lnTo>
                  <a:pt x="37" y="46"/>
                </a:lnTo>
                <a:lnTo>
                  <a:pt x="36" y="46"/>
                </a:lnTo>
                <a:lnTo>
                  <a:pt x="34" y="45"/>
                </a:lnTo>
                <a:lnTo>
                  <a:pt x="33" y="45"/>
                </a:lnTo>
                <a:lnTo>
                  <a:pt x="31" y="43"/>
                </a:lnTo>
                <a:lnTo>
                  <a:pt x="30" y="43"/>
                </a:lnTo>
                <a:lnTo>
                  <a:pt x="28" y="42"/>
                </a:lnTo>
                <a:lnTo>
                  <a:pt x="27" y="40"/>
                </a:lnTo>
                <a:lnTo>
                  <a:pt x="25" y="40"/>
                </a:lnTo>
                <a:lnTo>
                  <a:pt x="24" y="39"/>
                </a:lnTo>
                <a:lnTo>
                  <a:pt x="22" y="37"/>
                </a:lnTo>
                <a:lnTo>
                  <a:pt x="21" y="36"/>
                </a:lnTo>
                <a:lnTo>
                  <a:pt x="19" y="34"/>
                </a:lnTo>
                <a:lnTo>
                  <a:pt x="19" y="33"/>
                </a:lnTo>
                <a:lnTo>
                  <a:pt x="18" y="31"/>
                </a:lnTo>
                <a:lnTo>
                  <a:pt x="16" y="28"/>
                </a:lnTo>
                <a:lnTo>
                  <a:pt x="15" y="27"/>
                </a:lnTo>
                <a:lnTo>
                  <a:pt x="15" y="25"/>
                </a:lnTo>
                <a:lnTo>
                  <a:pt x="14" y="24"/>
                </a:lnTo>
                <a:lnTo>
                  <a:pt x="14" y="21"/>
                </a:lnTo>
                <a:lnTo>
                  <a:pt x="12" y="20"/>
                </a:lnTo>
                <a:lnTo>
                  <a:pt x="12" y="17"/>
                </a:lnTo>
                <a:lnTo>
                  <a:pt x="11" y="15"/>
                </a:lnTo>
                <a:lnTo>
                  <a:pt x="11" y="12"/>
                </a:lnTo>
                <a:lnTo>
                  <a:pt x="11" y="11"/>
                </a:lnTo>
                <a:lnTo>
                  <a:pt x="9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2" y="12"/>
                </a:lnTo>
                <a:lnTo>
                  <a:pt x="2" y="14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5" y="24"/>
                </a:lnTo>
                <a:lnTo>
                  <a:pt x="6" y="27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1" y="36"/>
                </a:lnTo>
                <a:lnTo>
                  <a:pt x="12" y="37"/>
                </a:lnTo>
                <a:lnTo>
                  <a:pt x="14" y="40"/>
                </a:lnTo>
                <a:lnTo>
                  <a:pt x="15" y="42"/>
                </a:lnTo>
                <a:lnTo>
                  <a:pt x="16" y="43"/>
                </a:lnTo>
                <a:lnTo>
                  <a:pt x="18" y="45"/>
                </a:lnTo>
                <a:lnTo>
                  <a:pt x="19" y="46"/>
                </a:lnTo>
                <a:lnTo>
                  <a:pt x="21" y="48"/>
                </a:lnTo>
                <a:lnTo>
                  <a:pt x="24" y="49"/>
                </a:lnTo>
                <a:lnTo>
                  <a:pt x="25" y="51"/>
                </a:lnTo>
                <a:lnTo>
                  <a:pt x="27" y="52"/>
                </a:lnTo>
                <a:lnTo>
                  <a:pt x="30" y="52"/>
                </a:lnTo>
                <a:lnTo>
                  <a:pt x="31" y="54"/>
                </a:lnTo>
                <a:lnTo>
                  <a:pt x="33" y="55"/>
                </a:lnTo>
                <a:lnTo>
                  <a:pt x="36" y="55"/>
                </a:lnTo>
                <a:lnTo>
                  <a:pt x="37" y="55"/>
                </a:lnTo>
                <a:lnTo>
                  <a:pt x="40" y="57"/>
                </a:lnTo>
                <a:lnTo>
                  <a:pt x="43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5" name="Freeform 161"/>
          <p:cNvSpPr>
            <a:spLocks/>
          </p:cNvSpPr>
          <p:nvPr/>
        </p:nvSpPr>
        <p:spPr bwMode="auto">
          <a:xfrm>
            <a:off x="5189538" y="5097463"/>
            <a:ext cx="273050" cy="14287"/>
          </a:xfrm>
          <a:custGeom>
            <a:avLst/>
            <a:gdLst>
              <a:gd name="T0" fmla="*/ 172 w 172"/>
              <a:gd name="T1" fmla="*/ 4 h 9"/>
              <a:gd name="T2" fmla="*/ 172 w 172"/>
              <a:gd name="T3" fmla="*/ 0 h 9"/>
              <a:gd name="T4" fmla="*/ 0 w 172"/>
              <a:gd name="T5" fmla="*/ 0 h 9"/>
              <a:gd name="T6" fmla="*/ 0 w 172"/>
              <a:gd name="T7" fmla="*/ 9 h 9"/>
              <a:gd name="T8" fmla="*/ 172 w 172"/>
              <a:gd name="T9" fmla="*/ 9 h 9"/>
              <a:gd name="T10" fmla="*/ 172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172" y="4"/>
                </a:moveTo>
                <a:lnTo>
                  <a:pt x="172" y="0"/>
                </a:lnTo>
                <a:lnTo>
                  <a:pt x="0" y="0"/>
                </a:lnTo>
                <a:lnTo>
                  <a:pt x="0" y="9"/>
                </a:lnTo>
                <a:lnTo>
                  <a:pt x="172" y="9"/>
                </a:lnTo>
                <a:lnTo>
                  <a:pt x="172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6" name="Rectangle 162"/>
          <p:cNvSpPr>
            <a:spLocks noChangeArrowheads="1"/>
          </p:cNvSpPr>
          <p:nvPr/>
        </p:nvSpPr>
        <p:spPr bwMode="auto">
          <a:xfrm>
            <a:off x="5192713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7" name="Freeform 163"/>
          <p:cNvSpPr>
            <a:spLocks/>
          </p:cNvSpPr>
          <p:nvPr/>
        </p:nvSpPr>
        <p:spPr bwMode="auto">
          <a:xfrm>
            <a:off x="5122863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9 w 44"/>
              <a:gd name="T5" fmla="*/ 44 h 56"/>
              <a:gd name="T6" fmla="*/ 10 w 44"/>
              <a:gd name="T7" fmla="*/ 40 h 56"/>
              <a:gd name="T8" fmla="*/ 12 w 44"/>
              <a:gd name="T9" fmla="*/ 35 h 56"/>
              <a:gd name="T10" fmla="*/ 13 w 44"/>
              <a:gd name="T11" fmla="*/ 31 h 56"/>
              <a:gd name="T12" fmla="*/ 14 w 44"/>
              <a:gd name="T13" fmla="*/ 28 h 56"/>
              <a:gd name="T14" fmla="*/ 17 w 44"/>
              <a:gd name="T15" fmla="*/ 23 h 56"/>
              <a:gd name="T16" fmla="*/ 20 w 44"/>
              <a:gd name="T17" fmla="*/ 20 h 56"/>
              <a:gd name="T18" fmla="*/ 22 w 44"/>
              <a:gd name="T19" fmla="*/ 18 h 56"/>
              <a:gd name="T20" fmla="*/ 25 w 44"/>
              <a:gd name="T21" fmla="*/ 16 h 56"/>
              <a:gd name="T22" fmla="*/ 28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38 w 44"/>
              <a:gd name="T29" fmla="*/ 10 h 56"/>
              <a:gd name="T30" fmla="*/ 41 w 44"/>
              <a:gd name="T31" fmla="*/ 9 h 56"/>
              <a:gd name="T32" fmla="*/ 44 w 44"/>
              <a:gd name="T33" fmla="*/ 0 h 56"/>
              <a:gd name="T34" fmla="*/ 38 w 44"/>
              <a:gd name="T35" fmla="*/ 0 h 56"/>
              <a:gd name="T36" fmla="*/ 34 w 44"/>
              <a:gd name="T37" fmla="*/ 1 h 56"/>
              <a:gd name="T38" fmla="*/ 29 w 44"/>
              <a:gd name="T39" fmla="*/ 3 h 56"/>
              <a:gd name="T40" fmla="*/ 26 w 44"/>
              <a:gd name="T41" fmla="*/ 4 h 56"/>
              <a:gd name="T42" fmla="*/ 22 w 44"/>
              <a:gd name="T43" fmla="*/ 7 h 56"/>
              <a:gd name="T44" fmla="*/ 19 w 44"/>
              <a:gd name="T45" fmla="*/ 10 h 56"/>
              <a:gd name="T46" fmla="*/ 14 w 44"/>
              <a:gd name="T47" fmla="*/ 13 h 56"/>
              <a:gd name="T48" fmla="*/ 12 w 44"/>
              <a:gd name="T49" fmla="*/ 16 h 56"/>
              <a:gd name="T50" fmla="*/ 9 w 44"/>
              <a:gd name="T51" fmla="*/ 20 h 56"/>
              <a:gd name="T52" fmla="*/ 6 w 44"/>
              <a:gd name="T53" fmla="*/ 25 h 56"/>
              <a:gd name="T54" fmla="*/ 4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0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9" y="46"/>
                </a:lnTo>
                <a:lnTo>
                  <a:pt x="9" y="44"/>
                </a:lnTo>
                <a:lnTo>
                  <a:pt x="10" y="41"/>
                </a:lnTo>
                <a:lnTo>
                  <a:pt x="10" y="40"/>
                </a:lnTo>
                <a:lnTo>
                  <a:pt x="10" y="37"/>
                </a:lnTo>
                <a:lnTo>
                  <a:pt x="12" y="35"/>
                </a:lnTo>
                <a:lnTo>
                  <a:pt x="13" y="32"/>
                </a:lnTo>
                <a:lnTo>
                  <a:pt x="13" y="31"/>
                </a:lnTo>
                <a:lnTo>
                  <a:pt x="14" y="29"/>
                </a:lnTo>
                <a:lnTo>
                  <a:pt x="14" y="28"/>
                </a:lnTo>
                <a:lnTo>
                  <a:pt x="16" y="25"/>
                </a:lnTo>
                <a:lnTo>
                  <a:pt x="17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2" y="18"/>
                </a:lnTo>
                <a:lnTo>
                  <a:pt x="23" y="16"/>
                </a:lnTo>
                <a:lnTo>
                  <a:pt x="25" y="16"/>
                </a:lnTo>
                <a:lnTo>
                  <a:pt x="26" y="15"/>
                </a:lnTo>
                <a:lnTo>
                  <a:pt x="28" y="13"/>
                </a:lnTo>
                <a:lnTo>
                  <a:pt x="29" y="13"/>
                </a:lnTo>
                <a:lnTo>
                  <a:pt x="32" y="12"/>
                </a:lnTo>
                <a:lnTo>
                  <a:pt x="34" y="12"/>
                </a:lnTo>
                <a:lnTo>
                  <a:pt x="35" y="10"/>
                </a:lnTo>
                <a:lnTo>
                  <a:pt x="37" y="10"/>
                </a:lnTo>
                <a:lnTo>
                  <a:pt x="38" y="10"/>
                </a:lnTo>
                <a:lnTo>
                  <a:pt x="39" y="9"/>
                </a:lnTo>
                <a:lnTo>
                  <a:pt x="41" y="9"/>
                </a:lnTo>
                <a:lnTo>
                  <a:pt x="44" y="9"/>
                </a:lnTo>
                <a:lnTo>
                  <a:pt x="44" y="0"/>
                </a:lnTo>
                <a:lnTo>
                  <a:pt x="41" y="0"/>
                </a:lnTo>
                <a:lnTo>
                  <a:pt x="38" y="0"/>
                </a:lnTo>
                <a:lnTo>
                  <a:pt x="37" y="1"/>
                </a:lnTo>
                <a:lnTo>
                  <a:pt x="34" y="1"/>
                </a:lnTo>
                <a:lnTo>
                  <a:pt x="32" y="1"/>
                </a:lnTo>
                <a:lnTo>
                  <a:pt x="29" y="3"/>
                </a:lnTo>
                <a:lnTo>
                  <a:pt x="28" y="4"/>
                </a:lnTo>
                <a:lnTo>
                  <a:pt x="26" y="4"/>
                </a:lnTo>
                <a:lnTo>
                  <a:pt x="23" y="6"/>
                </a:lnTo>
                <a:lnTo>
                  <a:pt x="22" y="7"/>
                </a:lnTo>
                <a:lnTo>
                  <a:pt x="20" y="9"/>
                </a:lnTo>
                <a:lnTo>
                  <a:pt x="19" y="10"/>
                </a:lnTo>
                <a:lnTo>
                  <a:pt x="16" y="12"/>
                </a:lnTo>
                <a:lnTo>
                  <a:pt x="14" y="13"/>
                </a:lnTo>
                <a:lnTo>
                  <a:pt x="13" y="15"/>
                </a:lnTo>
                <a:lnTo>
                  <a:pt x="12" y="16"/>
                </a:lnTo>
                <a:lnTo>
                  <a:pt x="10" y="19"/>
                </a:lnTo>
                <a:lnTo>
                  <a:pt x="9" y="20"/>
                </a:lnTo>
                <a:lnTo>
                  <a:pt x="7" y="23"/>
                </a:lnTo>
                <a:lnTo>
                  <a:pt x="6" y="25"/>
                </a:lnTo>
                <a:lnTo>
                  <a:pt x="6" y="28"/>
                </a:lnTo>
                <a:lnTo>
                  <a:pt x="4" y="29"/>
                </a:lnTo>
                <a:lnTo>
                  <a:pt x="3" y="32"/>
                </a:lnTo>
                <a:lnTo>
                  <a:pt x="3" y="34"/>
                </a:lnTo>
                <a:lnTo>
                  <a:pt x="1" y="37"/>
                </a:lnTo>
                <a:lnTo>
                  <a:pt x="1" y="40"/>
                </a:lnTo>
                <a:lnTo>
                  <a:pt x="0" y="43"/>
                </a:lnTo>
                <a:lnTo>
                  <a:pt x="0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8" name="Freeform 164"/>
          <p:cNvSpPr>
            <a:spLocks/>
          </p:cNvSpPr>
          <p:nvPr/>
        </p:nvSpPr>
        <p:spPr bwMode="auto">
          <a:xfrm>
            <a:off x="5122863" y="5357813"/>
            <a:ext cx="36512" cy="74612"/>
          </a:xfrm>
          <a:custGeom>
            <a:avLst/>
            <a:gdLst>
              <a:gd name="T0" fmla="*/ 23 w 23"/>
              <a:gd name="T1" fmla="*/ 40 h 47"/>
              <a:gd name="T2" fmla="*/ 22 w 23"/>
              <a:gd name="T3" fmla="*/ 37 h 47"/>
              <a:gd name="T4" fmla="*/ 19 w 23"/>
              <a:gd name="T5" fmla="*/ 34 h 47"/>
              <a:gd name="T6" fmla="*/ 17 w 23"/>
              <a:gd name="T7" fmla="*/ 31 h 47"/>
              <a:gd name="T8" fmla="*/ 16 w 23"/>
              <a:gd name="T9" fmla="*/ 30 h 47"/>
              <a:gd name="T10" fmla="*/ 14 w 23"/>
              <a:gd name="T11" fmla="*/ 27 h 47"/>
              <a:gd name="T12" fmla="*/ 13 w 23"/>
              <a:gd name="T13" fmla="*/ 25 h 47"/>
              <a:gd name="T14" fmla="*/ 12 w 23"/>
              <a:gd name="T15" fmla="*/ 22 h 47"/>
              <a:gd name="T16" fmla="*/ 12 w 23"/>
              <a:gd name="T17" fmla="*/ 19 h 47"/>
              <a:gd name="T18" fmla="*/ 10 w 23"/>
              <a:gd name="T19" fmla="*/ 16 h 47"/>
              <a:gd name="T20" fmla="*/ 10 w 23"/>
              <a:gd name="T21" fmla="*/ 13 h 47"/>
              <a:gd name="T22" fmla="*/ 9 w 23"/>
              <a:gd name="T23" fmla="*/ 10 h 47"/>
              <a:gd name="T24" fmla="*/ 9 w 23"/>
              <a:gd name="T25" fmla="*/ 7 h 47"/>
              <a:gd name="T26" fmla="*/ 9 w 23"/>
              <a:gd name="T27" fmla="*/ 4 h 47"/>
              <a:gd name="T28" fmla="*/ 9 w 23"/>
              <a:gd name="T29" fmla="*/ 1 h 47"/>
              <a:gd name="T30" fmla="*/ 0 w 23"/>
              <a:gd name="T31" fmla="*/ 0 h 47"/>
              <a:gd name="T32" fmla="*/ 0 w 23"/>
              <a:gd name="T33" fmla="*/ 3 h 47"/>
              <a:gd name="T34" fmla="*/ 0 w 23"/>
              <a:gd name="T35" fmla="*/ 6 h 47"/>
              <a:gd name="T36" fmla="*/ 0 w 23"/>
              <a:gd name="T37" fmla="*/ 9 h 47"/>
              <a:gd name="T38" fmla="*/ 0 w 23"/>
              <a:gd name="T39" fmla="*/ 13 h 47"/>
              <a:gd name="T40" fmla="*/ 1 w 23"/>
              <a:gd name="T41" fmla="*/ 16 h 47"/>
              <a:gd name="T42" fmla="*/ 1 w 23"/>
              <a:gd name="T43" fmla="*/ 19 h 47"/>
              <a:gd name="T44" fmla="*/ 3 w 23"/>
              <a:gd name="T45" fmla="*/ 22 h 47"/>
              <a:gd name="T46" fmla="*/ 4 w 23"/>
              <a:gd name="T47" fmla="*/ 25 h 47"/>
              <a:gd name="T48" fmla="*/ 6 w 23"/>
              <a:gd name="T49" fmla="*/ 28 h 47"/>
              <a:gd name="T50" fmla="*/ 7 w 23"/>
              <a:gd name="T51" fmla="*/ 31 h 47"/>
              <a:gd name="T52" fmla="*/ 9 w 23"/>
              <a:gd name="T53" fmla="*/ 34 h 47"/>
              <a:gd name="T54" fmla="*/ 10 w 23"/>
              <a:gd name="T55" fmla="*/ 37 h 47"/>
              <a:gd name="T56" fmla="*/ 13 w 23"/>
              <a:gd name="T57" fmla="*/ 40 h 47"/>
              <a:gd name="T58" fmla="*/ 14 w 23"/>
              <a:gd name="T59" fmla="*/ 43 h 47"/>
              <a:gd name="T60" fmla="*/ 17 w 23"/>
              <a:gd name="T61" fmla="*/ 44 h 47"/>
              <a:gd name="T62" fmla="*/ 19 w 23"/>
              <a:gd name="T63" fmla="*/ 47 h 47"/>
              <a:gd name="T64" fmla="*/ 19 w 23"/>
              <a:gd name="T65" fmla="*/ 46 h 47"/>
              <a:gd name="T66" fmla="*/ 22 w 23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3"/>
              <a:gd name="T103" fmla="*/ 0 h 47"/>
              <a:gd name="T104" fmla="*/ 23 w 23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3" h="47">
                <a:moveTo>
                  <a:pt x="22" y="38"/>
                </a:moveTo>
                <a:lnTo>
                  <a:pt x="23" y="40"/>
                </a:lnTo>
                <a:lnTo>
                  <a:pt x="23" y="38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7" y="33"/>
                </a:lnTo>
                <a:lnTo>
                  <a:pt x="17" y="31"/>
                </a:lnTo>
                <a:lnTo>
                  <a:pt x="16" y="31"/>
                </a:lnTo>
                <a:lnTo>
                  <a:pt x="16" y="30"/>
                </a:lnTo>
                <a:lnTo>
                  <a:pt x="14" y="28"/>
                </a:lnTo>
                <a:lnTo>
                  <a:pt x="14" y="27"/>
                </a:lnTo>
                <a:lnTo>
                  <a:pt x="14" y="25"/>
                </a:lnTo>
                <a:lnTo>
                  <a:pt x="13" y="25"/>
                </a:lnTo>
                <a:lnTo>
                  <a:pt x="13" y="24"/>
                </a:lnTo>
                <a:lnTo>
                  <a:pt x="12" y="22"/>
                </a:lnTo>
                <a:lnTo>
                  <a:pt x="12" y="21"/>
                </a:lnTo>
                <a:lnTo>
                  <a:pt x="12" y="19"/>
                </a:lnTo>
                <a:lnTo>
                  <a:pt x="10" y="18"/>
                </a:lnTo>
                <a:lnTo>
                  <a:pt x="10" y="16"/>
                </a:lnTo>
                <a:lnTo>
                  <a:pt x="10" y="15"/>
                </a:lnTo>
                <a:lnTo>
                  <a:pt x="10" y="13"/>
                </a:lnTo>
                <a:lnTo>
                  <a:pt x="9" y="12"/>
                </a:lnTo>
                <a:lnTo>
                  <a:pt x="9" y="10"/>
                </a:lnTo>
                <a:lnTo>
                  <a:pt x="9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0" y="12"/>
                </a:lnTo>
                <a:lnTo>
                  <a:pt x="0" y="13"/>
                </a:lnTo>
                <a:lnTo>
                  <a:pt x="1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3" y="21"/>
                </a:lnTo>
                <a:lnTo>
                  <a:pt x="3" y="22"/>
                </a:lnTo>
                <a:lnTo>
                  <a:pt x="4" y="24"/>
                </a:lnTo>
                <a:lnTo>
                  <a:pt x="4" y="25"/>
                </a:lnTo>
                <a:lnTo>
                  <a:pt x="4" y="27"/>
                </a:lnTo>
                <a:lnTo>
                  <a:pt x="6" y="28"/>
                </a:lnTo>
                <a:lnTo>
                  <a:pt x="6" y="30"/>
                </a:lnTo>
                <a:lnTo>
                  <a:pt x="7" y="31"/>
                </a:lnTo>
                <a:lnTo>
                  <a:pt x="7" y="33"/>
                </a:lnTo>
                <a:lnTo>
                  <a:pt x="9" y="34"/>
                </a:lnTo>
                <a:lnTo>
                  <a:pt x="9" y="36"/>
                </a:lnTo>
                <a:lnTo>
                  <a:pt x="10" y="37"/>
                </a:lnTo>
                <a:lnTo>
                  <a:pt x="12" y="38"/>
                </a:lnTo>
                <a:lnTo>
                  <a:pt x="13" y="40"/>
                </a:lnTo>
                <a:lnTo>
                  <a:pt x="13" y="41"/>
                </a:lnTo>
                <a:lnTo>
                  <a:pt x="14" y="43"/>
                </a:lnTo>
                <a:lnTo>
                  <a:pt x="16" y="44"/>
                </a:lnTo>
                <a:lnTo>
                  <a:pt x="17" y="44"/>
                </a:lnTo>
                <a:lnTo>
                  <a:pt x="17" y="46"/>
                </a:lnTo>
                <a:lnTo>
                  <a:pt x="19" y="47"/>
                </a:lnTo>
                <a:lnTo>
                  <a:pt x="17" y="46"/>
                </a:lnTo>
                <a:lnTo>
                  <a:pt x="19" y="46"/>
                </a:lnTo>
                <a:lnTo>
                  <a:pt x="19" y="47"/>
                </a:lnTo>
                <a:lnTo>
                  <a:pt x="22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9" name="Freeform 165"/>
          <p:cNvSpPr>
            <a:spLocks/>
          </p:cNvSpPr>
          <p:nvPr/>
        </p:nvSpPr>
        <p:spPr bwMode="auto">
          <a:xfrm>
            <a:off x="5153025" y="5418138"/>
            <a:ext cx="215900" cy="290512"/>
          </a:xfrm>
          <a:custGeom>
            <a:avLst/>
            <a:gdLst>
              <a:gd name="T0" fmla="*/ 136 w 136"/>
              <a:gd name="T1" fmla="*/ 175 h 183"/>
              <a:gd name="T2" fmla="*/ 136 w 136"/>
              <a:gd name="T3" fmla="*/ 162 h 183"/>
              <a:gd name="T4" fmla="*/ 133 w 136"/>
              <a:gd name="T5" fmla="*/ 147 h 183"/>
              <a:gd name="T6" fmla="*/ 129 w 136"/>
              <a:gd name="T7" fmla="*/ 132 h 183"/>
              <a:gd name="T8" fmla="*/ 125 w 136"/>
              <a:gd name="T9" fmla="*/ 119 h 183"/>
              <a:gd name="T10" fmla="*/ 119 w 136"/>
              <a:gd name="T11" fmla="*/ 106 h 183"/>
              <a:gd name="T12" fmla="*/ 113 w 136"/>
              <a:gd name="T13" fmla="*/ 94 h 183"/>
              <a:gd name="T14" fmla="*/ 104 w 136"/>
              <a:gd name="T15" fmla="*/ 80 h 183"/>
              <a:gd name="T16" fmla="*/ 95 w 136"/>
              <a:gd name="T17" fmla="*/ 69 h 183"/>
              <a:gd name="T18" fmla="*/ 86 w 136"/>
              <a:gd name="T19" fmla="*/ 57 h 183"/>
              <a:gd name="T20" fmla="*/ 76 w 136"/>
              <a:gd name="T21" fmla="*/ 46 h 183"/>
              <a:gd name="T22" fmla="*/ 64 w 136"/>
              <a:gd name="T23" fmla="*/ 36 h 183"/>
              <a:gd name="T24" fmla="*/ 53 w 136"/>
              <a:gd name="T25" fmla="*/ 27 h 183"/>
              <a:gd name="T26" fmla="*/ 40 w 136"/>
              <a:gd name="T27" fmla="*/ 18 h 183"/>
              <a:gd name="T28" fmla="*/ 25 w 136"/>
              <a:gd name="T29" fmla="*/ 11 h 183"/>
              <a:gd name="T30" fmla="*/ 12 w 136"/>
              <a:gd name="T31" fmla="*/ 3 h 183"/>
              <a:gd name="T32" fmla="*/ 0 w 136"/>
              <a:gd name="T33" fmla="*/ 9 h 183"/>
              <a:gd name="T34" fmla="*/ 15 w 136"/>
              <a:gd name="T35" fmla="*/ 15 h 183"/>
              <a:gd name="T36" fmla="*/ 28 w 136"/>
              <a:gd name="T37" fmla="*/ 23 h 183"/>
              <a:gd name="T38" fmla="*/ 41 w 136"/>
              <a:gd name="T39" fmla="*/ 30 h 183"/>
              <a:gd name="T40" fmla="*/ 53 w 136"/>
              <a:gd name="T41" fmla="*/ 39 h 183"/>
              <a:gd name="T42" fmla="*/ 64 w 136"/>
              <a:gd name="T43" fmla="*/ 48 h 183"/>
              <a:gd name="T44" fmla="*/ 75 w 136"/>
              <a:gd name="T45" fmla="*/ 58 h 183"/>
              <a:gd name="T46" fmla="*/ 85 w 136"/>
              <a:gd name="T47" fmla="*/ 69 h 183"/>
              <a:gd name="T48" fmla="*/ 94 w 136"/>
              <a:gd name="T49" fmla="*/ 80 h 183"/>
              <a:gd name="T50" fmla="*/ 101 w 136"/>
              <a:gd name="T51" fmla="*/ 92 h 183"/>
              <a:gd name="T52" fmla="*/ 108 w 136"/>
              <a:gd name="T53" fmla="*/ 104 h 183"/>
              <a:gd name="T54" fmla="*/ 114 w 136"/>
              <a:gd name="T55" fmla="*/ 116 h 183"/>
              <a:gd name="T56" fmla="*/ 119 w 136"/>
              <a:gd name="T57" fmla="*/ 129 h 183"/>
              <a:gd name="T58" fmla="*/ 123 w 136"/>
              <a:gd name="T59" fmla="*/ 143 h 183"/>
              <a:gd name="T60" fmla="*/ 126 w 136"/>
              <a:gd name="T61" fmla="*/ 156 h 183"/>
              <a:gd name="T62" fmla="*/ 128 w 136"/>
              <a:gd name="T63" fmla="*/ 169 h 183"/>
              <a:gd name="T64" fmla="*/ 128 w 136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6" y="183"/>
                </a:moveTo>
                <a:lnTo>
                  <a:pt x="136" y="175"/>
                </a:lnTo>
                <a:lnTo>
                  <a:pt x="136" y="168"/>
                </a:lnTo>
                <a:lnTo>
                  <a:pt x="136" y="162"/>
                </a:lnTo>
                <a:lnTo>
                  <a:pt x="135" y="154"/>
                </a:lnTo>
                <a:lnTo>
                  <a:pt x="133" y="147"/>
                </a:lnTo>
                <a:lnTo>
                  <a:pt x="132" y="140"/>
                </a:lnTo>
                <a:lnTo>
                  <a:pt x="129" y="132"/>
                </a:lnTo>
                <a:lnTo>
                  <a:pt x="128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3" y="94"/>
                </a:lnTo>
                <a:lnTo>
                  <a:pt x="108" y="86"/>
                </a:lnTo>
                <a:lnTo>
                  <a:pt x="104" y="80"/>
                </a:lnTo>
                <a:lnTo>
                  <a:pt x="100" y="75"/>
                </a:lnTo>
                <a:lnTo>
                  <a:pt x="95" y="69"/>
                </a:lnTo>
                <a:lnTo>
                  <a:pt x="91" y="63"/>
                </a:lnTo>
                <a:lnTo>
                  <a:pt x="86" y="57"/>
                </a:lnTo>
                <a:lnTo>
                  <a:pt x="81" y="52"/>
                </a:lnTo>
                <a:lnTo>
                  <a:pt x="76" y="46"/>
                </a:lnTo>
                <a:lnTo>
                  <a:pt x="70" y="42"/>
                </a:lnTo>
                <a:lnTo>
                  <a:pt x="64" y="36"/>
                </a:lnTo>
                <a:lnTo>
                  <a:pt x="59" y="32"/>
                </a:lnTo>
                <a:lnTo>
                  <a:pt x="53" y="27"/>
                </a:lnTo>
                <a:lnTo>
                  <a:pt x="45" y="23"/>
                </a:lnTo>
                <a:lnTo>
                  <a:pt x="40" y="18"/>
                </a:lnTo>
                <a:lnTo>
                  <a:pt x="32" y="14"/>
                </a:lnTo>
                <a:lnTo>
                  <a:pt x="25" y="11"/>
                </a:lnTo>
                <a:lnTo>
                  <a:pt x="18" y="6"/>
                </a:lnTo>
                <a:lnTo>
                  <a:pt x="12" y="3"/>
                </a:lnTo>
                <a:lnTo>
                  <a:pt x="3" y="0"/>
                </a:lnTo>
                <a:lnTo>
                  <a:pt x="0" y="9"/>
                </a:lnTo>
                <a:lnTo>
                  <a:pt x="7" y="12"/>
                </a:lnTo>
                <a:lnTo>
                  <a:pt x="15" y="15"/>
                </a:lnTo>
                <a:lnTo>
                  <a:pt x="22" y="18"/>
                </a:lnTo>
                <a:lnTo>
                  <a:pt x="28" y="23"/>
                </a:lnTo>
                <a:lnTo>
                  <a:pt x="35" y="26"/>
                </a:lnTo>
                <a:lnTo>
                  <a:pt x="41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4" y="48"/>
                </a:lnTo>
                <a:lnTo>
                  <a:pt x="70" y="52"/>
                </a:lnTo>
                <a:lnTo>
                  <a:pt x="75" y="58"/>
                </a:lnTo>
                <a:lnTo>
                  <a:pt x="79" y="63"/>
                </a:lnTo>
                <a:lnTo>
                  <a:pt x="85" y="69"/>
                </a:lnTo>
                <a:lnTo>
                  <a:pt x="89" y="75"/>
                </a:lnTo>
                <a:lnTo>
                  <a:pt x="94" y="80"/>
                </a:lnTo>
                <a:lnTo>
                  <a:pt x="97" y="86"/>
                </a:lnTo>
                <a:lnTo>
                  <a:pt x="101" y="92"/>
                </a:lnTo>
                <a:lnTo>
                  <a:pt x="106" y="98"/>
                </a:lnTo>
                <a:lnTo>
                  <a:pt x="108" y="104"/>
                </a:lnTo>
                <a:lnTo>
                  <a:pt x="111" y="110"/>
                </a:lnTo>
                <a:lnTo>
                  <a:pt x="114" y="116"/>
                </a:lnTo>
                <a:lnTo>
                  <a:pt x="117" y="122"/>
                </a:lnTo>
                <a:lnTo>
                  <a:pt x="119" y="129"/>
                </a:lnTo>
                <a:lnTo>
                  <a:pt x="122" y="135"/>
                </a:lnTo>
                <a:lnTo>
                  <a:pt x="123" y="143"/>
                </a:lnTo>
                <a:lnTo>
                  <a:pt x="125" y="149"/>
                </a:lnTo>
                <a:lnTo>
                  <a:pt x="126" y="156"/>
                </a:lnTo>
                <a:lnTo>
                  <a:pt x="128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6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0" name="Freeform 166"/>
          <p:cNvSpPr>
            <a:spLocks/>
          </p:cNvSpPr>
          <p:nvPr/>
        </p:nvSpPr>
        <p:spPr bwMode="auto">
          <a:xfrm>
            <a:off x="500538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6 w 229"/>
              <a:gd name="T3" fmla="*/ 196 h 199"/>
              <a:gd name="T4" fmla="*/ 58 w 229"/>
              <a:gd name="T5" fmla="*/ 194 h 199"/>
              <a:gd name="T6" fmla="*/ 80 w 229"/>
              <a:gd name="T7" fmla="*/ 188 h 199"/>
              <a:gd name="T8" fmla="*/ 100 w 229"/>
              <a:gd name="T9" fmla="*/ 180 h 199"/>
              <a:gd name="T10" fmla="*/ 119 w 229"/>
              <a:gd name="T11" fmla="*/ 171 h 199"/>
              <a:gd name="T12" fmla="*/ 137 w 229"/>
              <a:gd name="T13" fmla="*/ 159 h 199"/>
              <a:gd name="T14" fmla="*/ 155 w 229"/>
              <a:gd name="T15" fmla="*/ 148 h 199"/>
              <a:gd name="T16" fmla="*/ 171 w 229"/>
              <a:gd name="T17" fmla="*/ 134 h 199"/>
              <a:gd name="T18" fmla="*/ 184 w 229"/>
              <a:gd name="T19" fmla="*/ 119 h 199"/>
              <a:gd name="T20" fmla="*/ 197 w 229"/>
              <a:gd name="T21" fmla="*/ 103 h 199"/>
              <a:gd name="T22" fmla="*/ 207 w 229"/>
              <a:gd name="T23" fmla="*/ 87 h 199"/>
              <a:gd name="T24" fmla="*/ 216 w 229"/>
              <a:gd name="T25" fmla="*/ 69 h 199"/>
              <a:gd name="T26" fmla="*/ 223 w 229"/>
              <a:gd name="T27" fmla="*/ 50 h 199"/>
              <a:gd name="T28" fmla="*/ 228 w 229"/>
              <a:gd name="T29" fmla="*/ 31 h 199"/>
              <a:gd name="T30" fmla="*/ 229 w 229"/>
              <a:gd name="T31" fmla="*/ 10 h 199"/>
              <a:gd name="T32" fmla="*/ 221 w 229"/>
              <a:gd name="T33" fmla="*/ 0 h 199"/>
              <a:gd name="T34" fmla="*/ 221 w 229"/>
              <a:gd name="T35" fmla="*/ 19 h 199"/>
              <a:gd name="T36" fmla="*/ 216 w 229"/>
              <a:gd name="T37" fmla="*/ 38 h 199"/>
              <a:gd name="T38" fmla="*/ 212 w 229"/>
              <a:gd name="T39" fmla="*/ 56 h 199"/>
              <a:gd name="T40" fmla="*/ 204 w 229"/>
              <a:gd name="T41" fmla="*/ 74 h 199"/>
              <a:gd name="T42" fmla="*/ 194 w 229"/>
              <a:gd name="T43" fmla="*/ 90 h 199"/>
              <a:gd name="T44" fmla="*/ 184 w 229"/>
              <a:gd name="T45" fmla="*/ 106 h 199"/>
              <a:gd name="T46" fmla="*/ 171 w 229"/>
              <a:gd name="T47" fmla="*/ 121 h 199"/>
              <a:gd name="T48" fmla="*/ 157 w 229"/>
              <a:gd name="T49" fmla="*/ 134 h 199"/>
              <a:gd name="T50" fmla="*/ 141 w 229"/>
              <a:gd name="T51" fmla="*/ 146 h 199"/>
              <a:gd name="T52" fmla="*/ 124 w 229"/>
              <a:gd name="T53" fmla="*/ 158 h 199"/>
              <a:gd name="T54" fmla="*/ 106 w 229"/>
              <a:gd name="T55" fmla="*/ 167 h 199"/>
              <a:gd name="T56" fmla="*/ 87 w 229"/>
              <a:gd name="T57" fmla="*/ 176 h 199"/>
              <a:gd name="T58" fmla="*/ 66 w 229"/>
              <a:gd name="T59" fmla="*/ 182 h 199"/>
              <a:gd name="T60" fmla="*/ 46 w 229"/>
              <a:gd name="T61" fmla="*/ 186 h 199"/>
              <a:gd name="T62" fmla="*/ 24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4" y="198"/>
                </a:lnTo>
                <a:lnTo>
                  <a:pt x="36" y="196"/>
                </a:lnTo>
                <a:lnTo>
                  <a:pt x="47" y="195"/>
                </a:lnTo>
                <a:lnTo>
                  <a:pt x="58" y="194"/>
                </a:lnTo>
                <a:lnTo>
                  <a:pt x="69" y="191"/>
                </a:lnTo>
                <a:lnTo>
                  <a:pt x="80" y="188"/>
                </a:lnTo>
                <a:lnTo>
                  <a:pt x="90" y="183"/>
                </a:lnTo>
                <a:lnTo>
                  <a:pt x="100" y="180"/>
                </a:lnTo>
                <a:lnTo>
                  <a:pt x="109" y="176"/>
                </a:lnTo>
                <a:lnTo>
                  <a:pt x="119" y="171"/>
                </a:lnTo>
                <a:lnTo>
                  <a:pt x="128" y="165"/>
                </a:lnTo>
                <a:lnTo>
                  <a:pt x="137" y="159"/>
                </a:lnTo>
                <a:lnTo>
                  <a:pt x="146" y="154"/>
                </a:lnTo>
                <a:lnTo>
                  <a:pt x="155" y="148"/>
                </a:lnTo>
                <a:lnTo>
                  <a:pt x="162" y="142"/>
                </a:lnTo>
                <a:lnTo>
                  <a:pt x="171" y="134"/>
                </a:lnTo>
                <a:lnTo>
                  <a:pt x="178" y="127"/>
                </a:lnTo>
                <a:lnTo>
                  <a:pt x="184" y="119"/>
                </a:lnTo>
                <a:lnTo>
                  <a:pt x="191" y="112"/>
                </a:lnTo>
                <a:lnTo>
                  <a:pt x="197" y="103"/>
                </a:lnTo>
                <a:lnTo>
                  <a:pt x="201" y="94"/>
                </a:lnTo>
                <a:lnTo>
                  <a:pt x="207" y="87"/>
                </a:lnTo>
                <a:lnTo>
                  <a:pt x="212" y="78"/>
                </a:lnTo>
                <a:lnTo>
                  <a:pt x="216" y="69"/>
                </a:lnTo>
                <a:lnTo>
                  <a:pt x="219" y="59"/>
                </a:lnTo>
                <a:lnTo>
                  <a:pt x="223" y="50"/>
                </a:lnTo>
                <a:lnTo>
                  <a:pt x="225" y="40"/>
                </a:lnTo>
                <a:lnTo>
                  <a:pt x="228" y="31"/>
                </a:lnTo>
                <a:lnTo>
                  <a:pt x="229" y="20"/>
                </a:lnTo>
                <a:lnTo>
                  <a:pt x="229" y="10"/>
                </a:lnTo>
                <a:lnTo>
                  <a:pt x="229" y="0"/>
                </a:lnTo>
                <a:lnTo>
                  <a:pt x="221" y="0"/>
                </a:lnTo>
                <a:lnTo>
                  <a:pt x="221" y="10"/>
                </a:lnTo>
                <a:lnTo>
                  <a:pt x="221" y="19"/>
                </a:lnTo>
                <a:lnTo>
                  <a:pt x="219" y="29"/>
                </a:lnTo>
                <a:lnTo>
                  <a:pt x="216" y="38"/>
                </a:lnTo>
                <a:lnTo>
                  <a:pt x="215" y="47"/>
                </a:lnTo>
                <a:lnTo>
                  <a:pt x="212" y="56"/>
                </a:lnTo>
                <a:lnTo>
                  <a:pt x="207" y="65"/>
                </a:lnTo>
                <a:lnTo>
                  <a:pt x="204" y="74"/>
                </a:lnTo>
                <a:lnTo>
                  <a:pt x="200" y="82"/>
                </a:lnTo>
                <a:lnTo>
                  <a:pt x="194" y="90"/>
                </a:lnTo>
                <a:lnTo>
                  <a:pt x="190" y="99"/>
                </a:lnTo>
                <a:lnTo>
                  <a:pt x="184" y="106"/>
                </a:lnTo>
                <a:lnTo>
                  <a:pt x="178" y="114"/>
                </a:lnTo>
                <a:lnTo>
                  <a:pt x="171" y="121"/>
                </a:lnTo>
                <a:lnTo>
                  <a:pt x="165" y="128"/>
                </a:lnTo>
                <a:lnTo>
                  <a:pt x="157" y="134"/>
                </a:lnTo>
                <a:lnTo>
                  <a:pt x="149" y="140"/>
                </a:lnTo>
                <a:lnTo>
                  <a:pt x="141" y="146"/>
                </a:lnTo>
                <a:lnTo>
                  <a:pt x="133" y="152"/>
                </a:lnTo>
                <a:lnTo>
                  <a:pt x="124" y="158"/>
                </a:lnTo>
                <a:lnTo>
                  <a:pt x="115" y="162"/>
                </a:lnTo>
                <a:lnTo>
                  <a:pt x="106" y="167"/>
                </a:lnTo>
                <a:lnTo>
                  <a:pt x="96" y="171"/>
                </a:lnTo>
                <a:lnTo>
                  <a:pt x="87" y="176"/>
                </a:lnTo>
                <a:lnTo>
                  <a:pt x="77" y="179"/>
                </a:lnTo>
                <a:lnTo>
                  <a:pt x="66" y="182"/>
                </a:lnTo>
                <a:lnTo>
                  <a:pt x="56" y="185"/>
                </a:lnTo>
                <a:lnTo>
                  <a:pt x="46" y="186"/>
                </a:lnTo>
                <a:lnTo>
                  <a:pt x="34" y="189"/>
                </a:lnTo>
                <a:lnTo>
                  <a:pt x="24" y="189"/>
                </a:lnTo>
                <a:lnTo>
                  <a:pt x="12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1" name="Freeform 167"/>
          <p:cNvSpPr>
            <a:spLocks/>
          </p:cNvSpPr>
          <p:nvPr/>
        </p:nvSpPr>
        <p:spPr bwMode="auto">
          <a:xfrm>
            <a:off x="4643438" y="5708650"/>
            <a:ext cx="361950" cy="315913"/>
          </a:xfrm>
          <a:custGeom>
            <a:avLst/>
            <a:gdLst>
              <a:gd name="T0" fmla="*/ 0 w 228"/>
              <a:gd name="T1" fmla="*/ 10 h 199"/>
              <a:gd name="T2" fmla="*/ 3 w 228"/>
              <a:gd name="T3" fmla="*/ 31 h 199"/>
              <a:gd name="T4" fmla="*/ 7 w 228"/>
              <a:gd name="T5" fmla="*/ 50 h 199"/>
              <a:gd name="T6" fmla="*/ 14 w 228"/>
              <a:gd name="T7" fmla="*/ 69 h 199"/>
              <a:gd name="T8" fmla="*/ 23 w 228"/>
              <a:gd name="T9" fmla="*/ 87 h 199"/>
              <a:gd name="T10" fmla="*/ 33 w 228"/>
              <a:gd name="T11" fmla="*/ 103 h 199"/>
              <a:gd name="T12" fmla="*/ 45 w 228"/>
              <a:gd name="T13" fmla="*/ 119 h 199"/>
              <a:gd name="T14" fmla="*/ 60 w 228"/>
              <a:gd name="T15" fmla="*/ 134 h 199"/>
              <a:gd name="T16" fmla="*/ 74 w 228"/>
              <a:gd name="T17" fmla="*/ 148 h 199"/>
              <a:gd name="T18" fmla="*/ 92 w 228"/>
              <a:gd name="T19" fmla="*/ 159 h 199"/>
              <a:gd name="T20" fmla="*/ 111 w 228"/>
              <a:gd name="T21" fmla="*/ 171 h 199"/>
              <a:gd name="T22" fmla="*/ 130 w 228"/>
              <a:gd name="T23" fmla="*/ 180 h 199"/>
              <a:gd name="T24" fmla="*/ 151 w 228"/>
              <a:gd name="T25" fmla="*/ 188 h 199"/>
              <a:gd name="T26" fmla="*/ 171 w 228"/>
              <a:gd name="T27" fmla="*/ 194 h 199"/>
              <a:gd name="T28" fmla="*/ 195 w 228"/>
              <a:gd name="T29" fmla="*/ 196 h 199"/>
              <a:gd name="T30" fmla="*/ 217 w 228"/>
              <a:gd name="T31" fmla="*/ 199 h 199"/>
              <a:gd name="T32" fmla="*/ 228 w 228"/>
              <a:gd name="T33" fmla="*/ 191 h 199"/>
              <a:gd name="T34" fmla="*/ 206 w 228"/>
              <a:gd name="T35" fmla="*/ 189 h 199"/>
              <a:gd name="T36" fmla="*/ 184 w 228"/>
              <a:gd name="T37" fmla="*/ 186 h 199"/>
              <a:gd name="T38" fmla="*/ 164 w 228"/>
              <a:gd name="T39" fmla="*/ 182 h 199"/>
              <a:gd name="T40" fmla="*/ 143 w 228"/>
              <a:gd name="T41" fmla="*/ 176 h 199"/>
              <a:gd name="T42" fmla="*/ 124 w 228"/>
              <a:gd name="T43" fmla="*/ 167 h 199"/>
              <a:gd name="T44" fmla="*/ 105 w 228"/>
              <a:gd name="T45" fmla="*/ 158 h 199"/>
              <a:gd name="T46" fmla="*/ 89 w 228"/>
              <a:gd name="T47" fmla="*/ 146 h 199"/>
              <a:gd name="T48" fmla="*/ 73 w 228"/>
              <a:gd name="T49" fmla="*/ 134 h 199"/>
              <a:gd name="T50" fmla="*/ 58 w 228"/>
              <a:gd name="T51" fmla="*/ 121 h 199"/>
              <a:gd name="T52" fmla="*/ 47 w 228"/>
              <a:gd name="T53" fmla="*/ 106 h 199"/>
              <a:gd name="T54" fmla="*/ 35 w 228"/>
              <a:gd name="T55" fmla="*/ 90 h 199"/>
              <a:gd name="T56" fmla="*/ 26 w 228"/>
              <a:gd name="T57" fmla="*/ 74 h 199"/>
              <a:gd name="T58" fmla="*/ 19 w 228"/>
              <a:gd name="T59" fmla="*/ 56 h 199"/>
              <a:gd name="T60" fmla="*/ 13 w 228"/>
              <a:gd name="T61" fmla="*/ 38 h 199"/>
              <a:gd name="T62" fmla="*/ 10 w 228"/>
              <a:gd name="T63" fmla="*/ 19 h 199"/>
              <a:gd name="T64" fmla="*/ 8 w 228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8"/>
              <a:gd name="T100" fmla="*/ 0 h 199"/>
              <a:gd name="T101" fmla="*/ 228 w 228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8" h="199">
                <a:moveTo>
                  <a:pt x="0" y="0"/>
                </a:moveTo>
                <a:lnTo>
                  <a:pt x="0" y="10"/>
                </a:lnTo>
                <a:lnTo>
                  <a:pt x="1" y="20"/>
                </a:lnTo>
                <a:lnTo>
                  <a:pt x="3" y="31"/>
                </a:lnTo>
                <a:lnTo>
                  <a:pt x="4" y="40"/>
                </a:lnTo>
                <a:lnTo>
                  <a:pt x="7" y="50"/>
                </a:lnTo>
                <a:lnTo>
                  <a:pt x="10" y="59"/>
                </a:lnTo>
                <a:lnTo>
                  <a:pt x="14" y="69"/>
                </a:lnTo>
                <a:lnTo>
                  <a:pt x="17" y="78"/>
                </a:lnTo>
                <a:lnTo>
                  <a:pt x="23" y="87"/>
                </a:lnTo>
                <a:lnTo>
                  <a:pt x="27" y="94"/>
                </a:lnTo>
                <a:lnTo>
                  <a:pt x="33" y="103"/>
                </a:lnTo>
                <a:lnTo>
                  <a:pt x="39" y="112"/>
                </a:lnTo>
                <a:lnTo>
                  <a:pt x="45" y="119"/>
                </a:lnTo>
                <a:lnTo>
                  <a:pt x="52" y="127"/>
                </a:lnTo>
                <a:lnTo>
                  <a:pt x="60" y="134"/>
                </a:lnTo>
                <a:lnTo>
                  <a:pt x="67" y="142"/>
                </a:lnTo>
                <a:lnTo>
                  <a:pt x="74" y="148"/>
                </a:lnTo>
                <a:lnTo>
                  <a:pt x="83" y="154"/>
                </a:lnTo>
                <a:lnTo>
                  <a:pt x="92" y="159"/>
                </a:lnTo>
                <a:lnTo>
                  <a:pt x="101" y="165"/>
                </a:lnTo>
                <a:lnTo>
                  <a:pt x="111" y="171"/>
                </a:lnTo>
                <a:lnTo>
                  <a:pt x="120" y="176"/>
                </a:lnTo>
                <a:lnTo>
                  <a:pt x="130" y="180"/>
                </a:lnTo>
                <a:lnTo>
                  <a:pt x="140" y="183"/>
                </a:lnTo>
                <a:lnTo>
                  <a:pt x="151" y="188"/>
                </a:lnTo>
                <a:lnTo>
                  <a:pt x="161" y="191"/>
                </a:lnTo>
                <a:lnTo>
                  <a:pt x="171" y="194"/>
                </a:lnTo>
                <a:lnTo>
                  <a:pt x="183" y="195"/>
                </a:lnTo>
                <a:lnTo>
                  <a:pt x="195" y="196"/>
                </a:lnTo>
                <a:lnTo>
                  <a:pt x="205" y="198"/>
                </a:lnTo>
                <a:lnTo>
                  <a:pt x="217" y="199"/>
                </a:lnTo>
                <a:lnTo>
                  <a:pt x="228" y="199"/>
                </a:lnTo>
                <a:lnTo>
                  <a:pt x="228" y="191"/>
                </a:lnTo>
                <a:lnTo>
                  <a:pt x="218" y="191"/>
                </a:lnTo>
                <a:lnTo>
                  <a:pt x="206" y="189"/>
                </a:lnTo>
                <a:lnTo>
                  <a:pt x="195" y="189"/>
                </a:lnTo>
                <a:lnTo>
                  <a:pt x="184" y="186"/>
                </a:lnTo>
                <a:lnTo>
                  <a:pt x="174" y="185"/>
                </a:lnTo>
                <a:lnTo>
                  <a:pt x="164" y="182"/>
                </a:lnTo>
                <a:lnTo>
                  <a:pt x="154" y="179"/>
                </a:lnTo>
                <a:lnTo>
                  <a:pt x="143" y="176"/>
                </a:lnTo>
                <a:lnTo>
                  <a:pt x="133" y="171"/>
                </a:lnTo>
                <a:lnTo>
                  <a:pt x="124" y="167"/>
                </a:lnTo>
                <a:lnTo>
                  <a:pt x="114" y="162"/>
                </a:lnTo>
                <a:lnTo>
                  <a:pt x="105" y="158"/>
                </a:lnTo>
                <a:lnTo>
                  <a:pt x="96" y="152"/>
                </a:lnTo>
                <a:lnTo>
                  <a:pt x="89" y="146"/>
                </a:lnTo>
                <a:lnTo>
                  <a:pt x="80" y="140"/>
                </a:lnTo>
                <a:lnTo>
                  <a:pt x="73" y="134"/>
                </a:lnTo>
                <a:lnTo>
                  <a:pt x="66" y="128"/>
                </a:lnTo>
                <a:lnTo>
                  <a:pt x="58" y="121"/>
                </a:lnTo>
                <a:lnTo>
                  <a:pt x="52" y="114"/>
                </a:lnTo>
                <a:lnTo>
                  <a:pt x="47" y="106"/>
                </a:lnTo>
                <a:lnTo>
                  <a:pt x="41" y="99"/>
                </a:lnTo>
                <a:lnTo>
                  <a:pt x="35" y="90"/>
                </a:lnTo>
                <a:lnTo>
                  <a:pt x="30" y="82"/>
                </a:lnTo>
                <a:lnTo>
                  <a:pt x="26" y="74"/>
                </a:lnTo>
                <a:lnTo>
                  <a:pt x="22" y="65"/>
                </a:lnTo>
                <a:lnTo>
                  <a:pt x="19" y="56"/>
                </a:lnTo>
                <a:lnTo>
                  <a:pt x="16" y="47"/>
                </a:lnTo>
                <a:lnTo>
                  <a:pt x="13" y="38"/>
                </a:lnTo>
                <a:lnTo>
                  <a:pt x="11" y="29"/>
                </a:lnTo>
                <a:lnTo>
                  <a:pt x="10" y="19"/>
                </a:lnTo>
                <a:lnTo>
                  <a:pt x="8" y="1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2" name="Freeform 168"/>
          <p:cNvSpPr>
            <a:spLocks/>
          </p:cNvSpPr>
          <p:nvPr/>
        </p:nvSpPr>
        <p:spPr bwMode="auto">
          <a:xfrm>
            <a:off x="4643438" y="5418138"/>
            <a:ext cx="215900" cy="290512"/>
          </a:xfrm>
          <a:custGeom>
            <a:avLst/>
            <a:gdLst>
              <a:gd name="T0" fmla="*/ 126 w 136"/>
              <a:gd name="T1" fmla="*/ 3 h 183"/>
              <a:gd name="T2" fmla="*/ 111 w 136"/>
              <a:gd name="T3" fmla="*/ 12 h 183"/>
              <a:gd name="T4" fmla="*/ 98 w 136"/>
              <a:gd name="T5" fmla="*/ 20 h 183"/>
              <a:gd name="T6" fmla="*/ 85 w 136"/>
              <a:gd name="T7" fmla="*/ 29 h 183"/>
              <a:gd name="T8" fmla="*/ 73 w 136"/>
              <a:gd name="T9" fmla="*/ 39 h 183"/>
              <a:gd name="T10" fmla="*/ 61 w 136"/>
              <a:gd name="T11" fmla="*/ 48 h 183"/>
              <a:gd name="T12" fmla="*/ 51 w 136"/>
              <a:gd name="T13" fmla="*/ 60 h 183"/>
              <a:gd name="T14" fmla="*/ 41 w 136"/>
              <a:gd name="T15" fmla="*/ 70 h 183"/>
              <a:gd name="T16" fmla="*/ 32 w 136"/>
              <a:gd name="T17" fmla="*/ 82 h 183"/>
              <a:gd name="T18" fmla="*/ 25 w 136"/>
              <a:gd name="T19" fmla="*/ 94 h 183"/>
              <a:gd name="T20" fmla="*/ 17 w 136"/>
              <a:gd name="T21" fmla="*/ 107 h 183"/>
              <a:gd name="T22" fmla="*/ 11 w 136"/>
              <a:gd name="T23" fmla="*/ 120 h 183"/>
              <a:gd name="T24" fmla="*/ 7 w 136"/>
              <a:gd name="T25" fmla="*/ 134 h 183"/>
              <a:gd name="T26" fmla="*/ 4 w 136"/>
              <a:gd name="T27" fmla="*/ 147 h 183"/>
              <a:gd name="T28" fmla="*/ 1 w 136"/>
              <a:gd name="T29" fmla="*/ 160 h 183"/>
              <a:gd name="T30" fmla="*/ 0 w 136"/>
              <a:gd name="T31" fmla="*/ 175 h 183"/>
              <a:gd name="T32" fmla="*/ 8 w 136"/>
              <a:gd name="T33" fmla="*/ 183 h 183"/>
              <a:gd name="T34" fmla="*/ 8 w 136"/>
              <a:gd name="T35" fmla="*/ 169 h 183"/>
              <a:gd name="T36" fmla="*/ 11 w 136"/>
              <a:gd name="T37" fmla="*/ 156 h 183"/>
              <a:gd name="T38" fmla="*/ 14 w 136"/>
              <a:gd name="T39" fmla="*/ 143 h 183"/>
              <a:gd name="T40" fmla="*/ 17 w 136"/>
              <a:gd name="T41" fmla="*/ 129 h 183"/>
              <a:gd name="T42" fmla="*/ 23 w 136"/>
              <a:gd name="T43" fmla="*/ 117 h 183"/>
              <a:gd name="T44" fmla="*/ 29 w 136"/>
              <a:gd name="T45" fmla="*/ 104 h 183"/>
              <a:gd name="T46" fmla="*/ 35 w 136"/>
              <a:gd name="T47" fmla="*/ 92 h 183"/>
              <a:gd name="T48" fmla="*/ 44 w 136"/>
              <a:gd name="T49" fmla="*/ 82 h 183"/>
              <a:gd name="T50" fmla="*/ 52 w 136"/>
              <a:gd name="T51" fmla="*/ 70 h 183"/>
              <a:gd name="T52" fmla="*/ 61 w 136"/>
              <a:gd name="T53" fmla="*/ 60 h 183"/>
              <a:gd name="T54" fmla="*/ 73 w 136"/>
              <a:gd name="T55" fmla="*/ 49 h 183"/>
              <a:gd name="T56" fmla="*/ 83 w 136"/>
              <a:gd name="T57" fmla="*/ 40 h 183"/>
              <a:gd name="T58" fmla="*/ 96 w 136"/>
              <a:gd name="T59" fmla="*/ 32 h 183"/>
              <a:gd name="T60" fmla="*/ 108 w 136"/>
              <a:gd name="T61" fmla="*/ 23 h 183"/>
              <a:gd name="T62" fmla="*/ 123 w 136"/>
              <a:gd name="T63" fmla="*/ 15 h 183"/>
              <a:gd name="T64" fmla="*/ 136 w 136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3" y="0"/>
                </a:moveTo>
                <a:lnTo>
                  <a:pt x="126" y="3"/>
                </a:lnTo>
                <a:lnTo>
                  <a:pt x="118" y="8"/>
                </a:lnTo>
                <a:lnTo>
                  <a:pt x="111" y="12"/>
                </a:lnTo>
                <a:lnTo>
                  <a:pt x="104" y="15"/>
                </a:lnTo>
                <a:lnTo>
                  <a:pt x="98" y="20"/>
                </a:lnTo>
                <a:lnTo>
                  <a:pt x="91" y="24"/>
                </a:lnTo>
                <a:lnTo>
                  <a:pt x="85" y="29"/>
                </a:lnTo>
                <a:lnTo>
                  <a:pt x="79" y="33"/>
                </a:lnTo>
                <a:lnTo>
                  <a:pt x="73" y="39"/>
                </a:lnTo>
                <a:lnTo>
                  <a:pt x="67" y="43"/>
                </a:lnTo>
                <a:lnTo>
                  <a:pt x="61" y="48"/>
                </a:lnTo>
                <a:lnTo>
                  <a:pt x="55" y="54"/>
                </a:lnTo>
                <a:lnTo>
                  <a:pt x="51" y="60"/>
                </a:lnTo>
                <a:lnTo>
                  <a:pt x="45" y="64"/>
                </a:lnTo>
                <a:lnTo>
                  <a:pt x="41" y="70"/>
                </a:lnTo>
                <a:lnTo>
                  <a:pt x="36" y="76"/>
                </a:lnTo>
                <a:lnTo>
                  <a:pt x="32" y="82"/>
                </a:lnTo>
                <a:lnTo>
                  <a:pt x="27" y="88"/>
                </a:lnTo>
                <a:lnTo>
                  <a:pt x="25" y="94"/>
                </a:lnTo>
                <a:lnTo>
                  <a:pt x="20" y="100"/>
                </a:lnTo>
                <a:lnTo>
                  <a:pt x="17" y="107"/>
                </a:lnTo>
                <a:lnTo>
                  <a:pt x="14" y="113"/>
                </a:lnTo>
                <a:lnTo>
                  <a:pt x="11" y="120"/>
                </a:lnTo>
                <a:lnTo>
                  <a:pt x="10" y="126"/>
                </a:lnTo>
                <a:lnTo>
                  <a:pt x="7" y="134"/>
                </a:lnTo>
                <a:lnTo>
                  <a:pt x="5" y="140"/>
                </a:lnTo>
                <a:lnTo>
                  <a:pt x="4" y="147"/>
                </a:lnTo>
                <a:lnTo>
                  <a:pt x="3" y="154"/>
                </a:lnTo>
                <a:lnTo>
                  <a:pt x="1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8" y="183"/>
                </a:lnTo>
                <a:lnTo>
                  <a:pt x="8" y="175"/>
                </a:lnTo>
                <a:lnTo>
                  <a:pt x="8" y="169"/>
                </a:lnTo>
                <a:lnTo>
                  <a:pt x="10" y="162"/>
                </a:lnTo>
                <a:lnTo>
                  <a:pt x="11" y="156"/>
                </a:lnTo>
                <a:lnTo>
                  <a:pt x="11" y="149"/>
                </a:lnTo>
                <a:lnTo>
                  <a:pt x="14" y="143"/>
                </a:lnTo>
                <a:lnTo>
                  <a:pt x="16" y="135"/>
                </a:lnTo>
                <a:lnTo>
                  <a:pt x="17" y="129"/>
                </a:lnTo>
                <a:lnTo>
                  <a:pt x="20" y="123"/>
                </a:lnTo>
                <a:lnTo>
                  <a:pt x="23" y="117"/>
                </a:lnTo>
                <a:lnTo>
                  <a:pt x="26" y="110"/>
                </a:lnTo>
                <a:lnTo>
                  <a:pt x="29" y="104"/>
                </a:lnTo>
                <a:lnTo>
                  <a:pt x="32" y="98"/>
                </a:lnTo>
                <a:lnTo>
                  <a:pt x="35" y="92"/>
                </a:lnTo>
                <a:lnTo>
                  <a:pt x="39" y="86"/>
                </a:lnTo>
                <a:lnTo>
                  <a:pt x="44" y="82"/>
                </a:lnTo>
                <a:lnTo>
                  <a:pt x="48" y="76"/>
                </a:lnTo>
                <a:lnTo>
                  <a:pt x="52" y="70"/>
                </a:lnTo>
                <a:lnTo>
                  <a:pt x="57" y="66"/>
                </a:lnTo>
                <a:lnTo>
                  <a:pt x="61" y="60"/>
                </a:lnTo>
                <a:lnTo>
                  <a:pt x="67" y="55"/>
                </a:lnTo>
                <a:lnTo>
                  <a:pt x="73" y="49"/>
                </a:lnTo>
                <a:lnTo>
                  <a:pt x="77" y="45"/>
                </a:lnTo>
                <a:lnTo>
                  <a:pt x="83" y="40"/>
                </a:lnTo>
                <a:lnTo>
                  <a:pt x="89" y="36"/>
                </a:lnTo>
                <a:lnTo>
                  <a:pt x="96" y="32"/>
                </a:lnTo>
                <a:lnTo>
                  <a:pt x="102" y="27"/>
                </a:lnTo>
                <a:lnTo>
                  <a:pt x="108" y="23"/>
                </a:lnTo>
                <a:lnTo>
                  <a:pt x="115" y="20"/>
                </a:lnTo>
                <a:lnTo>
                  <a:pt x="123" y="15"/>
                </a:lnTo>
                <a:lnTo>
                  <a:pt x="129" y="12"/>
                </a:lnTo>
                <a:lnTo>
                  <a:pt x="136" y="8"/>
                </a:lnTo>
                <a:lnTo>
                  <a:pt x="13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3" name="Freeform 169"/>
          <p:cNvSpPr>
            <a:spLocks/>
          </p:cNvSpPr>
          <p:nvPr/>
        </p:nvSpPr>
        <p:spPr bwMode="auto">
          <a:xfrm>
            <a:off x="4854575" y="5357813"/>
            <a:ext cx="38100" cy="73025"/>
          </a:xfrm>
          <a:custGeom>
            <a:avLst/>
            <a:gdLst>
              <a:gd name="T0" fmla="*/ 15 w 24"/>
              <a:gd name="T1" fmla="*/ 1 h 46"/>
              <a:gd name="T2" fmla="*/ 15 w 24"/>
              <a:gd name="T3" fmla="*/ 4 h 46"/>
              <a:gd name="T4" fmla="*/ 15 w 24"/>
              <a:gd name="T5" fmla="*/ 7 h 46"/>
              <a:gd name="T6" fmla="*/ 13 w 24"/>
              <a:gd name="T7" fmla="*/ 10 h 46"/>
              <a:gd name="T8" fmla="*/ 13 w 24"/>
              <a:gd name="T9" fmla="*/ 13 h 46"/>
              <a:gd name="T10" fmla="*/ 13 w 24"/>
              <a:gd name="T11" fmla="*/ 16 h 46"/>
              <a:gd name="T12" fmla="*/ 12 w 24"/>
              <a:gd name="T13" fmla="*/ 19 h 46"/>
              <a:gd name="T14" fmla="*/ 12 w 24"/>
              <a:gd name="T15" fmla="*/ 22 h 46"/>
              <a:gd name="T16" fmla="*/ 10 w 24"/>
              <a:gd name="T17" fmla="*/ 25 h 46"/>
              <a:gd name="T18" fmla="*/ 9 w 24"/>
              <a:gd name="T19" fmla="*/ 28 h 46"/>
              <a:gd name="T20" fmla="*/ 7 w 24"/>
              <a:gd name="T21" fmla="*/ 30 h 46"/>
              <a:gd name="T22" fmla="*/ 7 w 24"/>
              <a:gd name="T23" fmla="*/ 33 h 46"/>
              <a:gd name="T24" fmla="*/ 6 w 24"/>
              <a:gd name="T25" fmla="*/ 34 h 46"/>
              <a:gd name="T26" fmla="*/ 3 w 24"/>
              <a:gd name="T27" fmla="*/ 37 h 46"/>
              <a:gd name="T28" fmla="*/ 0 w 24"/>
              <a:gd name="T29" fmla="*/ 38 h 46"/>
              <a:gd name="T30" fmla="*/ 4 w 24"/>
              <a:gd name="T31" fmla="*/ 46 h 46"/>
              <a:gd name="T32" fmla="*/ 7 w 24"/>
              <a:gd name="T33" fmla="*/ 44 h 46"/>
              <a:gd name="T34" fmla="*/ 10 w 24"/>
              <a:gd name="T35" fmla="*/ 41 h 46"/>
              <a:gd name="T36" fmla="*/ 12 w 24"/>
              <a:gd name="T37" fmla="*/ 40 h 46"/>
              <a:gd name="T38" fmla="*/ 15 w 24"/>
              <a:gd name="T39" fmla="*/ 37 h 46"/>
              <a:gd name="T40" fmla="*/ 16 w 24"/>
              <a:gd name="T41" fmla="*/ 34 h 46"/>
              <a:gd name="T42" fmla="*/ 18 w 24"/>
              <a:gd name="T43" fmla="*/ 31 h 46"/>
              <a:gd name="T44" fmla="*/ 19 w 24"/>
              <a:gd name="T45" fmla="*/ 28 h 46"/>
              <a:gd name="T46" fmla="*/ 19 w 24"/>
              <a:gd name="T47" fmla="*/ 25 h 46"/>
              <a:gd name="T48" fmla="*/ 21 w 24"/>
              <a:gd name="T49" fmla="*/ 22 h 46"/>
              <a:gd name="T50" fmla="*/ 22 w 24"/>
              <a:gd name="T51" fmla="*/ 18 h 46"/>
              <a:gd name="T52" fmla="*/ 22 w 24"/>
              <a:gd name="T53" fmla="*/ 15 h 46"/>
              <a:gd name="T54" fmla="*/ 22 w 24"/>
              <a:gd name="T55" fmla="*/ 12 h 46"/>
              <a:gd name="T56" fmla="*/ 24 w 24"/>
              <a:gd name="T57" fmla="*/ 7 h 46"/>
              <a:gd name="T58" fmla="*/ 24 w 24"/>
              <a:gd name="T59" fmla="*/ 4 h 46"/>
              <a:gd name="T60" fmla="*/ 24 w 24"/>
              <a:gd name="T61" fmla="*/ 1 h 46"/>
              <a:gd name="T62" fmla="*/ 15 w 24"/>
              <a:gd name="T63" fmla="*/ 0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4"/>
              <a:gd name="T97" fmla="*/ 0 h 46"/>
              <a:gd name="T98" fmla="*/ 24 w 24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4" h="46">
                <a:moveTo>
                  <a:pt x="15" y="0"/>
                </a:moveTo>
                <a:lnTo>
                  <a:pt x="15" y="1"/>
                </a:lnTo>
                <a:lnTo>
                  <a:pt x="15" y="3"/>
                </a:lnTo>
                <a:lnTo>
                  <a:pt x="15" y="4"/>
                </a:lnTo>
                <a:lnTo>
                  <a:pt x="15" y="6"/>
                </a:lnTo>
                <a:lnTo>
                  <a:pt x="15" y="7"/>
                </a:lnTo>
                <a:lnTo>
                  <a:pt x="15" y="9"/>
                </a:lnTo>
                <a:lnTo>
                  <a:pt x="13" y="10"/>
                </a:lnTo>
                <a:lnTo>
                  <a:pt x="13" y="12"/>
                </a:lnTo>
                <a:lnTo>
                  <a:pt x="13" y="13"/>
                </a:lnTo>
                <a:lnTo>
                  <a:pt x="13" y="15"/>
                </a:lnTo>
                <a:lnTo>
                  <a:pt x="13" y="16"/>
                </a:lnTo>
                <a:lnTo>
                  <a:pt x="12" y="18"/>
                </a:lnTo>
                <a:lnTo>
                  <a:pt x="12" y="19"/>
                </a:lnTo>
                <a:lnTo>
                  <a:pt x="12" y="21"/>
                </a:lnTo>
                <a:lnTo>
                  <a:pt x="12" y="22"/>
                </a:lnTo>
                <a:lnTo>
                  <a:pt x="10" y="24"/>
                </a:lnTo>
                <a:lnTo>
                  <a:pt x="10" y="25"/>
                </a:lnTo>
                <a:lnTo>
                  <a:pt x="10" y="27"/>
                </a:lnTo>
                <a:lnTo>
                  <a:pt x="9" y="28"/>
                </a:lnTo>
                <a:lnTo>
                  <a:pt x="9" y="30"/>
                </a:lnTo>
                <a:lnTo>
                  <a:pt x="7" y="30"/>
                </a:lnTo>
                <a:lnTo>
                  <a:pt x="7" y="31"/>
                </a:lnTo>
                <a:lnTo>
                  <a:pt x="7" y="33"/>
                </a:lnTo>
                <a:lnTo>
                  <a:pt x="6" y="33"/>
                </a:lnTo>
                <a:lnTo>
                  <a:pt x="6" y="34"/>
                </a:lnTo>
                <a:lnTo>
                  <a:pt x="4" y="36"/>
                </a:lnTo>
                <a:lnTo>
                  <a:pt x="3" y="37"/>
                </a:lnTo>
                <a:lnTo>
                  <a:pt x="2" y="37"/>
                </a:lnTo>
                <a:lnTo>
                  <a:pt x="0" y="38"/>
                </a:lnTo>
                <a:lnTo>
                  <a:pt x="3" y="46"/>
                </a:lnTo>
                <a:lnTo>
                  <a:pt x="4" y="46"/>
                </a:lnTo>
                <a:lnTo>
                  <a:pt x="6" y="44"/>
                </a:lnTo>
                <a:lnTo>
                  <a:pt x="7" y="44"/>
                </a:lnTo>
                <a:lnTo>
                  <a:pt x="9" y="43"/>
                </a:lnTo>
                <a:lnTo>
                  <a:pt x="10" y="41"/>
                </a:lnTo>
                <a:lnTo>
                  <a:pt x="12" y="41"/>
                </a:lnTo>
                <a:lnTo>
                  <a:pt x="12" y="40"/>
                </a:lnTo>
                <a:lnTo>
                  <a:pt x="13" y="38"/>
                </a:lnTo>
                <a:lnTo>
                  <a:pt x="15" y="37"/>
                </a:lnTo>
                <a:lnTo>
                  <a:pt x="15" y="36"/>
                </a:lnTo>
                <a:lnTo>
                  <a:pt x="16" y="34"/>
                </a:lnTo>
                <a:lnTo>
                  <a:pt x="16" y="33"/>
                </a:lnTo>
                <a:lnTo>
                  <a:pt x="18" y="31"/>
                </a:lnTo>
                <a:lnTo>
                  <a:pt x="18" y="30"/>
                </a:lnTo>
                <a:lnTo>
                  <a:pt x="19" y="28"/>
                </a:lnTo>
                <a:lnTo>
                  <a:pt x="19" y="27"/>
                </a:lnTo>
                <a:lnTo>
                  <a:pt x="19" y="25"/>
                </a:lnTo>
                <a:lnTo>
                  <a:pt x="21" y="24"/>
                </a:lnTo>
                <a:lnTo>
                  <a:pt x="21" y="22"/>
                </a:lnTo>
                <a:lnTo>
                  <a:pt x="21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2" y="13"/>
                </a:lnTo>
                <a:lnTo>
                  <a:pt x="22" y="12"/>
                </a:lnTo>
                <a:lnTo>
                  <a:pt x="24" y="10"/>
                </a:lnTo>
                <a:lnTo>
                  <a:pt x="24" y="7"/>
                </a:lnTo>
                <a:lnTo>
                  <a:pt x="24" y="6"/>
                </a:lnTo>
                <a:lnTo>
                  <a:pt x="24" y="4"/>
                </a:lnTo>
                <a:lnTo>
                  <a:pt x="24" y="3"/>
                </a:lnTo>
                <a:lnTo>
                  <a:pt x="24" y="1"/>
                </a:lnTo>
                <a:lnTo>
                  <a:pt x="24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4" name="Freeform 170"/>
          <p:cNvSpPr>
            <a:spLocks/>
          </p:cNvSpPr>
          <p:nvPr/>
        </p:nvSpPr>
        <p:spPr bwMode="auto">
          <a:xfrm>
            <a:off x="4822825" y="5268913"/>
            <a:ext cx="69850" cy="88900"/>
          </a:xfrm>
          <a:custGeom>
            <a:avLst/>
            <a:gdLst>
              <a:gd name="T0" fmla="*/ 1 w 44"/>
              <a:gd name="T1" fmla="*/ 9 h 56"/>
              <a:gd name="T2" fmla="*/ 4 w 44"/>
              <a:gd name="T3" fmla="*/ 10 h 56"/>
              <a:gd name="T4" fmla="*/ 8 w 44"/>
              <a:gd name="T5" fmla="*/ 10 h 56"/>
              <a:gd name="T6" fmla="*/ 11 w 44"/>
              <a:gd name="T7" fmla="*/ 12 h 56"/>
              <a:gd name="T8" fmla="*/ 14 w 44"/>
              <a:gd name="T9" fmla="*/ 13 h 56"/>
              <a:gd name="T10" fmla="*/ 17 w 44"/>
              <a:gd name="T11" fmla="*/ 16 h 56"/>
              <a:gd name="T12" fmla="*/ 20 w 44"/>
              <a:gd name="T13" fmla="*/ 18 h 56"/>
              <a:gd name="T14" fmla="*/ 23 w 44"/>
              <a:gd name="T15" fmla="*/ 20 h 56"/>
              <a:gd name="T16" fmla="*/ 24 w 44"/>
              <a:gd name="T17" fmla="*/ 23 h 56"/>
              <a:gd name="T18" fmla="*/ 27 w 44"/>
              <a:gd name="T19" fmla="*/ 28 h 56"/>
              <a:gd name="T20" fmla="*/ 29 w 44"/>
              <a:gd name="T21" fmla="*/ 31 h 56"/>
              <a:gd name="T22" fmla="*/ 30 w 44"/>
              <a:gd name="T23" fmla="*/ 35 h 56"/>
              <a:gd name="T24" fmla="*/ 32 w 44"/>
              <a:gd name="T25" fmla="*/ 40 h 56"/>
              <a:gd name="T26" fmla="*/ 33 w 44"/>
              <a:gd name="T27" fmla="*/ 44 h 56"/>
              <a:gd name="T28" fmla="*/ 35 w 44"/>
              <a:gd name="T29" fmla="*/ 49 h 56"/>
              <a:gd name="T30" fmla="*/ 35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2 w 44"/>
              <a:gd name="T37" fmla="*/ 44 h 56"/>
              <a:gd name="T38" fmla="*/ 42 w 44"/>
              <a:gd name="T39" fmla="*/ 40 h 56"/>
              <a:gd name="T40" fmla="*/ 41 w 44"/>
              <a:gd name="T41" fmla="*/ 34 h 56"/>
              <a:gd name="T42" fmla="*/ 38 w 44"/>
              <a:gd name="T43" fmla="*/ 29 h 56"/>
              <a:gd name="T44" fmla="*/ 36 w 44"/>
              <a:gd name="T45" fmla="*/ 25 h 56"/>
              <a:gd name="T46" fmla="*/ 33 w 44"/>
              <a:gd name="T47" fmla="*/ 20 h 56"/>
              <a:gd name="T48" fmla="*/ 30 w 44"/>
              <a:gd name="T49" fmla="*/ 16 h 56"/>
              <a:gd name="T50" fmla="*/ 27 w 44"/>
              <a:gd name="T51" fmla="*/ 13 h 56"/>
              <a:gd name="T52" fmla="*/ 24 w 44"/>
              <a:gd name="T53" fmla="*/ 10 h 56"/>
              <a:gd name="T54" fmla="*/ 20 w 44"/>
              <a:gd name="T55" fmla="*/ 7 h 56"/>
              <a:gd name="T56" fmla="*/ 17 w 44"/>
              <a:gd name="T57" fmla="*/ 4 h 56"/>
              <a:gd name="T58" fmla="*/ 13 w 44"/>
              <a:gd name="T59" fmla="*/ 3 h 56"/>
              <a:gd name="T60" fmla="*/ 8 w 44"/>
              <a:gd name="T61" fmla="*/ 1 h 56"/>
              <a:gd name="T62" fmla="*/ 4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1" y="9"/>
                </a:lnTo>
                <a:lnTo>
                  <a:pt x="2" y="9"/>
                </a:lnTo>
                <a:lnTo>
                  <a:pt x="4" y="10"/>
                </a:lnTo>
                <a:lnTo>
                  <a:pt x="5" y="10"/>
                </a:lnTo>
                <a:lnTo>
                  <a:pt x="8" y="10"/>
                </a:lnTo>
                <a:lnTo>
                  <a:pt x="10" y="12"/>
                </a:lnTo>
                <a:lnTo>
                  <a:pt x="11" y="12"/>
                </a:lnTo>
                <a:lnTo>
                  <a:pt x="13" y="13"/>
                </a:lnTo>
                <a:lnTo>
                  <a:pt x="14" y="13"/>
                </a:lnTo>
                <a:lnTo>
                  <a:pt x="16" y="15"/>
                </a:lnTo>
                <a:lnTo>
                  <a:pt x="17" y="16"/>
                </a:lnTo>
                <a:lnTo>
                  <a:pt x="19" y="16"/>
                </a:lnTo>
                <a:lnTo>
                  <a:pt x="20" y="18"/>
                </a:lnTo>
                <a:lnTo>
                  <a:pt x="22" y="19"/>
                </a:lnTo>
                <a:lnTo>
                  <a:pt x="23" y="20"/>
                </a:lnTo>
                <a:lnTo>
                  <a:pt x="24" y="22"/>
                </a:lnTo>
                <a:lnTo>
                  <a:pt x="24" y="23"/>
                </a:lnTo>
                <a:lnTo>
                  <a:pt x="26" y="25"/>
                </a:lnTo>
                <a:lnTo>
                  <a:pt x="27" y="28"/>
                </a:lnTo>
                <a:lnTo>
                  <a:pt x="29" y="29"/>
                </a:lnTo>
                <a:lnTo>
                  <a:pt x="29" y="31"/>
                </a:lnTo>
                <a:lnTo>
                  <a:pt x="30" y="32"/>
                </a:lnTo>
                <a:lnTo>
                  <a:pt x="30" y="35"/>
                </a:lnTo>
                <a:lnTo>
                  <a:pt x="32" y="37"/>
                </a:lnTo>
                <a:lnTo>
                  <a:pt x="32" y="40"/>
                </a:lnTo>
                <a:lnTo>
                  <a:pt x="33" y="41"/>
                </a:lnTo>
                <a:lnTo>
                  <a:pt x="33" y="44"/>
                </a:lnTo>
                <a:lnTo>
                  <a:pt x="33" y="46"/>
                </a:lnTo>
                <a:lnTo>
                  <a:pt x="35" y="49"/>
                </a:lnTo>
                <a:lnTo>
                  <a:pt x="35" y="50"/>
                </a:lnTo>
                <a:lnTo>
                  <a:pt x="35" y="53"/>
                </a:lnTo>
                <a:lnTo>
                  <a:pt x="35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2" y="44"/>
                </a:lnTo>
                <a:lnTo>
                  <a:pt x="42" y="43"/>
                </a:lnTo>
                <a:lnTo>
                  <a:pt x="42" y="40"/>
                </a:lnTo>
                <a:lnTo>
                  <a:pt x="41" y="37"/>
                </a:lnTo>
                <a:lnTo>
                  <a:pt x="41" y="34"/>
                </a:lnTo>
                <a:lnTo>
                  <a:pt x="39" y="32"/>
                </a:lnTo>
                <a:lnTo>
                  <a:pt x="38" y="29"/>
                </a:lnTo>
                <a:lnTo>
                  <a:pt x="38" y="28"/>
                </a:lnTo>
                <a:lnTo>
                  <a:pt x="36" y="25"/>
                </a:lnTo>
                <a:lnTo>
                  <a:pt x="35" y="23"/>
                </a:lnTo>
                <a:lnTo>
                  <a:pt x="33" y="20"/>
                </a:lnTo>
                <a:lnTo>
                  <a:pt x="32" y="19"/>
                </a:lnTo>
                <a:lnTo>
                  <a:pt x="30" y="16"/>
                </a:lnTo>
                <a:lnTo>
                  <a:pt x="29" y="15"/>
                </a:lnTo>
                <a:lnTo>
                  <a:pt x="27" y="13"/>
                </a:lnTo>
                <a:lnTo>
                  <a:pt x="26" y="12"/>
                </a:lnTo>
                <a:lnTo>
                  <a:pt x="24" y="10"/>
                </a:lnTo>
                <a:lnTo>
                  <a:pt x="23" y="9"/>
                </a:lnTo>
                <a:lnTo>
                  <a:pt x="20" y="7"/>
                </a:lnTo>
                <a:lnTo>
                  <a:pt x="19" y="6"/>
                </a:lnTo>
                <a:lnTo>
                  <a:pt x="17" y="4"/>
                </a:lnTo>
                <a:lnTo>
                  <a:pt x="14" y="4"/>
                </a:lnTo>
                <a:lnTo>
                  <a:pt x="13" y="3"/>
                </a:lnTo>
                <a:lnTo>
                  <a:pt x="10" y="1"/>
                </a:lnTo>
                <a:lnTo>
                  <a:pt x="8" y="1"/>
                </a:lnTo>
                <a:lnTo>
                  <a:pt x="5" y="1"/>
                </a:lnTo>
                <a:lnTo>
                  <a:pt x="4" y="0"/>
                </a:lnTo>
                <a:lnTo>
                  <a:pt x="1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5" name="Freeform 171"/>
          <p:cNvSpPr>
            <a:spLocks/>
          </p:cNvSpPr>
          <p:nvPr/>
        </p:nvSpPr>
        <p:spPr bwMode="auto">
          <a:xfrm>
            <a:off x="4549775" y="5268913"/>
            <a:ext cx="273050" cy="14287"/>
          </a:xfrm>
          <a:custGeom>
            <a:avLst/>
            <a:gdLst>
              <a:gd name="T0" fmla="*/ 0 w 172"/>
              <a:gd name="T1" fmla="*/ 4 h 9"/>
              <a:gd name="T2" fmla="*/ 0 w 172"/>
              <a:gd name="T3" fmla="*/ 9 h 9"/>
              <a:gd name="T4" fmla="*/ 172 w 172"/>
              <a:gd name="T5" fmla="*/ 9 h 9"/>
              <a:gd name="T6" fmla="*/ 172 w 172"/>
              <a:gd name="T7" fmla="*/ 0 h 9"/>
              <a:gd name="T8" fmla="*/ 0 w 172"/>
              <a:gd name="T9" fmla="*/ 0 h 9"/>
              <a:gd name="T10" fmla="*/ 0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0" y="4"/>
                </a:moveTo>
                <a:lnTo>
                  <a:pt x="0" y="9"/>
                </a:lnTo>
                <a:lnTo>
                  <a:pt x="172" y="9"/>
                </a:lnTo>
                <a:lnTo>
                  <a:pt x="172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6" name="Freeform 172"/>
          <p:cNvSpPr>
            <a:spLocks/>
          </p:cNvSpPr>
          <p:nvPr/>
        </p:nvSpPr>
        <p:spPr bwMode="auto">
          <a:xfrm>
            <a:off x="4748213" y="4448175"/>
            <a:ext cx="36512" cy="58738"/>
          </a:xfrm>
          <a:custGeom>
            <a:avLst/>
            <a:gdLst>
              <a:gd name="T0" fmla="*/ 23 w 23"/>
              <a:gd name="T1" fmla="*/ 37 h 37"/>
              <a:gd name="T2" fmla="*/ 23 w 23"/>
              <a:gd name="T3" fmla="*/ 36 h 37"/>
              <a:gd name="T4" fmla="*/ 23 w 23"/>
              <a:gd name="T5" fmla="*/ 34 h 37"/>
              <a:gd name="T6" fmla="*/ 23 w 23"/>
              <a:gd name="T7" fmla="*/ 33 h 37"/>
              <a:gd name="T8" fmla="*/ 23 w 23"/>
              <a:gd name="T9" fmla="*/ 31 h 37"/>
              <a:gd name="T10" fmla="*/ 23 w 23"/>
              <a:gd name="T11" fmla="*/ 30 h 37"/>
              <a:gd name="T12" fmla="*/ 22 w 23"/>
              <a:gd name="T13" fmla="*/ 30 h 37"/>
              <a:gd name="T14" fmla="*/ 22 w 23"/>
              <a:gd name="T15" fmla="*/ 28 h 37"/>
              <a:gd name="T16" fmla="*/ 22 w 23"/>
              <a:gd name="T17" fmla="*/ 27 h 37"/>
              <a:gd name="T18" fmla="*/ 22 w 23"/>
              <a:gd name="T19" fmla="*/ 25 h 37"/>
              <a:gd name="T20" fmla="*/ 22 w 23"/>
              <a:gd name="T21" fmla="*/ 24 h 37"/>
              <a:gd name="T22" fmla="*/ 20 w 23"/>
              <a:gd name="T23" fmla="*/ 22 h 37"/>
              <a:gd name="T24" fmla="*/ 20 w 23"/>
              <a:gd name="T25" fmla="*/ 21 h 37"/>
              <a:gd name="T26" fmla="*/ 20 w 23"/>
              <a:gd name="T27" fmla="*/ 19 h 37"/>
              <a:gd name="T28" fmla="*/ 19 w 23"/>
              <a:gd name="T29" fmla="*/ 18 h 37"/>
              <a:gd name="T30" fmla="*/ 19 w 23"/>
              <a:gd name="T31" fmla="*/ 16 h 37"/>
              <a:gd name="T32" fmla="*/ 17 w 23"/>
              <a:gd name="T33" fmla="*/ 15 h 37"/>
              <a:gd name="T34" fmla="*/ 17 w 23"/>
              <a:gd name="T35" fmla="*/ 13 h 37"/>
              <a:gd name="T36" fmla="*/ 16 w 23"/>
              <a:gd name="T37" fmla="*/ 12 h 37"/>
              <a:gd name="T38" fmla="*/ 16 w 23"/>
              <a:gd name="T39" fmla="*/ 10 h 37"/>
              <a:gd name="T40" fmla="*/ 14 w 23"/>
              <a:gd name="T41" fmla="*/ 10 h 37"/>
              <a:gd name="T42" fmla="*/ 14 w 23"/>
              <a:gd name="T43" fmla="*/ 9 h 37"/>
              <a:gd name="T44" fmla="*/ 13 w 23"/>
              <a:gd name="T45" fmla="*/ 7 h 37"/>
              <a:gd name="T46" fmla="*/ 13 w 23"/>
              <a:gd name="T47" fmla="*/ 6 h 37"/>
              <a:gd name="T48" fmla="*/ 11 w 23"/>
              <a:gd name="T49" fmla="*/ 6 h 37"/>
              <a:gd name="T50" fmla="*/ 10 w 23"/>
              <a:gd name="T51" fmla="*/ 5 h 37"/>
              <a:gd name="T52" fmla="*/ 10 w 23"/>
              <a:gd name="T53" fmla="*/ 3 h 37"/>
              <a:gd name="T54" fmla="*/ 8 w 23"/>
              <a:gd name="T55" fmla="*/ 3 h 37"/>
              <a:gd name="T56" fmla="*/ 8 w 23"/>
              <a:gd name="T57" fmla="*/ 2 h 37"/>
              <a:gd name="T58" fmla="*/ 7 w 23"/>
              <a:gd name="T59" fmla="*/ 2 h 37"/>
              <a:gd name="T60" fmla="*/ 5 w 23"/>
              <a:gd name="T61" fmla="*/ 0 h 37"/>
              <a:gd name="T62" fmla="*/ 0 w 23"/>
              <a:gd name="T63" fmla="*/ 7 h 37"/>
              <a:gd name="T64" fmla="*/ 1 w 23"/>
              <a:gd name="T65" fmla="*/ 7 h 37"/>
              <a:gd name="T66" fmla="*/ 1 w 23"/>
              <a:gd name="T67" fmla="*/ 9 h 37"/>
              <a:gd name="T68" fmla="*/ 3 w 23"/>
              <a:gd name="T69" fmla="*/ 9 h 37"/>
              <a:gd name="T70" fmla="*/ 3 w 23"/>
              <a:gd name="T71" fmla="*/ 10 h 37"/>
              <a:gd name="T72" fmla="*/ 4 w 23"/>
              <a:gd name="T73" fmla="*/ 10 h 37"/>
              <a:gd name="T74" fmla="*/ 4 w 23"/>
              <a:gd name="T75" fmla="*/ 12 h 37"/>
              <a:gd name="T76" fmla="*/ 5 w 23"/>
              <a:gd name="T77" fmla="*/ 12 h 37"/>
              <a:gd name="T78" fmla="*/ 5 w 23"/>
              <a:gd name="T79" fmla="*/ 13 h 37"/>
              <a:gd name="T80" fmla="*/ 7 w 23"/>
              <a:gd name="T81" fmla="*/ 13 h 37"/>
              <a:gd name="T82" fmla="*/ 7 w 23"/>
              <a:gd name="T83" fmla="*/ 15 h 37"/>
              <a:gd name="T84" fmla="*/ 8 w 23"/>
              <a:gd name="T85" fmla="*/ 16 h 37"/>
              <a:gd name="T86" fmla="*/ 8 w 23"/>
              <a:gd name="T87" fmla="*/ 18 h 37"/>
              <a:gd name="T88" fmla="*/ 10 w 23"/>
              <a:gd name="T89" fmla="*/ 18 h 37"/>
              <a:gd name="T90" fmla="*/ 10 w 23"/>
              <a:gd name="T91" fmla="*/ 19 h 37"/>
              <a:gd name="T92" fmla="*/ 10 w 23"/>
              <a:gd name="T93" fmla="*/ 21 h 37"/>
              <a:gd name="T94" fmla="*/ 11 w 23"/>
              <a:gd name="T95" fmla="*/ 21 h 37"/>
              <a:gd name="T96" fmla="*/ 11 w 23"/>
              <a:gd name="T97" fmla="*/ 22 h 37"/>
              <a:gd name="T98" fmla="*/ 11 w 23"/>
              <a:gd name="T99" fmla="*/ 24 h 37"/>
              <a:gd name="T100" fmla="*/ 13 w 23"/>
              <a:gd name="T101" fmla="*/ 25 h 37"/>
              <a:gd name="T102" fmla="*/ 13 w 23"/>
              <a:gd name="T103" fmla="*/ 27 h 37"/>
              <a:gd name="T104" fmla="*/ 13 w 23"/>
              <a:gd name="T105" fmla="*/ 28 h 37"/>
              <a:gd name="T106" fmla="*/ 13 w 23"/>
              <a:gd name="T107" fmla="*/ 30 h 37"/>
              <a:gd name="T108" fmla="*/ 14 w 23"/>
              <a:gd name="T109" fmla="*/ 31 h 37"/>
              <a:gd name="T110" fmla="*/ 14 w 23"/>
              <a:gd name="T111" fmla="*/ 33 h 37"/>
              <a:gd name="T112" fmla="*/ 14 w 23"/>
              <a:gd name="T113" fmla="*/ 34 h 37"/>
              <a:gd name="T114" fmla="*/ 14 w 23"/>
              <a:gd name="T115" fmla="*/ 36 h 37"/>
              <a:gd name="T116" fmla="*/ 14 w 23"/>
              <a:gd name="T117" fmla="*/ 37 h 37"/>
              <a:gd name="T118" fmla="*/ 23 w 23"/>
              <a:gd name="T119" fmla="*/ 37 h 3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3"/>
              <a:gd name="T181" fmla="*/ 0 h 37"/>
              <a:gd name="T182" fmla="*/ 23 w 23"/>
              <a:gd name="T183" fmla="*/ 37 h 3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3" h="37">
                <a:moveTo>
                  <a:pt x="23" y="37"/>
                </a:moveTo>
                <a:lnTo>
                  <a:pt x="23" y="36"/>
                </a:lnTo>
                <a:lnTo>
                  <a:pt x="23" y="34"/>
                </a:lnTo>
                <a:lnTo>
                  <a:pt x="23" y="33"/>
                </a:lnTo>
                <a:lnTo>
                  <a:pt x="23" y="31"/>
                </a:lnTo>
                <a:lnTo>
                  <a:pt x="23" y="30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2" y="25"/>
                </a:lnTo>
                <a:lnTo>
                  <a:pt x="22" y="24"/>
                </a:lnTo>
                <a:lnTo>
                  <a:pt x="20" y="22"/>
                </a:lnTo>
                <a:lnTo>
                  <a:pt x="20" y="21"/>
                </a:lnTo>
                <a:lnTo>
                  <a:pt x="20" y="19"/>
                </a:lnTo>
                <a:lnTo>
                  <a:pt x="19" y="18"/>
                </a:lnTo>
                <a:lnTo>
                  <a:pt x="19" y="16"/>
                </a:lnTo>
                <a:lnTo>
                  <a:pt x="17" y="15"/>
                </a:lnTo>
                <a:lnTo>
                  <a:pt x="17" y="13"/>
                </a:lnTo>
                <a:lnTo>
                  <a:pt x="16" y="12"/>
                </a:lnTo>
                <a:lnTo>
                  <a:pt x="16" y="10"/>
                </a:lnTo>
                <a:lnTo>
                  <a:pt x="14" y="10"/>
                </a:lnTo>
                <a:lnTo>
                  <a:pt x="14" y="9"/>
                </a:lnTo>
                <a:lnTo>
                  <a:pt x="13" y="7"/>
                </a:lnTo>
                <a:lnTo>
                  <a:pt x="13" y="6"/>
                </a:lnTo>
                <a:lnTo>
                  <a:pt x="11" y="6"/>
                </a:lnTo>
                <a:lnTo>
                  <a:pt x="10" y="5"/>
                </a:lnTo>
                <a:lnTo>
                  <a:pt x="10" y="3"/>
                </a:lnTo>
                <a:lnTo>
                  <a:pt x="8" y="3"/>
                </a:lnTo>
                <a:lnTo>
                  <a:pt x="8" y="2"/>
                </a:lnTo>
                <a:lnTo>
                  <a:pt x="7" y="2"/>
                </a:lnTo>
                <a:lnTo>
                  <a:pt x="5" y="0"/>
                </a:lnTo>
                <a:lnTo>
                  <a:pt x="0" y="7"/>
                </a:lnTo>
                <a:lnTo>
                  <a:pt x="1" y="7"/>
                </a:lnTo>
                <a:lnTo>
                  <a:pt x="1" y="9"/>
                </a:lnTo>
                <a:lnTo>
                  <a:pt x="3" y="9"/>
                </a:lnTo>
                <a:lnTo>
                  <a:pt x="3" y="10"/>
                </a:lnTo>
                <a:lnTo>
                  <a:pt x="4" y="10"/>
                </a:lnTo>
                <a:lnTo>
                  <a:pt x="4" y="12"/>
                </a:lnTo>
                <a:lnTo>
                  <a:pt x="5" y="12"/>
                </a:lnTo>
                <a:lnTo>
                  <a:pt x="5" y="13"/>
                </a:lnTo>
                <a:lnTo>
                  <a:pt x="7" y="13"/>
                </a:lnTo>
                <a:lnTo>
                  <a:pt x="7" y="15"/>
                </a:lnTo>
                <a:lnTo>
                  <a:pt x="8" y="16"/>
                </a:lnTo>
                <a:lnTo>
                  <a:pt x="8" y="18"/>
                </a:lnTo>
                <a:lnTo>
                  <a:pt x="10" y="18"/>
                </a:lnTo>
                <a:lnTo>
                  <a:pt x="10" y="19"/>
                </a:lnTo>
                <a:lnTo>
                  <a:pt x="10" y="21"/>
                </a:lnTo>
                <a:lnTo>
                  <a:pt x="11" y="21"/>
                </a:lnTo>
                <a:lnTo>
                  <a:pt x="11" y="22"/>
                </a:lnTo>
                <a:lnTo>
                  <a:pt x="11" y="24"/>
                </a:lnTo>
                <a:lnTo>
                  <a:pt x="13" y="25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4" y="31"/>
                </a:lnTo>
                <a:lnTo>
                  <a:pt x="14" y="33"/>
                </a:lnTo>
                <a:lnTo>
                  <a:pt x="14" y="34"/>
                </a:lnTo>
                <a:lnTo>
                  <a:pt x="14" y="36"/>
                </a:lnTo>
                <a:lnTo>
                  <a:pt x="14" y="37"/>
                </a:lnTo>
                <a:lnTo>
                  <a:pt x="23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7" name="Freeform 173"/>
          <p:cNvSpPr>
            <a:spLocks/>
          </p:cNvSpPr>
          <p:nvPr/>
        </p:nvSpPr>
        <p:spPr bwMode="auto">
          <a:xfrm>
            <a:off x="4710113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2 w 47"/>
              <a:gd name="T5" fmla="*/ 46 h 47"/>
              <a:gd name="T6" fmla="*/ 16 w 47"/>
              <a:gd name="T7" fmla="*/ 45 h 47"/>
              <a:gd name="T8" fmla="*/ 21 w 47"/>
              <a:gd name="T9" fmla="*/ 43 h 47"/>
              <a:gd name="T10" fmla="*/ 25 w 47"/>
              <a:gd name="T11" fmla="*/ 40 h 47"/>
              <a:gd name="T12" fmla="*/ 28 w 47"/>
              <a:gd name="T13" fmla="*/ 37 h 47"/>
              <a:gd name="T14" fmla="*/ 31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0 w 47"/>
              <a:gd name="T21" fmla="*/ 24 h 47"/>
              <a:gd name="T22" fmla="*/ 43 w 47"/>
              <a:gd name="T23" fmla="*/ 21 h 47"/>
              <a:gd name="T24" fmla="*/ 44 w 47"/>
              <a:gd name="T25" fmla="*/ 16 h 47"/>
              <a:gd name="T26" fmla="*/ 46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7 w 47"/>
              <a:gd name="T37" fmla="*/ 7 h 47"/>
              <a:gd name="T38" fmla="*/ 37 w 47"/>
              <a:gd name="T39" fmla="*/ 12 h 47"/>
              <a:gd name="T40" fmla="*/ 35 w 47"/>
              <a:gd name="T41" fmla="*/ 15 h 47"/>
              <a:gd name="T42" fmla="*/ 34 w 47"/>
              <a:gd name="T43" fmla="*/ 18 h 47"/>
              <a:gd name="T44" fmla="*/ 31 w 47"/>
              <a:gd name="T45" fmla="*/ 21 h 47"/>
              <a:gd name="T46" fmla="*/ 29 w 47"/>
              <a:gd name="T47" fmla="*/ 24 h 47"/>
              <a:gd name="T48" fmla="*/ 27 w 47"/>
              <a:gd name="T49" fmla="*/ 27 h 47"/>
              <a:gd name="T50" fmla="*/ 24 w 47"/>
              <a:gd name="T51" fmla="*/ 30 h 47"/>
              <a:gd name="T52" fmla="*/ 21 w 47"/>
              <a:gd name="T53" fmla="*/ 31 h 47"/>
              <a:gd name="T54" fmla="*/ 18 w 47"/>
              <a:gd name="T55" fmla="*/ 34 h 47"/>
              <a:gd name="T56" fmla="*/ 15 w 47"/>
              <a:gd name="T57" fmla="*/ 36 h 47"/>
              <a:gd name="T58" fmla="*/ 12 w 47"/>
              <a:gd name="T59" fmla="*/ 37 h 47"/>
              <a:gd name="T60" fmla="*/ 7 w 47"/>
              <a:gd name="T61" fmla="*/ 37 h 47"/>
              <a:gd name="T62" fmla="*/ 5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5" y="47"/>
                </a:lnTo>
                <a:lnTo>
                  <a:pt x="7" y="46"/>
                </a:lnTo>
                <a:lnTo>
                  <a:pt x="9" y="46"/>
                </a:lnTo>
                <a:lnTo>
                  <a:pt x="12" y="46"/>
                </a:lnTo>
                <a:lnTo>
                  <a:pt x="13" y="45"/>
                </a:lnTo>
                <a:lnTo>
                  <a:pt x="16" y="45"/>
                </a:lnTo>
                <a:lnTo>
                  <a:pt x="18" y="43"/>
                </a:lnTo>
                <a:lnTo>
                  <a:pt x="21" y="43"/>
                </a:lnTo>
                <a:lnTo>
                  <a:pt x="22" y="42"/>
                </a:lnTo>
                <a:lnTo>
                  <a:pt x="25" y="40"/>
                </a:lnTo>
                <a:lnTo>
                  <a:pt x="27" y="39"/>
                </a:lnTo>
                <a:lnTo>
                  <a:pt x="28" y="37"/>
                </a:lnTo>
                <a:lnTo>
                  <a:pt x="29" y="36"/>
                </a:lnTo>
                <a:lnTo>
                  <a:pt x="31" y="34"/>
                </a:lnTo>
                <a:lnTo>
                  <a:pt x="34" y="33"/>
                </a:lnTo>
                <a:lnTo>
                  <a:pt x="35" y="31"/>
                </a:lnTo>
                <a:lnTo>
                  <a:pt x="37" y="30"/>
                </a:lnTo>
                <a:lnTo>
                  <a:pt x="38" y="28"/>
                </a:lnTo>
                <a:lnTo>
                  <a:pt x="38" y="27"/>
                </a:lnTo>
                <a:lnTo>
                  <a:pt x="40" y="24"/>
                </a:lnTo>
                <a:lnTo>
                  <a:pt x="41" y="22"/>
                </a:lnTo>
                <a:lnTo>
                  <a:pt x="43" y="21"/>
                </a:lnTo>
                <a:lnTo>
                  <a:pt x="43" y="18"/>
                </a:lnTo>
                <a:lnTo>
                  <a:pt x="44" y="16"/>
                </a:lnTo>
                <a:lnTo>
                  <a:pt x="44" y="13"/>
                </a:lnTo>
                <a:lnTo>
                  <a:pt x="46" y="12"/>
                </a:lnTo>
                <a:lnTo>
                  <a:pt x="46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7" y="9"/>
                </a:lnTo>
                <a:lnTo>
                  <a:pt x="37" y="12"/>
                </a:lnTo>
                <a:lnTo>
                  <a:pt x="35" y="13"/>
                </a:lnTo>
                <a:lnTo>
                  <a:pt x="35" y="15"/>
                </a:lnTo>
                <a:lnTo>
                  <a:pt x="34" y="16"/>
                </a:lnTo>
                <a:lnTo>
                  <a:pt x="34" y="18"/>
                </a:lnTo>
                <a:lnTo>
                  <a:pt x="32" y="19"/>
                </a:lnTo>
                <a:lnTo>
                  <a:pt x="31" y="21"/>
                </a:lnTo>
                <a:lnTo>
                  <a:pt x="31" y="22"/>
                </a:lnTo>
                <a:lnTo>
                  <a:pt x="29" y="24"/>
                </a:lnTo>
                <a:lnTo>
                  <a:pt x="28" y="25"/>
                </a:lnTo>
                <a:lnTo>
                  <a:pt x="27" y="27"/>
                </a:lnTo>
                <a:lnTo>
                  <a:pt x="25" y="28"/>
                </a:lnTo>
                <a:lnTo>
                  <a:pt x="24" y="30"/>
                </a:lnTo>
                <a:lnTo>
                  <a:pt x="22" y="31"/>
                </a:lnTo>
                <a:lnTo>
                  <a:pt x="21" y="31"/>
                </a:lnTo>
                <a:lnTo>
                  <a:pt x="19" y="33"/>
                </a:lnTo>
                <a:lnTo>
                  <a:pt x="18" y="34"/>
                </a:lnTo>
                <a:lnTo>
                  <a:pt x="16" y="34"/>
                </a:lnTo>
                <a:lnTo>
                  <a:pt x="15" y="36"/>
                </a:lnTo>
                <a:lnTo>
                  <a:pt x="13" y="36"/>
                </a:lnTo>
                <a:lnTo>
                  <a:pt x="12" y="37"/>
                </a:lnTo>
                <a:lnTo>
                  <a:pt x="9" y="37"/>
                </a:lnTo>
                <a:lnTo>
                  <a:pt x="7" y="37"/>
                </a:lnTo>
                <a:lnTo>
                  <a:pt x="6" y="39"/>
                </a:lnTo>
                <a:lnTo>
                  <a:pt x="5" y="39"/>
                </a:lnTo>
                <a:lnTo>
                  <a:pt x="2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8" name="Freeform 174"/>
          <p:cNvSpPr>
            <a:spLocks/>
          </p:cNvSpPr>
          <p:nvPr/>
        </p:nvSpPr>
        <p:spPr bwMode="auto">
          <a:xfrm>
            <a:off x="4665663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2 w 28"/>
              <a:gd name="T3" fmla="*/ 8 h 16"/>
              <a:gd name="T4" fmla="*/ 2 w 28"/>
              <a:gd name="T5" fmla="*/ 9 h 16"/>
              <a:gd name="T6" fmla="*/ 3 w 28"/>
              <a:gd name="T7" fmla="*/ 9 h 16"/>
              <a:gd name="T8" fmla="*/ 5 w 28"/>
              <a:gd name="T9" fmla="*/ 11 h 16"/>
              <a:gd name="T10" fmla="*/ 6 w 28"/>
              <a:gd name="T11" fmla="*/ 11 h 16"/>
              <a:gd name="T12" fmla="*/ 8 w 28"/>
              <a:gd name="T13" fmla="*/ 12 h 16"/>
              <a:gd name="T14" fmla="*/ 9 w 28"/>
              <a:gd name="T15" fmla="*/ 12 h 16"/>
              <a:gd name="T16" fmla="*/ 11 w 28"/>
              <a:gd name="T17" fmla="*/ 12 h 16"/>
              <a:gd name="T18" fmla="*/ 11 w 28"/>
              <a:gd name="T19" fmla="*/ 14 h 16"/>
              <a:gd name="T20" fmla="*/ 12 w 28"/>
              <a:gd name="T21" fmla="*/ 14 h 16"/>
              <a:gd name="T22" fmla="*/ 13 w 28"/>
              <a:gd name="T23" fmla="*/ 14 h 16"/>
              <a:gd name="T24" fmla="*/ 15 w 28"/>
              <a:gd name="T25" fmla="*/ 14 h 16"/>
              <a:gd name="T26" fmla="*/ 15 w 28"/>
              <a:gd name="T27" fmla="*/ 15 h 16"/>
              <a:gd name="T28" fmla="*/ 16 w 28"/>
              <a:gd name="T29" fmla="*/ 15 h 16"/>
              <a:gd name="T30" fmla="*/ 18 w 28"/>
              <a:gd name="T31" fmla="*/ 15 h 16"/>
              <a:gd name="T32" fmla="*/ 19 w 28"/>
              <a:gd name="T33" fmla="*/ 15 h 16"/>
              <a:gd name="T34" fmla="*/ 21 w 28"/>
              <a:gd name="T35" fmla="*/ 15 h 16"/>
              <a:gd name="T36" fmla="*/ 22 w 28"/>
              <a:gd name="T37" fmla="*/ 15 h 16"/>
              <a:gd name="T38" fmla="*/ 22 w 28"/>
              <a:gd name="T39" fmla="*/ 16 h 16"/>
              <a:gd name="T40" fmla="*/ 24 w 28"/>
              <a:gd name="T41" fmla="*/ 16 h 16"/>
              <a:gd name="T42" fmla="*/ 25 w 28"/>
              <a:gd name="T43" fmla="*/ 16 h 16"/>
              <a:gd name="T44" fmla="*/ 27 w 28"/>
              <a:gd name="T45" fmla="*/ 16 h 16"/>
              <a:gd name="T46" fmla="*/ 28 w 28"/>
              <a:gd name="T47" fmla="*/ 16 h 16"/>
              <a:gd name="T48" fmla="*/ 28 w 28"/>
              <a:gd name="T49" fmla="*/ 8 h 16"/>
              <a:gd name="T50" fmla="*/ 27 w 28"/>
              <a:gd name="T51" fmla="*/ 8 h 16"/>
              <a:gd name="T52" fmla="*/ 25 w 28"/>
              <a:gd name="T53" fmla="*/ 8 h 16"/>
              <a:gd name="T54" fmla="*/ 24 w 28"/>
              <a:gd name="T55" fmla="*/ 8 h 16"/>
              <a:gd name="T56" fmla="*/ 22 w 28"/>
              <a:gd name="T57" fmla="*/ 8 h 16"/>
              <a:gd name="T58" fmla="*/ 22 w 28"/>
              <a:gd name="T59" fmla="*/ 6 h 16"/>
              <a:gd name="T60" fmla="*/ 21 w 28"/>
              <a:gd name="T61" fmla="*/ 6 h 16"/>
              <a:gd name="T62" fmla="*/ 19 w 28"/>
              <a:gd name="T63" fmla="*/ 6 h 16"/>
              <a:gd name="T64" fmla="*/ 18 w 28"/>
              <a:gd name="T65" fmla="*/ 6 h 16"/>
              <a:gd name="T66" fmla="*/ 16 w 28"/>
              <a:gd name="T67" fmla="*/ 6 h 16"/>
              <a:gd name="T68" fmla="*/ 16 w 28"/>
              <a:gd name="T69" fmla="*/ 5 h 16"/>
              <a:gd name="T70" fmla="*/ 15 w 28"/>
              <a:gd name="T71" fmla="*/ 5 h 16"/>
              <a:gd name="T72" fmla="*/ 13 w 28"/>
              <a:gd name="T73" fmla="*/ 5 h 16"/>
              <a:gd name="T74" fmla="*/ 12 w 28"/>
              <a:gd name="T75" fmla="*/ 5 h 16"/>
              <a:gd name="T76" fmla="*/ 12 w 28"/>
              <a:gd name="T77" fmla="*/ 3 h 16"/>
              <a:gd name="T78" fmla="*/ 11 w 28"/>
              <a:gd name="T79" fmla="*/ 3 h 16"/>
              <a:gd name="T80" fmla="*/ 9 w 28"/>
              <a:gd name="T81" fmla="*/ 3 h 16"/>
              <a:gd name="T82" fmla="*/ 9 w 28"/>
              <a:gd name="T83" fmla="*/ 2 h 16"/>
              <a:gd name="T84" fmla="*/ 8 w 28"/>
              <a:gd name="T85" fmla="*/ 2 h 16"/>
              <a:gd name="T86" fmla="*/ 6 w 28"/>
              <a:gd name="T87" fmla="*/ 0 h 16"/>
              <a:gd name="T88" fmla="*/ 5 w 28"/>
              <a:gd name="T89" fmla="*/ 0 h 16"/>
              <a:gd name="T90" fmla="*/ 0 w 28"/>
              <a:gd name="T91" fmla="*/ 8 h 1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"/>
              <a:gd name="T139" fmla="*/ 0 h 16"/>
              <a:gd name="T140" fmla="*/ 28 w 28"/>
              <a:gd name="T141" fmla="*/ 16 h 1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" h="16">
                <a:moveTo>
                  <a:pt x="0" y="8"/>
                </a:moveTo>
                <a:lnTo>
                  <a:pt x="2" y="8"/>
                </a:lnTo>
                <a:lnTo>
                  <a:pt x="2" y="9"/>
                </a:lnTo>
                <a:lnTo>
                  <a:pt x="3" y="9"/>
                </a:lnTo>
                <a:lnTo>
                  <a:pt x="5" y="11"/>
                </a:lnTo>
                <a:lnTo>
                  <a:pt x="6" y="11"/>
                </a:lnTo>
                <a:lnTo>
                  <a:pt x="8" y="12"/>
                </a:lnTo>
                <a:lnTo>
                  <a:pt x="9" y="12"/>
                </a:lnTo>
                <a:lnTo>
                  <a:pt x="11" y="12"/>
                </a:lnTo>
                <a:lnTo>
                  <a:pt x="11" y="14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5" y="15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2" y="16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5"/>
                </a:lnTo>
                <a:lnTo>
                  <a:pt x="12" y="3"/>
                </a:lnTo>
                <a:lnTo>
                  <a:pt x="11" y="3"/>
                </a:lnTo>
                <a:lnTo>
                  <a:pt x="9" y="3"/>
                </a:lnTo>
                <a:lnTo>
                  <a:pt x="9" y="2"/>
                </a:lnTo>
                <a:lnTo>
                  <a:pt x="8" y="2"/>
                </a:lnTo>
                <a:lnTo>
                  <a:pt x="6" y="0"/>
                </a:lnTo>
                <a:lnTo>
                  <a:pt x="5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9" name="Line 175"/>
          <p:cNvSpPr>
            <a:spLocks noChangeShapeType="1"/>
          </p:cNvSpPr>
          <p:nvPr/>
        </p:nvSpPr>
        <p:spPr bwMode="auto">
          <a:xfrm>
            <a:off x="4471988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920" name="Line 176"/>
          <p:cNvSpPr>
            <a:spLocks noChangeShapeType="1"/>
          </p:cNvSpPr>
          <p:nvPr/>
        </p:nvSpPr>
        <p:spPr bwMode="auto">
          <a:xfrm flipH="1" flipV="1">
            <a:off x="4406900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921" name="Freeform 177"/>
          <p:cNvSpPr>
            <a:spLocks/>
          </p:cNvSpPr>
          <p:nvPr/>
        </p:nvSpPr>
        <p:spPr bwMode="auto">
          <a:xfrm>
            <a:off x="4451350" y="4422775"/>
            <a:ext cx="222250" cy="146050"/>
          </a:xfrm>
          <a:custGeom>
            <a:avLst/>
            <a:gdLst>
              <a:gd name="T0" fmla="*/ 2 w 140"/>
              <a:gd name="T1" fmla="*/ 3 h 92"/>
              <a:gd name="T2" fmla="*/ 0 w 140"/>
              <a:gd name="T3" fmla="*/ 7 h 92"/>
              <a:gd name="T4" fmla="*/ 135 w 140"/>
              <a:gd name="T5" fmla="*/ 92 h 92"/>
              <a:gd name="T6" fmla="*/ 140 w 140"/>
              <a:gd name="T7" fmla="*/ 84 h 92"/>
              <a:gd name="T8" fmla="*/ 5 w 140"/>
              <a:gd name="T9" fmla="*/ 0 h 92"/>
              <a:gd name="T10" fmla="*/ 2 w 140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92"/>
              <a:gd name="T20" fmla="*/ 140 w 140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92">
                <a:moveTo>
                  <a:pt x="2" y="3"/>
                </a:moveTo>
                <a:lnTo>
                  <a:pt x="0" y="7"/>
                </a:lnTo>
                <a:lnTo>
                  <a:pt x="135" y="92"/>
                </a:lnTo>
                <a:lnTo>
                  <a:pt x="140" y="84"/>
                </a:lnTo>
                <a:lnTo>
                  <a:pt x="5" y="0"/>
                </a:lnTo>
                <a:lnTo>
                  <a:pt x="2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2" name="Freeform 178"/>
          <p:cNvSpPr>
            <a:spLocks/>
          </p:cNvSpPr>
          <p:nvPr/>
        </p:nvSpPr>
        <p:spPr bwMode="auto">
          <a:xfrm>
            <a:off x="4784725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3" name="Freeform 179"/>
          <p:cNvSpPr>
            <a:spLocks/>
          </p:cNvSpPr>
          <p:nvPr/>
        </p:nvSpPr>
        <p:spPr bwMode="auto">
          <a:xfrm>
            <a:off x="5114925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5 w 40"/>
              <a:gd name="T5" fmla="*/ 0 h 30"/>
              <a:gd name="T6" fmla="*/ 0 w 40"/>
              <a:gd name="T7" fmla="*/ 8 h 30"/>
              <a:gd name="T8" fmla="*/ 34 w 40"/>
              <a:gd name="T9" fmla="*/ 30 h 30"/>
              <a:gd name="T10" fmla="*/ 34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5" y="0"/>
                </a:lnTo>
                <a:lnTo>
                  <a:pt x="0" y="8"/>
                </a:lnTo>
                <a:lnTo>
                  <a:pt x="34" y="30"/>
                </a:lnTo>
                <a:lnTo>
                  <a:pt x="34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4" name="Freeform 180"/>
          <p:cNvSpPr>
            <a:spLocks/>
          </p:cNvSpPr>
          <p:nvPr/>
        </p:nvSpPr>
        <p:spPr bwMode="auto">
          <a:xfrm>
            <a:off x="5173663" y="5183188"/>
            <a:ext cx="4762" cy="12700"/>
          </a:xfrm>
          <a:custGeom>
            <a:avLst/>
            <a:gdLst>
              <a:gd name="T0" fmla="*/ 3 w 3"/>
              <a:gd name="T1" fmla="*/ 8 h 8"/>
              <a:gd name="T2" fmla="*/ 0 w 3"/>
              <a:gd name="T3" fmla="*/ 3 h 8"/>
              <a:gd name="T4" fmla="*/ 3 w 3"/>
              <a:gd name="T5" fmla="*/ 0 h 8"/>
              <a:gd name="T6" fmla="*/ 3 w 3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8"/>
              <a:gd name="T14" fmla="*/ 3 w 3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8">
                <a:moveTo>
                  <a:pt x="3" y="8"/>
                </a:moveTo>
                <a:lnTo>
                  <a:pt x="0" y="3"/>
                </a:lnTo>
                <a:lnTo>
                  <a:pt x="3" y="0"/>
                </a:lnTo>
                <a:lnTo>
                  <a:pt x="3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5" name="Freeform 181"/>
          <p:cNvSpPr>
            <a:spLocks/>
          </p:cNvSpPr>
          <p:nvPr/>
        </p:nvSpPr>
        <p:spPr bwMode="auto">
          <a:xfrm>
            <a:off x="5114925" y="5183188"/>
            <a:ext cx="63500" cy="47625"/>
          </a:xfrm>
          <a:custGeom>
            <a:avLst/>
            <a:gdLst>
              <a:gd name="T0" fmla="*/ 2 w 40"/>
              <a:gd name="T1" fmla="*/ 27 h 30"/>
              <a:gd name="T2" fmla="*/ 5 w 40"/>
              <a:gd name="T3" fmla="*/ 30 h 30"/>
              <a:gd name="T4" fmla="*/ 40 w 40"/>
              <a:gd name="T5" fmla="*/ 8 h 30"/>
              <a:gd name="T6" fmla="*/ 34 w 40"/>
              <a:gd name="T7" fmla="*/ 0 h 30"/>
              <a:gd name="T8" fmla="*/ 0 w 40"/>
              <a:gd name="T9" fmla="*/ 23 h 30"/>
              <a:gd name="T10" fmla="*/ 2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2" y="27"/>
                </a:moveTo>
                <a:lnTo>
                  <a:pt x="5" y="30"/>
                </a:lnTo>
                <a:lnTo>
                  <a:pt x="40" y="8"/>
                </a:lnTo>
                <a:lnTo>
                  <a:pt x="34" y="0"/>
                </a:lnTo>
                <a:lnTo>
                  <a:pt x="0" y="23"/>
                </a:lnTo>
                <a:lnTo>
                  <a:pt x="2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6" name="Rectangle 182"/>
          <p:cNvSpPr>
            <a:spLocks noChangeArrowheads="1"/>
          </p:cNvSpPr>
          <p:nvPr/>
        </p:nvSpPr>
        <p:spPr bwMode="auto">
          <a:xfrm>
            <a:off x="3643313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7" name="Rectangle 183"/>
          <p:cNvSpPr>
            <a:spLocks noChangeArrowheads="1"/>
          </p:cNvSpPr>
          <p:nvPr/>
        </p:nvSpPr>
        <p:spPr bwMode="auto">
          <a:xfrm>
            <a:off x="3741738" y="509746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8" name="Rectangle 184"/>
          <p:cNvSpPr>
            <a:spLocks noChangeArrowheads="1"/>
          </p:cNvSpPr>
          <p:nvPr/>
        </p:nvSpPr>
        <p:spPr bwMode="auto">
          <a:xfrm>
            <a:off x="3838575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9" name="Rectangle 185"/>
          <p:cNvSpPr>
            <a:spLocks noChangeArrowheads="1"/>
          </p:cNvSpPr>
          <p:nvPr/>
        </p:nvSpPr>
        <p:spPr bwMode="auto">
          <a:xfrm>
            <a:off x="3937000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0" name="Rectangle 186"/>
          <p:cNvSpPr>
            <a:spLocks noChangeArrowheads="1"/>
          </p:cNvSpPr>
          <p:nvPr/>
        </p:nvSpPr>
        <p:spPr bwMode="auto">
          <a:xfrm>
            <a:off x="4035425" y="5097463"/>
            <a:ext cx="26988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1" name="Rectangle 187"/>
          <p:cNvSpPr>
            <a:spLocks noChangeArrowheads="1"/>
          </p:cNvSpPr>
          <p:nvPr/>
        </p:nvSpPr>
        <p:spPr bwMode="auto">
          <a:xfrm>
            <a:off x="4132263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2" name="Rectangle 188"/>
          <p:cNvSpPr>
            <a:spLocks noChangeArrowheads="1"/>
          </p:cNvSpPr>
          <p:nvPr/>
        </p:nvSpPr>
        <p:spPr bwMode="auto">
          <a:xfrm>
            <a:off x="4230688" y="509746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3" name="Rectangle 189"/>
          <p:cNvSpPr>
            <a:spLocks noChangeArrowheads="1"/>
          </p:cNvSpPr>
          <p:nvPr/>
        </p:nvSpPr>
        <p:spPr bwMode="auto">
          <a:xfrm>
            <a:off x="4327525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4" name="Rectangle 190"/>
          <p:cNvSpPr>
            <a:spLocks noChangeArrowheads="1"/>
          </p:cNvSpPr>
          <p:nvPr/>
        </p:nvSpPr>
        <p:spPr bwMode="auto">
          <a:xfrm>
            <a:off x="4425950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5" name="Freeform 191"/>
          <p:cNvSpPr>
            <a:spLocks/>
          </p:cNvSpPr>
          <p:nvPr/>
        </p:nvSpPr>
        <p:spPr bwMode="auto">
          <a:xfrm>
            <a:off x="4524375" y="5097463"/>
            <a:ext cx="25400" cy="14287"/>
          </a:xfrm>
          <a:custGeom>
            <a:avLst/>
            <a:gdLst>
              <a:gd name="T0" fmla="*/ 16 w 16"/>
              <a:gd name="T1" fmla="*/ 4 h 9"/>
              <a:gd name="T2" fmla="*/ 16 w 16"/>
              <a:gd name="T3" fmla="*/ 0 h 9"/>
              <a:gd name="T4" fmla="*/ 0 w 16"/>
              <a:gd name="T5" fmla="*/ 0 h 9"/>
              <a:gd name="T6" fmla="*/ 0 w 16"/>
              <a:gd name="T7" fmla="*/ 9 h 9"/>
              <a:gd name="T8" fmla="*/ 16 w 16"/>
              <a:gd name="T9" fmla="*/ 9 h 9"/>
              <a:gd name="T10" fmla="*/ 16 w 16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9"/>
              <a:gd name="T20" fmla="*/ 16 w 16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9">
                <a:moveTo>
                  <a:pt x="16" y="4"/>
                </a:moveTo>
                <a:lnTo>
                  <a:pt x="16" y="0"/>
                </a:lnTo>
                <a:lnTo>
                  <a:pt x="0" y="0"/>
                </a:lnTo>
                <a:lnTo>
                  <a:pt x="0" y="9"/>
                </a:lnTo>
                <a:lnTo>
                  <a:pt x="16" y="9"/>
                </a:lnTo>
                <a:lnTo>
                  <a:pt x="16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6" name="Rectangle 192"/>
          <p:cNvSpPr>
            <a:spLocks noChangeArrowheads="1"/>
          </p:cNvSpPr>
          <p:nvPr/>
        </p:nvSpPr>
        <p:spPr bwMode="auto">
          <a:xfrm>
            <a:off x="3643313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7" name="Rectangle 193"/>
          <p:cNvSpPr>
            <a:spLocks noChangeArrowheads="1"/>
          </p:cNvSpPr>
          <p:nvPr/>
        </p:nvSpPr>
        <p:spPr bwMode="auto">
          <a:xfrm>
            <a:off x="3741738" y="526891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8" name="Rectangle 194"/>
          <p:cNvSpPr>
            <a:spLocks noChangeArrowheads="1"/>
          </p:cNvSpPr>
          <p:nvPr/>
        </p:nvSpPr>
        <p:spPr bwMode="auto">
          <a:xfrm>
            <a:off x="3838575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9" name="Rectangle 195"/>
          <p:cNvSpPr>
            <a:spLocks noChangeArrowheads="1"/>
          </p:cNvSpPr>
          <p:nvPr/>
        </p:nvSpPr>
        <p:spPr bwMode="auto">
          <a:xfrm>
            <a:off x="3937000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0" name="Rectangle 196"/>
          <p:cNvSpPr>
            <a:spLocks noChangeArrowheads="1"/>
          </p:cNvSpPr>
          <p:nvPr/>
        </p:nvSpPr>
        <p:spPr bwMode="auto">
          <a:xfrm>
            <a:off x="4035425" y="5268913"/>
            <a:ext cx="26988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1" name="Rectangle 197"/>
          <p:cNvSpPr>
            <a:spLocks noChangeArrowheads="1"/>
          </p:cNvSpPr>
          <p:nvPr/>
        </p:nvSpPr>
        <p:spPr bwMode="auto">
          <a:xfrm>
            <a:off x="4132263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2" name="Rectangle 198"/>
          <p:cNvSpPr>
            <a:spLocks noChangeArrowheads="1"/>
          </p:cNvSpPr>
          <p:nvPr/>
        </p:nvSpPr>
        <p:spPr bwMode="auto">
          <a:xfrm>
            <a:off x="4230688" y="526891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3" name="Rectangle 199"/>
          <p:cNvSpPr>
            <a:spLocks noChangeArrowheads="1"/>
          </p:cNvSpPr>
          <p:nvPr/>
        </p:nvSpPr>
        <p:spPr bwMode="auto">
          <a:xfrm>
            <a:off x="4327525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4" name="Rectangle 200"/>
          <p:cNvSpPr>
            <a:spLocks noChangeArrowheads="1"/>
          </p:cNvSpPr>
          <p:nvPr/>
        </p:nvSpPr>
        <p:spPr bwMode="auto">
          <a:xfrm>
            <a:off x="4425950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5" name="Freeform 201"/>
          <p:cNvSpPr>
            <a:spLocks/>
          </p:cNvSpPr>
          <p:nvPr/>
        </p:nvSpPr>
        <p:spPr bwMode="auto">
          <a:xfrm>
            <a:off x="4524375" y="5268913"/>
            <a:ext cx="25400" cy="14287"/>
          </a:xfrm>
          <a:custGeom>
            <a:avLst/>
            <a:gdLst>
              <a:gd name="T0" fmla="*/ 16 w 16"/>
              <a:gd name="T1" fmla="*/ 4 h 9"/>
              <a:gd name="T2" fmla="*/ 16 w 16"/>
              <a:gd name="T3" fmla="*/ 0 h 9"/>
              <a:gd name="T4" fmla="*/ 0 w 16"/>
              <a:gd name="T5" fmla="*/ 0 h 9"/>
              <a:gd name="T6" fmla="*/ 0 w 16"/>
              <a:gd name="T7" fmla="*/ 9 h 9"/>
              <a:gd name="T8" fmla="*/ 16 w 16"/>
              <a:gd name="T9" fmla="*/ 9 h 9"/>
              <a:gd name="T10" fmla="*/ 16 w 16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9"/>
              <a:gd name="T20" fmla="*/ 16 w 16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9">
                <a:moveTo>
                  <a:pt x="16" y="4"/>
                </a:moveTo>
                <a:lnTo>
                  <a:pt x="16" y="0"/>
                </a:lnTo>
                <a:lnTo>
                  <a:pt x="0" y="0"/>
                </a:lnTo>
                <a:lnTo>
                  <a:pt x="0" y="9"/>
                </a:lnTo>
                <a:lnTo>
                  <a:pt x="16" y="9"/>
                </a:lnTo>
                <a:lnTo>
                  <a:pt x="16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50" name="Text Box 206"/>
              <p:cNvSpPr txBox="1">
                <a:spLocks noChangeArrowheads="1"/>
              </p:cNvSpPr>
              <p:nvPr/>
            </p:nvSpPr>
            <p:spPr bwMode="auto">
              <a:xfrm>
                <a:off x="312738" y="3915160"/>
                <a:ext cx="60960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1950" name="Text 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3915160"/>
                <a:ext cx="609600" cy="400110"/>
              </a:xfrm>
              <a:prstGeom prst="rect">
                <a:avLst/>
              </a:prstGeom>
              <a:blipFill rotWithShape="0">
                <a:blip r:embed="rId7"/>
                <a:stretch>
                  <a:fillRect l="-32000" t="-115152" r="-87000" b="-178788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 Box 206"/>
              <p:cNvSpPr txBox="1">
                <a:spLocks noChangeArrowheads="1"/>
              </p:cNvSpPr>
              <p:nvPr/>
            </p:nvSpPr>
            <p:spPr bwMode="auto">
              <a:xfrm>
                <a:off x="1420019" y="3915160"/>
                <a:ext cx="60960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12" name="Text 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0019" y="3915160"/>
                <a:ext cx="609600" cy="400110"/>
              </a:xfrm>
              <a:prstGeom prst="rect">
                <a:avLst/>
              </a:prstGeom>
              <a:blipFill rotWithShape="0">
                <a:blip r:embed="rId8"/>
                <a:stretch>
                  <a:fillRect l="-33000" t="-115152" r="-86000" b="-178788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Text Box 206"/>
              <p:cNvSpPr txBox="1">
                <a:spLocks noChangeArrowheads="1"/>
              </p:cNvSpPr>
              <p:nvPr/>
            </p:nvSpPr>
            <p:spPr bwMode="auto">
              <a:xfrm>
                <a:off x="2295960" y="3915160"/>
                <a:ext cx="60960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13" name="Text 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5960" y="3915160"/>
                <a:ext cx="609600" cy="400110"/>
              </a:xfrm>
              <a:prstGeom prst="rect">
                <a:avLst/>
              </a:prstGeom>
              <a:blipFill rotWithShape="0">
                <a:blip r:embed="rId9"/>
                <a:stretch>
                  <a:fillRect l="-33000" t="-115152" r="-86000" b="-178788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 Box 206"/>
              <p:cNvSpPr txBox="1">
                <a:spLocks noChangeArrowheads="1"/>
              </p:cNvSpPr>
              <p:nvPr/>
            </p:nvSpPr>
            <p:spPr bwMode="auto">
              <a:xfrm>
                <a:off x="4050507" y="3915160"/>
                <a:ext cx="60960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14" name="Text 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50507" y="3915160"/>
                <a:ext cx="609600" cy="400110"/>
              </a:xfrm>
              <a:prstGeom prst="rect">
                <a:avLst/>
              </a:prstGeom>
              <a:blipFill rotWithShape="0">
                <a:blip r:embed="rId10"/>
                <a:stretch>
                  <a:fillRect l="-32000" t="-115152" r="-87000" b="-178788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5393951" y="3606843"/>
                <a:ext cx="3396314" cy="1001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𝑎𝑐𝑐</m:t>
                              </m:r>
                            </m:sub>
                          </m:sSub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𝑛𝑅</m:t>
                              </m:r>
                            </m:e>
                          </m:d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rad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3951" y="3606843"/>
                <a:ext cx="3396314" cy="100168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 bwMode="auto">
              <a:xfrm>
                <a:off x="4837113" y="5480051"/>
                <a:ext cx="39421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37113" y="5480051"/>
                <a:ext cx="39421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TextBox 216"/>
              <p:cNvSpPr txBox="1"/>
              <p:nvPr/>
            </p:nvSpPr>
            <p:spPr bwMode="auto">
              <a:xfrm>
                <a:off x="1205452" y="5480051"/>
                <a:ext cx="38504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17" name="TextBox 2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5452" y="5480051"/>
                <a:ext cx="385042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TextBox 217"/>
              <p:cNvSpPr txBox="1"/>
              <p:nvPr/>
            </p:nvSpPr>
            <p:spPr bwMode="auto">
              <a:xfrm>
                <a:off x="2103183" y="5480051"/>
                <a:ext cx="38504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18" name="TextBox 2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183" y="5480051"/>
                <a:ext cx="385042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9" name="TextBox 218"/>
              <p:cNvSpPr txBox="1"/>
              <p:nvPr/>
            </p:nvSpPr>
            <p:spPr bwMode="auto">
              <a:xfrm>
                <a:off x="3022345" y="5480051"/>
                <a:ext cx="38504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19" name="TextBox 2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2345" y="5480051"/>
                <a:ext cx="385042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Standing wave multicell cavity</a:t>
            </a: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346075" y="912813"/>
            <a:ext cx="8389938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 dirty="0">
                <a:latin typeface="+mn-lt"/>
              </a:rPr>
              <a:t>Instead of distributing the power from the amplifier, one might as well couple the cavities, such that the power automatically distributes, or have a cavity with many gaps (e.g. drift tube linac). </a:t>
            </a:r>
          </a:p>
        </p:txBody>
      </p:sp>
      <p:pic>
        <p:nvPicPr>
          <p:cNvPr id="57350" name="Picture 4" descr="scl"/>
          <p:cNvPicPr>
            <a:picLocks noChangeAspect="1" noChangeArrowheads="1"/>
          </p:cNvPicPr>
          <p:nvPr/>
        </p:nvPicPr>
        <p:blipFill>
          <a:blip r:embed="rId3" cstate="print"/>
          <a:srcRect t="7028" r="8899" b="61885"/>
          <a:stretch>
            <a:fillRect/>
          </a:stretch>
        </p:blipFill>
        <p:spPr bwMode="auto">
          <a:xfrm>
            <a:off x="1617663" y="3140075"/>
            <a:ext cx="472916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346075" y="2678113"/>
            <a:ext cx="838993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 dirty="0">
                <a:latin typeface="+mn-lt"/>
              </a:rPr>
              <a:t>Coupled cavity accelerating structure (side coupled)</a:t>
            </a:r>
          </a:p>
        </p:txBody>
      </p:sp>
      <p:sp>
        <p:nvSpPr>
          <p:cNvPr id="57352" name="Rectangle 6"/>
          <p:cNvSpPr>
            <a:spLocks noChangeArrowheads="1"/>
          </p:cNvSpPr>
          <p:nvPr/>
        </p:nvSpPr>
        <p:spPr bwMode="auto">
          <a:xfrm>
            <a:off x="346075" y="5741988"/>
            <a:ext cx="74517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>
                <a:latin typeface="+mn-lt"/>
              </a:rPr>
              <a:t>The phase relation between gaps is important!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0-mod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6154" y="4857760"/>
            <a:ext cx="5276850" cy="1619250"/>
          </a:xfrm>
          <a:prstGeom prst="rect">
            <a:avLst/>
          </a:prstGeom>
        </p:spPr>
      </p:pic>
      <p:pic>
        <p:nvPicPr>
          <p:cNvPr id="61" name="Picture 60" descr="pi2-mod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96365" y="3143248"/>
            <a:ext cx="5191125" cy="1733550"/>
          </a:xfrm>
          <a:prstGeom prst="rect">
            <a:avLst/>
          </a:prstGeom>
        </p:spPr>
      </p:pic>
      <p:pic>
        <p:nvPicPr>
          <p:cNvPr id="57" name="Picture 56" descr="2pi3-mod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0246" y="1643050"/>
            <a:ext cx="5276850" cy="1619250"/>
          </a:xfrm>
          <a:prstGeom prst="rect">
            <a:avLst/>
          </a:prstGeom>
        </p:spPr>
      </p:pic>
      <p:pic>
        <p:nvPicPr>
          <p:cNvPr id="56" name="Picture 55" descr="pi-mod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6154" y="0"/>
            <a:ext cx="5276850" cy="1619250"/>
          </a:xfrm>
          <a:prstGeom prst="rect">
            <a:avLst/>
          </a:prstGeom>
        </p:spPr>
      </p:pic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0350"/>
            <a:ext cx="3629025" cy="1326910"/>
          </a:xfrm>
        </p:spPr>
        <p:txBody>
          <a:bodyPr>
            <a:noAutofit/>
          </a:bodyPr>
          <a:lstStyle/>
          <a:p>
            <a:pPr eaLnBrk="1" hangingPunct="1"/>
            <a:r>
              <a:rPr lang="en-GB" sz="2800" dirty="0" smtClean="0"/>
              <a:t>Brillouin diagram; </a:t>
            </a:r>
            <a:br>
              <a:rPr lang="en-GB" sz="2800" dirty="0" smtClean="0"/>
            </a:br>
            <a:r>
              <a:rPr lang="en-GB" sz="2800" dirty="0" smtClean="0"/>
              <a:t>Travelling wave structure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68" name="Line 36"/>
          <p:cNvSpPr>
            <a:spLocks noChangeShapeType="1"/>
          </p:cNvSpPr>
          <p:nvPr/>
        </p:nvSpPr>
        <p:spPr bwMode="auto">
          <a:xfrm>
            <a:off x="844062" y="5345723"/>
            <a:ext cx="3013558" cy="583608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9" name="Line 37"/>
          <p:cNvSpPr>
            <a:spLocks noChangeShapeType="1"/>
          </p:cNvSpPr>
          <p:nvPr/>
        </p:nvSpPr>
        <p:spPr bwMode="auto">
          <a:xfrm flipV="1">
            <a:off x="3587262" y="1357298"/>
            <a:ext cx="341796" cy="3109194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" name="Line 38"/>
          <p:cNvSpPr>
            <a:spLocks noChangeShapeType="1"/>
          </p:cNvSpPr>
          <p:nvPr/>
        </p:nvSpPr>
        <p:spPr bwMode="auto">
          <a:xfrm flipV="1">
            <a:off x="2996418" y="3000371"/>
            <a:ext cx="932640" cy="1613830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" name="Line 5"/>
          <p:cNvSpPr>
            <a:spLocks noChangeShapeType="1"/>
          </p:cNvSpPr>
          <p:nvPr/>
        </p:nvSpPr>
        <p:spPr bwMode="auto">
          <a:xfrm>
            <a:off x="847725" y="5920283"/>
            <a:ext cx="27606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" name="Line 6"/>
          <p:cNvSpPr>
            <a:spLocks noChangeShapeType="1"/>
          </p:cNvSpPr>
          <p:nvPr/>
        </p:nvSpPr>
        <p:spPr bwMode="auto">
          <a:xfrm>
            <a:off x="847725" y="5097958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>
            <a:off x="847725" y="4275633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847725" y="2630983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5" name="Line 9"/>
          <p:cNvSpPr>
            <a:spLocks noChangeShapeType="1"/>
          </p:cNvSpPr>
          <p:nvPr/>
        </p:nvSpPr>
        <p:spPr bwMode="auto">
          <a:xfrm flipV="1">
            <a:off x="847725" y="1732458"/>
            <a:ext cx="0" cy="41878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6" name="Line 10"/>
          <p:cNvSpPr>
            <a:spLocks noChangeShapeType="1"/>
          </p:cNvSpPr>
          <p:nvPr/>
        </p:nvSpPr>
        <p:spPr bwMode="auto">
          <a:xfrm>
            <a:off x="847725" y="1732458"/>
            <a:ext cx="27606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7" name="Line 11"/>
          <p:cNvSpPr>
            <a:spLocks noChangeShapeType="1"/>
          </p:cNvSpPr>
          <p:nvPr/>
        </p:nvSpPr>
        <p:spPr bwMode="auto">
          <a:xfrm flipV="1">
            <a:off x="3608388" y="1732458"/>
            <a:ext cx="1587" cy="41878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8" name="Freeform 12"/>
          <p:cNvSpPr>
            <a:spLocks/>
          </p:cNvSpPr>
          <p:nvPr/>
        </p:nvSpPr>
        <p:spPr bwMode="auto">
          <a:xfrm>
            <a:off x="873125" y="4450258"/>
            <a:ext cx="2697163" cy="896938"/>
          </a:xfrm>
          <a:custGeom>
            <a:avLst/>
            <a:gdLst>
              <a:gd name="T0" fmla="*/ 0 w 1840"/>
              <a:gd name="T1" fmla="*/ 565 h 565"/>
              <a:gd name="T2" fmla="*/ 7 w 1840"/>
              <a:gd name="T3" fmla="*/ 565 h 565"/>
              <a:gd name="T4" fmla="*/ 42 w 1840"/>
              <a:gd name="T5" fmla="*/ 564 h 565"/>
              <a:gd name="T6" fmla="*/ 65 w 1840"/>
              <a:gd name="T7" fmla="*/ 562 h 565"/>
              <a:gd name="T8" fmla="*/ 94 w 1840"/>
              <a:gd name="T9" fmla="*/ 561 h 565"/>
              <a:gd name="T10" fmla="*/ 136 w 1840"/>
              <a:gd name="T11" fmla="*/ 557 h 565"/>
              <a:gd name="T12" fmla="*/ 168 w 1840"/>
              <a:gd name="T13" fmla="*/ 554 h 565"/>
              <a:gd name="T14" fmla="*/ 215 w 1840"/>
              <a:gd name="T15" fmla="*/ 546 h 565"/>
              <a:gd name="T16" fmla="*/ 351 w 1840"/>
              <a:gd name="T17" fmla="*/ 520 h 565"/>
              <a:gd name="T18" fmla="*/ 463 w 1840"/>
              <a:gd name="T19" fmla="*/ 493 h 565"/>
              <a:gd name="T20" fmla="*/ 643 w 1840"/>
              <a:gd name="T21" fmla="*/ 437 h 565"/>
              <a:gd name="T22" fmla="*/ 794 w 1840"/>
              <a:gd name="T23" fmla="*/ 384 h 565"/>
              <a:gd name="T24" fmla="*/ 931 w 1840"/>
              <a:gd name="T25" fmla="*/ 331 h 565"/>
              <a:gd name="T26" fmla="*/ 1067 w 1840"/>
              <a:gd name="T27" fmla="*/ 278 h 565"/>
              <a:gd name="T28" fmla="*/ 1197 w 1840"/>
              <a:gd name="T29" fmla="*/ 224 h 565"/>
              <a:gd name="T30" fmla="*/ 1332 w 1840"/>
              <a:gd name="T31" fmla="*/ 169 h 565"/>
              <a:gd name="T32" fmla="*/ 1464 w 1840"/>
              <a:gd name="T33" fmla="*/ 115 h 565"/>
              <a:gd name="T34" fmla="*/ 1598 w 1840"/>
              <a:gd name="T35" fmla="*/ 63 h 565"/>
              <a:gd name="T36" fmla="*/ 1682 w 1840"/>
              <a:gd name="T37" fmla="*/ 33 h 565"/>
              <a:gd name="T38" fmla="*/ 1725 w 1840"/>
              <a:gd name="T39" fmla="*/ 20 h 565"/>
              <a:gd name="T40" fmla="*/ 1751 w 1840"/>
              <a:gd name="T41" fmla="*/ 15 h 565"/>
              <a:gd name="T42" fmla="*/ 1769 w 1840"/>
              <a:gd name="T43" fmla="*/ 10 h 565"/>
              <a:gd name="T44" fmla="*/ 1786 w 1840"/>
              <a:gd name="T45" fmla="*/ 6 h 565"/>
              <a:gd name="T46" fmla="*/ 1807 w 1840"/>
              <a:gd name="T47" fmla="*/ 3 h 565"/>
              <a:gd name="T48" fmla="*/ 1821 w 1840"/>
              <a:gd name="T49" fmla="*/ 1 h 565"/>
              <a:gd name="T50" fmla="*/ 1840 w 1840"/>
              <a:gd name="T51" fmla="*/ 0 h 565"/>
              <a:gd name="T52" fmla="*/ 1821 w 1840"/>
              <a:gd name="T53" fmla="*/ 1 h 565"/>
              <a:gd name="T54" fmla="*/ 1807 w 1840"/>
              <a:gd name="T55" fmla="*/ 3 h 565"/>
              <a:gd name="T56" fmla="*/ 1786 w 1840"/>
              <a:gd name="T57" fmla="*/ 6 h 565"/>
              <a:gd name="T58" fmla="*/ 1769 w 1840"/>
              <a:gd name="T59" fmla="*/ 10 h 565"/>
              <a:gd name="T60" fmla="*/ 1751 w 1840"/>
              <a:gd name="T61" fmla="*/ 15 h 565"/>
              <a:gd name="T62" fmla="*/ 1725 w 1840"/>
              <a:gd name="T63" fmla="*/ 20 h 565"/>
              <a:gd name="T64" fmla="*/ 1682 w 1840"/>
              <a:gd name="T65" fmla="*/ 33 h 565"/>
              <a:gd name="T66" fmla="*/ 1598 w 1840"/>
              <a:gd name="T67" fmla="*/ 63 h 565"/>
              <a:gd name="T68" fmla="*/ 1464 w 1840"/>
              <a:gd name="T69" fmla="*/ 115 h 565"/>
              <a:gd name="T70" fmla="*/ 1332 w 1840"/>
              <a:gd name="T71" fmla="*/ 169 h 565"/>
              <a:gd name="T72" fmla="*/ 1197 w 1840"/>
              <a:gd name="T73" fmla="*/ 224 h 565"/>
              <a:gd name="T74" fmla="*/ 1067 w 1840"/>
              <a:gd name="T75" fmla="*/ 278 h 565"/>
              <a:gd name="T76" fmla="*/ 931 w 1840"/>
              <a:gd name="T77" fmla="*/ 331 h 565"/>
              <a:gd name="T78" fmla="*/ 794 w 1840"/>
              <a:gd name="T79" fmla="*/ 384 h 565"/>
              <a:gd name="T80" fmla="*/ 643 w 1840"/>
              <a:gd name="T81" fmla="*/ 437 h 565"/>
              <a:gd name="T82" fmla="*/ 463 w 1840"/>
              <a:gd name="T83" fmla="*/ 493 h 565"/>
              <a:gd name="T84" fmla="*/ 351 w 1840"/>
              <a:gd name="T85" fmla="*/ 520 h 565"/>
              <a:gd name="T86" fmla="*/ 215 w 1840"/>
              <a:gd name="T87" fmla="*/ 546 h 565"/>
              <a:gd name="T88" fmla="*/ 168 w 1840"/>
              <a:gd name="T89" fmla="*/ 554 h 565"/>
              <a:gd name="T90" fmla="*/ 136 w 1840"/>
              <a:gd name="T91" fmla="*/ 557 h 565"/>
              <a:gd name="T92" fmla="*/ 94 w 1840"/>
              <a:gd name="T93" fmla="*/ 561 h 565"/>
              <a:gd name="T94" fmla="*/ 65 w 1840"/>
              <a:gd name="T95" fmla="*/ 562 h 565"/>
              <a:gd name="T96" fmla="*/ 42 w 1840"/>
              <a:gd name="T97" fmla="*/ 564 h 565"/>
              <a:gd name="T98" fmla="*/ 7 w 1840"/>
              <a:gd name="T99" fmla="*/ 565 h 565"/>
              <a:gd name="T100" fmla="*/ 0 w 1840"/>
              <a:gd name="T101" fmla="*/ 565 h 56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40"/>
              <a:gd name="T154" fmla="*/ 0 h 565"/>
              <a:gd name="T155" fmla="*/ 1840 w 1840"/>
              <a:gd name="T156" fmla="*/ 565 h 56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40" h="565">
                <a:moveTo>
                  <a:pt x="0" y="565"/>
                </a:moveTo>
                <a:lnTo>
                  <a:pt x="7" y="565"/>
                </a:lnTo>
                <a:lnTo>
                  <a:pt x="42" y="564"/>
                </a:lnTo>
                <a:lnTo>
                  <a:pt x="65" y="562"/>
                </a:lnTo>
                <a:lnTo>
                  <a:pt x="94" y="561"/>
                </a:lnTo>
                <a:lnTo>
                  <a:pt x="136" y="557"/>
                </a:lnTo>
                <a:lnTo>
                  <a:pt x="168" y="554"/>
                </a:lnTo>
                <a:lnTo>
                  <a:pt x="215" y="546"/>
                </a:lnTo>
                <a:lnTo>
                  <a:pt x="351" y="520"/>
                </a:lnTo>
                <a:lnTo>
                  <a:pt x="463" y="493"/>
                </a:lnTo>
                <a:lnTo>
                  <a:pt x="643" y="437"/>
                </a:lnTo>
                <a:lnTo>
                  <a:pt x="794" y="384"/>
                </a:lnTo>
                <a:lnTo>
                  <a:pt x="931" y="331"/>
                </a:lnTo>
                <a:lnTo>
                  <a:pt x="1067" y="278"/>
                </a:lnTo>
                <a:lnTo>
                  <a:pt x="1197" y="224"/>
                </a:lnTo>
                <a:lnTo>
                  <a:pt x="1332" y="169"/>
                </a:lnTo>
                <a:lnTo>
                  <a:pt x="1464" y="115"/>
                </a:lnTo>
                <a:lnTo>
                  <a:pt x="1598" y="63"/>
                </a:lnTo>
                <a:lnTo>
                  <a:pt x="1682" y="33"/>
                </a:lnTo>
                <a:lnTo>
                  <a:pt x="1725" y="20"/>
                </a:lnTo>
                <a:lnTo>
                  <a:pt x="1751" y="15"/>
                </a:lnTo>
                <a:lnTo>
                  <a:pt x="1769" y="10"/>
                </a:lnTo>
                <a:lnTo>
                  <a:pt x="1786" y="6"/>
                </a:lnTo>
                <a:lnTo>
                  <a:pt x="1807" y="3"/>
                </a:lnTo>
                <a:lnTo>
                  <a:pt x="1821" y="1"/>
                </a:lnTo>
                <a:lnTo>
                  <a:pt x="1840" y="0"/>
                </a:lnTo>
                <a:lnTo>
                  <a:pt x="1821" y="1"/>
                </a:lnTo>
                <a:lnTo>
                  <a:pt x="1807" y="3"/>
                </a:lnTo>
                <a:lnTo>
                  <a:pt x="1786" y="6"/>
                </a:lnTo>
                <a:lnTo>
                  <a:pt x="1769" y="10"/>
                </a:lnTo>
                <a:lnTo>
                  <a:pt x="1751" y="15"/>
                </a:lnTo>
                <a:lnTo>
                  <a:pt x="1725" y="20"/>
                </a:lnTo>
                <a:lnTo>
                  <a:pt x="1682" y="33"/>
                </a:lnTo>
                <a:lnTo>
                  <a:pt x="1598" y="63"/>
                </a:lnTo>
                <a:lnTo>
                  <a:pt x="1464" y="115"/>
                </a:lnTo>
                <a:lnTo>
                  <a:pt x="1332" y="169"/>
                </a:lnTo>
                <a:lnTo>
                  <a:pt x="1197" y="224"/>
                </a:lnTo>
                <a:lnTo>
                  <a:pt x="1067" y="278"/>
                </a:lnTo>
                <a:lnTo>
                  <a:pt x="931" y="331"/>
                </a:lnTo>
                <a:lnTo>
                  <a:pt x="794" y="384"/>
                </a:lnTo>
                <a:lnTo>
                  <a:pt x="643" y="437"/>
                </a:lnTo>
                <a:lnTo>
                  <a:pt x="463" y="493"/>
                </a:lnTo>
                <a:lnTo>
                  <a:pt x="351" y="520"/>
                </a:lnTo>
                <a:lnTo>
                  <a:pt x="215" y="546"/>
                </a:lnTo>
                <a:lnTo>
                  <a:pt x="168" y="554"/>
                </a:lnTo>
                <a:lnTo>
                  <a:pt x="136" y="557"/>
                </a:lnTo>
                <a:lnTo>
                  <a:pt x="94" y="561"/>
                </a:lnTo>
                <a:lnTo>
                  <a:pt x="65" y="562"/>
                </a:lnTo>
                <a:lnTo>
                  <a:pt x="42" y="564"/>
                </a:lnTo>
                <a:lnTo>
                  <a:pt x="7" y="565"/>
                </a:lnTo>
                <a:lnTo>
                  <a:pt x="0" y="565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Freeform 13"/>
          <p:cNvSpPr>
            <a:spLocks/>
          </p:cNvSpPr>
          <p:nvPr/>
        </p:nvSpPr>
        <p:spPr bwMode="auto">
          <a:xfrm>
            <a:off x="906463" y="3091358"/>
            <a:ext cx="2695575" cy="1068388"/>
          </a:xfrm>
          <a:custGeom>
            <a:avLst/>
            <a:gdLst>
              <a:gd name="T0" fmla="*/ 1839 w 1839"/>
              <a:gd name="T1" fmla="*/ 673 h 673"/>
              <a:gd name="T2" fmla="*/ 1833 w 1839"/>
              <a:gd name="T3" fmla="*/ 673 h 673"/>
              <a:gd name="T4" fmla="*/ 1807 w 1839"/>
              <a:gd name="T5" fmla="*/ 671 h 673"/>
              <a:gd name="T6" fmla="*/ 1791 w 1839"/>
              <a:gd name="T7" fmla="*/ 670 h 673"/>
              <a:gd name="T8" fmla="*/ 1768 w 1839"/>
              <a:gd name="T9" fmla="*/ 666 h 673"/>
              <a:gd name="T10" fmla="*/ 1749 w 1839"/>
              <a:gd name="T11" fmla="*/ 663 h 673"/>
              <a:gd name="T12" fmla="*/ 1697 w 1839"/>
              <a:gd name="T13" fmla="*/ 650 h 673"/>
              <a:gd name="T14" fmla="*/ 1544 w 1839"/>
              <a:gd name="T15" fmla="*/ 597 h 673"/>
              <a:gd name="T16" fmla="*/ 1410 w 1839"/>
              <a:gd name="T17" fmla="*/ 542 h 673"/>
              <a:gd name="T18" fmla="*/ 1290 w 1839"/>
              <a:gd name="T19" fmla="*/ 490 h 673"/>
              <a:gd name="T20" fmla="*/ 1163 w 1839"/>
              <a:gd name="T21" fmla="*/ 433 h 673"/>
              <a:gd name="T22" fmla="*/ 1041 w 1839"/>
              <a:gd name="T23" fmla="*/ 379 h 673"/>
              <a:gd name="T24" fmla="*/ 925 w 1839"/>
              <a:gd name="T25" fmla="*/ 327 h 673"/>
              <a:gd name="T26" fmla="*/ 802 w 1839"/>
              <a:gd name="T27" fmla="*/ 272 h 673"/>
              <a:gd name="T28" fmla="*/ 680 w 1839"/>
              <a:gd name="T29" fmla="*/ 218 h 673"/>
              <a:gd name="T30" fmla="*/ 559 w 1839"/>
              <a:gd name="T31" fmla="*/ 167 h 673"/>
              <a:gd name="T32" fmla="*/ 424 w 1839"/>
              <a:gd name="T33" fmla="*/ 112 h 673"/>
              <a:gd name="T34" fmla="*/ 279 w 1839"/>
              <a:gd name="T35" fmla="*/ 60 h 673"/>
              <a:gd name="T36" fmla="*/ 187 w 1839"/>
              <a:gd name="T37" fmla="*/ 32 h 673"/>
              <a:gd name="T38" fmla="*/ 132 w 1839"/>
              <a:gd name="T39" fmla="*/ 19 h 673"/>
              <a:gd name="T40" fmla="*/ 92 w 1839"/>
              <a:gd name="T41" fmla="*/ 12 h 673"/>
              <a:gd name="T42" fmla="*/ 70 w 1839"/>
              <a:gd name="T43" fmla="*/ 7 h 673"/>
              <a:gd name="T44" fmla="*/ 58 w 1839"/>
              <a:gd name="T45" fmla="*/ 6 h 673"/>
              <a:gd name="T46" fmla="*/ 42 w 1839"/>
              <a:gd name="T47" fmla="*/ 4 h 673"/>
              <a:gd name="T48" fmla="*/ 23 w 1839"/>
              <a:gd name="T49" fmla="*/ 2 h 673"/>
              <a:gd name="T50" fmla="*/ 0 w 1839"/>
              <a:gd name="T51" fmla="*/ 0 h 673"/>
              <a:gd name="T52" fmla="*/ 23 w 1839"/>
              <a:gd name="T53" fmla="*/ 2 h 673"/>
              <a:gd name="T54" fmla="*/ 42 w 1839"/>
              <a:gd name="T55" fmla="*/ 4 h 673"/>
              <a:gd name="T56" fmla="*/ 58 w 1839"/>
              <a:gd name="T57" fmla="*/ 6 h 673"/>
              <a:gd name="T58" fmla="*/ 70 w 1839"/>
              <a:gd name="T59" fmla="*/ 7 h 673"/>
              <a:gd name="T60" fmla="*/ 92 w 1839"/>
              <a:gd name="T61" fmla="*/ 12 h 673"/>
              <a:gd name="T62" fmla="*/ 132 w 1839"/>
              <a:gd name="T63" fmla="*/ 19 h 673"/>
              <a:gd name="T64" fmla="*/ 187 w 1839"/>
              <a:gd name="T65" fmla="*/ 32 h 673"/>
              <a:gd name="T66" fmla="*/ 279 w 1839"/>
              <a:gd name="T67" fmla="*/ 60 h 673"/>
              <a:gd name="T68" fmla="*/ 424 w 1839"/>
              <a:gd name="T69" fmla="*/ 112 h 673"/>
              <a:gd name="T70" fmla="*/ 559 w 1839"/>
              <a:gd name="T71" fmla="*/ 167 h 673"/>
              <a:gd name="T72" fmla="*/ 680 w 1839"/>
              <a:gd name="T73" fmla="*/ 218 h 673"/>
              <a:gd name="T74" fmla="*/ 802 w 1839"/>
              <a:gd name="T75" fmla="*/ 272 h 673"/>
              <a:gd name="T76" fmla="*/ 925 w 1839"/>
              <a:gd name="T77" fmla="*/ 327 h 673"/>
              <a:gd name="T78" fmla="*/ 1041 w 1839"/>
              <a:gd name="T79" fmla="*/ 379 h 673"/>
              <a:gd name="T80" fmla="*/ 1163 w 1839"/>
              <a:gd name="T81" fmla="*/ 433 h 673"/>
              <a:gd name="T82" fmla="*/ 1290 w 1839"/>
              <a:gd name="T83" fmla="*/ 490 h 673"/>
              <a:gd name="T84" fmla="*/ 1410 w 1839"/>
              <a:gd name="T85" fmla="*/ 542 h 673"/>
              <a:gd name="T86" fmla="*/ 1544 w 1839"/>
              <a:gd name="T87" fmla="*/ 597 h 673"/>
              <a:gd name="T88" fmla="*/ 1697 w 1839"/>
              <a:gd name="T89" fmla="*/ 650 h 673"/>
              <a:gd name="T90" fmla="*/ 1749 w 1839"/>
              <a:gd name="T91" fmla="*/ 663 h 673"/>
              <a:gd name="T92" fmla="*/ 1768 w 1839"/>
              <a:gd name="T93" fmla="*/ 666 h 673"/>
              <a:gd name="T94" fmla="*/ 1791 w 1839"/>
              <a:gd name="T95" fmla="*/ 670 h 673"/>
              <a:gd name="T96" fmla="*/ 1807 w 1839"/>
              <a:gd name="T97" fmla="*/ 671 h 673"/>
              <a:gd name="T98" fmla="*/ 1833 w 1839"/>
              <a:gd name="T99" fmla="*/ 673 h 673"/>
              <a:gd name="T100" fmla="*/ 1839 w 1839"/>
              <a:gd name="T101" fmla="*/ 673 h 67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39"/>
              <a:gd name="T154" fmla="*/ 0 h 673"/>
              <a:gd name="T155" fmla="*/ 1839 w 1839"/>
              <a:gd name="T156" fmla="*/ 673 h 67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39" h="673">
                <a:moveTo>
                  <a:pt x="1839" y="673"/>
                </a:moveTo>
                <a:lnTo>
                  <a:pt x="1833" y="673"/>
                </a:lnTo>
                <a:lnTo>
                  <a:pt x="1807" y="671"/>
                </a:lnTo>
                <a:lnTo>
                  <a:pt x="1791" y="670"/>
                </a:lnTo>
                <a:lnTo>
                  <a:pt x="1768" y="666"/>
                </a:lnTo>
                <a:lnTo>
                  <a:pt x="1749" y="663"/>
                </a:lnTo>
                <a:lnTo>
                  <a:pt x="1697" y="650"/>
                </a:lnTo>
                <a:lnTo>
                  <a:pt x="1544" y="597"/>
                </a:lnTo>
                <a:lnTo>
                  <a:pt x="1410" y="542"/>
                </a:lnTo>
                <a:lnTo>
                  <a:pt x="1290" y="490"/>
                </a:lnTo>
                <a:lnTo>
                  <a:pt x="1163" y="433"/>
                </a:lnTo>
                <a:lnTo>
                  <a:pt x="1041" y="379"/>
                </a:lnTo>
                <a:lnTo>
                  <a:pt x="925" y="327"/>
                </a:lnTo>
                <a:lnTo>
                  <a:pt x="802" y="272"/>
                </a:lnTo>
                <a:lnTo>
                  <a:pt x="680" y="218"/>
                </a:lnTo>
                <a:lnTo>
                  <a:pt x="559" y="167"/>
                </a:lnTo>
                <a:lnTo>
                  <a:pt x="424" y="112"/>
                </a:lnTo>
                <a:lnTo>
                  <a:pt x="279" y="60"/>
                </a:lnTo>
                <a:lnTo>
                  <a:pt x="187" y="32"/>
                </a:lnTo>
                <a:lnTo>
                  <a:pt x="132" y="19"/>
                </a:lnTo>
                <a:lnTo>
                  <a:pt x="92" y="12"/>
                </a:lnTo>
                <a:lnTo>
                  <a:pt x="70" y="7"/>
                </a:lnTo>
                <a:lnTo>
                  <a:pt x="58" y="6"/>
                </a:lnTo>
                <a:lnTo>
                  <a:pt x="42" y="4"/>
                </a:lnTo>
                <a:lnTo>
                  <a:pt x="23" y="2"/>
                </a:lnTo>
                <a:lnTo>
                  <a:pt x="0" y="0"/>
                </a:lnTo>
                <a:lnTo>
                  <a:pt x="23" y="2"/>
                </a:lnTo>
                <a:lnTo>
                  <a:pt x="42" y="4"/>
                </a:lnTo>
                <a:lnTo>
                  <a:pt x="58" y="6"/>
                </a:lnTo>
                <a:lnTo>
                  <a:pt x="70" y="7"/>
                </a:lnTo>
                <a:lnTo>
                  <a:pt x="92" y="12"/>
                </a:lnTo>
                <a:lnTo>
                  <a:pt x="132" y="19"/>
                </a:lnTo>
                <a:lnTo>
                  <a:pt x="187" y="32"/>
                </a:lnTo>
                <a:lnTo>
                  <a:pt x="279" y="60"/>
                </a:lnTo>
                <a:lnTo>
                  <a:pt x="424" y="112"/>
                </a:lnTo>
                <a:lnTo>
                  <a:pt x="559" y="167"/>
                </a:lnTo>
                <a:lnTo>
                  <a:pt x="680" y="218"/>
                </a:lnTo>
                <a:lnTo>
                  <a:pt x="802" y="272"/>
                </a:lnTo>
                <a:lnTo>
                  <a:pt x="925" y="327"/>
                </a:lnTo>
                <a:lnTo>
                  <a:pt x="1041" y="379"/>
                </a:lnTo>
                <a:lnTo>
                  <a:pt x="1163" y="433"/>
                </a:lnTo>
                <a:lnTo>
                  <a:pt x="1290" y="490"/>
                </a:lnTo>
                <a:lnTo>
                  <a:pt x="1410" y="542"/>
                </a:lnTo>
                <a:lnTo>
                  <a:pt x="1544" y="597"/>
                </a:lnTo>
                <a:lnTo>
                  <a:pt x="1697" y="650"/>
                </a:lnTo>
                <a:lnTo>
                  <a:pt x="1749" y="663"/>
                </a:lnTo>
                <a:lnTo>
                  <a:pt x="1768" y="666"/>
                </a:lnTo>
                <a:lnTo>
                  <a:pt x="1791" y="670"/>
                </a:lnTo>
                <a:lnTo>
                  <a:pt x="1807" y="671"/>
                </a:lnTo>
                <a:lnTo>
                  <a:pt x="1833" y="673"/>
                </a:lnTo>
                <a:lnTo>
                  <a:pt x="1839" y="673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" name="Freeform 14"/>
          <p:cNvSpPr>
            <a:spLocks/>
          </p:cNvSpPr>
          <p:nvPr/>
        </p:nvSpPr>
        <p:spPr bwMode="auto">
          <a:xfrm>
            <a:off x="892175" y="1732458"/>
            <a:ext cx="2252663" cy="838200"/>
          </a:xfrm>
          <a:custGeom>
            <a:avLst/>
            <a:gdLst>
              <a:gd name="T0" fmla="*/ 0 w 1537"/>
              <a:gd name="T1" fmla="*/ 528 h 528"/>
              <a:gd name="T2" fmla="*/ 16 w 1537"/>
              <a:gd name="T3" fmla="*/ 526 h 528"/>
              <a:gd name="T4" fmla="*/ 29 w 1537"/>
              <a:gd name="T5" fmla="*/ 526 h 528"/>
              <a:gd name="T6" fmla="*/ 39 w 1537"/>
              <a:gd name="T7" fmla="*/ 525 h 528"/>
              <a:gd name="T8" fmla="*/ 54 w 1537"/>
              <a:gd name="T9" fmla="*/ 523 h 528"/>
              <a:gd name="T10" fmla="*/ 94 w 1537"/>
              <a:gd name="T11" fmla="*/ 518 h 528"/>
              <a:gd name="T12" fmla="*/ 129 w 1537"/>
              <a:gd name="T13" fmla="*/ 512 h 528"/>
              <a:gd name="T14" fmla="*/ 235 w 1537"/>
              <a:gd name="T15" fmla="*/ 486 h 528"/>
              <a:gd name="T16" fmla="*/ 401 w 1537"/>
              <a:gd name="T17" fmla="*/ 430 h 528"/>
              <a:gd name="T18" fmla="*/ 546 w 1537"/>
              <a:gd name="T19" fmla="*/ 375 h 528"/>
              <a:gd name="T20" fmla="*/ 677 w 1537"/>
              <a:gd name="T21" fmla="*/ 321 h 528"/>
              <a:gd name="T22" fmla="*/ 803 w 1537"/>
              <a:gd name="T23" fmla="*/ 271 h 528"/>
              <a:gd name="T24" fmla="*/ 935 w 1537"/>
              <a:gd name="T25" fmla="*/ 215 h 528"/>
              <a:gd name="T26" fmla="*/ 1066 w 1537"/>
              <a:gd name="T27" fmla="*/ 163 h 528"/>
              <a:gd name="T28" fmla="*/ 1210 w 1537"/>
              <a:gd name="T29" fmla="*/ 106 h 528"/>
              <a:gd name="T30" fmla="*/ 1359 w 1537"/>
              <a:gd name="T31" fmla="*/ 53 h 528"/>
              <a:gd name="T32" fmla="*/ 1529 w 1537"/>
              <a:gd name="T33" fmla="*/ 2 h 528"/>
              <a:gd name="T34" fmla="*/ 1537 w 1537"/>
              <a:gd name="T35" fmla="*/ 0 h 528"/>
              <a:gd name="T36" fmla="*/ 1529 w 1537"/>
              <a:gd name="T37" fmla="*/ 2 h 528"/>
              <a:gd name="T38" fmla="*/ 1359 w 1537"/>
              <a:gd name="T39" fmla="*/ 53 h 528"/>
              <a:gd name="T40" fmla="*/ 1210 w 1537"/>
              <a:gd name="T41" fmla="*/ 106 h 528"/>
              <a:gd name="T42" fmla="*/ 1066 w 1537"/>
              <a:gd name="T43" fmla="*/ 163 h 528"/>
              <a:gd name="T44" fmla="*/ 935 w 1537"/>
              <a:gd name="T45" fmla="*/ 215 h 528"/>
              <a:gd name="T46" fmla="*/ 803 w 1537"/>
              <a:gd name="T47" fmla="*/ 271 h 528"/>
              <a:gd name="T48" fmla="*/ 677 w 1537"/>
              <a:gd name="T49" fmla="*/ 321 h 528"/>
              <a:gd name="T50" fmla="*/ 546 w 1537"/>
              <a:gd name="T51" fmla="*/ 375 h 528"/>
              <a:gd name="T52" fmla="*/ 401 w 1537"/>
              <a:gd name="T53" fmla="*/ 430 h 528"/>
              <a:gd name="T54" fmla="*/ 235 w 1537"/>
              <a:gd name="T55" fmla="*/ 486 h 528"/>
              <a:gd name="T56" fmla="*/ 129 w 1537"/>
              <a:gd name="T57" fmla="*/ 512 h 528"/>
              <a:gd name="T58" fmla="*/ 94 w 1537"/>
              <a:gd name="T59" fmla="*/ 518 h 528"/>
              <a:gd name="T60" fmla="*/ 54 w 1537"/>
              <a:gd name="T61" fmla="*/ 523 h 528"/>
              <a:gd name="T62" fmla="*/ 39 w 1537"/>
              <a:gd name="T63" fmla="*/ 525 h 528"/>
              <a:gd name="T64" fmla="*/ 29 w 1537"/>
              <a:gd name="T65" fmla="*/ 526 h 528"/>
              <a:gd name="T66" fmla="*/ 16 w 1537"/>
              <a:gd name="T67" fmla="*/ 526 h 528"/>
              <a:gd name="T68" fmla="*/ 0 w 1537"/>
              <a:gd name="T69" fmla="*/ 528 h 5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537"/>
              <a:gd name="T106" fmla="*/ 0 h 528"/>
              <a:gd name="T107" fmla="*/ 1537 w 1537"/>
              <a:gd name="T108" fmla="*/ 528 h 5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537" h="528">
                <a:moveTo>
                  <a:pt x="0" y="528"/>
                </a:moveTo>
                <a:lnTo>
                  <a:pt x="16" y="526"/>
                </a:lnTo>
                <a:lnTo>
                  <a:pt x="29" y="526"/>
                </a:lnTo>
                <a:lnTo>
                  <a:pt x="39" y="525"/>
                </a:lnTo>
                <a:lnTo>
                  <a:pt x="54" y="523"/>
                </a:lnTo>
                <a:lnTo>
                  <a:pt x="94" y="518"/>
                </a:lnTo>
                <a:lnTo>
                  <a:pt x="129" y="512"/>
                </a:lnTo>
                <a:lnTo>
                  <a:pt x="235" y="486"/>
                </a:lnTo>
                <a:lnTo>
                  <a:pt x="401" y="430"/>
                </a:lnTo>
                <a:lnTo>
                  <a:pt x="546" y="375"/>
                </a:lnTo>
                <a:lnTo>
                  <a:pt x="677" y="321"/>
                </a:lnTo>
                <a:lnTo>
                  <a:pt x="803" y="271"/>
                </a:lnTo>
                <a:lnTo>
                  <a:pt x="935" y="215"/>
                </a:lnTo>
                <a:lnTo>
                  <a:pt x="1066" y="163"/>
                </a:lnTo>
                <a:lnTo>
                  <a:pt x="1210" y="106"/>
                </a:lnTo>
                <a:lnTo>
                  <a:pt x="1359" y="53"/>
                </a:lnTo>
                <a:lnTo>
                  <a:pt x="1529" y="2"/>
                </a:lnTo>
                <a:lnTo>
                  <a:pt x="1537" y="0"/>
                </a:lnTo>
                <a:lnTo>
                  <a:pt x="1529" y="2"/>
                </a:lnTo>
                <a:lnTo>
                  <a:pt x="1359" y="53"/>
                </a:lnTo>
                <a:lnTo>
                  <a:pt x="1210" y="106"/>
                </a:lnTo>
                <a:lnTo>
                  <a:pt x="1066" y="163"/>
                </a:lnTo>
                <a:lnTo>
                  <a:pt x="935" y="215"/>
                </a:lnTo>
                <a:lnTo>
                  <a:pt x="803" y="271"/>
                </a:lnTo>
                <a:lnTo>
                  <a:pt x="677" y="321"/>
                </a:lnTo>
                <a:lnTo>
                  <a:pt x="546" y="375"/>
                </a:lnTo>
                <a:lnTo>
                  <a:pt x="401" y="430"/>
                </a:lnTo>
                <a:lnTo>
                  <a:pt x="235" y="486"/>
                </a:lnTo>
                <a:lnTo>
                  <a:pt x="129" y="512"/>
                </a:lnTo>
                <a:lnTo>
                  <a:pt x="94" y="518"/>
                </a:lnTo>
                <a:lnTo>
                  <a:pt x="54" y="523"/>
                </a:lnTo>
                <a:lnTo>
                  <a:pt x="39" y="525"/>
                </a:lnTo>
                <a:lnTo>
                  <a:pt x="29" y="526"/>
                </a:lnTo>
                <a:lnTo>
                  <a:pt x="16" y="526"/>
                </a:lnTo>
                <a:lnTo>
                  <a:pt x="0" y="528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" name="Freeform 15"/>
          <p:cNvSpPr>
            <a:spLocks/>
          </p:cNvSpPr>
          <p:nvPr/>
        </p:nvSpPr>
        <p:spPr bwMode="auto">
          <a:xfrm>
            <a:off x="847725" y="2637333"/>
            <a:ext cx="2760663" cy="3282950"/>
          </a:xfrm>
          <a:custGeom>
            <a:avLst/>
            <a:gdLst>
              <a:gd name="T0" fmla="*/ 95 w 1884"/>
              <a:gd name="T1" fmla="*/ 2015 h 2068"/>
              <a:gd name="T2" fmla="*/ 297 w 1884"/>
              <a:gd name="T3" fmla="*/ 1905 h 2068"/>
              <a:gd name="T4" fmla="*/ 491 w 1884"/>
              <a:gd name="T5" fmla="*/ 1797 h 2068"/>
              <a:gd name="T6" fmla="*/ 690 w 1884"/>
              <a:gd name="T7" fmla="*/ 1688 h 2068"/>
              <a:gd name="T8" fmla="*/ 884 w 1884"/>
              <a:gd name="T9" fmla="*/ 1582 h 2068"/>
              <a:gd name="T10" fmla="*/ 1081 w 1884"/>
              <a:gd name="T11" fmla="*/ 1473 h 2068"/>
              <a:gd name="T12" fmla="*/ 1274 w 1884"/>
              <a:gd name="T13" fmla="*/ 1367 h 2068"/>
              <a:gd name="T14" fmla="*/ 1470 w 1884"/>
              <a:gd name="T15" fmla="*/ 1260 h 2068"/>
              <a:gd name="T16" fmla="*/ 1663 w 1884"/>
              <a:gd name="T17" fmla="*/ 1154 h 2068"/>
              <a:gd name="T18" fmla="*/ 1810 w 1884"/>
              <a:gd name="T19" fmla="*/ 1074 h 2068"/>
              <a:gd name="T20" fmla="*/ 1874 w 1884"/>
              <a:gd name="T21" fmla="*/ 1037 h 2068"/>
              <a:gd name="T22" fmla="*/ 1881 w 1884"/>
              <a:gd name="T23" fmla="*/ 1033 h 2068"/>
              <a:gd name="T24" fmla="*/ 1883 w 1884"/>
              <a:gd name="T25" fmla="*/ 1032 h 2068"/>
              <a:gd name="T26" fmla="*/ 1857 w 1884"/>
              <a:gd name="T27" fmla="*/ 1016 h 2068"/>
              <a:gd name="T28" fmla="*/ 1708 w 1884"/>
              <a:gd name="T29" fmla="*/ 934 h 2068"/>
              <a:gd name="T30" fmla="*/ 1512 w 1884"/>
              <a:gd name="T31" fmla="*/ 828 h 2068"/>
              <a:gd name="T32" fmla="*/ 1322 w 1884"/>
              <a:gd name="T33" fmla="*/ 724 h 2068"/>
              <a:gd name="T34" fmla="*/ 1128 w 1884"/>
              <a:gd name="T35" fmla="*/ 616 h 2068"/>
              <a:gd name="T36" fmla="*/ 929 w 1884"/>
              <a:gd name="T37" fmla="*/ 507 h 2068"/>
              <a:gd name="T38" fmla="*/ 734 w 1884"/>
              <a:gd name="T39" fmla="*/ 399 h 2068"/>
              <a:gd name="T40" fmla="*/ 536 w 1884"/>
              <a:gd name="T41" fmla="*/ 290 h 2068"/>
              <a:gd name="T42" fmla="*/ 342 w 1884"/>
              <a:gd name="T43" fmla="*/ 184 h 2068"/>
              <a:gd name="T44" fmla="*/ 144 w 1884"/>
              <a:gd name="T45" fmla="*/ 75 h 2068"/>
              <a:gd name="T46" fmla="*/ 25 w 1884"/>
              <a:gd name="T47" fmla="*/ 10 h 2068"/>
              <a:gd name="T48" fmla="*/ 8 w 1884"/>
              <a:gd name="T49" fmla="*/ 0 h 2068"/>
              <a:gd name="T50" fmla="*/ 25 w 1884"/>
              <a:gd name="T51" fmla="*/ 10 h 2068"/>
              <a:gd name="T52" fmla="*/ 144 w 1884"/>
              <a:gd name="T53" fmla="*/ 75 h 2068"/>
              <a:gd name="T54" fmla="*/ 342 w 1884"/>
              <a:gd name="T55" fmla="*/ 184 h 2068"/>
              <a:gd name="T56" fmla="*/ 536 w 1884"/>
              <a:gd name="T57" fmla="*/ 290 h 2068"/>
              <a:gd name="T58" fmla="*/ 734 w 1884"/>
              <a:gd name="T59" fmla="*/ 399 h 2068"/>
              <a:gd name="T60" fmla="*/ 929 w 1884"/>
              <a:gd name="T61" fmla="*/ 507 h 2068"/>
              <a:gd name="T62" fmla="*/ 1128 w 1884"/>
              <a:gd name="T63" fmla="*/ 616 h 2068"/>
              <a:gd name="T64" fmla="*/ 1322 w 1884"/>
              <a:gd name="T65" fmla="*/ 724 h 2068"/>
              <a:gd name="T66" fmla="*/ 1512 w 1884"/>
              <a:gd name="T67" fmla="*/ 828 h 2068"/>
              <a:gd name="T68" fmla="*/ 1708 w 1884"/>
              <a:gd name="T69" fmla="*/ 934 h 2068"/>
              <a:gd name="T70" fmla="*/ 1857 w 1884"/>
              <a:gd name="T71" fmla="*/ 1016 h 2068"/>
              <a:gd name="T72" fmla="*/ 1883 w 1884"/>
              <a:gd name="T73" fmla="*/ 1032 h 2068"/>
              <a:gd name="T74" fmla="*/ 1881 w 1884"/>
              <a:gd name="T75" fmla="*/ 1033 h 2068"/>
              <a:gd name="T76" fmla="*/ 1874 w 1884"/>
              <a:gd name="T77" fmla="*/ 1037 h 2068"/>
              <a:gd name="T78" fmla="*/ 1810 w 1884"/>
              <a:gd name="T79" fmla="*/ 1074 h 2068"/>
              <a:gd name="T80" fmla="*/ 1663 w 1884"/>
              <a:gd name="T81" fmla="*/ 1154 h 2068"/>
              <a:gd name="T82" fmla="*/ 1470 w 1884"/>
              <a:gd name="T83" fmla="*/ 1260 h 2068"/>
              <a:gd name="T84" fmla="*/ 1274 w 1884"/>
              <a:gd name="T85" fmla="*/ 1367 h 2068"/>
              <a:gd name="T86" fmla="*/ 1081 w 1884"/>
              <a:gd name="T87" fmla="*/ 1473 h 2068"/>
              <a:gd name="T88" fmla="*/ 884 w 1884"/>
              <a:gd name="T89" fmla="*/ 1582 h 2068"/>
              <a:gd name="T90" fmla="*/ 690 w 1884"/>
              <a:gd name="T91" fmla="*/ 1688 h 2068"/>
              <a:gd name="T92" fmla="*/ 491 w 1884"/>
              <a:gd name="T93" fmla="*/ 1797 h 2068"/>
              <a:gd name="T94" fmla="*/ 297 w 1884"/>
              <a:gd name="T95" fmla="*/ 1905 h 2068"/>
              <a:gd name="T96" fmla="*/ 95 w 1884"/>
              <a:gd name="T97" fmla="*/ 2015 h 20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884"/>
              <a:gd name="T148" fmla="*/ 0 h 2068"/>
              <a:gd name="T149" fmla="*/ 1884 w 1884"/>
              <a:gd name="T150" fmla="*/ 2068 h 206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884" h="2068">
                <a:moveTo>
                  <a:pt x="0" y="2068"/>
                </a:moveTo>
                <a:lnTo>
                  <a:pt x="95" y="2015"/>
                </a:lnTo>
                <a:lnTo>
                  <a:pt x="199" y="1959"/>
                </a:lnTo>
                <a:lnTo>
                  <a:pt x="297" y="1905"/>
                </a:lnTo>
                <a:lnTo>
                  <a:pt x="391" y="1853"/>
                </a:lnTo>
                <a:lnTo>
                  <a:pt x="491" y="1797"/>
                </a:lnTo>
                <a:lnTo>
                  <a:pt x="587" y="1745"/>
                </a:lnTo>
                <a:lnTo>
                  <a:pt x="690" y="1688"/>
                </a:lnTo>
                <a:lnTo>
                  <a:pt x="788" y="1635"/>
                </a:lnTo>
                <a:lnTo>
                  <a:pt x="884" y="1582"/>
                </a:lnTo>
                <a:lnTo>
                  <a:pt x="984" y="1527"/>
                </a:lnTo>
                <a:lnTo>
                  <a:pt x="1081" y="1473"/>
                </a:lnTo>
                <a:lnTo>
                  <a:pt x="1174" y="1422"/>
                </a:lnTo>
                <a:lnTo>
                  <a:pt x="1274" y="1367"/>
                </a:lnTo>
                <a:lnTo>
                  <a:pt x="1370" y="1315"/>
                </a:lnTo>
                <a:lnTo>
                  <a:pt x="1470" y="1260"/>
                </a:lnTo>
                <a:lnTo>
                  <a:pt x="1569" y="1205"/>
                </a:lnTo>
                <a:lnTo>
                  <a:pt x="1663" y="1154"/>
                </a:lnTo>
                <a:lnTo>
                  <a:pt x="1764" y="1098"/>
                </a:lnTo>
                <a:lnTo>
                  <a:pt x="1810" y="1074"/>
                </a:lnTo>
                <a:lnTo>
                  <a:pt x="1860" y="1045"/>
                </a:lnTo>
                <a:lnTo>
                  <a:pt x="1874" y="1037"/>
                </a:lnTo>
                <a:lnTo>
                  <a:pt x="1880" y="1034"/>
                </a:lnTo>
                <a:lnTo>
                  <a:pt x="1881" y="1033"/>
                </a:lnTo>
                <a:lnTo>
                  <a:pt x="1884" y="1032"/>
                </a:lnTo>
                <a:lnTo>
                  <a:pt x="1883" y="1032"/>
                </a:lnTo>
                <a:lnTo>
                  <a:pt x="1881" y="1030"/>
                </a:lnTo>
                <a:lnTo>
                  <a:pt x="1857" y="1016"/>
                </a:lnTo>
                <a:lnTo>
                  <a:pt x="1806" y="988"/>
                </a:lnTo>
                <a:lnTo>
                  <a:pt x="1708" y="934"/>
                </a:lnTo>
                <a:lnTo>
                  <a:pt x="1613" y="882"/>
                </a:lnTo>
                <a:lnTo>
                  <a:pt x="1512" y="828"/>
                </a:lnTo>
                <a:lnTo>
                  <a:pt x="1417" y="774"/>
                </a:lnTo>
                <a:lnTo>
                  <a:pt x="1322" y="724"/>
                </a:lnTo>
                <a:lnTo>
                  <a:pt x="1223" y="668"/>
                </a:lnTo>
                <a:lnTo>
                  <a:pt x="1128" y="616"/>
                </a:lnTo>
                <a:lnTo>
                  <a:pt x="1026" y="559"/>
                </a:lnTo>
                <a:lnTo>
                  <a:pt x="929" y="507"/>
                </a:lnTo>
                <a:lnTo>
                  <a:pt x="836" y="455"/>
                </a:lnTo>
                <a:lnTo>
                  <a:pt x="734" y="399"/>
                </a:lnTo>
                <a:lnTo>
                  <a:pt x="638" y="347"/>
                </a:lnTo>
                <a:lnTo>
                  <a:pt x="536" y="290"/>
                </a:lnTo>
                <a:lnTo>
                  <a:pt x="438" y="235"/>
                </a:lnTo>
                <a:lnTo>
                  <a:pt x="342" y="184"/>
                </a:lnTo>
                <a:lnTo>
                  <a:pt x="242" y="128"/>
                </a:lnTo>
                <a:lnTo>
                  <a:pt x="144" y="75"/>
                </a:lnTo>
                <a:lnTo>
                  <a:pt x="51" y="23"/>
                </a:lnTo>
                <a:lnTo>
                  <a:pt x="25" y="10"/>
                </a:lnTo>
                <a:lnTo>
                  <a:pt x="13" y="3"/>
                </a:lnTo>
                <a:lnTo>
                  <a:pt x="8" y="0"/>
                </a:lnTo>
                <a:lnTo>
                  <a:pt x="13" y="3"/>
                </a:lnTo>
                <a:lnTo>
                  <a:pt x="25" y="10"/>
                </a:lnTo>
                <a:lnTo>
                  <a:pt x="51" y="23"/>
                </a:lnTo>
                <a:lnTo>
                  <a:pt x="144" y="75"/>
                </a:lnTo>
                <a:lnTo>
                  <a:pt x="242" y="128"/>
                </a:lnTo>
                <a:lnTo>
                  <a:pt x="342" y="184"/>
                </a:lnTo>
                <a:lnTo>
                  <a:pt x="438" y="235"/>
                </a:lnTo>
                <a:lnTo>
                  <a:pt x="536" y="290"/>
                </a:lnTo>
                <a:lnTo>
                  <a:pt x="638" y="347"/>
                </a:lnTo>
                <a:lnTo>
                  <a:pt x="734" y="399"/>
                </a:lnTo>
                <a:lnTo>
                  <a:pt x="836" y="455"/>
                </a:lnTo>
                <a:lnTo>
                  <a:pt x="929" y="507"/>
                </a:lnTo>
                <a:lnTo>
                  <a:pt x="1026" y="559"/>
                </a:lnTo>
                <a:lnTo>
                  <a:pt x="1128" y="616"/>
                </a:lnTo>
                <a:lnTo>
                  <a:pt x="1223" y="668"/>
                </a:lnTo>
                <a:lnTo>
                  <a:pt x="1322" y="724"/>
                </a:lnTo>
                <a:lnTo>
                  <a:pt x="1417" y="774"/>
                </a:lnTo>
                <a:lnTo>
                  <a:pt x="1512" y="828"/>
                </a:lnTo>
                <a:lnTo>
                  <a:pt x="1613" y="882"/>
                </a:lnTo>
                <a:lnTo>
                  <a:pt x="1708" y="934"/>
                </a:lnTo>
                <a:lnTo>
                  <a:pt x="1806" y="988"/>
                </a:lnTo>
                <a:lnTo>
                  <a:pt x="1857" y="1016"/>
                </a:lnTo>
                <a:lnTo>
                  <a:pt x="1881" y="1030"/>
                </a:lnTo>
                <a:lnTo>
                  <a:pt x="1883" y="1032"/>
                </a:lnTo>
                <a:lnTo>
                  <a:pt x="1884" y="1032"/>
                </a:lnTo>
                <a:lnTo>
                  <a:pt x="1881" y="1033"/>
                </a:lnTo>
                <a:lnTo>
                  <a:pt x="1880" y="1034"/>
                </a:lnTo>
                <a:lnTo>
                  <a:pt x="1874" y="1037"/>
                </a:lnTo>
                <a:lnTo>
                  <a:pt x="1860" y="1045"/>
                </a:lnTo>
                <a:lnTo>
                  <a:pt x="1810" y="1074"/>
                </a:lnTo>
                <a:lnTo>
                  <a:pt x="1764" y="1098"/>
                </a:lnTo>
                <a:lnTo>
                  <a:pt x="1663" y="1154"/>
                </a:lnTo>
                <a:lnTo>
                  <a:pt x="1569" y="1205"/>
                </a:lnTo>
                <a:lnTo>
                  <a:pt x="1470" y="1260"/>
                </a:lnTo>
                <a:lnTo>
                  <a:pt x="1370" y="1315"/>
                </a:lnTo>
                <a:lnTo>
                  <a:pt x="1274" y="1367"/>
                </a:lnTo>
                <a:lnTo>
                  <a:pt x="1174" y="1422"/>
                </a:lnTo>
                <a:lnTo>
                  <a:pt x="1081" y="1473"/>
                </a:lnTo>
                <a:lnTo>
                  <a:pt x="984" y="1527"/>
                </a:lnTo>
                <a:lnTo>
                  <a:pt x="884" y="1582"/>
                </a:lnTo>
                <a:lnTo>
                  <a:pt x="788" y="1635"/>
                </a:lnTo>
                <a:lnTo>
                  <a:pt x="690" y="1688"/>
                </a:lnTo>
                <a:lnTo>
                  <a:pt x="587" y="1745"/>
                </a:lnTo>
                <a:lnTo>
                  <a:pt x="491" y="1797"/>
                </a:lnTo>
                <a:lnTo>
                  <a:pt x="391" y="1853"/>
                </a:lnTo>
                <a:lnTo>
                  <a:pt x="297" y="1905"/>
                </a:lnTo>
                <a:lnTo>
                  <a:pt x="199" y="1959"/>
                </a:lnTo>
                <a:lnTo>
                  <a:pt x="95" y="2015"/>
                </a:lnTo>
                <a:lnTo>
                  <a:pt x="0" y="2068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" name="Freeform 16"/>
          <p:cNvSpPr>
            <a:spLocks/>
          </p:cNvSpPr>
          <p:nvPr/>
        </p:nvSpPr>
        <p:spPr bwMode="auto">
          <a:xfrm>
            <a:off x="849313" y="1732458"/>
            <a:ext cx="1506537" cy="904875"/>
          </a:xfrm>
          <a:custGeom>
            <a:avLst/>
            <a:gdLst>
              <a:gd name="T0" fmla="*/ 6 w 1028"/>
              <a:gd name="T1" fmla="*/ 570 h 570"/>
              <a:gd name="T2" fmla="*/ 3 w 1028"/>
              <a:gd name="T3" fmla="*/ 568 h 570"/>
              <a:gd name="T4" fmla="*/ 0 w 1028"/>
              <a:gd name="T5" fmla="*/ 567 h 570"/>
              <a:gd name="T6" fmla="*/ 0 w 1028"/>
              <a:gd name="T7" fmla="*/ 566 h 570"/>
              <a:gd name="T8" fmla="*/ 3 w 1028"/>
              <a:gd name="T9" fmla="*/ 563 h 570"/>
              <a:gd name="T10" fmla="*/ 9 w 1028"/>
              <a:gd name="T11" fmla="*/ 560 h 570"/>
              <a:gd name="T12" fmla="*/ 23 w 1028"/>
              <a:gd name="T13" fmla="*/ 552 h 570"/>
              <a:gd name="T14" fmla="*/ 48 w 1028"/>
              <a:gd name="T15" fmla="*/ 539 h 570"/>
              <a:gd name="T16" fmla="*/ 149 w 1028"/>
              <a:gd name="T17" fmla="*/ 483 h 570"/>
              <a:gd name="T18" fmla="*/ 247 w 1028"/>
              <a:gd name="T19" fmla="*/ 429 h 570"/>
              <a:gd name="T20" fmla="*/ 340 w 1028"/>
              <a:gd name="T21" fmla="*/ 378 h 570"/>
              <a:gd name="T22" fmla="*/ 440 w 1028"/>
              <a:gd name="T23" fmla="*/ 323 h 570"/>
              <a:gd name="T24" fmla="*/ 536 w 1028"/>
              <a:gd name="T25" fmla="*/ 271 h 570"/>
              <a:gd name="T26" fmla="*/ 639 w 1028"/>
              <a:gd name="T27" fmla="*/ 214 h 570"/>
              <a:gd name="T28" fmla="*/ 738 w 1028"/>
              <a:gd name="T29" fmla="*/ 160 h 570"/>
              <a:gd name="T30" fmla="*/ 832 w 1028"/>
              <a:gd name="T31" fmla="*/ 108 h 570"/>
              <a:gd name="T32" fmla="*/ 932 w 1028"/>
              <a:gd name="T33" fmla="*/ 53 h 570"/>
              <a:gd name="T34" fmla="*/ 1028 w 1028"/>
              <a:gd name="T35" fmla="*/ 0 h 570"/>
              <a:gd name="T36" fmla="*/ 932 w 1028"/>
              <a:gd name="T37" fmla="*/ 53 h 570"/>
              <a:gd name="T38" fmla="*/ 832 w 1028"/>
              <a:gd name="T39" fmla="*/ 108 h 570"/>
              <a:gd name="T40" fmla="*/ 738 w 1028"/>
              <a:gd name="T41" fmla="*/ 160 h 570"/>
              <a:gd name="T42" fmla="*/ 639 w 1028"/>
              <a:gd name="T43" fmla="*/ 214 h 570"/>
              <a:gd name="T44" fmla="*/ 536 w 1028"/>
              <a:gd name="T45" fmla="*/ 271 h 570"/>
              <a:gd name="T46" fmla="*/ 440 w 1028"/>
              <a:gd name="T47" fmla="*/ 323 h 570"/>
              <a:gd name="T48" fmla="*/ 340 w 1028"/>
              <a:gd name="T49" fmla="*/ 378 h 570"/>
              <a:gd name="T50" fmla="*/ 247 w 1028"/>
              <a:gd name="T51" fmla="*/ 429 h 570"/>
              <a:gd name="T52" fmla="*/ 149 w 1028"/>
              <a:gd name="T53" fmla="*/ 483 h 570"/>
              <a:gd name="T54" fmla="*/ 48 w 1028"/>
              <a:gd name="T55" fmla="*/ 539 h 570"/>
              <a:gd name="T56" fmla="*/ 23 w 1028"/>
              <a:gd name="T57" fmla="*/ 552 h 570"/>
              <a:gd name="T58" fmla="*/ 9 w 1028"/>
              <a:gd name="T59" fmla="*/ 560 h 570"/>
              <a:gd name="T60" fmla="*/ 3 w 1028"/>
              <a:gd name="T61" fmla="*/ 563 h 570"/>
              <a:gd name="T62" fmla="*/ 0 w 1028"/>
              <a:gd name="T63" fmla="*/ 566 h 570"/>
              <a:gd name="T64" fmla="*/ 0 w 1028"/>
              <a:gd name="T65" fmla="*/ 567 h 570"/>
              <a:gd name="T66" fmla="*/ 3 w 1028"/>
              <a:gd name="T67" fmla="*/ 568 h 570"/>
              <a:gd name="T68" fmla="*/ 6 w 1028"/>
              <a:gd name="T69" fmla="*/ 570 h 57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28"/>
              <a:gd name="T106" fmla="*/ 0 h 570"/>
              <a:gd name="T107" fmla="*/ 1028 w 1028"/>
              <a:gd name="T108" fmla="*/ 570 h 57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28" h="570">
                <a:moveTo>
                  <a:pt x="6" y="570"/>
                </a:moveTo>
                <a:lnTo>
                  <a:pt x="3" y="568"/>
                </a:lnTo>
                <a:lnTo>
                  <a:pt x="0" y="567"/>
                </a:lnTo>
                <a:lnTo>
                  <a:pt x="0" y="566"/>
                </a:lnTo>
                <a:lnTo>
                  <a:pt x="3" y="563"/>
                </a:lnTo>
                <a:lnTo>
                  <a:pt x="9" y="560"/>
                </a:lnTo>
                <a:lnTo>
                  <a:pt x="23" y="552"/>
                </a:lnTo>
                <a:lnTo>
                  <a:pt x="48" y="539"/>
                </a:lnTo>
                <a:lnTo>
                  <a:pt x="149" y="483"/>
                </a:lnTo>
                <a:lnTo>
                  <a:pt x="247" y="429"/>
                </a:lnTo>
                <a:lnTo>
                  <a:pt x="340" y="378"/>
                </a:lnTo>
                <a:lnTo>
                  <a:pt x="440" y="323"/>
                </a:lnTo>
                <a:lnTo>
                  <a:pt x="536" y="271"/>
                </a:lnTo>
                <a:lnTo>
                  <a:pt x="639" y="214"/>
                </a:lnTo>
                <a:lnTo>
                  <a:pt x="738" y="160"/>
                </a:lnTo>
                <a:lnTo>
                  <a:pt x="832" y="108"/>
                </a:lnTo>
                <a:lnTo>
                  <a:pt x="932" y="53"/>
                </a:lnTo>
                <a:lnTo>
                  <a:pt x="1028" y="0"/>
                </a:lnTo>
                <a:lnTo>
                  <a:pt x="932" y="53"/>
                </a:lnTo>
                <a:lnTo>
                  <a:pt x="832" y="108"/>
                </a:lnTo>
                <a:lnTo>
                  <a:pt x="738" y="160"/>
                </a:lnTo>
                <a:lnTo>
                  <a:pt x="639" y="214"/>
                </a:lnTo>
                <a:lnTo>
                  <a:pt x="536" y="271"/>
                </a:lnTo>
                <a:lnTo>
                  <a:pt x="440" y="323"/>
                </a:lnTo>
                <a:lnTo>
                  <a:pt x="340" y="378"/>
                </a:lnTo>
                <a:lnTo>
                  <a:pt x="247" y="429"/>
                </a:lnTo>
                <a:lnTo>
                  <a:pt x="149" y="483"/>
                </a:lnTo>
                <a:lnTo>
                  <a:pt x="48" y="539"/>
                </a:lnTo>
                <a:lnTo>
                  <a:pt x="23" y="552"/>
                </a:lnTo>
                <a:lnTo>
                  <a:pt x="9" y="560"/>
                </a:lnTo>
                <a:lnTo>
                  <a:pt x="3" y="563"/>
                </a:lnTo>
                <a:lnTo>
                  <a:pt x="0" y="566"/>
                </a:lnTo>
                <a:lnTo>
                  <a:pt x="0" y="567"/>
                </a:lnTo>
                <a:lnTo>
                  <a:pt x="3" y="568"/>
                </a:lnTo>
                <a:lnTo>
                  <a:pt x="6" y="570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" name="Freeform 17"/>
          <p:cNvSpPr>
            <a:spLocks/>
          </p:cNvSpPr>
          <p:nvPr/>
        </p:nvSpPr>
        <p:spPr bwMode="auto">
          <a:xfrm flipV="1">
            <a:off x="2947988" y="4607421"/>
            <a:ext cx="76200" cy="76200"/>
          </a:xfrm>
          <a:custGeom>
            <a:avLst/>
            <a:gdLst>
              <a:gd name="T0" fmla="*/ 16 w 29"/>
              <a:gd name="T1" fmla="*/ 0 h 28"/>
              <a:gd name="T2" fmla="*/ 18 w 29"/>
              <a:gd name="T3" fmla="*/ 0 h 28"/>
              <a:gd name="T4" fmla="*/ 20 w 29"/>
              <a:gd name="T5" fmla="*/ 1 h 28"/>
              <a:gd name="T6" fmla="*/ 23 w 29"/>
              <a:gd name="T7" fmla="*/ 1 h 28"/>
              <a:gd name="T8" fmla="*/ 24 w 29"/>
              <a:gd name="T9" fmla="*/ 3 h 28"/>
              <a:gd name="T10" fmla="*/ 26 w 29"/>
              <a:gd name="T11" fmla="*/ 4 h 28"/>
              <a:gd name="T12" fmla="*/ 27 w 29"/>
              <a:gd name="T13" fmla="*/ 7 h 28"/>
              <a:gd name="T14" fmla="*/ 29 w 29"/>
              <a:gd name="T15" fmla="*/ 10 h 28"/>
              <a:gd name="T16" fmla="*/ 29 w 29"/>
              <a:gd name="T17" fmla="*/ 13 h 28"/>
              <a:gd name="T18" fmla="*/ 29 w 29"/>
              <a:gd name="T19" fmla="*/ 16 h 28"/>
              <a:gd name="T20" fmla="*/ 29 w 29"/>
              <a:gd name="T21" fmla="*/ 19 h 28"/>
              <a:gd name="T22" fmla="*/ 27 w 29"/>
              <a:gd name="T23" fmla="*/ 20 h 28"/>
              <a:gd name="T24" fmla="*/ 26 w 29"/>
              <a:gd name="T25" fmla="*/ 22 h 28"/>
              <a:gd name="T26" fmla="*/ 24 w 29"/>
              <a:gd name="T27" fmla="*/ 23 h 28"/>
              <a:gd name="T28" fmla="*/ 23 w 29"/>
              <a:gd name="T29" fmla="*/ 25 h 28"/>
              <a:gd name="T30" fmla="*/ 21 w 29"/>
              <a:gd name="T31" fmla="*/ 26 h 28"/>
              <a:gd name="T32" fmla="*/ 20 w 29"/>
              <a:gd name="T33" fmla="*/ 28 h 28"/>
              <a:gd name="T34" fmla="*/ 17 w 29"/>
              <a:gd name="T35" fmla="*/ 28 h 28"/>
              <a:gd name="T36" fmla="*/ 14 w 29"/>
              <a:gd name="T37" fmla="*/ 28 h 28"/>
              <a:gd name="T38" fmla="*/ 11 w 29"/>
              <a:gd name="T39" fmla="*/ 28 h 28"/>
              <a:gd name="T40" fmla="*/ 8 w 29"/>
              <a:gd name="T41" fmla="*/ 28 h 28"/>
              <a:gd name="T42" fmla="*/ 7 w 29"/>
              <a:gd name="T43" fmla="*/ 26 h 28"/>
              <a:gd name="T44" fmla="*/ 4 w 29"/>
              <a:gd name="T45" fmla="*/ 25 h 28"/>
              <a:gd name="T46" fmla="*/ 3 w 29"/>
              <a:gd name="T47" fmla="*/ 22 h 28"/>
              <a:gd name="T48" fmla="*/ 1 w 29"/>
              <a:gd name="T49" fmla="*/ 20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2 h 28"/>
              <a:gd name="T56" fmla="*/ 1 w 29"/>
              <a:gd name="T57" fmla="*/ 10 h 28"/>
              <a:gd name="T58" fmla="*/ 1 w 29"/>
              <a:gd name="T59" fmla="*/ 7 h 28"/>
              <a:gd name="T60" fmla="*/ 3 w 29"/>
              <a:gd name="T61" fmla="*/ 6 h 28"/>
              <a:gd name="T62" fmla="*/ 5 w 29"/>
              <a:gd name="T63" fmla="*/ 3 h 28"/>
              <a:gd name="T64" fmla="*/ 8 w 29"/>
              <a:gd name="T65" fmla="*/ 1 h 28"/>
              <a:gd name="T66" fmla="*/ 11 w 29"/>
              <a:gd name="T67" fmla="*/ 0 h 28"/>
              <a:gd name="T68" fmla="*/ 14 w 29"/>
              <a:gd name="T69" fmla="*/ 0 h 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"/>
              <a:gd name="T106" fmla="*/ 0 h 28"/>
              <a:gd name="T107" fmla="*/ 29 w 29"/>
              <a:gd name="T108" fmla="*/ 28 h 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" h="28">
                <a:moveTo>
                  <a:pt x="14" y="0"/>
                </a:moveTo>
                <a:lnTo>
                  <a:pt x="16" y="0"/>
                </a:lnTo>
                <a:lnTo>
                  <a:pt x="17" y="0"/>
                </a:lnTo>
                <a:lnTo>
                  <a:pt x="18" y="0"/>
                </a:lnTo>
                <a:lnTo>
                  <a:pt x="20" y="0"/>
                </a:lnTo>
                <a:lnTo>
                  <a:pt x="20" y="1"/>
                </a:lnTo>
                <a:lnTo>
                  <a:pt x="21" y="1"/>
                </a:lnTo>
                <a:lnTo>
                  <a:pt x="23" y="1"/>
                </a:lnTo>
                <a:lnTo>
                  <a:pt x="23" y="3"/>
                </a:lnTo>
                <a:lnTo>
                  <a:pt x="24" y="3"/>
                </a:lnTo>
                <a:lnTo>
                  <a:pt x="24" y="4"/>
                </a:lnTo>
                <a:lnTo>
                  <a:pt x="26" y="4"/>
                </a:lnTo>
                <a:lnTo>
                  <a:pt x="26" y="6"/>
                </a:lnTo>
                <a:lnTo>
                  <a:pt x="27" y="7"/>
                </a:lnTo>
                <a:lnTo>
                  <a:pt x="27" y="9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9" y="15"/>
                </a:lnTo>
                <a:lnTo>
                  <a:pt x="29" y="16"/>
                </a:lnTo>
                <a:lnTo>
                  <a:pt x="29" y="17"/>
                </a:lnTo>
                <a:lnTo>
                  <a:pt x="29" y="19"/>
                </a:lnTo>
                <a:lnTo>
                  <a:pt x="27" y="19"/>
                </a:lnTo>
                <a:lnTo>
                  <a:pt x="27" y="20"/>
                </a:lnTo>
                <a:lnTo>
                  <a:pt x="27" y="22"/>
                </a:lnTo>
                <a:lnTo>
                  <a:pt x="26" y="22"/>
                </a:lnTo>
                <a:lnTo>
                  <a:pt x="26" y="23"/>
                </a:lnTo>
                <a:lnTo>
                  <a:pt x="24" y="23"/>
                </a:lnTo>
                <a:lnTo>
                  <a:pt x="24" y="25"/>
                </a:lnTo>
                <a:lnTo>
                  <a:pt x="23" y="25"/>
                </a:lnTo>
                <a:lnTo>
                  <a:pt x="23" y="26"/>
                </a:lnTo>
                <a:lnTo>
                  <a:pt x="21" y="26"/>
                </a:lnTo>
                <a:lnTo>
                  <a:pt x="20" y="26"/>
                </a:lnTo>
                <a:lnTo>
                  <a:pt x="20" y="28"/>
                </a:lnTo>
                <a:lnTo>
                  <a:pt x="18" y="28"/>
                </a:lnTo>
                <a:lnTo>
                  <a:pt x="17" y="28"/>
                </a:lnTo>
                <a:lnTo>
                  <a:pt x="16" y="28"/>
                </a:lnTo>
                <a:lnTo>
                  <a:pt x="14" y="28"/>
                </a:lnTo>
                <a:lnTo>
                  <a:pt x="13" y="28"/>
                </a:lnTo>
                <a:lnTo>
                  <a:pt x="11" y="28"/>
                </a:lnTo>
                <a:lnTo>
                  <a:pt x="10" y="28"/>
                </a:lnTo>
                <a:lnTo>
                  <a:pt x="8" y="28"/>
                </a:lnTo>
                <a:lnTo>
                  <a:pt x="8" y="26"/>
                </a:lnTo>
                <a:lnTo>
                  <a:pt x="7" y="26"/>
                </a:lnTo>
                <a:lnTo>
                  <a:pt x="5" y="25"/>
                </a:lnTo>
                <a:lnTo>
                  <a:pt x="4" y="25"/>
                </a:lnTo>
                <a:lnTo>
                  <a:pt x="4" y="23"/>
                </a:lnTo>
                <a:lnTo>
                  <a:pt x="3" y="22"/>
                </a:lnTo>
                <a:lnTo>
                  <a:pt x="3" y="20"/>
                </a:lnTo>
                <a:lnTo>
                  <a:pt x="1" y="20"/>
                </a:lnTo>
                <a:lnTo>
                  <a:pt x="1" y="19"/>
                </a:lnTo>
                <a:lnTo>
                  <a:pt x="1" y="17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0" y="12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1" y="7"/>
                </a:lnTo>
                <a:lnTo>
                  <a:pt x="3" y="7"/>
                </a:lnTo>
                <a:lnTo>
                  <a:pt x="3" y="6"/>
                </a:lnTo>
                <a:lnTo>
                  <a:pt x="4" y="4"/>
                </a:lnTo>
                <a:lnTo>
                  <a:pt x="5" y="3"/>
                </a:lnTo>
                <a:lnTo>
                  <a:pt x="7" y="1"/>
                </a:lnTo>
                <a:lnTo>
                  <a:pt x="8" y="1"/>
                </a:lnTo>
                <a:lnTo>
                  <a:pt x="10" y="0"/>
                </a:lnTo>
                <a:lnTo>
                  <a:pt x="11" y="0"/>
                </a:lnTo>
                <a:lnTo>
                  <a:pt x="13" y="0"/>
                </a:lnTo>
                <a:lnTo>
                  <a:pt x="14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" name="Rectangle 18"/>
          <p:cNvSpPr>
            <a:spLocks noChangeArrowheads="1"/>
          </p:cNvSpPr>
          <p:nvPr/>
        </p:nvSpPr>
        <p:spPr bwMode="auto">
          <a:xfrm>
            <a:off x="1970088" y="4323258"/>
            <a:ext cx="1028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i="1" dirty="0">
                <a:latin typeface="Times New Roman" pitchFamily="18" charset="0"/>
              </a:rPr>
              <a:t>synchronous</a:t>
            </a:r>
          </a:p>
        </p:txBody>
      </p:sp>
      <p:sp>
        <p:nvSpPr>
          <p:cNvPr id="85" name="Text Box 19"/>
          <p:cNvSpPr txBox="1">
            <a:spLocks noChangeArrowheads="1"/>
          </p:cNvSpPr>
          <p:nvPr/>
        </p:nvSpPr>
        <p:spPr bwMode="auto">
          <a:xfrm>
            <a:off x="422275" y="2437308"/>
            <a:ext cx="436563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2</a:t>
            </a:r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 Box 20"/>
              <p:cNvSpPr txBox="1">
                <a:spLocks noChangeArrowheads="1"/>
              </p:cNvSpPr>
              <p:nvPr/>
            </p:nvSpPr>
            <p:spPr bwMode="auto">
              <a:xfrm>
                <a:off x="189906" y="1926133"/>
                <a:ext cx="655638" cy="338554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1600" i="1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86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906" y="1926133"/>
                <a:ext cx="655638" cy="338554"/>
              </a:xfrm>
              <a:prstGeom prst="rect">
                <a:avLst/>
              </a:prstGeom>
              <a:blipFill rotWithShape="0">
                <a:blip r:embed="rId7"/>
                <a:stretch>
                  <a:fillRect t="-100000" r="-67593" b="-164286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 Box 21"/>
          <p:cNvSpPr txBox="1">
            <a:spLocks noChangeArrowheads="1"/>
          </p:cNvSpPr>
          <p:nvPr/>
        </p:nvSpPr>
        <p:spPr bwMode="auto">
          <a:xfrm>
            <a:off x="1828800" y="2665908"/>
            <a:ext cx="1747838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speed of light line, </a:t>
            </a:r>
          </a:p>
          <a:p>
            <a:pPr eaLnBrk="0" hangingPunct="0"/>
            <a:r>
              <a:rPr lang="en-US" sz="1600" i="1">
                <a:latin typeface="Symbol" pitchFamily="18" charset="2"/>
              </a:rPr>
              <a:t>w = b </a:t>
            </a:r>
            <a:r>
              <a:rPr lang="en-US" sz="1600" i="1">
                <a:latin typeface="Times New Roman" pitchFamily="18" charset="0"/>
              </a:rPr>
              <a:t>/c</a:t>
            </a:r>
          </a:p>
        </p:txBody>
      </p:sp>
      <p:sp>
        <p:nvSpPr>
          <p:cNvPr id="88" name="Text Box 22"/>
          <p:cNvSpPr txBox="1">
            <a:spLocks noChangeArrowheads="1"/>
          </p:cNvSpPr>
          <p:nvPr/>
        </p:nvSpPr>
        <p:spPr bwMode="auto">
          <a:xfrm>
            <a:off x="492125" y="403750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89" name="Text Box 23"/>
          <p:cNvSpPr txBox="1">
            <a:spLocks noChangeArrowheads="1"/>
          </p:cNvSpPr>
          <p:nvPr/>
        </p:nvSpPr>
        <p:spPr bwMode="auto">
          <a:xfrm>
            <a:off x="352425" y="48757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p/2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90" name="Text Box 24"/>
          <p:cNvSpPr txBox="1">
            <a:spLocks noChangeArrowheads="1"/>
          </p:cNvSpPr>
          <p:nvPr/>
        </p:nvSpPr>
        <p:spPr bwMode="auto">
          <a:xfrm>
            <a:off x="3446463" y="592345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91" name="Text Box 25"/>
          <p:cNvSpPr txBox="1">
            <a:spLocks noChangeArrowheads="1"/>
          </p:cNvSpPr>
          <p:nvPr/>
        </p:nvSpPr>
        <p:spPr bwMode="auto">
          <a:xfrm>
            <a:off x="1970088" y="59425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p/2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92" name="Text Box 26"/>
          <p:cNvSpPr txBox="1">
            <a:spLocks noChangeArrowheads="1"/>
          </p:cNvSpPr>
          <p:nvPr/>
        </p:nvSpPr>
        <p:spPr bwMode="auto">
          <a:xfrm>
            <a:off x="2813050" y="60187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b </a:t>
            </a:r>
            <a:r>
              <a:rPr lang="en-US" sz="1600" i="1">
                <a:latin typeface="Times New Roman" pitchFamily="18" charset="0"/>
              </a:rPr>
              <a:t>L</a:t>
            </a:r>
          </a:p>
        </p:txBody>
      </p:sp>
      <p:sp>
        <p:nvSpPr>
          <p:cNvPr id="93" name="Text Box 40"/>
          <p:cNvSpPr txBox="1">
            <a:spLocks noChangeArrowheads="1"/>
          </p:cNvSpPr>
          <p:nvPr/>
        </p:nvSpPr>
        <p:spPr bwMode="auto">
          <a:xfrm>
            <a:off x="773113" y="592345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0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94" name="Line 43"/>
          <p:cNvSpPr>
            <a:spLocks noChangeShapeType="1"/>
          </p:cNvSpPr>
          <p:nvPr/>
        </p:nvSpPr>
        <p:spPr bwMode="auto">
          <a:xfrm flipV="1">
            <a:off x="2222695" y="4429131"/>
            <a:ext cx="1777801" cy="550830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5" name="Text Box 44"/>
          <p:cNvSpPr txBox="1">
            <a:spLocks noChangeArrowheads="1"/>
          </p:cNvSpPr>
          <p:nvPr/>
        </p:nvSpPr>
        <p:spPr bwMode="auto">
          <a:xfrm>
            <a:off x="3643306" y="5500702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0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96" name="Text Box 45"/>
          <p:cNvSpPr txBox="1">
            <a:spLocks noChangeArrowheads="1"/>
          </p:cNvSpPr>
          <p:nvPr/>
        </p:nvSpPr>
        <p:spPr bwMode="auto">
          <a:xfrm>
            <a:off x="3500430" y="4643446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p/2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97" name="Text Box 46"/>
          <p:cNvSpPr txBox="1">
            <a:spLocks noChangeArrowheads="1"/>
          </p:cNvSpPr>
          <p:nvPr/>
        </p:nvSpPr>
        <p:spPr bwMode="auto">
          <a:xfrm>
            <a:off x="3604033" y="1268201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98" name="Text Box 47"/>
          <p:cNvSpPr txBox="1">
            <a:spLocks noChangeArrowheads="1"/>
          </p:cNvSpPr>
          <p:nvPr/>
        </p:nvSpPr>
        <p:spPr bwMode="auto">
          <a:xfrm>
            <a:off x="3899759" y="2839616"/>
            <a:ext cx="633412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2p/3</a:t>
            </a:r>
            <a:endParaRPr lang="en-US" sz="1600" i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1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68" grpId="2" animBg="1"/>
      <p:bldP spid="69" grpId="0" animBg="1"/>
      <p:bldP spid="70" grpId="0" animBg="1"/>
      <p:bldP spid="70" grpId="1" animBg="1"/>
      <p:bldP spid="70" grpId="2" animBg="1"/>
      <p:bldP spid="77" grpId="0" animBg="1"/>
      <p:bldP spid="94" grpId="0" animBg="1"/>
      <p:bldP spid="94" grpId="1" animBg="1"/>
      <p:bldP spid="94" grpId="2" animBg="1"/>
      <p:bldP spid="95" grpId="0"/>
      <p:bldP spid="95" grpId="1"/>
      <p:bldP spid="95" grpId="2"/>
      <p:bldP spid="96" grpId="0"/>
      <p:bldP spid="96" grpId="1"/>
      <p:bldP spid="96" grpId="2"/>
      <p:bldP spid="97" grpId="0"/>
      <p:bldP spid="98" grpId="0"/>
      <p:bldP spid="98" grpId="1"/>
      <p:bldP spid="98" grpId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The elliptical cavity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/>
                  <a:t>The elliptical shape was found as </a:t>
                </a:r>
                <a:br>
                  <a:rPr lang="en-GB" sz="2000" dirty="0"/>
                </a:br>
                <a:r>
                  <a:rPr lang="en-GB" sz="2000" dirty="0"/>
                  <a:t>optimum compromise between</a:t>
                </a:r>
              </a:p>
              <a:p>
                <a:pPr lvl="1"/>
                <a:r>
                  <a:rPr lang="en-GB" sz="1800" dirty="0"/>
                  <a:t>maximum gradient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𝑎𝑐𝑐</m:t>
                        </m:r>
                      </m:sub>
                    </m:sSub>
                    <m:r>
                      <a:rPr lang="en-GB" sz="1800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𝑠𝑢𝑟𝑓</m:t>
                        </m:r>
                      </m:sub>
                    </m:sSub>
                  </m:oMath>
                </a14:m>
                <a:r>
                  <a:rPr lang="en-GB" sz="1800" dirty="0"/>
                  <a:t>)</a:t>
                </a:r>
              </a:p>
              <a:p>
                <a:pPr lvl="1"/>
                <a:r>
                  <a:rPr lang="en-GB" sz="1800" dirty="0"/>
                  <a:t>suppression of multipactor</a:t>
                </a:r>
              </a:p>
              <a:p>
                <a:pPr lvl="1"/>
                <a:r>
                  <a:rPr lang="en-GB" sz="1800" dirty="0"/>
                  <a:t>mode purity</a:t>
                </a:r>
              </a:p>
              <a:p>
                <a:pPr lvl="1"/>
                <a:r>
                  <a:rPr lang="en-GB" sz="1800" dirty="0"/>
                  <a:t>machinability</a:t>
                </a:r>
              </a:p>
              <a:p>
                <a:r>
                  <a:rPr lang="en-GB" sz="2000" dirty="0"/>
                  <a:t>Operated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000" dirty="0"/>
                  <a:t>-mode, i.e. cell length </a:t>
                </a:r>
                <a:br>
                  <a:rPr lang="en-GB" sz="2000" dirty="0"/>
                </a:br>
                <a:r>
                  <a:rPr lang="en-GB" sz="2000" dirty="0"/>
                  <a:t>is exactly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𝛽𝜆</m:t>
                        </m:r>
                      </m:num>
                      <m:den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has become de facto standard, </a:t>
                </a:r>
                <a:br>
                  <a:rPr lang="en-GB" sz="2000" dirty="0"/>
                </a:br>
                <a:r>
                  <a:rPr lang="en-GB" sz="2000" dirty="0"/>
                  <a:t>used for ions and leptons! E.g.:</a:t>
                </a:r>
              </a:p>
              <a:p>
                <a:pPr lvl="1"/>
                <a:r>
                  <a:rPr lang="en-GB" sz="1800" dirty="0"/>
                  <a:t>ILC/X-FEL: 1.3 GHz, 9-cell cavity</a:t>
                </a:r>
              </a:p>
              <a:p>
                <a:pPr lvl="1"/>
                <a:r>
                  <a:rPr lang="en-GB" sz="1800" dirty="0"/>
                  <a:t>SNS (805 MHz)</a:t>
                </a:r>
              </a:p>
              <a:p>
                <a:pPr lvl="1"/>
                <a:r>
                  <a:rPr lang="en-GB" sz="1800" dirty="0"/>
                  <a:t>SPL/ESS (704 MHz)</a:t>
                </a:r>
              </a:p>
              <a:p>
                <a:pPr lvl="1"/>
                <a:r>
                  <a:rPr lang="en-GB" sz="1800" dirty="0"/>
                  <a:t>LHC (400 </a:t>
                </a:r>
                <a:r>
                  <a:rPr lang="en-GB" sz="1800" dirty="0" smtClean="0"/>
                  <a:t>MHz)</a:t>
                </a:r>
                <a:endParaRPr lang="en-GB" sz="180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80" y="3163603"/>
            <a:ext cx="2157988" cy="3104394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640" y="1024540"/>
            <a:ext cx="2676577" cy="178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 bwMode="auto">
              <a:xfrm>
                <a:off x="7612763" y="1044869"/>
                <a:ext cx="1475917" cy="7386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latin typeface="+mn-lt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/>
                      </a:rPr>
                      <m:t>1.3 </m:t>
                    </m:r>
                    <m:r>
                      <m:rPr>
                        <m:sty m:val="p"/>
                      </m:rPr>
                      <a:rPr lang="en-GB" sz="1400" i="0" dirty="0" smtClean="0">
                        <a:latin typeface="Cambria Math"/>
                      </a:rPr>
                      <m:t>GHz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: </a:t>
                </a:r>
                <a:br>
                  <a:rPr lang="en-GB" sz="1400" dirty="0" smtClean="0">
                    <a:latin typeface="+mn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1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1400" b="0" i="1" smtClean="0">
                        <a:latin typeface="Cambria Math"/>
                      </a:rPr>
                      <m:t>=103.3 </m:t>
                    </m:r>
                    <m:r>
                      <m:rPr>
                        <m:sty m:val="p"/>
                      </m:rPr>
                      <a:rPr lang="en-GB" sz="1400" b="0" i="0" smtClean="0">
                        <a:latin typeface="Cambria Math"/>
                      </a:rPr>
                      <m:t>mm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, </a:t>
                </a:r>
                <a:br>
                  <a:rPr lang="en-GB" sz="1400" dirty="0" smtClean="0">
                    <a:latin typeface="+mn-lt"/>
                  </a:rPr>
                </a:b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2</m:t>
                    </m:r>
                    <m:r>
                      <a:rPr lang="en-GB" sz="1400" b="0" i="1" smtClean="0">
                        <a:latin typeface="Cambria Math"/>
                      </a:rPr>
                      <m:t>𝐿</m:t>
                    </m:r>
                    <m:r>
                      <a:rPr lang="en-GB" sz="1400" b="0" i="1" smtClean="0">
                        <a:latin typeface="Cambria Math"/>
                      </a:rPr>
                      <m:t>=115.3 </m:t>
                    </m:r>
                    <m:r>
                      <m:rPr>
                        <m:sty m:val="p"/>
                      </m:rPr>
                      <a:rPr lang="en-GB" sz="1400" b="0" i="0" smtClean="0">
                        <a:latin typeface="Cambria Math"/>
                      </a:rPr>
                      <m:t>mm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. </a:t>
                </a:r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763" y="1044869"/>
                <a:ext cx="1475917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1240" t="-820" r="-413" b="-73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 bwMode="auto">
          <a:xfrm>
            <a:off x="103239" y="6156772"/>
            <a:ext cx="50077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200" dirty="0" smtClean="0"/>
              <a:t>*): </a:t>
            </a:r>
            <a:r>
              <a:rPr lang="en-GB" sz="1200" dirty="0"/>
              <a:t>http://accelconf.web.cern.ch/</a:t>
            </a:r>
            <a:r>
              <a:rPr lang="en-GB" sz="1200" dirty="0" err="1"/>
              <a:t>AccelConf</a:t>
            </a:r>
            <a:r>
              <a:rPr lang="en-GB" sz="1200" dirty="0"/>
              <a:t>/SRF93/papers/srf93g01.pdf‎</a:t>
            </a:r>
          </a:p>
        </p:txBody>
      </p:sp>
      <p:pic>
        <p:nvPicPr>
          <p:cNvPr id="12" name="Picture 4" descr="Neunzeller_im_Einsatz_I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72903"/>
            <a:ext cx="2212498" cy="2931307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7183720" y="2691268"/>
            <a:ext cx="1960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D. </a:t>
            </a:r>
            <a:r>
              <a:rPr lang="en-GB" sz="2000" dirty="0" err="1" smtClean="0">
                <a:latin typeface="+mn-lt"/>
              </a:rPr>
              <a:t>Proch</a:t>
            </a:r>
            <a:r>
              <a:rPr lang="en-GB" sz="2000" dirty="0" smtClean="0">
                <a:latin typeface="+mn-lt"/>
              </a:rPr>
              <a:t>, 1993 </a:t>
            </a:r>
            <a:r>
              <a:rPr lang="en-GB" sz="2000" baseline="30000" dirty="0" smtClean="0">
                <a:latin typeface="+mn-lt"/>
              </a:rPr>
              <a:t>*)</a:t>
            </a:r>
            <a:endParaRPr lang="en-GB" sz="20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88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224126" cy="787473"/>
          </a:xfrm>
        </p:spPr>
        <p:txBody>
          <a:bodyPr>
            <a:normAutofit/>
          </a:bodyPr>
          <a:lstStyle/>
          <a:p>
            <a:r>
              <a:rPr lang="en-GB" sz="3200" dirty="0" smtClean="0"/>
              <a:t>Elliptical cavity – the </a:t>
            </a:r>
            <a:r>
              <a:rPr lang="en-GB" sz="3200" i="1" dirty="0" smtClean="0"/>
              <a:t>de facto </a:t>
            </a:r>
            <a:r>
              <a:rPr lang="en-GB" sz="3200" dirty="0" smtClean="0"/>
              <a:t>standard for SRF</a:t>
            </a:r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60" y="4669529"/>
            <a:ext cx="1479312" cy="42986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36588" y="1104004"/>
            <a:ext cx="16192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r>
              <a:rPr lang="en-GB" sz="1600"/>
              <a:t>FERMI 3.9 GHz </a:t>
            </a:r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88" y="2456929"/>
            <a:ext cx="2232025" cy="76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76" y="2461691"/>
            <a:ext cx="2087562" cy="752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226" y="5335461"/>
            <a:ext cx="1120311" cy="6837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50" y="3678510"/>
            <a:ext cx="1836737" cy="635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014307" y="2873273"/>
            <a:ext cx="4103687" cy="13144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3" y="1370704"/>
            <a:ext cx="1441450" cy="5857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50" y="3030810"/>
            <a:ext cx="1476375" cy="5921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161472" y="2065422"/>
            <a:ext cx="19081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r>
              <a:rPr lang="en-GB" sz="1600"/>
              <a:t>S-DALINAC 3 GHz </a:t>
            </a: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184960" y="2764110"/>
            <a:ext cx="1671544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</a:bodyPr>
          <a:lstStyle/>
          <a:p>
            <a:pPr algn="ctr"/>
            <a:r>
              <a:rPr lang="en-GB" sz="1600" dirty="0" smtClean="0"/>
              <a:t>CEBAF </a:t>
            </a:r>
            <a:r>
              <a:rPr lang="en-GB" sz="1600" dirty="0"/>
              <a:t>1.5 GHz </a:t>
            </a:r>
          </a:p>
        </p:txBody>
      </p:sp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191122" y="4377054"/>
            <a:ext cx="16192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 dirty="0"/>
              <a:t>HEPL 1.3 GHz 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3521138" y="1118291"/>
            <a:ext cx="219551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/>
              <a:t>TESLA/ILC 1.3 GHz </a:t>
            </a: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3132201" y="2172766"/>
            <a:ext cx="29352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 dirty="0"/>
              <a:t>SNS ß=0.61,0.81,  0.805 GHz </a:t>
            </a:r>
          </a:p>
        </p:txBody>
      </p:sp>
      <p:sp>
        <p:nvSpPr>
          <p:cNvPr id="20" name="Rectangle 35"/>
          <p:cNvSpPr>
            <a:spLocks noChangeArrowheads="1"/>
          </p:cNvSpPr>
          <p:nvPr/>
        </p:nvSpPr>
        <p:spPr bwMode="auto">
          <a:xfrm>
            <a:off x="3754501" y="3326879"/>
            <a:ext cx="16922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/>
              <a:t>HERA 0.5 GHz </a:t>
            </a: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1803088" y="5028420"/>
            <a:ext cx="16922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 dirty="0"/>
              <a:t>KEK-B 0.5 GHz </a:t>
            </a:r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164229" y="5151028"/>
            <a:ext cx="16922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 dirty="0"/>
              <a:t>CESR 0.5 GHz </a:t>
            </a:r>
          </a:p>
        </p:txBody>
      </p:sp>
      <p:sp>
        <p:nvSpPr>
          <p:cNvPr id="23" name="Rectangle 38"/>
          <p:cNvSpPr>
            <a:spLocks noChangeArrowheads="1"/>
          </p:cNvSpPr>
          <p:nvPr/>
        </p:nvSpPr>
        <p:spPr bwMode="auto">
          <a:xfrm>
            <a:off x="7229538" y="1189729"/>
            <a:ext cx="16922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/>
              <a:t>LEP 0.352 GHz </a:t>
            </a:r>
          </a:p>
        </p:txBody>
      </p:sp>
      <p:pic>
        <p:nvPicPr>
          <p:cNvPr id="24" name="Picture 4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59201" y="1370704"/>
            <a:ext cx="2682875" cy="7318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97" y="2425784"/>
            <a:ext cx="1908175" cy="2873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53" y="5417728"/>
            <a:ext cx="924442" cy="62997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801" y="3614216"/>
            <a:ext cx="3240087" cy="109061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46"/>
          <p:cNvSpPr>
            <a:spLocks noChangeArrowheads="1"/>
          </p:cNvSpPr>
          <p:nvPr/>
        </p:nvSpPr>
        <p:spPr bwMode="auto">
          <a:xfrm>
            <a:off x="6462776" y="3494779"/>
            <a:ext cx="588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600"/>
              <a:t>cells</a:t>
            </a:r>
            <a:endParaRPr lang="en-US" sz="1600"/>
          </a:p>
        </p:txBody>
      </p:sp>
      <p:sp>
        <p:nvSpPr>
          <p:cNvPr id="29" name="Line 47"/>
          <p:cNvSpPr>
            <a:spLocks noChangeShapeType="1"/>
          </p:cNvSpPr>
          <p:nvPr/>
        </p:nvSpPr>
        <p:spPr bwMode="auto">
          <a:xfrm flipV="1">
            <a:off x="7099363" y="2486716"/>
            <a:ext cx="309563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" name="Line 48"/>
          <p:cNvSpPr>
            <a:spLocks noChangeShapeType="1"/>
          </p:cNvSpPr>
          <p:nvPr/>
        </p:nvSpPr>
        <p:spPr bwMode="auto">
          <a:xfrm flipV="1">
            <a:off x="7099363" y="3386829"/>
            <a:ext cx="309563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7099363" y="3663054"/>
            <a:ext cx="309563" cy="315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" name="Line 50"/>
          <p:cNvSpPr>
            <a:spLocks noChangeShapeType="1"/>
          </p:cNvSpPr>
          <p:nvPr/>
        </p:nvSpPr>
        <p:spPr bwMode="auto">
          <a:xfrm>
            <a:off x="7099363" y="3663054"/>
            <a:ext cx="309563" cy="100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" name="Rectangle 36"/>
          <p:cNvSpPr>
            <a:spLocks noChangeArrowheads="1"/>
          </p:cNvSpPr>
          <p:nvPr/>
        </p:nvSpPr>
        <p:spPr bwMode="auto">
          <a:xfrm>
            <a:off x="4024376" y="4761720"/>
            <a:ext cx="16922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/>
          <a:p>
            <a:pPr algn="ctr"/>
            <a:r>
              <a:rPr lang="en-GB" sz="1600" dirty="0" smtClean="0"/>
              <a:t>TRISTAN </a:t>
            </a:r>
            <a:r>
              <a:rPr lang="en-GB" sz="1600" dirty="0"/>
              <a:t>0.5 GHz 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" t="35228" r="4000" b="29543"/>
          <a:stretch/>
        </p:blipFill>
        <p:spPr bwMode="auto">
          <a:xfrm>
            <a:off x="3602072" y="5126304"/>
            <a:ext cx="3182240" cy="88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14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8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" b="994"/>
          <a:stretch/>
        </p:blipFill>
        <p:spPr bwMode="auto">
          <a:xfrm>
            <a:off x="6107232" y="2756214"/>
            <a:ext cx="1104900" cy="180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21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65"/>
          <a:stretch/>
        </p:blipFill>
        <p:spPr bwMode="auto">
          <a:xfrm>
            <a:off x="2087563" y="2997200"/>
            <a:ext cx="1116012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Line 14"/>
          <p:cNvSpPr>
            <a:spLocks noChangeShapeType="1"/>
          </p:cNvSpPr>
          <p:nvPr/>
        </p:nvSpPr>
        <p:spPr bwMode="auto">
          <a:xfrm>
            <a:off x="323850" y="1997075"/>
            <a:ext cx="1836738" cy="1503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3" name="Rectangle 27"/>
              <p:cNvSpPr>
                <a:spLocks noChangeArrowheads="1"/>
              </p:cNvSpPr>
              <p:nvPr/>
            </p:nvSpPr>
            <p:spPr bwMode="auto">
              <a:xfrm rot="16200000">
                <a:off x="6792218" y="3564396"/>
                <a:ext cx="20006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Contour plot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253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6792218" y="3564396"/>
                <a:ext cx="200061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8197" r="-24590" b="-27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4" name="Line 28"/>
          <p:cNvSpPr>
            <a:spLocks noChangeShapeType="1"/>
          </p:cNvSpPr>
          <p:nvPr/>
        </p:nvSpPr>
        <p:spPr bwMode="auto">
          <a:xfrm>
            <a:off x="2124075" y="3897313"/>
            <a:ext cx="1079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5" name="Rectangle 16"/>
              <p:cNvSpPr>
                <a:spLocks noChangeArrowheads="1"/>
              </p:cNvSpPr>
              <p:nvPr/>
            </p:nvSpPr>
            <p:spPr bwMode="auto">
              <a:xfrm rot="2400000">
                <a:off x="360064" y="2471626"/>
                <a:ext cx="2084388" cy="390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𝑝𝑒𝑎𝑘</m:t>
                        </m:r>
                      </m:sub>
                    </m:sSub>
                  </m:oMath>
                </a14:m>
                <a:r>
                  <a:rPr lang="en-US" sz="1800" i="1" dirty="0" smtClean="0">
                    <a:solidFill>
                      <a:srgbClr val="000000"/>
                    </a:solidFill>
                    <a:latin typeface="+mn-lt"/>
                  </a:rPr>
                  <a:t> on </a:t>
                </a:r>
                <a:r>
                  <a:rPr lang="en-US" sz="1800" i="1" dirty="0">
                    <a:solidFill>
                      <a:srgbClr val="000000"/>
                    </a:solidFill>
                    <a:latin typeface="+mn-lt"/>
                  </a:rPr>
                  <a:t>the wall</a:t>
                </a:r>
              </a:p>
            </p:txBody>
          </p:sp>
        </mc:Choice>
        <mc:Fallback xmlns="">
          <p:sp>
            <p:nvSpPr>
              <p:cNvPr id="10255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400000">
                <a:off x="360064" y="2471626"/>
                <a:ext cx="2084388" cy="39074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6" name="Line 30"/>
          <p:cNvSpPr>
            <a:spLocks noChangeShapeType="1"/>
          </p:cNvSpPr>
          <p:nvPr/>
        </p:nvSpPr>
        <p:spPr bwMode="auto">
          <a:xfrm rot="5772025">
            <a:off x="7387996" y="1817094"/>
            <a:ext cx="1049180" cy="16308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7" name="Rectangle 31"/>
              <p:cNvSpPr>
                <a:spLocks noChangeArrowheads="1"/>
              </p:cNvSpPr>
              <p:nvPr/>
            </p:nvSpPr>
            <p:spPr bwMode="auto">
              <a:xfrm rot="20024269">
                <a:off x="6912170" y="2229072"/>
                <a:ext cx="1838517" cy="390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𝑝𝑒𝑎𝑘</m:t>
                        </m:r>
                      </m:sub>
                    </m:sSub>
                  </m:oMath>
                </a14:m>
                <a:r>
                  <a:rPr lang="en-US" sz="1800" i="1" dirty="0" smtClean="0">
                    <a:solidFill>
                      <a:srgbClr val="000000"/>
                    </a:solidFill>
                    <a:latin typeface="+mn-lt"/>
                  </a:rPr>
                  <a:t> on </a:t>
                </a:r>
                <a:r>
                  <a:rPr lang="en-US" sz="1800" i="1" dirty="0">
                    <a:solidFill>
                      <a:srgbClr val="000000"/>
                    </a:solidFill>
                    <a:latin typeface="+mn-lt"/>
                  </a:rPr>
                  <a:t>the wall</a:t>
                </a:r>
              </a:p>
            </p:txBody>
          </p:sp>
        </mc:Choice>
        <mc:Fallback xmlns="">
          <p:sp>
            <p:nvSpPr>
              <p:cNvPr id="10257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0024269">
                <a:off x="6912170" y="2229072"/>
                <a:ext cx="1838517" cy="390748"/>
              </a:xfrm>
              <a:prstGeom prst="rect">
                <a:avLst/>
              </a:prstGeom>
              <a:blipFill rotWithShape="0">
                <a:blip r:embed="rId6"/>
                <a:stretch>
                  <a:fillRect t="-3646" r="-3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8" name="Text Box 32"/>
              <p:cNvSpPr txBox="1">
                <a:spLocks noChangeArrowheads="1"/>
              </p:cNvSpPr>
              <p:nvPr/>
            </p:nvSpPr>
            <p:spPr bwMode="auto">
              <a:xfrm>
                <a:off x="2232025" y="3608388"/>
                <a:ext cx="863600" cy="2988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GB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𝑎𝑐𝑡𝑖𝑣𝑒</m:t>
                          </m:r>
                        </m:sub>
                      </m:sSub>
                    </m:oMath>
                  </m:oMathPara>
                </a14:m>
                <a:endParaRPr lang="en-GB" sz="1800" i="1" dirty="0">
                  <a:solidFill>
                    <a:srgbClr val="000000"/>
                  </a:solidFill>
                  <a:latin typeface="Bookman" pitchFamily="18" charset="0"/>
                </a:endParaRPr>
              </a:p>
            </p:txBody>
          </p:sp>
        </mc:Choice>
        <mc:Fallback xmlns="">
          <p:sp>
            <p:nvSpPr>
              <p:cNvPr id="10258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2025" y="3608388"/>
                <a:ext cx="863600" cy="298810"/>
              </a:xfrm>
              <a:prstGeom prst="rect">
                <a:avLst/>
              </a:prstGeom>
              <a:blipFill rotWithShape="0">
                <a:blip r:embed="rId7"/>
                <a:stretch>
                  <a:fillRect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9" name="Rectangle 40"/>
          <p:cNvSpPr>
            <a:spLocks noChangeArrowheads="1"/>
          </p:cNvSpPr>
          <p:nvPr/>
        </p:nvSpPr>
        <p:spPr bwMode="auto">
          <a:xfrm>
            <a:off x="142875" y="5192713"/>
            <a:ext cx="368498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The ratio shows sensitivity of the shape to the field </a:t>
            </a: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emission of electrons. 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260" name="Rectangle 41"/>
          <p:cNvSpPr>
            <a:spLocks noChangeArrowheads="1"/>
          </p:cNvSpPr>
          <p:nvPr/>
        </p:nvSpPr>
        <p:spPr bwMode="auto">
          <a:xfrm>
            <a:off x="5172075" y="5192713"/>
            <a:ext cx="37925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The ratio shows limit in </a:t>
            </a:r>
            <a:r>
              <a:rPr lang="en-US" sz="1800" i="1" dirty="0">
                <a:solidFill>
                  <a:srgbClr val="000000"/>
                </a:solidFill>
                <a:latin typeface="+mn-lt"/>
              </a:rPr>
              <a:t>E</a:t>
            </a:r>
            <a:r>
              <a:rPr lang="en-US" sz="1800" i="1" baseline="-25000" dirty="0">
                <a:solidFill>
                  <a:srgbClr val="000000"/>
                </a:solidFill>
                <a:latin typeface="+mn-lt"/>
              </a:rPr>
              <a:t>acc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 due to the break-down of superconductivity (</a:t>
            </a:r>
            <a:r>
              <a:rPr lang="en-US" sz="1800" dirty="0" err="1">
                <a:solidFill>
                  <a:srgbClr val="000000"/>
                </a:solidFill>
                <a:latin typeface="+mn-lt"/>
              </a:rPr>
              <a:t>Nb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 ~190 mT).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Practical RF parameters 1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Average accelerating gradient: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d>
                              <m:d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den>
                                </m:f>
                              </m:e>
                            </m:d>
                          </m:e>
                        </m:rad>
                      </m:num>
                      <m:den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𝑎𝑐𝑡𝑖𝑣𝑒</m:t>
                            </m:r>
                          </m:sub>
                        </m:sSub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8"/>
                <a:stretch>
                  <a:fillRect l="-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7"/>
              <p:cNvSpPr>
                <a:spLocks noChangeArrowheads="1"/>
              </p:cNvSpPr>
              <p:nvPr/>
            </p:nvSpPr>
            <p:spPr bwMode="auto">
              <a:xfrm rot="16200000">
                <a:off x="2599349" y="3564396"/>
                <a:ext cx="20006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Contour plot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23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2599349" y="3564396"/>
                <a:ext cx="2000612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8197" r="-24590" b="-27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auto">
              <a:xfrm>
                <a:off x="465852" y="3328010"/>
                <a:ext cx="855491" cy="7283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𝑝𝑒𝑎𝑘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𝑎𝑐𝑐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852" y="3328010"/>
                <a:ext cx="855491" cy="7283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 bwMode="auto">
              <a:xfrm>
                <a:off x="4840598" y="3328010"/>
                <a:ext cx="866006" cy="7283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𝑝𝑒𝑎𝑘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𝑎𝑐𝑐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0598" y="3328010"/>
                <a:ext cx="866006" cy="72834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1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23"/>
          <p:cNvSpPr>
            <a:spLocks noChangeArrowheads="1"/>
          </p:cNvSpPr>
          <p:nvPr/>
        </p:nvSpPr>
        <p:spPr bwMode="auto">
          <a:xfrm>
            <a:off x="115888" y="380750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/>
              <a:t>Practical RF parameters </a:t>
            </a:r>
            <a:r>
              <a:rPr lang="en-GB" dirty="0" smtClean="0"/>
              <a:t>2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endParaRPr lang="en-GB" sz="2400" b="0" dirty="0" smtClean="0"/>
              </a:p>
              <a:p>
                <a:r>
                  <a:rPr lang="en-GB" sz="2400" b="0" dirty="0" smtClean="0"/>
                  <a:t>Both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b="0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sz="2400" b="0" dirty="0" smtClean="0"/>
                  <a:t> are purely geometric parameters.</a:t>
                </a:r>
              </a:p>
              <a:p>
                <a:r>
                  <a:rPr lang="en-GB" sz="2400" b="0" dirty="0" smtClean="0"/>
                  <a:t>Like the shunt impedance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b="0" dirty="0" smtClean="0"/>
                  <a:t>, the product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 smtClean="0"/>
                  <a:t> is a measure of the power loss for given acceleration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en-GB" sz="2400" dirty="0" smtClean="0"/>
                  <a:t> and surface resistance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2400" dirty="0" smtClean="0"/>
                  <a:t>.</a:t>
                </a:r>
              </a:p>
              <a:p>
                <a:pPr marL="0" indent="0">
                  <a:buNone/>
                </a:pPr>
                <a:endParaRPr lang="en-GB" sz="24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𝑙𝑜𝑠𝑠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903" t="-26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 bwMode="auto">
              <a:xfrm>
                <a:off x="3805796" y="900819"/>
                <a:ext cx="1532407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5796" y="900819"/>
                <a:ext cx="153240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20513" r="-31496" b="-184615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>
            <a:off x="5632397" y="3352852"/>
            <a:ext cx="563128" cy="3201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 bwMode="auto">
              <a:xfrm>
                <a:off x="5766291" y="2919640"/>
                <a:ext cx="3369897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 smtClean="0">
                    <a:latin typeface="+mn-lt"/>
                  </a:rPr>
                  <a:t>Minimize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2000" dirty="0" smtClean="0">
                    <a:latin typeface="+mn-lt"/>
                  </a:rPr>
                  <a:t>:</a:t>
                </a:r>
              </a:p>
              <a:p>
                <a:pPr lvl="1"/>
                <a:r>
                  <a:rPr lang="en-GB" sz="2000" dirty="0" smtClean="0">
                    <a:latin typeface="+mn-lt"/>
                  </a:rPr>
                  <a:t>operation at lower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,</a:t>
                </a:r>
              </a:p>
              <a:p>
                <a:pPr lvl="1"/>
                <a:r>
                  <a:rPr lang="en-GB" sz="2000" dirty="0" smtClean="0">
                    <a:latin typeface="+mn-lt"/>
                  </a:rPr>
                  <a:t>better surface cleanliness,</a:t>
                </a:r>
              </a:p>
              <a:p>
                <a:pPr lvl="1"/>
                <a:r>
                  <a:rPr lang="en-GB" sz="2000" dirty="0" smtClean="0">
                    <a:latin typeface="+mn-lt"/>
                  </a:rPr>
                  <a:t>lower residual resistance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6291" y="2919640"/>
                <a:ext cx="3369897" cy="1323439"/>
              </a:xfrm>
              <a:prstGeom prst="rect">
                <a:avLst/>
              </a:prstGeom>
              <a:blipFill rotWithShape="0">
                <a:blip r:embed="rId4"/>
                <a:stretch>
                  <a:fillRect l="-1989" t="-2765" r="-904" b="-73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5065536" y="4757696"/>
            <a:ext cx="84524" cy="5916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33"/>
          <p:cNvSpPr>
            <a:spLocks/>
          </p:cNvSpPr>
          <p:nvPr/>
        </p:nvSpPr>
        <p:spPr bwMode="auto">
          <a:xfrm rot="16200000">
            <a:off x="5065610" y="3946565"/>
            <a:ext cx="326788" cy="1228537"/>
          </a:xfrm>
          <a:prstGeom prst="leftBrace">
            <a:avLst>
              <a:gd name="adj1" fmla="val 23849"/>
              <a:gd name="adj2" fmla="val 49118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 bwMode="auto">
              <a:xfrm>
                <a:off x="3037925" y="5349368"/>
                <a:ext cx="460055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 smtClean="0">
                    <a:latin typeface="+mn-lt"/>
                  </a:rPr>
                  <a:t>Optimize geometry maximizing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 smtClean="0">
                    <a:latin typeface="+mn-lt"/>
                  </a:rPr>
                  <a:t>.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7925" y="5349368"/>
                <a:ext cx="4600555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1325" t="-118462" r="-7152" b="-1815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9" name="Group 38"/>
          <p:cNvGrpSpPr>
            <a:grpSpLocks/>
          </p:cNvGrpSpPr>
          <p:nvPr/>
        </p:nvGrpSpPr>
        <p:grpSpPr bwMode="auto">
          <a:xfrm>
            <a:off x="246175" y="4766356"/>
            <a:ext cx="3382963" cy="993775"/>
            <a:chOff x="142" y="2341"/>
            <a:chExt cx="2284" cy="761"/>
          </a:xfrm>
        </p:grpSpPr>
        <p:pic>
          <p:nvPicPr>
            <p:cNvPr id="57356" name="Picture 26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" y="2341"/>
              <a:ext cx="469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57" name="Picture 2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" y="2341"/>
              <a:ext cx="469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58" name="Picture 28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" y="2341"/>
              <a:ext cx="469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59" name="Picture 29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4" y="2341"/>
              <a:ext cx="469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60" name="Picture 3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7" y="2341"/>
              <a:ext cx="469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7350" name="Picture 33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4"/>
          <a:stretch/>
        </p:blipFill>
        <p:spPr bwMode="auto">
          <a:xfrm>
            <a:off x="1616075" y="1765300"/>
            <a:ext cx="647436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83" name="AutoShape 39"/>
          <p:cNvSpPr>
            <a:spLocks noChangeArrowheads="1"/>
          </p:cNvSpPr>
          <p:nvPr/>
        </p:nvSpPr>
        <p:spPr bwMode="auto">
          <a:xfrm>
            <a:off x="1821543" y="3054349"/>
            <a:ext cx="232228" cy="1575707"/>
          </a:xfrm>
          <a:prstGeom prst="downArrow">
            <a:avLst>
              <a:gd name="adj1" fmla="val 50000"/>
              <a:gd name="adj2" fmla="val 50092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40727" y="1123950"/>
            <a:ext cx="5244522" cy="523398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Advantages of single-cell cavities:</a:t>
            </a:r>
          </a:p>
          <a:p>
            <a:pPr lvl="1"/>
            <a:r>
              <a:rPr lang="en-GB" sz="2000" dirty="0"/>
              <a:t>It is easier to manage HOM </a:t>
            </a:r>
            <a:r>
              <a:rPr lang="en-GB" sz="2000" dirty="0" smtClean="0"/>
              <a:t>damping</a:t>
            </a:r>
            <a:endParaRPr lang="en-GB" sz="2000" dirty="0"/>
          </a:p>
          <a:p>
            <a:pPr lvl="1"/>
            <a:r>
              <a:rPr lang="en-GB" sz="2000" dirty="0"/>
              <a:t>There is no field flatness problem.</a:t>
            </a:r>
          </a:p>
          <a:p>
            <a:pPr lvl="1"/>
            <a:r>
              <a:rPr lang="en-GB" sz="2000" dirty="0"/>
              <a:t>Input coupler transfers less power</a:t>
            </a:r>
          </a:p>
          <a:p>
            <a:pPr lvl="1"/>
            <a:r>
              <a:rPr lang="en-GB" sz="2000" dirty="0"/>
              <a:t>They are easy for cleaning and </a:t>
            </a:r>
            <a:r>
              <a:rPr lang="en-GB" sz="2000" dirty="0" smtClean="0"/>
              <a:t>preparation</a:t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/>
          </a:p>
          <a:p>
            <a:r>
              <a:rPr lang="en-GB" sz="2400" dirty="0" smtClean="0"/>
              <a:t>Advantages of multi-cell cavities:</a:t>
            </a:r>
          </a:p>
          <a:p>
            <a:pPr lvl="1"/>
            <a:r>
              <a:rPr lang="en-GB" sz="2000" dirty="0" smtClean="0"/>
              <a:t>much more acceleration per meter!</a:t>
            </a:r>
          </a:p>
          <a:p>
            <a:pPr lvl="1"/>
            <a:r>
              <a:rPr lang="en-GB" sz="2000" dirty="0" smtClean="0"/>
              <a:t>better use of the power</a:t>
            </a:r>
          </a:p>
          <a:p>
            <a:pPr lvl="1"/>
            <a:r>
              <a:rPr lang="en-GB" sz="2000" dirty="0" smtClean="0"/>
              <a:t>more cost-effective for most applications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15" y="111764"/>
            <a:ext cx="8293911" cy="787473"/>
          </a:xfrm>
        </p:spPr>
        <p:txBody>
          <a:bodyPr>
            <a:normAutofit/>
          </a:bodyPr>
          <a:lstStyle/>
          <a:p>
            <a:r>
              <a:rPr lang="en-GB" dirty="0" smtClean="0"/>
              <a:t>Single-cell versus multi-cell cavities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4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/>
              <a:t>Practical RF parameters </a:t>
            </a:r>
            <a:r>
              <a:rPr lang="en-GB" dirty="0" smtClean="0"/>
              <a:t>3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919874"/>
                <a:ext cx="8775700" cy="5438064"/>
              </a:xfrm>
            </p:spPr>
            <p:txBody>
              <a:bodyPr>
                <a:normAutofit/>
              </a:bodyPr>
              <a:lstStyle/>
              <a:p>
                <a:r>
                  <a:rPr lang="en-GB" sz="2000" b="1" dirty="0" smtClean="0"/>
                  <a:t>Cell-to-cell coupling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𝑐𝑐</m:t>
                        </m:r>
                      </m:sub>
                    </m:sSub>
                  </m:oMath>
                </a14:m>
                <a:r>
                  <a:rPr lang="en-GB" sz="2000" dirty="0" smtClean="0"/>
                  <a:t> will determine the width of the passbands in multi-cell cavities.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𝑐𝑐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b="0" dirty="0" smtClean="0"/>
              </a:p>
              <a:p>
                <a:pPr marL="0" indent="0"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19874"/>
                <a:ext cx="8775700" cy="5438064"/>
              </a:xfrm>
              <a:blipFill rotWithShape="0">
                <a:blip r:embed="rId2"/>
                <a:stretch>
                  <a:fillRect l="-625" t="-673" r="-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1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24"/>
          <a:stretch/>
        </p:blipFill>
        <p:spPr bwMode="auto">
          <a:xfrm>
            <a:off x="700100" y="1685196"/>
            <a:ext cx="1403350" cy="229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7" b="1141"/>
          <a:stretch/>
        </p:blipFill>
        <p:spPr bwMode="auto">
          <a:xfrm>
            <a:off x="6844610" y="1707263"/>
            <a:ext cx="1401761" cy="225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2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73" y="3993416"/>
            <a:ext cx="1439862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3"/>
          <a:stretch/>
        </p:blipFill>
        <p:spPr bwMode="auto">
          <a:xfrm>
            <a:off x="6827146" y="3962282"/>
            <a:ext cx="141922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688804" y="2303826"/>
            <a:ext cx="3446463" cy="4130967"/>
            <a:chOff x="504825" y="2300491"/>
            <a:chExt cx="3446463" cy="4130967"/>
          </a:xfrm>
        </p:grpSpPr>
        <p:sp>
          <p:nvSpPr>
            <p:cNvPr id="20" name="Line 5"/>
            <p:cNvSpPr>
              <a:spLocks noChangeShapeType="1"/>
            </p:cNvSpPr>
            <p:nvPr/>
          </p:nvSpPr>
          <p:spPr bwMode="auto">
            <a:xfrm>
              <a:off x="1000125" y="6072683"/>
              <a:ext cx="2760663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Line 6"/>
            <p:cNvSpPr>
              <a:spLocks noChangeShapeType="1"/>
            </p:cNvSpPr>
            <p:nvPr/>
          </p:nvSpPr>
          <p:spPr bwMode="auto">
            <a:xfrm>
              <a:off x="1000125" y="5250358"/>
              <a:ext cx="17463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Line 7"/>
            <p:cNvSpPr>
              <a:spLocks noChangeShapeType="1"/>
            </p:cNvSpPr>
            <p:nvPr/>
          </p:nvSpPr>
          <p:spPr bwMode="auto">
            <a:xfrm>
              <a:off x="1000125" y="4428033"/>
              <a:ext cx="17463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Line 8"/>
            <p:cNvSpPr>
              <a:spLocks noChangeShapeType="1"/>
            </p:cNvSpPr>
            <p:nvPr/>
          </p:nvSpPr>
          <p:spPr bwMode="auto">
            <a:xfrm>
              <a:off x="1000125" y="2783383"/>
              <a:ext cx="17463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 flipV="1">
              <a:off x="1000125" y="2300492"/>
              <a:ext cx="0" cy="3772190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>
              <a:off x="1000125" y="2300493"/>
              <a:ext cx="2760663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 flipV="1">
              <a:off x="3760789" y="2300491"/>
              <a:ext cx="0" cy="377219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025525" y="4602658"/>
              <a:ext cx="2697163" cy="896938"/>
            </a:xfrm>
            <a:custGeom>
              <a:avLst/>
              <a:gdLst>
                <a:gd name="T0" fmla="*/ 0 w 1840"/>
                <a:gd name="T1" fmla="*/ 565 h 565"/>
                <a:gd name="T2" fmla="*/ 7 w 1840"/>
                <a:gd name="T3" fmla="*/ 565 h 565"/>
                <a:gd name="T4" fmla="*/ 42 w 1840"/>
                <a:gd name="T5" fmla="*/ 564 h 565"/>
                <a:gd name="T6" fmla="*/ 65 w 1840"/>
                <a:gd name="T7" fmla="*/ 562 h 565"/>
                <a:gd name="T8" fmla="*/ 94 w 1840"/>
                <a:gd name="T9" fmla="*/ 561 h 565"/>
                <a:gd name="T10" fmla="*/ 136 w 1840"/>
                <a:gd name="T11" fmla="*/ 557 h 565"/>
                <a:gd name="T12" fmla="*/ 168 w 1840"/>
                <a:gd name="T13" fmla="*/ 554 h 565"/>
                <a:gd name="T14" fmla="*/ 215 w 1840"/>
                <a:gd name="T15" fmla="*/ 546 h 565"/>
                <a:gd name="T16" fmla="*/ 351 w 1840"/>
                <a:gd name="T17" fmla="*/ 520 h 565"/>
                <a:gd name="T18" fmla="*/ 463 w 1840"/>
                <a:gd name="T19" fmla="*/ 493 h 565"/>
                <a:gd name="T20" fmla="*/ 643 w 1840"/>
                <a:gd name="T21" fmla="*/ 437 h 565"/>
                <a:gd name="T22" fmla="*/ 794 w 1840"/>
                <a:gd name="T23" fmla="*/ 384 h 565"/>
                <a:gd name="T24" fmla="*/ 931 w 1840"/>
                <a:gd name="T25" fmla="*/ 331 h 565"/>
                <a:gd name="T26" fmla="*/ 1067 w 1840"/>
                <a:gd name="T27" fmla="*/ 278 h 565"/>
                <a:gd name="T28" fmla="*/ 1197 w 1840"/>
                <a:gd name="T29" fmla="*/ 224 h 565"/>
                <a:gd name="T30" fmla="*/ 1332 w 1840"/>
                <a:gd name="T31" fmla="*/ 169 h 565"/>
                <a:gd name="T32" fmla="*/ 1464 w 1840"/>
                <a:gd name="T33" fmla="*/ 115 h 565"/>
                <a:gd name="T34" fmla="*/ 1598 w 1840"/>
                <a:gd name="T35" fmla="*/ 63 h 565"/>
                <a:gd name="T36" fmla="*/ 1682 w 1840"/>
                <a:gd name="T37" fmla="*/ 33 h 565"/>
                <a:gd name="T38" fmla="*/ 1725 w 1840"/>
                <a:gd name="T39" fmla="*/ 20 h 565"/>
                <a:gd name="T40" fmla="*/ 1751 w 1840"/>
                <a:gd name="T41" fmla="*/ 15 h 565"/>
                <a:gd name="T42" fmla="*/ 1769 w 1840"/>
                <a:gd name="T43" fmla="*/ 10 h 565"/>
                <a:gd name="T44" fmla="*/ 1786 w 1840"/>
                <a:gd name="T45" fmla="*/ 6 h 565"/>
                <a:gd name="T46" fmla="*/ 1807 w 1840"/>
                <a:gd name="T47" fmla="*/ 3 h 565"/>
                <a:gd name="T48" fmla="*/ 1821 w 1840"/>
                <a:gd name="T49" fmla="*/ 1 h 565"/>
                <a:gd name="T50" fmla="*/ 1840 w 1840"/>
                <a:gd name="T51" fmla="*/ 0 h 565"/>
                <a:gd name="T52" fmla="*/ 1821 w 1840"/>
                <a:gd name="T53" fmla="*/ 1 h 565"/>
                <a:gd name="T54" fmla="*/ 1807 w 1840"/>
                <a:gd name="T55" fmla="*/ 3 h 565"/>
                <a:gd name="T56" fmla="*/ 1786 w 1840"/>
                <a:gd name="T57" fmla="*/ 6 h 565"/>
                <a:gd name="T58" fmla="*/ 1769 w 1840"/>
                <a:gd name="T59" fmla="*/ 10 h 565"/>
                <a:gd name="T60" fmla="*/ 1751 w 1840"/>
                <a:gd name="T61" fmla="*/ 15 h 565"/>
                <a:gd name="T62" fmla="*/ 1725 w 1840"/>
                <a:gd name="T63" fmla="*/ 20 h 565"/>
                <a:gd name="T64" fmla="*/ 1682 w 1840"/>
                <a:gd name="T65" fmla="*/ 33 h 565"/>
                <a:gd name="T66" fmla="*/ 1598 w 1840"/>
                <a:gd name="T67" fmla="*/ 63 h 565"/>
                <a:gd name="T68" fmla="*/ 1464 w 1840"/>
                <a:gd name="T69" fmla="*/ 115 h 565"/>
                <a:gd name="T70" fmla="*/ 1332 w 1840"/>
                <a:gd name="T71" fmla="*/ 169 h 565"/>
                <a:gd name="T72" fmla="*/ 1197 w 1840"/>
                <a:gd name="T73" fmla="*/ 224 h 565"/>
                <a:gd name="T74" fmla="*/ 1067 w 1840"/>
                <a:gd name="T75" fmla="*/ 278 h 565"/>
                <a:gd name="T76" fmla="*/ 931 w 1840"/>
                <a:gd name="T77" fmla="*/ 331 h 565"/>
                <a:gd name="T78" fmla="*/ 794 w 1840"/>
                <a:gd name="T79" fmla="*/ 384 h 565"/>
                <a:gd name="T80" fmla="*/ 643 w 1840"/>
                <a:gd name="T81" fmla="*/ 437 h 565"/>
                <a:gd name="T82" fmla="*/ 463 w 1840"/>
                <a:gd name="T83" fmla="*/ 493 h 565"/>
                <a:gd name="T84" fmla="*/ 351 w 1840"/>
                <a:gd name="T85" fmla="*/ 520 h 565"/>
                <a:gd name="T86" fmla="*/ 215 w 1840"/>
                <a:gd name="T87" fmla="*/ 546 h 565"/>
                <a:gd name="T88" fmla="*/ 168 w 1840"/>
                <a:gd name="T89" fmla="*/ 554 h 565"/>
                <a:gd name="T90" fmla="*/ 136 w 1840"/>
                <a:gd name="T91" fmla="*/ 557 h 565"/>
                <a:gd name="T92" fmla="*/ 94 w 1840"/>
                <a:gd name="T93" fmla="*/ 561 h 565"/>
                <a:gd name="T94" fmla="*/ 65 w 1840"/>
                <a:gd name="T95" fmla="*/ 562 h 565"/>
                <a:gd name="T96" fmla="*/ 42 w 1840"/>
                <a:gd name="T97" fmla="*/ 564 h 565"/>
                <a:gd name="T98" fmla="*/ 7 w 1840"/>
                <a:gd name="T99" fmla="*/ 565 h 565"/>
                <a:gd name="T100" fmla="*/ 0 w 1840"/>
                <a:gd name="T101" fmla="*/ 565 h 56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40"/>
                <a:gd name="T154" fmla="*/ 0 h 565"/>
                <a:gd name="T155" fmla="*/ 1840 w 1840"/>
                <a:gd name="T156" fmla="*/ 565 h 56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40" h="565">
                  <a:moveTo>
                    <a:pt x="0" y="565"/>
                  </a:moveTo>
                  <a:lnTo>
                    <a:pt x="7" y="565"/>
                  </a:lnTo>
                  <a:lnTo>
                    <a:pt x="42" y="564"/>
                  </a:lnTo>
                  <a:lnTo>
                    <a:pt x="65" y="562"/>
                  </a:lnTo>
                  <a:lnTo>
                    <a:pt x="94" y="561"/>
                  </a:lnTo>
                  <a:lnTo>
                    <a:pt x="136" y="557"/>
                  </a:lnTo>
                  <a:lnTo>
                    <a:pt x="168" y="554"/>
                  </a:lnTo>
                  <a:lnTo>
                    <a:pt x="215" y="546"/>
                  </a:lnTo>
                  <a:lnTo>
                    <a:pt x="351" y="520"/>
                  </a:lnTo>
                  <a:lnTo>
                    <a:pt x="463" y="493"/>
                  </a:lnTo>
                  <a:lnTo>
                    <a:pt x="643" y="437"/>
                  </a:lnTo>
                  <a:lnTo>
                    <a:pt x="794" y="384"/>
                  </a:lnTo>
                  <a:lnTo>
                    <a:pt x="931" y="331"/>
                  </a:lnTo>
                  <a:lnTo>
                    <a:pt x="1067" y="278"/>
                  </a:lnTo>
                  <a:lnTo>
                    <a:pt x="1197" y="224"/>
                  </a:lnTo>
                  <a:lnTo>
                    <a:pt x="1332" y="169"/>
                  </a:lnTo>
                  <a:lnTo>
                    <a:pt x="1464" y="115"/>
                  </a:lnTo>
                  <a:lnTo>
                    <a:pt x="1598" y="63"/>
                  </a:lnTo>
                  <a:lnTo>
                    <a:pt x="1682" y="33"/>
                  </a:lnTo>
                  <a:lnTo>
                    <a:pt x="1725" y="20"/>
                  </a:lnTo>
                  <a:lnTo>
                    <a:pt x="1751" y="15"/>
                  </a:lnTo>
                  <a:lnTo>
                    <a:pt x="1769" y="10"/>
                  </a:lnTo>
                  <a:lnTo>
                    <a:pt x="1786" y="6"/>
                  </a:lnTo>
                  <a:lnTo>
                    <a:pt x="1807" y="3"/>
                  </a:lnTo>
                  <a:lnTo>
                    <a:pt x="1821" y="1"/>
                  </a:lnTo>
                  <a:lnTo>
                    <a:pt x="1840" y="0"/>
                  </a:lnTo>
                  <a:lnTo>
                    <a:pt x="1821" y="1"/>
                  </a:lnTo>
                  <a:lnTo>
                    <a:pt x="1807" y="3"/>
                  </a:lnTo>
                  <a:lnTo>
                    <a:pt x="1786" y="6"/>
                  </a:lnTo>
                  <a:lnTo>
                    <a:pt x="1769" y="10"/>
                  </a:lnTo>
                  <a:lnTo>
                    <a:pt x="1751" y="15"/>
                  </a:lnTo>
                  <a:lnTo>
                    <a:pt x="1725" y="20"/>
                  </a:lnTo>
                  <a:lnTo>
                    <a:pt x="1682" y="33"/>
                  </a:lnTo>
                  <a:lnTo>
                    <a:pt x="1598" y="63"/>
                  </a:lnTo>
                  <a:lnTo>
                    <a:pt x="1464" y="115"/>
                  </a:lnTo>
                  <a:lnTo>
                    <a:pt x="1332" y="169"/>
                  </a:lnTo>
                  <a:lnTo>
                    <a:pt x="1197" y="224"/>
                  </a:lnTo>
                  <a:lnTo>
                    <a:pt x="1067" y="278"/>
                  </a:lnTo>
                  <a:lnTo>
                    <a:pt x="931" y="331"/>
                  </a:lnTo>
                  <a:lnTo>
                    <a:pt x="794" y="384"/>
                  </a:lnTo>
                  <a:lnTo>
                    <a:pt x="643" y="437"/>
                  </a:lnTo>
                  <a:lnTo>
                    <a:pt x="463" y="493"/>
                  </a:lnTo>
                  <a:lnTo>
                    <a:pt x="351" y="520"/>
                  </a:lnTo>
                  <a:lnTo>
                    <a:pt x="215" y="546"/>
                  </a:lnTo>
                  <a:lnTo>
                    <a:pt x="168" y="554"/>
                  </a:lnTo>
                  <a:lnTo>
                    <a:pt x="136" y="557"/>
                  </a:lnTo>
                  <a:lnTo>
                    <a:pt x="94" y="561"/>
                  </a:lnTo>
                  <a:lnTo>
                    <a:pt x="65" y="562"/>
                  </a:lnTo>
                  <a:lnTo>
                    <a:pt x="42" y="564"/>
                  </a:lnTo>
                  <a:lnTo>
                    <a:pt x="7" y="565"/>
                  </a:lnTo>
                  <a:lnTo>
                    <a:pt x="0" y="565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Box 19"/>
            <p:cNvSpPr txBox="1">
              <a:spLocks noChangeArrowheads="1"/>
            </p:cNvSpPr>
            <p:nvPr/>
          </p:nvSpPr>
          <p:spPr bwMode="auto">
            <a:xfrm>
              <a:off x="574675" y="2589708"/>
              <a:ext cx="436563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Times New Roman" pitchFamily="18" charset="0"/>
                </a:rPr>
                <a:t>2</a:t>
              </a:r>
              <a:r>
                <a:rPr lang="en-US" sz="1600" i="1">
                  <a:latin typeface="Symbol" pitchFamily="18" charset="2"/>
                </a:rPr>
                <a:t>p</a:t>
              </a:r>
              <a:endParaRPr lang="en-US" sz="1600" i="1">
                <a:latin typeface="Times New Roman" pitchFamily="18" charset="0"/>
              </a:endParaRPr>
            </a:p>
          </p:txBody>
        </p:sp>
        <p:sp>
          <p:nvSpPr>
            <p:cNvPr id="38" name="Text Box 22"/>
            <p:cNvSpPr txBox="1">
              <a:spLocks noChangeArrowheads="1"/>
            </p:cNvSpPr>
            <p:nvPr/>
          </p:nvSpPr>
          <p:spPr bwMode="auto">
            <a:xfrm>
              <a:off x="644525" y="4189908"/>
              <a:ext cx="3524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Symbol" pitchFamily="18" charset="2"/>
                </a:rPr>
                <a:t>p</a:t>
              </a:r>
              <a:endParaRPr lang="en-US" sz="1600" i="1">
                <a:latin typeface="Times New Roman" pitchFamily="18" charset="0"/>
              </a:endParaRPr>
            </a:p>
          </p:txBody>
        </p:sp>
        <p:sp>
          <p:nvSpPr>
            <p:cNvPr id="39" name="Text Box 23"/>
            <p:cNvSpPr txBox="1">
              <a:spLocks noChangeArrowheads="1"/>
            </p:cNvSpPr>
            <p:nvPr/>
          </p:nvSpPr>
          <p:spPr bwMode="auto">
            <a:xfrm>
              <a:off x="504825" y="5028108"/>
              <a:ext cx="4921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Symbol" pitchFamily="18" charset="2"/>
                </a:rPr>
                <a:t>p/2</a:t>
              </a:r>
              <a:endParaRPr lang="en-US" sz="1600" i="1">
                <a:latin typeface="Times New Roman" pitchFamily="18" charset="0"/>
              </a:endParaRPr>
            </a:p>
          </p:txBody>
        </p:sp>
        <p:sp>
          <p:nvSpPr>
            <p:cNvPr id="40" name="Text Box 24"/>
            <p:cNvSpPr txBox="1">
              <a:spLocks noChangeArrowheads="1"/>
            </p:cNvSpPr>
            <p:nvPr/>
          </p:nvSpPr>
          <p:spPr bwMode="auto">
            <a:xfrm>
              <a:off x="3598863" y="6075858"/>
              <a:ext cx="3524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Symbol" pitchFamily="18" charset="2"/>
                </a:rPr>
                <a:t>p</a:t>
              </a:r>
              <a:endParaRPr lang="en-US" sz="1600" i="1">
                <a:latin typeface="Times New Roman" pitchFamily="18" charset="0"/>
              </a:endParaRPr>
            </a:p>
          </p:txBody>
        </p:sp>
        <p:sp>
          <p:nvSpPr>
            <p:cNvPr id="41" name="Text Box 25"/>
            <p:cNvSpPr txBox="1">
              <a:spLocks noChangeArrowheads="1"/>
            </p:cNvSpPr>
            <p:nvPr/>
          </p:nvSpPr>
          <p:spPr bwMode="auto">
            <a:xfrm>
              <a:off x="2122488" y="6094908"/>
              <a:ext cx="4921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Symbol" pitchFamily="18" charset="2"/>
                </a:rPr>
                <a:t>p/2</a:t>
              </a:r>
              <a:endParaRPr lang="en-US" sz="1600" i="1">
                <a:latin typeface="Times New Roman" pitchFamily="18" charset="0"/>
              </a:endParaRPr>
            </a:p>
          </p:txBody>
        </p:sp>
        <p:sp>
          <p:nvSpPr>
            <p:cNvPr id="42" name="Text Box 26"/>
            <p:cNvSpPr txBox="1">
              <a:spLocks noChangeArrowheads="1"/>
            </p:cNvSpPr>
            <p:nvPr/>
          </p:nvSpPr>
          <p:spPr bwMode="auto">
            <a:xfrm>
              <a:off x="2996169" y="6078738"/>
              <a:ext cx="4921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 dirty="0">
                  <a:latin typeface="Symbol" pitchFamily="18" charset="2"/>
                </a:rPr>
                <a:t>b </a:t>
              </a:r>
              <a:r>
                <a:rPr lang="en-US" sz="1600" i="1" dirty="0">
                  <a:latin typeface="Times New Roman" pitchFamily="18" charset="0"/>
                </a:rPr>
                <a:t>L</a:t>
              </a:r>
            </a:p>
          </p:txBody>
        </p:sp>
        <p:sp>
          <p:nvSpPr>
            <p:cNvPr id="43" name="Text Box 40"/>
            <p:cNvSpPr txBox="1">
              <a:spLocks noChangeArrowheads="1"/>
            </p:cNvSpPr>
            <p:nvPr/>
          </p:nvSpPr>
          <p:spPr bwMode="auto">
            <a:xfrm>
              <a:off x="925513" y="6075858"/>
              <a:ext cx="352425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i="1">
                  <a:latin typeface="Symbol" pitchFamily="18" charset="2"/>
                </a:rPr>
                <a:t>0</a:t>
              </a:r>
              <a:endParaRPr lang="en-US" sz="1600" i="1">
                <a:latin typeface="Times New Roman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5403512" y="4264263"/>
                <a:ext cx="85619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3512" y="4264263"/>
                <a:ext cx="856195" cy="338554"/>
              </a:xfrm>
              <a:prstGeom prst="rect">
                <a:avLst/>
              </a:prstGeom>
              <a:blipFill rotWithShape="0">
                <a:blip r:embed="rId7"/>
                <a:stretch>
                  <a:fillRect t="-103636" r="-48227" b="-16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 bwMode="auto">
              <a:xfrm>
                <a:off x="2711472" y="5468114"/>
                <a:ext cx="848181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1472" y="5468114"/>
                <a:ext cx="84818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101786" r="-48201" b="-16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 bwMode="auto">
              <a:xfrm>
                <a:off x="2422848" y="3375011"/>
                <a:ext cx="7082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2848" y="3375011"/>
                <a:ext cx="708206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103636" r="-58120" b="-16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3109492" y="3046859"/>
            <a:ext cx="0" cy="783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229323" y="4189922"/>
            <a:ext cx="614373" cy="131300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6152527" y="3914017"/>
            <a:ext cx="567438" cy="65650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3642486" y="2929593"/>
            <a:ext cx="19635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Brillouin diagram</a:t>
            </a:r>
            <a:endParaRPr lang="en-GB" sz="2000" dirty="0"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52" name="Date Placeholder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54" name="Footer Placeholder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7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3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189821"/>
            <a:ext cx="89646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Group 60"/>
          <p:cNvGrpSpPr>
            <a:grpSpLocks/>
          </p:cNvGrpSpPr>
          <p:nvPr/>
        </p:nvGrpSpPr>
        <p:grpSpPr bwMode="auto">
          <a:xfrm>
            <a:off x="215900" y="2002371"/>
            <a:ext cx="8736013" cy="935038"/>
            <a:chOff x="136" y="414"/>
            <a:chExt cx="5503" cy="589"/>
          </a:xfrm>
        </p:grpSpPr>
        <p:pic>
          <p:nvPicPr>
            <p:cNvPr id="14349" name="Picture 1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0" name="Picture 2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1" name="Picture 2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2" name="Picture 2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3" name="Picture 2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414"/>
              <a:ext cx="304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4" name="Picture 2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2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5" name="Picture 2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7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6" name="Picture 2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7" name="Picture 2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2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8" name="Picture 2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1" y="414"/>
              <a:ext cx="304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9" name="Picture 3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5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0" name="Picture 3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8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1" name="Picture 3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3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2" name="Picture 3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8" y="414"/>
              <a:ext cx="306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3" name="Picture 4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4" name="Picture 4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0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5" name="Picture 4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5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6" name="Picture 4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0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7" name="Picture 4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414"/>
              <a:ext cx="305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8" name="Picture 4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19"/>
                </a:clrFrom>
                <a:clrTo>
                  <a:srgbClr val="00001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" y="414"/>
              <a:ext cx="304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9" name="Rectangle 47"/>
            <p:cNvSpPr>
              <a:spLocks noChangeArrowheads="1"/>
            </p:cNvSpPr>
            <p:nvPr/>
          </p:nvSpPr>
          <p:spPr bwMode="auto">
            <a:xfrm>
              <a:off x="5360" y="592"/>
              <a:ext cx="279" cy="206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4370" name="Rectangle 48"/>
            <p:cNvSpPr>
              <a:spLocks noChangeArrowheads="1"/>
            </p:cNvSpPr>
            <p:nvPr/>
          </p:nvSpPr>
          <p:spPr bwMode="auto">
            <a:xfrm>
              <a:off x="136" y="595"/>
              <a:ext cx="255" cy="206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Field flatness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sz="2400" dirty="0" smtClean="0"/>
                  <a:t>Field amplitude variation from cell to cell in a multi-cell structure</a:t>
                </a:r>
              </a:p>
              <a:p>
                <a:r>
                  <a:rPr lang="en-GB" sz="2400" dirty="0" smtClean="0"/>
                  <a:t>Should be small for maximum acceleration.</a:t>
                </a:r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 smtClean="0"/>
              </a:p>
              <a:p>
                <a:endParaRPr lang="en-GB" sz="2400" dirty="0" smtClean="0"/>
              </a:p>
              <a:p>
                <a:r>
                  <a:rPr lang="en-GB" sz="2400" dirty="0" smtClean="0"/>
                  <a:t>Field flatness sensitivity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𝑓𝑓</m:t>
                        </m:r>
                      </m:sub>
                    </m:sSub>
                  </m:oMath>
                </a14:m>
                <a:r>
                  <a:rPr lang="en-GB" sz="2400" dirty="0" smtClean="0"/>
                  <a:t> for a structure made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 smtClean="0"/>
                  <a:t> cells: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𝑓𝑓</m:t>
                          </m:r>
                        </m:sub>
                      </m:sSub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400" dirty="0" smtClean="0"/>
              </a:p>
              <a:p>
                <a:pPr marL="400050" lvl="1" indent="0">
                  <a:buNone/>
                </a:pPr>
                <a:r>
                  <a:rPr lang="en-GB" sz="2000" dirty="0" smtClean="0"/>
                  <a:t>is related to the cell-to-cell coupling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𝑓𝑓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𝑐𝑐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 and describes the sensitivity of the field flatness on the errors in individual cells.</a:t>
                </a:r>
                <a:endParaRPr lang="en-GB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4"/>
                <a:stretch>
                  <a:fillRect l="-764" t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Criteria for Cavity Design (1)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967299"/>
                <a:ext cx="8775700" cy="5463729"/>
              </a:xfrm>
            </p:spPr>
            <p:txBody>
              <a:bodyPr>
                <a:normAutofit/>
              </a:bodyPr>
              <a:lstStyle/>
              <a:p>
                <a:r>
                  <a:rPr lang="en-GB" sz="2400" dirty="0" smtClean="0"/>
                  <a:t>Here: Inner cells of multi-cell structures</a:t>
                </a:r>
              </a:p>
              <a:p>
                <a:r>
                  <a:rPr lang="en-GB" sz="2400" dirty="0" smtClean="0"/>
                  <a:t>Parameters for optimization:</a:t>
                </a:r>
              </a:p>
              <a:p>
                <a:pPr lvl="1"/>
                <a:r>
                  <a:rPr lang="en-GB" sz="2000" dirty="0" smtClean="0"/>
                  <a:t>Fundamental mode: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𝑐𝑐</m:t>
                        </m:r>
                      </m:sub>
                    </m:sSub>
                  </m:oMath>
                </a14:m>
                <a:r>
                  <a:rPr lang="en-GB" sz="2000" dirty="0" smtClean="0"/>
                  <a:t>.</a:t>
                </a:r>
              </a:p>
              <a:p>
                <a:pPr lvl="1"/>
                <a:r>
                  <a:rPr lang="en-GB" sz="2000" dirty="0" smtClean="0"/>
                  <a:t>Higher order modes: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sz="2000" dirty="0" smtClean="0"/>
                  <a:t>.</a:t>
                </a:r>
                <a:endParaRPr lang="en-GB" sz="2400" dirty="0" smtClean="0"/>
              </a:p>
              <a:p>
                <a:r>
                  <a:rPr lang="en-GB" sz="2400" dirty="0" smtClean="0"/>
                  <a:t>The elliptical cavity design has distinct advantages:</a:t>
                </a:r>
              </a:p>
              <a:p>
                <a:pPr lvl="1"/>
                <a:r>
                  <a:rPr lang="en-GB" sz="2000" dirty="0" smtClean="0"/>
                  <a:t>easy to clean (rinse)</a:t>
                </a:r>
              </a:p>
              <a:p>
                <a:pPr lvl="1"/>
                <a:r>
                  <a:rPr lang="en-GB" sz="2000" dirty="0" smtClean="0"/>
                  <a:t>little susceptible to MP – can be conditioned …</a:t>
                </a:r>
              </a:p>
              <a:p>
                <a:r>
                  <a:rPr lang="en-GB" sz="2400" dirty="0" smtClean="0"/>
                  <a:t>Geometric parameters for optimization:</a:t>
                </a:r>
              </a:p>
              <a:p>
                <a:pPr lvl="1"/>
                <a:r>
                  <a:rPr lang="en-GB" sz="2000" dirty="0" smtClean="0"/>
                  <a:t>iris ellipse half axes: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 smtClean="0"/>
                  <a:t>: </a:t>
                </a:r>
              </a:p>
              <a:p>
                <a:pPr lvl="1"/>
                <a:r>
                  <a:rPr lang="en-GB" sz="2000" dirty="0" smtClean="0"/>
                  <a:t>iris aperture radius: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000" dirty="0" smtClean="0"/>
                  <a:t>,</a:t>
                </a:r>
              </a:p>
              <a:p>
                <a:pPr lvl="1"/>
                <a:r>
                  <a:rPr lang="en-GB" sz="2000" dirty="0" smtClean="0"/>
                  <a:t>equator ellipse half axes: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2000" dirty="0" smtClean="0"/>
              </a:p>
              <a:p>
                <a:r>
                  <a:rPr lang="en-GB" sz="2400" dirty="0" smtClean="0"/>
                  <a:t>Problem: 7 parameters to optimize, only 5 to play </a:t>
                </a:r>
                <a:br>
                  <a:rPr lang="en-GB" sz="2400" dirty="0" smtClean="0"/>
                </a:br>
                <a:r>
                  <a:rPr lang="en-GB" sz="2400" dirty="0" smtClean="0"/>
                  <a:t>with – some compromise has to be found!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67299"/>
                <a:ext cx="8775700" cy="5463729"/>
              </a:xfrm>
              <a:blipFill rotWithShape="0">
                <a:blip r:embed="rId2"/>
                <a:stretch>
                  <a:fillRect l="-903" t="-893" b="-6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375" name="Group 28"/>
          <p:cNvGrpSpPr>
            <a:grpSpLocks/>
          </p:cNvGrpSpPr>
          <p:nvPr/>
        </p:nvGrpSpPr>
        <p:grpSpPr bwMode="auto">
          <a:xfrm>
            <a:off x="3536877" y="3883580"/>
            <a:ext cx="5250322" cy="2207891"/>
            <a:chOff x="1217" y="2160"/>
            <a:chExt cx="3974" cy="1905"/>
          </a:xfrm>
        </p:grpSpPr>
        <p:pic>
          <p:nvPicPr>
            <p:cNvPr id="58380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6" y="2160"/>
              <a:ext cx="1135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81" name="Oval 17"/>
            <p:cNvSpPr>
              <a:spLocks noChangeArrowheads="1"/>
            </p:cNvSpPr>
            <p:nvPr/>
          </p:nvSpPr>
          <p:spPr bwMode="auto">
            <a:xfrm>
              <a:off x="3901" y="2364"/>
              <a:ext cx="320" cy="440"/>
            </a:xfrm>
            <a:prstGeom prst="ellipse">
              <a:avLst/>
            </a:prstGeom>
            <a:noFill/>
            <a:ln w="47625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382" name="Oval 18"/>
            <p:cNvSpPr>
              <a:spLocks noChangeArrowheads="1"/>
            </p:cNvSpPr>
            <p:nvPr/>
          </p:nvSpPr>
          <p:spPr bwMode="auto">
            <a:xfrm>
              <a:off x="4264" y="3453"/>
              <a:ext cx="703" cy="567"/>
            </a:xfrm>
            <a:prstGeom prst="ellipse">
              <a:avLst/>
            </a:prstGeom>
            <a:noFill/>
            <a:ln w="47625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383" name="Line 20"/>
            <p:cNvSpPr>
              <a:spLocks noChangeShapeType="1"/>
            </p:cNvSpPr>
            <p:nvPr/>
          </p:nvSpPr>
          <p:spPr bwMode="auto">
            <a:xfrm>
              <a:off x="3807" y="2804"/>
              <a:ext cx="1" cy="54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384" name="Line 21"/>
            <p:cNvSpPr>
              <a:spLocks noChangeShapeType="1"/>
            </p:cNvSpPr>
            <p:nvPr/>
          </p:nvSpPr>
          <p:spPr bwMode="auto">
            <a:xfrm>
              <a:off x="3751" y="2803"/>
              <a:ext cx="3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385" name="Line 22"/>
            <p:cNvSpPr>
              <a:spLocks noChangeShapeType="1"/>
            </p:cNvSpPr>
            <p:nvPr/>
          </p:nvSpPr>
          <p:spPr bwMode="auto">
            <a:xfrm>
              <a:off x="3766" y="3348"/>
              <a:ext cx="33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cxnSp>
          <p:nvCxnSpPr>
            <p:cNvPr id="58386" name="AutoShape 23"/>
            <p:cNvCxnSpPr>
              <a:cxnSpLocks noChangeShapeType="1"/>
            </p:cNvCxnSpPr>
            <p:nvPr/>
          </p:nvCxnSpPr>
          <p:spPr bwMode="auto">
            <a:xfrm flipH="1">
              <a:off x="1217" y="3112"/>
              <a:ext cx="2534" cy="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7" name="AutoShape 24"/>
            <p:cNvCxnSpPr>
              <a:cxnSpLocks noChangeShapeType="1"/>
            </p:cNvCxnSpPr>
            <p:nvPr/>
          </p:nvCxnSpPr>
          <p:spPr bwMode="auto">
            <a:xfrm flipH="1">
              <a:off x="1411" y="2573"/>
              <a:ext cx="2396" cy="2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24"/>
            <p:cNvCxnSpPr>
              <a:cxnSpLocks noChangeShapeType="1"/>
            </p:cNvCxnSpPr>
            <p:nvPr/>
          </p:nvCxnSpPr>
          <p:spPr bwMode="auto">
            <a:xfrm flipH="1" flipV="1">
              <a:off x="1714" y="3434"/>
              <a:ext cx="2745" cy="2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" name="TextBox 28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7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9429" name="Text Box 53"/>
              <p:cNvSpPr txBox="1">
                <a:spLocks noChangeArrowheads="1"/>
              </p:cNvSpPr>
              <p:nvPr/>
            </p:nvSpPr>
            <p:spPr bwMode="auto">
              <a:xfrm>
                <a:off x="107950" y="5481638"/>
                <a:ext cx="8964613" cy="692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en-US" sz="1800" dirty="0" smtClean="0">
                    <a:solidFill>
                      <a:srgbClr val="000000"/>
                    </a:solidFill>
                  </a:rPr>
                  <a:t>We see here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rgbClr val="000000"/>
                    </a:solidFill>
                  </a:rPr>
                  <a:t> is </a:t>
                </a:r>
                <a:r>
                  <a:rPr lang="en-US" sz="1800" dirty="0">
                    <a:solidFill>
                      <a:srgbClr val="000000"/>
                    </a:solidFill>
                  </a:rPr>
                  <a:t>a very “</a:t>
                </a:r>
                <a:r>
                  <a:rPr lang="en-US" sz="1800" dirty="0" smtClean="0">
                    <a:solidFill>
                      <a:srgbClr val="000000"/>
                    </a:solidFill>
                  </a:rPr>
                  <a:t>powerful” variable </a:t>
                </a:r>
                <a:r>
                  <a:rPr lang="en-US" sz="1800" dirty="0">
                    <a:solidFill>
                      <a:srgbClr val="000000"/>
                    </a:solidFill>
                  </a:rPr>
                  <a:t>to trim the RF-parameters of a cavity</a:t>
                </a:r>
                <a:r>
                  <a:rPr lang="en-US" sz="1800" dirty="0" smtClean="0">
                    <a:solidFill>
                      <a:srgbClr val="000000"/>
                    </a:solidFill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1800" dirty="0" smtClean="0">
                    <a:solidFill>
                      <a:srgbClr val="000000"/>
                    </a:solidFill>
                  </a:rPr>
                  <a:t>Of course it has to fit the aperture required for the beam!</a:t>
                </a:r>
                <a:endParaRPr lang="en-US" sz="1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9429" name="Text 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950" y="5481638"/>
                <a:ext cx="8964613" cy="692497"/>
              </a:xfrm>
              <a:prstGeom prst="rect">
                <a:avLst/>
              </a:prstGeom>
              <a:blipFill rotWithShape="0">
                <a:blip r:embed="rId2"/>
                <a:stretch>
                  <a:fillRect l="-1633" t="-11404" b="-201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Criteria for Cavity </a:t>
            </a:r>
            <a:r>
              <a:rPr lang="en-GB" dirty="0" smtClean="0"/>
              <a:t>Design (2)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218502"/>
                  </p:ext>
                </p:extLst>
              </p:nvPr>
            </p:nvGraphicFramePr>
            <p:xfrm>
              <a:off x="1239353" y="1397000"/>
              <a:ext cx="6876893" cy="28454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7887"/>
                    <a:gridCol w="1624761"/>
                    <a:gridCol w="1524000"/>
                    <a:gridCol w="2020245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Criterion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RF</a:t>
                          </a:r>
                          <a:r>
                            <a:rPr lang="en-GB" baseline="0" dirty="0" smtClean="0"/>
                            <a:t> parameter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Improves if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examples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high </a:t>
                          </a:r>
                          <a:r>
                            <a:rPr lang="en-GB" baseline="0" dirty="0" smtClean="0"/>
                            <a:t>gradient operation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𝑝𝑒𝑎𝑘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GB" b="0" dirty="0" smtClean="0"/>
                            <a:t> </a:t>
                          </a:r>
                        </a:p>
                        <a:p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lang="en-GB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 dirty="0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GB" i="1" dirty="0" smtClean="0">
                                          <a:latin typeface="Cambria Math" panose="02040503050406030204" pitchFamily="18" charset="0"/>
                                        </a:rPr>
                                        <m:t>𝑝𝑒𝑎𝑘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dirty="0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GB" b="0" i="1" dirty="0" smtClean="0">
                                          <a:latin typeface="Cambria Math" panose="02040503050406030204" pitchFamily="18" charset="0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4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TESLA,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4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CEBAF 12 GeV HG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low cryogenic losses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den>
                                </m:f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CEBAF LL</a:t>
                          </a:r>
                          <a:endParaRPr lang="en-GB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High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 dirty="0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GB" i="1" dirty="0" smtClean="0">
                                      <a:latin typeface="Cambria Math" panose="02040503050406030204" pitchFamily="18" charset="0"/>
                                    </a:rPr>
                                    <m:t>𝑏𝑒𝑎𝑚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dirty="0" smtClean="0"/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B-factory</a:t>
                          </a:r>
                        </a:p>
                        <a:p>
                          <a:pPr algn="ctr"/>
                          <a:r>
                            <a:rPr lang="en-GB" dirty="0" smtClean="0"/>
                            <a:t>RHIC cooling</a:t>
                          </a:r>
                        </a:p>
                        <a:p>
                          <a:pPr algn="ctr"/>
                          <a:r>
                            <a:rPr lang="en-GB" dirty="0" err="1" smtClean="0"/>
                            <a:t>LHeC</a:t>
                          </a:r>
                          <a:endParaRPr lang="en-GB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218502"/>
                  </p:ext>
                </p:extLst>
              </p:nvPr>
            </p:nvGraphicFramePr>
            <p:xfrm>
              <a:off x="1239353" y="1397000"/>
              <a:ext cx="6876893" cy="28454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7887"/>
                    <a:gridCol w="1624761"/>
                    <a:gridCol w="1524000"/>
                    <a:gridCol w="2020245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Criterion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RF</a:t>
                          </a:r>
                          <a:r>
                            <a:rPr lang="en-GB" baseline="0" dirty="0" smtClean="0"/>
                            <a:t> parameter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Improves if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examples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high </a:t>
                          </a:r>
                          <a:r>
                            <a:rPr lang="en-GB" baseline="0" dirty="0" smtClean="0"/>
                            <a:t>gradient operation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05243" t="-44000" r="-219476" b="-18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19200" t="-44000" r="-134400" b="-18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4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TESLA,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4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CEBAF 12 GeV HG</a:t>
                          </a:r>
                        </a:p>
                      </a:txBody>
                      <a:tcPr anchor="ctr"/>
                    </a:tc>
                  </a:tr>
                  <a:tr h="6457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low cryogenic losses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05243" t="-203774" r="-219476" b="-15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19200" t="-203774" r="-134400" b="-15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CEBAF LL</a:t>
                          </a:r>
                          <a:endParaRPr lang="en-GB" dirty="0"/>
                        </a:p>
                      </a:txBody>
                      <a:tcPr anchor="ctr"/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57" t="-214667" r="-304643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05243" t="-214667" r="-219476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19200" t="-214667" r="-134400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B-factory</a:t>
                          </a:r>
                        </a:p>
                        <a:p>
                          <a:pPr algn="ctr"/>
                          <a:r>
                            <a:rPr lang="en-GB" dirty="0" smtClean="0"/>
                            <a:t>RHIC cooling</a:t>
                          </a:r>
                        </a:p>
                        <a:p>
                          <a:pPr algn="ctr"/>
                          <a:r>
                            <a:rPr lang="en-GB" dirty="0" err="1" smtClean="0"/>
                            <a:t>LHeC</a:t>
                          </a:r>
                          <a:endParaRPr lang="en-GB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Down Arrow 4"/>
          <p:cNvSpPr/>
          <p:nvPr/>
        </p:nvSpPr>
        <p:spPr>
          <a:xfrm>
            <a:off x="5678085" y="2163999"/>
            <a:ext cx="264496" cy="2569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4287197" y="2249815"/>
            <a:ext cx="264496" cy="25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Down Arrow 16"/>
          <p:cNvSpPr/>
          <p:nvPr/>
        </p:nvSpPr>
        <p:spPr>
          <a:xfrm flipV="1">
            <a:off x="4265163" y="2856610"/>
            <a:ext cx="264496" cy="25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5678085" y="2856610"/>
            <a:ext cx="264496" cy="2569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Down Arrow 18"/>
          <p:cNvSpPr/>
          <p:nvPr/>
        </p:nvSpPr>
        <p:spPr>
          <a:xfrm flipV="1">
            <a:off x="5676670" y="3660141"/>
            <a:ext cx="264496" cy="25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>
            <a:off x="4255172" y="3660141"/>
            <a:ext cx="264496" cy="2569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2410928"/>
            <a:ext cx="4356100" cy="3251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60688"/>
            <a:ext cx="1298575" cy="2306637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362" name="Object 49"/>
          <p:cNvGraphicFramePr>
            <a:graphicFrameLocks noChangeAspect="1"/>
          </p:cNvGraphicFramePr>
          <p:nvPr>
            <p:extLst/>
          </p:nvPr>
        </p:nvGraphicFramePr>
        <p:xfrm>
          <a:off x="2195513" y="2960688"/>
          <a:ext cx="1370012" cy="230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22" name="Bitmap Image" r:id="rId5" imgW="1638360" imgH="2752560" progId="Paint.Picture">
                  <p:embed/>
                </p:oleObj>
              </mc:Choice>
              <mc:Fallback>
                <p:oleObj name="Bitmap Image" r:id="rId5" imgW="1638360" imgH="27525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960688"/>
                        <a:ext cx="1370012" cy="230346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E8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15"/>
          <p:cNvSpPr txBox="1">
            <a:spLocks noChangeArrowheads="1"/>
          </p:cNvSpPr>
          <p:nvPr/>
        </p:nvSpPr>
        <p:spPr bwMode="auto">
          <a:xfrm>
            <a:off x="295275" y="5292725"/>
            <a:ext cx="3554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800" i="1">
                <a:solidFill>
                  <a:srgbClr val="000000"/>
                </a:solidFill>
              </a:rPr>
              <a:t>r</a:t>
            </a:r>
            <a:r>
              <a:rPr lang="en-US" sz="1800" i="1" baseline="-25000">
                <a:solidFill>
                  <a:srgbClr val="000000"/>
                </a:solidFill>
              </a:rPr>
              <a:t>i </a:t>
            </a:r>
            <a:r>
              <a:rPr lang="en-US" sz="1800" i="1">
                <a:solidFill>
                  <a:srgbClr val="000000"/>
                </a:solidFill>
              </a:rPr>
              <a:t>= 40 mm             r</a:t>
            </a:r>
            <a:r>
              <a:rPr lang="en-US" sz="1800" i="1" baseline="-25000">
                <a:solidFill>
                  <a:srgbClr val="000000"/>
                </a:solidFill>
              </a:rPr>
              <a:t>i </a:t>
            </a:r>
            <a:r>
              <a:rPr lang="en-US" sz="1800" i="1">
                <a:solidFill>
                  <a:srgbClr val="000000"/>
                </a:solidFill>
              </a:rPr>
              <a:t>= 20 mm </a:t>
            </a:r>
          </a:p>
        </p:txBody>
      </p:sp>
      <p:sp>
        <p:nvSpPr>
          <p:cNvPr id="15369" name="Line 18"/>
          <p:cNvSpPr>
            <a:spLocks noChangeShapeType="1"/>
          </p:cNvSpPr>
          <p:nvPr/>
        </p:nvSpPr>
        <p:spPr bwMode="auto">
          <a:xfrm>
            <a:off x="44450" y="4106863"/>
            <a:ext cx="3987800" cy="635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Line 19"/>
          <p:cNvSpPr>
            <a:spLocks noChangeShapeType="1"/>
          </p:cNvSpPr>
          <p:nvPr/>
        </p:nvSpPr>
        <p:spPr bwMode="auto">
          <a:xfrm>
            <a:off x="1476375" y="2774950"/>
            <a:ext cx="0" cy="187325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2" name="Line 22"/>
          <p:cNvSpPr>
            <a:spLocks noChangeShapeType="1"/>
          </p:cNvSpPr>
          <p:nvPr/>
        </p:nvSpPr>
        <p:spPr bwMode="auto">
          <a:xfrm>
            <a:off x="1476375" y="2781300"/>
            <a:ext cx="550862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3" name="Line 23"/>
          <p:cNvSpPr>
            <a:spLocks noChangeShapeType="1"/>
          </p:cNvSpPr>
          <p:nvPr/>
        </p:nvSpPr>
        <p:spPr bwMode="auto">
          <a:xfrm>
            <a:off x="3600449" y="4508500"/>
            <a:ext cx="1838401" cy="0"/>
          </a:xfrm>
          <a:prstGeom prst="line">
            <a:avLst/>
          </a:prstGeom>
          <a:noFill/>
          <a:ln w="28575">
            <a:solidFill>
              <a:srgbClr val="FFE8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4" name="Text Box 24"/>
          <p:cNvSpPr txBox="1">
            <a:spLocks noChangeArrowheads="1"/>
          </p:cNvSpPr>
          <p:nvPr/>
        </p:nvSpPr>
        <p:spPr bwMode="auto">
          <a:xfrm>
            <a:off x="4994275" y="5661025"/>
            <a:ext cx="3902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800" i="1">
                <a:solidFill>
                  <a:srgbClr val="000000"/>
                </a:solidFill>
              </a:rPr>
              <a:t>E</a:t>
            </a:r>
            <a:r>
              <a:rPr lang="en-US" sz="1800" i="1" baseline="-25000">
                <a:solidFill>
                  <a:srgbClr val="000000"/>
                </a:solidFill>
              </a:rPr>
              <a:t>z</a:t>
            </a:r>
            <a:r>
              <a:rPr lang="en-US" sz="1800" i="1">
                <a:solidFill>
                  <a:srgbClr val="000000"/>
                </a:solidFill>
              </a:rPr>
              <a:t> (z) </a:t>
            </a:r>
            <a:r>
              <a:rPr lang="en-US" sz="1800">
                <a:solidFill>
                  <a:srgbClr val="000000"/>
                </a:solidFill>
              </a:rPr>
              <a:t>for small and big iris radius</a:t>
            </a:r>
          </a:p>
        </p:txBody>
      </p:sp>
      <p:sp>
        <p:nvSpPr>
          <p:cNvPr id="15375" name="Line 25"/>
          <p:cNvSpPr>
            <a:spLocks noChangeShapeType="1"/>
          </p:cNvSpPr>
          <p:nvPr/>
        </p:nvSpPr>
        <p:spPr bwMode="auto">
          <a:xfrm>
            <a:off x="6985000" y="2781300"/>
            <a:ext cx="0" cy="25241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6" name="Line 26"/>
          <p:cNvSpPr>
            <a:spLocks noChangeShapeType="1"/>
          </p:cNvSpPr>
          <p:nvPr/>
        </p:nvSpPr>
        <p:spPr bwMode="auto">
          <a:xfrm>
            <a:off x="357188" y="3694113"/>
            <a:ext cx="69850" cy="14446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7" name="Line 27"/>
          <p:cNvSpPr>
            <a:spLocks noChangeShapeType="1"/>
          </p:cNvSpPr>
          <p:nvPr/>
        </p:nvSpPr>
        <p:spPr bwMode="auto">
          <a:xfrm>
            <a:off x="427038" y="3838575"/>
            <a:ext cx="107950" cy="10953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8" name="Line 28"/>
          <p:cNvSpPr>
            <a:spLocks noChangeShapeType="1"/>
          </p:cNvSpPr>
          <p:nvPr/>
        </p:nvSpPr>
        <p:spPr bwMode="auto">
          <a:xfrm>
            <a:off x="534988" y="3948113"/>
            <a:ext cx="146050" cy="698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9" name="Line 29"/>
          <p:cNvSpPr>
            <a:spLocks noChangeShapeType="1"/>
          </p:cNvSpPr>
          <p:nvPr/>
        </p:nvSpPr>
        <p:spPr bwMode="auto">
          <a:xfrm>
            <a:off x="681038" y="4017963"/>
            <a:ext cx="144462" cy="3651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0" name="Line 30"/>
          <p:cNvSpPr>
            <a:spLocks noChangeShapeType="1"/>
          </p:cNvSpPr>
          <p:nvPr/>
        </p:nvSpPr>
        <p:spPr bwMode="auto">
          <a:xfrm>
            <a:off x="825500" y="4054475"/>
            <a:ext cx="144463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1" name="Line 31"/>
          <p:cNvSpPr>
            <a:spLocks noChangeShapeType="1"/>
          </p:cNvSpPr>
          <p:nvPr/>
        </p:nvSpPr>
        <p:spPr bwMode="auto">
          <a:xfrm flipV="1">
            <a:off x="969963" y="4052888"/>
            <a:ext cx="1444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2" name="Line 32"/>
          <p:cNvSpPr>
            <a:spLocks noChangeShapeType="1"/>
          </p:cNvSpPr>
          <p:nvPr/>
        </p:nvSpPr>
        <p:spPr bwMode="auto">
          <a:xfrm flipV="1">
            <a:off x="1114425" y="4017963"/>
            <a:ext cx="144463" cy="349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3" name="Line 33"/>
          <p:cNvSpPr>
            <a:spLocks noChangeShapeType="1"/>
          </p:cNvSpPr>
          <p:nvPr/>
        </p:nvSpPr>
        <p:spPr bwMode="auto">
          <a:xfrm flipV="1">
            <a:off x="1258888" y="3913188"/>
            <a:ext cx="144462" cy="1047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4" name="Line 34"/>
          <p:cNvSpPr>
            <a:spLocks noChangeShapeType="1"/>
          </p:cNvSpPr>
          <p:nvPr/>
        </p:nvSpPr>
        <p:spPr bwMode="auto">
          <a:xfrm flipV="1">
            <a:off x="1403350" y="3838575"/>
            <a:ext cx="73025" cy="698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5" name="Line 35"/>
          <p:cNvSpPr>
            <a:spLocks noChangeShapeType="1"/>
          </p:cNvSpPr>
          <p:nvPr/>
        </p:nvSpPr>
        <p:spPr bwMode="auto">
          <a:xfrm flipV="1">
            <a:off x="1476375" y="3730625"/>
            <a:ext cx="68263" cy="1063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6" name="Line 36"/>
          <p:cNvSpPr>
            <a:spLocks noChangeShapeType="1"/>
          </p:cNvSpPr>
          <p:nvPr/>
        </p:nvSpPr>
        <p:spPr bwMode="auto">
          <a:xfrm>
            <a:off x="2236788" y="3821113"/>
            <a:ext cx="28575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Line 37"/>
          <p:cNvSpPr>
            <a:spLocks noChangeShapeType="1"/>
          </p:cNvSpPr>
          <p:nvPr/>
        </p:nvSpPr>
        <p:spPr bwMode="auto">
          <a:xfrm>
            <a:off x="2265363" y="3930650"/>
            <a:ext cx="71437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8" name="Line 38"/>
          <p:cNvSpPr>
            <a:spLocks noChangeShapeType="1"/>
          </p:cNvSpPr>
          <p:nvPr/>
        </p:nvSpPr>
        <p:spPr bwMode="auto">
          <a:xfrm>
            <a:off x="2336800" y="4035425"/>
            <a:ext cx="146050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9" name="Line 39"/>
          <p:cNvSpPr>
            <a:spLocks noChangeShapeType="1"/>
          </p:cNvSpPr>
          <p:nvPr/>
        </p:nvSpPr>
        <p:spPr bwMode="auto">
          <a:xfrm>
            <a:off x="2482850" y="4086225"/>
            <a:ext cx="17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0" name="Line 40"/>
          <p:cNvSpPr>
            <a:spLocks noChangeShapeType="1"/>
          </p:cNvSpPr>
          <p:nvPr/>
        </p:nvSpPr>
        <p:spPr bwMode="auto">
          <a:xfrm>
            <a:off x="2660650" y="40862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1" name="Line 41"/>
          <p:cNvSpPr>
            <a:spLocks noChangeShapeType="1"/>
          </p:cNvSpPr>
          <p:nvPr/>
        </p:nvSpPr>
        <p:spPr bwMode="auto">
          <a:xfrm flipV="1">
            <a:off x="2805113" y="408622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2" name="Line 42"/>
          <p:cNvSpPr>
            <a:spLocks noChangeShapeType="1"/>
          </p:cNvSpPr>
          <p:nvPr/>
        </p:nvSpPr>
        <p:spPr bwMode="auto">
          <a:xfrm flipV="1">
            <a:off x="2949575" y="40862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3" name="Line 43"/>
          <p:cNvSpPr>
            <a:spLocks noChangeShapeType="1"/>
          </p:cNvSpPr>
          <p:nvPr/>
        </p:nvSpPr>
        <p:spPr bwMode="auto">
          <a:xfrm flipV="1">
            <a:off x="3094038" y="4086225"/>
            <a:ext cx="179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4" name="Line 44"/>
          <p:cNvSpPr>
            <a:spLocks noChangeShapeType="1"/>
          </p:cNvSpPr>
          <p:nvPr/>
        </p:nvSpPr>
        <p:spPr bwMode="auto">
          <a:xfrm flipV="1">
            <a:off x="3273425" y="4000500"/>
            <a:ext cx="10795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5" name="Line 45"/>
          <p:cNvSpPr>
            <a:spLocks noChangeShapeType="1"/>
          </p:cNvSpPr>
          <p:nvPr/>
        </p:nvSpPr>
        <p:spPr bwMode="auto">
          <a:xfrm flipV="1">
            <a:off x="3382963" y="3894138"/>
            <a:ext cx="68262" cy="106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6" name="Line 46"/>
          <p:cNvSpPr>
            <a:spLocks noChangeShapeType="1"/>
          </p:cNvSpPr>
          <p:nvPr/>
        </p:nvSpPr>
        <p:spPr bwMode="auto">
          <a:xfrm flipV="1">
            <a:off x="3416300" y="3840163"/>
            <a:ext cx="68263" cy="106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7" name="Line 47"/>
          <p:cNvSpPr>
            <a:spLocks noChangeShapeType="1"/>
          </p:cNvSpPr>
          <p:nvPr/>
        </p:nvSpPr>
        <p:spPr bwMode="auto">
          <a:xfrm flipV="1">
            <a:off x="1544638" y="3624263"/>
            <a:ext cx="6350" cy="10636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8" name="Line 48"/>
          <p:cNvSpPr>
            <a:spLocks noChangeShapeType="1"/>
          </p:cNvSpPr>
          <p:nvPr/>
        </p:nvSpPr>
        <p:spPr bwMode="auto">
          <a:xfrm>
            <a:off x="357188" y="3586163"/>
            <a:ext cx="0" cy="1079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Effect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7"/>
                <a:stretch>
                  <a:fillRect t="-13846" b="-3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Smaller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allows to concentrate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dirty="0" smtClean="0"/>
                  <a:t> where it is needed for acceleration</a:t>
                </a:r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8"/>
                <a:stretch>
                  <a:fillRect l="-1597" t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6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6"/>
          <p:cNvSpPr>
            <a:spLocks noChangeArrowheads="1"/>
          </p:cNvSpPr>
          <p:nvPr/>
        </p:nvSpPr>
        <p:spPr bwMode="auto">
          <a:xfrm rot="-5400000">
            <a:off x="6420644" y="3491706"/>
            <a:ext cx="4683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  <a:latin typeface="Arial" charset="0"/>
              </a:rPr>
              <a:t>A. </a:t>
            </a:r>
            <a:r>
              <a:rPr lang="en-US" sz="1800" i="1" dirty="0" err="1">
                <a:solidFill>
                  <a:srgbClr val="000000"/>
                </a:solidFill>
                <a:latin typeface="Arial" charset="0"/>
              </a:rPr>
              <a:t>Mosnier</a:t>
            </a:r>
            <a:r>
              <a:rPr lang="en-US" sz="1800" i="1" dirty="0">
                <a:solidFill>
                  <a:srgbClr val="000000"/>
                </a:solidFill>
                <a:latin typeface="Arial" charset="0"/>
              </a:rPr>
              <a:t>, E. </a:t>
            </a:r>
            <a:r>
              <a:rPr lang="en-US" sz="1800" i="1" dirty="0" err="1" smtClean="0">
                <a:solidFill>
                  <a:srgbClr val="000000"/>
                </a:solidFill>
                <a:latin typeface="Arial" charset="0"/>
              </a:rPr>
              <a:t>Haebel</a:t>
            </a:r>
            <a:r>
              <a:rPr lang="en-US" sz="1800" i="1" dirty="0">
                <a:solidFill>
                  <a:srgbClr val="000000"/>
                </a:solidFill>
                <a:latin typeface="Arial" charset="0"/>
              </a:rPr>
              <a:t>, SRF Workshop 1991</a:t>
            </a:r>
            <a:endParaRPr lang="en-GB" sz="1800" i="1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60422" name="Group 18"/>
          <p:cNvGrpSpPr>
            <a:grpSpLocks/>
          </p:cNvGrpSpPr>
          <p:nvPr/>
        </p:nvGrpSpPr>
        <p:grpSpPr bwMode="auto">
          <a:xfrm>
            <a:off x="1187450" y="1428750"/>
            <a:ext cx="6297613" cy="4643438"/>
            <a:chOff x="1107" y="436"/>
            <a:chExt cx="4380" cy="3176"/>
          </a:xfrm>
        </p:grpSpPr>
        <p:sp>
          <p:nvSpPr>
            <p:cNvPr id="60424" name="Rectangle 16"/>
            <p:cNvSpPr>
              <a:spLocks noChangeArrowheads="1"/>
            </p:cNvSpPr>
            <p:nvPr/>
          </p:nvSpPr>
          <p:spPr bwMode="auto">
            <a:xfrm>
              <a:off x="1107" y="436"/>
              <a:ext cx="4380" cy="317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60425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7" y="474"/>
              <a:ext cx="4291" cy="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Example: cell optimization at 1.5 GHz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73845" y="2044700"/>
            <a:ext cx="8452643" cy="3625850"/>
            <a:chOff x="273845" y="2044700"/>
            <a:chExt cx="8452643" cy="3625850"/>
          </a:xfrm>
        </p:grpSpPr>
        <p:pic>
          <p:nvPicPr>
            <p:cNvPr id="61444" name="Picture 13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2325" y="2044700"/>
              <a:ext cx="4957763" cy="362585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xtLst/>
          </p:spPr>
        </p:pic>
        <p:pic>
          <p:nvPicPr>
            <p:cNvPr id="6144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000080"/>
                </a:clrFrom>
                <a:clrTo>
                  <a:srgbClr val="00008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" r="2750"/>
            <a:stretch/>
          </p:blipFill>
          <p:spPr bwMode="auto">
            <a:xfrm>
              <a:off x="273845" y="2728913"/>
              <a:ext cx="1300956" cy="2330450"/>
            </a:xfrm>
            <a:prstGeom prst="rect">
              <a:avLst/>
            </a:prstGeom>
            <a:noFill/>
            <a:ln w="38100" cmpd="sng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447" name="Line 6"/>
            <p:cNvSpPr>
              <a:spLocks noChangeShapeType="1"/>
            </p:cNvSpPr>
            <p:nvPr/>
          </p:nvSpPr>
          <p:spPr bwMode="auto">
            <a:xfrm>
              <a:off x="1574800" y="2546350"/>
              <a:ext cx="0" cy="180975"/>
            </a:xfrm>
            <a:prstGeom prst="line">
              <a:avLst/>
            </a:prstGeom>
            <a:noFill/>
            <a:ln w="19050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1448" name="Line 7"/>
            <p:cNvSpPr>
              <a:spLocks noChangeShapeType="1"/>
            </p:cNvSpPr>
            <p:nvPr/>
          </p:nvSpPr>
          <p:spPr bwMode="auto">
            <a:xfrm>
              <a:off x="1574800" y="2546350"/>
              <a:ext cx="2124075" cy="0"/>
            </a:xfrm>
            <a:prstGeom prst="line">
              <a:avLst/>
            </a:prstGeom>
            <a:noFill/>
            <a:ln w="19050" cmpd="sng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1449" name="Line 8"/>
            <p:cNvSpPr>
              <a:spLocks noChangeShapeType="1"/>
            </p:cNvSpPr>
            <p:nvPr/>
          </p:nvSpPr>
          <p:spPr bwMode="auto">
            <a:xfrm>
              <a:off x="5680075" y="3159125"/>
              <a:ext cx="1692275" cy="0"/>
            </a:xfrm>
            <a:prstGeom prst="line">
              <a:avLst/>
            </a:prstGeom>
            <a:noFill/>
            <a:ln w="19050" cmpd="sng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1450" name="Line 9"/>
            <p:cNvSpPr>
              <a:spLocks noChangeShapeType="1"/>
            </p:cNvSpPr>
            <p:nvPr/>
          </p:nvSpPr>
          <p:spPr bwMode="auto">
            <a:xfrm flipH="1" flipV="1">
              <a:off x="5688013" y="2620963"/>
              <a:ext cx="0" cy="574675"/>
            </a:xfrm>
            <a:prstGeom prst="line">
              <a:avLst/>
            </a:prstGeom>
            <a:noFill/>
            <a:ln w="19050" cmpd="sng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61451" name="Picture 10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80"/>
                </a:clrFrom>
                <a:clrTo>
                  <a:srgbClr val="00008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350" y="2727325"/>
              <a:ext cx="1354138" cy="2330450"/>
            </a:xfrm>
            <a:prstGeom prst="rect">
              <a:avLst/>
            </a:prstGeom>
            <a:noFill/>
            <a:ln w="38100" cmpd="sng" algn="ctr">
              <a:solidFill>
                <a:srgbClr val="0066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Equator shape optimization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400" dirty="0" smtClean="0"/>
                  <a:t> (and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 smtClean="0"/>
                  <a:t>) change when changing the equator shape.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5"/>
                <a:stretch>
                  <a:fillRect l="-903" t="-10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3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4775" y="1771532"/>
            <a:ext cx="8947150" cy="4270375"/>
            <a:chOff x="104775" y="1643063"/>
            <a:chExt cx="8947150" cy="4270375"/>
          </a:xfrm>
        </p:grpSpPr>
        <p:pic>
          <p:nvPicPr>
            <p:cNvPr id="42" name="Picture 3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413" y="2097088"/>
              <a:ext cx="4429125" cy="3333750"/>
            </a:xfrm>
            <a:prstGeom prst="rect">
              <a:avLst/>
            </a:prstGeom>
            <a:solidFill>
              <a:schemeClr val="tx1"/>
            </a:solidFill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000080"/>
                </a:clrFrom>
                <a:clrTo>
                  <a:srgbClr val="00008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2275" b="1015"/>
            <a:stretch/>
          </p:blipFill>
          <p:spPr bwMode="auto">
            <a:xfrm>
              <a:off x="6948489" y="2697164"/>
              <a:ext cx="1261268" cy="23225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000080"/>
                </a:clrFrom>
                <a:clrTo>
                  <a:srgbClr val="00008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78"/>
            <a:stretch/>
          </p:blipFill>
          <p:spPr bwMode="auto">
            <a:xfrm>
              <a:off x="971550" y="2708276"/>
              <a:ext cx="1298575" cy="23114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8027988" y="2311400"/>
              <a:ext cx="363537" cy="1154113"/>
            </a:xfrm>
            <a:prstGeom prst="ellipse">
              <a:avLst/>
            </a:prstGeom>
            <a:noFill/>
            <a:ln w="57150" cap="rnd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7" name="Oval 7"/>
            <p:cNvSpPr>
              <a:spLocks noChangeArrowheads="1"/>
            </p:cNvSpPr>
            <p:nvPr/>
          </p:nvSpPr>
          <p:spPr bwMode="auto">
            <a:xfrm>
              <a:off x="576263" y="2312988"/>
              <a:ext cx="611187" cy="1152525"/>
            </a:xfrm>
            <a:prstGeom prst="ellipse">
              <a:avLst/>
            </a:prstGeom>
            <a:noFill/>
            <a:ln w="57150" cap="rnd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8" name="Line 8"/>
            <p:cNvSpPr>
              <a:spLocks noChangeShapeType="1"/>
            </p:cNvSpPr>
            <p:nvPr/>
          </p:nvSpPr>
          <p:spPr bwMode="auto">
            <a:xfrm>
              <a:off x="576263" y="1916113"/>
              <a:ext cx="0" cy="5762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9" name="Line 9"/>
            <p:cNvSpPr>
              <a:spLocks noChangeShapeType="1"/>
            </p:cNvSpPr>
            <p:nvPr/>
          </p:nvSpPr>
          <p:spPr bwMode="auto">
            <a:xfrm>
              <a:off x="1187450" y="1916113"/>
              <a:ext cx="0" cy="5762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0" name="Line 10"/>
            <p:cNvSpPr>
              <a:spLocks noChangeShapeType="1"/>
            </p:cNvSpPr>
            <p:nvPr/>
          </p:nvSpPr>
          <p:spPr bwMode="auto">
            <a:xfrm>
              <a:off x="576263" y="1916113"/>
              <a:ext cx="61118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" name="Line 11"/>
            <p:cNvSpPr>
              <a:spLocks noChangeShapeType="1"/>
            </p:cNvSpPr>
            <p:nvPr/>
          </p:nvSpPr>
          <p:spPr bwMode="auto">
            <a:xfrm>
              <a:off x="309563" y="2311400"/>
              <a:ext cx="406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2" name="Line 12"/>
            <p:cNvSpPr>
              <a:spLocks noChangeShapeType="1"/>
            </p:cNvSpPr>
            <p:nvPr/>
          </p:nvSpPr>
          <p:spPr bwMode="auto">
            <a:xfrm>
              <a:off x="309563" y="3467100"/>
              <a:ext cx="406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3" name="Line 13"/>
            <p:cNvSpPr>
              <a:spLocks noChangeShapeType="1"/>
            </p:cNvSpPr>
            <p:nvPr/>
          </p:nvSpPr>
          <p:spPr bwMode="auto">
            <a:xfrm>
              <a:off x="355600" y="2312988"/>
              <a:ext cx="0" cy="11525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7956550" y="2060575"/>
              <a:ext cx="0" cy="5762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>
              <a:off x="8459788" y="2060575"/>
              <a:ext cx="0" cy="5762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6" name="Line 16"/>
            <p:cNvSpPr>
              <a:spLocks noChangeShapeType="1"/>
            </p:cNvSpPr>
            <p:nvPr/>
          </p:nvSpPr>
          <p:spPr bwMode="auto">
            <a:xfrm>
              <a:off x="7956550" y="2119313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8389938" y="2312988"/>
              <a:ext cx="406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>
              <a:off x="8389938" y="3468688"/>
              <a:ext cx="406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>
              <a:off x="8715375" y="2316163"/>
              <a:ext cx="0" cy="11525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0" name="Text Box 20"/>
            <p:cNvSpPr txBox="1">
              <a:spLocks noChangeArrowheads="1"/>
            </p:cNvSpPr>
            <p:nvPr/>
          </p:nvSpPr>
          <p:spPr bwMode="auto">
            <a:xfrm>
              <a:off x="619125" y="1643063"/>
              <a:ext cx="698500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de-DE" sz="1800" i="1">
                  <a:solidFill>
                    <a:srgbClr val="000000"/>
                  </a:solidFill>
                </a:rPr>
                <a:t>25 mm</a:t>
              </a:r>
              <a:endParaRPr lang="en-GB" sz="1800" i="1">
                <a:solidFill>
                  <a:srgbClr val="000000"/>
                </a:solidFill>
              </a:endParaRPr>
            </a:p>
          </p:txBody>
        </p:sp>
        <p:sp>
          <p:nvSpPr>
            <p:cNvPr id="61" name="Text Box 21"/>
            <p:cNvSpPr txBox="1">
              <a:spLocks noChangeArrowheads="1"/>
            </p:cNvSpPr>
            <p:nvPr/>
          </p:nvSpPr>
          <p:spPr bwMode="auto">
            <a:xfrm>
              <a:off x="7889875" y="1789113"/>
              <a:ext cx="698500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de-DE" sz="1800" i="1">
                  <a:solidFill>
                    <a:srgbClr val="000000"/>
                  </a:solidFill>
                </a:rPr>
                <a:t>20 mm</a:t>
              </a:r>
              <a:endParaRPr lang="en-GB" sz="1800" i="1">
                <a:solidFill>
                  <a:srgbClr val="000000"/>
                </a:solidFill>
              </a:endParaRPr>
            </a:p>
          </p:txBody>
        </p:sp>
        <p:sp>
          <p:nvSpPr>
            <p:cNvPr id="62" name="Text Box 22"/>
            <p:cNvSpPr txBox="1">
              <a:spLocks noChangeArrowheads="1"/>
            </p:cNvSpPr>
            <p:nvPr/>
          </p:nvSpPr>
          <p:spPr bwMode="auto">
            <a:xfrm rot="-5400000">
              <a:off x="-134937" y="2738437"/>
              <a:ext cx="698500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de-DE" sz="1800" i="1">
                  <a:solidFill>
                    <a:srgbClr val="000000"/>
                  </a:solidFill>
                </a:rPr>
                <a:t>42 mm</a:t>
              </a:r>
              <a:endParaRPr lang="en-GB" sz="1800" i="1">
                <a:solidFill>
                  <a:srgbClr val="000000"/>
                </a:solidFill>
              </a:endParaRPr>
            </a:p>
          </p:txBody>
        </p:sp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 rot="-5400000">
              <a:off x="8593138" y="2732087"/>
              <a:ext cx="698500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de-DE" sz="1800" i="1">
                  <a:solidFill>
                    <a:srgbClr val="000000"/>
                  </a:solidFill>
                </a:rPr>
                <a:t>42 mm</a:t>
              </a:r>
              <a:endParaRPr lang="en-GB" sz="1800" i="1">
                <a:solidFill>
                  <a:srgbClr val="000000"/>
                </a:solidFill>
              </a:endParaRP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2497138" y="5694363"/>
              <a:ext cx="4110037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1800">
                  <a:solidFill>
                    <a:srgbClr val="000000"/>
                  </a:solidFill>
                </a:rPr>
                <a:t>Both cells have the same:</a:t>
              </a:r>
              <a:r>
                <a:rPr lang="en-US" sz="1800" i="1">
                  <a:solidFill>
                    <a:srgbClr val="000000"/>
                  </a:solidFill>
                </a:rPr>
                <a:t> f, (R/Q) </a:t>
              </a:r>
              <a:r>
                <a:rPr lang="en-US" sz="1800">
                  <a:solidFill>
                    <a:srgbClr val="000000"/>
                  </a:solidFill>
                </a:rPr>
                <a:t>and </a:t>
              </a:r>
              <a:r>
                <a:rPr lang="en-US" sz="1800" i="1">
                  <a:solidFill>
                    <a:srgbClr val="000000"/>
                  </a:solidFill>
                </a:rPr>
                <a:t> r</a:t>
              </a:r>
              <a:r>
                <a:rPr lang="en-US" sz="1800" i="1" baseline="-25000">
                  <a:solidFill>
                    <a:srgbClr val="000000"/>
                  </a:solidFill>
                </a:rPr>
                <a:t>i</a:t>
              </a:r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>
              <a:off x="969963" y="50196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6" name="Line 26"/>
            <p:cNvSpPr>
              <a:spLocks noChangeShapeType="1"/>
            </p:cNvSpPr>
            <p:nvPr/>
          </p:nvSpPr>
          <p:spPr bwMode="auto">
            <a:xfrm>
              <a:off x="2268538" y="2708275"/>
              <a:ext cx="1116012" cy="10795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7" name="Line 27"/>
            <p:cNvSpPr>
              <a:spLocks noChangeShapeType="1"/>
            </p:cNvSpPr>
            <p:nvPr/>
          </p:nvSpPr>
          <p:spPr bwMode="auto">
            <a:xfrm flipH="1" flipV="1">
              <a:off x="6443663" y="2673350"/>
              <a:ext cx="504825" cy="23813"/>
            </a:xfrm>
            <a:prstGeom prst="line">
              <a:avLst/>
            </a:prstGeom>
            <a:noFill/>
            <a:ln w="19050">
              <a:solidFill>
                <a:srgbClr val="FF66CC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endParaRPr lang="de-DE" sz="18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Iris shape optimization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997527"/>
                <a:ext cx="8775700" cy="536041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400" dirty="0" smtClean="0"/>
                  <a:t> changes with the iris shape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97527"/>
                <a:ext cx="8775700" cy="5360411"/>
              </a:xfrm>
              <a:blipFill rotWithShape="0">
                <a:blip r:embed="rId5"/>
                <a:stretch>
                  <a:fillRect l="-903" t="-10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6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1322388"/>
            <a:ext cx="5291138" cy="36734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4519" name="Picture 5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80"/>
              </a:clrFrom>
              <a:clrTo>
                <a:srgbClr val="00008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"/>
          <a:stretch/>
        </p:blipFill>
        <p:spPr bwMode="auto">
          <a:xfrm>
            <a:off x="127001" y="1898650"/>
            <a:ext cx="1370806" cy="2330450"/>
          </a:xfrm>
          <a:prstGeom prst="rect">
            <a:avLst/>
          </a:prstGeom>
          <a:noFill/>
          <a:ln w="19050" algn="ctr">
            <a:solidFill>
              <a:srgbClr val="FFE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2" name="Line 11"/>
          <p:cNvSpPr>
            <a:spLocks noChangeShapeType="1"/>
          </p:cNvSpPr>
          <p:nvPr/>
        </p:nvSpPr>
        <p:spPr bwMode="auto">
          <a:xfrm flipV="1">
            <a:off x="1531937" y="3586163"/>
            <a:ext cx="1482725" cy="635000"/>
          </a:xfrm>
          <a:prstGeom prst="line">
            <a:avLst/>
          </a:prstGeom>
          <a:noFill/>
          <a:ln w="38100">
            <a:solidFill>
              <a:srgbClr val="FFE8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4523" name="Line 12"/>
          <p:cNvSpPr>
            <a:spLocks noChangeShapeType="1"/>
          </p:cNvSpPr>
          <p:nvPr/>
        </p:nvSpPr>
        <p:spPr bwMode="auto">
          <a:xfrm flipV="1">
            <a:off x="1497807" y="1666874"/>
            <a:ext cx="1471612" cy="231774"/>
          </a:xfrm>
          <a:prstGeom prst="line">
            <a:avLst/>
          </a:prstGeom>
          <a:noFill/>
          <a:ln w="38100">
            <a:solidFill>
              <a:srgbClr val="FFE8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43" name="Rectangle 15"/>
              <p:cNvSpPr>
                <a:spLocks noChangeArrowheads="1"/>
              </p:cNvSpPr>
              <p:nvPr/>
            </p:nvSpPr>
            <p:spPr bwMode="auto">
              <a:xfrm>
                <a:off x="3079514" y="898029"/>
                <a:ext cx="3069495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HOMs loss factors</a:t>
                </a:r>
                <a:r>
                  <a:rPr lang="en-US" sz="1800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 </a:t>
                </a:r>
                <a:r>
                  <a:rPr lang="en-US" sz="1800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1800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800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)</a:t>
                </a:r>
                <a:endParaRPr lang="en-US" sz="1800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endParaRPr>
              </a:p>
            </p:txBody>
          </p:sp>
        </mc:Choice>
        <mc:Fallback xmlns="">
          <p:sp>
            <p:nvSpPr>
              <p:cNvPr id="48143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9514" y="898029"/>
                <a:ext cx="306949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81" t="-7937" b="-30159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7015163" y="3879850"/>
            <a:ext cx="642937" cy="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9"/>
          <a:stretch/>
        </p:blipFill>
        <p:spPr bwMode="auto">
          <a:xfrm>
            <a:off x="7550150" y="1898196"/>
            <a:ext cx="1296307" cy="2371725"/>
          </a:xfrm>
          <a:prstGeom prst="rect">
            <a:avLst/>
          </a:prstGeom>
          <a:noFill/>
          <a:ln w="28575">
            <a:solidFill>
              <a:srgbClr val="66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03904" y="2879209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</a:t>
            </a:r>
            <a:r>
              <a:rPr lang="en-US" sz="1800" i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</a:t>
            </a:r>
            <a:r>
              <a:rPr lang="en-US" sz="1800" i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 20mm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58100" y="2860171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</a:t>
            </a:r>
            <a:r>
              <a:rPr lang="en-US" sz="1800" i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</a:t>
            </a:r>
            <a:r>
              <a:rPr lang="en-US" sz="1800" i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 40mm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Minimizing HOM excitation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56919" y="5107701"/>
                <a:ext cx="3679149" cy="122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=152 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=3.5</m:t>
                    </m:r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mT</m:t>
                        </m:r>
                      </m:num>
                      <m:den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MV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=1.9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19" y="5107701"/>
                <a:ext cx="3679149" cy="1224118"/>
              </a:xfrm>
              <a:prstGeom prst="rect">
                <a:avLst/>
              </a:prstGeom>
              <a:blipFill rotWithShape="0">
                <a:blip r:embed="rId6"/>
                <a:stretch>
                  <a:fillRect r="-6954" b="-562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 bwMode="auto">
              <a:xfrm>
                <a:off x="5473812" y="5107701"/>
                <a:ext cx="3632661" cy="122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=86 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=4.6</m:t>
                    </m:r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mT</m:t>
                        </m:r>
                      </m:num>
                      <m:den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MV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=3.2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3812" y="5107701"/>
                <a:ext cx="3632661" cy="1224118"/>
              </a:xfrm>
              <a:prstGeom prst="rect">
                <a:avLst/>
              </a:prstGeom>
              <a:blipFill rotWithShape="0">
                <a:blip r:embed="rId7"/>
                <a:stretch>
                  <a:fillRect r="-8221" b="-562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4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268413"/>
            <a:ext cx="4818063" cy="31988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9"/>
          <a:stretch/>
        </p:blipFill>
        <p:spPr bwMode="auto">
          <a:xfrm>
            <a:off x="7297738" y="1453842"/>
            <a:ext cx="1296307" cy="2371725"/>
          </a:xfrm>
          <a:prstGeom prst="rect">
            <a:avLst/>
          </a:prstGeom>
          <a:noFill/>
          <a:ln w="28575">
            <a:solidFill>
              <a:srgbClr val="66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Line 11"/>
          <p:cNvSpPr>
            <a:spLocks noChangeShapeType="1"/>
          </p:cNvSpPr>
          <p:nvPr/>
        </p:nvSpPr>
        <p:spPr bwMode="auto">
          <a:xfrm flipH="1" flipV="1">
            <a:off x="6654801" y="1466056"/>
            <a:ext cx="642937" cy="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0080"/>
              </a:clrFrom>
              <a:clrTo>
                <a:srgbClr val="00008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"/>
          <a:stretch/>
        </p:blipFill>
        <p:spPr bwMode="auto">
          <a:xfrm>
            <a:off x="232228" y="1599728"/>
            <a:ext cx="1370806" cy="2330450"/>
          </a:xfrm>
          <a:prstGeom prst="rect">
            <a:avLst/>
          </a:prstGeom>
          <a:noFill/>
          <a:ln w="19050" algn="ctr">
            <a:solidFill>
              <a:srgbClr val="FFE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1603034" y="3595441"/>
            <a:ext cx="994228" cy="0"/>
          </a:xfrm>
          <a:prstGeom prst="line">
            <a:avLst/>
          </a:prstGeom>
          <a:noFill/>
          <a:ln w="57150">
            <a:solidFill>
              <a:srgbClr val="FFE8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266" y="2490839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</a:t>
            </a:r>
            <a:r>
              <a:rPr lang="en-US" sz="1800" i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</a:t>
            </a:r>
            <a:r>
              <a:rPr lang="en-US" sz="1800" i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 20mm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37391" y="2396869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</a:t>
            </a:r>
            <a:r>
              <a:rPr lang="en-US" sz="1800" i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</a:t>
            </a:r>
            <a:r>
              <a:rPr lang="en-US" sz="1800" i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 40mm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Cell-to-cell coupling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𝑐𝑐</m:t>
                        </m:r>
                      </m:sub>
                    </m:sSub>
                  </m:oMath>
                </a14:m>
                <a:endParaRPr lang="en-GB" i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5"/>
                <a:stretch>
                  <a:fillRect t="-13846" b="-3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 bwMode="auto">
              <a:xfrm>
                <a:off x="56919" y="5107701"/>
                <a:ext cx="3679149" cy="122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=152 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=3.5</m:t>
                    </m:r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mT</m:t>
                        </m:r>
                      </m:num>
                      <m:den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MV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=1.9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19" y="5107701"/>
                <a:ext cx="3679149" cy="1224118"/>
              </a:xfrm>
              <a:prstGeom prst="rect">
                <a:avLst/>
              </a:prstGeom>
              <a:blipFill rotWithShape="0">
                <a:blip r:embed="rId6"/>
                <a:stretch>
                  <a:fillRect r="-6954" b="-562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 bwMode="auto">
              <a:xfrm>
                <a:off x="5473812" y="5107701"/>
                <a:ext cx="3632661" cy="122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=86 </m:t>
                    </m:r>
                    <m:r>
                      <m:rPr>
                        <m:nor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=4.6</m:t>
                    </m:r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mT</m:t>
                        </m:r>
                      </m:num>
                      <m:den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MV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sz="2000" b="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𝑝𝑒𝑎𝑘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𝑎𝑐𝑐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=3.2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3812" y="5107701"/>
                <a:ext cx="3632661" cy="1224118"/>
              </a:xfrm>
              <a:prstGeom prst="rect">
                <a:avLst/>
              </a:prstGeom>
              <a:blipFill rotWithShape="0">
                <a:blip r:embed="rId7"/>
                <a:stretch>
                  <a:fillRect r="-8221" b="-562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0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592263"/>
            <a:ext cx="501650" cy="12954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386" name="Object 39"/>
          <p:cNvGraphicFramePr>
            <a:graphicFrameLocks noChangeAspect="1"/>
          </p:cNvGraphicFramePr>
          <p:nvPr/>
        </p:nvGraphicFramePr>
        <p:xfrm>
          <a:off x="5759450" y="1052513"/>
          <a:ext cx="1011238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45" name="Bitmap Image" r:id="rId4" imgW="2629267" imgH="6647619" progId="Paint.Picture">
                  <p:embed/>
                </p:oleObj>
              </mc:Choice>
              <mc:Fallback>
                <p:oleObj name="Bitmap Image" r:id="rId4" imgW="2629267" imgH="66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1052513"/>
                        <a:ext cx="1011238" cy="2555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893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428683"/>
              </p:ext>
            </p:extLst>
          </p:nvPr>
        </p:nvGraphicFramePr>
        <p:xfrm>
          <a:off x="792163" y="3968750"/>
          <a:ext cx="3203575" cy="1450975"/>
        </p:xfrm>
        <a:graphic>
          <a:graphicData uri="http://schemas.openxmlformats.org/drawingml/2006/table">
            <a:tbl>
              <a:tblPr/>
              <a:tblGrid>
                <a:gridCol w="1177925"/>
                <a:gridCol w="1173162"/>
                <a:gridCol w="852488"/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r>
                        <a:rPr kumimoji="0" lang="el-GR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endParaRPr kumimoji="0" lang="el-GR" sz="18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[MHz]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2600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r/q=(R/Q)/l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/m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271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2894" name="Group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588916"/>
              </p:ext>
            </p:extLst>
          </p:nvPr>
        </p:nvGraphicFramePr>
        <p:xfrm>
          <a:off x="4787900" y="3968750"/>
          <a:ext cx="3203575" cy="1454150"/>
        </p:xfrm>
        <a:graphic>
          <a:graphicData uri="http://schemas.openxmlformats.org/drawingml/2006/table">
            <a:tbl>
              <a:tblPr/>
              <a:tblGrid>
                <a:gridCol w="1108075"/>
                <a:gridCol w="1212850"/>
                <a:gridCol w="882650"/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r>
                        <a:rPr kumimoji="0" lang="el-GR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endParaRPr kumimoji="0" lang="el-GR" sz="18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[MHz]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1300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r/q=(R/Q)/l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/m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271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35" name="Rectangle 153"/>
          <p:cNvSpPr>
            <a:spLocks noChangeArrowheads="1"/>
          </p:cNvSpPr>
          <p:nvPr/>
        </p:nvSpPr>
        <p:spPr bwMode="auto">
          <a:xfrm>
            <a:off x="3965575" y="1989138"/>
            <a:ext cx="121285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3600" b="1" i="1">
                <a:solidFill>
                  <a:srgbClr val="000000"/>
                </a:solidFill>
                <a:latin typeface="Arial" charset="0"/>
              </a:rPr>
              <a:t>x 2 =</a:t>
            </a:r>
          </a:p>
        </p:txBody>
      </p:sp>
      <p:cxnSp>
        <p:nvCxnSpPr>
          <p:cNvPr id="16436" name="AutoShape 154"/>
          <p:cNvCxnSpPr>
            <a:cxnSpLocks noChangeShapeType="1"/>
          </p:cNvCxnSpPr>
          <p:nvPr/>
        </p:nvCxnSpPr>
        <p:spPr bwMode="auto">
          <a:xfrm rot="16200000" flipH="1">
            <a:off x="2863850" y="3262313"/>
            <a:ext cx="1081087" cy="331788"/>
          </a:xfrm>
          <a:prstGeom prst="bentConnector3">
            <a:avLst>
              <a:gd name="adj1" fmla="val 49926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7" name="AutoShape 155"/>
          <p:cNvCxnSpPr>
            <a:cxnSpLocks noChangeShapeType="1"/>
          </p:cNvCxnSpPr>
          <p:nvPr/>
        </p:nvCxnSpPr>
        <p:spPr bwMode="auto">
          <a:xfrm rot="16200000" flipH="1">
            <a:off x="6727826" y="3146425"/>
            <a:ext cx="360362" cy="1284287"/>
          </a:xfrm>
          <a:prstGeom prst="bentConnector3">
            <a:avLst>
              <a:gd name="adj1" fmla="val 49778"/>
            </a:avLst>
          </a:prstGeom>
          <a:noFill/>
          <a:ln w="28575">
            <a:solidFill>
              <a:srgbClr val="FF33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Scaling the frequency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 bwMode="auto">
              <a:xfrm>
                <a:off x="3166394" y="5590463"/>
                <a:ext cx="243637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6394" y="5590463"/>
                <a:ext cx="2436373" cy="400110"/>
              </a:xfrm>
              <a:prstGeom prst="rect">
                <a:avLst/>
              </a:prstGeom>
              <a:blipFill rotWithShape="0">
                <a:blip r:embed="rId6"/>
                <a:stretch>
                  <a:fillRect l="-7750" t="-116667" r="-4750" b="-17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948907"/>
            <a:ext cx="8794295" cy="530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4784161" y="2218709"/>
            <a:ext cx="0" cy="48577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01177" y="3381375"/>
            <a:ext cx="2642423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At the XFEL gradient, Qo is higher by 80% </a:t>
            </a:r>
            <a:r>
              <a:rPr lang="en-US" sz="1600" i="1" dirty="0">
                <a:solidFill>
                  <a:srgbClr val="000000"/>
                </a:solidFill>
                <a:latin typeface="Arial"/>
                <a:cs typeface="Calibri" pitchFamily="34" charset="0"/>
              </a:rPr>
              <a:t>at 1.8 K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678361" y="2762250"/>
            <a:ext cx="1" cy="619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Operating temperature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35"/>
          <p:cNvSpPr>
            <a:spLocks noChangeArrowheads="1"/>
          </p:cNvSpPr>
          <p:nvPr/>
        </p:nvSpPr>
        <p:spPr bwMode="auto">
          <a:xfrm>
            <a:off x="3419475" y="1628775"/>
            <a:ext cx="5364163" cy="21145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7589" name="Picture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7" y="1805781"/>
            <a:ext cx="985838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428" name="Group 2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13085"/>
              </p:ext>
            </p:extLst>
          </p:nvPr>
        </p:nvGraphicFramePr>
        <p:xfrm>
          <a:off x="682625" y="3744913"/>
          <a:ext cx="8101013" cy="2511427"/>
        </p:xfrm>
        <a:graphic>
          <a:graphicData uri="http://schemas.openxmlformats.org/drawingml/2006/table">
            <a:tbl>
              <a:tblPr/>
              <a:tblGrid>
                <a:gridCol w="1260475"/>
                <a:gridCol w="1511300"/>
                <a:gridCol w="1800225"/>
                <a:gridCol w="1765300"/>
                <a:gridCol w="1763713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US" sz="16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[mm]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</a:rPr>
                        <a:t>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cc</a:t>
                      </a:r>
                      <a:endParaRPr kumimoji="0" lang="en-US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[%]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Arial" charset="0"/>
                        </a:rPr>
                        <a:t>1.9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1.56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1.52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peak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/E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</a:t>
                      </a:r>
                      <a:endParaRPr kumimoji="0" lang="en-US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Arial" charset="0"/>
                        </a:rPr>
                        <a:t>1.98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2.30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2.36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peak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/E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</a:t>
                      </a:r>
                      <a:endParaRPr kumimoji="0" lang="en-US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[mT/(MV/m)]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Arial" charset="0"/>
                        </a:rPr>
                        <a:t>4.15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3.57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3.61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Arial" charset="0"/>
                        </a:rPr>
                        <a:t>113.8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135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133.7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Arial" charset="0"/>
                        </a:rPr>
                        <a:t>271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284.3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284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R/Q*G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*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30840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38380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37970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┴ 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kumimoji="0" lang="en-US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σ</a:t>
                      </a:r>
                      <a:r>
                        <a:rPr kumimoji="0" lang="en-US" sz="16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z</a:t>
                      </a:r>
                      <a:r>
                        <a:rPr kumimoji="0" lang="de-DE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=1 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mm</a:t>
                      </a:r>
                      <a:r>
                        <a:rPr kumimoji="0" lang="de-DE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)</a:t>
                      </a:r>
                      <a:endParaRPr kumimoji="0" lang="en-GB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[V/pC/cm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0.38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0.38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║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σ</a:t>
                      </a:r>
                      <a:r>
                        <a:rPr kumimoji="0" lang="de-DE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z</a:t>
                      </a:r>
                      <a:r>
                        <a:rPr kumimoji="0" lang="de-DE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=1 mm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[V/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pC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n-US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1.75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1.72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53" name="Text Box 69"/>
          <p:cNvSpPr txBox="1">
            <a:spLocks noChangeArrowheads="1"/>
          </p:cNvSpPr>
          <p:nvPr/>
        </p:nvSpPr>
        <p:spPr bwMode="auto">
          <a:xfrm>
            <a:off x="5256213" y="933450"/>
            <a:ext cx="204628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Re-entrant optimized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pPr algn="ctr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peak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/E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acc</a:t>
            </a:r>
            <a:endParaRPr lang="en-GB" sz="1600" i="1" baseline="-250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654" name="Text Box 70"/>
          <p:cNvSpPr txBox="1">
            <a:spLocks noChangeArrowheads="1"/>
          </p:cNvSpPr>
          <p:nvPr/>
        </p:nvSpPr>
        <p:spPr bwMode="auto">
          <a:xfrm>
            <a:off x="7127875" y="1016000"/>
            <a:ext cx="1655763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5000"/>
              </a:spcBef>
            </a:pPr>
            <a:r>
              <a:rPr lang="en-US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LL</a:t>
            </a:r>
            <a:r>
              <a:rPr lang="en-GB" sz="1600">
                <a:solidFill>
                  <a:srgbClr val="000000"/>
                </a:solidFill>
              </a:rPr>
              <a:t> </a:t>
            </a:r>
            <a:r>
              <a:rPr lang="en-US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optimized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pPr algn="ctr" eaLnBrk="1" hangingPunct="1">
              <a:lnSpc>
                <a:spcPct val="90000"/>
              </a:lnSpc>
              <a:spcBef>
                <a:spcPct val="35000"/>
              </a:spcBef>
            </a:pP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peak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/E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acc</a:t>
            </a:r>
            <a:endParaRPr lang="en-GB" sz="1600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7655" name="Picture 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4" y="1769268"/>
            <a:ext cx="10334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56" name="Picture 2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1762125"/>
            <a:ext cx="1020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657" name="Text Box 239"/>
          <p:cNvSpPr txBox="1">
            <a:spLocks noChangeArrowheads="1"/>
          </p:cNvSpPr>
          <p:nvPr/>
        </p:nvSpPr>
        <p:spPr bwMode="auto">
          <a:xfrm>
            <a:off x="3455988" y="933450"/>
            <a:ext cx="176371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TESLA optimized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pPr algn="ctr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peak</a:t>
            </a:r>
            <a:r>
              <a:rPr lang="en-US" sz="16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/E</a:t>
            </a:r>
            <a:r>
              <a:rPr lang="en-US" sz="1600" i="1" baseline="-25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acc</a:t>
            </a:r>
            <a:endParaRPr lang="en-GB" sz="1600" i="1" baseline="-250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658" name="Rectangle 240"/>
          <p:cNvSpPr>
            <a:spLocks noChangeArrowheads="1"/>
          </p:cNvSpPr>
          <p:nvPr/>
        </p:nvSpPr>
        <p:spPr bwMode="auto">
          <a:xfrm>
            <a:off x="3995738" y="2516188"/>
            <a:ext cx="63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i="1">
                <a:solidFill>
                  <a:srgbClr val="000000"/>
                </a:solidFill>
                <a:latin typeface="Arial" charset="0"/>
              </a:rPr>
              <a:t>1992</a:t>
            </a:r>
          </a:p>
        </p:txBody>
      </p:sp>
      <p:sp>
        <p:nvSpPr>
          <p:cNvPr id="67659" name="Rectangle 241"/>
          <p:cNvSpPr>
            <a:spLocks noChangeArrowheads="1"/>
          </p:cNvSpPr>
          <p:nvPr/>
        </p:nvSpPr>
        <p:spPr bwMode="auto">
          <a:xfrm>
            <a:off x="5786437" y="2516188"/>
            <a:ext cx="917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rgbClr val="000000"/>
                </a:solidFill>
                <a:latin typeface="Arial" charset="0"/>
              </a:rPr>
              <a:t>2002/04</a:t>
            </a:r>
          </a:p>
        </p:txBody>
      </p:sp>
      <p:sp>
        <p:nvSpPr>
          <p:cNvPr id="67660" name="Rectangle 242"/>
          <p:cNvSpPr>
            <a:spLocks noChangeArrowheads="1"/>
          </p:cNvSpPr>
          <p:nvPr/>
        </p:nvSpPr>
        <p:spPr bwMode="auto">
          <a:xfrm>
            <a:off x="7439024" y="2501106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2002/04</a:t>
            </a:r>
          </a:p>
        </p:txBody>
      </p:sp>
      <p:sp>
        <p:nvSpPr>
          <p:cNvPr id="67661" name="Line 246"/>
          <p:cNvSpPr>
            <a:spLocks noChangeShapeType="1"/>
          </p:cNvSpPr>
          <p:nvPr/>
        </p:nvSpPr>
        <p:spPr bwMode="auto">
          <a:xfrm flipV="1">
            <a:off x="5219700" y="933450"/>
            <a:ext cx="0" cy="695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7662" name="Line 247"/>
          <p:cNvSpPr>
            <a:spLocks noChangeShapeType="1"/>
          </p:cNvSpPr>
          <p:nvPr/>
        </p:nvSpPr>
        <p:spPr bwMode="auto">
          <a:xfrm flipV="1">
            <a:off x="7302500" y="933450"/>
            <a:ext cx="0" cy="695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Historic evolution of inner cell geometry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76093" y="1239044"/>
            <a:ext cx="14981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Example: ILC</a:t>
            </a:r>
            <a:endParaRPr lang="en-GB" sz="20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6254555" y="6166969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Jacek </a:t>
            </a:r>
            <a:r>
              <a:rPr lang="en-GB" sz="1600" dirty="0" err="1" smtClean="0">
                <a:latin typeface="+mn-lt"/>
              </a:rPr>
              <a:t>Sekutovicz</a:t>
            </a:r>
            <a:r>
              <a:rPr lang="en-GB" sz="1600" dirty="0" smtClean="0">
                <a:latin typeface="+mn-lt"/>
              </a:rPr>
              <a:t>/DESY</a:t>
            </a:r>
            <a:endParaRPr lang="en-GB" sz="16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3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Cavity optimization example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Whistler, SRF Tutorial    -    RF Principles &amp; TM Mode Cavity    -   Erk Jensen/CERN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484BE-8CB7-44E9-8535-03121C0F4E34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68</a:t>
            </a:fld>
            <a:r>
              <a:rPr lang="en-GB" smtClean="0">
                <a:solidFill>
                  <a:srgbClr val="FFFFFF"/>
                </a:solidFill>
              </a:rPr>
              <a:t>/90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295381" y="6121390"/>
            <a:ext cx="28749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Frank </a:t>
            </a:r>
            <a:r>
              <a:rPr lang="en-GB" sz="1600" dirty="0" err="1" smtClean="0">
                <a:latin typeface="+mn-lt"/>
              </a:rPr>
              <a:t>Marhauser</a:t>
            </a:r>
            <a:r>
              <a:rPr lang="en-GB" sz="1600" dirty="0" smtClean="0">
                <a:latin typeface="+mn-lt"/>
              </a:rPr>
              <a:t>/JLAB</a:t>
            </a:r>
            <a:endParaRPr lang="en-GB" sz="160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99" y="777551"/>
            <a:ext cx="7874002" cy="530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9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Higher order modes</a:t>
            </a:r>
          </a:p>
        </p:txBody>
      </p:sp>
      <p:sp>
        <p:nvSpPr>
          <p:cNvPr id="46085" name="Freeform 3"/>
          <p:cNvSpPr>
            <a:spLocks/>
          </p:cNvSpPr>
          <p:nvPr/>
        </p:nvSpPr>
        <p:spPr bwMode="auto">
          <a:xfrm>
            <a:off x="4795838" y="2887663"/>
            <a:ext cx="15875" cy="288925"/>
          </a:xfrm>
          <a:custGeom>
            <a:avLst/>
            <a:gdLst>
              <a:gd name="T0" fmla="*/ 5 w 10"/>
              <a:gd name="T1" fmla="*/ 182 h 182"/>
              <a:gd name="T2" fmla="*/ 10 w 10"/>
              <a:gd name="T3" fmla="*/ 182 h 182"/>
              <a:gd name="T4" fmla="*/ 10 w 10"/>
              <a:gd name="T5" fmla="*/ 0 h 182"/>
              <a:gd name="T6" fmla="*/ 0 w 10"/>
              <a:gd name="T7" fmla="*/ 0 h 182"/>
              <a:gd name="T8" fmla="*/ 0 w 10"/>
              <a:gd name="T9" fmla="*/ 182 h 182"/>
              <a:gd name="T10" fmla="*/ 5 w 10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"/>
              <a:gd name="T19" fmla="*/ 0 h 182"/>
              <a:gd name="T20" fmla="*/ 10 w 10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" h="182">
                <a:moveTo>
                  <a:pt x="5" y="182"/>
                </a:moveTo>
                <a:lnTo>
                  <a:pt x="10" y="182"/>
                </a:lnTo>
                <a:lnTo>
                  <a:pt x="10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6" name="Freeform 4"/>
          <p:cNvSpPr>
            <a:spLocks/>
          </p:cNvSpPr>
          <p:nvPr/>
        </p:nvSpPr>
        <p:spPr bwMode="auto">
          <a:xfrm>
            <a:off x="4830382" y="2887663"/>
            <a:ext cx="19050" cy="288925"/>
          </a:xfrm>
          <a:custGeom>
            <a:avLst/>
            <a:gdLst>
              <a:gd name="T0" fmla="*/ 5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5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5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7" name="Freeform 5"/>
          <p:cNvSpPr>
            <a:spLocks/>
          </p:cNvSpPr>
          <p:nvPr/>
        </p:nvSpPr>
        <p:spPr bwMode="auto">
          <a:xfrm>
            <a:off x="5424488" y="3032125"/>
            <a:ext cx="19050" cy="892175"/>
          </a:xfrm>
          <a:custGeom>
            <a:avLst/>
            <a:gdLst>
              <a:gd name="T0" fmla="*/ 7 w 12"/>
              <a:gd name="T1" fmla="*/ 562 h 562"/>
              <a:gd name="T2" fmla="*/ 12 w 12"/>
              <a:gd name="T3" fmla="*/ 562 h 562"/>
              <a:gd name="T4" fmla="*/ 12 w 12"/>
              <a:gd name="T5" fmla="*/ 0 h 562"/>
              <a:gd name="T6" fmla="*/ 0 w 12"/>
              <a:gd name="T7" fmla="*/ 0 h 562"/>
              <a:gd name="T8" fmla="*/ 0 w 12"/>
              <a:gd name="T9" fmla="*/ 562 h 562"/>
              <a:gd name="T10" fmla="*/ 7 w 12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7" y="562"/>
                </a:moveTo>
                <a:lnTo>
                  <a:pt x="12" y="562"/>
                </a:lnTo>
                <a:lnTo>
                  <a:pt x="12" y="0"/>
                </a:lnTo>
                <a:lnTo>
                  <a:pt x="0" y="0"/>
                </a:lnTo>
                <a:lnTo>
                  <a:pt x="0" y="562"/>
                </a:lnTo>
                <a:lnTo>
                  <a:pt x="7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Freeform 6"/>
          <p:cNvSpPr>
            <a:spLocks/>
          </p:cNvSpPr>
          <p:nvPr/>
        </p:nvSpPr>
        <p:spPr bwMode="auto">
          <a:xfrm>
            <a:off x="4119563" y="3914775"/>
            <a:ext cx="436562" cy="17463"/>
          </a:xfrm>
          <a:custGeom>
            <a:avLst/>
            <a:gdLst>
              <a:gd name="T0" fmla="*/ 0 w 275"/>
              <a:gd name="T1" fmla="*/ 6 h 11"/>
              <a:gd name="T2" fmla="*/ 6 w 275"/>
              <a:gd name="T3" fmla="*/ 11 h 11"/>
              <a:gd name="T4" fmla="*/ 275 w 275"/>
              <a:gd name="T5" fmla="*/ 11 h 11"/>
              <a:gd name="T6" fmla="*/ 275 w 275"/>
              <a:gd name="T7" fmla="*/ 0 h 11"/>
              <a:gd name="T8" fmla="*/ 6 w 275"/>
              <a:gd name="T9" fmla="*/ 0 h 11"/>
              <a:gd name="T10" fmla="*/ 11 w 275"/>
              <a:gd name="T11" fmla="*/ 6 h 11"/>
              <a:gd name="T12" fmla="*/ 0 w 275"/>
              <a:gd name="T13" fmla="*/ 6 h 11"/>
              <a:gd name="T14" fmla="*/ 0 w 275"/>
              <a:gd name="T15" fmla="*/ 11 h 11"/>
              <a:gd name="T16" fmla="*/ 6 w 275"/>
              <a:gd name="T17" fmla="*/ 11 h 11"/>
              <a:gd name="T18" fmla="*/ 0 w 275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5"/>
              <a:gd name="T31" fmla="*/ 0 h 11"/>
              <a:gd name="T32" fmla="*/ 275 w 275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5" h="11">
                <a:moveTo>
                  <a:pt x="0" y="6"/>
                </a:moveTo>
                <a:lnTo>
                  <a:pt x="6" y="11"/>
                </a:lnTo>
                <a:lnTo>
                  <a:pt x="275" y="11"/>
                </a:lnTo>
                <a:lnTo>
                  <a:pt x="275" y="0"/>
                </a:lnTo>
                <a:lnTo>
                  <a:pt x="6" y="0"/>
                </a:lnTo>
                <a:lnTo>
                  <a:pt x="11" y="6"/>
                </a:lnTo>
                <a:lnTo>
                  <a:pt x="0" y="6"/>
                </a:lnTo>
                <a:lnTo>
                  <a:pt x="0" y="11"/>
                </a:lnTo>
                <a:lnTo>
                  <a:pt x="6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Freeform 7"/>
          <p:cNvSpPr>
            <a:spLocks/>
          </p:cNvSpPr>
          <p:nvPr/>
        </p:nvSpPr>
        <p:spPr bwMode="auto">
          <a:xfrm>
            <a:off x="4119563" y="3032125"/>
            <a:ext cx="17462" cy="892175"/>
          </a:xfrm>
          <a:custGeom>
            <a:avLst/>
            <a:gdLst>
              <a:gd name="T0" fmla="*/ 6 w 11"/>
              <a:gd name="T1" fmla="*/ 0 h 562"/>
              <a:gd name="T2" fmla="*/ 0 w 11"/>
              <a:gd name="T3" fmla="*/ 0 h 562"/>
              <a:gd name="T4" fmla="*/ 0 w 11"/>
              <a:gd name="T5" fmla="*/ 562 h 562"/>
              <a:gd name="T6" fmla="*/ 11 w 11"/>
              <a:gd name="T7" fmla="*/ 562 h 562"/>
              <a:gd name="T8" fmla="*/ 11 w 11"/>
              <a:gd name="T9" fmla="*/ 0 h 562"/>
              <a:gd name="T10" fmla="*/ 6 w 11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6" y="0"/>
                </a:moveTo>
                <a:lnTo>
                  <a:pt x="0" y="0"/>
                </a:lnTo>
                <a:lnTo>
                  <a:pt x="0" y="562"/>
                </a:lnTo>
                <a:lnTo>
                  <a:pt x="11" y="562"/>
                </a:lnTo>
                <a:lnTo>
                  <a:pt x="11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Freeform 8"/>
          <p:cNvSpPr>
            <a:spLocks/>
          </p:cNvSpPr>
          <p:nvPr/>
        </p:nvSpPr>
        <p:spPr bwMode="auto">
          <a:xfrm>
            <a:off x="4090988" y="2992438"/>
            <a:ext cx="74612" cy="79375"/>
          </a:xfrm>
          <a:custGeom>
            <a:avLst/>
            <a:gdLst>
              <a:gd name="T0" fmla="*/ 24 w 47"/>
              <a:gd name="T1" fmla="*/ 0 h 50"/>
              <a:gd name="T2" fmla="*/ 21 w 47"/>
              <a:gd name="T3" fmla="*/ 0 h 50"/>
              <a:gd name="T4" fmla="*/ 18 w 47"/>
              <a:gd name="T5" fmla="*/ 0 h 50"/>
              <a:gd name="T6" fmla="*/ 16 w 47"/>
              <a:gd name="T7" fmla="*/ 1 h 50"/>
              <a:gd name="T8" fmla="*/ 13 w 47"/>
              <a:gd name="T9" fmla="*/ 3 h 50"/>
              <a:gd name="T10" fmla="*/ 12 w 47"/>
              <a:gd name="T11" fmla="*/ 4 h 50"/>
              <a:gd name="T12" fmla="*/ 9 w 47"/>
              <a:gd name="T13" fmla="*/ 5 h 50"/>
              <a:gd name="T14" fmla="*/ 8 w 47"/>
              <a:gd name="T15" fmla="*/ 7 h 50"/>
              <a:gd name="T16" fmla="*/ 7 w 47"/>
              <a:gd name="T17" fmla="*/ 8 h 50"/>
              <a:gd name="T18" fmla="*/ 4 w 47"/>
              <a:gd name="T19" fmla="*/ 11 h 50"/>
              <a:gd name="T20" fmla="*/ 3 w 47"/>
              <a:gd name="T21" fmla="*/ 12 h 50"/>
              <a:gd name="T22" fmla="*/ 1 w 47"/>
              <a:gd name="T23" fmla="*/ 15 h 50"/>
              <a:gd name="T24" fmla="*/ 1 w 47"/>
              <a:gd name="T25" fmla="*/ 18 h 50"/>
              <a:gd name="T26" fmla="*/ 0 w 47"/>
              <a:gd name="T27" fmla="*/ 21 h 50"/>
              <a:gd name="T28" fmla="*/ 0 w 47"/>
              <a:gd name="T29" fmla="*/ 24 h 50"/>
              <a:gd name="T30" fmla="*/ 0 w 47"/>
              <a:gd name="T31" fmla="*/ 26 h 50"/>
              <a:gd name="T32" fmla="*/ 0 w 47"/>
              <a:gd name="T33" fmla="*/ 29 h 50"/>
              <a:gd name="T34" fmla="*/ 0 w 47"/>
              <a:gd name="T35" fmla="*/ 32 h 50"/>
              <a:gd name="T36" fmla="*/ 1 w 47"/>
              <a:gd name="T37" fmla="*/ 33 h 50"/>
              <a:gd name="T38" fmla="*/ 3 w 47"/>
              <a:gd name="T39" fmla="*/ 36 h 50"/>
              <a:gd name="T40" fmla="*/ 4 w 47"/>
              <a:gd name="T41" fmla="*/ 38 h 50"/>
              <a:gd name="T42" fmla="*/ 5 w 47"/>
              <a:gd name="T43" fmla="*/ 40 h 50"/>
              <a:gd name="T44" fmla="*/ 7 w 47"/>
              <a:gd name="T45" fmla="*/ 43 h 50"/>
              <a:gd name="T46" fmla="*/ 8 w 47"/>
              <a:gd name="T47" fmla="*/ 45 h 50"/>
              <a:gd name="T48" fmla="*/ 10 w 47"/>
              <a:gd name="T49" fmla="*/ 46 h 50"/>
              <a:gd name="T50" fmla="*/ 12 w 47"/>
              <a:gd name="T51" fmla="*/ 47 h 50"/>
              <a:gd name="T52" fmla="*/ 14 w 47"/>
              <a:gd name="T53" fmla="*/ 49 h 50"/>
              <a:gd name="T54" fmla="*/ 17 w 47"/>
              <a:gd name="T55" fmla="*/ 49 h 50"/>
              <a:gd name="T56" fmla="*/ 20 w 47"/>
              <a:gd name="T57" fmla="*/ 50 h 50"/>
              <a:gd name="T58" fmla="*/ 22 w 47"/>
              <a:gd name="T59" fmla="*/ 50 h 50"/>
              <a:gd name="T60" fmla="*/ 25 w 47"/>
              <a:gd name="T61" fmla="*/ 50 h 50"/>
              <a:gd name="T62" fmla="*/ 27 w 47"/>
              <a:gd name="T63" fmla="*/ 50 h 50"/>
              <a:gd name="T64" fmla="*/ 29 w 47"/>
              <a:gd name="T65" fmla="*/ 49 h 50"/>
              <a:gd name="T66" fmla="*/ 31 w 47"/>
              <a:gd name="T67" fmla="*/ 49 h 50"/>
              <a:gd name="T68" fmla="*/ 34 w 47"/>
              <a:gd name="T69" fmla="*/ 47 h 50"/>
              <a:gd name="T70" fmla="*/ 37 w 47"/>
              <a:gd name="T71" fmla="*/ 46 h 50"/>
              <a:gd name="T72" fmla="*/ 39 w 47"/>
              <a:gd name="T73" fmla="*/ 43 h 50"/>
              <a:gd name="T74" fmla="*/ 41 w 47"/>
              <a:gd name="T75" fmla="*/ 42 h 50"/>
              <a:gd name="T76" fmla="*/ 43 w 47"/>
              <a:gd name="T77" fmla="*/ 39 h 50"/>
              <a:gd name="T78" fmla="*/ 45 w 47"/>
              <a:gd name="T79" fmla="*/ 38 h 50"/>
              <a:gd name="T80" fmla="*/ 46 w 47"/>
              <a:gd name="T81" fmla="*/ 35 h 50"/>
              <a:gd name="T82" fmla="*/ 46 w 47"/>
              <a:gd name="T83" fmla="*/ 32 h 50"/>
              <a:gd name="T84" fmla="*/ 47 w 47"/>
              <a:gd name="T85" fmla="*/ 29 h 50"/>
              <a:gd name="T86" fmla="*/ 47 w 47"/>
              <a:gd name="T87" fmla="*/ 26 h 50"/>
              <a:gd name="T88" fmla="*/ 47 w 47"/>
              <a:gd name="T89" fmla="*/ 24 h 50"/>
              <a:gd name="T90" fmla="*/ 47 w 47"/>
              <a:gd name="T91" fmla="*/ 21 h 50"/>
              <a:gd name="T92" fmla="*/ 46 w 47"/>
              <a:gd name="T93" fmla="*/ 19 h 50"/>
              <a:gd name="T94" fmla="*/ 46 w 47"/>
              <a:gd name="T95" fmla="*/ 17 h 50"/>
              <a:gd name="T96" fmla="*/ 45 w 47"/>
              <a:gd name="T97" fmla="*/ 14 h 50"/>
              <a:gd name="T98" fmla="*/ 43 w 47"/>
              <a:gd name="T99" fmla="*/ 12 h 50"/>
              <a:gd name="T100" fmla="*/ 42 w 47"/>
              <a:gd name="T101" fmla="*/ 10 h 50"/>
              <a:gd name="T102" fmla="*/ 41 w 47"/>
              <a:gd name="T103" fmla="*/ 7 h 50"/>
              <a:gd name="T104" fmla="*/ 38 w 47"/>
              <a:gd name="T105" fmla="*/ 5 h 50"/>
              <a:gd name="T106" fmla="*/ 35 w 47"/>
              <a:gd name="T107" fmla="*/ 4 h 50"/>
              <a:gd name="T108" fmla="*/ 33 w 47"/>
              <a:gd name="T109" fmla="*/ 1 h 50"/>
              <a:gd name="T110" fmla="*/ 30 w 47"/>
              <a:gd name="T111" fmla="*/ 1 h 50"/>
              <a:gd name="T112" fmla="*/ 29 w 47"/>
              <a:gd name="T113" fmla="*/ 0 h 50"/>
              <a:gd name="T114" fmla="*/ 26 w 47"/>
              <a:gd name="T115" fmla="*/ 0 h 50"/>
              <a:gd name="T116" fmla="*/ 24 w 47"/>
              <a:gd name="T117" fmla="*/ 0 h 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7"/>
              <a:gd name="T178" fmla="*/ 0 h 50"/>
              <a:gd name="T179" fmla="*/ 47 w 47"/>
              <a:gd name="T180" fmla="*/ 50 h 5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7" h="50">
                <a:moveTo>
                  <a:pt x="24" y="25"/>
                </a:moveTo>
                <a:lnTo>
                  <a:pt x="24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7" y="1"/>
                </a:lnTo>
                <a:lnTo>
                  <a:pt x="16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5"/>
                </a:lnTo>
                <a:lnTo>
                  <a:pt x="8" y="7"/>
                </a:lnTo>
                <a:lnTo>
                  <a:pt x="7" y="7"/>
                </a:lnTo>
                <a:lnTo>
                  <a:pt x="7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3" y="12"/>
                </a:lnTo>
                <a:lnTo>
                  <a:pt x="3" y="14"/>
                </a:lnTo>
                <a:lnTo>
                  <a:pt x="1" y="15"/>
                </a:lnTo>
                <a:lnTo>
                  <a:pt x="1" y="17"/>
                </a:lnTo>
                <a:lnTo>
                  <a:pt x="1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3" y="36"/>
                </a:lnTo>
                <a:lnTo>
                  <a:pt x="3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7" y="42"/>
                </a:lnTo>
                <a:lnTo>
                  <a:pt x="7" y="43"/>
                </a:lnTo>
                <a:lnTo>
                  <a:pt x="8" y="43"/>
                </a:lnTo>
                <a:lnTo>
                  <a:pt x="8" y="45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6" y="49"/>
                </a:lnTo>
                <a:lnTo>
                  <a:pt x="17" y="49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4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3" y="49"/>
                </a:lnTo>
                <a:lnTo>
                  <a:pt x="34" y="47"/>
                </a:lnTo>
                <a:lnTo>
                  <a:pt x="35" y="46"/>
                </a:lnTo>
                <a:lnTo>
                  <a:pt x="37" y="46"/>
                </a:lnTo>
                <a:lnTo>
                  <a:pt x="38" y="45"/>
                </a:lnTo>
                <a:lnTo>
                  <a:pt x="39" y="43"/>
                </a:lnTo>
                <a:lnTo>
                  <a:pt x="41" y="43"/>
                </a:lnTo>
                <a:lnTo>
                  <a:pt x="41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5" y="38"/>
                </a:lnTo>
                <a:lnTo>
                  <a:pt x="45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5" y="14"/>
                </a:lnTo>
                <a:lnTo>
                  <a:pt x="45" y="12"/>
                </a:lnTo>
                <a:lnTo>
                  <a:pt x="43" y="12"/>
                </a:lnTo>
                <a:lnTo>
                  <a:pt x="43" y="11"/>
                </a:lnTo>
                <a:lnTo>
                  <a:pt x="42" y="10"/>
                </a:lnTo>
                <a:lnTo>
                  <a:pt x="41" y="8"/>
                </a:lnTo>
                <a:lnTo>
                  <a:pt x="41" y="7"/>
                </a:lnTo>
                <a:lnTo>
                  <a:pt x="39" y="7"/>
                </a:lnTo>
                <a:lnTo>
                  <a:pt x="38" y="5"/>
                </a:lnTo>
                <a:lnTo>
                  <a:pt x="37" y="4"/>
                </a:lnTo>
                <a:lnTo>
                  <a:pt x="35" y="4"/>
                </a:lnTo>
                <a:lnTo>
                  <a:pt x="34" y="3"/>
                </a:lnTo>
                <a:lnTo>
                  <a:pt x="33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4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Freeform 9"/>
          <p:cNvSpPr>
            <a:spLocks/>
          </p:cNvSpPr>
          <p:nvPr/>
        </p:nvSpPr>
        <p:spPr bwMode="auto">
          <a:xfrm>
            <a:off x="4129088" y="3022600"/>
            <a:ext cx="674687" cy="20638"/>
          </a:xfrm>
          <a:custGeom>
            <a:avLst/>
            <a:gdLst>
              <a:gd name="T0" fmla="*/ 425 w 425"/>
              <a:gd name="T1" fmla="*/ 6 h 13"/>
              <a:gd name="T2" fmla="*/ 425 w 425"/>
              <a:gd name="T3" fmla="*/ 0 h 13"/>
              <a:gd name="T4" fmla="*/ 0 w 425"/>
              <a:gd name="T5" fmla="*/ 0 h 13"/>
              <a:gd name="T6" fmla="*/ 0 w 425"/>
              <a:gd name="T7" fmla="*/ 13 h 13"/>
              <a:gd name="T8" fmla="*/ 425 w 425"/>
              <a:gd name="T9" fmla="*/ 13 h 13"/>
              <a:gd name="T10" fmla="*/ 425 w 42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5"/>
              <a:gd name="T19" fmla="*/ 0 h 13"/>
              <a:gd name="T20" fmla="*/ 425 w 42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5" h="13">
                <a:moveTo>
                  <a:pt x="425" y="6"/>
                </a:moveTo>
                <a:lnTo>
                  <a:pt x="425" y="0"/>
                </a:lnTo>
                <a:lnTo>
                  <a:pt x="0" y="0"/>
                </a:lnTo>
                <a:lnTo>
                  <a:pt x="0" y="13"/>
                </a:lnTo>
                <a:lnTo>
                  <a:pt x="425" y="13"/>
                </a:lnTo>
                <a:lnTo>
                  <a:pt x="42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Freeform 10"/>
          <p:cNvSpPr>
            <a:spLocks/>
          </p:cNvSpPr>
          <p:nvPr/>
        </p:nvSpPr>
        <p:spPr bwMode="auto">
          <a:xfrm>
            <a:off x="5397500" y="2992438"/>
            <a:ext cx="74613" cy="79375"/>
          </a:xfrm>
          <a:custGeom>
            <a:avLst/>
            <a:gdLst>
              <a:gd name="T0" fmla="*/ 24 w 47"/>
              <a:gd name="T1" fmla="*/ 50 h 50"/>
              <a:gd name="T2" fmla="*/ 27 w 47"/>
              <a:gd name="T3" fmla="*/ 50 h 50"/>
              <a:gd name="T4" fmla="*/ 29 w 47"/>
              <a:gd name="T5" fmla="*/ 49 h 50"/>
              <a:gd name="T6" fmla="*/ 32 w 47"/>
              <a:gd name="T7" fmla="*/ 49 h 50"/>
              <a:gd name="T8" fmla="*/ 33 w 47"/>
              <a:gd name="T9" fmla="*/ 47 h 50"/>
              <a:gd name="T10" fmla="*/ 36 w 47"/>
              <a:gd name="T11" fmla="*/ 46 h 50"/>
              <a:gd name="T12" fmla="*/ 37 w 47"/>
              <a:gd name="T13" fmla="*/ 45 h 50"/>
              <a:gd name="T14" fmla="*/ 40 w 47"/>
              <a:gd name="T15" fmla="*/ 43 h 50"/>
              <a:gd name="T16" fmla="*/ 42 w 47"/>
              <a:gd name="T17" fmla="*/ 40 h 50"/>
              <a:gd name="T18" fmla="*/ 44 w 47"/>
              <a:gd name="T19" fmla="*/ 38 h 50"/>
              <a:gd name="T20" fmla="*/ 45 w 47"/>
              <a:gd name="T21" fmla="*/ 35 h 50"/>
              <a:gd name="T22" fmla="*/ 46 w 47"/>
              <a:gd name="T23" fmla="*/ 32 h 50"/>
              <a:gd name="T24" fmla="*/ 46 w 47"/>
              <a:gd name="T25" fmla="*/ 29 h 50"/>
              <a:gd name="T26" fmla="*/ 47 w 47"/>
              <a:gd name="T27" fmla="*/ 26 h 50"/>
              <a:gd name="T28" fmla="*/ 47 w 47"/>
              <a:gd name="T29" fmla="*/ 24 h 50"/>
              <a:gd name="T30" fmla="*/ 46 w 47"/>
              <a:gd name="T31" fmla="*/ 21 h 50"/>
              <a:gd name="T32" fmla="*/ 46 w 47"/>
              <a:gd name="T33" fmla="*/ 18 h 50"/>
              <a:gd name="T34" fmla="*/ 45 w 47"/>
              <a:gd name="T35" fmla="*/ 15 h 50"/>
              <a:gd name="T36" fmla="*/ 44 w 47"/>
              <a:gd name="T37" fmla="*/ 12 h 50"/>
              <a:gd name="T38" fmla="*/ 42 w 47"/>
              <a:gd name="T39" fmla="*/ 10 h 50"/>
              <a:gd name="T40" fmla="*/ 41 w 47"/>
              <a:gd name="T41" fmla="*/ 8 h 50"/>
              <a:gd name="T42" fmla="*/ 38 w 47"/>
              <a:gd name="T43" fmla="*/ 5 h 50"/>
              <a:gd name="T44" fmla="*/ 37 w 47"/>
              <a:gd name="T45" fmla="*/ 4 h 50"/>
              <a:gd name="T46" fmla="*/ 34 w 47"/>
              <a:gd name="T47" fmla="*/ 3 h 50"/>
              <a:gd name="T48" fmla="*/ 33 w 47"/>
              <a:gd name="T49" fmla="*/ 1 h 50"/>
              <a:gd name="T50" fmla="*/ 30 w 47"/>
              <a:gd name="T51" fmla="*/ 1 h 50"/>
              <a:gd name="T52" fmla="*/ 28 w 47"/>
              <a:gd name="T53" fmla="*/ 0 h 50"/>
              <a:gd name="T54" fmla="*/ 25 w 47"/>
              <a:gd name="T55" fmla="*/ 0 h 50"/>
              <a:gd name="T56" fmla="*/ 23 w 47"/>
              <a:gd name="T57" fmla="*/ 0 h 50"/>
              <a:gd name="T58" fmla="*/ 20 w 47"/>
              <a:gd name="T59" fmla="*/ 0 h 50"/>
              <a:gd name="T60" fmla="*/ 17 w 47"/>
              <a:gd name="T61" fmla="*/ 1 h 50"/>
              <a:gd name="T62" fmla="*/ 15 w 47"/>
              <a:gd name="T63" fmla="*/ 1 h 50"/>
              <a:gd name="T64" fmla="*/ 12 w 47"/>
              <a:gd name="T65" fmla="*/ 3 h 50"/>
              <a:gd name="T66" fmla="*/ 10 w 47"/>
              <a:gd name="T67" fmla="*/ 5 h 50"/>
              <a:gd name="T68" fmla="*/ 7 w 47"/>
              <a:gd name="T69" fmla="*/ 7 h 50"/>
              <a:gd name="T70" fmla="*/ 6 w 47"/>
              <a:gd name="T71" fmla="*/ 10 h 50"/>
              <a:gd name="T72" fmla="*/ 4 w 47"/>
              <a:gd name="T73" fmla="*/ 11 h 50"/>
              <a:gd name="T74" fmla="*/ 2 w 47"/>
              <a:gd name="T75" fmla="*/ 14 h 50"/>
              <a:gd name="T76" fmla="*/ 2 w 47"/>
              <a:gd name="T77" fmla="*/ 17 h 50"/>
              <a:gd name="T78" fmla="*/ 0 w 47"/>
              <a:gd name="T79" fmla="*/ 19 h 50"/>
              <a:gd name="T80" fmla="*/ 0 w 47"/>
              <a:gd name="T81" fmla="*/ 22 h 50"/>
              <a:gd name="T82" fmla="*/ 0 w 47"/>
              <a:gd name="T83" fmla="*/ 25 h 50"/>
              <a:gd name="T84" fmla="*/ 0 w 47"/>
              <a:gd name="T85" fmla="*/ 28 h 50"/>
              <a:gd name="T86" fmla="*/ 0 w 47"/>
              <a:gd name="T87" fmla="*/ 31 h 50"/>
              <a:gd name="T88" fmla="*/ 2 w 47"/>
              <a:gd name="T89" fmla="*/ 33 h 50"/>
              <a:gd name="T90" fmla="*/ 2 w 47"/>
              <a:gd name="T91" fmla="*/ 36 h 50"/>
              <a:gd name="T92" fmla="*/ 4 w 47"/>
              <a:gd name="T93" fmla="*/ 39 h 50"/>
              <a:gd name="T94" fmla="*/ 6 w 47"/>
              <a:gd name="T95" fmla="*/ 42 h 50"/>
              <a:gd name="T96" fmla="*/ 8 w 47"/>
              <a:gd name="T97" fmla="*/ 45 h 50"/>
              <a:gd name="T98" fmla="*/ 11 w 47"/>
              <a:gd name="T99" fmla="*/ 46 h 50"/>
              <a:gd name="T100" fmla="*/ 13 w 47"/>
              <a:gd name="T101" fmla="*/ 47 h 50"/>
              <a:gd name="T102" fmla="*/ 16 w 47"/>
              <a:gd name="T103" fmla="*/ 49 h 50"/>
              <a:gd name="T104" fmla="*/ 19 w 47"/>
              <a:gd name="T105" fmla="*/ 50 h 50"/>
              <a:gd name="T106" fmla="*/ 21 w 47"/>
              <a:gd name="T107" fmla="*/ 50 h 50"/>
              <a:gd name="T108" fmla="*/ 24 w 47"/>
              <a:gd name="T109" fmla="*/ 50 h 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7"/>
              <a:gd name="T166" fmla="*/ 0 h 50"/>
              <a:gd name="T167" fmla="*/ 47 w 47"/>
              <a:gd name="T168" fmla="*/ 50 h 5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7" h="50">
                <a:moveTo>
                  <a:pt x="24" y="25"/>
                </a:moveTo>
                <a:lnTo>
                  <a:pt x="24" y="50"/>
                </a:lnTo>
                <a:lnTo>
                  <a:pt x="25" y="50"/>
                </a:lnTo>
                <a:lnTo>
                  <a:pt x="27" y="50"/>
                </a:lnTo>
                <a:lnTo>
                  <a:pt x="28" y="50"/>
                </a:lnTo>
                <a:lnTo>
                  <a:pt x="29" y="49"/>
                </a:lnTo>
                <a:lnTo>
                  <a:pt x="30" y="49"/>
                </a:lnTo>
                <a:lnTo>
                  <a:pt x="32" y="49"/>
                </a:lnTo>
                <a:lnTo>
                  <a:pt x="33" y="49"/>
                </a:lnTo>
                <a:lnTo>
                  <a:pt x="33" y="47"/>
                </a:lnTo>
                <a:lnTo>
                  <a:pt x="34" y="47"/>
                </a:lnTo>
                <a:lnTo>
                  <a:pt x="36" y="46"/>
                </a:lnTo>
                <a:lnTo>
                  <a:pt x="37" y="46"/>
                </a:lnTo>
                <a:lnTo>
                  <a:pt x="37" y="45"/>
                </a:lnTo>
                <a:lnTo>
                  <a:pt x="38" y="45"/>
                </a:lnTo>
                <a:lnTo>
                  <a:pt x="40" y="43"/>
                </a:lnTo>
                <a:lnTo>
                  <a:pt x="41" y="42"/>
                </a:lnTo>
                <a:lnTo>
                  <a:pt x="42" y="40"/>
                </a:lnTo>
                <a:lnTo>
                  <a:pt x="42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5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5" y="17"/>
                </a:lnTo>
                <a:lnTo>
                  <a:pt x="45" y="15"/>
                </a:lnTo>
                <a:lnTo>
                  <a:pt x="45" y="14"/>
                </a:lnTo>
                <a:lnTo>
                  <a:pt x="44" y="12"/>
                </a:lnTo>
                <a:lnTo>
                  <a:pt x="42" y="11"/>
                </a:lnTo>
                <a:lnTo>
                  <a:pt x="42" y="10"/>
                </a:lnTo>
                <a:lnTo>
                  <a:pt x="41" y="10"/>
                </a:lnTo>
                <a:lnTo>
                  <a:pt x="41" y="8"/>
                </a:lnTo>
                <a:lnTo>
                  <a:pt x="40" y="7"/>
                </a:lnTo>
                <a:lnTo>
                  <a:pt x="38" y="5"/>
                </a:lnTo>
                <a:lnTo>
                  <a:pt x="37" y="5"/>
                </a:lnTo>
                <a:lnTo>
                  <a:pt x="37" y="4"/>
                </a:lnTo>
                <a:lnTo>
                  <a:pt x="36" y="4"/>
                </a:lnTo>
                <a:lnTo>
                  <a:pt x="34" y="3"/>
                </a:lnTo>
                <a:lnTo>
                  <a:pt x="33" y="3"/>
                </a:lnTo>
                <a:lnTo>
                  <a:pt x="33" y="1"/>
                </a:lnTo>
                <a:lnTo>
                  <a:pt x="32" y="1"/>
                </a:lnTo>
                <a:lnTo>
                  <a:pt x="30" y="1"/>
                </a:lnTo>
                <a:lnTo>
                  <a:pt x="29" y="1"/>
                </a:lnTo>
                <a:lnTo>
                  <a:pt x="28" y="0"/>
                </a:lnTo>
                <a:lnTo>
                  <a:pt x="27" y="0"/>
                </a:lnTo>
                <a:lnTo>
                  <a:pt x="25" y="0"/>
                </a:ln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7" y="1"/>
                </a:lnTo>
                <a:lnTo>
                  <a:pt x="16" y="1"/>
                </a:lnTo>
                <a:lnTo>
                  <a:pt x="15" y="1"/>
                </a:lnTo>
                <a:lnTo>
                  <a:pt x="13" y="3"/>
                </a:lnTo>
                <a:lnTo>
                  <a:pt x="12" y="3"/>
                </a:lnTo>
                <a:lnTo>
                  <a:pt x="11" y="4"/>
                </a:lnTo>
                <a:lnTo>
                  <a:pt x="10" y="5"/>
                </a:lnTo>
                <a:lnTo>
                  <a:pt x="8" y="5"/>
                </a:lnTo>
                <a:lnTo>
                  <a:pt x="7" y="7"/>
                </a:lnTo>
                <a:lnTo>
                  <a:pt x="6" y="8"/>
                </a:lnTo>
                <a:lnTo>
                  <a:pt x="6" y="10"/>
                </a:lnTo>
                <a:lnTo>
                  <a:pt x="4" y="10"/>
                </a:lnTo>
                <a:lnTo>
                  <a:pt x="4" y="11"/>
                </a:lnTo>
                <a:lnTo>
                  <a:pt x="3" y="12"/>
                </a:lnTo>
                <a:lnTo>
                  <a:pt x="2" y="14"/>
                </a:lnTo>
                <a:lnTo>
                  <a:pt x="2" y="15"/>
                </a:lnTo>
                <a:lnTo>
                  <a:pt x="2" y="17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2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4" y="39"/>
                </a:lnTo>
                <a:lnTo>
                  <a:pt x="4" y="40"/>
                </a:lnTo>
                <a:lnTo>
                  <a:pt x="6" y="42"/>
                </a:lnTo>
                <a:lnTo>
                  <a:pt x="7" y="43"/>
                </a:lnTo>
                <a:lnTo>
                  <a:pt x="8" y="45"/>
                </a:lnTo>
                <a:lnTo>
                  <a:pt x="10" y="45"/>
                </a:lnTo>
                <a:lnTo>
                  <a:pt x="11" y="46"/>
                </a:lnTo>
                <a:lnTo>
                  <a:pt x="12" y="47"/>
                </a:lnTo>
                <a:lnTo>
                  <a:pt x="13" y="47"/>
                </a:lnTo>
                <a:lnTo>
                  <a:pt x="15" y="49"/>
                </a:lnTo>
                <a:lnTo>
                  <a:pt x="16" y="49"/>
                </a:lnTo>
                <a:lnTo>
                  <a:pt x="17" y="49"/>
                </a:lnTo>
                <a:lnTo>
                  <a:pt x="19" y="50"/>
                </a:lnTo>
                <a:lnTo>
                  <a:pt x="20" y="50"/>
                </a:lnTo>
                <a:lnTo>
                  <a:pt x="21" y="50"/>
                </a:lnTo>
                <a:lnTo>
                  <a:pt x="23" y="50"/>
                </a:lnTo>
                <a:lnTo>
                  <a:pt x="24" y="50"/>
                </a:lnTo>
                <a:lnTo>
                  <a:pt x="24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Freeform 11"/>
          <p:cNvSpPr>
            <a:spLocks/>
          </p:cNvSpPr>
          <p:nvPr/>
        </p:nvSpPr>
        <p:spPr bwMode="auto">
          <a:xfrm>
            <a:off x="4830763" y="3022600"/>
            <a:ext cx="604837" cy="20638"/>
          </a:xfrm>
          <a:custGeom>
            <a:avLst/>
            <a:gdLst>
              <a:gd name="T0" fmla="*/ 0 w 381"/>
              <a:gd name="T1" fmla="*/ 6 h 13"/>
              <a:gd name="T2" fmla="*/ 0 w 381"/>
              <a:gd name="T3" fmla="*/ 13 h 13"/>
              <a:gd name="T4" fmla="*/ 381 w 381"/>
              <a:gd name="T5" fmla="*/ 13 h 13"/>
              <a:gd name="T6" fmla="*/ 381 w 381"/>
              <a:gd name="T7" fmla="*/ 0 h 13"/>
              <a:gd name="T8" fmla="*/ 0 w 381"/>
              <a:gd name="T9" fmla="*/ 0 h 13"/>
              <a:gd name="T10" fmla="*/ 0 w 381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"/>
              <a:gd name="T19" fmla="*/ 0 h 13"/>
              <a:gd name="T20" fmla="*/ 381 w 381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" h="13">
                <a:moveTo>
                  <a:pt x="0" y="6"/>
                </a:moveTo>
                <a:lnTo>
                  <a:pt x="0" y="13"/>
                </a:lnTo>
                <a:lnTo>
                  <a:pt x="381" y="13"/>
                </a:lnTo>
                <a:lnTo>
                  <a:pt x="381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Freeform 12"/>
          <p:cNvSpPr>
            <a:spLocks/>
          </p:cNvSpPr>
          <p:nvPr/>
        </p:nvSpPr>
        <p:spPr bwMode="auto">
          <a:xfrm>
            <a:off x="4090988" y="3471863"/>
            <a:ext cx="74612" cy="82550"/>
          </a:xfrm>
          <a:custGeom>
            <a:avLst/>
            <a:gdLst>
              <a:gd name="T0" fmla="*/ 24 w 47"/>
              <a:gd name="T1" fmla="*/ 0 h 52"/>
              <a:gd name="T2" fmla="*/ 21 w 47"/>
              <a:gd name="T3" fmla="*/ 1 h 52"/>
              <a:gd name="T4" fmla="*/ 18 w 47"/>
              <a:gd name="T5" fmla="*/ 1 h 52"/>
              <a:gd name="T6" fmla="*/ 16 w 47"/>
              <a:gd name="T7" fmla="*/ 2 h 52"/>
              <a:gd name="T8" fmla="*/ 13 w 47"/>
              <a:gd name="T9" fmla="*/ 2 h 52"/>
              <a:gd name="T10" fmla="*/ 10 w 47"/>
              <a:gd name="T11" fmla="*/ 5 h 52"/>
              <a:gd name="T12" fmla="*/ 8 w 47"/>
              <a:gd name="T13" fmla="*/ 7 h 52"/>
              <a:gd name="T14" fmla="*/ 5 w 47"/>
              <a:gd name="T15" fmla="*/ 9 h 52"/>
              <a:gd name="T16" fmla="*/ 4 w 47"/>
              <a:gd name="T17" fmla="*/ 11 h 52"/>
              <a:gd name="T18" fmla="*/ 3 w 47"/>
              <a:gd name="T19" fmla="*/ 14 h 52"/>
              <a:gd name="T20" fmla="*/ 1 w 47"/>
              <a:gd name="T21" fmla="*/ 16 h 52"/>
              <a:gd name="T22" fmla="*/ 0 w 47"/>
              <a:gd name="T23" fmla="*/ 19 h 52"/>
              <a:gd name="T24" fmla="*/ 0 w 47"/>
              <a:gd name="T25" fmla="*/ 22 h 52"/>
              <a:gd name="T26" fmla="*/ 0 w 47"/>
              <a:gd name="T27" fmla="*/ 25 h 52"/>
              <a:gd name="T28" fmla="*/ 0 w 47"/>
              <a:gd name="T29" fmla="*/ 28 h 52"/>
              <a:gd name="T30" fmla="*/ 0 w 47"/>
              <a:gd name="T31" fmla="*/ 31 h 52"/>
              <a:gd name="T32" fmla="*/ 1 w 47"/>
              <a:gd name="T33" fmla="*/ 33 h 52"/>
              <a:gd name="T34" fmla="*/ 1 w 47"/>
              <a:gd name="T35" fmla="*/ 36 h 52"/>
              <a:gd name="T36" fmla="*/ 3 w 47"/>
              <a:gd name="T37" fmla="*/ 38 h 52"/>
              <a:gd name="T38" fmla="*/ 4 w 47"/>
              <a:gd name="T39" fmla="*/ 40 h 52"/>
              <a:gd name="T40" fmla="*/ 5 w 47"/>
              <a:gd name="T41" fmla="*/ 42 h 52"/>
              <a:gd name="T42" fmla="*/ 8 w 47"/>
              <a:gd name="T43" fmla="*/ 45 h 52"/>
              <a:gd name="T44" fmla="*/ 10 w 47"/>
              <a:gd name="T45" fmla="*/ 46 h 52"/>
              <a:gd name="T46" fmla="*/ 13 w 47"/>
              <a:gd name="T47" fmla="*/ 49 h 52"/>
              <a:gd name="T48" fmla="*/ 16 w 47"/>
              <a:gd name="T49" fmla="*/ 49 h 52"/>
              <a:gd name="T50" fmla="*/ 18 w 47"/>
              <a:gd name="T51" fmla="*/ 50 h 52"/>
              <a:gd name="T52" fmla="*/ 21 w 47"/>
              <a:gd name="T53" fmla="*/ 50 h 52"/>
              <a:gd name="T54" fmla="*/ 24 w 47"/>
              <a:gd name="T55" fmla="*/ 52 h 52"/>
              <a:gd name="T56" fmla="*/ 26 w 47"/>
              <a:gd name="T57" fmla="*/ 50 h 52"/>
              <a:gd name="T58" fmla="*/ 29 w 47"/>
              <a:gd name="T59" fmla="*/ 50 h 52"/>
              <a:gd name="T60" fmla="*/ 31 w 47"/>
              <a:gd name="T61" fmla="*/ 49 h 52"/>
              <a:gd name="T62" fmla="*/ 34 w 47"/>
              <a:gd name="T63" fmla="*/ 49 h 52"/>
              <a:gd name="T64" fmla="*/ 35 w 47"/>
              <a:gd name="T65" fmla="*/ 47 h 52"/>
              <a:gd name="T66" fmla="*/ 38 w 47"/>
              <a:gd name="T67" fmla="*/ 46 h 52"/>
              <a:gd name="T68" fmla="*/ 39 w 47"/>
              <a:gd name="T69" fmla="*/ 45 h 52"/>
              <a:gd name="T70" fmla="*/ 42 w 47"/>
              <a:gd name="T71" fmla="*/ 42 h 52"/>
              <a:gd name="T72" fmla="*/ 43 w 47"/>
              <a:gd name="T73" fmla="*/ 40 h 52"/>
              <a:gd name="T74" fmla="*/ 45 w 47"/>
              <a:gd name="T75" fmla="*/ 38 h 52"/>
              <a:gd name="T76" fmla="*/ 46 w 47"/>
              <a:gd name="T77" fmla="*/ 36 h 52"/>
              <a:gd name="T78" fmla="*/ 46 w 47"/>
              <a:gd name="T79" fmla="*/ 33 h 52"/>
              <a:gd name="T80" fmla="*/ 47 w 47"/>
              <a:gd name="T81" fmla="*/ 31 h 52"/>
              <a:gd name="T82" fmla="*/ 47 w 47"/>
              <a:gd name="T83" fmla="*/ 28 h 52"/>
              <a:gd name="T84" fmla="*/ 47 w 47"/>
              <a:gd name="T85" fmla="*/ 25 h 52"/>
              <a:gd name="T86" fmla="*/ 47 w 47"/>
              <a:gd name="T87" fmla="*/ 22 h 52"/>
              <a:gd name="T88" fmla="*/ 46 w 47"/>
              <a:gd name="T89" fmla="*/ 19 h 52"/>
              <a:gd name="T90" fmla="*/ 46 w 47"/>
              <a:gd name="T91" fmla="*/ 16 h 52"/>
              <a:gd name="T92" fmla="*/ 45 w 47"/>
              <a:gd name="T93" fmla="*/ 14 h 52"/>
              <a:gd name="T94" fmla="*/ 43 w 47"/>
              <a:gd name="T95" fmla="*/ 11 h 52"/>
              <a:gd name="T96" fmla="*/ 42 w 47"/>
              <a:gd name="T97" fmla="*/ 9 h 52"/>
              <a:gd name="T98" fmla="*/ 39 w 47"/>
              <a:gd name="T99" fmla="*/ 7 h 52"/>
              <a:gd name="T100" fmla="*/ 38 w 47"/>
              <a:gd name="T101" fmla="*/ 5 h 52"/>
              <a:gd name="T102" fmla="*/ 35 w 47"/>
              <a:gd name="T103" fmla="*/ 4 h 52"/>
              <a:gd name="T104" fmla="*/ 34 w 47"/>
              <a:gd name="T105" fmla="*/ 2 h 52"/>
              <a:gd name="T106" fmla="*/ 31 w 47"/>
              <a:gd name="T107" fmla="*/ 2 h 52"/>
              <a:gd name="T108" fmla="*/ 29 w 47"/>
              <a:gd name="T109" fmla="*/ 1 h 52"/>
              <a:gd name="T110" fmla="*/ 26 w 47"/>
              <a:gd name="T111" fmla="*/ 1 h 52"/>
              <a:gd name="T112" fmla="*/ 24 w 47"/>
              <a:gd name="T113" fmla="*/ 0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4" y="26"/>
                </a:moveTo>
                <a:lnTo>
                  <a:pt x="24" y="0"/>
                </a:lnTo>
                <a:lnTo>
                  <a:pt x="22" y="1"/>
                </a:lnTo>
                <a:lnTo>
                  <a:pt x="21" y="1"/>
                </a:lnTo>
                <a:lnTo>
                  <a:pt x="20" y="1"/>
                </a:lnTo>
                <a:lnTo>
                  <a:pt x="18" y="1"/>
                </a:lnTo>
                <a:lnTo>
                  <a:pt x="17" y="1"/>
                </a:lnTo>
                <a:lnTo>
                  <a:pt x="16" y="2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3" y="14"/>
                </a:lnTo>
                <a:lnTo>
                  <a:pt x="3" y="15"/>
                </a:lnTo>
                <a:lnTo>
                  <a:pt x="1" y="16"/>
                </a:lnTo>
                <a:lnTo>
                  <a:pt x="1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3"/>
                </a:lnTo>
                <a:lnTo>
                  <a:pt x="1" y="35"/>
                </a:lnTo>
                <a:lnTo>
                  <a:pt x="1" y="36"/>
                </a:lnTo>
                <a:lnTo>
                  <a:pt x="3" y="36"/>
                </a:lnTo>
                <a:lnTo>
                  <a:pt x="3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7" y="43"/>
                </a:lnTo>
                <a:lnTo>
                  <a:pt x="8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6" y="49"/>
                </a:lnTo>
                <a:lnTo>
                  <a:pt x="17" y="50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4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3" y="49"/>
                </a:lnTo>
                <a:lnTo>
                  <a:pt x="34" y="49"/>
                </a:lnTo>
                <a:lnTo>
                  <a:pt x="34" y="47"/>
                </a:lnTo>
                <a:lnTo>
                  <a:pt x="35" y="47"/>
                </a:lnTo>
                <a:lnTo>
                  <a:pt x="37" y="46"/>
                </a:lnTo>
                <a:lnTo>
                  <a:pt x="38" y="46"/>
                </a:lnTo>
                <a:lnTo>
                  <a:pt x="38" y="45"/>
                </a:lnTo>
                <a:lnTo>
                  <a:pt x="39" y="45"/>
                </a:lnTo>
                <a:lnTo>
                  <a:pt x="41" y="43"/>
                </a:lnTo>
                <a:lnTo>
                  <a:pt x="42" y="42"/>
                </a:lnTo>
                <a:lnTo>
                  <a:pt x="42" y="40"/>
                </a:lnTo>
                <a:lnTo>
                  <a:pt x="43" y="40"/>
                </a:lnTo>
                <a:lnTo>
                  <a:pt x="43" y="39"/>
                </a:lnTo>
                <a:lnTo>
                  <a:pt x="45" y="38"/>
                </a:lnTo>
                <a:lnTo>
                  <a:pt x="45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6" y="19"/>
                </a:lnTo>
                <a:lnTo>
                  <a:pt x="46" y="18"/>
                </a:lnTo>
                <a:lnTo>
                  <a:pt x="46" y="16"/>
                </a:lnTo>
                <a:lnTo>
                  <a:pt x="45" y="15"/>
                </a:lnTo>
                <a:lnTo>
                  <a:pt x="45" y="14"/>
                </a:lnTo>
                <a:lnTo>
                  <a:pt x="43" y="12"/>
                </a:lnTo>
                <a:lnTo>
                  <a:pt x="43" y="11"/>
                </a:lnTo>
                <a:lnTo>
                  <a:pt x="42" y="11"/>
                </a:lnTo>
                <a:lnTo>
                  <a:pt x="42" y="9"/>
                </a:lnTo>
                <a:lnTo>
                  <a:pt x="41" y="8"/>
                </a:lnTo>
                <a:lnTo>
                  <a:pt x="39" y="7"/>
                </a:lnTo>
                <a:lnTo>
                  <a:pt x="38" y="7"/>
                </a:lnTo>
                <a:lnTo>
                  <a:pt x="38" y="5"/>
                </a:lnTo>
                <a:lnTo>
                  <a:pt x="37" y="5"/>
                </a:lnTo>
                <a:lnTo>
                  <a:pt x="35" y="4"/>
                </a:lnTo>
                <a:lnTo>
                  <a:pt x="34" y="4"/>
                </a:lnTo>
                <a:lnTo>
                  <a:pt x="34" y="2"/>
                </a:lnTo>
                <a:lnTo>
                  <a:pt x="33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4" y="0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Freeform 13"/>
          <p:cNvSpPr>
            <a:spLocks/>
          </p:cNvSpPr>
          <p:nvPr/>
        </p:nvSpPr>
        <p:spPr bwMode="auto">
          <a:xfrm>
            <a:off x="4129088" y="3502025"/>
            <a:ext cx="230187" cy="20638"/>
          </a:xfrm>
          <a:custGeom>
            <a:avLst/>
            <a:gdLst>
              <a:gd name="T0" fmla="*/ 145 w 145"/>
              <a:gd name="T1" fmla="*/ 7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7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Freeform 14"/>
          <p:cNvSpPr>
            <a:spLocks/>
          </p:cNvSpPr>
          <p:nvPr/>
        </p:nvSpPr>
        <p:spPr bwMode="auto">
          <a:xfrm>
            <a:off x="5397500" y="3471863"/>
            <a:ext cx="74613" cy="82550"/>
          </a:xfrm>
          <a:custGeom>
            <a:avLst/>
            <a:gdLst>
              <a:gd name="T0" fmla="*/ 24 w 47"/>
              <a:gd name="T1" fmla="*/ 52 h 52"/>
              <a:gd name="T2" fmla="*/ 25 w 47"/>
              <a:gd name="T3" fmla="*/ 50 h 52"/>
              <a:gd name="T4" fmla="*/ 28 w 47"/>
              <a:gd name="T5" fmla="*/ 50 h 52"/>
              <a:gd name="T6" fmla="*/ 30 w 47"/>
              <a:gd name="T7" fmla="*/ 50 h 52"/>
              <a:gd name="T8" fmla="*/ 33 w 47"/>
              <a:gd name="T9" fmla="*/ 49 h 52"/>
              <a:gd name="T10" fmla="*/ 36 w 47"/>
              <a:gd name="T11" fmla="*/ 47 h 52"/>
              <a:gd name="T12" fmla="*/ 38 w 47"/>
              <a:gd name="T13" fmla="*/ 45 h 52"/>
              <a:gd name="T14" fmla="*/ 40 w 47"/>
              <a:gd name="T15" fmla="*/ 43 h 52"/>
              <a:gd name="T16" fmla="*/ 41 w 47"/>
              <a:gd name="T17" fmla="*/ 42 h 52"/>
              <a:gd name="T18" fmla="*/ 44 w 47"/>
              <a:gd name="T19" fmla="*/ 39 h 52"/>
              <a:gd name="T20" fmla="*/ 45 w 47"/>
              <a:gd name="T21" fmla="*/ 36 h 52"/>
              <a:gd name="T22" fmla="*/ 46 w 47"/>
              <a:gd name="T23" fmla="*/ 33 h 52"/>
              <a:gd name="T24" fmla="*/ 46 w 47"/>
              <a:gd name="T25" fmla="*/ 31 h 52"/>
              <a:gd name="T26" fmla="*/ 46 w 47"/>
              <a:gd name="T27" fmla="*/ 28 h 52"/>
              <a:gd name="T28" fmla="*/ 47 w 47"/>
              <a:gd name="T29" fmla="*/ 25 h 52"/>
              <a:gd name="T30" fmla="*/ 46 w 47"/>
              <a:gd name="T31" fmla="*/ 22 h 52"/>
              <a:gd name="T32" fmla="*/ 46 w 47"/>
              <a:gd name="T33" fmla="*/ 19 h 52"/>
              <a:gd name="T34" fmla="*/ 45 w 47"/>
              <a:gd name="T35" fmla="*/ 16 h 52"/>
              <a:gd name="T36" fmla="*/ 44 w 47"/>
              <a:gd name="T37" fmla="*/ 14 h 52"/>
              <a:gd name="T38" fmla="*/ 44 w 47"/>
              <a:gd name="T39" fmla="*/ 11 h 52"/>
              <a:gd name="T40" fmla="*/ 41 w 47"/>
              <a:gd name="T41" fmla="*/ 9 h 52"/>
              <a:gd name="T42" fmla="*/ 40 w 47"/>
              <a:gd name="T43" fmla="*/ 8 h 52"/>
              <a:gd name="T44" fmla="*/ 38 w 47"/>
              <a:gd name="T45" fmla="*/ 7 h 52"/>
              <a:gd name="T46" fmla="*/ 36 w 47"/>
              <a:gd name="T47" fmla="*/ 4 h 52"/>
              <a:gd name="T48" fmla="*/ 33 w 47"/>
              <a:gd name="T49" fmla="*/ 2 h 52"/>
              <a:gd name="T50" fmla="*/ 30 w 47"/>
              <a:gd name="T51" fmla="*/ 1 h 52"/>
              <a:gd name="T52" fmla="*/ 28 w 47"/>
              <a:gd name="T53" fmla="*/ 1 h 52"/>
              <a:gd name="T54" fmla="*/ 25 w 47"/>
              <a:gd name="T55" fmla="*/ 1 h 52"/>
              <a:gd name="T56" fmla="*/ 23 w 47"/>
              <a:gd name="T57" fmla="*/ 1 h 52"/>
              <a:gd name="T58" fmla="*/ 20 w 47"/>
              <a:gd name="T59" fmla="*/ 1 h 52"/>
              <a:gd name="T60" fmla="*/ 17 w 47"/>
              <a:gd name="T61" fmla="*/ 1 h 52"/>
              <a:gd name="T62" fmla="*/ 15 w 47"/>
              <a:gd name="T63" fmla="*/ 2 h 52"/>
              <a:gd name="T64" fmla="*/ 12 w 47"/>
              <a:gd name="T65" fmla="*/ 4 h 52"/>
              <a:gd name="T66" fmla="*/ 11 w 47"/>
              <a:gd name="T67" fmla="*/ 5 h 52"/>
              <a:gd name="T68" fmla="*/ 8 w 47"/>
              <a:gd name="T69" fmla="*/ 7 h 52"/>
              <a:gd name="T70" fmla="*/ 7 w 47"/>
              <a:gd name="T71" fmla="*/ 8 h 52"/>
              <a:gd name="T72" fmla="*/ 6 w 47"/>
              <a:gd name="T73" fmla="*/ 9 h 52"/>
              <a:gd name="T74" fmla="*/ 3 w 47"/>
              <a:gd name="T75" fmla="*/ 12 h 52"/>
              <a:gd name="T76" fmla="*/ 2 w 47"/>
              <a:gd name="T77" fmla="*/ 15 h 52"/>
              <a:gd name="T78" fmla="*/ 0 w 47"/>
              <a:gd name="T79" fmla="*/ 18 h 52"/>
              <a:gd name="T80" fmla="*/ 0 w 47"/>
              <a:gd name="T81" fmla="*/ 21 h 52"/>
              <a:gd name="T82" fmla="*/ 0 w 47"/>
              <a:gd name="T83" fmla="*/ 24 h 52"/>
              <a:gd name="T84" fmla="*/ 0 w 47"/>
              <a:gd name="T85" fmla="*/ 26 h 52"/>
              <a:gd name="T86" fmla="*/ 0 w 47"/>
              <a:gd name="T87" fmla="*/ 29 h 52"/>
              <a:gd name="T88" fmla="*/ 0 w 47"/>
              <a:gd name="T89" fmla="*/ 32 h 52"/>
              <a:gd name="T90" fmla="*/ 2 w 47"/>
              <a:gd name="T91" fmla="*/ 35 h 52"/>
              <a:gd name="T92" fmla="*/ 3 w 47"/>
              <a:gd name="T93" fmla="*/ 38 h 52"/>
              <a:gd name="T94" fmla="*/ 4 w 47"/>
              <a:gd name="T95" fmla="*/ 40 h 52"/>
              <a:gd name="T96" fmla="*/ 6 w 47"/>
              <a:gd name="T97" fmla="*/ 43 h 52"/>
              <a:gd name="T98" fmla="*/ 7 w 47"/>
              <a:gd name="T99" fmla="*/ 45 h 52"/>
              <a:gd name="T100" fmla="*/ 10 w 47"/>
              <a:gd name="T101" fmla="*/ 46 h 52"/>
              <a:gd name="T102" fmla="*/ 12 w 47"/>
              <a:gd name="T103" fmla="*/ 47 h 52"/>
              <a:gd name="T104" fmla="*/ 15 w 47"/>
              <a:gd name="T105" fmla="*/ 49 h 52"/>
              <a:gd name="T106" fmla="*/ 17 w 47"/>
              <a:gd name="T107" fmla="*/ 50 h 52"/>
              <a:gd name="T108" fmla="*/ 20 w 47"/>
              <a:gd name="T109" fmla="*/ 50 h 52"/>
              <a:gd name="T110" fmla="*/ 23 w 47"/>
              <a:gd name="T111" fmla="*/ 50 h 52"/>
              <a:gd name="T112" fmla="*/ 24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4" y="26"/>
                </a:moveTo>
                <a:lnTo>
                  <a:pt x="24" y="52"/>
                </a:lnTo>
                <a:lnTo>
                  <a:pt x="24" y="50"/>
                </a:lnTo>
                <a:lnTo>
                  <a:pt x="25" y="50"/>
                </a:lnTo>
                <a:lnTo>
                  <a:pt x="27" y="50"/>
                </a:lnTo>
                <a:lnTo>
                  <a:pt x="28" y="50"/>
                </a:lnTo>
                <a:lnTo>
                  <a:pt x="29" y="50"/>
                </a:lnTo>
                <a:lnTo>
                  <a:pt x="30" y="50"/>
                </a:lnTo>
                <a:lnTo>
                  <a:pt x="32" y="49"/>
                </a:lnTo>
                <a:lnTo>
                  <a:pt x="33" y="49"/>
                </a:lnTo>
                <a:lnTo>
                  <a:pt x="34" y="47"/>
                </a:lnTo>
                <a:lnTo>
                  <a:pt x="36" y="47"/>
                </a:lnTo>
                <a:lnTo>
                  <a:pt x="37" y="46"/>
                </a:lnTo>
                <a:lnTo>
                  <a:pt x="38" y="45"/>
                </a:lnTo>
                <a:lnTo>
                  <a:pt x="40" y="45"/>
                </a:lnTo>
                <a:lnTo>
                  <a:pt x="40" y="43"/>
                </a:lnTo>
                <a:lnTo>
                  <a:pt x="41" y="43"/>
                </a:lnTo>
                <a:lnTo>
                  <a:pt x="41" y="42"/>
                </a:lnTo>
                <a:lnTo>
                  <a:pt x="42" y="40"/>
                </a:lnTo>
                <a:lnTo>
                  <a:pt x="44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6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6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5" y="16"/>
                </a:lnTo>
                <a:lnTo>
                  <a:pt x="45" y="15"/>
                </a:lnTo>
                <a:lnTo>
                  <a:pt x="44" y="14"/>
                </a:lnTo>
                <a:lnTo>
                  <a:pt x="44" y="12"/>
                </a:lnTo>
                <a:lnTo>
                  <a:pt x="44" y="11"/>
                </a:lnTo>
                <a:lnTo>
                  <a:pt x="42" y="11"/>
                </a:lnTo>
                <a:lnTo>
                  <a:pt x="41" y="9"/>
                </a:lnTo>
                <a:lnTo>
                  <a:pt x="41" y="8"/>
                </a:lnTo>
                <a:lnTo>
                  <a:pt x="40" y="8"/>
                </a:lnTo>
                <a:lnTo>
                  <a:pt x="40" y="7"/>
                </a:lnTo>
                <a:lnTo>
                  <a:pt x="38" y="7"/>
                </a:lnTo>
                <a:lnTo>
                  <a:pt x="37" y="5"/>
                </a:lnTo>
                <a:lnTo>
                  <a:pt x="36" y="4"/>
                </a:lnTo>
                <a:lnTo>
                  <a:pt x="34" y="4"/>
                </a:lnTo>
                <a:lnTo>
                  <a:pt x="33" y="2"/>
                </a:lnTo>
                <a:lnTo>
                  <a:pt x="32" y="2"/>
                </a:lnTo>
                <a:lnTo>
                  <a:pt x="30" y="1"/>
                </a:lnTo>
                <a:lnTo>
                  <a:pt x="29" y="1"/>
                </a:lnTo>
                <a:lnTo>
                  <a:pt x="28" y="1"/>
                </a:lnTo>
                <a:lnTo>
                  <a:pt x="27" y="1"/>
                </a:lnTo>
                <a:lnTo>
                  <a:pt x="25" y="1"/>
                </a:lnTo>
                <a:lnTo>
                  <a:pt x="24" y="0"/>
                </a:lnTo>
                <a:lnTo>
                  <a:pt x="23" y="1"/>
                </a:lnTo>
                <a:lnTo>
                  <a:pt x="21" y="1"/>
                </a:lnTo>
                <a:lnTo>
                  <a:pt x="20" y="1"/>
                </a:lnTo>
                <a:lnTo>
                  <a:pt x="19" y="1"/>
                </a:lnTo>
                <a:lnTo>
                  <a:pt x="17" y="1"/>
                </a:lnTo>
                <a:lnTo>
                  <a:pt x="16" y="1"/>
                </a:lnTo>
                <a:lnTo>
                  <a:pt x="15" y="2"/>
                </a:lnTo>
                <a:lnTo>
                  <a:pt x="13" y="2"/>
                </a:lnTo>
                <a:lnTo>
                  <a:pt x="12" y="4"/>
                </a:lnTo>
                <a:lnTo>
                  <a:pt x="11" y="4"/>
                </a:lnTo>
                <a:lnTo>
                  <a:pt x="11" y="5"/>
                </a:lnTo>
                <a:lnTo>
                  <a:pt x="10" y="5"/>
                </a:lnTo>
                <a:lnTo>
                  <a:pt x="8" y="7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4" y="11"/>
                </a:lnTo>
                <a:lnTo>
                  <a:pt x="3" y="12"/>
                </a:lnTo>
                <a:lnTo>
                  <a:pt x="3" y="14"/>
                </a:lnTo>
                <a:lnTo>
                  <a:pt x="2" y="15"/>
                </a:lnTo>
                <a:lnTo>
                  <a:pt x="2" y="16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0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4" y="40"/>
                </a:lnTo>
                <a:lnTo>
                  <a:pt x="6" y="42"/>
                </a:lnTo>
                <a:lnTo>
                  <a:pt x="6" y="43"/>
                </a:lnTo>
                <a:lnTo>
                  <a:pt x="7" y="43"/>
                </a:lnTo>
                <a:lnTo>
                  <a:pt x="7" y="45"/>
                </a:lnTo>
                <a:lnTo>
                  <a:pt x="8" y="45"/>
                </a:lnTo>
                <a:lnTo>
                  <a:pt x="10" y="46"/>
                </a:lnTo>
                <a:lnTo>
                  <a:pt x="11" y="47"/>
                </a:lnTo>
                <a:lnTo>
                  <a:pt x="12" y="47"/>
                </a:lnTo>
                <a:lnTo>
                  <a:pt x="13" y="49"/>
                </a:lnTo>
                <a:lnTo>
                  <a:pt x="15" y="49"/>
                </a:lnTo>
                <a:lnTo>
                  <a:pt x="16" y="50"/>
                </a:lnTo>
                <a:lnTo>
                  <a:pt x="17" y="50"/>
                </a:lnTo>
                <a:lnTo>
                  <a:pt x="19" y="50"/>
                </a:lnTo>
                <a:lnTo>
                  <a:pt x="20" y="50"/>
                </a:lnTo>
                <a:lnTo>
                  <a:pt x="21" y="50"/>
                </a:lnTo>
                <a:lnTo>
                  <a:pt x="23" y="50"/>
                </a:lnTo>
                <a:lnTo>
                  <a:pt x="24" y="52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5"/>
          <p:cNvSpPr>
            <a:spLocks/>
          </p:cNvSpPr>
          <p:nvPr/>
        </p:nvSpPr>
        <p:spPr bwMode="auto">
          <a:xfrm>
            <a:off x="5187950" y="3502025"/>
            <a:ext cx="247650" cy="20638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Freeform 16"/>
          <p:cNvSpPr>
            <a:spLocks/>
          </p:cNvSpPr>
          <p:nvPr/>
        </p:nvSpPr>
        <p:spPr bwMode="auto">
          <a:xfrm>
            <a:off x="5013325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5 w 58"/>
              <a:gd name="T41" fmla="*/ 43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39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30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Freeform 17"/>
          <p:cNvSpPr>
            <a:spLocks/>
          </p:cNvSpPr>
          <p:nvPr/>
        </p:nvSpPr>
        <p:spPr bwMode="auto">
          <a:xfrm>
            <a:off x="510540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5 w 57"/>
              <a:gd name="T7" fmla="*/ 40 h 61"/>
              <a:gd name="T8" fmla="*/ 52 w 57"/>
              <a:gd name="T9" fmla="*/ 35 h 61"/>
              <a:gd name="T10" fmla="*/ 50 w 57"/>
              <a:gd name="T11" fmla="*/ 30 h 61"/>
              <a:gd name="T12" fmla="*/ 47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5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21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4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10 w 57"/>
              <a:gd name="T37" fmla="*/ 12 h 61"/>
              <a:gd name="T38" fmla="*/ 14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4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2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6 w 57"/>
              <a:gd name="T61" fmla="*/ 51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3" y="5"/>
                </a:lnTo>
                <a:lnTo>
                  <a:pt x="21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Freeform 18"/>
          <p:cNvSpPr>
            <a:spLocks/>
          </p:cNvSpPr>
          <p:nvPr/>
        </p:nvSpPr>
        <p:spPr bwMode="auto">
          <a:xfrm>
            <a:off x="4940300" y="3416300"/>
            <a:ext cx="92075" cy="96838"/>
          </a:xfrm>
          <a:custGeom>
            <a:avLst/>
            <a:gdLst>
              <a:gd name="T0" fmla="*/ 2 w 58"/>
              <a:gd name="T1" fmla="*/ 12 h 61"/>
              <a:gd name="T2" fmla="*/ 7 w 58"/>
              <a:gd name="T3" fmla="*/ 12 h 61"/>
              <a:gd name="T4" fmla="*/ 11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8 w 58"/>
              <a:gd name="T13" fmla="*/ 22 h 61"/>
              <a:gd name="T14" fmla="*/ 32 w 58"/>
              <a:gd name="T15" fmla="*/ 25 h 61"/>
              <a:gd name="T16" fmla="*/ 34 w 58"/>
              <a:gd name="T17" fmla="*/ 28 h 61"/>
              <a:gd name="T18" fmla="*/ 37 w 58"/>
              <a:gd name="T19" fmla="*/ 32 h 61"/>
              <a:gd name="T20" fmla="*/ 40 w 58"/>
              <a:gd name="T21" fmla="*/ 36 h 61"/>
              <a:gd name="T22" fmla="*/ 42 w 58"/>
              <a:gd name="T23" fmla="*/ 40 h 61"/>
              <a:gd name="T24" fmla="*/ 44 w 58"/>
              <a:gd name="T25" fmla="*/ 44 h 61"/>
              <a:gd name="T26" fmla="*/ 45 w 58"/>
              <a:gd name="T27" fmla="*/ 50 h 61"/>
              <a:gd name="T28" fmla="*/ 46 w 58"/>
              <a:gd name="T29" fmla="*/ 54 h 61"/>
              <a:gd name="T30" fmla="*/ 46 w 58"/>
              <a:gd name="T31" fmla="*/ 60 h 61"/>
              <a:gd name="T32" fmla="*/ 58 w 58"/>
              <a:gd name="T33" fmla="*/ 61 h 61"/>
              <a:gd name="T34" fmla="*/ 57 w 58"/>
              <a:gd name="T35" fmla="*/ 56 h 61"/>
              <a:gd name="T36" fmla="*/ 57 w 58"/>
              <a:gd name="T37" fmla="*/ 50 h 61"/>
              <a:gd name="T38" fmla="*/ 55 w 58"/>
              <a:gd name="T39" fmla="*/ 43 h 61"/>
              <a:gd name="T40" fmla="*/ 53 w 58"/>
              <a:gd name="T41" fmla="*/ 37 h 61"/>
              <a:gd name="T42" fmla="*/ 50 w 58"/>
              <a:gd name="T43" fmla="*/ 32 h 61"/>
              <a:gd name="T44" fmla="*/ 47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2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1 w 58"/>
              <a:gd name="T61" fmla="*/ 1 h 61"/>
              <a:gd name="T62" fmla="*/ 6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2" y="12"/>
                </a:lnTo>
                <a:lnTo>
                  <a:pt x="4" y="12"/>
                </a:lnTo>
                <a:lnTo>
                  <a:pt x="7" y="12"/>
                </a:lnTo>
                <a:lnTo>
                  <a:pt x="10" y="12"/>
                </a:lnTo>
                <a:lnTo>
                  <a:pt x="11" y="14"/>
                </a:lnTo>
                <a:lnTo>
                  <a:pt x="13" y="14"/>
                </a:lnTo>
                <a:lnTo>
                  <a:pt x="16" y="15"/>
                </a:lnTo>
                <a:lnTo>
                  <a:pt x="17" y="16"/>
                </a:lnTo>
                <a:lnTo>
                  <a:pt x="20" y="16"/>
                </a:lnTo>
                <a:lnTo>
                  <a:pt x="23" y="18"/>
                </a:lnTo>
                <a:lnTo>
                  <a:pt x="24" y="19"/>
                </a:lnTo>
                <a:lnTo>
                  <a:pt x="25" y="21"/>
                </a:lnTo>
                <a:lnTo>
                  <a:pt x="28" y="22"/>
                </a:lnTo>
                <a:lnTo>
                  <a:pt x="29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8" y="33"/>
                </a:lnTo>
                <a:lnTo>
                  <a:pt x="40" y="36"/>
                </a:lnTo>
                <a:lnTo>
                  <a:pt x="41" y="37"/>
                </a:lnTo>
                <a:lnTo>
                  <a:pt x="42" y="40"/>
                </a:lnTo>
                <a:lnTo>
                  <a:pt x="42" y="43"/>
                </a:lnTo>
                <a:lnTo>
                  <a:pt x="44" y="44"/>
                </a:lnTo>
                <a:lnTo>
                  <a:pt x="45" y="47"/>
                </a:lnTo>
                <a:lnTo>
                  <a:pt x="45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6" y="60"/>
                </a:lnTo>
                <a:lnTo>
                  <a:pt x="46" y="61"/>
                </a:lnTo>
                <a:lnTo>
                  <a:pt x="58" y="61"/>
                </a:lnTo>
                <a:lnTo>
                  <a:pt x="58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3" y="37"/>
                </a:lnTo>
                <a:lnTo>
                  <a:pt x="51" y="35"/>
                </a:lnTo>
                <a:lnTo>
                  <a:pt x="50" y="32"/>
                </a:lnTo>
                <a:lnTo>
                  <a:pt x="49" y="30"/>
                </a:lnTo>
                <a:lnTo>
                  <a:pt x="47" y="28"/>
                </a:lnTo>
                <a:lnTo>
                  <a:pt x="46" y="25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2" y="11"/>
                </a:lnTo>
                <a:lnTo>
                  <a:pt x="29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1" y="1"/>
                </a:lnTo>
                <a:lnTo>
                  <a:pt x="8" y="1"/>
                </a:lnTo>
                <a:lnTo>
                  <a:pt x="6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Freeform 19"/>
          <p:cNvSpPr>
            <a:spLocks/>
          </p:cNvSpPr>
          <p:nvPr/>
        </p:nvSpPr>
        <p:spPr bwMode="auto">
          <a:xfrm>
            <a:off x="4846638" y="3416300"/>
            <a:ext cx="93662" cy="96838"/>
          </a:xfrm>
          <a:custGeom>
            <a:avLst/>
            <a:gdLst>
              <a:gd name="T0" fmla="*/ 12 w 59"/>
              <a:gd name="T1" fmla="*/ 60 h 61"/>
              <a:gd name="T2" fmla="*/ 12 w 59"/>
              <a:gd name="T3" fmla="*/ 54 h 61"/>
              <a:gd name="T4" fmla="*/ 14 w 59"/>
              <a:gd name="T5" fmla="*/ 50 h 61"/>
              <a:gd name="T6" fmla="*/ 15 w 59"/>
              <a:gd name="T7" fmla="*/ 44 h 61"/>
              <a:gd name="T8" fmla="*/ 16 w 59"/>
              <a:gd name="T9" fmla="*/ 40 h 61"/>
              <a:gd name="T10" fmla="*/ 19 w 59"/>
              <a:gd name="T11" fmla="*/ 36 h 61"/>
              <a:gd name="T12" fmla="*/ 21 w 59"/>
              <a:gd name="T13" fmla="*/ 32 h 61"/>
              <a:gd name="T14" fmla="*/ 24 w 59"/>
              <a:gd name="T15" fmla="*/ 28 h 61"/>
              <a:gd name="T16" fmla="*/ 28 w 59"/>
              <a:gd name="T17" fmla="*/ 25 h 61"/>
              <a:gd name="T18" fmla="*/ 31 w 59"/>
              <a:gd name="T19" fmla="*/ 22 h 61"/>
              <a:gd name="T20" fmla="*/ 35 w 59"/>
              <a:gd name="T21" fmla="*/ 19 h 61"/>
              <a:gd name="T22" fmla="*/ 38 w 59"/>
              <a:gd name="T23" fmla="*/ 16 h 61"/>
              <a:gd name="T24" fmla="*/ 42 w 59"/>
              <a:gd name="T25" fmla="*/ 15 h 61"/>
              <a:gd name="T26" fmla="*/ 48 w 59"/>
              <a:gd name="T27" fmla="*/ 14 h 61"/>
              <a:gd name="T28" fmla="*/ 52 w 59"/>
              <a:gd name="T29" fmla="*/ 12 h 61"/>
              <a:gd name="T30" fmla="*/ 57 w 59"/>
              <a:gd name="T31" fmla="*/ 12 h 61"/>
              <a:gd name="T32" fmla="*/ 59 w 59"/>
              <a:gd name="T33" fmla="*/ 0 h 61"/>
              <a:gd name="T34" fmla="*/ 53 w 59"/>
              <a:gd name="T35" fmla="*/ 1 h 61"/>
              <a:gd name="T36" fmla="*/ 48 w 59"/>
              <a:gd name="T37" fmla="*/ 1 h 61"/>
              <a:gd name="T38" fmla="*/ 41 w 59"/>
              <a:gd name="T39" fmla="*/ 2 h 61"/>
              <a:gd name="T40" fmla="*/ 36 w 59"/>
              <a:gd name="T41" fmla="*/ 5 h 61"/>
              <a:gd name="T42" fmla="*/ 32 w 59"/>
              <a:gd name="T43" fmla="*/ 8 h 61"/>
              <a:gd name="T44" fmla="*/ 27 w 59"/>
              <a:gd name="T45" fmla="*/ 11 h 61"/>
              <a:gd name="T46" fmla="*/ 23 w 59"/>
              <a:gd name="T47" fmla="*/ 14 h 61"/>
              <a:gd name="T48" fmla="*/ 17 w 59"/>
              <a:gd name="T49" fmla="*/ 18 h 61"/>
              <a:gd name="T50" fmla="*/ 15 w 59"/>
              <a:gd name="T51" fmla="*/ 22 h 61"/>
              <a:gd name="T52" fmla="*/ 11 w 59"/>
              <a:gd name="T53" fmla="*/ 28 h 61"/>
              <a:gd name="T54" fmla="*/ 8 w 59"/>
              <a:gd name="T55" fmla="*/ 32 h 61"/>
              <a:gd name="T56" fmla="*/ 6 w 59"/>
              <a:gd name="T57" fmla="*/ 37 h 61"/>
              <a:gd name="T58" fmla="*/ 3 w 59"/>
              <a:gd name="T59" fmla="*/ 43 h 61"/>
              <a:gd name="T60" fmla="*/ 2 w 59"/>
              <a:gd name="T61" fmla="*/ 50 h 61"/>
              <a:gd name="T62" fmla="*/ 2 w 59"/>
              <a:gd name="T63" fmla="*/ 56 h 61"/>
              <a:gd name="T64" fmla="*/ 0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4" y="51"/>
                </a:lnTo>
                <a:lnTo>
                  <a:pt x="14" y="50"/>
                </a:lnTo>
                <a:lnTo>
                  <a:pt x="14" y="47"/>
                </a:lnTo>
                <a:lnTo>
                  <a:pt x="15" y="44"/>
                </a:lnTo>
                <a:lnTo>
                  <a:pt x="16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8" y="25"/>
                </a:lnTo>
                <a:lnTo>
                  <a:pt x="29" y="23"/>
                </a:lnTo>
                <a:lnTo>
                  <a:pt x="31" y="22"/>
                </a:lnTo>
                <a:lnTo>
                  <a:pt x="33" y="21"/>
                </a:lnTo>
                <a:lnTo>
                  <a:pt x="35" y="19"/>
                </a:lnTo>
                <a:lnTo>
                  <a:pt x="37" y="18"/>
                </a:lnTo>
                <a:lnTo>
                  <a:pt x="38" y="16"/>
                </a:lnTo>
                <a:lnTo>
                  <a:pt x="41" y="16"/>
                </a:lnTo>
                <a:lnTo>
                  <a:pt x="42" y="15"/>
                </a:lnTo>
                <a:lnTo>
                  <a:pt x="45" y="14"/>
                </a:lnTo>
                <a:lnTo>
                  <a:pt x="48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7" y="12"/>
                </a:lnTo>
                <a:lnTo>
                  <a:pt x="59" y="12"/>
                </a:lnTo>
                <a:lnTo>
                  <a:pt x="59" y="0"/>
                </a:ln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8" y="1"/>
                </a:lnTo>
                <a:lnTo>
                  <a:pt x="45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2" y="8"/>
                </a:lnTo>
                <a:lnTo>
                  <a:pt x="29" y="9"/>
                </a:lnTo>
                <a:lnTo>
                  <a:pt x="27" y="11"/>
                </a:lnTo>
                <a:lnTo>
                  <a:pt x="24" y="12"/>
                </a:lnTo>
                <a:lnTo>
                  <a:pt x="23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5" y="22"/>
                </a:lnTo>
                <a:lnTo>
                  <a:pt x="12" y="25"/>
                </a:lnTo>
                <a:lnTo>
                  <a:pt x="11" y="28"/>
                </a:lnTo>
                <a:lnTo>
                  <a:pt x="10" y="30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50"/>
                </a:lnTo>
                <a:lnTo>
                  <a:pt x="2" y="53"/>
                </a:lnTo>
                <a:lnTo>
                  <a:pt x="2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Freeform 20"/>
          <p:cNvSpPr>
            <a:spLocks/>
          </p:cNvSpPr>
          <p:nvPr/>
        </p:nvSpPr>
        <p:spPr bwMode="auto">
          <a:xfrm>
            <a:off x="4683125" y="3416300"/>
            <a:ext cx="92075" cy="96838"/>
          </a:xfrm>
          <a:custGeom>
            <a:avLst/>
            <a:gdLst>
              <a:gd name="T0" fmla="*/ 54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1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60"/>
                </a:lnTo>
                <a:lnTo>
                  <a:pt x="11" y="57"/>
                </a:lnTo>
                <a:lnTo>
                  <a:pt x="11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4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6"/>
                </a:lnTo>
                <a:lnTo>
                  <a:pt x="41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3" name="Freeform 21"/>
          <p:cNvSpPr>
            <a:spLocks/>
          </p:cNvSpPr>
          <p:nvPr/>
        </p:nvSpPr>
        <p:spPr bwMode="auto">
          <a:xfrm>
            <a:off x="477520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5 w 57"/>
              <a:gd name="T5" fmla="*/ 46 h 61"/>
              <a:gd name="T6" fmla="*/ 53 w 57"/>
              <a:gd name="T7" fmla="*/ 40 h 61"/>
              <a:gd name="T8" fmla="*/ 51 w 57"/>
              <a:gd name="T9" fmla="*/ 35 h 61"/>
              <a:gd name="T10" fmla="*/ 48 w 57"/>
              <a:gd name="T11" fmla="*/ 30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8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5 w 57"/>
              <a:gd name="T63" fmla="*/ 57 h 61"/>
              <a:gd name="T64" fmla="*/ 45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50"/>
                </a:lnTo>
                <a:lnTo>
                  <a:pt x="55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1" y="35"/>
                </a:lnTo>
                <a:lnTo>
                  <a:pt x="49" y="32"/>
                </a:lnTo>
                <a:lnTo>
                  <a:pt x="48" y="30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8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5" y="51"/>
                </a:lnTo>
                <a:lnTo>
                  <a:pt x="45" y="54"/>
                </a:lnTo>
                <a:lnTo>
                  <a:pt x="45" y="57"/>
                </a:lnTo>
                <a:lnTo>
                  <a:pt x="45" y="60"/>
                </a:lnTo>
                <a:lnTo>
                  <a:pt x="45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4" name="Freeform 22"/>
          <p:cNvSpPr>
            <a:spLocks/>
          </p:cNvSpPr>
          <p:nvPr/>
        </p:nvSpPr>
        <p:spPr bwMode="auto">
          <a:xfrm>
            <a:off x="4608513" y="3416300"/>
            <a:ext cx="92075" cy="96838"/>
          </a:xfrm>
          <a:custGeom>
            <a:avLst/>
            <a:gdLst>
              <a:gd name="T0" fmla="*/ 3 w 58"/>
              <a:gd name="T1" fmla="*/ 12 h 61"/>
              <a:gd name="T2" fmla="*/ 6 w 58"/>
              <a:gd name="T3" fmla="*/ 12 h 61"/>
              <a:gd name="T4" fmla="*/ 12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7 w 58"/>
              <a:gd name="T13" fmla="*/ 22 h 61"/>
              <a:gd name="T14" fmla="*/ 31 w 58"/>
              <a:gd name="T15" fmla="*/ 25 h 61"/>
              <a:gd name="T16" fmla="*/ 34 w 58"/>
              <a:gd name="T17" fmla="*/ 28 h 61"/>
              <a:gd name="T18" fmla="*/ 38 w 58"/>
              <a:gd name="T19" fmla="*/ 32 h 61"/>
              <a:gd name="T20" fmla="*/ 39 w 58"/>
              <a:gd name="T21" fmla="*/ 36 h 61"/>
              <a:gd name="T22" fmla="*/ 42 w 58"/>
              <a:gd name="T23" fmla="*/ 40 h 61"/>
              <a:gd name="T24" fmla="*/ 43 w 58"/>
              <a:gd name="T25" fmla="*/ 44 h 61"/>
              <a:gd name="T26" fmla="*/ 44 w 58"/>
              <a:gd name="T27" fmla="*/ 50 h 61"/>
              <a:gd name="T28" fmla="*/ 46 w 58"/>
              <a:gd name="T29" fmla="*/ 54 h 61"/>
              <a:gd name="T30" fmla="*/ 47 w 58"/>
              <a:gd name="T31" fmla="*/ 60 h 61"/>
              <a:gd name="T32" fmla="*/ 58 w 58"/>
              <a:gd name="T33" fmla="*/ 61 h 61"/>
              <a:gd name="T34" fmla="*/ 58 w 58"/>
              <a:gd name="T35" fmla="*/ 56 h 61"/>
              <a:gd name="T36" fmla="*/ 56 w 58"/>
              <a:gd name="T37" fmla="*/ 50 h 61"/>
              <a:gd name="T38" fmla="*/ 55 w 58"/>
              <a:gd name="T39" fmla="*/ 43 h 61"/>
              <a:gd name="T40" fmla="*/ 54 w 58"/>
              <a:gd name="T41" fmla="*/ 37 h 61"/>
              <a:gd name="T42" fmla="*/ 51 w 58"/>
              <a:gd name="T43" fmla="*/ 32 h 61"/>
              <a:gd name="T44" fmla="*/ 47 w 58"/>
              <a:gd name="T45" fmla="*/ 28 h 61"/>
              <a:gd name="T46" fmla="*/ 44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7 w 58"/>
              <a:gd name="T55" fmla="*/ 8 h 61"/>
              <a:gd name="T56" fmla="*/ 22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5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8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5" name="Freeform 23"/>
          <p:cNvSpPr>
            <a:spLocks/>
          </p:cNvSpPr>
          <p:nvPr/>
        </p:nvSpPr>
        <p:spPr bwMode="auto">
          <a:xfrm>
            <a:off x="4516438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2 w 58"/>
              <a:gd name="T5" fmla="*/ 50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3 w 58"/>
              <a:gd name="T15" fmla="*/ 28 h 61"/>
              <a:gd name="T16" fmla="*/ 27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7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0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0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1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7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Freeform 24"/>
          <p:cNvSpPr>
            <a:spLocks/>
          </p:cNvSpPr>
          <p:nvPr/>
        </p:nvSpPr>
        <p:spPr bwMode="auto">
          <a:xfrm>
            <a:off x="4351338" y="3416300"/>
            <a:ext cx="90487" cy="96838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8 w 57"/>
              <a:gd name="T15" fmla="*/ 16 h 61"/>
              <a:gd name="T16" fmla="*/ 14 w 57"/>
              <a:gd name="T17" fmla="*/ 21 h 61"/>
              <a:gd name="T18" fmla="*/ 11 w 57"/>
              <a:gd name="T19" fmla="*/ 25 h 61"/>
              <a:gd name="T20" fmla="*/ 7 w 57"/>
              <a:gd name="T21" fmla="*/ 30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0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1 h 61"/>
              <a:gd name="T38" fmla="*/ 13 w 57"/>
              <a:gd name="T39" fmla="*/ 47 h 61"/>
              <a:gd name="T40" fmla="*/ 14 w 57"/>
              <a:gd name="T41" fmla="*/ 43 h 61"/>
              <a:gd name="T42" fmla="*/ 17 w 57"/>
              <a:gd name="T43" fmla="*/ 37 h 61"/>
              <a:gd name="T44" fmla="*/ 18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6 h 61"/>
              <a:gd name="T58" fmla="*/ 43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1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4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7" y="30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1" y="57"/>
                </a:lnTo>
                <a:lnTo>
                  <a:pt x="11" y="54"/>
                </a:lnTo>
                <a:lnTo>
                  <a:pt x="11" y="51"/>
                </a:lnTo>
                <a:lnTo>
                  <a:pt x="11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8" y="33"/>
                </a:lnTo>
                <a:lnTo>
                  <a:pt x="19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Freeform 25"/>
          <p:cNvSpPr>
            <a:spLocks/>
          </p:cNvSpPr>
          <p:nvPr/>
        </p:nvSpPr>
        <p:spPr bwMode="auto">
          <a:xfrm>
            <a:off x="444182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7 w 58"/>
              <a:gd name="T5" fmla="*/ 46 h 61"/>
              <a:gd name="T6" fmla="*/ 54 w 58"/>
              <a:gd name="T7" fmla="*/ 40 h 61"/>
              <a:gd name="T8" fmla="*/ 53 w 58"/>
              <a:gd name="T9" fmla="*/ 35 h 61"/>
              <a:gd name="T10" fmla="*/ 50 w 58"/>
              <a:gd name="T11" fmla="*/ 30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1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7" y="50"/>
                </a:lnTo>
                <a:lnTo>
                  <a:pt x="57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Freeform 26"/>
          <p:cNvSpPr>
            <a:spLocks/>
          </p:cNvSpPr>
          <p:nvPr/>
        </p:nvSpPr>
        <p:spPr bwMode="auto">
          <a:xfrm>
            <a:off x="5424488" y="2287588"/>
            <a:ext cx="19050" cy="744537"/>
          </a:xfrm>
          <a:custGeom>
            <a:avLst/>
            <a:gdLst>
              <a:gd name="T0" fmla="*/ 7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7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7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9" name="Freeform 27"/>
          <p:cNvSpPr>
            <a:spLocks/>
          </p:cNvSpPr>
          <p:nvPr/>
        </p:nvSpPr>
        <p:spPr bwMode="auto">
          <a:xfrm>
            <a:off x="4119563" y="2287588"/>
            <a:ext cx="17462" cy="744537"/>
          </a:xfrm>
          <a:custGeom>
            <a:avLst/>
            <a:gdLst>
              <a:gd name="T0" fmla="*/ 6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6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6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0" name="Freeform 28"/>
          <p:cNvSpPr>
            <a:spLocks/>
          </p:cNvSpPr>
          <p:nvPr/>
        </p:nvSpPr>
        <p:spPr bwMode="auto">
          <a:xfrm>
            <a:off x="4864100" y="5557838"/>
            <a:ext cx="141288" cy="153987"/>
          </a:xfrm>
          <a:custGeom>
            <a:avLst/>
            <a:gdLst>
              <a:gd name="T0" fmla="*/ 4 w 89"/>
              <a:gd name="T1" fmla="*/ 13 h 97"/>
              <a:gd name="T2" fmla="*/ 12 w 89"/>
              <a:gd name="T3" fmla="*/ 13 h 97"/>
              <a:gd name="T4" fmla="*/ 20 w 89"/>
              <a:gd name="T5" fmla="*/ 16 h 97"/>
              <a:gd name="T6" fmla="*/ 27 w 89"/>
              <a:gd name="T7" fmla="*/ 17 h 97"/>
              <a:gd name="T8" fmla="*/ 34 w 89"/>
              <a:gd name="T9" fmla="*/ 21 h 97"/>
              <a:gd name="T10" fmla="*/ 41 w 89"/>
              <a:gd name="T11" fmla="*/ 24 h 97"/>
              <a:gd name="T12" fmla="*/ 47 w 89"/>
              <a:gd name="T13" fmla="*/ 30 h 97"/>
              <a:gd name="T14" fmla="*/ 52 w 89"/>
              <a:gd name="T15" fmla="*/ 34 h 97"/>
              <a:gd name="T16" fmla="*/ 58 w 89"/>
              <a:gd name="T17" fmla="*/ 39 h 97"/>
              <a:gd name="T18" fmla="*/ 63 w 89"/>
              <a:gd name="T19" fmla="*/ 46 h 97"/>
              <a:gd name="T20" fmla="*/ 67 w 89"/>
              <a:gd name="T21" fmla="*/ 53 h 97"/>
              <a:gd name="T22" fmla="*/ 71 w 89"/>
              <a:gd name="T23" fmla="*/ 60 h 97"/>
              <a:gd name="T24" fmla="*/ 73 w 89"/>
              <a:gd name="T25" fmla="*/ 67 h 97"/>
              <a:gd name="T26" fmla="*/ 76 w 89"/>
              <a:gd name="T27" fmla="*/ 76 h 97"/>
              <a:gd name="T28" fmla="*/ 77 w 89"/>
              <a:gd name="T29" fmla="*/ 83 h 97"/>
              <a:gd name="T30" fmla="*/ 78 w 89"/>
              <a:gd name="T31" fmla="*/ 91 h 97"/>
              <a:gd name="T32" fmla="*/ 89 w 89"/>
              <a:gd name="T33" fmla="*/ 97 h 97"/>
              <a:gd name="T34" fmla="*/ 89 w 89"/>
              <a:gd name="T35" fmla="*/ 87 h 97"/>
              <a:gd name="T36" fmla="*/ 88 w 89"/>
              <a:gd name="T37" fmla="*/ 77 h 97"/>
              <a:gd name="T38" fmla="*/ 85 w 89"/>
              <a:gd name="T39" fmla="*/ 67 h 97"/>
              <a:gd name="T40" fmla="*/ 82 w 89"/>
              <a:gd name="T41" fmla="*/ 59 h 97"/>
              <a:gd name="T42" fmla="*/ 78 w 89"/>
              <a:gd name="T43" fmla="*/ 51 h 97"/>
              <a:gd name="T44" fmla="*/ 75 w 89"/>
              <a:gd name="T45" fmla="*/ 42 h 97"/>
              <a:gd name="T46" fmla="*/ 69 w 89"/>
              <a:gd name="T47" fmla="*/ 35 h 97"/>
              <a:gd name="T48" fmla="*/ 63 w 89"/>
              <a:gd name="T49" fmla="*/ 28 h 97"/>
              <a:gd name="T50" fmla="*/ 56 w 89"/>
              <a:gd name="T51" fmla="*/ 23 h 97"/>
              <a:gd name="T52" fmla="*/ 50 w 89"/>
              <a:gd name="T53" fmla="*/ 17 h 97"/>
              <a:gd name="T54" fmla="*/ 43 w 89"/>
              <a:gd name="T55" fmla="*/ 13 h 97"/>
              <a:gd name="T56" fmla="*/ 35 w 89"/>
              <a:gd name="T57" fmla="*/ 8 h 97"/>
              <a:gd name="T58" fmla="*/ 26 w 89"/>
              <a:gd name="T59" fmla="*/ 4 h 97"/>
              <a:gd name="T60" fmla="*/ 18 w 89"/>
              <a:gd name="T61" fmla="*/ 3 h 97"/>
              <a:gd name="T62" fmla="*/ 9 w 89"/>
              <a:gd name="T63" fmla="*/ 1 h 97"/>
              <a:gd name="T64" fmla="*/ 0 w 89"/>
              <a:gd name="T65" fmla="*/ 0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0" y="13"/>
                </a:moveTo>
                <a:lnTo>
                  <a:pt x="4" y="13"/>
                </a:lnTo>
                <a:lnTo>
                  <a:pt x="8" y="13"/>
                </a:lnTo>
                <a:lnTo>
                  <a:pt x="12" y="13"/>
                </a:lnTo>
                <a:lnTo>
                  <a:pt x="16" y="14"/>
                </a:lnTo>
                <a:lnTo>
                  <a:pt x="20" y="16"/>
                </a:lnTo>
                <a:lnTo>
                  <a:pt x="24" y="16"/>
                </a:lnTo>
                <a:lnTo>
                  <a:pt x="27" y="17"/>
                </a:lnTo>
                <a:lnTo>
                  <a:pt x="30" y="18"/>
                </a:lnTo>
                <a:lnTo>
                  <a:pt x="34" y="21"/>
                </a:lnTo>
                <a:lnTo>
                  <a:pt x="38" y="23"/>
                </a:lnTo>
                <a:lnTo>
                  <a:pt x="41" y="24"/>
                </a:lnTo>
                <a:lnTo>
                  <a:pt x="44" y="27"/>
                </a:lnTo>
                <a:lnTo>
                  <a:pt x="47" y="30"/>
                </a:lnTo>
                <a:lnTo>
                  <a:pt x="50" y="31"/>
                </a:lnTo>
                <a:lnTo>
                  <a:pt x="52" y="34"/>
                </a:lnTo>
                <a:lnTo>
                  <a:pt x="55" y="37"/>
                </a:lnTo>
                <a:lnTo>
                  <a:pt x="58" y="39"/>
                </a:lnTo>
                <a:lnTo>
                  <a:pt x="60" y="44"/>
                </a:lnTo>
                <a:lnTo>
                  <a:pt x="63" y="46"/>
                </a:lnTo>
                <a:lnTo>
                  <a:pt x="65" y="49"/>
                </a:lnTo>
                <a:lnTo>
                  <a:pt x="67" y="53"/>
                </a:lnTo>
                <a:lnTo>
                  <a:pt x="69" y="56"/>
                </a:lnTo>
                <a:lnTo>
                  <a:pt x="71" y="60"/>
                </a:lnTo>
                <a:lnTo>
                  <a:pt x="72" y="63"/>
                </a:lnTo>
                <a:lnTo>
                  <a:pt x="73" y="67"/>
                </a:lnTo>
                <a:lnTo>
                  <a:pt x="75" y="72"/>
                </a:lnTo>
                <a:lnTo>
                  <a:pt x="76" y="76"/>
                </a:lnTo>
                <a:lnTo>
                  <a:pt x="77" y="80"/>
                </a:lnTo>
                <a:lnTo>
                  <a:pt x="77" y="83"/>
                </a:lnTo>
                <a:lnTo>
                  <a:pt x="78" y="87"/>
                </a:lnTo>
                <a:lnTo>
                  <a:pt x="78" y="91"/>
                </a:lnTo>
                <a:lnTo>
                  <a:pt x="78" y="97"/>
                </a:lnTo>
                <a:lnTo>
                  <a:pt x="89" y="97"/>
                </a:lnTo>
                <a:lnTo>
                  <a:pt x="89" y="91"/>
                </a:lnTo>
                <a:lnTo>
                  <a:pt x="89" y="87"/>
                </a:lnTo>
                <a:lnTo>
                  <a:pt x="89" y="82"/>
                </a:lnTo>
                <a:lnTo>
                  <a:pt x="88" y="77"/>
                </a:lnTo>
                <a:lnTo>
                  <a:pt x="86" y="73"/>
                </a:lnTo>
                <a:lnTo>
                  <a:pt x="85" y="67"/>
                </a:lnTo>
                <a:lnTo>
                  <a:pt x="84" y="63"/>
                </a:lnTo>
                <a:lnTo>
                  <a:pt x="82" y="59"/>
                </a:lnTo>
                <a:lnTo>
                  <a:pt x="81" y="55"/>
                </a:lnTo>
                <a:lnTo>
                  <a:pt x="78" y="51"/>
                </a:lnTo>
                <a:lnTo>
                  <a:pt x="76" y="46"/>
                </a:lnTo>
                <a:lnTo>
                  <a:pt x="75" y="42"/>
                </a:lnTo>
                <a:lnTo>
                  <a:pt x="72" y="39"/>
                </a:lnTo>
                <a:lnTo>
                  <a:pt x="69" y="35"/>
                </a:lnTo>
                <a:lnTo>
                  <a:pt x="67" y="32"/>
                </a:lnTo>
                <a:lnTo>
                  <a:pt x="63" y="28"/>
                </a:lnTo>
                <a:lnTo>
                  <a:pt x="60" y="25"/>
                </a:lnTo>
                <a:lnTo>
                  <a:pt x="56" y="23"/>
                </a:lnTo>
                <a:lnTo>
                  <a:pt x="54" y="20"/>
                </a:lnTo>
                <a:lnTo>
                  <a:pt x="50" y="17"/>
                </a:lnTo>
                <a:lnTo>
                  <a:pt x="46" y="14"/>
                </a:lnTo>
                <a:lnTo>
                  <a:pt x="43" y="13"/>
                </a:lnTo>
                <a:lnTo>
                  <a:pt x="39" y="10"/>
                </a:lnTo>
                <a:lnTo>
                  <a:pt x="35" y="8"/>
                </a:lnTo>
                <a:lnTo>
                  <a:pt x="31" y="6"/>
                </a:lnTo>
                <a:lnTo>
                  <a:pt x="26" y="4"/>
                </a:lnTo>
                <a:lnTo>
                  <a:pt x="22" y="3"/>
                </a:lnTo>
                <a:lnTo>
                  <a:pt x="18" y="3"/>
                </a:lnTo>
                <a:lnTo>
                  <a:pt x="13" y="1"/>
                </a:lnTo>
                <a:lnTo>
                  <a:pt x="9" y="1"/>
                </a:lnTo>
                <a:lnTo>
                  <a:pt x="5" y="0"/>
                </a:lnTo>
                <a:lnTo>
                  <a:pt x="0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1" name="Freeform 29"/>
          <p:cNvSpPr>
            <a:spLocks/>
          </p:cNvSpPr>
          <p:nvPr/>
        </p:nvSpPr>
        <p:spPr bwMode="auto">
          <a:xfrm>
            <a:off x="4722813" y="5557838"/>
            <a:ext cx="141287" cy="153987"/>
          </a:xfrm>
          <a:custGeom>
            <a:avLst/>
            <a:gdLst>
              <a:gd name="T0" fmla="*/ 10 w 89"/>
              <a:gd name="T1" fmla="*/ 91 h 97"/>
              <a:gd name="T2" fmla="*/ 12 w 89"/>
              <a:gd name="T3" fmla="*/ 83 h 97"/>
              <a:gd name="T4" fmla="*/ 13 w 89"/>
              <a:gd name="T5" fmla="*/ 76 h 97"/>
              <a:gd name="T6" fmla="*/ 16 w 89"/>
              <a:gd name="T7" fmla="*/ 67 h 97"/>
              <a:gd name="T8" fmla="*/ 18 w 89"/>
              <a:gd name="T9" fmla="*/ 60 h 97"/>
              <a:gd name="T10" fmla="*/ 22 w 89"/>
              <a:gd name="T11" fmla="*/ 53 h 97"/>
              <a:gd name="T12" fmla="*/ 26 w 89"/>
              <a:gd name="T13" fmla="*/ 46 h 97"/>
              <a:gd name="T14" fmla="*/ 31 w 89"/>
              <a:gd name="T15" fmla="*/ 39 h 97"/>
              <a:gd name="T16" fmla="*/ 37 w 89"/>
              <a:gd name="T17" fmla="*/ 34 h 97"/>
              <a:gd name="T18" fmla="*/ 42 w 89"/>
              <a:gd name="T19" fmla="*/ 30 h 97"/>
              <a:gd name="T20" fmla="*/ 48 w 89"/>
              <a:gd name="T21" fmla="*/ 24 h 97"/>
              <a:gd name="T22" fmla="*/ 55 w 89"/>
              <a:gd name="T23" fmla="*/ 21 h 97"/>
              <a:gd name="T24" fmla="*/ 61 w 89"/>
              <a:gd name="T25" fmla="*/ 17 h 97"/>
              <a:gd name="T26" fmla="*/ 69 w 89"/>
              <a:gd name="T27" fmla="*/ 16 h 97"/>
              <a:gd name="T28" fmla="*/ 77 w 89"/>
              <a:gd name="T29" fmla="*/ 13 h 97"/>
              <a:gd name="T30" fmla="*/ 85 w 89"/>
              <a:gd name="T31" fmla="*/ 13 h 97"/>
              <a:gd name="T32" fmla="*/ 89 w 89"/>
              <a:gd name="T33" fmla="*/ 0 h 97"/>
              <a:gd name="T34" fmla="*/ 80 w 89"/>
              <a:gd name="T35" fmla="*/ 1 h 97"/>
              <a:gd name="T36" fmla="*/ 71 w 89"/>
              <a:gd name="T37" fmla="*/ 3 h 97"/>
              <a:gd name="T38" fmla="*/ 63 w 89"/>
              <a:gd name="T39" fmla="*/ 4 h 97"/>
              <a:gd name="T40" fmla="*/ 55 w 89"/>
              <a:gd name="T41" fmla="*/ 8 h 97"/>
              <a:gd name="T42" fmla="*/ 47 w 89"/>
              <a:gd name="T43" fmla="*/ 13 h 97"/>
              <a:gd name="T44" fmla="*/ 39 w 89"/>
              <a:gd name="T45" fmla="*/ 17 h 97"/>
              <a:gd name="T46" fmla="*/ 33 w 89"/>
              <a:gd name="T47" fmla="*/ 23 h 97"/>
              <a:gd name="T48" fmla="*/ 26 w 89"/>
              <a:gd name="T49" fmla="*/ 28 h 97"/>
              <a:gd name="T50" fmla="*/ 20 w 89"/>
              <a:gd name="T51" fmla="*/ 35 h 97"/>
              <a:gd name="T52" fmla="*/ 14 w 89"/>
              <a:gd name="T53" fmla="*/ 42 h 97"/>
              <a:gd name="T54" fmla="*/ 10 w 89"/>
              <a:gd name="T55" fmla="*/ 51 h 97"/>
              <a:gd name="T56" fmla="*/ 6 w 89"/>
              <a:gd name="T57" fmla="*/ 59 h 97"/>
              <a:gd name="T58" fmla="*/ 4 w 89"/>
              <a:gd name="T59" fmla="*/ 67 h 97"/>
              <a:gd name="T60" fmla="*/ 1 w 89"/>
              <a:gd name="T61" fmla="*/ 77 h 97"/>
              <a:gd name="T62" fmla="*/ 0 w 89"/>
              <a:gd name="T63" fmla="*/ 87 h 97"/>
              <a:gd name="T64" fmla="*/ 0 w 89"/>
              <a:gd name="T65" fmla="*/ 97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10" y="97"/>
                </a:moveTo>
                <a:lnTo>
                  <a:pt x="10" y="91"/>
                </a:lnTo>
                <a:lnTo>
                  <a:pt x="10" y="87"/>
                </a:lnTo>
                <a:lnTo>
                  <a:pt x="12" y="83"/>
                </a:lnTo>
                <a:lnTo>
                  <a:pt x="12" y="80"/>
                </a:lnTo>
                <a:lnTo>
                  <a:pt x="13" y="76"/>
                </a:lnTo>
                <a:lnTo>
                  <a:pt x="14" y="72"/>
                </a:lnTo>
                <a:lnTo>
                  <a:pt x="16" y="67"/>
                </a:lnTo>
                <a:lnTo>
                  <a:pt x="17" y="63"/>
                </a:lnTo>
                <a:lnTo>
                  <a:pt x="18" y="60"/>
                </a:lnTo>
                <a:lnTo>
                  <a:pt x="20" y="56"/>
                </a:lnTo>
                <a:lnTo>
                  <a:pt x="22" y="53"/>
                </a:lnTo>
                <a:lnTo>
                  <a:pt x="23" y="49"/>
                </a:lnTo>
                <a:lnTo>
                  <a:pt x="26" y="46"/>
                </a:lnTo>
                <a:lnTo>
                  <a:pt x="29" y="44"/>
                </a:lnTo>
                <a:lnTo>
                  <a:pt x="31" y="39"/>
                </a:lnTo>
                <a:lnTo>
                  <a:pt x="34" y="37"/>
                </a:lnTo>
                <a:lnTo>
                  <a:pt x="37" y="34"/>
                </a:lnTo>
                <a:lnTo>
                  <a:pt x="39" y="31"/>
                </a:lnTo>
                <a:lnTo>
                  <a:pt x="42" y="30"/>
                </a:lnTo>
                <a:lnTo>
                  <a:pt x="46" y="27"/>
                </a:lnTo>
                <a:lnTo>
                  <a:pt x="48" y="24"/>
                </a:lnTo>
                <a:lnTo>
                  <a:pt x="52" y="23"/>
                </a:lnTo>
                <a:lnTo>
                  <a:pt x="55" y="21"/>
                </a:lnTo>
                <a:lnTo>
                  <a:pt x="59" y="18"/>
                </a:lnTo>
                <a:lnTo>
                  <a:pt x="61" y="17"/>
                </a:lnTo>
                <a:lnTo>
                  <a:pt x="65" y="16"/>
                </a:lnTo>
                <a:lnTo>
                  <a:pt x="69" y="16"/>
                </a:lnTo>
                <a:lnTo>
                  <a:pt x="73" y="14"/>
                </a:lnTo>
                <a:lnTo>
                  <a:pt x="77" y="13"/>
                </a:lnTo>
                <a:lnTo>
                  <a:pt x="81" y="13"/>
                </a:lnTo>
                <a:lnTo>
                  <a:pt x="85" y="13"/>
                </a:lnTo>
                <a:lnTo>
                  <a:pt x="89" y="13"/>
                </a:lnTo>
                <a:lnTo>
                  <a:pt x="89" y="0"/>
                </a:lnTo>
                <a:lnTo>
                  <a:pt x="85" y="0"/>
                </a:lnTo>
                <a:lnTo>
                  <a:pt x="80" y="1"/>
                </a:lnTo>
                <a:lnTo>
                  <a:pt x="76" y="1"/>
                </a:lnTo>
                <a:lnTo>
                  <a:pt x="71" y="3"/>
                </a:lnTo>
                <a:lnTo>
                  <a:pt x="67" y="3"/>
                </a:lnTo>
                <a:lnTo>
                  <a:pt x="63" y="4"/>
                </a:lnTo>
                <a:lnTo>
                  <a:pt x="59" y="6"/>
                </a:lnTo>
                <a:lnTo>
                  <a:pt x="55" y="8"/>
                </a:lnTo>
                <a:lnTo>
                  <a:pt x="50" y="10"/>
                </a:lnTo>
                <a:lnTo>
                  <a:pt x="47" y="13"/>
                </a:lnTo>
                <a:lnTo>
                  <a:pt x="43" y="14"/>
                </a:lnTo>
                <a:lnTo>
                  <a:pt x="39" y="17"/>
                </a:lnTo>
                <a:lnTo>
                  <a:pt x="35" y="20"/>
                </a:lnTo>
                <a:lnTo>
                  <a:pt x="33" y="23"/>
                </a:lnTo>
                <a:lnTo>
                  <a:pt x="29" y="25"/>
                </a:lnTo>
                <a:lnTo>
                  <a:pt x="26" y="28"/>
                </a:lnTo>
                <a:lnTo>
                  <a:pt x="23" y="32"/>
                </a:lnTo>
                <a:lnTo>
                  <a:pt x="20" y="35"/>
                </a:lnTo>
                <a:lnTo>
                  <a:pt x="17" y="39"/>
                </a:lnTo>
                <a:lnTo>
                  <a:pt x="14" y="42"/>
                </a:lnTo>
                <a:lnTo>
                  <a:pt x="13" y="46"/>
                </a:lnTo>
                <a:lnTo>
                  <a:pt x="10" y="51"/>
                </a:lnTo>
                <a:lnTo>
                  <a:pt x="8" y="55"/>
                </a:lnTo>
                <a:lnTo>
                  <a:pt x="6" y="59"/>
                </a:lnTo>
                <a:lnTo>
                  <a:pt x="5" y="63"/>
                </a:lnTo>
                <a:lnTo>
                  <a:pt x="4" y="67"/>
                </a:lnTo>
                <a:lnTo>
                  <a:pt x="3" y="73"/>
                </a:lnTo>
                <a:lnTo>
                  <a:pt x="1" y="77"/>
                </a:lnTo>
                <a:lnTo>
                  <a:pt x="1" y="82"/>
                </a:lnTo>
                <a:lnTo>
                  <a:pt x="0" y="87"/>
                </a:lnTo>
                <a:lnTo>
                  <a:pt x="0" y="91"/>
                </a:lnTo>
                <a:lnTo>
                  <a:pt x="0" y="97"/>
                </a:lnTo>
                <a:lnTo>
                  <a:pt x="10" y="9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2" name="Freeform 30"/>
          <p:cNvSpPr>
            <a:spLocks/>
          </p:cNvSpPr>
          <p:nvPr/>
        </p:nvSpPr>
        <p:spPr bwMode="auto">
          <a:xfrm>
            <a:off x="4722813" y="5711825"/>
            <a:ext cx="141287" cy="150813"/>
          </a:xfrm>
          <a:custGeom>
            <a:avLst/>
            <a:gdLst>
              <a:gd name="T0" fmla="*/ 85 w 89"/>
              <a:gd name="T1" fmla="*/ 83 h 95"/>
              <a:gd name="T2" fmla="*/ 77 w 89"/>
              <a:gd name="T3" fmla="*/ 83 h 95"/>
              <a:gd name="T4" fmla="*/ 69 w 89"/>
              <a:gd name="T5" fmla="*/ 81 h 95"/>
              <a:gd name="T6" fmla="*/ 61 w 89"/>
              <a:gd name="T7" fmla="*/ 79 h 95"/>
              <a:gd name="T8" fmla="*/ 55 w 89"/>
              <a:gd name="T9" fmla="*/ 76 h 95"/>
              <a:gd name="T10" fmla="*/ 48 w 89"/>
              <a:gd name="T11" fmla="*/ 72 h 95"/>
              <a:gd name="T12" fmla="*/ 42 w 89"/>
              <a:gd name="T13" fmla="*/ 67 h 95"/>
              <a:gd name="T14" fmla="*/ 37 w 89"/>
              <a:gd name="T15" fmla="*/ 62 h 95"/>
              <a:gd name="T16" fmla="*/ 31 w 89"/>
              <a:gd name="T17" fmla="*/ 56 h 95"/>
              <a:gd name="T18" fmla="*/ 26 w 89"/>
              <a:gd name="T19" fmla="*/ 49 h 95"/>
              <a:gd name="T20" fmla="*/ 22 w 89"/>
              <a:gd name="T21" fmla="*/ 43 h 95"/>
              <a:gd name="T22" fmla="*/ 18 w 89"/>
              <a:gd name="T23" fmla="*/ 36 h 95"/>
              <a:gd name="T24" fmla="*/ 16 w 89"/>
              <a:gd name="T25" fmla="*/ 28 h 95"/>
              <a:gd name="T26" fmla="*/ 13 w 89"/>
              <a:gd name="T27" fmla="*/ 21 h 95"/>
              <a:gd name="T28" fmla="*/ 12 w 89"/>
              <a:gd name="T29" fmla="*/ 13 h 95"/>
              <a:gd name="T30" fmla="*/ 10 w 89"/>
              <a:gd name="T31" fmla="*/ 4 h 95"/>
              <a:gd name="T32" fmla="*/ 0 w 89"/>
              <a:gd name="T33" fmla="*/ 0 h 95"/>
              <a:gd name="T34" fmla="*/ 0 w 89"/>
              <a:gd name="T35" fmla="*/ 10 h 95"/>
              <a:gd name="T36" fmla="*/ 1 w 89"/>
              <a:gd name="T37" fmla="*/ 18 h 95"/>
              <a:gd name="T38" fmla="*/ 4 w 89"/>
              <a:gd name="T39" fmla="*/ 28 h 95"/>
              <a:gd name="T40" fmla="*/ 6 w 89"/>
              <a:gd name="T41" fmla="*/ 36 h 95"/>
              <a:gd name="T42" fmla="*/ 10 w 89"/>
              <a:gd name="T43" fmla="*/ 45 h 95"/>
              <a:gd name="T44" fmla="*/ 14 w 89"/>
              <a:gd name="T45" fmla="*/ 53 h 95"/>
              <a:gd name="T46" fmla="*/ 20 w 89"/>
              <a:gd name="T47" fmla="*/ 60 h 95"/>
              <a:gd name="T48" fmla="*/ 26 w 89"/>
              <a:gd name="T49" fmla="*/ 67 h 95"/>
              <a:gd name="T50" fmla="*/ 33 w 89"/>
              <a:gd name="T51" fmla="*/ 73 h 95"/>
              <a:gd name="T52" fmla="*/ 39 w 89"/>
              <a:gd name="T53" fmla="*/ 79 h 95"/>
              <a:gd name="T54" fmla="*/ 47 w 89"/>
              <a:gd name="T55" fmla="*/ 84 h 95"/>
              <a:gd name="T56" fmla="*/ 55 w 89"/>
              <a:gd name="T57" fmla="*/ 88 h 95"/>
              <a:gd name="T58" fmla="*/ 63 w 89"/>
              <a:gd name="T59" fmla="*/ 91 h 95"/>
              <a:gd name="T60" fmla="*/ 71 w 89"/>
              <a:gd name="T61" fmla="*/ 94 h 95"/>
              <a:gd name="T62" fmla="*/ 80 w 89"/>
              <a:gd name="T63" fmla="*/ 95 h 95"/>
              <a:gd name="T64" fmla="*/ 89 w 89"/>
              <a:gd name="T65" fmla="*/ 95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89" y="84"/>
                </a:moveTo>
                <a:lnTo>
                  <a:pt x="85" y="83"/>
                </a:lnTo>
                <a:lnTo>
                  <a:pt x="81" y="83"/>
                </a:lnTo>
                <a:lnTo>
                  <a:pt x="77" y="83"/>
                </a:lnTo>
                <a:lnTo>
                  <a:pt x="73" y="81"/>
                </a:lnTo>
                <a:lnTo>
                  <a:pt x="69" y="81"/>
                </a:lnTo>
                <a:lnTo>
                  <a:pt x="65" y="80"/>
                </a:lnTo>
                <a:lnTo>
                  <a:pt x="61" y="79"/>
                </a:lnTo>
                <a:lnTo>
                  <a:pt x="59" y="77"/>
                </a:lnTo>
                <a:lnTo>
                  <a:pt x="55" y="76"/>
                </a:lnTo>
                <a:lnTo>
                  <a:pt x="52" y="73"/>
                </a:lnTo>
                <a:lnTo>
                  <a:pt x="48" y="72"/>
                </a:lnTo>
                <a:lnTo>
                  <a:pt x="46" y="69"/>
                </a:lnTo>
                <a:lnTo>
                  <a:pt x="42" y="67"/>
                </a:lnTo>
                <a:lnTo>
                  <a:pt x="39" y="65"/>
                </a:lnTo>
                <a:lnTo>
                  <a:pt x="37" y="62"/>
                </a:lnTo>
                <a:lnTo>
                  <a:pt x="34" y="59"/>
                </a:lnTo>
                <a:lnTo>
                  <a:pt x="31" y="56"/>
                </a:lnTo>
                <a:lnTo>
                  <a:pt x="29" y="53"/>
                </a:lnTo>
                <a:lnTo>
                  <a:pt x="26" y="49"/>
                </a:lnTo>
                <a:lnTo>
                  <a:pt x="23" y="46"/>
                </a:lnTo>
                <a:lnTo>
                  <a:pt x="22" y="43"/>
                </a:lnTo>
                <a:lnTo>
                  <a:pt x="20" y="39"/>
                </a:lnTo>
                <a:lnTo>
                  <a:pt x="18" y="36"/>
                </a:lnTo>
                <a:lnTo>
                  <a:pt x="17" y="32"/>
                </a:lnTo>
                <a:lnTo>
                  <a:pt x="16" y="28"/>
                </a:lnTo>
                <a:lnTo>
                  <a:pt x="14" y="24"/>
                </a:lnTo>
                <a:lnTo>
                  <a:pt x="13" y="21"/>
                </a:lnTo>
                <a:lnTo>
                  <a:pt x="12" y="17"/>
                </a:lnTo>
                <a:lnTo>
                  <a:pt x="12" y="13"/>
                </a:lnTo>
                <a:lnTo>
                  <a:pt x="10" y="8"/>
                </a:lnTo>
                <a:lnTo>
                  <a:pt x="10" y="4"/>
                </a:lnTo>
                <a:lnTo>
                  <a:pt x="10" y="0"/>
                </a:lnTo>
                <a:lnTo>
                  <a:pt x="0" y="0"/>
                </a:lnTo>
                <a:lnTo>
                  <a:pt x="0" y="4"/>
                </a:lnTo>
                <a:lnTo>
                  <a:pt x="0" y="10"/>
                </a:lnTo>
                <a:lnTo>
                  <a:pt x="1" y="14"/>
                </a:lnTo>
                <a:lnTo>
                  <a:pt x="1" y="18"/>
                </a:lnTo>
                <a:lnTo>
                  <a:pt x="3" y="24"/>
                </a:lnTo>
                <a:lnTo>
                  <a:pt x="4" y="28"/>
                </a:lnTo>
                <a:lnTo>
                  <a:pt x="5" y="32"/>
                </a:lnTo>
                <a:lnTo>
                  <a:pt x="6" y="36"/>
                </a:lnTo>
                <a:lnTo>
                  <a:pt x="8" y="41"/>
                </a:lnTo>
                <a:lnTo>
                  <a:pt x="10" y="45"/>
                </a:lnTo>
                <a:lnTo>
                  <a:pt x="13" y="49"/>
                </a:lnTo>
                <a:lnTo>
                  <a:pt x="14" y="53"/>
                </a:lnTo>
                <a:lnTo>
                  <a:pt x="17" y="56"/>
                </a:lnTo>
                <a:lnTo>
                  <a:pt x="20" y="60"/>
                </a:lnTo>
                <a:lnTo>
                  <a:pt x="23" y="63"/>
                </a:lnTo>
                <a:lnTo>
                  <a:pt x="26" y="67"/>
                </a:lnTo>
                <a:lnTo>
                  <a:pt x="29" y="70"/>
                </a:lnTo>
                <a:lnTo>
                  <a:pt x="33" y="73"/>
                </a:lnTo>
                <a:lnTo>
                  <a:pt x="35" y="76"/>
                </a:lnTo>
                <a:lnTo>
                  <a:pt x="39" y="79"/>
                </a:lnTo>
                <a:lnTo>
                  <a:pt x="43" y="81"/>
                </a:lnTo>
                <a:lnTo>
                  <a:pt x="47" y="84"/>
                </a:lnTo>
                <a:lnTo>
                  <a:pt x="50" y="86"/>
                </a:lnTo>
                <a:lnTo>
                  <a:pt x="55" y="88"/>
                </a:lnTo>
                <a:lnTo>
                  <a:pt x="59" y="90"/>
                </a:lnTo>
                <a:lnTo>
                  <a:pt x="63" y="91"/>
                </a:lnTo>
                <a:lnTo>
                  <a:pt x="67" y="93"/>
                </a:lnTo>
                <a:lnTo>
                  <a:pt x="71" y="94"/>
                </a:lnTo>
                <a:lnTo>
                  <a:pt x="76" y="94"/>
                </a:lnTo>
                <a:lnTo>
                  <a:pt x="80" y="95"/>
                </a:lnTo>
                <a:lnTo>
                  <a:pt x="85" y="95"/>
                </a:lnTo>
                <a:lnTo>
                  <a:pt x="89" y="95"/>
                </a:lnTo>
                <a:lnTo>
                  <a:pt x="89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3" name="Freeform 31"/>
          <p:cNvSpPr>
            <a:spLocks/>
          </p:cNvSpPr>
          <p:nvPr/>
        </p:nvSpPr>
        <p:spPr bwMode="auto">
          <a:xfrm>
            <a:off x="4864100" y="5711825"/>
            <a:ext cx="141288" cy="150813"/>
          </a:xfrm>
          <a:custGeom>
            <a:avLst/>
            <a:gdLst>
              <a:gd name="T0" fmla="*/ 78 w 89"/>
              <a:gd name="T1" fmla="*/ 4 h 95"/>
              <a:gd name="T2" fmla="*/ 77 w 89"/>
              <a:gd name="T3" fmla="*/ 13 h 95"/>
              <a:gd name="T4" fmla="*/ 76 w 89"/>
              <a:gd name="T5" fmla="*/ 21 h 95"/>
              <a:gd name="T6" fmla="*/ 73 w 89"/>
              <a:gd name="T7" fmla="*/ 28 h 95"/>
              <a:gd name="T8" fmla="*/ 71 w 89"/>
              <a:gd name="T9" fmla="*/ 36 h 95"/>
              <a:gd name="T10" fmla="*/ 67 w 89"/>
              <a:gd name="T11" fmla="*/ 43 h 95"/>
              <a:gd name="T12" fmla="*/ 63 w 89"/>
              <a:gd name="T13" fmla="*/ 49 h 95"/>
              <a:gd name="T14" fmla="*/ 58 w 89"/>
              <a:gd name="T15" fmla="*/ 56 h 95"/>
              <a:gd name="T16" fmla="*/ 52 w 89"/>
              <a:gd name="T17" fmla="*/ 62 h 95"/>
              <a:gd name="T18" fmla="*/ 47 w 89"/>
              <a:gd name="T19" fmla="*/ 67 h 95"/>
              <a:gd name="T20" fmla="*/ 41 w 89"/>
              <a:gd name="T21" fmla="*/ 72 h 95"/>
              <a:gd name="T22" fmla="*/ 34 w 89"/>
              <a:gd name="T23" fmla="*/ 76 h 95"/>
              <a:gd name="T24" fmla="*/ 27 w 89"/>
              <a:gd name="T25" fmla="*/ 79 h 95"/>
              <a:gd name="T26" fmla="*/ 20 w 89"/>
              <a:gd name="T27" fmla="*/ 81 h 95"/>
              <a:gd name="T28" fmla="*/ 12 w 89"/>
              <a:gd name="T29" fmla="*/ 83 h 95"/>
              <a:gd name="T30" fmla="*/ 4 w 89"/>
              <a:gd name="T31" fmla="*/ 83 h 95"/>
              <a:gd name="T32" fmla="*/ 0 w 89"/>
              <a:gd name="T33" fmla="*/ 95 h 95"/>
              <a:gd name="T34" fmla="*/ 9 w 89"/>
              <a:gd name="T35" fmla="*/ 95 h 95"/>
              <a:gd name="T36" fmla="*/ 18 w 89"/>
              <a:gd name="T37" fmla="*/ 94 h 95"/>
              <a:gd name="T38" fmla="*/ 26 w 89"/>
              <a:gd name="T39" fmla="*/ 91 h 95"/>
              <a:gd name="T40" fmla="*/ 35 w 89"/>
              <a:gd name="T41" fmla="*/ 88 h 95"/>
              <a:gd name="T42" fmla="*/ 43 w 89"/>
              <a:gd name="T43" fmla="*/ 84 h 95"/>
              <a:gd name="T44" fmla="*/ 50 w 89"/>
              <a:gd name="T45" fmla="*/ 79 h 95"/>
              <a:gd name="T46" fmla="*/ 56 w 89"/>
              <a:gd name="T47" fmla="*/ 73 h 95"/>
              <a:gd name="T48" fmla="*/ 63 w 89"/>
              <a:gd name="T49" fmla="*/ 67 h 95"/>
              <a:gd name="T50" fmla="*/ 69 w 89"/>
              <a:gd name="T51" fmla="*/ 60 h 95"/>
              <a:gd name="T52" fmla="*/ 75 w 89"/>
              <a:gd name="T53" fmla="*/ 53 h 95"/>
              <a:gd name="T54" fmla="*/ 78 w 89"/>
              <a:gd name="T55" fmla="*/ 45 h 95"/>
              <a:gd name="T56" fmla="*/ 82 w 89"/>
              <a:gd name="T57" fmla="*/ 36 h 95"/>
              <a:gd name="T58" fmla="*/ 85 w 89"/>
              <a:gd name="T59" fmla="*/ 28 h 95"/>
              <a:gd name="T60" fmla="*/ 88 w 89"/>
              <a:gd name="T61" fmla="*/ 18 h 95"/>
              <a:gd name="T62" fmla="*/ 89 w 89"/>
              <a:gd name="T63" fmla="*/ 10 h 95"/>
              <a:gd name="T64" fmla="*/ 89 w 89"/>
              <a:gd name="T65" fmla="*/ 0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78" y="0"/>
                </a:moveTo>
                <a:lnTo>
                  <a:pt x="78" y="4"/>
                </a:lnTo>
                <a:lnTo>
                  <a:pt x="78" y="8"/>
                </a:lnTo>
                <a:lnTo>
                  <a:pt x="77" y="13"/>
                </a:lnTo>
                <a:lnTo>
                  <a:pt x="77" y="17"/>
                </a:lnTo>
                <a:lnTo>
                  <a:pt x="76" y="21"/>
                </a:lnTo>
                <a:lnTo>
                  <a:pt x="75" y="24"/>
                </a:lnTo>
                <a:lnTo>
                  <a:pt x="73" y="28"/>
                </a:lnTo>
                <a:lnTo>
                  <a:pt x="72" y="32"/>
                </a:lnTo>
                <a:lnTo>
                  <a:pt x="71" y="36"/>
                </a:lnTo>
                <a:lnTo>
                  <a:pt x="69" y="39"/>
                </a:lnTo>
                <a:lnTo>
                  <a:pt x="67" y="43"/>
                </a:lnTo>
                <a:lnTo>
                  <a:pt x="65" y="46"/>
                </a:lnTo>
                <a:lnTo>
                  <a:pt x="63" y="49"/>
                </a:lnTo>
                <a:lnTo>
                  <a:pt x="60" y="53"/>
                </a:lnTo>
                <a:lnTo>
                  <a:pt x="58" y="56"/>
                </a:lnTo>
                <a:lnTo>
                  <a:pt x="55" y="59"/>
                </a:lnTo>
                <a:lnTo>
                  <a:pt x="52" y="62"/>
                </a:lnTo>
                <a:lnTo>
                  <a:pt x="50" y="65"/>
                </a:lnTo>
                <a:lnTo>
                  <a:pt x="47" y="67"/>
                </a:lnTo>
                <a:lnTo>
                  <a:pt x="44" y="69"/>
                </a:lnTo>
                <a:lnTo>
                  <a:pt x="41" y="72"/>
                </a:lnTo>
                <a:lnTo>
                  <a:pt x="38" y="73"/>
                </a:lnTo>
                <a:lnTo>
                  <a:pt x="34" y="76"/>
                </a:lnTo>
                <a:lnTo>
                  <a:pt x="30" y="77"/>
                </a:lnTo>
                <a:lnTo>
                  <a:pt x="27" y="79"/>
                </a:lnTo>
                <a:lnTo>
                  <a:pt x="24" y="80"/>
                </a:lnTo>
                <a:lnTo>
                  <a:pt x="20" y="81"/>
                </a:lnTo>
                <a:lnTo>
                  <a:pt x="16" y="81"/>
                </a:lnTo>
                <a:lnTo>
                  <a:pt x="12" y="83"/>
                </a:lnTo>
                <a:lnTo>
                  <a:pt x="8" y="83"/>
                </a:lnTo>
                <a:lnTo>
                  <a:pt x="4" y="83"/>
                </a:lnTo>
                <a:lnTo>
                  <a:pt x="0" y="84"/>
                </a:lnTo>
                <a:lnTo>
                  <a:pt x="0" y="95"/>
                </a:lnTo>
                <a:lnTo>
                  <a:pt x="5" y="95"/>
                </a:lnTo>
                <a:lnTo>
                  <a:pt x="9" y="95"/>
                </a:lnTo>
                <a:lnTo>
                  <a:pt x="13" y="94"/>
                </a:lnTo>
                <a:lnTo>
                  <a:pt x="18" y="94"/>
                </a:lnTo>
                <a:lnTo>
                  <a:pt x="22" y="93"/>
                </a:lnTo>
                <a:lnTo>
                  <a:pt x="26" y="91"/>
                </a:lnTo>
                <a:lnTo>
                  <a:pt x="31" y="90"/>
                </a:lnTo>
                <a:lnTo>
                  <a:pt x="35" y="88"/>
                </a:lnTo>
                <a:lnTo>
                  <a:pt x="39" y="86"/>
                </a:lnTo>
                <a:lnTo>
                  <a:pt x="43" y="84"/>
                </a:lnTo>
                <a:lnTo>
                  <a:pt x="46" y="81"/>
                </a:lnTo>
                <a:lnTo>
                  <a:pt x="50" y="79"/>
                </a:lnTo>
                <a:lnTo>
                  <a:pt x="54" y="76"/>
                </a:lnTo>
                <a:lnTo>
                  <a:pt x="56" y="73"/>
                </a:lnTo>
                <a:lnTo>
                  <a:pt x="60" y="70"/>
                </a:lnTo>
                <a:lnTo>
                  <a:pt x="63" y="67"/>
                </a:lnTo>
                <a:lnTo>
                  <a:pt x="67" y="63"/>
                </a:lnTo>
                <a:lnTo>
                  <a:pt x="69" y="60"/>
                </a:lnTo>
                <a:lnTo>
                  <a:pt x="72" y="56"/>
                </a:lnTo>
                <a:lnTo>
                  <a:pt x="75" y="53"/>
                </a:lnTo>
                <a:lnTo>
                  <a:pt x="76" y="49"/>
                </a:lnTo>
                <a:lnTo>
                  <a:pt x="78" y="45"/>
                </a:lnTo>
                <a:lnTo>
                  <a:pt x="81" y="41"/>
                </a:lnTo>
                <a:lnTo>
                  <a:pt x="82" y="36"/>
                </a:lnTo>
                <a:lnTo>
                  <a:pt x="84" y="32"/>
                </a:lnTo>
                <a:lnTo>
                  <a:pt x="85" y="28"/>
                </a:lnTo>
                <a:lnTo>
                  <a:pt x="86" y="24"/>
                </a:lnTo>
                <a:lnTo>
                  <a:pt x="88" y="18"/>
                </a:lnTo>
                <a:lnTo>
                  <a:pt x="89" y="14"/>
                </a:lnTo>
                <a:lnTo>
                  <a:pt x="89" y="10"/>
                </a:lnTo>
                <a:lnTo>
                  <a:pt x="89" y="4"/>
                </a:lnTo>
                <a:lnTo>
                  <a:pt x="89" y="0"/>
                </a:lnTo>
                <a:lnTo>
                  <a:pt x="7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4" name="Freeform 32"/>
          <p:cNvSpPr>
            <a:spLocks/>
          </p:cNvSpPr>
          <p:nvPr/>
        </p:nvSpPr>
        <p:spPr bwMode="auto">
          <a:xfrm>
            <a:off x="4741863" y="5557838"/>
            <a:ext cx="141287" cy="153987"/>
          </a:xfrm>
          <a:custGeom>
            <a:avLst/>
            <a:gdLst>
              <a:gd name="T0" fmla="*/ 4 w 89"/>
              <a:gd name="T1" fmla="*/ 13 h 97"/>
              <a:gd name="T2" fmla="*/ 11 w 89"/>
              <a:gd name="T3" fmla="*/ 13 h 97"/>
              <a:gd name="T4" fmla="*/ 19 w 89"/>
              <a:gd name="T5" fmla="*/ 16 h 97"/>
              <a:gd name="T6" fmla="*/ 27 w 89"/>
              <a:gd name="T7" fmla="*/ 17 h 97"/>
              <a:gd name="T8" fmla="*/ 34 w 89"/>
              <a:gd name="T9" fmla="*/ 21 h 97"/>
              <a:gd name="T10" fmla="*/ 40 w 89"/>
              <a:gd name="T11" fmla="*/ 24 h 97"/>
              <a:gd name="T12" fmla="*/ 47 w 89"/>
              <a:gd name="T13" fmla="*/ 30 h 97"/>
              <a:gd name="T14" fmla="*/ 52 w 89"/>
              <a:gd name="T15" fmla="*/ 34 h 97"/>
              <a:gd name="T16" fmla="*/ 57 w 89"/>
              <a:gd name="T17" fmla="*/ 39 h 97"/>
              <a:gd name="T18" fmla="*/ 63 w 89"/>
              <a:gd name="T19" fmla="*/ 46 h 97"/>
              <a:gd name="T20" fmla="*/ 66 w 89"/>
              <a:gd name="T21" fmla="*/ 53 h 97"/>
              <a:gd name="T22" fmla="*/ 70 w 89"/>
              <a:gd name="T23" fmla="*/ 60 h 97"/>
              <a:gd name="T24" fmla="*/ 73 w 89"/>
              <a:gd name="T25" fmla="*/ 67 h 97"/>
              <a:gd name="T26" fmla="*/ 76 w 89"/>
              <a:gd name="T27" fmla="*/ 76 h 97"/>
              <a:gd name="T28" fmla="*/ 77 w 89"/>
              <a:gd name="T29" fmla="*/ 83 h 97"/>
              <a:gd name="T30" fmla="*/ 78 w 89"/>
              <a:gd name="T31" fmla="*/ 91 h 97"/>
              <a:gd name="T32" fmla="*/ 89 w 89"/>
              <a:gd name="T33" fmla="*/ 97 h 97"/>
              <a:gd name="T34" fmla="*/ 89 w 89"/>
              <a:gd name="T35" fmla="*/ 87 h 97"/>
              <a:gd name="T36" fmla="*/ 87 w 89"/>
              <a:gd name="T37" fmla="*/ 77 h 97"/>
              <a:gd name="T38" fmla="*/ 85 w 89"/>
              <a:gd name="T39" fmla="*/ 67 h 97"/>
              <a:gd name="T40" fmla="*/ 82 w 89"/>
              <a:gd name="T41" fmla="*/ 59 h 97"/>
              <a:gd name="T42" fmla="*/ 78 w 89"/>
              <a:gd name="T43" fmla="*/ 51 h 97"/>
              <a:gd name="T44" fmla="*/ 74 w 89"/>
              <a:gd name="T45" fmla="*/ 42 h 97"/>
              <a:gd name="T46" fmla="*/ 69 w 89"/>
              <a:gd name="T47" fmla="*/ 35 h 97"/>
              <a:gd name="T48" fmla="*/ 63 w 89"/>
              <a:gd name="T49" fmla="*/ 28 h 97"/>
              <a:gd name="T50" fmla="*/ 56 w 89"/>
              <a:gd name="T51" fmla="*/ 23 h 97"/>
              <a:gd name="T52" fmla="*/ 49 w 89"/>
              <a:gd name="T53" fmla="*/ 17 h 97"/>
              <a:gd name="T54" fmla="*/ 42 w 89"/>
              <a:gd name="T55" fmla="*/ 13 h 97"/>
              <a:gd name="T56" fmla="*/ 35 w 89"/>
              <a:gd name="T57" fmla="*/ 8 h 97"/>
              <a:gd name="T58" fmla="*/ 26 w 89"/>
              <a:gd name="T59" fmla="*/ 4 h 97"/>
              <a:gd name="T60" fmla="*/ 18 w 89"/>
              <a:gd name="T61" fmla="*/ 3 h 97"/>
              <a:gd name="T62" fmla="*/ 9 w 89"/>
              <a:gd name="T63" fmla="*/ 1 h 97"/>
              <a:gd name="T64" fmla="*/ 0 w 89"/>
              <a:gd name="T65" fmla="*/ 0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0" y="13"/>
                </a:moveTo>
                <a:lnTo>
                  <a:pt x="4" y="13"/>
                </a:lnTo>
                <a:lnTo>
                  <a:pt x="8" y="13"/>
                </a:lnTo>
                <a:lnTo>
                  <a:pt x="11" y="13"/>
                </a:lnTo>
                <a:lnTo>
                  <a:pt x="15" y="14"/>
                </a:lnTo>
                <a:lnTo>
                  <a:pt x="19" y="16"/>
                </a:lnTo>
                <a:lnTo>
                  <a:pt x="23" y="16"/>
                </a:lnTo>
                <a:lnTo>
                  <a:pt x="27" y="17"/>
                </a:lnTo>
                <a:lnTo>
                  <a:pt x="30" y="18"/>
                </a:lnTo>
                <a:lnTo>
                  <a:pt x="34" y="21"/>
                </a:lnTo>
                <a:lnTo>
                  <a:pt x="36" y="23"/>
                </a:lnTo>
                <a:lnTo>
                  <a:pt x="40" y="24"/>
                </a:lnTo>
                <a:lnTo>
                  <a:pt x="43" y="27"/>
                </a:lnTo>
                <a:lnTo>
                  <a:pt x="47" y="30"/>
                </a:lnTo>
                <a:lnTo>
                  <a:pt x="49" y="31"/>
                </a:lnTo>
                <a:lnTo>
                  <a:pt x="52" y="34"/>
                </a:lnTo>
                <a:lnTo>
                  <a:pt x="55" y="37"/>
                </a:lnTo>
                <a:lnTo>
                  <a:pt x="57" y="39"/>
                </a:lnTo>
                <a:lnTo>
                  <a:pt x="60" y="44"/>
                </a:lnTo>
                <a:lnTo>
                  <a:pt x="63" y="46"/>
                </a:lnTo>
                <a:lnTo>
                  <a:pt x="65" y="49"/>
                </a:lnTo>
                <a:lnTo>
                  <a:pt x="66" y="53"/>
                </a:lnTo>
                <a:lnTo>
                  <a:pt x="69" y="56"/>
                </a:lnTo>
                <a:lnTo>
                  <a:pt x="70" y="60"/>
                </a:lnTo>
                <a:lnTo>
                  <a:pt x="72" y="63"/>
                </a:lnTo>
                <a:lnTo>
                  <a:pt x="73" y="67"/>
                </a:lnTo>
                <a:lnTo>
                  <a:pt x="74" y="72"/>
                </a:lnTo>
                <a:lnTo>
                  <a:pt x="76" y="76"/>
                </a:lnTo>
                <a:lnTo>
                  <a:pt x="77" y="80"/>
                </a:lnTo>
                <a:lnTo>
                  <a:pt x="77" y="83"/>
                </a:lnTo>
                <a:lnTo>
                  <a:pt x="78" y="87"/>
                </a:lnTo>
                <a:lnTo>
                  <a:pt x="78" y="91"/>
                </a:lnTo>
                <a:lnTo>
                  <a:pt x="78" y="97"/>
                </a:lnTo>
                <a:lnTo>
                  <a:pt x="89" y="97"/>
                </a:lnTo>
                <a:lnTo>
                  <a:pt x="89" y="91"/>
                </a:lnTo>
                <a:lnTo>
                  <a:pt x="89" y="87"/>
                </a:lnTo>
                <a:lnTo>
                  <a:pt x="87" y="82"/>
                </a:lnTo>
                <a:lnTo>
                  <a:pt x="87" y="77"/>
                </a:lnTo>
                <a:lnTo>
                  <a:pt x="86" y="73"/>
                </a:lnTo>
                <a:lnTo>
                  <a:pt x="85" y="67"/>
                </a:lnTo>
                <a:lnTo>
                  <a:pt x="83" y="63"/>
                </a:lnTo>
                <a:lnTo>
                  <a:pt x="82" y="59"/>
                </a:lnTo>
                <a:lnTo>
                  <a:pt x="81" y="55"/>
                </a:lnTo>
                <a:lnTo>
                  <a:pt x="78" y="51"/>
                </a:lnTo>
                <a:lnTo>
                  <a:pt x="76" y="46"/>
                </a:lnTo>
                <a:lnTo>
                  <a:pt x="74" y="42"/>
                </a:lnTo>
                <a:lnTo>
                  <a:pt x="72" y="39"/>
                </a:lnTo>
                <a:lnTo>
                  <a:pt x="69" y="35"/>
                </a:lnTo>
                <a:lnTo>
                  <a:pt x="65" y="32"/>
                </a:lnTo>
                <a:lnTo>
                  <a:pt x="63" y="28"/>
                </a:lnTo>
                <a:lnTo>
                  <a:pt x="60" y="25"/>
                </a:lnTo>
                <a:lnTo>
                  <a:pt x="56" y="23"/>
                </a:lnTo>
                <a:lnTo>
                  <a:pt x="53" y="20"/>
                </a:lnTo>
                <a:lnTo>
                  <a:pt x="49" y="17"/>
                </a:lnTo>
                <a:lnTo>
                  <a:pt x="46" y="14"/>
                </a:lnTo>
                <a:lnTo>
                  <a:pt x="42" y="13"/>
                </a:lnTo>
                <a:lnTo>
                  <a:pt x="39" y="10"/>
                </a:lnTo>
                <a:lnTo>
                  <a:pt x="35" y="8"/>
                </a:lnTo>
                <a:lnTo>
                  <a:pt x="30" y="6"/>
                </a:lnTo>
                <a:lnTo>
                  <a:pt x="26" y="4"/>
                </a:lnTo>
                <a:lnTo>
                  <a:pt x="22" y="3"/>
                </a:lnTo>
                <a:lnTo>
                  <a:pt x="18" y="3"/>
                </a:lnTo>
                <a:lnTo>
                  <a:pt x="13" y="1"/>
                </a:lnTo>
                <a:lnTo>
                  <a:pt x="9" y="1"/>
                </a:lnTo>
                <a:lnTo>
                  <a:pt x="4" y="0"/>
                </a:lnTo>
                <a:lnTo>
                  <a:pt x="0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5" name="Freeform 33"/>
          <p:cNvSpPr>
            <a:spLocks/>
          </p:cNvSpPr>
          <p:nvPr/>
        </p:nvSpPr>
        <p:spPr bwMode="auto">
          <a:xfrm>
            <a:off x="4600575" y="5557838"/>
            <a:ext cx="141288" cy="153987"/>
          </a:xfrm>
          <a:custGeom>
            <a:avLst/>
            <a:gdLst>
              <a:gd name="T0" fmla="*/ 10 w 89"/>
              <a:gd name="T1" fmla="*/ 91 h 97"/>
              <a:gd name="T2" fmla="*/ 11 w 89"/>
              <a:gd name="T3" fmla="*/ 83 h 97"/>
              <a:gd name="T4" fmla="*/ 13 w 89"/>
              <a:gd name="T5" fmla="*/ 76 h 97"/>
              <a:gd name="T6" fmla="*/ 15 w 89"/>
              <a:gd name="T7" fmla="*/ 67 h 97"/>
              <a:gd name="T8" fmla="*/ 18 w 89"/>
              <a:gd name="T9" fmla="*/ 60 h 97"/>
              <a:gd name="T10" fmla="*/ 22 w 89"/>
              <a:gd name="T11" fmla="*/ 53 h 97"/>
              <a:gd name="T12" fmla="*/ 26 w 89"/>
              <a:gd name="T13" fmla="*/ 46 h 97"/>
              <a:gd name="T14" fmla="*/ 31 w 89"/>
              <a:gd name="T15" fmla="*/ 39 h 97"/>
              <a:gd name="T16" fmla="*/ 36 w 89"/>
              <a:gd name="T17" fmla="*/ 34 h 97"/>
              <a:gd name="T18" fmla="*/ 42 w 89"/>
              <a:gd name="T19" fmla="*/ 30 h 97"/>
              <a:gd name="T20" fmla="*/ 48 w 89"/>
              <a:gd name="T21" fmla="*/ 24 h 97"/>
              <a:gd name="T22" fmla="*/ 55 w 89"/>
              <a:gd name="T23" fmla="*/ 21 h 97"/>
              <a:gd name="T24" fmla="*/ 61 w 89"/>
              <a:gd name="T25" fmla="*/ 17 h 97"/>
              <a:gd name="T26" fmla="*/ 69 w 89"/>
              <a:gd name="T27" fmla="*/ 16 h 97"/>
              <a:gd name="T28" fmla="*/ 77 w 89"/>
              <a:gd name="T29" fmla="*/ 13 h 97"/>
              <a:gd name="T30" fmla="*/ 85 w 89"/>
              <a:gd name="T31" fmla="*/ 13 h 97"/>
              <a:gd name="T32" fmla="*/ 89 w 89"/>
              <a:gd name="T33" fmla="*/ 0 h 97"/>
              <a:gd name="T34" fmla="*/ 80 w 89"/>
              <a:gd name="T35" fmla="*/ 1 h 97"/>
              <a:gd name="T36" fmla="*/ 70 w 89"/>
              <a:gd name="T37" fmla="*/ 3 h 97"/>
              <a:gd name="T38" fmla="*/ 63 w 89"/>
              <a:gd name="T39" fmla="*/ 4 h 97"/>
              <a:gd name="T40" fmla="*/ 53 w 89"/>
              <a:gd name="T41" fmla="*/ 8 h 97"/>
              <a:gd name="T42" fmla="*/ 46 w 89"/>
              <a:gd name="T43" fmla="*/ 13 h 97"/>
              <a:gd name="T44" fmla="*/ 39 w 89"/>
              <a:gd name="T45" fmla="*/ 17 h 97"/>
              <a:gd name="T46" fmla="*/ 32 w 89"/>
              <a:gd name="T47" fmla="*/ 23 h 97"/>
              <a:gd name="T48" fmla="*/ 26 w 89"/>
              <a:gd name="T49" fmla="*/ 28 h 97"/>
              <a:gd name="T50" fmla="*/ 19 w 89"/>
              <a:gd name="T51" fmla="*/ 35 h 97"/>
              <a:gd name="T52" fmla="*/ 14 w 89"/>
              <a:gd name="T53" fmla="*/ 42 h 97"/>
              <a:gd name="T54" fmla="*/ 10 w 89"/>
              <a:gd name="T55" fmla="*/ 51 h 97"/>
              <a:gd name="T56" fmla="*/ 6 w 89"/>
              <a:gd name="T57" fmla="*/ 59 h 97"/>
              <a:gd name="T58" fmla="*/ 4 w 89"/>
              <a:gd name="T59" fmla="*/ 67 h 97"/>
              <a:gd name="T60" fmla="*/ 1 w 89"/>
              <a:gd name="T61" fmla="*/ 77 h 97"/>
              <a:gd name="T62" fmla="*/ 0 w 89"/>
              <a:gd name="T63" fmla="*/ 87 h 97"/>
              <a:gd name="T64" fmla="*/ 0 w 89"/>
              <a:gd name="T65" fmla="*/ 97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10" y="97"/>
                </a:moveTo>
                <a:lnTo>
                  <a:pt x="10" y="91"/>
                </a:lnTo>
                <a:lnTo>
                  <a:pt x="10" y="87"/>
                </a:lnTo>
                <a:lnTo>
                  <a:pt x="11" y="83"/>
                </a:lnTo>
                <a:lnTo>
                  <a:pt x="11" y="80"/>
                </a:lnTo>
                <a:lnTo>
                  <a:pt x="13" y="76"/>
                </a:lnTo>
                <a:lnTo>
                  <a:pt x="14" y="72"/>
                </a:lnTo>
                <a:lnTo>
                  <a:pt x="15" y="67"/>
                </a:lnTo>
                <a:lnTo>
                  <a:pt x="17" y="63"/>
                </a:lnTo>
                <a:lnTo>
                  <a:pt x="18" y="60"/>
                </a:lnTo>
                <a:lnTo>
                  <a:pt x="19" y="56"/>
                </a:lnTo>
                <a:lnTo>
                  <a:pt x="22" y="53"/>
                </a:lnTo>
                <a:lnTo>
                  <a:pt x="23" y="49"/>
                </a:lnTo>
                <a:lnTo>
                  <a:pt x="26" y="46"/>
                </a:lnTo>
                <a:lnTo>
                  <a:pt x="29" y="44"/>
                </a:lnTo>
                <a:lnTo>
                  <a:pt x="31" y="39"/>
                </a:lnTo>
                <a:lnTo>
                  <a:pt x="34" y="37"/>
                </a:lnTo>
                <a:lnTo>
                  <a:pt x="36" y="34"/>
                </a:lnTo>
                <a:lnTo>
                  <a:pt x="39" y="31"/>
                </a:lnTo>
                <a:lnTo>
                  <a:pt x="42" y="30"/>
                </a:lnTo>
                <a:lnTo>
                  <a:pt x="46" y="27"/>
                </a:lnTo>
                <a:lnTo>
                  <a:pt x="48" y="24"/>
                </a:lnTo>
                <a:lnTo>
                  <a:pt x="51" y="23"/>
                </a:lnTo>
                <a:lnTo>
                  <a:pt x="55" y="21"/>
                </a:lnTo>
                <a:lnTo>
                  <a:pt x="59" y="18"/>
                </a:lnTo>
                <a:lnTo>
                  <a:pt x="61" y="17"/>
                </a:lnTo>
                <a:lnTo>
                  <a:pt x="65" y="16"/>
                </a:lnTo>
                <a:lnTo>
                  <a:pt x="69" y="16"/>
                </a:lnTo>
                <a:lnTo>
                  <a:pt x="73" y="14"/>
                </a:lnTo>
                <a:lnTo>
                  <a:pt x="77" y="13"/>
                </a:lnTo>
                <a:lnTo>
                  <a:pt x="81" y="13"/>
                </a:lnTo>
                <a:lnTo>
                  <a:pt x="85" y="13"/>
                </a:lnTo>
                <a:lnTo>
                  <a:pt x="89" y="13"/>
                </a:lnTo>
                <a:lnTo>
                  <a:pt x="89" y="0"/>
                </a:lnTo>
                <a:lnTo>
                  <a:pt x="83" y="0"/>
                </a:lnTo>
                <a:lnTo>
                  <a:pt x="80" y="1"/>
                </a:lnTo>
                <a:lnTo>
                  <a:pt x="76" y="1"/>
                </a:lnTo>
                <a:lnTo>
                  <a:pt x="70" y="3"/>
                </a:lnTo>
                <a:lnTo>
                  <a:pt x="66" y="3"/>
                </a:lnTo>
                <a:lnTo>
                  <a:pt x="63" y="4"/>
                </a:lnTo>
                <a:lnTo>
                  <a:pt x="59" y="6"/>
                </a:lnTo>
                <a:lnTo>
                  <a:pt x="53" y="8"/>
                </a:lnTo>
                <a:lnTo>
                  <a:pt x="49" y="10"/>
                </a:lnTo>
                <a:lnTo>
                  <a:pt x="46" y="13"/>
                </a:lnTo>
                <a:lnTo>
                  <a:pt x="43" y="14"/>
                </a:lnTo>
                <a:lnTo>
                  <a:pt x="39" y="17"/>
                </a:lnTo>
                <a:lnTo>
                  <a:pt x="35" y="20"/>
                </a:lnTo>
                <a:lnTo>
                  <a:pt x="32" y="23"/>
                </a:lnTo>
                <a:lnTo>
                  <a:pt x="29" y="25"/>
                </a:lnTo>
                <a:lnTo>
                  <a:pt x="26" y="28"/>
                </a:lnTo>
                <a:lnTo>
                  <a:pt x="22" y="32"/>
                </a:lnTo>
                <a:lnTo>
                  <a:pt x="19" y="35"/>
                </a:lnTo>
                <a:lnTo>
                  <a:pt x="17" y="39"/>
                </a:lnTo>
                <a:lnTo>
                  <a:pt x="14" y="42"/>
                </a:lnTo>
                <a:lnTo>
                  <a:pt x="13" y="46"/>
                </a:lnTo>
                <a:lnTo>
                  <a:pt x="10" y="51"/>
                </a:lnTo>
                <a:lnTo>
                  <a:pt x="8" y="55"/>
                </a:lnTo>
                <a:lnTo>
                  <a:pt x="6" y="59"/>
                </a:lnTo>
                <a:lnTo>
                  <a:pt x="5" y="63"/>
                </a:lnTo>
                <a:lnTo>
                  <a:pt x="4" y="67"/>
                </a:lnTo>
                <a:lnTo>
                  <a:pt x="2" y="73"/>
                </a:lnTo>
                <a:lnTo>
                  <a:pt x="1" y="77"/>
                </a:lnTo>
                <a:lnTo>
                  <a:pt x="0" y="82"/>
                </a:lnTo>
                <a:lnTo>
                  <a:pt x="0" y="87"/>
                </a:lnTo>
                <a:lnTo>
                  <a:pt x="0" y="91"/>
                </a:lnTo>
                <a:lnTo>
                  <a:pt x="0" y="97"/>
                </a:lnTo>
                <a:lnTo>
                  <a:pt x="10" y="9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6" name="Freeform 34"/>
          <p:cNvSpPr>
            <a:spLocks/>
          </p:cNvSpPr>
          <p:nvPr/>
        </p:nvSpPr>
        <p:spPr bwMode="auto">
          <a:xfrm>
            <a:off x="4600575" y="5711825"/>
            <a:ext cx="141288" cy="150813"/>
          </a:xfrm>
          <a:custGeom>
            <a:avLst/>
            <a:gdLst>
              <a:gd name="T0" fmla="*/ 85 w 89"/>
              <a:gd name="T1" fmla="*/ 83 h 95"/>
              <a:gd name="T2" fmla="*/ 77 w 89"/>
              <a:gd name="T3" fmla="*/ 83 h 95"/>
              <a:gd name="T4" fmla="*/ 69 w 89"/>
              <a:gd name="T5" fmla="*/ 81 h 95"/>
              <a:gd name="T6" fmla="*/ 61 w 89"/>
              <a:gd name="T7" fmla="*/ 79 h 95"/>
              <a:gd name="T8" fmla="*/ 55 w 89"/>
              <a:gd name="T9" fmla="*/ 76 h 95"/>
              <a:gd name="T10" fmla="*/ 48 w 89"/>
              <a:gd name="T11" fmla="*/ 72 h 95"/>
              <a:gd name="T12" fmla="*/ 42 w 89"/>
              <a:gd name="T13" fmla="*/ 67 h 95"/>
              <a:gd name="T14" fmla="*/ 36 w 89"/>
              <a:gd name="T15" fmla="*/ 62 h 95"/>
              <a:gd name="T16" fmla="*/ 31 w 89"/>
              <a:gd name="T17" fmla="*/ 56 h 95"/>
              <a:gd name="T18" fmla="*/ 26 w 89"/>
              <a:gd name="T19" fmla="*/ 49 h 95"/>
              <a:gd name="T20" fmla="*/ 22 w 89"/>
              <a:gd name="T21" fmla="*/ 43 h 95"/>
              <a:gd name="T22" fmla="*/ 18 w 89"/>
              <a:gd name="T23" fmla="*/ 36 h 95"/>
              <a:gd name="T24" fmla="*/ 15 w 89"/>
              <a:gd name="T25" fmla="*/ 28 h 95"/>
              <a:gd name="T26" fmla="*/ 13 w 89"/>
              <a:gd name="T27" fmla="*/ 21 h 95"/>
              <a:gd name="T28" fmla="*/ 11 w 89"/>
              <a:gd name="T29" fmla="*/ 13 h 95"/>
              <a:gd name="T30" fmla="*/ 10 w 89"/>
              <a:gd name="T31" fmla="*/ 4 h 95"/>
              <a:gd name="T32" fmla="*/ 0 w 89"/>
              <a:gd name="T33" fmla="*/ 0 h 95"/>
              <a:gd name="T34" fmla="*/ 0 w 89"/>
              <a:gd name="T35" fmla="*/ 10 h 95"/>
              <a:gd name="T36" fmla="*/ 1 w 89"/>
              <a:gd name="T37" fmla="*/ 18 h 95"/>
              <a:gd name="T38" fmla="*/ 4 w 89"/>
              <a:gd name="T39" fmla="*/ 28 h 95"/>
              <a:gd name="T40" fmla="*/ 6 w 89"/>
              <a:gd name="T41" fmla="*/ 36 h 95"/>
              <a:gd name="T42" fmla="*/ 10 w 89"/>
              <a:gd name="T43" fmla="*/ 45 h 95"/>
              <a:gd name="T44" fmla="*/ 14 w 89"/>
              <a:gd name="T45" fmla="*/ 53 h 95"/>
              <a:gd name="T46" fmla="*/ 19 w 89"/>
              <a:gd name="T47" fmla="*/ 60 h 95"/>
              <a:gd name="T48" fmla="*/ 26 w 89"/>
              <a:gd name="T49" fmla="*/ 67 h 95"/>
              <a:gd name="T50" fmla="*/ 32 w 89"/>
              <a:gd name="T51" fmla="*/ 73 h 95"/>
              <a:gd name="T52" fmla="*/ 39 w 89"/>
              <a:gd name="T53" fmla="*/ 79 h 95"/>
              <a:gd name="T54" fmla="*/ 46 w 89"/>
              <a:gd name="T55" fmla="*/ 84 h 95"/>
              <a:gd name="T56" fmla="*/ 53 w 89"/>
              <a:gd name="T57" fmla="*/ 88 h 95"/>
              <a:gd name="T58" fmla="*/ 63 w 89"/>
              <a:gd name="T59" fmla="*/ 91 h 95"/>
              <a:gd name="T60" fmla="*/ 70 w 89"/>
              <a:gd name="T61" fmla="*/ 94 h 95"/>
              <a:gd name="T62" fmla="*/ 80 w 89"/>
              <a:gd name="T63" fmla="*/ 95 h 95"/>
              <a:gd name="T64" fmla="*/ 89 w 89"/>
              <a:gd name="T65" fmla="*/ 95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89" y="84"/>
                </a:moveTo>
                <a:lnTo>
                  <a:pt x="85" y="83"/>
                </a:lnTo>
                <a:lnTo>
                  <a:pt x="81" y="83"/>
                </a:lnTo>
                <a:lnTo>
                  <a:pt x="77" y="83"/>
                </a:lnTo>
                <a:lnTo>
                  <a:pt x="73" y="81"/>
                </a:lnTo>
                <a:lnTo>
                  <a:pt x="69" y="81"/>
                </a:lnTo>
                <a:lnTo>
                  <a:pt x="65" y="80"/>
                </a:lnTo>
                <a:lnTo>
                  <a:pt x="61" y="79"/>
                </a:lnTo>
                <a:lnTo>
                  <a:pt x="59" y="77"/>
                </a:lnTo>
                <a:lnTo>
                  <a:pt x="55" y="76"/>
                </a:lnTo>
                <a:lnTo>
                  <a:pt x="51" y="73"/>
                </a:lnTo>
                <a:lnTo>
                  <a:pt x="48" y="72"/>
                </a:lnTo>
                <a:lnTo>
                  <a:pt x="46" y="69"/>
                </a:lnTo>
                <a:lnTo>
                  <a:pt x="42" y="67"/>
                </a:lnTo>
                <a:lnTo>
                  <a:pt x="39" y="65"/>
                </a:lnTo>
                <a:lnTo>
                  <a:pt x="36" y="62"/>
                </a:lnTo>
                <a:lnTo>
                  <a:pt x="34" y="59"/>
                </a:lnTo>
                <a:lnTo>
                  <a:pt x="31" y="56"/>
                </a:lnTo>
                <a:lnTo>
                  <a:pt x="29" y="53"/>
                </a:lnTo>
                <a:lnTo>
                  <a:pt x="26" y="49"/>
                </a:lnTo>
                <a:lnTo>
                  <a:pt x="23" y="46"/>
                </a:lnTo>
                <a:lnTo>
                  <a:pt x="22" y="43"/>
                </a:lnTo>
                <a:lnTo>
                  <a:pt x="19" y="39"/>
                </a:lnTo>
                <a:lnTo>
                  <a:pt x="18" y="36"/>
                </a:lnTo>
                <a:lnTo>
                  <a:pt x="17" y="32"/>
                </a:lnTo>
                <a:lnTo>
                  <a:pt x="15" y="28"/>
                </a:lnTo>
                <a:lnTo>
                  <a:pt x="14" y="24"/>
                </a:lnTo>
                <a:lnTo>
                  <a:pt x="13" y="21"/>
                </a:lnTo>
                <a:lnTo>
                  <a:pt x="11" y="17"/>
                </a:lnTo>
                <a:lnTo>
                  <a:pt x="11" y="13"/>
                </a:lnTo>
                <a:lnTo>
                  <a:pt x="10" y="8"/>
                </a:lnTo>
                <a:lnTo>
                  <a:pt x="10" y="4"/>
                </a:lnTo>
                <a:lnTo>
                  <a:pt x="10" y="0"/>
                </a:lnTo>
                <a:lnTo>
                  <a:pt x="0" y="0"/>
                </a:lnTo>
                <a:lnTo>
                  <a:pt x="0" y="4"/>
                </a:lnTo>
                <a:lnTo>
                  <a:pt x="0" y="10"/>
                </a:lnTo>
                <a:lnTo>
                  <a:pt x="0" y="14"/>
                </a:lnTo>
                <a:lnTo>
                  <a:pt x="1" y="18"/>
                </a:lnTo>
                <a:lnTo>
                  <a:pt x="2" y="24"/>
                </a:lnTo>
                <a:lnTo>
                  <a:pt x="4" y="28"/>
                </a:lnTo>
                <a:lnTo>
                  <a:pt x="5" y="32"/>
                </a:lnTo>
                <a:lnTo>
                  <a:pt x="6" y="36"/>
                </a:lnTo>
                <a:lnTo>
                  <a:pt x="8" y="41"/>
                </a:lnTo>
                <a:lnTo>
                  <a:pt x="10" y="45"/>
                </a:lnTo>
                <a:lnTo>
                  <a:pt x="13" y="49"/>
                </a:lnTo>
                <a:lnTo>
                  <a:pt x="14" y="53"/>
                </a:lnTo>
                <a:lnTo>
                  <a:pt x="17" y="56"/>
                </a:lnTo>
                <a:lnTo>
                  <a:pt x="19" y="60"/>
                </a:lnTo>
                <a:lnTo>
                  <a:pt x="22" y="63"/>
                </a:lnTo>
                <a:lnTo>
                  <a:pt x="26" y="67"/>
                </a:lnTo>
                <a:lnTo>
                  <a:pt x="29" y="70"/>
                </a:lnTo>
                <a:lnTo>
                  <a:pt x="32" y="73"/>
                </a:lnTo>
                <a:lnTo>
                  <a:pt x="35" y="76"/>
                </a:lnTo>
                <a:lnTo>
                  <a:pt x="39" y="79"/>
                </a:lnTo>
                <a:lnTo>
                  <a:pt x="43" y="81"/>
                </a:lnTo>
                <a:lnTo>
                  <a:pt x="46" y="84"/>
                </a:lnTo>
                <a:lnTo>
                  <a:pt x="49" y="86"/>
                </a:lnTo>
                <a:lnTo>
                  <a:pt x="53" y="88"/>
                </a:lnTo>
                <a:lnTo>
                  <a:pt x="59" y="90"/>
                </a:lnTo>
                <a:lnTo>
                  <a:pt x="63" y="91"/>
                </a:lnTo>
                <a:lnTo>
                  <a:pt x="66" y="93"/>
                </a:lnTo>
                <a:lnTo>
                  <a:pt x="70" y="94"/>
                </a:lnTo>
                <a:lnTo>
                  <a:pt x="76" y="94"/>
                </a:lnTo>
                <a:lnTo>
                  <a:pt x="80" y="95"/>
                </a:lnTo>
                <a:lnTo>
                  <a:pt x="83" y="95"/>
                </a:lnTo>
                <a:lnTo>
                  <a:pt x="89" y="95"/>
                </a:lnTo>
                <a:lnTo>
                  <a:pt x="89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7" name="Freeform 35"/>
          <p:cNvSpPr>
            <a:spLocks/>
          </p:cNvSpPr>
          <p:nvPr/>
        </p:nvSpPr>
        <p:spPr bwMode="auto">
          <a:xfrm>
            <a:off x="4741863" y="5711825"/>
            <a:ext cx="141287" cy="150813"/>
          </a:xfrm>
          <a:custGeom>
            <a:avLst/>
            <a:gdLst>
              <a:gd name="T0" fmla="*/ 78 w 89"/>
              <a:gd name="T1" fmla="*/ 4 h 95"/>
              <a:gd name="T2" fmla="*/ 77 w 89"/>
              <a:gd name="T3" fmla="*/ 13 h 95"/>
              <a:gd name="T4" fmla="*/ 76 w 89"/>
              <a:gd name="T5" fmla="*/ 21 h 95"/>
              <a:gd name="T6" fmla="*/ 73 w 89"/>
              <a:gd name="T7" fmla="*/ 28 h 95"/>
              <a:gd name="T8" fmla="*/ 70 w 89"/>
              <a:gd name="T9" fmla="*/ 36 h 95"/>
              <a:gd name="T10" fmla="*/ 66 w 89"/>
              <a:gd name="T11" fmla="*/ 43 h 95"/>
              <a:gd name="T12" fmla="*/ 63 w 89"/>
              <a:gd name="T13" fmla="*/ 49 h 95"/>
              <a:gd name="T14" fmla="*/ 57 w 89"/>
              <a:gd name="T15" fmla="*/ 56 h 95"/>
              <a:gd name="T16" fmla="*/ 52 w 89"/>
              <a:gd name="T17" fmla="*/ 62 h 95"/>
              <a:gd name="T18" fmla="*/ 47 w 89"/>
              <a:gd name="T19" fmla="*/ 67 h 95"/>
              <a:gd name="T20" fmla="*/ 40 w 89"/>
              <a:gd name="T21" fmla="*/ 72 h 95"/>
              <a:gd name="T22" fmla="*/ 34 w 89"/>
              <a:gd name="T23" fmla="*/ 76 h 95"/>
              <a:gd name="T24" fmla="*/ 27 w 89"/>
              <a:gd name="T25" fmla="*/ 79 h 95"/>
              <a:gd name="T26" fmla="*/ 19 w 89"/>
              <a:gd name="T27" fmla="*/ 81 h 95"/>
              <a:gd name="T28" fmla="*/ 11 w 89"/>
              <a:gd name="T29" fmla="*/ 83 h 95"/>
              <a:gd name="T30" fmla="*/ 4 w 89"/>
              <a:gd name="T31" fmla="*/ 83 h 95"/>
              <a:gd name="T32" fmla="*/ 0 w 89"/>
              <a:gd name="T33" fmla="*/ 95 h 95"/>
              <a:gd name="T34" fmla="*/ 9 w 89"/>
              <a:gd name="T35" fmla="*/ 95 h 95"/>
              <a:gd name="T36" fmla="*/ 18 w 89"/>
              <a:gd name="T37" fmla="*/ 94 h 95"/>
              <a:gd name="T38" fmla="*/ 26 w 89"/>
              <a:gd name="T39" fmla="*/ 91 h 95"/>
              <a:gd name="T40" fmla="*/ 35 w 89"/>
              <a:gd name="T41" fmla="*/ 88 h 95"/>
              <a:gd name="T42" fmla="*/ 42 w 89"/>
              <a:gd name="T43" fmla="*/ 84 h 95"/>
              <a:gd name="T44" fmla="*/ 49 w 89"/>
              <a:gd name="T45" fmla="*/ 79 h 95"/>
              <a:gd name="T46" fmla="*/ 56 w 89"/>
              <a:gd name="T47" fmla="*/ 73 h 95"/>
              <a:gd name="T48" fmla="*/ 63 w 89"/>
              <a:gd name="T49" fmla="*/ 67 h 95"/>
              <a:gd name="T50" fmla="*/ 69 w 89"/>
              <a:gd name="T51" fmla="*/ 60 h 95"/>
              <a:gd name="T52" fmla="*/ 74 w 89"/>
              <a:gd name="T53" fmla="*/ 53 h 95"/>
              <a:gd name="T54" fmla="*/ 78 w 89"/>
              <a:gd name="T55" fmla="*/ 45 h 95"/>
              <a:gd name="T56" fmla="*/ 82 w 89"/>
              <a:gd name="T57" fmla="*/ 36 h 95"/>
              <a:gd name="T58" fmla="*/ 85 w 89"/>
              <a:gd name="T59" fmla="*/ 28 h 95"/>
              <a:gd name="T60" fmla="*/ 87 w 89"/>
              <a:gd name="T61" fmla="*/ 18 h 95"/>
              <a:gd name="T62" fmla="*/ 89 w 89"/>
              <a:gd name="T63" fmla="*/ 10 h 95"/>
              <a:gd name="T64" fmla="*/ 89 w 89"/>
              <a:gd name="T65" fmla="*/ 0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78" y="0"/>
                </a:moveTo>
                <a:lnTo>
                  <a:pt x="78" y="4"/>
                </a:lnTo>
                <a:lnTo>
                  <a:pt x="78" y="8"/>
                </a:lnTo>
                <a:lnTo>
                  <a:pt x="77" y="13"/>
                </a:lnTo>
                <a:lnTo>
                  <a:pt x="77" y="17"/>
                </a:lnTo>
                <a:lnTo>
                  <a:pt x="76" y="21"/>
                </a:lnTo>
                <a:lnTo>
                  <a:pt x="74" y="24"/>
                </a:lnTo>
                <a:lnTo>
                  <a:pt x="73" y="28"/>
                </a:lnTo>
                <a:lnTo>
                  <a:pt x="72" y="32"/>
                </a:lnTo>
                <a:lnTo>
                  <a:pt x="70" y="36"/>
                </a:lnTo>
                <a:lnTo>
                  <a:pt x="69" y="39"/>
                </a:lnTo>
                <a:lnTo>
                  <a:pt x="66" y="43"/>
                </a:lnTo>
                <a:lnTo>
                  <a:pt x="65" y="46"/>
                </a:lnTo>
                <a:lnTo>
                  <a:pt x="63" y="49"/>
                </a:lnTo>
                <a:lnTo>
                  <a:pt x="60" y="53"/>
                </a:lnTo>
                <a:lnTo>
                  <a:pt x="57" y="56"/>
                </a:lnTo>
                <a:lnTo>
                  <a:pt x="55" y="59"/>
                </a:lnTo>
                <a:lnTo>
                  <a:pt x="52" y="62"/>
                </a:lnTo>
                <a:lnTo>
                  <a:pt x="49" y="65"/>
                </a:lnTo>
                <a:lnTo>
                  <a:pt x="47" y="67"/>
                </a:lnTo>
                <a:lnTo>
                  <a:pt x="43" y="69"/>
                </a:lnTo>
                <a:lnTo>
                  <a:pt x="40" y="72"/>
                </a:lnTo>
                <a:lnTo>
                  <a:pt x="36" y="73"/>
                </a:lnTo>
                <a:lnTo>
                  <a:pt x="34" y="76"/>
                </a:lnTo>
                <a:lnTo>
                  <a:pt x="30" y="77"/>
                </a:lnTo>
                <a:lnTo>
                  <a:pt x="27" y="79"/>
                </a:lnTo>
                <a:lnTo>
                  <a:pt x="23" y="80"/>
                </a:lnTo>
                <a:lnTo>
                  <a:pt x="19" y="81"/>
                </a:lnTo>
                <a:lnTo>
                  <a:pt x="15" y="81"/>
                </a:lnTo>
                <a:lnTo>
                  <a:pt x="11" y="83"/>
                </a:lnTo>
                <a:lnTo>
                  <a:pt x="8" y="83"/>
                </a:lnTo>
                <a:lnTo>
                  <a:pt x="4" y="83"/>
                </a:lnTo>
                <a:lnTo>
                  <a:pt x="0" y="84"/>
                </a:lnTo>
                <a:lnTo>
                  <a:pt x="0" y="95"/>
                </a:lnTo>
                <a:lnTo>
                  <a:pt x="4" y="95"/>
                </a:lnTo>
                <a:lnTo>
                  <a:pt x="9" y="95"/>
                </a:lnTo>
                <a:lnTo>
                  <a:pt x="13" y="94"/>
                </a:lnTo>
                <a:lnTo>
                  <a:pt x="18" y="94"/>
                </a:lnTo>
                <a:lnTo>
                  <a:pt x="22" y="93"/>
                </a:lnTo>
                <a:lnTo>
                  <a:pt x="26" y="91"/>
                </a:lnTo>
                <a:lnTo>
                  <a:pt x="30" y="90"/>
                </a:lnTo>
                <a:lnTo>
                  <a:pt x="35" y="88"/>
                </a:lnTo>
                <a:lnTo>
                  <a:pt x="39" y="86"/>
                </a:lnTo>
                <a:lnTo>
                  <a:pt x="42" y="84"/>
                </a:lnTo>
                <a:lnTo>
                  <a:pt x="46" y="81"/>
                </a:lnTo>
                <a:lnTo>
                  <a:pt x="49" y="79"/>
                </a:lnTo>
                <a:lnTo>
                  <a:pt x="53" y="76"/>
                </a:lnTo>
                <a:lnTo>
                  <a:pt x="56" y="73"/>
                </a:lnTo>
                <a:lnTo>
                  <a:pt x="60" y="70"/>
                </a:lnTo>
                <a:lnTo>
                  <a:pt x="63" y="67"/>
                </a:lnTo>
                <a:lnTo>
                  <a:pt x="65" y="63"/>
                </a:lnTo>
                <a:lnTo>
                  <a:pt x="69" y="60"/>
                </a:lnTo>
                <a:lnTo>
                  <a:pt x="72" y="56"/>
                </a:lnTo>
                <a:lnTo>
                  <a:pt x="74" y="53"/>
                </a:lnTo>
                <a:lnTo>
                  <a:pt x="76" y="49"/>
                </a:lnTo>
                <a:lnTo>
                  <a:pt x="78" y="45"/>
                </a:lnTo>
                <a:lnTo>
                  <a:pt x="81" y="41"/>
                </a:lnTo>
                <a:lnTo>
                  <a:pt x="82" y="36"/>
                </a:lnTo>
                <a:lnTo>
                  <a:pt x="83" y="32"/>
                </a:lnTo>
                <a:lnTo>
                  <a:pt x="85" y="28"/>
                </a:lnTo>
                <a:lnTo>
                  <a:pt x="86" y="24"/>
                </a:lnTo>
                <a:lnTo>
                  <a:pt x="87" y="18"/>
                </a:lnTo>
                <a:lnTo>
                  <a:pt x="87" y="14"/>
                </a:lnTo>
                <a:lnTo>
                  <a:pt x="89" y="10"/>
                </a:lnTo>
                <a:lnTo>
                  <a:pt x="89" y="4"/>
                </a:lnTo>
                <a:lnTo>
                  <a:pt x="89" y="0"/>
                </a:lnTo>
                <a:lnTo>
                  <a:pt x="7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8" name="Freeform 36"/>
          <p:cNvSpPr>
            <a:spLocks/>
          </p:cNvSpPr>
          <p:nvPr/>
        </p:nvSpPr>
        <p:spPr bwMode="auto">
          <a:xfrm>
            <a:off x="5424488" y="5072063"/>
            <a:ext cx="19050" cy="649287"/>
          </a:xfrm>
          <a:custGeom>
            <a:avLst/>
            <a:gdLst>
              <a:gd name="T0" fmla="*/ 7 w 12"/>
              <a:gd name="T1" fmla="*/ 409 h 409"/>
              <a:gd name="T2" fmla="*/ 12 w 12"/>
              <a:gd name="T3" fmla="*/ 403 h 409"/>
              <a:gd name="T4" fmla="*/ 12 w 12"/>
              <a:gd name="T5" fmla="*/ 0 h 409"/>
              <a:gd name="T6" fmla="*/ 0 w 12"/>
              <a:gd name="T7" fmla="*/ 0 h 409"/>
              <a:gd name="T8" fmla="*/ 0 w 12"/>
              <a:gd name="T9" fmla="*/ 403 h 409"/>
              <a:gd name="T10" fmla="*/ 7 w 12"/>
              <a:gd name="T11" fmla="*/ 396 h 409"/>
              <a:gd name="T12" fmla="*/ 7 w 12"/>
              <a:gd name="T13" fmla="*/ 409 h 409"/>
              <a:gd name="T14" fmla="*/ 12 w 12"/>
              <a:gd name="T15" fmla="*/ 409 h 409"/>
              <a:gd name="T16" fmla="*/ 12 w 12"/>
              <a:gd name="T17" fmla="*/ 403 h 409"/>
              <a:gd name="T18" fmla="*/ 7 w 12"/>
              <a:gd name="T19" fmla="*/ 409 h 4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409"/>
              <a:gd name="T32" fmla="*/ 12 w 12"/>
              <a:gd name="T33" fmla="*/ 409 h 40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409">
                <a:moveTo>
                  <a:pt x="7" y="409"/>
                </a:moveTo>
                <a:lnTo>
                  <a:pt x="12" y="403"/>
                </a:lnTo>
                <a:lnTo>
                  <a:pt x="12" y="0"/>
                </a:lnTo>
                <a:lnTo>
                  <a:pt x="0" y="0"/>
                </a:lnTo>
                <a:lnTo>
                  <a:pt x="0" y="403"/>
                </a:lnTo>
                <a:lnTo>
                  <a:pt x="7" y="396"/>
                </a:lnTo>
                <a:lnTo>
                  <a:pt x="7" y="409"/>
                </a:lnTo>
                <a:lnTo>
                  <a:pt x="12" y="409"/>
                </a:lnTo>
                <a:lnTo>
                  <a:pt x="12" y="403"/>
                </a:lnTo>
                <a:lnTo>
                  <a:pt x="7" y="40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9" name="Freeform 37"/>
          <p:cNvSpPr>
            <a:spLocks/>
          </p:cNvSpPr>
          <p:nvPr/>
        </p:nvSpPr>
        <p:spPr bwMode="auto">
          <a:xfrm>
            <a:off x="4997450" y="5700713"/>
            <a:ext cx="438150" cy="20637"/>
          </a:xfrm>
          <a:custGeom>
            <a:avLst/>
            <a:gdLst>
              <a:gd name="T0" fmla="*/ 0 w 276"/>
              <a:gd name="T1" fmla="*/ 7 h 13"/>
              <a:gd name="T2" fmla="*/ 0 w 276"/>
              <a:gd name="T3" fmla="*/ 13 h 13"/>
              <a:gd name="T4" fmla="*/ 276 w 276"/>
              <a:gd name="T5" fmla="*/ 13 h 13"/>
              <a:gd name="T6" fmla="*/ 276 w 276"/>
              <a:gd name="T7" fmla="*/ 0 h 13"/>
              <a:gd name="T8" fmla="*/ 0 w 276"/>
              <a:gd name="T9" fmla="*/ 0 h 13"/>
              <a:gd name="T10" fmla="*/ 0 w 276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6"/>
              <a:gd name="T19" fmla="*/ 0 h 13"/>
              <a:gd name="T20" fmla="*/ 276 w 27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6" h="13">
                <a:moveTo>
                  <a:pt x="0" y="7"/>
                </a:moveTo>
                <a:lnTo>
                  <a:pt x="0" y="13"/>
                </a:lnTo>
                <a:lnTo>
                  <a:pt x="276" y="13"/>
                </a:lnTo>
                <a:lnTo>
                  <a:pt x="276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0" name="Freeform 38"/>
          <p:cNvSpPr>
            <a:spLocks/>
          </p:cNvSpPr>
          <p:nvPr/>
        </p:nvSpPr>
        <p:spPr bwMode="auto">
          <a:xfrm>
            <a:off x="4119563" y="5072063"/>
            <a:ext cx="17462" cy="649287"/>
          </a:xfrm>
          <a:custGeom>
            <a:avLst/>
            <a:gdLst>
              <a:gd name="T0" fmla="*/ 6 w 11"/>
              <a:gd name="T1" fmla="*/ 396 h 409"/>
              <a:gd name="T2" fmla="*/ 11 w 11"/>
              <a:gd name="T3" fmla="*/ 403 h 409"/>
              <a:gd name="T4" fmla="*/ 11 w 11"/>
              <a:gd name="T5" fmla="*/ 0 h 409"/>
              <a:gd name="T6" fmla="*/ 0 w 11"/>
              <a:gd name="T7" fmla="*/ 0 h 409"/>
              <a:gd name="T8" fmla="*/ 0 w 11"/>
              <a:gd name="T9" fmla="*/ 403 h 409"/>
              <a:gd name="T10" fmla="*/ 6 w 11"/>
              <a:gd name="T11" fmla="*/ 409 h 409"/>
              <a:gd name="T12" fmla="*/ 0 w 11"/>
              <a:gd name="T13" fmla="*/ 403 h 409"/>
              <a:gd name="T14" fmla="*/ 0 w 11"/>
              <a:gd name="T15" fmla="*/ 409 h 409"/>
              <a:gd name="T16" fmla="*/ 6 w 11"/>
              <a:gd name="T17" fmla="*/ 409 h 409"/>
              <a:gd name="T18" fmla="*/ 6 w 11"/>
              <a:gd name="T19" fmla="*/ 396 h 4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409"/>
              <a:gd name="T32" fmla="*/ 11 w 11"/>
              <a:gd name="T33" fmla="*/ 409 h 40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409">
                <a:moveTo>
                  <a:pt x="6" y="396"/>
                </a:moveTo>
                <a:lnTo>
                  <a:pt x="11" y="403"/>
                </a:lnTo>
                <a:lnTo>
                  <a:pt x="11" y="0"/>
                </a:lnTo>
                <a:lnTo>
                  <a:pt x="0" y="0"/>
                </a:lnTo>
                <a:lnTo>
                  <a:pt x="0" y="403"/>
                </a:lnTo>
                <a:lnTo>
                  <a:pt x="6" y="409"/>
                </a:lnTo>
                <a:lnTo>
                  <a:pt x="0" y="403"/>
                </a:lnTo>
                <a:lnTo>
                  <a:pt x="0" y="409"/>
                </a:lnTo>
                <a:lnTo>
                  <a:pt x="6" y="409"/>
                </a:lnTo>
                <a:lnTo>
                  <a:pt x="6" y="39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1" name="Freeform 39"/>
          <p:cNvSpPr>
            <a:spLocks/>
          </p:cNvSpPr>
          <p:nvPr/>
        </p:nvSpPr>
        <p:spPr bwMode="auto">
          <a:xfrm>
            <a:off x="4129088" y="5700713"/>
            <a:ext cx="479425" cy="20637"/>
          </a:xfrm>
          <a:custGeom>
            <a:avLst/>
            <a:gdLst>
              <a:gd name="T0" fmla="*/ 302 w 302"/>
              <a:gd name="T1" fmla="*/ 7 h 13"/>
              <a:gd name="T2" fmla="*/ 302 w 302"/>
              <a:gd name="T3" fmla="*/ 0 h 13"/>
              <a:gd name="T4" fmla="*/ 0 w 302"/>
              <a:gd name="T5" fmla="*/ 0 h 13"/>
              <a:gd name="T6" fmla="*/ 0 w 302"/>
              <a:gd name="T7" fmla="*/ 13 h 13"/>
              <a:gd name="T8" fmla="*/ 302 w 302"/>
              <a:gd name="T9" fmla="*/ 13 h 13"/>
              <a:gd name="T10" fmla="*/ 302 w 302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2"/>
              <a:gd name="T19" fmla="*/ 0 h 13"/>
              <a:gd name="T20" fmla="*/ 302 w 302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2" h="13">
                <a:moveTo>
                  <a:pt x="302" y="7"/>
                </a:moveTo>
                <a:lnTo>
                  <a:pt x="302" y="0"/>
                </a:lnTo>
                <a:lnTo>
                  <a:pt x="0" y="0"/>
                </a:lnTo>
                <a:lnTo>
                  <a:pt x="0" y="13"/>
                </a:lnTo>
                <a:lnTo>
                  <a:pt x="302" y="13"/>
                </a:lnTo>
                <a:lnTo>
                  <a:pt x="302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2" name="Freeform 40"/>
          <p:cNvSpPr>
            <a:spLocks/>
          </p:cNvSpPr>
          <p:nvPr/>
        </p:nvSpPr>
        <p:spPr bwMode="auto">
          <a:xfrm>
            <a:off x="4548188" y="3852863"/>
            <a:ext cx="15875" cy="150812"/>
          </a:xfrm>
          <a:custGeom>
            <a:avLst/>
            <a:gdLst>
              <a:gd name="T0" fmla="*/ 5 w 10"/>
              <a:gd name="T1" fmla="*/ 84 h 95"/>
              <a:gd name="T2" fmla="*/ 10 w 10"/>
              <a:gd name="T3" fmla="*/ 90 h 95"/>
              <a:gd name="T4" fmla="*/ 10 w 10"/>
              <a:gd name="T5" fmla="*/ 0 h 95"/>
              <a:gd name="T6" fmla="*/ 0 w 10"/>
              <a:gd name="T7" fmla="*/ 0 h 95"/>
              <a:gd name="T8" fmla="*/ 0 w 10"/>
              <a:gd name="T9" fmla="*/ 90 h 95"/>
              <a:gd name="T10" fmla="*/ 5 w 10"/>
              <a:gd name="T11" fmla="*/ 95 h 95"/>
              <a:gd name="T12" fmla="*/ 0 w 10"/>
              <a:gd name="T13" fmla="*/ 90 h 95"/>
              <a:gd name="T14" fmla="*/ 0 w 10"/>
              <a:gd name="T15" fmla="*/ 95 h 95"/>
              <a:gd name="T16" fmla="*/ 5 w 10"/>
              <a:gd name="T17" fmla="*/ 95 h 95"/>
              <a:gd name="T18" fmla="*/ 5 w 10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5"/>
              <a:gd name="T32" fmla="*/ 10 w 10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5">
                <a:moveTo>
                  <a:pt x="5" y="84"/>
                </a:moveTo>
                <a:lnTo>
                  <a:pt x="10" y="90"/>
                </a:lnTo>
                <a:lnTo>
                  <a:pt x="10" y="0"/>
                </a:lnTo>
                <a:lnTo>
                  <a:pt x="0" y="0"/>
                </a:lnTo>
                <a:lnTo>
                  <a:pt x="0" y="90"/>
                </a:lnTo>
                <a:lnTo>
                  <a:pt x="5" y="95"/>
                </a:lnTo>
                <a:lnTo>
                  <a:pt x="0" y="90"/>
                </a:lnTo>
                <a:lnTo>
                  <a:pt x="0" y="95"/>
                </a:lnTo>
                <a:lnTo>
                  <a:pt x="5" y="95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3" name="Freeform 41"/>
          <p:cNvSpPr>
            <a:spLocks/>
          </p:cNvSpPr>
          <p:nvPr/>
        </p:nvSpPr>
        <p:spPr bwMode="auto">
          <a:xfrm>
            <a:off x="4556125" y="3986213"/>
            <a:ext cx="458788" cy="17462"/>
          </a:xfrm>
          <a:custGeom>
            <a:avLst/>
            <a:gdLst>
              <a:gd name="T0" fmla="*/ 279 w 289"/>
              <a:gd name="T1" fmla="*/ 6 h 11"/>
              <a:gd name="T2" fmla="*/ 284 w 289"/>
              <a:gd name="T3" fmla="*/ 0 h 11"/>
              <a:gd name="T4" fmla="*/ 0 w 289"/>
              <a:gd name="T5" fmla="*/ 0 h 11"/>
              <a:gd name="T6" fmla="*/ 0 w 289"/>
              <a:gd name="T7" fmla="*/ 11 h 11"/>
              <a:gd name="T8" fmla="*/ 284 w 289"/>
              <a:gd name="T9" fmla="*/ 11 h 11"/>
              <a:gd name="T10" fmla="*/ 289 w 289"/>
              <a:gd name="T11" fmla="*/ 6 h 11"/>
              <a:gd name="T12" fmla="*/ 284 w 289"/>
              <a:gd name="T13" fmla="*/ 11 h 11"/>
              <a:gd name="T14" fmla="*/ 289 w 289"/>
              <a:gd name="T15" fmla="*/ 11 h 11"/>
              <a:gd name="T16" fmla="*/ 289 w 289"/>
              <a:gd name="T17" fmla="*/ 6 h 11"/>
              <a:gd name="T18" fmla="*/ 279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1"/>
                </a:lnTo>
                <a:lnTo>
                  <a:pt x="284" y="11"/>
                </a:lnTo>
                <a:lnTo>
                  <a:pt x="289" y="6"/>
                </a:lnTo>
                <a:lnTo>
                  <a:pt x="284" y="11"/>
                </a:lnTo>
                <a:lnTo>
                  <a:pt x="289" y="11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4" name="Freeform 42"/>
          <p:cNvSpPr>
            <a:spLocks/>
          </p:cNvSpPr>
          <p:nvPr/>
        </p:nvSpPr>
        <p:spPr bwMode="auto">
          <a:xfrm>
            <a:off x="4999038" y="3843338"/>
            <a:ext cx="15875" cy="152400"/>
          </a:xfrm>
          <a:custGeom>
            <a:avLst/>
            <a:gdLst>
              <a:gd name="T0" fmla="*/ 5 w 10"/>
              <a:gd name="T1" fmla="*/ 11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1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5" name="Freeform 43"/>
          <p:cNvSpPr>
            <a:spLocks/>
          </p:cNvSpPr>
          <p:nvPr/>
        </p:nvSpPr>
        <p:spPr bwMode="auto">
          <a:xfrm>
            <a:off x="4548188" y="3843338"/>
            <a:ext cx="458787" cy="17462"/>
          </a:xfrm>
          <a:custGeom>
            <a:avLst/>
            <a:gdLst>
              <a:gd name="T0" fmla="*/ 10 w 289"/>
              <a:gd name="T1" fmla="*/ 6 h 11"/>
              <a:gd name="T2" fmla="*/ 5 w 289"/>
              <a:gd name="T3" fmla="*/ 11 h 11"/>
              <a:gd name="T4" fmla="*/ 289 w 289"/>
              <a:gd name="T5" fmla="*/ 11 h 11"/>
              <a:gd name="T6" fmla="*/ 289 w 289"/>
              <a:gd name="T7" fmla="*/ 0 h 11"/>
              <a:gd name="T8" fmla="*/ 5 w 289"/>
              <a:gd name="T9" fmla="*/ 0 h 11"/>
              <a:gd name="T10" fmla="*/ 0 w 289"/>
              <a:gd name="T11" fmla="*/ 6 h 11"/>
              <a:gd name="T12" fmla="*/ 5 w 289"/>
              <a:gd name="T13" fmla="*/ 0 h 11"/>
              <a:gd name="T14" fmla="*/ 0 w 289"/>
              <a:gd name="T15" fmla="*/ 0 h 11"/>
              <a:gd name="T16" fmla="*/ 0 w 289"/>
              <a:gd name="T17" fmla="*/ 6 h 11"/>
              <a:gd name="T18" fmla="*/ 10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10" y="6"/>
                </a:moveTo>
                <a:lnTo>
                  <a:pt x="5" y="11"/>
                </a:lnTo>
                <a:lnTo>
                  <a:pt x="289" y="11"/>
                </a:lnTo>
                <a:lnTo>
                  <a:pt x="289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6" name="Freeform 44"/>
          <p:cNvSpPr>
            <a:spLocks/>
          </p:cNvSpPr>
          <p:nvPr/>
        </p:nvSpPr>
        <p:spPr bwMode="auto">
          <a:xfrm>
            <a:off x="5397500" y="3883025"/>
            <a:ext cx="74613" cy="80963"/>
          </a:xfrm>
          <a:custGeom>
            <a:avLst/>
            <a:gdLst>
              <a:gd name="T0" fmla="*/ 24 w 47"/>
              <a:gd name="T1" fmla="*/ 51 h 51"/>
              <a:gd name="T2" fmla="*/ 27 w 47"/>
              <a:gd name="T3" fmla="*/ 51 h 51"/>
              <a:gd name="T4" fmla="*/ 29 w 47"/>
              <a:gd name="T5" fmla="*/ 50 h 51"/>
              <a:gd name="T6" fmla="*/ 32 w 47"/>
              <a:gd name="T7" fmla="*/ 50 h 51"/>
              <a:gd name="T8" fmla="*/ 33 w 47"/>
              <a:gd name="T9" fmla="*/ 48 h 51"/>
              <a:gd name="T10" fmla="*/ 36 w 47"/>
              <a:gd name="T11" fmla="*/ 47 h 51"/>
              <a:gd name="T12" fmla="*/ 37 w 47"/>
              <a:gd name="T13" fmla="*/ 45 h 51"/>
              <a:gd name="T14" fmla="*/ 40 w 47"/>
              <a:gd name="T15" fmla="*/ 44 h 51"/>
              <a:gd name="T16" fmla="*/ 41 w 47"/>
              <a:gd name="T17" fmla="*/ 41 h 51"/>
              <a:gd name="T18" fmla="*/ 42 w 47"/>
              <a:gd name="T19" fmla="*/ 40 h 51"/>
              <a:gd name="T20" fmla="*/ 45 w 47"/>
              <a:gd name="T21" fmla="*/ 37 h 51"/>
              <a:gd name="T22" fmla="*/ 45 w 47"/>
              <a:gd name="T23" fmla="*/ 34 h 51"/>
              <a:gd name="T24" fmla="*/ 46 w 47"/>
              <a:gd name="T25" fmla="*/ 31 h 51"/>
              <a:gd name="T26" fmla="*/ 46 w 47"/>
              <a:gd name="T27" fmla="*/ 29 h 51"/>
              <a:gd name="T28" fmla="*/ 47 w 47"/>
              <a:gd name="T29" fmla="*/ 26 h 51"/>
              <a:gd name="T30" fmla="*/ 46 w 47"/>
              <a:gd name="T31" fmla="*/ 23 h 51"/>
              <a:gd name="T32" fmla="*/ 46 w 47"/>
              <a:gd name="T33" fmla="*/ 20 h 51"/>
              <a:gd name="T34" fmla="*/ 45 w 47"/>
              <a:gd name="T35" fmla="*/ 17 h 51"/>
              <a:gd name="T36" fmla="*/ 45 w 47"/>
              <a:gd name="T37" fmla="*/ 14 h 51"/>
              <a:gd name="T38" fmla="*/ 42 w 47"/>
              <a:gd name="T39" fmla="*/ 12 h 51"/>
              <a:gd name="T40" fmla="*/ 41 w 47"/>
              <a:gd name="T41" fmla="*/ 10 h 51"/>
              <a:gd name="T42" fmla="*/ 40 w 47"/>
              <a:gd name="T43" fmla="*/ 7 h 51"/>
              <a:gd name="T44" fmla="*/ 37 w 47"/>
              <a:gd name="T45" fmla="*/ 6 h 51"/>
              <a:gd name="T46" fmla="*/ 36 w 47"/>
              <a:gd name="T47" fmla="*/ 5 h 51"/>
              <a:gd name="T48" fmla="*/ 33 w 47"/>
              <a:gd name="T49" fmla="*/ 3 h 51"/>
              <a:gd name="T50" fmla="*/ 32 w 47"/>
              <a:gd name="T51" fmla="*/ 2 h 51"/>
              <a:gd name="T52" fmla="*/ 29 w 47"/>
              <a:gd name="T53" fmla="*/ 2 h 51"/>
              <a:gd name="T54" fmla="*/ 27 w 47"/>
              <a:gd name="T55" fmla="*/ 0 h 51"/>
              <a:gd name="T56" fmla="*/ 24 w 47"/>
              <a:gd name="T57" fmla="*/ 0 h 51"/>
              <a:gd name="T58" fmla="*/ 21 w 47"/>
              <a:gd name="T59" fmla="*/ 0 h 51"/>
              <a:gd name="T60" fmla="*/ 19 w 47"/>
              <a:gd name="T61" fmla="*/ 0 h 51"/>
              <a:gd name="T62" fmla="*/ 16 w 47"/>
              <a:gd name="T63" fmla="*/ 2 h 51"/>
              <a:gd name="T64" fmla="*/ 13 w 47"/>
              <a:gd name="T65" fmla="*/ 3 h 51"/>
              <a:gd name="T66" fmla="*/ 11 w 47"/>
              <a:gd name="T67" fmla="*/ 5 h 51"/>
              <a:gd name="T68" fmla="*/ 8 w 47"/>
              <a:gd name="T69" fmla="*/ 6 h 51"/>
              <a:gd name="T70" fmla="*/ 6 w 47"/>
              <a:gd name="T71" fmla="*/ 9 h 51"/>
              <a:gd name="T72" fmla="*/ 4 w 47"/>
              <a:gd name="T73" fmla="*/ 10 h 51"/>
              <a:gd name="T74" fmla="*/ 3 w 47"/>
              <a:gd name="T75" fmla="*/ 13 h 51"/>
              <a:gd name="T76" fmla="*/ 2 w 47"/>
              <a:gd name="T77" fmla="*/ 16 h 51"/>
              <a:gd name="T78" fmla="*/ 0 w 47"/>
              <a:gd name="T79" fmla="*/ 19 h 51"/>
              <a:gd name="T80" fmla="*/ 0 w 47"/>
              <a:gd name="T81" fmla="*/ 21 h 51"/>
              <a:gd name="T82" fmla="*/ 0 w 47"/>
              <a:gd name="T83" fmla="*/ 24 h 51"/>
              <a:gd name="T84" fmla="*/ 0 w 47"/>
              <a:gd name="T85" fmla="*/ 27 h 51"/>
              <a:gd name="T86" fmla="*/ 0 w 47"/>
              <a:gd name="T87" fmla="*/ 30 h 51"/>
              <a:gd name="T88" fmla="*/ 0 w 47"/>
              <a:gd name="T89" fmla="*/ 33 h 51"/>
              <a:gd name="T90" fmla="*/ 2 w 47"/>
              <a:gd name="T91" fmla="*/ 36 h 51"/>
              <a:gd name="T92" fmla="*/ 3 w 47"/>
              <a:gd name="T93" fmla="*/ 38 h 51"/>
              <a:gd name="T94" fmla="*/ 4 w 47"/>
              <a:gd name="T95" fmla="*/ 41 h 51"/>
              <a:gd name="T96" fmla="*/ 6 w 47"/>
              <a:gd name="T97" fmla="*/ 43 h 51"/>
              <a:gd name="T98" fmla="*/ 8 w 47"/>
              <a:gd name="T99" fmla="*/ 45 h 51"/>
              <a:gd name="T100" fmla="*/ 11 w 47"/>
              <a:gd name="T101" fmla="*/ 47 h 51"/>
              <a:gd name="T102" fmla="*/ 13 w 47"/>
              <a:gd name="T103" fmla="*/ 48 h 51"/>
              <a:gd name="T104" fmla="*/ 16 w 47"/>
              <a:gd name="T105" fmla="*/ 50 h 51"/>
              <a:gd name="T106" fmla="*/ 19 w 47"/>
              <a:gd name="T107" fmla="*/ 51 h 51"/>
              <a:gd name="T108" fmla="*/ 21 w 47"/>
              <a:gd name="T109" fmla="*/ 51 h 51"/>
              <a:gd name="T110" fmla="*/ 24 w 47"/>
              <a:gd name="T111" fmla="*/ 51 h 5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1"/>
              <a:gd name="T170" fmla="*/ 47 w 47"/>
              <a:gd name="T171" fmla="*/ 51 h 5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1">
                <a:moveTo>
                  <a:pt x="24" y="26"/>
                </a:moveTo>
                <a:lnTo>
                  <a:pt x="24" y="51"/>
                </a:lnTo>
                <a:lnTo>
                  <a:pt x="25" y="51"/>
                </a:lnTo>
                <a:lnTo>
                  <a:pt x="27" y="51"/>
                </a:lnTo>
                <a:lnTo>
                  <a:pt x="28" y="51"/>
                </a:lnTo>
                <a:lnTo>
                  <a:pt x="29" y="50"/>
                </a:lnTo>
                <a:lnTo>
                  <a:pt x="30" y="50"/>
                </a:lnTo>
                <a:lnTo>
                  <a:pt x="32" y="50"/>
                </a:lnTo>
                <a:lnTo>
                  <a:pt x="33" y="50"/>
                </a:lnTo>
                <a:lnTo>
                  <a:pt x="33" y="48"/>
                </a:lnTo>
                <a:lnTo>
                  <a:pt x="34" y="48"/>
                </a:lnTo>
                <a:lnTo>
                  <a:pt x="36" y="47"/>
                </a:lnTo>
                <a:lnTo>
                  <a:pt x="37" y="47"/>
                </a:lnTo>
                <a:lnTo>
                  <a:pt x="37" y="45"/>
                </a:lnTo>
                <a:lnTo>
                  <a:pt x="38" y="45"/>
                </a:lnTo>
                <a:lnTo>
                  <a:pt x="40" y="44"/>
                </a:lnTo>
                <a:lnTo>
                  <a:pt x="41" y="43"/>
                </a:lnTo>
                <a:lnTo>
                  <a:pt x="41" y="41"/>
                </a:lnTo>
                <a:lnTo>
                  <a:pt x="42" y="41"/>
                </a:lnTo>
                <a:lnTo>
                  <a:pt x="42" y="40"/>
                </a:lnTo>
                <a:lnTo>
                  <a:pt x="44" y="38"/>
                </a:lnTo>
                <a:lnTo>
                  <a:pt x="45" y="37"/>
                </a:lnTo>
                <a:lnTo>
                  <a:pt x="45" y="36"/>
                </a:lnTo>
                <a:lnTo>
                  <a:pt x="45" y="34"/>
                </a:lnTo>
                <a:lnTo>
                  <a:pt x="46" y="33"/>
                </a:lnTo>
                <a:lnTo>
                  <a:pt x="46" y="31"/>
                </a:lnTo>
                <a:lnTo>
                  <a:pt x="46" y="30"/>
                </a:lnTo>
                <a:lnTo>
                  <a:pt x="46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6" y="23"/>
                </a:lnTo>
                <a:lnTo>
                  <a:pt x="46" y="21"/>
                </a:lnTo>
                <a:lnTo>
                  <a:pt x="46" y="20"/>
                </a:lnTo>
                <a:lnTo>
                  <a:pt x="46" y="19"/>
                </a:lnTo>
                <a:lnTo>
                  <a:pt x="45" y="17"/>
                </a:lnTo>
                <a:lnTo>
                  <a:pt x="45" y="16"/>
                </a:lnTo>
                <a:lnTo>
                  <a:pt x="45" y="14"/>
                </a:lnTo>
                <a:lnTo>
                  <a:pt x="44" y="13"/>
                </a:lnTo>
                <a:lnTo>
                  <a:pt x="42" y="12"/>
                </a:lnTo>
                <a:lnTo>
                  <a:pt x="42" y="10"/>
                </a:lnTo>
                <a:lnTo>
                  <a:pt x="41" y="10"/>
                </a:lnTo>
                <a:lnTo>
                  <a:pt x="41" y="9"/>
                </a:lnTo>
                <a:lnTo>
                  <a:pt x="40" y="7"/>
                </a:lnTo>
                <a:lnTo>
                  <a:pt x="38" y="6"/>
                </a:lnTo>
                <a:lnTo>
                  <a:pt x="37" y="6"/>
                </a:lnTo>
                <a:lnTo>
                  <a:pt x="37" y="5"/>
                </a:lnTo>
                <a:lnTo>
                  <a:pt x="36" y="5"/>
                </a:lnTo>
                <a:lnTo>
                  <a:pt x="34" y="3"/>
                </a:lnTo>
                <a:lnTo>
                  <a:pt x="33" y="3"/>
                </a:lnTo>
                <a:lnTo>
                  <a:pt x="33" y="2"/>
                </a:lnTo>
                <a:lnTo>
                  <a:pt x="32" y="2"/>
                </a:lnTo>
                <a:lnTo>
                  <a:pt x="30" y="2"/>
                </a:lnTo>
                <a:lnTo>
                  <a:pt x="29" y="2"/>
                </a:lnTo>
                <a:lnTo>
                  <a:pt x="28" y="0"/>
                </a:lnTo>
                <a:lnTo>
                  <a:pt x="27" y="0"/>
                </a:lnTo>
                <a:lnTo>
                  <a:pt x="25" y="0"/>
                </a:ln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7" y="2"/>
                </a:lnTo>
                <a:lnTo>
                  <a:pt x="16" y="2"/>
                </a:lnTo>
                <a:lnTo>
                  <a:pt x="15" y="2"/>
                </a:lnTo>
                <a:lnTo>
                  <a:pt x="13" y="3"/>
                </a:lnTo>
                <a:lnTo>
                  <a:pt x="12" y="3"/>
                </a:lnTo>
                <a:lnTo>
                  <a:pt x="11" y="5"/>
                </a:lnTo>
                <a:lnTo>
                  <a:pt x="10" y="6"/>
                </a:lnTo>
                <a:lnTo>
                  <a:pt x="8" y="6"/>
                </a:lnTo>
                <a:lnTo>
                  <a:pt x="7" y="7"/>
                </a:lnTo>
                <a:lnTo>
                  <a:pt x="6" y="9"/>
                </a:lnTo>
                <a:lnTo>
                  <a:pt x="6" y="10"/>
                </a:lnTo>
                <a:lnTo>
                  <a:pt x="4" y="10"/>
                </a:lnTo>
                <a:lnTo>
                  <a:pt x="4" y="12"/>
                </a:lnTo>
                <a:lnTo>
                  <a:pt x="3" y="13"/>
                </a:lnTo>
                <a:lnTo>
                  <a:pt x="2" y="14"/>
                </a:lnTo>
                <a:lnTo>
                  <a:pt x="2" y="16"/>
                </a:lnTo>
                <a:lnTo>
                  <a:pt x="2" y="17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0" y="33"/>
                </a:lnTo>
                <a:lnTo>
                  <a:pt x="2" y="34"/>
                </a:lnTo>
                <a:lnTo>
                  <a:pt x="2" y="36"/>
                </a:lnTo>
                <a:lnTo>
                  <a:pt x="2" y="37"/>
                </a:lnTo>
                <a:lnTo>
                  <a:pt x="3" y="38"/>
                </a:lnTo>
                <a:lnTo>
                  <a:pt x="4" y="40"/>
                </a:lnTo>
                <a:lnTo>
                  <a:pt x="4" y="41"/>
                </a:lnTo>
                <a:lnTo>
                  <a:pt x="6" y="41"/>
                </a:lnTo>
                <a:lnTo>
                  <a:pt x="6" y="43"/>
                </a:lnTo>
                <a:lnTo>
                  <a:pt x="7" y="44"/>
                </a:lnTo>
                <a:lnTo>
                  <a:pt x="8" y="45"/>
                </a:lnTo>
                <a:lnTo>
                  <a:pt x="10" y="45"/>
                </a:lnTo>
                <a:lnTo>
                  <a:pt x="11" y="47"/>
                </a:lnTo>
                <a:lnTo>
                  <a:pt x="12" y="48"/>
                </a:lnTo>
                <a:lnTo>
                  <a:pt x="13" y="48"/>
                </a:lnTo>
                <a:lnTo>
                  <a:pt x="15" y="50"/>
                </a:lnTo>
                <a:lnTo>
                  <a:pt x="16" y="50"/>
                </a:lnTo>
                <a:lnTo>
                  <a:pt x="17" y="50"/>
                </a:lnTo>
                <a:lnTo>
                  <a:pt x="19" y="51"/>
                </a:lnTo>
                <a:lnTo>
                  <a:pt x="20" y="51"/>
                </a:lnTo>
                <a:lnTo>
                  <a:pt x="21" y="51"/>
                </a:lnTo>
                <a:lnTo>
                  <a:pt x="23" y="51"/>
                </a:lnTo>
                <a:lnTo>
                  <a:pt x="24" y="51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7" name="Freeform 45"/>
          <p:cNvSpPr>
            <a:spLocks/>
          </p:cNvSpPr>
          <p:nvPr/>
        </p:nvSpPr>
        <p:spPr bwMode="auto">
          <a:xfrm>
            <a:off x="5006975" y="3913188"/>
            <a:ext cx="428625" cy="19050"/>
          </a:xfrm>
          <a:custGeom>
            <a:avLst/>
            <a:gdLst>
              <a:gd name="T0" fmla="*/ 0 w 270"/>
              <a:gd name="T1" fmla="*/ 7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7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8" name="Freeform 46"/>
          <p:cNvSpPr>
            <a:spLocks/>
          </p:cNvSpPr>
          <p:nvPr/>
        </p:nvSpPr>
        <p:spPr bwMode="auto">
          <a:xfrm>
            <a:off x="4090988" y="3883025"/>
            <a:ext cx="74612" cy="80963"/>
          </a:xfrm>
          <a:custGeom>
            <a:avLst/>
            <a:gdLst>
              <a:gd name="T0" fmla="*/ 24 w 47"/>
              <a:gd name="T1" fmla="*/ 0 h 51"/>
              <a:gd name="T2" fmla="*/ 21 w 47"/>
              <a:gd name="T3" fmla="*/ 0 h 51"/>
              <a:gd name="T4" fmla="*/ 18 w 47"/>
              <a:gd name="T5" fmla="*/ 0 h 51"/>
              <a:gd name="T6" fmla="*/ 16 w 47"/>
              <a:gd name="T7" fmla="*/ 2 h 51"/>
              <a:gd name="T8" fmla="*/ 13 w 47"/>
              <a:gd name="T9" fmla="*/ 3 h 51"/>
              <a:gd name="T10" fmla="*/ 12 w 47"/>
              <a:gd name="T11" fmla="*/ 5 h 51"/>
              <a:gd name="T12" fmla="*/ 9 w 47"/>
              <a:gd name="T13" fmla="*/ 6 h 51"/>
              <a:gd name="T14" fmla="*/ 8 w 47"/>
              <a:gd name="T15" fmla="*/ 7 h 51"/>
              <a:gd name="T16" fmla="*/ 7 w 47"/>
              <a:gd name="T17" fmla="*/ 9 h 51"/>
              <a:gd name="T18" fmla="*/ 4 w 47"/>
              <a:gd name="T19" fmla="*/ 12 h 51"/>
              <a:gd name="T20" fmla="*/ 3 w 47"/>
              <a:gd name="T21" fmla="*/ 13 h 51"/>
              <a:gd name="T22" fmla="*/ 1 w 47"/>
              <a:gd name="T23" fmla="*/ 16 h 51"/>
              <a:gd name="T24" fmla="*/ 1 w 47"/>
              <a:gd name="T25" fmla="*/ 19 h 51"/>
              <a:gd name="T26" fmla="*/ 0 w 47"/>
              <a:gd name="T27" fmla="*/ 20 h 51"/>
              <a:gd name="T28" fmla="*/ 0 w 47"/>
              <a:gd name="T29" fmla="*/ 23 h 51"/>
              <a:gd name="T30" fmla="*/ 0 w 47"/>
              <a:gd name="T31" fmla="*/ 26 h 51"/>
              <a:gd name="T32" fmla="*/ 0 w 47"/>
              <a:gd name="T33" fmla="*/ 29 h 51"/>
              <a:gd name="T34" fmla="*/ 0 w 47"/>
              <a:gd name="T35" fmla="*/ 31 h 51"/>
              <a:gd name="T36" fmla="*/ 1 w 47"/>
              <a:gd name="T37" fmla="*/ 34 h 51"/>
              <a:gd name="T38" fmla="*/ 3 w 47"/>
              <a:gd name="T39" fmla="*/ 37 h 51"/>
              <a:gd name="T40" fmla="*/ 4 w 47"/>
              <a:gd name="T41" fmla="*/ 38 h 51"/>
              <a:gd name="T42" fmla="*/ 5 w 47"/>
              <a:gd name="T43" fmla="*/ 41 h 51"/>
              <a:gd name="T44" fmla="*/ 7 w 47"/>
              <a:gd name="T45" fmla="*/ 44 h 51"/>
              <a:gd name="T46" fmla="*/ 8 w 47"/>
              <a:gd name="T47" fmla="*/ 45 h 51"/>
              <a:gd name="T48" fmla="*/ 10 w 47"/>
              <a:gd name="T49" fmla="*/ 47 h 51"/>
              <a:gd name="T50" fmla="*/ 12 w 47"/>
              <a:gd name="T51" fmla="*/ 48 h 51"/>
              <a:gd name="T52" fmla="*/ 14 w 47"/>
              <a:gd name="T53" fmla="*/ 50 h 51"/>
              <a:gd name="T54" fmla="*/ 17 w 47"/>
              <a:gd name="T55" fmla="*/ 50 h 51"/>
              <a:gd name="T56" fmla="*/ 20 w 47"/>
              <a:gd name="T57" fmla="*/ 51 h 51"/>
              <a:gd name="T58" fmla="*/ 22 w 47"/>
              <a:gd name="T59" fmla="*/ 51 h 51"/>
              <a:gd name="T60" fmla="*/ 25 w 47"/>
              <a:gd name="T61" fmla="*/ 51 h 51"/>
              <a:gd name="T62" fmla="*/ 27 w 47"/>
              <a:gd name="T63" fmla="*/ 51 h 51"/>
              <a:gd name="T64" fmla="*/ 29 w 47"/>
              <a:gd name="T65" fmla="*/ 50 h 51"/>
              <a:gd name="T66" fmla="*/ 31 w 47"/>
              <a:gd name="T67" fmla="*/ 50 h 51"/>
              <a:gd name="T68" fmla="*/ 34 w 47"/>
              <a:gd name="T69" fmla="*/ 48 h 51"/>
              <a:gd name="T70" fmla="*/ 37 w 47"/>
              <a:gd name="T71" fmla="*/ 47 h 51"/>
              <a:gd name="T72" fmla="*/ 39 w 47"/>
              <a:gd name="T73" fmla="*/ 44 h 51"/>
              <a:gd name="T74" fmla="*/ 41 w 47"/>
              <a:gd name="T75" fmla="*/ 43 h 51"/>
              <a:gd name="T76" fmla="*/ 43 w 47"/>
              <a:gd name="T77" fmla="*/ 40 h 51"/>
              <a:gd name="T78" fmla="*/ 45 w 47"/>
              <a:gd name="T79" fmla="*/ 38 h 51"/>
              <a:gd name="T80" fmla="*/ 46 w 47"/>
              <a:gd name="T81" fmla="*/ 36 h 51"/>
              <a:gd name="T82" fmla="*/ 46 w 47"/>
              <a:gd name="T83" fmla="*/ 33 h 51"/>
              <a:gd name="T84" fmla="*/ 47 w 47"/>
              <a:gd name="T85" fmla="*/ 31 h 51"/>
              <a:gd name="T86" fmla="*/ 47 w 47"/>
              <a:gd name="T87" fmla="*/ 29 h 51"/>
              <a:gd name="T88" fmla="*/ 47 w 47"/>
              <a:gd name="T89" fmla="*/ 26 h 51"/>
              <a:gd name="T90" fmla="*/ 47 w 47"/>
              <a:gd name="T91" fmla="*/ 23 h 51"/>
              <a:gd name="T92" fmla="*/ 47 w 47"/>
              <a:gd name="T93" fmla="*/ 20 h 51"/>
              <a:gd name="T94" fmla="*/ 46 w 47"/>
              <a:gd name="T95" fmla="*/ 17 h 51"/>
              <a:gd name="T96" fmla="*/ 45 w 47"/>
              <a:gd name="T97" fmla="*/ 14 h 51"/>
              <a:gd name="T98" fmla="*/ 43 w 47"/>
              <a:gd name="T99" fmla="*/ 13 h 51"/>
              <a:gd name="T100" fmla="*/ 42 w 47"/>
              <a:gd name="T101" fmla="*/ 10 h 51"/>
              <a:gd name="T102" fmla="*/ 41 w 47"/>
              <a:gd name="T103" fmla="*/ 7 h 51"/>
              <a:gd name="T104" fmla="*/ 38 w 47"/>
              <a:gd name="T105" fmla="*/ 6 h 51"/>
              <a:gd name="T106" fmla="*/ 35 w 47"/>
              <a:gd name="T107" fmla="*/ 5 h 51"/>
              <a:gd name="T108" fmla="*/ 33 w 47"/>
              <a:gd name="T109" fmla="*/ 2 h 51"/>
              <a:gd name="T110" fmla="*/ 30 w 47"/>
              <a:gd name="T111" fmla="*/ 2 h 51"/>
              <a:gd name="T112" fmla="*/ 29 w 47"/>
              <a:gd name="T113" fmla="*/ 0 h 51"/>
              <a:gd name="T114" fmla="*/ 26 w 47"/>
              <a:gd name="T115" fmla="*/ 0 h 51"/>
              <a:gd name="T116" fmla="*/ 24 w 47"/>
              <a:gd name="T117" fmla="*/ 0 h 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7"/>
              <a:gd name="T178" fmla="*/ 0 h 51"/>
              <a:gd name="T179" fmla="*/ 47 w 47"/>
              <a:gd name="T180" fmla="*/ 51 h 5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7" h="51">
                <a:moveTo>
                  <a:pt x="24" y="26"/>
                </a:moveTo>
                <a:lnTo>
                  <a:pt x="24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7" y="2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6"/>
                </a:lnTo>
                <a:lnTo>
                  <a:pt x="8" y="7"/>
                </a:lnTo>
                <a:lnTo>
                  <a:pt x="7" y="7"/>
                </a:lnTo>
                <a:lnTo>
                  <a:pt x="7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3" y="13"/>
                </a:lnTo>
                <a:lnTo>
                  <a:pt x="3" y="14"/>
                </a:lnTo>
                <a:lnTo>
                  <a:pt x="1" y="16"/>
                </a:lnTo>
                <a:lnTo>
                  <a:pt x="1" y="17"/>
                </a:lnTo>
                <a:lnTo>
                  <a:pt x="1" y="19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3" y="37"/>
                </a:lnTo>
                <a:lnTo>
                  <a:pt x="3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7" y="43"/>
                </a:lnTo>
                <a:lnTo>
                  <a:pt x="7" y="44"/>
                </a:lnTo>
                <a:lnTo>
                  <a:pt x="8" y="44"/>
                </a:lnTo>
                <a:lnTo>
                  <a:pt x="8" y="45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6" y="50"/>
                </a:lnTo>
                <a:lnTo>
                  <a:pt x="17" y="50"/>
                </a:lnTo>
                <a:lnTo>
                  <a:pt x="18" y="51"/>
                </a:lnTo>
                <a:lnTo>
                  <a:pt x="20" y="51"/>
                </a:lnTo>
                <a:lnTo>
                  <a:pt x="21" y="51"/>
                </a:lnTo>
                <a:lnTo>
                  <a:pt x="22" y="51"/>
                </a:lnTo>
                <a:lnTo>
                  <a:pt x="24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3" y="50"/>
                </a:lnTo>
                <a:lnTo>
                  <a:pt x="34" y="48"/>
                </a:lnTo>
                <a:lnTo>
                  <a:pt x="35" y="47"/>
                </a:lnTo>
                <a:lnTo>
                  <a:pt x="37" y="47"/>
                </a:lnTo>
                <a:lnTo>
                  <a:pt x="38" y="45"/>
                </a:lnTo>
                <a:lnTo>
                  <a:pt x="39" y="44"/>
                </a:lnTo>
                <a:lnTo>
                  <a:pt x="41" y="44"/>
                </a:lnTo>
                <a:lnTo>
                  <a:pt x="41" y="43"/>
                </a:lnTo>
                <a:lnTo>
                  <a:pt x="42" y="41"/>
                </a:lnTo>
                <a:lnTo>
                  <a:pt x="43" y="40"/>
                </a:lnTo>
                <a:lnTo>
                  <a:pt x="43" y="38"/>
                </a:lnTo>
                <a:lnTo>
                  <a:pt x="45" y="38"/>
                </a:lnTo>
                <a:lnTo>
                  <a:pt x="45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6" y="31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5" y="14"/>
                </a:lnTo>
                <a:lnTo>
                  <a:pt x="45" y="13"/>
                </a:lnTo>
                <a:lnTo>
                  <a:pt x="43" y="13"/>
                </a:lnTo>
                <a:lnTo>
                  <a:pt x="43" y="12"/>
                </a:lnTo>
                <a:lnTo>
                  <a:pt x="42" y="10"/>
                </a:lnTo>
                <a:lnTo>
                  <a:pt x="41" y="9"/>
                </a:lnTo>
                <a:lnTo>
                  <a:pt x="41" y="7"/>
                </a:lnTo>
                <a:lnTo>
                  <a:pt x="39" y="7"/>
                </a:lnTo>
                <a:lnTo>
                  <a:pt x="38" y="6"/>
                </a:lnTo>
                <a:lnTo>
                  <a:pt x="37" y="5"/>
                </a:lnTo>
                <a:lnTo>
                  <a:pt x="35" y="5"/>
                </a:lnTo>
                <a:lnTo>
                  <a:pt x="34" y="3"/>
                </a:lnTo>
                <a:lnTo>
                  <a:pt x="33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9" name="Freeform 47"/>
          <p:cNvSpPr>
            <a:spLocks/>
          </p:cNvSpPr>
          <p:nvPr/>
        </p:nvSpPr>
        <p:spPr bwMode="auto">
          <a:xfrm>
            <a:off x="4129088" y="3913188"/>
            <a:ext cx="427037" cy="19050"/>
          </a:xfrm>
          <a:custGeom>
            <a:avLst/>
            <a:gdLst>
              <a:gd name="T0" fmla="*/ 269 w 269"/>
              <a:gd name="T1" fmla="*/ 7 h 12"/>
              <a:gd name="T2" fmla="*/ 269 w 269"/>
              <a:gd name="T3" fmla="*/ 0 h 12"/>
              <a:gd name="T4" fmla="*/ 0 w 269"/>
              <a:gd name="T5" fmla="*/ 0 h 12"/>
              <a:gd name="T6" fmla="*/ 0 w 269"/>
              <a:gd name="T7" fmla="*/ 12 h 12"/>
              <a:gd name="T8" fmla="*/ 269 w 269"/>
              <a:gd name="T9" fmla="*/ 12 h 12"/>
              <a:gd name="T10" fmla="*/ 269 w 269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9"/>
              <a:gd name="T19" fmla="*/ 0 h 12"/>
              <a:gd name="T20" fmla="*/ 269 w 269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9" h="12">
                <a:moveTo>
                  <a:pt x="269" y="7"/>
                </a:moveTo>
                <a:lnTo>
                  <a:pt x="269" y="0"/>
                </a:lnTo>
                <a:lnTo>
                  <a:pt x="0" y="0"/>
                </a:lnTo>
                <a:lnTo>
                  <a:pt x="0" y="12"/>
                </a:lnTo>
                <a:lnTo>
                  <a:pt x="269" y="12"/>
                </a:lnTo>
                <a:lnTo>
                  <a:pt x="269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0" name="Freeform 48"/>
          <p:cNvSpPr>
            <a:spLocks/>
          </p:cNvSpPr>
          <p:nvPr/>
        </p:nvSpPr>
        <p:spPr bwMode="auto">
          <a:xfrm>
            <a:off x="4548188" y="2216150"/>
            <a:ext cx="15875" cy="153988"/>
          </a:xfrm>
          <a:custGeom>
            <a:avLst/>
            <a:gdLst>
              <a:gd name="T0" fmla="*/ 5 w 10"/>
              <a:gd name="T1" fmla="*/ 84 h 97"/>
              <a:gd name="T2" fmla="*/ 10 w 10"/>
              <a:gd name="T3" fmla="*/ 90 h 97"/>
              <a:gd name="T4" fmla="*/ 10 w 10"/>
              <a:gd name="T5" fmla="*/ 0 h 97"/>
              <a:gd name="T6" fmla="*/ 0 w 10"/>
              <a:gd name="T7" fmla="*/ 0 h 97"/>
              <a:gd name="T8" fmla="*/ 0 w 10"/>
              <a:gd name="T9" fmla="*/ 90 h 97"/>
              <a:gd name="T10" fmla="*/ 5 w 10"/>
              <a:gd name="T11" fmla="*/ 97 h 97"/>
              <a:gd name="T12" fmla="*/ 0 w 10"/>
              <a:gd name="T13" fmla="*/ 90 h 97"/>
              <a:gd name="T14" fmla="*/ 0 w 10"/>
              <a:gd name="T15" fmla="*/ 97 h 97"/>
              <a:gd name="T16" fmla="*/ 5 w 10"/>
              <a:gd name="T17" fmla="*/ 97 h 97"/>
              <a:gd name="T18" fmla="*/ 5 w 10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7"/>
              <a:gd name="T32" fmla="*/ 10 w 10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7">
                <a:moveTo>
                  <a:pt x="5" y="84"/>
                </a:moveTo>
                <a:lnTo>
                  <a:pt x="10" y="90"/>
                </a:lnTo>
                <a:lnTo>
                  <a:pt x="10" y="0"/>
                </a:lnTo>
                <a:lnTo>
                  <a:pt x="0" y="0"/>
                </a:lnTo>
                <a:lnTo>
                  <a:pt x="0" y="90"/>
                </a:lnTo>
                <a:lnTo>
                  <a:pt x="5" y="97"/>
                </a:lnTo>
                <a:lnTo>
                  <a:pt x="0" y="90"/>
                </a:lnTo>
                <a:lnTo>
                  <a:pt x="0" y="97"/>
                </a:lnTo>
                <a:lnTo>
                  <a:pt x="5" y="97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1" name="Freeform 49"/>
          <p:cNvSpPr>
            <a:spLocks/>
          </p:cNvSpPr>
          <p:nvPr/>
        </p:nvSpPr>
        <p:spPr bwMode="auto">
          <a:xfrm>
            <a:off x="4556125" y="2349500"/>
            <a:ext cx="458788" cy="20638"/>
          </a:xfrm>
          <a:custGeom>
            <a:avLst/>
            <a:gdLst>
              <a:gd name="T0" fmla="*/ 279 w 289"/>
              <a:gd name="T1" fmla="*/ 6 h 13"/>
              <a:gd name="T2" fmla="*/ 284 w 289"/>
              <a:gd name="T3" fmla="*/ 0 h 13"/>
              <a:gd name="T4" fmla="*/ 0 w 289"/>
              <a:gd name="T5" fmla="*/ 0 h 13"/>
              <a:gd name="T6" fmla="*/ 0 w 289"/>
              <a:gd name="T7" fmla="*/ 13 h 13"/>
              <a:gd name="T8" fmla="*/ 284 w 289"/>
              <a:gd name="T9" fmla="*/ 13 h 13"/>
              <a:gd name="T10" fmla="*/ 289 w 289"/>
              <a:gd name="T11" fmla="*/ 6 h 13"/>
              <a:gd name="T12" fmla="*/ 284 w 289"/>
              <a:gd name="T13" fmla="*/ 13 h 13"/>
              <a:gd name="T14" fmla="*/ 289 w 289"/>
              <a:gd name="T15" fmla="*/ 13 h 13"/>
              <a:gd name="T16" fmla="*/ 289 w 289"/>
              <a:gd name="T17" fmla="*/ 6 h 13"/>
              <a:gd name="T18" fmla="*/ 279 w 289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3"/>
              <a:gd name="T32" fmla="*/ 289 w 289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3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3"/>
                </a:lnTo>
                <a:lnTo>
                  <a:pt x="284" y="13"/>
                </a:lnTo>
                <a:lnTo>
                  <a:pt x="289" y="6"/>
                </a:lnTo>
                <a:lnTo>
                  <a:pt x="284" y="13"/>
                </a:lnTo>
                <a:lnTo>
                  <a:pt x="289" y="13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2" name="Freeform 50"/>
          <p:cNvSpPr>
            <a:spLocks/>
          </p:cNvSpPr>
          <p:nvPr/>
        </p:nvSpPr>
        <p:spPr bwMode="auto">
          <a:xfrm>
            <a:off x="4999038" y="2206625"/>
            <a:ext cx="15875" cy="152400"/>
          </a:xfrm>
          <a:custGeom>
            <a:avLst/>
            <a:gdLst>
              <a:gd name="T0" fmla="*/ 5 w 10"/>
              <a:gd name="T1" fmla="*/ 12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2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3" name="Freeform 51"/>
          <p:cNvSpPr>
            <a:spLocks/>
          </p:cNvSpPr>
          <p:nvPr/>
        </p:nvSpPr>
        <p:spPr bwMode="auto">
          <a:xfrm>
            <a:off x="4548188" y="2206625"/>
            <a:ext cx="458787" cy="19050"/>
          </a:xfrm>
          <a:custGeom>
            <a:avLst/>
            <a:gdLst>
              <a:gd name="T0" fmla="*/ 10 w 289"/>
              <a:gd name="T1" fmla="*/ 6 h 12"/>
              <a:gd name="T2" fmla="*/ 5 w 289"/>
              <a:gd name="T3" fmla="*/ 12 h 12"/>
              <a:gd name="T4" fmla="*/ 289 w 289"/>
              <a:gd name="T5" fmla="*/ 12 h 12"/>
              <a:gd name="T6" fmla="*/ 289 w 289"/>
              <a:gd name="T7" fmla="*/ 0 h 12"/>
              <a:gd name="T8" fmla="*/ 5 w 289"/>
              <a:gd name="T9" fmla="*/ 0 h 12"/>
              <a:gd name="T10" fmla="*/ 0 w 289"/>
              <a:gd name="T11" fmla="*/ 6 h 12"/>
              <a:gd name="T12" fmla="*/ 5 w 289"/>
              <a:gd name="T13" fmla="*/ 0 h 12"/>
              <a:gd name="T14" fmla="*/ 0 w 289"/>
              <a:gd name="T15" fmla="*/ 0 h 12"/>
              <a:gd name="T16" fmla="*/ 0 w 289"/>
              <a:gd name="T17" fmla="*/ 6 h 12"/>
              <a:gd name="T18" fmla="*/ 10 w 289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2"/>
              <a:gd name="T32" fmla="*/ 289 w 289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2">
                <a:moveTo>
                  <a:pt x="10" y="6"/>
                </a:moveTo>
                <a:lnTo>
                  <a:pt x="5" y="12"/>
                </a:lnTo>
                <a:lnTo>
                  <a:pt x="289" y="12"/>
                </a:lnTo>
                <a:lnTo>
                  <a:pt x="289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4" name="Freeform 52"/>
          <p:cNvSpPr>
            <a:spLocks/>
          </p:cNvSpPr>
          <p:nvPr/>
        </p:nvSpPr>
        <p:spPr bwMode="auto">
          <a:xfrm>
            <a:off x="5006975" y="2278063"/>
            <a:ext cx="428625" cy="19050"/>
          </a:xfrm>
          <a:custGeom>
            <a:avLst/>
            <a:gdLst>
              <a:gd name="T0" fmla="*/ 270 w 270"/>
              <a:gd name="T1" fmla="*/ 6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6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5" name="Freeform 53"/>
          <p:cNvSpPr>
            <a:spLocks/>
          </p:cNvSpPr>
          <p:nvPr/>
        </p:nvSpPr>
        <p:spPr bwMode="auto">
          <a:xfrm>
            <a:off x="4129088" y="2278063"/>
            <a:ext cx="427037" cy="19050"/>
          </a:xfrm>
          <a:custGeom>
            <a:avLst/>
            <a:gdLst>
              <a:gd name="T0" fmla="*/ 0 w 269"/>
              <a:gd name="T1" fmla="*/ 6 h 12"/>
              <a:gd name="T2" fmla="*/ 0 w 269"/>
              <a:gd name="T3" fmla="*/ 12 h 12"/>
              <a:gd name="T4" fmla="*/ 269 w 269"/>
              <a:gd name="T5" fmla="*/ 12 h 12"/>
              <a:gd name="T6" fmla="*/ 269 w 269"/>
              <a:gd name="T7" fmla="*/ 0 h 12"/>
              <a:gd name="T8" fmla="*/ 0 w 269"/>
              <a:gd name="T9" fmla="*/ 0 h 12"/>
              <a:gd name="T10" fmla="*/ 0 w 269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9"/>
              <a:gd name="T19" fmla="*/ 0 h 12"/>
              <a:gd name="T20" fmla="*/ 269 w 269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9" h="12">
                <a:moveTo>
                  <a:pt x="0" y="6"/>
                </a:moveTo>
                <a:lnTo>
                  <a:pt x="0" y="12"/>
                </a:lnTo>
                <a:lnTo>
                  <a:pt x="269" y="12"/>
                </a:lnTo>
                <a:lnTo>
                  <a:pt x="26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6" name="Freeform 54"/>
          <p:cNvSpPr>
            <a:spLocks/>
          </p:cNvSpPr>
          <p:nvPr/>
        </p:nvSpPr>
        <p:spPr bwMode="auto">
          <a:xfrm>
            <a:off x="6540500" y="2887663"/>
            <a:ext cx="19050" cy="288925"/>
          </a:xfrm>
          <a:custGeom>
            <a:avLst/>
            <a:gdLst>
              <a:gd name="T0" fmla="*/ 6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6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6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6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7" name="Freeform 55"/>
          <p:cNvSpPr>
            <a:spLocks/>
          </p:cNvSpPr>
          <p:nvPr/>
        </p:nvSpPr>
        <p:spPr bwMode="auto">
          <a:xfrm>
            <a:off x="6578220" y="2887663"/>
            <a:ext cx="15875" cy="288925"/>
          </a:xfrm>
          <a:custGeom>
            <a:avLst/>
            <a:gdLst>
              <a:gd name="T0" fmla="*/ 5 w 10"/>
              <a:gd name="T1" fmla="*/ 182 h 182"/>
              <a:gd name="T2" fmla="*/ 10 w 10"/>
              <a:gd name="T3" fmla="*/ 182 h 182"/>
              <a:gd name="T4" fmla="*/ 10 w 10"/>
              <a:gd name="T5" fmla="*/ 0 h 182"/>
              <a:gd name="T6" fmla="*/ 0 w 10"/>
              <a:gd name="T7" fmla="*/ 0 h 182"/>
              <a:gd name="T8" fmla="*/ 0 w 10"/>
              <a:gd name="T9" fmla="*/ 182 h 182"/>
              <a:gd name="T10" fmla="*/ 5 w 10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"/>
              <a:gd name="T19" fmla="*/ 0 h 182"/>
              <a:gd name="T20" fmla="*/ 10 w 10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" h="182">
                <a:moveTo>
                  <a:pt x="5" y="182"/>
                </a:moveTo>
                <a:lnTo>
                  <a:pt x="10" y="182"/>
                </a:lnTo>
                <a:lnTo>
                  <a:pt x="10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8" name="Freeform 56"/>
          <p:cNvSpPr>
            <a:spLocks/>
          </p:cNvSpPr>
          <p:nvPr/>
        </p:nvSpPr>
        <p:spPr bwMode="auto">
          <a:xfrm>
            <a:off x="7172325" y="3032125"/>
            <a:ext cx="17463" cy="892175"/>
          </a:xfrm>
          <a:custGeom>
            <a:avLst/>
            <a:gdLst>
              <a:gd name="T0" fmla="*/ 5 w 11"/>
              <a:gd name="T1" fmla="*/ 562 h 562"/>
              <a:gd name="T2" fmla="*/ 11 w 11"/>
              <a:gd name="T3" fmla="*/ 562 h 562"/>
              <a:gd name="T4" fmla="*/ 11 w 11"/>
              <a:gd name="T5" fmla="*/ 0 h 562"/>
              <a:gd name="T6" fmla="*/ 0 w 11"/>
              <a:gd name="T7" fmla="*/ 0 h 562"/>
              <a:gd name="T8" fmla="*/ 0 w 11"/>
              <a:gd name="T9" fmla="*/ 562 h 562"/>
              <a:gd name="T10" fmla="*/ 5 w 11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5" y="562"/>
                </a:moveTo>
                <a:lnTo>
                  <a:pt x="11" y="562"/>
                </a:lnTo>
                <a:lnTo>
                  <a:pt x="11" y="0"/>
                </a:lnTo>
                <a:lnTo>
                  <a:pt x="0" y="0"/>
                </a:lnTo>
                <a:lnTo>
                  <a:pt x="0" y="562"/>
                </a:lnTo>
                <a:lnTo>
                  <a:pt x="5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9" name="Freeform 57"/>
          <p:cNvSpPr>
            <a:spLocks/>
          </p:cNvSpPr>
          <p:nvPr/>
        </p:nvSpPr>
        <p:spPr bwMode="auto">
          <a:xfrm>
            <a:off x="5865813" y="3914775"/>
            <a:ext cx="436562" cy="17463"/>
          </a:xfrm>
          <a:custGeom>
            <a:avLst/>
            <a:gdLst>
              <a:gd name="T0" fmla="*/ 0 w 275"/>
              <a:gd name="T1" fmla="*/ 6 h 11"/>
              <a:gd name="T2" fmla="*/ 5 w 275"/>
              <a:gd name="T3" fmla="*/ 11 h 11"/>
              <a:gd name="T4" fmla="*/ 275 w 275"/>
              <a:gd name="T5" fmla="*/ 11 h 11"/>
              <a:gd name="T6" fmla="*/ 275 w 275"/>
              <a:gd name="T7" fmla="*/ 0 h 11"/>
              <a:gd name="T8" fmla="*/ 5 w 275"/>
              <a:gd name="T9" fmla="*/ 0 h 11"/>
              <a:gd name="T10" fmla="*/ 12 w 275"/>
              <a:gd name="T11" fmla="*/ 6 h 11"/>
              <a:gd name="T12" fmla="*/ 0 w 275"/>
              <a:gd name="T13" fmla="*/ 6 h 11"/>
              <a:gd name="T14" fmla="*/ 0 w 275"/>
              <a:gd name="T15" fmla="*/ 11 h 11"/>
              <a:gd name="T16" fmla="*/ 5 w 275"/>
              <a:gd name="T17" fmla="*/ 11 h 11"/>
              <a:gd name="T18" fmla="*/ 0 w 275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5"/>
              <a:gd name="T31" fmla="*/ 0 h 11"/>
              <a:gd name="T32" fmla="*/ 275 w 275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5" h="11">
                <a:moveTo>
                  <a:pt x="0" y="6"/>
                </a:moveTo>
                <a:lnTo>
                  <a:pt x="5" y="11"/>
                </a:lnTo>
                <a:lnTo>
                  <a:pt x="275" y="11"/>
                </a:lnTo>
                <a:lnTo>
                  <a:pt x="275" y="0"/>
                </a:lnTo>
                <a:lnTo>
                  <a:pt x="5" y="0"/>
                </a:lnTo>
                <a:lnTo>
                  <a:pt x="12" y="6"/>
                </a:lnTo>
                <a:lnTo>
                  <a:pt x="0" y="6"/>
                </a:lnTo>
                <a:lnTo>
                  <a:pt x="0" y="11"/>
                </a:lnTo>
                <a:lnTo>
                  <a:pt x="5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0" name="Freeform 58"/>
          <p:cNvSpPr>
            <a:spLocks/>
          </p:cNvSpPr>
          <p:nvPr/>
        </p:nvSpPr>
        <p:spPr bwMode="auto">
          <a:xfrm>
            <a:off x="5865813" y="3032125"/>
            <a:ext cx="19050" cy="892175"/>
          </a:xfrm>
          <a:custGeom>
            <a:avLst/>
            <a:gdLst>
              <a:gd name="T0" fmla="*/ 5 w 12"/>
              <a:gd name="T1" fmla="*/ 0 h 562"/>
              <a:gd name="T2" fmla="*/ 0 w 12"/>
              <a:gd name="T3" fmla="*/ 0 h 562"/>
              <a:gd name="T4" fmla="*/ 0 w 12"/>
              <a:gd name="T5" fmla="*/ 562 h 562"/>
              <a:gd name="T6" fmla="*/ 12 w 12"/>
              <a:gd name="T7" fmla="*/ 562 h 562"/>
              <a:gd name="T8" fmla="*/ 12 w 12"/>
              <a:gd name="T9" fmla="*/ 0 h 562"/>
              <a:gd name="T10" fmla="*/ 5 w 12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5" y="0"/>
                </a:moveTo>
                <a:lnTo>
                  <a:pt x="0" y="0"/>
                </a:lnTo>
                <a:lnTo>
                  <a:pt x="0" y="562"/>
                </a:lnTo>
                <a:lnTo>
                  <a:pt x="12" y="562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1" name="Freeform 59"/>
          <p:cNvSpPr>
            <a:spLocks/>
          </p:cNvSpPr>
          <p:nvPr/>
        </p:nvSpPr>
        <p:spPr bwMode="auto">
          <a:xfrm>
            <a:off x="5837238" y="2992438"/>
            <a:ext cx="74612" cy="79375"/>
          </a:xfrm>
          <a:custGeom>
            <a:avLst/>
            <a:gdLst>
              <a:gd name="T0" fmla="*/ 23 w 47"/>
              <a:gd name="T1" fmla="*/ 0 h 50"/>
              <a:gd name="T2" fmla="*/ 20 w 47"/>
              <a:gd name="T3" fmla="*/ 0 h 50"/>
              <a:gd name="T4" fmla="*/ 18 w 47"/>
              <a:gd name="T5" fmla="*/ 1 h 50"/>
              <a:gd name="T6" fmla="*/ 15 w 47"/>
              <a:gd name="T7" fmla="*/ 1 h 50"/>
              <a:gd name="T8" fmla="*/ 14 w 47"/>
              <a:gd name="T9" fmla="*/ 3 h 50"/>
              <a:gd name="T10" fmla="*/ 11 w 47"/>
              <a:gd name="T11" fmla="*/ 4 h 50"/>
              <a:gd name="T12" fmla="*/ 10 w 47"/>
              <a:gd name="T13" fmla="*/ 5 h 50"/>
              <a:gd name="T14" fmla="*/ 7 w 47"/>
              <a:gd name="T15" fmla="*/ 7 h 50"/>
              <a:gd name="T16" fmla="*/ 5 w 47"/>
              <a:gd name="T17" fmla="*/ 10 h 50"/>
              <a:gd name="T18" fmla="*/ 3 w 47"/>
              <a:gd name="T19" fmla="*/ 12 h 50"/>
              <a:gd name="T20" fmla="*/ 2 w 47"/>
              <a:gd name="T21" fmla="*/ 15 h 50"/>
              <a:gd name="T22" fmla="*/ 1 w 47"/>
              <a:gd name="T23" fmla="*/ 18 h 50"/>
              <a:gd name="T24" fmla="*/ 1 w 47"/>
              <a:gd name="T25" fmla="*/ 21 h 50"/>
              <a:gd name="T26" fmla="*/ 0 w 47"/>
              <a:gd name="T27" fmla="*/ 24 h 50"/>
              <a:gd name="T28" fmla="*/ 0 w 47"/>
              <a:gd name="T29" fmla="*/ 26 h 50"/>
              <a:gd name="T30" fmla="*/ 1 w 47"/>
              <a:gd name="T31" fmla="*/ 29 h 50"/>
              <a:gd name="T32" fmla="*/ 1 w 47"/>
              <a:gd name="T33" fmla="*/ 32 h 50"/>
              <a:gd name="T34" fmla="*/ 2 w 47"/>
              <a:gd name="T35" fmla="*/ 35 h 50"/>
              <a:gd name="T36" fmla="*/ 3 w 47"/>
              <a:gd name="T37" fmla="*/ 38 h 50"/>
              <a:gd name="T38" fmla="*/ 5 w 47"/>
              <a:gd name="T39" fmla="*/ 40 h 50"/>
              <a:gd name="T40" fmla="*/ 7 w 47"/>
              <a:gd name="T41" fmla="*/ 43 h 50"/>
              <a:gd name="T42" fmla="*/ 10 w 47"/>
              <a:gd name="T43" fmla="*/ 45 h 50"/>
              <a:gd name="T44" fmla="*/ 11 w 47"/>
              <a:gd name="T45" fmla="*/ 46 h 50"/>
              <a:gd name="T46" fmla="*/ 14 w 47"/>
              <a:gd name="T47" fmla="*/ 47 h 50"/>
              <a:gd name="T48" fmla="*/ 15 w 47"/>
              <a:gd name="T49" fmla="*/ 49 h 50"/>
              <a:gd name="T50" fmla="*/ 18 w 47"/>
              <a:gd name="T51" fmla="*/ 49 h 50"/>
              <a:gd name="T52" fmla="*/ 20 w 47"/>
              <a:gd name="T53" fmla="*/ 50 h 50"/>
              <a:gd name="T54" fmla="*/ 23 w 47"/>
              <a:gd name="T55" fmla="*/ 50 h 50"/>
              <a:gd name="T56" fmla="*/ 26 w 47"/>
              <a:gd name="T57" fmla="*/ 50 h 50"/>
              <a:gd name="T58" fmla="*/ 28 w 47"/>
              <a:gd name="T59" fmla="*/ 50 h 50"/>
              <a:gd name="T60" fmla="*/ 31 w 47"/>
              <a:gd name="T61" fmla="*/ 49 h 50"/>
              <a:gd name="T62" fmla="*/ 34 w 47"/>
              <a:gd name="T63" fmla="*/ 47 h 50"/>
              <a:gd name="T64" fmla="*/ 36 w 47"/>
              <a:gd name="T65" fmla="*/ 46 h 50"/>
              <a:gd name="T66" fmla="*/ 39 w 47"/>
              <a:gd name="T67" fmla="*/ 45 h 50"/>
              <a:gd name="T68" fmla="*/ 40 w 47"/>
              <a:gd name="T69" fmla="*/ 43 h 50"/>
              <a:gd name="T70" fmla="*/ 41 w 47"/>
              <a:gd name="T71" fmla="*/ 40 h 50"/>
              <a:gd name="T72" fmla="*/ 43 w 47"/>
              <a:gd name="T73" fmla="*/ 39 h 50"/>
              <a:gd name="T74" fmla="*/ 45 w 47"/>
              <a:gd name="T75" fmla="*/ 36 h 50"/>
              <a:gd name="T76" fmla="*/ 45 w 47"/>
              <a:gd name="T77" fmla="*/ 33 h 50"/>
              <a:gd name="T78" fmla="*/ 47 w 47"/>
              <a:gd name="T79" fmla="*/ 31 h 50"/>
              <a:gd name="T80" fmla="*/ 47 w 47"/>
              <a:gd name="T81" fmla="*/ 28 h 50"/>
              <a:gd name="T82" fmla="*/ 47 w 47"/>
              <a:gd name="T83" fmla="*/ 25 h 50"/>
              <a:gd name="T84" fmla="*/ 47 w 47"/>
              <a:gd name="T85" fmla="*/ 22 h 50"/>
              <a:gd name="T86" fmla="*/ 47 w 47"/>
              <a:gd name="T87" fmla="*/ 19 h 50"/>
              <a:gd name="T88" fmla="*/ 45 w 47"/>
              <a:gd name="T89" fmla="*/ 17 h 50"/>
              <a:gd name="T90" fmla="*/ 45 w 47"/>
              <a:gd name="T91" fmla="*/ 14 h 50"/>
              <a:gd name="T92" fmla="*/ 43 w 47"/>
              <a:gd name="T93" fmla="*/ 11 h 50"/>
              <a:gd name="T94" fmla="*/ 41 w 47"/>
              <a:gd name="T95" fmla="*/ 10 h 50"/>
              <a:gd name="T96" fmla="*/ 40 w 47"/>
              <a:gd name="T97" fmla="*/ 7 h 50"/>
              <a:gd name="T98" fmla="*/ 39 w 47"/>
              <a:gd name="T99" fmla="*/ 5 h 50"/>
              <a:gd name="T100" fmla="*/ 36 w 47"/>
              <a:gd name="T101" fmla="*/ 4 h 50"/>
              <a:gd name="T102" fmla="*/ 34 w 47"/>
              <a:gd name="T103" fmla="*/ 3 h 50"/>
              <a:gd name="T104" fmla="*/ 31 w 47"/>
              <a:gd name="T105" fmla="*/ 1 h 50"/>
              <a:gd name="T106" fmla="*/ 28 w 47"/>
              <a:gd name="T107" fmla="*/ 0 h 50"/>
              <a:gd name="T108" fmla="*/ 26 w 47"/>
              <a:gd name="T109" fmla="*/ 0 h 50"/>
              <a:gd name="T110" fmla="*/ 23 w 47"/>
              <a:gd name="T111" fmla="*/ 0 h 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0"/>
              <a:gd name="T170" fmla="*/ 47 w 47"/>
              <a:gd name="T171" fmla="*/ 50 h 5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0">
                <a:moveTo>
                  <a:pt x="23" y="25"/>
                </a:moveTo>
                <a:lnTo>
                  <a:pt x="23" y="0"/>
                </a:lnTo>
                <a:lnTo>
                  <a:pt x="22" y="0"/>
                </a:lnTo>
                <a:lnTo>
                  <a:pt x="20" y="0"/>
                </a:lnTo>
                <a:lnTo>
                  <a:pt x="19" y="0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4" y="3"/>
                </a:lnTo>
                <a:lnTo>
                  <a:pt x="13" y="3"/>
                </a:lnTo>
                <a:lnTo>
                  <a:pt x="11" y="4"/>
                </a:lnTo>
                <a:lnTo>
                  <a:pt x="10" y="4"/>
                </a:lnTo>
                <a:lnTo>
                  <a:pt x="10" y="5"/>
                </a:lnTo>
                <a:lnTo>
                  <a:pt x="9" y="5"/>
                </a:lnTo>
                <a:lnTo>
                  <a:pt x="7" y="7"/>
                </a:lnTo>
                <a:lnTo>
                  <a:pt x="6" y="8"/>
                </a:lnTo>
                <a:lnTo>
                  <a:pt x="5" y="10"/>
                </a:lnTo>
                <a:lnTo>
                  <a:pt x="3" y="11"/>
                </a:lnTo>
                <a:lnTo>
                  <a:pt x="3" y="12"/>
                </a:lnTo>
                <a:lnTo>
                  <a:pt x="2" y="14"/>
                </a:lnTo>
                <a:lnTo>
                  <a:pt x="2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1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5" y="40"/>
                </a:lnTo>
                <a:lnTo>
                  <a:pt x="6" y="42"/>
                </a:lnTo>
                <a:lnTo>
                  <a:pt x="7" y="43"/>
                </a:lnTo>
                <a:lnTo>
                  <a:pt x="9" y="45"/>
                </a:lnTo>
                <a:lnTo>
                  <a:pt x="10" y="45"/>
                </a:lnTo>
                <a:lnTo>
                  <a:pt x="10" y="46"/>
                </a:lnTo>
                <a:lnTo>
                  <a:pt x="11" y="46"/>
                </a:lnTo>
                <a:lnTo>
                  <a:pt x="13" y="47"/>
                </a:lnTo>
                <a:lnTo>
                  <a:pt x="14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49"/>
                </a:lnTo>
                <a:lnTo>
                  <a:pt x="19" y="50"/>
                </a:lnTo>
                <a:lnTo>
                  <a:pt x="20" y="50"/>
                </a:lnTo>
                <a:lnTo>
                  <a:pt x="22" y="50"/>
                </a:lnTo>
                <a:lnTo>
                  <a:pt x="23" y="50"/>
                </a:lnTo>
                <a:lnTo>
                  <a:pt x="24" y="50"/>
                </a:lnTo>
                <a:lnTo>
                  <a:pt x="26" y="50"/>
                </a:lnTo>
                <a:lnTo>
                  <a:pt x="27" y="50"/>
                </a:lnTo>
                <a:lnTo>
                  <a:pt x="28" y="50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6" y="46"/>
                </a:lnTo>
                <a:lnTo>
                  <a:pt x="37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1" y="42"/>
                </a:lnTo>
                <a:lnTo>
                  <a:pt x="41" y="40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5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7" y="18"/>
                </a:lnTo>
                <a:lnTo>
                  <a:pt x="45" y="17"/>
                </a:lnTo>
                <a:lnTo>
                  <a:pt x="45" y="15"/>
                </a:lnTo>
                <a:lnTo>
                  <a:pt x="45" y="14"/>
                </a:lnTo>
                <a:lnTo>
                  <a:pt x="44" y="12"/>
                </a:lnTo>
                <a:lnTo>
                  <a:pt x="43" y="11"/>
                </a:lnTo>
                <a:lnTo>
                  <a:pt x="43" y="10"/>
                </a:lnTo>
                <a:lnTo>
                  <a:pt x="41" y="10"/>
                </a:lnTo>
                <a:lnTo>
                  <a:pt x="41" y="8"/>
                </a:lnTo>
                <a:lnTo>
                  <a:pt x="40" y="7"/>
                </a:lnTo>
                <a:lnTo>
                  <a:pt x="39" y="7"/>
                </a:lnTo>
                <a:lnTo>
                  <a:pt x="39" y="5"/>
                </a:lnTo>
                <a:lnTo>
                  <a:pt x="37" y="5"/>
                </a:lnTo>
                <a:lnTo>
                  <a:pt x="36" y="4"/>
                </a:lnTo>
                <a:lnTo>
                  <a:pt x="35" y="3"/>
                </a:lnTo>
                <a:lnTo>
                  <a:pt x="34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8" y="0"/>
                </a:lnTo>
                <a:lnTo>
                  <a:pt x="27" y="0"/>
                </a:lnTo>
                <a:lnTo>
                  <a:pt x="26" y="0"/>
                </a:lnTo>
                <a:lnTo>
                  <a:pt x="24" y="0"/>
                </a:lnTo>
                <a:lnTo>
                  <a:pt x="23" y="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2" name="Freeform 60"/>
          <p:cNvSpPr>
            <a:spLocks/>
          </p:cNvSpPr>
          <p:nvPr/>
        </p:nvSpPr>
        <p:spPr bwMode="auto">
          <a:xfrm>
            <a:off x="5873750" y="3022600"/>
            <a:ext cx="676275" cy="20638"/>
          </a:xfrm>
          <a:custGeom>
            <a:avLst/>
            <a:gdLst>
              <a:gd name="T0" fmla="*/ 426 w 426"/>
              <a:gd name="T1" fmla="*/ 6 h 13"/>
              <a:gd name="T2" fmla="*/ 426 w 426"/>
              <a:gd name="T3" fmla="*/ 0 h 13"/>
              <a:gd name="T4" fmla="*/ 0 w 426"/>
              <a:gd name="T5" fmla="*/ 0 h 13"/>
              <a:gd name="T6" fmla="*/ 0 w 426"/>
              <a:gd name="T7" fmla="*/ 13 h 13"/>
              <a:gd name="T8" fmla="*/ 426 w 426"/>
              <a:gd name="T9" fmla="*/ 13 h 13"/>
              <a:gd name="T10" fmla="*/ 426 w 42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6"/>
              <a:gd name="T19" fmla="*/ 0 h 13"/>
              <a:gd name="T20" fmla="*/ 426 w 42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6" h="13">
                <a:moveTo>
                  <a:pt x="426" y="6"/>
                </a:moveTo>
                <a:lnTo>
                  <a:pt x="426" y="0"/>
                </a:lnTo>
                <a:lnTo>
                  <a:pt x="0" y="0"/>
                </a:lnTo>
                <a:lnTo>
                  <a:pt x="0" y="13"/>
                </a:lnTo>
                <a:lnTo>
                  <a:pt x="426" y="13"/>
                </a:lnTo>
                <a:lnTo>
                  <a:pt x="42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3" name="Freeform 61"/>
          <p:cNvSpPr>
            <a:spLocks/>
          </p:cNvSpPr>
          <p:nvPr/>
        </p:nvSpPr>
        <p:spPr bwMode="auto">
          <a:xfrm>
            <a:off x="7143750" y="2992438"/>
            <a:ext cx="74613" cy="79375"/>
          </a:xfrm>
          <a:custGeom>
            <a:avLst/>
            <a:gdLst>
              <a:gd name="T0" fmla="*/ 23 w 47"/>
              <a:gd name="T1" fmla="*/ 50 h 50"/>
              <a:gd name="T2" fmla="*/ 26 w 47"/>
              <a:gd name="T3" fmla="*/ 50 h 50"/>
              <a:gd name="T4" fmla="*/ 29 w 47"/>
              <a:gd name="T5" fmla="*/ 50 h 50"/>
              <a:gd name="T6" fmla="*/ 30 w 47"/>
              <a:gd name="T7" fmla="*/ 49 h 50"/>
              <a:gd name="T8" fmla="*/ 33 w 47"/>
              <a:gd name="T9" fmla="*/ 49 h 50"/>
              <a:gd name="T10" fmla="*/ 35 w 47"/>
              <a:gd name="T11" fmla="*/ 47 h 50"/>
              <a:gd name="T12" fmla="*/ 37 w 47"/>
              <a:gd name="T13" fmla="*/ 46 h 50"/>
              <a:gd name="T14" fmla="*/ 39 w 47"/>
              <a:gd name="T15" fmla="*/ 43 h 50"/>
              <a:gd name="T16" fmla="*/ 40 w 47"/>
              <a:gd name="T17" fmla="*/ 42 h 50"/>
              <a:gd name="T18" fmla="*/ 42 w 47"/>
              <a:gd name="T19" fmla="*/ 40 h 50"/>
              <a:gd name="T20" fmla="*/ 43 w 47"/>
              <a:gd name="T21" fmla="*/ 38 h 50"/>
              <a:gd name="T22" fmla="*/ 44 w 47"/>
              <a:gd name="T23" fmla="*/ 36 h 50"/>
              <a:gd name="T24" fmla="*/ 46 w 47"/>
              <a:gd name="T25" fmla="*/ 33 h 50"/>
              <a:gd name="T26" fmla="*/ 47 w 47"/>
              <a:gd name="T27" fmla="*/ 31 h 50"/>
              <a:gd name="T28" fmla="*/ 47 w 47"/>
              <a:gd name="T29" fmla="*/ 28 h 50"/>
              <a:gd name="T30" fmla="*/ 47 w 47"/>
              <a:gd name="T31" fmla="*/ 25 h 50"/>
              <a:gd name="T32" fmla="*/ 47 w 47"/>
              <a:gd name="T33" fmla="*/ 22 h 50"/>
              <a:gd name="T34" fmla="*/ 47 w 47"/>
              <a:gd name="T35" fmla="*/ 19 h 50"/>
              <a:gd name="T36" fmla="*/ 46 w 47"/>
              <a:gd name="T37" fmla="*/ 18 h 50"/>
              <a:gd name="T38" fmla="*/ 46 w 47"/>
              <a:gd name="T39" fmla="*/ 15 h 50"/>
              <a:gd name="T40" fmla="*/ 44 w 47"/>
              <a:gd name="T41" fmla="*/ 12 h 50"/>
              <a:gd name="T42" fmla="*/ 43 w 47"/>
              <a:gd name="T43" fmla="*/ 11 h 50"/>
              <a:gd name="T44" fmla="*/ 40 w 47"/>
              <a:gd name="T45" fmla="*/ 8 h 50"/>
              <a:gd name="T46" fmla="*/ 39 w 47"/>
              <a:gd name="T47" fmla="*/ 7 h 50"/>
              <a:gd name="T48" fmla="*/ 37 w 47"/>
              <a:gd name="T49" fmla="*/ 4 h 50"/>
              <a:gd name="T50" fmla="*/ 35 w 47"/>
              <a:gd name="T51" fmla="*/ 3 h 50"/>
              <a:gd name="T52" fmla="*/ 33 w 47"/>
              <a:gd name="T53" fmla="*/ 1 h 50"/>
              <a:gd name="T54" fmla="*/ 30 w 47"/>
              <a:gd name="T55" fmla="*/ 1 h 50"/>
              <a:gd name="T56" fmla="*/ 29 w 47"/>
              <a:gd name="T57" fmla="*/ 0 h 50"/>
              <a:gd name="T58" fmla="*/ 26 w 47"/>
              <a:gd name="T59" fmla="*/ 0 h 50"/>
              <a:gd name="T60" fmla="*/ 23 w 47"/>
              <a:gd name="T61" fmla="*/ 0 h 50"/>
              <a:gd name="T62" fmla="*/ 21 w 47"/>
              <a:gd name="T63" fmla="*/ 0 h 50"/>
              <a:gd name="T64" fmla="*/ 18 w 47"/>
              <a:gd name="T65" fmla="*/ 0 h 50"/>
              <a:gd name="T66" fmla="*/ 17 w 47"/>
              <a:gd name="T67" fmla="*/ 1 h 50"/>
              <a:gd name="T68" fmla="*/ 14 w 47"/>
              <a:gd name="T69" fmla="*/ 1 h 50"/>
              <a:gd name="T70" fmla="*/ 12 w 47"/>
              <a:gd name="T71" fmla="*/ 3 h 50"/>
              <a:gd name="T72" fmla="*/ 10 w 47"/>
              <a:gd name="T73" fmla="*/ 4 h 50"/>
              <a:gd name="T74" fmla="*/ 8 w 47"/>
              <a:gd name="T75" fmla="*/ 7 h 50"/>
              <a:gd name="T76" fmla="*/ 6 w 47"/>
              <a:gd name="T77" fmla="*/ 8 h 50"/>
              <a:gd name="T78" fmla="*/ 4 w 47"/>
              <a:gd name="T79" fmla="*/ 11 h 50"/>
              <a:gd name="T80" fmla="*/ 2 w 47"/>
              <a:gd name="T81" fmla="*/ 12 h 50"/>
              <a:gd name="T82" fmla="*/ 1 w 47"/>
              <a:gd name="T83" fmla="*/ 15 h 50"/>
              <a:gd name="T84" fmla="*/ 1 w 47"/>
              <a:gd name="T85" fmla="*/ 18 h 50"/>
              <a:gd name="T86" fmla="*/ 0 w 47"/>
              <a:gd name="T87" fmla="*/ 19 h 50"/>
              <a:gd name="T88" fmla="*/ 0 w 47"/>
              <a:gd name="T89" fmla="*/ 22 h 50"/>
              <a:gd name="T90" fmla="*/ 0 w 47"/>
              <a:gd name="T91" fmla="*/ 25 h 50"/>
              <a:gd name="T92" fmla="*/ 0 w 47"/>
              <a:gd name="T93" fmla="*/ 28 h 50"/>
              <a:gd name="T94" fmla="*/ 0 w 47"/>
              <a:gd name="T95" fmla="*/ 31 h 50"/>
              <a:gd name="T96" fmla="*/ 1 w 47"/>
              <a:gd name="T97" fmla="*/ 33 h 50"/>
              <a:gd name="T98" fmla="*/ 2 w 47"/>
              <a:gd name="T99" fmla="*/ 36 h 50"/>
              <a:gd name="T100" fmla="*/ 4 w 47"/>
              <a:gd name="T101" fmla="*/ 38 h 50"/>
              <a:gd name="T102" fmla="*/ 5 w 47"/>
              <a:gd name="T103" fmla="*/ 40 h 50"/>
              <a:gd name="T104" fmla="*/ 6 w 47"/>
              <a:gd name="T105" fmla="*/ 42 h 50"/>
              <a:gd name="T106" fmla="*/ 8 w 47"/>
              <a:gd name="T107" fmla="*/ 43 h 50"/>
              <a:gd name="T108" fmla="*/ 10 w 47"/>
              <a:gd name="T109" fmla="*/ 46 h 50"/>
              <a:gd name="T110" fmla="*/ 12 w 47"/>
              <a:gd name="T111" fmla="*/ 47 h 50"/>
              <a:gd name="T112" fmla="*/ 14 w 47"/>
              <a:gd name="T113" fmla="*/ 49 h 50"/>
              <a:gd name="T114" fmla="*/ 17 w 47"/>
              <a:gd name="T115" fmla="*/ 49 h 50"/>
              <a:gd name="T116" fmla="*/ 18 w 47"/>
              <a:gd name="T117" fmla="*/ 50 h 50"/>
              <a:gd name="T118" fmla="*/ 21 w 47"/>
              <a:gd name="T119" fmla="*/ 50 h 50"/>
              <a:gd name="T120" fmla="*/ 23 w 47"/>
              <a:gd name="T121" fmla="*/ 50 h 5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"/>
              <a:gd name="T184" fmla="*/ 0 h 50"/>
              <a:gd name="T185" fmla="*/ 47 w 47"/>
              <a:gd name="T186" fmla="*/ 50 h 5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" h="50">
                <a:moveTo>
                  <a:pt x="23" y="25"/>
                </a:move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3" y="49"/>
                </a:lnTo>
                <a:lnTo>
                  <a:pt x="34" y="47"/>
                </a:lnTo>
                <a:lnTo>
                  <a:pt x="35" y="47"/>
                </a:lnTo>
                <a:lnTo>
                  <a:pt x="35" y="46"/>
                </a:lnTo>
                <a:lnTo>
                  <a:pt x="37" y="46"/>
                </a:lnTo>
                <a:lnTo>
                  <a:pt x="38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4" y="38"/>
                </a:lnTo>
                <a:lnTo>
                  <a:pt x="44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4" y="14"/>
                </a:lnTo>
                <a:lnTo>
                  <a:pt x="44" y="12"/>
                </a:lnTo>
                <a:lnTo>
                  <a:pt x="43" y="12"/>
                </a:lnTo>
                <a:lnTo>
                  <a:pt x="43" y="11"/>
                </a:lnTo>
                <a:lnTo>
                  <a:pt x="42" y="10"/>
                </a:lnTo>
                <a:lnTo>
                  <a:pt x="40" y="8"/>
                </a:lnTo>
                <a:lnTo>
                  <a:pt x="40" y="7"/>
                </a:lnTo>
                <a:lnTo>
                  <a:pt x="39" y="7"/>
                </a:lnTo>
                <a:lnTo>
                  <a:pt x="38" y="5"/>
                </a:lnTo>
                <a:lnTo>
                  <a:pt x="37" y="4"/>
                </a:lnTo>
                <a:lnTo>
                  <a:pt x="35" y="4"/>
                </a:lnTo>
                <a:lnTo>
                  <a:pt x="35" y="3"/>
                </a:lnTo>
                <a:lnTo>
                  <a:pt x="34" y="3"/>
                </a:lnTo>
                <a:lnTo>
                  <a:pt x="33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8" y="1"/>
                </a:lnTo>
                <a:lnTo>
                  <a:pt x="17" y="1"/>
                </a:lnTo>
                <a:lnTo>
                  <a:pt x="16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2" y="12"/>
                </a:lnTo>
                <a:lnTo>
                  <a:pt x="2" y="14"/>
                </a:lnTo>
                <a:lnTo>
                  <a:pt x="1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2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5" y="42"/>
                </a:lnTo>
                <a:lnTo>
                  <a:pt x="6" y="42"/>
                </a:lnTo>
                <a:lnTo>
                  <a:pt x="6" y="43"/>
                </a:lnTo>
                <a:lnTo>
                  <a:pt x="8" y="43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6" y="49"/>
                </a:lnTo>
                <a:lnTo>
                  <a:pt x="17" y="49"/>
                </a:lnTo>
                <a:lnTo>
                  <a:pt x="18" y="49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4" name="Freeform 62"/>
          <p:cNvSpPr>
            <a:spLocks/>
          </p:cNvSpPr>
          <p:nvPr/>
        </p:nvSpPr>
        <p:spPr bwMode="auto">
          <a:xfrm>
            <a:off x="6578600" y="3022600"/>
            <a:ext cx="601663" cy="20638"/>
          </a:xfrm>
          <a:custGeom>
            <a:avLst/>
            <a:gdLst>
              <a:gd name="T0" fmla="*/ 0 w 379"/>
              <a:gd name="T1" fmla="*/ 6 h 13"/>
              <a:gd name="T2" fmla="*/ 0 w 379"/>
              <a:gd name="T3" fmla="*/ 13 h 13"/>
              <a:gd name="T4" fmla="*/ 379 w 379"/>
              <a:gd name="T5" fmla="*/ 13 h 13"/>
              <a:gd name="T6" fmla="*/ 379 w 379"/>
              <a:gd name="T7" fmla="*/ 0 h 13"/>
              <a:gd name="T8" fmla="*/ 0 w 379"/>
              <a:gd name="T9" fmla="*/ 0 h 13"/>
              <a:gd name="T10" fmla="*/ 0 w 379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9"/>
              <a:gd name="T19" fmla="*/ 0 h 13"/>
              <a:gd name="T20" fmla="*/ 379 w 379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9" h="13">
                <a:moveTo>
                  <a:pt x="0" y="6"/>
                </a:moveTo>
                <a:lnTo>
                  <a:pt x="0" y="13"/>
                </a:lnTo>
                <a:lnTo>
                  <a:pt x="379" y="13"/>
                </a:lnTo>
                <a:lnTo>
                  <a:pt x="37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5" name="Freeform 63"/>
          <p:cNvSpPr>
            <a:spLocks/>
          </p:cNvSpPr>
          <p:nvPr/>
        </p:nvSpPr>
        <p:spPr bwMode="auto">
          <a:xfrm>
            <a:off x="5837238" y="3471863"/>
            <a:ext cx="74612" cy="82550"/>
          </a:xfrm>
          <a:custGeom>
            <a:avLst/>
            <a:gdLst>
              <a:gd name="T0" fmla="*/ 23 w 47"/>
              <a:gd name="T1" fmla="*/ 0 h 52"/>
              <a:gd name="T2" fmla="*/ 20 w 47"/>
              <a:gd name="T3" fmla="*/ 1 h 52"/>
              <a:gd name="T4" fmla="*/ 18 w 47"/>
              <a:gd name="T5" fmla="*/ 1 h 52"/>
              <a:gd name="T6" fmla="*/ 15 w 47"/>
              <a:gd name="T7" fmla="*/ 2 h 52"/>
              <a:gd name="T8" fmla="*/ 13 w 47"/>
              <a:gd name="T9" fmla="*/ 4 h 52"/>
              <a:gd name="T10" fmla="*/ 10 w 47"/>
              <a:gd name="T11" fmla="*/ 5 h 52"/>
              <a:gd name="T12" fmla="*/ 7 w 47"/>
              <a:gd name="T13" fmla="*/ 7 h 52"/>
              <a:gd name="T14" fmla="*/ 6 w 47"/>
              <a:gd name="T15" fmla="*/ 8 h 52"/>
              <a:gd name="T16" fmla="*/ 5 w 47"/>
              <a:gd name="T17" fmla="*/ 11 h 52"/>
              <a:gd name="T18" fmla="*/ 3 w 47"/>
              <a:gd name="T19" fmla="*/ 12 h 52"/>
              <a:gd name="T20" fmla="*/ 2 w 47"/>
              <a:gd name="T21" fmla="*/ 15 h 52"/>
              <a:gd name="T22" fmla="*/ 1 w 47"/>
              <a:gd name="T23" fmla="*/ 16 h 52"/>
              <a:gd name="T24" fmla="*/ 1 w 47"/>
              <a:gd name="T25" fmla="*/ 19 h 52"/>
              <a:gd name="T26" fmla="*/ 1 w 47"/>
              <a:gd name="T27" fmla="*/ 22 h 52"/>
              <a:gd name="T28" fmla="*/ 0 w 47"/>
              <a:gd name="T29" fmla="*/ 25 h 52"/>
              <a:gd name="T30" fmla="*/ 0 w 47"/>
              <a:gd name="T31" fmla="*/ 28 h 52"/>
              <a:gd name="T32" fmla="*/ 1 w 47"/>
              <a:gd name="T33" fmla="*/ 31 h 52"/>
              <a:gd name="T34" fmla="*/ 1 w 47"/>
              <a:gd name="T35" fmla="*/ 33 h 52"/>
              <a:gd name="T36" fmla="*/ 2 w 47"/>
              <a:gd name="T37" fmla="*/ 36 h 52"/>
              <a:gd name="T38" fmla="*/ 3 w 47"/>
              <a:gd name="T39" fmla="*/ 39 h 52"/>
              <a:gd name="T40" fmla="*/ 5 w 47"/>
              <a:gd name="T41" fmla="*/ 40 h 52"/>
              <a:gd name="T42" fmla="*/ 6 w 47"/>
              <a:gd name="T43" fmla="*/ 43 h 52"/>
              <a:gd name="T44" fmla="*/ 7 w 47"/>
              <a:gd name="T45" fmla="*/ 45 h 52"/>
              <a:gd name="T46" fmla="*/ 10 w 47"/>
              <a:gd name="T47" fmla="*/ 46 h 52"/>
              <a:gd name="T48" fmla="*/ 13 w 47"/>
              <a:gd name="T49" fmla="*/ 47 h 52"/>
              <a:gd name="T50" fmla="*/ 15 w 47"/>
              <a:gd name="T51" fmla="*/ 49 h 52"/>
              <a:gd name="T52" fmla="*/ 18 w 47"/>
              <a:gd name="T53" fmla="*/ 50 h 52"/>
              <a:gd name="T54" fmla="*/ 20 w 47"/>
              <a:gd name="T55" fmla="*/ 50 h 52"/>
              <a:gd name="T56" fmla="*/ 23 w 47"/>
              <a:gd name="T57" fmla="*/ 52 h 52"/>
              <a:gd name="T58" fmla="*/ 26 w 47"/>
              <a:gd name="T59" fmla="*/ 50 h 52"/>
              <a:gd name="T60" fmla="*/ 28 w 47"/>
              <a:gd name="T61" fmla="*/ 50 h 52"/>
              <a:gd name="T62" fmla="*/ 31 w 47"/>
              <a:gd name="T63" fmla="*/ 50 h 52"/>
              <a:gd name="T64" fmla="*/ 34 w 47"/>
              <a:gd name="T65" fmla="*/ 49 h 52"/>
              <a:gd name="T66" fmla="*/ 36 w 47"/>
              <a:gd name="T67" fmla="*/ 47 h 52"/>
              <a:gd name="T68" fmla="*/ 37 w 47"/>
              <a:gd name="T69" fmla="*/ 46 h 52"/>
              <a:gd name="T70" fmla="*/ 40 w 47"/>
              <a:gd name="T71" fmla="*/ 43 h 52"/>
              <a:gd name="T72" fmla="*/ 41 w 47"/>
              <a:gd name="T73" fmla="*/ 42 h 52"/>
              <a:gd name="T74" fmla="*/ 44 w 47"/>
              <a:gd name="T75" fmla="*/ 39 h 52"/>
              <a:gd name="T76" fmla="*/ 45 w 47"/>
              <a:gd name="T77" fmla="*/ 36 h 52"/>
              <a:gd name="T78" fmla="*/ 47 w 47"/>
              <a:gd name="T79" fmla="*/ 33 h 52"/>
              <a:gd name="T80" fmla="*/ 47 w 47"/>
              <a:gd name="T81" fmla="*/ 31 h 52"/>
              <a:gd name="T82" fmla="*/ 47 w 47"/>
              <a:gd name="T83" fmla="*/ 28 h 52"/>
              <a:gd name="T84" fmla="*/ 47 w 47"/>
              <a:gd name="T85" fmla="*/ 25 h 52"/>
              <a:gd name="T86" fmla="*/ 47 w 47"/>
              <a:gd name="T87" fmla="*/ 22 h 52"/>
              <a:gd name="T88" fmla="*/ 47 w 47"/>
              <a:gd name="T89" fmla="*/ 19 h 52"/>
              <a:gd name="T90" fmla="*/ 45 w 47"/>
              <a:gd name="T91" fmla="*/ 16 h 52"/>
              <a:gd name="T92" fmla="*/ 44 w 47"/>
              <a:gd name="T93" fmla="*/ 14 h 52"/>
              <a:gd name="T94" fmla="*/ 43 w 47"/>
              <a:gd name="T95" fmla="*/ 11 h 52"/>
              <a:gd name="T96" fmla="*/ 41 w 47"/>
              <a:gd name="T97" fmla="*/ 8 h 52"/>
              <a:gd name="T98" fmla="*/ 39 w 47"/>
              <a:gd name="T99" fmla="*/ 7 h 52"/>
              <a:gd name="T100" fmla="*/ 36 w 47"/>
              <a:gd name="T101" fmla="*/ 5 h 52"/>
              <a:gd name="T102" fmla="*/ 35 w 47"/>
              <a:gd name="T103" fmla="*/ 4 h 52"/>
              <a:gd name="T104" fmla="*/ 32 w 47"/>
              <a:gd name="T105" fmla="*/ 2 h 52"/>
              <a:gd name="T106" fmla="*/ 30 w 47"/>
              <a:gd name="T107" fmla="*/ 1 h 52"/>
              <a:gd name="T108" fmla="*/ 27 w 47"/>
              <a:gd name="T109" fmla="*/ 1 h 52"/>
              <a:gd name="T110" fmla="*/ 24 w 47"/>
              <a:gd name="T111" fmla="*/ 1 h 52"/>
              <a:gd name="T112" fmla="*/ 23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0"/>
                </a:lnTo>
                <a:lnTo>
                  <a:pt x="22" y="1"/>
                </a:lnTo>
                <a:lnTo>
                  <a:pt x="20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2"/>
                </a:lnTo>
                <a:lnTo>
                  <a:pt x="14" y="2"/>
                </a:lnTo>
                <a:lnTo>
                  <a:pt x="13" y="4"/>
                </a:lnTo>
                <a:lnTo>
                  <a:pt x="11" y="4"/>
                </a:lnTo>
                <a:lnTo>
                  <a:pt x="10" y="5"/>
                </a:lnTo>
                <a:lnTo>
                  <a:pt x="9" y="7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3" y="11"/>
                </a:lnTo>
                <a:lnTo>
                  <a:pt x="3" y="12"/>
                </a:lnTo>
                <a:lnTo>
                  <a:pt x="3" y="14"/>
                </a:lnTo>
                <a:lnTo>
                  <a:pt x="2" y="15"/>
                </a:lnTo>
                <a:lnTo>
                  <a:pt x="2" y="16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1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1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3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7" y="43"/>
                </a:lnTo>
                <a:lnTo>
                  <a:pt x="7" y="45"/>
                </a:lnTo>
                <a:lnTo>
                  <a:pt x="9" y="45"/>
                </a:lnTo>
                <a:lnTo>
                  <a:pt x="10" y="46"/>
                </a:lnTo>
                <a:lnTo>
                  <a:pt x="11" y="47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0" y="50"/>
                </a:lnTo>
                <a:lnTo>
                  <a:pt x="22" y="50"/>
                </a:lnTo>
                <a:lnTo>
                  <a:pt x="23" y="52"/>
                </a:lnTo>
                <a:lnTo>
                  <a:pt x="24" y="50"/>
                </a:lnTo>
                <a:lnTo>
                  <a:pt x="26" y="50"/>
                </a:lnTo>
                <a:lnTo>
                  <a:pt x="27" y="50"/>
                </a:lnTo>
                <a:lnTo>
                  <a:pt x="28" y="50"/>
                </a:lnTo>
                <a:lnTo>
                  <a:pt x="30" y="50"/>
                </a:lnTo>
                <a:lnTo>
                  <a:pt x="31" y="50"/>
                </a:lnTo>
                <a:lnTo>
                  <a:pt x="32" y="49"/>
                </a:lnTo>
                <a:lnTo>
                  <a:pt x="34" y="49"/>
                </a:lnTo>
                <a:lnTo>
                  <a:pt x="35" y="47"/>
                </a:lnTo>
                <a:lnTo>
                  <a:pt x="36" y="47"/>
                </a:lnTo>
                <a:lnTo>
                  <a:pt x="36" y="46"/>
                </a:lnTo>
                <a:lnTo>
                  <a:pt x="37" y="46"/>
                </a:lnTo>
                <a:lnTo>
                  <a:pt x="39" y="45"/>
                </a:lnTo>
                <a:lnTo>
                  <a:pt x="40" y="43"/>
                </a:lnTo>
                <a:lnTo>
                  <a:pt x="41" y="43"/>
                </a:lnTo>
                <a:lnTo>
                  <a:pt x="41" y="42"/>
                </a:lnTo>
                <a:lnTo>
                  <a:pt x="43" y="40"/>
                </a:lnTo>
                <a:lnTo>
                  <a:pt x="44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7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7" y="18"/>
                </a:lnTo>
                <a:lnTo>
                  <a:pt x="45" y="16"/>
                </a:lnTo>
                <a:lnTo>
                  <a:pt x="45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1" y="9"/>
                </a:lnTo>
                <a:lnTo>
                  <a:pt x="41" y="8"/>
                </a:lnTo>
                <a:lnTo>
                  <a:pt x="40" y="8"/>
                </a:lnTo>
                <a:lnTo>
                  <a:pt x="39" y="7"/>
                </a:lnTo>
                <a:lnTo>
                  <a:pt x="37" y="5"/>
                </a:lnTo>
                <a:lnTo>
                  <a:pt x="36" y="5"/>
                </a:lnTo>
                <a:lnTo>
                  <a:pt x="36" y="4"/>
                </a:lnTo>
                <a:lnTo>
                  <a:pt x="35" y="4"/>
                </a:lnTo>
                <a:lnTo>
                  <a:pt x="34" y="2"/>
                </a:lnTo>
                <a:lnTo>
                  <a:pt x="32" y="2"/>
                </a:lnTo>
                <a:lnTo>
                  <a:pt x="31" y="1"/>
                </a:lnTo>
                <a:lnTo>
                  <a:pt x="30" y="1"/>
                </a:lnTo>
                <a:lnTo>
                  <a:pt x="28" y="1"/>
                </a:lnTo>
                <a:lnTo>
                  <a:pt x="27" y="1"/>
                </a:lnTo>
                <a:lnTo>
                  <a:pt x="26" y="1"/>
                </a:lnTo>
                <a:lnTo>
                  <a:pt x="24" y="1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6" name="Freeform 64"/>
          <p:cNvSpPr>
            <a:spLocks/>
          </p:cNvSpPr>
          <p:nvPr/>
        </p:nvSpPr>
        <p:spPr bwMode="auto">
          <a:xfrm>
            <a:off x="5873750" y="3502025"/>
            <a:ext cx="233363" cy="20638"/>
          </a:xfrm>
          <a:custGeom>
            <a:avLst/>
            <a:gdLst>
              <a:gd name="T0" fmla="*/ 147 w 147"/>
              <a:gd name="T1" fmla="*/ 7 h 13"/>
              <a:gd name="T2" fmla="*/ 147 w 147"/>
              <a:gd name="T3" fmla="*/ 0 h 13"/>
              <a:gd name="T4" fmla="*/ 0 w 147"/>
              <a:gd name="T5" fmla="*/ 0 h 13"/>
              <a:gd name="T6" fmla="*/ 0 w 147"/>
              <a:gd name="T7" fmla="*/ 13 h 13"/>
              <a:gd name="T8" fmla="*/ 147 w 147"/>
              <a:gd name="T9" fmla="*/ 13 h 13"/>
              <a:gd name="T10" fmla="*/ 147 w 147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7"/>
              <a:gd name="T19" fmla="*/ 0 h 13"/>
              <a:gd name="T20" fmla="*/ 147 w 147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7" h="13">
                <a:moveTo>
                  <a:pt x="147" y="7"/>
                </a:moveTo>
                <a:lnTo>
                  <a:pt x="147" y="0"/>
                </a:lnTo>
                <a:lnTo>
                  <a:pt x="0" y="0"/>
                </a:lnTo>
                <a:lnTo>
                  <a:pt x="0" y="13"/>
                </a:lnTo>
                <a:lnTo>
                  <a:pt x="147" y="13"/>
                </a:lnTo>
                <a:lnTo>
                  <a:pt x="147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7" name="Freeform 65"/>
          <p:cNvSpPr>
            <a:spLocks/>
          </p:cNvSpPr>
          <p:nvPr/>
        </p:nvSpPr>
        <p:spPr bwMode="auto">
          <a:xfrm>
            <a:off x="7143750" y="3471863"/>
            <a:ext cx="74613" cy="82550"/>
          </a:xfrm>
          <a:custGeom>
            <a:avLst/>
            <a:gdLst>
              <a:gd name="T0" fmla="*/ 23 w 47"/>
              <a:gd name="T1" fmla="*/ 52 h 52"/>
              <a:gd name="T2" fmla="*/ 26 w 47"/>
              <a:gd name="T3" fmla="*/ 50 h 52"/>
              <a:gd name="T4" fmla="*/ 29 w 47"/>
              <a:gd name="T5" fmla="*/ 50 h 52"/>
              <a:gd name="T6" fmla="*/ 31 w 47"/>
              <a:gd name="T7" fmla="*/ 49 h 52"/>
              <a:gd name="T8" fmla="*/ 34 w 47"/>
              <a:gd name="T9" fmla="*/ 49 h 52"/>
              <a:gd name="T10" fmla="*/ 37 w 47"/>
              <a:gd name="T11" fmla="*/ 46 h 52"/>
              <a:gd name="T12" fmla="*/ 38 w 47"/>
              <a:gd name="T13" fmla="*/ 45 h 52"/>
              <a:gd name="T14" fmla="*/ 40 w 47"/>
              <a:gd name="T15" fmla="*/ 43 h 52"/>
              <a:gd name="T16" fmla="*/ 42 w 47"/>
              <a:gd name="T17" fmla="*/ 40 h 52"/>
              <a:gd name="T18" fmla="*/ 43 w 47"/>
              <a:gd name="T19" fmla="*/ 39 h 52"/>
              <a:gd name="T20" fmla="*/ 44 w 47"/>
              <a:gd name="T21" fmla="*/ 36 h 52"/>
              <a:gd name="T22" fmla="*/ 46 w 47"/>
              <a:gd name="T23" fmla="*/ 35 h 52"/>
              <a:gd name="T24" fmla="*/ 46 w 47"/>
              <a:gd name="T25" fmla="*/ 32 h 52"/>
              <a:gd name="T26" fmla="*/ 47 w 47"/>
              <a:gd name="T27" fmla="*/ 29 h 52"/>
              <a:gd name="T28" fmla="*/ 47 w 47"/>
              <a:gd name="T29" fmla="*/ 26 h 52"/>
              <a:gd name="T30" fmla="*/ 47 w 47"/>
              <a:gd name="T31" fmla="*/ 24 h 52"/>
              <a:gd name="T32" fmla="*/ 47 w 47"/>
              <a:gd name="T33" fmla="*/ 21 h 52"/>
              <a:gd name="T34" fmla="*/ 46 w 47"/>
              <a:gd name="T35" fmla="*/ 18 h 52"/>
              <a:gd name="T36" fmla="*/ 44 w 47"/>
              <a:gd name="T37" fmla="*/ 15 h 52"/>
              <a:gd name="T38" fmla="*/ 43 w 47"/>
              <a:gd name="T39" fmla="*/ 12 h 52"/>
              <a:gd name="T40" fmla="*/ 42 w 47"/>
              <a:gd name="T41" fmla="*/ 11 h 52"/>
              <a:gd name="T42" fmla="*/ 40 w 47"/>
              <a:gd name="T43" fmla="*/ 8 h 52"/>
              <a:gd name="T44" fmla="*/ 38 w 47"/>
              <a:gd name="T45" fmla="*/ 7 h 52"/>
              <a:gd name="T46" fmla="*/ 37 w 47"/>
              <a:gd name="T47" fmla="*/ 5 h 52"/>
              <a:gd name="T48" fmla="*/ 34 w 47"/>
              <a:gd name="T49" fmla="*/ 2 h 52"/>
              <a:gd name="T50" fmla="*/ 31 w 47"/>
              <a:gd name="T51" fmla="*/ 2 h 52"/>
              <a:gd name="T52" fmla="*/ 29 w 47"/>
              <a:gd name="T53" fmla="*/ 1 h 52"/>
              <a:gd name="T54" fmla="*/ 26 w 47"/>
              <a:gd name="T55" fmla="*/ 1 h 52"/>
              <a:gd name="T56" fmla="*/ 23 w 47"/>
              <a:gd name="T57" fmla="*/ 0 h 52"/>
              <a:gd name="T58" fmla="*/ 21 w 47"/>
              <a:gd name="T59" fmla="*/ 1 h 52"/>
              <a:gd name="T60" fmla="*/ 18 w 47"/>
              <a:gd name="T61" fmla="*/ 1 h 52"/>
              <a:gd name="T62" fmla="*/ 16 w 47"/>
              <a:gd name="T63" fmla="*/ 2 h 52"/>
              <a:gd name="T64" fmla="*/ 13 w 47"/>
              <a:gd name="T65" fmla="*/ 2 h 52"/>
              <a:gd name="T66" fmla="*/ 10 w 47"/>
              <a:gd name="T67" fmla="*/ 5 h 52"/>
              <a:gd name="T68" fmla="*/ 9 w 47"/>
              <a:gd name="T69" fmla="*/ 7 h 52"/>
              <a:gd name="T70" fmla="*/ 6 w 47"/>
              <a:gd name="T71" fmla="*/ 8 h 52"/>
              <a:gd name="T72" fmla="*/ 5 w 47"/>
              <a:gd name="T73" fmla="*/ 11 h 52"/>
              <a:gd name="T74" fmla="*/ 4 w 47"/>
              <a:gd name="T75" fmla="*/ 12 h 52"/>
              <a:gd name="T76" fmla="*/ 2 w 47"/>
              <a:gd name="T77" fmla="*/ 15 h 52"/>
              <a:gd name="T78" fmla="*/ 1 w 47"/>
              <a:gd name="T79" fmla="*/ 16 h 52"/>
              <a:gd name="T80" fmla="*/ 1 w 47"/>
              <a:gd name="T81" fmla="*/ 19 h 52"/>
              <a:gd name="T82" fmla="*/ 0 w 47"/>
              <a:gd name="T83" fmla="*/ 22 h 52"/>
              <a:gd name="T84" fmla="*/ 0 w 47"/>
              <a:gd name="T85" fmla="*/ 25 h 52"/>
              <a:gd name="T86" fmla="*/ 0 w 47"/>
              <a:gd name="T87" fmla="*/ 28 h 52"/>
              <a:gd name="T88" fmla="*/ 0 w 47"/>
              <a:gd name="T89" fmla="*/ 31 h 52"/>
              <a:gd name="T90" fmla="*/ 1 w 47"/>
              <a:gd name="T91" fmla="*/ 33 h 52"/>
              <a:gd name="T92" fmla="*/ 2 w 47"/>
              <a:gd name="T93" fmla="*/ 36 h 52"/>
              <a:gd name="T94" fmla="*/ 4 w 47"/>
              <a:gd name="T95" fmla="*/ 39 h 52"/>
              <a:gd name="T96" fmla="*/ 5 w 47"/>
              <a:gd name="T97" fmla="*/ 40 h 52"/>
              <a:gd name="T98" fmla="*/ 6 w 47"/>
              <a:gd name="T99" fmla="*/ 43 h 52"/>
              <a:gd name="T100" fmla="*/ 9 w 47"/>
              <a:gd name="T101" fmla="*/ 45 h 52"/>
              <a:gd name="T102" fmla="*/ 10 w 47"/>
              <a:gd name="T103" fmla="*/ 46 h 52"/>
              <a:gd name="T104" fmla="*/ 13 w 47"/>
              <a:gd name="T105" fmla="*/ 49 h 52"/>
              <a:gd name="T106" fmla="*/ 16 w 47"/>
              <a:gd name="T107" fmla="*/ 49 h 52"/>
              <a:gd name="T108" fmla="*/ 18 w 47"/>
              <a:gd name="T109" fmla="*/ 50 h 52"/>
              <a:gd name="T110" fmla="*/ 21 w 47"/>
              <a:gd name="T111" fmla="*/ 50 h 52"/>
              <a:gd name="T112" fmla="*/ 23 w 47"/>
              <a:gd name="T113" fmla="*/ 52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3" y="49"/>
                </a:lnTo>
                <a:lnTo>
                  <a:pt x="34" y="49"/>
                </a:lnTo>
                <a:lnTo>
                  <a:pt x="35" y="47"/>
                </a:lnTo>
                <a:lnTo>
                  <a:pt x="37" y="46"/>
                </a:lnTo>
                <a:lnTo>
                  <a:pt x="38" y="46"/>
                </a:lnTo>
                <a:lnTo>
                  <a:pt x="38" y="45"/>
                </a:lnTo>
                <a:lnTo>
                  <a:pt x="39" y="45"/>
                </a:lnTo>
                <a:lnTo>
                  <a:pt x="40" y="43"/>
                </a:lnTo>
                <a:lnTo>
                  <a:pt x="42" y="42"/>
                </a:lnTo>
                <a:lnTo>
                  <a:pt x="42" y="40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4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6" y="19"/>
                </a:lnTo>
                <a:lnTo>
                  <a:pt x="46" y="18"/>
                </a:lnTo>
                <a:lnTo>
                  <a:pt x="46" y="16"/>
                </a:lnTo>
                <a:lnTo>
                  <a:pt x="44" y="15"/>
                </a:lnTo>
                <a:lnTo>
                  <a:pt x="44" y="14"/>
                </a:lnTo>
                <a:lnTo>
                  <a:pt x="43" y="12"/>
                </a:lnTo>
                <a:lnTo>
                  <a:pt x="43" y="11"/>
                </a:lnTo>
                <a:lnTo>
                  <a:pt x="42" y="11"/>
                </a:lnTo>
                <a:lnTo>
                  <a:pt x="42" y="9"/>
                </a:lnTo>
                <a:lnTo>
                  <a:pt x="40" y="8"/>
                </a:lnTo>
                <a:lnTo>
                  <a:pt x="39" y="7"/>
                </a:lnTo>
                <a:lnTo>
                  <a:pt x="38" y="7"/>
                </a:lnTo>
                <a:lnTo>
                  <a:pt x="38" y="5"/>
                </a:lnTo>
                <a:lnTo>
                  <a:pt x="37" y="5"/>
                </a:lnTo>
                <a:lnTo>
                  <a:pt x="35" y="4"/>
                </a:lnTo>
                <a:lnTo>
                  <a:pt x="34" y="2"/>
                </a:lnTo>
                <a:lnTo>
                  <a:pt x="33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20" y="1"/>
                </a:lnTo>
                <a:lnTo>
                  <a:pt x="18" y="1"/>
                </a:lnTo>
                <a:lnTo>
                  <a:pt x="17" y="1"/>
                </a:lnTo>
                <a:lnTo>
                  <a:pt x="16" y="2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9" y="7"/>
                </a:lnTo>
                <a:lnTo>
                  <a:pt x="8" y="7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2" y="14"/>
                </a:lnTo>
                <a:lnTo>
                  <a:pt x="2" y="15"/>
                </a:lnTo>
                <a:lnTo>
                  <a:pt x="1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6" y="49"/>
                </a:lnTo>
                <a:lnTo>
                  <a:pt x="17" y="50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8" name="Freeform 66"/>
          <p:cNvSpPr>
            <a:spLocks/>
          </p:cNvSpPr>
          <p:nvPr/>
        </p:nvSpPr>
        <p:spPr bwMode="auto">
          <a:xfrm>
            <a:off x="6935788" y="3502025"/>
            <a:ext cx="244475" cy="20638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9" name="Freeform 67"/>
          <p:cNvSpPr>
            <a:spLocks/>
          </p:cNvSpPr>
          <p:nvPr/>
        </p:nvSpPr>
        <p:spPr bwMode="auto">
          <a:xfrm>
            <a:off x="6761163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0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0 w 58"/>
              <a:gd name="T33" fmla="*/ 61 h 61"/>
              <a:gd name="T34" fmla="*/ 10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5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0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0" y="57"/>
                </a:lnTo>
                <a:lnTo>
                  <a:pt x="10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0" name="Freeform 68"/>
          <p:cNvSpPr>
            <a:spLocks/>
          </p:cNvSpPr>
          <p:nvPr/>
        </p:nvSpPr>
        <p:spPr bwMode="auto">
          <a:xfrm>
            <a:off x="6853238" y="3416300"/>
            <a:ext cx="90487" cy="96838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6 w 57"/>
              <a:gd name="T5" fmla="*/ 46 h 61"/>
              <a:gd name="T6" fmla="*/ 53 w 57"/>
              <a:gd name="T7" fmla="*/ 40 h 61"/>
              <a:gd name="T8" fmla="*/ 52 w 57"/>
              <a:gd name="T9" fmla="*/ 35 h 61"/>
              <a:gd name="T10" fmla="*/ 48 w 57"/>
              <a:gd name="T11" fmla="*/ 30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4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7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5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2" y="35"/>
                </a:lnTo>
                <a:lnTo>
                  <a:pt x="51" y="32"/>
                </a:lnTo>
                <a:lnTo>
                  <a:pt x="48" y="30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4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7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5" y="51"/>
                </a:lnTo>
                <a:lnTo>
                  <a:pt x="45" y="54"/>
                </a:lnTo>
                <a:lnTo>
                  <a:pt x="45" y="57"/>
                </a:lnTo>
                <a:lnTo>
                  <a:pt x="45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1" name="Freeform 69"/>
          <p:cNvSpPr>
            <a:spLocks/>
          </p:cNvSpPr>
          <p:nvPr/>
        </p:nvSpPr>
        <p:spPr bwMode="auto">
          <a:xfrm>
            <a:off x="6686550" y="3416300"/>
            <a:ext cx="90488" cy="96838"/>
          </a:xfrm>
          <a:custGeom>
            <a:avLst/>
            <a:gdLst>
              <a:gd name="T0" fmla="*/ 3 w 57"/>
              <a:gd name="T1" fmla="*/ 12 h 61"/>
              <a:gd name="T2" fmla="*/ 6 w 57"/>
              <a:gd name="T3" fmla="*/ 12 h 61"/>
              <a:gd name="T4" fmla="*/ 12 w 57"/>
              <a:gd name="T5" fmla="*/ 14 h 61"/>
              <a:gd name="T6" fmla="*/ 16 w 57"/>
              <a:gd name="T7" fmla="*/ 15 h 61"/>
              <a:gd name="T8" fmla="*/ 20 w 57"/>
              <a:gd name="T9" fmla="*/ 16 h 61"/>
              <a:gd name="T10" fmla="*/ 23 w 57"/>
              <a:gd name="T11" fmla="*/ 19 h 61"/>
              <a:gd name="T12" fmla="*/ 27 w 57"/>
              <a:gd name="T13" fmla="*/ 22 h 61"/>
              <a:gd name="T14" fmla="*/ 31 w 57"/>
              <a:gd name="T15" fmla="*/ 25 h 61"/>
              <a:gd name="T16" fmla="*/ 34 w 57"/>
              <a:gd name="T17" fmla="*/ 28 h 61"/>
              <a:gd name="T18" fmla="*/ 38 w 57"/>
              <a:gd name="T19" fmla="*/ 32 h 61"/>
              <a:gd name="T20" fmla="*/ 40 w 57"/>
              <a:gd name="T21" fmla="*/ 36 h 61"/>
              <a:gd name="T22" fmla="*/ 42 w 57"/>
              <a:gd name="T23" fmla="*/ 40 h 61"/>
              <a:gd name="T24" fmla="*/ 44 w 57"/>
              <a:gd name="T25" fmla="*/ 44 h 61"/>
              <a:gd name="T26" fmla="*/ 46 w 57"/>
              <a:gd name="T27" fmla="*/ 50 h 61"/>
              <a:gd name="T28" fmla="*/ 46 w 57"/>
              <a:gd name="T29" fmla="*/ 54 h 61"/>
              <a:gd name="T30" fmla="*/ 47 w 57"/>
              <a:gd name="T31" fmla="*/ 60 h 61"/>
              <a:gd name="T32" fmla="*/ 57 w 57"/>
              <a:gd name="T33" fmla="*/ 61 h 61"/>
              <a:gd name="T34" fmla="*/ 57 w 57"/>
              <a:gd name="T35" fmla="*/ 56 h 61"/>
              <a:gd name="T36" fmla="*/ 56 w 57"/>
              <a:gd name="T37" fmla="*/ 50 h 61"/>
              <a:gd name="T38" fmla="*/ 55 w 57"/>
              <a:gd name="T39" fmla="*/ 43 h 61"/>
              <a:gd name="T40" fmla="*/ 54 w 57"/>
              <a:gd name="T41" fmla="*/ 37 h 61"/>
              <a:gd name="T42" fmla="*/ 51 w 57"/>
              <a:gd name="T43" fmla="*/ 32 h 61"/>
              <a:gd name="T44" fmla="*/ 48 w 57"/>
              <a:gd name="T45" fmla="*/ 28 h 61"/>
              <a:gd name="T46" fmla="*/ 44 w 57"/>
              <a:gd name="T47" fmla="*/ 22 h 61"/>
              <a:gd name="T48" fmla="*/ 40 w 57"/>
              <a:gd name="T49" fmla="*/ 18 h 61"/>
              <a:gd name="T50" fmla="*/ 37 w 57"/>
              <a:gd name="T51" fmla="*/ 14 h 61"/>
              <a:gd name="T52" fmla="*/ 33 w 57"/>
              <a:gd name="T53" fmla="*/ 11 h 61"/>
              <a:gd name="T54" fmla="*/ 27 w 57"/>
              <a:gd name="T55" fmla="*/ 8 h 61"/>
              <a:gd name="T56" fmla="*/ 22 w 57"/>
              <a:gd name="T57" fmla="*/ 5 h 61"/>
              <a:gd name="T58" fmla="*/ 17 w 57"/>
              <a:gd name="T59" fmla="*/ 2 h 61"/>
              <a:gd name="T60" fmla="*/ 12 w 57"/>
              <a:gd name="T61" fmla="*/ 1 h 61"/>
              <a:gd name="T62" fmla="*/ 5 w 57"/>
              <a:gd name="T63" fmla="*/ 1 h 61"/>
              <a:gd name="T64" fmla="*/ 0 w 57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2" name="Freeform 70"/>
          <p:cNvSpPr>
            <a:spLocks/>
          </p:cNvSpPr>
          <p:nvPr/>
        </p:nvSpPr>
        <p:spPr bwMode="auto">
          <a:xfrm>
            <a:off x="6594475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2 w 58"/>
              <a:gd name="T5" fmla="*/ 50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4 w 58"/>
              <a:gd name="T15" fmla="*/ 28 h 61"/>
              <a:gd name="T16" fmla="*/ 26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8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1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9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1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4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3" name="Freeform 71"/>
          <p:cNvSpPr>
            <a:spLocks/>
          </p:cNvSpPr>
          <p:nvPr/>
        </p:nvSpPr>
        <p:spPr bwMode="auto">
          <a:xfrm>
            <a:off x="6429375" y="3416300"/>
            <a:ext cx="90488" cy="96838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9 w 57"/>
              <a:gd name="T15" fmla="*/ 16 h 61"/>
              <a:gd name="T16" fmla="*/ 15 w 57"/>
              <a:gd name="T17" fmla="*/ 21 h 61"/>
              <a:gd name="T18" fmla="*/ 11 w 57"/>
              <a:gd name="T19" fmla="*/ 25 h 61"/>
              <a:gd name="T20" fmla="*/ 7 w 57"/>
              <a:gd name="T21" fmla="*/ 30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1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1 h 61"/>
              <a:gd name="T38" fmla="*/ 13 w 57"/>
              <a:gd name="T39" fmla="*/ 47 h 61"/>
              <a:gd name="T40" fmla="*/ 14 w 57"/>
              <a:gd name="T41" fmla="*/ 43 h 61"/>
              <a:gd name="T42" fmla="*/ 17 w 57"/>
              <a:gd name="T43" fmla="*/ 37 h 61"/>
              <a:gd name="T44" fmla="*/ 19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6 h 61"/>
              <a:gd name="T58" fmla="*/ 44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1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1" y="25"/>
                </a:lnTo>
                <a:lnTo>
                  <a:pt x="10" y="28"/>
                </a:lnTo>
                <a:lnTo>
                  <a:pt x="7" y="30"/>
                </a:lnTo>
                <a:lnTo>
                  <a:pt x="6" y="32"/>
                </a:lnTo>
                <a:lnTo>
                  <a:pt x="5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1" y="57"/>
                </a:lnTo>
                <a:lnTo>
                  <a:pt x="11" y="54"/>
                </a:lnTo>
                <a:lnTo>
                  <a:pt x="11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9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1" y="15"/>
                </a:lnTo>
                <a:lnTo>
                  <a:pt x="44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4" name="Freeform 72"/>
          <p:cNvSpPr>
            <a:spLocks/>
          </p:cNvSpPr>
          <p:nvPr/>
        </p:nvSpPr>
        <p:spPr bwMode="auto">
          <a:xfrm>
            <a:off x="6519863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6 w 58"/>
              <a:gd name="T5" fmla="*/ 46 h 61"/>
              <a:gd name="T6" fmla="*/ 55 w 58"/>
              <a:gd name="T7" fmla="*/ 40 h 61"/>
              <a:gd name="T8" fmla="*/ 53 w 58"/>
              <a:gd name="T9" fmla="*/ 35 h 61"/>
              <a:gd name="T10" fmla="*/ 50 w 58"/>
              <a:gd name="T11" fmla="*/ 30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6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2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6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2" y="37"/>
                </a:lnTo>
                <a:lnTo>
                  <a:pt x="42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5" name="Freeform 73"/>
          <p:cNvSpPr>
            <a:spLocks/>
          </p:cNvSpPr>
          <p:nvPr/>
        </p:nvSpPr>
        <p:spPr bwMode="auto">
          <a:xfrm>
            <a:off x="6353175" y="3416300"/>
            <a:ext cx="92075" cy="96838"/>
          </a:xfrm>
          <a:custGeom>
            <a:avLst/>
            <a:gdLst>
              <a:gd name="T0" fmla="*/ 3 w 58"/>
              <a:gd name="T1" fmla="*/ 12 h 61"/>
              <a:gd name="T2" fmla="*/ 8 w 58"/>
              <a:gd name="T3" fmla="*/ 12 h 61"/>
              <a:gd name="T4" fmla="*/ 12 w 58"/>
              <a:gd name="T5" fmla="*/ 14 h 61"/>
              <a:gd name="T6" fmla="*/ 17 w 58"/>
              <a:gd name="T7" fmla="*/ 15 h 61"/>
              <a:gd name="T8" fmla="*/ 21 w 58"/>
              <a:gd name="T9" fmla="*/ 16 h 61"/>
              <a:gd name="T10" fmla="*/ 25 w 58"/>
              <a:gd name="T11" fmla="*/ 19 h 61"/>
              <a:gd name="T12" fmla="*/ 29 w 58"/>
              <a:gd name="T13" fmla="*/ 22 h 61"/>
              <a:gd name="T14" fmla="*/ 32 w 58"/>
              <a:gd name="T15" fmla="*/ 25 h 61"/>
              <a:gd name="T16" fmla="*/ 36 w 58"/>
              <a:gd name="T17" fmla="*/ 28 h 61"/>
              <a:gd name="T18" fmla="*/ 38 w 58"/>
              <a:gd name="T19" fmla="*/ 32 h 61"/>
              <a:gd name="T20" fmla="*/ 41 w 58"/>
              <a:gd name="T21" fmla="*/ 36 h 61"/>
              <a:gd name="T22" fmla="*/ 44 w 58"/>
              <a:gd name="T23" fmla="*/ 40 h 61"/>
              <a:gd name="T24" fmla="*/ 45 w 58"/>
              <a:gd name="T25" fmla="*/ 44 h 61"/>
              <a:gd name="T26" fmla="*/ 46 w 58"/>
              <a:gd name="T27" fmla="*/ 50 h 61"/>
              <a:gd name="T28" fmla="*/ 48 w 58"/>
              <a:gd name="T29" fmla="*/ 54 h 61"/>
              <a:gd name="T30" fmla="*/ 48 w 58"/>
              <a:gd name="T31" fmla="*/ 60 h 61"/>
              <a:gd name="T32" fmla="*/ 58 w 58"/>
              <a:gd name="T33" fmla="*/ 61 h 61"/>
              <a:gd name="T34" fmla="*/ 58 w 58"/>
              <a:gd name="T35" fmla="*/ 56 h 61"/>
              <a:gd name="T36" fmla="*/ 58 w 58"/>
              <a:gd name="T37" fmla="*/ 50 h 61"/>
              <a:gd name="T38" fmla="*/ 55 w 58"/>
              <a:gd name="T39" fmla="*/ 43 h 61"/>
              <a:gd name="T40" fmla="*/ 54 w 58"/>
              <a:gd name="T41" fmla="*/ 37 h 61"/>
              <a:gd name="T42" fmla="*/ 52 w 58"/>
              <a:gd name="T43" fmla="*/ 32 h 61"/>
              <a:gd name="T44" fmla="*/ 49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7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6" y="12"/>
                </a:lnTo>
                <a:lnTo>
                  <a:pt x="8" y="12"/>
                </a:lnTo>
                <a:lnTo>
                  <a:pt x="11" y="12"/>
                </a:lnTo>
                <a:lnTo>
                  <a:pt x="12" y="14"/>
                </a:lnTo>
                <a:lnTo>
                  <a:pt x="15" y="14"/>
                </a:lnTo>
                <a:lnTo>
                  <a:pt x="17" y="15"/>
                </a:lnTo>
                <a:lnTo>
                  <a:pt x="19" y="16"/>
                </a:lnTo>
                <a:lnTo>
                  <a:pt x="21" y="16"/>
                </a:lnTo>
                <a:lnTo>
                  <a:pt x="23" y="18"/>
                </a:lnTo>
                <a:lnTo>
                  <a:pt x="25" y="19"/>
                </a:lnTo>
                <a:lnTo>
                  <a:pt x="27" y="21"/>
                </a:lnTo>
                <a:lnTo>
                  <a:pt x="29" y="22"/>
                </a:lnTo>
                <a:lnTo>
                  <a:pt x="31" y="23"/>
                </a:lnTo>
                <a:lnTo>
                  <a:pt x="32" y="25"/>
                </a:lnTo>
                <a:lnTo>
                  <a:pt x="35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40" y="33"/>
                </a:lnTo>
                <a:lnTo>
                  <a:pt x="41" y="36"/>
                </a:lnTo>
                <a:lnTo>
                  <a:pt x="42" y="37"/>
                </a:lnTo>
                <a:lnTo>
                  <a:pt x="44" y="40"/>
                </a:lnTo>
                <a:lnTo>
                  <a:pt x="44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8" y="54"/>
                </a:lnTo>
                <a:lnTo>
                  <a:pt x="48" y="57"/>
                </a:lnTo>
                <a:lnTo>
                  <a:pt x="48" y="60"/>
                </a:lnTo>
                <a:lnTo>
                  <a:pt x="48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7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2" y="32"/>
                </a:lnTo>
                <a:lnTo>
                  <a:pt x="50" y="30"/>
                </a:lnTo>
                <a:lnTo>
                  <a:pt x="49" y="28"/>
                </a:lnTo>
                <a:lnTo>
                  <a:pt x="48" y="25"/>
                </a:lnTo>
                <a:lnTo>
                  <a:pt x="45" y="22"/>
                </a:lnTo>
                <a:lnTo>
                  <a:pt x="44" y="21"/>
                </a:lnTo>
                <a:lnTo>
                  <a:pt x="41" y="18"/>
                </a:lnTo>
                <a:lnTo>
                  <a:pt x="40" y="16"/>
                </a:lnTo>
                <a:lnTo>
                  <a:pt x="37" y="14"/>
                </a:lnTo>
                <a:lnTo>
                  <a:pt x="36" y="12"/>
                </a:lnTo>
                <a:lnTo>
                  <a:pt x="33" y="11"/>
                </a:lnTo>
                <a:lnTo>
                  <a:pt x="31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10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6" name="Freeform 74"/>
          <p:cNvSpPr>
            <a:spLocks/>
          </p:cNvSpPr>
          <p:nvPr/>
        </p:nvSpPr>
        <p:spPr bwMode="auto">
          <a:xfrm>
            <a:off x="6262688" y="3416300"/>
            <a:ext cx="90487" cy="96838"/>
          </a:xfrm>
          <a:custGeom>
            <a:avLst/>
            <a:gdLst>
              <a:gd name="T0" fmla="*/ 12 w 57"/>
              <a:gd name="T1" fmla="*/ 60 h 61"/>
              <a:gd name="T2" fmla="*/ 12 w 57"/>
              <a:gd name="T3" fmla="*/ 54 h 61"/>
              <a:gd name="T4" fmla="*/ 13 w 57"/>
              <a:gd name="T5" fmla="*/ 50 h 61"/>
              <a:gd name="T6" fmla="*/ 14 w 57"/>
              <a:gd name="T7" fmla="*/ 44 h 61"/>
              <a:gd name="T8" fmla="*/ 16 w 57"/>
              <a:gd name="T9" fmla="*/ 40 h 61"/>
              <a:gd name="T10" fmla="*/ 18 w 57"/>
              <a:gd name="T11" fmla="*/ 36 h 61"/>
              <a:gd name="T12" fmla="*/ 21 w 57"/>
              <a:gd name="T13" fmla="*/ 32 h 61"/>
              <a:gd name="T14" fmla="*/ 23 w 57"/>
              <a:gd name="T15" fmla="*/ 28 h 61"/>
              <a:gd name="T16" fmla="*/ 26 w 57"/>
              <a:gd name="T17" fmla="*/ 25 h 61"/>
              <a:gd name="T18" fmla="*/ 30 w 57"/>
              <a:gd name="T19" fmla="*/ 22 h 61"/>
              <a:gd name="T20" fmla="*/ 34 w 57"/>
              <a:gd name="T21" fmla="*/ 19 h 61"/>
              <a:gd name="T22" fmla="*/ 38 w 57"/>
              <a:gd name="T23" fmla="*/ 16 h 61"/>
              <a:gd name="T24" fmla="*/ 42 w 57"/>
              <a:gd name="T25" fmla="*/ 15 h 61"/>
              <a:gd name="T26" fmla="*/ 46 w 57"/>
              <a:gd name="T27" fmla="*/ 14 h 61"/>
              <a:gd name="T28" fmla="*/ 51 w 57"/>
              <a:gd name="T29" fmla="*/ 12 h 61"/>
              <a:gd name="T30" fmla="*/ 55 w 57"/>
              <a:gd name="T31" fmla="*/ 12 h 61"/>
              <a:gd name="T32" fmla="*/ 57 w 57"/>
              <a:gd name="T33" fmla="*/ 0 h 61"/>
              <a:gd name="T34" fmla="*/ 52 w 57"/>
              <a:gd name="T35" fmla="*/ 1 h 61"/>
              <a:gd name="T36" fmla="*/ 46 w 57"/>
              <a:gd name="T37" fmla="*/ 1 h 61"/>
              <a:gd name="T38" fmla="*/ 40 w 57"/>
              <a:gd name="T39" fmla="*/ 2 h 61"/>
              <a:gd name="T40" fmla="*/ 35 w 57"/>
              <a:gd name="T41" fmla="*/ 5 h 61"/>
              <a:gd name="T42" fmla="*/ 30 w 57"/>
              <a:gd name="T43" fmla="*/ 8 h 61"/>
              <a:gd name="T44" fmla="*/ 26 w 57"/>
              <a:gd name="T45" fmla="*/ 11 h 61"/>
              <a:gd name="T46" fmla="*/ 21 w 57"/>
              <a:gd name="T47" fmla="*/ 14 h 61"/>
              <a:gd name="T48" fmla="*/ 17 w 57"/>
              <a:gd name="T49" fmla="*/ 18 h 61"/>
              <a:gd name="T50" fmla="*/ 13 w 57"/>
              <a:gd name="T51" fmla="*/ 22 h 61"/>
              <a:gd name="T52" fmla="*/ 10 w 57"/>
              <a:gd name="T53" fmla="*/ 28 h 61"/>
              <a:gd name="T54" fmla="*/ 8 w 57"/>
              <a:gd name="T55" fmla="*/ 32 h 61"/>
              <a:gd name="T56" fmla="*/ 5 w 57"/>
              <a:gd name="T57" fmla="*/ 37 h 61"/>
              <a:gd name="T58" fmla="*/ 2 w 57"/>
              <a:gd name="T59" fmla="*/ 43 h 61"/>
              <a:gd name="T60" fmla="*/ 1 w 57"/>
              <a:gd name="T61" fmla="*/ 50 h 61"/>
              <a:gd name="T62" fmla="*/ 0 w 57"/>
              <a:gd name="T63" fmla="*/ 56 h 61"/>
              <a:gd name="T64" fmla="*/ 0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6" y="40"/>
                </a:lnTo>
                <a:lnTo>
                  <a:pt x="17" y="37"/>
                </a:lnTo>
                <a:lnTo>
                  <a:pt x="18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8" y="12"/>
                </a:lnTo>
                <a:lnTo>
                  <a:pt x="51" y="12"/>
                </a:lnTo>
                <a:lnTo>
                  <a:pt x="54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lnTo>
                  <a:pt x="55" y="0"/>
                </a:lnTo>
                <a:lnTo>
                  <a:pt x="52" y="1"/>
                </a:lnTo>
                <a:lnTo>
                  <a:pt x="50" y="1"/>
                </a:lnTo>
                <a:lnTo>
                  <a:pt x="46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7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9" y="30"/>
                </a:lnTo>
                <a:lnTo>
                  <a:pt x="8" y="32"/>
                </a:lnTo>
                <a:lnTo>
                  <a:pt x="6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2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7" name="Freeform 75"/>
          <p:cNvSpPr>
            <a:spLocks/>
          </p:cNvSpPr>
          <p:nvPr/>
        </p:nvSpPr>
        <p:spPr bwMode="auto">
          <a:xfrm>
            <a:off x="6096000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6 w 58"/>
              <a:gd name="T41" fmla="*/ 43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3 w 58"/>
              <a:gd name="T53" fmla="*/ 21 h 61"/>
              <a:gd name="T54" fmla="*/ 36 w 58"/>
              <a:gd name="T55" fmla="*/ 18 h 61"/>
              <a:gd name="T56" fmla="*/ 41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30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50"/>
                </a:lnTo>
                <a:lnTo>
                  <a:pt x="1" y="53"/>
                </a:lnTo>
                <a:lnTo>
                  <a:pt x="1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6" y="43"/>
                </a:lnTo>
                <a:lnTo>
                  <a:pt x="16" y="40"/>
                </a:lnTo>
                <a:lnTo>
                  <a:pt x="17" y="37"/>
                </a:lnTo>
                <a:lnTo>
                  <a:pt x="18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3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41" y="16"/>
                </a:lnTo>
                <a:lnTo>
                  <a:pt x="42" y="15"/>
                </a:lnTo>
                <a:lnTo>
                  <a:pt x="45" y="14"/>
                </a:lnTo>
                <a:lnTo>
                  <a:pt x="47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8" name="Freeform 76"/>
          <p:cNvSpPr>
            <a:spLocks/>
          </p:cNvSpPr>
          <p:nvPr/>
        </p:nvSpPr>
        <p:spPr bwMode="auto">
          <a:xfrm>
            <a:off x="6188075" y="3416300"/>
            <a:ext cx="93663" cy="96838"/>
          </a:xfrm>
          <a:custGeom>
            <a:avLst/>
            <a:gdLst>
              <a:gd name="T0" fmla="*/ 59 w 59"/>
              <a:gd name="T1" fmla="*/ 59 h 61"/>
              <a:gd name="T2" fmla="*/ 57 w 59"/>
              <a:gd name="T3" fmla="*/ 53 h 61"/>
              <a:gd name="T4" fmla="*/ 56 w 59"/>
              <a:gd name="T5" fmla="*/ 46 h 61"/>
              <a:gd name="T6" fmla="*/ 55 w 59"/>
              <a:gd name="T7" fmla="*/ 40 h 61"/>
              <a:gd name="T8" fmla="*/ 52 w 59"/>
              <a:gd name="T9" fmla="*/ 35 h 61"/>
              <a:gd name="T10" fmla="*/ 49 w 59"/>
              <a:gd name="T11" fmla="*/ 30 h 61"/>
              <a:gd name="T12" fmla="*/ 47 w 59"/>
              <a:gd name="T13" fmla="*/ 25 h 61"/>
              <a:gd name="T14" fmla="*/ 43 w 59"/>
              <a:gd name="T15" fmla="*/ 21 h 61"/>
              <a:gd name="T16" fmla="*/ 39 w 59"/>
              <a:gd name="T17" fmla="*/ 16 h 61"/>
              <a:gd name="T18" fmla="*/ 35 w 59"/>
              <a:gd name="T19" fmla="*/ 12 h 61"/>
              <a:gd name="T20" fmla="*/ 30 w 59"/>
              <a:gd name="T21" fmla="*/ 9 h 61"/>
              <a:gd name="T22" fmla="*/ 26 w 59"/>
              <a:gd name="T23" fmla="*/ 7 h 61"/>
              <a:gd name="T24" fmla="*/ 21 w 59"/>
              <a:gd name="T25" fmla="*/ 4 h 61"/>
              <a:gd name="T26" fmla="*/ 14 w 59"/>
              <a:gd name="T27" fmla="*/ 2 h 61"/>
              <a:gd name="T28" fmla="*/ 9 w 59"/>
              <a:gd name="T29" fmla="*/ 1 h 61"/>
              <a:gd name="T30" fmla="*/ 4 w 59"/>
              <a:gd name="T31" fmla="*/ 0 h 61"/>
              <a:gd name="T32" fmla="*/ 0 w 59"/>
              <a:gd name="T33" fmla="*/ 12 h 61"/>
              <a:gd name="T34" fmla="*/ 5 w 59"/>
              <a:gd name="T35" fmla="*/ 12 h 61"/>
              <a:gd name="T36" fmla="*/ 10 w 59"/>
              <a:gd name="T37" fmla="*/ 12 h 61"/>
              <a:gd name="T38" fmla="*/ 14 w 59"/>
              <a:gd name="T39" fmla="*/ 14 h 61"/>
              <a:gd name="T40" fmla="*/ 18 w 59"/>
              <a:gd name="T41" fmla="*/ 16 h 61"/>
              <a:gd name="T42" fmla="*/ 22 w 59"/>
              <a:gd name="T43" fmla="*/ 18 h 61"/>
              <a:gd name="T44" fmla="*/ 26 w 59"/>
              <a:gd name="T45" fmla="*/ 21 h 61"/>
              <a:gd name="T46" fmla="*/ 30 w 59"/>
              <a:gd name="T47" fmla="*/ 23 h 61"/>
              <a:gd name="T48" fmla="*/ 34 w 59"/>
              <a:gd name="T49" fmla="*/ 26 h 61"/>
              <a:gd name="T50" fmla="*/ 36 w 59"/>
              <a:gd name="T51" fmla="*/ 30 h 61"/>
              <a:gd name="T52" fmla="*/ 39 w 59"/>
              <a:gd name="T53" fmla="*/ 33 h 61"/>
              <a:gd name="T54" fmla="*/ 42 w 59"/>
              <a:gd name="T55" fmla="*/ 37 h 61"/>
              <a:gd name="T56" fmla="*/ 43 w 59"/>
              <a:gd name="T57" fmla="*/ 43 h 61"/>
              <a:gd name="T58" fmla="*/ 46 w 59"/>
              <a:gd name="T59" fmla="*/ 47 h 61"/>
              <a:gd name="T60" fmla="*/ 46 w 59"/>
              <a:gd name="T61" fmla="*/ 51 h 61"/>
              <a:gd name="T62" fmla="*/ 47 w 59"/>
              <a:gd name="T63" fmla="*/ 57 h 61"/>
              <a:gd name="T64" fmla="*/ 47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59" y="61"/>
                </a:moveTo>
                <a:lnTo>
                  <a:pt x="59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6" y="46"/>
                </a:lnTo>
                <a:lnTo>
                  <a:pt x="56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49" y="30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8" y="14"/>
                </a:lnTo>
                <a:lnTo>
                  <a:pt x="35" y="12"/>
                </a:lnTo>
                <a:lnTo>
                  <a:pt x="32" y="11"/>
                </a:lnTo>
                <a:lnTo>
                  <a:pt x="30" y="9"/>
                </a:lnTo>
                <a:lnTo>
                  <a:pt x="27" y="8"/>
                </a:lnTo>
                <a:lnTo>
                  <a:pt x="26" y="7"/>
                </a:lnTo>
                <a:lnTo>
                  <a:pt x="23" y="5"/>
                </a:lnTo>
                <a:lnTo>
                  <a:pt x="21" y="4"/>
                </a:lnTo>
                <a:lnTo>
                  <a:pt x="18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4" y="44"/>
                </a:lnTo>
                <a:lnTo>
                  <a:pt x="46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9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9" name="Freeform 77"/>
          <p:cNvSpPr>
            <a:spLocks/>
          </p:cNvSpPr>
          <p:nvPr/>
        </p:nvSpPr>
        <p:spPr bwMode="auto">
          <a:xfrm>
            <a:off x="7172325" y="2287588"/>
            <a:ext cx="17463" cy="744537"/>
          </a:xfrm>
          <a:custGeom>
            <a:avLst/>
            <a:gdLst>
              <a:gd name="T0" fmla="*/ 5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5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0" name="Freeform 78"/>
          <p:cNvSpPr>
            <a:spLocks/>
          </p:cNvSpPr>
          <p:nvPr/>
        </p:nvSpPr>
        <p:spPr bwMode="auto">
          <a:xfrm>
            <a:off x="5865813" y="2287588"/>
            <a:ext cx="19050" cy="744537"/>
          </a:xfrm>
          <a:custGeom>
            <a:avLst/>
            <a:gdLst>
              <a:gd name="T0" fmla="*/ 5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5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1" name="Freeform 79"/>
          <p:cNvSpPr>
            <a:spLocks/>
          </p:cNvSpPr>
          <p:nvPr/>
        </p:nvSpPr>
        <p:spPr bwMode="auto">
          <a:xfrm>
            <a:off x="6294438" y="3852863"/>
            <a:ext cx="17462" cy="150812"/>
          </a:xfrm>
          <a:custGeom>
            <a:avLst/>
            <a:gdLst>
              <a:gd name="T0" fmla="*/ 5 w 11"/>
              <a:gd name="T1" fmla="*/ 84 h 95"/>
              <a:gd name="T2" fmla="*/ 11 w 11"/>
              <a:gd name="T3" fmla="*/ 90 h 95"/>
              <a:gd name="T4" fmla="*/ 11 w 11"/>
              <a:gd name="T5" fmla="*/ 0 h 95"/>
              <a:gd name="T6" fmla="*/ 0 w 11"/>
              <a:gd name="T7" fmla="*/ 0 h 95"/>
              <a:gd name="T8" fmla="*/ 0 w 11"/>
              <a:gd name="T9" fmla="*/ 90 h 95"/>
              <a:gd name="T10" fmla="*/ 5 w 11"/>
              <a:gd name="T11" fmla="*/ 95 h 95"/>
              <a:gd name="T12" fmla="*/ 0 w 11"/>
              <a:gd name="T13" fmla="*/ 90 h 95"/>
              <a:gd name="T14" fmla="*/ 0 w 11"/>
              <a:gd name="T15" fmla="*/ 95 h 95"/>
              <a:gd name="T16" fmla="*/ 5 w 11"/>
              <a:gd name="T17" fmla="*/ 95 h 95"/>
              <a:gd name="T18" fmla="*/ 5 w 11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5"/>
              <a:gd name="T32" fmla="*/ 11 w 11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5">
                <a:moveTo>
                  <a:pt x="5" y="84"/>
                </a:moveTo>
                <a:lnTo>
                  <a:pt x="11" y="90"/>
                </a:lnTo>
                <a:lnTo>
                  <a:pt x="11" y="0"/>
                </a:lnTo>
                <a:lnTo>
                  <a:pt x="0" y="0"/>
                </a:lnTo>
                <a:lnTo>
                  <a:pt x="0" y="90"/>
                </a:lnTo>
                <a:lnTo>
                  <a:pt x="5" y="95"/>
                </a:lnTo>
                <a:lnTo>
                  <a:pt x="0" y="90"/>
                </a:lnTo>
                <a:lnTo>
                  <a:pt x="0" y="95"/>
                </a:lnTo>
                <a:lnTo>
                  <a:pt x="5" y="95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2" name="Freeform 80"/>
          <p:cNvSpPr>
            <a:spLocks/>
          </p:cNvSpPr>
          <p:nvPr/>
        </p:nvSpPr>
        <p:spPr bwMode="auto">
          <a:xfrm>
            <a:off x="6302375" y="3986213"/>
            <a:ext cx="460375" cy="17462"/>
          </a:xfrm>
          <a:custGeom>
            <a:avLst/>
            <a:gdLst>
              <a:gd name="T0" fmla="*/ 279 w 290"/>
              <a:gd name="T1" fmla="*/ 6 h 11"/>
              <a:gd name="T2" fmla="*/ 285 w 290"/>
              <a:gd name="T3" fmla="*/ 0 h 11"/>
              <a:gd name="T4" fmla="*/ 0 w 290"/>
              <a:gd name="T5" fmla="*/ 0 h 11"/>
              <a:gd name="T6" fmla="*/ 0 w 290"/>
              <a:gd name="T7" fmla="*/ 11 h 11"/>
              <a:gd name="T8" fmla="*/ 285 w 290"/>
              <a:gd name="T9" fmla="*/ 11 h 11"/>
              <a:gd name="T10" fmla="*/ 290 w 290"/>
              <a:gd name="T11" fmla="*/ 6 h 11"/>
              <a:gd name="T12" fmla="*/ 285 w 290"/>
              <a:gd name="T13" fmla="*/ 11 h 11"/>
              <a:gd name="T14" fmla="*/ 290 w 290"/>
              <a:gd name="T15" fmla="*/ 11 h 11"/>
              <a:gd name="T16" fmla="*/ 290 w 290"/>
              <a:gd name="T17" fmla="*/ 6 h 11"/>
              <a:gd name="T18" fmla="*/ 279 w 290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1"/>
              <a:gd name="T32" fmla="*/ 290 w 290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1">
                <a:moveTo>
                  <a:pt x="279" y="6"/>
                </a:moveTo>
                <a:lnTo>
                  <a:pt x="285" y="0"/>
                </a:lnTo>
                <a:lnTo>
                  <a:pt x="0" y="0"/>
                </a:lnTo>
                <a:lnTo>
                  <a:pt x="0" y="11"/>
                </a:lnTo>
                <a:lnTo>
                  <a:pt x="285" y="11"/>
                </a:lnTo>
                <a:lnTo>
                  <a:pt x="290" y="6"/>
                </a:lnTo>
                <a:lnTo>
                  <a:pt x="285" y="11"/>
                </a:lnTo>
                <a:lnTo>
                  <a:pt x="290" y="11"/>
                </a:lnTo>
                <a:lnTo>
                  <a:pt x="290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3" name="Freeform 81"/>
          <p:cNvSpPr>
            <a:spLocks/>
          </p:cNvSpPr>
          <p:nvPr/>
        </p:nvSpPr>
        <p:spPr bwMode="auto">
          <a:xfrm>
            <a:off x="6745288" y="3843338"/>
            <a:ext cx="17462" cy="152400"/>
          </a:xfrm>
          <a:custGeom>
            <a:avLst/>
            <a:gdLst>
              <a:gd name="T0" fmla="*/ 6 w 11"/>
              <a:gd name="T1" fmla="*/ 11 h 96"/>
              <a:gd name="T2" fmla="*/ 0 w 11"/>
              <a:gd name="T3" fmla="*/ 6 h 96"/>
              <a:gd name="T4" fmla="*/ 0 w 11"/>
              <a:gd name="T5" fmla="*/ 96 h 96"/>
              <a:gd name="T6" fmla="*/ 11 w 11"/>
              <a:gd name="T7" fmla="*/ 96 h 96"/>
              <a:gd name="T8" fmla="*/ 11 w 11"/>
              <a:gd name="T9" fmla="*/ 6 h 96"/>
              <a:gd name="T10" fmla="*/ 6 w 11"/>
              <a:gd name="T11" fmla="*/ 0 h 96"/>
              <a:gd name="T12" fmla="*/ 11 w 11"/>
              <a:gd name="T13" fmla="*/ 6 h 96"/>
              <a:gd name="T14" fmla="*/ 11 w 11"/>
              <a:gd name="T15" fmla="*/ 0 h 96"/>
              <a:gd name="T16" fmla="*/ 6 w 11"/>
              <a:gd name="T17" fmla="*/ 0 h 96"/>
              <a:gd name="T18" fmla="*/ 6 w 11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6"/>
              <a:gd name="T32" fmla="*/ 11 w 11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6">
                <a:moveTo>
                  <a:pt x="6" y="11"/>
                </a:moveTo>
                <a:lnTo>
                  <a:pt x="0" y="6"/>
                </a:lnTo>
                <a:lnTo>
                  <a:pt x="0" y="96"/>
                </a:lnTo>
                <a:lnTo>
                  <a:pt x="11" y="96"/>
                </a:lnTo>
                <a:lnTo>
                  <a:pt x="11" y="6"/>
                </a:lnTo>
                <a:lnTo>
                  <a:pt x="6" y="0"/>
                </a:lnTo>
                <a:lnTo>
                  <a:pt x="11" y="6"/>
                </a:lnTo>
                <a:lnTo>
                  <a:pt x="11" y="0"/>
                </a:lnTo>
                <a:lnTo>
                  <a:pt x="6" y="0"/>
                </a:lnTo>
                <a:lnTo>
                  <a:pt x="6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4" name="Freeform 82"/>
          <p:cNvSpPr>
            <a:spLocks/>
          </p:cNvSpPr>
          <p:nvPr/>
        </p:nvSpPr>
        <p:spPr bwMode="auto">
          <a:xfrm>
            <a:off x="6294438" y="3843338"/>
            <a:ext cx="460375" cy="17462"/>
          </a:xfrm>
          <a:custGeom>
            <a:avLst/>
            <a:gdLst>
              <a:gd name="T0" fmla="*/ 11 w 290"/>
              <a:gd name="T1" fmla="*/ 6 h 11"/>
              <a:gd name="T2" fmla="*/ 5 w 290"/>
              <a:gd name="T3" fmla="*/ 11 h 11"/>
              <a:gd name="T4" fmla="*/ 290 w 290"/>
              <a:gd name="T5" fmla="*/ 11 h 11"/>
              <a:gd name="T6" fmla="*/ 290 w 290"/>
              <a:gd name="T7" fmla="*/ 0 h 11"/>
              <a:gd name="T8" fmla="*/ 5 w 290"/>
              <a:gd name="T9" fmla="*/ 0 h 11"/>
              <a:gd name="T10" fmla="*/ 0 w 290"/>
              <a:gd name="T11" fmla="*/ 6 h 11"/>
              <a:gd name="T12" fmla="*/ 5 w 290"/>
              <a:gd name="T13" fmla="*/ 0 h 11"/>
              <a:gd name="T14" fmla="*/ 0 w 290"/>
              <a:gd name="T15" fmla="*/ 0 h 11"/>
              <a:gd name="T16" fmla="*/ 0 w 290"/>
              <a:gd name="T17" fmla="*/ 6 h 11"/>
              <a:gd name="T18" fmla="*/ 11 w 290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1"/>
              <a:gd name="T32" fmla="*/ 290 w 290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1">
                <a:moveTo>
                  <a:pt x="11" y="6"/>
                </a:moveTo>
                <a:lnTo>
                  <a:pt x="5" y="11"/>
                </a:lnTo>
                <a:lnTo>
                  <a:pt x="290" y="11"/>
                </a:lnTo>
                <a:lnTo>
                  <a:pt x="290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1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5" name="Freeform 83"/>
          <p:cNvSpPr>
            <a:spLocks/>
          </p:cNvSpPr>
          <p:nvPr/>
        </p:nvSpPr>
        <p:spPr bwMode="auto">
          <a:xfrm>
            <a:off x="7143750" y="3883025"/>
            <a:ext cx="74613" cy="80963"/>
          </a:xfrm>
          <a:custGeom>
            <a:avLst/>
            <a:gdLst>
              <a:gd name="T0" fmla="*/ 23 w 47"/>
              <a:gd name="T1" fmla="*/ 51 h 51"/>
              <a:gd name="T2" fmla="*/ 26 w 47"/>
              <a:gd name="T3" fmla="*/ 51 h 51"/>
              <a:gd name="T4" fmla="*/ 29 w 47"/>
              <a:gd name="T5" fmla="*/ 51 h 51"/>
              <a:gd name="T6" fmla="*/ 30 w 47"/>
              <a:gd name="T7" fmla="*/ 50 h 51"/>
              <a:gd name="T8" fmla="*/ 33 w 47"/>
              <a:gd name="T9" fmla="*/ 50 h 51"/>
              <a:gd name="T10" fmla="*/ 35 w 47"/>
              <a:gd name="T11" fmla="*/ 48 h 51"/>
              <a:gd name="T12" fmla="*/ 37 w 47"/>
              <a:gd name="T13" fmla="*/ 47 h 51"/>
              <a:gd name="T14" fmla="*/ 39 w 47"/>
              <a:gd name="T15" fmla="*/ 44 h 51"/>
              <a:gd name="T16" fmla="*/ 40 w 47"/>
              <a:gd name="T17" fmla="*/ 43 h 51"/>
              <a:gd name="T18" fmla="*/ 43 w 47"/>
              <a:gd name="T19" fmla="*/ 40 h 51"/>
              <a:gd name="T20" fmla="*/ 44 w 47"/>
              <a:gd name="T21" fmla="*/ 38 h 51"/>
              <a:gd name="T22" fmla="*/ 46 w 47"/>
              <a:gd name="T23" fmla="*/ 36 h 51"/>
              <a:gd name="T24" fmla="*/ 46 w 47"/>
              <a:gd name="T25" fmla="*/ 33 h 51"/>
              <a:gd name="T26" fmla="*/ 47 w 47"/>
              <a:gd name="T27" fmla="*/ 31 h 51"/>
              <a:gd name="T28" fmla="*/ 47 w 47"/>
              <a:gd name="T29" fmla="*/ 29 h 51"/>
              <a:gd name="T30" fmla="*/ 47 w 47"/>
              <a:gd name="T31" fmla="*/ 26 h 51"/>
              <a:gd name="T32" fmla="*/ 47 w 47"/>
              <a:gd name="T33" fmla="*/ 23 h 51"/>
              <a:gd name="T34" fmla="*/ 47 w 47"/>
              <a:gd name="T35" fmla="*/ 20 h 51"/>
              <a:gd name="T36" fmla="*/ 46 w 47"/>
              <a:gd name="T37" fmla="*/ 17 h 51"/>
              <a:gd name="T38" fmla="*/ 44 w 47"/>
              <a:gd name="T39" fmla="*/ 14 h 51"/>
              <a:gd name="T40" fmla="*/ 43 w 47"/>
              <a:gd name="T41" fmla="*/ 13 h 51"/>
              <a:gd name="T42" fmla="*/ 42 w 47"/>
              <a:gd name="T43" fmla="*/ 10 h 51"/>
              <a:gd name="T44" fmla="*/ 40 w 47"/>
              <a:gd name="T45" fmla="*/ 7 h 51"/>
              <a:gd name="T46" fmla="*/ 38 w 47"/>
              <a:gd name="T47" fmla="*/ 6 h 51"/>
              <a:gd name="T48" fmla="*/ 35 w 47"/>
              <a:gd name="T49" fmla="*/ 5 h 51"/>
              <a:gd name="T50" fmla="*/ 34 w 47"/>
              <a:gd name="T51" fmla="*/ 3 h 51"/>
              <a:gd name="T52" fmla="*/ 31 w 47"/>
              <a:gd name="T53" fmla="*/ 2 h 51"/>
              <a:gd name="T54" fmla="*/ 29 w 47"/>
              <a:gd name="T55" fmla="*/ 2 h 51"/>
              <a:gd name="T56" fmla="*/ 27 w 47"/>
              <a:gd name="T57" fmla="*/ 0 h 51"/>
              <a:gd name="T58" fmla="*/ 25 w 47"/>
              <a:gd name="T59" fmla="*/ 0 h 51"/>
              <a:gd name="T60" fmla="*/ 22 w 47"/>
              <a:gd name="T61" fmla="*/ 0 h 51"/>
              <a:gd name="T62" fmla="*/ 20 w 47"/>
              <a:gd name="T63" fmla="*/ 0 h 51"/>
              <a:gd name="T64" fmla="*/ 18 w 47"/>
              <a:gd name="T65" fmla="*/ 2 h 51"/>
              <a:gd name="T66" fmla="*/ 16 w 47"/>
              <a:gd name="T67" fmla="*/ 2 h 51"/>
              <a:gd name="T68" fmla="*/ 13 w 47"/>
              <a:gd name="T69" fmla="*/ 3 h 51"/>
              <a:gd name="T70" fmla="*/ 12 w 47"/>
              <a:gd name="T71" fmla="*/ 5 h 51"/>
              <a:gd name="T72" fmla="*/ 9 w 47"/>
              <a:gd name="T73" fmla="*/ 6 h 51"/>
              <a:gd name="T74" fmla="*/ 6 w 47"/>
              <a:gd name="T75" fmla="*/ 7 h 51"/>
              <a:gd name="T76" fmla="*/ 5 w 47"/>
              <a:gd name="T77" fmla="*/ 10 h 51"/>
              <a:gd name="T78" fmla="*/ 4 w 47"/>
              <a:gd name="T79" fmla="*/ 13 h 51"/>
              <a:gd name="T80" fmla="*/ 2 w 47"/>
              <a:gd name="T81" fmla="*/ 14 h 51"/>
              <a:gd name="T82" fmla="*/ 1 w 47"/>
              <a:gd name="T83" fmla="*/ 17 h 51"/>
              <a:gd name="T84" fmla="*/ 0 w 47"/>
              <a:gd name="T85" fmla="*/ 20 h 51"/>
              <a:gd name="T86" fmla="*/ 0 w 47"/>
              <a:gd name="T87" fmla="*/ 23 h 51"/>
              <a:gd name="T88" fmla="*/ 0 w 47"/>
              <a:gd name="T89" fmla="*/ 26 h 51"/>
              <a:gd name="T90" fmla="*/ 0 w 47"/>
              <a:gd name="T91" fmla="*/ 29 h 51"/>
              <a:gd name="T92" fmla="*/ 0 w 47"/>
              <a:gd name="T93" fmla="*/ 31 h 51"/>
              <a:gd name="T94" fmla="*/ 1 w 47"/>
              <a:gd name="T95" fmla="*/ 33 h 51"/>
              <a:gd name="T96" fmla="*/ 1 w 47"/>
              <a:gd name="T97" fmla="*/ 36 h 51"/>
              <a:gd name="T98" fmla="*/ 2 w 47"/>
              <a:gd name="T99" fmla="*/ 38 h 51"/>
              <a:gd name="T100" fmla="*/ 4 w 47"/>
              <a:gd name="T101" fmla="*/ 40 h 51"/>
              <a:gd name="T102" fmla="*/ 6 w 47"/>
              <a:gd name="T103" fmla="*/ 43 h 51"/>
              <a:gd name="T104" fmla="*/ 8 w 47"/>
              <a:gd name="T105" fmla="*/ 44 h 51"/>
              <a:gd name="T106" fmla="*/ 10 w 47"/>
              <a:gd name="T107" fmla="*/ 47 h 51"/>
              <a:gd name="T108" fmla="*/ 12 w 47"/>
              <a:gd name="T109" fmla="*/ 48 h 51"/>
              <a:gd name="T110" fmla="*/ 14 w 47"/>
              <a:gd name="T111" fmla="*/ 50 h 51"/>
              <a:gd name="T112" fmla="*/ 17 w 47"/>
              <a:gd name="T113" fmla="*/ 50 h 51"/>
              <a:gd name="T114" fmla="*/ 18 w 47"/>
              <a:gd name="T115" fmla="*/ 51 h 51"/>
              <a:gd name="T116" fmla="*/ 21 w 47"/>
              <a:gd name="T117" fmla="*/ 51 h 51"/>
              <a:gd name="T118" fmla="*/ 23 w 47"/>
              <a:gd name="T119" fmla="*/ 51 h 5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7"/>
              <a:gd name="T181" fmla="*/ 0 h 51"/>
              <a:gd name="T182" fmla="*/ 47 w 47"/>
              <a:gd name="T183" fmla="*/ 51 h 5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7" h="51">
                <a:moveTo>
                  <a:pt x="23" y="26"/>
                </a:move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3" y="50"/>
                </a:lnTo>
                <a:lnTo>
                  <a:pt x="34" y="48"/>
                </a:lnTo>
                <a:lnTo>
                  <a:pt x="35" y="48"/>
                </a:lnTo>
                <a:lnTo>
                  <a:pt x="35" y="47"/>
                </a:lnTo>
                <a:lnTo>
                  <a:pt x="37" y="47"/>
                </a:lnTo>
                <a:lnTo>
                  <a:pt x="38" y="45"/>
                </a:lnTo>
                <a:lnTo>
                  <a:pt x="39" y="44"/>
                </a:lnTo>
                <a:lnTo>
                  <a:pt x="40" y="44"/>
                </a:lnTo>
                <a:lnTo>
                  <a:pt x="40" y="43"/>
                </a:lnTo>
                <a:lnTo>
                  <a:pt x="42" y="41"/>
                </a:lnTo>
                <a:lnTo>
                  <a:pt x="43" y="40"/>
                </a:lnTo>
                <a:lnTo>
                  <a:pt x="43" y="38"/>
                </a:lnTo>
                <a:lnTo>
                  <a:pt x="44" y="38"/>
                </a:lnTo>
                <a:lnTo>
                  <a:pt x="44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6" y="31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4" y="14"/>
                </a:lnTo>
                <a:lnTo>
                  <a:pt x="44" y="13"/>
                </a:lnTo>
                <a:lnTo>
                  <a:pt x="43" y="13"/>
                </a:lnTo>
                <a:lnTo>
                  <a:pt x="43" y="12"/>
                </a:lnTo>
                <a:lnTo>
                  <a:pt x="42" y="10"/>
                </a:lnTo>
                <a:lnTo>
                  <a:pt x="40" y="9"/>
                </a:lnTo>
                <a:lnTo>
                  <a:pt x="40" y="7"/>
                </a:lnTo>
                <a:lnTo>
                  <a:pt x="39" y="7"/>
                </a:lnTo>
                <a:lnTo>
                  <a:pt x="38" y="6"/>
                </a:lnTo>
                <a:lnTo>
                  <a:pt x="37" y="5"/>
                </a:lnTo>
                <a:lnTo>
                  <a:pt x="35" y="5"/>
                </a:lnTo>
                <a:lnTo>
                  <a:pt x="35" y="3"/>
                </a:lnTo>
                <a:lnTo>
                  <a:pt x="34" y="3"/>
                </a:lnTo>
                <a:lnTo>
                  <a:pt x="33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8" y="2"/>
                </a:lnTo>
                <a:lnTo>
                  <a:pt x="17" y="2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7"/>
                </a:lnTo>
                <a:lnTo>
                  <a:pt x="6" y="7"/>
                </a:lnTo>
                <a:lnTo>
                  <a:pt x="6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2" y="13"/>
                </a:lnTo>
                <a:lnTo>
                  <a:pt x="2" y="14"/>
                </a:lnTo>
                <a:lnTo>
                  <a:pt x="1" y="16"/>
                </a:lnTo>
                <a:lnTo>
                  <a:pt x="1" y="17"/>
                </a:lnTo>
                <a:lnTo>
                  <a:pt x="1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2" y="37"/>
                </a:lnTo>
                <a:lnTo>
                  <a:pt x="2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6" y="43"/>
                </a:lnTo>
                <a:lnTo>
                  <a:pt x="6" y="44"/>
                </a:lnTo>
                <a:lnTo>
                  <a:pt x="8" y="44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6" y="50"/>
                </a:lnTo>
                <a:lnTo>
                  <a:pt x="17" y="50"/>
                </a:lnTo>
                <a:lnTo>
                  <a:pt x="18" y="50"/>
                </a:lnTo>
                <a:lnTo>
                  <a:pt x="18" y="51"/>
                </a:lnTo>
                <a:lnTo>
                  <a:pt x="20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6" name="Freeform 84"/>
          <p:cNvSpPr>
            <a:spLocks/>
          </p:cNvSpPr>
          <p:nvPr/>
        </p:nvSpPr>
        <p:spPr bwMode="auto">
          <a:xfrm>
            <a:off x="6754813" y="3913188"/>
            <a:ext cx="425450" cy="19050"/>
          </a:xfrm>
          <a:custGeom>
            <a:avLst/>
            <a:gdLst>
              <a:gd name="T0" fmla="*/ 0 w 268"/>
              <a:gd name="T1" fmla="*/ 7 h 12"/>
              <a:gd name="T2" fmla="*/ 0 w 268"/>
              <a:gd name="T3" fmla="*/ 12 h 12"/>
              <a:gd name="T4" fmla="*/ 268 w 268"/>
              <a:gd name="T5" fmla="*/ 12 h 12"/>
              <a:gd name="T6" fmla="*/ 268 w 268"/>
              <a:gd name="T7" fmla="*/ 0 h 12"/>
              <a:gd name="T8" fmla="*/ 0 w 268"/>
              <a:gd name="T9" fmla="*/ 0 h 12"/>
              <a:gd name="T10" fmla="*/ 0 w 268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0" y="7"/>
                </a:moveTo>
                <a:lnTo>
                  <a:pt x="0" y="12"/>
                </a:lnTo>
                <a:lnTo>
                  <a:pt x="268" y="12"/>
                </a:lnTo>
                <a:lnTo>
                  <a:pt x="268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7" name="Freeform 85"/>
          <p:cNvSpPr>
            <a:spLocks/>
          </p:cNvSpPr>
          <p:nvPr/>
        </p:nvSpPr>
        <p:spPr bwMode="auto">
          <a:xfrm>
            <a:off x="5837238" y="3883025"/>
            <a:ext cx="74612" cy="80963"/>
          </a:xfrm>
          <a:custGeom>
            <a:avLst/>
            <a:gdLst>
              <a:gd name="T0" fmla="*/ 23 w 47"/>
              <a:gd name="T1" fmla="*/ 0 h 51"/>
              <a:gd name="T2" fmla="*/ 20 w 47"/>
              <a:gd name="T3" fmla="*/ 0 h 51"/>
              <a:gd name="T4" fmla="*/ 18 w 47"/>
              <a:gd name="T5" fmla="*/ 2 h 51"/>
              <a:gd name="T6" fmla="*/ 15 w 47"/>
              <a:gd name="T7" fmla="*/ 2 h 51"/>
              <a:gd name="T8" fmla="*/ 14 w 47"/>
              <a:gd name="T9" fmla="*/ 3 h 51"/>
              <a:gd name="T10" fmla="*/ 11 w 47"/>
              <a:gd name="T11" fmla="*/ 5 h 51"/>
              <a:gd name="T12" fmla="*/ 10 w 47"/>
              <a:gd name="T13" fmla="*/ 6 h 51"/>
              <a:gd name="T14" fmla="*/ 7 w 47"/>
              <a:gd name="T15" fmla="*/ 7 h 51"/>
              <a:gd name="T16" fmla="*/ 5 w 47"/>
              <a:gd name="T17" fmla="*/ 10 h 51"/>
              <a:gd name="T18" fmla="*/ 3 w 47"/>
              <a:gd name="T19" fmla="*/ 13 h 51"/>
              <a:gd name="T20" fmla="*/ 2 w 47"/>
              <a:gd name="T21" fmla="*/ 16 h 51"/>
              <a:gd name="T22" fmla="*/ 1 w 47"/>
              <a:gd name="T23" fmla="*/ 19 h 51"/>
              <a:gd name="T24" fmla="*/ 1 w 47"/>
              <a:gd name="T25" fmla="*/ 21 h 51"/>
              <a:gd name="T26" fmla="*/ 0 w 47"/>
              <a:gd name="T27" fmla="*/ 24 h 51"/>
              <a:gd name="T28" fmla="*/ 0 w 47"/>
              <a:gd name="T29" fmla="*/ 27 h 51"/>
              <a:gd name="T30" fmla="*/ 1 w 47"/>
              <a:gd name="T31" fmla="*/ 30 h 51"/>
              <a:gd name="T32" fmla="*/ 1 w 47"/>
              <a:gd name="T33" fmla="*/ 33 h 51"/>
              <a:gd name="T34" fmla="*/ 2 w 47"/>
              <a:gd name="T35" fmla="*/ 36 h 51"/>
              <a:gd name="T36" fmla="*/ 3 w 47"/>
              <a:gd name="T37" fmla="*/ 38 h 51"/>
              <a:gd name="T38" fmla="*/ 5 w 47"/>
              <a:gd name="T39" fmla="*/ 41 h 51"/>
              <a:gd name="T40" fmla="*/ 7 w 47"/>
              <a:gd name="T41" fmla="*/ 44 h 51"/>
              <a:gd name="T42" fmla="*/ 10 w 47"/>
              <a:gd name="T43" fmla="*/ 45 h 51"/>
              <a:gd name="T44" fmla="*/ 11 w 47"/>
              <a:gd name="T45" fmla="*/ 47 h 51"/>
              <a:gd name="T46" fmla="*/ 14 w 47"/>
              <a:gd name="T47" fmla="*/ 48 h 51"/>
              <a:gd name="T48" fmla="*/ 15 w 47"/>
              <a:gd name="T49" fmla="*/ 50 h 51"/>
              <a:gd name="T50" fmla="*/ 18 w 47"/>
              <a:gd name="T51" fmla="*/ 50 h 51"/>
              <a:gd name="T52" fmla="*/ 20 w 47"/>
              <a:gd name="T53" fmla="*/ 51 h 51"/>
              <a:gd name="T54" fmla="*/ 23 w 47"/>
              <a:gd name="T55" fmla="*/ 51 h 51"/>
              <a:gd name="T56" fmla="*/ 26 w 47"/>
              <a:gd name="T57" fmla="*/ 51 h 51"/>
              <a:gd name="T58" fmla="*/ 28 w 47"/>
              <a:gd name="T59" fmla="*/ 51 h 51"/>
              <a:gd name="T60" fmla="*/ 31 w 47"/>
              <a:gd name="T61" fmla="*/ 50 h 51"/>
              <a:gd name="T62" fmla="*/ 34 w 47"/>
              <a:gd name="T63" fmla="*/ 48 h 51"/>
              <a:gd name="T64" fmla="*/ 36 w 47"/>
              <a:gd name="T65" fmla="*/ 47 h 51"/>
              <a:gd name="T66" fmla="*/ 39 w 47"/>
              <a:gd name="T67" fmla="*/ 45 h 51"/>
              <a:gd name="T68" fmla="*/ 40 w 47"/>
              <a:gd name="T69" fmla="*/ 44 h 51"/>
              <a:gd name="T70" fmla="*/ 41 w 47"/>
              <a:gd name="T71" fmla="*/ 41 h 51"/>
              <a:gd name="T72" fmla="*/ 43 w 47"/>
              <a:gd name="T73" fmla="*/ 40 h 51"/>
              <a:gd name="T74" fmla="*/ 45 w 47"/>
              <a:gd name="T75" fmla="*/ 37 h 51"/>
              <a:gd name="T76" fmla="*/ 45 w 47"/>
              <a:gd name="T77" fmla="*/ 34 h 51"/>
              <a:gd name="T78" fmla="*/ 47 w 47"/>
              <a:gd name="T79" fmla="*/ 31 h 51"/>
              <a:gd name="T80" fmla="*/ 47 w 47"/>
              <a:gd name="T81" fmla="*/ 29 h 51"/>
              <a:gd name="T82" fmla="*/ 47 w 47"/>
              <a:gd name="T83" fmla="*/ 26 h 51"/>
              <a:gd name="T84" fmla="*/ 47 w 47"/>
              <a:gd name="T85" fmla="*/ 23 h 51"/>
              <a:gd name="T86" fmla="*/ 47 w 47"/>
              <a:gd name="T87" fmla="*/ 20 h 51"/>
              <a:gd name="T88" fmla="*/ 45 w 47"/>
              <a:gd name="T89" fmla="*/ 17 h 51"/>
              <a:gd name="T90" fmla="*/ 45 w 47"/>
              <a:gd name="T91" fmla="*/ 14 h 51"/>
              <a:gd name="T92" fmla="*/ 43 w 47"/>
              <a:gd name="T93" fmla="*/ 12 h 51"/>
              <a:gd name="T94" fmla="*/ 41 w 47"/>
              <a:gd name="T95" fmla="*/ 10 h 51"/>
              <a:gd name="T96" fmla="*/ 40 w 47"/>
              <a:gd name="T97" fmla="*/ 7 h 51"/>
              <a:gd name="T98" fmla="*/ 39 w 47"/>
              <a:gd name="T99" fmla="*/ 6 h 51"/>
              <a:gd name="T100" fmla="*/ 36 w 47"/>
              <a:gd name="T101" fmla="*/ 5 h 51"/>
              <a:gd name="T102" fmla="*/ 34 w 47"/>
              <a:gd name="T103" fmla="*/ 3 h 51"/>
              <a:gd name="T104" fmla="*/ 31 w 47"/>
              <a:gd name="T105" fmla="*/ 2 h 51"/>
              <a:gd name="T106" fmla="*/ 28 w 47"/>
              <a:gd name="T107" fmla="*/ 0 h 51"/>
              <a:gd name="T108" fmla="*/ 26 w 47"/>
              <a:gd name="T109" fmla="*/ 0 h 51"/>
              <a:gd name="T110" fmla="*/ 23 w 47"/>
              <a:gd name="T111" fmla="*/ 0 h 5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1"/>
              <a:gd name="T170" fmla="*/ 47 w 47"/>
              <a:gd name="T171" fmla="*/ 51 h 5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1">
                <a:moveTo>
                  <a:pt x="23" y="26"/>
                </a:moveTo>
                <a:lnTo>
                  <a:pt x="23" y="0"/>
                </a:lnTo>
                <a:lnTo>
                  <a:pt x="22" y="0"/>
                </a:lnTo>
                <a:lnTo>
                  <a:pt x="20" y="0"/>
                </a:lnTo>
                <a:lnTo>
                  <a:pt x="19" y="0"/>
                </a:lnTo>
                <a:lnTo>
                  <a:pt x="18" y="2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4" y="3"/>
                </a:lnTo>
                <a:lnTo>
                  <a:pt x="13" y="3"/>
                </a:lnTo>
                <a:lnTo>
                  <a:pt x="11" y="5"/>
                </a:lnTo>
                <a:lnTo>
                  <a:pt x="10" y="5"/>
                </a:lnTo>
                <a:lnTo>
                  <a:pt x="10" y="6"/>
                </a:lnTo>
                <a:lnTo>
                  <a:pt x="9" y="6"/>
                </a:lnTo>
                <a:lnTo>
                  <a:pt x="7" y="7"/>
                </a:lnTo>
                <a:lnTo>
                  <a:pt x="6" y="9"/>
                </a:lnTo>
                <a:lnTo>
                  <a:pt x="5" y="10"/>
                </a:lnTo>
                <a:lnTo>
                  <a:pt x="3" y="12"/>
                </a:lnTo>
                <a:lnTo>
                  <a:pt x="3" y="13"/>
                </a:lnTo>
                <a:lnTo>
                  <a:pt x="2" y="14"/>
                </a:lnTo>
                <a:lnTo>
                  <a:pt x="2" y="16"/>
                </a:lnTo>
                <a:lnTo>
                  <a:pt x="1" y="17"/>
                </a:lnTo>
                <a:lnTo>
                  <a:pt x="1" y="19"/>
                </a:lnTo>
                <a:lnTo>
                  <a:pt x="1" y="20"/>
                </a:lnTo>
                <a:lnTo>
                  <a:pt x="1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1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2" y="36"/>
                </a:lnTo>
                <a:lnTo>
                  <a:pt x="2" y="37"/>
                </a:lnTo>
                <a:lnTo>
                  <a:pt x="3" y="38"/>
                </a:lnTo>
                <a:lnTo>
                  <a:pt x="3" y="40"/>
                </a:lnTo>
                <a:lnTo>
                  <a:pt x="5" y="41"/>
                </a:lnTo>
                <a:lnTo>
                  <a:pt x="6" y="43"/>
                </a:lnTo>
                <a:lnTo>
                  <a:pt x="7" y="44"/>
                </a:lnTo>
                <a:lnTo>
                  <a:pt x="9" y="45"/>
                </a:lnTo>
                <a:lnTo>
                  <a:pt x="10" y="45"/>
                </a:lnTo>
                <a:lnTo>
                  <a:pt x="10" y="47"/>
                </a:lnTo>
                <a:lnTo>
                  <a:pt x="11" y="47"/>
                </a:lnTo>
                <a:lnTo>
                  <a:pt x="13" y="48"/>
                </a:lnTo>
                <a:lnTo>
                  <a:pt x="14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1"/>
                </a:lnTo>
                <a:lnTo>
                  <a:pt x="20" y="51"/>
                </a:lnTo>
                <a:lnTo>
                  <a:pt x="22" y="51"/>
                </a:lnTo>
                <a:lnTo>
                  <a:pt x="23" y="51"/>
                </a:lnTo>
                <a:lnTo>
                  <a:pt x="24" y="51"/>
                </a:lnTo>
                <a:lnTo>
                  <a:pt x="26" y="51"/>
                </a:lnTo>
                <a:lnTo>
                  <a:pt x="27" y="51"/>
                </a:lnTo>
                <a:lnTo>
                  <a:pt x="28" y="51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4" y="48"/>
                </a:lnTo>
                <a:lnTo>
                  <a:pt x="35" y="48"/>
                </a:lnTo>
                <a:lnTo>
                  <a:pt x="36" y="47"/>
                </a:lnTo>
                <a:lnTo>
                  <a:pt x="37" y="45"/>
                </a:lnTo>
                <a:lnTo>
                  <a:pt x="39" y="45"/>
                </a:lnTo>
                <a:lnTo>
                  <a:pt x="39" y="44"/>
                </a:lnTo>
                <a:lnTo>
                  <a:pt x="40" y="44"/>
                </a:lnTo>
                <a:lnTo>
                  <a:pt x="41" y="43"/>
                </a:lnTo>
                <a:lnTo>
                  <a:pt x="41" y="41"/>
                </a:lnTo>
                <a:lnTo>
                  <a:pt x="43" y="41"/>
                </a:lnTo>
                <a:lnTo>
                  <a:pt x="43" y="40"/>
                </a:lnTo>
                <a:lnTo>
                  <a:pt x="44" y="38"/>
                </a:lnTo>
                <a:lnTo>
                  <a:pt x="45" y="37"/>
                </a:lnTo>
                <a:lnTo>
                  <a:pt x="45" y="36"/>
                </a:lnTo>
                <a:lnTo>
                  <a:pt x="45" y="34"/>
                </a:lnTo>
                <a:lnTo>
                  <a:pt x="47" y="33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7" y="19"/>
                </a:lnTo>
                <a:lnTo>
                  <a:pt x="45" y="17"/>
                </a:lnTo>
                <a:lnTo>
                  <a:pt x="45" y="16"/>
                </a:lnTo>
                <a:lnTo>
                  <a:pt x="45" y="14"/>
                </a:lnTo>
                <a:lnTo>
                  <a:pt x="44" y="13"/>
                </a:lnTo>
                <a:lnTo>
                  <a:pt x="43" y="12"/>
                </a:lnTo>
                <a:lnTo>
                  <a:pt x="43" y="10"/>
                </a:lnTo>
                <a:lnTo>
                  <a:pt x="41" y="10"/>
                </a:lnTo>
                <a:lnTo>
                  <a:pt x="41" y="9"/>
                </a:lnTo>
                <a:lnTo>
                  <a:pt x="40" y="7"/>
                </a:lnTo>
                <a:lnTo>
                  <a:pt x="39" y="7"/>
                </a:lnTo>
                <a:lnTo>
                  <a:pt x="39" y="6"/>
                </a:lnTo>
                <a:lnTo>
                  <a:pt x="37" y="6"/>
                </a:lnTo>
                <a:lnTo>
                  <a:pt x="36" y="5"/>
                </a:lnTo>
                <a:lnTo>
                  <a:pt x="35" y="3"/>
                </a:lnTo>
                <a:lnTo>
                  <a:pt x="34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8" y="0"/>
                </a:lnTo>
                <a:lnTo>
                  <a:pt x="27" y="0"/>
                </a:lnTo>
                <a:lnTo>
                  <a:pt x="26" y="0"/>
                </a:lnTo>
                <a:lnTo>
                  <a:pt x="24" y="0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8" name="Freeform 86"/>
          <p:cNvSpPr>
            <a:spLocks/>
          </p:cNvSpPr>
          <p:nvPr/>
        </p:nvSpPr>
        <p:spPr bwMode="auto">
          <a:xfrm>
            <a:off x="5873750" y="3913188"/>
            <a:ext cx="428625" cy="19050"/>
          </a:xfrm>
          <a:custGeom>
            <a:avLst/>
            <a:gdLst>
              <a:gd name="T0" fmla="*/ 270 w 270"/>
              <a:gd name="T1" fmla="*/ 7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7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9" name="Freeform 87"/>
          <p:cNvSpPr>
            <a:spLocks/>
          </p:cNvSpPr>
          <p:nvPr/>
        </p:nvSpPr>
        <p:spPr bwMode="auto">
          <a:xfrm>
            <a:off x="6294438" y="2216150"/>
            <a:ext cx="17462" cy="153988"/>
          </a:xfrm>
          <a:custGeom>
            <a:avLst/>
            <a:gdLst>
              <a:gd name="T0" fmla="*/ 5 w 11"/>
              <a:gd name="T1" fmla="*/ 84 h 97"/>
              <a:gd name="T2" fmla="*/ 11 w 11"/>
              <a:gd name="T3" fmla="*/ 90 h 97"/>
              <a:gd name="T4" fmla="*/ 11 w 11"/>
              <a:gd name="T5" fmla="*/ 0 h 97"/>
              <a:gd name="T6" fmla="*/ 0 w 11"/>
              <a:gd name="T7" fmla="*/ 0 h 97"/>
              <a:gd name="T8" fmla="*/ 0 w 11"/>
              <a:gd name="T9" fmla="*/ 90 h 97"/>
              <a:gd name="T10" fmla="*/ 5 w 11"/>
              <a:gd name="T11" fmla="*/ 97 h 97"/>
              <a:gd name="T12" fmla="*/ 0 w 11"/>
              <a:gd name="T13" fmla="*/ 90 h 97"/>
              <a:gd name="T14" fmla="*/ 0 w 11"/>
              <a:gd name="T15" fmla="*/ 97 h 97"/>
              <a:gd name="T16" fmla="*/ 5 w 11"/>
              <a:gd name="T17" fmla="*/ 97 h 97"/>
              <a:gd name="T18" fmla="*/ 5 w 11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7"/>
              <a:gd name="T32" fmla="*/ 11 w 11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7">
                <a:moveTo>
                  <a:pt x="5" y="84"/>
                </a:moveTo>
                <a:lnTo>
                  <a:pt x="11" y="90"/>
                </a:lnTo>
                <a:lnTo>
                  <a:pt x="11" y="0"/>
                </a:lnTo>
                <a:lnTo>
                  <a:pt x="0" y="0"/>
                </a:lnTo>
                <a:lnTo>
                  <a:pt x="0" y="90"/>
                </a:lnTo>
                <a:lnTo>
                  <a:pt x="5" y="97"/>
                </a:lnTo>
                <a:lnTo>
                  <a:pt x="0" y="90"/>
                </a:lnTo>
                <a:lnTo>
                  <a:pt x="0" y="97"/>
                </a:lnTo>
                <a:lnTo>
                  <a:pt x="5" y="97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0" name="Freeform 88"/>
          <p:cNvSpPr>
            <a:spLocks/>
          </p:cNvSpPr>
          <p:nvPr/>
        </p:nvSpPr>
        <p:spPr bwMode="auto">
          <a:xfrm>
            <a:off x="6302375" y="2349500"/>
            <a:ext cx="460375" cy="20638"/>
          </a:xfrm>
          <a:custGeom>
            <a:avLst/>
            <a:gdLst>
              <a:gd name="T0" fmla="*/ 279 w 290"/>
              <a:gd name="T1" fmla="*/ 6 h 13"/>
              <a:gd name="T2" fmla="*/ 285 w 290"/>
              <a:gd name="T3" fmla="*/ 0 h 13"/>
              <a:gd name="T4" fmla="*/ 0 w 290"/>
              <a:gd name="T5" fmla="*/ 0 h 13"/>
              <a:gd name="T6" fmla="*/ 0 w 290"/>
              <a:gd name="T7" fmla="*/ 13 h 13"/>
              <a:gd name="T8" fmla="*/ 285 w 290"/>
              <a:gd name="T9" fmla="*/ 13 h 13"/>
              <a:gd name="T10" fmla="*/ 290 w 290"/>
              <a:gd name="T11" fmla="*/ 6 h 13"/>
              <a:gd name="T12" fmla="*/ 285 w 290"/>
              <a:gd name="T13" fmla="*/ 13 h 13"/>
              <a:gd name="T14" fmla="*/ 290 w 290"/>
              <a:gd name="T15" fmla="*/ 13 h 13"/>
              <a:gd name="T16" fmla="*/ 290 w 290"/>
              <a:gd name="T17" fmla="*/ 6 h 13"/>
              <a:gd name="T18" fmla="*/ 279 w 290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3"/>
              <a:gd name="T32" fmla="*/ 290 w 290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3">
                <a:moveTo>
                  <a:pt x="279" y="6"/>
                </a:moveTo>
                <a:lnTo>
                  <a:pt x="285" y="0"/>
                </a:lnTo>
                <a:lnTo>
                  <a:pt x="0" y="0"/>
                </a:lnTo>
                <a:lnTo>
                  <a:pt x="0" y="13"/>
                </a:lnTo>
                <a:lnTo>
                  <a:pt x="285" y="13"/>
                </a:lnTo>
                <a:lnTo>
                  <a:pt x="290" y="6"/>
                </a:lnTo>
                <a:lnTo>
                  <a:pt x="285" y="13"/>
                </a:lnTo>
                <a:lnTo>
                  <a:pt x="290" y="13"/>
                </a:lnTo>
                <a:lnTo>
                  <a:pt x="290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1" name="Freeform 89"/>
          <p:cNvSpPr>
            <a:spLocks/>
          </p:cNvSpPr>
          <p:nvPr/>
        </p:nvSpPr>
        <p:spPr bwMode="auto">
          <a:xfrm>
            <a:off x="6745288" y="2206625"/>
            <a:ext cx="17462" cy="152400"/>
          </a:xfrm>
          <a:custGeom>
            <a:avLst/>
            <a:gdLst>
              <a:gd name="T0" fmla="*/ 6 w 11"/>
              <a:gd name="T1" fmla="*/ 12 h 96"/>
              <a:gd name="T2" fmla="*/ 0 w 11"/>
              <a:gd name="T3" fmla="*/ 6 h 96"/>
              <a:gd name="T4" fmla="*/ 0 w 11"/>
              <a:gd name="T5" fmla="*/ 96 h 96"/>
              <a:gd name="T6" fmla="*/ 11 w 11"/>
              <a:gd name="T7" fmla="*/ 96 h 96"/>
              <a:gd name="T8" fmla="*/ 11 w 11"/>
              <a:gd name="T9" fmla="*/ 6 h 96"/>
              <a:gd name="T10" fmla="*/ 6 w 11"/>
              <a:gd name="T11" fmla="*/ 0 h 96"/>
              <a:gd name="T12" fmla="*/ 11 w 11"/>
              <a:gd name="T13" fmla="*/ 6 h 96"/>
              <a:gd name="T14" fmla="*/ 11 w 11"/>
              <a:gd name="T15" fmla="*/ 0 h 96"/>
              <a:gd name="T16" fmla="*/ 6 w 11"/>
              <a:gd name="T17" fmla="*/ 0 h 96"/>
              <a:gd name="T18" fmla="*/ 6 w 11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6"/>
              <a:gd name="T32" fmla="*/ 11 w 11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6">
                <a:moveTo>
                  <a:pt x="6" y="12"/>
                </a:moveTo>
                <a:lnTo>
                  <a:pt x="0" y="6"/>
                </a:lnTo>
                <a:lnTo>
                  <a:pt x="0" y="96"/>
                </a:lnTo>
                <a:lnTo>
                  <a:pt x="11" y="96"/>
                </a:lnTo>
                <a:lnTo>
                  <a:pt x="11" y="6"/>
                </a:lnTo>
                <a:lnTo>
                  <a:pt x="6" y="0"/>
                </a:lnTo>
                <a:lnTo>
                  <a:pt x="11" y="6"/>
                </a:lnTo>
                <a:lnTo>
                  <a:pt x="11" y="0"/>
                </a:lnTo>
                <a:lnTo>
                  <a:pt x="6" y="0"/>
                </a:lnTo>
                <a:lnTo>
                  <a:pt x="6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2" name="Freeform 90"/>
          <p:cNvSpPr>
            <a:spLocks/>
          </p:cNvSpPr>
          <p:nvPr/>
        </p:nvSpPr>
        <p:spPr bwMode="auto">
          <a:xfrm>
            <a:off x="6294438" y="2206625"/>
            <a:ext cx="460375" cy="19050"/>
          </a:xfrm>
          <a:custGeom>
            <a:avLst/>
            <a:gdLst>
              <a:gd name="T0" fmla="*/ 11 w 290"/>
              <a:gd name="T1" fmla="*/ 6 h 12"/>
              <a:gd name="T2" fmla="*/ 5 w 290"/>
              <a:gd name="T3" fmla="*/ 12 h 12"/>
              <a:gd name="T4" fmla="*/ 290 w 290"/>
              <a:gd name="T5" fmla="*/ 12 h 12"/>
              <a:gd name="T6" fmla="*/ 290 w 290"/>
              <a:gd name="T7" fmla="*/ 0 h 12"/>
              <a:gd name="T8" fmla="*/ 5 w 290"/>
              <a:gd name="T9" fmla="*/ 0 h 12"/>
              <a:gd name="T10" fmla="*/ 0 w 290"/>
              <a:gd name="T11" fmla="*/ 6 h 12"/>
              <a:gd name="T12" fmla="*/ 5 w 290"/>
              <a:gd name="T13" fmla="*/ 0 h 12"/>
              <a:gd name="T14" fmla="*/ 0 w 290"/>
              <a:gd name="T15" fmla="*/ 0 h 12"/>
              <a:gd name="T16" fmla="*/ 0 w 290"/>
              <a:gd name="T17" fmla="*/ 6 h 12"/>
              <a:gd name="T18" fmla="*/ 11 w 290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2"/>
              <a:gd name="T32" fmla="*/ 290 w 290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2">
                <a:moveTo>
                  <a:pt x="11" y="6"/>
                </a:moveTo>
                <a:lnTo>
                  <a:pt x="5" y="12"/>
                </a:lnTo>
                <a:lnTo>
                  <a:pt x="290" y="12"/>
                </a:lnTo>
                <a:lnTo>
                  <a:pt x="290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1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3" name="Freeform 91"/>
          <p:cNvSpPr>
            <a:spLocks/>
          </p:cNvSpPr>
          <p:nvPr/>
        </p:nvSpPr>
        <p:spPr bwMode="auto">
          <a:xfrm>
            <a:off x="6754813" y="2278063"/>
            <a:ext cx="425450" cy="19050"/>
          </a:xfrm>
          <a:custGeom>
            <a:avLst/>
            <a:gdLst>
              <a:gd name="T0" fmla="*/ 268 w 268"/>
              <a:gd name="T1" fmla="*/ 6 h 12"/>
              <a:gd name="T2" fmla="*/ 268 w 268"/>
              <a:gd name="T3" fmla="*/ 0 h 12"/>
              <a:gd name="T4" fmla="*/ 0 w 268"/>
              <a:gd name="T5" fmla="*/ 0 h 12"/>
              <a:gd name="T6" fmla="*/ 0 w 268"/>
              <a:gd name="T7" fmla="*/ 12 h 12"/>
              <a:gd name="T8" fmla="*/ 268 w 268"/>
              <a:gd name="T9" fmla="*/ 12 h 12"/>
              <a:gd name="T10" fmla="*/ 268 w 268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268" y="6"/>
                </a:moveTo>
                <a:lnTo>
                  <a:pt x="268" y="0"/>
                </a:lnTo>
                <a:lnTo>
                  <a:pt x="0" y="0"/>
                </a:lnTo>
                <a:lnTo>
                  <a:pt x="0" y="12"/>
                </a:lnTo>
                <a:lnTo>
                  <a:pt x="268" y="12"/>
                </a:lnTo>
                <a:lnTo>
                  <a:pt x="268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4" name="Freeform 92"/>
          <p:cNvSpPr>
            <a:spLocks/>
          </p:cNvSpPr>
          <p:nvPr/>
        </p:nvSpPr>
        <p:spPr bwMode="auto">
          <a:xfrm>
            <a:off x="5873750" y="2278063"/>
            <a:ext cx="428625" cy="19050"/>
          </a:xfrm>
          <a:custGeom>
            <a:avLst/>
            <a:gdLst>
              <a:gd name="T0" fmla="*/ 0 w 270"/>
              <a:gd name="T1" fmla="*/ 6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6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5" name="Freeform 93"/>
          <p:cNvSpPr>
            <a:spLocks/>
          </p:cNvSpPr>
          <p:nvPr/>
        </p:nvSpPr>
        <p:spPr bwMode="auto">
          <a:xfrm>
            <a:off x="3109913" y="2887663"/>
            <a:ext cx="19050" cy="288925"/>
          </a:xfrm>
          <a:custGeom>
            <a:avLst/>
            <a:gdLst>
              <a:gd name="T0" fmla="*/ 7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7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7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7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6" name="Freeform 94"/>
          <p:cNvSpPr>
            <a:spLocks/>
          </p:cNvSpPr>
          <p:nvPr/>
        </p:nvSpPr>
        <p:spPr bwMode="auto">
          <a:xfrm>
            <a:off x="3146045" y="2887663"/>
            <a:ext cx="17462" cy="288925"/>
          </a:xfrm>
          <a:custGeom>
            <a:avLst/>
            <a:gdLst>
              <a:gd name="T0" fmla="*/ 6 w 11"/>
              <a:gd name="T1" fmla="*/ 182 h 182"/>
              <a:gd name="T2" fmla="*/ 11 w 11"/>
              <a:gd name="T3" fmla="*/ 182 h 182"/>
              <a:gd name="T4" fmla="*/ 11 w 11"/>
              <a:gd name="T5" fmla="*/ 0 h 182"/>
              <a:gd name="T6" fmla="*/ 0 w 11"/>
              <a:gd name="T7" fmla="*/ 0 h 182"/>
              <a:gd name="T8" fmla="*/ 0 w 11"/>
              <a:gd name="T9" fmla="*/ 182 h 182"/>
              <a:gd name="T10" fmla="*/ 6 w 11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182"/>
              <a:gd name="T20" fmla="*/ 11 w 11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182">
                <a:moveTo>
                  <a:pt x="6" y="182"/>
                </a:moveTo>
                <a:lnTo>
                  <a:pt x="11" y="182"/>
                </a:lnTo>
                <a:lnTo>
                  <a:pt x="11" y="0"/>
                </a:lnTo>
                <a:lnTo>
                  <a:pt x="0" y="0"/>
                </a:lnTo>
                <a:lnTo>
                  <a:pt x="0" y="182"/>
                </a:lnTo>
                <a:lnTo>
                  <a:pt x="6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7" name="Freeform 95"/>
          <p:cNvSpPr>
            <a:spLocks/>
          </p:cNvSpPr>
          <p:nvPr/>
        </p:nvSpPr>
        <p:spPr bwMode="auto">
          <a:xfrm>
            <a:off x="3741738" y="3032125"/>
            <a:ext cx="17462" cy="892175"/>
          </a:xfrm>
          <a:custGeom>
            <a:avLst/>
            <a:gdLst>
              <a:gd name="T0" fmla="*/ 5 w 11"/>
              <a:gd name="T1" fmla="*/ 562 h 562"/>
              <a:gd name="T2" fmla="*/ 11 w 11"/>
              <a:gd name="T3" fmla="*/ 562 h 562"/>
              <a:gd name="T4" fmla="*/ 11 w 11"/>
              <a:gd name="T5" fmla="*/ 0 h 562"/>
              <a:gd name="T6" fmla="*/ 0 w 11"/>
              <a:gd name="T7" fmla="*/ 0 h 562"/>
              <a:gd name="T8" fmla="*/ 0 w 11"/>
              <a:gd name="T9" fmla="*/ 562 h 562"/>
              <a:gd name="T10" fmla="*/ 5 w 11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5" y="562"/>
                </a:moveTo>
                <a:lnTo>
                  <a:pt x="11" y="562"/>
                </a:lnTo>
                <a:lnTo>
                  <a:pt x="11" y="0"/>
                </a:lnTo>
                <a:lnTo>
                  <a:pt x="0" y="0"/>
                </a:lnTo>
                <a:lnTo>
                  <a:pt x="0" y="562"/>
                </a:lnTo>
                <a:lnTo>
                  <a:pt x="5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8" name="Freeform 96"/>
          <p:cNvSpPr>
            <a:spLocks/>
          </p:cNvSpPr>
          <p:nvPr/>
        </p:nvSpPr>
        <p:spPr bwMode="auto">
          <a:xfrm>
            <a:off x="2435225" y="3914775"/>
            <a:ext cx="438150" cy="17463"/>
          </a:xfrm>
          <a:custGeom>
            <a:avLst/>
            <a:gdLst>
              <a:gd name="T0" fmla="*/ 0 w 276"/>
              <a:gd name="T1" fmla="*/ 6 h 11"/>
              <a:gd name="T2" fmla="*/ 6 w 276"/>
              <a:gd name="T3" fmla="*/ 11 h 11"/>
              <a:gd name="T4" fmla="*/ 276 w 276"/>
              <a:gd name="T5" fmla="*/ 11 h 11"/>
              <a:gd name="T6" fmla="*/ 276 w 276"/>
              <a:gd name="T7" fmla="*/ 0 h 11"/>
              <a:gd name="T8" fmla="*/ 6 w 276"/>
              <a:gd name="T9" fmla="*/ 0 h 11"/>
              <a:gd name="T10" fmla="*/ 12 w 276"/>
              <a:gd name="T11" fmla="*/ 6 h 11"/>
              <a:gd name="T12" fmla="*/ 0 w 276"/>
              <a:gd name="T13" fmla="*/ 6 h 11"/>
              <a:gd name="T14" fmla="*/ 0 w 276"/>
              <a:gd name="T15" fmla="*/ 11 h 11"/>
              <a:gd name="T16" fmla="*/ 6 w 276"/>
              <a:gd name="T17" fmla="*/ 11 h 11"/>
              <a:gd name="T18" fmla="*/ 0 w 276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6"/>
              <a:gd name="T31" fmla="*/ 0 h 11"/>
              <a:gd name="T32" fmla="*/ 276 w 276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6" h="11">
                <a:moveTo>
                  <a:pt x="0" y="6"/>
                </a:moveTo>
                <a:lnTo>
                  <a:pt x="6" y="11"/>
                </a:lnTo>
                <a:lnTo>
                  <a:pt x="276" y="11"/>
                </a:lnTo>
                <a:lnTo>
                  <a:pt x="276" y="0"/>
                </a:lnTo>
                <a:lnTo>
                  <a:pt x="6" y="0"/>
                </a:lnTo>
                <a:lnTo>
                  <a:pt x="12" y="6"/>
                </a:lnTo>
                <a:lnTo>
                  <a:pt x="0" y="6"/>
                </a:lnTo>
                <a:lnTo>
                  <a:pt x="0" y="11"/>
                </a:lnTo>
                <a:lnTo>
                  <a:pt x="6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9" name="Freeform 97"/>
          <p:cNvSpPr>
            <a:spLocks/>
          </p:cNvSpPr>
          <p:nvPr/>
        </p:nvSpPr>
        <p:spPr bwMode="auto">
          <a:xfrm>
            <a:off x="2435225" y="3032125"/>
            <a:ext cx="19050" cy="892175"/>
          </a:xfrm>
          <a:custGeom>
            <a:avLst/>
            <a:gdLst>
              <a:gd name="T0" fmla="*/ 6 w 12"/>
              <a:gd name="T1" fmla="*/ 0 h 562"/>
              <a:gd name="T2" fmla="*/ 0 w 12"/>
              <a:gd name="T3" fmla="*/ 0 h 562"/>
              <a:gd name="T4" fmla="*/ 0 w 12"/>
              <a:gd name="T5" fmla="*/ 562 h 562"/>
              <a:gd name="T6" fmla="*/ 12 w 12"/>
              <a:gd name="T7" fmla="*/ 562 h 562"/>
              <a:gd name="T8" fmla="*/ 12 w 12"/>
              <a:gd name="T9" fmla="*/ 0 h 562"/>
              <a:gd name="T10" fmla="*/ 6 w 12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6" y="0"/>
                </a:moveTo>
                <a:lnTo>
                  <a:pt x="0" y="0"/>
                </a:lnTo>
                <a:lnTo>
                  <a:pt x="0" y="562"/>
                </a:lnTo>
                <a:lnTo>
                  <a:pt x="12" y="562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0" name="Freeform 98"/>
          <p:cNvSpPr>
            <a:spLocks/>
          </p:cNvSpPr>
          <p:nvPr/>
        </p:nvSpPr>
        <p:spPr bwMode="auto">
          <a:xfrm>
            <a:off x="2408238" y="2992438"/>
            <a:ext cx="74612" cy="79375"/>
          </a:xfrm>
          <a:custGeom>
            <a:avLst/>
            <a:gdLst>
              <a:gd name="T0" fmla="*/ 23 w 47"/>
              <a:gd name="T1" fmla="*/ 0 h 50"/>
              <a:gd name="T2" fmla="*/ 21 w 47"/>
              <a:gd name="T3" fmla="*/ 0 h 50"/>
              <a:gd name="T4" fmla="*/ 18 w 47"/>
              <a:gd name="T5" fmla="*/ 0 h 50"/>
              <a:gd name="T6" fmla="*/ 15 w 47"/>
              <a:gd name="T7" fmla="*/ 1 h 50"/>
              <a:gd name="T8" fmla="*/ 13 w 47"/>
              <a:gd name="T9" fmla="*/ 3 h 50"/>
              <a:gd name="T10" fmla="*/ 10 w 47"/>
              <a:gd name="T11" fmla="*/ 4 h 50"/>
              <a:gd name="T12" fmla="*/ 9 w 47"/>
              <a:gd name="T13" fmla="*/ 5 h 50"/>
              <a:gd name="T14" fmla="*/ 6 w 47"/>
              <a:gd name="T15" fmla="*/ 7 h 50"/>
              <a:gd name="T16" fmla="*/ 5 w 47"/>
              <a:gd name="T17" fmla="*/ 10 h 50"/>
              <a:gd name="T18" fmla="*/ 4 w 47"/>
              <a:gd name="T19" fmla="*/ 11 h 50"/>
              <a:gd name="T20" fmla="*/ 1 w 47"/>
              <a:gd name="T21" fmla="*/ 14 h 50"/>
              <a:gd name="T22" fmla="*/ 1 w 47"/>
              <a:gd name="T23" fmla="*/ 17 h 50"/>
              <a:gd name="T24" fmla="*/ 0 w 47"/>
              <a:gd name="T25" fmla="*/ 19 h 50"/>
              <a:gd name="T26" fmla="*/ 0 w 47"/>
              <a:gd name="T27" fmla="*/ 22 h 50"/>
              <a:gd name="T28" fmla="*/ 0 w 47"/>
              <a:gd name="T29" fmla="*/ 25 h 50"/>
              <a:gd name="T30" fmla="*/ 0 w 47"/>
              <a:gd name="T31" fmla="*/ 28 h 50"/>
              <a:gd name="T32" fmla="*/ 0 w 47"/>
              <a:gd name="T33" fmla="*/ 31 h 50"/>
              <a:gd name="T34" fmla="*/ 1 w 47"/>
              <a:gd name="T35" fmla="*/ 33 h 50"/>
              <a:gd name="T36" fmla="*/ 1 w 47"/>
              <a:gd name="T37" fmla="*/ 36 h 50"/>
              <a:gd name="T38" fmla="*/ 4 w 47"/>
              <a:gd name="T39" fmla="*/ 39 h 50"/>
              <a:gd name="T40" fmla="*/ 5 w 47"/>
              <a:gd name="T41" fmla="*/ 40 h 50"/>
              <a:gd name="T42" fmla="*/ 6 w 47"/>
              <a:gd name="T43" fmla="*/ 43 h 50"/>
              <a:gd name="T44" fmla="*/ 9 w 47"/>
              <a:gd name="T45" fmla="*/ 45 h 50"/>
              <a:gd name="T46" fmla="*/ 10 w 47"/>
              <a:gd name="T47" fmla="*/ 46 h 50"/>
              <a:gd name="T48" fmla="*/ 13 w 47"/>
              <a:gd name="T49" fmla="*/ 47 h 50"/>
              <a:gd name="T50" fmla="*/ 15 w 47"/>
              <a:gd name="T51" fmla="*/ 49 h 50"/>
              <a:gd name="T52" fmla="*/ 18 w 47"/>
              <a:gd name="T53" fmla="*/ 50 h 50"/>
              <a:gd name="T54" fmla="*/ 21 w 47"/>
              <a:gd name="T55" fmla="*/ 50 h 50"/>
              <a:gd name="T56" fmla="*/ 23 w 47"/>
              <a:gd name="T57" fmla="*/ 50 h 50"/>
              <a:gd name="T58" fmla="*/ 26 w 47"/>
              <a:gd name="T59" fmla="*/ 50 h 50"/>
              <a:gd name="T60" fmla="*/ 29 w 47"/>
              <a:gd name="T61" fmla="*/ 49 h 50"/>
              <a:gd name="T62" fmla="*/ 31 w 47"/>
              <a:gd name="T63" fmla="*/ 49 h 50"/>
              <a:gd name="T64" fmla="*/ 32 w 47"/>
              <a:gd name="T65" fmla="*/ 47 h 50"/>
              <a:gd name="T66" fmla="*/ 35 w 47"/>
              <a:gd name="T67" fmla="*/ 46 h 50"/>
              <a:gd name="T68" fmla="*/ 36 w 47"/>
              <a:gd name="T69" fmla="*/ 45 h 50"/>
              <a:gd name="T70" fmla="*/ 39 w 47"/>
              <a:gd name="T71" fmla="*/ 43 h 50"/>
              <a:gd name="T72" fmla="*/ 40 w 47"/>
              <a:gd name="T73" fmla="*/ 40 h 50"/>
              <a:gd name="T74" fmla="*/ 42 w 47"/>
              <a:gd name="T75" fmla="*/ 39 h 50"/>
              <a:gd name="T76" fmla="*/ 44 w 47"/>
              <a:gd name="T77" fmla="*/ 36 h 50"/>
              <a:gd name="T78" fmla="*/ 44 w 47"/>
              <a:gd name="T79" fmla="*/ 33 h 50"/>
              <a:gd name="T80" fmla="*/ 46 w 47"/>
              <a:gd name="T81" fmla="*/ 31 h 50"/>
              <a:gd name="T82" fmla="*/ 46 w 47"/>
              <a:gd name="T83" fmla="*/ 28 h 50"/>
              <a:gd name="T84" fmla="*/ 47 w 47"/>
              <a:gd name="T85" fmla="*/ 25 h 50"/>
              <a:gd name="T86" fmla="*/ 46 w 47"/>
              <a:gd name="T87" fmla="*/ 22 h 50"/>
              <a:gd name="T88" fmla="*/ 46 w 47"/>
              <a:gd name="T89" fmla="*/ 19 h 50"/>
              <a:gd name="T90" fmla="*/ 44 w 47"/>
              <a:gd name="T91" fmla="*/ 17 h 50"/>
              <a:gd name="T92" fmla="*/ 44 w 47"/>
              <a:gd name="T93" fmla="*/ 14 h 50"/>
              <a:gd name="T94" fmla="*/ 42 w 47"/>
              <a:gd name="T95" fmla="*/ 11 h 50"/>
              <a:gd name="T96" fmla="*/ 40 w 47"/>
              <a:gd name="T97" fmla="*/ 10 h 50"/>
              <a:gd name="T98" fmla="*/ 39 w 47"/>
              <a:gd name="T99" fmla="*/ 7 h 50"/>
              <a:gd name="T100" fmla="*/ 36 w 47"/>
              <a:gd name="T101" fmla="*/ 5 h 50"/>
              <a:gd name="T102" fmla="*/ 35 w 47"/>
              <a:gd name="T103" fmla="*/ 4 h 50"/>
              <a:gd name="T104" fmla="*/ 32 w 47"/>
              <a:gd name="T105" fmla="*/ 3 h 50"/>
              <a:gd name="T106" fmla="*/ 31 w 47"/>
              <a:gd name="T107" fmla="*/ 1 h 50"/>
              <a:gd name="T108" fmla="*/ 29 w 47"/>
              <a:gd name="T109" fmla="*/ 1 h 50"/>
              <a:gd name="T110" fmla="*/ 26 w 47"/>
              <a:gd name="T111" fmla="*/ 0 h 50"/>
              <a:gd name="T112" fmla="*/ 23 w 47"/>
              <a:gd name="T113" fmla="*/ 0 h 5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0"/>
              <a:gd name="T173" fmla="*/ 47 w 47"/>
              <a:gd name="T174" fmla="*/ 50 h 5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0">
                <a:moveTo>
                  <a:pt x="23" y="25"/>
                </a:move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0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0" y="4"/>
                </a:lnTo>
                <a:lnTo>
                  <a:pt x="9" y="4"/>
                </a:lnTo>
                <a:lnTo>
                  <a:pt x="9" y="5"/>
                </a:lnTo>
                <a:lnTo>
                  <a:pt x="8" y="5"/>
                </a:lnTo>
                <a:lnTo>
                  <a:pt x="6" y="7"/>
                </a:lnTo>
                <a:lnTo>
                  <a:pt x="5" y="8"/>
                </a:lnTo>
                <a:lnTo>
                  <a:pt x="5" y="10"/>
                </a:lnTo>
                <a:lnTo>
                  <a:pt x="4" y="10"/>
                </a:lnTo>
                <a:lnTo>
                  <a:pt x="4" y="11"/>
                </a:lnTo>
                <a:lnTo>
                  <a:pt x="2" y="12"/>
                </a:lnTo>
                <a:lnTo>
                  <a:pt x="1" y="14"/>
                </a:lnTo>
                <a:lnTo>
                  <a:pt x="1" y="15"/>
                </a:lnTo>
                <a:lnTo>
                  <a:pt x="1" y="17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3"/>
                </a:lnTo>
                <a:lnTo>
                  <a:pt x="1" y="35"/>
                </a:lnTo>
                <a:lnTo>
                  <a:pt x="1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2" y="47"/>
                </a:lnTo>
                <a:lnTo>
                  <a:pt x="34" y="47"/>
                </a:lnTo>
                <a:lnTo>
                  <a:pt x="35" y="46"/>
                </a:lnTo>
                <a:lnTo>
                  <a:pt x="36" y="46"/>
                </a:lnTo>
                <a:lnTo>
                  <a:pt x="36" y="45"/>
                </a:lnTo>
                <a:lnTo>
                  <a:pt x="38" y="45"/>
                </a:lnTo>
                <a:lnTo>
                  <a:pt x="39" y="43"/>
                </a:lnTo>
                <a:lnTo>
                  <a:pt x="40" y="42"/>
                </a:lnTo>
                <a:lnTo>
                  <a:pt x="40" y="40"/>
                </a:lnTo>
                <a:lnTo>
                  <a:pt x="42" y="40"/>
                </a:lnTo>
                <a:lnTo>
                  <a:pt x="42" y="39"/>
                </a:lnTo>
                <a:lnTo>
                  <a:pt x="43" y="38"/>
                </a:lnTo>
                <a:lnTo>
                  <a:pt x="44" y="36"/>
                </a:lnTo>
                <a:lnTo>
                  <a:pt x="44" y="35"/>
                </a:lnTo>
                <a:lnTo>
                  <a:pt x="44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4" y="17"/>
                </a:lnTo>
                <a:lnTo>
                  <a:pt x="44" y="15"/>
                </a:lnTo>
                <a:lnTo>
                  <a:pt x="44" y="14"/>
                </a:lnTo>
                <a:lnTo>
                  <a:pt x="43" y="12"/>
                </a:lnTo>
                <a:lnTo>
                  <a:pt x="42" y="11"/>
                </a:lnTo>
                <a:lnTo>
                  <a:pt x="42" y="10"/>
                </a:lnTo>
                <a:lnTo>
                  <a:pt x="40" y="10"/>
                </a:lnTo>
                <a:lnTo>
                  <a:pt x="40" y="8"/>
                </a:lnTo>
                <a:lnTo>
                  <a:pt x="39" y="7"/>
                </a:lnTo>
                <a:lnTo>
                  <a:pt x="38" y="5"/>
                </a:lnTo>
                <a:lnTo>
                  <a:pt x="36" y="5"/>
                </a:lnTo>
                <a:lnTo>
                  <a:pt x="36" y="4"/>
                </a:lnTo>
                <a:lnTo>
                  <a:pt x="35" y="4"/>
                </a:lnTo>
                <a:lnTo>
                  <a:pt x="34" y="3"/>
                </a:lnTo>
                <a:lnTo>
                  <a:pt x="32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1" name="Freeform 99"/>
          <p:cNvSpPr>
            <a:spLocks/>
          </p:cNvSpPr>
          <p:nvPr/>
        </p:nvSpPr>
        <p:spPr bwMode="auto">
          <a:xfrm>
            <a:off x="2444750" y="3022600"/>
            <a:ext cx="676275" cy="20638"/>
          </a:xfrm>
          <a:custGeom>
            <a:avLst/>
            <a:gdLst>
              <a:gd name="T0" fmla="*/ 426 w 426"/>
              <a:gd name="T1" fmla="*/ 6 h 13"/>
              <a:gd name="T2" fmla="*/ 426 w 426"/>
              <a:gd name="T3" fmla="*/ 0 h 13"/>
              <a:gd name="T4" fmla="*/ 0 w 426"/>
              <a:gd name="T5" fmla="*/ 0 h 13"/>
              <a:gd name="T6" fmla="*/ 0 w 426"/>
              <a:gd name="T7" fmla="*/ 13 h 13"/>
              <a:gd name="T8" fmla="*/ 426 w 426"/>
              <a:gd name="T9" fmla="*/ 13 h 13"/>
              <a:gd name="T10" fmla="*/ 426 w 42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6"/>
              <a:gd name="T19" fmla="*/ 0 h 13"/>
              <a:gd name="T20" fmla="*/ 426 w 42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6" h="13">
                <a:moveTo>
                  <a:pt x="426" y="6"/>
                </a:moveTo>
                <a:lnTo>
                  <a:pt x="426" y="0"/>
                </a:lnTo>
                <a:lnTo>
                  <a:pt x="0" y="0"/>
                </a:lnTo>
                <a:lnTo>
                  <a:pt x="0" y="13"/>
                </a:lnTo>
                <a:lnTo>
                  <a:pt x="426" y="13"/>
                </a:lnTo>
                <a:lnTo>
                  <a:pt x="42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2" name="Freeform 100"/>
          <p:cNvSpPr>
            <a:spLocks/>
          </p:cNvSpPr>
          <p:nvPr/>
        </p:nvSpPr>
        <p:spPr bwMode="auto">
          <a:xfrm>
            <a:off x="3713163" y="2992438"/>
            <a:ext cx="74612" cy="79375"/>
          </a:xfrm>
          <a:custGeom>
            <a:avLst/>
            <a:gdLst>
              <a:gd name="T0" fmla="*/ 23 w 47"/>
              <a:gd name="T1" fmla="*/ 50 h 50"/>
              <a:gd name="T2" fmla="*/ 26 w 47"/>
              <a:gd name="T3" fmla="*/ 50 h 50"/>
              <a:gd name="T4" fmla="*/ 29 w 47"/>
              <a:gd name="T5" fmla="*/ 50 h 50"/>
              <a:gd name="T6" fmla="*/ 31 w 47"/>
              <a:gd name="T7" fmla="*/ 49 h 50"/>
              <a:gd name="T8" fmla="*/ 34 w 47"/>
              <a:gd name="T9" fmla="*/ 47 h 50"/>
              <a:gd name="T10" fmla="*/ 35 w 47"/>
              <a:gd name="T11" fmla="*/ 46 h 50"/>
              <a:gd name="T12" fmla="*/ 38 w 47"/>
              <a:gd name="T13" fmla="*/ 45 h 50"/>
              <a:gd name="T14" fmla="*/ 39 w 47"/>
              <a:gd name="T15" fmla="*/ 43 h 50"/>
              <a:gd name="T16" fmla="*/ 40 w 47"/>
              <a:gd name="T17" fmla="*/ 42 h 50"/>
              <a:gd name="T18" fmla="*/ 43 w 47"/>
              <a:gd name="T19" fmla="*/ 40 h 50"/>
              <a:gd name="T20" fmla="*/ 44 w 47"/>
              <a:gd name="T21" fmla="*/ 38 h 50"/>
              <a:gd name="T22" fmla="*/ 46 w 47"/>
              <a:gd name="T23" fmla="*/ 35 h 50"/>
              <a:gd name="T24" fmla="*/ 46 w 47"/>
              <a:gd name="T25" fmla="*/ 32 h 50"/>
              <a:gd name="T26" fmla="*/ 47 w 47"/>
              <a:gd name="T27" fmla="*/ 31 h 50"/>
              <a:gd name="T28" fmla="*/ 47 w 47"/>
              <a:gd name="T29" fmla="*/ 28 h 50"/>
              <a:gd name="T30" fmla="*/ 47 w 47"/>
              <a:gd name="T31" fmla="*/ 25 h 50"/>
              <a:gd name="T32" fmla="*/ 47 w 47"/>
              <a:gd name="T33" fmla="*/ 22 h 50"/>
              <a:gd name="T34" fmla="*/ 47 w 47"/>
              <a:gd name="T35" fmla="*/ 19 h 50"/>
              <a:gd name="T36" fmla="*/ 46 w 47"/>
              <a:gd name="T37" fmla="*/ 17 h 50"/>
              <a:gd name="T38" fmla="*/ 44 w 47"/>
              <a:gd name="T39" fmla="*/ 14 h 50"/>
              <a:gd name="T40" fmla="*/ 43 w 47"/>
              <a:gd name="T41" fmla="*/ 11 h 50"/>
              <a:gd name="T42" fmla="*/ 42 w 47"/>
              <a:gd name="T43" fmla="*/ 10 h 50"/>
              <a:gd name="T44" fmla="*/ 40 w 47"/>
              <a:gd name="T45" fmla="*/ 7 h 50"/>
              <a:gd name="T46" fmla="*/ 39 w 47"/>
              <a:gd name="T47" fmla="*/ 5 h 50"/>
              <a:gd name="T48" fmla="*/ 36 w 47"/>
              <a:gd name="T49" fmla="*/ 4 h 50"/>
              <a:gd name="T50" fmla="*/ 35 w 47"/>
              <a:gd name="T51" fmla="*/ 3 h 50"/>
              <a:gd name="T52" fmla="*/ 32 w 47"/>
              <a:gd name="T53" fmla="*/ 1 h 50"/>
              <a:gd name="T54" fmla="*/ 30 w 47"/>
              <a:gd name="T55" fmla="*/ 1 h 50"/>
              <a:gd name="T56" fmla="*/ 27 w 47"/>
              <a:gd name="T57" fmla="*/ 0 h 50"/>
              <a:gd name="T58" fmla="*/ 25 w 47"/>
              <a:gd name="T59" fmla="*/ 0 h 50"/>
              <a:gd name="T60" fmla="*/ 22 w 47"/>
              <a:gd name="T61" fmla="*/ 0 h 50"/>
              <a:gd name="T62" fmla="*/ 19 w 47"/>
              <a:gd name="T63" fmla="*/ 0 h 50"/>
              <a:gd name="T64" fmla="*/ 17 w 47"/>
              <a:gd name="T65" fmla="*/ 1 h 50"/>
              <a:gd name="T66" fmla="*/ 14 w 47"/>
              <a:gd name="T67" fmla="*/ 1 h 50"/>
              <a:gd name="T68" fmla="*/ 12 w 47"/>
              <a:gd name="T69" fmla="*/ 4 h 50"/>
              <a:gd name="T70" fmla="*/ 9 w 47"/>
              <a:gd name="T71" fmla="*/ 5 h 50"/>
              <a:gd name="T72" fmla="*/ 6 w 47"/>
              <a:gd name="T73" fmla="*/ 7 h 50"/>
              <a:gd name="T74" fmla="*/ 5 w 47"/>
              <a:gd name="T75" fmla="*/ 10 h 50"/>
              <a:gd name="T76" fmla="*/ 4 w 47"/>
              <a:gd name="T77" fmla="*/ 12 h 50"/>
              <a:gd name="T78" fmla="*/ 2 w 47"/>
              <a:gd name="T79" fmla="*/ 14 h 50"/>
              <a:gd name="T80" fmla="*/ 1 w 47"/>
              <a:gd name="T81" fmla="*/ 17 h 50"/>
              <a:gd name="T82" fmla="*/ 1 w 47"/>
              <a:gd name="T83" fmla="*/ 19 h 50"/>
              <a:gd name="T84" fmla="*/ 0 w 47"/>
              <a:gd name="T85" fmla="*/ 22 h 50"/>
              <a:gd name="T86" fmla="*/ 0 w 47"/>
              <a:gd name="T87" fmla="*/ 25 h 50"/>
              <a:gd name="T88" fmla="*/ 0 w 47"/>
              <a:gd name="T89" fmla="*/ 28 h 50"/>
              <a:gd name="T90" fmla="*/ 1 w 47"/>
              <a:gd name="T91" fmla="*/ 31 h 50"/>
              <a:gd name="T92" fmla="*/ 1 w 47"/>
              <a:gd name="T93" fmla="*/ 33 h 50"/>
              <a:gd name="T94" fmla="*/ 2 w 47"/>
              <a:gd name="T95" fmla="*/ 36 h 50"/>
              <a:gd name="T96" fmla="*/ 4 w 47"/>
              <a:gd name="T97" fmla="*/ 38 h 50"/>
              <a:gd name="T98" fmla="*/ 5 w 47"/>
              <a:gd name="T99" fmla="*/ 40 h 50"/>
              <a:gd name="T100" fmla="*/ 6 w 47"/>
              <a:gd name="T101" fmla="*/ 42 h 50"/>
              <a:gd name="T102" fmla="*/ 8 w 47"/>
              <a:gd name="T103" fmla="*/ 43 h 50"/>
              <a:gd name="T104" fmla="*/ 10 w 47"/>
              <a:gd name="T105" fmla="*/ 46 h 50"/>
              <a:gd name="T106" fmla="*/ 13 w 47"/>
              <a:gd name="T107" fmla="*/ 47 h 50"/>
              <a:gd name="T108" fmla="*/ 15 w 47"/>
              <a:gd name="T109" fmla="*/ 49 h 50"/>
              <a:gd name="T110" fmla="*/ 18 w 47"/>
              <a:gd name="T111" fmla="*/ 49 h 50"/>
              <a:gd name="T112" fmla="*/ 21 w 47"/>
              <a:gd name="T113" fmla="*/ 50 h 50"/>
              <a:gd name="T114" fmla="*/ 23 w 47"/>
              <a:gd name="T115" fmla="*/ 50 h 5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"/>
              <a:gd name="T175" fmla="*/ 0 h 50"/>
              <a:gd name="T176" fmla="*/ 47 w 47"/>
              <a:gd name="T177" fmla="*/ 50 h 5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" h="50">
                <a:moveTo>
                  <a:pt x="23" y="25"/>
                </a:move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5" y="46"/>
                </a:lnTo>
                <a:lnTo>
                  <a:pt x="36" y="46"/>
                </a:lnTo>
                <a:lnTo>
                  <a:pt x="38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2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4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3" y="10"/>
                </a:lnTo>
                <a:lnTo>
                  <a:pt x="42" y="10"/>
                </a:lnTo>
                <a:lnTo>
                  <a:pt x="40" y="8"/>
                </a:lnTo>
                <a:lnTo>
                  <a:pt x="40" y="7"/>
                </a:lnTo>
                <a:lnTo>
                  <a:pt x="39" y="7"/>
                </a:lnTo>
                <a:lnTo>
                  <a:pt x="39" y="5"/>
                </a:lnTo>
                <a:lnTo>
                  <a:pt x="38" y="5"/>
                </a:lnTo>
                <a:lnTo>
                  <a:pt x="36" y="4"/>
                </a:lnTo>
                <a:lnTo>
                  <a:pt x="35" y="4"/>
                </a:lnTo>
                <a:lnTo>
                  <a:pt x="35" y="3"/>
                </a:lnTo>
                <a:lnTo>
                  <a:pt x="34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3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2" y="12"/>
                </a:lnTo>
                <a:lnTo>
                  <a:pt x="2" y="14"/>
                </a:lnTo>
                <a:lnTo>
                  <a:pt x="2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2" y="35"/>
                </a:lnTo>
                <a:lnTo>
                  <a:pt x="2" y="36"/>
                </a:lnTo>
                <a:lnTo>
                  <a:pt x="2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5" y="42"/>
                </a:lnTo>
                <a:lnTo>
                  <a:pt x="6" y="42"/>
                </a:lnTo>
                <a:lnTo>
                  <a:pt x="6" y="43"/>
                </a:lnTo>
                <a:lnTo>
                  <a:pt x="8" y="43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49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3" name="Freeform 101"/>
          <p:cNvSpPr>
            <a:spLocks/>
          </p:cNvSpPr>
          <p:nvPr/>
        </p:nvSpPr>
        <p:spPr bwMode="auto">
          <a:xfrm>
            <a:off x="3148013" y="3022600"/>
            <a:ext cx="601662" cy="20638"/>
          </a:xfrm>
          <a:custGeom>
            <a:avLst/>
            <a:gdLst>
              <a:gd name="T0" fmla="*/ 0 w 379"/>
              <a:gd name="T1" fmla="*/ 6 h 13"/>
              <a:gd name="T2" fmla="*/ 0 w 379"/>
              <a:gd name="T3" fmla="*/ 13 h 13"/>
              <a:gd name="T4" fmla="*/ 379 w 379"/>
              <a:gd name="T5" fmla="*/ 13 h 13"/>
              <a:gd name="T6" fmla="*/ 379 w 379"/>
              <a:gd name="T7" fmla="*/ 0 h 13"/>
              <a:gd name="T8" fmla="*/ 0 w 379"/>
              <a:gd name="T9" fmla="*/ 0 h 13"/>
              <a:gd name="T10" fmla="*/ 0 w 379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9"/>
              <a:gd name="T19" fmla="*/ 0 h 13"/>
              <a:gd name="T20" fmla="*/ 379 w 379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9" h="13">
                <a:moveTo>
                  <a:pt x="0" y="6"/>
                </a:moveTo>
                <a:lnTo>
                  <a:pt x="0" y="13"/>
                </a:lnTo>
                <a:lnTo>
                  <a:pt x="379" y="13"/>
                </a:lnTo>
                <a:lnTo>
                  <a:pt x="37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4" name="Freeform 102"/>
          <p:cNvSpPr>
            <a:spLocks/>
          </p:cNvSpPr>
          <p:nvPr/>
        </p:nvSpPr>
        <p:spPr bwMode="auto">
          <a:xfrm>
            <a:off x="2408238" y="3471863"/>
            <a:ext cx="74612" cy="82550"/>
          </a:xfrm>
          <a:custGeom>
            <a:avLst/>
            <a:gdLst>
              <a:gd name="T0" fmla="*/ 23 w 47"/>
              <a:gd name="T1" fmla="*/ 0 h 52"/>
              <a:gd name="T2" fmla="*/ 21 w 47"/>
              <a:gd name="T3" fmla="*/ 1 h 52"/>
              <a:gd name="T4" fmla="*/ 18 w 47"/>
              <a:gd name="T5" fmla="*/ 1 h 52"/>
              <a:gd name="T6" fmla="*/ 15 w 47"/>
              <a:gd name="T7" fmla="*/ 1 h 52"/>
              <a:gd name="T8" fmla="*/ 13 w 47"/>
              <a:gd name="T9" fmla="*/ 2 h 52"/>
              <a:gd name="T10" fmla="*/ 10 w 47"/>
              <a:gd name="T11" fmla="*/ 4 h 52"/>
              <a:gd name="T12" fmla="*/ 8 w 47"/>
              <a:gd name="T13" fmla="*/ 7 h 52"/>
              <a:gd name="T14" fmla="*/ 6 w 47"/>
              <a:gd name="T15" fmla="*/ 8 h 52"/>
              <a:gd name="T16" fmla="*/ 5 w 47"/>
              <a:gd name="T17" fmla="*/ 9 h 52"/>
              <a:gd name="T18" fmla="*/ 2 w 47"/>
              <a:gd name="T19" fmla="*/ 12 h 52"/>
              <a:gd name="T20" fmla="*/ 1 w 47"/>
              <a:gd name="T21" fmla="*/ 15 h 52"/>
              <a:gd name="T22" fmla="*/ 0 w 47"/>
              <a:gd name="T23" fmla="*/ 18 h 52"/>
              <a:gd name="T24" fmla="*/ 0 w 47"/>
              <a:gd name="T25" fmla="*/ 21 h 52"/>
              <a:gd name="T26" fmla="*/ 0 w 47"/>
              <a:gd name="T27" fmla="*/ 24 h 52"/>
              <a:gd name="T28" fmla="*/ 0 w 47"/>
              <a:gd name="T29" fmla="*/ 26 h 52"/>
              <a:gd name="T30" fmla="*/ 0 w 47"/>
              <a:gd name="T31" fmla="*/ 29 h 52"/>
              <a:gd name="T32" fmla="*/ 0 w 47"/>
              <a:gd name="T33" fmla="*/ 32 h 52"/>
              <a:gd name="T34" fmla="*/ 1 w 47"/>
              <a:gd name="T35" fmla="*/ 35 h 52"/>
              <a:gd name="T36" fmla="*/ 2 w 47"/>
              <a:gd name="T37" fmla="*/ 38 h 52"/>
              <a:gd name="T38" fmla="*/ 4 w 47"/>
              <a:gd name="T39" fmla="*/ 40 h 52"/>
              <a:gd name="T40" fmla="*/ 5 w 47"/>
              <a:gd name="T41" fmla="*/ 43 h 52"/>
              <a:gd name="T42" fmla="*/ 6 w 47"/>
              <a:gd name="T43" fmla="*/ 45 h 52"/>
              <a:gd name="T44" fmla="*/ 9 w 47"/>
              <a:gd name="T45" fmla="*/ 46 h 52"/>
              <a:gd name="T46" fmla="*/ 12 w 47"/>
              <a:gd name="T47" fmla="*/ 47 h 52"/>
              <a:gd name="T48" fmla="*/ 14 w 47"/>
              <a:gd name="T49" fmla="*/ 49 h 52"/>
              <a:gd name="T50" fmla="*/ 17 w 47"/>
              <a:gd name="T51" fmla="*/ 50 h 52"/>
              <a:gd name="T52" fmla="*/ 19 w 47"/>
              <a:gd name="T53" fmla="*/ 50 h 52"/>
              <a:gd name="T54" fmla="*/ 22 w 47"/>
              <a:gd name="T55" fmla="*/ 50 h 52"/>
              <a:gd name="T56" fmla="*/ 23 w 47"/>
              <a:gd name="T57" fmla="*/ 50 h 52"/>
              <a:gd name="T58" fmla="*/ 26 w 47"/>
              <a:gd name="T59" fmla="*/ 50 h 52"/>
              <a:gd name="T60" fmla="*/ 29 w 47"/>
              <a:gd name="T61" fmla="*/ 50 h 52"/>
              <a:gd name="T62" fmla="*/ 31 w 47"/>
              <a:gd name="T63" fmla="*/ 49 h 52"/>
              <a:gd name="T64" fmla="*/ 34 w 47"/>
              <a:gd name="T65" fmla="*/ 47 h 52"/>
              <a:gd name="T66" fmla="*/ 36 w 47"/>
              <a:gd name="T67" fmla="*/ 46 h 52"/>
              <a:gd name="T68" fmla="*/ 39 w 47"/>
              <a:gd name="T69" fmla="*/ 45 h 52"/>
              <a:gd name="T70" fmla="*/ 40 w 47"/>
              <a:gd name="T71" fmla="*/ 43 h 52"/>
              <a:gd name="T72" fmla="*/ 42 w 47"/>
              <a:gd name="T73" fmla="*/ 40 h 52"/>
              <a:gd name="T74" fmla="*/ 43 w 47"/>
              <a:gd name="T75" fmla="*/ 38 h 52"/>
              <a:gd name="T76" fmla="*/ 44 w 47"/>
              <a:gd name="T77" fmla="*/ 35 h 52"/>
              <a:gd name="T78" fmla="*/ 46 w 47"/>
              <a:gd name="T79" fmla="*/ 32 h 52"/>
              <a:gd name="T80" fmla="*/ 46 w 47"/>
              <a:gd name="T81" fmla="*/ 29 h 52"/>
              <a:gd name="T82" fmla="*/ 47 w 47"/>
              <a:gd name="T83" fmla="*/ 26 h 52"/>
              <a:gd name="T84" fmla="*/ 46 w 47"/>
              <a:gd name="T85" fmla="*/ 24 h 52"/>
              <a:gd name="T86" fmla="*/ 46 w 47"/>
              <a:gd name="T87" fmla="*/ 21 h 52"/>
              <a:gd name="T88" fmla="*/ 46 w 47"/>
              <a:gd name="T89" fmla="*/ 18 h 52"/>
              <a:gd name="T90" fmla="*/ 44 w 47"/>
              <a:gd name="T91" fmla="*/ 15 h 52"/>
              <a:gd name="T92" fmla="*/ 43 w 47"/>
              <a:gd name="T93" fmla="*/ 12 h 52"/>
              <a:gd name="T94" fmla="*/ 40 w 47"/>
              <a:gd name="T95" fmla="*/ 9 h 52"/>
              <a:gd name="T96" fmla="*/ 39 w 47"/>
              <a:gd name="T97" fmla="*/ 8 h 52"/>
              <a:gd name="T98" fmla="*/ 38 w 47"/>
              <a:gd name="T99" fmla="*/ 7 h 52"/>
              <a:gd name="T100" fmla="*/ 35 w 47"/>
              <a:gd name="T101" fmla="*/ 4 h 52"/>
              <a:gd name="T102" fmla="*/ 32 w 47"/>
              <a:gd name="T103" fmla="*/ 2 h 52"/>
              <a:gd name="T104" fmla="*/ 30 w 47"/>
              <a:gd name="T105" fmla="*/ 1 h 52"/>
              <a:gd name="T106" fmla="*/ 27 w 47"/>
              <a:gd name="T107" fmla="*/ 1 h 52"/>
              <a:gd name="T108" fmla="*/ 25 w 47"/>
              <a:gd name="T109" fmla="*/ 1 h 52"/>
              <a:gd name="T110" fmla="*/ 23 w 47"/>
              <a:gd name="T111" fmla="*/ 0 h 5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2"/>
              <a:gd name="T170" fmla="*/ 47 w 47"/>
              <a:gd name="T171" fmla="*/ 52 h 5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2">
                <a:moveTo>
                  <a:pt x="23" y="26"/>
                </a:move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8"/>
                </a:lnTo>
                <a:lnTo>
                  <a:pt x="5" y="9"/>
                </a:lnTo>
                <a:lnTo>
                  <a:pt x="4" y="11"/>
                </a:lnTo>
                <a:lnTo>
                  <a:pt x="2" y="12"/>
                </a:lnTo>
                <a:lnTo>
                  <a:pt x="2" y="14"/>
                </a:lnTo>
                <a:lnTo>
                  <a:pt x="1" y="15"/>
                </a:lnTo>
                <a:lnTo>
                  <a:pt x="1" y="16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0" y="33"/>
                </a:lnTo>
                <a:lnTo>
                  <a:pt x="1" y="35"/>
                </a:lnTo>
                <a:lnTo>
                  <a:pt x="1" y="36"/>
                </a:lnTo>
                <a:lnTo>
                  <a:pt x="2" y="38"/>
                </a:lnTo>
                <a:lnTo>
                  <a:pt x="2" y="39"/>
                </a:lnTo>
                <a:lnTo>
                  <a:pt x="4" y="40"/>
                </a:lnTo>
                <a:lnTo>
                  <a:pt x="5" y="42"/>
                </a:lnTo>
                <a:lnTo>
                  <a:pt x="5" y="43"/>
                </a:lnTo>
                <a:lnTo>
                  <a:pt x="6" y="43"/>
                </a:lnTo>
                <a:lnTo>
                  <a:pt x="6" y="45"/>
                </a:lnTo>
                <a:lnTo>
                  <a:pt x="8" y="45"/>
                </a:lnTo>
                <a:lnTo>
                  <a:pt x="9" y="46"/>
                </a:lnTo>
                <a:lnTo>
                  <a:pt x="10" y="47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6" y="46"/>
                </a:lnTo>
                <a:lnTo>
                  <a:pt x="38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4" y="36"/>
                </a:lnTo>
                <a:lnTo>
                  <a:pt x="44" y="35"/>
                </a:lnTo>
                <a:lnTo>
                  <a:pt x="46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6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4" y="16"/>
                </a:lnTo>
                <a:lnTo>
                  <a:pt x="44" y="15"/>
                </a:lnTo>
                <a:lnTo>
                  <a:pt x="43" y="14"/>
                </a:lnTo>
                <a:lnTo>
                  <a:pt x="43" y="12"/>
                </a:lnTo>
                <a:lnTo>
                  <a:pt x="42" y="11"/>
                </a:lnTo>
                <a:lnTo>
                  <a:pt x="40" y="9"/>
                </a:lnTo>
                <a:lnTo>
                  <a:pt x="40" y="8"/>
                </a:lnTo>
                <a:lnTo>
                  <a:pt x="39" y="8"/>
                </a:lnTo>
                <a:lnTo>
                  <a:pt x="39" y="7"/>
                </a:lnTo>
                <a:lnTo>
                  <a:pt x="38" y="7"/>
                </a:lnTo>
                <a:lnTo>
                  <a:pt x="36" y="5"/>
                </a:lnTo>
                <a:lnTo>
                  <a:pt x="35" y="4"/>
                </a:lnTo>
                <a:lnTo>
                  <a:pt x="34" y="4"/>
                </a:lnTo>
                <a:lnTo>
                  <a:pt x="32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1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5" name="Freeform 103"/>
          <p:cNvSpPr>
            <a:spLocks/>
          </p:cNvSpPr>
          <p:nvPr/>
        </p:nvSpPr>
        <p:spPr bwMode="auto">
          <a:xfrm>
            <a:off x="2444750" y="3502025"/>
            <a:ext cx="231775" cy="20638"/>
          </a:xfrm>
          <a:custGeom>
            <a:avLst/>
            <a:gdLst>
              <a:gd name="T0" fmla="*/ 146 w 146"/>
              <a:gd name="T1" fmla="*/ 7 h 13"/>
              <a:gd name="T2" fmla="*/ 146 w 146"/>
              <a:gd name="T3" fmla="*/ 0 h 13"/>
              <a:gd name="T4" fmla="*/ 0 w 146"/>
              <a:gd name="T5" fmla="*/ 0 h 13"/>
              <a:gd name="T6" fmla="*/ 0 w 146"/>
              <a:gd name="T7" fmla="*/ 13 h 13"/>
              <a:gd name="T8" fmla="*/ 146 w 146"/>
              <a:gd name="T9" fmla="*/ 13 h 13"/>
              <a:gd name="T10" fmla="*/ 146 w 146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6"/>
              <a:gd name="T19" fmla="*/ 0 h 13"/>
              <a:gd name="T20" fmla="*/ 146 w 14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6" h="13">
                <a:moveTo>
                  <a:pt x="146" y="7"/>
                </a:moveTo>
                <a:lnTo>
                  <a:pt x="146" y="0"/>
                </a:lnTo>
                <a:lnTo>
                  <a:pt x="0" y="0"/>
                </a:lnTo>
                <a:lnTo>
                  <a:pt x="0" y="13"/>
                </a:lnTo>
                <a:lnTo>
                  <a:pt x="146" y="13"/>
                </a:lnTo>
                <a:lnTo>
                  <a:pt x="146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6" name="Freeform 104"/>
          <p:cNvSpPr>
            <a:spLocks/>
          </p:cNvSpPr>
          <p:nvPr/>
        </p:nvSpPr>
        <p:spPr bwMode="auto">
          <a:xfrm>
            <a:off x="3713163" y="3471863"/>
            <a:ext cx="74612" cy="82550"/>
          </a:xfrm>
          <a:custGeom>
            <a:avLst/>
            <a:gdLst>
              <a:gd name="T0" fmla="*/ 23 w 47"/>
              <a:gd name="T1" fmla="*/ 52 h 52"/>
              <a:gd name="T2" fmla="*/ 26 w 47"/>
              <a:gd name="T3" fmla="*/ 50 h 52"/>
              <a:gd name="T4" fmla="*/ 29 w 47"/>
              <a:gd name="T5" fmla="*/ 50 h 52"/>
              <a:gd name="T6" fmla="*/ 31 w 47"/>
              <a:gd name="T7" fmla="*/ 49 h 52"/>
              <a:gd name="T8" fmla="*/ 34 w 47"/>
              <a:gd name="T9" fmla="*/ 49 h 52"/>
              <a:gd name="T10" fmla="*/ 36 w 47"/>
              <a:gd name="T11" fmla="*/ 46 h 52"/>
              <a:gd name="T12" fmla="*/ 39 w 47"/>
              <a:gd name="T13" fmla="*/ 45 h 52"/>
              <a:gd name="T14" fmla="*/ 42 w 47"/>
              <a:gd name="T15" fmla="*/ 42 h 52"/>
              <a:gd name="T16" fmla="*/ 44 w 47"/>
              <a:gd name="T17" fmla="*/ 39 h 52"/>
              <a:gd name="T18" fmla="*/ 44 w 47"/>
              <a:gd name="T19" fmla="*/ 36 h 52"/>
              <a:gd name="T20" fmla="*/ 46 w 47"/>
              <a:gd name="T21" fmla="*/ 35 h 52"/>
              <a:gd name="T22" fmla="*/ 47 w 47"/>
              <a:gd name="T23" fmla="*/ 32 h 52"/>
              <a:gd name="T24" fmla="*/ 47 w 47"/>
              <a:gd name="T25" fmla="*/ 29 h 52"/>
              <a:gd name="T26" fmla="*/ 47 w 47"/>
              <a:gd name="T27" fmla="*/ 26 h 52"/>
              <a:gd name="T28" fmla="*/ 47 w 47"/>
              <a:gd name="T29" fmla="*/ 24 h 52"/>
              <a:gd name="T30" fmla="*/ 47 w 47"/>
              <a:gd name="T31" fmla="*/ 21 h 52"/>
              <a:gd name="T32" fmla="*/ 46 w 47"/>
              <a:gd name="T33" fmla="*/ 18 h 52"/>
              <a:gd name="T34" fmla="*/ 44 w 47"/>
              <a:gd name="T35" fmla="*/ 15 h 52"/>
              <a:gd name="T36" fmla="*/ 44 w 47"/>
              <a:gd name="T37" fmla="*/ 12 h 52"/>
              <a:gd name="T38" fmla="*/ 42 w 47"/>
              <a:gd name="T39" fmla="*/ 9 h 52"/>
              <a:gd name="T40" fmla="*/ 39 w 47"/>
              <a:gd name="T41" fmla="*/ 7 h 52"/>
              <a:gd name="T42" fmla="*/ 36 w 47"/>
              <a:gd name="T43" fmla="*/ 5 h 52"/>
              <a:gd name="T44" fmla="*/ 34 w 47"/>
              <a:gd name="T45" fmla="*/ 2 h 52"/>
              <a:gd name="T46" fmla="*/ 31 w 47"/>
              <a:gd name="T47" fmla="*/ 2 h 52"/>
              <a:gd name="T48" fmla="*/ 30 w 47"/>
              <a:gd name="T49" fmla="*/ 1 h 52"/>
              <a:gd name="T50" fmla="*/ 27 w 47"/>
              <a:gd name="T51" fmla="*/ 1 h 52"/>
              <a:gd name="T52" fmla="*/ 25 w 47"/>
              <a:gd name="T53" fmla="*/ 1 h 52"/>
              <a:gd name="T54" fmla="*/ 22 w 47"/>
              <a:gd name="T55" fmla="*/ 1 h 52"/>
              <a:gd name="T56" fmla="*/ 19 w 47"/>
              <a:gd name="T57" fmla="*/ 1 h 52"/>
              <a:gd name="T58" fmla="*/ 17 w 47"/>
              <a:gd name="T59" fmla="*/ 1 h 52"/>
              <a:gd name="T60" fmla="*/ 14 w 47"/>
              <a:gd name="T61" fmla="*/ 2 h 52"/>
              <a:gd name="T62" fmla="*/ 13 w 47"/>
              <a:gd name="T63" fmla="*/ 4 h 52"/>
              <a:gd name="T64" fmla="*/ 10 w 47"/>
              <a:gd name="T65" fmla="*/ 5 h 52"/>
              <a:gd name="T66" fmla="*/ 9 w 47"/>
              <a:gd name="T67" fmla="*/ 7 h 52"/>
              <a:gd name="T68" fmla="*/ 6 w 47"/>
              <a:gd name="T69" fmla="*/ 8 h 52"/>
              <a:gd name="T70" fmla="*/ 5 w 47"/>
              <a:gd name="T71" fmla="*/ 11 h 52"/>
              <a:gd name="T72" fmla="*/ 4 w 47"/>
              <a:gd name="T73" fmla="*/ 12 h 52"/>
              <a:gd name="T74" fmla="*/ 2 w 47"/>
              <a:gd name="T75" fmla="*/ 15 h 52"/>
              <a:gd name="T76" fmla="*/ 1 w 47"/>
              <a:gd name="T77" fmla="*/ 18 h 52"/>
              <a:gd name="T78" fmla="*/ 1 w 47"/>
              <a:gd name="T79" fmla="*/ 21 h 52"/>
              <a:gd name="T80" fmla="*/ 0 w 47"/>
              <a:gd name="T81" fmla="*/ 24 h 52"/>
              <a:gd name="T82" fmla="*/ 0 w 47"/>
              <a:gd name="T83" fmla="*/ 26 h 52"/>
              <a:gd name="T84" fmla="*/ 0 w 47"/>
              <a:gd name="T85" fmla="*/ 29 h 52"/>
              <a:gd name="T86" fmla="*/ 1 w 47"/>
              <a:gd name="T87" fmla="*/ 32 h 52"/>
              <a:gd name="T88" fmla="*/ 1 w 47"/>
              <a:gd name="T89" fmla="*/ 35 h 52"/>
              <a:gd name="T90" fmla="*/ 2 w 47"/>
              <a:gd name="T91" fmla="*/ 36 h 52"/>
              <a:gd name="T92" fmla="*/ 4 w 47"/>
              <a:gd name="T93" fmla="*/ 39 h 52"/>
              <a:gd name="T94" fmla="*/ 5 w 47"/>
              <a:gd name="T95" fmla="*/ 40 h 52"/>
              <a:gd name="T96" fmla="*/ 6 w 47"/>
              <a:gd name="T97" fmla="*/ 43 h 52"/>
              <a:gd name="T98" fmla="*/ 9 w 47"/>
              <a:gd name="T99" fmla="*/ 45 h 52"/>
              <a:gd name="T100" fmla="*/ 10 w 47"/>
              <a:gd name="T101" fmla="*/ 46 h 52"/>
              <a:gd name="T102" fmla="*/ 13 w 47"/>
              <a:gd name="T103" fmla="*/ 47 h 52"/>
              <a:gd name="T104" fmla="*/ 14 w 47"/>
              <a:gd name="T105" fmla="*/ 49 h 52"/>
              <a:gd name="T106" fmla="*/ 17 w 47"/>
              <a:gd name="T107" fmla="*/ 50 h 52"/>
              <a:gd name="T108" fmla="*/ 19 w 47"/>
              <a:gd name="T109" fmla="*/ 50 h 52"/>
              <a:gd name="T110" fmla="*/ 22 w 47"/>
              <a:gd name="T111" fmla="*/ 50 h 52"/>
              <a:gd name="T112" fmla="*/ 23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2" y="49"/>
                </a:lnTo>
                <a:lnTo>
                  <a:pt x="34" y="49"/>
                </a:lnTo>
                <a:lnTo>
                  <a:pt x="35" y="47"/>
                </a:lnTo>
                <a:lnTo>
                  <a:pt x="36" y="46"/>
                </a:lnTo>
                <a:lnTo>
                  <a:pt x="38" y="46"/>
                </a:lnTo>
                <a:lnTo>
                  <a:pt x="39" y="45"/>
                </a:lnTo>
                <a:lnTo>
                  <a:pt x="40" y="43"/>
                </a:lnTo>
                <a:lnTo>
                  <a:pt x="42" y="42"/>
                </a:lnTo>
                <a:lnTo>
                  <a:pt x="43" y="40"/>
                </a:lnTo>
                <a:lnTo>
                  <a:pt x="44" y="39"/>
                </a:lnTo>
                <a:lnTo>
                  <a:pt x="44" y="38"/>
                </a:lnTo>
                <a:lnTo>
                  <a:pt x="44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8"/>
                </a:lnTo>
                <a:lnTo>
                  <a:pt x="46" y="16"/>
                </a:lnTo>
                <a:lnTo>
                  <a:pt x="44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2" y="9"/>
                </a:lnTo>
                <a:lnTo>
                  <a:pt x="40" y="8"/>
                </a:lnTo>
                <a:lnTo>
                  <a:pt x="39" y="7"/>
                </a:lnTo>
                <a:lnTo>
                  <a:pt x="38" y="5"/>
                </a:lnTo>
                <a:lnTo>
                  <a:pt x="36" y="5"/>
                </a:lnTo>
                <a:lnTo>
                  <a:pt x="35" y="4"/>
                </a:lnTo>
                <a:lnTo>
                  <a:pt x="34" y="2"/>
                </a:lnTo>
                <a:lnTo>
                  <a:pt x="32" y="2"/>
                </a:lnTo>
                <a:lnTo>
                  <a:pt x="31" y="2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2"/>
                </a:lnTo>
                <a:lnTo>
                  <a:pt x="14" y="2"/>
                </a:lnTo>
                <a:lnTo>
                  <a:pt x="13" y="2"/>
                </a:lnTo>
                <a:lnTo>
                  <a:pt x="13" y="4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9" y="7"/>
                </a:lnTo>
                <a:lnTo>
                  <a:pt x="8" y="7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2" y="14"/>
                </a:lnTo>
                <a:lnTo>
                  <a:pt x="2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5"/>
                </a:lnTo>
                <a:lnTo>
                  <a:pt x="2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7"/>
                </a:lnTo>
                <a:lnTo>
                  <a:pt x="13" y="49"/>
                </a:lnTo>
                <a:lnTo>
                  <a:pt x="14" y="49"/>
                </a:lnTo>
                <a:lnTo>
                  <a:pt x="15" y="49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7" name="Freeform 105"/>
          <p:cNvSpPr>
            <a:spLocks/>
          </p:cNvSpPr>
          <p:nvPr/>
        </p:nvSpPr>
        <p:spPr bwMode="auto">
          <a:xfrm>
            <a:off x="3505200" y="3502025"/>
            <a:ext cx="244475" cy="20638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8" name="Freeform 106"/>
          <p:cNvSpPr>
            <a:spLocks/>
          </p:cNvSpPr>
          <p:nvPr/>
        </p:nvSpPr>
        <p:spPr bwMode="auto">
          <a:xfrm>
            <a:off x="3330575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7 w 58"/>
              <a:gd name="T11" fmla="*/ 9 h 61"/>
              <a:gd name="T12" fmla="*/ 23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2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4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0 w 58"/>
              <a:gd name="T33" fmla="*/ 61 h 61"/>
              <a:gd name="T34" fmla="*/ 10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7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5 w 58"/>
              <a:gd name="T49" fmla="*/ 26 h 61"/>
              <a:gd name="T50" fmla="*/ 27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7" y="9"/>
                </a:lnTo>
                <a:lnTo>
                  <a:pt x="25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2" y="25"/>
                </a:lnTo>
                <a:lnTo>
                  <a:pt x="9" y="28"/>
                </a:lnTo>
                <a:lnTo>
                  <a:pt x="8" y="30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0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7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9" name="Freeform 107"/>
          <p:cNvSpPr>
            <a:spLocks/>
          </p:cNvSpPr>
          <p:nvPr/>
        </p:nvSpPr>
        <p:spPr bwMode="auto">
          <a:xfrm>
            <a:off x="342265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3 w 57"/>
              <a:gd name="T7" fmla="*/ 40 h 61"/>
              <a:gd name="T8" fmla="*/ 52 w 57"/>
              <a:gd name="T9" fmla="*/ 35 h 61"/>
              <a:gd name="T10" fmla="*/ 49 w 57"/>
              <a:gd name="T11" fmla="*/ 30 h 61"/>
              <a:gd name="T12" fmla="*/ 45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4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9 w 57"/>
              <a:gd name="T37" fmla="*/ 12 h 61"/>
              <a:gd name="T38" fmla="*/ 14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2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4" y="43"/>
                </a:lnTo>
                <a:lnTo>
                  <a:pt x="53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49" y="30"/>
                </a:lnTo>
                <a:lnTo>
                  <a:pt x="48" y="28"/>
                </a:lnTo>
                <a:lnTo>
                  <a:pt x="45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6" y="14"/>
                </a:lnTo>
                <a:lnTo>
                  <a:pt x="34" y="12"/>
                </a:lnTo>
                <a:lnTo>
                  <a:pt x="32" y="11"/>
                </a:lnTo>
                <a:lnTo>
                  <a:pt x="30" y="9"/>
                </a:lnTo>
                <a:lnTo>
                  <a:pt x="27" y="8"/>
                </a:lnTo>
                <a:lnTo>
                  <a:pt x="24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9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4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9" y="33"/>
                </a:lnTo>
                <a:lnTo>
                  <a:pt x="40" y="36"/>
                </a:lnTo>
                <a:lnTo>
                  <a:pt x="40" y="37"/>
                </a:lnTo>
                <a:lnTo>
                  <a:pt x="41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5" y="50"/>
                </a:lnTo>
                <a:lnTo>
                  <a:pt x="45" y="51"/>
                </a:lnTo>
                <a:lnTo>
                  <a:pt x="45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0" name="Freeform 108"/>
          <p:cNvSpPr>
            <a:spLocks/>
          </p:cNvSpPr>
          <p:nvPr/>
        </p:nvSpPr>
        <p:spPr bwMode="auto">
          <a:xfrm>
            <a:off x="3255963" y="3416300"/>
            <a:ext cx="90487" cy="96838"/>
          </a:xfrm>
          <a:custGeom>
            <a:avLst/>
            <a:gdLst>
              <a:gd name="T0" fmla="*/ 2 w 57"/>
              <a:gd name="T1" fmla="*/ 12 h 61"/>
              <a:gd name="T2" fmla="*/ 8 w 57"/>
              <a:gd name="T3" fmla="*/ 12 h 61"/>
              <a:gd name="T4" fmla="*/ 12 w 57"/>
              <a:gd name="T5" fmla="*/ 14 h 61"/>
              <a:gd name="T6" fmla="*/ 16 w 57"/>
              <a:gd name="T7" fmla="*/ 15 h 61"/>
              <a:gd name="T8" fmla="*/ 21 w 57"/>
              <a:gd name="T9" fmla="*/ 16 h 61"/>
              <a:gd name="T10" fmla="*/ 25 w 57"/>
              <a:gd name="T11" fmla="*/ 19 h 61"/>
              <a:gd name="T12" fmla="*/ 27 w 57"/>
              <a:gd name="T13" fmla="*/ 22 h 61"/>
              <a:gd name="T14" fmla="*/ 31 w 57"/>
              <a:gd name="T15" fmla="*/ 25 h 61"/>
              <a:gd name="T16" fmla="*/ 35 w 57"/>
              <a:gd name="T17" fmla="*/ 28 h 61"/>
              <a:gd name="T18" fmla="*/ 38 w 57"/>
              <a:gd name="T19" fmla="*/ 32 h 61"/>
              <a:gd name="T20" fmla="*/ 40 w 57"/>
              <a:gd name="T21" fmla="*/ 36 h 61"/>
              <a:gd name="T22" fmla="*/ 42 w 57"/>
              <a:gd name="T23" fmla="*/ 40 h 61"/>
              <a:gd name="T24" fmla="*/ 44 w 57"/>
              <a:gd name="T25" fmla="*/ 44 h 61"/>
              <a:gd name="T26" fmla="*/ 46 w 57"/>
              <a:gd name="T27" fmla="*/ 50 h 61"/>
              <a:gd name="T28" fmla="*/ 46 w 57"/>
              <a:gd name="T29" fmla="*/ 54 h 61"/>
              <a:gd name="T30" fmla="*/ 47 w 57"/>
              <a:gd name="T31" fmla="*/ 60 h 61"/>
              <a:gd name="T32" fmla="*/ 57 w 57"/>
              <a:gd name="T33" fmla="*/ 61 h 61"/>
              <a:gd name="T34" fmla="*/ 57 w 57"/>
              <a:gd name="T35" fmla="*/ 56 h 61"/>
              <a:gd name="T36" fmla="*/ 56 w 57"/>
              <a:gd name="T37" fmla="*/ 50 h 61"/>
              <a:gd name="T38" fmla="*/ 55 w 57"/>
              <a:gd name="T39" fmla="*/ 43 h 61"/>
              <a:gd name="T40" fmla="*/ 53 w 57"/>
              <a:gd name="T41" fmla="*/ 37 h 61"/>
              <a:gd name="T42" fmla="*/ 51 w 57"/>
              <a:gd name="T43" fmla="*/ 32 h 61"/>
              <a:gd name="T44" fmla="*/ 48 w 57"/>
              <a:gd name="T45" fmla="*/ 28 h 61"/>
              <a:gd name="T46" fmla="*/ 44 w 57"/>
              <a:gd name="T47" fmla="*/ 22 h 61"/>
              <a:gd name="T48" fmla="*/ 40 w 57"/>
              <a:gd name="T49" fmla="*/ 18 h 61"/>
              <a:gd name="T50" fmla="*/ 36 w 57"/>
              <a:gd name="T51" fmla="*/ 14 h 61"/>
              <a:gd name="T52" fmla="*/ 33 w 57"/>
              <a:gd name="T53" fmla="*/ 11 h 61"/>
              <a:gd name="T54" fmla="*/ 27 w 57"/>
              <a:gd name="T55" fmla="*/ 8 h 61"/>
              <a:gd name="T56" fmla="*/ 22 w 57"/>
              <a:gd name="T57" fmla="*/ 5 h 61"/>
              <a:gd name="T58" fmla="*/ 17 w 57"/>
              <a:gd name="T59" fmla="*/ 2 h 61"/>
              <a:gd name="T60" fmla="*/ 12 w 57"/>
              <a:gd name="T61" fmla="*/ 1 h 61"/>
              <a:gd name="T62" fmla="*/ 6 w 57"/>
              <a:gd name="T63" fmla="*/ 1 h 61"/>
              <a:gd name="T64" fmla="*/ 0 w 57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0" y="12"/>
                </a:move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6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2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1" name="Freeform 109"/>
          <p:cNvSpPr>
            <a:spLocks/>
          </p:cNvSpPr>
          <p:nvPr/>
        </p:nvSpPr>
        <p:spPr bwMode="auto">
          <a:xfrm>
            <a:off x="3163888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3 w 58"/>
              <a:gd name="T5" fmla="*/ 50 h 61"/>
              <a:gd name="T6" fmla="*/ 15 w 58"/>
              <a:gd name="T7" fmla="*/ 44 h 61"/>
              <a:gd name="T8" fmla="*/ 16 w 58"/>
              <a:gd name="T9" fmla="*/ 40 h 61"/>
              <a:gd name="T10" fmla="*/ 19 w 58"/>
              <a:gd name="T11" fmla="*/ 36 h 61"/>
              <a:gd name="T12" fmla="*/ 21 w 58"/>
              <a:gd name="T13" fmla="*/ 32 h 61"/>
              <a:gd name="T14" fmla="*/ 24 w 58"/>
              <a:gd name="T15" fmla="*/ 28 h 61"/>
              <a:gd name="T16" fmla="*/ 26 w 58"/>
              <a:gd name="T17" fmla="*/ 25 h 61"/>
              <a:gd name="T18" fmla="*/ 30 w 58"/>
              <a:gd name="T19" fmla="*/ 22 h 61"/>
              <a:gd name="T20" fmla="*/ 34 w 58"/>
              <a:gd name="T21" fmla="*/ 19 h 61"/>
              <a:gd name="T22" fmla="*/ 38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1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3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1 w 58"/>
              <a:gd name="T53" fmla="*/ 28 h 61"/>
              <a:gd name="T54" fmla="*/ 7 w 58"/>
              <a:gd name="T55" fmla="*/ 32 h 61"/>
              <a:gd name="T56" fmla="*/ 5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3" y="1"/>
                </a:lnTo>
                <a:lnTo>
                  <a:pt x="49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2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2" name="Freeform 110"/>
          <p:cNvSpPr>
            <a:spLocks/>
          </p:cNvSpPr>
          <p:nvPr/>
        </p:nvSpPr>
        <p:spPr bwMode="auto">
          <a:xfrm>
            <a:off x="2997200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4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10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2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4 w 58"/>
              <a:gd name="T39" fmla="*/ 47 h 61"/>
              <a:gd name="T40" fmla="*/ 15 w 58"/>
              <a:gd name="T41" fmla="*/ 43 h 61"/>
              <a:gd name="T42" fmla="*/ 18 w 58"/>
              <a:gd name="T43" fmla="*/ 37 h 61"/>
              <a:gd name="T44" fmla="*/ 20 w 58"/>
              <a:gd name="T45" fmla="*/ 33 h 61"/>
              <a:gd name="T46" fmla="*/ 23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40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1" y="8"/>
                </a:lnTo>
                <a:lnTo>
                  <a:pt x="28" y="9"/>
                </a:lnTo>
                <a:lnTo>
                  <a:pt x="27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8" y="18"/>
                </a:lnTo>
                <a:lnTo>
                  <a:pt x="16" y="21"/>
                </a:lnTo>
                <a:lnTo>
                  <a:pt x="14" y="22"/>
                </a:lnTo>
                <a:lnTo>
                  <a:pt x="12" y="25"/>
                </a:lnTo>
                <a:lnTo>
                  <a:pt x="11" y="28"/>
                </a:lnTo>
                <a:lnTo>
                  <a:pt x="10" y="30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50"/>
                </a:lnTo>
                <a:lnTo>
                  <a:pt x="2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4" y="50"/>
                </a:lnTo>
                <a:lnTo>
                  <a:pt x="14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8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7" y="25"/>
                </a:lnTo>
                <a:lnTo>
                  <a:pt x="29" y="23"/>
                </a:lnTo>
                <a:lnTo>
                  <a:pt x="31" y="22"/>
                </a:lnTo>
                <a:lnTo>
                  <a:pt x="32" y="21"/>
                </a:lnTo>
                <a:lnTo>
                  <a:pt x="35" y="19"/>
                </a:lnTo>
                <a:lnTo>
                  <a:pt x="36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3" name="Freeform 111"/>
          <p:cNvSpPr>
            <a:spLocks/>
          </p:cNvSpPr>
          <p:nvPr/>
        </p:nvSpPr>
        <p:spPr bwMode="auto">
          <a:xfrm>
            <a:off x="308927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6 w 58"/>
              <a:gd name="T5" fmla="*/ 46 h 61"/>
              <a:gd name="T6" fmla="*/ 55 w 58"/>
              <a:gd name="T7" fmla="*/ 40 h 61"/>
              <a:gd name="T8" fmla="*/ 52 w 58"/>
              <a:gd name="T9" fmla="*/ 35 h 61"/>
              <a:gd name="T10" fmla="*/ 50 w 58"/>
              <a:gd name="T11" fmla="*/ 30 h 61"/>
              <a:gd name="T12" fmla="*/ 47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5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4 w 58"/>
              <a:gd name="T27" fmla="*/ 2 h 61"/>
              <a:gd name="T28" fmla="*/ 9 w 58"/>
              <a:gd name="T29" fmla="*/ 1 h 61"/>
              <a:gd name="T30" fmla="*/ 4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4 w 58"/>
              <a:gd name="T39" fmla="*/ 14 h 61"/>
              <a:gd name="T40" fmla="*/ 18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4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2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7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4" name="Freeform 112"/>
          <p:cNvSpPr>
            <a:spLocks/>
          </p:cNvSpPr>
          <p:nvPr/>
        </p:nvSpPr>
        <p:spPr bwMode="auto">
          <a:xfrm>
            <a:off x="2922588" y="3416300"/>
            <a:ext cx="93662" cy="96838"/>
          </a:xfrm>
          <a:custGeom>
            <a:avLst/>
            <a:gdLst>
              <a:gd name="T0" fmla="*/ 3 w 59"/>
              <a:gd name="T1" fmla="*/ 12 h 61"/>
              <a:gd name="T2" fmla="*/ 8 w 59"/>
              <a:gd name="T3" fmla="*/ 12 h 61"/>
              <a:gd name="T4" fmla="*/ 12 w 59"/>
              <a:gd name="T5" fmla="*/ 14 h 61"/>
              <a:gd name="T6" fmla="*/ 17 w 59"/>
              <a:gd name="T7" fmla="*/ 15 h 61"/>
              <a:gd name="T8" fmla="*/ 21 w 59"/>
              <a:gd name="T9" fmla="*/ 16 h 61"/>
              <a:gd name="T10" fmla="*/ 25 w 59"/>
              <a:gd name="T11" fmla="*/ 19 h 61"/>
              <a:gd name="T12" fmla="*/ 29 w 59"/>
              <a:gd name="T13" fmla="*/ 22 h 61"/>
              <a:gd name="T14" fmla="*/ 32 w 59"/>
              <a:gd name="T15" fmla="*/ 25 h 61"/>
              <a:gd name="T16" fmla="*/ 36 w 59"/>
              <a:gd name="T17" fmla="*/ 28 h 61"/>
              <a:gd name="T18" fmla="*/ 38 w 59"/>
              <a:gd name="T19" fmla="*/ 32 h 61"/>
              <a:gd name="T20" fmla="*/ 41 w 59"/>
              <a:gd name="T21" fmla="*/ 36 h 61"/>
              <a:gd name="T22" fmla="*/ 44 w 59"/>
              <a:gd name="T23" fmla="*/ 40 h 61"/>
              <a:gd name="T24" fmla="*/ 45 w 59"/>
              <a:gd name="T25" fmla="*/ 44 h 61"/>
              <a:gd name="T26" fmla="*/ 46 w 59"/>
              <a:gd name="T27" fmla="*/ 50 h 61"/>
              <a:gd name="T28" fmla="*/ 47 w 59"/>
              <a:gd name="T29" fmla="*/ 54 h 61"/>
              <a:gd name="T30" fmla="*/ 47 w 59"/>
              <a:gd name="T31" fmla="*/ 60 h 61"/>
              <a:gd name="T32" fmla="*/ 59 w 59"/>
              <a:gd name="T33" fmla="*/ 61 h 61"/>
              <a:gd name="T34" fmla="*/ 58 w 59"/>
              <a:gd name="T35" fmla="*/ 56 h 61"/>
              <a:gd name="T36" fmla="*/ 58 w 59"/>
              <a:gd name="T37" fmla="*/ 50 h 61"/>
              <a:gd name="T38" fmla="*/ 57 w 59"/>
              <a:gd name="T39" fmla="*/ 43 h 61"/>
              <a:gd name="T40" fmla="*/ 54 w 59"/>
              <a:gd name="T41" fmla="*/ 37 h 61"/>
              <a:gd name="T42" fmla="*/ 51 w 59"/>
              <a:gd name="T43" fmla="*/ 32 h 61"/>
              <a:gd name="T44" fmla="*/ 49 w 59"/>
              <a:gd name="T45" fmla="*/ 28 h 61"/>
              <a:gd name="T46" fmla="*/ 45 w 59"/>
              <a:gd name="T47" fmla="*/ 22 h 61"/>
              <a:gd name="T48" fmla="*/ 42 w 59"/>
              <a:gd name="T49" fmla="*/ 18 h 61"/>
              <a:gd name="T50" fmla="*/ 38 w 59"/>
              <a:gd name="T51" fmla="*/ 14 h 61"/>
              <a:gd name="T52" fmla="*/ 33 w 59"/>
              <a:gd name="T53" fmla="*/ 11 h 61"/>
              <a:gd name="T54" fmla="*/ 28 w 59"/>
              <a:gd name="T55" fmla="*/ 8 h 61"/>
              <a:gd name="T56" fmla="*/ 24 w 59"/>
              <a:gd name="T57" fmla="*/ 5 h 61"/>
              <a:gd name="T58" fmla="*/ 19 w 59"/>
              <a:gd name="T59" fmla="*/ 2 h 61"/>
              <a:gd name="T60" fmla="*/ 12 w 59"/>
              <a:gd name="T61" fmla="*/ 1 h 61"/>
              <a:gd name="T62" fmla="*/ 7 w 59"/>
              <a:gd name="T63" fmla="*/ 1 h 61"/>
              <a:gd name="T64" fmla="*/ 0 w 59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0" y="12"/>
                </a:moveTo>
                <a:lnTo>
                  <a:pt x="3" y="12"/>
                </a:lnTo>
                <a:lnTo>
                  <a:pt x="6" y="12"/>
                </a:lnTo>
                <a:lnTo>
                  <a:pt x="8" y="12"/>
                </a:lnTo>
                <a:lnTo>
                  <a:pt x="11" y="12"/>
                </a:lnTo>
                <a:lnTo>
                  <a:pt x="12" y="14"/>
                </a:lnTo>
                <a:lnTo>
                  <a:pt x="15" y="14"/>
                </a:lnTo>
                <a:lnTo>
                  <a:pt x="17" y="15"/>
                </a:lnTo>
                <a:lnTo>
                  <a:pt x="19" y="16"/>
                </a:lnTo>
                <a:lnTo>
                  <a:pt x="21" y="16"/>
                </a:lnTo>
                <a:lnTo>
                  <a:pt x="23" y="18"/>
                </a:lnTo>
                <a:lnTo>
                  <a:pt x="25" y="19"/>
                </a:lnTo>
                <a:lnTo>
                  <a:pt x="27" y="21"/>
                </a:lnTo>
                <a:lnTo>
                  <a:pt x="29" y="22"/>
                </a:lnTo>
                <a:lnTo>
                  <a:pt x="30" y="23"/>
                </a:lnTo>
                <a:lnTo>
                  <a:pt x="32" y="25"/>
                </a:lnTo>
                <a:lnTo>
                  <a:pt x="34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40" y="33"/>
                </a:lnTo>
                <a:lnTo>
                  <a:pt x="41" y="36"/>
                </a:lnTo>
                <a:lnTo>
                  <a:pt x="42" y="37"/>
                </a:lnTo>
                <a:lnTo>
                  <a:pt x="44" y="40"/>
                </a:lnTo>
                <a:lnTo>
                  <a:pt x="44" y="43"/>
                </a:lnTo>
                <a:lnTo>
                  <a:pt x="45" y="44"/>
                </a:lnTo>
                <a:lnTo>
                  <a:pt x="46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9" y="61"/>
                </a:lnTo>
                <a:lnTo>
                  <a:pt x="59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7" y="46"/>
                </a:lnTo>
                <a:lnTo>
                  <a:pt x="57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7" y="25"/>
                </a:lnTo>
                <a:lnTo>
                  <a:pt x="45" y="22"/>
                </a:lnTo>
                <a:lnTo>
                  <a:pt x="44" y="21"/>
                </a:lnTo>
                <a:lnTo>
                  <a:pt x="42" y="18"/>
                </a:lnTo>
                <a:lnTo>
                  <a:pt x="40" y="16"/>
                </a:lnTo>
                <a:lnTo>
                  <a:pt x="38" y="14"/>
                </a:lnTo>
                <a:lnTo>
                  <a:pt x="36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7" y="7"/>
                </a:lnTo>
                <a:lnTo>
                  <a:pt x="24" y="5"/>
                </a:lnTo>
                <a:lnTo>
                  <a:pt x="21" y="4"/>
                </a:lnTo>
                <a:lnTo>
                  <a:pt x="19" y="2"/>
                </a:lnTo>
                <a:lnTo>
                  <a:pt x="15" y="2"/>
                </a:lnTo>
                <a:lnTo>
                  <a:pt x="12" y="1"/>
                </a:lnTo>
                <a:lnTo>
                  <a:pt x="10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5" name="Freeform 113"/>
          <p:cNvSpPr>
            <a:spLocks/>
          </p:cNvSpPr>
          <p:nvPr/>
        </p:nvSpPr>
        <p:spPr bwMode="auto">
          <a:xfrm>
            <a:off x="2832100" y="3416300"/>
            <a:ext cx="90488" cy="96838"/>
          </a:xfrm>
          <a:custGeom>
            <a:avLst/>
            <a:gdLst>
              <a:gd name="T0" fmla="*/ 12 w 57"/>
              <a:gd name="T1" fmla="*/ 60 h 61"/>
              <a:gd name="T2" fmla="*/ 12 w 57"/>
              <a:gd name="T3" fmla="*/ 54 h 61"/>
              <a:gd name="T4" fmla="*/ 13 w 57"/>
              <a:gd name="T5" fmla="*/ 50 h 61"/>
              <a:gd name="T6" fmla="*/ 14 w 57"/>
              <a:gd name="T7" fmla="*/ 44 h 61"/>
              <a:gd name="T8" fmla="*/ 15 w 57"/>
              <a:gd name="T9" fmla="*/ 40 h 61"/>
              <a:gd name="T10" fmla="*/ 18 w 57"/>
              <a:gd name="T11" fmla="*/ 36 h 61"/>
              <a:gd name="T12" fmla="*/ 21 w 57"/>
              <a:gd name="T13" fmla="*/ 32 h 61"/>
              <a:gd name="T14" fmla="*/ 23 w 57"/>
              <a:gd name="T15" fmla="*/ 28 h 61"/>
              <a:gd name="T16" fmla="*/ 26 w 57"/>
              <a:gd name="T17" fmla="*/ 25 h 61"/>
              <a:gd name="T18" fmla="*/ 30 w 57"/>
              <a:gd name="T19" fmla="*/ 22 h 61"/>
              <a:gd name="T20" fmla="*/ 34 w 57"/>
              <a:gd name="T21" fmla="*/ 19 h 61"/>
              <a:gd name="T22" fmla="*/ 38 w 57"/>
              <a:gd name="T23" fmla="*/ 16 h 61"/>
              <a:gd name="T24" fmla="*/ 42 w 57"/>
              <a:gd name="T25" fmla="*/ 15 h 61"/>
              <a:gd name="T26" fmla="*/ 47 w 57"/>
              <a:gd name="T27" fmla="*/ 14 h 61"/>
              <a:gd name="T28" fmla="*/ 51 w 57"/>
              <a:gd name="T29" fmla="*/ 12 h 61"/>
              <a:gd name="T30" fmla="*/ 56 w 57"/>
              <a:gd name="T31" fmla="*/ 12 h 61"/>
              <a:gd name="T32" fmla="*/ 57 w 57"/>
              <a:gd name="T33" fmla="*/ 0 h 61"/>
              <a:gd name="T34" fmla="*/ 52 w 57"/>
              <a:gd name="T35" fmla="*/ 1 h 61"/>
              <a:gd name="T36" fmla="*/ 47 w 57"/>
              <a:gd name="T37" fmla="*/ 1 h 61"/>
              <a:gd name="T38" fmla="*/ 40 w 57"/>
              <a:gd name="T39" fmla="*/ 2 h 61"/>
              <a:gd name="T40" fmla="*/ 35 w 57"/>
              <a:gd name="T41" fmla="*/ 5 h 61"/>
              <a:gd name="T42" fmla="*/ 30 w 57"/>
              <a:gd name="T43" fmla="*/ 8 h 61"/>
              <a:gd name="T44" fmla="*/ 26 w 57"/>
              <a:gd name="T45" fmla="*/ 11 h 61"/>
              <a:gd name="T46" fmla="*/ 21 w 57"/>
              <a:gd name="T47" fmla="*/ 14 h 61"/>
              <a:gd name="T48" fmla="*/ 17 w 57"/>
              <a:gd name="T49" fmla="*/ 18 h 61"/>
              <a:gd name="T50" fmla="*/ 13 w 57"/>
              <a:gd name="T51" fmla="*/ 22 h 61"/>
              <a:gd name="T52" fmla="*/ 10 w 57"/>
              <a:gd name="T53" fmla="*/ 28 h 61"/>
              <a:gd name="T54" fmla="*/ 8 w 57"/>
              <a:gd name="T55" fmla="*/ 32 h 61"/>
              <a:gd name="T56" fmla="*/ 5 w 57"/>
              <a:gd name="T57" fmla="*/ 37 h 61"/>
              <a:gd name="T58" fmla="*/ 2 w 57"/>
              <a:gd name="T59" fmla="*/ 43 h 61"/>
              <a:gd name="T60" fmla="*/ 1 w 57"/>
              <a:gd name="T61" fmla="*/ 50 h 61"/>
              <a:gd name="T62" fmla="*/ 1 w 57"/>
              <a:gd name="T63" fmla="*/ 56 h 61"/>
              <a:gd name="T64" fmla="*/ 0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5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9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7" y="14"/>
                </a:lnTo>
                <a:lnTo>
                  <a:pt x="48" y="12"/>
                </a:lnTo>
                <a:lnTo>
                  <a:pt x="51" y="12"/>
                </a:lnTo>
                <a:lnTo>
                  <a:pt x="53" y="12"/>
                </a:lnTo>
                <a:lnTo>
                  <a:pt x="56" y="12"/>
                </a:lnTo>
                <a:lnTo>
                  <a:pt x="57" y="12"/>
                </a:lnTo>
                <a:lnTo>
                  <a:pt x="57" y="0"/>
                </a:lnTo>
                <a:lnTo>
                  <a:pt x="55" y="0"/>
                </a:lnTo>
                <a:lnTo>
                  <a:pt x="52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9" y="30"/>
                </a:lnTo>
                <a:lnTo>
                  <a:pt x="8" y="32"/>
                </a:lnTo>
                <a:lnTo>
                  <a:pt x="6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2" y="46"/>
                </a:lnTo>
                <a:lnTo>
                  <a:pt x="1" y="50"/>
                </a:lnTo>
                <a:lnTo>
                  <a:pt x="1" y="53"/>
                </a:lnTo>
                <a:lnTo>
                  <a:pt x="1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6" name="Freeform 114"/>
          <p:cNvSpPr>
            <a:spLocks/>
          </p:cNvSpPr>
          <p:nvPr/>
        </p:nvSpPr>
        <p:spPr bwMode="auto">
          <a:xfrm>
            <a:off x="2667000" y="3416300"/>
            <a:ext cx="92075" cy="96838"/>
          </a:xfrm>
          <a:custGeom>
            <a:avLst/>
            <a:gdLst>
              <a:gd name="T0" fmla="*/ 54 w 58"/>
              <a:gd name="T1" fmla="*/ 0 h 61"/>
              <a:gd name="T2" fmla="*/ 49 w 58"/>
              <a:gd name="T3" fmla="*/ 1 h 61"/>
              <a:gd name="T4" fmla="*/ 44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3 w 58"/>
              <a:gd name="T13" fmla="*/ 12 h 61"/>
              <a:gd name="T14" fmla="*/ 19 w 58"/>
              <a:gd name="T15" fmla="*/ 16 h 61"/>
              <a:gd name="T16" fmla="*/ 15 w 58"/>
              <a:gd name="T17" fmla="*/ 21 h 61"/>
              <a:gd name="T18" fmla="*/ 11 w 58"/>
              <a:gd name="T19" fmla="*/ 25 h 61"/>
              <a:gd name="T20" fmla="*/ 8 w 58"/>
              <a:gd name="T21" fmla="*/ 30 h 61"/>
              <a:gd name="T22" fmla="*/ 6 w 58"/>
              <a:gd name="T23" fmla="*/ 35 h 61"/>
              <a:gd name="T24" fmla="*/ 3 w 58"/>
              <a:gd name="T25" fmla="*/ 40 h 61"/>
              <a:gd name="T26" fmla="*/ 2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5 w 58"/>
              <a:gd name="T41" fmla="*/ 43 h 61"/>
              <a:gd name="T42" fmla="*/ 16 w 58"/>
              <a:gd name="T43" fmla="*/ 37 h 61"/>
              <a:gd name="T44" fmla="*/ 19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40 w 58"/>
              <a:gd name="T57" fmla="*/ 16 h 61"/>
              <a:gd name="T58" fmla="*/ 44 w 58"/>
              <a:gd name="T59" fmla="*/ 14 h 61"/>
              <a:gd name="T60" fmla="*/ 47 w 58"/>
              <a:gd name="T61" fmla="*/ 12 h 61"/>
              <a:gd name="T62" fmla="*/ 53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6" y="18"/>
                </a:lnTo>
                <a:lnTo>
                  <a:pt x="15" y="21"/>
                </a:lnTo>
                <a:lnTo>
                  <a:pt x="13" y="22"/>
                </a:lnTo>
                <a:lnTo>
                  <a:pt x="11" y="25"/>
                </a:lnTo>
                <a:lnTo>
                  <a:pt x="10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60"/>
                </a:lnTo>
                <a:lnTo>
                  <a:pt x="11" y="57"/>
                </a:lnTo>
                <a:lnTo>
                  <a:pt x="11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5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4" y="26"/>
                </a:lnTo>
                <a:lnTo>
                  <a:pt x="27" y="25"/>
                </a:lnTo>
                <a:lnTo>
                  <a:pt x="28" y="23"/>
                </a:lnTo>
                <a:lnTo>
                  <a:pt x="29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6"/>
                </a:lnTo>
                <a:lnTo>
                  <a:pt x="41" y="15"/>
                </a:lnTo>
                <a:lnTo>
                  <a:pt x="44" y="14"/>
                </a:lnTo>
                <a:lnTo>
                  <a:pt x="46" y="14"/>
                </a:lnTo>
                <a:lnTo>
                  <a:pt x="47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7" name="Freeform 115"/>
          <p:cNvSpPr>
            <a:spLocks/>
          </p:cNvSpPr>
          <p:nvPr/>
        </p:nvSpPr>
        <p:spPr bwMode="auto">
          <a:xfrm>
            <a:off x="275907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6 w 58"/>
              <a:gd name="T3" fmla="*/ 53 h 61"/>
              <a:gd name="T4" fmla="*/ 55 w 58"/>
              <a:gd name="T5" fmla="*/ 46 h 61"/>
              <a:gd name="T6" fmla="*/ 54 w 58"/>
              <a:gd name="T7" fmla="*/ 40 h 61"/>
              <a:gd name="T8" fmla="*/ 51 w 58"/>
              <a:gd name="T9" fmla="*/ 35 h 61"/>
              <a:gd name="T10" fmla="*/ 48 w 58"/>
              <a:gd name="T11" fmla="*/ 30 h 61"/>
              <a:gd name="T12" fmla="*/ 46 w 58"/>
              <a:gd name="T13" fmla="*/ 25 h 61"/>
              <a:gd name="T14" fmla="*/ 42 w 58"/>
              <a:gd name="T15" fmla="*/ 21 h 61"/>
              <a:gd name="T16" fmla="*/ 38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4 w 58"/>
              <a:gd name="T27" fmla="*/ 2 h 61"/>
              <a:gd name="T28" fmla="*/ 8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4 w 58"/>
              <a:gd name="T35" fmla="*/ 12 h 61"/>
              <a:gd name="T36" fmla="*/ 9 w 58"/>
              <a:gd name="T37" fmla="*/ 12 h 61"/>
              <a:gd name="T38" fmla="*/ 13 w 58"/>
              <a:gd name="T39" fmla="*/ 14 h 61"/>
              <a:gd name="T40" fmla="*/ 18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29 w 58"/>
              <a:gd name="T47" fmla="*/ 23 h 61"/>
              <a:gd name="T48" fmla="*/ 33 w 58"/>
              <a:gd name="T49" fmla="*/ 26 h 61"/>
              <a:gd name="T50" fmla="*/ 35 w 58"/>
              <a:gd name="T51" fmla="*/ 30 h 61"/>
              <a:gd name="T52" fmla="*/ 38 w 58"/>
              <a:gd name="T53" fmla="*/ 33 h 61"/>
              <a:gd name="T54" fmla="*/ 41 w 58"/>
              <a:gd name="T55" fmla="*/ 37 h 61"/>
              <a:gd name="T56" fmla="*/ 43 w 58"/>
              <a:gd name="T57" fmla="*/ 43 h 61"/>
              <a:gd name="T58" fmla="*/ 44 w 58"/>
              <a:gd name="T59" fmla="*/ 47 h 61"/>
              <a:gd name="T60" fmla="*/ 46 w 58"/>
              <a:gd name="T61" fmla="*/ 51 h 61"/>
              <a:gd name="T62" fmla="*/ 46 w 58"/>
              <a:gd name="T63" fmla="*/ 57 h 61"/>
              <a:gd name="T64" fmla="*/ 46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50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2" y="37"/>
                </a:lnTo>
                <a:lnTo>
                  <a:pt x="51" y="35"/>
                </a:lnTo>
                <a:lnTo>
                  <a:pt x="50" y="32"/>
                </a:lnTo>
                <a:lnTo>
                  <a:pt x="48" y="30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8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4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29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7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6" y="60"/>
                </a:lnTo>
                <a:lnTo>
                  <a:pt x="46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8" name="Freeform 116"/>
          <p:cNvSpPr>
            <a:spLocks/>
          </p:cNvSpPr>
          <p:nvPr/>
        </p:nvSpPr>
        <p:spPr bwMode="auto">
          <a:xfrm>
            <a:off x="3741738" y="2287588"/>
            <a:ext cx="17462" cy="744537"/>
          </a:xfrm>
          <a:custGeom>
            <a:avLst/>
            <a:gdLst>
              <a:gd name="T0" fmla="*/ 5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5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9" name="Freeform 117"/>
          <p:cNvSpPr>
            <a:spLocks/>
          </p:cNvSpPr>
          <p:nvPr/>
        </p:nvSpPr>
        <p:spPr bwMode="auto">
          <a:xfrm>
            <a:off x="2435225" y="2287588"/>
            <a:ext cx="19050" cy="744537"/>
          </a:xfrm>
          <a:custGeom>
            <a:avLst/>
            <a:gdLst>
              <a:gd name="T0" fmla="*/ 6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6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6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0" name="Freeform 118"/>
          <p:cNvSpPr>
            <a:spLocks/>
          </p:cNvSpPr>
          <p:nvPr/>
        </p:nvSpPr>
        <p:spPr bwMode="auto">
          <a:xfrm>
            <a:off x="2862263" y="3852863"/>
            <a:ext cx="19050" cy="150812"/>
          </a:xfrm>
          <a:custGeom>
            <a:avLst/>
            <a:gdLst>
              <a:gd name="T0" fmla="*/ 7 w 12"/>
              <a:gd name="T1" fmla="*/ 84 h 95"/>
              <a:gd name="T2" fmla="*/ 12 w 12"/>
              <a:gd name="T3" fmla="*/ 90 h 95"/>
              <a:gd name="T4" fmla="*/ 12 w 12"/>
              <a:gd name="T5" fmla="*/ 0 h 95"/>
              <a:gd name="T6" fmla="*/ 0 w 12"/>
              <a:gd name="T7" fmla="*/ 0 h 95"/>
              <a:gd name="T8" fmla="*/ 0 w 12"/>
              <a:gd name="T9" fmla="*/ 90 h 95"/>
              <a:gd name="T10" fmla="*/ 7 w 12"/>
              <a:gd name="T11" fmla="*/ 95 h 95"/>
              <a:gd name="T12" fmla="*/ 0 w 12"/>
              <a:gd name="T13" fmla="*/ 90 h 95"/>
              <a:gd name="T14" fmla="*/ 0 w 12"/>
              <a:gd name="T15" fmla="*/ 95 h 95"/>
              <a:gd name="T16" fmla="*/ 7 w 12"/>
              <a:gd name="T17" fmla="*/ 95 h 95"/>
              <a:gd name="T18" fmla="*/ 7 w 12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95"/>
              <a:gd name="T32" fmla="*/ 12 w 12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95">
                <a:moveTo>
                  <a:pt x="7" y="84"/>
                </a:moveTo>
                <a:lnTo>
                  <a:pt x="12" y="90"/>
                </a:lnTo>
                <a:lnTo>
                  <a:pt x="12" y="0"/>
                </a:lnTo>
                <a:lnTo>
                  <a:pt x="0" y="0"/>
                </a:lnTo>
                <a:lnTo>
                  <a:pt x="0" y="90"/>
                </a:lnTo>
                <a:lnTo>
                  <a:pt x="7" y="95"/>
                </a:lnTo>
                <a:lnTo>
                  <a:pt x="0" y="90"/>
                </a:lnTo>
                <a:lnTo>
                  <a:pt x="0" y="95"/>
                </a:lnTo>
                <a:lnTo>
                  <a:pt x="7" y="95"/>
                </a:lnTo>
                <a:lnTo>
                  <a:pt x="7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1" name="Freeform 119"/>
          <p:cNvSpPr>
            <a:spLocks/>
          </p:cNvSpPr>
          <p:nvPr/>
        </p:nvSpPr>
        <p:spPr bwMode="auto">
          <a:xfrm>
            <a:off x="2873375" y="3986213"/>
            <a:ext cx="458788" cy="17462"/>
          </a:xfrm>
          <a:custGeom>
            <a:avLst/>
            <a:gdLst>
              <a:gd name="T0" fmla="*/ 279 w 289"/>
              <a:gd name="T1" fmla="*/ 6 h 11"/>
              <a:gd name="T2" fmla="*/ 284 w 289"/>
              <a:gd name="T3" fmla="*/ 0 h 11"/>
              <a:gd name="T4" fmla="*/ 0 w 289"/>
              <a:gd name="T5" fmla="*/ 0 h 11"/>
              <a:gd name="T6" fmla="*/ 0 w 289"/>
              <a:gd name="T7" fmla="*/ 11 h 11"/>
              <a:gd name="T8" fmla="*/ 284 w 289"/>
              <a:gd name="T9" fmla="*/ 11 h 11"/>
              <a:gd name="T10" fmla="*/ 289 w 289"/>
              <a:gd name="T11" fmla="*/ 6 h 11"/>
              <a:gd name="T12" fmla="*/ 284 w 289"/>
              <a:gd name="T13" fmla="*/ 11 h 11"/>
              <a:gd name="T14" fmla="*/ 289 w 289"/>
              <a:gd name="T15" fmla="*/ 11 h 11"/>
              <a:gd name="T16" fmla="*/ 289 w 289"/>
              <a:gd name="T17" fmla="*/ 6 h 11"/>
              <a:gd name="T18" fmla="*/ 279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1"/>
                </a:lnTo>
                <a:lnTo>
                  <a:pt x="284" y="11"/>
                </a:lnTo>
                <a:lnTo>
                  <a:pt x="289" y="6"/>
                </a:lnTo>
                <a:lnTo>
                  <a:pt x="284" y="11"/>
                </a:lnTo>
                <a:lnTo>
                  <a:pt x="289" y="11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2" name="Freeform 120"/>
          <p:cNvSpPr>
            <a:spLocks/>
          </p:cNvSpPr>
          <p:nvPr/>
        </p:nvSpPr>
        <p:spPr bwMode="auto">
          <a:xfrm>
            <a:off x="3316288" y="3843338"/>
            <a:ext cx="15875" cy="152400"/>
          </a:xfrm>
          <a:custGeom>
            <a:avLst/>
            <a:gdLst>
              <a:gd name="T0" fmla="*/ 5 w 10"/>
              <a:gd name="T1" fmla="*/ 11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1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3" name="Freeform 121"/>
          <p:cNvSpPr>
            <a:spLocks/>
          </p:cNvSpPr>
          <p:nvPr/>
        </p:nvSpPr>
        <p:spPr bwMode="auto">
          <a:xfrm>
            <a:off x="2862263" y="3843338"/>
            <a:ext cx="461962" cy="17462"/>
          </a:xfrm>
          <a:custGeom>
            <a:avLst/>
            <a:gdLst>
              <a:gd name="T0" fmla="*/ 12 w 291"/>
              <a:gd name="T1" fmla="*/ 6 h 11"/>
              <a:gd name="T2" fmla="*/ 7 w 291"/>
              <a:gd name="T3" fmla="*/ 11 h 11"/>
              <a:gd name="T4" fmla="*/ 291 w 291"/>
              <a:gd name="T5" fmla="*/ 11 h 11"/>
              <a:gd name="T6" fmla="*/ 291 w 291"/>
              <a:gd name="T7" fmla="*/ 0 h 11"/>
              <a:gd name="T8" fmla="*/ 7 w 291"/>
              <a:gd name="T9" fmla="*/ 0 h 11"/>
              <a:gd name="T10" fmla="*/ 0 w 291"/>
              <a:gd name="T11" fmla="*/ 6 h 11"/>
              <a:gd name="T12" fmla="*/ 7 w 291"/>
              <a:gd name="T13" fmla="*/ 0 h 11"/>
              <a:gd name="T14" fmla="*/ 0 w 291"/>
              <a:gd name="T15" fmla="*/ 0 h 11"/>
              <a:gd name="T16" fmla="*/ 0 w 291"/>
              <a:gd name="T17" fmla="*/ 6 h 11"/>
              <a:gd name="T18" fmla="*/ 12 w 291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1"/>
              <a:gd name="T31" fmla="*/ 0 h 11"/>
              <a:gd name="T32" fmla="*/ 291 w 291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1" h="11">
                <a:moveTo>
                  <a:pt x="12" y="6"/>
                </a:moveTo>
                <a:lnTo>
                  <a:pt x="7" y="11"/>
                </a:lnTo>
                <a:lnTo>
                  <a:pt x="291" y="11"/>
                </a:lnTo>
                <a:lnTo>
                  <a:pt x="291" y="0"/>
                </a:lnTo>
                <a:lnTo>
                  <a:pt x="7" y="0"/>
                </a:lnTo>
                <a:lnTo>
                  <a:pt x="0" y="6"/>
                </a:lnTo>
                <a:lnTo>
                  <a:pt x="7" y="0"/>
                </a:lnTo>
                <a:lnTo>
                  <a:pt x="0" y="0"/>
                </a:lnTo>
                <a:lnTo>
                  <a:pt x="0" y="6"/>
                </a:lnTo>
                <a:lnTo>
                  <a:pt x="12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4" name="Freeform 122"/>
          <p:cNvSpPr>
            <a:spLocks/>
          </p:cNvSpPr>
          <p:nvPr/>
        </p:nvSpPr>
        <p:spPr bwMode="auto">
          <a:xfrm>
            <a:off x="3713163" y="3883025"/>
            <a:ext cx="74612" cy="80963"/>
          </a:xfrm>
          <a:custGeom>
            <a:avLst/>
            <a:gdLst>
              <a:gd name="T0" fmla="*/ 23 w 47"/>
              <a:gd name="T1" fmla="*/ 51 h 51"/>
              <a:gd name="T2" fmla="*/ 26 w 47"/>
              <a:gd name="T3" fmla="*/ 51 h 51"/>
              <a:gd name="T4" fmla="*/ 29 w 47"/>
              <a:gd name="T5" fmla="*/ 51 h 51"/>
              <a:gd name="T6" fmla="*/ 31 w 47"/>
              <a:gd name="T7" fmla="*/ 50 h 51"/>
              <a:gd name="T8" fmla="*/ 34 w 47"/>
              <a:gd name="T9" fmla="*/ 48 h 51"/>
              <a:gd name="T10" fmla="*/ 35 w 47"/>
              <a:gd name="T11" fmla="*/ 47 h 51"/>
              <a:gd name="T12" fmla="*/ 38 w 47"/>
              <a:gd name="T13" fmla="*/ 45 h 51"/>
              <a:gd name="T14" fmla="*/ 39 w 47"/>
              <a:gd name="T15" fmla="*/ 44 h 51"/>
              <a:gd name="T16" fmla="*/ 40 w 47"/>
              <a:gd name="T17" fmla="*/ 43 h 51"/>
              <a:gd name="T18" fmla="*/ 43 w 47"/>
              <a:gd name="T19" fmla="*/ 41 h 51"/>
              <a:gd name="T20" fmla="*/ 44 w 47"/>
              <a:gd name="T21" fmla="*/ 38 h 51"/>
              <a:gd name="T22" fmla="*/ 46 w 47"/>
              <a:gd name="T23" fmla="*/ 36 h 51"/>
              <a:gd name="T24" fmla="*/ 46 w 47"/>
              <a:gd name="T25" fmla="*/ 33 h 51"/>
              <a:gd name="T26" fmla="*/ 47 w 47"/>
              <a:gd name="T27" fmla="*/ 30 h 51"/>
              <a:gd name="T28" fmla="*/ 47 w 47"/>
              <a:gd name="T29" fmla="*/ 27 h 51"/>
              <a:gd name="T30" fmla="*/ 47 w 47"/>
              <a:gd name="T31" fmla="*/ 24 h 51"/>
              <a:gd name="T32" fmla="*/ 47 w 47"/>
              <a:gd name="T33" fmla="*/ 21 h 51"/>
              <a:gd name="T34" fmla="*/ 47 w 47"/>
              <a:gd name="T35" fmla="*/ 19 h 51"/>
              <a:gd name="T36" fmla="*/ 46 w 47"/>
              <a:gd name="T37" fmla="*/ 17 h 51"/>
              <a:gd name="T38" fmla="*/ 44 w 47"/>
              <a:gd name="T39" fmla="*/ 14 h 51"/>
              <a:gd name="T40" fmla="*/ 43 w 47"/>
              <a:gd name="T41" fmla="*/ 12 h 51"/>
              <a:gd name="T42" fmla="*/ 42 w 47"/>
              <a:gd name="T43" fmla="*/ 10 h 51"/>
              <a:gd name="T44" fmla="*/ 40 w 47"/>
              <a:gd name="T45" fmla="*/ 7 h 51"/>
              <a:gd name="T46" fmla="*/ 39 w 47"/>
              <a:gd name="T47" fmla="*/ 6 h 51"/>
              <a:gd name="T48" fmla="*/ 36 w 47"/>
              <a:gd name="T49" fmla="*/ 5 h 51"/>
              <a:gd name="T50" fmla="*/ 35 w 47"/>
              <a:gd name="T51" fmla="*/ 3 h 51"/>
              <a:gd name="T52" fmla="*/ 32 w 47"/>
              <a:gd name="T53" fmla="*/ 2 h 51"/>
              <a:gd name="T54" fmla="*/ 30 w 47"/>
              <a:gd name="T55" fmla="*/ 2 h 51"/>
              <a:gd name="T56" fmla="*/ 27 w 47"/>
              <a:gd name="T57" fmla="*/ 0 h 51"/>
              <a:gd name="T58" fmla="*/ 25 w 47"/>
              <a:gd name="T59" fmla="*/ 0 h 51"/>
              <a:gd name="T60" fmla="*/ 22 w 47"/>
              <a:gd name="T61" fmla="*/ 0 h 51"/>
              <a:gd name="T62" fmla="*/ 19 w 47"/>
              <a:gd name="T63" fmla="*/ 0 h 51"/>
              <a:gd name="T64" fmla="*/ 17 w 47"/>
              <a:gd name="T65" fmla="*/ 2 h 51"/>
              <a:gd name="T66" fmla="*/ 14 w 47"/>
              <a:gd name="T67" fmla="*/ 2 h 51"/>
              <a:gd name="T68" fmla="*/ 12 w 47"/>
              <a:gd name="T69" fmla="*/ 5 h 51"/>
              <a:gd name="T70" fmla="*/ 9 w 47"/>
              <a:gd name="T71" fmla="*/ 6 h 51"/>
              <a:gd name="T72" fmla="*/ 6 w 47"/>
              <a:gd name="T73" fmla="*/ 7 h 51"/>
              <a:gd name="T74" fmla="*/ 5 w 47"/>
              <a:gd name="T75" fmla="*/ 10 h 51"/>
              <a:gd name="T76" fmla="*/ 4 w 47"/>
              <a:gd name="T77" fmla="*/ 13 h 51"/>
              <a:gd name="T78" fmla="*/ 2 w 47"/>
              <a:gd name="T79" fmla="*/ 14 h 51"/>
              <a:gd name="T80" fmla="*/ 1 w 47"/>
              <a:gd name="T81" fmla="*/ 17 h 51"/>
              <a:gd name="T82" fmla="*/ 1 w 47"/>
              <a:gd name="T83" fmla="*/ 20 h 51"/>
              <a:gd name="T84" fmla="*/ 0 w 47"/>
              <a:gd name="T85" fmla="*/ 23 h 51"/>
              <a:gd name="T86" fmla="*/ 0 w 47"/>
              <a:gd name="T87" fmla="*/ 26 h 51"/>
              <a:gd name="T88" fmla="*/ 0 w 47"/>
              <a:gd name="T89" fmla="*/ 29 h 51"/>
              <a:gd name="T90" fmla="*/ 1 w 47"/>
              <a:gd name="T91" fmla="*/ 31 h 51"/>
              <a:gd name="T92" fmla="*/ 1 w 47"/>
              <a:gd name="T93" fmla="*/ 34 h 51"/>
              <a:gd name="T94" fmla="*/ 2 w 47"/>
              <a:gd name="T95" fmla="*/ 37 h 51"/>
              <a:gd name="T96" fmla="*/ 4 w 47"/>
              <a:gd name="T97" fmla="*/ 38 h 51"/>
              <a:gd name="T98" fmla="*/ 5 w 47"/>
              <a:gd name="T99" fmla="*/ 41 h 51"/>
              <a:gd name="T100" fmla="*/ 6 w 47"/>
              <a:gd name="T101" fmla="*/ 44 h 51"/>
              <a:gd name="T102" fmla="*/ 9 w 47"/>
              <a:gd name="T103" fmla="*/ 45 h 51"/>
              <a:gd name="T104" fmla="*/ 12 w 47"/>
              <a:gd name="T105" fmla="*/ 47 h 51"/>
              <a:gd name="T106" fmla="*/ 14 w 47"/>
              <a:gd name="T107" fmla="*/ 50 h 51"/>
              <a:gd name="T108" fmla="*/ 17 w 47"/>
              <a:gd name="T109" fmla="*/ 50 h 51"/>
              <a:gd name="T110" fmla="*/ 19 w 47"/>
              <a:gd name="T111" fmla="*/ 51 h 51"/>
              <a:gd name="T112" fmla="*/ 22 w 47"/>
              <a:gd name="T113" fmla="*/ 51 h 51"/>
              <a:gd name="T114" fmla="*/ 23 w 47"/>
              <a:gd name="T115" fmla="*/ 26 h 5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"/>
              <a:gd name="T175" fmla="*/ 0 h 51"/>
              <a:gd name="T176" fmla="*/ 47 w 47"/>
              <a:gd name="T177" fmla="*/ 51 h 5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" h="51">
                <a:moveTo>
                  <a:pt x="23" y="26"/>
                </a:move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4" y="48"/>
                </a:lnTo>
                <a:lnTo>
                  <a:pt x="35" y="48"/>
                </a:lnTo>
                <a:lnTo>
                  <a:pt x="35" y="47"/>
                </a:lnTo>
                <a:lnTo>
                  <a:pt x="36" y="47"/>
                </a:lnTo>
                <a:lnTo>
                  <a:pt x="38" y="45"/>
                </a:lnTo>
                <a:lnTo>
                  <a:pt x="39" y="45"/>
                </a:lnTo>
                <a:lnTo>
                  <a:pt x="39" y="44"/>
                </a:lnTo>
                <a:lnTo>
                  <a:pt x="40" y="44"/>
                </a:lnTo>
                <a:lnTo>
                  <a:pt x="40" y="43"/>
                </a:lnTo>
                <a:lnTo>
                  <a:pt x="42" y="41"/>
                </a:lnTo>
                <a:lnTo>
                  <a:pt x="43" y="41"/>
                </a:lnTo>
                <a:lnTo>
                  <a:pt x="43" y="40"/>
                </a:lnTo>
                <a:lnTo>
                  <a:pt x="44" y="38"/>
                </a:lnTo>
                <a:lnTo>
                  <a:pt x="44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7" y="19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4" y="14"/>
                </a:lnTo>
                <a:lnTo>
                  <a:pt x="44" y="13"/>
                </a:lnTo>
                <a:lnTo>
                  <a:pt x="43" y="12"/>
                </a:lnTo>
                <a:lnTo>
                  <a:pt x="43" y="10"/>
                </a:lnTo>
                <a:lnTo>
                  <a:pt x="42" y="10"/>
                </a:lnTo>
                <a:lnTo>
                  <a:pt x="40" y="9"/>
                </a:lnTo>
                <a:lnTo>
                  <a:pt x="40" y="7"/>
                </a:lnTo>
                <a:lnTo>
                  <a:pt x="39" y="7"/>
                </a:lnTo>
                <a:lnTo>
                  <a:pt x="39" y="6"/>
                </a:lnTo>
                <a:lnTo>
                  <a:pt x="38" y="6"/>
                </a:lnTo>
                <a:lnTo>
                  <a:pt x="36" y="5"/>
                </a:lnTo>
                <a:lnTo>
                  <a:pt x="35" y="5"/>
                </a:lnTo>
                <a:lnTo>
                  <a:pt x="35" y="3"/>
                </a:lnTo>
                <a:lnTo>
                  <a:pt x="34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3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7"/>
                </a:lnTo>
                <a:lnTo>
                  <a:pt x="6" y="7"/>
                </a:lnTo>
                <a:lnTo>
                  <a:pt x="6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2" y="13"/>
                </a:lnTo>
                <a:lnTo>
                  <a:pt x="2" y="14"/>
                </a:lnTo>
                <a:lnTo>
                  <a:pt x="2" y="16"/>
                </a:lnTo>
                <a:lnTo>
                  <a:pt x="1" y="17"/>
                </a:lnTo>
                <a:lnTo>
                  <a:pt x="1" y="19"/>
                </a:lnTo>
                <a:lnTo>
                  <a:pt x="1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2" y="36"/>
                </a:lnTo>
                <a:lnTo>
                  <a:pt x="2" y="37"/>
                </a:lnTo>
                <a:lnTo>
                  <a:pt x="2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6" y="43"/>
                </a:lnTo>
                <a:lnTo>
                  <a:pt x="6" y="44"/>
                </a:lnTo>
                <a:lnTo>
                  <a:pt x="8" y="44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3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5" name="Freeform 123"/>
          <p:cNvSpPr>
            <a:spLocks/>
          </p:cNvSpPr>
          <p:nvPr/>
        </p:nvSpPr>
        <p:spPr bwMode="auto">
          <a:xfrm>
            <a:off x="3324225" y="3913188"/>
            <a:ext cx="425450" cy="19050"/>
          </a:xfrm>
          <a:custGeom>
            <a:avLst/>
            <a:gdLst>
              <a:gd name="T0" fmla="*/ 0 w 268"/>
              <a:gd name="T1" fmla="*/ 7 h 12"/>
              <a:gd name="T2" fmla="*/ 0 w 268"/>
              <a:gd name="T3" fmla="*/ 12 h 12"/>
              <a:gd name="T4" fmla="*/ 268 w 268"/>
              <a:gd name="T5" fmla="*/ 12 h 12"/>
              <a:gd name="T6" fmla="*/ 268 w 268"/>
              <a:gd name="T7" fmla="*/ 0 h 12"/>
              <a:gd name="T8" fmla="*/ 0 w 268"/>
              <a:gd name="T9" fmla="*/ 0 h 12"/>
              <a:gd name="T10" fmla="*/ 0 w 268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0" y="7"/>
                </a:moveTo>
                <a:lnTo>
                  <a:pt x="0" y="12"/>
                </a:lnTo>
                <a:lnTo>
                  <a:pt x="268" y="12"/>
                </a:lnTo>
                <a:lnTo>
                  <a:pt x="268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6" name="Freeform 124"/>
          <p:cNvSpPr>
            <a:spLocks/>
          </p:cNvSpPr>
          <p:nvPr/>
        </p:nvSpPr>
        <p:spPr bwMode="auto">
          <a:xfrm>
            <a:off x="2408238" y="3883025"/>
            <a:ext cx="74612" cy="80963"/>
          </a:xfrm>
          <a:custGeom>
            <a:avLst/>
            <a:gdLst>
              <a:gd name="T0" fmla="*/ 23 w 47"/>
              <a:gd name="T1" fmla="*/ 0 h 51"/>
              <a:gd name="T2" fmla="*/ 21 w 47"/>
              <a:gd name="T3" fmla="*/ 0 h 51"/>
              <a:gd name="T4" fmla="*/ 18 w 47"/>
              <a:gd name="T5" fmla="*/ 0 h 51"/>
              <a:gd name="T6" fmla="*/ 15 w 47"/>
              <a:gd name="T7" fmla="*/ 2 h 51"/>
              <a:gd name="T8" fmla="*/ 13 w 47"/>
              <a:gd name="T9" fmla="*/ 3 h 51"/>
              <a:gd name="T10" fmla="*/ 10 w 47"/>
              <a:gd name="T11" fmla="*/ 5 h 51"/>
              <a:gd name="T12" fmla="*/ 9 w 47"/>
              <a:gd name="T13" fmla="*/ 6 h 51"/>
              <a:gd name="T14" fmla="*/ 6 w 47"/>
              <a:gd name="T15" fmla="*/ 7 h 51"/>
              <a:gd name="T16" fmla="*/ 5 w 47"/>
              <a:gd name="T17" fmla="*/ 10 h 51"/>
              <a:gd name="T18" fmla="*/ 4 w 47"/>
              <a:gd name="T19" fmla="*/ 12 h 51"/>
              <a:gd name="T20" fmla="*/ 1 w 47"/>
              <a:gd name="T21" fmla="*/ 14 h 51"/>
              <a:gd name="T22" fmla="*/ 1 w 47"/>
              <a:gd name="T23" fmla="*/ 17 h 51"/>
              <a:gd name="T24" fmla="*/ 0 w 47"/>
              <a:gd name="T25" fmla="*/ 20 h 51"/>
              <a:gd name="T26" fmla="*/ 0 w 47"/>
              <a:gd name="T27" fmla="*/ 23 h 51"/>
              <a:gd name="T28" fmla="*/ 0 w 47"/>
              <a:gd name="T29" fmla="*/ 26 h 51"/>
              <a:gd name="T30" fmla="*/ 0 w 47"/>
              <a:gd name="T31" fmla="*/ 29 h 51"/>
              <a:gd name="T32" fmla="*/ 0 w 47"/>
              <a:gd name="T33" fmla="*/ 31 h 51"/>
              <a:gd name="T34" fmla="*/ 1 w 47"/>
              <a:gd name="T35" fmla="*/ 34 h 51"/>
              <a:gd name="T36" fmla="*/ 1 w 47"/>
              <a:gd name="T37" fmla="*/ 37 h 51"/>
              <a:gd name="T38" fmla="*/ 4 w 47"/>
              <a:gd name="T39" fmla="*/ 40 h 51"/>
              <a:gd name="T40" fmla="*/ 5 w 47"/>
              <a:gd name="T41" fmla="*/ 41 h 51"/>
              <a:gd name="T42" fmla="*/ 6 w 47"/>
              <a:gd name="T43" fmla="*/ 44 h 51"/>
              <a:gd name="T44" fmla="*/ 9 w 47"/>
              <a:gd name="T45" fmla="*/ 45 h 51"/>
              <a:gd name="T46" fmla="*/ 10 w 47"/>
              <a:gd name="T47" fmla="*/ 47 h 51"/>
              <a:gd name="T48" fmla="*/ 13 w 47"/>
              <a:gd name="T49" fmla="*/ 48 h 51"/>
              <a:gd name="T50" fmla="*/ 15 w 47"/>
              <a:gd name="T51" fmla="*/ 50 h 51"/>
              <a:gd name="T52" fmla="*/ 18 w 47"/>
              <a:gd name="T53" fmla="*/ 51 h 51"/>
              <a:gd name="T54" fmla="*/ 21 w 47"/>
              <a:gd name="T55" fmla="*/ 51 h 51"/>
              <a:gd name="T56" fmla="*/ 23 w 47"/>
              <a:gd name="T57" fmla="*/ 51 h 51"/>
              <a:gd name="T58" fmla="*/ 26 w 47"/>
              <a:gd name="T59" fmla="*/ 51 h 51"/>
              <a:gd name="T60" fmla="*/ 29 w 47"/>
              <a:gd name="T61" fmla="*/ 50 h 51"/>
              <a:gd name="T62" fmla="*/ 31 w 47"/>
              <a:gd name="T63" fmla="*/ 50 h 51"/>
              <a:gd name="T64" fmla="*/ 32 w 47"/>
              <a:gd name="T65" fmla="*/ 48 h 51"/>
              <a:gd name="T66" fmla="*/ 35 w 47"/>
              <a:gd name="T67" fmla="*/ 47 h 51"/>
              <a:gd name="T68" fmla="*/ 36 w 47"/>
              <a:gd name="T69" fmla="*/ 45 h 51"/>
              <a:gd name="T70" fmla="*/ 39 w 47"/>
              <a:gd name="T71" fmla="*/ 44 h 51"/>
              <a:gd name="T72" fmla="*/ 40 w 47"/>
              <a:gd name="T73" fmla="*/ 41 h 51"/>
              <a:gd name="T74" fmla="*/ 42 w 47"/>
              <a:gd name="T75" fmla="*/ 40 h 51"/>
              <a:gd name="T76" fmla="*/ 44 w 47"/>
              <a:gd name="T77" fmla="*/ 37 h 51"/>
              <a:gd name="T78" fmla="*/ 44 w 47"/>
              <a:gd name="T79" fmla="*/ 34 h 51"/>
              <a:gd name="T80" fmla="*/ 46 w 47"/>
              <a:gd name="T81" fmla="*/ 31 h 51"/>
              <a:gd name="T82" fmla="*/ 46 w 47"/>
              <a:gd name="T83" fmla="*/ 29 h 51"/>
              <a:gd name="T84" fmla="*/ 47 w 47"/>
              <a:gd name="T85" fmla="*/ 26 h 51"/>
              <a:gd name="T86" fmla="*/ 46 w 47"/>
              <a:gd name="T87" fmla="*/ 23 h 51"/>
              <a:gd name="T88" fmla="*/ 46 w 47"/>
              <a:gd name="T89" fmla="*/ 20 h 51"/>
              <a:gd name="T90" fmla="*/ 44 w 47"/>
              <a:gd name="T91" fmla="*/ 17 h 51"/>
              <a:gd name="T92" fmla="*/ 44 w 47"/>
              <a:gd name="T93" fmla="*/ 14 h 51"/>
              <a:gd name="T94" fmla="*/ 42 w 47"/>
              <a:gd name="T95" fmla="*/ 12 h 51"/>
              <a:gd name="T96" fmla="*/ 40 w 47"/>
              <a:gd name="T97" fmla="*/ 10 h 51"/>
              <a:gd name="T98" fmla="*/ 39 w 47"/>
              <a:gd name="T99" fmla="*/ 7 h 51"/>
              <a:gd name="T100" fmla="*/ 36 w 47"/>
              <a:gd name="T101" fmla="*/ 6 h 51"/>
              <a:gd name="T102" fmla="*/ 35 w 47"/>
              <a:gd name="T103" fmla="*/ 5 h 51"/>
              <a:gd name="T104" fmla="*/ 32 w 47"/>
              <a:gd name="T105" fmla="*/ 3 h 51"/>
              <a:gd name="T106" fmla="*/ 31 w 47"/>
              <a:gd name="T107" fmla="*/ 2 h 51"/>
              <a:gd name="T108" fmla="*/ 29 w 47"/>
              <a:gd name="T109" fmla="*/ 2 h 51"/>
              <a:gd name="T110" fmla="*/ 26 w 47"/>
              <a:gd name="T111" fmla="*/ 0 h 51"/>
              <a:gd name="T112" fmla="*/ 23 w 47"/>
              <a:gd name="T113" fmla="*/ 0 h 5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1"/>
              <a:gd name="T173" fmla="*/ 47 w 47"/>
              <a:gd name="T174" fmla="*/ 51 h 5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1">
                <a:moveTo>
                  <a:pt x="23" y="26"/>
                </a:move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0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0" y="5"/>
                </a:lnTo>
                <a:lnTo>
                  <a:pt x="9" y="5"/>
                </a:lnTo>
                <a:lnTo>
                  <a:pt x="9" y="6"/>
                </a:lnTo>
                <a:lnTo>
                  <a:pt x="8" y="6"/>
                </a:lnTo>
                <a:lnTo>
                  <a:pt x="6" y="7"/>
                </a:lnTo>
                <a:lnTo>
                  <a:pt x="5" y="9"/>
                </a:lnTo>
                <a:lnTo>
                  <a:pt x="5" y="10"/>
                </a:lnTo>
                <a:lnTo>
                  <a:pt x="4" y="10"/>
                </a:lnTo>
                <a:lnTo>
                  <a:pt x="4" y="12"/>
                </a:lnTo>
                <a:lnTo>
                  <a:pt x="2" y="13"/>
                </a:lnTo>
                <a:lnTo>
                  <a:pt x="1" y="14"/>
                </a:lnTo>
                <a:lnTo>
                  <a:pt x="1" y="16"/>
                </a:lnTo>
                <a:lnTo>
                  <a:pt x="1" y="17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0" y="33"/>
                </a:lnTo>
                <a:lnTo>
                  <a:pt x="1" y="34"/>
                </a:lnTo>
                <a:lnTo>
                  <a:pt x="1" y="36"/>
                </a:lnTo>
                <a:lnTo>
                  <a:pt x="1" y="37"/>
                </a:lnTo>
                <a:lnTo>
                  <a:pt x="2" y="38"/>
                </a:lnTo>
                <a:lnTo>
                  <a:pt x="4" y="40"/>
                </a:lnTo>
                <a:lnTo>
                  <a:pt x="4" y="41"/>
                </a:lnTo>
                <a:lnTo>
                  <a:pt x="5" y="41"/>
                </a:lnTo>
                <a:lnTo>
                  <a:pt x="5" y="43"/>
                </a:lnTo>
                <a:lnTo>
                  <a:pt x="6" y="44"/>
                </a:lnTo>
                <a:lnTo>
                  <a:pt x="8" y="45"/>
                </a:lnTo>
                <a:lnTo>
                  <a:pt x="9" y="45"/>
                </a:lnTo>
                <a:lnTo>
                  <a:pt x="9" y="47"/>
                </a:lnTo>
                <a:lnTo>
                  <a:pt x="10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1"/>
                </a:lnTo>
                <a:lnTo>
                  <a:pt x="19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4" y="48"/>
                </a:lnTo>
                <a:lnTo>
                  <a:pt x="35" y="47"/>
                </a:lnTo>
                <a:lnTo>
                  <a:pt x="36" y="47"/>
                </a:lnTo>
                <a:lnTo>
                  <a:pt x="36" y="45"/>
                </a:lnTo>
                <a:lnTo>
                  <a:pt x="38" y="45"/>
                </a:lnTo>
                <a:lnTo>
                  <a:pt x="39" y="44"/>
                </a:lnTo>
                <a:lnTo>
                  <a:pt x="40" y="43"/>
                </a:lnTo>
                <a:lnTo>
                  <a:pt x="40" y="41"/>
                </a:lnTo>
                <a:lnTo>
                  <a:pt x="42" y="41"/>
                </a:lnTo>
                <a:lnTo>
                  <a:pt x="42" y="40"/>
                </a:lnTo>
                <a:lnTo>
                  <a:pt x="43" y="38"/>
                </a:lnTo>
                <a:lnTo>
                  <a:pt x="44" y="37"/>
                </a:lnTo>
                <a:lnTo>
                  <a:pt x="44" y="36"/>
                </a:lnTo>
                <a:lnTo>
                  <a:pt x="44" y="34"/>
                </a:lnTo>
                <a:lnTo>
                  <a:pt x="46" y="33"/>
                </a:lnTo>
                <a:lnTo>
                  <a:pt x="46" y="31"/>
                </a:lnTo>
                <a:lnTo>
                  <a:pt x="46" y="30"/>
                </a:lnTo>
                <a:lnTo>
                  <a:pt x="46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6" y="23"/>
                </a:lnTo>
                <a:lnTo>
                  <a:pt x="46" y="21"/>
                </a:lnTo>
                <a:lnTo>
                  <a:pt x="46" y="20"/>
                </a:lnTo>
                <a:lnTo>
                  <a:pt x="46" y="19"/>
                </a:lnTo>
                <a:lnTo>
                  <a:pt x="44" y="17"/>
                </a:lnTo>
                <a:lnTo>
                  <a:pt x="44" y="16"/>
                </a:lnTo>
                <a:lnTo>
                  <a:pt x="44" y="14"/>
                </a:lnTo>
                <a:lnTo>
                  <a:pt x="43" y="13"/>
                </a:lnTo>
                <a:lnTo>
                  <a:pt x="42" y="12"/>
                </a:lnTo>
                <a:lnTo>
                  <a:pt x="42" y="10"/>
                </a:lnTo>
                <a:lnTo>
                  <a:pt x="40" y="10"/>
                </a:lnTo>
                <a:lnTo>
                  <a:pt x="40" y="9"/>
                </a:lnTo>
                <a:lnTo>
                  <a:pt x="39" y="7"/>
                </a:lnTo>
                <a:lnTo>
                  <a:pt x="38" y="6"/>
                </a:lnTo>
                <a:lnTo>
                  <a:pt x="36" y="6"/>
                </a:lnTo>
                <a:lnTo>
                  <a:pt x="36" y="5"/>
                </a:lnTo>
                <a:lnTo>
                  <a:pt x="35" y="5"/>
                </a:lnTo>
                <a:lnTo>
                  <a:pt x="34" y="3"/>
                </a:lnTo>
                <a:lnTo>
                  <a:pt x="32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7" name="Freeform 125"/>
          <p:cNvSpPr>
            <a:spLocks/>
          </p:cNvSpPr>
          <p:nvPr/>
        </p:nvSpPr>
        <p:spPr bwMode="auto">
          <a:xfrm>
            <a:off x="2444750" y="3913188"/>
            <a:ext cx="428625" cy="19050"/>
          </a:xfrm>
          <a:custGeom>
            <a:avLst/>
            <a:gdLst>
              <a:gd name="T0" fmla="*/ 270 w 270"/>
              <a:gd name="T1" fmla="*/ 7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7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8" name="Freeform 126"/>
          <p:cNvSpPr>
            <a:spLocks/>
          </p:cNvSpPr>
          <p:nvPr/>
        </p:nvSpPr>
        <p:spPr bwMode="auto">
          <a:xfrm>
            <a:off x="2862263" y="2216150"/>
            <a:ext cx="19050" cy="153988"/>
          </a:xfrm>
          <a:custGeom>
            <a:avLst/>
            <a:gdLst>
              <a:gd name="T0" fmla="*/ 7 w 12"/>
              <a:gd name="T1" fmla="*/ 84 h 97"/>
              <a:gd name="T2" fmla="*/ 12 w 12"/>
              <a:gd name="T3" fmla="*/ 90 h 97"/>
              <a:gd name="T4" fmla="*/ 12 w 12"/>
              <a:gd name="T5" fmla="*/ 0 h 97"/>
              <a:gd name="T6" fmla="*/ 0 w 12"/>
              <a:gd name="T7" fmla="*/ 0 h 97"/>
              <a:gd name="T8" fmla="*/ 0 w 12"/>
              <a:gd name="T9" fmla="*/ 90 h 97"/>
              <a:gd name="T10" fmla="*/ 7 w 12"/>
              <a:gd name="T11" fmla="*/ 97 h 97"/>
              <a:gd name="T12" fmla="*/ 0 w 12"/>
              <a:gd name="T13" fmla="*/ 90 h 97"/>
              <a:gd name="T14" fmla="*/ 0 w 12"/>
              <a:gd name="T15" fmla="*/ 97 h 97"/>
              <a:gd name="T16" fmla="*/ 7 w 12"/>
              <a:gd name="T17" fmla="*/ 97 h 97"/>
              <a:gd name="T18" fmla="*/ 7 w 12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97"/>
              <a:gd name="T32" fmla="*/ 12 w 12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97">
                <a:moveTo>
                  <a:pt x="7" y="84"/>
                </a:moveTo>
                <a:lnTo>
                  <a:pt x="12" y="90"/>
                </a:lnTo>
                <a:lnTo>
                  <a:pt x="12" y="0"/>
                </a:lnTo>
                <a:lnTo>
                  <a:pt x="0" y="0"/>
                </a:lnTo>
                <a:lnTo>
                  <a:pt x="0" y="90"/>
                </a:lnTo>
                <a:lnTo>
                  <a:pt x="7" y="97"/>
                </a:lnTo>
                <a:lnTo>
                  <a:pt x="0" y="90"/>
                </a:lnTo>
                <a:lnTo>
                  <a:pt x="0" y="97"/>
                </a:lnTo>
                <a:lnTo>
                  <a:pt x="7" y="97"/>
                </a:lnTo>
                <a:lnTo>
                  <a:pt x="7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9" name="Freeform 127"/>
          <p:cNvSpPr>
            <a:spLocks/>
          </p:cNvSpPr>
          <p:nvPr/>
        </p:nvSpPr>
        <p:spPr bwMode="auto">
          <a:xfrm>
            <a:off x="2873375" y="2349500"/>
            <a:ext cx="458788" cy="20638"/>
          </a:xfrm>
          <a:custGeom>
            <a:avLst/>
            <a:gdLst>
              <a:gd name="T0" fmla="*/ 279 w 289"/>
              <a:gd name="T1" fmla="*/ 6 h 13"/>
              <a:gd name="T2" fmla="*/ 284 w 289"/>
              <a:gd name="T3" fmla="*/ 0 h 13"/>
              <a:gd name="T4" fmla="*/ 0 w 289"/>
              <a:gd name="T5" fmla="*/ 0 h 13"/>
              <a:gd name="T6" fmla="*/ 0 w 289"/>
              <a:gd name="T7" fmla="*/ 13 h 13"/>
              <a:gd name="T8" fmla="*/ 284 w 289"/>
              <a:gd name="T9" fmla="*/ 13 h 13"/>
              <a:gd name="T10" fmla="*/ 289 w 289"/>
              <a:gd name="T11" fmla="*/ 6 h 13"/>
              <a:gd name="T12" fmla="*/ 284 w 289"/>
              <a:gd name="T13" fmla="*/ 13 h 13"/>
              <a:gd name="T14" fmla="*/ 289 w 289"/>
              <a:gd name="T15" fmla="*/ 13 h 13"/>
              <a:gd name="T16" fmla="*/ 289 w 289"/>
              <a:gd name="T17" fmla="*/ 6 h 13"/>
              <a:gd name="T18" fmla="*/ 279 w 289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3"/>
              <a:gd name="T32" fmla="*/ 289 w 289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3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3"/>
                </a:lnTo>
                <a:lnTo>
                  <a:pt x="284" y="13"/>
                </a:lnTo>
                <a:lnTo>
                  <a:pt x="289" y="6"/>
                </a:lnTo>
                <a:lnTo>
                  <a:pt x="284" y="13"/>
                </a:lnTo>
                <a:lnTo>
                  <a:pt x="289" y="13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0" name="Freeform 128"/>
          <p:cNvSpPr>
            <a:spLocks/>
          </p:cNvSpPr>
          <p:nvPr/>
        </p:nvSpPr>
        <p:spPr bwMode="auto">
          <a:xfrm>
            <a:off x="3316288" y="2206625"/>
            <a:ext cx="15875" cy="152400"/>
          </a:xfrm>
          <a:custGeom>
            <a:avLst/>
            <a:gdLst>
              <a:gd name="T0" fmla="*/ 5 w 10"/>
              <a:gd name="T1" fmla="*/ 12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2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1" name="Freeform 129"/>
          <p:cNvSpPr>
            <a:spLocks/>
          </p:cNvSpPr>
          <p:nvPr/>
        </p:nvSpPr>
        <p:spPr bwMode="auto">
          <a:xfrm>
            <a:off x="2862263" y="2206625"/>
            <a:ext cx="461962" cy="19050"/>
          </a:xfrm>
          <a:custGeom>
            <a:avLst/>
            <a:gdLst>
              <a:gd name="T0" fmla="*/ 12 w 291"/>
              <a:gd name="T1" fmla="*/ 6 h 12"/>
              <a:gd name="T2" fmla="*/ 7 w 291"/>
              <a:gd name="T3" fmla="*/ 12 h 12"/>
              <a:gd name="T4" fmla="*/ 291 w 291"/>
              <a:gd name="T5" fmla="*/ 12 h 12"/>
              <a:gd name="T6" fmla="*/ 291 w 291"/>
              <a:gd name="T7" fmla="*/ 0 h 12"/>
              <a:gd name="T8" fmla="*/ 7 w 291"/>
              <a:gd name="T9" fmla="*/ 0 h 12"/>
              <a:gd name="T10" fmla="*/ 0 w 291"/>
              <a:gd name="T11" fmla="*/ 6 h 12"/>
              <a:gd name="T12" fmla="*/ 7 w 291"/>
              <a:gd name="T13" fmla="*/ 0 h 12"/>
              <a:gd name="T14" fmla="*/ 0 w 291"/>
              <a:gd name="T15" fmla="*/ 0 h 12"/>
              <a:gd name="T16" fmla="*/ 0 w 291"/>
              <a:gd name="T17" fmla="*/ 6 h 12"/>
              <a:gd name="T18" fmla="*/ 12 w 291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1"/>
              <a:gd name="T31" fmla="*/ 0 h 12"/>
              <a:gd name="T32" fmla="*/ 291 w 291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1" h="12">
                <a:moveTo>
                  <a:pt x="12" y="6"/>
                </a:moveTo>
                <a:lnTo>
                  <a:pt x="7" y="12"/>
                </a:lnTo>
                <a:lnTo>
                  <a:pt x="291" y="12"/>
                </a:lnTo>
                <a:lnTo>
                  <a:pt x="291" y="0"/>
                </a:lnTo>
                <a:lnTo>
                  <a:pt x="7" y="0"/>
                </a:lnTo>
                <a:lnTo>
                  <a:pt x="0" y="6"/>
                </a:lnTo>
                <a:lnTo>
                  <a:pt x="7" y="0"/>
                </a:lnTo>
                <a:lnTo>
                  <a:pt x="0" y="0"/>
                </a:lnTo>
                <a:lnTo>
                  <a:pt x="0" y="6"/>
                </a:lnTo>
                <a:lnTo>
                  <a:pt x="12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2" name="Freeform 130"/>
          <p:cNvSpPr>
            <a:spLocks/>
          </p:cNvSpPr>
          <p:nvPr/>
        </p:nvSpPr>
        <p:spPr bwMode="auto">
          <a:xfrm>
            <a:off x="3324225" y="2278063"/>
            <a:ext cx="425450" cy="19050"/>
          </a:xfrm>
          <a:custGeom>
            <a:avLst/>
            <a:gdLst>
              <a:gd name="T0" fmla="*/ 268 w 268"/>
              <a:gd name="T1" fmla="*/ 6 h 12"/>
              <a:gd name="T2" fmla="*/ 268 w 268"/>
              <a:gd name="T3" fmla="*/ 0 h 12"/>
              <a:gd name="T4" fmla="*/ 0 w 268"/>
              <a:gd name="T5" fmla="*/ 0 h 12"/>
              <a:gd name="T6" fmla="*/ 0 w 268"/>
              <a:gd name="T7" fmla="*/ 12 h 12"/>
              <a:gd name="T8" fmla="*/ 268 w 268"/>
              <a:gd name="T9" fmla="*/ 12 h 12"/>
              <a:gd name="T10" fmla="*/ 268 w 268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268" y="6"/>
                </a:moveTo>
                <a:lnTo>
                  <a:pt x="268" y="0"/>
                </a:lnTo>
                <a:lnTo>
                  <a:pt x="0" y="0"/>
                </a:lnTo>
                <a:lnTo>
                  <a:pt x="0" y="12"/>
                </a:lnTo>
                <a:lnTo>
                  <a:pt x="268" y="12"/>
                </a:lnTo>
                <a:lnTo>
                  <a:pt x="268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3" name="Freeform 131"/>
          <p:cNvSpPr>
            <a:spLocks/>
          </p:cNvSpPr>
          <p:nvPr/>
        </p:nvSpPr>
        <p:spPr bwMode="auto">
          <a:xfrm>
            <a:off x="2444750" y="2278063"/>
            <a:ext cx="428625" cy="19050"/>
          </a:xfrm>
          <a:custGeom>
            <a:avLst/>
            <a:gdLst>
              <a:gd name="T0" fmla="*/ 0 w 270"/>
              <a:gd name="T1" fmla="*/ 6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6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4" name="Freeform 132"/>
          <p:cNvSpPr>
            <a:spLocks/>
          </p:cNvSpPr>
          <p:nvPr/>
        </p:nvSpPr>
        <p:spPr bwMode="auto">
          <a:xfrm>
            <a:off x="2444750" y="4554538"/>
            <a:ext cx="231775" cy="20637"/>
          </a:xfrm>
          <a:custGeom>
            <a:avLst/>
            <a:gdLst>
              <a:gd name="T0" fmla="*/ 146 w 146"/>
              <a:gd name="T1" fmla="*/ 6 h 13"/>
              <a:gd name="T2" fmla="*/ 146 w 146"/>
              <a:gd name="T3" fmla="*/ 0 h 13"/>
              <a:gd name="T4" fmla="*/ 0 w 146"/>
              <a:gd name="T5" fmla="*/ 0 h 13"/>
              <a:gd name="T6" fmla="*/ 0 w 146"/>
              <a:gd name="T7" fmla="*/ 13 h 13"/>
              <a:gd name="T8" fmla="*/ 146 w 146"/>
              <a:gd name="T9" fmla="*/ 13 h 13"/>
              <a:gd name="T10" fmla="*/ 146 w 14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6"/>
              <a:gd name="T19" fmla="*/ 0 h 13"/>
              <a:gd name="T20" fmla="*/ 146 w 14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6" h="13">
                <a:moveTo>
                  <a:pt x="146" y="6"/>
                </a:moveTo>
                <a:lnTo>
                  <a:pt x="146" y="0"/>
                </a:lnTo>
                <a:lnTo>
                  <a:pt x="0" y="0"/>
                </a:lnTo>
                <a:lnTo>
                  <a:pt x="0" y="13"/>
                </a:lnTo>
                <a:lnTo>
                  <a:pt x="146" y="13"/>
                </a:lnTo>
                <a:lnTo>
                  <a:pt x="14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5" name="Freeform 133"/>
          <p:cNvSpPr>
            <a:spLocks/>
          </p:cNvSpPr>
          <p:nvPr/>
        </p:nvSpPr>
        <p:spPr bwMode="auto">
          <a:xfrm>
            <a:off x="3505200" y="4554538"/>
            <a:ext cx="244475" cy="20637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6" name="Freeform 134"/>
          <p:cNvSpPr>
            <a:spLocks/>
          </p:cNvSpPr>
          <p:nvPr/>
        </p:nvSpPr>
        <p:spPr bwMode="auto">
          <a:xfrm>
            <a:off x="3330575" y="4560888"/>
            <a:ext cx="92075" cy="101600"/>
          </a:xfrm>
          <a:custGeom>
            <a:avLst/>
            <a:gdLst>
              <a:gd name="T0" fmla="*/ 55 w 58"/>
              <a:gd name="T1" fmla="*/ 51 h 64"/>
              <a:gd name="T2" fmla="*/ 51 w 58"/>
              <a:gd name="T3" fmla="*/ 49 h 64"/>
              <a:gd name="T4" fmla="*/ 46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6 w 58"/>
              <a:gd name="T15" fmla="*/ 38 h 64"/>
              <a:gd name="T16" fmla="*/ 23 w 58"/>
              <a:gd name="T17" fmla="*/ 34 h 64"/>
              <a:gd name="T18" fmla="*/ 21 w 58"/>
              <a:gd name="T19" fmla="*/ 31 h 64"/>
              <a:gd name="T20" fmla="*/ 18 w 58"/>
              <a:gd name="T21" fmla="*/ 27 h 64"/>
              <a:gd name="T22" fmla="*/ 16 w 58"/>
              <a:gd name="T23" fmla="*/ 23 h 64"/>
              <a:gd name="T24" fmla="*/ 14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0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6 w 58"/>
              <a:gd name="T43" fmla="*/ 31 h 64"/>
              <a:gd name="T44" fmla="*/ 9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5 w 58"/>
              <a:gd name="T53" fmla="*/ 52 h 64"/>
              <a:gd name="T54" fmla="*/ 30 w 58"/>
              <a:gd name="T55" fmla="*/ 55 h 64"/>
              <a:gd name="T56" fmla="*/ 35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1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5" y="51"/>
                </a:lnTo>
                <a:lnTo>
                  <a:pt x="52" y="51"/>
                </a:lnTo>
                <a:lnTo>
                  <a:pt x="51" y="49"/>
                </a:lnTo>
                <a:lnTo>
                  <a:pt x="48" y="49"/>
                </a:lnTo>
                <a:lnTo>
                  <a:pt x="46" y="49"/>
                </a:lnTo>
                <a:lnTo>
                  <a:pt x="43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7" y="40"/>
                </a:lnTo>
                <a:lnTo>
                  <a:pt x="26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4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0" y="13"/>
                </a:lnTo>
                <a:lnTo>
                  <a:pt x="1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8" y="33"/>
                </a:lnTo>
                <a:lnTo>
                  <a:pt x="9" y="35"/>
                </a:lnTo>
                <a:lnTo>
                  <a:pt x="10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2" y="51"/>
                </a:lnTo>
                <a:lnTo>
                  <a:pt x="25" y="52"/>
                </a:lnTo>
                <a:lnTo>
                  <a:pt x="27" y="54"/>
                </a:lnTo>
                <a:lnTo>
                  <a:pt x="30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48" y="62"/>
                </a:lnTo>
                <a:lnTo>
                  <a:pt x="51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7" name="Freeform 135"/>
          <p:cNvSpPr>
            <a:spLocks/>
          </p:cNvSpPr>
          <p:nvPr/>
        </p:nvSpPr>
        <p:spPr bwMode="auto">
          <a:xfrm>
            <a:off x="3422650" y="4560888"/>
            <a:ext cx="90488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1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4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5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1" y="23"/>
                </a:lnTo>
                <a:lnTo>
                  <a:pt x="40" y="24"/>
                </a:lnTo>
                <a:lnTo>
                  <a:pt x="39" y="27"/>
                </a:lnTo>
                <a:lnTo>
                  <a:pt x="37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9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4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5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4" y="23"/>
                </a:lnTo>
                <a:lnTo>
                  <a:pt x="54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8" name="Freeform 136"/>
          <p:cNvSpPr>
            <a:spLocks/>
          </p:cNvSpPr>
          <p:nvPr/>
        </p:nvSpPr>
        <p:spPr bwMode="auto">
          <a:xfrm>
            <a:off x="3255963" y="4560888"/>
            <a:ext cx="93662" cy="101600"/>
          </a:xfrm>
          <a:custGeom>
            <a:avLst/>
            <a:gdLst>
              <a:gd name="T0" fmla="*/ 2 w 59"/>
              <a:gd name="T1" fmla="*/ 64 h 64"/>
              <a:gd name="T2" fmla="*/ 9 w 59"/>
              <a:gd name="T3" fmla="*/ 62 h 64"/>
              <a:gd name="T4" fmla="*/ 14 w 59"/>
              <a:gd name="T5" fmla="*/ 61 h 64"/>
              <a:gd name="T6" fmla="*/ 19 w 59"/>
              <a:gd name="T7" fmla="*/ 59 h 64"/>
              <a:gd name="T8" fmla="*/ 25 w 59"/>
              <a:gd name="T9" fmla="*/ 57 h 64"/>
              <a:gd name="T10" fmla="*/ 30 w 59"/>
              <a:gd name="T11" fmla="*/ 54 h 64"/>
              <a:gd name="T12" fmla="*/ 35 w 59"/>
              <a:gd name="T13" fmla="*/ 51 h 64"/>
              <a:gd name="T14" fmla="*/ 39 w 59"/>
              <a:gd name="T15" fmla="*/ 47 h 64"/>
              <a:gd name="T16" fmla="*/ 43 w 59"/>
              <a:gd name="T17" fmla="*/ 42 h 64"/>
              <a:gd name="T18" fmla="*/ 47 w 59"/>
              <a:gd name="T19" fmla="*/ 38 h 64"/>
              <a:gd name="T20" fmla="*/ 50 w 59"/>
              <a:gd name="T21" fmla="*/ 33 h 64"/>
              <a:gd name="T22" fmla="*/ 52 w 59"/>
              <a:gd name="T23" fmla="*/ 28 h 64"/>
              <a:gd name="T24" fmla="*/ 55 w 59"/>
              <a:gd name="T25" fmla="*/ 23 h 64"/>
              <a:gd name="T26" fmla="*/ 56 w 59"/>
              <a:gd name="T27" fmla="*/ 17 h 64"/>
              <a:gd name="T28" fmla="*/ 57 w 59"/>
              <a:gd name="T29" fmla="*/ 10 h 64"/>
              <a:gd name="T30" fmla="*/ 57 w 59"/>
              <a:gd name="T31" fmla="*/ 5 h 64"/>
              <a:gd name="T32" fmla="*/ 47 w 59"/>
              <a:gd name="T33" fmla="*/ 0 h 64"/>
              <a:gd name="T34" fmla="*/ 46 w 59"/>
              <a:gd name="T35" fmla="*/ 6 h 64"/>
              <a:gd name="T36" fmla="*/ 46 w 59"/>
              <a:gd name="T37" fmla="*/ 12 h 64"/>
              <a:gd name="T38" fmla="*/ 44 w 59"/>
              <a:gd name="T39" fmla="*/ 16 h 64"/>
              <a:gd name="T40" fmla="*/ 43 w 59"/>
              <a:gd name="T41" fmla="*/ 20 h 64"/>
              <a:gd name="T42" fmla="*/ 40 w 59"/>
              <a:gd name="T43" fmla="*/ 24 h 64"/>
              <a:gd name="T44" fmla="*/ 38 w 59"/>
              <a:gd name="T45" fmla="*/ 28 h 64"/>
              <a:gd name="T46" fmla="*/ 35 w 59"/>
              <a:gd name="T47" fmla="*/ 33 h 64"/>
              <a:gd name="T48" fmla="*/ 33 w 59"/>
              <a:gd name="T49" fmla="*/ 35 h 64"/>
              <a:gd name="T50" fmla="*/ 30 w 59"/>
              <a:gd name="T51" fmla="*/ 40 h 64"/>
              <a:gd name="T52" fmla="*/ 26 w 59"/>
              <a:gd name="T53" fmla="*/ 42 h 64"/>
              <a:gd name="T54" fmla="*/ 22 w 59"/>
              <a:gd name="T55" fmla="*/ 45 h 64"/>
              <a:gd name="T56" fmla="*/ 18 w 59"/>
              <a:gd name="T57" fmla="*/ 47 h 64"/>
              <a:gd name="T58" fmla="*/ 14 w 59"/>
              <a:gd name="T59" fmla="*/ 48 h 64"/>
              <a:gd name="T60" fmla="*/ 9 w 59"/>
              <a:gd name="T61" fmla="*/ 49 h 64"/>
              <a:gd name="T62" fmla="*/ 5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2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6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9" y="0"/>
                </a:lnTo>
                <a:lnTo>
                  <a:pt x="47" y="0"/>
                </a:lnTo>
                <a:lnTo>
                  <a:pt x="47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8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6" y="48"/>
                </a:lnTo>
                <a:lnTo>
                  <a:pt x="14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9" name="Freeform 137"/>
          <p:cNvSpPr>
            <a:spLocks/>
          </p:cNvSpPr>
          <p:nvPr/>
        </p:nvSpPr>
        <p:spPr bwMode="auto">
          <a:xfrm>
            <a:off x="3163888" y="4560888"/>
            <a:ext cx="92075" cy="101600"/>
          </a:xfrm>
          <a:custGeom>
            <a:avLst/>
            <a:gdLst>
              <a:gd name="T0" fmla="*/ 0 w 58"/>
              <a:gd name="T1" fmla="*/ 5 h 64"/>
              <a:gd name="T2" fmla="*/ 0 w 58"/>
              <a:gd name="T3" fmla="*/ 10 h 64"/>
              <a:gd name="T4" fmla="*/ 2 w 58"/>
              <a:gd name="T5" fmla="*/ 17 h 64"/>
              <a:gd name="T6" fmla="*/ 3 w 58"/>
              <a:gd name="T7" fmla="*/ 23 h 64"/>
              <a:gd name="T8" fmla="*/ 5 w 58"/>
              <a:gd name="T9" fmla="*/ 28 h 64"/>
              <a:gd name="T10" fmla="*/ 8 w 58"/>
              <a:gd name="T11" fmla="*/ 33 h 64"/>
              <a:gd name="T12" fmla="*/ 12 w 58"/>
              <a:gd name="T13" fmla="*/ 38 h 64"/>
              <a:gd name="T14" fmla="*/ 15 w 58"/>
              <a:gd name="T15" fmla="*/ 42 h 64"/>
              <a:gd name="T16" fmla="*/ 19 w 58"/>
              <a:gd name="T17" fmla="*/ 47 h 64"/>
              <a:gd name="T18" fmla="*/ 24 w 58"/>
              <a:gd name="T19" fmla="*/ 51 h 64"/>
              <a:gd name="T20" fmla="*/ 28 w 58"/>
              <a:gd name="T21" fmla="*/ 54 h 64"/>
              <a:gd name="T22" fmla="*/ 33 w 58"/>
              <a:gd name="T23" fmla="*/ 57 h 64"/>
              <a:gd name="T24" fmla="*/ 38 w 58"/>
              <a:gd name="T25" fmla="*/ 59 h 64"/>
              <a:gd name="T26" fmla="*/ 43 w 58"/>
              <a:gd name="T27" fmla="*/ 61 h 64"/>
              <a:gd name="T28" fmla="*/ 49 w 58"/>
              <a:gd name="T29" fmla="*/ 62 h 64"/>
              <a:gd name="T30" fmla="*/ 55 w 58"/>
              <a:gd name="T31" fmla="*/ 64 h 64"/>
              <a:gd name="T32" fmla="*/ 58 w 58"/>
              <a:gd name="T33" fmla="*/ 51 h 64"/>
              <a:gd name="T34" fmla="*/ 54 w 58"/>
              <a:gd name="T35" fmla="*/ 51 h 64"/>
              <a:gd name="T36" fmla="*/ 49 w 58"/>
              <a:gd name="T37" fmla="*/ 49 h 64"/>
              <a:gd name="T38" fmla="*/ 45 w 58"/>
              <a:gd name="T39" fmla="*/ 48 h 64"/>
              <a:gd name="T40" fmla="*/ 39 w 58"/>
              <a:gd name="T41" fmla="*/ 47 h 64"/>
              <a:gd name="T42" fmla="*/ 36 w 58"/>
              <a:gd name="T43" fmla="*/ 45 h 64"/>
              <a:gd name="T44" fmla="*/ 32 w 58"/>
              <a:gd name="T45" fmla="*/ 42 h 64"/>
              <a:gd name="T46" fmla="*/ 29 w 58"/>
              <a:gd name="T47" fmla="*/ 40 h 64"/>
              <a:gd name="T48" fmla="*/ 25 w 58"/>
              <a:gd name="T49" fmla="*/ 35 h 64"/>
              <a:gd name="T50" fmla="*/ 22 w 58"/>
              <a:gd name="T51" fmla="*/ 33 h 64"/>
              <a:gd name="T52" fmla="*/ 20 w 58"/>
              <a:gd name="T53" fmla="*/ 28 h 64"/>
              <a:gd name="T54" fmla="*/ 17 w 58"/>
              <a:gd name="T55" fmla="*/ 24 h 64"/>
              <a:gd name="T56" fmla="*/ 15 w 58"/>
              <a:gd name="T57" fmla="*/ 20 h 64"/>
              <a:gd name="T58" fmla="*/ 13 w 58"/>
              <a:gd name="T59" fmla="*/ 16 h 64"/>
              <a:gd name="T60" fmla="*/ 12 w 58"/>
              <a:gd name="T61" fmla="*/ 12 h 64"/>
              <a:gd name="T62" fmla="*/ 12 w 58"/>
              <a:gd name="T63" fmla="*/ 6 h 64"/>
              <a:gd name="T64" fmla="*/ 12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2" y="13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5" y="28"/>
                </a:lnTo>
                <a:lnTo>
                  <a:pt x="7" y="31"/>
                </a:lnTo>
                <a:lnTo>
                  <a:pt x="8" y="33"/>
                </a:lnTo>
                <a:lnTo>
                  <a:pt x="9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4" y="51"/>
                </a:lnTo>
                <a:lnTo>
                  <a:pt x="25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49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lnTo>
                  <a:pt x="55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6" y="49"/>
                </a:lnTo>
                <a:lnTo>
                  <a:pt x="45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9" y="40"/>
                </a:lnTo>
                <a:lnTo>
                  <a:pt x="26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5" y="20"/>
                </a:lnTo>
                <a:lnTo>
                  <a:pt x="15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0" name="Freeform 138"/>
          <p:cNvSpPr>
            <a:spLocks/>
          </p:cNvSpPr>
          <p:nvPr/>
        </p:nvSpPr>
        <p:spPr bwMode="auto">
          <a:xfrm>
            <a:off x="2997200" y="4560888"/>
            <a:ext cx="92075" cy="101600"/>
          </a:xfrm>
          <a:custGeom>
            <a:avLst/>
            <a:gdLst>
              <a:gd name="T0" fmla="*/ 55 w 58"/>
              <a:gd name="T1" fmla="*/ 51 h 64"/>
              <a:gd name="T2" fmla="*/ 52 w 58"/>
              <a:gd name="T3" fmla="*/ 49 h 64"/>
              <a:gd name="T4" fmla="*/ 46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5 w 58"/>
              <a:gd name="T11" fmla="*/ 44 h 64"/>
              <a:gd name="T12" fmla="*/ 31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9 w 58"/>
              <a:gd name="T21" fmla="*/ 27 h 64"/>
              <a:gd name="T22" fmla="*/ 16 w 58"/>
              <a:gd name="T23" fmla="*/ 23 h 64"/>
              <a:gd name="T24" fmla="*/ 15 w 58"/>
              <a:gd name="T25" fmla="*/ 19 h 64"/>
              <a:gd name="T26" fmla="*/ 14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2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7 w 58"/>
              <a:gd name="T43" fmla="*/ 31 h 64"/>
              <a:gd name="T44" fmla="*/ 10 w 58"/>
              <a:gd name="T45" fmla="*/ 35 h 64"/>
              <a:gd name="T46" fmla="*/ 14 w 58"/>
              <a:gd name="T47" fmla="*/ 41 h 64"/>
              <a:gd name="T48" fmla="*/ 18 w 58"/>
              <a:gd name="T49" fmla="*/ 45 h 64"/>
              <a:gd name="T50" fmla="*/ 21 w 58"/>
              <a:gd name="T51" fmla="*/ 49 h 64"/>
              <a:gd name="T52" fmla="*/ 27 w 58"/>
              <a:gd name="T53" fmla="*/ 52 h 64"/>
              <a:gd name="T54" fmla="*/ 31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5" y="51"/>
                </a:lnTo>
                <a:lnTo>
                  <a:pt x="54" y="51"/>
                </a:lnTo>
                <a:lnTo>
                  <a:pt x="52" y="49"/>
                </a:lnTo>
                <a:lnTo>
                  <a:pt x="49" y="49"/>
                </a:lnTo>
                <a:lnTo>
                  <a:pt x="46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6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8" y="24"/>
                </a:lnTo>
                <a:lnTo>
                  <a:pt x="16" y="23"/>
                </a:lnTo>
                <a:lnTo>
                  <a:pt x="16" y="20"/>
                </a:lnTo>
                <a:lnTo>
                  <a:pt x="15" y="19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2" y="13"/>
                </a:lnTo>
                <a:lnTo>
                  <a:pt x="2" y="17"/>
                </a:lnTo>
                <a:lnTo>
                  <a:pt x="3" y="20"/>
                </a:lnTo>
                <a:lnTo>
                  <a:pt x="4" y="23"/>
                </a:lnTo>
                <a:lnTo>
                  <a:pt x="4" y="26"/>
                </a:lnTo>
                <a:lnTo>
                  <a:pt x="6" y="28"/>
                </a:lnTo>
                <a:lnTo>
                  <a:pt x="7" y="31"/>
                </a:lnTo>
                <a:lnTo>
                  <a:pt x="8" y="33"/>
                </a:lnTo>
                <a:lnTo>
                  <a:pt x="10" y="35"/>
                </a:lnTo>
                <a:lnTo>
                  <a:pt x="12" y="38"/>
                </a:lnTo>
                <a:lnTo>
                  <a:pt x="14" y="41"/>
                </a:lnTo>
                <a:lnTo>
                  <a:pt x="15" y="42"/>
                </a:lnTo>
                <a:lnTo>
                  <a:pt x="18" y="45"/>
                </a:lnTo>
                <a:lnTo>
                  <a:pt x="19" y="47"/>
                </a:lnTo>
                <a:lnTo>
                  <a:pt x="21" y="49"/>
                </a:lnTo>
                <a:lnTo>
                  <a:pt x="24" y="51"/>
                </a:lnTo>
                <a:lnTo>
                  <a:pt x="27" y="52"/>
                </a:lnTo>
                <a:lnTo>
                  <a:pt x="28" y="54"/>
                </a:lnTo>
                <a:lnTo>
                  <a:pt x="31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6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1" name="Freeform 139"/>
          <p:cNvSpPr>
            <a:spLocks/>
          </p:cNvSpPr>
          <p:nvPr/>
        </p:nvSpPr>
        <p:spPr bwMode="auto">
          <a:xfrm>
            <a:off x="3089275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5 w 59"/>
              <a:gd name="T7" fmla="*/ 19 h 64"/>
              <a:gd name="T8" fmla="*/ 42 w 59"/>
              <a:gd name="T9" fmla="*/ 23 h 64"/>
              <a:gd name="T10" fmla="*/ 41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8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6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3 w 59"/>
              <a:gd name="T31" fmla="*/ 51 h 64"/>
              <a:gd name="T32" fmla="*/ 0 w 59"/>
              <a:gd name="T33" fmla="*/ 64 h 64"/>
              <a:gd name="T34" fmla="*/ 7 w 59"/>
              <a:gd name="T35" fmla="*/ 64 h 64"/>
              <a:gd name="T36" fmla="*/ 12 w 59"/>
              <a:gd name="T37" fmla="*/ 62 h 64"/>
              <a:gd name="T38" fmla="*/ 17 w 59"/>
              <a:gd name="T39" fmla="*/ 61 h 64"/>
              <a:gd name="T40" fmla="*/ 24 w 59"/>
              <a:gd name="T41" fmla="*/ 58 h 64"/>
              <a:gd name="T42" fmla="*/ 28 w 59"/>
              <a:gd name="T43" fmla="*/ 55 h 64"/>
              <a:gd name="T44" fmla="*/ 33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9 w 59"/>
              <a:gd name="T53" fmla="*/ 35 h 64"/>
              <a:gd name="T54" fmla="*/ 51 w 59"/>
              <a:gd name="T55" fmla="*/ 31 h 64"/>
              <a:gd name="T56" fmla="*/ 54 w 59"/>
              <a:gd name="T57" fmla="*/ 26 h 64"/>
              <a:gd name="T58" fmla="*/ 56 w 59"/>
              <a:gd name="T59" fmla="*/ 20 h 64"/>
              <a:gd name="T60" fmla="*/ 58 w 59"/>
              <a:gd name="T61" fmla="*/ 13 h 64"/>
              <a:gd name="T62" fmla="*/ 58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41" y="27"/>
                </a:lnTo>
                <a:lnTo>
                  <a:pt x="39" y="28"/>
                </a:lnTo>
                <a:lnTo>
                  <a:pt x="38" y="31"/>
                </a:lnTo>
                <a:lnTo>
                  <a:pt x="37" y="33"/>
                </a:lnTo>
                <a:lnTo>
                  <a:pt x="35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6" y="48"/>
                </a:lnTo>
                <a:lnTo>
                  <a:pt x="14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1" y="59"/>
                </a:lnTo>
                <a:lnTo>
                  <a:pt x="24" y="58"/>
                </a:lnTo>
                <a:lnTo>
                  <a:pt x="26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2" name="Freeform 140"/>
          <p:cNvSpPr>
            <a:spLocks/>
          </p:cNvSpPr>
          <p:nvPr/>
        </p:nvSpPr>
        <p:spPr bwMode="auto">
          <a:xfrm>
            <a:off x="2922588" y="4560888"/>
            <a:ext cx="93662" cy="101600"/>
          </a:xfrm>
          <a:custGeom>
            <a:avLst/>
            <a:gdLst>
              <a:gd name="T0" fmla="*/ 4 w 59"/>
              <a:gd name="T1" fmla="*/ 64 h 64"/>
              <a:gd name="T2" fmla="*/ 10 w 59"/>
              <a:gd name="T3" fmla="*/ 62 h 64"/>
              <a:gd name="T4" fmla="*/ 16 w 59"/>
              <a:gd name="T5" fmla="*/ 61 h 64"/>
              <a:gd name="T6" fmla="*/ 21 w 59"/>
              <a:gd name="T7" fmla="*/ 59 h 64"/>
              <a:gd name="T8" fmla="*/ 27 w 59"/>
              <a:gd name="T9" fmla="*/ 57 h 64"/>
              <a:gd name="T10" fmla="*/ 30 w 59"/>
              <a:gd name="T11" fmla="*/ 54 h 64"/>
              <a:gd name="T12" fmla="*/ 36 w 59"/>
              <a:gd name="T13" fmla="*/ 51 h 64"/>
              <a:gd name="T14" fmla="*/ 40 w 59"/>
              <a:gd name="T15" fmla="*/ 47 h 64"/>
              <a:gd name="T16" fmla="*/ 44 w 59"/>
              <a:gd name="T17" fmla="*/ 42 h 64"/>
              <a:gd name="T18" fmla="*/ 47 w 59"/>
              <a:gd name="T19" fmla="*/ 38 h 64"/>
              <a:gd name="T20" fmla="*/ 50 w 59"/>
              <a:gd name="T21" fmla="*/ 33 h 64"/>
              <a:gd name="T22" fmla="*/ 53 w 59"/>
              <a:gd name="T23" fmla="*/ 28 h 64"/>
              <a:gd name="T24" fmla="*/ 55 w 59"/>
              <a:gd name="T25" fmla="*/ 23 h 64"/>
              <a:gd name="T26" fmla="*/ 57 w 59"/>
              <a:gd name="T27" fmla="*/ 17 h 64"/>
              <a:gd name="T28" fmla="*/ 58 w 59"/>
              <a:gd name="T29" fmla="*/ 10 h 64"/>
              <a:gd name="T30" fmla="*/ 59 w 59"/>
              <a:gd name="T31" fmla="*/ 5 h 64"/>
              <a:gd name="T32" fmla="*/ 47 w 59"/>
              <a:gd name="T33" fmla="*/ 0 h 64"/>
              <a:gd name="T34" fmla="*/ 47 w 59"/>
              <a:gd name="T35" fmla="*/ 6 h 64"/>
              <a:gd name="T36" fmla="*/ 46 w 59"/>
              <a:gd name="T37" fmla="*/ 12 h 64"/>
              <a:gd name="T38" fmla="*/ 45 w 59"/>
              <a:gd name="T39" fmla="*/ 16 h 64"/>
              <a:gd name="T40" fmla="*/ 44 w 59"/>
              <a:gd name="T41" fmla="*/ 20 h 64"/>
              <a:gd name="T42" fmla="*/ 42 w 59"/>
              <a:gd name="T43" fmla="*/ 24 h 64"/>
              <a:gd name="T44" fmla="*/ 40 w 59"/>
              <a:gd name="T45" fmla="*/ 28 h 64"/>
              <a:gd name="T46" fmla="*/ 37 w 59"/>
              <a:gd name="T47" fmla="*/ 33 h 64"/>
              <a:gd name="T48" fmla="*/ 33 w 59"/>
              <a:gd name="T49" fmla="*/ 35 h 64"/>
              <a:gd name="T50" fmla="*/ 30 w 59"/>
              <a:gd name="T51" fmla="*/ 40 h 64"/>
              <a:gd name="T52" fmla="*/ 27 w 59"/>
              <a:gd name="T53" fmla="*/ 42 h 64"/>
              <a:gd name="T54" fmla="*/ 23 w 59"/>
              <a:gd name="T55" fmla="*/ 45 h 64"/>
              <a:gd name="T56" fmla="*/ 19 w 59"/>
              <a:gd name="T57" fmla="*/ 47 h 64"/>
              <a:gd name="T58" fmla="*/ 15 w 59"/>
              <a:gd name="T59" fmla="*/ 48 h 64"/>
              <a:gd name="T60" fmla="*/ 11 w 59"/>
              <a:gd name="T61" fmla="*/ 49 h 64"/>
              <a:gd name="T62" fmla="*/ 6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4" y="64"/>
                </a:lnTo>
                <a:lnTo>
                  <a:pt x="7" y="64"/>
                </a:lnTo>
                <a:lnTo>
                  <a:pt x="10" y="62"/>
                </a:lnTo>
                <a:lnTo>
                  <a:pt x="12" y="62"/>
                </a:lnTo>
                <a:lnTo>
                  <a:pt x="16" y="61"/>
                </a:lnTo>
                <a:lnTo>
                  <a:pt x="19" y="61"/>
                </a:lnTo>
                <a:lnTo>
                  <a:pt x="21" y="59"/>
                </a:lnTo>
                <a:lnTo>
                  <a:pt x="24" y="58"/>
                </a:lnTo>
                <a:lnTo>
                  <a:pt x="27" y="57"/>
                </a:lnTo>
                <a:lnTo>
                  <a:pt x="29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8" y="49"/>
                </a:lnTo>
                <a:lnTo>
                  <a:pt x="40" y="47"/>
                </a:lnTo>
                <a:lnTo>
                  <a:pt x="42" y="45"/>
                </a:lnTo>
                <a:lnTo>
                  <a:pt x="44" y="42"/>
                </a:lnTo>
                <a:lnTo>
                  <a:pt x="46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3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7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4" y="20"/>
                </a:lnTo>
                <a:lnTo>
                  <a:pt x="42" y="23"/>
                </a:lnTo>
                <a:lnTo>
                  <a:pt x="42" y="24"/>
                </a:lnTo>
                <a:lnTo>
                  <a:pt x="41" y="27"/>
                </a:lnTo>
                <a:lnTo>
                  <a:pt x="40" y="28"/>
                </a:lnTo>
                <a:lnTo>
                  <a:pt x="38" y="31"/>
                </a:lnTo>
                <a:lnTo>
                  <a:pt x="37" y="33"/>
                </a:lnTo>
                <a:lnTo>
                  <a:pt x="36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9" y="41"/>
                </a:lnTo>
                <a:lnTo>
                  <a:pt x="27" y="42"/>
                </a:lnTo>
                <a:lnTo>
                  <a:pt x="25" y="44"/>
                </a:lnTo>
                <a:lnTo>
                  <a:pt x="23" y="45"/>
                </a:lnTo>
                <a:lnTo>
                  <a:pt x="21" y="45"/>
                </a:lnTo>
                <a:lnTo>
                  <a:pt x="19" y="47"/>
                </a:lnTo>
                <a:lnTo>
                  <a:pt x="17" y="48"/>
                </a:lnTo>
                <a:lnTo>
                  <a:pt x="15" y="48"/>
                </a:lnTo>
                <a:lnTo>
                  <a:pt x="12" y="49"/>
                </a:lnTo>
                <a:lnTo>
                  <a:pt x="11" y="49"/>
                </a:lnTo>
                <a:lnTo>
                  <a:pt x="8" y="49"/>
                </a:lnTo>
                <a:lnTo>
                  <a:pt x="6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3" name="Freeform 141"/>
          <p:cNvSpPr>
            <a:spLocks/>
          </p:cNvSpPr>
          <p:nvPr/>
        </p:nvSpPr>
        <p:spPr bwMode="auto">
          <a:xfrm>
            <a:off x="2832100" y="4560888"/>
            <a:ext cx="90488" cy="101600"/>
          </a:xfrm>
          <a:custGeom>
            <a:avLst/>
            <a:gdLst>
              <a:gd name="T0" fmla="*/ 0 w 57"/>
              <a:gd name="T1" fmla="*/ 5 h 64"/>
              <a:gd name="T2" fmla="*/ 1 w 57"/>
              <a:gd name="T3" fmla="*/ 10 h 64"/>
              <a:gd name="T4" fmla="*/ 1 w 57"/>
              <a:gd name="T5" fmla="*/ 17 h 64"/>
              <a:gd name="T6" fmla="*/ 4 w 57"/>
              <a:gd name="T7" fmla="*/ 23 h 64"/>
              <a:gd name="T8" fmla="*/ 5 w 57"/>
              <a:gd name="T9" fmla="*/ 28 h 64"/>
              <a:gd name="T10" fmla="*/ 9 w 57"/>
              <a:gd name="T11" fmla="*/ 33 h 64"/>
              <a:gd name="T12" fmla="*/ 12 w 57"/>
              <a:gd name="T13" fmla="*/ 38 h 64"/>
              <a:gd name="T14" fmla="*/ 15 w 57"/>
              <a:gd name="T15" fmla="*/ 42 h 64"/>
              <a:gd name="T16" fmla="*/ 19 w 57"/>
              <a:gd name="T17" fmla="*/ 47 h 64"/>
              <a:gd name="T18" fmla="*/ 23 w 57"/>
              <a:gd name="T19" fmla="*/ 51 h 64"/>
              <a:gd name="T20" fmla="*/ 27 w 57"/>
              <a:gd name="T21" fmla="*/ 54 h 64"/>
              <a:gd name="T22" fmla="*/ 32 w 57"/>
              <a:gd name="T23" fmla="*/ 57 h 64"/>
              <a:gd name="T24" fmla="*/ 38 w 57"/>
              <a:gd name="T25" fmla="*/ 59 h 64"/>
              <a:gd name="T26" fmla="*/ 43 w 57"/>
              <a:gd name="T27" fmla="*/ 61 h 64"/>
              <a:gd name="T28" fmla="*/ 50 w 57"/>
              <a:gd name="T29" fmla="*/ 62 h 64"/>
              <a:gd name="T30" fmla="*/ 55 w 57"/>
              <a:gd name="T31" fmla="*/ 64 h 64"/>
              <a:gd name="T32" fmla="*/ 57 w 57"/>
              <a:gd name="T33" fmla="*/ 51 h 64"/>
              <a:gd name="T34" fmla="*/ 53 w 57"/>
              <a:gd name="T35" fmla="*/ 51 h 64"/>
              <a:gd name="T36" fmla="*/ 48 w 57"/>
              <a:gd name="T37" fmla="*/ 49 h 64"/>
              <a:gd name="T38" fmla="*/ 44 w 57"/>
              <a:gd name="T39" fmla="*/ 48 h 64"/>
              <a:gd name="T40" fmla="*/ 40 w 57"/>
              <a:gd name="T41" fmla="*/ 47 h 64"/>
              <a:gd name="T42" fmla="*/ 36 w 57"/>
              <a:gd name="T43" fmla="*/ 45 h 64"/>
              <a:gd name="T44" fmla="*/ 32 w 57"/>
              <a:gd name="T45" fmla="*/ 42 h 64"/>
              <a:gd name="T46" fmla="*/ 29 w 57"/>
              <a:gd name="T47" fmla="*/ 40 h 64"/>
              <a:gd name="T48" fmla="*/ 25 w 57"/>
              <a:gd name="T49" fmla="*/ 35 h 64"/>
              <a:gd name="T50" fmla="*/ 22 w 57"/>
              <a:gd name="T51" fmla="*/ 33 h 64"/>
              <a:gd name="T52" fmla="*/ 19 w 57"/>
              <a:gd name="T53" fmla="*/ 28 h 64"/>
              <a:gd name="T54" fmla="*/ 17 w 57"/>
              <a:gd name="T55" fmla="*/ 24 h 64"/>
              <a:gd name="T56" fmla="*/ 15 w 57"/>
              <a:gd name="T57" fmla="*/ 20 h 64"/>
              <a:gd name="T58" fmla="*/ 14 w 57"/>
              <a:gd name="T59" fmla="*/ 16 h 64"/>
              <a:gd name="T60" fmla="*/ 13 w 57"/>
              <a:gd name="T61" fmla="*/ 12 h 64"/>
              <a:gd name="T62" fmla="*/ 12 w 57"/>
              <a:gd name="T63" fmla="*/ 6 h 64"/>
              <a:gd name="T64" fmla="*/ 12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5" y="28"/>
                </a:lnTo>
                <a:lnTo>
                  <a:pt x="6" y="31"/>
                </a:lnTo>
                <a:lnTo>
                  <a:pt x="9" y="33"/>
                </a:lnTo>
                <a:lnTo>
                  <a:pt x="10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8" y="49"/>
                </a:lnTo>
                <a:lnTo>
                  <a:pt x="47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9" y="40"/>
                </a:lnTo>
                <a:lnTo>
                  <a:pt x="27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7" y="23"/>
                </a:lnTo>
                <a:lnTo>
                  <a:pt x="15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4" name="Freeform 142"/>
          <p:cNvSpPr>
            <a:spLocks/>
          </p:cNvSpPr>
          <p:nvPr/>
        </p:nvSpPr>
        <p:spPr bwMode="auto">
          <a:xfrm>
            <a:off x="2665413" y="4560888"/>
            <a:ext cx="93662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2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0 w 59"/>
              <a:gd name="T13" fmla="*/ 41 h 64"/>
              <a:gd name="T14" fmla="*/ 28 w 59"/>
              <a:gd name="T15" fmla="*/ 38 h 64"/>
              <a:gd name="T16" fmla="*/ 24 w 59"/>
              <a:gd name="T17" fmla="*/ 34 h 64"/>
              <a:gd name="T18" fmla="*/ 21 w 59"/>
              <a:gd name="T19" fmla="*/ 31 h 64"/>
              <a:gd name="T20" fmla="*/ 18 w 59"/>
              <a:gd name="T21" fmla="*/ 27 h 64"/>
              <a:gd name="T22" fmla="*/ 17 w 59"/>
              <a:gd name="T23" fmla="*/ 23 h 64"/>
              <a:gd name="T24" fmla="*/ 14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2 w 59"/>
              <a:gd name="T31" fmla="*/ 3 h 64"/>
              <a:gd name="T32" fmla="*/ 0 w 59"/>
              <a:gd name="T33" fmla="*/ 0 h 64"/>
              <a:gd name="T34" fmla="*/ 0 w 59"/>
              <a:gd name="T35" fmla="*/ 7 h 64"/>
              <a:gd name="T36" fmla="*/ 1 w 59"/>
              <a:gd name="T37" fmla="*/ 13 h 64"/>
              <a:gd name="T38" fmla="*/ 3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1 w 59"/>
              <a:gd name="T45" fmla="*/ 35 h 64"/>
              <a:gd name="T46" fmla="*/ 13 w 59"/>
              <a:gd name="T47" fmla="*/ 41 h 64"/>
              <a:gd name="T48" fmla="*/ 17 w 59"/>
              <a:gd name="T49" fmla="*/ 45 h 64"/>
              <a:gd name="T50" fmla="*/ 21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5 w 59"/>
              <a:gd name="T57" fmla="*/ 58 h 64"/>
              <a:gd name="T58" fmla="*/ 41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50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6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8" y="24"/>
                </a:lnTo>
                <a:lnTo>
                  <a:pt x="17" y="23"/>
                </a:lnTo>
                <a:lnTo>
                  <a:pt x="16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7" y="28"/>
                </a:lnTo>
                <a:lnTo>
                  <a:pt x="8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1" y="61"/>
                </a:lnTo>
                <a:lnTo>
                  <a:pt x="45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5" name="Freeform 143"/>
          <p:cNvSpPr>
            <a:spLocks/>
          </p:cNvSpPr>
          <p:nvPr/>
        </p:nvSpPr>
        <p:spPr bwMode="auto">
          <a:xfrm>
            <a:off x="2759075" y="4560888"/>
            <a:ext cx="92075" cy="101600"/>
          </a:xfrm>
          <a:custGeom>
            <a:avLst/>
            <a:gdLst>
              <a:gd name="T0" fmla="*/ 46 w 58"/>
              <a:gd name="T1" fmla="*/ 3 h 64"/>
              <a:gd name="T2" fmla="*/ 46 w 58"/>
              <a:gd name="T3" fmla="*/ 9 h 64"/>
              <a:gd name="T4" fmla="*/ 44 w 58"/>
              <a:gd name="T5" fmla="*/ 13 h 64"/>
              <a:gd name="T6" fmla="*/ 43 w 58"/>
              <a:gd name="T7" fmla="*/ 19 h 64"/>
              <a:gd name="T8" fmla="*/ 42 w 58"/>
              <a:gd name="T9" fmla="*/ 23 h 64"/>
              <a:gd name="T10" fmla="*/ 39 w 58"/>
              <a:gd name="T11" fmla="*/ 27 h 64"/>
              <a:gd name="T12" fmla="*/ 37 w 58"/>
              <a:gd name="T13" fmla="*/ 31 h 64"/>
              <a:gd name="T14" fmla="*/ 34 w 58"/>
              <a:gd name="T15" fmla="*/ 34 h 64"/>
              <a:gd name="T16" fmla="*/ 30 w 58"/>
              <a:gd name="T17" fmla="*/ 38 h 64"/>
              <a:gd name="T18" fmla="*/ 27 w 58"/>
              <a:gd name="T19" fmla="*/ 41 h 64"/>
              <a:gd name="T20" fmla="*/ 24 w 58"/>
              <a:gd name="T21" fmla="*/ 44 h 64"/>
              <a:gd name="T22" fmla="*/ 20 w 58"/>
              <a:gd name="T23" fmla="*/ 45 h 64"/>
              <a:gd name="T24" fmla="*/ 16 w 58"/>
              <a:gd name="T25" fmla="*/ 48 h 64"/>
              <a:gd name="T26" fmla="*/ 10 w 58"/>
              <a:gd name="T27" fmla="*/ 49 h 64"/>
              <a:gd name="T28" fmla="*/ 7 w 58"/>
              <a:gd name="T29" fmla="*/ 49 h 64"/>
              <a:gd name="T30" fmla="*/ 1 w 58"/>
              <a:gd name="T31" fmla="*/ 51 h 64"/>
              <a:gd name="T32" fmla="*/ 0 w 58"/>
              <a:gd name="T33" fmla="*/ 64 h 64"/>
              <a:gd name="T34" fmla="*/ 5 w 58"/>
              <a:gd name="T35" fmla="*/ 64 h 64"/>
              <a:gd name="T36" fmla="*/ 12 w 58"/>
              <a:gd name="T37" fmla="*/ 62 h 64"/>
              <a:gd name="T38" fmla="*/ 17 w 58"/>
              <a:gd name="T39" fmla="*/ 61 h 64"/>
              <a:gd name="T40" fmla="*/ 22 w 58"/>
              <a:gd name="T41" fmla="*/ 58 h 64"/>
              <a:gd name="T42" fmla="*/ 27 w 58"/>
              <a:gd name="T43" fmla="*/ 55 h 64"/>
              <a:gd name="T44" fmla="*/ 31 w 58"/>
              <a:gd name="T45" fmla="*/ 52 h 64"/>
              <a:gd name="T46" fmla="*/ 37 w 58"/>
              <a:gd name="T47" fmla="*/ 49 h 64"/>
              <a:gd name="T48" fmla="*/ 41 w 58"/>
              <a:gd name="T49" fmla="*/ 45 h 64"/>
              <a:gd name="T50" fmla="*/ 44 w 58"/>
              <a:gd name="T51" fmla="*/ 41 h 64"/>
              <a:gd name="T52" fmla="*/ 47 w 58"/>
              <a:gd name="T53" fmla="*/ 35 h 64"/>
              <a:gd name="T54" fmla="*/ 51 w 58"/>
              <a:gd name="T55" fmla="*/ 31 h 64"/>
              <a:gd name="T56" fmla="*/ 54 w 58"/>
              <a:gd name="T57" fmla="*/ 26 h 64"/>
              <a:gd name="T58" fmla="*/ 55 w 58"/>
              <a:gd name="T59" fmla="*/ 20 h 64"/>
              <a:gd name="T60" fmla="*/ 56 w 58"/>
              <a:gd name="T61" fmla="*/ 13 h 64"/>
              <a:gd name="T62" fmla="*/ 58 w 58"/>
              <a:gd name="T63" fmla="*/ 7 h 64"/>
              <a:gd name="T64" fmla="*/ 58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46" y="0"/>
                </a:move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4" y="12"/>
                </a:lnTo>
                <a:lnTo>
                  <a:pt x="44" y="13"/>
                </a:lnTo>
                <a:lnTo>
                  <a:pt x="43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0" y="38"/>
                </a:lnTo>
                <a:lnTo>
                  <a:pt x="29" y="40"/>
                </a:lnTo>
                <a:lnTo>
                  <a:pt x="27" y="41"/>
                </a:lnTo>
                <a:lnTo>
                  <a:pt x="25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7" y="47"/>
                </a:lnTo>
                <a:lnTo>
                  <a:pt x="16" y="48"/>
                </a:lnTo>
                <a:lnTo>
                  <a:pt x="13" y="48"/>
                </a:lnTo>
                <a:lnTo>
                  <a:pt x="10" y="49"/>
                </a:lnTo>
                <a:lnTo>
                  <a:pt x="9" y="49"/>
                </a:lnTo>
                <a:lnTo>
                  <a:pt x="7" y="49"/>
                </a:lnTo>
                <a:lnTo>
                  <a:pt x="4" y="51"/>
                </a:lnTo>
                <a:lnTo>
                  <a:pt x="1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5" y="64"/>
                </a:lnTo>
                <a:lnTo>
                  <a:pt x="8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1" y="52"/>
                </a:lnTo>
                <a:lnTo>
                  <a:pt x="34" y="51"/>
                </a:lnTo>
                <a:lnTo>
                  <a:pt x="37" y="49"/>
                </a:lnTo>
                <a:lnTo>
                  <a:pt x="38" y="47"/>
                </a:lnTo>
                <a:lnTo>
                  <a:pt x="41" y="45"/>
                </a:lnTo>
                <a:lnTo>
                  <a:pt x="42" y="42"/>
                </a:lnTo>
                <a:lnTo>
                  <a:pt x="44" y="41"/>
                </a:lnTo>
                <a:lnTo>
                  <a:pt x="46" y="38"/>
                </a:lnTo>
                <a:lnTo>
                  <a:pt x="47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4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6" name="Freeform 144"/>
          <p:cNvSpPr>
            <a:spLocks/>
          </p:cNvSpPr>
          <p:nvPr/>
        </p:nvSpPr>
        <p:spPr bwMode="auto">
          <a:xfrm>
            <a:off x="4129088" y="4554538"/>
            <a:ext cx="230187" cy="20637"/>
          </a:xfrm>
          <a:custGeom>
            <a:avLst/>
            <a:gdLst>
              <a:gd name="T0" fmla="*/ 145 w 145"/>
              <a:gd name="T1" fmla="*/ 6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6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7" name="Freeform 145"/>
          <p:cNvSpPr>
            <a:spLocks/>
          </p:cNvSpPr>
          <p:nvPr/>
        </p:nvSpPr>
        <p:spPr bwMode="auto">
          <a:xfrm>
            <a:off x="5187950" y="4554538"/>
            <a:ext cx="247650" cy="20637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8" name="Freeform 146"/>
          <p:cNvSpPr>
            <a:spLocks/>
          </p:cNvSpPr>
          <p:nvPr/>
        </p:nvSpPr>
        <p:spPr bwMode="auto">
          <a:xfrm>
            <a:off x="5013325" y="4560888"/>
            <a:ext cx="92075" cy="101600"/>
          </a:xfrm>
          <a:custGeom>
            <a:avLst/>
            <a:gdLst>
              <a:gd name="T0" fmla="*/ 56 w 58"/>
              <a:gd name="T1" fmla="*/ 51 h 64"/>
              <a:gd name="T2" fmla="*/ 51 w 58"/>
              <a:gd name="T3" fmla="*/ 49 h 64"/>
              <a:gd name="T4" fmla="*/ 47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9 w 58"/>
              <a:gd name="T21" fmla="*/ 27 h 64"/>
              <a:gd name="T22" fmla="*/ 16 w 58"/>
              <a:gd name="T23" fmla="*/ 23 h 64"/>
              <a:gd name="T24" fmla="*/ 15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1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7 w 58"/>
              <a:gd name="T43" fmla="*/ 31 h 64"/>
              <a:gd name="T44" fmla="*/ 11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6 w 58"/>
              <a:gd name="T53" fmla="*/ 52 h 64"/>
              <a:gd name="T54" fmla="*/ 30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3" y="20"/>
                </a:lnTo>
                <a:lnTo>
                  <a:pt x="4" y="23"/>
                </a:lnTo>
                <a:lnTo>
                  <a:pt x="4" y="26"/>
                </a:lnTo>
                <a:lnTo>
                  <a:pt x="5" y="28"/>
                </a:lnTo>
                <a:lnTo>
                  <a:pt x="7" y="31"/>
                </a:lnTo>
                <a:lnTo>
                  <a:pt x="8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9" name="Freeform 147"/>
          <p:cNvSpPr>
            <a:spLocks/>
          </p:cNvSpPr>
          <p:nvPr/>
        </p:nvSpPr>
        <p:spPr bwMode="auto">
          <a:xfrm>
            <a:off x="5105400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4 w 59"/>
              <a:gd name="T7" fmla="*/ 19 h 64"/>
              <a:gd name="T8" fmla="*/ 42 w 59"/>
              <a:gd name="T9" fmla="*/ 23 h 64"/>
              <a:gd name="T10" fmla="*/ 40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9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7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2 w 59"/>
              <a:gd name="T31" fmla="*/ 51 h 64"/>
              <a:gd name="T32" fmla="*/ 0 w 59"/>
              <a:gd name="T33" fmla="*/ 64 h 64"/>
              <a:gd name="T34" fmla="*/ 6 w 59"/>
              <a:gd name="T35" fmla="*/ 64 h 64"/>
              <a:gd name="T36" fmla="*/ 12 w 59"/>
              <a:gd name="T37" fmla="*/ 62 h 64"/>
              <a:gd name="T38" fmla="*/ 18 w 59"/>
              <a:gd name="T39" fmla="*/ 61 h 64"/>
              <a:gd name="T40" fmla="*/ 23 w 59"/>
              <a:gd name="T41" fmla="*/ 58 h 64"/>
              <a:gd name="T42" fmla="*/ 29 w 59"/>
              <a:gd name="T43" fmla="*/ 55 h 64"/>
              <a:gd name="T44" fmla="*/ 33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8 w 59"/>
              <a:gd name="T53" fmla="*/ 35 h 64"/>
              <a:gd name="T54" fmla="*/ 51 w 59"/>
              <a:gd name="T55" fmla="*/ 31 h 64"/>
              <a:gd name="T56" fmla="*/ 53 w 59"/>
              <a:gd name="T57" fmla="*/ 26 h 64"/>
              <a:gd name="T58" fmla="*/ 56 w 59"/>
              <a:gd name="T59" fmla="*/ 20 h 64"/>
              <a:gd name="T60" fmla="*/ 57 w 59"/>
              <a:gd name="T61" fmla="*/ 13 h 64"/>
              <a:gd name="T62" fmla="*/ 59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4" y="16"/>
                </a:lnTo>
                <a:lnTo>
                  <a:pt x="44" y="19"/>
                </a:lnTo>
                <a:lnTo>
                  <a:pt x="43" y="20"/>
                </a:lnTo>
                <a:lnTo>
                  <a:pt x="42" y="23"/>
                </a:lnTo>
                <a:lnTo>
                  <a:pt x="42" y="24"/>
                </a:lnTo>
                <a:lnTo>
                  <a:pt x="40" y="27"/>
                </a:lnTo>
                <a:lnTo>
                  <a:pt x="39" y="28"/>
                </a:lnTo>
                <a:lnTo>
                  <a:pt x="38" y="31"/>
                </a:lnTo>
                <a:lnTo>
                  <a:pt x="36" y="33"/>
                </a:lnTo>
                <a:lnTo>
                  <a:pt x="35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9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7" y="48"/>
                </a:lnTo>
                <a:lnTo>
                  <a:pt x="14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8" y="61"/>
                </a:lnTo>
                <a:lnTo>
                  <a:pt x="21" y="59"/>
                </a:lnTo>
                <a:lnTo>
                  <a:pt x="23" y="58"/>
                </a:lnTo>
                <a:lnTo>
                  <a:pt x="26" y="57"/>
                </a:lnTo>
                <a:lnTo>
                  <a:pt x="29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0" name="Freeform 148"/>
          <p:cNvSpPr>
            <a:spLocks/>
          </p:cNvSpPr>
          <p:nvPr/>
        </p:nvSpPr>
        <p:spPr bwMode="auto">
          <a:xfrm>
            <a:off x="4940300" y="4560888"/>
            <a:ext cx="92075" cy="101600"/>
          </a:xfrm>
          <a:custGeom>
            <a:avLst/>
            <a:gdLst>
              <a:gd name="T0" fmla="*/ 3 w 58"/>
              <a:gd name="T1" fmla="*/ 64 h 64"/>
              <a:gd name="T2" fmla="*/ 8 w 58"/>
              <a:gd name="T3" fmla="*/ 62 h 64"/>
              <a:gd name="T4" fmla="*/ 15 w 58"/>
              <a:gd name="T5" fmla="*/ 61 h 64"/>
              <a:gd name="T6" fmla="*/ 20 w 58"/>
              <a:gd name="T7" fmla="*/ 59 h 64"/>
              <a:gd name="T8" fmla="*/ 25 w 58"/>
              <a:gd name="T9" fmla="*/ 57 h 64"/>
              <a:gd name="T10" fmla="*/ 30 w 58"/>
              <a:gd name="T11" fmla="*/ 54 h 64"/>
              <a:gd name="T12" fmla="*/ 34 w 58"/>
              <a:gd name="T13" fmla="*/ 51 h 64"/>
              <a:gd name="T14" fmla="*/ 38 w 58"/>
              <a:gd name="T15" fmla="*/ 47 h 64"/>
              <a:gd name="T16" fmla="*/ 42 w 58"/>
              <a:gd name="T17" fmla="*/ 42 h 64"/>
              <a:gd name="T18" fmla="*/ 46 w 58"/>
              <a:gd name="T19" fmla="*/ 38 h 64"/>
              <a:gd name="T20" fmla="*/ 49 w 58"/>
              <a:gd name="T21" fmla="*/ 33 h 64"/>
              <a:gd name="T22" fmla="*/ 53 w 58"/>
              <a:gd name="T23" fmla="*/ 28 h 64"/>
              <a:gd name="T24" fmla="*/ 54 w 58"/>
              <a:gd name="T25" fmla="*/ 23 h 64"/>
              <a:gd name="T26" fmla="*/ 57 w 58"/>
              <a:gd name="T27" fmla="*/ 17 h 64"/>
              <a:gd name="T28" fmla="*/ 57 w 58"/>
              <a:gd name="T29" fmla="*/ 10 h 64"/>
              <a:gd name="T30" fmla="*/ 58 w 58"/>
              <a:gd name="T31" fmla="*/ 5 h 64"/>
              <a:gd name="T32" fmla="*/ 46 w 58"/>
              <a:gd name="T33" fmla="*/ 0 h 64"/>
              <a:gd name="T34" fmla="*/ 46 w 58"/>
              <a:gd name="T35" fmla="*/ 6 h 64"/>
              <a:gd name="T36" fmla="*/ 45 w 58"/>
              <a:gd name="T37" fmla="*/ 12 h 64"/>
              <a:gd name="T38" fmla="*/ 44 w 58"/>
              <a:gd name="T39" fmla="*/ 16 h 64"/>
              <a:gd name="T40" fmla="*/ 42 w 58"/>
              <a:gd name="T41" fmla="*/ 20 h 64"/>
              <a:gd name="T42" fmla="*/ 41 w 58"/>
              <a:gd name="T43" fmla="*/ 24 h 64"/>
              <a:gd name="T44" fmla="*/ 38 w 58"/>
              <a:gd name="T45" fmla="*/ 28 h 64"/>
              <a:gd name="T46" fmla="*/ 36 w 58"/>
              <a:gd name="T47" fmla="*/ 33 h 64"/>
              <a:gd name="T48" fmla="*/ 33 w 58"/>
              <a:gd name="T49" fmla="*/ 35 h 64"/>
              <a:gd name="T50" fmla="*/ 29 w 58"/>
              <a:gd name="T51" fmla="*/ 40 h 64"/>
              <a:gd name="T52" fmla="*/ 25 w 58"/>
              <a:gd name="T53" fmla="*/ 42 h 64"/>
              <a:gd name="T54" fmla="*/ 21 w 58"/>
              <a:gd name="T55" fmla="*/ 45 h 64"/>
              <a:gd name="T56" fmla="*/ 17 w 58"/>
              <a:gd name="T57" fmla="*/ 47 h 64"/>
              <a:gd name="T58" fmla="*/ 13 w 58"/>
              <a:gd name="T59" fmla="*/ 48 h 64"/>
              <a:gd name="T60" fmla="*/ 10 w 58"/>
              <a:gd name="T61" fmla="*/ 49 h 64"/>
              <a:gd name="T62" fmla="*/ 4 w 58"/>
              <a:gd name="T63" fmla="*/ 51 h 64"/>
              <a:gd name="T64" fmla="*/ 0 w 58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64"/>
                </a:moveTo>
                <a:lnTo>
                  <a:pt x="3" y="64"/>
                </a:lnTo>
                <a:lnTo>
                  <a:pt x="6" y="64"/>
                </a:lnTo>
                <a:lnTo>
                  <a:pt x="8" y="62"/>
                </a:lnTo>
                <a:lnTo>
                  <a:pt x="11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3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7" y="49"/>
                </a:lnTo>
                <a:lnTo>
                  <a:pt x="38" y="47"/>
                </a:lnTo>
                <a:lnTo>
                  <a:pt x="41" y="45"/>
                </a:lnTo>
                <a:lnTo>
                  <a:pt x="42" y="42"/>
                </a:lnTo>
                <a:lnTo>
                  <a:pt x="45" y="41"/>
                </a:lnTo>
                <a:lnTo>
                  <a:pt x="46" y="38"/>
                </a:lnTo>
                <a:lnTo>
                  <a:pt x="47" y="35"/>
                </a:lnTo>
                <a:lnTo>
                  <a:pt x="49" y="33"/>
                </a:lnTo>
                <a:lnTo>
                  <a:pt x="51" y="31"/>
                </a:lnTo>
                <a:lnTo>
                  <a:pt x="53" y="28"/>
                </a:lnTo>
                <a:lnTo>
                  <a:pt x="53" y="26"/>
                </a:lnTo>
                <a:lnTo>
                  <a:pt x="54" y="23"/>
                </a:lnTo>
                <a:lnTo>
                  <a:pt x="55" y="20"/>
                </a:lnTo>
                <a:lnTo>
                  <a:pt x="57" y="17"/>
                </a:lnTo>
                <a:lnTo>
                  <a:pt x="57" y="13"/>
                </a:lnTo>
                <a:lnTo>
                  <a:pt x="57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5" y="12"/>
                </a:lnTo>
                <a:lnTo>
                  <a:pt x="45" y="13"/>
                </a:lnTo>
                <a:lnTo>
                  <a:pt x="44" y="16"/>
                </a:lnTo>
                <a:lnTo>
                  <a:pt x="44" y="19"/>
                </a:lnTo>
                <a:lnTo>
                  <a:pt x="42" y="20"/>
                </a:lnTo>
                <a:lnTo>
                  <a:pt x="41" y="23"/>
                </a:lnTo>
                <a:lnTo>
                  <a:pt x="41" y="24"/>
                </a:lnTo>
                <a:lnTo>
                  <a:pt x="40" y="27"/>
                </a:lnTo>
                <a:lnTo>
                  <a:pt x="38" y="28"/>
                </a:lnTo>
                <a:lnTo>
                  <a:pt x="37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0" y="38"/>
                </a:lnTo>
                <a:lnTo>
                  <a:pt x="29" y="40"/>
                </a:lnTo>
                <a:lnTo>
                  <a:pt x="28" y="41"/>
                </a:lnTo>
                <a:lnTo>
                  <a:pt x="25" y="42"/>
                </a:lnTo>
                <a:lnTo>
                  <a:pt x="24" y="44"/>
                </a:lnTo>
                <a:lnTo>
                  <a:pt x="21" y="45"/>
                </a:lnTo>
                <a:lnTo>
                  <a:pt x="20" y="45"/>
                </a:lnTo>
                <a:lnTo>
                  <a:pt x="17" y="47"/>
                </a:lnTo>
                <a:lnTo>
                  <a:pt x="16" y="48"/>
                </a:lnTo>
                <a:lnTo>
                  <a:pt x="13" y="48"/>
                </a:lnTo>
                <a:lnTo>
                  <a:pt x="11" y="49"/>
                </a:lnTo>
                <a:lnTo>
                  <a:pt x="10" y="49"/>
                </a:lnTo>
                <a:lnTo>
                  <a:pt x="7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1" name="Freeform 149"/>
          <p:cNvSpPr>
            <a:spLocks/>
          </p:cNvSpPr>
          <p:nvPr/>
        </p:nvSpPr>
        <p:spPr bwMode="auto">
          <a:xfrm>
            <a:off x="4846638" y="4560888"/>
            <a:ext cx="93662" cy="101600"/>
          </a:xfrm>
          <a:custGeom>
            <a:avLst/>
            <a:gdLst>
              <a:gd name="T0" fmla="*/ 0 w 59"/>
              <a:gd name="T1" fmla="*/ 5 h 64"/>
              <a:gd name="T2" fmla="*/ 2 w 59"/>
              <a:gd name="T3" fmla="*/ 10 h 64"/>
              <a:gd name="T4" fmla="*/ 3 w 59"/>
              <a:gd name="T5" fmla="*/ 17 h 64"/>
              <a:gd name="T6" fmla="*/ 4 w 59"/>
              <a:gd name="T7" fmla="*/ 23 h 64"/>
              <a:gd name="T8" fmla="*/ 7 w 59"/>
              <a:gd name="T9" fmla="*/ 28 h 64"/>
              <a:gd name="T10" fmla="*/ 10 w 59"/>
              <a:gd name="T11" fmla="*/ 33 h 64"/>
              <a:gd name="T12" fmla="*/ 12 w 59"/>
              <a:gd name="T13" fmla="*/ 38 h 64"/>
              <a:gd name="T14" fmla="*/ 16 w 59"/>
              <a:gd name="T15" fmla="*/ 42 h 64"/>
              <a:gd name="T16" fmla="*/ 20 w 59"/>
              <a:gd name="T17" fmla="*/ 47 h 64"/>
              <a:gd name="T18" fmla="*/ 24 w 59"/>
              <a:gd name="T19" fmla="*/ 51 h 64"/>
              <a:gd name="T20" fmla="*/ 29 w 59"/>
              <a:gd name="T21" fmla="*/ 54 h 64"/>
              <a:gd name="T22" fmla="*/ 33 w 59"/>
              <a:gd name="T23" fmla="*/ 57 h 64"/>
              <a:gd name="T24" fmla="*/ 38 w 59"/>
              <a:gd name="T25" fmla="*/ 59 h 64"/>
              <a:gd name="T26" fmla="*/ 44 w 59"/>
              <a:gd name="T27" fmla="*/ 61 h 64"/>
              <a:gd name="T28" fmla="*/ 50 w 59"/>
              <a:gd name="T29" fmla="*/ 62 h 64"/>
              <a:gd name="T30" fmla="*/ 55 w 59"/>
              <a:gd name="T31" fmla="*/ 64 h 64"/>
              <a:gd name="T32" fmla="*/ 59 w 59"/>
              <a:gd name="T33" fmla="*/ 51 h 64"/>
              <a:gd name="T34" fmla="*/ 54 w 59"/>
              <a:gd name="T35" fmla="*/ 51 h 64"/>
              <a:gd name="T36" fmla="*/ 49 w 59"/>
              <a:gd name="T37" fmla="*/ 49 h 64"/>
              <a:gd name="T38" fmla="*/ 45 w 59"/>
              <a:gd name="T39" fmla="*/ 48 h 64"/>
              <a:gd name="T40" fmla="*/ 41 w 59"/>
              <a:gd name="T41" fmla="*/ 47 h 64"/>
              <a:gd name="T42" fmla="*/ 37 w 59"/>
              <a:gd name="T43" fmla="*/ 45 h 64"/>
              <a:gd name="T44" fmla="*/ 33 w 59"/>
              <a:gd name="T45" fmla="*/ 42 h 64"/>
              <a:gd name="T46" fmla="*/ 29 w 59"/>
              <a:gd name="T47" fmla="*/ 40 h 64"/>
              <a:gd name="T48" fmla="*/ 27 w 59"/>
              <a:gd name="T49" fmla="*/ 35 h 64"/>
              <a:gd name="T50" fmla="*/ 23 w 59"/>
              <a:gd name="T51" fmla="*/ 33 h 64"/>
              <a:gd name="T52" fmla="*/ 20 w 59"/>
              <a:gd name="T53" fmla="*/ 28 h 64"/>
              <a:gd name="T54" fmla="*/ 17 w 59"/>
              <a:gd name="T55" fmla="*/ 24 h 64"/>
              <a:gd name="T56" fmla="*/ 16 w 59"/>
              <a:gd name="T57" fmla="*/ 20 h 64"/>
              <a:gd name="T58" fmla="*/ 15 w 59"/>
              <a:gd name="T59" fmla="*/ 16 h 64"/>
              <a:gd name="T60" fmla="*/ 14 w 59"/>
              <a:gd name="T61" fmla="*/ 12 h 64"/>
              <a:gd name="T62" fmla="*/ 12 w 59"/>
              <a:gd name="T63" fmla="*/ 6 h 64"/>
              <a:gd name="T64" fmla="*/ 12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2" y="10"/>
                </a:lnTo>
                <a:lnTo>
                  <a:pt x="2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6" y="26"/>
                </a:lnTo>
                <a:lnTo>
                  <a:pt x="7" y="28"/>
                </a:lnTo>
                <a:lnTo>
                  <a:pt x="8" y="31"/>
                </a:lnTo>
                <a:lnTo>
                  <a:pt x="10" y="33"/>
                </a:lnTo>
                <a:lnTo>
                  <a:pt x="11" y="35"/>
                </a:lnTo>
                <a:lnTo>
                  <a:pt x="12" y="38"/>
                </a:lnTo>
                <a:lnTo>
                  <a:pt x="14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7" y="52"/>
                </a:lnTo>
                <a:lnTo>
                  <a:pt x="29" y="54"/>
                </a:lnTo>
                <a:lnTo>
                  <a:pt x="31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8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lnTo>
                  <a:pt x="57" y="51"/>
                </a:lnTo>
                <a:lnTo>
                  <a:pt x="54" y="51"/>
                </a:lnTo>
                <a:lnTo>
                  <a:pt x="52" y="49"/>
                </a:lnTo>
                <a:lnTo>
                  <a:pt x="49" y="49"/>
                </a:lnTo>
                <a:lnTo>
                  <a:pt x="48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7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7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4" y="13"/>
                </a:lnTo>
                <a:lnTo>
                  <a:pt x="14" y="12"/>
                </a:lnTo>
                <a:lnTo>
                  <a:pt x="14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2" name="Freeform 150"/>
          <p:cNvSpPr>
            <a:spLocks/>
          </p:cNvSpPr>
          <p:nvPr/>
        </p:nvSpPr>
        <p:spPr bwMode="auto">
          <a:xfrm>
            <a:off x="4681538" y="4560888"/>
            <a:ext cx="93662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3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1 w 59"/>
              <a:gd name="T13" fmla="*/ 41 h 64"/>
              <a:gd name="T14" fmla="*/ 27 w 59"/>
              <a:gd name="T15" fmla="*/ 38 h 64"/>
              <a:gd name="T16" fmla="*/ 25 w 59"/>
              <a:gd name="T17" fmla="*/ 34 h 64"/>
              <a:gd name="T18" fmla="*/ 21 w 59"/>
              <a:gd name="T19" fmla="*/ 31 h 64"/>
              <a:gd name="T20" fmla="*/ 18 w 59"/>
              <a:gd name="T21" fmla="*/ 27 h 64"/>
              <a:gd name="T22" fmla="*/ 17 w 59"/>
              <a:gd name="T23" fmla="*/ 23 h 64"/>
              <a:gd name="T24" fmla="*/ 14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2 w 59"/>
              <a:gd name="T31" fmla="*/ 3 h 64"/>
              <a:gd name="T32" fmla="*/ 0 w 59"/>
              <a:gd name="T33" fmla="*/ 0 h 64"/>
              <a:gd name="T34" fmla="*/ 1 w 59"/>
              <a:gd name="T35" fmla="*/ 7 h 64"/>
              <a:gd name="T36" fmla="*/ 1 w 59"/>
              <a:gd name="T37" fmla="*/ 13 h 64"/>
              <a:gd name="T38" fmla="*/ 2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0 w 59"/>
              <a:gd name="T45" fmla="*/ 35 h 64"/>
              <a:gd name="T46" fmla="*/ 13 w 59"/>
              <a:gd name="T47" fmla="*/ 41 h 64"/>
              <a:gd name="T48" fmla="*/ 17 w 59"/>
              <a:gd name="T49" fmla="*/ 45 h 64"/>
              <a:gd name="T50" fmla="*/ 21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5 w 59"/>
              <a:gd name="T57" fmla="*/ 58 h 64"/>
              <a:gd name="T58" fmla="*/ 42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4" y="48"/>
                </a:lnTo>
                <a:lnTo>
                  <a:pt x="43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1" y="41"/>
                </a:lnTo>
                <a:lnTo>
                  <a:pt x="29" y="40"/>
                </a:lnTo>
                <a:lnTo>
                  <a:pt x="27" y="38"/>
                </a:lnTo>
                <a:lnTo>
                  <a:pt x="26" y="35"/>
                </a:lnTo>
                <a:lnTo>
                  <a:pt x="25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8" y="24"/>
                </a:lnTo>
                <a:lnTo>
                  <a:pt x="17" y="23"/>
                </a:lnTo>
                <a:lnTo>
                  <a:pt x="15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2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0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2" y="61"/>
                </a:lnTo>
                <a:lnTo>
                  <a:pt x="44" y="61"/>
                </a:lnTo>
                <a:lnTo>
                  <a:pt x="47" y="62"/>
                </a:lnTo>
                <a:lnTo>
                  <a:pt x="49" y="62"/>
                </a:lnTo>
                <a:lnTo>
                  <a:pt x="52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3" name="Freeform 151"/>
          <p:cNvSpPr>
            <a:spLocks/>
          </p:cNvSpPr>
          <p:nvPr/>
        </p:nvSpPr>
        <p:spPr bwMode="auto">
          <a:xfrm>
            <a:off x="4775200" y="4560888"/>
            <a:ext cx="90488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2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5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4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5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7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8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5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3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4" name="Freeform 152"/>
          <p:cNvSpPr>
            <a:spLocks/>
          </p:cNvSpPr>
          <p:nvPr/>
        </p:nvSpPr>
        <p:spPr bwMode="auto">
          <a:xfrm>
            <a:off x="4608513" y="4560888"/>
            <a:ext cx="92075" cy="101600"/>
          </a:xfrm>
          <a:custGeom>
            <a:avLst/>
            <a:gdLst>
              <a:gd name="T0" fmla="*/ 3 w 58"/>
              <a:gd name="T1" fmla="*/ 64 h 64"/>
              <a:gd name="T2" fmla="*/ 9 w 58"/>
              <a:gd name="T3" fmla="*/ 62 h 64"/>
              <a:gd name="T4" fmla="*/ 14 w 58"/>
              <a:gd name="T5" fmla="*/ 61 h 64"/>
              <a:gd name="T6" fmla="*/ 20 w 58"/>
              <a:gd name="T7" fmla="*/ 59 h 64"/>
              <a:gd name="T8" fmla="*/ 25 w 58"/>
              <a:gd name="T9" fmla="*/ 57 h 64"/>
              <a:gd name="T10" fmla="*/ 30 w 58"/>
              <a:gd name="T11" fmla="*/ 54 h 64"/>
              <a:gd name="T12" fmla="*/ 34 w 58"/>
              <a:gd name="T13" fmla="*/ 51 h 64"/>
              <a:gd name="T14" fmla="*/ 39 w 58"/>
              <a:gd name="T15" fmla="*/ 47 h 64"/>
              <a:gd name="T16" fmla="*/ 43 w 58"/>
              <a:gd name="T17" fmla="*/ 42 h 64"/>
              <a:gd name="T18" fmla="*/ 46 w 58"/>
              <a:gd name="T19" fmla="*/ 38 h 64"/>
              <a:gd name="T20" fmla="*/ 50 w 58"/>
              <a:gd name="T21" fmla="*/ 33 h 64"/>
              <a:gd name="T22" fmla="*/ 52 w 58"/>
              <a:gd name="T23" fmla="*/ 28 h 64"/>
              <a:gd name="T24" fmla="*/ 55 w 58"/>
              <a:gd name="T25" fmla="*/ 23 h 64"/>
              <a:gd name="T26" fmla="*/ 56 w 58"/>
              <a:gd name="T27" fmla="*/ 17 h 64"/>
              <a:gd name="T28" fmla="*/ 58 w 58"/>
              <a:gd name="T29" fmla="*/ 10 h 64"/>
              <a:gd name="T30" fmla="*/ 58 w 58"/>
              <a:gd name="T31" fmla="*/ 5 h 64"/>
              <a:gd name="T32" fmla="*/ 46 w 58"/>
              <a:gd name="T33" fmla="*/ 0 h 64"/>
              <a:gd name="T34" fmla="*/ 46 w 58"/>
              <a:gd name="T35" fmla="*/ 6 h 64"/>
              <a:gd name="T36" fmla="*/ 46 w 58"/>
              <a:gd name="T37" fmla="*/ 12 h 64"/>
              <a:gd name="T38" fmla="*/ 44 w 58"/>
              <a:gd name="T39" fmla="*/ 16 h 64"/>
              <a:gd name="T40" fmla="*/ 43 w 58"/>
              <a:gd name="T41" fmla="*/ 20 h 64"/>
              <a:gd name="T42" fmla="*/ 41 w 58"/>
              <a:gd name="T43" fmla="*/ 24 h 64"/>
              <a:gd name="T44" fmla="*/ 38 w 58"/>
              <a:gd name="T45" fmla="*/ 28 h 64"/>
              <a:gd name="T46" fmla="*/ 35 w 58"/>
              <a:gd name="T47" fmla="*/ 33 h 64"/>
              <a:gd name="T48" fmla="*/ 33 w 58"/>
              <a:gd name="T49" fmla="*/ 35 h 64"/>
              <a:gd name="T50" fmla="*/ 29 w 58"/>
              <a:gd name="T51" fmla="*/ 40 h 64"/>
              <a:gd name="T52" fmla="*/ 26 w 58"/>
              <a:gd name="T53" fmla="*/ 42 h 64"/>
              <a:gd name="T54" fmla="*/ 22 w 58"/>
              <a:gd name="T55" fmla="*/ 45 h 64"/>
              <a:gd name="T56" fmla="*/ 18 w 58"/>
              <a:gd name="T57" fmla="*/ 47 h 64"/>
              <a:gd name="T58" fmla="*/ 13 w 58"/>
              <a:gd name="T59" fmla="*/ 48 h 64"/>
              <a:gd name="T60" fmla="*/ 9 w 58"/>
              <a:gd name="T61" fmla="*/ 49 h 64"/>
              <a:gd name="T62" fmla="*/ 5 w 58"/>
              <a:gd name="T63" fmla="*/ 51 h 64"/>
              <a:gd name="T64" fmla="*/ 0 w 58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64"/>
                </a:moveTo>
                <a:lnTo>
                  <a:pt x="3" y="64"/>
                </a:lnTo>
                <a:lnTo>
                  <a:pt x="5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4" y="51"/>
                </a:lnTo>
                <a:lnTo>
                  <a:pt x="37" y="49"/>
                </a:lnTo>
                <a:lnTo>
                  <a:pt x="39" y="47"/>
                </a:lnTo>
                <a:lnTo>
                  <a:pt x="41" y="45"/>
                </a:lnTo>
                <a:lnTo>
                  <a:pt x="43" y="42"/>
                </a:lnTo>
                <a:lnTo>
                  <a:pt x="44" y="41"/>
                </a:lnTo>
                <a:lnTo>
                  <a:pt x="46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29" y="40"/>
                </a:lnTo>
                <a:lnTo>
                  <a:pt x="27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8" y="47"/>
                </a:lnTo>
                <a:lnTo>
                  <a:pt x="16" y="48"/>
                </a:lnTo>
                <a:lnTo>
                  <a:pt x="13" y="48"/>
                </a:lnTo>
                <a:lnTo>
                  <a:pt x="12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5" name="Freeform 153"/>
          <p:cNvSpPr>
            <a:spLocks/>
          </p:cNvSpPr>
          <p:nvPr/>
        </p:nvSpPr>
        <p:spPr bwMode="auto">
          <a:xfrm>
            <a:off x="4514850" y="4560888"/>
            <a:ext cx="93663" cy="101600"/>
          </a:xfrm>
          <a:custGeom>
            <a:avLst/>
            <a:gdLst>
              <a:gd name="T0" fmla="*/ 1 w 59"/>
              <a:gd name="T1" fmla="*/ 5 h 64"/>
              <a:gd name="T2" fmla="*/ 1 w 59"/>
              <a:gd name="T3" fmla="*/ 10 h 64"/>
              <a:gd name="T4" fmla="*/ 3 w 59"/>
              <a:gd name="T5" fmla="*/ 17 h 64"/>
              <a:gd name="T6" fmla="*/ 4 w 59"/>
              <a:gd name="T7" fmla="*/ 23 h 64"/>
              <a:gd name="T8" fmla="*/ 7 w 59"/>
              <a:gd name="T9" fmla="*/ 28 h 64"/>
              <a:gd name="T10" fmla="*/ 9 w 59"/>
              <a:gd name="T11" fmla="*/ 33 h 64"/>
              <a:gd name="T12" fmla="*/ 12 w 59"/>
              <a:gd name="T13" fmla="*/ 38 h 64"/>
              <a:gd name="T14" fmla="*/ 16 w 59"/>
              <a:gd name="T15" fmla="*/ 42 h 64"/>
              <a:gd name="T16" fmla="*/ 20 w 59"/>
              <a:gd name="T17" fmla="*/ 47 h 64"/>
              <a:gd name="T18" fmla="*/ 24 w 59"/>
              <a:gd name="T19" fmla="*/ 51 h 64"/>
              <a:gd name="T20" fmla="*/ 29 w 59"/>
              <a:gd name="T21" fmla="*/ 54 h 64"/>
              <a:gd name="T22" fmla="*/ 34 w 59"/>
              <a:gd name="T23" fmla="*/ 57 h 64"/>
              <a:gd name="T24" fmla="*/ 39 w 59"/>
              <a:gd name="T25" fmla="*/ 59 h 64"/>
              <a:gd name="T26" fmla="*/ 45 w 59"/>
              <a:gd name="T27" fmla="*/ 61 h 64"/>
              <a:gd name="T28" fmla="*/ 50 w 59"/>
              <a:gd name="T29" fmla="*/ 62 h 64"/>
              <a:gd name="T30" fmla="*/ 56 w 59"/>
              <a:gd name="T31" fmla="*/ 64 h 64"/>
              <a:gd name="T32" fmla="*/ 59 w 59"/>
              <a:gd name="T33" fmla="*/ 51 h 64"/>
              <a:gd name="T34" fmla="*/ 54 w 59"/>
              <a:gd name="T35" fmla="*/ 51 h 64"/>
              <a:gd name="T36" fmla="*/ 50 w 59"/>
              <a:gd name="T37" fmla="*/ 49 h 64"/>
              <a:gd name="T38" fmla="*/ 45 w 59"/>
              <a:gd name="T39" fmla="*/ 48 h 64"/>
              <a:gd name="T40" fmla="*/ 41 w 59"/>
              <a:gd name="T41" fmla="*/ 47 h 64"/>
              <a:gd name="T42" fmla="*/ 37 w 59"/>
              <a:gd name="T43" fmla="*/ 45 h 64"/>
              <a:gd name="T44" fmla="*/ 33 w 59"/>
              <a:gd name="T45" fmla="*/ 42 h 64"/>
              <a:gd name="T46" fmla="*/ 29 w 59"/>
              <a:gd name="T47" fmla="*/ 40 h 64"/>
              <a:gd name="T48" fmla="*/ 26 w 59"/>
              <a:gd name="T49" fmla="*/ 35 h 64"/>
              <a:gd name="T50" fmla="*/ 24 w 59"/>
              <a:gd name="T51" fmla="*/ 33 h 64"/>
              <a:gd name="T52" fmla="*/ 21 w 59"/>
              <a:gd name="T53" fmla="*/ 28 h 64"/>
              <a:gd name="T54" fmla="*/ 18 w 59"/>
              <a:gd name="T55" fmla="*/ 24 h 64"/>
              <a:gd name="T56" fmla="*/ 16 w 59"/>
              <a:gd name="T57" fmla="*/ 20 h 64"/>
              <a:gd name="T58" fmla="*/ 14 w 59"/>
              <a:gd name="T59" fmla="*/ 16 h 64"/>
              <a:gd name="T60" fmla="*/ 13 w 59"/>
              <a:gd name="T61" fmla="*/ 12 h 64"/>
              <a:gd name="T62" fmla="*/ 13 w 59"/>
              <a:gd name="T63" fmla="*/ 6 h 64"/>
              <a:gd name="T64" fmla="*/ 12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0"/>
                </a:moveTo>
                <a:lnTo>
                  <a:pt x="1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7" y="28"/>
                </a:lnTo>
                <a:lnTo>
                  <a:pt x="8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4" y="41"/>
                </a:lnTo>
                <a:lnTo>
                  <a:pt x="16" y="42"/>
                </a:lnTo>
                <a:lnTo>
                  <a:pt x="18" y="45"/>
                </a:lnTo>
                <a:lnTo>
                  <a:pt x="20" y="47"/>
                </a:lnTo>
                <a:lnTo>
                  <a:pt x="22" y="49"/>
                </a:lnTo>
                <a:lnTo>
                  <a:pt x="24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4" y="57"/>
                </a:lnTo>
                <a:lnTo>
                  <a:pt x="37" y="58"/>
                </a:lnTo>
                <a:lnTo>
                  <a:pt x="39" y="59"/>
                </a:lnTo>
                <a:lnTo>
                  <a:pt x="42" y="61"/>
                </a:lnTo>
                <a:lnTo>
                  <a:pt x="45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6" y="64"/>
                </a:lnTo>
                <a:lnTo>
                  <a:pt x="59" y="64"/>
                </a:lnTo>
                <a:lnTo>
                  <a:pt x="59" y="51"/>
                </a:ln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50" y="49"/>
                </a:lnTo>
                <a:lnTo>
                  <a:pt x="47" y="49"/>
                </a:lnTo>
                <a:lnTo>
                  <a:pt x="45" y="48"/>
                </a:lnTo>
                <a:lnTo>
                  <a:pt x="43" y="48"/>
                </a:lnTo>
                <a:lnTo>
                  <a:pt x="41" y="47"/>
                </a:lnTo>
                <a:lnTo>
                  <a:pt x="39" y="45"/>
                </a:lnTo>
                <a:lnTo>
                  <a:pt x="37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6" y="35"/>
                </a:lnTo>
                <a:lnTo>
                  <a:pt x="25" y="34"/>
                </a:lnTo>
                <a:lnTo>
                  <a:pt x="24" y="33"/>
                </a:lnTo>
                <a:lnTo>
                  <a:pt x="22" y="31"/>
                </a:lnTo>
                <a:lnTo>
                  <a:pt x="21" y="28"/>
                </a:lnTo>
                <a:lnTo>
                  <a:pt x="20" y="27"/>
                </a:lnTo>
                <a:lnTo>
                  <a:pt x="18" y="24"/>
                </a:lnTo>
                <a:lnTo>
                  <a:pt x="17" y="23"/>
                </a:lnTo>
                <a:lnTo>
                  <a:pt x="16" y="20"/>
                </a:lnTo>
                <a:lnTo>
                  <a:pt x="16" y="19"/>
                </a:lnTo>
                <a:lnTo>
                  <a:pt x="14" y="16"/>
                </a:lnTo>
                <a:lnTo>
                  <a:pt x="14" y="13"/>
                </a:lnTo>
                <a:lnTo>
                  <a:pt x="13" y="12"/>
                </a:lnTo>
                <a:lnTo>
                  <a:pt x="13" y="9"/>
                </a:lnTo>
                <a:lnTo>
                  <a:pt x="13" y="6"/>
                </a:lnTo>
                <a:lnTo>
                  <a:pt x="13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6" name="Freeform 154"/>
          <p:cNvSpPr>
            <a:spLocks/>
          </p:cNvSpPr>
          <p:nvPr/>
        </p:nvSpPr>
        <p:spPr bwMode="auto">
          <a:xfrm>
            <a:off x="4351338" y="4560888"/>
            <a:ext cx="90487" cy="101600"/>
          </a:xfrm>
          <a:custGeom>
            <a:avLst/>
            <a:gdLst>
              <a:gd name="T0" fmla="*/ 55 w 57"/>
              <a:gd name="T1" fmla="*/ 51 h 64"/>
              <a:gd name="T2" fmla="*/ 51 w 57"/>
              <a:gd name="T3" fmla="*/ 49 h 64"/>
              <a:gd name="T4" fmla="*/ 45 w 57"/>
              <a:gd name="T5" fmla="*/ 49 h 64"/>
              <a:gd name="T6" fmla="*/ 42 w 57"/>
              <a:gd name="T7" fmla="*/ 48 h 64"/>
              <a:gd name="T8" fmla="*/ 38 w 57"/>
              <a:gd name="T9" fmla="*/ 45 h 64"/>
              <a:gd name="T10" fmla="*/ 34 w 57"/>
              <a:gd name="T11" fmla="*/ 44 h 64"/>
              <a:gd name="T12" fmla="*/ 30 w 57"/>
              <a:gd name="T13" fmla="*/ 41 h 64"/>
              <a:gd name="T14" fmla="*/ 26 w 57"/>
              <a:gd name="T15" fmla="*/ 38 h 64"/>
              <a:gd name="T16" fmla="*/ 23 w 57"/>
              <a:gd name="T17" fmla="*/ 34 h 64"/>
              <a:gd name="T18" fmla="*/ 21 w 57"/>
              <a:gd name="T19" fmla="*/ 31 h 64"/>
              <a:gd name="T20" fmla="*/ 18 w 57"/>
              <a:gd name="T21" fmla="*/ 27 h 64"/>
              <a:gd name="T22" fmla="*/ 15 w 57"/>
              <a:gd name="T23" fmla="*/ 23 h 64"/>
              <a:gd name="T24" fmla="*/ 14 w 57"/>
              <a:gd name="T25" fmla="*/ 19 h 64"/>
              <a:gd name="T26" fmla="*/ 13 w 57"/>
              <a:gd name="T27" fmla="*/ 13 h 64"/>
              <a:gd name="T28" fmla="*/ 11 w 57"/>
              <a:gd name="T29" fmla="*/ 9 h 64"/>
              <a:gd name="T30" fmla="*/ 11 w 57"/>
              <a:gd name="T31" fmla="*/ 3 h 64"/>
              <a:gd name="T32" fmla="*/ 0 w 57"/>
              <a:gd name="T33" fmla="*/ 0 h 64"/>
              <a:gd name="T34" fmla="*/ 0 w 57"/>
              <a:gd name="T35" fmla="*/ 7 h 64"/>
              <a:gd name="T36" fmla="*/ 1 w 57"/>
              <a:gd name="T37" fmla="*/ 13 h 64"/>
              <a:gd name="T38" fmla="*/ 2 w 57"/>
              <a:gd name="T39" fmla="*/ 20 h 64"/>
              <a:gd name="T40" fmla="*/ 4 w 57"/>
              <a:gd name="T41" fmla="*/ 26 h 64"/>
              <a:gd name="T42" fmla="*/ 6 w 57"/>
              <a:gd name="T43" fmla="*/ 31 h 64"/>
              <a:gd name="T44" fmla="*/ 9 w 57"/>
              <a:gd name="T45" fmla="*/ 35 h 64"/>
              <a:gd name="T46" fmla="*/ 13 w 57"/>
              <a:gd name="T47" fmla="*/ 41 h 64"/>
              <a:gd name="T48" fmla="*/ 17 w 57"/>
              <a:gd name="T49" fmla="*/ 45 h 64"/>
              <a:gd name="T50" fmla="*/ 21 w 57"/>
              <a:gd name="T51" fmla="*/ 49 h 64"/>
              <a:gd name="T52" fmla="*/ 24 w 57"/>
              <a:gd name="T53" fmla="*/ 52 h 64"/>
              <a:gd name="T54" fmla="*/ 30 w 57"/>
              <a:gd name="T55" fmla="*/ 55 h 64"/>
              <a:gd name="T56" fmla="*/ 35 w 57"/>
              <a:gd name="T57" fmla="*/ 58 h 64"/>
              <a:gd name="T58" fmla="*/ 40 w 57"/>
              <a:gd name="T59" fmla="*/ 61 h 64"/>
              <a:gd name="T60" fmla="*/ 45 w 57"/>
              <a:gd name="T61" fmla="*/ 62 h 64"/>
              <a:gd name="T62" fmla="*/ 52 w 57"/>
              <a:gd name="T63" fmla="*/ 64 h 64"/>
              <a:gd name="T64" fmla="*/ 57 w 57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51"/>
                </a:moveTo>
                <a:lnTo>
                  <a:pt x="55" y="51"/>
                </a:lnTo>
                <a:lnTo>
                  <a:pt x="52" y="51"/>
                </a:lnTo>
                <a:lnTo>
                  <a:pt x="51" y="49"/>
                </a:lnTo>
                <a:lnTo>
                  <a:pt x="48" y="49"/>
                </a:lnTo>
                <a:lnTo>
                  <a:pt x="45" y="49"/>
                </a:lnTo>
                <a:lnTo>
                  <a:pt x="44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4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5" y="23"/>
                </a:lnTo>
                <a:lnTo>
                  <a:pt x="14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1" y="12"/>
                </a:lnTo>
                <a:lnTo>
                  <a:pt x="11" y="9"/>
                </a:lnTo>
                <a:lnTo>
                  <a:pt x="11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2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7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4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5" y="62"/>
                </a:lnTo>
                <a:lnTo>
                  <a:pt x="48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7" name="Freeform 155"/>
          <p:cNvSpPr>
            <a:spLocks/>
          </p:cNvSpPr>
          <p:nvPr/>
        </p:nvSpPr>
        <p:spPr bwMode="auto">
          <a:xfrm>
            <a:off x="4441825" y="4560888"/>
            <a:ext cx="92075" cy="101600"/>
          </a:xfrm>
          <a:custGeom>
            <a:avLst/>
            <a:gdLst>
              <a:gd name="T0" fmla="*/ 46 w 58"/>
              <a:gd name="T1" fmla="*/ 3 h 64"/>
              <a:gd name="T2" fmla="*/ 46 w 58"/>
              <a:gd name="T3" fmla="*/ 9 h 64"/>
              <a:gd name="T4" fmla="*/ 45 w 58"/>
              <a:gd name="T5" fmla="*/ 13 h 64"/>
              <a:gd name="T6" fmla="*/ 43 w 58"/>
              <a:gd name="T7" fmla="*/ 19 h 64"/>
              <a:gd name="T8" fmla="*/ 42 w 58"/>
              <a:gd name="T9" fmla="*/ 23 h 64"/>
              <a:gd name="T10" fmla="*/ 39 w 58"/>
              <a:gd name="T11" fmla="*/ 27 h 64"/>
              <a:gd name="T12" fmla="*/ 37 w 58"/>
              <a:gd name="T13" fmla="*/ 31 h 64"/>
              <a:gd name="T14" fmla="*/ 34 w 58"/>
              <a:gd name="T15" fmla="*/ 34 h 64"/>
              <a:gd name="T16" fmla="*/ 32 w 58"/>
              <a:gd name="T17" fmla="*/ 38 h 64"/>
              <a:gd name="T18" fmla="*/ 28 w 58"/>
              <a:gd name="T19" fmla="*/ 41 h 64"/>
              <a:gd name="T20" fmla="*/ 24 w 58"/>
              <a:gd name="T21" fmla="*/ 44 h 64"/>
              <a:gd name="T22" fmla="*/ 20 w 58"/>
              <a:gd name="T23" fmla="*/ 45 h 64"/>
              <a:gd name="T24" fmla="*/ 16 w 58"/>
              <a:gd name="T25" fmla="*/ 48 h 64"/>
              <a:gd name="T26" fmla="*/ 12 w 58"/>
              <a:gd name="T27" fmla="*/ 49 h 64"/>
              <a:gd name="T28" fmla="*/ 7 w 58"/>
              <a:gd name="T29" fmla="*/ 49 h 64"/>
              <a:gd name="T30" fmla="*/ 3 w 58"/>
              <a:gd name="T31" fmla="*/ 51 h 64"/>
              <a:gd name="T32" fmla="*/ 0 w 58"/>
              <a:gd name="T33" fmla="*/ 64 h 64"/>
              <a:gd name="T34" fmla="*/ 7 w 58"/>
              <a:gd name="T35" fmla="*/ 64 h 64"/>
              <a:gd name="T36" fmla="*/ 12 w 58"/>
              <a:gd name="T37" fmla="*/ 62 h 64"/>
              <a:gd name="T38" fmla="*/ 17 w 58"/>
              <a:gd name="T39" fmla="*/ 61 h 64"/>
              <a:gd name="T40" fmla="*/ 22 w 58"/>
              <a:gd name="T41" fmla="*/ 58 h 64"/>
              <a:gd name="T42" fmla="*/ 28 w 58"/>
              <a:gd name="T43" fmla="*/ 55 h 64"/>
              <a:gd name="T44" fmla="*/ 33 w 58"/>
              <a:gd name="T45" fmla="*/ 52 h 64"/>
              <a:gd name="T46" fmla="*/ 37 w 58"/>
              <a:gd name="T47" fmla="*/ 49 h 64"/>
              <a:gd name="T48" fmla="*/ 41 w 58"/>
              <a:gd name="T49" fmla="*/ 45 h 64"/>
              <a:gd name="T50" fmla="*/ 45 w 58"/>
              <a:gd name="T51" fmla="*/ 41 h 64"/>
              <a:gd name="T52" fmla="*/ 49 w 58"/>
              <a:gd name="T53" fmla="*/ 35 h 64"/>
              <a:gd name="T54" fmla="*/ 51 w 58"/>
              <a:gd name="T55" fmla="*/ 31 h 64"/>
              <a:gd name="T56" fmla="*/ 54 w 58"/>
              <a:gd name="T57" fmla="*/ 26 h 64"/>
              <a:gd name="T58" fmla="*/ 55 w 58"/>
              <a:gd name="T59" fmla="*/ 20 h 64"/>
              <a:gd name="T60" fmla="*/ 58 w 58"/>
              <a:gd name="T61" fmla="*/ 13 h 64"/>
              <a:gd name="T62" fmla="*/ 58 w 58"/>
              <a:gd name="T63" fmla="*/ 7 h 64"/>
              <a:gd name="T64" fmla="*/ 58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46" y="0"/>
                </a:move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5" y="13"/>
                </a:lnTo>
                <a:lnTo>
                  <a:pt x="45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9" y="49"/>
                </a:lnTo>
                <a:lnTo>
                  <a:pt x="7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7" y="49"/>
                </a:lnTo>
                <a:lnTo>
                  <a:pt x="39" y="47"/>
                </a:lnTo>
                <a:lnTo>
                  <a:pt x="41" y="45"/>
                </a:lnTo>
                <a:lnTo>
                  <a:pt x="43" y="42"/>
                </a:lnTo>
                <a:lnTo>
                  <a:pt x="45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8" name="Freeform 156"/>
          <p:cNvSpPr>
            <a:spLocks/>
          </p:cNvSpPr>
          <p:nvPr/>
        </p:nvSpPr>
        <p:spPr bwMode="auto">
          <a:xfrm>
            <a:off x="5873750" y="4554538"/>
            <a:ext cx="233363" cy="20637"/>
          </a:xfrm>
          <a:custGeom>
            <a:avLst/>
            <a:gdLst>
              <a:gd name="T0" fmla="*/ 147 w 147"/>
              <a:gd name="T1" fmla="*/ 6 h 13"/>
              <a:gd name="T2" fmla="*/ 147 w 147"/>
              <a:gd name="T3" fmla="*/ 0 h 13"/>
              <a:gd name="T4" fmla="*/ 0 w 147"/>
              <a:gd name="T5" fmla="*/ 0 h 13"/>
              <a:gd name="T6" fmla="*/ 0 w 147"/>
              <a:gd name="T7" fmla="*/ 13 h 13"/>
              <a:gd name="T8" fmla="*/ 147 w 147"/>
              <a:gd name="T9" fmla="*/ 13 h 13"/>
              <a:gd name="T10" fmla="*/ 147 w 147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7"/>
              <a:gd name="T19" fmla="*/ 0 h 13"/>
              <a:gd name="T20" fmla="*/ 147 w 147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7" h="13">
                <a:moveTo>
                  <a:pt x="147" y="6"/>
                </a:moveTo>
                <a:lnTo>
                  <a:pt x="147" y="0"/>
                </a:lnTo>
                <a:lnTo>
                  <a:pt x="0" y="0"/>
                </a:lnTo>
                <a:lnTo>
                  <a:pt x="0" y="13"/>
                </a:lnTo>
                <a:lnTo>
                  <a:pt x="147" y="13"/>
                </a:lnTo>
                <a:lnTo>
                  <a:pt x="147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9" name="Freeform 157"/>
          <p:cNvSpPr>
            <a:spLocks/>
          </p:cNvSpPr>
          <p:nvPr/>
        </p:nvSpPr>
        <p:spPr bwMode="auto">
          <a:xfrm>
            <a:off x="6935788" y="4554538"/>
            <a:ext cx="244475" cy="20637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0" name="Freeform 158"/>
          <p:cNvSpPr>
            <a:spLocks/>
          </p:cNvSpPr>
          <p:nvPr/>
        </p:nvSpPr>
        <p:spPr bwMode="auto">
          <a:xfrm>
            <a:off x="6759575" y="4560888"/>
            <a:ext cx="93663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3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1 w 59"/>
              <a:gd name="T13" fmla="*/ 41 h 64"/>
              <a:gd name="T14" fmla="*/ 27 w 59"/>
              <a:gd name="T15" fmla="*/ 38 h 64"/>
              <a:gd name="T16" fmla="*/ 25 w 59"/>
              <a:gd name="T17" fmla="*/ 34 h 64"/>
              <a:gd name="T18" fmla="*/ 21 w 59"/>
              <a:gd name="T19" fmla="*/ 31 h 64"/>
              <a:gd name="T20" fmla="*/ 19 w 59"/>
              <a:gd name="T21" fmla="*/ 27 h 64"/>
              <a:gd name="T22" fmla="*/ 17 w 59"/>
              <a:gd name="T23" fmla="*/ 23 h 64"/>
              <a:gd name="T24" fmla="*/ 15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1 w 59"/>
              <a:gd name="T31" fmla="*/ 3 h 64"/>
              <a:gd name="T32" fmla="*/ 0 w 59"/>
              <a:gd name="T33" fmla="*/ 0 h 64"/>
              <a:gd name="T34" fmla="*/ 1 w 59"/>
              <a:gd name="T35" fmla="*/ 7 h 64"/>
              <a:gd name="T36" fmla="*/ 1 w 59"/>
              <a:gd name="T37" fmla="*/ 13 h 64"/>
              <a:gd name="T38" fmla="*/ 2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0 w 59"/>
              <a:gd name="T45" fmla="*/ 35 h 64"/>
              <a:gd name="T46" fmla="*/ 14 w 59"/>
              <a:gd name="T47" fmla="*/ 41 h 64"/>
              <a:gd name="T48" fmla="*/ 17 w 59"/>
              <a:gd name="T49" fmla="*/ 45 h 64"/>
              <a:gd name="T50" fmla="*/ 22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6 w 59"/>
              <a:gd name="T57" fmla="*/ 58 h 64"/>
              <a:gd name="T58" fmla="*/ 42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4" y="48"/>
                </a:lnTo>
                <a:lnTo>
                  <a:pt x="43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1" y="41"/>
                </a:lnTo>
                <a:lnTo>
                  <a:pt x="29" y="40"/>
                </a:lnTo>
                <a:lnTo>
                  <a:pt x="27" y="38"/>
                </a:lnTo>
                <a:lnTo>
                  <a:pt x="26" y="35"/>
                </a:lnTo>
                <a:lnTo>
                  <a:pt x="25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9" y="27"/>
                </a:lnTo>
                <a:lnTo>
                  <a:pt x="18" y="24"/>
                </a:lnTo>
                <a:lnTo>
                  <a:pt x="17" y="23"/>
                </a:lnTo>
                <a:lnTo>
                  <a:pt x="15" y="20"/>
                </a:lnTo>
                <a:lnTo>
                  <a:pt x="15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3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2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0" y="35"/>
                </a:lnTo>
                <a:lnTo>
                  <a:pt x="11" y="38"/>
                </a:lnTo>
                <a:lnTo>
                  <a:pt x="14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2" y="49"/>
                </a:lnTo>
                <a:lnTo>
                  <a:pt x="23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4" y="57"/>
                </a:lnTo>
                <a:lnTo>
                  <a:pt x="36" y="58"/>
                </a:lnTo>
                <a:lnTo>
                  <a:pt x="39" y="59"/>
                </a:lnTo>
                <a:lnTo>
                  <a:pt x="42" y="61"/>
                </a:lnTo>
                <a:lnTo>
                  <a:pt x="44" y="61"/>
                </a:lnTo>
                <a:lnTo>
                  <a:pt x="47" y="62"/>
                </a:lnTo>
                <a:lnTo>
                  <a:pt x="49" y="62"/>
                </a:lnTo>
                <a:lnTo>
                  <a:pt x="52" y="64"/>
                </a:lnTo>
                <a:lnTo>
                  <a:pt x="56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1" name="Freeform 159"/>
          <p:cNvSpPr>
            <a:spLocks/>
          </p:cNvSpPr>
          <p:nvPr/>
        </p:nvSpPr>
        <p:spPr bwMode="auto">
          <a:xfrm>
            <a:off x="6853238" y="4560888"/>
            <a:ext cx="90487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2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5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4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9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4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5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2" name="Freeform 160"/>
          <p:cNvSpPr>
            <a:spLocks/>
          </p:cNvSpPr>
          <p:nvPr/>
        </p:nvSpPr>
        <p:spPr bwMode="auto">
          <a:xfrm>
            <a:off x="6686550" y="4560888"/>
            <a:ext cx="90488" cy="101600"/>
          </a:xfrm>
          <a:custGeom>
            <a:avLst/>
            <a:gdLst>
              <a:gd name="T0" fmla="*/ 3 w 57"/>
              <a:gd name="T1" fmla="*/ 64 h 64"/>
              <a:gd name="T2" fmla="*/ 9 w 57"/>
              <a:gd name="T3" fmla="*/ 62 h 64"/>
              <a:gd name="T4" fmla="*/ 14 w 57"/>
              <a:gd name="T5" fmla="*/ 61 h 64"/>
              <a:gd name="T6" fmla="*/ 20 w 57"/>
              <a:gd name="T7" fmla="*/ 59 h 64"/>
              <a:gd name="T8" fmla="*/ 25 w 57"/>
              <a:gd name="T9" fmla="*/ 57 h 64"/>
              <a:gd name="T10" fmla="*/ 30 w 57"/>
              <a:gd name="T11" fmla="*/ 54 h 64"/>
              <a:gd name="T12" fmla="*/ 35 w 57"/>
              <a:gd name="T13" fmla="*/ 51 h 64"/>
              <a:gd name="T14" fmla="*/ 39 w 57"/>
              <a:gd name="T15" fmla="*/ 47 h 64"/>
              <a:gd name="T16" fmla="*/ 43 w 57"/>
              <a:gd name="T17" fmla="*/ 42 h 64"/>
              <a:gd name="T18" fmla="*/ 47 w 57"/>
              <a:gd name="T19" fmla="*/ 38 h 64"/>
              <a:gd name="T20" fmla="*/ 50 w 57"/>
              <a:gd name="T21" fmla="*/ 33 h 64"/>
              <a:gd name="T22" fmla="*/ 52 w 57"/>
              <a:gd name="T23" fmla="*/ 28 h 64"/>
              <a:gd name="T24" fmla="*/ 55 w 57"/>
              <a:gd name="T25" fmla="*/ 23 h 64"/>
              <a:gd name="T26" fmla="*/ 56 w 57"/>
              <a:gd name="T27" fmla="*/ 17 h 64"/>
              <a:gd name="T28" fmla="*/ 57 w 57"/>
              <a:gd name="T29" fmla="*/ 10 h 64"/>
              <a:gd name="T30" fmla="*/ 57 w 57"/>
              <a:gd name="T31" fmla="*/ 5 h 64"/>
              <a:gd name="T32" fmla="*/ 46 w 57"/>
              <a:gd name="T33" fmla="*/ 0 h 64"/>
              <a:gd name="T34" fmla="*/ 46 w 57"/>
              <a:gd name="T35" fmla="*/ 6 h 64"/>
              <a:gd name="T36" fmla="*/ 46 w 57"/>
              <a:gd name="T37" fmla="*/ 12 h 64"/>
              <a:gd name="T38" fmla="*/ 44 w 57"/>
              <a:gd name="T39" fmla="*/ 16 h 64"/>
              <a:gd name="T40" fmla="*/ 43 w 57"/>
              <a:gd name="T41" fmla="*/ 20 h 64"/>
              <a:gd name="T42" fmla="*/ 40 w 57"/>
              <a:gd name="T43" fmla="*/ 24 h 64"/>
              <a:gd name="T44" fmla="*/ 38 w 57"/>
              <a:gd name="T45" fmla="*/ 28 h 64"/>
              <a:gd name="T46" fmla="*/ 35 w 57"/>
              <a:gd name="T47" fmla="*/ 33 h 64"/>
              <a:gd name="T48" fmla="*/ 33 w 57"/>
              <a:gd name="T49" fmla="*/ 35 h 64"/>
              <a:gd name="T50" fmla="*/ 29 w 57"/>
              <a:gd name="T51" fmla="*/ 40 h 64"/>
              <a:gd name="T52" fmla="*/ 26 w 57"/>
              <a:gd name="T53" fmla="*/ 42 h 64"/>
              <a:gd name="T54" fmla="*/ 22 w 57"/>
              <a:gd name="T55" fmla="*/ 45 h 64"/>
              <a:gd name="T56" fmla="*/ 18 w 57"/>
              <a:gd name="T57" fmla="*/ 47 h 64"/>
              <a:gd name="T58" fmla="*/ 13 w 57"/>
              <a:gd name="T59" fmla="*/ 48 h 64"/>
              <a:gd name="T60" fmla="*/ 9 w 57"/>
              <a:gd name="T61" fmla="*/ 49 h 64"/>
              <a:gd name="T62" fmla="*/ 5 w 57"/>
              <a:gd name="T63" fmla="*/ 51 h 64"/>
              <a:gd name="T64" fmla="*/ 0 w 57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64"/>
                </a:moveTo>
                <a:lnTo>
                  <a:pt x="3" y="64"/>
                </a:lnTo>
                <a:lnTo>
                  <a:pt x="5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7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29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20" y="45"/>
                </a:lnTo>
                <a:lnTo>
                  <a:pt x="18" y="47"/>
                </a:lnTo>
                <a:lnTo>
                  <a:pt x="16" y="48"/>
                </a:lnTo>
                <a:lnTo>
                  <a:pt x="13" y="48"/>
                </a:lnTo>
                <a:lnTo>
                  <a:pt x="12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3" name="Freeform 161"/>
          <p:cNvSpPr>
            <a:spLocks/>
          </p:cNvSpPr>
          <p:nvPr/>
        </p:nvSpPr>
        <p:spPr bwMode="auto">
          <a:xfrm>
            <a:off x="6594475" y="4560888"/>
            <a:ext cx="92075" cy="101600"/>
          </a:xfrm>
          <a:custGeom>
            <a:avLst/>
            <a:gdLst>
              <a:gd name="T0" fmla="*/ 0 w 58"/>
              <a:gd name="T1" fmla="*/ 5 h 64"/>
              <a:gd name="T2" fmla="*/ 0 w 58"/>
              <a:gd name="T3" fmla="*/ 10 h 64"/>
              <a:gd name="T4" fmla="*/ 2 w 58"/>
              <a:gd name="T5" fmla="*/ 17 h 64"/>
              <a:gd name="T6" fmla="*/ 3 w 58"/>
              <a:gd name="T7" fmla="*/ 23 h 64"/>
              <a:gd name="T8" fmla="*/ 6 w 58"/>
              <a:gd name="T9" fmla="*/ 28 h 64"/>
              <a:gd name="T10" fmla="*/ 8 w 58"/>
              <a:gd name="T11" fmla="*/ 33 h 64"/>
              <a:gd name="T12" fmla="*/ 11 w 58"/>
              <a:gd name="T13" fmla="*/ 38 h 64"/>
              <a:gd name="T14" fmla="*/ 15 w 58"/>
              <a:gd name="T15" fmla="*/ 42 h 64"/>
              <a:gd name="T16" fmla="*/ 19 w 58"/>
              <a:gd name="T17" fmla="*/ 47 h 64"/>
              <a:gd name="T18" fmla="*/ 23 w 58"/>
              <a:gd name="T19" fmla="*/ 51 h 64"/>
              <a:gd name="T20" fmla="*/ 28 w 58"/>
              <a:gd name="T21" fmla="*/ 54 h 64"/>
              <a:gd name="T22" fmla="*/ 33 w 58"/>
              <a:gd name="T23" fmla="*/ 57 h 64"/>
              <a:gd name="T24" fmla="*/ 38 w 58"/>
              <a:gd name="T25" fmla="*/ 59 h 64"/>
              <a:gd name="T26" fmla="*/ 44 w 58"/>
              <a:gd name="T27" fmla="*/ 61 h 64"/>
              <a:gd name="T28" fmla="*/ 49 w 58"/>
              <a:gd name="T29" fmla="*/ 62 h 64"/>
              <a:gd name="T30" fmla="*/ 55 w 58"/>
              <a:gd name="T31" fmla="*/ 64 h 64"/>
              <a:gd name="T32" fmla="*/ 58 w 58"/>
              <a:gd name="T33" fmla="*/ 51 h 64"/>
              <a:gd name="T34" fmla="*/ 53 w 58"/>
              <a:gd name="T35" fmla="*/ 51 h 64"/>
              <a:gd name="T36" fmla="*/ 49 w 58"/>
              <a:gd name="T37" fmla="*/ 49 h 64"/>
              <a:gd name="T38" fmla="*/ 44 w 58"/>
              <a:gd name="T39" fmla="*/ 48 h 64"/>
              <a:gd name="T40" fmla="*/ 40 w 58"/>
              <a:gd name="T41" fmla="*/ 47 h 64"/>
              <a:gd name="T42" fmla="*/ 36 w 58"/>
              <a:gd name="T43" fmla="*/ 45 h 64"/>
              <a:gd name="T44" fmla="*/ 32 w 58"/>
              <a:gd name="T45" fmla="*/ 42 h 64"/>
              <a:gd name="T46" fmla="*/ 28 w 58"/>
              <a:gd name="T47" fmla="*/ 40 h 64"/>
              <a:gd name="T48" fmla="*/ 25 w 58"/>
              <a:gd name="T49" fmla="*/ 35 h 64"/>
              <a:gd name="T50" fmla="*/ 23 w 58"/>
              <a:gd name="T51" fmla="*/ 33 h 64"/>
              <a:gd name="T52" fmla="*/ 20 w 58"/>
              <a:gd name="T53" fmla="*/ 28 h 64"/>
              <a:gd name="T54" fmla="*/ 17 w 58"/>
              <a:gd name="T55" fmla="*/ 24 h 64"/>
              <a:gd name="T56" fmla="*/ 15 w 58"/>
              <a:gd name="T57" fmla="*/ 20 h 64"/>
              <a:gd name="T58" fmla="*/ 13 w 58"/>
              <a:gd name="T59" fmla="*/ 16 h 64"/>
              <a:gd name="T60" fmla="*/ 12 w 58"/>
              <a:gd name="T61" fmla="*/ 12 h 64"/>
              <a:gd name="T62" fmla="*/ 12 w 58"/>
              <a:gd name="T63" fmla="*/ 6 h 64"/>
              <a:gd name="T64" fmla="*/ 12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0" y="13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6" y="28"/>
                </a:lnTo>
                <a:lnTo>
                  <a:pt x="7" y="31"/>
                </a:lnTo>
                <a:lnTo>
                  <a:pt x="8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5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6" y="62"/>
                </a:lnTo>
                <a:lnTo>
                  <a:pt x="49" y="62"/>
                </a:lnTo>
                <a:lnTo>
                  <a:pt x="51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lnTo>
                  <a:pt x="55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6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5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5" y="20"/>
                </a:lnTo>
                <a:lnTo>
                  <a:pt x="15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4" name="Freeform 162"/>
          <p:cNvSpPr>
            <a:spLocks/>
          </p:cNvSpPr>
          <p:nvPr/>
        </p:nvSpPr>
        <p:spPr bwMode="auto">
          <a:xfrm>
            <a:off x="6429375" y="4560888"/>
            <a:ext cx="90488" cy="101600"/>
          </a:xfrm>
          <a:custGeom>
            <a:avLst/>
            <a:gdLst>
              <a:gd name="T0" fmla="*/ 55 w 57"/>
              <a:gd name="T1" fmla="*/ 51 h 64"/>
              <a:gd name="T2" fmla="*/ 51 w 57"/>
              <a:gd name="T3" fmla="*/ 49 h 64"/>
              <a:gd name="T4" fmla="*/ 45 w 57"/>
              <a:gd name="T5" fmla="*/ 49 h 64"/>
              <a:gd name="T6" fmla="*/ 41 w 57"/>
              <a:gd name="T7" fmla="*/ 48 h 64"/>
              <a:gd name="T8" fmla="*/ 38 w 57"/>
              <a:gd name="T9" fmla="*/ 45 h 64"/>
              <a:gd name="T10" fmla="*/ 34 w 57"/>
              <a:gd name="T11" fmla="*/ 44 h 64"/>
              <a:gd name="T12" fmla="*/ 30 w 57"/>
              <a:gd name="T13" fmla="*/ 41 h 64"/>
              <a:gd name="T14" fmla="*/ 26 w 57"/>
              <a:gd name="T15" fmla="*/ 38 h 64"/>
              <a:gd name="T16" fmla="*/ 23 w 57"/>
              <a:gd name="T17" fmla="*/ 34 h 64"/>
              <a:gd name="T18" fmla="*/ 21 w 57"/>
              <a:gd name="T19" fmla="*/ 31 h 64"/>
              <a:gd name="T20" fmla="*/ 18 w 57"/>
              <a:gd name="T21" fmla="*/ 27 h 64"/>
              <a:gd name="T22" fmla="*/ 15 w 57"/>
              <a:gd name="T23" fmla="*/ 23 h 64"/>
              <a:gd name="T24" fmla="*/ 14 w 57"/>
              <a:gd name="T25" fmla="*/ 19 h 64"/>
              <a:gd name="T26" fmla="*/ 13 w 57"/>
              <a:gd name="T27" fmla="*/ 13 h 64"/>
              <a:gd name="T28" fmla="*/ 11 w 57"/>
              <a:gd name="T29" fmla="*/ 9 h 64"/>
              <a:gd name="T30" fmla="*/ 11 w 57"/>
              <a:gd name="T31" fmla="*/ 3 h 64"/>
              <a:gd name="T32" fmla="*/ 0 w 57"/>
              <a:gd name="T33" fmla="*/ 0 h 64"/>
              <a:gd name="T34" fmla="*/ 0 w 57"/>
              <a:gd name="T35" fmla="*/ 7 h 64"/>
              <a:gd name="T36" fmla="*/ 1 w 57"/>
              <a:gd name="T37" fmla="*/ 13 h 64"/>
              <a:gd name="T38" fmla="*/ 2 w 57"/>
              <a:gd name="T39" fmla="*/ 20 h 64"/>
              <a:gd name="T40" fmla="*/ 4 w 57"/>
              <a:gd name="T41" fmla="*/ 26 h 64"/>
              <a:gd name="T42" fmla="*/ 6 w 57"/>
              <a:gd name="T43" fmla="*/ 31 h 64"/>
              <a:gd name="T44" fmla="*/ 9 w 57"/>
              <a:gd name="T45" fmla="*/ 35 h 64"/>
              <a:gd name="T46" fmla="*/ 13 w 57"/>
              <a:gd name="T47" fmla="*/ 41 h 64"/>
              <a:gd name="T48" fmla="*/ 17 w 57"/>
              <a:gd name="T49" fmla="*/ 45 h 64"/>
              <a:gd name="T50" fmla="*/ 21 w 57"/>
              <a:gd name="T51" fmla="*/ 49 h 64"/>
              <a:gd name="T52" fmla="*/ 24 w 57"/>
              <a:gd name="T53" fmla="*/ 52 h 64"/>
              <a:gd name="T54" fmla="*/ 30 w 57"/>
              <a:gd name="T55" fmla="*/ 55 h 64"/>
              <a:gd name="T56" fmla="*/ 35 w 57"/>
              <a:gd name="T57" fmla="*/ 58 h 64"/>
              <a:gd name="T58" fmla="*/ 40 w 57"/>
              <a:gd name="T59" fmla="*/ 61 h 64"/>
              <a:gd name="T60" fmla="*/ 45 w 57"/>
              <a:gd name="T61" fmla="*/ 62 h 64"/>
              <a:gd name="T62" fmla="*/ 52 w 57"/>
              <a:gd name="T63" fmla="*/ 64 h 64"/>
              <a:gd name="T64" fmla="*/ 57 w 57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51"/>
                </a:moveTo>
                <a:lnTo>
                  <a:pt x="55" y="51"/>
                </a:lnTo>
                <a:lnTo>
                  <a:pt x="53" y="51"/>
                </a:lnTo>
                <a:lnTo>
                  <a:pt x="51" y="49"/>
                </a:lnTo>
                <a:lnTo>
                  <a:pt x="48" y="49"/>
                </a:lnTo>
                <a:lnTo>
                  <a:pt x="45" y="49"/>
                </a:lnTo>
                <a:lnTo>
                  <a:pt x="44" y="48"/>
                </a:lnTo>
                <a:lnTo>
                  <a:pt x="41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4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5" y="23"/>
                </a:lnTo>
                <a:lnTo>
                  <a:pt x="15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1" y="12"/>
                </a:lnTo>
                <a:lnTo>
                  <a:pt x="11" y="9"/>
                </a:lnTo>
                <a:lnTo>
                  <a:pt x="11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2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7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4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5" y="62"/>
                </a:lnTo>
                <a:lnTo>
                  <a:pt x="48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5" name="Freeform 163"/>
          <p:cNvSpPr>
            <a:spLocks/>
          </p:cNvSpPr>
          <p:nvPr/>
        </p:nvSpPr>
        <p:spPr bwMode="auto">
          <a:xfrm>
            <a:off x="6519863" y="4560888"/>
            <a:ext cx="93662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5 w 59"/>
              <a:gd name="T5" fmla="*/ 13 h 64"/>
              <a:gd name="T6" fmla="*/ 43 w 59"/>
              <a:gd name="T7" fmla="*/ 19 h 64"/>
              <a:gd name="T8" fmla="*/ 42 w 59"/>
              <a:gd name="T9" fmla="*/ 23 h 64"/>
              <a:gd name="T10" fmla="*/ 39 w 59"/>
              <a:gd name="T11" fmla="*/ 27 h 64"/>
              <a:gd name="T12" fmla="*/ 38 w 59"/>
              <a:gd name="T13" fmla="*/ 31 h 64"/>
              <a:gd name="T14" fmla="*/ 34 w 59"/>
              <a:gd name="T15" fmla="*/ 34 h 64"/>
              <a:gd name="T16" fmla="*/ 32 w 59"/>
              <a:gd name="T17" fmla="*/ 38 h 64"/>
              <a:gd name="T18" fmla="*/ 28 w 59"/>
              <a:gd name="T19" fmla="*/ 41 h 64"/>
              <a:gd name="T20" fmla="*/ 24 w 59"/>
              <a:gd name="T21" fmla="*/ 44 h 64"/>
              <a:gd name="T22" fmla="*/ 20 w 59"/>
              <a:gd name="T23" fmla="*/ 45 h 64"/>
              <a:gd name="T24" fmla="*/ 16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3 w 59"/>
              <a:gd name="T31" fmla="*/ 51 h 64"/>
              <a:gd name="T32" fmla="*/ 0 w 59"/>
              <a:gd name="T33" fmla="*/ 64 h 64"/>
              <a:gd name="T34" fmla="*/ 7 w 59"/>
              <a:gd name="T35" fmla="*/ 64 h 64"/>
              <a:gd name="T36" fmla="*/ 12 w 59"/>
              <a:gd name="T37" fmla="*/ 62 h 64"/>
              <a:gd name="T38" fmla="*/ 17 w 59"/>
              <a:gd name="T39" fmla="*/ 61 h 64"/>
              <a:gd name="T40" fmla="*/ 22 w 59"/>
              <a:gd name="T41" fmla="*/ 58 h 64"/>
              <a:gd name="T42" fmla="*/ 28 w 59"/>
              <a:gd name="T43" fmla="*/ 55 h 64"/>
              <a:gd name="T44" fmla="*/ 33 w 59"/>
              <a:gd name="T45" fmla="*/ 52 h 64"/>
              <a:gd name="T46" fmla="*/ 37 w 59"/>
              <a:gd name="T47" fmla="*/ 49 h 64"/>
              <a:gd name="T48" fmla="*/ 42 w 59"/>
              <a:gd name="T49" fmla="*/ 45 h 64"/>
              <a:gd name="T50" fmla="*/ 45 w 59"/>
              <a:gd name="T51" fmla="*/ 41 h 64"/>
              <a:gd name="T52" fmla="*/ 49 w 59"/>
              <a:gd name="T53" fmla="*/ 35 h 64"/>
              <a:gd name="T54" fmla="*/ 51 w 59"/>
              <a:gd name="T55" fmla="*/ 31 h 64"/>
              <a:gd name="T56" fmla="*/ 54 w 59"/>
              <a:gd name="T57" fmla="*/ 26 h 64"/>
              <a:gd name="T58" fmla="*/ 56 w 59"/>
              <a:gd name="T59" fmla="*/ 20 h 64"/>
              <a:gd name="T60" fmla="*/ 58 w 59"/>
              <a:gd name="T61" fmla="*/ 13 h 64"/>
              <a:gd name="T62" fmla="*/ 58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5" y="13"/>
                </a:lnTo>
                <a:lnTo>
                  <a:pt x="45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8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7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5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6" name="Freeform 164"/>
          <p:cNvSpPr>
            <a:spLocks/>
          </p:cNvSpPr>
          <p:nvPr/>
        </p:nvSpPr>
        <p:spPr bwMode="auto">
          <a:xfrm>
            <a:off x="6353175" y="4560888"/>
            <a:ext cx="93663" cy="101600"/>
          </a:xfrm>
          <a:custGeom>
            <a:avLst/>
            <a:gdLst>
              <a:gd name="T0" fmla="*/ 4 w 59"/>
              <a:gd name="T1" fmla="*/ 64 h 64"/>
              <a:gd name="T2" fmla="*/ 10 w 59"/>
              <a:gd name="T3" fmla="*/ 62 h 64"/>
              <a:gd name="T4" fmla="*/ 15 w 59"/>
              <a:gd name="T5" fmla="*/ 61 h 64"/>
              <a:gd name="T6" fmla="*/ 21 w 59"/>
              <a:gd name="T7" fmla="*/ 59 h 64"/>
              <a:gd name="T8" fmla="*/ 27 w 59"/>
              <a:gd name="T9" fmla="*/ 57 h 64"/>
              <a:gd name="T10" fmla="*/ 31 w 59"/>
              <a:gd name="T11" fmla="*/ 54 h 64"/>
              <a:gd name="T12" fmla="*/ 36 w 59"/>
              <a:gd name="T13" fmla="*/ 51 h 64"/>
              <a:gd name="T14" fmla="*/ 40 w 59"/>
              <a:gd name="T15" fmla="*/ 47 h 64"/>
              <a:gd name="T16" fmla="*/ 44 w 59"/>
              <a:gd name="T17" fmla="*/ 42 h 64"/>
              <a:gd name="T18" fmla="*/ 48 w 59"/>
              <a:gd name="T19" fmla="*/ 38 h 64"/>
              <a:gd name="T20" fmla="*/ 50 w 59"/>
              <a:gd name="T21" fmla="*/ 33 h 64"/>
              <a:gd name="T22" fmla="*/ 53 w 59"/>
              <a:gd name="T23" fmla="*/ 28 h 64"/>
              <a:gd name="T24" fmla="*/ 55 w 59"/>
              <a:gd name="T25" fmla="*/ 23 h 64"/>
              <a:gd name="T26" fmla="*/ 57 w 59"/>
              <a:gd name="T27" fmla="*/ 17 h 64"/>
              <a:gd name="T28" fmla="*/ 58 w 59"/>
              <a:gd name="T29" fmla="*/ 10 h 64"/>
              <a:gd name="T30" fmla="*/ 59 w 59"/>
              <a:gd name="T31" fmla="*/ 5 h 64"/>
              <a:gd name="T32" fmla="*/ 48 w 59"/>
              <a:gd name="T33" fmla="*/ 0 h 64"/>
              <a:gd name="T34" fmla="*/ 48 w 59"/>
              <a:gd name="T35" fmla="*/ 6 h 64"/>
              <a:gd name="T36" fmla="*/ 46 w 59"/>
              <a:gd name="T37" fmla="*/ 12 h 64"/>
              <a:gd name="T38" fmla="*/ 45 w 59"/>
              <a:gd name="T39" fmla="*/ 16 h 64"/>
              <a:gd name="T40" fmla="*/ 44 w 59"/>
              <a:gd name="T41" fmla="*/ 20 h 64"/>
              <a:gd name="T42" fmla="*/ 41 w 59"/>
              <a:gd name="T43" fmla="*/ 24 h 64"/>
              <a:gd name="T44" fmla="*/ 40 w 59"/>
              <a:gd name="T45" fmla="*/ 28 h 64"/>
              <a:gd name="T46" fmla="*/ 37 w 59"/>
              <a:gd name="T47" fmla="*/ 33 h 64"/>
              <a:gd name="T48" fmla="*/ 33 w 59"/>
              <a:gd name="T49" fmla="*/ 35 h 64"/>
              <a:gd name="T50" fmla="*/ 31 w 59"/>
              <a:gd name="T51" fmla="*/ 40 h 64"/>
              <a:gd name="T52" fmla="*/ 27 w 59"/>
              <a:gd name="T53" fmla="*/ 42 h 64"/>
              <a:gd name="T54" fmla="*/ 23 w 59"/>
              <a:gd name="T55" fmla="*/ 45 h 64"/>
              <a:gd name="T56" fmla="*/ 19 w 59"/>
              <a:gd name="T57" fmla="*/ 47 h 64"/>
              <a:gd name="T58" fmla="*/ 15 w 59"/>
              <a:gd name="T59" fmla="*/ 48 h 64"/>
              <a:gd name="T60" fmla="*/ 10 w 59"/>
              <a:gd name="T61" fmla="*/ 49 h 64"/>
              <a:gd name="T62" fmla="*/ 6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4" y="64"/>
                </a:lnTo>
                <a:lnTo>
                  <a:pt x="7" y="64"/>
                </a:lnTo>
                <a:lnTo>
                  <a:pt x="10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1" y="59"/>
                </a:lnTo>
                <a:lnTo>
                  <a:pt x="24" y="58"/>
                </a:lnTo>
                <a:lnTo>
                  <a:pt x="27" y="57"/>
                </a:lnTo>
                <a:lnTo>
                  <a:pt x="28" y="55"/>
                </a:lnTo>
                <a:lnTo>
                  <a:pt x="31" y="54"/>
                </a:lnTo>
                <a:lnTo>
                  <a:pt x="33" y="52"/>
                </a:lnTo>
                <a:lnTo>
                  <a:pt x="36" y="51"/>
                </a:lnTo>
                <a:lnTo>
                  <a:pt x="38" y="49"/>
                </a:lnTo>
                <a:lnTo>
                  <a:pt x="40" y="47"/>
                </a:lnTo>
                <a:lnTo>
                  <a:pt x="42" y="45"/>
                </a:lnTo>
                <a:lnTo>
                  <a:pt x="44" y="42"/>
                </a:lnTo>
                <a:lnTo>
                  <a:pt x="46" y="41"/>
                </a:lnTo>
                <a:lnTo>
                  <a:pt x="48" y="38"/>
                </a:lnTo>
                <a:lnTo>
                  <a:pt x="49" y="35"/>
                </a:lnTo>
                <a:lnTo>
                  <a:pt x="50" y="33"/>
                </a:lnTo>
                <a:lnTo>
                  <a:pt x="52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7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9" y="5"/>
                </a:lnTo>
                <a:lnTo>
                  <a:pt x="59" y="0"/>
                </a:lnTo>
                <a:lnTo>
                  <a:pt x="48" y="0"/>
                </a:lnTo>
                <a:lnTo>
                  <a:pt x="48" y="3"/>
                </a:lnTo>
                <a:lnTo>
                  <a:pt x="48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4" y="20"/>
                </a:lnTo>
                <a:lnTo>
                  <a:pt x="42" y="23"/>
                </a:lnTo>
                <a:lnTo>
                  <a:pt x="41" y="24"/>
                </a:lnTo>
                <a:lnTo>
                  <a:pt x="41" y="27"/>
                </a:lnTo>
                <a:lnTo>
                  <a:pt x="40" y="28"/>
                </a:lnTo>
                <a:lnTo>
                  <a:pt x="38" y="31"/>
                </a:lnTo>
                <a:lnTo>
                  <a:pt x="37" y="33"/>
                </a:lnTo>
                <a:lnTo>
                  <a:pt x="36" y="34"/>
                </a:lnTo>
                <a:lnTo>
                  <a:pt x="33" y="35"/>
                </a:lnTo>
                <a:lnTo>
                  <a:pt x="32" y="38"/>
                </a:lnTo>
                <a:lnTo>
                  <a:pt x="31" y="40"/>
                </a:lnTo>
                <a:lnTo>
                  <a:pt x="28" y="41"/>
                </a:lnTo>
                <a:lnTo>
                  <a:pt x="27" y="42"/>
                </a:lnTo>
                <a:lnTo>
                  <a:pt x="25" y="44"/>
                </a:lnTo>
                <a:lnTo>
                  <a:pt x="23" y="45"/>
                </a:lnTo>
                <a:lnTo>
                  <a:pt x="21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6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7" name="Freeform 165"/>
          <p:cNvSpPr>
            <a:spLocks/>
          </p:cNvSpPr>
          <p:nvPr/>
        </p:nvSpPr>
        <p:spPr bwMode="auto">
          <a:xfrm>
            <a:off x="6262688" y="4560888"/>
            <a:ext cx="90487" cy="101600"/>
          </a:xfrm>
          <a:custGeom>
            <a:avLst/>
            <a:gdLst>
              <a:gd name="T0" fmla="*/ 0 w 57"/>
              <a:gd name="T1" fmla="*/ 5 h 64"/>
              <a:gd name="T2" fmla="*/ 0 w 57"/>
              <a:gd name="T3" fmla="*/ 10 h 64"/>
              <a:gd name="T4" fmla="*/ 1 w 57"/>
              <a:gd name="T5" fmla="*/ 17 h 64"/>
              <a:gd name="T6" fmla="*/ 4 w 57"/>
              <a:gd name="T7" fmla="*/ 23 h 64"/>
              <a:gd name="T8" fmla="*/ 5 w 57"/>
              <a:gd name="T9" fmla="*/ 28 h 64"/>
              <a:gd name="T10" fmla="*/ 8 w 57"/>
              <a:gd name="T11" fmla="*/ 33 h 64"/>
              <a:gd name="T12" fmla="*/ 12 w 57"/>
              <a:gd name="T13" fmla="*/ 38 h 64"/>
              <a:gd name="T14" fmla="*/ 14 w 57"/>
              <a:gd name="T15" fmla="*/ 42 h 64"/>
              <a:gd name="T16" fmla="*/ 18 w 57"/>
              <a:gd name="T17" fmla="*/ 47 h 64"/>
              <a:gd name="T18" fmla="*/ 23 w 57"/>
              <a:gd name="T19" fmla="*/ 51 h 64"/>
              <a:gd name="T20" fmla="*/ 27 w 57"/>
              <a:gd name="T21" fmla="*/ 54 h 64"/>
              <a:gd name="T22" fmla="*/ 33 w 57"/>
              <a:gd name="T23" fmla="*/ 57 h 64"/>
              <a:gd name="T24" fmla="*/ 38 w 57"/>
              <a:gd name="T25" fmla="*/ 59 h 64"/>
              <a:gd name="T26" fmla="*/ 43 w 57"/>
              <a:gd name="T27" fmla="*/ 61 h 64"/>
              <a:gd name="T28" fmla="*/ 50 w 57"/>
              <a:gd name="T29" fmla="*/ 62 h 64"/>
              <a:gd name="T30" fmla="*/ 55 w 57"/>
              <a:gd name="T31" fmla="*/ 64 h 64"/>
              <a:gd name="T32" fmla="*/ 57 w 57"/>
              <a:gd name="T33" fmla="*/ 51 h 64"/>
              <a:gd name="T34" fmla="*/ 54 w 57"/>
              <a:gd name="T35" fmla="*/ 51 h 64"/>
              <a:gd name="T36" fmla="*/ 48 w 57"/>
              <a:gd name="T37" fmla="*/ 49 h 64"/>
              <a:gd name="T38" fmla="*/ 44 w 57"/>
              <a:gd name="T39" fmla="*/ 48 h 64"/>
              <a:gd name="T40" fmla="*/ 40 w 57"/>
              <a:gd name="T41" fmla="*/ 47 h 64"/>
              <a:gd name="T42" fmla="*/ 35 w 57"/>
              <a:gd name="T43" fmla="*/ 45 h 64"/>
              <a:gd name="T44" fmla="*/ 33 w 57"/>
              <a:gd name="T45" fmla="*/ 42 h 64"/>
              <a:gd name="T46" fmla="*/ 29 w 57"/>
              <a:gd name="T47" fmla="*/ 40 h 64"/>
              <a:gd name="T48" fmla="*/ 25 w 57"/>
              <a:gd name="T49" fmla="*/ 35 h 64"/>
              <a:gd name="T50" fmla="*/ 22 w 57"/>
              <a:gd name="T51" fmla="*/ 33 h 64"/>
              <a:gd name="T52" fmla="*/ 20 w 57"/>
              <a:gd name="T53" fmla="*/ 28 h 64"/>
              <a:gd name="T54" fmla="*/ 17 w 57"/>
              <a:gd name="T55" fmla="*/ 24 h 64"/>
              <a:gd name="T56" fmla="*/ 16 w 57"/>
              <a:gd name="T57" fmla="*/ 20 h 64"/>
              <a:gd name="T58" fmla="*/ 13 w 57"/>
              <a:gd name="T59" fmla="*/ 16 h 64"/>
              <a:gd name="T60" fmla="*/ 13 w 57"/>
              <a:gd name="T61" fmla="*/ 12 h 64"/>
              <a:gd name="T62" fmla="*/ 12 w 57"/>
              <a:gd name="T63" fmla="*/ 6 h 64"/>
              <a:gd name="T64" fmla="*/ 12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4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8" y="33"/>
                </a:lnTo>
                <a:lnTo>
                  <a:pt x="9" y="35"/>
                </a:lnTo>
                <a:lnTo>
                  <a:pt x="12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7" y="54"/>
                </a:lnTo>
                <a:lnTo>
                  <a:pt x="30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6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lnTo>
                  <a:pt x="55" y="51"/>
                </a:lnTo>
                <a:lnTo>
                  <a:pt x="54" y="51"/>
                </a:lnTo>
                <a:lnTo>
                  <a:pt x="51" y="49"/>
                </a:lnTo>
                <a:lnTo>
                  <a:pt x="48" y="49"/>
                </a:lnTo>
                <a:lnTo>
                  <a:pt x="46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7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6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8" name="Freeform 166"/>
          <p:cNvSpPr>
            <a:spLocks/>
          </p:cNvSpPr>
          <p:nvPr/>
        </p:nvSpPr>
        <p:spPr bwMode="auto">
          <a:xfrm>
            <a:off x="6096000" y="4560888"/>
            <a:ext cx="92075" cy="101600"/>
          </a:xfrm>
          <a:custGeom>
            <a:avLst/>
            <a:gdLst>
              <a:gd name="T0" fmla="*/ 56 w 58"/>
              <a:gd name="T1" fmla="*/ 51 h 64"/>
              <a:gd name="T2" fmla="*/ 51 w 58"/>
              <a:gd name="T3" fmla="*/ 49 h 64"/>
              <a:gd name="T4" fmla="*/ 47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8 w 58"/>
              <a:gd name="T21" fmla="*/ 27 h 64"/>
              <a:gd name="T22" fmla="*/ 17 w 58"/>
              <a:gd name="T23" fmla="*/ 23 h 64"/>
              <a:gd name="T24" fmla="*/ 15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1 w 58"/>
              <a:gd name="T37" fmla="*/ 13 h 64"/>
              <a:gd name="T38" fmla="*/ 3 w 58"/>
              <a:gd name="T39" fmla="*/ 20 h 64"/>
              <a:gd name="T40" fmla="*/ 5 w 58"/>
              <a:gd name="T41" fmla="*/ 26 h 64"/>
              <a:gd name="T42" fmla="*/ 7 w 58"/>
              <a:gd name="T43" fmla="*/ 31 h 64"/>
              <a:gd name="T44" fmla="*/ 11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6 w 58"/>
              <a:gd name="T53" fmla="*/ 52 h 64"/>
              <a:gd name="T54" fmla="*/ 30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7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7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1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5" y="28"/>
                </a:lnTo>
                <a:lnTo>
                  <a:pt x="7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7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9" name="Freeform 167"/>
          <p:cNvSpPr>
            <a:spLocks/>
          </p:cNvSpPr>
          <p:nvPr/>
        </p:nvSpPr>
        <p:spPr bwMode="auto">
          <a:xfrm>
            <a:off x="6188075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4 w 59"/>
              <a:gd name="T7" fmla="*/ 19 h 64"/>
              <a:gd name="T8" fmla="*/ 42 w 59"/>
              <a:gd name="T9" fmla="*/ 23 h 64"/>
              <a:gd name="T10" fmla="*/ 40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9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7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2 w 59"/>
              <a:gd name="T31" fmla="*/ 51 h 64"/>
              <a:gd name="T32" fmla="*/ 0 w 59"/>
              <a:gd name="T33" fmla="*/ 64 h 64"/>
              <a:gd name="T34" fmla="*/ 6 w 59"/>
              <a:gd name="T35" fmla="*/ 64 h 64"/>
              <a:gd name="T36" fmla="*/ 12 w 59"/>
              <a:gd name="T37" fmla="*/ 62 h 64"/>
              <a:gd name="T38" fmla="*/ 18 w 59"/>
              <a:gd name="T39" fmla="*/ 61 h 64"/>
              <a:gd name="T40" fmla="*/ 23 w 59"/>
              <a:gd name="T41" fmla="*/ 58 h 64"/>
              <a:gd name="T42" fmla="*/ 29 w 59"/>
              <a:gd name="T43" fmla="*/ 55 h 64"/>
              <a:gd name="T44" fmla="*/ 32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8 w 59"/>
              <a:gd name="T53" fmla="*/ 35 h 64"/>
              <a:gd name="T54" fmla="*/ 52 w 59"/>
              <a:gd name="T55" fmla="*/ 31 h 64"/>
              <a:gd name="T56" fmla="*/ 53 w 59"/>
              <a:gd name="T57" fmla="*/ 26 h 64"/>
              <a:gd name="T58" fmla="*/ 56 w 59"/>
              <a:gd name="T59" fmla="*/ 20 h 64"/>
              <a:gd name="T60" fmla="*/ 57 w 59"/>
              <a:gd name="T61" fmla="*/ 13 h 64"/>
              <a:gd name="T62" fmla="*/ 59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4" y="16"/>
                </a:lnTo>
                <a:lnTo>
                  <a:pt x="44" y="19"/>
                </a:lnTo>
                <a:lnTo>
                  <a:pt x="43" y="20"/>
                </a:lnTo>
                <a:lnTo>
                  <a:pt x="42" y="23"/>
                </a:lnTo>
                <a:lnTo>
                  <a:pt x="42" y="24"/>
                </a:lnTo>
                <a:lnTo>
                  <a:pt x="40" y="27"/>
                </a:lnTo>
                <a:lnTo>
                  <a:pt x="39" y="28"/>
                </a:lnTo>
                <a:lnTo>
                  <a:pt x="38" y="31"/>
                </a:lnTo>
                <a:lnTo>
                  <a:pt x="36" y="33"/>
                </a:lnTo>
                <a:lnTo>
                  <a:pt x="35" y="34"/>
                </a:lnTo>
                <a:lnTo>
                  <a:pt x="32" y="35"/>
                </a:lnTo>
                <a:lnTo>
                  <a:pt x="31" y="38"/>
                </a:lnTo>
                <a:lnTo>
                  <a:pt x="30" y="40"/>
                </a:lnTo>
                <a:lnTo>
                  <a:pt x="29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7" y="48"/>
                </a:lnTo>
                <a:lnTo>
                  <a:pt x="14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8" y="61"/>
                </a:lnTo>
                <a:lnTo>
                  <a:pt x="21" y="59"/>
                </a:lnTo>
                <a:lnTo>
                  <a:pt x="23" y="58"/>
                </a:lnTo>
                <a:lnTo>
                  <a:pt x="26" y="57"/>
                </a:lnTo>
                <a:lnTo>
                  <a:pt x="29" y="55"/>
                </a:lnTo>
                <a:lnTo>
                  <a:pt x="30" y="54"/>
                </a:lnTo>
                <a:lnTo>
                  <a:pt x="32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8" y="35"/>
                </a:lnTo>
                <a:lnTo>
                  <a:pt x="49" y="33"/>
                </a:lnTo>
                <a:lnTo>
                  <a:pt x="52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0" name="Freeform 168"/>
          <p:cNvSpPr>
            <a:spLocks/>
          </p:cNvSpPr>
          <p:nvPr/>
        </p:nvSpPr>
        <p:spPr bwMode="auto">
          <a:xfrm>
            <a:off x="4129088" y="5062538"/>
            <a:ext cx="230187" cy="20637"/>
          </a:xfrm>
          <a:custGeom>
            <a:avLst/>
            <a:gdLst>
              <a:gd name="T0" fmla="*/ 145 w 145"/>
              <a:gd name="T1" fmla="*/ 6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6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1" name="Freeform 169"/>
          <p:cNvSpPr>
            <a:spLocks/>
          </p:cNvSpPr>
          <p:nvPr/>
        </p:nvSpPr>
        <p:spPr bwMode="auto">
          <a:xfrm>
            <a:off x="5187950" y="5062538"/>
            <a:ext cx="247650" cy="20637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2" name="Freeform 170"/>
          <p:cNvSpPr>
            <a:spLocks/>
          </p:cNvSpPr>
          <p:nvPr/>
        </p:nvSpPr>
        <p:spPr bwMode="auto">
          <a:xfrm>
            <a:off x="5013325" y="4976813"/>
            <a:ext cx="92075" cy="96837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29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2 h 61"/>
              <a:gd name="T38" fmla="*/ 13 w 58"/>
              <a:gd name="T39" fmla="*/ 47 h 61"/>
              <a:gd name="T40" fmla="*/ 15 w 58"/>
              <a:gd name="T41" fmla="*/ 42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39 w 58"/>
              <a:gd name="T57" fmla="*/ 15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0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29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49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59"/>
                </a:lnTo>
                <a:lnTo>
                  <a:pt x="12" y="57"/>
                </a:lnTo>
                <a:lnTo>
                  <a:pt x="12" y="54"/>
                </a:lnTo>
                <a:lnTo>
                  <a:pt x="12" y="52"/>
                </a:lnTo>
                <a:lnTo>
                  <a:pt x="13" y="49"/>
                </a:lnTo>
                <a:lnTo>
                  <a:pt x="13" y="47"/>
                </a:lnTo>
                <a:lnTo>
                  <a:pt x="15" y="44"/>
                </a:lnTo>
                <a:lnTo>
                  <a:pt x="15" y="42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5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3" name="Freeform 171"/>
          <p:cNvSpPr>
            <a:spLocks/>
          </p:cNvSpPr>
          <p:nvPr/>
        </p:nvSpPr>
        <p:spPr bwMode="auto">
          <a:xfrm>
            <a:off x="5105400" y="4976813"/>
            <a:ext cx="90488" cy="96837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5 w 57"/>
              <a:gd name="T7" fmla="*/ 40 h 61"/>
              <a:gd name="T8" fmla="*/ 52 w 57"/>
              <a:gd name="T9" fmla="*/ 35 h 61"/>
              <a:gd name="T10" fmla="*/ 50 w 57"/>
              <a:gd name="T11" fmla="*/ 29 h 61"/>
              <a:gd name="T12" fmla="*/ 47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5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21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4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10 w 57"/>
              <a:gd name="T37" fmla="*/ 12 h 61"/>
              <a:gd name="T38" fmla="*/ 14 w 57"/>
              <a:gd name="T39" fmla="*/ 14 h 61"/>
              <a:gd name="T40" fmla="*/ 18 w 57"/>
              <a:gd name="T41" fmla="*/ 15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4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2 w 57"/>
              <a:gd name="T55" fmla="*/ 37 h 61"/>
              <a:gd name="T56" fmla="*/ 43 w 57"/>
              <a:gd name="T57" fmla="*/ 42 h 61"/>
              <a:gd name="T58" fmla="*/ 44 w 57"/>
              <a:gd name="T59" fmla="*/ 47 h 61"/>
              <a:gd name="T60" fmla="*/ 46 w 57"/>
              <a:gd name="T61" fmla="*/ 52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7" y="49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29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3" y="5"/>
                </a:lnTo>
                <a:lnTo>
                  <a:pt x="21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0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5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2"/>
                </a:lnTo>
                <a:lnTo>
                  <a:pt x="44" y="44"/>
                </a:lnTo>
                <a:lnTo>
                  <a:pt x="44" y="47"/>
                </a:lnTo>
                <a:lnTo>
                  <a:pt x="46" y="49"/>
                </a:lnTo>
                <a:lnTo>
                  <a:pt x="46" y="52"/>
                </a:lnTo>
                <a:lnTo>
                  <a:pt x="47" y="54"/>
                </a:lnTo>
                <a:lnTo>
                  <a:pt x="47" y="57"/>
                </a:lnTo>
                <a:lnTo>
                  <a:pt x="47" y="59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4" name="Freeform 172"/>
          <p:cNvSpPr>
            <a:spLocks/>
          </p:cNvSpPr>
          <p:nvPr/>
        </p:nvSpPr>
        <p:spPr bwMode="auto">
          <a:xfrm>
            <a:off x="4940300" y="4976813"/>
            <a:ext cx="92075" cy="96837"/>
          </a:xfrm>
          <a:custGeom>
            <a:avLst/>
            <a:gdLst>
              <a:gd name="T0" fmla="*/ 2 w 58"/>
              <a:gd name="T1" fmla="*/ 12 h 61"/>
              <a:gd name="T2" fmla="*/ 7 w 58"/>
              <a:gd name="T3" fmla="*/ 12 h 61"/>
              <a:gd name="T4" fmla="*/ 11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8 w 58"/>
              <a:gd name="T13" fmla="*/ 22 h 61"/>
              <a:gd name="T14" fmla="*/ 32 w 58"/>
              <a:gd name="T15" fmla="*/ 25 h 61"/>
              <a:gd name="T16" fmla="*/ 34 w 58"/>
              <a:gd name="T17" fmla="*/ 28 h 61"/>
              <a:gd name="T18" fmla="*/ 37 w 58"/>
              <a:gd name="T19" fmla="*/ 32 h 61"/>
              <a:gd name="T20" fmla="*/ 40 w 58"/>
              <a:gd name="T21" fmla="*/ 36 h 61"/>
              <a:gd name="T22" fmla="*/ 42 w 58"/>
              <a:gd name="T23" fmla="*/ 40 h 61"/>
              <a:gd name="T24" fmla="*/ 44 w 58"/>
              <a:gd name="T25" fmla="*/ 44 h 61"/>
              <a:gd name="T26" fmla="*/ 45 w 58"/>
              <a:gd name="T27" fmla="*/ 49 h 61"/>
              <a:gd name="T28" fmla="*/ 46 w 58"/>
              <a:gd name="T29" fmla="*/ 54 h 61"/>
              <a:gd name="T30" fmla="*/ 46 w 58"/>
              <a:gd name="T31" fmla="*/ 59 h 61"/>
              <a:gd name="T32" fmla="*/ 58 w 58"/>
              <a:gd name="T33" fmla="*/ 61 h 61"/>
              <a:gd name="T34" fmla="*/ 57 w 58"/>
              <a:gd name="T35" fmla="*/ 56 h 61"/>
              <a:gd name="T36" fmla="*/ 57 w 58"/>
              <a:gd name="T37" fmla="*/ 49 h 61"/>
              <a:gd name="T38" fmla="*/ 55 w 58"/>
              <a:gd name="T39" fmla="*/ 43 h 61"/>
              <a:gd name="T40" fmla="*/ 53 w 58"/>
              <a:gd name="T41" fmla="*/ 37 h 61"/>
              <a:gd name="T42" fmla="*/ 50 w 58"/>
              <a:gd name="T43" fmla="*/ 32 h 61"/>
              <a:gd name="T44" fmla="*/ 47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2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1 w 58"/>
              <a:gd name="T61" fmla="*/ 1 h 61"/>
              <a:gd name="T62" fmla="*/ 6 w 58"/>
              <a:gd name="T63" fmla="*/ 0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2" y="12"/>
                </a:lnTo>
                <a:lnTo>
                  <a:pt x="4" y="12"/>
                </a:lnTo>
                <a:lnTo>
                  <a:pt x="7" y="12"/>
                </a:lnTo>
                <a:lnTo>
                  <a:pt x="10" y="12"/>
                </a:lnTo>
                <a:lnTo>
                  <a:pt x="11" y="14"/>
                </a:lnTo>
                <a:lnTo>
                  <a:pt x="13" y="14"/>
                </a:lnTo>
                <a:lnTo>
                  <a:pt x="16" y="15"/>
                </a:lnTo>
                <a:lnTo>
                  <a:pt x="17" y="15"/>
                </a:lnTo>
                <a:lnTo>
                  <a:pt x="20" y="16"/>
                </a:lnTo>
                <a:lnTo>
                  <a:pt x="23" y="18"/>
                </a:lnTo>
                <a:lnTo>
                  <a:pt x="24" y="19"/>
                </a:lnTo>
                <a:lnTo>
                  <a:pt x="25" y="21"/>
                </a:lnTo>
                <a:lnTo>
                  <a:pt x="28" y="22"/>
                </a:lnTo>
                <a:lnTo>
                  <a:pt x="29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8" y="33"/>
                </a:lnTo>
                <a:lnTo>
                  <a:pt x="40" y="36"/>
                </a:lnTo>
                <a:lnTo>
                  <a:pt x="41" y="37"/>
                </a:lnTo>
                <a:lnTo>
                  <a:pt x="42" y="40"/>
                </a:lnTo>
                <a:lnTo>
                  <a:pt x="42" y="42"/>
                </a:lnTo>
                <a:lnTo>
                  <a:pt x="44" y="44"/>
                </a:lnTo>
                <a:lnTo>
                  <a:pt x="45" y="47"/>
                </a:lnTo>
                <a:lnTo>
                  <a:pt x="45" y="49"/>
                </a:lnTo>
                <a:lnTo>
                  <a:pt x="46" y="52"/>
                </a:lnTo>
                <a:lnTo>
                  <a:pt x="46" y="54"/>
                </a:lnTo>
                <a:lnTo>
                  <a:pt x="46" y="57"/>
                </a:lnTo>
                <a:lnTo>
                  <a:pt x="46" y="59"/>
                </a:lnTo>
                <a:lnTo>
                  <a:pt x="46" y="61"/>
                </a:lnTo>
                <a:lnTo>
                  <a:pt x="58" y="61"/>
                </a:lnTo>
                <a:lnTo>
                  <a:pt x="58" y="59"/>
                </a:lnTo>
                <a:lnTo>
                  <a:pt x="57" y="56"/>
                </a:lnTo>
                <a:lnTo>
                  <a:pt x="57" y="53"/>
                </a:lnTo>
                <a:lnTo>
                  <a:pt x="57" y="49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3" y="37"/>
                </a:lnTo>
                <a:lnTo>
                  <a:pt x="51" y="35"/>
                </a:lnTo>
                <a:lnTo>
                  <a:pt x="50" y="32"/>
                </a:lnTo>
                <a:lnTo>
                  <a:pt x="49" y="29"/>
                </a:lnTo>
                <a:lnTo>
                  <a:pt x="47" y="28"/>
                </a:lnTo>
                <a:lnTo>
                  <a:pt x="46" y="25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2" y="11"/>
                </a:lnTo>
                <a:lnTo>
                  <a:pt x="29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1" y="1"/>
                </a:lnTo>
                <a:lnTo>
                  <a:pt x="8" y="1"/>
                </a:lnTo>
                <a:lnTo>
                  <a:pt x="6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5" name="Freeform 173"/>
          <p:cNvSpPr>
            <a:spLocks/>
          </p:cNvSpPr>
          <p:nvPr/>
        </p:nvSpPr>
        <p:spPr bwMode="auto">
          <a:xfrm>
            <a:off x="4846638" y="4976813"/>
            <a:ext cx="93662" cy="96837"/>
          </a:xfrm>
          <a:custGeom>
            <a:avLst/>
            <a:gdLst>
              <a:gd name="T0" fmla="*/ 12 w 59"/>
              <a:gd name="T1" fmla="*/ 59 h 61"/>
              <a:gd name="T2" fmla="*/ 12 w 59"/>
              <a:gd name="T3" fmla="*/ 54 h 61"/>
              <a:gd name="T4" fmla="*/ 14 w 59"/>
              <a:gd name="T5" fmla="*/ 49 h 61"/>
              <a:gd name="T6" fmla="*/ 15 w 59"/>
              <a:gd name="T7" fmla="*/ 44 h 61"/>
              <a:gd name="T8" fmla="*/ 16 w 59"/>
              <a:gd name="T9" fmla="*/ 40 h 61"/>
              <a:gd name="T10" fmla="*/ 19 w 59"/>
              <a:gd name="T11" fmla="*/ 36 h 61"/>
              <a:gd name="T12" fmla="*/ 21 w 59"/>
              <a:gd name="T13" fmla="*/ 32 h 61"/>
              <a:gd name="T14" fmla="*/ 24 w 59"/>
              <a:gd name="T15" fmla="*/ 28 h 61"/>
              <a:gd name="T16" fmla="*/ 28 w 59"/>
              <a:gd name="T17" fmla="*/ 25 h 61"/>
              <a:gd name="T18" fmla="*/ 31 w 59"/>
              <a:gd name="T19" fmla="*/ 22 h 61"/>
              <a:gd name="T20" fmla="*/ 35 w 59"/>
              <a:gd name="T21" fmla="*/ 19 h 61"/>
              <a:gd name="T22" fmla="*/ 38 w 59"/>
              <a:gd name="T23" fmla="*/ 16 h 61"/>
              <a:gd name="T24" fmla="*/ 42 w 59"/>
              <a:gd name="T25" fmla="*/ 15 h 61"/>
              <a:gd name="T26" fmla="*/ 48 w 59"/>
              <a:gd name="T27" fmla="*/ 14 h 61"/>
              <a:gd name="T28" fmla="*/ 52 w 59"/>
              <a:gd name="T29" fmla="*/ 12 h 61"/>
              <a:gd name="T30" fmla="*/ 57 w 59"/>
              <a:gd name="T31" fmla="*/ 12 h 61"/>
              <a:gd name="T32" fmla="*/ 59 w 59"/>
              <a:gd name="T33" fmla="*/ 0 h 61"/>
              <a:gd name="T34" fmla="*/ 53 w 59"/>
              <a:gd name="T35" fmla="*/ 0 h 61"/>
              <a:gd name="T36" fmla="*/ 48 w 59"/>
              <a:gd name="T37" fmla="*/ 1 h 61"/>
              <a:gd name="T38" fmla="*/ 41 w 59"/>
              <a:gd name="T39" fmla="*/ 2 h 61"/>
              <a:gd name="T40" fmla="*/ 36 w 59"/>
              <a:gd name="T41" fmla="*/ 5 h 61"/>
              <a:gd name="T42" fmla="*/ 32 w 59"/>
              <a:gd name="T43" fmla="*/ 8 h 61"/>
              <a:gd name="T44" fmla="*/ 27 w 59"/>
              <a:gd name="T45" fmla="*/ 11 h 61"/>
              <a:gd name="T46" fmla="*/ 23 w 59"/>
              <a:gd name="T47" fmla="*/ 14 h 61"/>
              <a:gd name="T48" fmla="*/ 17 w 59"/>
              <a:gd name="T49" fmla="*/ 18 h 61"/>
              <a:gd name="T50" fmla="*/ 15 w 59"/>
              <a:gd name="T51" fmla="*/ 22 h 61"/>
              <a:gd name="T52" fmla="*/ 11 w 59"/>
              <a:gd name="T53" fmla="*/ 28 h 61"/>
              <a:gd name="T54" fmla="*/ 8 w 59"/>
              <a:gd name="T55" fmla="*/ 32 h 61"/>
              <a:gd name="T56" fmla="*/ 6 w 59"/>
              <a:gd name="T57" fmla="*/ 37 h 61"/>
              <a:gd name="T58" fmla="*/ 3 w 59"/>
              <a:gd name="T59" fmla="*/ 43 h 61"/>
              <a:gd name="T60" fmla="*/ 2 w 59"/>
              <a:gd name="T61" fmla="*/ 49 h 61"/>
              <a:gd name="T62" fmla="*/ 2 w 59"/>
              <a:gd name="T63" fmla="*/ 56 h 61"/>
              <a:gd name="T64" fmla="*/ 0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12" y="61"/>
                </a:moveTo>
                <a:lnTo>
                  <a:pt x="12" y="59"/>
                </a:lnTo>
                <a:lnTo>
                  <a:pt x="12" y="57"/>
                </a:lnTo>
                <a:lnTo>
                  <a:pt x="12" y="54"/>
                </a:lnTo>
                <a:lnTo>
                  <a:pt x="14" y="52"/>
                </a:lnTo>
                <a:lnTo>
                  <a:pt x="14" y="49"/>
                </a:lnTo>
                <a:lnTo>
                  <a:pt x="14" y="47"/>
                </a:lnTo>
                <a:lnTo>
                  <a:pt x="15" y="44"/>
                </a:lnTo>
                <a:lnTo>
                  <a:pt x="16" y="42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8" y="25"/>
                </a:lnTo>
                <a:lnTo>
                  <a:pt x="29" y="23"/>
                </a:lnTo>
                <a:lnTo>
                  <a:pt x="31" y="22"/>
                </a:lnTo>
                <a:lnTo>
                  <a:pt x="33" y="21"/>
                </a:lnTo>
                <a:lnTo>
                  <a:pt x="35" y="19"/>
                </a:lnTo>
                <a:lnTo>
                  <a:pt x="37" y="18"/>
                </a:lnTo>
                <a:lnTo>
                  <a:pt x="38" y="16"/>
                </a:lnTo>
                <a:lnTo>
                  <a:pt x="41" y="15"/>
                </a:lnTo>
                <a:lnTo>
                  <a:pt x="42" y="15"/>
                </a:lnTo>
                <a:lnTo>
                  <a:pt x="45" y="14"/>
                </a:lnTo>
                <a:lnTo>
                  <a:pt x="48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7" y="12"/>
                </a:lnTo>
                <a:lnTo>
                  <a:pt x="59" y="12"/>
                </a:lnTo>
                <a:lnTo>
                  <a:pt x="59" y="0"/>
                </a:lnTo>
                <a:lnTo>
                  <a:pt x="55" y="0"/>
                </a:lnTo>
                <a:lnTo>
                  <a:pt x="53" y="0"/>
                </a:lnTo>
                <a:lnTo>
                  <a:pt x="50" y="1"/>
                </a:lnTo>
                <a:lnTo>
                  <a:pt x="48" y="1"/>
                </a:lnTo>
                <a:lnTo>
                  <a:pt x="45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2" y="8"/>
                </a:lnTo>
                <a:lnTo>
                  <a:pt x="29" y="9"/>
                </a:lnTo>
                <a:lnTo>
                  <a:pt x="27" y="11"/>
                </a:lnTo>
                <a:lnTo>
                  <a:pt x="24" y="12"/>
                </a:lnTo>
                <a:lnTo>
                  <a:pt x="23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5" y="22"/>
                </a:lnTo>
                <a:lnTo>
                  <a:pt x="12" y="25"/>
                </a:lnTo>
                <a:lnTo>
                  <a:pt x="11" y="28"/>
                </a:lnTo>
                <a:lnTo>
                  <a:pt x="10" y="29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49"/>
                </a:lnTo>
                <a:lnTo>
                  <a:pt x="2" y="53"/>
                </a:lnTo>
                <a:lnTo>
                  <a:pt x="2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6" name="Freeform 174"/>
          <p:cNvSpPr>
            <a:spLocks/>
          </p:cNvSpPr>
          <p:nvPr/>
        </p:nvSpPr>
        <p:spPr bwMode="auto">
          <a:xfrm>
            <a:off x="4683125" y="4976813"/>
            <a:ext cx="92075" cy="96837"/>
          </a:xfrm>
          <a:custGeom>
            <a:avLst/>
            <a:gdLst>
              <a:gd name="T0" fmla="*/ 54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1 w 58"/>
              <a:gd name="T19" fmla="*/ 25 h 61"/>
              <a:gd name="T20" fmla="*/ 8 w 58"/>
              <a:gd name="T21" fmla="*/ 29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2 h 61"/>
              <a:gd name="T38" fmla="*/ 13 w 58"/>
              <a:gd name="T39" fmla="*/ 47 h 61"/>
              <a:gd name="T40" fmla="*/ 14 w 58"/>
              <a:gd name="T41" fmla="*/ 42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5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0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8" y="29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59"/>
                </a:lnTo>
                <a:lnTo>
                  <a:pt x="11" y="57"/>
                </a:lnTo>
                <a:lnTo>
                  <a:pt x="11" y="54"/>
                </a:lnTo>
                <a:lnTo>
                  <a:pt x="12" y="52"/>
                </a:lnTo>
                <a:lnTo>
                  <a:pt x="12" y="49"/>
                </a:lnTo>
                <a:lnTo>
                  <a:pt x="13" y="47"/>
                </a:lnTo>
                <a:lnTo>
                  <a:pt x="13" y="44"/>
                </a:lnTo>
                <a:lnTo>
                  <a:pt x="14" y="42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4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5"/>
                </a:lnTo>
                <a:lnTo>
                  <a:pt x="41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7" name="Freeform 175"/>
          <p:cNvSpPr>
            <a:spLocks/>
          </p:cNvSpPr>
          <p:nvPr/>
        </p:nvSpPr>
        <p:spPr bwMode="auto">
          <a:xfrm>
            <a:off x="4775200" y="4976813"/>
            <a:ext cx="90488" cy="96837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5 w 57"/>
              <a:gd name="T5" fmla="*/ 46 h 61"/>
              <a:gd name="T6" fmla="*/ 53 w 57"/>
              <a:gd name="T7" fmla="*/ 40 h 61"/>
              <a:gd name="T8" fmla="*/ 51 w 57"/>
              <a:gd name="T9" fmla="*/ 35 h 61"/>
              <a:gd name="T10" fmla="*/ 48 w 57"/>
              <a:gd name="T11" fmla="*/ 29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8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5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2 h 61"/>
              <a:gd name="T58" fmla="*/ 44 w 57"/>
              <a:gd name="T59" fmla="*/ 47 h 61"/>
              <a:gd name="T60" fmla="*/ 45 w 57"/>
              <a:gd name="T61" fmla="*/ 52 h 61"/>
              <a:gd name="T62" fmla="*/ 45 w 57"/>
              <a:gd name="T63" fmla="*/ 57 h 61"/>
              <a:gd name="T64" fmla="*/ 45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49"/>
                </a:lnTo>
                <a:lnTo>
                  <a:pt x="55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1" y="35"/>
                </a:lnTo>
                <a:lnTo>
                  <a:pt x="49" y="32"/>
                </a:lnTo>
                <a:lnTo>
                  <a:pt x="48" y="29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8" y="1"/>
                </a:lnTo>
                <a:lnTo>
                  <a:pt x="5" y="0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5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2"/>
                </a:lnTo>
                <a:lnTo>
                  <a:pt x="43" y="44"/>
                </a:lnTo>
                <a:lnTo>
                  <a:pt x="44" y="47"/>
                </a:lnTo>
                <a:lnTo>
                  <a:pt x="44" y="49"/>
                </a:lnTo>
                <a:lnTo>
                  <a:pt x="45" y="52"/>
                </a:lnTo>
                <a:lnTo>
                  <a:pt x="45" y="54"/>
                </a:lnTo>
                <a:lnTo>
                  <a:pt x="45" y="57"/>
                </a:lnTo>
                <a:lnTo>
                  <a:pt x="45" y="59"/>
                </a:lnTo>
                <a:lnTo>
                  <a:pt x="45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8" name="Freeform 176"/>
          <p:cNvSpPr>
            <a:spLocks/>
          </p:cNvSpPr>
          <p:nvPr/>
        </p:nvSpPr>
        <p:spPr bwMode="auto">
          <a:xfrm>
            <a:off x="4608513" y="4976813"/>
            <a:ext cx="92075" cy="96837"/>
          </a:xfrm>
          <a:custGeom>
            <a:avLst/>
            <a:gdLst>
              <a:gd name="T0" fmla="*/ 3 w 58"/>
              <a:gd name="T1" fmla="*/ 12 h 61"/>
              <a:gd name="T2" fmla="*/ 6 w 58"/>
              <a:gd name="T3" fmla="*/ 12 h 61"/>
              <a:gd name="T4" fmla="*/ 12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7 w 58"/>
              <a:gd name="T13" fmla="*/ 22 h 61"/>
              <a:gd name="T14" fmla="*/ 31 w 58"/>
              <a:gd name="T15" fmla="*/ 25 h 61"/>
              <a:gd name="T16" fmla="*/ 34 w 58"/>
              <a:gd name="T17" fmla="*/ 28 h 61"/>
              <a:gd name="T18" fmla="*/ 38 w 58"/>
              <a:gd name="T19" fmla="*/ 32 h 61"/>
              <a:gd name="T20" fmla="*/ 39 w 58"/>
              <a:gd name="T21" fmla="*/ 36 h 61"/>
              <a:gd name="T22" fmla="*/ 42 w 58"/>
              <a:gd name="T23" fmla="*/ 40 h 61"/>
              <a:gd name="T24" fmla="*/ 43 w 58"/>
              <a:gd name="T25" fmla="*/ 44 h 61"/>
              <a:gd name="T26" fmla="*/ 44 w 58"/>
              <a:gd name="T27" fmla="*/ 49 h 61"/>
              <a:gd name="T28" fmla="*/ 46 w 58"/>
              <a:gd name="T29" fmla="*/ 54 h 61"/>
              <a:gd name="T30" fmla="*/ 47 w 58"/>
              <a:gd name="T31" fmla="*/ 59 h 61"/>
              <a:gd name="T32" fmla="*/ 58 w 58"/>
              <a:gd name="T33" fmla="*/ 61 h 61"/>
              <a:gd name="T34" fmla="*/ 58 w 58"/>
              <a:gd name="T35" fmla="*/ 56 h 61"/>
              <a:gd name="T36" fmla="*/ 56 w 58"/>
              <a:gd name="T37" fmla="*/ 49 h 61"/>
              <a:gd name="T38" fmla="*/ 55 w 58"/>
              <a:gd name="T39" fmla="*/ 43 h 61"/>
              <a:gd name="T40" fmla="*/ 54 w 58"/>
              <a:gd name="T41" fmla="*/ 37 h 61"/>
              <a:gd name="T42" fmla="*/ 51 w 58"/>
              <a:gd name="T43" fmla="*/ 32 h 61"/>
              <a:gd name="T44" fmla="*/ 47 w 58"/>
              <a:gd name="T45" fmla="*/ 28 h 61"/>
              <a:gd name="T46" fmla="*/ 44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7 w 58"/>
              <a:gd name="T55" fmla="*/ 8 h 61"/>
              <a:gd name="T56" fmla="*/ 22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5 w 58"/>
              <a:gd name="T63" fmla="*/ 0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5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8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2"/>
                </a:lnTo>
                <a:lnTo>
                  <a:pt x="43" y="44"/>
                </a:lnTo>
                <a:lnTo>
                  <a:pt x="44" y="47"/>
                </a:lnTo>
                <a:lnTo>
                  <a:pt x="44" y="49"/>
                </a:lnTo>
                <a:lnTo>
                  <a:pt x="46" y="52"/>
                </a:lnTo>
                <a:lnTo>
                  <a:pt x="46" y="54"/>
                </a:lnTo>
                <a:lnTo>
                  <a:pt x="46" y="57"/>
                </a:lnTo>
                <a:lnTo>
                  <a:pt x="47" y="59"/>
                </a:lnTo>
                <a:lnTo>
                  <a:pt x="47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49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29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9" name="Freeform 177"/>
          <p:cNvSpPr>
            <a:spLocks/>
          </p:cNvSpPr>
          <p:nvPr/>
        </p:nvSpPr>
        <p:spPr bwMode="auto">
          <a:xfrm>
            <a:off x="4516438" y="4976813"/>
            <a:ext cx="92075" cy="96837"/>
          </a:xfrm>
          <a:custGeom>
            <a:avLst/>
            <a:gdLst>
              <a:gd name="T0" fmla="*/ 11 w 58"/>
              <a:gd name="T1" fmla="*/ 59 h 61"/>
              <a:gd name="T2" fmla="*/ 12 w 58"/>
              <a:gd name="T3" fmla="*/ 54 h 61"/>
              <a:gd name="T4" fmla="*/ 12 w 58"/>
              <a:gd name="T5" fmla="*/ 49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3 w 58"/>
              <a:gd name="T15" fmla="*/ 28 h 61"/>
              <a:gd name="T16" fmla="*/ 27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7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0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0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0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49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59"/>
                </a:lnTo>
                <a:lnTo>
                  <a:pt x="11" y="57"/>
                </a:lnTo>
                <a:lnTo>
                  <a:pt x="12" y="54"/>
                </a:lnTo>
                <a:lnTo>
                  <a:pt x="12" y="52"/>
                </a:lnTo>
                <a:lnTo>
                  <a:pt x="12" y="49"/>
                </a:lnTo>
                <a:lnTo>
                  <a:pt x="13" y="47"/>
                </a:lnTo>
                <a:lnTo>
                  <a:pt x="13" y="44"/>
                </a:lnTo>
                <a:lnTo>
                  <a:pt x="15" y="42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7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5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0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8" y="29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2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0" name="Freeform 178"/>
          <p:cNvSpPr>
            <a:spLocks/>
          </p:cNvSpPr>
          <p:nvPr/>
        </p:nvSpPr>
        <p:spPr bwMode="auto">
          <a:xfrm>
            <a:off x="4351338" y="4976813"/>
            <a:ext cx="90487" cy="96837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8 w 57"/>
              <a:gd name="T15" fmla="*/ 16 h 61"/>
              <a:gd name="T16" fmla="*/ 14 w 57"/>
              <a:gd name="T17" fmla="*/ 21 h 61"/>
              <a:gd name="T18" fmla="*/ 11 w 57"/>
              <a:gd name="T19" fmla="*/ 25 h 61"/>
              <a:gd name="T20" fmla="*/ 7 w 57"/>
              <a:gd name="T21" fmla="*/ 29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0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2 h 61"/>
              <a:gd name="T38" fmla="*/ 13 w 57"/>
              <a:gd name="T39" fmla="*/ 47 h 61"/>
              <a:gd name="T40" fmla="*/ 14 w 57"/>
              <a:gd name="T41" fmla="*/ 42 h 61"/>
              <a:gd name="T42" fmla="*/ 17 w 57"/>
              <a:gd name="T43" fmla="*/ 37 h 61"/>
              <a:gd name="T44" fmla="*/ 18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5 h 61"/>
              <a:gd name="T58" fmla="*/ 43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0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4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7" y="29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59"/>
                </a:lnTo>
                <a:lnTo>
                  <a:pt x="11" y="57"/>
                </a:lnTo>
                <a:lnTo>
                  <a:pt x="11" y="54"/>
                </a:lnTo>
                <a:lnTo>
                  <a:pt x="11" y="52"/>
                </a:lnTo>
                <a:lnTo>
                  <a:pt x="11" y="49"/>
                </a:lnTo>
                <a:lnTo>
                  <a:pt x="13" y="47"/>
                </a:lnTo>
                <a:lnTo>
                  <a:pt x="14" y="44"/>
                </a:lnTo>
                <a:lnTo>
                  <a:pt x="14" y="42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8" y="33"/>
                </a:lnTo>
                <a:lnTo>
                  <a:pt x="19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5"/>
                </a:lnTo>
                <a:lnTo>
                  <a:pt x="42" y="15"/>
                </a:lnTo>
                <a:lnTo>
                  <a:pt x="43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1" name="Freeform 179"/>
          <p:cNvSpPr>
            <a:spLocks/>
          </p:cNvSpPr>
          <p:nvPr/>
        </p:nvSpPr>
        <p:spPr bwMode="auto">
          <a:xfrm>
            <a:off x="4441825" y="4976813"/>
            <a:ext cx="92075" cy="96837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7 w 58"/>
              <a:gd name="T5" fmla="*/ 46 h 61"/>
              <a:gd name="T6" fmla="*/ 54 w 58"/>
              <a:gd name="T7" fmla="*/ 40 h 61"/>
              <a:gd name="T8" fmla="*/ 53 w 58"/>
              <a:gd name="T9" fmla="*/ 35 h 61"/>
              <a:gd name="T10" fmla="*/ 50 w 58"/>
              <a:gd name="T11" fmla="*/ 29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5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1 w 58"/>
              <a:gd name="T55" fmla="*/ 37 h 61"/>
              <a:gd name="T56" fmla="*/ 43 w 58"/>
              <a:gd name="T57" fmla="*/ 42 h 61"/>
              <a:gd name="T58" fmla="*/ 45 w 58"/>
              <a:gd name="T59" fmla="*/ 47 h 61"/>
              <a:gd name="T60" fmla="*/ 46 w 58"/>
              <a:gd name="T61" fmla="*/ 52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7" y="49"/>
                </a:lnTo>
                <a:lnTo>
                  <a:pt x="57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29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5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1" y="37"/>
                </a:lnTo>
                <a:lnTo>
                  <a:pt x="42" y="40"/>
                </a:lnTo>
                <a:lnTo>
                  <a:pt x="43" y="42"/>
                </a:lnTo>
                <a:lnTo>
                  <a:pt x="45" y="44"/>
                </a:lnTo>
                <a:lnTo>
                  <a:pt x="45" y="47"/>
                </a:lnTo>
                <a:lnTo>
                  <a:pt x="46" y="49"/>
                </a:lnTo>
                <a:lnTo>
                  <a:pt x="46" y="52"/>
                </a:lnTo>
                <a:lnTo>
                  <a:pt x="46" y="54"/>
                </a:lnTo>
                <a:lnTo>
                  <a:pt x="47" y="57"/>
                </a:lnTo>
                <a:lnTo>
                  <a:pt x="47" y="59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2" name="Freeform 180"/>
          <p:cNvSpPr>
            <a:spLocks/>
          </p:cNvSpPr>
          <p:nvPr/>
        </p:nvSpPr>
        <p:spPr bwMode="auto">
          <a:xfrm>
            <a:off x="2444750" y="4708525"/>
            <a:ext cx="4735513" cy="80963"/>
          </a:xfrm>
          <a:custGeom>
            <a:avLst/>
            <a:gdLst>
              <a:gd name="T0" fmla="*/ 2983 w 2983"/>
              <a:gd name="T1" fmla="*/ 25 h 51"/>
              <a:gd name="T2" fmla="*/ 2983 w 2983"/>
              <a:gd name="T3" fmla="*/ 0 h 51"/>
              <a:gd name="T4" fmla="*/ 0 w 2983"/>
              <a:gd name="T5" fmla="*/ 0 h 51"/>
              <a:gd name="T6" fmla="*/ 0 w 2983"/>
              <a:gd name="T7" fmla="*/ 51 h 51"/>
              <a:gd name="T8" fmla="*/ 2983 w 2983"/>
              <a:gd name="T9" fmla="*/ 51 h 51"/>
              <a:gd name="T10" fmla="*/ 2983 w 2983"/>
              <a:gd name="T11" fmla="*/ 25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83"/>
              <a:gd name="T19" fmla="*/ 0 h 51"/>
              <a:gd name="T20" fmla="*/ 2983 w 2983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83" h="51">
                <a:moveTo>
                  <a:pt x="2983" y="25"/>
                </a:moveTo>
                <a:lnTo>
                  <a:pt x="2983" y="0"/>
                </a:lnTo>
                <a:lnTo>
                  <a:pt x="0" y="0"/>
                </a:lnTo>
                <a:lnTo>
                  <a:pt x="0" y="51"/>
                </a:lnTo>
                <a:lnTo>
                  <a:pt x="2983" y="51"/>
                </a:lnTo>
                <a:lnTo>
                  <a:pt x="298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3" name="Freeform 181"/>
          <p:cNvSpPr>
            <a:spLocks/>
          </p:cNvSpPr>
          <p:nvPr/>
        </p:nvSpPr>
        <p:spPr bwMode="auto">
          <a:xfrm>
            <a:off x="2444750" y="4841875"/>
            <a:ext cx="4735513" cy="80963"/>
          </a:xfrm>
          <a:custGeom>
            <a:avLst/>
            <a:gdLst>
              <a:gd name="T0" fmla="*/ 2983 w 2983"/>
              <a:gd name="T1" fmla="*/ 26 h 51"/>
              <a:gd name="T2" fmla="*/ 2983 w 2983"/>
              <a:gd name="T3" fmla="*/ 0 h 51"/>
              <a:gd name="T4" fmla="*/ 0 w 2983"/>
              <a:gd name="T5" fmla="*/ 0 h 51"/>
              <a:gd name="T6" fmla="*/ 0 w 2983"/>
              <a:gd name="T7" fmla="*/ 51 h 51"/>
              <a:gd name="T8" fmla="*/ 2983 w 2983"/>
              <a:gd name="T9" fmla="*/ 51 h 51"/>
              <a:gd name="T10" fmla="*/ 2983 w 2983"/>
              <a:gd name="T11" fmla="*/ 26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83"/>
              <a:gd name="T19" fmla="*/ 0 h 51"/>
              <a:gd name="T20" fmla="*/ 2983 w 2983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83" h="51">
                <a:moveTo>
                  <a:pt x="2983" y="26"/>
                </a:moveTo>
                <a:lnTo>
                  <a:pt x="2983" y="0"/>
                </a:lnTo>
                <a:lnTo>
                  <a:pt x="0" y="0"/>
                </a:lnTo>
                <a:lnTo>
                  <a:pt x="0" y="51"/>
                </a:lnTo>
                <a:lnTo>
                  <a:pt x="2983" y="51"/>
                </a:lnTo>
                <a:lnTo>
                  <a:pt x="298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4" name="Freeform 182"/>
          <p:cNvSpPr>
            <a:spLocks/>
          </p:cNvSpPr>
          <p:nvPr/>
        </p:nvSpPr>
        <p:spPr bwMode="auto">
          <a:xfrm>
            <a:off x="2435225" y="3914775"/>
            <a:ext cx="19050" cy="649288"/>
          </a:xfrm>
          <a:custGeom>
            <a:avLst/>
            <a:gdLst>
              <a:gd name="T0" fmla="*/ 6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6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6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5" name="Freeform 183"/>
          <p:cNvSpPr>
            <a:spLocks/>
          </p:cNvSpPr>
          <p:nvPr/>
        </p:nvSpPr>
        <p:spPr bwMode="auto">
          <a:xfrm>
            <a:off x="3741738" y="3914775"/>
            <a:ext cx="19050" cy="649288"/>
          </a:xfrm>
          <a:custGeom>
            <a:avLst/>
            <a:gdLst>
              <a:gd name="T0" fmla="*/ 5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5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5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6" name="Freeform 184"/>
          <p:cNvSpPr>
            <a:spLocks/>
          </p:cNvSpPr>
          <p:nvPr/>
        </p:nvSpPr>
        <p:spPr bwMode="auto">
          <a:xfrm>
            <a:off x="4117975" y="3914775"/>
            <a:ext cx="19050" cy="649288"/>
          </a:xfrm>
          <a:custGeom>
            <a:avLst/>
            <a:gdLst>
              <a:gd name="T0" fmla="*/ 7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7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7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7" name="Freeform 185"/>
          <p:cNvSpPr>
            <a:spLocks/>
          </p:cNvSpPr>
          <p:nvPr/>
        </p:nvSpPr>
        <p:spPr bwMode="auto">
          <a:xfrm>
            <a:off x="5424488" y="3914775"/>
            <a:ext cx="19050" cy="649288"/>
          </a:xfrm>
          <a:custGeom>
            <a:avLst/>
            <a:gdLst>
              <a:gd name="T0" fmla="*/ 7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7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7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8" name="Freeform 186"/>
          <p:cNvSpPr>
            <a:spLocks/>
          </p:cNvSpPr>
          <p:nvPr/>
        </p:nvSpPr>
        <p:spPr bwMode="auto">
          <a:xfrm>
            <a:off x="5865813" y="3914775"/>
            <a:ext cx="19050" cy="649288"/>
          </a:xfrm>
          <a:custGeom>
            <a:avLst/>
            <a:gdLst>
              <a:gd name="T0" fmla="*/ 5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5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5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9" name="Freeform 187"/>
          <p:cNvSpPr>
            <a:spLocks/>
          </p:cNvSpPr>
          <p:nvPr/>
        </p:nvSpPr>
        <p:spPr bwMode="auto">
          <a:xfrm>
            <a:off x="7170738" y="3914775"/>
            <a:ext cx="19050" cy="649288"/>
          </a:xfrm>
          <a:custGeom>
            <a:avLst/>
            <a:gdLst>
              <a:gd name="T0" fmla="*/ 6 w 12"/>
              <a:gd name="T1" fmla="*/ 409 h 409"/>
              <a:gd name="T2" fmla="*/ 12 w 12"/>
              <a:gd name="T3" fmla="*/ 409 h 409"/>
              <a:gd name="T4" fmla="*/ 12 w 12"/>
              <a:gd name="T5" fmla="*/ 0 h 409"/>
              <a:gd name="T6" fmla="*/ 0 w 12"/>
              <a:gd name="T7" fmla="*/ 0 h 409"/>
              <a:gd name="T8" fmla="*/ 0 w 12"/>
              <a:gd name="T9" fmla="*/ 409 h 409"/>
              <a:gd name="T10" fmla="*/ 6 w 12"/>
              <a:gd name="T11" fmla="*/ 409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6" y="409"/>
                </a:moveTo>
                <a:lnTo>
                  <a:pt x="12" y="409"/>
                </a:lnTo>
                <a:lnTo>
                  <a:pt x="12" y="0"/>
                </a:lnTo>
                <a:lnTo>
                  <a:pt x="0" y="0"/>
                </a:lnTo>
                <a:lnTo>
                  <a:pt x="0" y="409"/>
                </a:lnTo>
                <a:lnTo>
                  <a:pt x="6" y="40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70" name="Text Box 188"/>
          <p:cNvSpPr txBox="1">
            <a:spLocks noChangeArrowheads="1"/>
          </p:cNvSpPr>
          <p:nvPr/>
        </p:nvSpPr>
        <p:spPr bwMode="auto">
          <a:xfrm>
            <a:off x="5654675" y="5280025"/>
            <a:ext cx="533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I</a:t>
            </a:r>
            <a:r>
              <a:rPr lang="en-US" sz="2400" i="1" baseline="-25000">
                <a:latin typeface="Times New Roman" pitchFamily="18" charset="0"/>
              </a:rPr>
              <a:t>B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46271" name="Text Box 189"/>
          <p:cNvSpPr txBox="1">
            <a:spLocks noChangeArrowheads="1"/>
          </p:cNvSpPr>
          <p:nvPr/>
        </p:nvSpPr>
        <p:spPr bwMode="auto">
          <a:xfrm>
            <a:off x="5867400" y="2444750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3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3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46272" name="Text Box 190"/>
          <p:cNvSpPr txBox="1">
            <a:spLocks noChangeArrowheads="1"/>
          </p:cNvSpPr>
          <p:nvPr/>
        </p:nvSpPr>
        <p:spPr bwMode="auto">
          <a:xfrm>
            <a:off x="4130675" y="2436813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2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2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46273" name="Text Box 191"/>
          <p:cNvSpPr txBox="1">
            <a:spLocks noChangeArrowheads="1"/>
          </p:cNvSpPr>
          <p:nvPr/>
        </p:nvSpPr>
        <p:spPr bwMode="auto">
          <a:xfrm>
            <a:off x="2454275" y="2436813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1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1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46274" name="Text Box 192"/>
          <p:cNvSpPr txBox="1">
            <a:spLocks noChangeArrowheads="1"/>
          </p:cNvSpPr>
          <p:nvPr/>
        </p:nvSpPr>
        <p:spPr bwMode="auto">
          <a:xfrm>
            <a:off x="7635875" y="3070225"/>
            <a:ext cx="762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i="1">
                <a:latin typeface="Times New Roman" pitchFamily="18" charset="0"/>
              </a:rPr>
              <a:t>...</a:t>
            </a:r>
          </a:p>
        </p:txBody>
      </p:sp>
      <p:sp>
        <p:nvSpPr>
          <p:cNvPr id="46275" name="Text Box 193"/>
          <p:cNvSpPr txBox="1">
            <a:spLocks noChangeArrowheads="1"/>
          </p:cNvSpPr>
          <p:nvPr/>
        </p:nvSpPr>
        <p:spPr bwMode="auto">
          <a:xfrm>
            <a:off x="1616075" y="3070225"/>
            <a:ext cx="762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i="1">
                <a:latin typeface="Times New Roman" pitchFamily="18" charset="0"/>
              </a:rPr>
              <a:t>...</a:t>
            </a:r>
          </a:p>
        </p:txBody>
      </p:sp>
      <p:sp>
        <p:nvSpPr>
          <p:cNvPr id="46276" name="Text Box 194"/>
          <p:cNvSpPr txBox="1">
            <a:spLocks noChangeArrowheads="1"/>
          </p:cNvSpPr>
          <p:nvPr/>
        </p:nvSpPr>
        <p:spPr bwMode="auto">
          <a:xfrm>
            <a:off x="473075" y="1470025"/>
            <a:ext cx="2743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 dirty="0">
                <a:latin typeface="+mn-lt"/>
              </a:rPr>
              <a:t>external dampers</a:t>
            </a:r>
            <a:endParaRPr lang="en-US" sz="2000" i="1" dirty="0">
              <a:latin typeface="+mn-lt"/>
            </a:endParaRPr>
          </a:p>
        </p:txBody>
      </p:sp>
      <p:sp>
        <p:nvSpPr>
          <p:cNvPr id="46277" name="Line 195"/>
          <p:cNvSpPr>
            <a:spLocks noChangeShapeType="1"/>
          </p:cNvSpPr>
          <p:nvPr/>
        </p:nvSpPr>
        <p:spPr bwMode="auto">
          <a:xfrm>
            <a:off x="3902075" y="1927225"/>
            <a:ext cx="9144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78" name="Line 196"/>
          <p:cNvSpPr>
            <a:spLocks noChangeShapeType="1"/>
          </p:cNvSpPr>
          <p:nvPr/>
        </p:nvSpPr>
        <p:spPr bwMode="auto">
          <a:xfrm flipH="1">
            <a:off x="3216275" y="1927225"/>
            <a:ext cx="685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79" name="Line 197"/>
          <p:cNvSpPr>
            <a:spLocks noChangeShapeType="1"/>
          </p:cNvSpPr>
          <p:nvPr/>
        </p:nvSpPr>
        <p:spPr bwMode="auto">
          <a:xfrm>
            <a:off x="3902075" y="1927225"/>
            <a:ext cx="2362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80" name="Line 198"/>
          <p:cNvSpPr>
            <a:spLocks noChangeShapeType="1"/>
          </p:cNvSpPr>
          <p:nvPr/>
        </p:nvSpPr>
        <p:spPr bwMode="auto">
          <a:xfrm flipH="1" flipV="1">
            <a:off x="3292475" y="1774825"/>
            <a:ext cx="6096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81" name="Text Box 199"/>
          <p:cNvSpPr txBox="1">
            <a:spLocks noChangeArrowheads="1"/>
          </p:cNvSpPr>
          <p:nvPr/>
        </p:nvSpPr>
        <p:spPr bwMode="auto">
          <a:xfrm>
            <a:off x="28352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1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46282" name="Text Box 200"/>
          <p:cNvSpPr txBox="1">
            <a:spLocks noChangeArrowheads="1"/>
          </p:cNvSpPr>
          <p:nvPr/>
        </p:nvSpPr>
        <p:spPr bwMode="auto">
          <a:xfrm>
            <a:off x="62642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3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46283" name="Text Box 201"/>
          <p:cNvSpPr txBox="1">
            <a:spLocks noChangeArrowheads="1"/>
          </p:cNvSpPr>
          <p:nvPr/>
        </p:nvSpPr>
        <p:spPr bwMode="auto">
          <a:xfrm>
            <a:off x="45116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2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7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Pillbox: 1</a:t>
            </a:r>
            <a:r>
              <a:rPr lang="en-GB" baseline="30000" dirty="0" smtClean="0"/>
              <a:t>st</a:t>
            </a:r>
            <a:r>
              <a:rPr lang="en-GB" dirty="0" smtClean="0"/>
              <a:t> dipole mode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76793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127974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215206" y="85723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667394" y="849295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+mn-lt"/>
              </a:rPr>
              <a:t>TM</a:t>
            </a:r>
            <a:r>
              <a:rPr lang="en-US" sz="1800" baseline="-25000" dirty="0" smtClean="0">
                <a:latin typeface="+mn-lt"/>
              </a:rPr>
              <a:t>110</a:t>
            </a:r>
            <a:r>
              <a:rPr lang="en-US" sz="1800" dirty="0" smtClean="0">
                <a:latin typeface="+mn-lt"/>
              </a:rPr>
              <a:t>-mode</a:t>
            </a:r>
            <a:endParaRPr lang="en-US" sz="1800" dirty="0">
              <a:latin typeface="+mn-lt"/>
            </a:endParaRPr>
          </a:p>
        </p:txBody>
      </p:sp>
      <p:pic>
        <p:nvPicPr>
          <p:cNvPr id="13" name="Picture 12" descr="pill0r-E1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7794" y="1366856"/>
            <a:ext cx="2295525" cy="4705350"/>
          </a:xfrm>
          <a:prstGeom prst="rect">
            <a:avLst/>
          </a:prstGeom>
        </p:spPr>
      </p:pic>
      <p:pic>
        <p:nvPicPr>
          <p:cNvPr id="14" name="Picture 13" descr="pill0r-H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1132" y="1366856"/>
            <a:ext cx="2295525" cy="470535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6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Panofsky-Wenzel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4" name="Text Box 5"/>
              <p:cNvSpPr txBox="1">
                <a:spLocks noChangeArrowheads="1"/>
              </p:cNvSpPr>
              <p:nvPr/>
            </p:nvSpPr>
            <p:spPr bwMode="auto">
              <a:xfrm>
                <a:off x="735013" y="914400"/>
                <a:ext cx="6894512" cy="1956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000" dirty="0" smtClean="0">
                    <a:latin typeface="+mn-lt"/>
                  </a:rPr>
                  <a:t>For particles moving virtually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>
                    <a:latin typeface="+mn-lt"/>
                  </a:rPr>
                  <a:t>, the integrated transverse force (kick) can be determined from the transverse variation of the integrated longitudinal force</a:t>
                </a:r>
                <a:r>
                  <a:rPr lang="en-US" sz="2000" dirty="0" smtClean="0">
                    <a:latin typeface="+mn-lt"/>
                  </a:rPr>
                  <a:t>!</a:t>
                </a:r>
              </a:p>
              <a:p>
                <a:endParaRPr lang="en-US" sz="2000" dirty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ⅉ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7654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013" y="914400"/>
                <a:ext cx="6894512" cy="1956113"/>
              </a:xfrm>
              <a:prstGeom prst="rect">
                <a:avLst/>
              </a:prstGeom>
              <a:blipFill rotWithShape="0">
                <a:blip r:embed="rId3"/>
                <a:stretch>
                  <a:fillRect l="-973" t="-1558" r="-53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492125" y="579120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W.K.H. Panofsky, W.A. Wenzel: “Some Considerations Concerning the Transverse Deflection of Charged Particles in Radio-Frequency Fields”, RSI </a:t>
            </a:r>
            <a:r>
              <a:rPr lang="en-US" sz="1400" b="1" dirty="0">
                <a:latin typeface="Times New Roman" pitchFamily="18" charset="0"/>
              </a:rPr>
              <a:t>27</a:t>
            </a:r>
            <a:r>
              <a:rPr lang="en-US" sz="1400" dirty="0">
                <a:latin typeface="Times New Roman" pitchFamily="18" charset="0"/>
              </a:rPr>
              <a:t>, 1957]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831850" y="3251200"/>
            <a:ext cx="689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+mn-lt"/>
              </a:rPr>
              <a:t>Pure TE modes: No net transverse force !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854075" y="3930650"/>
            <a:ext cx="68929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+mn-lt"/>
              </a:rPr>
              <a:t>Transverse modes are characterized by</a:t>
            </a:r>
          </a:p>
          <a:p>
            <a:pPr>
              <a:buFontTx/>
              <a:buChar char="•"/>
            </a:pPr>
            <a:r>
              <a:rPr lang="en-US" sz="2000" dirty="0">
                <a:latin typeface="+mn-lt"/>
              </a:rPr>
              <a:t> the transverse impedance in </a:t>
            </a:r>
            <a:r>
              <a:rPr lang="el-GR" sz="2000" b="1" i="1" dirty="0" smtClean="0">
                <a:latin typeface="+mn-lt"/>
              </a:rPr>
              <a:t>ω</a:t>
            </a:r>
            <a:r>
              <a:rPr lang="en-US" sz="2000" dirty="0" smtClean="0">
                <a:latin typeface="+mn-lt"/>
              </a:rPr>
              <a:t>-domain</a:t>
            </a:r>
            <a:endParaRPr lang="en-US" sz="2000" dirty="0">
              <a:latin typeface="+mn-lt"/>
            </a:endParaRPr>
          </a:p>
          <a:p>
            <a:pPr>
              <a:buFontTx/>
              <a:buChar char="•"/>
            </a:pPr>
            <a:r>
              <a:rPr lang="en-US" sz="2000" dirty="0">
                <a:latin typeface="+mn-lt"/>
              </a:rPr>
              <a:t> the transverse loss factor (kick factor) in </a:t>
            </a:r>
            <a:r>
              <a:rPr lang="en-US" sz="2000" b="1" i="1" dirty="0">
                <a:latin typeface="+mn-lt"/>
              </a:rPr>
              <a:t>t</a:t>
            </a:r>
            <a:r>
              <a:rPr lang="en-US" sz="2000" dirty="0">
                <a:latin typeface="+mn-lt"/>
              </a:rPr>
              <a:t>-domain 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3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239151" y="98792"/>
            <a:ext cx="8229600" cy="787473"/>
          </a:xfrm>
        </p:spPr>
        <p:txBody>
          <a:bodyPr/>
          <a:lstStyle/>
          <a:p>
            <a:pPr eaLnBrk="1" hangingPunct="1"/>
            <a:r>
              <a:rPr lang="en-US" dirty="0" smtClean="0"/>
              <a:t>CERN/PS 80 MHz cavity (for LHC)</a:t>
            </a:r>
          </a:p>
        </p:txBody>
      </p:sp>
      <p:pic>
        <p:nvPicPr>
          <p:cNvPr id="49157" name="Picture 4" descr="cav80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138" y="838200"/>
            <a:ext cx="3727450" cy="27686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8" name="Picture 5" descr="80MHzsketch"/>
          <p:cNvPicPr>
            <a:picLocks noChangeAspect="1" noChangeArrowheads="1"/>
          </p:cNvPicPr>
          <p:nvPr/>
        </p:nvPicPr>
        <p:blipFill>
          <a:blip r:embed="rId4" cstate="print"/>
          <a:srcRect l="5547" t="2740" b="15068"/>
          <a:stretch>
            <a:fillRect/>
          </a:stretch>
        </p:blipFill>
        <p:spPr bwMode="auto">
          <a:xfrm>
            <a:off x="422275" y="838200"/>
            <a:ext cx="3937000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6" descr="coupl80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3138" y="3643313"/>
            <a:ext cx="3727450" cy="27686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5598453" y="5759548"/>
            <a:ext cx="23441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+mn-lt"/>
              </a:rPr>
              <a:t>inductive (loop) coupling, </a:t>
            </a: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FFFF00"/>
                </a:solidFill>
                <a:latin typeface="+mn-lt"/>
              </a:rPr>
            </a:b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low </a:t>
            </a:r>
            <a:r>
              <a:rPr lang="en-US" sz="1600" dirty="0">
                <a:solidFill>
                  <a:srgbClr val="FFFF00"/>
                </a:solidFill>
                <a:latin typeface="+mn-lt"/>
              </a:rPr>
              <a:t>self-inductance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0770" y="104954"/>
            <a:ext cx="1777880" cy="1676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+mn-lt"/>
              </a:rPr>
              <a:t>Higher order modes</a:t>
            </a: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352425" y="1676400"/>
            <a:ext cx="17049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Example shown:</a:t>
            </a:r>
          </a:p>
          <a:p>
            <a:r>
              <a:rPr lang="en-US" sz="1600" dirty="0">
                <a:latin typeface="+mn-lt"/>
              </a:rPr>
              <a:t>80 MHz cavity PS for LHC.</a:t>
            </a:r>
          </a:p>
          <a:p>
            <a:pPr>
              <a:lnSpc>
                <a:spcPct val="140000"/>
              </a:lnSpc>
            </a:pPr>
            <a:r>
              <a:rPr lang="en-US" sz="1600" dirty="0">
                <a:latin typeface="+mn-lt"/>
              </a:rPr>
              <a:t>Color-coded:</a:t>
            </a:r>
          </a:p>
        </p:txBody>
      </p:sp>
      <p:pic>
        <p:nvPicPr>
          <p:cNvPr id="28679" name="Picture 3" descr="Mode_summ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592" y="268862"/>
            <a:ext cx="6751637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674" name="Object 0"/>
          <p:cNvGraphicFramePr>
            <a:graphicFrameLocks noChangeAspect="1"/>
          </p:cNvGraphicFramePr>
          <p:nvPr/>
        </p:nvGraphicFramePr>
        <p:xfrm>
          <a:off x="990600" y="2895600"/>
          <a:ext cx="317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9" name="Equation" r:id="rId5" imgW="317160" imgH="457200" progId="Equation.3">
                  <p:embed/>
                </p:oleObj>
              </mc:Choice>
              <mc:Fallback>
                <p:oleObj name="Equation" r:id="rId5" imgW="317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95600"/>
                        <a:ext cx="317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0" name="Picture 7" descr="colorcod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375" y="4405313"/>
            <a:ext cx="130651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0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388" y="152400"/>
            <a:ext cx="8567224" cy="787637"/>
          </a:xfrm>
        </p:spPr>
        <p:txBody>
          <a:bodyPr>
            <a:noAutofit/>
          </a:bodyPr>
          <a:lstStyle/>
          <a:p>
            <a:pPr eaLnBrk="1" hangingPunct="1"/>
            <a:r>
              <a:rPr lang="en-US" sz="3800" dirty="0" smtClean="0"/>
              <a:t>Higher order modes (measured spectrum)</a:t>
            </a:r>
          </a:p>
        </p:txBody>
      </p:sp>
      <p:pic>
        <p:nvPicPr>
          <p:cNvPr id="47109" name="Picture 3" descr="measured mode spectr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975" y="1287463"/>
            <a:ext cx="83058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xt Box 4"/>
          <p:cNvSpPr txBox="1">
            <a:spLocks noChangeArrowheads="1"/>
          </p:cNvSpPr>
          <p:nvPr/>
        </p:nvSpPr>
        <p:spPr bwMode="auto">
          <a:xfrm>
            <a:off x="511175" y="1519238"/>
            <a:ext cx="2152650" cy="396875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FFFF00"/>
                </a:solidFill>
                <a:latin typeface="Comic Sans MS" pitchFamily="66" charset="0"/>
              </a:rPr>
              <a:t>without dampers</a:t>
            </a:r>
          </a:p>
        </p:txBody>
      </p:sp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663575" y="3957638"/>
            <a:ext cx="1768475" cy="396875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FFFF00"/>
                </a:solidFill>
                <a:latin typeface="Comic Sans MS" pitchFamily="66" charset="0"/>
              </a:rPr>
              <a:t>with dampers</a:t>
            </a:r>
            <a:endParaRPr lang="en-US" sz="2000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7-cell 1.3 GHz structure for </a:t>
            </a:r>
            <a:r>
              <a:rPr lang="en-GB" sz="3600" dirty="0" err="1" smtClean="0"/>
              <a:t>B</a:t>
            </a:r>
            <a:r>
              <a:rPr lang="en-GB" sz="3600" i="1" dirty="0" err="1" smtClean="0"/>
              <a:t>ERL</a:t>
            </a:r>
            <a:r>
              <a:rPr lang="en-GB" sz="3600" dirty="0" err="1" smtClean="0"/>
              <a:t>inPro</a:t>
            </a:r>
            <a:endParaRPr lang="en-GB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492" b="1972"/>
          <a:stretch/>
        </p:blipFill>
        <p:spPr>
          <a:xfrm>
            <a:off x="194400" y="1209058"/>
            <a:ext cx="8630123" cy="25921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6491555" y="3649918"/>
            <a:ext cx="24580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+mn-lt"/>
              </a:rPr>
              <a:t>Galek</a:t>
            </a:r>
            <a:r>
              <a:rPr lang="en-GB" sz="2000" dirty="0" smtClean="0">
                <a:latin typeface="+mn-lt"/>
              </a:rPr>
              <a:t> et al.: IPAC2013</a:t>
            </a:r>
            <a:endParaRPr lang="en-GB" sz="20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194400" y="3851950"/>
                <a:ext cx="7721088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 smtClean="0">
                    <a:latin typeface="+mn-lt"/>
                  </a:rPr>
                  <a:t>Band diagram (top) and Q-factors (bottom)</a:t>
                </a:r>
              </a:p>
              <a:p>
                <a:endParaRPr lang="en-GB" sz="2000" dirty="0">
                  <a:latin typeface="+mn-lt"/>
                </a:endParaRPr>
              </a:p>
              <a:p>
                <a:r>
                  <a:rPr lang="en-GB" sz="2000" dirty="0" smtClean="0">
                    <a:latin typeface="+mn-lt"/>
                  </a:rPr>
                  <a:t>Reminder: </a:t>
                </a:r>
              </a:p>
              <a:p>
                <a:r>
                  <a:rPr lang="en-GB" sz="2000" dirty="0">
                    <a:latin typeface="+mn-lt"/>
                  </a:rPr>
                  <a:t> </a:t>
                </a:r>
                <a:r>
                  <a:rPr lang="en-GB" sz="2000" dirty="0" smtClean="0">
                    <a:latin typeface="+mn-lt"/>
                  </a:rPr>
                  <a:t>                      0-mode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-mode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4400" y="3851950"/>
                <a:ext cx="7721088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869" t="-2765" b="-73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0-mod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939" y="5377507"/>
            <a:ext cx="3127840" cy="959806"/>
          </a:xfrm>
          <a:prstGeom prst="rect">
            <a:avLst/>
          </a:prstGeom>
        </p:spPr>
      </p:pic>
      <p:pic>
        <p:nvPicPr>
          <p:cNvPr id="11" name="Picture 10" descr="pi-mod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38442" y="5382698"/>
            <a:ext cx="3086081" cy="94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1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HOMs: Example 5-cell cavity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7773" y="878802"/>
            <a:ext cx="3976702" cy="1391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131" y="2848997"/>
            <a:ext cx="4124951" cy="23134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848997"/>
            <a:ext cx="4124951" cy="23134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2627301" y="2197637"/>
            <a:ext cx="38893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First passbands of HOMs typically dangerous</a:t>
            </a:r>
            <a:endParaRPr lang="en-GB" sz="1600" dirty="0">
              <a:latin typeface="+mn-l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75901" y="2486261"/>
            <a:ext cx="881872" cy="66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527996" y="2510550"/>
            <a:ext cx="101987" cy="5576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6473181" y="6121390"/>
            <a:ext cx="25905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Rama Calaga/CERN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500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HOM dampers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Ferrite absorbers: broadband damper, room temperature</a:t>
            </a:r>
          </a:p>
          <a:p>
            <a:r>
              <a:rPr lang="en-GB" sz="2000" dirty="0" smtClean="0"/>
              <a:t>Waveguides: better suited for higher frequencies (size!)</a:t>
            </a:r>
          </a:p>
          <a:p>
            <a:r>
              <a:rPr lang="en-GB" sz="2000" dirty="0" smtClean="0"/>
              <a:t>Notch filters: narrow-band; target specific mode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Multi-cell cavities require broadband dampers</a:t>
            </a:r>
          </a:p>
          <a:p>
            <a:endParaRPr lang="en-GB" sz="2000" dirty="0"/>
          </a:p>
          <a:p>
            <a:pPr fontAlgn="auto">
              <a:spcAft>
                <a:spcPts val="0"/>
              </a:spcAft>
            </a:pPr>
            <a:r>
              <a:rPr lang="en-US" sz="2000" dirty="0"/>
              <a:t>More tomorrow by Guillaume </a:t>
            </a:r>
            <a:r>
              <a:rPr lang="en-US" sz="2000" dirty="0" err="1"/>
              <a:t>Devanz</a:t>
            </a:r>
            <a:r>
              <a:rPr lang="en-US" sz="2000" dirty="0"/>
              <a:t>!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076" y="2420938"/>
            <a:ext cx="1839674" cy="16632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805" t="2672" r="3694" b="2323"/>
          <a:stretch/>
        </p:blipFill>
        <p:spPr>
          <a:xfrm>
            <a:off x="2183969" y="2420938"/>
            <a:ext cx="1810133" cy="1684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301" y="2409888"/>
            <a:ext cx="1142527" cy="16907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13554" r="3955"/>
          <a:stretch/>
        </p:blipFill>
        <p:spPr>
          <a:xfrm>
            <a:off x="5781123" y="2420937"/>
            <a:ext cx="1382937" cy="1679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6259" y="2431782"/>
            <a:ext cx="1112893" cy="16688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248236" y="4250890"/>
            <a:ext cx="18285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ferrite absorber</a:t>
            </a:r>
            <a:endParaRPr lang="en-GB" sz="20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12724" y="4250890"/>
            <a:ext cx="14029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waveguides</a:t>
            </a:r>
            <a:endParaRPr lang="en-GB" sz="2000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150942" y="4250890"/>
            <a:ext cx="13377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notch filter</a:t>
            </a:r>
            <a:endParaRPr lang="en-GB" sz="20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5617005" y="4250890"/>
            <a:ext cx="1728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+mn-lt"/>
              </a:rPr>
              <a:t>bandpass</a:t>
            </a:r>
            <a:r>
              <a:rPr lang="en-GB" sz="2000" dirty="0" smtClean="0">
                <a:latin typeface="+mn-lt"/>
              </a:rPr>
              <a:t> filter</a:t>
            </a:r>
            <a:endParaRPr lang="en-GB" sz="2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320605" y="4250890"/>
            <a:ext cx="1564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double notch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11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Tuners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9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6929454" y="4100519"/>
            <a:ext cx="1071570" cy="1785950"/>
          </a:xfrm>
          <a:custGeom>
            <a:avLst/>
            <a:gdLst>
              <a:gd name="connsiteX0" fmla="*/ 0 w 1071570"/>
              <a:gd name="connsiteY0" fmla="*/ 892975 h 1785950"/>
              <a:gd name="connsiteX1" fmla="*/ 76354 w 1071570"/>
              <a:gd name="connsiteY1" fmla="*/ 433543 h 1785950"/>
              <a:gd name="connsiteX2" fmla="*/ 535787 w 1071570"/>
              <a:gd name="connsiteY2" fmla="*/ 1 h 1785950"/>
              <a:gd name="connsiteX3" fmla="*/ 995218 w 1071570"/>
              <a:gd name="connsiteY3" fmla="*/ 433545 h 1785950"/>
              <a:gd name="connsiteX4" fmla="*/ 1071571 w 1071570"/>
              <a:gd name="connsiteY4" fmla="*/ 892977 h 1785950"/>
              <a:gd name="connsiteX5" fmla="*/ 995218 w 1071570"/>
              <a:gd name="connsiteY5" fmla="*/ 1352409 h 1785950"/>
              <a:gd name="connsiteX6" fmla="*/ 535786 w 1071570"/>
              <a:gd name="connsiteY6" fmla="*/ 1785952 h 1785950"/>
              <a:gd name="connsiteX7" fmla="*/ 76354 w 1071570"/>
              <a:gd name="connsiteY7" fmla="*/ 1352408 h 1785950"/>
              <a:gd name="connsiteX8" fmla="*/ 1 w 1071570"/>
              <a:gd name="connsiteY8" fmla="*/ 892976 h 1785950"/>
              <a:gd name="connsiteX9" fmla="*/ 0 w 1071570"/>
              <a:gd name="connsiteY9" fmla="*/ 892975 h 17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1570" h="1785950">
                <a:moveTo>
                  <a:pt x="0" y="892975"/>
                </a:moveTo>
                <a:cubicBezTo>
                  <a:pt x="0" y="731129"/>
                  <a:pt x="26392" y="572325"/>
                  <a:pt x="76354" y="433543"/>
                </a:cubicBezTo>
                <a:cubicBezTo>
                  <a:pt x="173183" y="164574"/>
                  <a:pt x="347585" y="0"/>
                  <a:pt x="535787" y="1"/>
                </a:cubicBezTo>
                <a:cubicBezTo>
                  <a:pt x="723988" y="2"/>
                  <a:pt x="898390" y="164576"/>
                  <a:pt x="995218" y="433545"/>
                </a:cubicBezTo>
                <a:cubicBezTo>
                  <a:pt x="1045179" y="572327"/>
                  <a:pt x="1071571" y="731131"/>
                  <a:pt x="1071571" y="892977"/>
                </a:cubicBezTo>
                <a:cubicBezTo>
                  <a:pt x="1071571" y="1054823"/>
                  <a:pt x="1045179" y="1213627"/>
                  <a:pt x="995218" y="1352409"/>
                </a:cubicBezTo>
                <a:cubicBezTo>
                  <a:pt x="898389" y="1621378"/>
                  <a:pt x="723987" y="1785952"/>
                  <a:pt x="535786" y="1785952"/>
                </a:cubicBezTo>
                <a:cubicBezTo>
                  <a:pt x="347585" y="1785952"/>
                  <a:pt x="173183" y="1621377"/>
                  <a:pt x="76354" y="1352408"/>
                </a:cubicBezTo>
                <a:cubicBezTo>
                  <a:pt x="26393" y="1213626"/>
                  <a:pt x="1" y="1054822"/>
                  <a:pt x="1" y="892976"/>
                </a:cubicBezTo>
                <a:lnTo>
                  <a:pt x="0" y="89297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smtClean="0"/>
              <a:t>V</a:t>
            </a:r>
            <a:endParaRPr lang="en-GB" sz="24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028056" cy="78747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Small boundary perturbation</a:t>
            </a:r>
            <a:endParaRPr lang="en-GB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10-Sep-2015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Whistler, SRF Tutorial    -    RF Principles &amp; TM Mode Cavity    -   Erk Jensen/CERN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AAE0A-2C7B-476D-921A-DB40558571D2}" type="slidenum">
              <a:rPr lang="en-GB" smtClean="0"/>
              <a:pPr/>
              <a:t>79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2015" y="899237"/>
                <a:ext cx="9110770" cy="5458701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/>
                  <a:t>P</a:t>
                </a:r>
                <a:r>
                  <a:rPr lang="en-GB" sz="2000" dirty="0" smtClean="0"/>
                  <a:t>erturbation calculation is used to understand the basics for cavity tuning – it is used to analyse the sensitivity to (small) surface geometry perturbations.</a:t>
                </a:r>
              </a:p>
              <a:p>
                <a:pPr lvl="1"/>
                <a:r>
                  <a:rPr lang="en-GB" sz="1600" dirty="0"/>
                  <a:t>This is relevant to understand the effect of fabrication tolerances.</a:t>
                </a:r>
              </a:p>
              <a:p>
                <a:pPr lvl="1"/>
                <a:r>
                  <a:rPr lang="en-GB" sz="1600" dirty="0"/>
                  <a:t>Intentional surface </a:t>
                </a:r>
                <a:r>
                  <a:rPr lang="en-GB" sz="1600" dirty="0" smtClean="0"/>
                  <a:t>deformation or introduced obstacles can </a:t>
                </a:r>
                <a:r>
                  <a:rPr lang="en-GB" sz="1600" dirty="0"/>
                  <a:t>be used to tune the cavity.</a:t>
                </a:r>
              </a:p>
              <a:p>
                <a:r>
                  <a:rPr lang="en-GB" sz="2000" dirty="0"/>
                  <a:t>The basic idea of the perturbation theory is use a known solution (in this case the unperturbed cavity) and assume that the deviation from it is only small. We just used this to calculate the losses (</a:t>
                </a:r>
                <a:r>
                  <a:rPr lang="en-GB" sz="2000" dirty="0" smtClean="0"/>
                  <a:t>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2000" dirty="0" smtClean="0"/>
                  <a:t> would </a:t>
                </a:r>
                <a:r>
                  <a:rPr lang="en-GB" sz="2000" dirty="0"/>
                  <a:t>be that without losses</a:t>
                </a:r>
                <a:r>
                  <a:rPr lang="en-GB" sz="2000" dirty="0" smtClean="0"/>
                  <a:t>).</a:t>
                </a:r>
              </a:p>
              <a:p>
                <a:r>
                  <a:rPr lang="en-GB" sz="2000" dirty="0"/>
                  <a:t>The result of this calculation leads to a convenient expression for the </a:t>
                </a:r>
                <a:r>
                  <a:rPr lang="en-GB" sz="2000" dirty="0" smtClean="0"/>
                  <a:t>(de)tuning:</a:t>
                </a:r>
              </a:p>
              <a:p>
                <a:endParaRPr lang="en-GB" sz="2000" dirty="0"/>
              </a:p>
              <a:p>
                <a:endParaRPr lang="en-GB" sz="2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∭"/>
                              <m:supHide m:val="on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7"/>
                                </m:rPr>
                                <a:rPr lang="en-GB" sz="20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brk m:alnAt="7"/>
                                </m:r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ⅆ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∭"/>
                              <m:supHide m:val="on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ⅆ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0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2015" y="899237"/>
                <a:ext cx="9110770" cy="5458701"/>
              </a:xfrm>
              <a:blipFill rotWithShape="0">
                <a:blip r:embed="rId2"/>
                <a:stretch>
                  <a:fillRect l="-602" t="-6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 18"/>
          <p:cNvSpPr/>
          <p:nvPr/>
        </p:nvSpPr>
        <p:spPr>
          <a:xfrm>
            <a:off x="928662" y="4100519"/>
            <a:ext cx="1071570" cy="1785950"/>
          </a:xfrm>
          <a:custGeom>
            <a:avLst/>
            <a:gdLst>
              <a:gd name="connsiteX0" fmla="*/ 0 w 1071570"/>
              <a:gd name="connsiteY0" fmla="*/ 892975 h 1785950"/>
              <a:gd name="connsiteX1" fmla="*/ 76354 w 1071570"/>
              <a:gd name="connsiteY1" fmla="*/ 433543 h 1785950"/>
              <a:gd name="connsiteX2" fmla="*/ 535787 w 1071570"/>
              <a:gd name="connsiteY2" fmla="*/ 1 h 1785950"/>
              <a:gd name="connsiteX3" fmla="*/ 995218 w 1071570"/>
              <a:gd name="connsiteY3" fmla="*/ 433545 h 1785950"/>
              <a:gd name="connsiteX4" fmla="*/ 1071571 w 1071570"/>
              <a:gd name="connsiteY4" fmla="*/ 892977 h 1785950"/>
              <a:gd name="connsiteX5" fmla="*/ 995218 w 1071570"/>
              <a:gd name="connsiteY5" fmla="*/ 1352409 h 1785950"/>
              <a:gd name="connsiteX6" fmla="*/ 535786 w 1071570"/>
              <a:gd name="connsiteY6" fmla="*/ 1785952 h 1785950"/>
              <a:gd name="connsiteX7" fmla="*/ 76354 w 1071570"/>
              <a:gd name="connsiteY7" fmla="*/ 1352408 h 1785950"/>
              <a:gd name="connsiteX8" fmla="*/ 1 w 1071570"/>
              <a:gd name="connsiteY8" fmla="*/ 892976 h 1785950"/>
              <a:gd name="connsiteX9" fmla="*/ 0 w 1071570"/>
              <a:gd name="connsiteY9" fmla="*/ 892975 h 17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1570" h="1785950">
                <a:moveTo>
                  <a:pt x="0" y="892975"/>
                </a:moveTo>
                <a:cubicBezTo>
                  <a:pt x="0" y="731129"/>
                  <a:pt x="26392" y="572325"/>
                  <a:pt x="76354" y="433543"/>
                </a:cubicBezTo>
                <a:cubicBezTo>
                  <a:pt x="173183" y="164574"/>
                  <a:pt x="347585" y="0"/>
                  <a:pt x="535787" y="1"/>
                </a:cubicBezTo>
                <a:cubicBezTo>
                  <a:pt x="723988" y="2"/>
                  <a:pt x="898390" y="164576"/>
                  <a:pt x="995218" y="433545"/>
                </a:cubicBezTo>
                <a:cubicBezTo>
                  <a:pt x="1045179" y="572327"/>
                  <a:pt x="1071571" y="731131"/>
                  <a:pt x="1071571" y="892977"/>
                </a:cubicBezTo>
                <a:cubicBezTo>
                  <a:pt x="1071571" y="1054823"/>
                  <a:pt x="1045179" y="1213627"/>
                  <a:pt x="995218" y="1352409"/>
                </a:cubicBezTo>
                <a:cubicBezTo>
                  <a:pt x="898389" y="1621378"/>
                  <a:pt x="723987" y="1785952"/>
                  <a:pt x="535786" y="1785952"/>
                </a:cubicBezTo>
                <a:cubicBezTo>
                  <a:pt x="347585" y="1785952"/>
                  <a:pt x="173183" y="1621377"/>
                  <a:pt x="76354" y="1352408"/>
                </a:cubicBezTo>
                <a:cubicBezTo>
                  <a:pt x="26393" y="1213626"/>
                  <a:pt x="1" y="1054822"/>
                  <a:pt x="1" y="892976"/>
                </a:cubicBezTo>
                <a:lnTo>
                  <a:pt x="0" y="89297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smtClean="0"/>
              <a:t>V</a:t>
            </a:r>
            <a:endParaRPr lang="en-GB" sz="2400" i="1" dirty="0"/>
          </a:p>
        </p:txBody>
      </p:sp>
      <p:sp>
        <p:nvSpPr>
          <p:cNvPr id="24" name="Freeform 23"/>
          <p:cNvSpPr/>
          <p:nvPr/>
        </p:nvSpPr>
        <p:spPr>
          <a:xfrm>
            <a:off x="6929454" y="4098109"/>
            <a:ext cx="1071571" cy="1788362"/>
          </a:xfrm>
          <a:custGeom>
            <a:avLst/>
            <a:gdLst>
              <a:gd name="connsiteX0" fmla="*/ 0 w 1071570"/>
              <a:gd name="connsiteY0" fmla="*/ 892975 h 1785950"/>
              <a:gd name="connsiteX1" fmla="*/ 76354 w 1071570"/>
              <a:gd name="connsiteY1" fmla="*/ 433543 h 1785950"/>
              <a:gd name="connsiteX2" fmla="*/ 535787 w 1071570"/>
              <a:gd name="connsiteY2" fmla="*/ 1 h 1785950"/>
              <a:gd name="connsiteX3" fmla="*/ 995218 w 1071570"/>
              <a:gd name="connsiteY3" fmla="*/ 433545 h 1785950"/>
              <a:gd name="connsiteX4" fmla="*/ 1071571 w 1071570"/>
              <a:gd name="connsiteY4" fmla="*/ 892977 h 1785950"/>
              <a:gd name="connsiteX5" fmla="*/ 995218 w 1071570"/>
              <a:gd name="connsiteY5" fmla="*/ 1352409 h 1785950"/>
              <a:gd name="connsiteX6" fmla="*/ 535786 w 1071570"/>
              <a:gd name="connsiteY6" fmla="*/ 1785952 h 1785950"/>
              <a:gd name="connsiteX7" fmla="*/ 76354 w 1071570"/>
              <a:gd name="connsiteY7" fmla="*/ 1352408 h 1785950"/>
              <a:gd name="connsiteX8" fmla="*/ 1 w 1071570"/>
              <a:gd name="connsiteY8" fmla="*/ 892976 h 1785950"/>
              <a:gd name="connsiteX9" fmla="*/ 0 w 1071570"/>
              <a:gd name="connsiteY9" fmla="*/ 892975 h 1785950"/>
              <a:gd name="connsiteX0" fmla="*/ 0 w 1071571"/>
              <a:gd name="connsiteY0" fmla="*/ 928719 h 1821696"/>
              <a:gd name="connsiteX1" fmla="*/ 76354 w 1071571"/>
              <a:gd name="connsiteY1" fmla="*/ 469287 h 1821696"/>
              <a:gd name="connsiteX2" fmla="*/ 535787 w 1071571"/>
              <a:gd name="connsiteY2" fmla="*/ 35745 h 1821696"/>
              <a:gd name="connsiteX3" fmla="*/ 888190 w 1071571"/>
              <a:gd name="connsiteY3" fmla="*/ 254817 h 1821696"/>
              <a:gd name="connsiteX4" fmla="*/ 995218 w 1071571"/>
              <a:gd name="connsiteY4" fmla="*/ 469289 h 1821696"/>
              <a:gd name="connsiteX5" fmla="*/ 1071571 w 1071571"/>
              <a:gd name="connsiteY5" fmla="*/ 928721 h 1821696"/>
              <a:gd name="connsiteX6" fmla="*/ 995218 w 1071571"/>
              <a:gd name="connsiteY6" fmla="*/ 1388153 h 1821696"/>
              <a:gd name="connsiteX7" fmla="*/ 535786 w 1071571"/>
              <a:gd name="connsiteY7" fmla="*/ 1821696 h 1821696"/>
              <a:gd name="connsiteX8" fmla="*/ 76354 w 1071571"/>
              <a:gd name="connsiteY8" fmla="*/ 1388152 h 1821696"/>
              <a:gd name="connsiteX9" fmla="*/ 1 w 1071571"/>
              <a:gd name="connsiteY9" fmla="*/ 928720 h 1821696"/>
              <a:gd name="connsiteX10" fmla="*/ 0 w 1071571"/>
              <a:gd name="connsiteY10" fmla="*/ 928719 h 1821696"/>
              <a:gd name="connsiteX0" fmla="*/ 0 w 1071571"/>
              <a:gd name="connsiteY0" fmla="*/ 892975 h 1785952"/>
              <a:gd name="connsiteX1" fmla="*/ 76354 w 1071571"/>
              <a:gd name="connsiteY1" fmla="*/ 433543 h 1785952"/>
              <a:gd name="connsiteX2" fmla="*/ 535787 w 1071571"/>
              <a:gd name="connsiteY2" fmla="*/ 1 h 1785952"/>
              <a:gd name="connsiteX3" fmla="*/ 888190 w 1071571"/>
              <a:gd name="connsiteY3" fmla="*/ 219073 h 1785952"/>
              <a:gd name="connsiteX4" fmla="*/ 995218 w 1071571"/>
              <a:gd name="connsiteY4" fmla="*/ 433545 h 1785952"/>
              <a:gd name="connsiteX5" fmla="*/ 1071571 w 1071571"/>
              <a:gd name="connsiteY5" fmla="*/ 892977 h 1785952"/>
              <a:gd name="connsiteX6" fmla="*/ 995218 w 1071571"/>
              <a:gd name="connsiteY6" fmla="*/ 1352409 h 1785952"/>
              <a:gd name="connsiteX7" fmla="*/ 535786 w 1071571"/>
              <a:gd name="connsiteY7" fmla="*/ 1785952 h 1785952"/>
              <a:gd name="connsiteX8" fmla="*/ 76354 w 1071571"/>
              <a:gd name="connsiteY8" fmla="*/ 1352408 h 1785952"/>
              <a:gd name="connsiteX9" fmla="*/ 1 w 1071571"/>
              <a:gd name="connsiteY9" fmla="*/ 892976 h 1785952"/>
              <a:gd name="connsiteX10" fmla="*/ 0 w 1071571"/>
              <a:gd name="connsiteY10" fmla="*/ 892975 h 1785952"/>
              <a:gd name="connsiteX0" fmla="*/ 0 w 1071571"/>
              <a:gd name="connsiteY0" fmla="*/ 895385 h 1788362"/>
              <a:gd name="connsiteX1" fmla="*/ 76354 w 1071571"/>
              <a:gd name="connsiteY1" fmla="*/ 435953 h 1788362"/>
              <a:gd name="connsiteX2" fmla="*/ 535787 w 1071571"/>
              <a:gd name="connsiteY2" fmla="*/ 2411 h 1788362"/>
              <a:gd name="connsiteX3" fmla="*/ 888190 w 1071571"/>
              <a:gd name="connsiteY3" fmla="*/ 221483 h 1788362"/>
              <a:gd name="connsiteX4" fmla="*/ 995218 w 1071571"/>
              <a:gd name="connsiteY4" fmla="*/ 435955 h 1788362"/>
              <a:gd name="connsiteX5" fmla="*/ 1071571 w 1071571"/>
              <a:gd name="connsiteY5" fmla="*/ 895387 h 1788362"/>
              <a:gd name="connsiteX6" fmla="*/ 995218 w 1071571"/>
              <a:gd name="connsiteY6" fmla="*/ 1354819 h 1788362"/>
              <a:gd name="connsiteX7" fmla="*/ 535786 w 1071571"/>
              <a:gd name="connsiteY7" fmla="*/ 1788362 h 1788362"/>
              <a:gd name="connsiteX8" fmla="*/ 76354 w 1071571"/>
              <a:gd name="connsiteY8" fmla="*/ 1354818 h 1788362"/>
              <a:gd name="connsiteX9" fmla="*/ 1 w 1071571"/>
              <a:gd name="connsiteY9" fmla="*/ 895386 h 1788362"/>
              <a:gd name="connsiteX10" fmla="*/ 0 w 1071571"/>
              <a:gd name="connsiteY10" fmla="*/ 895385 h 1788362"/>
              <a:gd name="connsiteX0" fmla="*/ 0 w 1071571"/>
              <a:gd name="connsiteY0" fmla="*/ 895385 h 1788362"/>
              <a:gd name="connsiteX1" fmla="*/ 76354 w 1071571"/>
              <a:gd name="connsiteY1" fmla="*/ 435953 h 1788362"/>
              <a:gd name="connsiteX2" fmla="*/ 535787 w 1071571"/>
              <a:gd name="connsiteY2" fmla="*/ 2411 h 1788362"/>
              <a:gd name="connsiteX3" fmla="*/ 785818 w 1071571"/>
              <a:gd name="connsiteY3" fmla="*/ 288162 h 1788362"/>
              <a:gd name="connsiteX4" fmla="*/ 995218 w 1071571"/>
              <a:gd name="connsiteY4" fmla="*/ 435955 h 1788362"/>
              <a:gd name="connsiteX5" fmla="*/ 1071571 w 1071571"/>
              <a:gd name="connsiteY5" fmla="*/ 895387 h 1788362"/>
              <a:gd name="connsiteX6" fmla="*/ 995218 w 1071571"/>
              <a:gd name="connsiteY6" fmla="*/ 1354819 h 1788362"/>
              <a:gd name="connsiteX7" fmla="*/ 535786 w 1071571"/>
              <a:gd name="connsiteY7" fmla="*/ 1788362 h 1788362"/>
              <a:gd name="connsiteX8" fmla="*/ 76354 w 1071571"/>
              <a:gd name="connsiteY8" fmla="*/ 1354818 h 1788362"/>
              <a:gd name="connsiteX9" fmla="*/ 1 w 1071571"/>
              <a:gd name="connsiteY9" fmla="*/ 895386 h 1788362"/>
              <a:gd name="connsiteX10" fmla="*/ 0 w 1071571"/>
              <a:gd name="connsiteY10" fmla="*/ 895385 h 1788362"/>
              <a:gd name="connsiteX0" fmla="*/ 0 w 1071571"/>
              <a:gd name="connsiteY0" fmla="*/ 895385 h 1788362"/>
              <a:gd name="connsiteX1" fmla="*/ 76354 w 1071571"/>
              <a:gd name="connsiteY1" fmla="*/ 435953 h 1788362"/>
              <a:gd name="connsiteX2" fmla="*/ 535787 w 1071571"/>
              <a:gd name="connsiteY2" fmla="*/ 2411 h 1788362"/>
              <a:gd name="connsiteX3" fmla="*/ 714380 w 1071571"/>
              <a:gd name="connsiteY3" fmla="*/ 288162 h 1788362"/>
              <a:gd name="connsiteX4" fmla="*/ 995218 w 1071571"/>
              <a:gd name="connsiteY4" fmla="*/ 435955 h 1788362"/>
              <a:gd name="connsiteX5" fmla="*/ 1071571 w 1071571"/>
              <a:gd name="connsiteY5" fmla="*/ 895387 h 1788362"/>
              <a:gd name="connsiteX6" fmla="*/ 995218 w 1071571"/>
              <a:gd name="connsiteY6" fmla="*/ 1354819 h 1788362"/>
              <a:gd name="connsiteX7" fmla="*/ 535786 w 1071571"/>
              <a:gd name="connsiteY7" fmla="*/ 1788362 h 1788362"/>
              <a:gd name="connsiteX8" fmla="*/ 76354 w 1071571"/>
              <a:gd name="connsiteY8" fmla="*/ 1354818 h 1788362"/>
              <a:gd name="connsiteX9" fmla="*/ 1 w 1071571"/>
              <a:gd name="connsiteY9" fmla="*/ 895386 h 1788362"/>
              <a:gd name="connsiteX10" fmla="*/ 0 w 1071571"/>
              <a:gd name="connsiteY10" fmla="*/ 895385 h 1788362"/>
              <a:gd name="connsiteX0" fmla="*/ 0 w 1071571"/>
              <a:gd name="connsiteY0" fmla="*/ 895385 h 1788362"/>
              <a:gd name="connsiteX1" fmla="*/ 76354 w 1071571"/>
              <a:gd name="connsiteY1" fmla="*/ 435953 h 1788362"/>
              <a:gd name="connsiteX2" fmla="*/ 535787 w 1071571"/>
              <a:gd name="connsiteY2" fmla="*/ 2411 h 1788362"/>
              <a:gd name="connsiteX3" fmla="*/ 714380 w 1071571"/>
              <a:gd name="connsiteY3" fmla="*/ 288162 h 1788362"/>
              <a:gd name="connsiteX4" fmla="*/ 995218 w 1071571"/>
              <a:gd name="connsiteY4" fmla="*/ 435955 h 1788362"/>
              <a:gd name="connsiteX5" fmla="*/ 1071571 w 1071571"/>
              <a:gd name="connsiteY5" fmla="*/ 895387 h 1788362"/>
              <a:gd name="connsiteX6" fmla="*/ 995218 w 1071571"/>
              <a:gd name="connsiteY6" fmla="*/ 1354819 h 1788362"/>
              <a:gd name="connsiteX7" fmla="*/ 535786 w 1071571"/>
              <a:gd name="connsiteY7" fmla="*/ 1788362 h 1788362"/>
              <a:gd name="connsiteX8" fmla="*/ 76354 w 1071571"/>
              <a:gd name="connsiteY8" fmla="*/ 1354818 h 1788362"/>
              <a:gd name="connsiteX9" fmla="*/ 1 w 1071571"/>
              <a:gd name="connsiteY9" fmla="*/ 895386 h 1788362"/>
              <a:gd name="connsiteX10" fmla="*/ 0 w 1071571"/>
              <a:gd name="connsiteY10" fmla="*/ 895385 h 178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71571" h="1788362">
                <a:moveTo>
                  <a:pt x="0" y="895385"/>
                </a:moveTo>
                <a:cubicBezTo>
                  <a:pt x="0" y="733539"/>
                  <a:pt x="26392" y="574735"/>
                  <a:pt x="76354" y="435953"/>
                </a:cubicBezTo>
                <a:cubicBezTo>
                  <a:pt x="173183" y="166984"/>
                  <a:pt x="347585" y="2410"/>
                  <a:pt x="535787" y="2411"/>
                </a:cubicBezTo>
                <a:cubicBezTo>
                  <a:pt x="730582" y="0"/>
                  <a:pt x="637808" y="215905"/>
                  <a:pt x="714380" y="288162"/>
                </a:cubicBezTo>
                <a:cubicBezTo>
                  <a:pt x="790952" y="360419"/>
                  <a:pt x="964654" y="323638"/>
                  <a:pt x="995218" y="435955"/>
                </a:cubicBezTo>
                <a:cubicBezTo>
                  <a:pt x="1045179" y="574737"/>
                  <a:pt x="1071571" y="733541"/>
                  <a:pt x="1071571" y="895387"/>
                </a:cubicBezTo>
                <a:cubicBezTo>
                  <a:pt x="1071571" y="1057233"/>
                  <a:pt x="1045179" y="1216037"/>
                  <a:pt x="995218" y="1354819"/>
                </a:cubicBezTo>
                <a:cubicBezTo>
                  <a:pt x="898389" y="1623788"/>
                  <a:pt x="723987" y="1788362"/>
                  <a:pt x="535786" y="1788362"/>
                </a:cubicBezTo>
                <a:cubicBezTo>
                  <a:pt x="347585" y="1788362"/>
                  <a:pt x="173183" y="1623787"/>
                  <a:pt x="76354" y="1354818"/>
                </a:cubicBezTo>
                <a:cubicBezTo>
                  <a:pt x="26393" y="1216036"/>
                  <a:pt x="1" y="1057232"/>
                  <a:pt x="1" y="895386"/>
                </a:cubicBezTo>
                <a:lnTo>
                  <a:pt x="0" y="8953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smtClean="0"/>
              <a:t>       </a:t>
            </a:r>
            <a:r>
              <a:rPr lang="el-GR" sz="1100" i="1" dirty="0" smtClean="0"/>
              <a:t>Δ</a:t>
            </a:r>
            <a:r>
              <a:rPr lang="en-GB" sz="1100" i="1" dirty="0" smtClean="0"/>
              <a:t>V</a:t>
            </a:r>
            <a:endParaRPr lang="en-GB" sz="2400" i="1" dirty="0" smtClean="0"/>
          </a:p>
          <a:p>
            <a:pPr algn="ctr"/>
            <a:endParaRPr lang="en-GB" sz="2400" i="1" dirty="0" smtClean="0"/>
          </a:p>
          <a:p>
            <a:pPr algn="ctr"/>
            <a:endParaRPr lang="en-GB" sz="2400" i="1" dirty="0" smtClean="0"/>
          </a:p>
          <a:p>
            <a:pPr algn="ctr"/>
            <a:endParaRPr lang="en-GB" sz="2400" i="1" dirty="0" smtClean="0"/>
          </a:p>
          <a:p>
            <a:pPr algn="ctr"/>
            <a:endParaRPr lang="en-GB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577857" y="5953763"/>
                <a:ext cx="17731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800" dirty="0" smtClean="0">
                    <a:latin typeface="+mn-lt"/>
                  </a:rPr>
                  <a:t>unperturbed: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57" y="5953763"/>
                <a:ext cx="17731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749" t="-10000" b="-2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 bwMode="auto">
              <a:xfrm>
                <a:off x="6751615" y="5953763"/>
                <a:ext cx="142724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800" dirty="0" smtClean="0">
                    <a:latin typeface="+mn-lt"/>
                  </a:rPr>
                  <a:t>perturbed: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1615" y="5953763"/>
                <a:ext cx="142724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419" t="-10000" b="-2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 bwMode="auto">
          <a:xfrm>
            <a:off x="3399231" y="5424804"/>
            <a:ext cx="2131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400" b="1" i="1" dirty="0" smtClean="0">
                <a:latin typeface="+mn-lt"/>
              </a:rPr>
              <a:t>Slater Theorem</a:t>
            </a:r>
            <a:endParaRPr lang="en-GB" sz="2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93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Lorentz force detuning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The presence of electromagnetic fields inside the cavity lead to a mechanical pressure on the cavity.</a:t>
                </a:r>
              </a:p>
              <a:p>
                <a:r>
                  <a:rPr lang="en-GB" sz="2000" dirty="0" smtClean="0"/>
                  <a:t>Radiation pressure: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 smtClean="0"/>
              </a:p>
              <a:p>
                <a:r>
                  <a:rPr lang="en-GB" sz="2000" dirty="0" smtClean="0"/>
                  <a:t>Deformation of the cavity shape:</a:t>
                </a:r>
              </a:p>
              <a:p>
                <a:endParaRPr lang="en-GB" sz="2000" dirty="0"/>
              </a:p>
              <a:p>
                <a:endParaRPr lang="en-GB" sz="2000" dirty="0" smtClean="0"/>
              </a:p>
              <a:p>
                <a:endParaRPr lang="en-GB" sz="2000" dirty="0"/>
              </a:p>
              <a:p>
                <a:endParaRPr lang="en-GB" sz="2000" dirty="0" smtClean="0"/>
              </a:p>
              <a:p>
                <a:endParaRPr lang="en-GB" sz="2000" dirty="0" smtClean="0"/>
              </a:p>
              <a:p>
                <a:endParaRPr lang="en-GB" sz="2000" dirty="0"/>
              </a:p>
              <a:p>
                <a:r>
                  <a:rPr lang="en-GB" sz="2000" dirty="0" smtClean="0"/>
                  <a:t>Frequency shift: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𝑎𝑐𝑐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/>
                  <a:t>; typical: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≈−</m:t>
                    </m:r>
                    <m:f>
                      <m:fPr>
                        <m:type m:val="li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1…10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Hz</m:t>
                        </m:r>
                      </m:num>
                      <m:den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2000" b="0" i="0" smtClean="0">
                                        <a:latin typeface="Cambria Math" panose="02040503050406030204" pitchFamily="18" charset="0"/>
                                      </a:rPr>
                                      <m:t>MV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20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000" dirty="0" smtClean="0"/>
              </a:p>
              <a:p>
                <a:r>
                  <a:rPr lang="en-GB" sz="2000" dirty="0" smtClean="0"/>
                  <a:t>This requires good stiffness – and the possibility to tune rapidly!</a:t>
                </a: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0515" y="3041648"/>
            <a:ext cx="5453770" cy="21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Tuner principle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94400" y="899237"/>
            <a:ext cx="8775700" cy="5233988"/>
          </a:xfrm>
        </p:spPr>
        <p:txBody>
          <a:bodyPr>
            <a:normAutofit/>
          </a:bodyPr>
          <a:lstStyle/>
          <a:p>
            <a:r>
              <a:rPr lang="en-GB" sz="2000" dirty="0" smtClean="0"/>
              <a:t>Slow tuners:</a:t>
            </a:r>
          </a:p>
          <a:p>
            <a:pPr lvl="1"/>
            <a:r>
              <a:rPr lang="en-GB" sz="1600" dirty="0" smtClean="0"/>
              <a:t>compensate for mechanical tolerances, </a:t>
            </a:r>
          </a:p>
          <a:p>
            <a:pPr lvl="1"/>
            <a:r>
              <a:rPr lang="en-GB" sz="1600" dirty="0" smtClean="0"/>
              <a:t>realized with stepper motor drives</a:t>
            </a:r>
          </a:p>
          <a:p>
            <a:r>
              <a:rPr lang="en-GB" sz="2000" dirty="0" smtClean="0"/>
              <a:t>Fast tuners:</a:t>
            </a:r>
          </a:p>
          <a:p>
            <a:pPr lvl="1"/>
            <a:r>
              <a:rPr lang="en-GB" sz="1600" dirty="0" smtClean="0"/>
              <a:t>compensate Lorentz-force detuning and reactive beam loading</a:t>
            </a:r>
          </a:p>
          <a:p>
            <a:pPr lvl="1"/>
            <a:r>
              <a:rPr lang="en-GB" sz="1600" dirty="0" smtClean="0"/>
              <a:t>realized with piezo crystal (lead </a:t>
            </a:r>
            <a:r>
              <a:rPr lang="en-GB" sz="1600" dirty="0" err="1" smtClean="0"/>
              <a:t>zirconate</a:t>
            </a:r>
            <a:r>
              <a:rPr lang="en-GB" sz="1600" dirty="0" smtClean="0"/>
              <a:t> </a:t>
            </a:r>
            <a:r>
              <a:rPr lang="en-GB" sz="1600" dirty="0" err="1" smtClean="0"/>
              <a:t>titanate</a:t>
            </a:r>
            <a:r>
              <a:rPr lang="en-GB" sz="1600" dirty="0" smtClean="0"/>
              <a:t> – PZT)</a:t>
            </a:r>
          </a:p>
          <a:p>
            <a:r>
              <a:rPr lang="en-GB" sz="2000" dirty="0" smtClean="0"/>
              <a:t>Tuning of SC cavities is often realized by deforming the cavity: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104" y="3339108"/>
            <a:ext cx="4657434" cy="257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6941959" y="6133225"/>
            <a:ext cx="2079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Eiji</a:t>
            </a:r>
            <a:r>
              <a:rPr lang="en-GB" sz="1600" dirty="0" smtClean="0">
                <a:latin typeface="+mn-lt"/>
              </a:rPr>
              <a:t> </a:t>
            </a:r>
            <a:r>
              <a:rPr lang="en-GB" sz="1600" dirty="0" err="1" smtClean="0">
                <a:latin typeface="+mn-lt"/>
              </a:rPr>
              <a:t>Kako</a:t>
            </a:r>
            <a:r>
              <a:rPr lang="en-GB" sz="1600" dirty="0" smtClean="0">
                <a:latin typeface="+mn-lt"/>
              </a:rPr>
              <a:t>/KEK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30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Blade tuner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1" y="899335"/>
            <a:ext cx="6336704" cy="286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435" y="3715094"/>
            <a:ext cx="2928225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20100209Di-01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14" y="1403391"/>
            <a:ext cx="2699675" cy="2163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12"/>
          <p:cNvSpPr txBox="1"/>
          <p:nvPr/>
        </p:nvSpPr>
        <p:spPr>
          <a:xfrm>
            <a:off x="125819" y="3927341"/>
            <a:ext cx="53565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Developed by INFN Milan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Azimuthal motion transferred to longitudinal strain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Zero backlash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err="1" smtClean="0">
                <a:solidFill>
                  <a:srgbClr val="0070C0"/>
                </a:solidFill>
              </a:rPr>
              <a:t>CuBe</a:t>
            </a:r>
            <a:r>
              <a:rPr lang="en-US" altLang="ja-JP" b="1" dirty="0" smtClean="0">
                <a:solidFill>
                  <a:srgbClr val="0070C0"/>
                </a:solidFill>
              </a:rPr>
              <a:t> threaded shaft used for a screw nut system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Stepping motor and gear combination driver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Two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piezo</a:t>
            </a:r>
            <a:r>
              <a:rPr lang="en-US" altLang="ja-JP" b="1" dirty="0" smtClean="0">
                <a:solidFill>
                  <a:srgbClr val="0070C0"/>
                </a:solidFill>
              </a:rPr>
              <a:t> actuators for fast action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All components in cold location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41959" y="6133225"/>
            <a:ext cx="2079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Eiji</a:t>
            </a:r>
            <a:r>
              <a:rPr lang="en-GB" sz="1600" dirty="0" smtClean="0">
                <a:latin typeface="+mn-lt"/>
              </a:rPr>
              <a:t> </a:t>
            </a:r>
            <a:r>
              <a:rPr lang="en-GB" sz="1600" dirty="0" err="1" smtClean="0">
                <a:latin typeface="+mn-lt"/>
              </a:rPr>
              <a:t>Kako</a:t>
            </a:r>
            <a:r>
              <a:rPr lang="en-GB" sz="1600" dirty="0" smtClean="0">
                <a:latin typeface="+mn-lt"/>
              </a:rPr>
              <a:t>/KEK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848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</a:t>
            </a:r>
            <a:r>
              <a:rPr lang="en-GB" dirty="0" err="1" smtClean="0"/>
              <a:t>Saclay</a:t>
            </a:r>
            <a:r>
              <a:rPr lang="en-GB" dirty="0" smtClean="0"/>
              <a:t>” lever-arm tuner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87604" y="977494"/>
            <a:ext cx="6048672" cy="1993868"/>
            <a:chOff x="1425" y="10243"/>
            <a:chExt cx="9611" cy="3166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" y="10243"/>
              <a:ext cx="6271" cy="3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6" y="10938"/>
              <a:ext cx="3340" cy="2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292" y="816873"/>
            <a:ext cx="2776104" cy="231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" descr="tuner a KEK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185" y="3234180"/>
            <a:ext cx="3897983" cy="280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6"/>
          <p:cNvSpPr txBox="1"/>
          <p:nvPr/>
        </p:nvSpPr>
        <p:spPr>
          <a:xfrm>
            <a:off x="231618" y="3592856"/>
            <a:ext cx="46805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Developed by DESY based on the 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Saclay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 design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Double lever system (leverage 1.25)</a:t>
            </a:r>
            <a:endParaRPr kumimoji="1" lang="en-US" altLang="ja-JP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Cold stepping motor and gear combination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Screw nut system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Two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piezo</a:t>
            </a:r>
            <a:r>
              <a:rPr lang="en-US" altLang="ja-JP" b="1" dirty="0" smtClean="0">
                <a:solidFill>
                  <a:srgbClr val="0070C0"/>
                </a:solidFill>
              </a:rPr>
              <a:t> actuators for fast action in a preloaded frame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All components in cold location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941959" y="6133225"/>
            <a:ext cx="2079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Eiji</a:t>
            </a:r>
            <a:r>
              <a:rPr lang="en-GB" sz="1600" dirty="0" smtClean="0">
                <a:latin typeface="+mn-lt"/>
              </a:rPr>
              <a:t> </a:t>
            </a:r>
            <a:r>
              <a:rPr lang="en-GB" sz="1600" dirty="0" err="1" smtClean="0">
                <a:latin typeface="+mn-lt"/>
              </a:rPr>
              <a:t>Kako</a:t>
            </a:r>
            <a:r>
              <a:rPr lang="en-GB" sz="1600" dirty="0" smtClean="0">
                <a:latin typeface="+mn-lt"/>
              </a:rPr>
              <a:t>/KEK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739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Slide-jack tuner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6" name="図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9" y="896294"/>
            <a:ext cx="3202852" cy="331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オブジェク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17" t="-386" r="-439" b="-244"/>
          <a:stretch>
            <a:fillRect/>
          </a:stretch>
        </p:blipFill>
        <p:spPr bwMode="auto">
          <a:xfrm>
            <a:off x="3455371" y="862957"/>
            <a:ext cx="3888432" cy="302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3" descr="S1-G KEK Slide-Jack Tuner 20100413Di-02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188" y="3898381"/>
            <a:ext cx="3144995" cy="209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4" descr="S1-G Slide-Jack Tuner 20100324Di-00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79" y="1224677"/>
            <a:ext cx="1748408" cy="263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11"/>
          <p:cNvSpPr txBox="1"/>
          <p:nvPr/>
        </p:nvSpPr>
        <p:spPr>
          <a:xfrm>
            <a:off x="267813" y="4428546"/>
            <a:ext cx="50578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Developed by KEK for STF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cryomodule</a:t>
            </a:r>
            <a:endParaRPr kumimoji="1" lang="en-US" altLang="ja-JP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b="1" dirty="0" smtClean="0">
                <a:solidFill>
                  <a:srgbClr val="0070C0"/>
                </a:solidFill>
              </a:rPr>
              <a:t>Slide-jack mechanis</a:t>
            </a:r>
            <a:r>
              <a:rPr lang="en-US" altLang="ja-JP" b="1" dirty="0" smtClean="0">
                <a:solidFill>
                  <a:srgbClr val="0070C0"/>
                </a:solidFill>
              </a:rPr>
              <a:t>m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Single high voltage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piezo</a:t>
            </a:r>
            <a:r>
              <a:rPr lang="en-US" altLang="ja-JP" b="1" dirty="0" smtClean="0">
                <a:solidFill>
                  <a:srgbClr val="0070C0"/>
                </a:solidFill>
              </a:rPr>
              <a:t> actuator for fast action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Warm stepping motor for easy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maintenacne</a:t>
            </a:r>
            <a:endParaRPr lang="en-US" altLang="ja-JP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b="1" dirty="0" smtClean="0">
                <a:solidFill>
                  <a:srgbClr val="0070C0"/>
                </a:solidFill>
              </a:rPr>
              <a:t>Access port for replacing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piezo</a:t>
            </a:r>
            <a:endParaRPr lang="en-US" altLang="ja-JP" b="1" dirty="0" smtClean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941959" y="6133225"/>
            <a:ext cx="2079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Eiji</a:t>
            </a:r>
            <a:r>
              <a:rPr lang="en-GB" sz="1600" dirty="0" smtClean="0">
                <a:latin typeface="+mn-lt"/>
              </a:rPr>
              <a:t> </a:t>
            </a:r>
            <a:r>
              <a:rPr lang="en-GB" sz="1600" dirty="0" err="1" smtClean="0">
                <a:latin typeface="+mn-lt"/>
              </a:rPr>
              <a:t>Kako</a:t>
            </a:r>
            <a:r>
              <a:rPr lang="en-GB" sz="1600" dirty="0" smtClean="0">
                <a:latin typeface="+mn-lt"/>
              </a:rPr>
              <a:t>/KEK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48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FPC </a:t>
            </a:r>
            <a:br>
              <a:rPr lang="en-GB" dirty="0" smtClean="0"/>
            </a:br>
            <a:r>
              <a:rPr lang="en-GB" sz="2800" cap="none" dirty="0" smtClean="0"/>
              <a:t>(Fundamental Power Coupler)</a:t>
            </a:r>
            <a:endParaRPr lang="en-GB" sz="2800" cap="non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4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Magnetic (loop) coupling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The magnetic field of the cavity main mode is intercepted by a coupling loop</a:t>
                </a:r>
              </a:p>
              <a:p>
                <a:r>
                  <a:rPr lang="en-GB" sz="2000" dirty="0" smtClean="0"/>
                  <a:t>The coupling can be adjusted by changing the size or the orientation of the loop.</a:t>
                </a:r>
              </a:p>
              <a:p>
                <a:r>
                  <a:rPr lang="en-GB" sz="2000" dirty="0" smtClean="0"/>
                  <a:t>Coupling: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∝∭</m:t>
                    </m:r>
                    <m:acc>
                      <m:accPr>
                        <m:chr m:val="⃗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72892" y="2187150"/>
            <a:ext cx="4575531" cy="36646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 bwMode="auto">
              <a:xfrm>
                <a:off x="5599755" y="5622426"/>
                <a:ext cx="435825" cy="43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9755" y="5622426"/>
                <a:ext cx="435825" cy="43749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5252132" y="5070764"/>
            <a:ext cx="438308" cy="5818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 bwMode="auto">
          <a:xfrm>
            <a:off x="5388159" y="2667630"/>
            <a:ext cx="15899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coupling loop</a:t>
            </a:r>
            <a:endParaRPr lang="en-GB" sz="20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7241" y="3023702"/>
            <a:ext cx="962514" cy="1030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359354" y="3166922"/>
            <a:ext cx="454471" cy="1430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 bwMode="auto">
              <a:xfrm>
                <a:off x="4813825" y="3124790"/>
                <a:ext cx="513730" cy="43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acc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825" y="3124790"/>
                <a:ext cx="513730" cy="437492"/>
              </a:xfrm>
              <a:prstGeom prst="rect">
                <a:avLst/>
              </a:prstGeom>
              <a:blipFill rotWithShape="0">
                <a:blip r:embed="rId5"/>
                <a:stretch>
                  <a:fillRect t="-19718" r="-17857" b="-1126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 bwMode="auto">
          <a:xfrm>
            <a:off x="6576023" y="6165304"/>
            <a:ext cx="25508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David </a:t>
            </a:r>
            <a:r>
              <a:rPr lang="en-GB" sz="1600" dirty="0" err="1" smtClean="0">
                <a:latin typeface="+mn-lt"/>
              </a:rPr>
              <a:t>Alesini</a:t>
            </a:r>
            <a:r>
              <a:rPr lang="en-GB" sz="1600" dirty="0" smtClean="0">
                <a:latin typeface="+mn-lt"/>
              </a:rPr>
              <a:t>/INFN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601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Electric (antenna) coupling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The inner conductor of the coaxial feeder line ends in an antenna penetrating into the electric field of the cavity.</a:t>
                </a:r>
              </a:p>
              <a:p>
                <a:r>
                  <a:rPr lang="en-GB" sz="2000" dirty="0" smtClean="0"/>
                  <a:t>The coupling can be adjusted by varying the penetration.</a:t>
                </a:r>
              </a:p>
              <a:p>
                <a:r>
                  <a:rPr lang="en-GB" sz="2000" dirty="0" smtClean="0"/>
                  <a:t>Coupling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∝∭</m:t>
                    </m:r>
                    <m:acc>
                      <m:accPr>
                        <m:chr m:val="⃗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61132" y="2594475"/>
            <a:ext cx="5252895" cy="37634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 bwMode="auto">
              <a:xfrm>
                <a:off x="6468813" y="5621858"/>
                <a:ext cx="412677" cy="43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8813" y="5621858"/>
                <a:ext cx="412677" cy="43749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6121190" y="5070196"/>
            <a:ext cx="438308" cy="5818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61132" y="3740944"/>
            <a:ext cx="1212815" cy="7867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952324" y="4014698"/>
            <a:ext cx="21623" cy="4615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 bwMode="auto">
              <a:xfrm>
                <a:off x="3602001" y="3881585"/>
                <a:ext cx="345158" cy="43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2001" y="3881585"/>
                <a:ext cx="345158" cy="437492"/>
              </a:xfrm>
              <a:prstGeom prst="rect">
                <a:avLst/>
              </a:prstGeom>
              <a:blipFill rotWithShape="0">
                <a:blip r:embed="rId5"/>
                <a:stretch>
                  <a:fillRect t="-19444" r="-28571" b="-97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 bwMode="auto">
          <a:xfrm>
            <a:off x="1715974" y="3423748"/>
            <a:ext cx="10451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antenna</a:t>
            </a:r>
            <a:endParaRPr lang="en-GB" sz="20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6576023" y="6165304"/>
            <a:ext cx="25508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David </a:t>
            </a:r>
            <a:r>
              <a:rPr lang="en-GB" sz="1600" dirty="0" err="1" smtClean="0">
                <a:latin typeface="+mn-lt"/>
              </a:rPr>
              <a:t>Alesini</a:t>
            </a:r>
            <a:r>
              <a:rPr lang="en-GB" sz="1600" dirty="0" smtClean="0">
                <a:latin typeface="+mn-lt"/>
              </a:rPr>
              <a:t>/INFN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336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072985" cy="787473"/>
          </a:xfrm>
        </p:spPr>
        <p:txBody>
          <a:bodyPr>
            <a:normAutofit/>
          </a:bodyPr>
          <a:lstStyle/>
          <a:p>
            <a:r>
              <a:rPr lang="en-US" dirty="0"/>
              <a:t>Fundamental Power </a:t>
            </a:r>
            <a:r>
              <a:rPr lang="en-US" dirty="0" smtClean="0"/>
              <a:t>Coupler – FPC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152006" y="899237"/>
            <a:ext cx="4627413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 smtClean="0"/>
              <a:t>The </a:t>
            </a:r>
            <a:r>
              <a:rPr lang="en-US" sz="2000" b="1" dirty="0" smtClean="0"/>
              <a:t>Fundamental Power Coupler </a:t>
            </a:r>
            <a:r>
              <a:rPr lang="en-US" sz="2000" dirty="0" smtClean="0"/>
              <a:t>is the connecting part between the RF transmission line and the RF cavity 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/>
              <a:t>It is a specific piece of transmission line that also has to provide the cavity vacuum barrier.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/>
              <a:t>FPCs are amongst the most critical parts of the RF cavity system in an accelerator!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/>
              <a:t>A good RF design, a good mechanical design and a high quality fabrication are essential for an efficient and reliable operation.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/>
              <a:t>More tomorrow by Guillaume </a:t>
            </a:r>
            <a:r>
              <a:rPr lang="en-US" sz="2000" dirty="0" err="1" smtClean="0"/>
              <a:t>Devanz</a:t>
            </a:r>
            <a:r>
              <a:rPr lang="en-US" sz="2000" dirty="0" smtClean="0"/>
              <a:t>!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083707" y="899237"/>
            <a:ext cx="2167010" cy="2880000"/>
            <a:chOff x="4678323" y="1193594"/>
            <a:chExt cx="2167010" cy="2880000"/>
          </a:xfrm>
        </p:grpSpPr>
        <p:pic>
          <p:nvPicPr>
            <p:cNvPr id="7" name="Picture 1" descr="image00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8323" y="1193594"/>
              <a:ext cx="2167010" cy="28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777460" y="1568344"/>
              <a:ext cx="9525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LHC FPC</a:t>
              </a:r>
              <a:endParaRPr lang="en-GB" sz="14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752832" y="1193594"/>
            <a:ext cx="1029106" cy="2061811"/>
            <a:chOff x="7449135" y="1260567"/>
            <a:chExt cx="1029106" cy="2061811"/>
          </a:xfrm>
        </p:grpSpPr>
        <p:pic>
          <p:nvPicPr>
            <p:cNvPr id="8" name="Picture 2" descr="G:\Departments\AB\Groups\RF\Sections\PM\RF FPC\coupleur SPL\Illustrations\SPL-LHC ENSEMB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015049">
              <a:off x="7057619" y="1913894"/>
              <a:ext cx="1800000" cy="1016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551641" y="1260567"/>
              <a:ext cx="9266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SPL FPC</a:t>
              </a:r>
              <a:endParaRPr lang="en-GB" sz="1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24961" y="3481783"/>
            <a:ext cx="2053275" cy="2160000"/>
            <a:chOff x="6837438" y="3512560"/>
            <a:chExt cx="2053275" cy="2160000"/>
          </a:xfrm>
        </p:grpSpPr>
        <p:pic>
          <p:nvPicPr>
            <p:cNvPr id="9" name="Picture 2" descr="G:\Departments\AB\Groups\RF\Sections\PM\RF FPC\coupleur crab cavities\Illustration\1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686" r="35157"/>
            <a:stretch/>
          </p:blipFill>
          <p:spPr bwMode="auto">
            <a:xfrm>
              <a:off x="6837438" y="3512560"/>
              <a:ext cx="1244278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649668" y="4932975"/>
              <a:ext cx="1241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HL-LHC FPC</a:t>
              </a:r>
              <a:endParaRPr lang="en-GB" sz="1400" dirty="0"/>
            </a:p>
          </p:txBody>
        </p:sp>
      </p:grpSp>
      <p:sp>
        <p:nvSpPr>
          <p:cNvPr id="15" name="TextBox 14"/>
          <p:cNvSpPr txBox="1"/>
          <p:nvPr/>
        </p:nvSpPr>
        <p:spPr bwMode="auto">
          <a:xfrm>
            <a:off x="6258523" y="6165304"/>
            <a:ext cx="2865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Eric </a:t>
            </a:r>
            <a:r>
              <a:rPr lang="en-GB" sz="1600" dirty="0" err="1" smtClean="0">
                <a:latin typeface="+mn-lt"/>
              </a:rPr>
              <a:t>Montesinos</a:t>
            </a:r>
            <a:r>
              <a:rPr lang="en-GB" sz="1600" dirty="0" smtClean="0">
                <a:latin typeface="+mn-lt"/>
              </a:rPr>
              <a:t>/CERN</a:t>
            </a:r>
            <a:endParaRPr lang="en-GB" sz="1600" dirty="0">
              <a:latin typeface="+mn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40"/>
          <a:stretch/>
        </p:blipFill>
        <p:spPr>
          <a:xfrm>
            <a:off x="5067312" y="3892251"/>
            <a:ext cx="1881176" cy="2220921"/>
          </a:xfrm>
          <a:prstGeom prst="rect">
            <a:avLst/>
          </a:prstGeom>
        </p:spPr>
      </p:pic>
      <p:pic>
        <p:nvPicPr>
          <p:cNvPr id="20" name="Picture 19" descr="ttf3_cut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84" y="5148344"/>
            <a:ext cx="3411416" cy="15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06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Cavity Fabrication techniques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6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Materials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GB" dirty="0" smtClean="0"/>
                  <a:t>Selection criteria</a:t>
                </a:r>
              </a:p>
              <a:p>
                <a:pPr lvl="1"/>
                <a:r>
                  <a:rPr lang="en-GB" dirty="0" smtClean="0"/>
                  <a:t>Electrical conductivity</a:t>
                </a:r>
              </a:p>
              <a:p>
                <a:pPr lvl="1"/>
                <a:r>
                  <a:rPr lang="en-GB" dirty="0" smtClean="0"/>
                  <a:t>Secondary emission yield (SEY)</a:t>
                </a:r>
              </a:p>
              <a:p>
                <a:pPr lvl="1"/>
                <a:r>
                  <a:rPr lang="en-GB" dirty="0" smtClean="0"/>
                  <a:t>mechanical stiffness/hardness (at cryogenic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 smtClean="0"/>
                  <a:t>)</a:t>
                </a:r>
              </a:p>
              <a:p>
                <a:pPr lvl="1"/>
                <a:r>
                  <a:rPr lang="en-GB" dirty="0" smtClean="0"/>
                  <a:t>thermal conductivity, thermal expansion</a:t>
                </a:r>
              </a:p>
              <a:p>
                <a:pPr lvl="1"/>
                <a:r>
                  <a:rPr lang="en-GB" dirty="0" smtClean="0"/>
                  <a:t>machining &amp; joining techniques</a:t>
                </a:r>
              </a:p>
              <a:p>
                <a:pPr lvl="1"/>
                <a:r>
                  <a:rPr lang="en-GB" dirty="0" smtClean="0"/>
                  <a:t>vacuum tight, low </a:t>
                </a:r>
                <a:r>
                  <a:rPr lang="en-GB" dirty="0"/>
                  <a:t>outgassing </a:t>
                </a:r>
                <a:r>
                  <a:rPr lang="en-GB" dirty="0" smtClean="0"/>
                  <a:t>rate</a:t>
                </a:r>
              </a:p>
              <a:p>
                <a:pPr lvl="1"/>
                <a:r>
                  <a:rPr lang="en-GB" dirty="0" smtClean="0"/>
                  <a:t>creep resistance, </a:t>
                </a:r>
              </a:p>
              <a:p>
                <a:pPr lvl="1"/>
                <a:r>
                  <a:rPr lang="en-GB" dirty="0" smtClean="0"/>
                  <a:t>magnetic permeability</a:t>
                </a:r>
              </a:p>
              <a:p>
                <a:pPr lvl="1"/>
                <a:r>
                  <a:rPr lang="en-GB" dirty="0" smtClean="0"/>
                  <a:t>radiation hardness</a:t>
                </a:r>
              </a:p>
              <a:p>
                <a:pPr lvl="1"/>
                <a:r>
                  <a:rPr lang="en-GB" dirty="0" smtClean="0"/>
                  <a:t>fatigue stress</a:t>
                </a:r>
              </a:p>
              <a:p>
                <a:pPr lvl="1"/>
                <a:r>
                  <a:rPr lang="en-GB" dirty="0" smtClean="0"/>
                  <a:t>…</a:t>
                </a:r>
              </a:p>
              <a:p>
                <a:r>
                  <a:rPr lang="en-GB" dirty="0"/>
                  <a:t>I</a:t>
                </a:r>
                <a:r>
                  <a:rPr lang="en-GB" dirty="0" smtClean="0"/>
                  <a:t>mportant: specify what you need and what you can measure/control at reception!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0">
                <a:blip r:embed="rId2"/>
                <a:stretch>
                  <a:fillRect l="-1181" t="-2328" b="-2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10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Niobium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1123950"/>
                <a:ext cx="6670221" cy="5233988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 smtClean="0"/>
                  <a:t>Magnets use </a:t>
                </a:r>
                <a:r>
                  <a:rPr lang="en-GB" sz="2000" dirty="0" err="1" smtClean="0"/>
                  <a:t>NbTi</a:t>
                </a:r>
                <a:r>
                  <a:rPr lang="en-GB" sz="2000" dirty="0" smtClean="0"/>
                  <a:t> or Nb</a:t>
                </a:r>
                <a:r>
                  <a:rPr lang="en-GB" sz="2000" baseline="-25000" dirty="0" smtClean="0"/>
                  <a:t>3</a:t>
                </a:r>
                <a:r>
                  <a:rPr lang="en-GB" sz="2000" dirty="0" smtClean="0"/>
                  <a:t>Sn, SC Cavities use mainly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!</a:t>
                </a:r>
              </a:p>
              <a:p>
                <a:r>
                  <a:rPr lang="en-GB" sz="2000" dirty="0" smtClean="0"/>
                  <a:t>Pure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 has a high critical magnetic field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=200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/>
                      </a:rPr>
                      <m:t>mT</m:t>
                    </m:r>
                  </m:oMath>
                </a14:m>
                <a:r>
                  <a:rPr lang="en-GB" sz="2000" dirty="0" smtClean="0"/>
                  <a:t>)</a:t>
                </a:r>
              </a:p>
              <a:p>
                <a:r>
                  <a:rPr lang="en-GB" sz="2000" dirty="0" err="1" smtClean="0"/>
                  <a:t>Nb</a:t>
                </a:r>
                <a:r>
                  <a:rPr lang="en-GB" sz="2000" dirty="0" smtClean="0"/>
                  <a:t> has a high transition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=9.3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/>
                      </a:rPr>
                      <m:t>K</m:t>
                    </m:r>
                  </m:oMath>
                </a14:m>
                <a:r>
                  <a:rPr lang="en-GB" sz="2000" dirty="0" smtClean="0"/>
                  <a:t>).</a:t>
                </a:r>
              </a:p>
              <a:p>
                <a:r>
                  <a:rPr lang="en-GB" sz="2000" dirty="0" smtClean="0"/>
                  <a:t>It is chemically inert (surface covered by oxide layer)</a:t>
                </a:r>
              </a:p>
              <a:p>
                <a:r>
                  <a:rPr lang="en-GB" sz="2000" dirty="0" smtClean="0"/>
                  <a:t>It can be machined and deep-drawn</a:t>
                </a:r>
              </a:p>
              <a:p>
                <a:r>
                  <a:rPr lang="en-GB" sz="2000" dirty="0" smtClean="0"/>
                  <a:t>It is available as bulk and sheet material in any size, fabricated by forging and rolling</a:t>
                </a:r>
              </a:p>
              <a:p>
                <a:r>
                  <a:rPr lang="en-GB" sz="2000" dirty="0" smtClean="0"/>
                  <a:t>Large grain sizes (often favoured) obtained by e-beam melting</a:t>
                </a:r>
              </a:p>
              <a:p>
                <a:r>
                  <a:rPr lang="en-GB" sz="2000" dirty="0" smtClean="0"/>
                  <a:t>Instead of bulk or sheet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,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 can also be coated (e.g. by sputtering) on Cu – CERN has built the LEP, LHC and HIE-Isolde cavities with this technique. Advantages: thermal stability, material cost, optimisation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𝐵𝐶𝑆</m:t>
                        </m:r>
                      </m:sub>
                    </m:sSub>
                  </m:oMath>
                </a14:m>
                <a:r>
                  <a:rPr lang="en-GB" sz="2000" dirty="0" smtClean="0"/>
                  <a:t> possible; disadvantages: difficult technology to master, 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1123950"/>
                <a:ext cx="6670221" cy="5233988"/>
              </a:xfrm>
              <a:blipFill rotWithShape="1">
                <a:blip r:embed="rId2"/>
                <a:stretch>
                  <a:fillRect l="-731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21" r="17210"/>
          <a:stretch/>
        </p:blipFill>
        <p:spPr>
          <a:xfrm>
            <a:off x="6972875" y="1001487"/>
            <a:ext cx="1989695" cy="445588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 bwMode="auto">
          <a:xfrm>
            <a:off x="6972875" y="5457373"/>
            <a:ext cx="19896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 err="1" smtClean="0">
                <a:latin typeface="+mn-lt"/>
              </a:rPr>
              <a:t>Nb</a:t>
            </a:r>
            <a:r>
              <a:rPr lang="en-GB" sz="1800" dirty="0" smtClean="0">
                <a:latin typeface="+mn-lt"/>
              </a:rPr>
              <a:t> ingot after EBM at </a:t>
            </a:r>
            <a:r>
              <a:rPr lang="en-GB" sz="1800" dirty="0" err="1" smtClean="0">
                <a:latin typeface="+mn-lt"/>
              </a:rPr>
              <a:t>Heraeus</a:t>
            </a:r>
            <a:r>
              <a:rPr lang="en-GB" sz="1800" dirty="0" smtClean="0">
                <a:latin typeface="+mn-lt"/>
              </a:rPr>
              <a:t> (D)</a:t>
            </a:r>
            <a:endParaRPr lang="en-GB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877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Dielectrics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Aluminium oxide, AL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O</a:t>
            </a:r>
            <a:r>
              <a:rPr lang="en-GB" sz="2400" baseline="-25000" dirty="0" smtClean="0"/>
              <a:t>3</a:t>
            </a:r>
            <a:r>
              <a:rPr lang="en-GB" sz="2400" dirty="0"/>
              <a:t>, aka Alumina, </a:t>
            </a:r>
            <a:r>
              <a:rPr lang="en-GB" sz="2400" dirty="0" smtClean="0"/>
              <a:t>is</a:t>
            </a:r>
            <a:br>
              <a:rPr lang="en-GB" sz="2400" dirty="0" smtClean="0"/>
            </a:br>
            <a:r>
              <a:rPr lang="en-GB" sz="2400" dirty="0" smtClean="0"/>
              <a:t>often </a:t>
            </a:r>
            <a:r>
              <a:rPr lang="en-GB" sz="2400" dirty="0"/>
              <a:t>used in vacuum/RF windows </a:t>
            </a:r>
            <a:r>
              <a:rPr lang="en-GB" sz="2400" dirty="0" smtClean="0"/>
              <a:t>and</a:t>
            </a:r>
            <a:br>
              <a:rPr lang="en-GB" sz="2400" dirty="0" smtClean="0"/>
            </a:br>
            <a:r>
              <a:rPr lang="en-GB" sz="2400" dirty="0" smtClean="0"/>
              <a:t>vacuum feed-</a:t>
            </a:r>
            <a:r>
              <a:rPr lang="en-GB" sz="2400" dirty="0" err="1" smtClean="0"/>
              <a:t>throughs</a:t>
            </a:r>
            <a:r>
              <a:rPr lang="en-GB" sz="2400" dirty="0" smtClean="0"/>
              <a:t>.</a:t>
            </a:r>
            <a:endParaRPr lang="en-GB" sz="2400" dirty="0"/>
          </a:p>
          <a:p>
            <a:r>
              <a:rPr lang="en-GB" sz="2400" dirty="0" err="1" smtClean="0"/>
              <a:t>Isostatically</a:t>
            </a:r>
            <a:r>
              <a:rPr lang="en-GB" sz="2400" dirty="0" smtClean="0"/>
              <a:t> </a:t>
            </a:r>
            <a:r>
              <a:rPr lang="en-GB" sz="2400" dirty="0"/>
              <a:t>pressed AL</a:t>
            </a:r>
            <a:r>
              <a:rPr lang="en-GB" sz="2400" baseline="-25000" dirty="0"/>
              <a:t>2</a:t>
            </a:r>
            <a:r>
              <a:rPr lang="en-GB" sz="2400" dirty="0"/>
              <a:t>O</a:t>
            </a:r>
            <a:r>
              <a:rPr lang="en-GB" sz="2400" baseline="-25000" dirty="0"/>
              <a:t>3</a:t>
            </a:r>
            <a:r>
              <a:rPr lang="en-GB" sz="2400" dirty="0" smtClean="0"/>
              <a:t> </a:t>
            </a:r>
            <a:r>
              <a:rPr lang="en-GB" sz="2400" dirty="0"/>
              <a:t>is used for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leak-tightness </a:t>
            </a:r>
            <a:r>
              <a:rPr lang="en-GB" sz="2400" dirty="0"/>
              <a:t>(LEP power couplers, </a:t>
            </a:r>
            <a:r>
              <a:rPr lang="en-GB" sz="2400" dirty="0" smtClean="0"/>
              <a:t>e.g</a:t>
            </a:r>
            <a:r>
              <a:rPr lang="en-GB" sz="2400" dirty="0"/>
              <a:t>.).</a:t>
            </a:r>
          </a:p>
          <a:p>
            <a:r>
              <a:rPr lang="en-GB" sz="2400" dirty="0"/>
              <a:t>To reduce multipactor, it is often </a:t>
            </a:r>
            <a:r>
              <a:rPr lang="en-GB" sz="2400" dirty="0" smtClean="0"/>
              <a:t>coated </a:t>
            </a:r>
            <a:br>
              <a:rPr lang="en-GB" sz="2400" dirty="0" smtClean="0"/>
            </a:br>
            <a:r>
              <a:rPr lang="en-GB" sz="2400" dirty="0" smtClean="0"/>
              <a:t>with </a:t>
            </a:r>
            <a:r>
              <a:rPr lang="en-GB" sz="2400" dirty="0"/>
              <a:t>titanium or titanium </a:t>
            </a:r>
            <a:r>
              <a:rPr lang="en-GB" sz="2400" dirty="0" smtClean="0"/>
              <a:t>nitride (</a:t>
            </a:r>
            <a:r>
              <a:rPr lang="en-GB" sz="2400" dirty="0" err="1" smtClean="0"/>
              <a:t>TiN</a:t>
            </a:r>
            <a:r>
              <a:rPr lang="en-GB" sz="2400" dirty="0" smtClean="0"/>
              <a:t>).</a:t>
            </a:r>
            <a:endParaRPr lang="en-GB" sz="2400" dirty="0"/>
          </a:p>
          <a:p>
            <a:r>
              <a:rPr lang="en-GB" sz="2400" dirty="0" smtClean="0"/>
              <a:t>Other window materials: Sapphire</a:t>
            </a:r>
            <a:r>
              <a:rPr lang="en-GB" sz="2400" dirty="0"/>
              <a:t>, </a:t>
            </a:r>
            <a:r>
              <a:rPr lang="en-GB" sz="2400" dirty="0" err="1"/>
              <a:t>BeO</a:t>
            </a:r>
            <a:r>
              <a:rPr lang="en-GB" sz="2400" dirty="0" smtClean="0"/>
              <a:t>,</a:t>
            </a:r>
            <a:br>
              <a:rPr lang="en-GB" sz="2400" dirty="0" smtClean="0"/>
            </a:br>
            <a:r>
              <a:rPr lang="en-GB" sz="2400" dirty="0" smtClean="0"/>
              <a:t>quartz</a:t>
            </a:r>
            <a:r>
              <a:rPr lang="en-GB" sz="2400" dirty="0"/>
              <a:t>, </a:t>
            </a:r>
            <a:r>
              <a:rPr lang="en-GB" sz="2400" dirty="0" smtClean="0"/>
              <a:t>diamond …)</a:t>
            </a:r>
          </a:p>
          <a:p>
            <a:r>
              <a:rPr lang="en-GB" sz="2400" dirty="0" smtClean="0"/>
              <a:t>Silicon carbide (</a:t>
            </a:r>
            <a:r>
              <a:rPr lang="en-GB" sz="2400" dirty="0" err="1" smtClean="0"/>
              <a:t>SiC</a:t>
            </a:r>
            <a:r>
              <a:rPr lang="en-GB" sz="2400" dirty="0" smtClean="0"/>
              <a:t>), C-loaded </a:t>
            </a:r>
            <a:r>
              <a:rPr lang="en-GB" sz="2400" dirty="0" err="1" smtClean="0"/>
              <a:t>AlN</a:t>
            </a:r>
            <a:r>
              <a:rPr lang="en-GB" sz="2400" dirty="0" smtClean="0"/>
              <a:t> have been effectively used as RF absorbers inside vacuum.</a:t>
            </a:r>
          </a:p>
          <a:p>
            <a:r>
              <a:rPr lang="en-GB" sz="2400" dirty="0" smtClean="0"/>
              <a:t>Different ferrites are used as absorbers and to use their variable magnetic permeability.</a:t>
            </a:r>
            <a:endParaRPr lang="en-GB" sz="2400" dirty="0"/>
          </a:p>
          <a:p>
            <a:endParaRPr lang="en-GB" sz="2400" dirty="0"/>
          </a:p>
        </p:txBody>
      </p:sp>
      <p:pic>
        <p:nvPicPr>
          <p:cNvPr id="7" name="Picture 7" descr="\\cern.ch\dfs\Users\j\jensene\My Pictures\wind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5" t="3946" r="27225"/>
          <a:stretch>
            <a:fillRect/>
          </a:stretch>
        </p:blipFill>
        <p:spPr bwMode="auto">
          <a:xfrm>
            <a:off x="5653218" y="990600"/>
            <a:ext cx="3276600" cy="347821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5678913" y="3846513"/>
            <a:ext cx="3210696" cy="584775"/>
          </a:xfrm>
          <a:prstGeom prst="rect">
            <a:avLst/>
          </a:prstGeom>
          <a:solidFill>
            <a:srgbClr val="EEECE1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Coax transition through alumina window with traces of breakdown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20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324980" y="1286120"/>
            <a:ext cx="561815" cy="469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274638"/>
            <a:ext cx="6587472" cy="787473"/>
          </a:xfrm>
        </p:spPr>
        <p:txBody>
          <a:bodyPr>
            <a:normAutofit/>
          </a:bodyPr>
          <a:lstStyle/>
          <a:p>
            <a:r>
              <a:rPr lang="en-GB" dirty="0" smtClean="0"/>
              <a:t>Fabrication of </a:t>
            </a:r>
            <a:r>
              <a:rPr lang="en-GB" dirty="0" err="1" smtClean="0"/>
              <a:t>Nb</a:t>
            </a:r>
            <a:r>
              <a:rPr lang="en-GB" dirty="0" smtClean="0"/>
              <a:t> sheets at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  <p:grpSp>
        <p:nvGrpSpPr>
          <p:cNvPr id="38" name="Group 27"/>
          <p:cNvGrpSpPr>
            <a:grpSpLocks/>
          </p:cNvGrpSpPr>
          <p:nvPr/>
        </p:nvGrpSpPr>
        <p:grpSpPr bwMode="auto">
          <a:xfrm>
            <a:off x="250200" y="1165416"/>
            <a:ext cx="6431069" cy="4855972"/>
            <a:chOff x="21" y="24"/>
            <a:chExt cx="602" cy="523"/>
          </a:xfrm>
        </p:grpSpPr>
        <p:pic>
          <p:nvPicPr>
            <p:cNvPr id="39" name="Picture 2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" y="24"/>
              <a:ext cx="5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2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" y="131"/>
              <a:ext cx="44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349"/>
              <a:ext cx="73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" y="244"/>
              <a:ext cx="78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" y="30"/>
              <a:ext cx="7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3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" y="143"/>
              <a:ext cx="75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3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257"/>
              <a:ext cx="89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" y="356"/>
              <a:ext cx="81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3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" y="37"/>
              <a:ext cx="76" cy="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3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" y="132"/>
              <a:ext cx="62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3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" y="460"/>
              <a:ext cx="7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9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" y="460"/>
              <a:ext cx="24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4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473"/>
              <a:ext cx="89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41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" y="390"/>
              <a:ext cx="96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4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" y="270"/>
              <a:ext cx="105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0468" name="Picture 4" descr="http://www.lns.cornell.edu/public/SRF2005/images/TD_Logo400dpi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26" y="237762"/>
            <a:ext cx="2147582" cy="8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973"/>
          <p:cNvSpPr txBox="1">
            <a:spLocks noChangeArrowheads="1"/>
          </p:cNvSpPr>
          <p:nvPr/>
        </p:nvSpPr>
        <p:spPr bwMode="auto">
          <a:xfrm>
            <a:off x="1137502" y="1162308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err="1" smtClean="0"/>
              <a:t>Nb</a:t>
            </a:r>
            <a:r>
              <a:rPr lang="en-US" sz="1600" dirty="0" smtClean="0"/>
              <a:t> ingot</a:t>
            </a:r>
            <a:endParaRPr lang="en-US" sz="1600" dirty="0"/>
          </a:p>
        </p:txBody>
      </p:sp>
      <p:sp>
        <p:nvSpPr>
          <p:cNvPr id="57" name="Text Box 974"/>
          <p:cNvSpPr txBox="1">
            <a:spLocks noChangeArrowheads="1"/>
          </p:cNvSpPr>
          <p:nvPr/>
        </p:nvSpPr>
        <p:spPr bwMode="auto">
          <a:xfrm>
            <a:off x="1158922" y="2211033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Pressing</a:t>
            </a:r>
          </a:p>
        </p:txBody>
      </p:sp>
      <p:sp>
        <p:nvSpPr>
          <p:cNvPr id="58" name="Text Box 975"/>
          <p:cNvSpPr txBox="1">
            <a:spLocks noChangeArrowheads="1"/>
          </p:cNvSpPr>
          <p:nvPr/>
        </p:nvSpPr>
        <p:spPr bwMode="auto">
          <a:xfrm>
            <a:off x="1137502" y="3269765"/>
            <a:ext cx="9525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EB </a:t>
            </a:r>
            <a:r>
              <a:rPr lang="en-US" sz="1600" dirty="0"/>
              <a:t>melting</a:t>
            </a:r>
          </a:p>
        </p:txBody>
      </p:sp>
      <p:sp>
        <p:nvSpPr>
          <p:cNvPr id="59" name="Text Box 976"/>
          <p:cNvSpPr txBox="1">
            <a:spLocks noChangeArrowheads="1"/>
          </p:cNvSpPr>
          <p:nvPr/>
        </p:nvSpPr>
        <p:spPr bwMode="auto">
          <a:xfrm>
            <a:off x="1137502" y="4396625"/>
            <a:ext cx="163356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,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… </a:t>
            </a:r>
            <a:r>
              <a:rPr lang="en-US" sz="1600" dirty="0"/>
              <a:t>EB melting</a:t>
            </a:r>
          </a:p>
        </p:txBody>
      </p:sp>
      <p:sp>
        <p:nvSpPr>
          <p:cNvPr id="60" name="Text Box 977"/>
          <p:cNvSpPr txBox="1">
            <a:spLocks noChangeArrowheads="1"/>
          </p:cNvSpPr>
          <p:nvPr/>
        </p:nvSpPr>
        <p:spPr bwMode="auto">
          <a:xfrm>
            <a:off x="1137502" y="5231857"/>
            <a:ext cx="12930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Separate from base plate</a:t>
            </a:r>
          </a:p>
        </p:txBody>
      </p:sp>
      <p:sp>
        <p:nvSpPr>
          <p:cNvPr id="61" name="Text Box 978"/>
          <p:cNvSpPr txBox="1">
            <a:spLocks noChangeArrowheads="1"/>
          </p:cNvSpPr>
          <p:nvPr/>
        </p:nvSpPr>
        <p:spPr bwMode="auto">
          <a:xfrm>
            <a:off x="3888749" y="1344278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Forging</a:t>
            </a:r>
          </a:p>
        </p:txBody>
      </p:sp>
      <p:sp>
        <p:nvSpPr>
          <p:cNvPr id="62" name="Text Box 979"/>
          <p:cNvSpPr txBox="1">
            <a:spLocks noChangeArrowheads="1"/>
          </p:cNvSpPr>
          <p:nvPr/>
        </p:nvSpPr>
        <p:spPr bwMode="auto">
          <a:xfrm>
            <a:off x="3888749" y="2395342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Milling</a:t>
            </a:r>
          </a:p>
        </p:txBody>
      </p:sp>
      <p:sp>
        <p:nvSpPr>
          <p:cNvPr id="63" name="Text Box 980"/>
          <p:cNvSpPr txBox="1">
            <a:spLocks noChangeArrowheads="1"/>
          </p:cNvSpPr>
          <p:nvPr/>
        </p:nvSpPr>
        <p:spPr bwMode="auto">
          <a:xfrm>
            <a:off x="3888748" y="3373058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Rolling</a:t>
            </a:r>
          </a:p>
        </p:txBody>
      </p:sp>
      <p:sp>
        <p:nvSpPr>
          <p:cNvPr id="64" name="Text Box 981"/>
          <p:cNvSpPr txBox="1">
            <a:spLocks noChangeArrowheads="1"/>
          </p:cNvSpPr>
          <p:nvPr/>
        </p:nvSpPr>
        <p:spPr bwMode="auto">
          <a:xfrm>
            <a:off x="3888748" y="4445982"/>
            <a:ext cx="10890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Polishing</a:t>
            </a:r>
          </a:p>
        </p:txBody>
      </p:sp>
      <p:sp>
        <p:nvSpPr>
          <p:cNvPr id="65" name="Text Box 982"/>
          <p:cNvSpPr txBox="1">
            <a:spLocks noChangeArrowheads="1"/>
          </p:cNvSpPr>
          <p:nvPr/>
        </p:nvSpPr>
        <p:spPr bwMode="auto">
          <a:xfrm>
            <a:off x="3888749" y="5378584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Rolling</a:t>
            </a:r>
          </a:p>
        </p:txBody>
      </p:sp>
      <p:sp>
        <p:nvSpPr>
          <p:cNvPr id="66" name="Text Box 983"/>
          <p:cNvSpPr txBox="1">
            <a:spLocks noChangeArrowheads="1"/>
          </p:cNvSpPr>
          <p:nvPr/>
        </p:nvSpPr>
        <p:spPr bwMode="auto">
          <a:xfrm>
            <a:off x="6719314" y="1358248"/>
            <a:ext cx="8850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Cutting</a:t>
            </a:r>
          </a:p>
        </p:txBody>
      </p:sp>
      <p:sp>
        <p:nvSpPr>
          <p:cNvPr id="67" name="Text Box 984"/>
          <p:cNvSpPr txBox="1">
            <a:spLocks noChangeArrowheads="1"/>
          </p:cNvSpPr>
          <p:nvPr/>
        </p:nvSpPr>
        <p:spPr bwMode="auto">
          <a:xfrm>
            <a:off x="6724024" y="2365653"/>
            <a:ext cx="12255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Annealing</a:t>
            </a:r>
          </a:p>
        </p:txBody>
      </p:sp>
      <p:sp>
        <p:nvSpPr>
          <p:cNvPr id="68" name="Text Box 985"/>
          <p:cNvSpPr txBox="1">
            <a:spLocks noChangeArrowheads="1"/>
          </p:cNvSpPr>
          <p:nvPr/>
        </p:nvSpPr>
        <p:spPr bwMode="auto">
          <a:xfrm>
            <a:off x="6719314" y="3442710"/>
            <a:ext cx="10875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Levering</a:t>
            </a:r>
          </a:p>
        </p:txBody>
      </p:sp>
      <p:sp>
        <p:nvSpPr>
          <p:cNvPr id="69" name="Text Box 986"/>
          <p:cNvSpPr txBox="1">
            <a:spLocks noChangeArrowheads="1"/>
          </p:cNvSpPr>
          <p:nvPr/>
        </p:nvSpPr>
        <p:spPr bwMode="auto">
          <a:xfrm>
            <a:off x="6719314" y="4440726"/>
            <a:ext cx="12255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Chemical polishing</a:t>
            </a:r>
          </a:p>
        </p:txBody>
      </p:sp>
      <p:sp>
        <p:nvSpPr>
          <p:cNvPr id="70" name="Text Box 1014"/>
          <p:cNvSpPr txBox="1">
            <a:spLocks noChangeArrowheads="1"/>
          </p:cNvSpPr>
          <p:nvPr/>
        </p:nvSpPr>
        <p:spPr bwMode="auto">
          <a:xfrm>
            <a:off x="6719312" y="5270862"/>
            <a:ext cx="232402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Inspections: </a:t>
            </a:r>
            <a:r>
              <a:rPr lang="en-US" sz="1400" dirty="0" smtClean="0"/>
              <a:t>(ICP-AES, Gas analysis, RRR, grain size, hardness tensile stress …)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118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111764"/>
            <a:ext cx="8755200" cy="787473"/>
          </a:xfrm>
        </p:spPr>
        <p:txBody>
          <a:bodyPr/>
          <a:lstStyle/>
          <a:p>
            <a:r>
              <a:rPr lang="en-GB" dirty="0" smtClean="0"/>
              <a:t>Other forming techniques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Forging, pressing, deep drawing, …</a:t>
            </a:r>
          </a:p>
          <a:p>
            <a:r>
              <a:rPr lang="en-GB" sz="2000" dirty="0" smtClean="0"/>
              <a:t>Spinning, </a:t>
            </a:r>
            <a:r>
              <a:rPr lang="en-GB" sz="2000" dirty="0" err="1" smtClean="0"/>
              <a:t>planing</a:t>
            </a:r>
            <a:r>
              <a:rPr lang="en-GB" sz="2000" dirty="0" smtClean="0"/>
              <a:t>, rolling, …</a:t>
            </a:r>
          </a:p>
          <a:p>
            <a:r>
              <a:rPr lang="en-GB" sz="2000" dirty="0" smtClean="0"/>
              <a:t>lapping, polishing, </a:t>
            </a:r>
            <a:r>
              <a:rPr lang="en-GB" sz="2000" dirty="0" err="1" smtClean="0"/>
              <a:t>electropolishing</a:t>
            </a:r>
            <a:r>
              <a:rPr lang="en-GB" sz="2000" dirty="0" smtClean="0"/>
              <a:t>, …</a:t>
            </a:r>
          </a:p>
          <a:p>
            <a:r>
              <a:rPr lang="en-GB" sz="2000" dirty="0" smtClean="0"/>
              <a:t>Electroforming, hydroforming, explosion forming</a:t>
            </a:r>
          </a:p>
          <a:p>
            <a:r>
              <a:rPr lang="en-GB" sz="2000" dirty="0" smtClean="0"/>
              <a:t>Powder metal techniques, additive manufacturing (3-D printing)</a:t>
            </a:r>
          </a:p>
          <a:p>
            <a:r>
              <a:rPr lang="en-GB" sz="2000" dirty="0" smtClean="0"/>
              <a:t>Sputtering</a:t>
            </a:r>
            <a:endParaRPr lang="en-GB" sz="2000" dirty="0"/>
          </a:p>
          <a:p>
            <a:r>
              <a:rPr lang="en-GB" sz="2000" dirty="0" smtClean="0"/>
              <a:t>seamless cavity: e.g. back extrusion</a:t>
            </a:r>
          </a:p>
          <a:p>
            <a:endParaRPr lang="en-GB" sz="2000" dirty="0"/>
          </a:p>
          <a:p>
            <a:endParaRPr lang="en-GB" sz="2000" dirty="0" smtClean="0"/>
          </a:p>
        </p:txBody>
      </p:sp>
      <p:pic>
        <p:nvPicPr>
          <p:cNvPr id="7" name="Picture 3" descr="C:\Users\michelato\Desktop\TTC\companies photo\20120_10_17_photos_weise\IMG_209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334" y="3084528"/>
            <a:ext cx="3712582" cy="247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5146334" y="5553455"/>
            <a:ext cx="3712582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+mn-lt"/>
              </a:rPr>
              <a:t>back-extruded </a:t>
            </a:r>
            <a:r>
              <a:rPr lang="en-GB" sz="1900" dirty="0" err="1" smtClean="0">
                <a:latin typeface="+mn-lt"/>
              </a:rPr>
              <a:t>Nb</a:t>
            </a:r>
            <a:r>
              <a:rPr lang="en-GB" sz="1900" dirty="0" smtClean="0">
                <a:latin typeface="+mn-lt"/>
              </a:rPr>
              <a:t> tubes for E-XFEL</a:t>
            </a:r>
            <a:endParaRPr lang="en-GB" sz="1900" dirty="0">
              <a:latin typeface="+mn-lt"/>
            </a:endParaRPr>
          </a:p>
        </p:txBody>
      </p:sp>
      <p:sp>
        <p:nvSpPr>
          <p:cNvPr id="9" name="Right Arrow 8"/>
          <p:cNvSpPr/>
          <p:nvPr/>
        </p:nvSpPr>
        <p:spPr>
          <a:xfrm rot="1143989">
            <a:off x="3680271" y="3816761"/>
            <a:ext cx="1481177" cy="5289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 bwMode="auto">
          <a:xfrm>
            <a:off x="6283188" y="6132103"/>
            <a:ext cx="29213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Waldemar</a:t>
            </a:r>
            <a:r>
              <a:rPr lang="en-GB" sz="1600" dirty="0" smtClean="0">
                <a:latin typeface="+mn-lt"/>
              </a:rPr>
              <a:t> Singer/DESY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010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Joining techniques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68300" y="1123950"/>
            <a:ext cx="2984500" cy="588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TIG welding</a:t>
            </a:r>
          </a:p>
        </p:txBody>
      </p:sp>
      <p:pic>
        <p:nvPicPr>
          <p:cNvPr id="189442" name="Picture 2" descr="K:\Photos\Nikon Scans\19950802-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7" t="36754" r="14031" b="20651"/>
          <a:stretch/>
        </p:blipFill>
        <p:spPr bwMode="auto">
          <a:xfrm>
            <a:off x="240145" y="1633579"/>
            <a:ext cx="2713511" cy="267338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cern.ch\dfs\users\j\jensene\My Pictures\40MHz-Detail-Welding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31012" r="4950" b="10348"/>
          <a:stretch/>
        </p:blipFill>
        <p:spPr bwMode="auto">
          <a:xfrm>
            <a:off x="240146" y="4419814"/>
            <a:ext cx="2713511" cy="139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240146" y="5725886"/>
            <a:ext cx="271351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</a:rPr>
              <a:t>double joint: </a:t>
            </a:r>
            <a:br>
              <a:rPr lang="en-GB" sz="1400" dirty="0" smtClean="0">
                <a:latin typeface="+mn-lt"/>
              </a:rPr>
            </a:br>
            <a:r>
              <a:rPr lang="en-GB" sz="1400" dirty="0" smtClean="0">
                <a:latin typeface="+mn-lt"/>
              </a:rPr>
              <a:t>inner for vacuum,</a:t>
            </a:r>
          </a:p>
          <a:p>
            <a:r>
              <a:rPr lang="en-GB" sz="1400" dirty="0" smtClean="0">
                <a:latin typeface="+mn-lt"/>
              </a:rPr>
              <a:t>out for mechanical stability </a:t>
            </a:r>
            <a:endParaRPr lang="en-GB" sz="1400" dirty="0">
              <a:latin typeface="+mn-lt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397500" y="1123950"/>
            <a:ext cx="2984500" cy="58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dirty="0" smtClean="0"/>
              <a:t>EB welding</a:t>
            </a:r>
          </a:p>
        </p:txBody>
      </p:sp>
      <p:pic>
        <p:nvPicPr>
          <p:cNvPr id="12" name="Picture 2" descr="EB-AnlageDES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1" t="1782" r="2113" b="20781"/>
          <a:stretch/>
        </p:blipFill>
        <p:spPr bwMode="auto">
          <a:xfrm>
            <a:off x="4245663" y="1633579"/>
            <a:ext cx="2303674" cy="283754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IA-Z U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663" y="4721077"/>
            <a:ext cx="4024311" cy="7967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 bwMode="auto">
          <a:xfrm>
            <a:off x="4245663" y="5523987"/>
            <a:ext cx="4024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Microstructure of the EB welding </a:t>
            </a:r>
            <a:r>
              <a:rPr lang="en-GB" sz="1600" dirty="0" smtClean="0">
                <a:latin typeface="+mn-lt"/>
              </a:rPr>
              <a:t>area</a:t>
            </a:r>
            <a:br>
              <a:rPr lang="en-GB" sz="1600" dirty="0" smtClean="0">
                <a:latin typeface="+mn-lt"/>
              </a:rPr>
            </a:br>
            <a:r>
              <a:rPr lang="en-GB" sz="1600" dirty="0" smtClean="0">
                <a:latin typeface="+mn-lt"/>
              </a:rPr>
              <a:t>grain </a:t>
            </a:r>
            <a:r>
              <a:rPr lang="en-GB" sz="1600" dirty="0">
                <a:latin typeface="+mn-lt"/>
              </a:rPr>
              <a:t>size (</a:t>
            </a:r>
            <a:r>
              <a:rPr lang="en-GB" sz="1600" dirty="0" smtClean="0">
                <a:latin typeface="+mn-lt"/>
              </a:rPr>
              <a:t>50 </a:t>
            </a:r>
            <a:r>
              <a:rPr lang="en-GB" sz="1600" dirty="0">
                <a:latin typeface="+mn-lt"/>
              </a:rPr>
              <a:t>÷ </a:t>
            </a:r>
            <a:r>
              <a:rPr lang="en-GB" sz="1600" dirty="0" smtClean="0">
                <a:latin typeface="+mn-lt"/>
              </a:rPr>
              <a:t>2000) </a:t>
            </a:r>
            <a:r>
              <a:rPr lang="en-GB" sz="1600" dirty="0">
                <a:latin typeface="+mn-lt"/>
              </a:rPr>
              <a:t>μ</a:t>
            </a:r>
            <a:r>
              <a:rPr lang="en-GB" sz="1600" dirty="0" smtClean="0">
                <a:latin typeface="+mn-lt"/>
              </a:rPr>
              <a:t>m</a:t>
            </a:r>
            <a:endParaRPr lang="en-GB" sz="1600" dirty="0">
              <a:latin typeface="+mn-lt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750" y="2337523"/>
            <a:ext cx="2145896" cy="166116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57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Established cavity fabrication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1"/>
            <a:ext cx="255587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" y="836614"/>
            <a:ext cx="2627313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press f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08051"/>
            <a:ext cx="1619251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419477" y="1557339"/>
            <a:ext cx="2111375" cy="2261003"/>
          </a:xfrm>
          <a:prstGeom prst="rect">
            <a:avLst/>
          </a:prstGeom>
          <a:solidFill>
            <a:srgbClr val="E0E0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spcAft>
                <a:spcPct val="5000"/>
              </a:spcAft>
            </a:pPr>
            <a:r>
              <a:rPr lang="en-US" sz="1800" b="1">
                <a:solidFill>
                  <a:srgbClr val="EC8700"/>
                </a:solidFill>
              </a:rPr>
              <a:t>Half cells</a:t>
            </a:r>
            <a:r>
              <a:rPr lang="en-US" sz="1800" b="1">
                <a:solidFill>
                  <a:srgbClr val="26004D"/>
                </a:solidFill>
              </a:rPr>
              <a:t> are shaped by </a:t>
            </a:r>
            <a:r>
              <a:rPr lang="en-US" sz="1800" b="1">
                <a:solidFill>
                  <a:srgbClr val="EC8700"/>
                </a:solidFill>
              </a:rPr>
              <a:t>deep drawing</a:t>
            </a:r>
            <a:r>
              <a:rPr lang="en-US" sz="1800" b="1">
                <a:solidFill>
                  <a:srgbClr val="26004D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spcAft>
                <a:spcPct val="5000"/>
              </a:spcAft>
            </a:pPr>
            <a:r>
              <a:rPr lang="en-US" sz="1800" b="1">
                <a:solidFill>
                  <a:srgbClr val="26004D"/>
                </a:solidFill>
              </a:rPr>
              <a:t>Dumb bells are assemled by </a:t>
            </a:r>
            <a:r>
              <a:rPr lang="en-US" sz="1800" b="1">
                <a:solidFill>
                  <a:srgbClr val="EC8700"/>
                </a:solidFill>
              </a:rPr>
              <a:t>electron beam welding</a:t>
            </a:r>
            <a:r>
              <a:rPr lang="en-US" sz="1800" b="1">
                <a:solidFill>
                  <a:srgbClr val="26004D"/>
                </a:solidFill>
              </a:rPr>
              <a:t>.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27314" y="3933825"/>
            <a:ext cx="3097212" cy="1685077"/>
          </a:xfrm>
          <a:prstGeom prst="rect">
            <a:avLst/>
          </a:prstGeom>
          <a:solidFill>
            <a:srgbClr val="E0E0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26004D"/>
                </a:solidFill>
              </a:rPr>
              <a:t>After proper </a:t>
            </a:r>
            <a:r>
              <a:rPr lang="en-US" b="1">
                <a:solidFill>
                  <a:srgbClr val="EC8700"/>
                </a:solidFill>
              </a:rPr>
              <a:t>cleaning</a:t>
            </a:r>
            <a:r>
              <a:rPr lang="en-US" b="1">
                <a:solidFill>
                  <a:srgbClr val="26004D"/>
                </a:solidFill>
              </a:rPr>
              <a:t> eight dumb bells and two end group sections welded by electron beam together</a:t>
            </a:r>
          </a:p>
        </p:txBody>
      </p:sp>
      <p:sp>
        <p:nvSpPr>
          <p:cNvPr id="12" name="AutoShape 8"/>
          <p:cNvSpPr>
            <a:spLocks noChangeAspect="1" noChangeArrowheads="1" noTextEdit="1"/>
          </p:cNvSpPr>
          <p:nvPr/>
        </p:nvSpPr>
        <p:spPr bwMode="auto">
          <a:xfrm>
            <a:off x="5564189" y="1268414"/>
            <a:ext cx="3579812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7" y="3284539"/>
            <a:ext cx="34845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83860" y="5792789"/>
            <a:ext cx="48490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Important: clean conditions on all steps</a:t>
            </a:r>
          </a:p>
          <a:p>
            <a:r>
              <a:rPr lang="en-US" sz="2000" b="1" dirty="0"/>
              <a:t>shape accuracy, preparation and EB welding</a:t>
            </a:r>
          </a:p>
        </p:txBody>
      </p:sp>
      <p:pic>
        <p:nvPicPr>
          <p:cNvPr id="15" name="Picture 13" descr="Picture 06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915988"/>
            <a:ext cx="30972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 descr="hcm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60575"/>
            <a:ext cx="2305051" cy="221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 bwMode="auto">
          <a:xfrm>
            <a:off x="6283188" y="6132103"/>
            <a:ext cx="29213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courtesy: </a:t>
            </a:r>
            <a:r>
              <a:rPr lang="en-GB" sz="1600" dirty="0" err="1" smtClean="0">
                <a:latin typeface="+mn-lt"/>
              </a:rPr>
              <a:t>Waldemar</a:t>
            </a:r>
            <a:r>
              <a:rPr lang="en-GB" sz="1600" dirty="0" smtClean="0">
                <a:latin typeface="+mn-lt"/>
              </a:rPr>
              <a:t> Singer/DESY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137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Advances in </a:t>
            </a:r>
            <a:r>
              <a:rPr lang="en-GB" dirty="0"/>
              <a:t>SCRF Technology</a:t>
            </a:r>
          </a:p>
        </p:txBody>
      </p:sp>
      <p:pic>
        <p:nvPicPr>
          <p:cNvPr id="8" name="Picture 2" descr="http://newsline.linearcollider.org/newsline/images/2010/20101118_ftr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6705"/>
            <a:ext cx="2904257" cy="193133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83968" y="1426151"/>
            <a:ext cx="2904257" cy="276999"/>
          </a:xfrm>
          <a:prstGeom prst="rect">
            <a:avLst/>
          </a:prstGeom>
          <a:solidFill>
            <a:srgbClr val="296EBD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aseline="0" dirty="0" smtClean="0">
                <a:solidFill>
                  <a:srgbClr val="FFFFFF"/>
                </a:solidFill>
                <a:latin typeface="+mn-lt"/>
              </a:rPr>
              <a:t>Preparing for EP (inserting cathode)</a:t>
            </a:r>
          </a:p>
        </p:txBody>
      </p:sp>
      <p:pic>
        <p:nvPicPr>
          <p:cNvPr id="11" name="Picture 4" descr="http://newsline.linearcollider.org/newsline/images/2010/20101118_ftr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90416"/>
            <a:ext cx="2904258" cy="194294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92081" y="3505563"/>
            <a:ext cx="2904257" cy="276999"/>
          </a:xfrm>
          <a:prstGeom prst="rect">
            <a:avLst/>
          </a:prstGeom>
          <a:solidFill>
            <a:srgbClr val="296EBD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aseline="0" dirty="0">
                <a:solidFill>
                  <a:srgbClr val="FFFFFF"/>
                </a:solidFill>
                <a:latin typeface="+mn-lt"/>
              </a:rPr>
              <a:t>Clean room assembly (JLAB)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39"/>
          <a:stretch/>
        </p:blipFill>
        <p:spPr bwMode="auto">
          <a:xfrm>
            <a:off x="179512" y="1196752"/>
            <a:ext cx="3759251" cy="523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236296" y="3232621"/>
            <a:ext cx="12490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aseline="0" dirty="0" smtClean="0">
                <a:latin typeface="+mn-lt"/>
              </a:rPr>
              <a:t>Photos: </a:t>
            </a:r>
            <a:r>
              <a:rPr lang="en-GB" sz="900" baseline="0" dirty="0" err="1" smtClean="0">
                <a:latin typeface="+mn-lt"/>
              </a:rPr>
              <a:t>Rongli</a:t>
            </a:r>
            <a:r>
              <a:rPr lang="en-GB" sz="900" baseline="0" dirty="0" smtClean="0">
                <a:latin typeface="+mn-lt"/>
              </a:rPr>
              <a:t> </a:t>
            </a:r>
            <a:r>
              <a:rPr lang="en-GB" sz="900" baseline="0" dirty="0" err="1" smtClean="0">
                <a:latin typeface="+mn-lt"/>
              </a:rPr>
              <a:t>Geng</a:t>
            </a:r>
            <a:endParaRPr lang="en-GB" sz="900" baseline="0" dirty="0" smtClean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3728" y="6198915"/>
            <a:ext cx="1505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aseline="0" dirty="0" smtClean="0">
                <a:latin typeface="+mn-lt"/>
              </a:rPr>
              <a:t>C. Antoine: CAS SC 2013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 bwMode="auto">
          <a:xfrm>
            <a:off x="3560990" y="5752077"/>
            <a:ext cx="49981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Stay tuned for A. </a:t>
            </a:r>
            <a:r>
              <a:rPr lang="en-GB" sz="2000" dirty="0" err="1" smtClean="0">
                <a:latin typeface="+mn-lt"/>
              </a:rPr>
              <a:t>Romanenko’s</a:t>
            </a:r>
            <a:r>
              <a:rPr lang="en-GB" sz="2000" dirty="0" smtClean="0">
                <a:latin typeface="+mn-lt"/>
              </a:rPr>
              <a:t> lecture on Sat.!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930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very much!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10-Sep-2015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Whistler, SRF Tutorial    -    RF Principles &amp; TM Mode Cavity    -   Erk Jensen/CERN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7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defRPr sz="2000"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27395</TotalTime>
  <Words>4479</Words>
  <Application>Microsoft Office PowerPoint</Application>
  <PresentationFormat>On-screen Show (4:3)</PresentationFormat>
  <Paragraphs>1364</Paragraphs>
  <Slides>98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98</vt:i4>
      </vt:variant>
    </vt:vector>
  </HeadingPairs>
  <TitlesOfParts>
    <vt:vector size="115" baseType="lpstr">
      <vt:lpstr>Arial Unicode MS</vt:lpstr>
      <vt:lpstr>ＭＳ Ｐゴシック</vt:lpstr>
      <vt:lpstr>Arial</vt:lpstr>
      <vt:lpstr>Bookman</vt:lpstr>
      <vt:lpstr>Calibri</vt:lpstr>
      <vt:lpstr>Cambria Math</vt:lpstr>
      <vt:lpstr>Comic Sans MS</vt:lpstr>
      <vt:lpstr>Souvenir Lt BT</vt:lpstr>
      <vt:lpstr>Symbol</vt:lpstr>
      <vt:lpstr>Tahoma</vt:lpstr>
      <vt:lpstr>Times New Roman</vt:lpstr>
      <vt:lpstr>Wingdings</vt:lpstr>
      <vt:lpstr>Wingdings 3</vt:lpstr>
      <vt:lpstr>Office Theme</vt:lpstr>
      <vt:lpstr>1_Default Design</vt:lpstr>
      <vt:lpstr>Equation</vt:lpstr>
      <vt:lpstr>Bitmap Image</vt:lpstr>
      <vt:lpstr>RF Principles and TM Mode Cavity</vt:lpstr>
      <vt:lpstr>DC versus RF</vt:lpstr>
      <vt:lpstr>Lorentz force</vt:lpstr>
      <vt:lpstr>Maxwell’s equations (in vacuum)</vt:lpstr>
      <vt:lpstr>Maxwell’s equations in vacuum (contd.)</vt:lpstr>
      <vt:lpstr>From waveguide to pillbox</vt:lpstr>
      <vt:lpstr>Homogeneous plane wave</vt:lpstr>
      <vt:lpstr>Wave length, phase velocity</vt:lpstr>
      <vt:lpstr>Superposition of 2 homogeneous plane waves</vt:lpstr>
      <vt:lpstr>Rectangular waveguide</vt:lpstr>
      <vt:lpstr>Waveguide dispersion</vt:lpstr>
      <vt:lpstr>Phase velocity</vt:lpstr>
      <vt:lpstr>Summary waveguide dispersion and phase velocity:</vt:lpstr>
      <vt:lpstr>Rectangular waveguide modes</vt:lpstr>
      <vt:lpstr>Some more standard rectangular Waveguides</vt:lpstr>
      <vt:lpstr>Radial waves</vt:lpstr>
      <vt:lpstr>Round waveguide</vt:lpstr>
      <vt:lpstr>Circular waveguide modes</vt:lpstr>
      <vt:lpstr>General waveguide equations:</vt:lpstr>
      <vt:lpstr>Special cases: rectangular and round waveguide</vt:lpstr>
      <vt:lpstr>Waveguide perturbed by notches</vt:lpstr>
      <vt:lpstr>Short-circuited waveguide</vt:lpstr>
      <vt:lpstr>Single WG mode between two shorts</vt:lpstr>
      <vt:lpstr>Simple pillbox</vt:lpstr>
      <vt:lpstr>Pillbox cavity field (w/o beam tube)</vt:lpstr>
      <vt:lpstr>Pillbox with beam pipe</vt:lpstr>
      <vt:lpstr>A more practical pillbox cavity</vt:lpstr>
      <vt:lpstr>A (real) elliptical cavity</vt:lpstr>
      <vt:lpstr>Choice of frequency</vt:lpstr>
      <vt:lpstr>Characterizing a cavity</vt:lpstr>
      <vt:lpstr>Acceleration voltage and R∕Q</vt:lpstr>
      <vt:lpstr>Transit time factor</vt:lpstr>
      <vt:lpstr>Stored energy</vt:lpstr>
      <vt:lpstr>Stored energy and Poynting vector</vt:lpstr>
      <vt:lpstr>Wall losses &amp; Q_0</vt:lpstr>
      <vt:lpstr>Shunt impedance</vt:lpstr>
      <vt:lpstr>Geometric factor</vt:lpstr>
      <vt:lpstr>Cavity resonator – equivalent circuit</vt:lpstr>
      <vt:lpstr>Power coupling - Loaded Q</vt:lpstr>
      <vt:lpstr>Resonance</vt:lpstr>
      <vt:lpstr>Loss factor</vt:lpstr>
      <vt:lpstr>Summary: relations V_acc, W and P_loss</vt:lpstr>
      <vt:lpstr>Beam loading</vt:lpstr>
      <vt:lpstr>Multipactor</vt:lpstr>
      <vt:lpstr>Multipactor (contd.)</vt:lpstr>
      <vt:lpstr>Many gaps</vt:lpstr>
      <vt:lpstr>What do you gain with many gaps?</vt:lpstr>
      <vt:lpstr>Standing wave multicell cavity</vt:lpstr>
      <vt:lpstr>Brillouin diagram;  Travelling wave structure</vt:lpstr>
      <vt:lpstr>The elliptical cavity</vt:lpstr>
      <vt:lpstr>Elliptical cavity – the de facto standard for SRF</vt:lpstr>
      <vt:lpstr>Practical RF parameters 1</vt:lpstr>
      <vt:lpstr>Practical RF parameters 2</vt:lpstr>
      <vt:lpstr>Single-cell versus multi-cell cavities</vt:lpstr>
      <vt:lpstr>Practical RF parameters 3</vt:lpstr>
      <vt:lpstr>Field flatness</vt:lpstr>
      <vt:lpstr>Criteria for Cavity Design (1)</vt:lpstr>
      <vt:lpstr>Criteria for Cavity Design (2)</vt:lpstr>
      <vt:lpstr>Effect of r_i</vt:lpstr>
      <vt:lpstr>Example: cell optimization at 1.5 GHz</vt:lpstr>
      <vt:lpstr>Equator shape optimization</vt:lpstr>
      <vt:lpstr>Iris shape optimization</vt:lpstr>
      <vt:lpstr>Minimizing HOM excitation</vt:lpstr>
      <vt:lpstr>Cell-to-cell coupling k_cc</vt:lpstr>
      <vt:lpstr>Scaling the frequency</vt:lpstr>
      <vt:lpstr>Operating temperature</vt:lpstr>
      <vt:lpstr>Historic evolution of inner cell geometry</vt:lpstr>
      <vt:lpstr>Cavity optimization example</vt:lpstr>
      <vt:lpstr>Higher order modes</vt:lpstr>
      <vt:lpstr>Pillbox: 1st dipole mode</vt:lpstr>
      <vt:lpstr>Panofsky-Wenzel theorem</vt:lpstr>
      <vt:lpstr>CERN/PS 80 MHz cavity (for LHC)</vt:lpstr>
      <vt:lpstr>Higher order modes</vt:lpstr>
      <vt:lpstr>Higher order modes (measured spectrum)</vt:lpstr>
      <vt:lpstr>7-cell 1.3 GHz structure for BERLinPro</vt:lpstr>
      <vt:lpstr>HOMs: Example 5-cell cavity</vt:lpstr>
      <vt:lpstr>HOM dampers</vt:lpstr>
      <vt:lpstr>Tuners</vt:lpstr>
      <vt:lpstr>Small boundary perturbation</vt:lpstr>
      <vt:lpstr>Lorentz force detuning</vt:lpstr>
      <vt:lpstr>Tuner principle</vt:lpstr>
      <vt:lpstr>Blade tuner</vt:lpstr>
      <vt:lpstr>“Saclay” lever-arm tuner</vt:lpstr>
      <vt:lpstr>Slide-jack tuner</vt:lpstr>
      <vt:lpstr>FPC  (Fundamental Power Coupler)</vt:lpstr>
      <vt:lpstr>Magnetic (loop) coupling</vt:lpstr>
      <vt:lpstr>Electric (antenna) coupling</vt:lpstr>
      <vt:lpstr>Fundamental Power Coupler – FPC</vt:lpstr>
      <vt:lpstr>Cavity Fabrication techniques</vt:lpstr>
      <vt:lpstr>Materials</vt:lpstr>
      <vt:lpstr>Niobium</vt:lpstr>
      <vt:lpstr>Dielectrics</vt:lpstr>
      <vt:lpstr>Fabrication of Nb sheets at</vt:lpstr>
      <vt:lpstr>Other forming techniques</vt:lpstr>
      <vt:lpstr>Joining techniques</vt:lpstr>
      <vt:lpstr>Established cavity fabrication</vt:lpstr>
      <vt:lpstr>Advances in SCRF Technology</vt:lpstr>
      <vt:lpstr>Thank you very much!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 Cavity Design</dc:title>
  <dc:creator>Erk Jensen</dc:creator>
  <dc:description>Lecture held at Daresbury CAS 2007</dc:description>
  <cp:lastModifiedBy>Erk Jensen</cp:lastModifiedBy>
  <cp:revision>344</cp:revision>
  <cp:lastPrinted>2015-09-03T15:40:23Z</cp:lastPrinted>
  <dcterms:created xsi:type="dcterms:W3CDTF">2001-10-03T16:26:50Z</dcterms:created>
  <dcterms:modified xsi:type="dcterms:W3CDTF">2015-09-12T15:12:11Z</dcterms:modified>
</cp:coreProperties>
</file>