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54" r:id="rId2"/>
  </p:sldMasterIdLst>
  <p:notesMasterIdLst>
    <p:notesMasterId r:id="rId51"/>
  </p:notesMasterIdLst>
  <p:sldIdLst>
    <p:sldId id="256" r:id="rId3"/>
    <p:sldId id="257" r:id="rId4"/>
    <p:sldId id="258" r:id="rId5"/>
    <p:sldId id="259" r:id="rId6"/>
    <p:sldId id="260" r:id="rId7"/>
    <p:sldId id="261" r:id="rId8"/>
    <p:sldId id="262" r:id="rId9"/>
    <p:sldId id="263" r:id="rId10"/>
    <p:sldId id="264" r:id="rId11"/>
    <p:sldId id="265" r:id="rId12"/>
    <p:sldId id="268" r:id="rId13"/>
    <p:sldId id="266" r:id="rId14"/>
    <p:sldId id="267"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6858000" type="screen4x3"/>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4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8" autoAdjust="0"/>
    <p:restoredTop sz="94656" autoAdjust="0"/>
  </p:normalViewPr>
  <p:slideViewPr>
    <p:cSldViewPr>
      <p:cViewPr varScale="1">
        <p:scale>
          <a:sx n="115" d="100"/>
          <a:sy n="115" d="100"/>
        </p:scale>
        <p:origin x="-112" y="-131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50" Type="http://schemas.openxmlformats.org/officeDocument/2006/relationships/slide" Target="slides/slide48.xml"/><Relationship Id="rId51" Type="http://schemas.openxmlformats.org/officeDocument/2006/relationships/notesMaster" Target="notesMasters/notesMaster1.xml"/><Relationship Id="rId52" Type="http://schemas.openxmlformats.org/officeDocument/2006/relationships/printerSettings" Target="printerSettings/printerSettings1.bin"/><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wmf"/><Relationship Id="rId2"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5.wmf"/><Relationship Id="rId2" Type="http://schemas.openxmlformats.org/officeDocument/2006/relationships/image" Target="../media/image26.wmf"/><Relationship Id="rId3" Type="http://schemas.openxmlformats.org/officeDocument/2006/relationships/image" Target="../media/image2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9.wmf"/><Relationship Id="rId2" Type="http://schemas.openxmlformats.org/officeDocument/2006/relationships/image" Target="../media/image3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3.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5.wmf"/><Relationship Id="rId2" Type="http://schemas.openxmlformats.org/officeDocument/2006/relationships/image" Target="../media/image36.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9F57FC-B3FF-4DF2-9417-962901C07B3B}" type="datetimeFigureOut">
              <a:rPr lang="sv-SE" smtClean="0"/>
              <a:t>01/09/15</a:t>
            </a:fld>
            <a:endParaRPr lang="sv-SE"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v-SE"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1A53A7-64CD-4D0E-AAE8-1AC9C79D7085}" type="slidenum">
              <a:rPr lang="sv-SE" smtClean="0"/>
              <a:t>‹#›</a:t>
            </a:fld>
            <a:endParaRPr lang="sv-SE" dirty="0"/>
          </a:p>
        </p:txBody>
      </p:sp>
    </p:spTree>
    <p:extLst>
      <p:ext uri="{BB962C8B-B14F-4D97-AF65-F5344CB8AC3E}">
        <p14:creationId xmlns:p14="http://schemas.microsoft.com/office/powerpoint/2010/main" val="12846559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eg"/><Relationship Id="rId3" Type="http://schemas.openxmlformats.org/officeDocument/2006/relationships/image" Target="../media/image3.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eg"/><Relationship Id="rId3" Type="http://schemas.openxmlformats.org/officeDocument/2006/relationships/image" Target="../media/image3.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 Id="rId3" Type="http://schemas.openxmlformats.org/officeDocument/2006/relationships/image" Target="../media/image2.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 Id="rId3" Type="http://schemas.openxmlformats.org/officeDocument/2006/relationships/image" Target="../media/image2.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 Id="rId3" Type="http://schemas.openxmlformats.org/officeDocument/2006/relationships/image" Target="../media/image2.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 Id="rId3" Type="http://schemas.openxmlformats.org/officeDocument/2006/relationships/image" Target="../media/image2.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0094CA"/>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sv-S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sv-SE"/>
          </a:p>
        </p:txBody>
      </p:sp>
      <p:sp>
        <p:nvSpPr>
          <p:cNvPr id="4" name="Date Placeholder 3"/>
          <p:cNvSpPr>
            <a:spLocks noGrp="1"/>
          </p:cNvSpPr>
          <p:nvPr>
            <p:ph type="dt" sz="half" idx="10"/>
          </p:nvPr>
        </p:nvSpPr>
        <p:spPr/>
        <p:txBody>
          <a:bodyPr/>
          <a:lstStyle/>
          <a:p>
            <a:fld id="{5ED7AC81-318B-4D49-A602-9E30227C87EC}" type="datetime1">
              <a:rPr lang="sv-SE" smtClean="0"/>
              <a:t>01/09/15</a:t>
            </a:fld>
            <a:endParaRPr lang="sv-SE" dirty="0"/>
          </a:p>
        </p:txBody>
      </p:sp>
      <p:sp>
        <p:nvSpPr>
          <p:cNvPr id="5" name="Footer Placeholder 4"/>
          <p:cNvSpPr>
            <a:spLocks noGrp="1"/>
          </p:cNvSpPr>
          <p:nvPr>
            <p:ph type="ftr" sz="quarter" idx="11"/>
          </p:nvPr>
        </p:nvSpPr>
        <p:spPr/>
        <p:txBody>
          <a:bodyPr/>
          <a:lstStyle/>
          <a:p>
            <a:endParaRPr lang="sv-SE" dirty="0"/>
          </a:p>
        </p:txBody>
      </p:sp>
      <p:sp>
        <p:nvSpPr>
          <p:cNvPr id="6" name="Slide Number Placeholder 5"/>
          <p:cNvSpPr>
            <a:spLocks noGrp="1"/>
          </p:cNvSpPr>
          <p:nvPr>
            <p:ph type="sldNum" sz="quarter" idx="12"/>
          </p:nvPr>
        </p:nvSpPr>
        <p:spPr/>
        <p:txBody>
          <a:bodyPr/>
          <a:lstStyle/>
          <a:p>
            <a:fld id="{551115BC-487E-4422-894C-CB7CD3E79223}" type="slidenum">
              <a:rPr lang="sv-SE" smtClean="0"/>
              <a:t>‹#›</a:t>
            </a:fld>
            <a:endParaRPr lang="sv-SE" dirty="0"/>
          </a:p>
        </p:txBody>
      </p:sp>
      <p:pic>
        <p:nvPicPr>
          <p:cNvPr id="7" name="Bildobjekt 7" descr="ESS-vit-logga.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08304" y="260648"/>
            <a:ext cx="1656184" cy="886059"/>
          </a:xfrm>
          <a:prstGeom prst="rect">
            <a:avLst/>
          </a:prstGeom>
        </p:spPr>
      </p:pic>
    </p:spTree>
    <p:extLst>
      <p:ext uri="{BB962C8B-B14F-4D97-AF65-F5344CB8AC3E}">
        <p14:creationId xmlns:p14="http://schemas.microsoft.com/office/powerpoint/2010/main" val="2439884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ktangel 6"/>
          <p:cNvSpPr/>
          <p:nvPr userDrawn="1"/>
        </p:nvSpPr>
        <p:spPr>
          <a:xfrm>
            <a:off x="0" y="0"/>
            <a:ext cx="9144000" cy="1434354"/>
          </a:xfrm>
          <a:prstGeom prst="rect">
            <a:avLst/>
          </a:prstGeom>
          <a:solidFill>
            <a:srgbClr val="0094CA"/>
          </a:solidFill>
          <a:ln>
            <a:noFill/>
          </a:ln>
          <a:effectLst/>
          <a:scene3d>
            <a:camera prst="orthographicFront"/>
            <a:lightRig rig="threePt" dir="t"/>
          </a:scene3d>
          <a:sp3d>
            <a:bevelT w="0"/>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rgbClr val="0094CA"/>
              </a:solidFill>
            </a:endParaRPr>
          </a:p>
        </p:txBody>
      </p:sp>
      <p:sp>
        <p:nvSpPr>
          <p:cNvPr id="2" name="Title 1"/>
          <p:cNvSpPr>
            <a:spLocks noGrp="1"/>
          </p:cNvSpPr>
          <p:nvPr>
            <p:ph type="title"/>
          </p:nvPr>
        </p:nvSpPr>
        <p:spPr/>
        <p:txBody>
          <a:bodyPr/>
          <a:lstStyle/>
          <a:p>
            <a:r>
              <a:rPr lang="en-US" smtClean="0"/>
              <a:t>Click to edit Master title style</a:t>
            </a:r>
            <a:endParaRPr lang="sv-S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Date Placeholder 3"/>
          <p:cNvSpPr>
            <a:spLocks noGrp="1"/>
          </p:cNvSpPr>
          <p:nvPr>
            <p:ph type="dt" sz="half" idx="10"/>
          </p:nvPr>
        </p:nvSpPr>
        <p:spPr/>
        <p:txBody>
          <a:bodyPr/>
          <a:lstStyle/>
          <a:p>
            <a:fld id="{6EB99CB0-346B-43FA-9EE6-F90C3F3BC0BA}" type="datetime1">
              <a:rPr lang="sv-SE" smtClean="0"/>
              <a:t>01/09/15</a:t>
            </a:fld>
            <a:endParaRPr lang="sv-SE" dirty="0"/>
          </a:p>
        </p:txBody>
      </p:sp>
      <p:sp>
        <p:nvSpPr>
          <p:cNvPr id="5" name="Footer Placeholder 4"/>
          <p:cNvSpPr>
            <a:spLocks noGrp="1"/>
          </p:cNvSpPr>
          <p:nvPr>
            <p:ph type="ftr" sz="quarter" idx="11"/>
          </p:nvPr>
        </p:nvSpPr>
        <p:spPr/>
        <p:txBody>
          <a:bodyPr/>
          <a:lstStyle/>
          <a:p>
            <a:endParaRPr lang="sv-SE" dirty="0"/>
          </a:p>
        </p:txBody>
      </p:sp>
      <p:sp>
        <p:nvSpPr>
          <p:cNvPr id="6" name="Slide Number Placeholder 5"/>
          <p:cNvSpPr>
            <a:spLocks noGrp="1"/>
          </p:cNvSpPr>
          <p:nvPr>
            <p:ph type="sldNum" sz="quarter" idx="12"/>
          </p:nvPr>
        </p:nvSpPr>
        <p:spPr/>
        <p:txBody>
          <a:bodyPr/>
          <a:lstStyle/>
          <a:p>
            <a:fld id="{551115BC-487E-4422-894C-CB7CD3E79223}" type="slidenum">
              <a:rPr lang="sv-SE" smtClean="0"/>
              <a:t>‹#›</a:t>
            </a:fld>
            <a:endParaRPr lang="sv-SE" dirty="0"/>
          </a:p>
        </p:txBody>
      </p:sp>
      <p:pic>
        <p:nvPicPr>
          <p:cNvPr id="8" name="Bildobjekt 5" descr="ESS-vit-logga.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94008" y="319530"/>
            <a:ext cx="1370480" cy="733206"/>
          </a:xfrm>
          <a:prstGeom prst="rect">
            <a:avLst/>
          </a:prstGeom>
        </p:spPr>
      </p:pic>
    </p:spTree>
    <p:extLst>
      <p:ext uri="{BB962C8B-B14F-4D97-AF65-F5344CB8AC3E}">
        <p14:creationId xmlns:p14="http://schemas.microsoft.com/office/powerpoint/2010/main" val="13510992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ktangel 6"/>
          <p:cNvSpPr/>
          <p:nvPr userDrawn="1"/>
        </p:nvSpPr>
        <p:spPr>
          <a:xfrm>
            <a:off x="0" y="0"/>
            <a:ext cx="9144000" cy="1434354"/>
          </a:xfrm>
          <a:prstGeom prst="rect">
            <a:avLst/>
          </a:prstGeom>
          <a:solidFill>
            <a:srgbClr val="0094CA"/>
          </a:solidFill>
          <a:ln>
            <a:noFill/>
          </a:ln>
          <a:effectLst/>
          <a:scene3d>
            <a:camera prst="orthographicFront"/>
            <a:lightRig rig="threePt" dir="t"/>
          </a:scene3d>
          <a:sp3d>
            <a:bevelT w="0"/>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rgbClr val="0094CA"/>
              </a:solidFill>
            </a:endParaRPr>
          </a:p>
        </p:txBody>
      </p:sp>
      <p:sp>
        <p:nvSpPr>
          <p:cNvPr id="2" name="Title 1"/>
          <p:cNvSpPr>
            <a:spLocks noGrp="1"/>
          </p:cNvSpPr>
          <p:nvPr>
            <p:ph type="title"/>
          </p:nvPr>
        </p:nvSpPr>
        <p:spPr/>
        <p:txBody>
          <a:bodyPr/>
          <a:lstStyle/>
          <a:p>
            <a:r>
              <a:rPr lang="en-US" smtClean="0"/>
              <a:t>Click to edit Master title style</a:t>
            </a:r>
            <a:endParaRPr lang="sv-S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Date Placeholder 4"/>
          <p:cNvSpPr>
            <a:spLocks noGrp="1"/>
          </p:cNvSpPr>
          <p:nvPr>
            <p:ph type="dt" sz="half" idx="10"/>
          </p:nvPr>
        </p:nvSpPr>
        <p:spPr/>
        <p:txBody>
          <a:bodyPr/>
          <a:lstStyle/>
          <a:p>
            <a:fld id="{42E66B7F-8271-49DA-A25A-F4BB9F476347}" type="datetime1">
              <a:rPr lang="sv-SE" smtClean="0"/>
              <a:t>01/09/15</a:t>
            </a:fld>
            <a:endParaRPr lang="sv-SE" dirty="0"/>
          </a:p>
        </p:txBody>
      </p:sp>
      <p:sp>
        <p:nvSpPr>
          <p:cNvPr id="6" name="Footer Placeholder 5"/>
          <p:cNvSpPr>
            <a:spLocks noGrp="1"/>
          </p:cNvSpPr>
          <p:nvPr>
            <p:ph type="ftr" sz="quarter" idx="11"/>
          </p:nvPr>
        </p:nvSpPr>
        <p:spPr/>
        <p:txBody>
          <a:bodyPr/>
          <a:lstStyle/>
          <a:p>
            <a:endParaRPr lang="sv-SE" dirty="0"/>
          </a:p>
        </p:txBody>
      </p:sp>
      <p:sp>
        <p:nvSpPr>
          <p:cNvPr id="7" name="Slide Number Placeholder 6"/>
          <p:cNvSpPr>
            <a:spLocks noGrp="1"/>
          </p:cNvSpPr>
          <p:nvPr>
            <p:ph type="sldNum" sz="quarter" idx="12"/>
          </p:nvPr>
        </p:nvSpPr>
        <p:spPr/>
        <p:txBody>
          <a:bodyPr/>
          <a:lstStyle/>
          <a:p>
            <a:fld id="{551115BC-487E-4422-894C-CB7CD3E79223}" type="slidenum">
              <a:rPr lang="sv-SE" smtClean="0"/>
              <a:t>‹#›</a:t>
            </a:fld>
            <a:endParaRPr lang="sv-SE" dirty="0"/>
          </a:p>
        </p:txBody>
      </p:sp>
      <p:pic>
        <p:nvPicPr>
          <p:cNvPr id="9" name="Bildobjekt 7" descr="ESS-vit-logga.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04662" y="260648"/>
            <a:ext cx="1359826" cy="727507"/>
          </a:xfrm>
          <a:prstGeom prst="rect">
            <a:avLst/>
          </a:prstGeom>
        </p:spPr>
      </p:pic>
    </p:spTree>
    <p:extLst>
      <p:ext uri="{BB962C8B-B14F-4D97-AF65-F5344CB8AC3E}">
        <p14:creationId xmlns:p14="http://schemas.microsoft.com/office/powerpoint/2010/main" val="136283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v-S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7" name="Date Placeholder 6"/>
          <p:cNvSpPr>
            <a:spLocks noGrp="1"/>
          </p:cNvSpPr>
          <p:nvPr>
            <p:ph type="dt" sz="half" idx="10"/>
          </p:nvPr>
        </p:nvSpPr>
        <p:spPr/>
        <p:txBody>
          <a:bodyPr/>
          <a:lstStyle/>
          <a:p>
            <a:fld id="{3C7D23FA-05C4-4CC1-B281-2F815585BC1C}" type="datetime1">
              <a:rPr lang="sv-SE" smtClean="0"/>
              <a:t>01/09/15</a:t>
            </a:fld>
            <a:endParaRPr lang="sv-SE" dirty="0"/>
          </a:p>
        </p:txBody>
      </p:sp>
      <p:sp>
        <p:nvSpPr>
          <p:cNvPr id="8" name="Footer Placeholder 7"/>
          <p:cNvSpPr>
            <a:spLocks noGrp="1"/>
          </p:cNvSpPr>
          <p:nvPr>
            <p:ph type="ftr" sz="quarter" idx="11"/>
          </p:nvPr>
        </p:nvSpPr>
        <p:spPr/>
        <p:txBody>
          <a:bodyPr/>
          <a:lstStyle/>
          <a:p>
            <a:endParaRPr lang="sv-SE" dirty="0"/>
          </a:p>
        </p:txBody>
      </p:sp>
      <p:sp>
        <p:nvSpPr>
          <p:cNvPr id="9" name="Slide Number Placeholder 8"/>
          <p:cNvSpPr>
            <a:spLocks noGrp="1"/>
          </p:cNvSpPr>
          <p:nvPr>
            <p:ph type="sldNum" sz="quarter" idx="12"/>
          </p:nvPr>
        </p:nvSpPr>
        <p:spPr/>
        <p:txBody>
          <a:bodyPr/>
          <a:lstStyle/>
          <a:p>
            <a:fld id="{551115BC-487E-4422-894C-CB7CD3E79223}" type="slidenum">
              <a:rPr lang="sv-SE" smtClean="0"/>
              <a:t>‹#›</a:t>
            </a:fld>
            <a:endParaRPr lang="sv-SE" dirty="0"/>
          </a:p>
        </p:txBody>
      </p:sp>
      <p:sp>
        <p:nvSpPr>
          <p:cNvPr id="10" name="Rektangel 6"/>
          <p:cNvSpPr/>
          <p:nvPr userDrawn="1"/>
        </p:nvSpPr>
        <p:spPr>
          <a:xfrm>
            <a:off x="0" y="0"/>
            <a:ext cx="9144000" cy="1434354"/>
          </a:xfrm>
          <a:prstGeom prst="rect">
            <a:avLst/>
          </a:prstGeom>
          <a:solidFill>
            <a:srgbClr val="0094CA"/>
          </a:solidFill>
          <a:ln>
            <a:noFill/>
          </a:ln>
          <a:effectLst/>
          <a:scene3d>
            <a:camera prst="orthographicFront"/>
            <a:lightRig rig="threePt" dir="t"/>
          </a:scene3d>
          <a:sp3d>
            <a:bevelT w="0"/>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rgbClr val="0094CA"/>
              </a:solidFill>
            </a:endParaRPr>
          </a:p>
        </p:txBody>
      </p:sp>
    </p:spTree>
    <p:extLst>
      <p:ext uri="{BB962C8B-B14F-4D97-AF65-F5344CB8AC3E}">
        <p14:creationId xmlns:p14="http://schemas.microsoft.com/office/powerpoint/2010/main" val="1249740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le">
    <p:spTree>
      <p:nvGrpSpPr>
        <p:cNvPr id="1" name=""/>
        <p:cNvGrpSpPr/>
        <p:nvPr/>
      </p:nvGrpSpPr>
      <p:grpSpPr>
        <a:xfrm>
          <a:off x="0" y="0"/>
          <a:ext cx="0" cy="0"/>
          <a:chOff x="0" y="0"/>
          <a:chExt cx="0" cy="0"/>
        </a:xfrm>
      </p:grpSpPr>
      <p:sp>
        <p:nvSpPr>
          <p:cNvPr id="4" name="Text Box 5"/>
          <p:cNvSpPr txBox="1">
            <a:spLocks noChangeArrowheads="1"/>
          </p:cNvSpPr>
          <p:nvPr/>
        </p:nvSpPr>
        <p:spPr bwMode="auto">
          <a:xfrm>
            <a:off x="638175" y="1238250"/>
            <a:ext cx="7489825" cy="446088"/>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86486" tIns="43243" rIns="86486" bIns="43243">
            <a:spAutoFit/>
          </a:bodyPr>
          <a:lstStyle/>
          <a:p>
            <a:pPr eaLnBrk="0" fontAlgn="base" hangingPunct="0">
              <a:lnSpc>
                <a:spcPct val="90000"/>
              </a:lnSpc>
              <a:spcBef>
                <a:spcPct val="0"/>
              </a:spcBef>
              <a:spcAft>
                <a:spcPct val="0"/>
              </a:spcAft>
              <a:defRPr/>
            </a:pPr>
            <a:endParaRPr lang="en-US" sz="2600" dirty="0">
              <a:solidFill>
                <a:srgbClr val="B81414"/>
              </a:solidFill>
              <a:latin typeface="Helvetica" pitchFamily="49" charset="0"/>
              <a:ea typeface="Arial" pitchFamily="49" charset="0"/>
              <a:cs typeface="Arial" pitchFamily="49" charset="0"/>
            </a:endParaRPr>
          </a:p>
        </p:txBody>
      </p:sp>
      <p:pic>
        <p:nvPicPr>
          <p:cNvPr id="5" name="Picture 7" descr="FRIB_ppt_to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172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descr="FRIB_ppt_top.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144000"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ubtitle 2"/>
          <p:cNvSpPr>
            <a:spLocks noGrp="1"/>
          </p:cNvSpPr>
          <p:nvPr>
            <p:ph type="subTitle" idx="1"/>
          </p:nvPr>
        </p:nvSpPr>
        <p:spPr>
          <a:xfrm>
            <a:off x="1524000" y="4071938"/>
            <a:ext cx="6096000" cy="1143000"/>
          </a:xfrm>
        </p:spPr>
        <p:txBody>
          <a:bodyPr/>
          <a:lstStyle>
            <a:lvl1pPr marL="0" indent="0" algn="ctr">
              <a:buNone/>
              <a:defRPr/>
            </a:lvl1pPr>
            <a:lvl2pPr marL="432427" indent="0" algn="ctr">
              <a:buNone/>
              <a:defRPr/>
            </a:lvl2pPr>
            <a:lvl3pPr marL="864854" indent="0" algn="ctr">
              <a:buNone/>
              <a:defRPr/>
            </a:lvl3pPr>
            <a:lvl4pPr marL="1297280" indent="0" algn="ctr">
              <a:buNone/>
              <a:defRPr/>
            </a:lvl4pPr>
            <a:lvl5pPr marL="1729708" indent="0" algn="ctr">
              <a:buNone/>
              <a:defRPr/>
            </a:lvl5pPr>
            <a:lvl6pPr marL="2162134" indent="0" algn="ctr">
              <a:buNone/>
              <a:defRPr/>
            </a:lvl6pPr>
            <a:lvl7pPr marL="2594562" indent="0" algn="ctr">
              <a:buNone/>
              <a:defRPr/>
            </a:lvl7pPr>
            <a:lvl8pPr marL="3026988" indent="0" algn="ctr">
              <a:buNone/>
              <a:defRPr/>
            </a:lvl8pPr>
            <a:lvl9pPr marL="3459415" indent="0" algn="ctr">
              <a:buNone/>
              <a:defRPr/>
            </a:lvl9pPr>
          </a:lstStyle>
          <a:p>
            <a:r>
              <a:rPr lang="en-US" smtClean="0"/>
              <a:t>Click to edit Master subtitle style</a:t>
            </a:r>
            <a:endParaRPr lang="en-US" dirty="0"/>
          </a:p>
        </p:txBody>
      </p:sp>
      <p:sp>
        <p:nvSpPr>
          <p:cNvPr id="7" name="Rectangle 2"/>
          <p:cNvSpPr>
            <a:spLocks noGrp="1" noChangeArrowheads="1"/>
          </p:cNvSpPr>
          <p:nvPr>
            <p:ph type="title"/>
          </p:nvPr>
        </p:nvSpPr>
        <p:spPr bwMode="auto">
          <a:xfrm>
            <a:off x="71438" y="3143251"/>
            <a:ext cx="9001124" cy="486668"/>
          </a:xfrm>
          <a:prstGeom prst="rect">
            <a:avLst/>
          </a:prstGeom>
          <a:noFill/>
          <a:ln w="12700">
            <a:noFill/>
            <a:miter lim="800000"/>
            <a:headEnd/>
            <a:tailEnd/>
          </a:ln>
        </p:spPr>
        <p:txBody>
          <a:bodyPr lIns="56086" tIns="22435" rIns="56086" bIns="22435" anchor="ctr"/>
          <a:lstStyle/>
          <a:p>
            <a:pPr lvl="0"/>
            <a:r>
              <a:rPr lang="en-US" smtClean="0"/>
              <a:t>Click to edit Master title style</a:t>
            </a:r>
            <a:endParaRPr lang="en-US" dirty="0"/>
          </a:p>
        </p:txBody>
      </p:sp>
    </p:spTree>
    <p:extLst>
      <p:ext uri="{BB962C8B-B14F-4D97-AF65-F5344CB8AC3E}">
        <p14:creationId xmlns:p14="http://schemas.microsoft.com/office/powerpoint/2010/main" val="3617834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4" name="Picture 6" descr="FRIB_ppt_to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172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FRIB_ppt_to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5"/>
          <p:cNvSpPr txBox="1">
            <a:spLocks noChangeArrowheads="1"/>
          </p:cNvSpPr>
          <p:nvPr/>
        </p:nvSpPr>
        <p:spPr bwMode="auto">
          <a:xfrm>
            <a:off x="669925" y="1320800"/>
            <a:ext cx="7864475" cy="341313"/>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416" tIns="45708" rIns="91416" bIns="45708">
            <a:spAutoFit/>
          </a:bodyPr>
          <a:lstStyle/>
          <a:p>
            <a:pPr eaLnBrk="0" fontAlgn="base" hangingPunct="0">
              <a:lnSpc>
                <a:spcPct val="90000"/>
              </a:lnSpc>
              <a:spcBef>
                <a:spcPct val="0"/>
              </a:spcBef>
              <a:spcAft>
                <a:spcPct val="0"/>
              </a:spcAft>
              <a:defRPr/>
            </a:pPr>
            <a:endParaRPr lang="en-US" dirty="0">
              <a:solidFill>
                <a:prstClr val="black"/>
              </a:solidFill>
              <a:latin typeface="Helvetica" pitchFamily="-65" charset="0"/>
              <a:ea typeface="Arial" pitchFamily="-65" charset="0"/>
              <a:cs typeface="Arial" pitchFamily="-65" charset="0"/>
            </a:endParaRPr>
          </a:p>
        </p:txBody>
      </p:sp>
      <p:sp>
        <p:nvSpPr>
          <p:cNvPr id="7" name="Rectangle 6"/>
          <p:cNvSpPr>
            <a:spLocks noChangeArrowheads="1"/>
          </p:cNvSpPr>
          <p:nvPr/>
        </p:nvSpPr>
        <p:spPr bwMode="auto">
          <a:xfrm>
            <a:off x="4114800" y="3009900"/>
            <a:ext cx="9144000" cy="368300"/>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416" tIns="45708" rIns="91416" bIns="45708">
            <a:spAutoFit/>
          </a:bodyPr>
          <a:lstStyle/>
          <a:p>
            <a:pPr fontAlgn="base">
              <a:spcBef>
                <a:spcPct val="0"/>
              </a:spcBef>
              <a:spcAft>
                <a:spcPct val="0"/>
              </a:spcAft>
              <a:defRPr/>
            </a:pPr>
            <a:endParaRPr lang="en-US">
              <a:solidFill>
                <a:prstClr val="black"/>
              </a:solidFill>
              <a:latin typeface="Arial" pitchFamily="-65" charset="0"/>
              <a:ea typeface="Arial" pitchFamily="-65" charset="0"/>
              <a:cs typeface="Arial" pitchFamily="-65" charset="0"/>
            </a:endParaRPr>
          </a:p>
        </p:txBody>
      </p:sp>
      <p:sp>
        <p:nvSpPr>
          <p:cNvPr id="3" name="Content Placeholder 2"/>
          <p:cNvSpPr>
            <a:spLocks noGrp="1"/>
          </p:cNvSpPr>
          <p:nvPr>
            <p:ph idx="1"/>
          </p:nvPr>
        </p:nvSpPr>
        <p:spPr>
          <a:xfrm>
            <a:off x="76200" y="1067100"/>
            <a:ext cx="8990922" cy="50274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a:xfrm>
            <a:off x="76200" y="0"/>
            <a:ext cx="8991600" cy="1003300"/>
          </a:xfrm>
        </p:spPr>
        <p:txBody>
          <a:bodyPr anchor="ctr"/>
          <a:lstStyle/>
          <a:p>
            <a:r>
              <a:rPr lang="en-US" smtClean="0"/>
              <a:t>Click to edit Master title style</a:t>
            </a:r>
            <a:endParaRPr lang="en-US" dirty="0"/>
          </a:p>
        </p:txBody>
      </p:sp>
      <p:sp>
        <p:nvSpPr>
          <p:cNvPr id="8" name="Footer Placeholder 10"/>
          <p:cNvSpPr>
            <a:spLocks noGrp="1"/>
          </p:cNvSpPr>
          <p:nvPr>
            <p:ph type="ftr" sz="quarter" idx="10"/>
          </p:nvPr>
        </p:nvSpPr>
        <p:spPr/>
        <p:txBody>
          <a:bodyPr/>
          <a:lstStyle>
            <a:lvl1pPr algn="r" rtl="0" eaLnBrk="0" fontAlgn="base" hangingPunct="0">
              <a:lnSpc>
                <a:spcPct val="90000"/>
              </a:lnSpc>
              <a:spcBef>
                <a:spcPct val="0"/>
              </a:spcBef>
              <a:spcAft>
                <a:spcPct val="0"/>
              </a:spcAft>
              <a:defRPr lang="fr-FR" sz="1000" kern="1200">
                <a:solidFill>
                  <a:srgbClr val="064308"/>
                </a:solidFill>
                <a:latin typeface="Arial" pitchFamily="34" charset="0"/>
                <a:ea typeface="+mn-ea"/>
                <a:cs typeface="Arial" pitchFamily="34" charset="0"/>
              </a:defRPr>
            </a:lvl1pPr>
          </a:lstStyle>
          <a:p>
            <a:pPr>
              <a:defRPr/>
            </a:pPr>
            <a:r>
              <a:t>Lecture 6 | Refrigeration &amp; Liquefaction - J. G. Weisend II</a:t>
            </a:r>
            <a:endParaRPr lang="en-US" dirty="0"/>
          </a:p>
        </p:txBody>
      </p:sp>
      <p:sp>
        <p:nvSpPr>
          <p:cNvPr id="10" name="Slide Number Placeholder 4"/>
          <p:cNvSpPr>
            <a:spLocks noGrp="1"/>
          </p:cNvSpPr>
          <p:nvPr>
            <p:ph type="sldNum" sz="quarter" idx="11"/>
          </p:nvPr>
        </p:nvSpPr>
        <p:spPr/>
        <p:txBody>
          <a:bodyPr/>
          <a:lstStyle>
            <a:lvl1pPr>
              <a:defRPr/>
            </a:lvl1pPr>
          </a:lstStyle>
          <a:p>
            <a:pPr>
              <a:defRPr/>
            </a:pPr>
            <a:r>
              <a:rPr lang="en-US"/>
              <a:t>Slide </a:t>
            </a:r>
            <a:fld id="{ABCE5B6B-B055-3047-AD2F-72771CE564EC}" type="slidenum">
              <a:rPr lang="en-US"/>
              <a:pPr>
                <a:defRPr/>
              </a:pPr>
              <a:t>‹#›</a:t>
            </a:fld>
            <a:endParaRPr lang="en-US"/>
          </a:p>
        </p:txBody>
      </p:sp>
      <p:sp>
        <p:nvSpPr>
          <p:cNvPr id="11" name="Date Placeholder 3"/>
          <p:cNvSpPr>
            <a:spLocks noGrp="1"/>
          </p:cNvSpPr>
          <p:nvPr>
            <p:ph type="dt" sz="half" idx="12"/>
          </p:nvPr>
        </p:nvSpPr>
        <p:spPr/>
        <p:txBody>
          <a:bodyPr/>
          <a:lstStyle>
            <a:lvl1pPr algn="r" rtl="0" eaLnBrk="0" fontAlgn="base" hangingPunct="0">
              <a:lnSpc>
                <a:spcPct val="90000"/>
              </a:lnSpc>
              <a:spcBef>
                <a:spcPct val="0"/>
              </a:spcBef>
              <a:spcAft>
                <a:spcPct val="0"/>
              </a:spcAft>
              <a:defRPr lang="en-US" sz="1000" kern="1200">
                <a:solidFill>
                  <a:srgbClr val="064308"/>
                </a:solidFill>
                <a:latin typeface="Arial" pitchFamily="34" charset="0"/>
                <a:ea typeface="+mn-ea"/>
                <a:cs typeface="Arial" pitchFamily="34" charset="0"/>
              </a:defRPr>
            </a:lvl1pPr>
          </a:lstStyle>
          <a:p>
            <a:pPr>
              <a:defRPr/>
            </a:pPr>
            <a:r>
              <a:t>Jan 2015</a:t>
            </a:r>
          </a:p>
        </p:txBody>
      </p:sp>
    </p:spTree>
    <p:extLst>
      <p:ext uri="{BB962C8B-B14F-4D97-AF65-F5344CB8AC3E}">
        <p14:creationId xmlns:p14="http://schemas.microsoft.com/office/powerpoint/2010/main" val="27125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Half Vertical">
    <p:spTree>
      <p:nvGrpSpPr>
        <p:cNvPr id="1" name=""/>
        <p:cNvGrpSpPr/>
        <p:nvPr/>
      </p:nvGrpSpPr>
      <p:grpSpPr>
        <a:xfrm>
          <a:off x="0" y="0"/>
          <a:ext cx="0" cy="0"/>
          <a:chOff x="0" y="0"/>
          <a:chExt cx="0" cy="0"/>
        </a:xfrm>
      </p:grpSpPr>
      <p:pic>
        <p:nvPicPr>
          <p:cNvPr id="5" name="Picture 6" descr="FRIB_ppt_to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5"/>
          <p:cNvSpPr txBox="1">
            <a:spLocks noChangeArrowheads="1"/>
          </p:cNvSpPr>
          <p:nvPr/>
        </p:nvSpPr>
        <p:spPr bwMode="auto">
          <a:xfrm>
            <a:off x="669925" y="1320800"/>
            <a:ext cx="7864475" cy="341313"/>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416" tIns="45708" rIns="91416" bIns="45708">
            <a:spAutoFit/>
          </a:bodyPr>
          <a:lstStyle/>
          <a:p>
            <a:pPr eaLnBrk="0" fontAlgn="base" hangingPunct="0">
              <a:lnSpc>
                <a:spcPct val="90000"/>
              </a:lnSpc>
              <a:spcBef>
                <a:spcPct val="0"/>
              </a:spcBef>
              <a:spcAft>
                <a:spcPct val="0"/>
              </a:spcAft>
              <a:defRPr/>
            </a:pPr>
            <a:endParaRPr lang="en-US" dirty="0">
              <a:solidFill>
                <a:prstClr val="black"/>
              </a:solidFill>
              <a:latin typeface="Helvetica" pitchFamily="-65" charset="0"/>
              <a:ea typeface="Arial" pitchFamily="-65" charset="0"/>
              <a:cs typeface="Arial" pitchFamily="-65" charset="0"/>
            </a:endParaRPr>
          </a:p>
        </p:txBody>
      </p:sp>
      <p:sp>
        <p:nvSpPr>
          <p:cNvPr id="7" name="Rectangle 6"/>
          <p:cNvSpPr>
            <a:spLocks noChangeArrowheads="1"/>
          </p:cNvSpPr>
          <p:nvPr/>
        </p:nvSpPr>
        <p:spPr bwMode="auto">
          <a:xfrm>
            <a:off x="4114800" y="3009900"/>
            <a:ext cx="9144000" cy="368300"/>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416" tIns="45708" rIns="91416" bIns="45708">
            <a:spAutoFit/>
          </a:bodyPr>
          <a:lstStyle/>
          <a:p>
            <a:pPr fontAlgn="base">
              <a:spcBef>
                <a:spcPct val="0"/>
              </a:spcBef>
              <a:spcAft>
                <a:spcPct val="0"/>
              </a:spcAft>
              <a:defRPr/>
            </a:pPr>
            <a:endParaRPr lang="en-US">
              <a:solidFill>
                <a:prstClr val="black"/>
              </a:solidFill>
              <a:latin typeface="Arial" pitchFamily="-65" charset="0"/>
              <a:ea typeface="Arial" pitchFamily="-65" charset="0"/>
              <a:cs typeface="Arial" pitchFamily="-65" charset="0"/>
            </a:endParaRPr>
          </a:p>
        </p:txBody>
      </p:sp>
      <p:pic>
        <p:nvPicPr>
          <p:cNvPr id="8" name="Picture 9" descr="FRIB_ppt_top.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172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6201" y="0"/>
            <a:ext cx="8991598" cy="1003300"/>
          </a:xfrm>
        </p:spPr>
        <p:txBody>
          <a:bodyPr anchor="ctr"/>
          <a:lstStyle/>
          <a:p>
            <a:r>
              <a:rPr lang="en-US" smtClean="0"/>
              <a:t>Click to edit Master title style</a:t>
            </a:r>
            <a:endParaRPr lang="en-US" dirty="0"/>
          </a:p>
        </p:txBody>
      </p:sp>
      <p:sp>
        <p:nvSpPr>
          <p:cNvPr id="3" name="Content Placeholder 2"/>
          <p:cNvSpPr>
            <a:spLocks noGrp="1"/>
          </p:cNvSpPr>
          <p:nvPr>
            <p:ph idx="1"/>
          </p:nvPr>
        </p:nvSpPr>
        <p:spPr>
          <a:xfrm>
            <a:off x="76201" y="1067100"/>
            <a:ext cx="4423230" cy="50274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idx="10"/>
          </p:nvPr>
        </p:nvSpPr>
        <p:spPr>
          <a:xfrm>
            <a:off x="4644573" y="1071564"/>
            <a:ext cx="4423227" cy="50274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Footer Placeholder 10"/>
          <p:cNvSpPr>
            <a:spLocks noGrp="1"/>
          </p:cNvSpPr>
          <p:nvPr>
            <p:ph type="ftr" sz="quarter" idx="11"/>
          </p:nvPr>
        </p:nvSpPr>
        <p:spPr/>
        <p:txBody>
          <a:bodyPr/>
          <a:lstStyle>
            <a:lvl1pPr algn="r" rtl="0" eaLnBrk="0" fontAlgn="base" hangingPunct="0">
              <a:lnSpc>
                <a:spcPct val="90000"/>
              </a:lnSpc>
              <a:spcBef>
                <a:spcPct val="0"/>
              </a:spcBef>
              <a:spcAft>
                <a:spcPct val="0"/>
              </a:spcAft>
              <a:defRPr lang="fr-FR" sz="1000" kern="1200">
                <a:solidFill>
                  <a:srgbClr val="064308"/>
                </a:solidFill>
                <a:latin typeface="Arial" pitchFamily="34" charset="0"/>
                <a:ea typeface="+mn-ea"/>
                <a:cs typeface="Arial" pitchFamily="34" charset="0"/>
              </a:defRPr>
            </a:lvl1pPr>
          </a:lstStyle>
          <a:p>
            <a:pPr>
              <a:defRPr/>
            </a:pPr>
            <a:r>
              <a:t>Lecture 6 | Refrigeration &amp; Liquefaction - J. G. Weisend II</a:t>
            </a:r>
            <a:endParaRPr lang="en-US" dirty="0"/>
          </a:p>
        </p:txBody>
      </p:sp>
      <p:sp>
        <p:nvSpPr>
          <p:cNvPr id="11" name="Slide Number Placeholder 4"/>
          <p:cNvSpPr>
            <a:spLocks noGrp="1"/>
          </p:cNvSpPr>
          <p:nvPr>
            <p:ph type="sldNum" sz="quarter" idx="12"/>
          </p:nvPr>
        </p:nvSpPr>
        <p:spPr/>
        <p:txBody>
          <a:bodyPr/>
          <a:lstStyle>
            <a:lvl1pPr>
              <a:defRPr/>
            </a:lvl1pPr>
          </a:lstStyle>
          <a:p>
            <a:pPr>
              <a:defRPr/>
            </a:pPr>
            <a:r>
              <a:rPr lang="en-US"/>
              <a:t>Slide </a:t>
            </a:r>
            <a:fld id="{489C569A-D225-324F-BF0A-1ADECFCF6F16}" type="slidenum">
              <a:rPr lang="en-US"/>
              <a:pPr>
                <a:defRPr/>
              </a:pPr>
              <a:t>‹#›</a:t>
            </a:fld>
            <a:endParaRPr lang="en-US"/>
          </a:p>
        </p:txBody>
      </p:sp>
      <p:sp>
        <p:nvSpPr>
          <p:cNvPr id="12" name="Date Placeholder 3"/>
          <p:cNvSpPr>
            <a:spLocks noGrp="1"/>
          </p:cNvSpPr>
          <p:nvPr>
            <p:ph type="dt" sz="half" idx="13"/>
          </p:nvPr>
        </p:nvSpPr>
        <p:spPr/>
        <p:txBody>
          <a:bodyPr/>
          <a:lstStyle>
            <a:lvl1pPr algn="r" rtl="0" eaLnBrk="0" fontAlgn="base" hangingPunct="0">
              <a:lnSpc>
                <a:spcPct val="90000"/>
              </a:lnSpc>
              <a:spcBef>
                <a:spcPct val="0"/>
              </a:spcBef>
              <a:spcAft>
                <a:spcPct val="0"/>
              </a:spcAft>
              <a:defRPr lang="en-US" sz="1000" kern="1200">
                <a:solidFill>
                  <a:srgbClr val="064308"/>
                </a:solidFill>
                <a:latin typeface="Arial" pitchFamily="34" charset="0"/>
                <a:ea typeface="+mn-ea"/>
                <a:cs typeface="Arial" pitchFamily="34" charset="0"/>
              </a:defRPr>
            </a:lvl1pPr>
          </a:lstStyle>
          <a:p>
            <a:pPr>
              <a:defRPr/>
            </a:pPr>
            <a:r>
              <a:t>Jan 2015</a:t>
            </a:r>
          </a:p>
        </p:txBody>
      </p:sp>
    </p:spTree>
    <p:extLst>
      <p:ext uri="{BB962C8B-B14F-4D97-AF65-F5344CB8AC3E}">
        <p14:creationId xmlns:p14="http://schemas.microsoft.com/office/powerpoint/2010/main" val="3758563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Half Horizontal">
    <p:spTree>
      <p:nvGrpSpPr>
        <p:cNvPr id="1" name=""/>
        <p:cNvGrpSpPr/>
        <p:nvPr/>
      </p:nvGrpSpPr>
      <p:grpSpPr>
        <a:xfrm>
          <a:off x="0" y="0"/>
          <a:ext cx="0" cy="0"/>
          <a:chOff x="0" y="0"/>
          <a:chExt cx="0" cy="0"/>
        </a:xfrm>
      </p:grpSpPr>
      <p:pic>
        <p:nvPicPr>
          <p:cNvPr id="5" name="Picture 6" descr="FRIB_ppt_to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5"/>
          <p:cNvSpPr txBox="1">
            <a:spLocks noChangeArrowheads="1"/>
          </p:cNvSpPr>
          <p:nvPr/>
        </p:nvSpPr>
        <p:spPr bwMode="auto">
          <a:xfrm>
            <a:off x="669925" y="1320800"/>
            <a:ext cx="7864475" cy="341313"/>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416" tIns="45708" rIns="91416" bIns="45708">
            <a:spAutoFit/>
          </a:bodyPr>
          <a:lstStyle/>
          <a:p>
            <a:pPr eaLnBrk="0" fontAlgn="base" hangingPunct="0">
              <a:lnSpc>
                <a:spcPct val="90000"/>
              </a:lnSpc>
              <a:spcBef>
                <a:spcPct val="0"/>
              </a:spcBef>
              <a:spcAft>
                <a:spcPct val="0"/>
              </a:spcAft>
              <a:defRPr/>
            </a:pPr>
            <a:endParaRPr lang="en-US" dirty="0">
              <a:solidFill>
                <a:prstClr val="black"/>
              </a:solidFill>
              <a:latin typeface="Helvetica" pitchFamily="-65" charset="0"/>
              <a:ea typeface="Arial" pitchFamily="-65" charset="0"/>
              <a:cs typeface="Arial" pitchFamily="-65" charset="0"/>
            </a:endParaRPr>
          </a:p>
        </p:txBody>
      </p:sp>
      <p:sp>
        <p:nvSpPr>
          <p:cNvPr id="7" name="Rectangle 6"/>
          <p:cNvSpPr>
            <a:spLocks noChangeArrowheads="1"/>
          </p:cNvSpPr>
          <p:nvPr/>
        </p:nvSpPr>
        <p:spPr bwMode="auto">
          <a:xfrm>
            <a:off x="4114800" y="3009900"/>
            <a:ext cx="9144000" cy="368300"/>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416" tIns="45708" rIns="91416" bIns="45708">
            <a:spAutoFit/>
          </a:bodyPr>
          <a:lstStyle/>
          <a:p>
            <a:pPr fontAlgn="base">
              <a:spcBef>
                <a:spcPct val="0"/>
              </a:spcBef>
              <a:spcAft>
                <a:spcPct val="0"/>
              </a:spcAft>
              <a:defRPr/>
            </a:pPr>
            <a:endParaRPr lang="en-US">
              <a:solidFill>
                <a:prstClr val="black"/>
              </a:solidFill>
              <a:latin typeface="Arial" pitchFamily="-65" charset="0"/>
              <a:ea typeface="Arial" pitchFamily="-65" charset="0"/>
              <a:cs typeface="Arial" pitchFamily="-65" charset="0"/>
            </a:endParaRPr>
          </a:p>
        </p:txBody>
      </p:sp>
      <p:pic>
        <p:nvPicPr>
          <p:cNvPr id="8" name="Picture 9" descr="FRIB_ppt_top.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172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6200" y="0"/>
            <a:ext cx="8991600" cy="1003300"/>
          </a:xfrm>
        </p:spPr>
        <p:txBody>
          <a:bodyPr anchor="ctr"/>
          <a:lstStyle/>
          <a:p>
            <a:r>
              <a:rPr lang="en-US" smtClean="0"/>
              <a:t>Click to edit Master title style</a:t>
            </a:r>
            <a:endParaRPr lang="en-US" dirty="0"/>
          </a:p>
        </p:txBody>
      </p:sp>
      <p:sp>
        <p:nvSpPr>
          <p:cNvPr id="3" name="Content Placeholder 2"/>
          <p:cNvSpPr>
            <a:spLocks noGrp="1"/>
          </p:cNvSpPr>
          <p:nvPr>
            <p:ph idx="1"/>
          </p:nvPr>
        </p:nvSpPr>
        <p:spPr>
          <a:xfrm>
            <a:off x="76200" y="1067099"/>
            <a:ext cx="8991604" cy="24333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idx="10"/>
          </p:nvPr>
        </p:nvSpPr>
        <p:spPr>
          <a:xfrm>
            <a:off x="76200" y="3581400"/>
            <a:ext cx="8991604" cy="24333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Footer Placeholder 10"/>
          <p:cNvSpPr>
            <a:spLocks noGrp="1"/>
          </p:cNvSpPr>
          <p:nvPr>
            <p:ph type="ftr" sz="quarter" idx="11"/>
          </p:nvPr>
        </p:nvSpPr>
        <p:spPr/>
        <p:txBody>
          <a:bodyPr/>
          <a:lstStyle>
            <a:lvl1pPr algn="r" rtl="0" eaLnBrk="0" fontAlgn="base" hangingPunct="0">
              <a:lnSpc>
                <a:spcPct val="90000"/>
              </a:lnSpc>
              <a:spcBef>
                <a:spcPct val="0"/>
              </a:spcBef>
              <a:spcAft>
                <a:spcPct val="0"/>
              </a:spcAft>
              <a:defRPr lang="fr-FR" sz="1000" kern="1200">
                <a:solidFill>
                  <a:srgbClr val="064308"/>
                </a:solidFill>
                <a:latin typeface="Arial" pitchFamily="34" charset="0"/>
                <a:ea typeface="+mn-ea"/>
                <a:cs typeface="Arial" pitchFamily="34" charset="0"/>
              </a:defRPr>
            </a:lvl1pPr>
          </a:lstStyle>
          <a:p>
            <a:pPr>
              <a:defRPr/>
            </a:pPr>
            <a:r>
              <a:t>Lecture 6 | Refrigeration &amp; Liquefaction - J. G. Weisend II</a:t>
            </a:r>
            <a:endParaRPr lang="en-US" dirty="0"/>
          </a:p>
        </p:txBody>
      </p:sp>
      <p:sp>
        <p:nvSpPr>
          <p:cNvPr id="11" name="Slide Number Placeholder 4"/>
          <p:cNvSpPr>
            <a:spLocks noGrp="1"/>
          </p:cNvSpPr>
          <p:nvPr>
            <p:ph type="sldNum" sz="quarter" idx="12"/>
          </p:nvPr>
        </p:nvSpPr>
        <p:spPr/>
        <p:txBody>
          <a:bodyPr/>
          <a:lstStyle>
            <a:lvl1pPr>
              <a:defRPr/>
            </a:lvl1pPr>
          </a:lstStyle>
          <a:p>
            <a:pPr>
              <a:defRPr/>
            </a:pPr>
            <a:r>
              <a:rPr lang="en-US"/>
              <a:t>Slide </a:t>
            </a:r>
            <a:fld id="{78DEE2C4-57A7-F549-9851-CEFD6693DDB1}" type="slidenum">
              <a:rPr lang="en-US"/>
              <a:pPr>
                <a:defRPr/>
              </a:pPr>
              <a:t>‹#›</a:t>
            </a:fld>
            <a:endParaRPr lang="en-US"/>
          </a:p>
        </p:txBody>
      </p:sp>
      <p:sp>
        <p:nvSpPr>
          <p:cNvPr id="12" name="Date Placeholder 3"/>
          <p:cNvSpPr>
            <a:spLocks noGrp="1"/>
          </p:cNvSpPr>
          <p:nvPr>
            <p:ph type="dt" sz="half" idx="13"/>
          </p:nvPr>
        </p:nvSpPr>
        <p:spPr/>
        <p:txBody>
          <a:bodyPr/>
          <a:lstStyle>
            <a:lvl1pPr algn="r" rtl="0" eaLnBrk="0" fontAlgn="base" hangingPunct="0">
              <a:lnSpc>
                <a:spcPct val="90000"/>
              </a:lnSpc>
              <a:spcBef>
                <a:spcPct val="0"/>
              </a:spcBef>
              <a:spcAft>
                <a:spcPct val="0"/>
              </a:spcAft>
              <a:defRPr lang="en-US" sz="1000" kern="1200">
                <a:solidFill>
                  <a:srgbClr val="064308"/>
                </a:solidFill>
                <a:latin typeface="Arial" pitchFamily="34" charset="0"/>
                <a:ea typeface="+mn-ea"/>
                <a:cs typeface="Arial" pitchFamily="34" charset="0"/>
              </a:defRPr>
            </a:lvl1pPr>
          </a:lstStyle>
          <a:p>
            <a:pPr>
              <a:defRPr/>
            </a:pPr>
            <a:r>
              <a:t>Jan 2015</a:t>
            </a:r>
          </a:p>
        </p:txBody>
      </p:sp>
    </p:spTree>
    <p:extLst>
      <p:ext uri="{BB962C8B-B14F-4D97-AF65-F5344CB8AC3E}">
        <p14:creationId xmlns:p14="http://schemas.microsoft.com/office/powerpoint/2010/main" val="570808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arters">
    <p:spTree>
      <p:nvGrpSpPr>
        <p:cNvPr id="1" name=""/>
        <p:cNvGrpSpPr/>
        <p:nvPr/>
      </p:nvGrpSpPr>
      <p:grpSpPr>
        <a:xfrm>
          <a:off x="0" y="0"/>
          <a:ext cx="0" cy="0"/>
          <a:chOff x="0" y="0"/>
          <a:chExt cx="0" cy="0"/>
        </a:xfrm>
      </p:grpSpPr>
      <p:pic>
        <p:nvPicPr>
          <p:cNvPr id="7" name="Picture 4" descr="FRIB_ppt_to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5"/>
          <p:cNvSpPr txBox="1">
            <a:spLocks noChangeArrowheads="1"/>
          </p:cNvSpPr>
          <p:nvPr/>
        </p:nvSpPr>
        <p:spPr bwMode="auto">
          <a:xfrm>
            <a:off x="669925" y="1320800"/>
            <a:ext cx="7864475" cy="341313"/>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416" tIns="45708" rIns="91416" bIns="45708">
            <a:spAutoFit/>
          </a:bodyPr>
          <a:lstStyle/>
          <a:p>
            <a:pPr eaLnBrk="0" fontAlgn="base" hangingPunct="0">
              <a:lnSpc>
                <a:spcPct val="90000"/>
              </a:lnSpc>
              <a:spcBef>
                <a:spcPct val="0"/>
              </a:spcBef>
              <a:spcAft>
                <a:spcPct val="0"/>
              </a:spcAft>
              <a:defRPr/>
            </a:pPr>
            <a:endParaRPr lang="en-US" dirty="0">
              <a:solidFill>
                <a:prstClr val="black"/>
              </a:solidFill>
              <a:latin typeface="Helvetica" pitchFamily="-65" charset="0"/>
              <a:ea typeface="Arial" pitchFamily="-65" charset="0"/>
              <a:cs typeface="Arial" pitchFamily="-65" charset="0"/>
            </a:endParaRPr>
          </a:p>
        </p:txBody>
      </p:sp>
      <p:sp>
        <p:nvSpPr>
          <p:cNvPr id="9" name="Rectangle 8"/>
          <p:cNvSpPr>
            <a:spLocks noChangeArrowheads="1"/>
          </p:cNvSpPr>
          <p:nvPr/>
        </p:nvSpPr>
        <p:spPr bwMode="auto">
          <a:xfrm>
            <a:off x="4114800" y="3009900"/>
            <a:ext cx="9144000" cy="368300"/>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416" tIns="45708" rIns="91416" bIns="45708">
            <a:spAutoFit/>
          </a:bodyPr>
          <a:lstStyle/>
          <a:p>
            <a:pPr fontAlgn="base">
              <a:spcBef>
                <a:spcPct val="0"/>
              </a:spcBef>
              <a:spcAft>
                <a:spcPct val="0"/>
              </a:spcAft>
              <a:defRPr/>
            </a:pPr>
            <a:endParaRPr lang="en-US">
              <a:solidFill>
                <a:prstClr val="black"/>
              </a:solidFill>
              <a:latin typeface="Arial" pitchFamily="-65" charset="0"/>
              <a:ea typeface="Arial" pitchFamily="-65" charset="0"/>
              <a:cs typeface="Arial" pitchFamily="-65" charset="0"/>
            </a:endParaRPr>
          </a:p>
        </p:txBody>
      </p:sp>
      <p:pic>
        <p:nvPicPr>
          <p:cNvPr id="10" name="Picture 9" descr="FRIB_ppt_top.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172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6201" y="0"/>
            <a:ext cx="8991598" cy="1003300"/>
          </a:xfrm>
        </p:spPr>
        <p:txBody>
          <a:bodyPr anchor="ctr"/>
          <a:lstStyle/>
          <a:p>
            <a:r>
              <a:rPr lang="en-US" smtClean="0"/>
              <a:t>Click to edit Master title style</a:t>
            </a:r>
            <a:endParaRPr lang="en-US" dirty="0"/>
          </a:p>
        </p:txBody>
      </p:sp>
      <p:sp>
        <p:nvSpPr>
          <p:cNvPr id="3" name="Content Placeholder 2"/>
          <p:cNvSpPr>
            <a:spLocks noGrp="1"/>
          </p:cNvSpPr>
          <p:nvPr>
            <p:ph idx="1"/>
          </p:nvPr>
        </p:nvSpPr>
        <p:spPr>
          <a:xfrm>
            <a:off x="76201" y="1067099"/>
            <a:ext cx="4419600" cy="24333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2"/>
          <p:cNvSpPr>
            <a:spLocks noGrp="1"/>
          </p:cNvSpPr>
          <p:nvPr>
            <p:ph idx="11"/>
          </p:nvPr>
        </p:nvSpPr>
        <p:spPr>
          <a:xfrm>
            <a:off x="4625525" y="1067099"/>
            <a:ext cx="4442275" cy="24333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2"/>
          <p:cNvSpPr>
            <a:spLocks noGrp="1"/>
          </p:cNvSpPr>
          <p:nvPr>
            <p:ph idx="12"/>
          </p:nvPr>
        </p:nvSpPr>
        <p:spPr>
          <a:xfrm>
            <a:off x="76201" y="3581400"/>
            <a:ext cx="4419599" cy="24333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3"/>
          </p:nvPr>
        </p:nvSpPr>
        <p:spPr>
          <a:xfrm>
            <a:off x="4625525" y="3581400"/>
            <a:ext cx="4442275" cy="24333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Footer Placeholder 10"/>
          <p:cNvSpPr>
            <a:spLocks noGrp="1"/>
          </p:cNvSpPr>
          <p:nvPr>
            <p:ph type="ftr" sz="quarter" idx="14"/>
          </p:nvPr>
        </p:nvSpPr>
        <p:spPr/>
        <p:txBody>
          <a:bodyPr/>
          <a:lstStyle>
            <a:lvl1pPr algn="r" rtl="0" eaLnBrk="0" fontAlgn="base" hangingPunct="0">
              <a:lnSpc>
                <a:spcPct val="90000"/>
              </a:lnSpc>
              <a:spcBef>
                <a:spcPct val="0"/>
              </a:spcBef>
              <a:spcAft>
                <a:spcPct val="0"/>
              </a:spcAft>
              <a:defRPr lang="fr-FR" sz="1000" kern="1200">
                <a:solidFill>
                  <a:srgbClr val="064308"/>
                </a:solidFill>
                <a:latin typeface="Arial" pitchFamily="34" charset="0"/>
                <a:ea typeface="+mn-ea"/>
                <a:cs typeface="Arial" pitchFamily="34" charset="0"/>
              </a:defRPr>
            </a:lvl1pPr>
          </a:lstStyle>
          <a:p>
            <a:pPr>
              <a:defRPr/>
            </a:pPr>
            <a:r>
              <a:t>Lecture 6 | Refrigeration &amp; Liquefaction - J. G. Weisend II</a:t>
            </a:r>
            <a:endParaRPr lang="en-US" dirty="0"/>
          </a:p>
        </p:txBody>
      </p:sp>
      <p:sp>
        <p:nvSpPr>
          <p:cNvPr id="15" name="Slide Number Placeholder 4"/>
          <p:cNvSpPr>
            <a:spLocks noGrp="1"/>
          </p:cNvSpPr>
          <p:nvPr>
            <p:ph type="sldNum" sz="quarter" idx="15"/>
          </p:nvPr>
        </p:nvSpPr>
        <p:spPr/>
        <p:txBody>
          <a:bodyPr/>
          <a:lstStyle>
            <a:lvl1pPr>
              <a:defRPr/>
            </a:lvl1pPr>
          </a:lstStyle>
          <a:p>
            <a:pPr>
              <a:defRPr/>
            </a:pPr>
            <a:r>
              <a:rPr lang="en-US"/>
              <a:t>Slide </a:t>
            </a:r>
            <a:fld id="{3E2134A0-B095-5346-8BCF-1B9E4BD81E26}" type="slidenum">
              <a:rPr lang="en-US"/>
              <a:pPr>
                <a:defRPr/>
              </a:pPr>
              <a:t>‹#›</a:t>
            </a:fld>
            <a:endParaRPr lang="en-US"/>
          </a:p>
        </p:txBody>
      </p:sp>
      <p:sp>
        <p:nvSpPr>
          <p:cNvPr id="16" name="Date Placeholder 3"/>
          <p:cNvSpPr>
            <a:spLocks noGrp="1"/>
          </p:cNvSpPr>
          <p:nvPr>
            <p:ph type="dt" sz="half" idx="16"/>
          </p:nvPr>
        </p:nvSpPr>
        <p:spPr/>
        <p:txBody>
          <a:bodyPr/>
          <a:lstStyle>
            <a:lvl1pPr algn="r" rtl="0" eaLnBrk="0" fontAlgn="base" hangingPunct="0">
              <a:lnSpc>
                <a:spcPct val="90000"/>
              </a:lnSpc>
              <a:spcBef>
                <a:spcPct val="0"/>
              </a:spcBef>
              <a:spcAft>
                <a:spcPct val="0"/>
              </a:spcAft>
              <a:defRPr lang="en-US" sz="1000" kern="1200">
                <a:solidFill>
                  <a:srgbClr val="064308"/>
                </a:solidFill>
                <a:latin typeface="Arial" pitchFamily="34" charset="0"/>
                <a:ea typeface="+mn-ea"/>
                <a:cs typeface="Arial" pitchFamily="34" charset="0"/>
              </a:defRPr>
            </a:lvl1pPr>
          </a:lstStyle>
          <a:p>
            <a:pPr>
              <a:defRPr/>
            </a:pPr>
            <a:r>
              <a:t>Jan 2015</a:t>
            </a:r>
          </a:p>
        </p:txBody>
      </p:sp>
    </p:spTree>
    <p:extLst>
      <p:ext uri="{BB962C8B-B14F-4D97-AF65-F5344CB8AC3E}">
        <p14:creationId xmlns:p14="http://schemas.microsoft.com/office/powerpoint/2010/main" val="2993008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3" name="Picture 5" descr="FRIB_ppt_to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5"/>
          <p:cNvSpPr txBox="1">
            <a:spLocks noChangeArrowheads="1"/>
          </p:cNvSpPr>
          <p:nvPr/>
        </p:nvSpPr>
        <p:spPr bwMode="auto">
          <a:xfrm>
            <a:off x="669925" y="1320800"/>
            <a:ext cx="7864475" cy="341313"/>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416" tIns="45708" rIns="91416" bIns="45708">
            <a:spAutoFit/>
          </a:bodyPr>
          <a:lstStyle/>
          <a:p>
            <a:pPr eaLnBrk="0" fontAlgn="base" hangingPunct="0">
              <a:lnSpc>
                <a:spcPct val="90000"/>
              </a:lnSpc>
              <a:spcBef>
                <a:spcPct val="0"/>
              </a:spcBef>
              <a:spcAft>
                <a:spcPct val="0"/>
              </a:spcAft>
              <a:defRPr/>
            </a:pPr>
            <a:endParaRPr lang="en-US" dirty="0">
              <a:solidFill>
                <a:prstClr val="black"/>
              </a:solidFill>
              <a:latin typeface="Helvetica" pitchFamily="-65" charset="0"/>
              <a:ea typeface="Arial" pitchFamily="-65" charset="0"/>
              <a:cs typeface="Arial" pitchFamily="-65" charset="0"/>
            </a:endParaRPr>
          </a:p>
        </p:txBody>
      </p:sp>
      <p:sp>
        <p:nvSpPr>
          <p:cNvPr id="5" name="Rectangle 7"/>
          <p:cNvSpPr>
            <a:spLocks noChangeArrowheads="1"/>
          </p:cNvSpPr>
          <p:nvPr/>
        </p:nvSpPr>
        <p:spPr bwMode="auto">
          <a:xfrm>
            <a:off x="4114800" y="3009900"/>
            <a:ext cx="9144000" cy="368300"/>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416" tIns="45708" rIns="91416" bIns="45708">
            <a:spAutoFit/>
          </a:bodyPr>
          <a:lstStyle/>
          <a:p>
            <a:pPr fontAlgn="base">
              <a:spcBef>
                <a:spcPct val="0"/>
              </a:spcBef>
              <a:spcAft>
                <a:spcPct val="0"/>
              </a:spcAft>
              <a:defRPr/>
            </a:pPr>
            <a:endParaRPr lang="en-US">
              <a:solidFill>
                <a:prstClr val="black"/>
              </a:solidFill>
              <a:latin typeface="Arial" pitchFamily="-65" charset="0"/>
              <a:ea typeface="Arial" pitchFamily="-65" charset="0"/>
              <a:cs typeface="Arial" pitchFamily="-65" charset="0"/>
            </a:endParaRPr>
          </a:p>
        </p:txBody>
      </p:sp>
      <p:pic>
        <p:nvPicPr>
          <p:cNvPr id="6" name="Picture 9" descr="FRIB_ppt_top.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172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6200" y="0"/>
            <a:ext cx="8991600" cy="1003300"/>
          </a:xfrm>
        </p:spPr>
        <p:txBody>
          <a:bodyPr anchor="ctr"/>
          <a:lstStyle/>
          <a:p>
            <a:r>
              <a:rPr lang="en-US" smtClean="0"/>
              <a:t>Click to edit Master title style</a:t>
            </a:r>
            <a:endParaRPr lang="en-US" dirty="0"/>
          </a:p>
        </p:txBody>
      </p:sp>
      <p:sp>
        <p:nvSpPr>
          <p:cNvPr id="7" name="Footer Placeholder 10"/>
          <p:cNvSpPr>
            <a:spLocks noGrp="1"/>
          </p:cNvSpPr>
          <p:nvPr>
            <p:ph type="ftr" sz="quarter" idx="10"/>
          </p:nvPr>
        </p:nvSpPr>
        <p:spPr/>
        <p:txBody>
          <a:bodyPr/>
          <a:lstStyle>
            <a:lvl1pPr algn="r" rtl="0" eaLnBrk="0" fontAlgn="base" hangingPunct="0">
              <a:lnSpc>
                <a:spcPct val="90000"/>
              </a:lnSpc>
              <a:spcBef>
                <a:spcPct val="0"/>
              </a:spcBef>
              <a:spcAft>
                <a:spcPct val="0"/>
              </a:spcAft>
              <a:defRPr lang="fr-FR" sz="1000" kern="1200">
                <a:solidFill>
                  <a:srgbClr val="064308"/>
                </a:solidFill>
                <a:latin typeface="Arial" pitchFamily="34" charset="0"/>
                <a:ea typeface="+mn-ea"/>
                <a:cs typeface="Arial" pitchFamily="34" charset="0"/>
              </a:defRPr>
            </a:lvl1pPr>
          </a:lstStyle>
          <a:p>
            <a:pPr>
              <a:defRPr/>
            </a:pPr>
            <a:r>
              <a:t>Lecture 6 | Refrigeration &amp; Liquefaction - J. G. Weisend II</a:t>
            </a:r>
            <a:endParaRPr lang="en-US" dirty="0"/>
          </a:p>
        </p:txBody>
      </p:sp>
      <p:sp>
        <p:nvSpPr>
          <p:cNvPr id="8" name="Slide Number Placeholder 4"/>
          <p:cNvSpPr>
            <a:spLocks noGrp="1"/>
          </p:cNvSpPr>
          <p:nvPr>
            <p:ph type="sldNum" sz="quarter" idx="11"/>
          </p:nvPr>
        </p:nvSpPr>
        <p:spPr/>
        <p:txBody>
          <a:bodyPr/>
          <a:lstStyle>
            <a:lvl1pPr>
              <a:defRPr/>
            </a:lvl1pPr>
          </a:lstStyle>
          <a:p>
            <a:pPr>
              <a:defRPr/>
            </a:pPr>
            <a:r>
              <a:rPr lang="en-US"/>
              <a:t>Slide </a:t>
            </a:r>
            <a:fld id="{90C0402E-CFA7-BF43-A7B6-8911668F1871}" type="slidenum">
              <a:rPr lang="en-US"/>
              <a:pPr>
                <a:defRPr/>
              </a:pPr>
              <a:t>‹#›</a:t>
            </a:fld>
            <a:endParaRPr lang="en-US"/>
          </a:p>
        </p:txBody>
      </p:sp>
      <p:sp>
        <p:nvSpPr>
          <p:cNvPr id="9" name="Date Placeholder 3"/>
          <p:cNvSpPr>
            <a:spLocks noGrp="1"/>
          </p:cNvSpPr>
          <p:nvPr>
            <p:ph type="dt" sz="half" idx="12"/>
          </p:nvPr>
        </p:nvSpPr>
        <p:spPr/>
        <p:txBody>
          <a:bodyPr/>
          <a:lstStyle>
            <a:lvl1pPr algn="r" rtl="0" eaLnBrk="0" fontAlgn="base" hangingPunct="0">
              <a:lnSpc>
                <a:spcPct val="90000"/>
              </a:lnSpc>
              <a:spcBef>
                <a:spcPct val="0"/>
              </a:spcBef>
              <a:spcAft>
                <a:spcPct val="0"/>
              </a:spcAft>
              <a:defRPr lang="en-US" sz="1000" kern="1200">
                <a:solidFill>
                  <a:srgbClr val="064308"/>
                </a:solidFill>
                <a:latin typeface="Arial" pitchFamily="34" charset="0"/>
                <a:ea typeface="+mn-ea"/>
                <a:cs typeface="Arial" pitchFamily="34" charset="0"/>
              </a:defRPr>
            </a:lvl1pPr>
          </a:lstStyle>
          <a:p>
            <a:pPr>
              <a:defRPr/>
            </a:pPr>
            <a:r>
              <a:t>Jan 2015</a:t>
            </a:r>
          </a:p>
        </p:txBody>
      </p:sp>
    </p:spTree>
    <p:extLst>
      <p:ext uri="{BB962C8B-B14F-4D97-AF65-F5344CB8AC3E}">
        <p14:creationId xmlns:p14="http://schemas.microsoft.com/office/powerpoint/2010/main" val="2756558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lank - clean bottom">
    <p:spTree>
      <p:nvGrpSpPr>
        <p:cNvPr id="1" name=""/>
        <p:cNvGrpSpPr/>
        <p:nvPr/>
      </p:nvGrpSpPr>
      <p:grpSpPr>
        <a:xfrm>
          <a:off x="0" y="0"/>
          <a:ext cx="0" cy="0"/>
          <a:chOff x="0" y="0"/>
          <a:chExt cx="0" cy="0"/>
        </a:xfrm>
      </p:grpSpPr>
      <p:pic>
        <p:nvPicPr>
          <p:cNvPr id="4" name="Picture 4" descr="FRIB_ppt_to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5"/>
          <p:cNvSpPr txBox="1">
            <a:spLocks noChangeArrowheads="1"/>
          </p:cNvSpPr>
          <p:nvPr/>
        </p:nvSpPr>
        <p:spPr bwMode="auto">
          <a:xfrm>
            <a:off x="669925" y="1320800"/>
            <a:ext cx="7864475" cy="341313"/>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416" tIns="45708" rIns="91416" bIns="45708">
            <a:spAutoFit/>
          </a:bodyPr>
          <a:lstStyle/>
          <a:p>
            <a:pPr eaLnBrk="0" fontAlgn="base" hangingPunct="0">
              <a:lnSpc>
                <a:spcPct val="90000"/>
              </a:lnSpc>
              <a:spcBef>
                <a:spcPct val="0"/>
              </a:spcBef>
              <a:spcAft>
                <a:spcPct val="0"/>
              </a:spcAft>
              <a:defRPr/>
            </a:pPr>
            <a:endParaRPr lang="en-US" dirty="0">
              <a:solidFill>
                <a:prstClr val="black"/>
              </a:solidFill>
              <a:latin typeface="Helvetica" pitchFamily="-65" charset="0"/>
              <a:ea typeface="Arial" pitchFamily="-65" charset="0"/>
              <a:cs typeface="Arial" pitchFamily="-65" charset="0"/>
            </a:endParaRPr>
          </a:p>
        </p:txBody>
      </p:sp>
      <p:sp>
        <p:nvSpPr>
          <p:cNvPr id="6" name="Rectangle 5"/>
          <p:cNvSpPr>
            <a:spLocks noChangeArrowheads="1"/>
          </p:cNvSpPr>
          <p:nvPr/>
        </p:nvSpPr>
        <p:spPr bwMode="auto">
          <a:xfrm>
            <a:off x="4114800" y="3009900"/>
            <a:ext cx="9144000" cy="368300"/>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416" tIns="45708" rIns="91416" bIns="45708">
            <a:spAutoFit/>
          </a:bodyPr>
          <a:lstStyle/>
          <a:p>
            <a:pPr fontAlgn="base">
              <a:spcBef>
                <a:spcPct val="0"/>
              </a:spcBef>
              <a:spcAft>
                <a:spcPct val="0"/>
              </a:spcAft>
              <a:defRPr/>
            </a:pPr>
            <a:endParaRPr lang="en-US">
              <a:solidFill>
                <a:prstClr val="black"/>
              </a:solidFill>
              <a:latin typeface="Arial" pitchFamily="-65" charset="0"/>
              <a:ea typeface="Arial" pitchFamily="-65" charset="0"/>
              <a:cs typeface="Arial" pitchFamily="-65" charset="0"/>
            </a:endParaRPr>
          </a:p>
        </p:txBody>
      </p:sp>
      <p:sp>
        <p:nvSpPr>
          <p:cNvPr id="2" name="Title 1"/>
          <p:cNvSpPr>
            <a:spLocks noGrp="1"/>
          </p:cNvSpPr>
          <p:nvPr>
            <p:ph type="title"/>
          </p:nvPr>
        </p:nvSpPr>
        <p:spPr>
          <a:xfrm>
            <a:off x="76200" y="0"/>
            <a:ext cx="8991600" cy="1003300"/>
          </a:xfrm>
        </p:spPr>
        <p:txBody>
          <a:bodyPr anchor="ctr"/>
          <a:lstStyle/>
          <a:p>
            <a:r>
              <a:rPr lang="en-US" smtClean="0"/>
              <a:t>Click to edit Master title style</a:t>
            </a:r>
            <a:endParaRPr lang="en-US" dirty="0"/>
          </a:p>
        </p:txBody>
      </p:sp>
      <p:sp>
        <p:nvSpPr>
          <p:cNvPr id="3" name="Content Placeholder 2"/>
          <p:cNvSpPr>
            <a:spLocks noGrp="1"/>
          </p:cNvSpPr>
          <p:nvPr>
            <p:ph idx="1"/>
          </p:nvPr>
        </p:nvSpPr>
        <p:spPr>
          <a:xfrm>
            <a:off x="76200" y="1067099"/>
            <a:ext cx="8991604" cy="500955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10"/>
          <p:cNvSpPr>
            <a:spLocks noGrp="1"/>
          </p:cNvSpPr>
          <p:nvPr>
            <p:ph type="ftr" sz="quarter" idx="10"/>
          </p:nvPr>
        </p:nvSpPr>
        <p:spPr/>
        <p:txBody>
          <a:bodyPr/>
          <a:lstStyle>
            <a:lvl1pPr algn="r" rtl="0" eaLnBrk="0" fontAlgn="base" hangingPunct="0">
              <a:lnSpc>
                <a:spcPct val="90000"/>
              </a:lnSpc>
              <a:spcBef>
                <a:spcPct val="0"/>
              </a:spcBef>
              <a:spcAft>
                <a:spcPct val="0"/>
              </a:spcAft>
              <a:defRPr lang="fr-FR" sz="1000" kern="1200">
                <a:solidFill>
                  <a:srgbClr val="064308"/>
                </a:solidFill>
                <a:latin typeface="Arial" pitchFamily="34" charset="0"/>
                <a:ea typeface="+mn-ea"/>
                <a:cs typeface="Arial" pitchFamily="34" charset="0"/>
              </a:defRPr>
            </a:lvl1pPr>
          </a:lstStyle>
          <a:p>
            <a:pPr>
              <a:defRPr/>
            </a:pPr>
            <a:r>
              <a:t>Lecture 6 | Refrigeration &amp; Liquefaction - J. G. Weisend II</a:t>
            </a:r>
            <a:endParaRPr lang="en-US" dirty="0"/>
          </a:p>
        </p:txBody>
      </p:sp>
      <p:sp>
        <p:nvSpPr>
          <p:cNvPr id="8" name="Slide Number Placeholder 4"/>
          <p:cNvSpPr>
            <a:spLocks noGrp="1"/>
          </p:cNvSpPr>
          <p:nvPr>
            <p:ph type="sldNum" sz="quarter" idx="11"/>
          </p:nvPr>
        </p:nvSpPr>
        <p:spPr/>
        <p:txBody>
          <a:bodyPr/>
          <a:lstStyle>
            <a:lvl1pPr>
              <a:defRPr/>
            </a:lvl1pPr>
          </a:lstStyle>
          <a:p>
            <a:pPr>
              <a:defRPr/>
            </a:pPr>
            <a:r>
              <a:rPr lang="en-US"/>
              <a:t>Slide </a:t>
            </a:r>
            <a:fld id="{5EB99DFE-4B9D-4046-BD60-F1C57BD53E19}" type="slidenum">
              <a:rPr lang="en-US"/>
              <a:pPr>
                <a:defRPr/>
              </a:pPr>
              <a:t>‹#›</a:t>
            </a:fld>
            <a:endParaRPr lang="en-US"/>
          </a:p>
        </p:txBody>
      </p:sp>
      <p:sp>
        <p:nvSpPr>
          <p:cNvPr id="9" name="Date Placeholder 3"/>
          <p:cNvSpPr>
            <a:spLocks noGrp="1"/>
          </p:cNvSpPr>
          <p:nvPr>
            <p:ph type="dt" sz="half" idx="12"/>
          </p:nvPr>
        </p:nvSpPr>
        <p:spPr/>
        <p:txBody>
          <a:bodyPr/>
          <a:lstStyle>
            <a:lvl1pPr algn="r" rtl="0" eaLnBrk="0" fontAlgn="base" hangingPunct="0">
              <a:lnSpc>
                <a:spcPct val="90000"/>
              </a:lnSpc>
              <a:spcBef>
                <a:spcPct val="0"/>
              </a:spcBef>
              <a:spcAft>
                <a:spcPct val="0"/>
              </a:spcAft>
              <a:defRPr lang="en-US" sz="1000" kern="1200">
                <a:solidFill>
                  <a:srgbClr val="064308"/>
                </a:solidFill>
                <a:latin typeface="Arial" pitchFamily="34" charset="0"/>
                <a:ea typeface="+mn-ea"/>
                <a:cs typeface="Arial" pitchFamily="34" charset="0"/>
              </a:defRPr>
            </a:lvl1pPr>
          </a:lstStyle>
          <a:p>
            <a:pPr>
              <a:defRPr/>
            </a:pPr>
            <a:r>
              <a:t>Jan 2015</a:t>
            </a:r>
          </a:p>
        </p:txBody>
      </p:sp>
    </p:spTree>
    <p:extLst>
      <p:ext uri="{BB962C8B-B14F-4D97-AF65-F5344CB8AC3E}">
        <p14:creationId xmlns:p14="http://schemas.microsoft.com/office/powerpoint/2010/main" val="12696134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669925" y="1320800"/>
            <a:ext cx="7864475" cy="341313"/>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416" tIns="45708" rIns="91416" bIns="45708">
            <a:spAutoFit/>
          </a:bodyPr>
          <a:lstStyle/>
          <a:p>
            <a:pPr eaLnBrk="0" fontAlgn="base" hangingPunct="0">
              <a:lnSpc>
                <a:spcPct val="90000"/>
              </a:lnSpc>
              <a:spcBef>
                <a:spcPct val="0"/>
              </a:spcBef>
              <a:spcAft>
                <a:spcPct val="0"/>
              </a:spcAft>
              <a:defRPr/>
            </a:pPr>
            <a:endParaRPr lang="en-US" dirty="0">
              <a:solidFill>
                <a:prstClr val="black"/>
              </a:solidFill>
              <a:latin typeface="Helvetica" pitchFamily="-65" charset="0"/>
              <a:ea typeface="Arial" pitchFamily="-65" charset="0"/>
              <a:cs typeface="Arial" pitchFamily="-65" charset="0"/>
            </a:endParaRPr>
          </a:p>
        </p:txBody>
      </p:sp>
      <p:sp>
        <p:nvSpPr>
          <p:cNvPr id="3" name="Rectangle 2"/>
          <p:cNvSpPr>
            <a:spLocks noChangeArrowheads="1"/>
          </p:cNvSpPr>
          <p:nvPr/>
        </p:nvSpPr>
        <p:spPr bwMode="auto">
          <a:xfrm>
            <a:off x="4114800" y="3009900"/>
            <a:ext cx="9144000" cy="368300"/>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416" tIns="45708" rIns="91416" bIns="45708">
            <a:spAutoFit/>
          </a:bodyPr>
          <a:lstStyle/>
          <a:p>
            <a:pPr fontAlgn="base">
              <a:spcBef>
                <a:spcPct val="0"/>
              </a:spcBef>
              <a:spcAft>
                <a:spcPct val="0"/>
              </a:spcAft>
              <a:defRPr/>
            </a:pPr>
            <a:endParaRPr lang="en-US">
              <a:solidFill>
                <a:prstClr val="black"/>
              </a:solidFill>
              <a:latin typeface="Arial" pitchFamily="-65" charset="0"/>
              <a:ea typeface="Arial" pitchFamily="-65" charset="0"/>
              <a:cs typeface="Arial" pitchFamily="-65" charset="0"/>
            </a:endParaRPr>
          </a:p>
        </p:txBody>
      </p:sp>
      <p:sp>
        <p:nvSpPr>
          <p:cNvPr id="4" name="Footer Placeholder 10"/>
          <p:cNvSpPr>
            <a:spLocks noGrp="1"/>
          </p:cNvSpPr>
          <p:nvPr>
            <p:ph type="ftr" sz="quarter" idx="10"/>
          </p:nvPr>
        </p:nvSpPr>
        <p:spPr/>
        <p:txBody>
          <a:bodyPr/>
          <a:lstStyle>
            <a:lvl1pPr algn="r" rtl="0" eaLnBrk="0" fontAlgn="base" hangingPunct="0">
              <a:lnSpc>
                <a:spcPct val="90000"/>
              </a:lnSpc>
              <a:spcBef>
                <a:spcPct val="0"/>
              </a:spcBef>
              <a:spcAft>
                <a:spcPct val="0"/>
              </a:spcAft>
              <a:defRPr lang="fr-FR" sz="1000" kern="1200">
                <a:solidFill>
                  <a:srgbClr val="064308"/>
                </a:solidFill>
                <a:latin typeface="Arial" pitchFamily="34" charset="0"/>
                <a:ea typeface="+mn-ea"/>
                <a:cs typeface="Arial" pitchFamily="34" charset="0"/>
              </a:defRPr>
            </a:lvl1pPr>
          </a:lstStyle>
          <a:p>
            <a:pPr>
              <a:defRPr/>
            </a:pPr>
            <a:r>
              <a:t>Lecture 6 | Refrigeration &amp; Liquefaction - J. G. Weisend II</a:t>
            </a:r>
            <a:endParaRPr lang="en-US" dirty="0"/>
          </a:p>
        </p:txBody>
      </p:sp>
      <p:sp>
        <p:nvSpPr>
          <p:cNvPr id="5" name="Slide Number Placeholder 4"/>
          <p:cNvSpPr>
            <a:spLocks noGrp="1"/>
          </p:cNvSpPr>
          <p:nvPr>
            <p:ph type="sldNum" sz="quarter" idx="11"/>
          </p:nvPr>
        </p:nvSpPr>
        <p:spPr/>
        <p:txBody>
          <a:bodyPr/>
          <a:lstStyle>
            <a:lvl1pPr>
              <a:defRPr/>
            </a:lvl1pPr>
          </a:lstStyle>
          <a:p>
            <a:pPr>
              <a:defRPr/>
            </a:pPr>
            <a:r>
              <a:rPr lang="en-US"/>
              <a:t>Slide </a:t>
            </a:r>
            <a:fld id="{62E31D7D-0B8D-F348-81EE-472C2B414801}" type="slidenum">
              <a:rPr lang="en-US"/>
              <a:pPr>
                <a:defRPr/>
              </a:pPr>
              <a:t>‹#›</a:t>
            </a:fld>
            <a:endParaRPr lang="en-US"/>
          </a:p>
        </p:txBody>
      </p:sp>
      <p:sp>
        <p:nvSpPr>
          <p:cNvPr id="6" name="Date Placeholder 3"/>
          <p:cNvSpPr>
            <a:spLocks noGrp="1"/>
          </p:cNvSpPr>
          <p:nvPr>
            <p:ph type="dt" sz="half" idx="12"/>
          </p:nvPr>
        </p:nvSpPr>
        <p:spPr/>
        <p:txBody>
          <a:bodyPr/>
          <a:lstStyle>
            <a:lvl1pPr algn="r" rtl="0" eaLnBrk="0" fontAlgn="base" hangingPunct="0">
              <a:lnSpc>
                <a:spcPct val="90000"/>
              </a:lnSpc>
              <a:spcBef>
                <a:spcPct val="0"/>
              </a:spcBef>
              <a:spcAft>
                <a:spcPct val="0"/>
              </a:spcAft>
              <a:defRPr lang="en-US" sz="1000" kern="1200">
                <a:solidFill>
                  <a:srgbClr val="064308"/>
                </a:solidFill>
                <a:latin typeface="Arial" pitchFamily="34" charset="0"/>
                <a:ea typeface="+mn-ea"/>
                <a:cs typeface="Arial" pitchFamily="34" charset="0"/>
              </a:defRPr>
            </a:lvl1pPr>
          </a:lstStyle>
          <a:p>
            <a:pPr>
              <a:defRPr/>
            </a:pPr>
            <a:r>
              <a:t>Jan 2015</a:t>
            </a:r>
          </a:p>
        </p:txBody>
      </p:sp>
    </p:spTree>
    <p:extLst>
      <p:ext uri="{BB962C8B-B14F-4D97-AF65-F5344CB8AC3E}">
        <p14:creationId xmlns:p14="http://schemas.microsoft.com/office/powerpoint/2010/main" val="1531543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slideLayout" Target="../slideLayouts/slideLayout8.xml"/><Relationship Id="rId5" Type="http://schemas.openxmlformats.org/officeDocument/2006/relationships/slideLayout" Target="../slideLayouts/slideLayout9.xml"/><Relationship Id="rId6" Type="http://schemas.openxmlformats.org/officeDocument/2006/relationships/slideLayout" Target="../slideLayouts/slideLayout10.xml"/><Relationship Id="rId7" Type="http://schemas.openxmlformats.org/officeDocument/2006/relationships/slideLayout" Target="../slideLayouts/slideLayout11.xml"/><Relationship Id="rId8" Type="http://schemas.openxmlformats.org/officeDocument/2006/relationships/slideLayout" Target="../slideLayouts/slideLayout12.xml"/><Relationship Id="rId9" Type="http://schemas.openxmlformats.org/officeDocument/2006/relationships/theme" Target="../theme/theme2.xml"/><Relationship Id="rId1" Type="http://schemas.openxmlformats.org/officeDocument/2006/relationships/slideLayout" Target="../slideLayouts/slideLayout5.xml"/><Relationship Id="rId2"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139136" cy="1143000"/>
          </a:xfrm>
          <a:prstGeom prst="rect">
            <a:avLst/>
          </a:prstGeom>
        </p:spPr>
        <p:txBody>
          <a:bodyPr vert="horz" lIns="91440" tIns="45720" rIns="91440" bIns="45720" rtlCol="0" anchor="ctr">
            <a:normAutofit/>
          </a:bodyPr>
          <a:lstStyle/>
          <a:p>
            <a:r>
              <a:rPr lang="en-US" smtClean="0"/>
              <a:t>Click to edit Master title style</a:t>
            </a:r>
            <a:endParaRPr lang="sv-SE"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03233B-D569-4A6E-878F-CDE152514C47}" type="datetime1">
              <a:rPr lang="sv-SE" smtClean="0"/>
              <a:t>01/09/15</a:t>
            </a:fld>
            <a:endParaRPr lang="sv-SE"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1115BC-487E-4422-894C-CB7CD3E79223}" type="slidenum">
              <a:rPr lang="sv-SE" smtClean="0"/>
              <a:t>‹#›</a:t>
            </a:fld>
            <a:endParaRPr lang="sv-SE" dirty="0"/>
          </a:p>
        </p:txBody>
      </p:sp>
    </p:spTree>
    <p:extLst>
      <p:ext uri="{BB962C8B-B14F-4D97-AF65-F5344CB8AC3E}">
        <p14:creationId xmlns:p14="http://schemas.microsoft.com/office/powerpoint/2010/main" val="38064080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Lst>
  <p:hf hdr="0" ftr="0" dt="0"/>
  <p:txStyles>
    <p:titleStyle>
      <a:lvl1pPr algn="l" defTabSz="914400" rtl="0" eaLnBrk="1" latinLnBrk="0" hangingPunct="1">
        <a:spcBef>
          <a:spcPct val="0"/>
        </a:spcBef>
        <a:buNone/>
        <a:defRPr sz="3200" kern="1200" baseline="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baseline="0">
          <a:solidFill>
            <a:schemeClr val="bg1">
              <a:lumMod val="50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baseline="0">
          <a:solidFill>
            <a:schemeClr val="bg1">
              <a:lumMod val="50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baseline="0">
          <a:solidFill>
            <a:schemeClr val="bg1">
              <a:lumMod val="50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baseline="0">
          <a:solidFill>
            <a:schemeClr val="bg1">
              <a:lumMod val="50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6200" y="76200"/>
            <a:ext cx="899160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56091" tIns="22437" rIns="56091" bIns="22437" numCol="1" anchor="t" anchorCtr="0" compatLnSpc="1">
            <a:prstTxWarp prst="textNoShape">
              <a:avLst/>
            </a:prstTxWarp>
            <a:spAutoFit/>
          </a:bodyPr>
          <a:lstStyle/>
          <a:p>
            <a:pPr lvl="0"/>
            <a:r>
              <a:rPr lang="en-US"/>
              <a:t>Click to edit Master title style</a:t>
            </a:r>
          </a:p>
        </p:txBody>
      </p:sp>
      <p:sp>
        <p:nvSpPr>
          <p:cNvPr id="1027" name="Rectangle 6"/>
          <p:cNvSpPr>
            <a:spLocks noGrp="1" noChangeArrowheads="1"/>
          </p:cNvSpPr>
          <p:nvPr>
            <p:ph type="body" idx="1"/>
          </p:nvPr>
        </p:nvSpPr>
        <p:spPr bwMode="auto">
          <a:xfrm>
            <a:off x="76200" y="1066800"/>
            <a:ext cx="8991600" cy="502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Footer Placeholder 10"/>
          <p:cNvSpPr>
            <a:spLocks noGrp="1"/>
          </p:cNvSpPr>
          <p:nvPr>
            <p:ph type="ftr" sz="quarter" idx="3"/>
          </p:nvPr>
        </p:nvSpPr>
        <p:spPr>
          <a:xfrm>
            <a:off x="3810000" y="6324600"/>
            <a:ext cx="5181600" cy="196850"/>
          </a:xfrm>
          <a:prstGeom prst="rect">
            <a:avLst/>
          </a:prstGeom>
        </p:spPr>
        <p:txBody>
          <a:bodyPr lIns="0" tIns="0" rIns="0" bIns="0" anchor="ctr"/>
          <a:lstStyle>
            <a:lvl1pPr algn="r" rtl="0" eaLnBrk="0" fontAlgn="base" hangingPunct="0">
              <a:lnSpc>
                <a:spcPct val="90000"/>
              </a:lnSpc>
              <a:spcBef>
                <a:spcPct val="0"/>
              </a:spcBef>
              <a:spcAft>
                <a:spcPct val="0"/>
              </a:spcAft>
              <a:defRPr lang="fr-FR" sz="1000" kern="1200">
                <a:solidFill>
                  <a:srgbClr val="064308"/>
                </a:solidFill>
                <a:latin typeface="Arial" pitchFamily="34" charset="0"/>
                <a:ea typeface="+mn-ea"/>
                <a:cs typeface="Arial" pitchFamily="34" charset="0"/>
              </a:defRPr>
            </a:lvl1pPr>
          </a:lstStyle>
          <a:p>
            <a:pPr>
              <a:defRPr/>
            </a:pPr>
            <a:r>
              <a:t>Lecture 6 | Refrigeration &amp; Liquefaction - J. G. Weisend II</a:t>
            </a:r>
            <a:endParaRPr lang="en-US" dirty="0"/>
          </a:p>
        </p:txBody>
      </p:sp>
      <p:sp>
        <p:nvSpPr>
          <p:cNvPr id="21" name="Slide Number Placeholder 4"/>
          <p:cNvSpPr>
            <a:spLocks noGrp="1"/>
          </p:cNvSpPr>
          <p:nvPr>
            <p:ph type="sldNum" sz="quarter" idx="4"/>
          </p:nvPr>
        </p:nvSpPr>
        <p:spPr>
          <a:xfrm>
            <a:off x="8229600" y="6553200"/>
            <a:ext cx="762000" cy="196850"/>
          </a:xfrm>
          <a:prstGeom prst="rect">
            <a:avLst/>
          </a:prstGeom>
        </p:spPr>
        <p:txBody>
          <a:bodyPr vert="horz" wrap="square" lIns="0" tIns="0" rIns="0" bIns="0" numCol="1" anchor="ctr" anchorCtr="0" compatLnSpc="1">
            <a:prstTxWarp prst="textNoShape">
              <a:avLst/>
            </a:prstTxWarp>
          </a:bodyPr>
          <a:lstStyle>
            <a:lvl1pPr algn="r" eaLnBrk="0" hangingPunct="0">
              <a:lnSpc>
                <a:spcPct val="90000"/>
              </a:lnSpc>
              <a:defRPr sz="1000">
                <a:solidFill>
                  <a:srgbClr val="064308"/>
                </a:solidFill>
                <a:cs typeface="Arial" charset="0"/>
              </a:defRPr>
            </a:lvl1pPr>
          </a:lstStyle>
          <a:p>
            <a:pPr fontAlgn="base">
              <a:spcBef>
                <a:spcPct val="0"/>
              </a:spcBef>
              <a:spcAft>
                <a:spcPct val="0"/>
              </a:spcAft>
              <a:defRPr/>
            </a:pPr>
            <a:r>
              <a:rPr lang="en-US">
                <a:latin typeface="Arial" charset="0"/>
                <a:ea typeface="ＭＳ Ｐゴシック" charset="0"/>
              </a:rPr>
              <a:t>Slide </a:t>
            </a:r>
            <a:fld id="{6AD96C47-D751-7348-A55F-72E57EBC1940}" type="slidenum">
              <a:rPr lang="en-US">
                <a:latin typeface="Arial" charset="0"/>
                <a:ea typeface="ＭＳ Ｐゴシック" charset="0"/>
              </a:rPr>
              <a:pPr fontAlgn="base">
                <a:spcBef>
                  <a:spcPct val="0"/>
                </a:spcBef>
                <a:spcAft>
                  <a:spcPct val="0"/>
                </a:spcAft>
                <a:defRPr/>
              </a:pPr>
              <a:t>‹#›</a:t>
            </a:fld>
            <a:endParaRPr lang="en-US">
              <a:latin typeface="Arial" charset="0"/>
              <a:ea typeface="ＭＳ Ｐゴシック" charset="0"/>
            </a:endParaRPr>
          </a:p>
        </p:txBody>
      </p:sp>
      <p:sp>
        <p:nvSpPr>
          <p:cNvPr id="22" name="Date Placeholder 3"/>
          <p:cNvSpPr>
            <a:spLocks noGrp="1"/>
          </p:cNvSpPr>
          <p:nvPr>
            <p:ph type="dt" sz="half" idx="2"/>
          </p:nvPr>
        </p:nvSpPr>
        <p:spPr>
          <a:xfrm>
            <a:off x="3810000" y="6553200"/>
            <a:ext cx="4343400" cy="196850"/>
          </a:xfrm>
          <a:prstGeom prst="rect">
            <a:avLst/>
          </a:prstGeom>
        </p:spPr>
        <p:txBody>
          <a:bodyPr lIns="0" tIns="0" rIns="0" bIns="0" anchor="ctr"/>
          <a:lstStyle>
            <a:lvl1pPr algn="r" rtl="0" eaLnBrk="0" fontAlgn="base" hangingPunct="0">
              <a:lnSpc>
                <a:spcPct val="90000"/>
              </a:lnSpc>
              <a:spcBef>
                <a:spcPct val="0"/>
              </a:spcBef>
              <a:spcAft>
                <a:spcPct val="0"/>
              </a:spcAft>
              <a:defRPr lang="en-US" sz="1000" kern="1200">
                <a:solidFill>
                  <a:srgbClr val="064308"/>
                </a:solidFill>
                <a:latin typeface="Arial" pitchFamily="34" charset="0"/>
                <a:ea typeface="+mn-ea"/>
                <a:cs typeface="Arial" pitchFamily="34" charset="0"/>
              </a:defRPr>
            </a:lvl1pPr>
          </a:lstStyle>
          <a:p>
            <a:pPr>
              <a:defRPr/>
            </a:pPr>
            <a:r>
              <a:t>Jan 2015</a:t>
            </a:r>
          </a:p>
        </p:txBody>
      </p:sp>
    </p:spTree>
    <p:extLst>
      <p:ext uri="{BB962C8B-B14F-4D97-AF65-F5344CB8AC3E}">
        <p14:creationId xmlns:p14="http://schemas.microsoft.com/office/powerpoint/2010/main" val="3858624847"/>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Lst>
  <p:hf hdr="0"/>
  <p:txStyles>
    <p:titleStyle>
      <a:lvl1pPr algn="ctr" defTabSz="806450" rtl="0" eaLnBrk="0" fontAlgn="base" hangingPunct="0">
        <a:lnSpc>
          <a:spcPct val="88000"/>
        </a:lnSpc>
        <a:spcBef>
          <a:spcPct val="0"/>
        </a:spcBef>
        <a:spcAft>
          <a:spcPct val="0"/>
        </a:spcAft>
        <a:defRPr sz="3200" b="1">
          <a:solidFill>
            <a:srgbClr val="064308"/>
          </a:solidFill>
          <a:latin typeface="Arial" charset="0"/>
          <a:ea typeface="ＭＳ Ｐゴシック" pitchFamily="-65" charset="-128"/>
          <a:cs typeface="ＭＳ Ｐゴシック" pitchFamily="-65" charset="-128"/>
        </a:defRPr>
      </a:lvl1pPr>
      <a:lvl2pPr algn="ctr" defTabSz="806450" rtl="0" eaLnBrk="0" fontAlgn="base" hangingPunct="0">
        <a:lnSpc>
          <a:spcPct val="88000"/>
        </a:lnSpc>
        <a:spcBef>
          <a:spcPct val="0"/>
        </a:spcBef>
        <a:spcAft>
          <a:spcPct val="0"/>
        </a:spcAft>
        <a:defRPr sz="3200" b="1">
          <a:solidFill>
            <a:srgbClr val="064308"/>
          </a:solidFill>
          <a:latin typeface="Arial" charset="0"/>
          <a:ea typeface="ＭＳ Ｐゴシック" pitchFamily="-65" charset="-128"/>
          <a:cs typeface="ＭＳ Ｐゴシック" pitchFamily="-65" charset="-128"/>
        </a:defRPr>
      </a:lvl2pPr>
      <a:lvl3pPr algn="ctr" defTabSz="806450" rtl="0" eaLnBrk="0" fontAlgn="base" hangingPunct="0">
        <a:lnSpc>
          <a:spcPct val="88000"/>
        </a:lnSpc>
        <a:spcBef>
          <a:spcPct val="0"/>
        </a:spcBef>
        <a:spcAft>
          <a:spcPct val="0"/>
        </a:spcAft>
        <a:defRPr sz="3200" b="1">
          <a:solidFill>
            <a:srgbClr val="064308"/>
          </a:solidFill>
          <a:latin typeface="Arial" charset="0"/>
          <a:ea typeface="ＭＳ Ｐゴシック" pitchFamily="-65" charset="-128"/>
          <a:cs typeface="ＭＳ Ｐゴシック" pitchFamily="-65" charset="-128"/>
        </a:defRPr>
      </a:lvl3pPr>
      <a:lvl4pPr algn="ctr" defTabSz="806450" rtl="0" eaLnBrk="0" fontAlgn="base" hangingPunct="0">
        <a:lnSpc>
          <a:spcPct val="88000"/>
        </a:lnSpc>
        <a:spcBef>
          <a:spcPct val="0"/>
        </a:spcBef>
        <a:spcAft>
          <a:spcPct val="0"/>
        </a:spcAft>
        <a:defRPr sz="3200" b="1">
          <a:solidFill>
            <a:srgbClr val="064308"/>
          </a:solidFill>
          <a:latin typeface="Arial" charset="0"/>
          <a:ea typeface="ＭＳ Ｐゴシック" pitchFamily="-65" charset="-128"/>
          <a:cs typeface="ＭＳ Ｐゴシック" pitchFamily="-65" charset="-128"/>
        </a:defRPr>
      </a:lvl4pPr>
      <a:lvl5pPr algn="ctr" defTabSz="806450" rtl="0" eaLnBrk="0" fontAlgn="base" hangingPunct="0">
        <a:lnSpc>
          <a:spcPct val="88000"/>
        </a:lnSpc>
        <a:spcBef>
          <a:spcPct val="0"/>
        </a:spcBef>
        <a:spcAft>
          <a:spcPct val="0"/>
        </a:spcAft>
        <a:defRPr sz="3200" b="1">
          <a:solidFill>
            <a:srgbClr val="064308"/>
          </a:solidFill>
          <a:latin typeface="Arial" charset="0"/>
          <a:ea typeface="ＭＳ Ｐゴシック" pitchFamily="-65" charset="-128"/>
          <a:cs typeface="ＭＳ Ｐゴシック" pitchFamily="-65" charset="-128"/>
        </a:defRPr>
      </a:lvl5pPr>
      <a:lvl6pPr marL="457159" algn="ctr" defTabSz="807966" rtl="0" eaLnBrk="1" fontAlgn="base" hangingPunct="1">
        <a:lnSpc>
          <a:spcPct val="88000"/>
        </a:lnSpc>
        <a:spcBef>
          <a:spcPct val="0"/>
        </a:spcBef>
        <a:spcAft>
          <a:spcPct val="0"/>
        </a:spcAft>
        <a:defRPr sz="3200" b="1">
          <a:solidFill>
            <a:srgbClr val="064308"/>
          </a:solidFill>
          <a:latin typeface="Arial" charset="0"/>
          <a:ea typeface="Arial" charset="0"/>
          <a:cs typeface="Arial" charset="0"/>
        </a:defRPr>
      </a:lvl6pPr>
      <a:lvl7pPr marL="914318" algn="ctr" defTabSz="807966" rtl="0" eaLnBrk="1" fontAlgn="base" hangingPunct="1">
        <a:lnSpc>
          <a:spcPct val="88000"/>
        </a:lnSpc>
        <a:spcBef>
          <a:spcPct val="0"/>
        </a:spcBef>
        <a:spcAft>
          <a:spcPct val="0"/>
        </a:spcAft>
        <a:defRPr sz="3200" b="1">
          <a:solidFill>
            <a:srgbClr val="064308"/>
          </a:solidFill>
          <a:latin typeface="Arial" charset="0"/>
          <a:ea typeface="Arial" charset="0"/>
          <a:cs typeface="Arial" charset="0"/>
        </a:defRPr>
      </a:lvl7pPr>
      <a:lvl8pPr marL="1371477" algn="ctr" defTabSz="807966" rtl="0" eaLnBrk="1" fontAlgn="base" hangingPunct="1">
        <a:lnSpc>
          <a:spcPct val="88000"/>
        </a:lnSpc>
        <a:spcBef>
          <a:spcPct val="0"/>
        </a:spcBef>
        <a:spcAft>
          <a:spcPct val="0"/>
        </a:spcAft>
        <a:defRPr sz="3200" b="1">
          <a:solidFill>
            <a:srgbClr val="064308"/>
          </a:solidFill>
          <a:latin typeface="Arial" charset="0"/>
          <a:ea typeface="Arial" charset="0"/>
          <a:cs typeface="Arial" charset="0"/>
        </a:defRPr>
      </a:lvl8pPr>
      <a:lvl9pPr marL="1828637" algn="ctr" defTabSz="807966" rtl="0" eaLnBrk="1" fontAlgn="base" hangingPunct="1">
        <a:lnSpc>
          <a:spcPct val="88000"/>
        </a:lnSpc>
        <a:spcBef>
          <a:spcPct val="0"/>
        </a:spcBef>
        <a:spcAft>
          <a:spcPct val="0"/>
        </a:spcAft>
        <a:defRPr sz="3200" b="1">
          <a:solidFill>
            <a:srgbClr val="064308"/>
          </a:solidFill>
          <a:latin typeface="Arial" charset="0"/>
          <a:ea typeface="Arial" charset="0"/>
          <a:cs typeface="Arial" charset="0"/>
        </a:defRPr>
      </a:lvl9pPr>
    </p:titleStyle>
    <p:bodyStyle>
      <a:lvl1pPr marL="182563" indent="-182563" algn="l" defTabSz="806450" rtl="0" eaLnBrk="0" fontAlgn="base" hangingPunct="0">
        <a:lnSpc>
          <a:spcPct val="90000"/>
        </a:lnSpc>
        <a:spcBef>
          <a:spcPts val="1200"/>
        </a:spcBef>
        <a:spcAft>
          <a:spcPct val="0"/>
        </a:spcAft>
        <a:buSzPct val="100000"/>
        <a:buFont typeface="Wingdings" charset="0"/>
        <a:buChar char="§"/>
        <a:defRPr sz="2200">
          <a:solidFill>
            <a:srgbClr val="064308"/>
          </a:solidFill>
          <a:latin typeface="Arial" charset="0"/>
          <a:ea typeface="ＭＳ Ｐゴシック" pitchFamily="-65" charset="-128"/>
          <a:cs typeface="ＭＳ Ｐゴシック" pitchFamily="-65" charset="-128"/>
        </a:defRPr>
      </a:lvl1pPr>
      <a:lvl2pPr marL="365125" indent="-153988" algn="l" defTabSz="806450" rtl="0" eaLnBrk="0" fontAlgn="base" hangingPunct="0">
        <a:lnSpc>
          <a:spcPct val="90000"/>
        </a:lnSpc>
        <a:spcBef>
          <a:spcPts val="200"/>
        </a:spcBef>
        <a:spcAft>
          <a:spcPct val="0"/>
        </a:spcAft>
        <a:buSzPct val="100000"/>
        <a:buFont typeface="Arial" charset="0"/>
        <a:buChar char="•"/>
        <a:defRPr sz="2000">
          <a:solidFill>
            <a:schemeClr val="tx1"/>
          </a:solidFill>
          <a:latin typeface="Arial" charset="0"/>
          <a:ea typeface="ＭＳ Ｐゴシック" charset="-128"/>
          <a:cs typeface="ＭＳ Ｐゴシック"/>
        </a:defRPr>
      </a:lvl2pPr>
      <a:lvl3pPr marL="593725" indent="-163513" algn="l" defTabSz="806450" rtl="0" eaLnBrk="0" fontAlgn="base" hangingPunct="0">
        <a:lnSpc>
          <a:spcPct val="90000"/>
        </a:lnSpc>
        <a:spcBef>
          <a:spcPts val="200"/>
        </a:spcBef>
        <a:spcAft>
          <a:spcPct val="0"/>
        </a:spcAft>
        <a:buSzPct val="100000"/>
        <a:buFont typeface="Lucida Grande" charset="0"/>
        <a:buChar char="»"/>
        <a:defRPr>
          <a:solidFill>
            <a:schemeClr val="tx1"/>
          </a:solidFill>
          <a:latin typeface="Arial" charset="0"/>
          <a:ea typeface="ヒラギノ角ゴ Pro W3" pitchFamily="-111" charset="-128"/>
          <a:cs typeface="ヒラギノ角ゴ Pro W3" pitchFamily="-111" charset="-128"/>
        </a:defRPr>
      </a:lvl3pPr>
      <a:lvl4pPr marL="730250" indent="-136525" algn="l" defTabSz="806450" rtl="0" eaLnBrk="0" fontAlgn="base" hangingPunct="0">
        <a:lnSpc>
          <a:spcPct val="90000"/>
        </a:lnSpc>
        <a:spcBef>
          <a:spcPts val="200"/>
        </a:spcBef>
        <a:spcAft>
          <a:spcPct val="0"/>
        </a:spcAft>
        <a:buClr>
          <a:srgbClr val="999999"/>
        </a:buClr>
        <a:buSzPct val="100000"/>
        <a:buFont typeface="Arial" charset="0"/>
        <a:buChar char="•"/>
        <a:defRPr sz="1600">
          <a:solidFill>
            <a:schemeClr val="tx1"/>
          </a:solidFill>
          <a:latin typeface="Helvetica" charset="0"/>
          <a:ea typeface="ヒラギノ角ゴ Pro W3" pitchFamily="-111" charset="-128"/>
          <a:cs typeface="ヒラギノ角ゴ Pro W3"/>
        </a:defRPr>
      </a:lvl4pPr>
      <a:lvl5pPr marL="1004888" indent="-182563" algn="l" defTabSz="806450" rtl="0" eaLnBrk="0" fontAlgn="base" hangingPunct="0">
        <a:lnSpc>
          <a:spcPct val="90000"/>
        </a:lnSpc>
        <a:spcBef>
          <a:spcPts val="200"/>
        </a:spcBef>
        <a:spcAft>
          <a:spcPct val="0"/>
        </a:spcAft>
        <a:buClr>
          <a:srgbClr val="999999"/>
        </a:buClr>
        <a:buSzPct val="100000"/>
        <a:buFont typeface="Lucida Grande" charset="0"/>
        <a:buChar char="»"/>
        <a:defRPr sz="1400">
          <a:solidFill>
            <a:schemeClr val="tx1"/>
          </a:solidFill>
          <a:latin typeface="Helvetica" charset="0"/>
          <a:ea typeface="ヒラギノ角ゴ Pro W3" pitchFamily="-111" charset="-128"/>
          <a:cs typeface="ヒラギノ角ゴ Pro W3"/>
        </a:defRPr>
      </a:lvl5pPr>
      <a:lvl6pPr marL="2223889" indent="-150799" algn="l" defTabSz="807966"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6pPr>
      <a:lvl7pPr marL="2681050" indent="-150799" algn="l" defTabSz="807966"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7pPr>
      <a:lvl8pPr marL="3138209" indent="-150799" algn="l" defTabSz="807966"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8pPr>
      <a:lvl9pPr marL="3595368" indent="-150799" algn="l" defTabSz="807966"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59"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7" algn="l" defTabSz="914318" rtl="0" eaLnBrk="1" latinLnBrk="0" hangingPunct="1">
        <a:defRPr sz="1800" kern="1200">
          <a:solidFill>
            <a:schemeClr val="tx1"/>
          </a:solidFill>
          <a:latin typeface="+mn-lt"/>
          <a:ea typeface="+mn-ea"/>
          <a:cs typeface="+mn-cs"/>
        </a:defRPr>
      </a:lvl4pPr>
      <a:lvl5pPr marL="1828637" algn="l" defTabSz="914318" rtl="0" eaLnBrk="1" latinLnBrk="0" hangingPunct="1">
        <a:defRPr sz="1800" kern="1200">
          <a:solidFill>
            <a:schemeClr val="tx1"/>
          </a:solidFill>
          <a:latin typeface="+mn-lt"/>
          <a:ea typeface="+mn-ea"/>
          <a:cs typeface="+mn-cs"/>
        </a:defRPr>
      </a:lvl5pPr>
      <a:lvl6pPr marL="2285797" algn="l" defTabSz="914318" rtl="0" eaLnBrk="1" latinLnBrk="0" hangingPunct="1">
        <a:defRPr sz="1800" kern="1200">
          <a:solidFill>
            <a:schemeClr val="tx1"/>
          </a:solidFill>
          <a:latin typeface="+mn-lt"/>
          <a:ea typeface="+mn-ea"/>
          <a:cs typeface="+mn-cs"/>
        </a:defRPr>
      </a:lvl6pPr>
      <a:lvl7pPr marL="2742956" algn="l" defTabSz="914318" rtl="0" eaLnBrk="1" latinLnBrk="0" hangingPunct="1">
        <a:defRPr sz="1800" kern="1200">
          <a:solidFill>
            <a:schemeClr val="tx1"/>
          </a:solidFill>
          <a:latin typeface="+mn-lt"/>
          <a:ea typeface="+mn-ea"/>
          <a:cs typeface="+mn-cs"/>
        </a:defRPr>
      </a:lvl7pPr>
      <a:lvl8pPr marL="3200115" algn="l" defTabSz="914318" rtl="0" eaLnBrk="1" latinLnBrk="0" hangingPunct="1">
        <a:defRPr sz="1800" kern="1200">
          <a:solidFill>
            <a:schemeClr val="tx1"/>
          </a:solidFill>
          <a:latin typeface="+mn-lt"/>
          <a:ea typeface="+mn-ea"/>
          <a:cs typeface="+mn-cs"/>
        </a:defRPr>
      </a:lvl8pPr>
      <a:lvl9pPr marL="3657274" algn="l" defTabSz="91431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jpeg"/><Relationship Id="rId6" Type="http://schemas.openxmlformats.org/officeDocument/2006/relationships/image" Target="../media/image8.jpeg"/><Relationship Id="rId7"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11.wmf"/><Relationship Id="rId5" Type="http://schemas.openxmlformats.org/officeDocument/2006/relationships/oleObject" Target="../embeddings/oleObject2.bin"/><Relationship Id="rId6" Type="http://schemas.openxmlformats.org/officeDocument/2006/relationships/image" Target="../media/image12.w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3.bin"/><Relationship Id="rId4" Type="http://schemas.openxmlformats.org/officeDocument/2006/relationships/image" Target="../media/image13.w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4.bin"/><Relationship Id="rId4" Type="http://schemas.openxmlformats.org/officeDocument/2006/relationships/image" Target="../media/image15.w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emf"/><Relationship Id="rId3" Type="http://schemas.openxmlformats.org/officeDocument/2006/relationships/image" Target="../media/image18.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5.bin"/><Relationship Id="rId4" Type="http://schemas.openxmlformats.org/officeDocument/2006/relationships/image" Target="../media/image25.wmf"/><Relationship Id="rId5" Type="http://schemas.openxmlformats.org/officeDocument/2006/relationships/oleObject" Target="../embeddings/oleObject6.bin"/><Relationship Id="rId6" Type="http://schemas.openxmlformats.org/officeDocument/2006/relationships/image" Target="../media/image26.wmf"/><Relationship Id="rId7" Type="http://schemas.openxmlformats.org/officeDocument/2006/relationships/oleObject" Target="../embeddings/oleObject7.bin"/><Relationship Id="rId8" Type="http://schemas.openxmlformats.org/officeDocument/2006/relationships/image" Target="../media/image27.w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8.bin"/><Relationship Id="rId4" Type="http://schemas.openxmlformats.org/officeDocument/2006/relationships/image" Target="../media/image29.wmf"/><Relationship Id="rId5" Type="http://schemas.openxmlformats.org/officeDocument/2006/relationships/oleObject" Target="../embeddings/oleObject9.bin"/><Relationship Id="rId6" Type="http://schemas.openxmlformats.org/officeDocument/2006/relationships/image" Target="../media/image30.w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0.bin"/><Relationship Id="rId4" Type="http://schemas.openxmlformats.org/officeDocument/2006/relationships/image" Target="../media/image32.w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1.bin"/><Relationship Id="rId4" Type="http://schemas.openxmlformats.org/officeDocument/2006/relationships/image" Target="../media/image33.png"/><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2.bin"/><Relationship Id="rId4" Type="http://schemas.openxmlformats.org/officeDocument/2006/relationships/image" Target="../media/image35.wmf"/><Relationship Id="rId5" Type="http://schemas.openxmlformats.org/officeDocument/2006/relationships/oleObject" Target="../embeddings/oleObject13.bin"/><Relationship Id="rId6" Type="http://schemas.openxmlformats.org/officeDocument/2006/relationships/image" Target="../media/image36.w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0.png"/></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14.bin"/><Relationship Id="rId4" Type="http://schemas.openxmlformats.org/officeDocument/2006/relationships/image" Target="../media/image41.png"/><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94CA"/>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GB" sz="4000" noProof="0" dirty="0" smtClean="0"/>
              <a:t>Cryogenics &amp; </a:t>
            </a:r>
            <a:r>
              <a:rPr lang="en-GB" sz="4000" noProof="0" dirty="0" err="1" smtClean="0"/>
              <a:t>Cryomodules</a:t>
            </a:r>
            <a:r>
              <a:rPr lang="en-GB" sz="4000" noProof="0" dirty="0" smtClean="0"/>
              <a:t/>
            </a:r>
            <a:br>
              <a:rPr lang="en-GB" sz="4000" noProof="0" dirty="0" smtClean="0"/>
            </a:br>
            <a:r>
              <a:rPr lang="en-GB" i="1" dirty="0" smtClean="0"/>
              <a:t>Part 1: Catching Cold</a:t>
            </a:r>
            <a:endParaRPr lang="en-GB" i="1" noProof="0" dirty="0"/>
          </a:p>
        </p:txBody>
      </p:sp>
      <p:sp>
        <p:nvSpPr>
          <p:cNvPr id="3" name="Subtitle 2"/>
          <p:cNvSpPr>
            <a:spLocks noGrp="1"/>
          </p:cNvSpPr>
          <p:nvPr>
            <p:ph type="subTitle" idx="1"/>
          </p:nvPr>
        </p:nvSpPr>
        <p:spPr/>
        <p:txBody>
          <a:bodyPr>
            <a:noAutofit/>
          </a:bodyPr>
          <a:lstStyle/>
          <a:p>
            <a:r>
              <a:rPr lang="en-GB" sz="2000" noProof="0" dirty="0" smtClean="0">
                <a:solidFill>
                  <a:schemeClr val="bg1"/>
                </a:solidFill>
              </a:rPr>
              <a:t>J. G. Weisend II</a:t>
            </a:r>
          </a:p>
          <a:p>
            <a:r>
              <a:rPr lang="en-GB" sz="2000" noProof="0" dirty="0" smtClean="0">
                <a:solidFill>
                  <a:schemeClr val="bg1"/>
                </a:solidFill>
              </a:rPr>
              <a:t>Deputy Head of Accelerator Projects</a:t>
            </a:r>
            <a:endParaRPr lang="en-GB" sz="2000" noProof="0" dirty="0">
              <a:solidFill>
                <a:schemeClr val="bg1"/>
              </a:solidFill>
            </a:endParaRPr>
          </a:p>
        </p:txBody>
      </p:sp>
      <p:sp>
        <p:nvSpPr>
          <p:cNvPr id="4" name="Rectangle 3"/>
          <p:cNvSpPr/>
          <p:nvPr/>
        </p:nvSpPr>
        <p:spPr>
          <a:xfrm>
            <a:off x="2286000" y="5949280"/>
            <a:ext cx="4572000" cy="603242"/>
          </a:xfrm>
          <a:prstGeom prst="rect">
            <a:avLst/>
          </a:prstGeom>
        </p:spPr>
        <p:txBody>
          <a:bodyPr>
            <a:spAutoFit/>
          </a:bodyPr>
          <a:lstStyle/>
          <a:p>
            <a:pPr algn="ctr">
              <a:lnSpc>
                <a:spcPct val="120000"/>
              </a:lnSpc>
            </a:pPr>
            <a:r>
              <a:rPr lang="en-GB" sz="1600" dirty="0" err="1" smtClean="0">
                <a:solidFill>
                  <a:srgbClr val="FFFFFF"/>
                </a:solidFill>
              </a:rPr>
              <a:t>www.europeanspallationsource.se</a:t>
            </a:r>
            <a:endParaRPr lang="en-GB" sz="1600" dirty="0" smtClean="0">
              <a:solidFill>
                <a:srgbClr val="FFFFFF"/>
              </a:solidFill>
            </a:endParaRPr>
          </a:p>
          <a:p>
            <a:pPr algn="ctr"/>
            <a:r>
              <a:rPr lang="sv-SE" sz="1400" dirty="0" smtClean="0">
                <a:solidFill>
                  <a:srgbClr val="FFFFFF"/>
                </a:solidFill>
              </a:rPr>
              <a:t>11 September 2015</a:t>
            </a:r>
            <a:endParaRPr lang="en-GB" sz="1400" dirty="0" smtClean="0">
              <a:solidFill>
                <a:srgbClr val="FFFFFF"/>
              </a:solidFill>
            </a:endParaRPr>
          </a:p>
        </p:txBody>
      </p:sp>
    </p:spTree>
    <p:extLst>
      <p:ext uri="{BB962C8B-B14F-4D97-AF65-F5344CB8AC3E}">
        <p14:creationId xmlns:p14="http://schemas.microsoft.com/office/powerpoint/2010/main" val="139461338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Goal</a:t>
            </a:r>
            <a:endParaRPr lang="en-GB" noProof="0" dirty="0"/>
          </a:p>
        </p:txBody>
      </p:sp>
      <p:sp>
        <p:nvSpPr>
          <p:cNvPr id="3" name="Content Placeholder 2"/>
          <p:cNvSpPr>
            <a:spLocks noGrp="1"/>
          </p:cNvSpPr>
          <p:nvPr>
            <p:ph idx="1"/>
          </p:nvPr>
        </p:nvSpPr>
        <p:spPr>
          <a:xfrm>
            <a:off x="323528" y="1628800"/>
            <a:ext cx="8229600" cy="4525963"/>
          </a:xfrm>
        </p:spPr>
        <p:txBody>
          <a:bodyPr/>
          <a:lstStyle/>
          <a:p>
            <a:r>
              <a:rPr lang="en-GB" dirty="0" smtClean="0">
                <a:solidFill>
                  <a:srgbClr val="000000"/>
                </a:solidFill>
              </a:rPr>
              <a:t>The goal of this tutorial is to provide a background in cryogenics suitable for workers in the field of Superconducting RF along with pointers for further study</a:t>
            </a:r>
          </a:p>
          <a:p>
            <a:pPr lvl="1"/>
            <a:r>
              <a:rPr lang="en-GB" dirty="0" smtClean="0">
                <a:solidFill>
                  <a:srgbClr val="000000"/>
                </a:solidFill>
              </a:rPr>
              <a:t>At the end of today, you should understand the basics of cryogenics and </a:t>
            </a:r>
            <a:r>
              <a:rPr lang="en-GB" dirty="0" err="1" smtClean="0">
                <a:solidFill>
                  <a:srgbClr val="000000"/>
                </a:solidFill>
              </a:rPr>
              <a:t>cryomodules</a:t>
            </a:r>
            <a:r>
              <a:rPr lang="en-GB" dirty="0" smtClean="0">
                <a:solidFill>
                  <a:srgbClr val="000000"/>
                </a:solidFill>
              </a:rPr>
              <a:t> as they apply to SRF systems</a:t>
            </a:r>
            <a:endParaRPr lang="en-GB" dirty="0">
              <a:solidFill>
                <a:srgbClr val="000000"/>
              </a:solidFill>
            </a:endParaRPr>
          </a:p>
          <a:p>
            <a:r>
              <a:rPr lang="en-GB" dirty="0" smtClean="0">
                <a:solidFill>
                  <a:srgbClr val="000000"/>
                </a:solidFill>
              </a:rPr>
              <a:t>The tutorial is divided into 2 logical parts: one on making things cold i.e. refrigeration systems  &amp; He II (Catching Cold) and 1 on maintaining things cold i.e. Cryostats and </a:t>
            </a:r>
            <a:r>
              <a:rPr lang="en-GB" dirty="0" err="1" smtClean="0">
                <a:solidFill>
                  <a:srgbClr val="000000"/>
                </a:solidFill>
              </a:rPr>
              <a:t>cryomodules</a:t>
            </a:r>
            <a:r>
              <a:rPr lang="en-GB" dirty="0" smtClean="0">
                <a:solidFill>
                  <a:srgbClr val="000000"/>
                </a:solidFill>
              </a:rPr>
              <a:t> (Keeping Cold)</a:t>
            </a:r>
            <a:endParaRPr lang="en-GB" dirty="0">
              <a:solidFill>
                <a:srgbClr val="000000"/>
              </a:solidFill>
            </a:endParaRPr>
          </a:p>
        </p:txBody>
      </p:sp>
      <p:sp>
        <p:nvSpPr>
          <p:cNvPr id="4" name="Slide Number Placeholder 3"/>
          <p:cNvSpPr>
            <a:spLocks noGrp="1"/>
          </p:cNvSpPr>
          <p:nvPr>
            <p:ph type="sldNum" sz="quarter" idx="12"/>
          </p:nvPr>
        </p:nvSpPr>
        <p:spPr/>
        <p:txBody>
          <a:bodyPr/>
          <a:lstStyle/>
          <a:p>
            <a:fld id="{551115BC-487E-4422-894C-CB7CD3E79223}" type="slidenum">
              <a:rPr lang="en-GB" smtClean="0"/>
              <a:t>2</a:t>
            </a:fld>
            <a:endParaRPr lang="en-GB"/>
          </a:p>
        </p:txBody>
      </p:sp>
    </p:spTree>
    <p:extLst>
      <p:ext uri="{BB962C8B-B14F-4D97-AF65-F5344CB8AC3E}">
        <p14:creationId xmlns:p14="http://schemas.microsoft.com/office/powerpoint/2010/main" val="148902854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Outline</a:t>
            </a:r>
            <a:endParaRPr lang="en-GB" noProof="0" dirty="0"/>
          </a:p>
        </p:txBody>
      </p:sp>
      <p:sp>
        <p:nvSpPr>
          <p:cNvPr id="3" name="Content Placeholder 2"/>
          <p:cNvSpPr>
            <a:spLocks noGrp="1"/>
          </p:cNvSpPr>
          <p:nvPr>
            <p:ph idx="1"/>
          </p:nvPr>
        </p:nvSpPr>
        <p:spPr>
          <a:xfrm>
            <a:off x="467544" y="1556792"/>
            <a:ext cx="8229600" cy="4853136"/>
          </a:xfrm>
        </p:spPr>
        <p:txBody>
          <a:bodyPr>
            <a:normAutofit fontScale="92500" lnSpcReduction="10000"/>
          </a:bodyPr>
          <a:lstStyle/>
          <a:p>
            <a:pPr marL="0" indent="0">
              <a:buNone/>
            </a:pPr>
            <a:r>
              <a:rPr lang="en-GB" dirty="0" smtClean="0">
                <a:solidFill>
                  <a:srgbClr val="000000"/>
                </a:solidFill>
              </a:rPr>
              <a:t>Part 1: Catching Cold</a:t>
            </a:r>
          </a:p>
          <a:p>
            <a:pPr lvl="1"/>
            <a:r>
              <a:rPr lang="en-GB" dirty="0" smtClean="0">
                <a:solidFill>
                  <a:srgbClr val="000000"/>
                </a:solidFill>
              </a:rPr>
              <a:t>Introduction To Cryogenics</a:t>
            </a:r>
          </a:p>
          <a:p>
            <a:pPr lvl="1"/>
            <a:r>
              <a:rPr lang="en-GB" dirty="0" smtClean="0">
                <a:solidFill>
                  <a:srgbClr val="000000"/>
                </a:solidFill>
              </a:rPr>
              <a:t>Basic refrigeration processes</a:t>
            </a:r>
          </a:p>
          <a:p>
            <a:pPr lvl="2"/>
            <a:r>
              <a:rPr lang="en-GB" dirty="0" smtClean="0">
                <a:solidFill>
                  <a:srgbClr val="000000"/>
                </a:solidFill>
              </a:rPr>
              <a:t>Isenthalpic (Joule-Thomson)</a:t>
            </a:r>
          </a:p>
          <a:p>
            <a:pPr lvl="2"/>
            <a:r>
              <a:rPr lang="en-GB" dirty="0" smtClean="0">
                <a:solidFill>
                  <a:srgbClr val="000000"/>
                </a:solidFill>
              </a:rPr>
              <a:t>Isentropic expansion</a:t>
            </a:r>
          </a:p>
          <a:p>
            <a:pPr lvl="1"/>
            <a:r>
              <a:rPr lang="en-GB" dirty="0" smtClean="0">
                <a:solidFill>
                  <a:srgbClr val="000000"/>
                </a:solidFill>
              </a:rPr>
              <a:t>Carnot Cycle, COP and FOM</a:t>
            </a:r>
          </a:p>
          <a:p>
            <a:pPr lvl="1"/>
            <a:r>
              <a:rPr lang="en-GB" dirty="0" smtClean="0">
                <a:solidFill>
                  <a:srgbClr val="000000"/>
                </a:solidFill>
              </a:rPr>
              <a:t>Collins Cycle and Modern Refrigeration Plants</a:t>
            </a:r>
          </a:p>
          <a:p>
            <a:pPr lvl="1"/>
            <a:r>
              <a:rPr lang="en-GB" dirty="0" smtClean="0">
                <a:solidFill>
                  <a:srgbClr val="000000"/>
                </a:solidFill>
              </a:rPr>
              <a:t>He II (Superfluid Helium)</a:t>
            </a:r>
          </a:p>
          <a:p>
            <a:pPr lvl="2"/>
            <a:r>
              <a:rPr lang="en-GB" dirty="0" smtClean="0">
                <a:solidFill>
                  <a:srgbClr val="000000"/>
                </a:solidFill>
              </a:rPr>
              <a:t>Definition and use in SRF systems</a:t>
            </a:r>
          </a:p>
          <a:p>
            <a:pPr lvl="2"/>
            <a:r>
              <a:rPr lang="en-GB" dirty="0" smtClean="0">
                <a:solidFill>
                  <a:srgbClr val="000000"/>
                </a:solidFill>
              </a:rPr>
              <a:t>Two-Fluid Model</a:t>
            </a:r>
          </a:p>
          <a:p>
            <a:pPr lvl="2"/>
            <a:r>
              <a:rPr lang="en-GB" dirty="0" smtClean="0">
                <a:solidFill>
                  <a:srgbClr val="000000"/>
                </a:solidFill>
              </a:rPr>
              <a:t>Heat Transfer</a:t>
            </a:r>
          </a:p>
          <a:p>
            <a:pPr lvl="2"/>
            <a:r>
              <a:rPr lang="en-GB" dirty="0" smtClean="0">
                <a:solidFill>
                  <a:srgbClr val="000000"/>
                </a:solidFill>
              </a:rPr>
              <a:t>Fluid mechanics</a:t>
            </a:r>
          </a:p>
          <a:p>
            <a:pPr lvl="2"/>
            <a:r>
              <a:rPr lang="en-GB" dirty="0" smtClean="0">
                <a:solidFill>
                  <a:srgbClr val="000000"/>
                </a:solidFill>
              </a:rPr>
              <a:t>Second Sound</a:t>
            </a:r>
          </a:p>
          <a:p>
            <a:pPr lvl="2"/>
            <a:r>
              <a:rPr lang="en-GB" dirty="0" smtClean="0">
                <a:solidFill>
                  <a:srgbClr val="000000"/>
                </a:solidFill>
              </a:rPr>
              <a:t>He II Refrigeration Systems</a:t>
            </a:r>
          </a:p>
          <a:p>
            <a:pPr lvl="2"/>
            <a:endParaRPr lang="en-GB" dirty="0"/>
          </a:p>
        </p:txBody>
      </p:sp>
      <p:sp>
        <p:nvSpPr>
          <p:cNvPr id="4" name="Slide Number Placeholder 3"/>
          <p:cNvSpPr>
            <a:spLocks noGrp="1"/>
          </p:cNvSpPr>
          <p:nvPr>
            <p:ph type="sldNum" sz="quarter" idx="12"/>
          </p:nvPr>
        </p:nvSpPr>
        <p:spPr/>
        <p:txBody>
          <a:bodyPr/>
          <a:lstStyle/>
          <a:p>
            <a:fld id="{551115BC-487E-4422-894C-CB7CD3E79223}" type="slidenum">
              <a:rPr lang="en-GB" smtClean="0"/>
              <a:t>3</a:t>
            </a:fld>
            <a:endParaRPr lang="en-GB"/>
          </a:p>
        </p:txBody>
      </p:sp>
    </p:spTree>
    <p:extLst>
      <p:ext uri="{BB962C8B-B14F-4D97-AF65-F5344CB8AC3E}">
        <p14:creationId xmlns:p14="http://schemas.microsoft.com/office/powerpoint/2010/main" val="202481565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Outline</a:t>
            </a:r>
            <a:endParaRPr lang="en-GB" noProof="0" dirty="0"/>
          </a:p>
        </p:txBody>
      </p:sp>
      <p:sp>
        <p:nvSpPr>
          <p:cNvPr id="3" name="Content Placeholder 2"/>
          <p:cNvSpPr>
            <a:spLocks noGrp="1"/>
          </p:cNvSpPr>
          <p:nvPr>
            <p:ph idx="1"/>
          </p:nvPr>
        </p:nvSpPr>
        <p:spPr>
          <a:xfrm>
            <a:off x="467544" y="1556792"/>
            <a:ext cx="8229600" cy="4853136"/>
          </a:xfrm>
        </p:spPr>
        <p:txBody>
          <a:bodyPr>
            <a:normAutofit lnSpcReduction="10000"/>
          </a:bodyPr>
          <a:lstStyle/>
          <a:p>
            <a:pPr marL="0" indent="0">
              <a:buNone/>
            </a:pPr>
            <a:r>
              <a:rPr lang="en-GB" dirty="0" smtClean="0">
                <a:solidFill>
                  <a:srgbClr val="000000"/>
                </a:solidFill>
              </a:rPr>
              <a:t>Part 2: Keeping Cold</a:t>
            </a:r>
          </a:p>
          <a:p>
            <a:pPr lvl="1"/>
            <a:r>
              <a:rPr lang="en-GB" dirty="0" smtClean="0">
                <a:solidFill>
                  <a:srgbClr val="000000"/>
                </a:solidFill>
              </a:rPr>
              <a:t>Cryogenic Safety</a:t>
            </a:r>
          </a:p>
          <a:p>
            <a:pPr lvl="2"/>
            <a:r>
              <a:rPr lang="en-GB" dirty="0" smtClean="0">
                <a:solidFill>
                  <a:srgbClr val="000000"/>
                </a:solidFill>
              </a:rPr>
              <a:t>Oxygen Deficiency Hazards</a:t>
            </a:r>
          </a:p>
          <a:p>
            <a:pPr lvl="2"/>
            <a:r>
              <a:rPr lang="en-GB" dirty="0" smtClean="0">
                <a:solidFill>
                  <a:srgbClr val="000000"/>
                </a:solidFill>
              </a:rPr>
              <a:t>Pressure safety</a:t>
            </a:r>
          </a:p>
          <a:p>
            <a:pPr lvl="2"/>
            <a:r>
              <a:rPr lang="en-GB" dirty="0" smtClean="0">
                <a:solidFill>
                  <a:srgbClr val="000000"/>
                </a:solidFill>
              </a:rPr>
              <a:t>High Level Guidelines</a:t>
            </a:r>
          </a:p>
          <a:p>
            <a:pPr lvl="1"/>
            <a:r>
              <a:rPr lang="en-GB" dirty="0" smtClean="0">
                <a:solidFill>
                  <a:srgbClr val="000000"/>
                </a:solidFill>
              </a:rPr>
              <a:t>Cryostats and </a:t>
            </a:r>
            <a:r>
              <a:rPr lang="en-GB" dirty="0" err="1" smtClean="0">
                <a:solidFill>
                  <a:srgbClr val="000000"/>
                </a:solidFill>
              </a:rPr>
              <a:t>Cryomodules</a:t>
            </a:r>
            <a:endParaRPr lang="en-GB" dirty="0" smtClean="0">
              <a:solidFill>
                <a:srgbClr val="000000"/>
              </a:solidFill>
            </a:endParaRPr>
          </a:p>
          <a:p>
            <a:pPr lvl="2"/>
            <a:r>
              <a:rPr lang="en-GB" dirty="0" smtClean="0">
                <a:solidFill>
                  <a:srgbClr val="000000"/>
                </a:solidFill>
              </a:rPr>
              <a:t>Definitions</a:t>
            </a:r>
          </a:p>
          <a:p>
            <a:pPr lvl="2"/>
            <a:r>
              <a:rPr lang="en-GB" dirty="0" smtClean="0">
                <a:solidFill>
                  <a:srgbClr val="000000"/>
                </a:solidFill>
              </a:rPr>
              <a:t>Materials</a:t>
            </a:r>
          </a:p>
          <a:p>
            <a:pPr lvl="2"/>
            <a:r>
              <a:rPr lang="en-GB" dirty="0" smtClean="0">
                <a:solidFill>
                  <a:srgbClr val="000000"/>
                </a:solidFill>
              </a:rPr>
              <a:t>Thermal Insulation Systems</a:t>
            </a:r>
          </a:p>
          <a:p>
            <a:pPr lvl="3"/>
            <a:r>
              <a:rPr lang="en-GB" dirty="0" smtClean="0">
                <a:solidFill>
                  <a:srgbClr val="000000"/>
                </a:solidFill>
              </a:rPr>
              <a:t>Conduction</a:t>
            </a:r>
          </a:p>
          <a:p>
            <a:pPr lvl="3"/>
            <a:r>
              <a:rPr lang="en-GB" dirty="0" smtClean="0">
                <a:solidFill>
                  <a:srgbClr val="000000"/>
                </a:solidFill>
              </a:rPr>
              <a:t>Convection</a:t>
            </a:r>
          </a:p>
          <a:p>
            <a:pPr lvl="3"/>
            <a:r>
              <a:rPr lang="en-GB" dirty="0" smtClean="0">
                <a:solidFill>
                  <a:srgbClr val="000000"/>
                </a:solidFill>
              </a:rPr>
              <a:t>Radiation</a:t>
            </a:r>
          </a:p>
          <a:p>
            <a:pPr lvl="2"/>
            <a:r>
              <a:rPr lang="en-GB" dirty="0" err="1" smtClean="0">
                <a:solidFill>
                  <a:srgbClr val="000000"/>
                </a:solidFill>
              </a:rPr>
              <a:t>Cryomodule</a:t>
            </a:r>
            <a:r>
              <a:rPr lang="en-GB" dirty="0" smtClean="0">
                <a:solidFill>
                  <a:srgbClr val="000000"/>
                </a:solidFill>
              </a:rPr>
              <a:t> Examples</a:t>
            </a:r>
          </a:p>
          <a:p>
            <a:pPr marL="914400" lvl="2" indent="0">
              <a:buNone/>
            </a:pPr>
            <a:endParaRPr lang="en-GB" dirty="0" smtClean="0">
              <a:solidFill>
                <a:srgbClr val="000000"/>
              </a:solidFill>
            </a:endParaRPr>
          </a:p>
          <a:p>
            <a:pPr marL="914400" lvl="2" indent="0">
              <a:buNone/>
            </a:pPr>
            <a:endParaRPr lang="en-GB" dirty="0" smtClean="0">
              <a:solidFill>
                <a:srgbClr val="000000"/>
              </a:solidFill>
            </a:endParaRPr>
          </a:p>
          <a:p>
            <a:pPr lvl="2"/>
            <a:endParaRPr lang="en-GB" dirty="0" smtClean="0"/>
          </a:p>
          <a:p>
            <a:pPr marL="1828800" lvl="4" indent="0">
              <a:buNone/>
            </a:pPr>
            <a:endParaRPr lang="en-GB" dirty="0" smtClean="0"/>
          </a:p>
          <a:p>
            <a:pPr lvl="2"/>
            <a:endParaRPr lang="en-GB" dirty="0"/>
          </a:p>
        </p:txBody>
      </p:sp>
      <p:sp>
        <p:nvSpPr>
          <p:cNvPr id="4" name="Slide Number Placeholder 3"/>
          <p:cNvSpPr>
            <a:spLocks noGrp="1"/>
          </p:cNvSpPr>
          <p:nvPr>
            <p:ph type="sldNum" sz="quarter" idx="12"/>
          </p:nvPr>
        </p:nvSpPr>
        <p:spPr/>
        <p:txBody>
          <a:bodyPr/>
          <a:lstStyle/>
          <a:p>
            <a:fld id="{551115BC-487E-4422-894C-CB7CD3E79223}" type="slidenum">
              <a:rPr lang="en-GB" smtClean="0"/>
              <a:t>4</a:t>
            </a:fld>
            <a:endParaRPr lang="en-GB"/>
          </a:p>
        </p:txBody>
      </p:sp>
    </p:spTree>
    <p:extLst>
      <p:ext uri="{BB962C8B-B14F-4D97-AF65-F5344CB8AC3E}">
        <p14:creationId xmlns:p14="http://schemas.microsoft.com/office/powerpoint/2010/main" val="326201592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Cryogenics ?</a:t>
            </a:r>
            <a:endParaRPr lang="en-US" dirty="0"/>
          </a:p>
        </p:txBody>
      </p:sp>
      <p:sp>
        <p:nvSpPr>
          <p:cNvPr id="3" name="Content Placeholder 2"/>
          <p:cNvSpPr>
            <a:spLocks noGrp="1"/>
          </p:cNvSpPr>
          <p:nvPr>
            <p:ph idx="1"/>
          </p:nvPr>
        </p:nvSpPr>
        <p:spPr>
          <a:xfrm>
            <a:off x="457200" y="1600200"/>
            <a:ext cx="8229600" cy="4853136"/>
          </a:xfrm>
        </p:spPr>
        <p:txBody>
          <a:bodyPr>
            <a:normAutofit fontScale="77500" lnSpcReduction="20000"/>
          </a:bodyPr>
          <a:lstStyle/>
          <a:p>
            <a:r>
              <a:rPr lang="en-US" dirty="0">
                <a:solidFill>
                  <a:schemeClr val="tx1"/>
                </a:solidFill>
              </a:rPr>
              <a:t>Cryogenics is the science &amp; engineering </a:t>
            </a:r>
            <a:r>
              <a:rPr lang="en-US" dirty="0" smtClean="0">
                <a:solidFill>
                  <a:schemeClr val="tx1"/>
                </a:solidFill>
              </a:rPr>
              <a:t>of phenomena </a:t>
            </a:r>
            <a:r>
              <a:rPr lang="en-US" dirty="0">
                <a:solidFill>
                  <a:schemeClr val="tx1"/>
                </a:solidFill>
              </a:rPr>
              <a:t>that occur </a:t>
            </a:r>
            <a:r>
              <a:rPr lang="en-US" dirty="0" smtClean="0">
                <a:solidFill>
                  <a:schemeClr val="tx1"/>
                </a:solidFill>
              </a:rPr>
              <a:t>at </a:t>
            </a:r>
            <a:r>
              <a:rPr lang="en-US" dirty="0">
                <a:solidFill>
                  <a:schemeClr val="tx1"/>
                </a:solidFill>
              </a:rPr>
              <a:t>temperatures below 120 </a:t>
            </a:r>
            <a:r>
              <a:rPr lang="en-US" dirty="0" smtClean="0">
                <a:solidFill>
                  <a:schemeClr val="tx1"/>
                </a:solidFill>
              </a:rPr>
              <a:t>K</a:t>
            </a:r>
          </a:p>
          <a:p>
            <a:r>
              <a:rPr lang="en-US" dirty="0" smtClean="0">
                <a:solidFill>
                  <a:schemeClr val="tx1"/>
                </a:solidFill>
              </a:rPr>
              <a:t>Cryogenic applications include:</a:t>
            </a:r>
          </a:p>
          <a:p>
            <a:pPr lvl="1"/>
            <a:r>
              <a:rPr lang="en-US" dirty="0" smtClean="0">
                <a:solidFill>
                  <a:schemeClr val="tx1"/>
                </a:solidFill>
              </a:rPr>
              <a:t>Air Separation</a:t>
            </a:r>
          </a:p>
          <a:p>
            <a:pPr lvl="1"/>
            <a:r>
              <a:rPr lang="en-US" dirty="0" smtClean="0">
                <a:solidFill>
                  <a:schemeClr val="tx1"/>
                </a:solidFill>
              </a:rPr>
              <a:t>MRI Systems</a:t>
            </a:r>
          </a:p>
          <a:p>
            <a:pPr lvl="1"/>
            <a:r>
              <a:rPr lang="en-US" dirty="0" smtClean="0">
                <a:solidFill>
                  <a:schemeClr val="tx1"/>
                </a:solidFill>
              </a:rPr>
              <a:t>Cooling of superconducting magnets for research: HEP, Fusion, High Field Labs</a:t>
            </a:r>
          </a:p>
          <a:p>
            <a:pPr lvl="1"/>
            <a:r>
              <a:rPr lang="en-US" dirty="0">
                <a:solidFill>
                  <a:schemeClr val="tx1"/>
                </a:solidFill>
              </a:rPr>
              <a:t>Liquefaction of gases allows transport at high densities and low </a:t>
            </a:r>
            <a:r>
              <a:rPr lang="en-US" dirty="0" smtClean="0">
                <a:solidFill>
                  <a:schemeClr val="tx1"/>
                </a:solidFill>
              </a:rPr>
              <a:t>pressure: LNG</a:t>
            </a:r>
            <a:r>
              <a:rPr lang="en-US" dirty="0">
                <a:solidFill>
                  <a:schemeClr val="tx1"/>
                </a:solidFill>
              </a:rPr>
              <a:t>, oxygen, nitrogen, </a:t>
            </a:r>
            <a:r>
              <a:rPr lang="en-US" dirty="0" smtClean="0">
                <a:solidFill>
                  <a:schemeClr val="tx1"/>
                </a:solidFill>
              </a:rPr>
              <a:t>argon, </a:t>
            </a:r>
            <a:r>
              <a:rPr lang="en-US" dirty="0">
                <a:solidFill>
                  <a:schemeClr val="tx1"/>
                </a:solidFill>
              </a:rPr>
              <a:t>hydrogen, </a:t>
            </a:r>
            <a:r>
              <a:rPr lang="en-US" dirty="0" smtClean="0">
                <a:solidFill>
                  <a:schemeClr val="tx1"/>
                </a:solidFill>
              </a:rPr>
              <a:t>helium</a:t>
            </a:r>
          </a:p>
          <a:p>
            <a:pPr lvl="1"/>
            <a:r>
              <a:rPr lang="en-US" dirty="0" smtClean="0">
                <a:solidFill>
                  <a:schemeClr val="tx1"/>
                </a:solidFill>
              </a:rPr>
              <a:t>Space Applications: LOX, LH</a:t>
            </a:r>
            <a:r>
              <a:rPr lang="en-US" baseline="-25000" dirty="0" smtClean="0">
                <a:solidFill>
                  <a:schemeClr val="tx1"/>
                </a:solidFill>
              </a:rPr>
              <a:t>2</a:t>
            </a:r>
            <a:r>
              <a:rPr lang="en-US" dirty="0" smtClean="0">
                <a:solidFill>
                  <a:schemeClr val="tx1"/>
                </a:solidFill>
              </a:rPr>
              <a:t>, sensor cooling typically below 3 K</a:t>
            </a:r>
          </a:p>
          <a:p>
            <a:pPr lvl="1"/>
            <a:r>
              <a:rPr lang="en-US" dirty="0" smtClean="0">
                <a:solidFill>
                  <a:schemeClr val="tx1"/>
                </a:solidFill>
              </a:rPr>
              <a:t>Biomedical: cryosurgery, cell preservation)</a:t>
            </a:r>
          </a:p>
          <a:p>
            <a:pPr lvl="1"/>
            <a:r>
              <a:rPr lang="en-US" dirty="0" smtClean="0">
                <a:solidFill>
                  <a:schemeClr val="tx1"/>
                </a:solidFill>
              </a:rPr>
              <a:t>Other physics applications: Dark matter searches, calorimeters, EXO</a:t>
            </a:r>
          </a:p>
          <a:p>
            <a:pPr lvl="1"/>
            <a:r>
              <a:rPr lang="en-US" dirty="0" smtClean="0">
                <a:solidFill>
                  <a:schemeClr val="tx1"/>
                </a:solidFill>
              </a:rPr>
              <a:t>Aerospace and military – IR sensing</a:t>
            </a:r>
          </a:p>
          <a:p>
            <a:pPr lvl="1"/>
            <a:r>
              <a:rPr lang="en-US" u="sng" dirty="0" smtClean="0">
                <a:solidFill>
                  <a:schemeClr val="tx1"/>
                </a:solidFill>
              </a:rPr>
              <a:t>SRF Systems</a:t>
            </a:r>
          </a:p>
          <a:p>
            <a:r>
              <a:rPr lang="en-US" dirty="0" smtClean="0">
                <a:solidFill>
                  <a:schemeClr val="tx1"/>
                </a:solidFill>
              </a:rPr>
              <a:t>While this tutorial will only cover  one of these applications, the basic principles taught apply to all of them</a:t>
            </a:r>
            <a:endParaRPr lang="en-US" dirty="0">
              <a:solidFill>
                <a:schemeClr val="tx1"/>
              </a:solidFill>
            </a:endParaRPr>
          </a:p>
          <a:p>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5</a:t>
            </a:fld>
            <a:endParaRPr lang="sv-SE" dirty="0"/>
          </a:p>
        </p:txBody>
      </p:sp>
    </p:spTree>
    <p:extLst>
      <p:ext uri="{BB962C8B-B14F-4D97-AF65-F5344CB8AC3E}">
        <p14:creationId xmlns:p14="http://schemas.microsoft.com/office/powerpoint/2010/main" val="425598200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Examples</a:t>
            </a:r>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6</a:t>
            </a:fld>
            <a:endParaRPr lang="sv-SE" dirty="0"/>
          </a:p>
        </p:txBody>
      </p:sp>
      <p:pic>
        <p:nvPicPr>
          <p:cNvPr id="5" name="Content Placeholder 6" descr="ITER Cutaway.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5796137" y="1556792"/>
            <a:ext cx="2808312" cy="2625863"/>
          </a:xfrm>
        </p:spPr>
      </p:pic>
      <p:pic>
        <p:nvPicPr>
          <p:cNvPr id="6" name="Picture 2" descr="Diagram of the Hybrid Magn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44" y="1484784"/>
            <a:ext cx="2360918" cy="2304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http://www.cardiff.ac.uk/psych/cubric/images/image-57971-web.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627784" y="1556792"/>
            <a:ext cx="2541289" cy="2265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descr="NanjingASUsiteoverviewbi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504" y="4005064"/>
            <a:ext cx="2721760" cy="2116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2" descr="AShip45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87824" y="4365104"/>
            <a:ext cx="2627647" cy="172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40152" y="4293096"/>
            <a:ext cx="2688299" cy="201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535936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7139136" cy="1143000"/>
          </a:xfrm>
        </p:spPr>
        <p:txBody>
          <a:bodyPr/>
          <a:lstStyle/>
          <a:p>
            <a:r>
              <a:rPr lang="en-US" dirty="0">
                <a:ea typeface="ＭＳ Ｐゴシック" charset="0"/>
                <a:cs typeface="ＭＳ Ｐゴシック" charset="0"/>
              </a:rPr>
              <a:t>Superconducting RF is Very Popular</a:t>
            </a:r>
            <a:br>
              <a:rPr lang="en-US" dirty="0">
                <a:ea typeface="ＭＳ Ｐゴシック" charset="0"/>
                <a:cs typeface="ＭＳ Ｐゴシック" charset="0"/>
              </a:rPr>
            </a:br>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7</a:t>
            </a:fld>
            <a:endParaRPr lang="sv-SE" dirty="0"/>
          </a:p>
        </p:txBody>
      </p:sp>
      <p:graphicFrame>
        <p:nvGraphicFramePr>
          <p:cNvPr id="5" name="Content Placeholder 6"/>
          <p:cNvGraphicFramePr>
            <a:graphicFrameLocks noGrp="1"/>
          </p:cNvGraphicFramePr>
          <p:nvPr>
            <p:ph idx="1"/>
            <p:extLst>
              <p:ext uri="{D42A27DB-BD31-4B8C-83A1-F6EECF244321}">
                <p14:modId xmlns:p14="http://schemas.microsoft.com/office/powerpoint/2010/main" val="208193229"/>
              </p:ext>
            </p:extLst>
          </p:nvPr>
        </p:nvGraphicFramePr>
        <p:xfrm>
          <a:off x="251520" y="1268760"/>
          <a:ext cx="8424937" cy="5542557"/>
        </p:xfrm>
        <a:graphic>
          <a:graphicData uri="http://schemas.openxmlformats.org/drawingml/2006/table">
            <a:tbl>
              <a:tblPr firstRow="1" bandRow="1">
                <a:tableStyleId>{5C22544A-7EE6-4342-B048-85BDC9FD1C3A}</a:tableStyleId>
              </a:tblPr>
              <a:tblGrid>
                <a:gridCol w="1642150"/>
                <a:gridCol w="1499353"/>
                <a:gridCol w="1213763"/>
                <a:gridCol w="772958"/>
                <a:gridCol w="1940155"/>
                <a:gridCol w="1356558"/>
              </a:tblGrid>
              <a:tr h="348132">
                <a:tc>
                  <a:txBody>
                    <a:bodyPr/>
                    <a:lstStyle/>
                    <a:p>
                      <a:r>
                        <a:rPr lang="en-US" sz="1400" dirty="0" smtClean="0"/>
                        <a:t>Name</a:t>
                      </a:r>
                      <a:endParaRPr lang="en-US" sz="1400" dirty="0"/>
                    </a:p>
                  </a:txBody>
                  <a:tcPr marL="90672" marR="90672" marT="45719" marB="45719"/>
                </a:tc>
                <a:tc>
                  <a:txBody>
                    <a:bodyPr/>
                    <a:lstStyle/>
                    <a:p>
                      <a:r>
                        <a:rPr lang="en-US" sz="1400" dirty="0" smtClean="0"/>
                        <a:t>Accelerator Type</a:t>
                      </a:r>
                      <a:endParaRPr lang="en-US" sz="1400" dirty="0"/>
                    </a:p>
                  </a:txBody>
                  <a:tcPr marL="90672" marR="90672" marT="45719" marB="45719"/>
                </a:tc>
                <a:tc>
                  <a:txBody>
                    <a:bodyPr/>
                    <a:lstStyle/>
                    <a:p>
                      <a:r>
                        <a:rPr lang="en-US" sz="1400" dirty="0" smtClean="0"/>
                        <a:t>Lab</a:t>
                      </a:r>
                      <a:endParaRPr lang="en-US" sz="1400" dirty="0"/>
                    </a:p>
                  </a:txBody>
                  <a:tcPr marL="90672" marR="90672" marT="45719" marB="45719"/>
                </a:tc>
                <a:tc>
                  <a:txBody>
                    <a:bodyPr/>
                    <a:lstStyle/>
                    <a:p>
                      <a:r>
                        <a:rPr lang="en-US" sz="1400" dirty="0" smtClean="0"/>
                        <a:t>T (K)</a:t>
                      </a:r>
                      <a:endParaRPr lang="en-US" sz="1400" dirty="0"/>
                    </a:p>
                  </a:txBody>
                  <a:tcPr marL="90672" marR="90672" marT="45719" marB="45719"/>
                </a:tc>
                <a:tc>
                  <a:txBody>
                    <a:bodyPr/>
                    <a:lstStyle/>
                    <a:p>
                      <a:r>
                        <a:rPr lang="en-US" sz="1400" dirty="0" smtClean="0"/>
                        <a:t>Refrigeration Capacity</a:t>
                      </a:r>
                      <a:endParaRPr lang="en-US" sz="1400" dirty="0"/>
                    </a:p>
                  </a:txBody>
                  <a:tcPr marL="90672" marR="90672" marT="45719" marB="45719"/>
                </a:tc>
                <a:tc>
                  <a:txBody>
                    <a:bodyPr/>
                    <a:lstStyle/>
                    <a:p>
                      <a:r>
                        <a:rPr lang="en-US" sz="1400" dirty="0" smtClean="0"/>
                        <a:t>Status</a:t>
                      </a:r>
                      <a:endParaRPr lang="en-US" sz="1400" dirty="0"/>
                    </a:p>
                  </a:txBody>
                  <a:tcPr marL="90672" marR="90672" marT="45719" marB="45719"/>
                </a:tc>
              </a:tr>
              <a:tr h="291341">
                <a:tc>
                  <a:txBody>
                    <a:bodyPr/>
                    <a:lstStyle/>
                    <a:p>
                      <a:r>
                        <a:rPr lang="en-US" sz="1400" dirty="0" smtClean="0"/>
                        <a:t>CEBAF</a:t>
                      </a:r>
                      <a:endParaRPr lang="en-US" sz="1400" dirty="0"/>
                    </a:p>
                  </a:txBody>
                  <a:tcPr marL="90672" marR="90672" marT="45719" marB="45719"/>
                </a:tc>
                <a:tc>
                  <a:txBody>
                    <a:bodyPr/>
                    <a:lstStyle/>
                    <a:p>
                      <a:r>
                        <a:rPr lang="en-US" sz="1400" dirty="0" smtClean="0"/>
                        <a:t>Electron </a:t>
                      </a:r>
                      <a:r>
                        <a:rPr lang="en-US" sz="1400" dirty="0" err="1" smtClean="0"/>
                        <a:t>Linac</a:t>
                      </a:r>
                      <a:endParaRPr lang="en-US" sz="1400" dirty="0"/>
                    </a:p>
                  </a:txBody>
                  <a:tcPr marL="90672" marR="90672" marT="45719" marB="45719"/>
                </a:tc>
                <a:tc>
                  <a:txBody>
                    <a:bodyPr/>
                    <a:lstStyle/>
                    <a:p>
                      <a:r>
                        <a:rPr lang="en-US" sz="1400" dirty="0" err="1" smtClean="0"/>
                        <a:t>JLab</a:t>
                      </a:r>
                      <a:endParaRPr lang="en-US" sz="1400" dirty="0"/>
                    </a:p>
                  </a:txBody>
                  <a:tcPr marL="90672" marR="90672" marT="45719" marB="45719"/>
                </a:tc>
                <a:tc>
                  <a:txBody>
                    <a:bodyPr/>
                    <a:lstStyle/>
                    <a:p>
                      <a:r>
                        <a:rPr lang="en-US" sz="1400" baseline="0" dirty="0" smtClean="0"/>
                        <a:t>2.1</a:t>
                      </a:r>
                      <a:endParaRPr lang="en-US" sz="1400" dirty="0"/>
                    </a:p>
                  </a:txBody>
                  <a:tcPr marL="90672" marR="90672" marT="45719" marB="45719"/>
                </a:tc>
                <a:tc>
                  <a:txBody>
                    <a:bodyPr/>
                    <a:lstStyle/>
                    <a:p>
                      <a:r>
                        <a:rPr lang="en-US" sz="1400" dirty="0" smtClean="0"/>
                        <a:t>4.2 kW @ 2.1 K</a:t>
                      </a:r>
                      <a:endParaRPr lang="en-US" sz="1400" dirty="0"/>
                    </a:p>
                  </a:txBody>
                  <a:tcPr marL="90672" marR="90672" marT="45719" marB="45719"/>
                </a:tc>
                <a:tc>
                  <a:txBody>
                    <a:bodyPr/>
                    <a:lstStyle/>
                    <a:p>
                      <a:r>
                        <a:rPr lang="en-US" sz="1400" dirty="0" smtClean="0"/>
                        <a:t>Operating</a:t>
                      </a:r>
                      <a:endParaRPr lang="en-US" sz="1400" dirty="0"/>
                    </a:p>
                  </a:txBody>
                  <a:tcPr marL="90672" marR="90672" marT="45719" marB="45719"/>
                </a:tc>
              </a:tr>
              <a:tr h="291341">
                <a:tc>
                  <a:txBody>
                    <a:bodyPr/>
                    <a:lstStyle/>
                    <a:p>
                      <a:r>
                        <a:rPr lang="en-US" sz="1400" dirty="0" smtClean="0"/>
                        <a:t>12 </a:t>
                      </a:r>
                      <a:r>
                        <a:rPr lang="en-US" sz="1400" dirty="0" err="1" smtClean="0"/>
                        <a:t>GeV</a:t>
                      </a:r>
                      <a:r>
                        <a:rPr lang="en-US" sz="1400" dirty="0" smtClean="0"/>
                        <a:t> Upgrade</a:t>
                      </a:r>
                      <a:endParaRPr lang="en-US" sz="1400" dirty="0"/>
                    </a:p>
                  </a:txBody>
                  <a:tcPr marL="90672" marR="90672" marT="45719" marB="45719"/>
                </a:tc>
                <a:tc>
                  <a:txBody>
                    <a:bodyPr/>
                    <a:lstStyle/>
                    <a:p>
                      <a:r>
                        <a:rPr lang="en-US" sz="1400" dirty="0" smtClean="0"/>
                        <a:t>Electron</a:t>
                      </a:r>
                      <a:r>
                        <a:rPr lang="en-US" sz="1400" baseline="0" dirty="0" smtClean="0"/>
                        <a:t> </a:t>
                      </a:r>
                      <a:r>
                        <a:rPr lang="en-US" sz="1400" baseline="0" dirty="0" err="1" smtClean="0"/>
                        <a:t>Linac</a:t>
                      </a:r>
                      <a:endParaRPr lang="en-US" sz="1400" dirty="0"/>
                    </a:p>
                  </a:txBody>
                  <a:tcPr marL="90672" marR="90672" marT="45719" marB="45719"/>
                </a:tc>
                <a:tc>
                  <a:txBody>
                    <a:bodyPr/>
                    <a:lstStyle/>
                    <a:p>
                      <a:r>
                        <a:rPr lang="en-US" sz="1400" dirty="0" err="1" smtClean="0"/>
                        <a:t>Jlab</a:t>
                      </a:r>
                      <a:endParaRPr lang="en-US" sz="1400" dirty="0"/>
                    </a:p>
                  </a:txBody>
                  <a:tcPr marL="90672" marR="90672" marT="45719" marB="45719"/>
                </a:tc>
                <a:tc>
                  <a:txBody>
                    <a:bodyPr/>
                    <a:lstStyle/>
                    <a:p>
                      <a:r>
                        <a:rPr lang="en-US" sz="1400" dirty="0" smtClean="0"/>
                        <a:t>2.1</a:t>
                      </a:r>
                      <a:endParaRPr lang="en-US" sz="1400" dirty="0"/>
                    </a:p>
                  </a:txBody>
                  <a:tcPr marL="90672" marR="90672" marT="45719" marB="45719"/>
                </a:tc>
                <a:tc>
                  <a:txBody>
                    <a:bodyPr/>
                    <a:lstStyle/>
                    <a:p>
                      <a:r>
                        <a:rPr lang="en-US" sz="1400" dirty="0" smtClean="0"/>
                        <a:t>4.2 kW @ 2.1 K</a:t>
                      </a:r>
                      <a:endParaRPr lang="en-US" sz="1400" dirty="0"/>
                    </a:p>
                  </a:txBody>
                  <a:tcPr marL="90672" marR="90672" marT="45719" marB="45719"/>
                </a:tc>
                <a:tc>
                  <a:txBody>
                    <a:bodyPr/>
                    <a:lstStyle/>
                    <a:p>
                      <a:r>
                        <a:rPr lang="en-US" sz="1400" dirty="0" smtClean="0"/>
                        <a:t>Operating</a:t>
                      </a:r>
                      <a:endParaRPr lang="en-US" sz="1400" dirty="0"/>
                    </a:p>
                  </a:txBody>
                  <a:tcPr marL="90672" marR="90672" marT="45719" marB="45719"/>
                </a:tc>
              </a:tr>
              <a:tr h="495281">
                <a:tc>
                  <a:txBody>
                    <a:bodyPr/>
                    <a:lstStyle/>
                    <a:p>
                      <a:r>
                        <a:rPr lang="en-US" sz="1400" dirty="0" smtClean="0"/>
                        <a:t>ESS</a:t>
                      </a:r>
                      <a:endParaRPr lang="en-US" sz="1400" dirty="0"/>
                    </a:p>
                  </a:txBody>
                  <a:tcPr marL="90672" marR="90672" marT="45719" marB="45719"/>
                </a:tc>
                <a:tc>
                  <a:txBody>
                    <a:bodyPr/>
                    <a:lstStyle/>
                    <a:p>
                      <a:pPr marL="0" marR="0" indent="0" algn="l" defTabSz="914318" rtl="0" eaLnBrk="1" fontAlgn="auto" latinLnBrk="0" hangingPunct="1">
                        <a:lnSpc>
                          <a:spcPct val="100000"/>
                        </a:lnSpc>
                        <a:spcBef>
                          <a:spcPts val="0"/>
                        </a:spcBef>
                        <a:spcAft>
                          <a:spcPts val="0"/>
                        </a:spcAft>
                        <a:buClrTx/>
                        <a:buSzTx/>
                        <a:buFontTx/>
                        <a:buNone/>
                        <a:tabLst/>
                        <a:defRPr/>
                      </a:pPr>
                      <a:r>
                        <a:rPr lang="en-US" sz="1400" baseline="0" dirty="0" smtClean="0"/>
                        <a:t>Proton </a:t>
                      </a:r>
                      <a:r>
                        <a:rPr lang="en-US" sz="1400" baseline="0" dirty="0" err="1" smtClean="0"/>
                        <a:t>Linac</a:t>
                      </a:r>
                      <a:r>
                        <a:rPr lang="en-US" sz="1400" baseline="30000" dirty="0" smtClean="0"/>
                        <a:t> </a:t>
                      </a:r>
                      <a:endParaRPr lang="en-US" sz="1400" dirty="0" smtClean="0"/>
                    </a:p>
                  </a:txBody>
                  <a:tcPr marL="90672" marR="90672" marT="45719" marB="45719"/>
                </a:tc>
                <a:tc>
                  <a:txBody>
                    <a:bodyPr/>
                    <a:lstStyle/>
                    <a:p>
                      <a:r>
                        <a:rPr lang="en-US" sz="1400" dirty="0" smtClean="0"/>
                        <a:t>ESS</a:t>
                      </a:r>
                      <a:endParaRPr lang="en-US" sz="1400" dirty="0"/>
                    </a:p>
                  </a:txBody>
                  <a:tcPr marL="90672" marR="90672" marT="45719" marB="45719"/>
                </a:tc>
                <a:tc>
                  <a:txBody>
                    <a:bodyPr/>
                    <a:lstStyle/>
                    <a:p>
                      <a:r>
                        <a:rPr lang="en-US" sz="1400" dirty="0" smtClean="0"/>
                        <a:t>2.0</a:t>
                      </a:r>
                      <a:endParaRPr lang="en-US" sz="1400" dirty="0"/>
                    </a:p>
                  </a:txBody>
                  <a:tcPr marL="90672" marR="90672" marT="45719" marB="45719"/>
                </a:tc>
                <a:tc>
                  <a:txBody>
                    <a:bodyPr/>
                    <a:lstStyle/>
                    <a:p>
                      <a:r>
                        <a:rPr lang="en-US" sz="1400" dirty="0" smtClean="0"/>
                        <a:t>3 kW @ 2</a:t>
                      </a:r>
                      <a:r>
                        <a:rPr lang="en-US" sz="1400" baseline="0" dirty="0" smtClean="0"/>
                        <a:t> K</a:t>
                      </a:r>
                      <a:endParaRPr lang="en-US" sz="1400" dirty="0"/>
                    </a:p>
                  </a:txBody>
                  <a:tcPr marL="90672" marR="90672" marT="45719" marB="45719"/>
                </a:tc>
                <a:tc>
                  <a:txBody>
                    <a:bodyPr/>
                    <a:lstStyle/>
                    <a:p>
                      <a:r>
                        <a:rPr lang="en-US" sz="1400" dirty="0" smtClean="0"/>
                        <a:t>Under Construction</a:t>
                      </a:r>
                      <a:endParaRPr lang="en-US" sz="1400" dirty="0"/>
                    </a:p>
                  </a:txBody>
                  <a:tcPr marL="90672" marR="90672" marT="45719" marB="45719"/>
                </a:tc>
              </a:tr>
              <a:tr h="291341">
                <a:tc>
                  <a:txBody>
                    <a:bodyPr/>
                    <a:lstStyle/>
                    <a:p>
                      <a:r>
                        <a:rPr lang="en-US" sz="1400" dirty="0" smtClean="0"/>
                        <a:t>SNS</a:t>
                      </a:r>
                      <a:endParaRPr lang="en-US" sz="1400" dirty="0"/>
                    </a:p>
                  </a:txBody>
                  <a:tcPr marL="90672" marR="90672" marT="45719" marB="45719"/>
                </a:tc>
                <a:tc>
                  <a:txBody>
                    <a:bodyPr/>
                    <a:lstStyle/>
                    <a:p>
                      <a:pPr marL="0" marR="0" indent="0" algn="l" defTabSz="914318" rtl="0" eaLnBrk="1" fontAlgn="auto" latinLnBrk="0" hangingPunct="1">
                        <a:lnSpc>
                          <a:spcPct val="100000"/>
                        </a:lnSpc>
                        <a:spcBef>
                          <a:spcPts val="0"/>
                        </a:spcBef>
                        <a:spcAft>
                          <a:spcPts val="0"/>
                        </a:spcAft>
                        <a:buClrTx/>
                        <a:buSzTx/>
                        <a:buFontTx/>
                        <a:buNone/>
                        <a:tabLst/>
                        <a:defRPr/>
                      </a:pPr>
                      <a:r>
                        <a:rPr lang="en-US" sz="1400" dirty="0" smtClean="0"/>
                        <a:t>H</a:t>
                      </a:r>
                      <a:r>
                        <a:rPr lang="en-US" sz="1400" baseline="30000" dirty="0" smtClean="0"/>
                        <a:t>-  </a:t>
                      </a:r>
                      <a:r>
                        <a:rPr lang="en-US" sz="1400" baseline="0" dirty="0" err="1" smtClean="0"/>
                        <a:t>Linac</a:t>
                      </a:r>
                      <a:endParaRPr lang="en-US" sz="1400" dirty="0" smtClean="0"/>
                    </a:p>
                  </a:txBody>
                  <a:tcPr marL="90672" marR="90672" marT="45719" marB="45719"/>
                </a:tc>
                <a:tc>
                  <a:txBody>
                    <a:bodyPr/>
                    <a:lstStyle/>
                    <a:p>
                      <a:r>
                        <a:rPr lang="en-US" sz="1400" dirty="0" smtClean="0"/>
                        <a:t>ORNL</a:t>
                      </a:r>
                      <a:endParaRPr lang="en-US" sz="1400" dirty="0"/>
                    </a:p>
                  </a:txBody>
                  <a:tcPr marL="90672" marR="90672" marT="45719" marB="45719"/>
                </a:tc>
                <a:tc>
                  <a:txBody>
                    <a:bodyPr/>
                    <a:lstStyle/>
                    <a:p>
                      <a:r>
                        <a:rPr lang="en-US" sz="1400" dirty="0" smtClean="0"/>
                        <a:t>2.1</a:t>
                      </a:r>
                      <a:endParaRPr lang="en-US" sz="1400" dirty="0"/>
                    </a:p>
                  </a:txBody>
                  <a:tcPr marL="90672" marR="90672" marT="45719" marB="45719"/>
                </a:tc>
                <a:tc>
                  <a:txBody>
                    <a:bodyPr/>
                    <a:lstStyle/>
                    <a:p>
                      <a:r>
                        <a:rPr lang="en-US" sz="1400" dirty="0" smtClean="0"/>
                        <a:t>2.4</a:t>
                      </a:r>
                      <a:r>
                        <a:rPr lang="en-US" sz="1400" baseline="0" dirty="0" smtClean="0"/>
                        <a:t> kW @ 2.1 K</a:t>
                      </a:r>
                      <a:endParaRPr lang="en-US" sz="1400" dirty="0"/>
                    </a:p>
                  </a:txBody>
                  <a:tcPr marL="90672" marR="90672" marT="45719" marB="45719"/>
                </a:tc>
                <a:tc>
                  <a:txBody>
                    <a:bodyPr/>
                    <a:lstStyle/>
                    <a:p>
                      <a:r>
                        <a:rPr lang="en-US" sz="1400" dirty="0" smtClean="0"/>
                        <a:t>Operating</a:t>
                      </a:r>
                      <a:endParaRPr lang="en-US" sz="1400" dirty="0"/>
                    </a:p>
                  </a:txBody>
                  <a:tcPr marL="90672" marR="90672" marT="45719" marB="45719"/>
                </a:tc>
              </a:tr>
              <a:tr h="291341">
                <a:tc>
                  <a:txBody>
                    <a:bodyPr/>
                    <a:lstStyle/>
                    <a:p>
                      <a:r>
                        <a:rPr lang="en-US" sz="1400" dirty="0" smtClean="0"/>
                        <a:t>E </a:t>
                      </a:r>
                      <a:r>
                        <a:rPr lang="en-US" sz="1400" dirty="0" err="1" smtClean="0"/>
                        <a:t>Linac</a:t>
                      </a:r>
                      <a:endParaRPr lang="en-US" sz="1400" dirty="0"/>
                    </a:p>
                  </a:txBody>
                  <a:tcPr marL="90672" marR="90672" marT="45719" marB="45719"/>
                </a:tc>
                <a:tc>
                  <a:txBody>
                    <a:bodyPr/>
                    <a:lstStyle/>
                    <a:p>
                      <a:r>
                        <a:rPr lang="en-US" sz="1400" dirty="0" smtClean="0"/>
                        <a:t>Electron </a:t>
                      </a:r>
                      <a:r>
                        <a:rPr lang="en-US" sz="1400" dirty="0" err="1" smtClean="0"/>
                        <a:t>Linac</a:t>
                      </a:r>
                      <a:endParaRPr lang="en-US" sz="1400" dirty="0"/>
                    </a:p>
                  </a:txBody>
                  <a:tcPr marL="90672" marR="90672" marT="45719" marB="45719"/>
                </a:tc>
                <a:tc>
                  <a:txBody>
                    <a:bodyPr/>
                    <a:lstStyle/>
                    <a:p>
                      <a:r>
                        <a:rPr lang="en-US" sz="1400" dirty="0" smtClean="0"/>
                        <a:t>TRIUMF</a:t>
                      </a:r>
                      <a:endParaRPr lang="en-US" sz="1400" dirty="0"/>
                    </a:p>
                  </a:txBody>
                  <a:tcPr marL="90672" marR="90672" marT="45719" marB="45719"/>
                </a:tc>
                <a:tc>
                  <a:txBody>
                    <a:bodyPr/>
                    <a:lstStyle/>
                    <a:p>
                      <a:r>
                        <a:rPr lang="en-US" sz="1400" dirty="0" smtClean="0"/>
                        <a:t>2.0</a:t>
                      </a:r>
                      <a:endParaRPr lang="en-US" sz="1400" dirty="0"/>
                    </a:p>
                  </a:txBody>
                  <a:tcPr marL="90672" marR="90672" marT="45719" marB="45719"/>
                </a:tc>
                <a:tc>
                  <a:txBody>
                    <a:bodyPr/>
                    <a:lstStyle/>
                    <a:p>
                      <a:r>
                        <a:rPr lang="en-US" sz="1400" dirty="0" smtClean="0"/>
                        <a:t>288 L/</a:t>
                      </a:r>
                      <a:r>
                        <a:rPr lang="en-US" sz="1400" dirty="0" err="1" smtClean="0"/>
                        <a:t>Hr</a:t>
                      </a:r>
                      <a:endParaRPr lang="en-US" sz="1400" dirty="0"/>
                    </a:p>
                  </a:txBody>
                  <a:tcPr marL="90672" marR="90672" marT="45719" marB="45719"/>
                </a:tc>
                <a:tc>
                  <a:txBody>
                    <a:bodyPr/>
                    <a:lstStyle/>
                    <a:p>
                      <a:r>
                        <a:rPr lang="en-US" sz="1400" dirty="0" smtClean="0"/>
                        <a:t>Operating</a:t>
                      </a:r>
                      <a:endParaRPr lang="en-US" sz="1400" dirty="0"/>
                    </a:p>
                  </a:txBody>
                  <a:tcPr marL="90672" marR="90672" marT="45719" marB="45719"/>
                </a:tc>
              </a:tr>
              <a:tr h="348132">
                <a:tc>
                  <a:txBody>
                    <a:bodyPr/>
                    <a:lstStyle/>
                    <a:p>
                      <a:r>
                        <a:rPr lang="en-US" sz="1400" dirty="0" smtClean="0"/>
                        <a:t>S-DALINAC</a:t>
                      </a:r>
                      <a:endParaRPr lang="en-US" sz="1400" dirty="0"/>
                    </a:p>
                  </a:txBody>
                  <a:tcPr marL="90672" marR="90672" marT="45719" marB="45719"/>
                </a:tc>
                <a:tc>
                  <a:txBody>
                    <a:bodyPr/>
                    <a:lstStyle/>
                    <a:p>
                      <a:r>
                        <a:rPr lang="en-US" sz="1400" dirty="0" smtClean="0"/>
                        <a:t>Electron </a:t>
                      </a:r>
                      <a:r>
                        <a:rPr lang="en-US" sz="1400" dirty="0" err="1" smtClean="0"/>
                        <a:t>Linac</a:t>
                      </a:r>
                      <a:endParaRPr lang="en-US" sz="1400" dirty="0"/>
                    </a:p>
                  </a:txBody>
                  <a:tcPr marL="90672" marR="90672" marT="45719" marB="45719"/>
                </a:tc>
                <a:tc>
                  <a:txBody>
                    <a:bodyPr/>
                    <a:lstStyle/>
                    <a:p>
                      <a:r>
                        <a:rPr lang="en-US" sz="1400" dirty="0" smtClean="0"/>
                        <a:t>TU Darmstadt</a:t>
                      </a:r>
                      <a:endParaRPr lang="en-US" sz="1400" dirty="0"/>
                    </a:p>
                  </a:txBody>
                  <a:tcPr marL="90672" marR="90672" marT="45719" marB="45719"/>
                </a:tc>
                <a:tc>
                  <a:txBody>
                    <a:bodyPr/>
                    <a:lstStyle/>
                    <a:p>
                      <a:r>
                        <a:rPr lang="en-US" sz="1400" dirty="0" smtClean="0"/>
                        <a:t>2.0</a:t>
                      </a:r>
                      <a:endParaRPr lang="en-US" sz="1400" dirty="0"/>
                    </a:p>
                  </a:txBody>
                  <a:tcPr marL="90672" marR="90672" marT="45719" marB="45719"/>
                </a:tc>
                <a:tc>
                  <a:txBody>
                    <a:bodyPr/>
                    <a:lstStyle/>
                    <a:p>
                      <a:r>
                        <a:rPr lang="en-US" sz="1400" dirty="0" smtClean="0"/>
                        <a:t>120 W @ 2.0</a:t>
                      </a:r>
                      <a:r>
                        <a:rPr lang="en-US" sz="1400" baseline="0" dirty="0" smtClean="0"/>
                        <a:t> K</a:t>
                      </a:r>
                      <a:endParaRPr lang="en-US" sz="1400" dirty="0"/>
                    </a:p>
                  </a:txBody>
                  <a:tcPr marL="90672" marR="90672" marT="45719" marB="45719"/>
                </a:tc>
                <a:tc>
                  <a:txBody>
                    <a:bodyPr/>
                    <a:lstStyle/>
                    <a:p>
                      <a:r>
                        <a:rPr lang="en-US" sz="1400" dirty="0" smtClean="0"/>
                        <a:t>Operating</a:t>
                      </a:r>
                      <a:endParaRPr lang="en-US" sz="1400" dirty="0"/>
                    </a:p>
                  </a:txBody>
                  <a:tcPr marL="90672" marR="90672" marT="45719" marB="45719"/>
                </a:tc>
              </a:tr>
              <a:tr h="291341">
                <a:tc>
                  <a:txBody>
                    <a:bodyPr/>
                    <a:lstStyle/>
                    <a:p>
                      <a:r>
                        <a:rPr lang="en-US" sz="1400" dirty="0" smtClean="0"/>
                        <a:t>ERL</a:t>
                      </a:r>
                      <a:endParaRPr lang="en-US" sz="1400" dirty="0"/>
                    </a:p>
                  </a:txBody>
                  <a:tcPr marL="90672" marR="90672" marT="45719" marB="45719"/>
                </a:tc>
                <a:tc>
                  <a:txBody>
                    <a:bodyPr/>
                    <a:lstStyle/>
                    <a:p>
                      <a:r>
                        <a:rPr lang="en-US" sz="1400" dirty="0" smtClean="0"/>
                        <a:t>Electron </a:t>
                      </a:r>
                      <a:r>
                        <a:rPr lang="en-US" sz="1400" dirty="0" err="1" smtClean="0"/>
                        <a:t>Linac</a:t>
                      </a:r>
                      <a:endParaRPr lang="en-US" sz="1400" dirty="0"/>
                    </a:p>
                  </a:txBody>
                  <a:tcPr marL="90672" marR="90672" marT="45719" marB="45719"/>
                </a:tc>
                <a:tc>
                  <a:txBody>
                    <a:bodyPr/>
                    <a:lstStyle/>
                    <a:p>
                      <a:r>
                        <a:rPr lang="en-US" sz="1400" dirty="0" smtClean="0"/>
                        <a:t>Cornell</a:t>
                      </a:r>
                      <a:endParaRPr lang="en-US" sz="1400" dirty="0"/>
                    </a:p>
                  </a:txBody>
                  <a:tcPr marL="90672" marR="90672" marT="45719" marB="45719"/>
                </a:tc>
                <a:tc>
                  <a:txBody>
                    <a:bodyPr/>
                    <a:lstStyle/>
                    <a:p>
                      <a:r>
                        <a:rPr lang="en-US" sz="1400" dirty="0" smtClean="0"/>
                        <a:t>1.8</a:t>
                      </a:r>
                      <a:endParaRPr lang="en-US" sz="1400" dirty="0"/>
                    </a:p>
                  </a:txBody>
                  <a:tcPr marL="90672" marR="90672" marT="45719" marB="45719"/>
                </a:tc>
                <a:tc>
                  <a:txBody>
                    <a:bodyPr/>
                    <a:lstStyle/>
                    <a:p>
                      <a:r>
                        <a:rPr lang="en-US" sz="1400" dirty="0" smtClean="0"/>
                        <a:t>7.5 kW @ 1.8</a:t>
                      </a:r>
                      <a:r>
                        <a:rPr lang="en-US" sz="1400" baseline="0" dirty="0" smtClean="0"/>
                        <a:t> K</a:t>
                      </a:r>
                      <a:endParaRPr lang="en-US" sz="1400" dirty="0"/>
                    </a:p>
                  </a:txBody>
                  <a:tcPr marL="90672" marR="90672" marT="45719" marB="45719"/>
                </a:tc>
                <a:tc>
                  <a:txBody>
                    <a:bodyPr/>
                    <a:lstStyle/>
                    <a:p>
                      <a:r>
                        <a:rPr lang="en-US" sz="1400" dirty="0" smtClean="0"/>
                        <a:t>Proposed</a:t>
                      </a:r>
                      <a:endParaRPr lang="en-US" sz="1400" dirty="0"/>
                    </a:p>
                  </a:txBody>
                  <a:tcPr marL="90672" marR="90672" marT="45719" marB="45719"/>
                </a:tc>
              </a:tr>
              <a:tr h="699221">
                <a:tc>
                  <a:txBody>
                    <a:bodyPr/>
                    <a:lstStyle/>
                    <a:p>
                      <a:r>
                        <a:rPr lang="en-US" sz="1400" dirty="0" smtClean="0"/>
                        <a:t>XFEL</a:t>
                      </a:r>
                      <a:endParaRPr lang="en-US" sz="1400" dirty="0"/>
                    </a:p>
                  </a:txBody>
                  <a:tcPr marL="90672" marR="90672" marT="45719" marB="45719"/>
                </a:tc>
                <a:tc>
                  <a:txBody>
                    <a:bodyPr/>
                    <a:lstStyle/>
                    <a:p>
                      <a:r>
                        <a:rPr lang="en-US" sz="1400" dirty="0" smtClean="0"/>
                        <a:t>Electron </a:t>
                      </a:r>
                      <a:r>
                        <a:rPr lang="en-US" sz="1400" dirty="0" err="1" smtClean="0"/>
                        <a:t>Linac</a:t>
                      </a:r>
                      <a:endParaRPr lang="en-US" sz="1400" dirty="0"/>
                    </a:p>
                  </a:txBody>
                  <a:tcPr marL="90672" marR="90672" marT="45719" marB="45719"/>
                </a:tc>
                <a:tc>
                  <a:txBody>
                    <a:bodyPr/>
                    <a:lstStyle/>
                    <a:p>
                      <a:r>
                        <a:rPr lang="en-US" sz="1400" dirty="0" smtClean="0"/>
                        <a:t>DESY</a:t>
                      </a:r>
                      <a:endParaRPr lang="en-US" sz="1400" dirty="0"/>
                    </a:p>
                  </a:txBody>
                  <a:tcPr marL="90672" marR="90672" marT="45719" marB="45719"/>
                </a:tc>
                <a:tc>
                  <a:txBody>
                    <a:bodyPr/>
                    <a:lstStyle/>
                    <a:p>
                      <a:r>
                        <a:rPr lang="en-US" sz="1400" dirty="0" smtClean="0"/>
                        <a:t>2.0</a:t>
                      </a:r>
                    </a:p>
                    <a:p>
                      <a:r>
                        <a:rPr lang="en-US" sz="1400" dirty="0" smtClean="0"/>
                        <a:t>5 -8</a:t>
                      </a:r>
                    </a:p>
                    <a:p>
                      <a:r>
                        <a:rPr lang="en-US" sz="1400" dirty="0" smtClean="0"/>
                        <a:t>40-80</a:t>
                      </a:r>
                      <a:endParaRPr lang="en-US" sz="1400" dirty="0"/>
                    </a:p>
                  </a:txBody>
                  <a:tcPr marL="90672" marR="90672" marT="45719" marB="45719"/>
                </a:tc>
                <a:tc>
                  <a:txBody>
                    <a:bodyPr/>
                    <a:lstStyle/>
                    <a:p>
                      <a:r>
                        <a:rPr lang="en-US" sz="1400" dirty="0" smtClean="0"/>
                        <a:t>2.5 kW @ 2 K</a:t>
                      </a:r>
                    </a:p>
                    <a:p>
                      <a:r>
                        <a:rPr lang="en-US" sz="1400" dirty="0" smtClean="0"/>
                        <a:t>4 kW@ 5 -8 K</a:t>
                      </a:r>
                    </a:p>
                    <a:p>
                      <a:r>
                        <a:rPr lang="en-US" sz="1400" dirty="0" smtClean="0"/>
                        <a:t>26 kW @ 40-80</a:t>
                      </a:r>
                      <a:r>
                        <a:rPr lang="en-US" sz="1400" baseline="0" dirty="0" smtClean="0"/>
                        <a:t> K</a:t>
                      </a:r>
                      <a:endParaRPr lang="en-US" sz="1400" dirty="0"/>
                    </a:p>
                  </a:txBody>
                  <a:tcPr marL="90672" marR="90672" marT="45719" marB="45719"/>
                </a:tc>
                <a:tc>
                  <a:txBody>
                    <a:bodyPr/>
                    <a:lstStyle/>
                    <a:p>
                      <a:r>
                        <a:rPr lang="en-US" sz="1400" dirty="0" smtClean="0"/>
                        <a:t>Under construction</a:t>
                      </a:r>
                      <a:endParaRPr lang="en-US" sz="1400" dirty="0"/>
                    </a:p>
                  </a:txBody>
                  <a:tcPr marL="90672" marR="90672" marT="45719" marB="45719"/>
                </a:tc>
              </a:tr>
              <a:tr h="291341">
                <a:tc>
                  <a:txBody>
                    <a:bodyPr/>
                    <a:lstStyle/>
                    <a:p>
                      <a:r>
                        <a:rPr lang="en-US" sz="1400" dirty="0" smtClean="0"/>
                        <a:t>ATLAS</a:t>
                      </a:r>
                      <a:endParaRPr lang="en-US" sz="1400" dirty="0"/>
                    </a:p>
                  </a:txBody>
                  <a:tcPr marL="90672" marR="90672" marT="45719" marB="45719"/>
                </a:tc>
                <a:tc>
                  <a:txBody>
                    <a:bodyPr/>
                    <a:lstStyle/>
                    <a:p>
                      <a:r>
                        <a:rPr lang="en-US" sz="1400" dirty="0" smtClean="0"/>
                        <a:t>Heavy Ion </a:t>
                      </a:r>
                      <a:r>
                        <a:rPr lang="en-US" sz="1400" dirty="0" err="1" smtClean="0"/>
                        <a:t>Linac</a:t>
                      </a:r>
                      <a:endParaRPr lang="en-US" sz="1400" dirty="0"/>
                    </a:p>
                  </a:txBody>
                  <a:tcPr marL="90672" marR="90672" marT="45719" marB="45719"/>
                </a:tc>
                <a:tc>
                  <a:txBody>
                    <a:bodyPr/>
                    <a:lstStyle/>
                    <a:p>
                      <a:r>
                        <a:rPr lang="en-US" sz="1400" dirty="0" smtClean="0"/>
                        <a:t>ANL</a:t>
                      </a:r>
                      <a:endParaRPr lang="en-US" sz="1400" dirty="0"/>
                    </a:p>
                  </a:txBody>
                  <a:tcPr marL="90672" marR="90672" marT="45719" marB="45719"/>
                </a:tc>
                <a:tc>
                  <a:txBody>
                    <a:bodyPr/>
                    <a:lstStyle/>
                    <a:p>
                      <a:r>
                        <a:rPr lang="en-US" sz="1400" dirty="0" smtClean="0"/>
                        <a:t>4.7</a:t>
                      </a:r>
                      <a:endParaRPr lang="en-US" sz="1400" dirty="0"/>
                    </a:p>
                  </a:txBody>
                  <a:tcPr marL="90672" marR="90672" marT="45719" marB="45719"/>
                </a:tc>
                <a:tc>
                  <a:txBody>
                    <a:bodyPr/>
                    <a:lstStyle/>
                    <a:p>
                      <a:r>
                        <a:rPr lang="en-US" sz="1400" dirty="0" smtClean="0"/>
                        <a:t>1.2</a:t>
                      </a:r>
                      <a:r>
                        <a:rPr lang="en-US" sz="1400" baseline="0" dirty="0" smtClean="0"/>
                        <a:t> kW @4.7</a:t>
                      </a:r>
                      <a:endParaRPr lang="en-US" sz="1400" dirty="0"/>
                    </a:p>
                  </a:txBody>
                  <a:tcPr marL="90672" marR="90672" marT="45719" marB="45719"/>
                </a:tc>
                <a:tc>
                  <a:txBody>
                    <a:bodyPr/>
                    <a:lstStyle/>
                    <a:p>
                      <a:r>
                        <a:rPr lang="en-US" sz="1400" dirty="0" smtClean="0"/>
                        <a:t>Operating</a:t>
                      </a:r>
                      <a:endParaRPr lang="en-US" sz="1400" dirty="0"/>
                    </a:p>
                  </a:txBody>
                  <a:tcPr marL="90672" marR="90672" marT="45719" marB="45719"/>
                </a:tc>
              </a:tr>
              <a:tr h="699217">
                <a:tc>
                  <a:txBody>
                    <a:bodyPr/>
                    <a:lstStyle/>
                    <a:p>
                      <a:r>
                        <a:rPr lang="en-US" sz="1400" dirty="0" smtClean="0">
                          <a:solidFill>
                            <a:schemeClr val="tx1"/>
                          </a:solidFill>
                        </a:rPr>
                        <a:t>LCLS II</a:t>
                      </a:r>
                      <a:endParaRPr lang="en-US" sz="1400" dirty="0">
                        <a:solidFill>
                          <a:schemeClr val="tx1"/>
                        </a:solidFill>
                      </a:endParaRPr>
                    </a:p>
                  </a:txBody>
                  <a:tcPr marT="45717" marB="45717"/>
                </a:tc>
                <a:tc>
                  <a:txBody>
                    <a:bodyPr/>
                    <a:lstStyle/>
                    <a:p>
                      <a:r>
                        <a:rPr lang="en-US" sz="1400" dirty="0" smtClean="0">
                          <a:solidFill>
                            <a:schemeClr val="tx1"/>
                          </a:solidFill>
                        </a:rPr>
                        <a:t>Accelerator</a:t>
                      </a:r>
                      <a:endParaRPr lang="en-US" sz="1400" dirty="0">
                        <a:solidFill>
                          <a:schemeClr val="tx1"/>
                        </a:solidFill>
                      </a:endParaRPr>
                    </a:p>
                  </a:txBody>
                  <a:tcPr marT="45717" marB="45717"/>
                </a:tc>
                <a:tc>
                  <a:txBody>
                    <a:bodyPr/>
                    <a:lstStyle/>
                    <a:p>
                      <a:r>
                        <a:rPr lang="en-US" sz="1400" dirty="0" smtClean="0">
                          <a:solidFill>
                            <a:schemeClr val="tx1"/>
                          </a:solidFill>
                        </a:rPr>
                        <a:t>SLAC</a:t>
                      </a:r>
                      <a:endParaRPr lang="en-US" sz="1400" dirty="0">
                        <a:solidFill>
                          <a:schemeClr val="tx1"/>
                        </a:solidFill>
                      </a:endParaRPr>
                    </a:p>
                  </a:txBody>
                  <a:tcPr marT="45717" marB="45717"/>
                </a:tc>
                <a:tc>
                  <a:txBody>
                    <a:bodyPr/>
                    <a:lstStyle/>
                    <a:p>
                      <a:r>
                        <a:rPr lang="en-US" sz="1400" dirty="0" smtClean="0">
                          <a:solidFill>
                            <a:schemeClr val="tx1"/>
                          </a:solidFill>
                        </a:rPr>
                        <a:t>2.1</a:t>
                      </a:r>
                      <a:r>
                        <a:rPr lang="en-US" sz="1400" baseline="0" dirty="0" smtClean="0">
                          <a:solidFill>
                            <a:schemeClr val="tx1"/>
                          </a:solidFill>
                        </a:rPr>
                        <a:t> K</a:t>
                      </a:r>
                      <a:endParaRPr lang="en-US" sz="1400" dirty="0">
                        <a:solidFill>
                          <a:schemeClr val="tx1"/>
                        </a:solidFill>
                      </a:endParaRPr>
                    </a:p>
                  </a:txBody>
                  <a:tcPr marT="45717" marB="45717"/>
                </a:tc>
                <a:tc>
                  <a:txBody>
                    <a:bodyPr/>
                    <a:lstStyle/>
                    <a:p>
                      <a:pPr marL="0" indent="0">
                        <a:buNone/>
                      </a:pPr>
                      <a:r>
                        <a:rPr lang="en-US" sz="1400" dirty="0" smtClean="0">
                          <a:solidFill>
                            <a:schemeClr val="tx1"/>
                          </a:solidFill>
                        </a:rPr>
                        <a:t>4 kW @ 2</a:t>
                      </a:r>
                      <a:r>
                        <a:rPr lang="en-US" sz="1400" baseline="0" dirty="0" smtClean="0">
                          <a:solidFill>
                            <a:schemeClr val="tx1"/>
                          </a:solidFill>
                        </a:rPr>
                        <a:t> </a:t>
                      </a:r>
                      <a:r>
                        <a:rPr lang="en-US" sz="1400" dirty="0" smtClean="0">
                          <a:solidFill>
                            <a:schemeClr val="tx1"/>
                          </a:solidFill>
                        </a:rPr>
                        <a:t> K</a:t>
                      </a:r>
                    </a:p>
                    <a:p>
                      <a:pPr marL="0" indent="0">
                        <a:buNone/>
                      </a:pPr>
                      <a:r>
                        <a:rPr lang="en-US" sz="1400" dirty="0" smtClean="0">
                          <a:solidFill>
                            <a:schemeClr val="tx1"/>
                          </a:solidFill>
                        </a:rPr>
                        <a:t>14 kW @ 35 -55 K</a:t>
                      </a:r>
                    </a:p>
                    <a:p>
                      <a:pPr marL="0" indent="0">
                        <a:buNone/>
                      </a:pPr>
                      <a:r>
                        <a:rPr lang="en-US" sz="1400" dirty="0" smtClean="0">
                          <a:solidFill>
                            <a:schemeClr val="tx1"/>
                          </a:solidFill>
                        </a:rPr>
                        <a:t>1.2 kW @ 5 – 8 K</a:t>
                      </a:r>
                    </a:p>
                  </a:txBody>
                  <a:tcPr marT="45717" marB="45717"/>
                </a:tc>
                <a:tc>
                  <a:txBody>
                    <a:bodyPr/>
                    <a:lstStyle/>
                    <a:p>
                      <a:r>
                        <a:rPr lang="en-US" sz="1400" dirty="0" smtClean="0">
                          <a:solidFill>
                            <a:schemeClr val="tx1"/>
                          </a:solidFill>
                        </a:rPr>
                        <a:t>Design (2019)</a:t>
                      </a:r>
                    </a:p>
                    <a:p>
                      <a:r>
                        <a:rPr lang="en-US" sz="1400" dirty="0" smtClean="0">
                          <a:solidFill>
                            <a:schemeClr val="tx1"/>
                          </a:solidFill>
                        </a:rPr>
                        <a:t>TESLA</a:t>
                      </a:r>
                      <a:r>
                        <a:rPr lang="en-US" sz="1400" baseline="0" dirty="0" smtClean="0">
                          <a:solidFill>
                            <a:schemeClr val="tx1"/>
                          </a:solidFill>
                        </a:rPr>
                        <a:t> Tech</a:t>
                      </a:r>
                      <a:endParaRPr lang="en-US" sz="1400" dirty="0">
                        <a:solidFill>
                          <a:schemeClr val="tx1"/>
                        </a:solidFill>
                      </a:endParaRPr>
                    </a:p>
                  </a:txBody>
                  <a:tcPr marT="45717" marB="45717"/>
                </a:tc>
              </a:tr>
              <a:tr h="291341">
                <a:tc>
                  <a:txBody>
                    <a:bodyPr/>
                    <a:lstStyle/>
                    <a:p>
                      <a:r>
                        <a:rPr lang="en-US" sz="1400" dirty="0" smtClean="0"/>
                        <a:t>ISAC - II</a:t>
                      </a:r>
                      <a:endParaRPr lang="en-US" sz="1400" dirty="0"/>
                    </a:p>
                  </a:txBody>
                  <a:tcPr marL="90672" marR="90672" marT="45719" marB="45719"/>
                </a:tc>
                <a:tc>
                  <a:txBody>
                    <a:bodyPr/>
                    <a:lstStyle/>
                    <a:p>
                      <a:r>
                        <a:rPr lang="en-US" sz="1400" dirty="0" smtClean="0"/>
                        <a:t>Heavy Ion</a:t>
                      </a:r>
                      <a:r>
                        <a:rPr lang="en-US" sz="1400" baseline="0" dirty="0" smtClean="0"/>
                        <a:t> </a:t>
                      </a:r>
                      <a:r>
                        <a:rPr lang="en-US" sz="1400" baseline="0" dirty="0" err="1" smtClean="0"/>
                        <a:t>Linac</a:t>
                      </a:r>
                      <a:endParaRPr lang="en-US" sz="1400" dirty="0"/>
                    </a:p>
                  </a:txBody>
                  <a:tcPr marL="90672" marR="90672" marT="45719" marB="45719"/>
                </a:tc>
                <a:tc>
                  <a:txBody>
                    <a:bodyPr/>
                    <a:lstStyle/>
                    <a:p>
                      <a:r>
                        <a:rPr lang="en-US" sz="1400" dirty="0" smtClean="0"/>
                        <a:t>TRIUMF</a:t>
                      </a:r>
                      <a:endParaRPr lang="en-US" sz="1400" dirty="0"/>
                    </a:p>
                  </a:txBody>
                  <a:tcPr marL="90672" marR="90672" marT="45719" marB="45719"/>
                </a:tc>
                <a:tc>
                  <a:txBody>
                    <a:bodyPr/>
                    <a:lstStyle/>
                    <a:p>
                      <a:r>
                        <a:rPr lang="en-US" sz="1400" dirty="0" smtClean="0"/>
                        <a:t>4 </a:t>
                      </a:r>
                      <a:endParaRPr lang="en-US" sz="1400" dirty="0"/>
                    </a:p>
                  </a:txBody>
                  <a:tcPr marL="90672" marR="90672" marT="45719" marB="45719"/>
                </a:tc>
                <a:tc>
                  <a:txBody>
                    <a:bodyPr/>
                    <a:lstStyle/>
                    <a:p>
                      <a:endParaRPr lang="en-US" sz="1400" dirty="0"/>
                    </a:p>
                  </a:txBody>
                  <a:tcPr marL="90672" marR="90672" marT="45719" marB="45719"/>
                </a:tc>
                <a:tc>
                  <a:txBody>
                    <a:bodyPr/>
                    <a:lstStyle/>
                    <a:p>
                      <a:r>
                        <a:rPr lang="en-US" sz="1400" dirty="0" smtClean="0"/>
                        <a:t>Operating</a:t>
                      </a:r>
                      <a:endParaRPr lang="en-US" sz="1400" dirty="0"/>
                    </a:p>
                  </a:txBody>
                  <a:tcPr marL="90672" marR="90672" marT="45719" marB="45719"/>
                </a:tc>
              </a:tr>
              <a:tr h="699221">
                <a:tc>
                  <a:txBody>
                    <a:bodyPr/>
                    <a:lstStyle/>
                    <a:p>
                      <a:r>
                        <a:rPr lang="en-US" sz="1400" dirty="0" smtClean="0"/>
                        <a:t>FRIB</a:t>
                      </a:r>
                      <a:endParaRPr lang="en-US" sz="1400" dirty="0"/>
                    </a:p>
                  </a:txBody>
                  <a:tcPr marL="90672" marR="90672" marT="45719" marB="45719"/>
                </a:tc>
                <a:tc>
                  <a:txBody>
                    <a:bodyPr/>
                    <a:lstStyle/>
                    <a:p>
                      <a:r>
                        <a:rPr lang="en-US" sz="1400" dirty="0" smtClean="0"/>
                        <a:t>Heavy Ion </a:t>
                      </a:r>
                      <a:r>
                        <a:rPr lang="en-US" sz="1400" dirty="0" err="1" smtClean="0"/>
                        <a:t>Linac</a:t>
                      </a:r>
                      <a:endParaRPr lang="en-US" sz="1400" dirty="0"/>
                    </a:p>
                  </a:txBody>
                  <a:tcPr marL="90672" marR="90672" marT="45719" marB="45719"/>
                </a:tc>
                <a:tc>
                  <a:txBody>
                    <a:bodyPr/>
                    <a:lstStyle/>
                    <a:p>
                      <a:r>
                        <a:rPr lang="en-US" sz="1400" dirty="0" smtClean="0"/>
                        <a:t>MSU</a:t>
                      </a:r>
                      <a:endParaRPr lang="en-US" sz="1400" dirty="0"/>
                    </a:p>
                  </a:txBody>
                  <a:tcPr marL="90672" marR="90672" marT="45719" marB="45719"/>
                </a:tc>
                <a:tc>
                  <a:txBody>
                    <a:bodyPr/>
                    <a:lstStyle/>
                    <a:p>
                      <a:r>
                        <a:rPr lang="en-US" sz="1400" dirty="0" smtClean="0"/>
                        <a:t>2.1</a:t>
                      </a:r>
                    </a:p>
                    <a:p>
                      <a:r>
                        <a:rPr lang="en-US" sz="1400" dirty="0" smtClean="0"/>
                        <a:t>4.5</a:t>
                      </a:r>
                    </a:p>
                    <a:p>
                      <a:r>
                        <a:rPr lang="en-US" sz="1400" dirty="0" smtClean="0"/>
                        <a:t>33/55</a:t>
                      </a:r>
                      <a:endParaRPr lang="en-US" sz="1400" dirty="0"/>
                    </a:p>
                  </a:txBody>
                  <a:tcPr marL="90672" marR="90672" marT="45719" marB="45719"/>
                </a:tc>
                <a:tc>
                  <a:txBody>
                    <a:bodyPr/>
                    <a:lstStyle/>
                    <a:p>
                      <a:r>
                        <a:rPr lang="en-US" sz="1400" dirty="0" smtClean="0"/>
                        <a:t>3.6 k W @ 2.1 K</a:t>
                      </a:r>
                    </a:p>
                    <a:p>
                      <a:r>
                        <a:rPr lang="en-US" sz="1400" dirty="0" smtClean="0"/>
                        <a:t>4.5 kW</a:t>
                      </a:r>
                      <a:r>
                        <a:rPr lang="en-US" sz="1400" baseline="0" dirty="0" smtClean="0"/>
                        <a:t> @ 4.5 K</a:t>
                      </a:r>
                    </a:p>
                    <a:p>
                      <a:r>
                        <a:rPr lang="en-US" sz="1400" baseline="0" dirty="0" smtClean="0"/>
                        <a:t>20 kW @ 35/55 K</a:t>
                      </a:r>
                      <a:endParaRPr lang="en-US" sz="1400" dirty="0"/>
                    </a:p>
                  </a:txBody>
                  <a:tcPr marL="90672" marR="90672" marT="45719" marB="45719"/>
                </a:tc>
                <a:tc>
                  <a:txBody>
                    <a:bodyPr/>
                    <a:lstStyle/>
                    <a:p>
                      <a:r>
                        <a:rPr lang="en-US" sz="1400" dirty="0" smtClean="0"/>
                        <a:t>Under Construction</a:t>
                      </a:r>
                      <a:endParaRPr lang="en-US" sz="1400" dirty="0"/>
                    </a:p>
                  </a:txBody>
                  <a:tcPr marL="90672" marR="90672" marT="45719" marB="45719"/>
                </a:tc>
              </a:tr>
            </a:tbl>
          </a:graphicData>
        </a:graphic>
      </p:graphicFrame>
    </p:spTree>
    <p:extLst>
      <p:ext uri="{BB962C8B-B14F-4D97-AF65-F5344CB8AC3E}">
        <p14:creationId xmlns:p14="http://schemas.microsoft.com/office/powerpoint/2010/main" val="2021661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0"/>
                <a:cs typeface="ＭＳ Ｐゴシック" charset="0"/>
              </a:rPr>
              <a:t>Catching Cold</a:t>
            </a:r>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8</a:t>
            </a:fld>
            <a:endParaRPr lang="sv-SE" dirty="0"/>
          </a:p>
        </p:txBody>
      </p:sp>
      <p:sp>
        <p:nvSpPr>
          <p:cNvPr id="5" name="Content Placeholder 1"/>
          <p:cNvSpPr>
            <a:spLocks noGrp="1"/>
          </p:cNvSpPr>
          <p:nvPr>
            <p:ph idx="1"/>
          </p:nvPr>
        </p:nvSpPr>
        <p:spPr/>
        <p:txBody>
          <a:bodyPr>
            <a:normAutofit fontScale="85000" lnSpcReduction="20000"/>
          </a:bodyPr>
          <a:lstStyle/>
          <a:p>
            <a:pPr eaLnBrk="1" hangingPunct="1"/>
            <a:r>
              <a:rPr lang="en-US" dirty="0">
                <a:solidFill>
                  <a:srgbClr val="000000"/>
                </a:solidFill>
                <a:ea typeface="ＭＳ Ｐゴシック" charset="0"/>
                <a:cs typeface="ＭＳ Ｐゴシック" charset="0"/>
              </a:rPr>
              <a:t>Before we get involved in thermodynamic cycles, let</a:t>
            </a:r>
            <a:r>
              <a:rPr lang="ja-JP" altLang="en-US" dirty="0">
                <a:solidFill>
                  <a:srgbClr val="000000"/>
                </a:solidFill>
                <a:ea typeface="ＭＳ Ｐゴシック" charset="0"/>
                <a:cs typeface="ＭＳ Ｐゴシック" charset="0"/>
              </a:rPr>
              <a:t>’</a:t>
            </a:r>
            <a:r>
              <a:rPr lang="en-US" altLang="ja-JP" dirty="0">
                <a:solidFill>
                  <a:srgbClr val="000000"/>
                </a:solidFill>
                <a:ea typeface="ＭＳ Ｐゴシック" charset="0"/>
                <a:cs typeface="ＭＳ Ｐゴシック" charset="0"/>
              </a:rPr>
              <a:t>s go over the basics</a:t>
            </a:r>
          </a:p>
          <a:p>
            <a:pPr eaLnBrk="1" hangingPunct="1"/>
            <a:r>
              <a:rPr lang="en-US" dirty="0">
                <a:solidFill>
                  <a:srgbClr val="000000"/>
                </a:solidFill>
                <a:ea typeface="ＭＳ Ｐゴシック" charset="0"/>
                <a:cs typeface="ＭＳ Ｐゴシック" charset="0"/>
              </a:rPr>
              <a:t>There are really only a few ways in which to make a pure fluid such as helium colder</a:t>
            </a:r>
          </a:p>
          <a:p>
            <a:pPr lvl="1" eaLnBrk="1" hangingPunct="1"/>
            <a:r>
              <a:rPr lang="en-US" dirty="0">
                <a:solidFill>
                  <a:srgbClr val="000000"/>
                </a:solidFill>
                <a:ea typeface="ＭＳ Ｐゴシック" charset="0"/>
              </a:rPr>
              <a:t>Cause the fluid to do work by making it expand against a piston or turbine while keeping it thermally isolated from the outside environment  </a:t>
            </a:r>
            <a:r>
              <a:rPr lang="en-US" u="sng" dirty="0">
                <a:solidFill>
                  <a:srgbClr val="000000"/>
                </a:solidFill>
                <a:ea typeface="ＭＳ Ｐゴシック" charset="0"/>
              </a:rPr>
              <a:t>Isentropic Expansion</a:t>
            </a:r>
          </a:p>
          <a:p>
            <a:pPr lvl="1" eaLnBrk="1" hangingPunct="1"/>
            <a:r>
              <a:rPr lang="en-US" dirty="0">
                <a:solidFill>
                  <a:srgbClr val="000000"/>
                </a:solidFill>
                <a:ea typeface="ＭＳ Ｐゴシック" charset="0"/>
              </a:rPr>
              <a:t>Transfer heat from the fluid to a colder surface</a:t>
            </a:r>
          </a:p>
          <a:p>
            <a:pPr lvl="1" eaLnBrk="1" hangingPunct="1"/>
            <a:r>
              <a:rPr lang="en-US" dirty="0">
                <a:solidFill>
                  <a:srgbClr val="000000"/>
                </a:solidFill>
                <a:ea typeface="ＭＳ Ｐゴシック" charset="0"/>
              </a:rPr>
              <a:t>Cause the fluid to do </a:t>
            </a:r>
            <a:r>
              <a:rPr lang="ja-JP" altLang="en-US" dirty="0">
                <a:solidFill>
                  <a:srgbClr val="000000"/>
                </a:solidFill>
                <a:ea typeface="ＭＳ Ｐゴシック" charset="0"/>
              </a:rPr>
              <a:t>“</a:t>
            </a:r>
            <a:r>
              <a:rPr lang="en-US" altLang="ja-JP" dirty="0">
                <a:solidFill>
                  <a:srgbClr val="000000"/>
                </a:solidFill>
                <a:ea typeface="ＭＳ Ｐゴシック" charset="0"/>
              </a:rPr>
              <a:t>internal work</a:t>
            </a:r>
            <a:r>
              <a:rPr lang="ja-JP" altLang="en-US" dirty="0">
                <a:solidFill>
                  <a:srgbClr val="000000"/>
                </a:solidFill>
                <a:ea typeface="ＭＳ Ｐゴシック" charset="0"/>
              </a:rPr>
              <a:t>”</a:t>
            </a:r>
            <a:r>
              <a:rPr lang="en-US" altLang="ja-JP" dirty="0">
                <a:solidFill>
                  <a:srgbClr val="000000"/>
                </a:solidFill>
                <a:ea typeface="ＭＳ Ｐゴシック" charset="0"/>
              </a:rPr>
              <a:t> by expanding it through a valve while keeping it thermally isolated </a:t>
            </a:r>
            <a:r>
              <a:rPr lang="en-US" altLang="ja-JP" u="sng" dirty="0">
                <a:solidFill>
                  <a:srgbClr val="000000"/>
                </a:solidFill>
                <a:ea typeface="ＭＳ Ｐゴシック" charset="0"/>
              </a:rPr>
              <a:t>Isenthalpic Expansion</a:t>
            </a:r>
          </a:p>
          <a:p>
            <a:pPr lvl="2" eaLnBrk="1" hangingPunct="1"/>
            <a:r>
              <a:rPr lang="en-US" dirty="0">
                <a:solidFill>
                  <a:srgbClr val="000000"/>
                </a:solidFill>
                <a:ea typeface="ヒラギノ角ゴ Pro W3" charset="0"/>
                <a:cs typeface="ヒラギノ角ゴ Pro W3" charset="0"/>
              </a:rPr>
              <a:t>Joule-Thomson expansion (more later)</a:t>
            </a:r>
          </a:p>
          <a:p>
            <a:pPr lvl="1" eaLnBrk="1" hangingPunct="1"/>
            <a:r>
              <a:rPr lang="en-US" dirty="0">
                <a:solidFill>
                  <a:srgbClr val="000000"/>
                </a:solidFill>
                <a:ea typeface="ＭＳ Ｐゴシック" charset="0"/>
              </a:rPr>
              <a:t>Once the fluid is a liquid, reduce the pressure above the fluid below atmospheric pressure thus reducing the saturation temperature</a:t>
            </a:r>
          </a:p>
          <a:p>
            <a:pPr eaLnBrk="1" hangingPunct="1"/>
            <a:r>
              <a:rPr lang="en-US" dirty="0">
                <a:solidFill>
                  <a:srgbClr val="000000"/>
                </a:solidFill>
                <a:ea typeface="ＭＳ Ｐゴシック" charset="0"/>
                <a:cs typeface="ＭＳ Ｐゴシック" charset="0"/>
              </a:rPr>
              <a:t>All modern cryogenic plants do the first 3. Ones that provide cooling below 4.2 K also do the last item</a:t>
            </a:r>
          </a:p>
        </p:txBody>
      </p:sp>
    </p:spTree>
    <p:extLst>
      <p:ext uri="{BB962C8B-B14F-4D97-AF65-F5344CB8AC3E}">
        <p14:creationId xmlns:p14="http://schemas.microsoft.com/office/powerpoint/2010/main" val="47462496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0"/>
                <a:cs typeface="ＭＳ Ｐゴシック" charset="0"/>
              </a:rPr>
              <a:t>Generic T-S diagram Showing </a:t>
            </a:r>
            <a:r>
              <a:rPr lang="en-US" dirty="0" err="1">
                <a:ea typeface="ＭＳ Ｐゴシック" charset="0"/>
                <a:cs typeface="ＭＳ Ｐゴシック" charset="0"/>
              </a:rPr>
              <a:t>Isenthalps</a:t>
            </a:r>
            <a:r>
              <a:rPr lang="en-US" dirty="0">
                <a:ea typeface="ＭＳ Ｐゴシック" charset="0"/>
                <a:cs typeface="ＭＳ Ｐゴシック" charset="0"/>
              </a:rPr>
              <a:t>, Isobars and 2 Phase Region</a:t>
            </a:r>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9</a:t>
            </a:fld>
            <a:endParaRPr lang="sv-SE" dirty="0"/>
          </a:p>
        </p:txBody>
      </p:sp>
      <p:pic>
        <p:nvPicPr>
          <p:cNvPr id="7" name="Picture 6"/>
          <p:cNvPicPr>
            <a:picLocks noChangeAspect="1"/>
          </p:cNvPicPr>
          <p:nvPr/>
        </p:nvPicPr>
        <p:blipFill>
          <a:blip r:embed="rId2"/>
          <a:stretch>
            <a:fillRect/>
          </a:stretch>
        </p:blipFill>
        <p:spPr>
          <a:xfrm>
            <a:off x="2123728" y="1443728"/>
            <a:ext cx="4320480" cy="5414272"/>
          </a:xfrm>
          <a:prstGeom prst="rect">
            <a:avLst/>
          </a:prstGeom>
        </p:spPr>
      </p:pic>
      <p:sp>
        <p:nvSpPr>
          <p:cNvPr id="8" name="TextBox 7"/>
          <p:cNvSpPr txBox="1"/>
          <p:nvPr/>
        </p:nvSpPr>
        <p:spPr>
          <a:xfrm>
            <a:off x="6876256" y="2132856"/>
            <a:ext cx="1512168" cy="646331"/>
          </a:xfrm>
          <a:prstGeom prst="rect">
            <a:avLst/>
          </a:prstGeom>
          <a:noFill/>
        </p:spPr>
        <p:txBody>
          <a:bodyPr wrap="square" rtlCol="0">
            <a:spAutoFit/>
          </a:bodyPr>
          <a:lstStyle/>
          <a:p>
            <a:r>
              <a:rPr lang="en-US" dirty="0" smtClean="0"/>
              <a:t>Enthalpy</a:t>
            </a:r>
          </a:p>
          <a:p>
            <a:r>
              <a:rPr lang="en-US" dirty="0" smtClean="0"/>
              <a:t>h = u + </a:t>
            </a:r>
            <a:r>
              <a:rPr lang="en-US" dirty="0" err="1" smtClean="0"/>
              <a:t>pv</a:t>
            </a:r>
            <a:endParaRPr lang="en-US" dirty="0"/>
          </a:p>
        </p:txBody>
      </p:sp>
    </p:spTree>
    <p:extLst>
      <p:ext uri="{BB962C8B-B14F-4D97-AF65-F5344CB8AC3E}">
        <p14:creationId xmlns:p14="http://schemas.microsoft.com/office/powerpoint/2010/main" val="363434014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0"/>
                <a:cs typeface="ＭＳ Ｐゴシック" charset="0"/>
              </a:rPr>
              <a:t>Carnot Cycle</a:t>
            </a:r>
            <a:endParaRPr lang="en-US" dirty="0"/>
          </a:p>
        </p:txBody>
      </p:sp>
      <p:sp>
        <p:nvSpPr>
          <p:cNvPr id="3" name="Content Placeholder 2"/>
          <p:cNvSpPr>
            <a:spLocks noGrp="1"/>
          </p:cNvSpPr>
          <p:nvPr>
            <p:ph idx="1"/>
          </p:nvPr>
        </p:nvSpPr>
        <p:spPr/>
        <p:txBody>
          <a:bodyPr>
            <a:normAutofit fontScale="92500" lnSpcReduction="10000"/>
          </a:bodyPr>
          <a:lstStyle/>
          <a:p>
            <a:r>
              <a:rPr lang="en-US" dirty="0">
                <a:solidFill>
                  <a:srgbClr val="000000"/>
                </a:solidFill>
                <a:ea typeface="ＭＳ Ｐゴシック" charset="0"/>
                <a:cs typeface="ＭＳ Ｐゴシック" charset="0"/>
              </a:rPr>
              <a:t>This is an ideal cycle: all processes are reversible</a:t>
            </a:r>
          </a:p>
          <a:p>
            <a:pPr lvl="1"/>
            <a:r>
              <a:rPr lang="en-US" dirty="0">
                <a:solidFill>
                  <a:srgbClr val="000000"/>
                </a:solidFill>
                <a:ea typeface="ＭＳ Ｐゴシック" charset="0"/>
              </a:rPr>
              <a:t>Entropy is only changed by absorbing or removing heat at constant temperature</a:t>
            </a:r>
          </a:p>
          <a:p>
            <a:pPr lvl="1"/>
            <a:r>
              <a:rPr lang="en-US" dirty="0">
                <a:solidFill>
                  <a:srgbClr val="000000"/>
                </a:solidFill>
                <a:ea typeface="ＭＳ Ｐゴシック" charset="0"/>
              </a:rPr>
              <a:t>2</a:t>
            </a:r>
            <a:r>
              <a:rPr lang="en-US" baseline="30000" dirty="0">
                <a:solidFill>
                  <a:srgbClr val="000000"/>
                </a:solidFill>
                <a:ea typeface="ＭＳ Ｐゴシック" charset="0"/>
              </a:rPr>
              <a:t>nd</a:t>
            </a:r>
            <a:r>
              <a:rPr lang="en-US" dirty="0">
                <a:solidFill>
                  <a:srgbClr val="000000"/>
                </a:solidFill>
                <a:ea typeface="ＭＳ Ｐゴシック" charset="0"/>
              </a:rPr>
              <a:t> law of Thermodynamics, in a reversible process </a:t>
            </a:r>
            <a:r>
              <a:rPr lang="en-US" dirty="0" err="1">
                <a:solidFill>
                  <a:srgbClr val="000000"/>
                </a:solidFill>
                <a:ea typeface="ＭＳ Ｐゴシック" charset="0"/>
              </a:rPr>
              <a:t>dQ</a:t>
            </a:r>
            <a:r>
              <a:rPr lang="en-US" dirty="0">
                <a:solidFill>
                  <a:srgbClr val="000000"/>
                </a:solidFill>
                <a:ea typeface="ＭＳ Ｐゴシック" charset="0"/>
              </a:rPr>
              <a:t> = -</a:t>
            </a:r>
            <a:r>
              <a:rPr lang="en-US" dirty="0" err="1">
                <a:solidFill>
                  <a:srgbClr val="000000"/>
                </a:solidFill>
                <a:ea typeface="ＭＳ Ｐゴシック" charset="0"/>
              </a:rPr>
              <a:t>TdS</a:t>
            </a:r>
            <a:endParaRPr lang="en-US" dirty="0">
              <a:solidFill>
                <a:srgbClr val="000000"/>
              </a:solidFill>
              <a:ea typeface="ＭＳ Ｐゴシック" charset="0"/>
            </a:endParaRPr>
          </a:p>
          <a:p>
            <a:r>
              <a:rPr lang="en-US" dirty="0">
                <a:solidFill>
                  <a:srgbClr val="000000"/>
                </a:solidFill>
                <a:ea typeface="ＭＳ Ｐゴシック" charset="0"/>
                <a:cs typeface="ＭＳ Ｐゴシック" charset="0"/>
              </a:rPr>
              <a:t>The Carnot Consists of 4 steps</a:t>
            </a:r>
          </a:p>
          <a:p>
            <a:pPr lvl="1"/>
            <a:r>
              <a:rPr lang="en-US" dirty="0">
                <a:solidFill>
                  <a:srgbClr val="000000"/>
                </a:solidFill>
                <a:ea typeface="ＭＳ Ｐゴシック" charset="0"/>
              </a:rPr>
              <a:t>Compress the working fluid isothermally at T</a:t>
            </a:r>
            <a:r>
              <a:rPr lang="en-US" baseline="-25000" dirty="0">
                <a:solidFill>
                  <a:srgbClr val="000000"/>
                </a:solidFill>
                <a:ea typeface="ＭＳ Ｐゴシック" charset="0"/>
              </a:rPr>
              <a:t>H</a:t>
            </a:r>
            <a:r>
              <a:rPr lang="en-US" dirty="0">
                <a:solidFill>
                  <a:srgbClr val="000000"/>
                </a:solidFill>
                <a:ea typeface="ＭＳ Ｐゴシック" charset="0"/>
              </a:rPr>
              <a:t> (1-2)</a:t>
            </a:r>
          </a:p>
          <a:p>
            <a:pPr lvl="1"/>
            <a:r>
              <a:rPr lang="en-US" dirty="0">
                <a:solidFill>
                  <a:srgbClr val="000000"/>
                </a:solidFill>
                <a:ea typeface="ＭＳ Ｐゴシック" charset="0"/>
              </a:rPr>
              <a:t>Expand the working fluid </a:t>
            </a:r>
            <a:r>
              <a:rPr lang="en-US" dirty="0" err="1">
                <a:solidFill>
                  <a:srgbClr val="000000"/>
                </a:solidFill>
                <a:ea typeface="ＭＳ Ｐゴシック" charset="0"/>
              </a:rPr>
              <a:t>isentropically</a:t>
            </a:r>
            <a:r>
              <a:rPr lang="en-US" dirty="0">
                <a:solidFill>
                  <a:srgbClr val="000000"/>
                </a:solidFill>
                <a:ea typeface="ＭＳ Ｐゴシック" charset="0"/>
              </a:rPr>
              <a:t> from T</a:t>
            </a:r>
            <a:r>
              <a:rPr lang="en-US" baseline="-25000" dirty="0">
                <a:solidFill>
                  <a:srgbClr val="000000"/>
                </a:solidFill>
                <a:ea typeface="ＭＳ Ｐゴシック" charset="0"/>
              </a:rPr>
              <a:t>H</a:t>
            </a:r>
            <a:r>
              <a:rPr lang="en-US" dirty="0">
                <a:solidFill>
                  <a:srgbClr val="000000"/>
                </a:solidFill>
                <a:ea typeface="ＭＳ Ｐゴシック" charset="0"/>
              </a:rPr>
              <a:t> to T</a:t>
            </a:r>
            <a:r>
              <a:rPr lang="en-US" baseline="-25000" dirty="0">
                <a:solidFill>
                  <a:srgbClr val="000000"/>
                </a:solidFill>
                <a:ea typeface="ＭＳ Ｐゴシック" charset="0"/>
              </a:rPr>
              <a:t>C</a:t>
            </a:r>
            <a:r>
              <a:rPr lang="en-US" dirty="0">
                <a:solidFill>
                  <a:srgbClr val="000000"/>
                </a:solidFill>
                <a:ea typeface="ＭＳ Ｐゴシック" charset="0"/>
              </a:rPr>
              <a:t> (2-3)</a:t>
            </a:r>
            <a:endParaRPr lang="en-US" baseline="-25000" dirty="0">
              <a:solidFill>
                <a:srgbClr val="000000"/>
              </a:solidFill>
              <a:ea typeface="ＭＳ Ｐゴシック" charset="0"/>
            </a:endParaRPr>
          </a:p>
          <a:p>
            <a:pPr lvl="1"/>
            <a:r>
              <a:rPr lang="en-US" dirty="0">
                <a:solidFill>
                  <a:srgbClr val="000000"/>
                </a:solidFill>
                <a:ea typeface="ＭＳ Ｐゴシック" charset="0"/>
              </a:rPr>
              <a:t>Absorb heat into the working fluid isothermally and reversibly at T</a:t>
            </a:r>
            <a:r>
              <a:rPr lang="en-US" baseline="-25000" dirty="0">
                <a:solidFill>
                  <a:srgbClr val="000000"/>
                </a:solidFill>
                <a:ea typeface="ＭＳ Ｐゴシック" charset="0"/>
              </a:rPr>
              <a:t>C</a:t>
            </a:r>
            <a:r>
              <a:rPr lang="en-US" dirty="0">
                <a:solidFill>
                  <a:srgbClr val="000000"/>
                </a:solidFill>
                <a:ea typeface="ＭＳ Ｐゴシック" charset="0"/>
              </a:rPr>
              <a:t> (3-4)</a:t>
            </a:r>
          </a:p>
          <a:p>
            <a:pPr lvl="1"/>
            <a:r>
              <a:rPr lang="en-US" dirty="0">
                <a:solidFill>
                  <a:srgbClr val="000000"/>
                </a:solidFill>
                <a:ea typeface="ＭＳ Ｐゴシック" charset="0"/>
              </a:rPr>
              <a:t>Compress the working fluid </a:t>
            </a:r>
            <a:r>
              <a:rPr lang="en-US" dirty="0" err="1">
                <a:solidFill>
                  <a:srgbClr val="000000"/>
                </a:solidFill>
                <a:ea typeface="ＭＳ Ｐゴシック" charset="0"/>
              </a:rPr>
              <a:t>isentropically</a:t>
            </a:r>
            <a:r>
              <a:rPr lang="en-US" dirty="0">
                <a:solidFill>
                  <a:srgbClr val="000000"/>
                </a:solidFill>
                <a:ea typeface="ＭＳ Ｐゴシック" charset="0"/>
              </a:rPr>
              <a:t> from T</a:t>
            </a:r>
            <a:r>
              <a:rPr lang="en-US" baseline="-25000" dirty="0">
                <a:solidFill>
                  <a:srgbClr val="000000"/>
                </a:solidFill>
                <a:ea typeface="ＭＳ Ｐゴシック" charset="0"/>
              </a:rPr>
              <a:t>C</a:t>
            </a:r>
            <a:r>
              <a:rPr lang="en-US" dirty="0">
                <a:solidFill>
                  <a:srgbClr val="000000"/>
                </a:solidFill>
                <a:ea typeface="ＭＳ Ｐゴシック" charset="0"/>
              </a:rPr>
              <a:t> to T</a:t>
            </a:r>
            <a:r>
              <a:rPr lang="en-US" baseline="-25000" dirty="0">
                <a:solidFill>
                  <a:srgbClr val="000000"/>
                </a:solidFill>
                <a:ea typeface="ＭＳ Ｐゴシック" charset="0"/>
              </a:rPr>
              <a:t>H</a:t>
            </a:r>
            <a:r>
              <a:rPr lang="en-US" dirty="0">
                <a:solidFill>
                  <a:srgbClr val="000000"/>
                </a:solidFill>
                <a:ea typeface="ＭＳ Ｐゴシック" charset="0"/>
              </a:rPr>
              <a:t> (4-1)</a:t>
            </a:r>
          </a:p>
          <a:p>
            <a:pPr lvl="1"/>
            <a:endParaRPr lang="en-US" dirty="0">
              <a:solidFill>
                <a:srgbClr val="000000"/>
              </a:solidFill>
              <a:ea typeface="ＭＳ Ｐゴシック" charset="0"/>
            </a:endParaRPr>
          </a:p>
          <a:p>
            <a:pPr lvl="1"/>
            <a:r>
              <a:rPr lang="en-US" dirty="0">
                <a:solidFill>
                  <a:srgbClr val="000000"/>
                </a:solidFill>
                <a:ea typeface="ＭＳ Ｐゴシック" charset="0"/>
              </a:rPr>
              <a:t>Note </a:t>
            </a:r>
            <a:r>
              <a:rPr lang="en-US" dirty="0" err="1">
                <a:solidFill>
                  <a:srgbClr val="000000"/>
                </a:solidFill>
                <a:ea typeface="ＭＳ Ｐゴシック" charset="0"/>
              </a:rPr>
              <a:t>isentropically</a:t>
            </a:r>
            <a:r>
              <a:rPr lang="en-US" dirty="0">
                <a:solidFill>
                  <a:srgbClr val="000000"/>
                </a:solidFill>
                <a:ea typeface="ＭＳ Ｐゴシック" charset="0"/>
              </a:rPr>
              <a:t> = reversibly and adiabatically </a:t>
            </a:r>
          </a:p>
          <a:p>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10</a:t>
            </a:fld>
            <a:endParaRPr lang="sv-SE" dirty="0"/>
          </a:p>
        </p:txBody>
      </p:sp>
    </p:spTree>
    <p:extLst>
      <p:ext uri="{BB962C8B-B14F-4D97-AF65-F5344CB8AC3E}">
        <p14:creationId xmlns:p14="http://schemas.microsoft.com/office/powerpoint/2010/main" val="180544081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a:spLocks noChangeArrowheads="1"/>
          </p:cNvSpPr>
          <p:nvPr/>
        </p:nvSpPr>
        <p:spPr bwMode="auto">
          <a:xfrm>
            <a:off x="3707904" y="2708920"/>
            <a:ext cx="1752600" cy="1600200"/>
          </a:xfrm>
          <a:prstGeom prst="rect">
            <a:avLst/>
          </a:prstGeom>
          <a:gradFill rotWithShape="1">
            <a:gsLst>
              <a:gs pos="0">
                <a:srgbClr val="FF8000"/>
              </a:gs>
              <a:gs pos="100000">
                <a:srgbClr val="FFAB71"/>
              </a:gs>
            </a:gsLst>
            <a:lin ang="16200000"/>
          </a:gradFill>
          <a:ln w="9525">
            <a:solidFill>
              <a:srgbClr val="F07C03"/>
            </a:solidFill>
            <a:miter lim="800000"/>
            <a:headEnd/>
            <a:tailEnd/>
          </a:ln>
          <a:effectLst>
            <a:outerShdw blurRad="40000" dist="23000" dir="5400000" rotWithShape="0">
              <a:srgbClr val="000000">
                <a:alpha val="34999"/>
              </a:srgbClr>
            </a:outerShdw>
          </a:effectLst>
        </p:spPr>
        <p:txBody>
          <a:bodyPr anchor="ctr"/>
          <a:ls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lgn="ctr">
              <a:defRPr/>
            </a:pPr>
            <a:endParaRPr lang="en-US">
              <a:solidFill>
                <a:schemeClr val="lt1"/>
              </a:solidFill>
              <a:latin typeface="+mn-lt"/>
              <a:ea typeface="+mn-ea"/>
              <a:cs typeface="+mn-cs"/>
            </a:endParaRPr>
          </a:p>
        </p:txBody>
      </p:sp>
      <p:sp>
        <p:nvSpPr>
          <p:cNvPr id="2" name="Title 1"/>
          <p:cNvSpPr>
            <a:spLocks noGrp="1"/>
          </p:cNvSpPr>
          <p:nvPr>
            <p:ph type="title"/>
          </p:nvPr>
        </p:nvSpPr>
        <p:spPr/>
        <p:txBody>
          <a:bodyPr/>
          <a:lstStyle/>
          <a:p>
            <a:r>
              <a:rPr lang="en-US" dirty="0">
                <a:ea typeface="ＭＳ Ｐゴシック" charset="0"/>
                <a:cs typeface="ＭＳ Ｐゴシック" charset="0"/>
              </a:rPr>
              <a:t>Carnot Cycle</a:t>
            </a:r>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11</a:t>
            </a:fld>
            <a:endParaRPr lang="sv-SE" dirty="0"/>
          </a:p>
        </p:txBody>
      </p:sp>
      <p:grpSp>
        <p:nvGrpSpPr>
          <p:cNvPr id="6" name="Group 5"/>
          <p:cNvGrpSpPr>
            <a:grpSpLocks/>
          </p:cNvGrpSpPr>
          <p:nvPr/>
        </p:nvGrpSpPr>
        <p:grpSpPr bwMode="auto">
          <a:xfrm>
            <a:off x="2627784" y="1700808"/>
            <a:ext cx="3810000" cy="3722688"/>
            <a:chOff x="2362200" y="990600"/>
            <a:chExt cx="3810000" cy="3722688"/>
          </a:xfrm>
        </p:grpSpPr>
        <p:cxnSp>
          <p:nvCxnSpPr>
            <p:cNvPr id="7" name="Straight Arrow Connector 6"/>
            <p:cNvCxnSpPr>
              <a:cxnSpLocks noChangeShapeType="1"/>
            </p:cNvCxnSpPr>
            <p:nvPr/>
          </p:nvCxnSpPr>
          <p:spPr bwMode="auto">
            <a:xfrm rot="5400000" flipH="1" flipV="1">
              <a:off x="1335088" y="2705100"/>
              <a:ext cx="3122612" cy="1588"/>
            </a:xfrm>
            <a:prstGeom prst="straightConnector1">
              <a:avLst/>
            </a:prstGeom>
            <a:noFill/>
            <a:ln w="25400">
              <a:solidFill>
                <a:schemeClr val="accent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8" name="Straight Arrow Connector 7"/>
            <p:cNvCxnSpPr>
              <a:cxnSpLocks noChangeShapeType="1"/>
            </p:cNvCxnSpPr>
            <p:nvPr/>
          </p:nvCxnSpPr>
          <p:spPr bwMode="auto">
            <a:xfrm>
              <a:off x="2895600" y="4267200"/>
              <a:ext cx="2819400" cy="1588"/>
            </a:xfrm>
            <a:prstGeom prst="straightConnector1">
              <a:avLst/>
            </a:prstGeom>
            <a:noFill/>
            <a:ln w="25400">
              <a:solidFill>
                <a:schemeClr val="accent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9" name="TextBox 8"/>
            <p:cNvSpPr txBox="1">
              <a:spLocks noChangeArrowheads="1"/>
            </p:cNvSpPr>
            <p:nvPr/>
          </p:nvSpPr>
          <p:spPr bwMode="auto">
            <a:xfrm>
              <a:off x="2514600" y="990600"/>
              <a:ext cx="3254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eaLnBrk="1" hangingPunct="1"/>
              <a:r>
                <a:rPr lang="en-US" sz="1800"/>
                <a:t>T</a:t>
              </a:r>
            </a:p>
          </p:txBody>
        </p:sp>
        <p:sp>
          <p:nvSpPr>
            <p:cNvPr id="10" name="TextBox 9"/>
            <p:cNvSpPr txBox="1">
              <a:spLocks noChangeArrowheads="1"/>
            </p:cNvSpPr>
            <p:nvPr/>
          </p:nvSpPr>
          <p:spPr bwMode="auto">
            <a:xfrm>
              <a:off x="5867400" y="4114800"/>
              <a:ext cx="304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eaLnBrk="1" hangingPunct="1"/>
              <a:r>
                <a:rPr lang="en-US" sz="1800"/>
                <a:t>S</a:t>
              </a:r>
            </a:p>
          </p:txBody>
        </p:sp>
        <p:cxnSp>
          <p:nvCxnSpPr>
            <p:cNvPr id="11" name="Straight Arrow Connector 10"/>
            <p:cNvCxnSpPr>
              <a:cxnSpLocks noChangeShapeType="1"/>
            </p:cNvCxnSpPr>
            <p:nvPr/>
          </p:nvCxnSpPr>
          <p:spPr bwMode="auto">
            <a:xfrm rot="10800000">
              <a:off x="3352800" y="1981200"/>
              <a:ext cx="1828800" cy="1588"/>
            </a:xfrm>
            <a:prstGeom prst="straightConnector1">
              <a:avLst/>
            </a:prstGeom>
            <a:noFill/>
            <a:ln w="25400">
              <a:solidFill>
                <a:schemeClr val="tx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2" name="Straight Arrow Connector 11"/>
            <p:cNvCxnSpPr>
              <a:cxnSpLocks noChangeShapeType="1"/>
            </p:cNvCxnSpPr>
            <p:nvPr/>
          </p:nvCxnSpPr>
          <p:spPr bwMode="auto">
            <a:xfrm rot="5400000">
              <a:off x="2628901" y="2781300"/>
              <a:ext cx="1600200" cy="3175"/>
            </a:xfrm>
            <a:prstGeom prst="straightConnector1">
              <a:avLst/>
            </a:prstGeom>
            <a:noFill/>
            <a:ln w="25400">
              <a:solidFill>
                <a:schemeClr val="tx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3" name="Straight Arrow Connector 12"/>
            <p:cNvCxnSpPr>
              <a:cxnSpLocks noChangeShapeType="1"/>
            </p:cNvCxnSpPr>
            <p:nvPr/>
          </p:nvCxnSpPr>
          <p:spPr bwMode="auto">
            <a:xfrm>
              <a:off x="3429000" y="3581400"/>
              <a:ext cx="1828800" cy="1588"/>
            </a:xfrm>
            <a:prstGeom prst="straightConnector1">
              <a:avLst/>
            </a:prstGeom>
            <a:noFill/>
            <a:ln w="25400">
              <a:solidFill>
                <a:schemeClr val="tx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4" name="Straight Arrow Connector 13"/>
            <p:cNvCxnSpPr>
              <a:cxnSpLocks noChangeShapeType="1"/>
            </p:cNvCxnSpPr>
            <p:nvPr/>
          </p:nvCxnSpPr>
          <p:spPr bwMode="auto">
            <a:xfrm rot="5400000" flipH="1" flipV="1">
              <a:off x="4381501" y="2781300"/>
              <a:ext cx="1600200" cy="3175"/>
            </a:xfrm>
            <a:prstGeom prst="straightConnector1">
              <a:avLst/>
            </a:prstGeom>
            <a:noFill/>
            <a:ln w="25400">
              <a:solidFill>
                <a:schemeClr val="tx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15" name="TextBox 14"/>
            <p:cNvSpPr txBox="1">
              <a:spLocks noChangeArrowheads="1"/>
            </p:cNvSpPr>
            <p:nvPr/>
          </p:nvSpPr>
          <p:spPr bwMode="auto">
            <a:xfrm>
              <a:off x="5334000" y="1752600"/>
              <a:ext cx="30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eaLnBrk="1" hangingPunct="1"/>
              <a:r>
                <a:rPr lang="en-US" sz="1800"/>
                <a:t>1</a:t>
              </a:r>
            </a:p>
          </p:txBody>
        </p:sp>
        <p:sp>
          <p:nvSpPr>
            <p:cNvPr id="16" name="TextBox 15"/>
            <p:cNvSpPr txBox="1">
              <a:spLocks noChangeArrowheads="1"/>
            </p:cNvSpPr>
            <p:nvPr/>
          </p:nvSpPr>
          <p:spPr bwMode="auto">
            <a:xfrm>
              <a:off x="3124200" y="1828800"/>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eaLnBrk="1" hangingPunct="1"/>
              <a:r>
                <a:rPr lang="en-US" sz="1800"/>
                <a:t>2</a:t>
              </a:r>
            </a:p>
          </p:txBody>
        </p:sp>
        <p:sp>
          <p:nvSpPr>
            <p:cNvPr id="17" name="TextBox 16"/>
            <p:cNvSpPr txBox="1">
              <a:spLocks noChangeArrowheads="1"/>
            </p:cNvSpPr>
            <p:nvPr/>
          </p:nvSpPr>
          <p:spPr bwMode="auto">
            <a:xfrm>
              <a:off x="3048000" y="3352800"/>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eaLnBrk="1" hangingPunct="1"/>
              <a:r>
                <a:rPr lang="en-US" sz="1800"/>
                <a:t>3</a:t>
              </a:r>
            </a:p>
          </p:txBody>
        </p:sp>
        <p:sp>
          <p:nvSpPr>
            <p:cNvPr id="18" name="TextBox 17"/>
            <p:cNvSpPr txBox="1">
              <a:spLocks noChangeArrowheads="1"/>
            </p:cNvSpPr>
            <p:nvPr/>
          </p:nvSpPr>
          <p:spPr bwMode="auto">
            <a:xfrm>
              <a:off x="5334000" y="3429000"/>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eaLnBrk="1" hangingPunct="1"/>
              <a:r>
                <a:rPr lang="en-US" sz="1800"/>
                <a:t>4</a:t>
              </a:r>
            </a:p>
          </p:txBody>
        </p:sp>
        <p:sp>
          <p:nvSpPr>
            <p:cNvPr id="19" name="TextBox 18"/>
            <p:cNvSpPr txBox="1">
              <a:spLocks noChangeArrowheads="1"/>
            </p:cNvSpPr>
            <p:nvPr/>
          </p:nvSpPr>
          <p:spPr bwMode="auto">
            <a:xfrm>
              <a:off x="2362200" y="1828800"/>
              <a:ext cx="4365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eaLnBrk="1" hangingPunct="1"/>
              <a:r>
                <a:rPr lang="en-US" sz="1800"/>
                <a:t>T</a:t>
              </a:r>
              <a:r>
                <a:rPr lang="en-US" sz="1800" baseline="-25000"/>
                <a:t>H</a:t>
              </a:r>
            </a:p>
          </p:txBody>
        </p:sp>
        <p:sp>
          <p:nvSpPr>
            <p:cNvPr id="20" name="TextBox 19"/>
            <p:cNvSpPr txBox="1">
              <a:spLocks noChangeArrowheads="1"/>
            </p:cNvSpPr>
            <p:nvPr/>
          </p:nvSpPr>
          <p:spPr bwMode="auto">
            <a:xfrm>
              <a:off x="2362200" y="3352800"/>
              <a:ext cx="4365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eaLnBrk="1" hangingPunct="1"/>
              <a:r>
                <a:rPr lang="en-US" sz="1800"/>
                <a:t>T</a:t>
              </a:r>
              <a:r>
                <a:rPr lang="en-US" sz="1800" baseline="-25000"/>
                <a:t>C</a:t>
              </a:r>
            </a:p>
          </p:txBody>
        </p:sp>
        <p:grpSp>
          <p:nvGrpSpPr>
            <p:cNvPr id="21" name="Group 20"/>
            <p:cNvGrpSpPr>
              <a:grpSpLocks/>
            </p:cNvGrpSpPr>
            <p:nvPr/>
          </p:nvGrpSpPr>
          <p:grpSpPr bwMode="auto">
            <a:xfrm>
              <a:off x="3962400" y="3200400"/>
              <a:ext cx="363538" cy="827088"/>
              <a:chOff x="3962400" y="3200400"/>
              <a:chExt cx="363538" cy="827088"/>
            </a:xfrm>
          </p:grpSpPr>
          <p:sp>
            <p:nvSpPr>
              <p:cNvPr id="24" name="TextBox 23"/>
              <p:cNvSpPr txBox="1">
                <a:spLocks noChangeArrowheads="1"/>
              </p:cNvSpPr>
              <p:nvPr/>
            </p:nvSpPr>
            <p:spPr bwMode="auto">
              <a:xfrm>
                <a:off x="3962400" y="3657600"/>
                <a:ext cx="3635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eaLnBrk="1" hangingPunct="1"/>
                <a:r>
                  <a:rPr lang="en-US" sz="1800"/>
                  <a:t>Q</a:t>
                </a:r>
              </a:p>
            </p:txBody>
          </p:sp>
          <p:cxnSp>
            <p:nvCxnSpPr>
              <p:cNvPr id="25" name="Straight Arrow Connector 24"/>
              <p:cNvCxnSpPr>
                <a:cxnSpLocks noChangeShapeType="1"/>
              </p:cNvCxnSpPr>
              <p:nvPr/>
            </p:nvCxnSpPr>
            <p:spPr bwMode="auto">
              <a:xfrm rot="5400000" flipH="1" flipV="1">
                <a:off x="3962400" y="3429000"/>
                <a:ext cx="457200" cy="0"/>
              </a:xfrm>
              <a:prstGeom prst="straightConnector1">
                <a:avLst/>
              </a:prstGeom>
              <a:noFill/>
              <a:ln w="25400">
                <a:solidFill>
                  <a:schemeClr val="tx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grpSp>
        <p:sp>
          <p:nvSpPr>
            <p:cNvPr id="22" name="TextBox 21"/>
            <p:cNvSpPr txBox="1">
              <a:spLocks noChangeArrowheads="1"/>
            </p:cNvSpPr>
            <p:nvPr/>
          </p:nvSpPr>
          <p:spPr bwMode="auto">
            <a:xfrm>
              <a:off x="3200400" y="4343400"/>
              <a:ext cx="3857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eaLnBrk="1" hangingPunct="1"/>
              <a:r>
                <a:rPr lang="en-US" sz="1800"/>
                <a:t>s</a:t>
              </a:r>
              <a:r>
                <a:rPr lang="en-US" sz="1800" baseline="-25000"/>
                <a:t>1</a:t>
              </a:r>
              <a:endParaRPr lang="en-US" sz="1800"/>
            </a:p>
          </p:txBody>
        </p:sp>
        <p:sp>
          <p:nvSpPr>
            <p:cNvPr id="23" name="TextBox 22"/>
            <p:cNvSpPr txBox="1">
              <a:spLocks noChangeArrowheads="1"/>
            </p:cNvSpPr>
            <p:nvPr/>
          </p:nvSpPr>
          <p:spPr bwMode="auto">
            <a:xfrm>
              <a:off x="4953000" y="4343400"/>
              <a:ext cx="3857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eaLnBrk="1" hangingPunct="1"/>
              <a:r>
                <a:rPr lang="en-US" sz="1800"/>
                <a:t>s</a:t>
              </a:r>
              <a:r>
                <a:rPr lang="en-US" sz="1800" baseline="-25000"/>
                <a:t>2</a:t>
              </a:r>
              <a:endParaRPr lang="en-US" sz="1800"/>
            </a:p>
          </p:txBody>
        </p:sp>
      </p:grpSp>
      <p:sp>
        <p:nvSpPr>
          <p:cNvPr id="27" name="Content Placeholder 7"/>
          <p:cNvSpPr>
            <a:spLocks noGrp="1"/>
          </p:cNvSpPr>
          <p:nvPr>
            <p:ph idx="10"/>
          </p:nvPr>
        </p:nvSpPr>
        <p:spPr>
          <a:xfrm>
            <a:off x="24290" y="5229200"/>
            <a:ext cx="8991600" cy="1138238"/>
          </a:xfrm>
        </p:spPr>
        <p:txBody>
          <a:bodyPr/>
          <a:lstStyle/>
          <a:p>
            <a:r>
              <a:rPr lang="en-US" sz="2400" dirty="0">
                <a:solidFill>
                  <a:srgbClr val="000000"/>
                </a:solidFill>
                <a:ea typeface="ＭＳ Ｐゴシック" charset="0"/>
                <a:cs typeface="ＭＳ Ｐゴシック" charset="0"/>
              </a:rPr>
              <a:t>How do we describe the performance of such a cycle?</a:t>
            </a:r>
          </a:p>
        </p:txBody>
      </p:sp>
    </p:spTree>
    <p:extLst>
      <p:ext uri="{BB962C8B-B14F-4D97-AF65-F5344CB8AC3E}">
        <p14:creationId xmlns:p14="http://schemas.microsoft.com/office/powerpoint/2010/main" val="296337317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ea typeface="ＭＳ Ｐゴシック" pitchFamily="34" charset="-128"/>
              </a:rPr>
              <a:t>Coefficient of Performance </a:t>
            </a:r>
            <a:br>
              <a:rPr lang="en-US" dirty="0">
                <a:latin typeface="Arial" pitchFamily="34" charset="0"/>
                <a:ea typeface="ＭＳ Ｐゴシック" pitchFamily="34" charset="-128"/>
              </a:rPr>
            </a:br>
            <a:r>
              <a:rPr lang="en-US" dirty="0">
                <a:latin typeface="Arial" pitchFamily="34" charset="0"/>
                <a:ea typeface="ＭＳ Ｐゴシック" pitchFamily="34" charset="-128"/>
              </a:rPr>
              <a:t>&amp; the Carnot Cycle</a:t>
            </a:r>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12</a:t>
            </a:fld>
            <a:endParaRPr lang="sv-SE" dirty="0"/>
          </a:p>
        </p:txBody>
      </p:sp>
      <p:sp>
        <p:nvSpPr>
          <p:cNvPr id="5" name="Content Placeholder 2"/>
          <p:cNvSpPr>
            <a:spLocks noGrp="1"/>
          </p:cNvSpPr>
          <p:nvPr>
            <p:ph idx="1"/>
          </p:nvPr>
        </p:nvSpPr>
        <p:spPr/>
        <p:txBody>
          <a:bodyPr>
            <a:normAutofit lnSpcReduction="10000"/>
          </a:bodyPr>
          <a:lstStyle/>
          <a:p>
            <a:r>
              <a:rPr lang="en-US" sz="2400" dirty="0">
                <a:solidFill>
                  <a:srgbClr val="000000"/>
                </a:solidFill>
                <a:latin typeface="Arial" pitchFamily="34" charset="0"/>
                <a:ea typeface="ＭＳ Ｐゴシック" pitchFamily="34" charset="-128"/>
              </a:rPr>
              <a:t>Coefficient of Performance: the heat absorbed from the cold sink divided by the net work required to remove this heat</a:t>
            </a:r>
          </a:p>
          <a:p>
            <a:endParaRPr lang="en-US" dirty="0">
              <a:solidFill>
                <a:srgbClr val="000000"/>
              </a:solidFill>
              <a:latin typeface="Arial" pitchFamily="34" charset="0"/>
              <a:ea typeface="ＭＳ Ｐゴシック" pitchFamily="34" charset="-128"/>
            </a:endParaRPr>
          </a:p>
          <a:p>
            <a:endParaRPr lang="en-US" dirty="0">
              <a:solidFill>
                <a:srgbClr val="000000"/>
              </a:solidFill>
              <a:latin typeface="Arial" pitchFamily="34" charset="0"/>
              <a:ea typeface="ＭＳ Ｐゴシック" pitchFamily="34" charset="-128"/>
            </a:endParaRPr>
          </a:p>
          <a:p>
            <a:endParaRPr lang="en-US" dirty="0">
              <a:solidFill>
                <a:srgbClr val="000000"/>
              </a:solidFill>
              <a:latin typeface="Arial" pitchFamily="34" charset="0"/>
              <a:ea typeface="ＭＳ Ｐゴシック" pitchFamily="34" charset="-128"/>
            </a:endParaRPr>
          </a:p>
          <a:p>
            <a:pPr lvl="1"/>
            <a:r>
              <a:rPr lang="en-US" dirty="0">
                <a:solidFill>
                  <a:srgbClr val="000000"/>
                </a:solidFill>
                <a:latin typeface="Arial" pitchFamily="34" charset="0"/>
                <a:ea typeface="ＭＳ Ｐゴシック" pitchFamily="34" charset="-128"/>
              </a:rPr>
              <a:t>Minus sign takes into account that the heat absorbed by the cycle is positive while the work done is negative</a:t>
            </a:r>
          </a:p>
          <a:p>
            <a:pPr lvl="1"/>
            <a:r>
              <a:rPr lang="en-US" dirty="0">
                <a:solidFill>
                  <a:srgbClr val="000000"/>
                </a:solidFill>
                <a:latin typeface="Arial" pitchFamily="34" charset="0"/>
                <a:ea typeface="ＭＳ Ｐゴシック" pitchFamily="34" charset="-128"/>
              </a:rPr>
              <a:t>For the ideal (and in practice unachievable) Carnot cycle it can be shown that:</a:t>
            </a:r>
            <a:endParaRPr lang="en-US" baseline="30000" dirty="0">
              <a:solidFill>
                <a:srgbClr val="000000"/>
              </a:solidFill>
              <a:latin typeface="Arial" pitchFamily="34" charset="0"/>
              <a:ea typeface="ＭＳ Ｐゴシック" pitchFamily="34" charset="-128"/>
            </a:endParaRPr>
          </a:p>
          <a:p>
            <a:pPr lvl="1"/>
            <a:endParaRPr lang="en-US" dirty="0">
              <a:latin typeface="Arial" pitchFamily="34" charset="0"/>
              <a:ea typeface="ＭＳ Ｐゴシック" pitchFamily="34" charset="-128"/>
            </a:endParaRPr>
          </a:p>
          <a:p>
            <a:endParaRPr lang="en-US" baseline="30000" dirty="0">
              <a:latin typeface="Arial" pitchFamily="34" charset="0"/>
              <a:ea typeface="ＭＳ Ｐゴシック" pitchFamily="34" charset="-128"/>
            </a:endParaRPr>
          </a:p>
          <a:p>
            <a:pPr lvl="1"/>
            <a:endParaRPr lang="en-US" dirty="0">
              <a:latin typeface="Arial" pitchFamily="34" charset="0"/>
              <a:ea typeface="ＭＳ Ｐゴシック" pitchFamily="34" charset="-128"/>
            </a:endParaRPr>
          </a:p>
          <a:p>
            <a:endParaRPr lang="en-US" dirty="0"/>
          </a:p>
        </p:txBody>
      </p:sp>
      <p:graphicFrame>
        <p:nvGraphicFramePr>
          <p:cNvPr id="6" name="Object 2"/>
          <p:cNvGraphicFramePr>
            <a:graphicFrameLocks noChangeAspect="1"/>
          </p:cNvGraphicFramePr>
          <p:nvPr>
            <p:extLst>
              <p:ext uri="{D42A27DB-BD31-4B8C-83A1-F6EECF244321}">
                <p14:modId xmlns:p14="http://schemas.microsoft.com/office/powerpoint/2010/main" val="2275937278"/>
              </p:ext>
            </p:extLst>
          </p:nvPr>
        </p:nvGraphicFramePr>
        <p:xfrm>
          <a:off x="2483768" y="2420888"/>
          <a:ext cx="2898775" cy="1371600"/>
        </p:xfrm>
        <a:graphic>
          <a:graphicData uri="http://schemas.openxmlformats.org/presentationml/2006/ole">
            <mc:AlternateContent xmlns:mc="http://schemas.openxmlformats.org/markup-compatibility/2006">
              <mc:Choice xmlns:v="urn:schemas-microsoft-com:vml" Requires="v">
                <p:oleObj spid="_x0000_s47198" name="Equation" r:id="rId3" imgW="1663560" imgH="787320" progId="Equation.3">
                  <p:embed/>
                </p:oleObj>
              </mc:Choice>
              <mc:Fallback>
                <p:oleObj name="Equation" r:id="rId3" imgW="1663560" imgH="78732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2420888"/>
                        <a:ext cx="2898775" cy="1371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4"/>
          <p:cNvGraphicFramePr>
            <a:graphicFrameLocks noChangeAspect="1"/>
          </p:cNvGraphicFramePr>
          <p:nvPr>
            <p:extLst>
              <p:ext uri="{D42A27DB-BD31-4B8C-83A1-F6EECF244321}">
                <p14:modId xmlns:p14="http://schemas.microsoft.com/office/powerpoint/2010/main" val="1791382403"/>
              </p:ext>
            </p:extLst>
          </p:nvPr>
        </p:nvGraphicFramePr>
        <p:xfrm>
          <a:off x="3131840" y="5949280"/>
          <a:ext cx="2935288" cy="762000"/>
        </p:xfrm>
        <a:graphic>
          <a:graphicData uri="http://schemas.openxmlformats.org/presentationml/2006/ole">
            <mc:AlternateContent xmlns:mc="http://schemas.openxmlformats.org/markup-compatibility/2006">
              <mc:Choice xmlns:v="urn:schemas-microsoft-com:vml" Requires="v">
                <p:oleObj spid="_x0000_s47199" name="Equation" r:id="rId5" imgW="1663560" imgH="431640" progId="Equation.3">
                  <p:embed/>
                </p:oleObj>
              </mc:Choice>
              <mc:Fallback>
                <p:oleObj name="Equation" r:id="rId5" imgW="1663560" imgH="4316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31840" y="5949280"/>
                        <a:ext cx="2935288"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371075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ea typeface="ＭＳ Ｐゴシック" pitchFamily="34" charset="-128"/>
              </a:rPr>
              <a:t>Coefficient of Performance </a:t>
            </a:r>
            <a:br>
              <a:rPr lang="en-US" dirty="0">
                <a:latin typeface="Arial" pitchFamily="34" charset="0"/>
                <a:ea typeface="ＭＳ Ｐゴシック" pitchFamily="34" charset="-128"/>
              </a:rPr>
            </a:br>
            <a:r>
              <a:rPr lang="en-US" dirty="0">
                <a:latin typeface="Arial" pitchFamily="34" charset="0"/>
                <a:ea typeface="ＭＳ Ｐゴシック" pitchFamily="34" charset="-128"/>
              </a:rPr>
              <a:t>&amp; the Carnot Cycle</a:t>
            </a:r>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13</a:t>
            </a:fld>
            <a:endParaRPr lang="sv-SE" dirty="0"/>
          </a:p>
        </p:txBody>
      </p:sp>
      <p:sp>
        <p:nvSpPr>
          <p:cNvPr id="7" name="Content Placeholder 1"/>
          <p:cNvSpPr>
            <a:spLocks noGrp="1"/>
          </p:cNvSpPr>
          <p:nvPr>
            <p:ph idx="1"/>
          </p:nvPr>
        </p:nvSpPr>
        <p:spPr>
          <a:xfrm>
            <a:off x="228600" y="1524000"/>
            <a:ext cx="8686800" cy="4929336"/>
          </a:xfrm>
        </p:spPr>
        <p:txBody>
          <a:bodyPr>
            <a:normAutofit fontScale="70000" lnSpcReduction="20000"/>
          </a:bodyPr>
          <a:lstStyle/>
          <a:p>
            <a:pPr marL="342900" indent="-342900">
              <a:lnSpc>
                <a:spcPct val="110000"/>
              </a:lnSpc>
              <a:buFont typeface="Arial"/>
              <a:buChar char="•"/>
            </a:pPr>
            <a:r>
              <a:rPr lang="en-US" sz="2600" dirty="0" smtClean="0">
                <a:solidFill>
                  <a:srgbClr val="000000"/>
                </a:solidFill>
                <a:latin typeface="Arial" pitchFamily="34" charset="0"/>
                <a:ea typeface="ＭＳ Ｐゴシック" pitchFamily="34" charset="-128"/>
              </a:rPr>
              <a:t>For a plant operating between room 300 K and 4.2 K, the Carnot COP is </a:t>
            </a:r>
          </a:p>
          <a:p>
            <a:pPr marL="0" indent="0">
              <a:lnSpc>
                <a:spcPct val="110000"/>
              </a:lnSpc>
              <a:buNone/>
            </a:pPr>
            <a:r>
              <a:rPr lang="en-US" sz="2600" dirty="0" smtClean="0">
                <a:solidFill>
                  <a:srgbClr val="000000"/>
                </a:solidFill>
                <a:latin typeface="Arial" pitchFamily="34" charset="0"/>
                <a:ea typeface="ＭＳ Ｐゴシック" pitchFamily="34" charset="-128"/>
              </a:rPr>
              <a:t>4.2/( 300 – 4.2) or 0.0142</a:t>
            </a:r>
          </a:p>
          <a:p>
            <a:pPr marL="342900" indent="-342900">
              <a:lnSpc>
                <a:spcPct val="110000"/>
              </a:lnSpc>
              <a:buFont typeface="Arial"/>
              <a:buChar char="•"/>
            </a:pPr>
            <a:r>
              <a:rPr lang="en-US" sz="2600" dirty="0" smtClean="0">
                <a:solidFill>
                  <a:srgbClr val="000000"/>
                </a:solidFill>
                <a:latin typeface="Arial" pitchFamily="34" charset="0"/>
                <a:ea typeface="ＭＳ Ｐゴシック" pitchFamily="34" charset="-128"/>
              </a:rPr>
              <a:t>The Carnot cycle is the ideal case. It is the best you can do without violating the laws of thermodynamics</a:t>
            </a:r>
          </a:p>
          <a:p>
            <a:pPr marL="342900" indent="-342900">
              <a:lnSpc>
                <a:spcPct val="110000"/>
              </a:lnSpc>
              <a:buFont typeface="Arial"/>
              <a:buChar char="•"/>
            </a:pPr>
            <a:r>
              <a:rPr lang="en-US" sz="2600" dirty="0" smtClean="0">
                <a:solidFill>
                  <a:srgbClr val="000000"/>
                </a:solidFill>
                <a:latin typeface="Arial" pitchFamily="34" charset="0"/>
                <a:ea typeface="ＭＳ Ｐゴシック" pitchFamily="34" charset="-128"/>
              </a:rPr>
              <a:t>Note that the form of the Carnot COP shows  that you have a better COP (thus a more efficient process or refrigerator) if T</a:t>
            </a:r>
            <a:r>
              <a:rPr lang="en-US" sz="2600" baseline="-25000" dirty="0" smtClean="0">
                <a:solidFill>
                  <a:srgbClr val="000000"/>
                </a:solidFill>
                <a:latin typeface="Arial" pitchFamily="34" charset="0"/>
                <a:ea typeface="ＭＳ Ｐゴシック" pitchFamily="34" charset="-128"/>
              </a:rPr>
              <a:t>C</a:t>
            </a:r>
            <a:r>
              <a:rPr lang="en-US" sz="2600" dirty="0" smtClean="0">
                <a:solidFill>
                  <a:srgbClr val="000000"/>
                </a:solidFill>
                <a:latin typeface="Arial" pitchFamily="34" charset="0"/>
                <a:ea typeface="ＭＳ Ｐゴシック" pitchFamily="34" charset="-128"/>
              </a:rPr>
              <a:t> is large</a:t>
            </a:r>
          </a:p>
          <a:p>
            <a:pPr marL="0" indent="0">
              <a:lnSpc>
                <a:spcPct val="110000"/>
              </a:lnSpc>
              <a:buNone/>
            </a:pPr>
            <a:endParaRPr lang="en-US" sz="2600" dirty="0" smtClean="0">
              <a:solidFill>
                <a:srgbClr val="000000"/>
              </a:solidFill>
              <a:latin typeface="Arial" pitchFamily="34" charset="0"/>
              <a:ea typeface="ＭＳ Ｐゴシック" pitchFamily="34" charset="-128"/>
            </a:endParaRPr>
          </a:p>
          <a:p>
            <a:pPr marL="800100" lvl="1" indent="-342900">
              <a:lnSpc>
                <a:spcPct val="110000"/>
              </a:lnSpc>
              <a:buFont typeface="Arial"/>
              <a:buChar char="•"/>
            </a:pPr>
            <a:r>
              <a:rPr lang="en-US" sz="2600" dirty="0" smtClean="0">
                <a:solidFill>
                  <a:srgbClr val="FF0000"/>
                </a:solidFill>
                <a:latin typeface="Arial" pitchFamily="34" charset="0"/>
                <a:ea typeface="ＭＳ Ｐゴシック" pitchFamily="34" charset="-128"/>
              </a:rPr>
              <a:t>It is always thermodynamically more efficient to intercept heat (provide cooling) at higher temperatures</a:t>
            </a:r>
          </a:p>
          <a:p>
            <a:pPr lvl="1">
              <a:lnSpc>
                <a:spcPct val="110000"/>
              </a:lnSpc>
            </a:pPr>
            <a:endParaRPr lang="en-US" sz="2600" dirty="0" smtClean="0">
              <a:solidFill>
                <a:srgbClr val="000000"/>
              </a:solidFill>
              <a:latin typeface="Arial" pitchFamily="34" charset="0"/>
              <a:ea typeface="ＭＳ Ｐゴシック" pitchFamily="34" charset="-128"/>
            </a:endParaRPr>
          </a:p>
          <a:p>
            <a:pPr marL="800100" lvl="1" indent="-342900">
              <a:lnSpc>
                <a:spcPct val="110000"/>
              </a:lnSpc>
              <a:buFont typeface="Arial"/>
              <a:buChar char="•"/>
            </a:pPr>
            <a:r>
              <a:rPr lang="en-US" sz="2600" dirty="0" smtClean="0">
                <a:solidFill>
                  <a:srgbClr val="000000"/>
                </a:solidFill>
                <a:latin typeface="Arial" pitchFamily="34" charset="0"/>
                <a:ea typeface="ＭＳ Ｐゴシック" pitchFamily="34" charset="-128"/>
              </a:rPr>
              <a:t>This fact drives a lot of cryogenic design</a:t>
            </a:r>
          </a:p>
          <a:p>
            <a:pPr lvl="1">
              <a:lnSpc>
                <a:spcPct val="110000"/>
              </a:lnSpc>
            </a:pPr>
            <a:endParaRPr lang="en-US" sz="2600" dirty="0" smtClean="0">
              <a:solidFill>
                <a:srgbClr val="000000"/>
              </a:solidFill>
              <a:latin typeface="Arial" pitchFamily="34" charset="0"/>
              <a:ea typeface="ＭＳ Ｐゴシック" pitchFamily="34" charset="-128"/>
            </a:endParaRPr>
          </a:p>
          <a:p>
            <a:pPr marL="342900" indent="-342900">
              <a:lnSpc>
                <a:spcPct val="110000"/>
              </a:lnSpc>
              <a:buFont typeface="Arial"/>
              <a:buChar char="•"/>
            </a:pPr>
            <a:r>
              <a:rPr lang="en-US" sz="2600" dirty="0" smtClean="0">
                <a:solidFill>
                  <a:srgbClr val="000000"/>
                </a:solidFill>
                <a:latin typeface="Arial" pitchFamily="34" charset="0"/>
                <a:ea typeface="ＭＳ Ｐゴシック" pitchFamily="34" charset="-128"/>
              </a:rPr>
              <a:t>In practice, we generally discuss the inverse of the COP because this allows us to describe the number of watts of work required to provide 1 Watt of cooling at a given temperature. For a Carnot cycle providing cooling at 4.2 K. This is </a:t>
            </a:r>
            <a:r>
              <a:rPr lang="en-US" sz="2600" b="1" dirty="0" smtClean="0">
                <a:solidFill>
                  <a:srgbClr val="000000"/>
                </a:solidFill>
                <a:latin typeface="Arial" pitchFamily="34" charset="0"/>
                <a:ea typeface="ＭＳ Ｐゴシック" pitchFamily="34" charset="-128"/>
              </a:rPr>
              <a:t>70 W/W</a:t>
            </a:r>
          </a:p>
          <a:p>
            <a:pPr marL="800100" lvl="1" indent="-342900">
              <a:lnSpc>
                <a:spcPct val="110000"/>
              </a:lnSpc>
              <a:buFont typeface="Arial"/>
              <a:buChar char="•"/>
            </a:pPr>
            <a:r>
              <a:rPr lang="en-US" sz="2600" dirty="0" smtClean="0">
                <a:solidFill>
                  <a:srgbClr val="000000"/>
                </a:solidFill>
                <a:latin typeface="Arial" pitchFamily="34" charset="0"/>
                <a:ea typeface="ＭＳ Ｐゴシック" pitchFamily="34" charset="-128"/>
              </a:rPr>
              <a:t>People will frequently and incorrectly refer to this as a COP as well</a:t>
            </a:r>
            <a:endParaRPr lang="en-US" dirty="0" smtClean="0">
              <a:latin typeface="Arial" pitchFamily="34" charset="0"/>
              <a:ea typeface="ＭＳ Ｐゴシック" pitchFamily="34" charset="-128"/>
            </a:endParaRPr>
          </a:p>
          <a:p>
            <a:pPr marL="342900" indent="-342900">
              <a:lnSpc>
                <a:spcPct val="70000"/>
              </a:lnSpc>
              <a:buFont typeface="Arial"/>
              <a:buChar char="•"/>
            </a:pPr>
            <a:endParaRPr lang="en-US" dirty="0" smtClean="0">
              <a:latin typeface="Arial" pitchFamily="34" charset="0"/>
              <a:ea typeface="ＭＳ Ｐゴシック" pitchFamily="34" charset="-128"/>
            </a:endParaRPr>
          </a:p>
        </p:txBody>
      </p:sp>
    </p:spTree>
    <p:extLst>
      <p:ext uri="{BB962C8B-B14F-4D97-AF65-F5344CB8AC3E}">
        <p14:creationId xmlns:p14="http://schemas.microsoft.com/office/powerpoint/2010/main" val="322609245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ea typeface="ＭＳ Ｐゴシック" pitchFamily="34" charset="-128"/>
              </a:rPr>
              <a:t>Carnot Cycles &amp; the Real World</a:t>
            </a:r>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14</a:t>
            </a:fld>
            <a:endParaRPr lang="sv-SE" dirty="0"/>
          </a:p>
        </p:txBody>
      </p:sp>
      <p:sp>
        <p:nvSpPr>
          <p:cNvPr id="5" name="Content Placeholder 1"/>
          <p:cNvSpPr>
            <a:spLocks noGrp="1"/>
          </p:cNvSpPr>
          <p:nvPr>
            <p:ph idx="1"/>
          </p:nvPr>
        </p:nvSpPr>
        <p:spPr>
          <a:xfrm>
            <a:off x="457200" y="1600200"/>
            <a:ext cx="8579296" cy="4781128"/>
          </a:xfrm>
        </p:spPr>
        <p:txBody>
          <a:bodyPr>
            <a:normAutofit fontScale="77500" lnSpcReduction="20000"/>
          </a:bodyPr>
          <a:lstStyle/>
          <a:p>
            <a:pPr marL="342900" indent="-342900">
              <a:lnSpc>
                <a:spcPct val="110000"/>
              </a:lnSpc>
              <a:buFont typeface="Arial"/>
              <a:buChar char="•"/>
            </a:pPr>
            <a:r>
              <a:rPr lang="en-US" dirty="0" smtClean="0">
                <a:solidFill>
                  <a:srgbClr val="000000"/>
                </a:solidFill>
                <a:latin typeface="Arial" pitchFamily="34" charset="0"/>
                <a:ea typeface="ＭＳ Ｐゴシック" pitchFamily="34" charset="-128"/>
              </a:rPr>
              <a:t>Can we build a real machine using a Carnot cycle? In a word </a:t>
            </a:r>
            <a:r>
              <a:rPr lang="en-US" u="sng" dirty="0" smtClean="0">
                <a:solidFill>
                  <a:srgbClr val="000000"/>
                </a:solidFill>
                <a:latin typeface="Arial" pitchFamily="34" charset="0"/>
                <a:ea typeface="ＭＳ Ｐゴシック" pitchFamily="34" charset="-128"/>
              </a:rPr>
              <a:t>NO</a:t>
            </a:r>
          </a:p>
          <a:p>
            <a:pPr marL="342900" indent="-342900">
              <a:lnSpc>
                <a:spcPct val="110000"/>
              </a:lnSpc>
              <a:buFont typeface="Arial"/>
              <a:buChar char="•"/>
            </a:pPr>
            <a:r>
              <a:rPr lang="en-US" dirty="0" smtClean="0">
                <a:solidFill>
                  <a:srgbClr val="000000"/>
                </a:solidFill>
                <a:latin typeface="Arial" pitchFamily="34" charset="0"/>
                <a:ea typeface="ＭＳ Ｐゴシック" pitchFamily="34" charset="-128"/>
              </a:rPr>
              <a:t>Why?</a:t>
            </a:r>
          </a:p>
          <a:p>
            <a:pPr marL="800100" lvl="1" indent="-342900">
              <a:lnSpc>
                <a:spcPct val="110000"/>
              </a:lnSpc>
              <a:buFont typeface="Arial"/>
              <a:buChar char="•"/>
            </a:pPr>
            <a:r>
              <a:rPr lang="en-US" dirty="0" smtClean="0">
                <a:solidFill>
                  <a:srgbClr val="000000"/>
                </a:solidFill>
                <a:latin typeface="Arial" pitchFamily="34" charset="0"/>
                <a:ea typeface="ＭＳ Ｐゴシック" pitchFamily="34" charset="-128"/>
              </a:rPr>
              <a:t>Compressing a fluid isothermally is very hard to achieve, Normally the fluid is compressed and then cooled back down to 300 K</a:t>
            </a:r>
          </a:p>
          <a:p>
            <a:pPr marL="800100" lvl="1" indent="-342900">
              <a:lnSpc>
                <a:spcPct val="110000"/>
              </a:lnSpc>
              <a:buFont typeface="Arial"/>
              <a:buChar char="•"/>
            </a:pPr>
            <a:r>
              <a:rPr lang="en-US" dirty="0" smtClean="0">
                <a:solidFill>
                  <a:srgbClr val="000000"/>
                </a:solidFill>
                <a:latin typeface="Arial" pitchFamily="34" charset="0"/>
                <a:ea typeface="ＭＳ Ｐゴシック" pitchFamily="34" charset="-128"/>
              </a:rPr>
              <a:t>Expanding or compressing fluid </a:t>
            </a:r>
            <a:r>
              <a:rPr lang="en-US" dirty="0" err="1" smtClean="0">
                <a:solidFill>
                  <a:srgbClr val="000000"/>
                </a:solidFill>
                <a:latin typeface="Arial" pitchFamily="34" charset="0"/>
                <a:ea typeface="ＭＳ Ｐゴシック" pitchFamily="34" charset="-128"/>
              </a:rPr>
              <a:t>isentropically</a:t>
            </a:r>
            <a:r>
              <a:rPr lang="en-US" dirty="0" smtClean="0">
                <a:solidFill>
                  <a:srgbClr val="000000"/>
                </a:solidFill>
                <a:latin typeface="Arial" pitchFamily="34" charset="0"/>
                <a:ea typeface="ＭＳ Ｐゴシック" pitchFamily="34" charset="-128"/>
              </a:rPr>
              <a:t> is basically impossible</a:t>
            </a:r>
          </a:p>
          <a:p>
            <a:pPr marL="800100" lvl="1" indent="-342900">
              <a:lnSpc>
                <a:spcPct val="110000"/>
              </a:lnSpc>
              <a:buFont typeface="Arial"/>
              <a:buChar char="•"/>
            </a:pPr>
            <a:r>
              <a:rPr lang="en-US" dirty="0" smtClean="0">
                <a:solidFill>
                  <a:srgbClr val="000000"/>
                </a:solidFill>
                <a:latin typeface="Arial" pitchFamily="34" charset="0"/>
                <a:ea typeface="ＭＳ Ｐゴシック" pitchFamily="34" charset="-128"/>
              </a:rPr>
              <a:t>We can absorb heat into a boiling fluid isothermally but not with out irreversible losses</a:t>
            </a:r>
          </a:p>
          <a:p>
            <a:pPr marL="800100" lvl="1" indent="-342900">
              <a:lnSpc>
                <a:spcPct val="110000"/>
              </a:lnSpc>
              <a:buFont typeface="Arial"/>
              <a:buChar char="•"/>
            </a:pPr>
            <a:endParaRPr lang="en-US" dirty="0" smtClean="0">
              <a:solidFill>
                <a:srgbClr val="000000"/>
              </a:solidFill>
              <a:latin typeface="Arial" pitchFamily="34" charset="0"/>
              <a:ea typeface="ＭＳ Ｐゴシック" pitchFamily="34" charset="-128"/>
            </a:endParaRPr>
          </a:p>
          <a:p>
            <a:pPr marL="342900" indent="-342900">
              <a:lnSpc>
                <a:spcPct val="110000"/>
              </a:lnSpc>
              <a:buFont typeface="Arial"/>
              <a:buChar char="•"/>
            </a:pPr>
            <a:r>
              <a:rPr lang="en-US" dirty="0" smtClean="0">
                <a:solidFill>
                  <a:srgbClr val="000000"/>
                </a:solidFill>
                <a:latin typeface="Arial" pitchFamily="34" charset="0"/>
                <a:ea typeface="ＭＳ Ｐゴシック" pitchFamily="34" charset="-128"/>
              </a:rPr>
              <a:t>How close can we get to Carnot? We define the Figure of Merit (FOM) as: </a:t>
            </a:r>
          </a:p>
          <a:p>
            <a:pPr marL="800100" lvl="1" indent="-342900">
              <a:lnSpc>
                <a:spcPct val="110000"/>
              </a:lnSpc>
              <a:buFont typeface="Arial"/>
              <a:buChar char="•"/>
            </a:pPr>
            <a:endParaRPr lang="en-US" dirty="0" smtClean="0">
              <a:solidFill>
                <a:srgbClr val="000000"/>
              </a:solidFill>
              <a:latin typeface="Arial" pitchFamily="34" charset="0"/>
              <a:ea typeface="ＭＳ Ｐゴシック" pitchFamily="34" charset="-128"/>
            </a:endParaRPr>
          </a:p>
          <a:p>
            <a:pPr marL="800100" lvl="1" indent="-342900">
              <a:lnSpc>
                <a:spcPct val="110000"/>
              </a:lnSpc>
              <a:buFont typeface="Arial"/>
              <a:buChar char="•"/>
            </a:pPr>
            <a:endParaRPr lang="en-US" dirty="0" smtClean="0">
              <a:solidFill>
                <a:srgbClr val="000000"/>
              </a:solidFill>
              <a:latin typeface="Arial" pitchFamily="34" charset="0"/>
              <a:ea typeface="ＭＳ Ｐゴシック" pitchFamily="34" charset="-128"/>
            </a:endParaRPr>
          </a:p>
          <a:p>
            <a:pPr marL="800100" lvl="1" indent="-342900">
              <a:lnSpc>
                <a:spcPct val="110000"/>
              </a:lnSpc>
              <a:buFont typeface="Arial"/>
              <a:buChar char="•"/>
            </a:pPr>
            <a:r>
              <a:rPr lang="en-US" dirty="0" smtClean="0">
                <a:solidFill>
                  <a:srgbClr val="000000"/>
                </a:solidFill>
                <a:latin typeface="Arial" pitchFamily="34" charset="0"/>
                <a:ea typeface="ＭＳ Ｐゴシック" pitchFamily="34" charset="-128"/>
              </a:rPr>
              <a:t>	We also speak in terms of “percent Carnot” i.e. FOM of 0.2 is 20% Carnot</a:t>
            </a:r>
          </a:p>
        </p:txBody>
      </p:sp>
      <p:graphicFrame>
        <p:nvGraphicFramePr>
          <p:cNvPr id="6" name="Object 2"/>
          <p:cNvGraphicFramePr>
            <a:graphicFrameLocks noChangeAspect="1"/>
          </p:cNvGraphicFramePr>
          <p:nvPr>
            <p:extLst>
              <p:ext uri="{D42A27DB-BD31-4B8C-83A1-F6EECF244321}">
                <p14:modId xmlns:p14="http://schemas.microsoft.com/office/powerpoint/2010/main" val="2488443456"/>
              </p:ext>
            </p:extLst>
          </p:nvPr>
        </p:nvGraphicFramePr>
        <p:xfrm>
          <a:off x="3131840" y="4581128"/>
          <a:ext cx="2193925" cy="838200"/>
        </p:xfrm>
        <a:graphic>
          <a:graphicData uri="http://schemas.openxmlformats.org/presentationml/2006/ole">
            <mc:AlternateContent xmlns:mc="http://schemas.openxmlformats.org/markup-compatibility/2006">
              <mc:Choice xmlns:v="urn:schemas-microsoft-com:vml" Requires="v">
                <p:oleObj spid="_x0000_s49200" name="Equation" r:id="rId3" imgW="1130040" imgH="431640" progId="Equation.3">
                  <p:embed/>
                </p:oleObj>
              </mc:Choice>
              <mc:Fallback>
                <p:oleObj name="Equation" r:id="rId3" imgW="1130040" imgH="431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1840" y="4581128"/>
                        <a:ext cx="2193925"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23243490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2"/>
          <p:cNvSpPr>
            <a:spLocks noGrp="1"/>
          </p:cNvSpPr>
          <p:nvPr>
            <p:ph type="title"/>
          </p:nvPr>
        </p:nvSpPr>
        <p:spPr/>
        <p:txBody>
          <a:bodyPr/>
          <a:lstStyle/>
          <a:p>
            <a:r>
              <a:rPr lang="en-US" dirty="0" smtClean="0">
                <a:latin typeface="Arial" pitchFamily="34" charset="0"/>
                <a:ea typeface="ＭＳ Ｐゴシック" pitchFamily="34" charset="-128"/>
              </a:rPr>
              <a:t>The real world is sometimes not kind to cryogenic engineers</a:t>
            </a:r>
          </a:p>
        </p:txBody>
      </p:sp>
      <p:pic>
        <p:nvPicPr>
          <p:cNvPr id="25607" name="Picture 2"/>
          <p:cNvPicPr>
            <a:picLocks noGrp="1" noChangeAspect="1" noChangeArrowheads="1"/>
          </p:cNvPicPr>
          <p:nvPr>
            <p:ph idx="1"/>
          </p:nvPr>
        </p:nvPicPr>
        <p:blipFill>
          <a:blip r:embed="rId2" cstate="print"/>
          <a:srcRect l="853" r="853"/>
          <a:stretch>
            <a:fillRect/>
          </a:stretch>
        </p:blipFill>
        <p:spPr>
          <a:xfrm>
            <a:off x="1371600" y="1600200"/>
            <a:ext cx="5943600" cy="3672678"/>
          </a:xfrm>
          <a:noFill/>
        </p:spPr>
      </p:pic>
      <p:sp>
        <p:nvSpPr>
          <p:cNvPr id="25603" name="Content Placeholder 7"/>
          <p:cNvSpPr>
            <a:spLocks noGrp="1"/>
          </p:cNvSpPr>
          <p:nvPr>
            <p:ph idx="4294967295"/>
          </p:nvPr>
        </p:nvSpPr>
        <p:spPr>
          <a:xfrm>
            <a:off x="131700" y="5486400"/>
            <a:ext cx="8991600" cy="838200"/>
          </a:xfrm>
        </p:spPr>
        <p:txBody>
          <a:bodyPr>
            <a:normAutofit fontScale="70000" lnSpcReduction="20000"/>
          </a:bodyPr>
          <a:lstStyle/>
          <a:p>
            <a:r>
              <a:rPr lang="en-US" dirty="0" smtClean="0">
                <a:solidFill>
                  <a:schemeClr val="tx1"/>
                </a:solidFill>
                <a:latin typeface="Arial" pitchFamily="34" charset="0"/>
                <a:ea typeface="ＭＳ Ｐゴシック" pitchFamily="34" charset="-128"/>
              </a:rPr>
              <a:t>These are state of the art helium refrigerators. Note that the best of them (for LHC) runs at about 220 W/W or a FOM of 0.318 or at 32% Carnot</a:t>
            </a:r>
          </a:p>
        </p:txBody>
      </p:sp>
    </p:spTree>
    <p:extLst>
      <p:ext uri="{BB962C8B-B14F-4D97-AF65-F5344CB8AC3E}">
        <p14:creationId xmlns:p14="http://schemas.microsoft.com/office/powerpoint/2010/main" val="419131581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0"/>
                <a:cs typeface="ＭＳ Ｐゴシック" charset="0"/>
              </a:rPr>
              <a:t>Practical Impact of Plant Performance</a:t>
            </a:r>
            <a:endParaRPr lang="en-US" dirty="0"/>
          </a:p>
        </p:txBody>
      </p:sp>
      <p:sp>
        <p:nvSpPr>
          <p:cNvPr id="3" name="Content Placeholder 2"/>
          <p:cNvSpPr>
            <a:spLocks noGrp="1"/>
          </p:cNvSpPr>
          <p:nvPr>
            <p:ph idx="1"/>
          </p:nvPr>
        </p:nvSpPr>
        <p:spPr>
          <a:xfrm>
            <a:off x="457200" y="1600200"/>
            <a:ext cx="8507288" cy="4525963"/>
          </a:xfrm>
        </p:spPr>
        <p:txBody>
          <a:bodyPr>
            <a:normAutofit fontScale="92500"/>
          </a:bodyPr>
          <a:lstStyle/>
          <a:p>
            <a:pPr>
              <a:defRPr/>
            </a:pPr>
            <a:r>
              <a:rPr lang="en-US" dirty="0">
                <a:solidFill>
                  <a:srgbClr val="000000"/>
                </a:solidFill>
                <a:ea typeface="ＭＳ Ｐゴシック" charset="0"/>
                <a:cs typeface="ＭＳ Ｐゴシック" charset="0"/>
              </a:rPr>
              <a:t>How much power does it take to operate a large cryogenic refrigeration plant?</a:t>
            </a:r>
          </a:p>
          <a:p>
            <a:pPr>
              <a:defRPr/>
            </a:pPr>
            <a:r>
              <a:rPr lang="en-US" dirty="0">
                <a:solidFill>
                  <a:srgbClr val="000000"/>
                </a:solidFill>
                <a:ea typeface="ＭＳ Ｐゴシック" charset="0"/>
                <a:cs typeface="ＭＳ Ｐゴシック" charset="0"/>
              </a:rPr>
              <a:t>AT ESS we expect to have a refrigeration plant capable of removing as much as 9.5 kW at 4.5 K. The FOM of the plant is expected to be 0.26</a:t>
            </a:r>
          </a:p>
          <a:p>
            <a:pPr marL="0" indent="0">
              <a:buFont typeface="Wingdings" charset="0"/>
              <a:buNone/>
              <a:defRPr/>
            </a:pPr>
            <a:r>
              <a:rPr lang="en-US" dirty="0">
                <a:solidFill>
                  <a:srgbClr val="000000"/>
                </a:solidFill>
                <a:ea typeface="ＭＳ Ｐゴシック" charset="0"/>
                <a:cs typeface="ＭＳ Ｐゴシック" charset="0"/>
              </a:rPr>
              <a:t>If the plant operates as expected this means we will need:</a:t>
            </a:r>
          </a:p>
          <a:p>
            <a:pPr>
              <a:buFont typeface="Wingdings" charset="0"/>
              <a:buNone/>
              <a:defRPr/>
            </a:pPr>
            <a:r>
              <a:rPr lang="en-US" dirty="0">
                <a:solidFill>
                  <a:srgbClr val="000000"/>
                </a:solidFill>
                <a:ea typeface="ＭＳ Ｐゴシック" charset="0"/>
                <a:cs typeface="ＭＳ Ｐゴシック" charset="0"/>
              </a:rPr>
              <a:t>	(66/0.26) x 9500 = 2.4 MW of mechanical power</a:t>
            </a:r>
          </a:p>
          <a:p>
            <a:pPr>
              <a:defRPr/>
            </a:pPr>
            <a:r>
              <a:rPr lang="en-US" dirty="0">
                <a:solidFill>
                  <a:srgbClr val="000000"/>
                </a:solidFill>
                <a:ea typeface="ＭＳ Ｐゴシック" charset="0"/>
                <a:cs typeface="ＭＳ Ｐゴシック" charset="0"/>
              </a:rPr>
              <a:t>We are adding some additional margin to the electrical power requirements and have asked for at least 2.6 MW available for powering the compressors</a:t>
            </a:r>
          </a:p>
          <a:p>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16</a:t>
            </a:fld>
            <a:endParaRPr lang="sv-SE" dirty="0"/>
          </a:p>
        </p:txBody>
      </p:sp>
    </p:spTree>
    <p:extLst>
      <p:ext uri="{BB962C8B-B14F-4D97-AF65-F5344CB8AC3E}">
        <p14:creationId xmlns:p14="http://schemas.microsoft.com/office/powerpoint/2010/main" val="57189540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0"/>
                <a:cs typeface="ＭＳ Ｐゴシック" charset="0"/>
              </a:rPr>
              <a:t>Joule-Thomson Expansion</a:t>
            </a:r>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17</a:t>
            </a:fld>
            <a:endParaRPr lang="sv-SE" dirty="0"/>
          </a:p>
        </p:txBody>
      </p:sp>
      <p:sp>
        <p:nvSpPr>
          <p:cNvPr id="5" name="Content Placeholder 2"/>
          <p:cNvSpPr>
            <a:spLocks noGrp="1"/>
          </p:cNvSpPr>
          <p:nvPr>
            <p:ph idx="1"/>
          </p:nvPr>
        </p:nvSpPr>
        <p:spPr>
          <a:xfrm>
            <a:off x="34979" y="1556792"/>
            <a:ext cx="8229600" cy="4525963"/>
          </a:xfrm>
        </p:spPr>
        <p:txBody>
          <a:bodyPr>
            <a:normAutofit fontScale="92500" lnSpcReduction="10000"/>
          </a:bodyPr>
          <a:lstStyle/>
          <a:p>
            <a:pPr eaLnBrk="1" hangingPunct="1">
              <a:buFont typeface="Wingdings" pitchFamily="2" charset="2"/>
              <a:buChar char="§"/>
              <a:defRPr/>
            </a:pPr>
            <a:r>
              <a:rPr lang="en-US" dirty="0" smtClean="0">
                <a:solidFill>
                  <a:srgbClr val="000000"/>
                </a:solidFill>
                <a:latin typeface="Arial" pitchFamily="34" charset="0"/>
                <a:ea typeface="ＭＳ Ｐゴシック" pitchFamily="34" charset="-128"/>
              </a:rPr>
              <a:t>Isenthalpic (h=constant) expansion</a:t>
            </a:r>
          </a:p>
          <a:p>
            <a:pPr eaLnBrk="1" hangingPunct="1">
              <a:buFont typeface="Wingdings" pitchFamily="2" charset="2"/>
              <a:buChar char="§"/>
              <a:defRPr/>
            </a:pPr>
            <a:r>
              <a:rPr lang="en-US" dirty="0" smtClean="0">
                <a:solidFill>
                  <a:srgbClr val="000000"/>
                </a:solidFill>
                <a:latin typeface="Arial" pitchFamily="34" charset="0"/>
                <a:ea typeface="ＭＳ Ｐゴシック" pitchFamily="34" charset="-128"/>
              </a:rPr>
              <a:t>Fluid cools as is it is expanded at constant enthalpy through a valve</a:t>
            </a:r>
          </a:p>
          <a:p>
            <a:pPr eaLnBrk="1" hangingPunct="1">
              <a:buFont typeface="Wingdings" pitchFamily="2" charset="2"/>
              <a:buChar char="§"/>
              <a:defRPr/>
            </a:pPr>
            <a:r>
              <a:rPr lang="en-US" dirty="0" smtClean="0">
                <a:solidFill>
                  <a:srgbClr val="000000"/>
                </a:solidFill>
                <a:latin typeface="Arial" pitchFamily="34" charset="0"/>
                <a:ea typeface="ＭＳ Ｐゴシック" pitchFamily="34" charset="-128"/>
              </a:rPr>
              <a:t>However, depending on both the fluid and the temperature, such an expansion can also cause heating.</a:t>
            </a:r>
          </a:p>
          <a:p>
            <a:pPr eaLnBrk="1" hangingPunct="1">
              <a:buFont typeface="Wingdings" pitchFamily="2" charset="2"/>
              <a:buChar char="§"/>
              <a:defRPr/>
            </a:pPr>
            <a:r>
              <a:rPr lang="en-US" dirty="0" smtClean="0">
                <a:solidFill>
                  <a:srgbClr val="000000"/>
                </a:solidFill>
                <a:latin typeface="Arial" pitchFamily="34" charset="0"/>
                <a:ea typeface="ＭＳ Ｐゴシック" pitchFamily="34" charset="-128"/>
              </a:rPr>
              <a:t>Define the Joule-Thomson expansion coefficient</a:t>
            </a:r>
          </a:p>
          <a:p>
            <a:pPr eaLnBrk="1" hangingPunct="1">
              <a:buFont typeface="Wingdings" pitchFamily="2" charset="2"/>
              <a:buChar char="§"/>
              <a:defRPr/>
            </a:pPr>
            <a:r>
              <a:rPr lang="en-US" dirty="0" err="1" smtClean="0">
                <a:solidFill>
                  <a:srgbClr val="000000"/>
                </a:solidFill>
                <a:latin typeface="Symbol" pitchFamily="18" charset="2"/>
                <a:ea typeface="ＭＳ Ｐゴシック" pitchFamily="34" charset="-128"/>
              </a:rPr>
              <a:t>m</a:t>
            </a:r>
            <a:r>
              <a:rPr lang="en-US" baseline="-25000" dirty="0" err="1" smtClean="0">
                <a:solidFill>
                  <a:srgbClr val="000000"/>
                </a:solidFill>
                <a:latin typeface="+mj-lt"/>
                <a:ea typeface="ＭＳ Ｐゴシック" pitchFamily="34" charset="-128"/>
              </a:rPr>
              <a:t>j</a:t>
            </a:r>
            <a:r>
              <a:rPr lang="en-US" dirty="0" smtClean="0">
                <a:solidFill>
                  <a:srgbClr val="000000"/>
                </a:solidFill>
                <a:latin typeface="+mj-lt"/>
                <a:ea typeface="ＭＳ Ｐゴシック" pitchFamily="34" charset="-128"/>
              </a:rPr>
              <a:t> must be positive for cooling to occur </a:t>
            </a:r>
          </a:p>
          <a:p>
            <a:pPr eaLnBrk="1" hangingPunct="1">
              <a:buFont typeface="Wingdings" pitchFamily="2" charset="2"/>
              <a:buChar char="§"/>
              <a:defRPr/>
            </a:pPr>
            <a:r>
              <a:rPr lang="en-US" dirty="0" smtClean="0">
                <a:solidFill>
                  <a:srgbClr val="000000"/>
                </a:solidFill>
                <a:latin typeface="+mj-lt"/>
                <a:ea typeface="ＭＳ Ｐゴシック" pitchFamily="34" charset="-128"/>
              </a:rPr>
              <a:t>Cooling by JT expansion has some advantages</a:t>
            </a:r>
          </a:p>
          <a:p>
            <a:pPr lvl="1" eaLnBrk="1" hangingPunct="1">
              <a:buFont typeface="Arial" pitchFamily="34" charset="0"/>
              <a:buChar char="•"/>
              <a:defRPr/>
            </a:pPr>
            <a:r>
              <a:rPr lang="en-US" dirty="0" smtClean="0">
                <a:solidFill>
                  <a:srgbClr val="000000"/>
                </a:solidFill>
                <a:latin typeface="+mj-lt"/>
                <a:ea typeface="ＭＳ Ｐゴシック" pitchFamily="34" charset="-128"/>
              </a:rPr>
              <a:t>No moving parts</a:t>
            </a:r>
          </a:p>
          <a:p>
            <a:pPr lvl="1" eaLnBrk="1" hangingPunct="1">
              <a:buFont typeface="Arial" pitchFamily="34" charset="0"/>
              <a:buChar char="•"/>
              <a:defRPr/>
            </a:pPr>
            <a:r>
              <a:rPr lang="en-US" dirty="0" smtClean="0">
                <a:solidFill>
                  <a:srgbClr val="000000"/>
                </a:solidFill>
                <a:latin typeface="+mj-lt"/>
                <a:ea typeface="ＭＳ Ｐゴシック" pitchFamily="34" charset="-128"/>
              </a:rPr>
              <a:t>Can easily handle two-phase mixtures</a:t>
            </a:r>
            <a:endParaRPr lang="en-US" dirty="0" smtClean="0">
              <a:solidFill>
                <a:srgbClr val="000000"/>
              </a:solidFill>
              <a:latin typeface="Symbol" pitchFamily="18" charset="2"/>
              <a:ea typeface="ＭＳ Ｐゴシック" pitchFamily="34" charset="-128"/>
            </a:endParaRPr>
          </a:p>
          <a:p>
            <a:pPr eaLnBrk="1" hangingPunct="1">
              <a:buFont typeface="Wingdings" pitchFamily="2" charset="2"/>
              <a:buChar char="§"/>
              <a:defRPr/>
            </a:pPr>
            <a:endParaRPr lang="en-US" dirty="0" smtClean="0">
              <a:latin typeface="Arial" pitchFamily="34" charset="0"/>
              <a:ea typeface="ＭＳ Ｐゴシック" pitchFamily="34" charset="-128"/>
            </a:endParaRPr>
          </a:p>
          <a:p>
            <a:pPr lvl="1" eaLnBrk="1" hangingPunct="1">
              <a:buFont typeface="Arial" pitchFamily="34" charset="0"/>
              <a:buNone/>
              <a:defRPr/>
            </a:pPr>
            <a:endParaRPr lang="en-US" dirty="0" smtClean="0">
              <a:latin typeface="Arial" pitchFamily="34" charset="0"/>
              <a:ea typeface="ＭＳ Ｐゴシック" pitchFamily="34" charset="-128"/>
            </a:endParaRPr>
          </a:p>
        </p:txBody>
      </p:sp>
      <p:graphicFrame>
        <p:nvGraphicFramePr>
          <p:cNvPr id="6" name="Object 7"/>
          <p:cNvGraphicFramePr>
            <a:graphicFrameLocks noChangeAspect="1"/>
          </p:cNvGraphicFramePr>
          <p:nvPr>
            <p:extLst>
              <p:ext uri="{D42A27DB-BD31-4B8C-83A1-F6EECF244321}">
                <p14:modId xmlns:p14="http://schemas.microsoft.com/office/powerpoint/2010/main" val="138937286"/>
              </p:ext>
            </p:extLst>
          </p:nvPr>
        </p:nvGraphicFramePr>
        <p:xfrm>
          <a:off x="7668344" y="3645024"/>
          <a:ext cx="1230871" cy="792088"/>
        </p:xfrm>
        <a:graphic>
          <a:graphicData uri="http://schemas.openxmlformats.org/presentationml/2006/ole">
            <mc:AlternateContent xmlns:mc="http://schemas.openxmlformats.org/markup-compatibility/2006">
              <mc:Choice xmlns:v="urn:schemas-microsoft-com:vml" Requires="v">
                <p:oleObj spid="_x0000_s62509" name="Equation" r:id="rId3" imgW="761669" imgH="444307" progId="Equation.3">
                  <p:embed/>
                </p:oleObj>
              </mc:Choice>
              <mc:Fallback>
                <p:oleObj name="Equation" r:id="rId3" imgW="761669" imgH="444307"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8344" y="3645024"/>
                        <a:ext cx="1230871" cy="792088"/>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27966818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0"/>
                <a:cs typeface="ＭＳ Ｐゴシック" charset="0"/>
              </a:rPr>
              <a:t>JT Inversion Curve &amp; Maximum </a:t>
            </a:r>
            <a:br>
              <a:rPr lang="en-US" dirty="0">
                <a:ea typeface="ＭＳ Ｐゴシック" charset="0"/>
                <a:cs typeface="ＭＳ Ｐゴシック" charset="0"/>
              </a:rPr>
            </a:br>
            <a:r>
              <a:rPr lang="en-US" dirty="0">
                <a:ea typeface="ＭＳ Ｐゴシック" charset="0"/>
                <a:cs typeface="ＭＳ Ｐゴシック" charset="0"/>
              </a:rPr>
              <a:t>Inversion Temperatures</a:t>
            </a:r>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18</a:t>
            </a:fld>
            <a:endParaRPr lang="sv-SE" dirty="0"/>
          </a:p>
        </p:txBody>
      </p:sp>
      <p:pic>
        <p:nvPicPr>
          <p:cNvPr id="6" name="Picture 5"/>
          <p:cNvPicPr>
            <a:picLocks noChangeAspect="1"/>
          </p:cNvPicPr>
          <p:nvPr/>
        </p:nvPicPr>
        <p:blipFill>
          <a:blip r:embed="rId2"/>
          <a:stretch>
            <a:fillRect/>
          </a:stretch>
        </p:blipFill>
        <p:spPr>
          <a:xfrm>
            <a:off x="0" y="1700808"/>
            <a:ext cx="4406900" cy="4343400"/>
          </a:xfrm>
          <a:prstGeom prst="rect">
            <a:avLst/>
          </a:prstGeom>
        </p:spPr>
      </p:pic>
      <p:graphicFrame>
        <p:nvGraphicFramePr>
          <p:cNvPr id="7" name="Content Placeholder 9"/>
          <p:cNvGraphicFramePr>
            <a:graphicFrameLocks noGrp="1"/>
          </p:cNvGraphicFramePr>
          <p:nvPr>
            <p:ph idx="11"/>
            <p:extLst>
              <p:ext uri="{D42A27DB-BD31-4B8C-83A1-F6EECF244321}">
                <p14:modId xmlns:p14="http://schemas.microsoft.com/office/powerpoint/2010/main" val="372202329"/>
              </p:ext>
            </p:extLst>
          </p:nvPr>
        </p:nvGraphicFramePr>
        <p:xfrm>
          <a:off x="4211960" y="1700808"/>
          <a:ext cx="4441826" cy="2138139"/>
        </p:xfrm>
        <a:graphic>
          <a:graphicData uri="http://schemas.openxmlformats.org/drawingml/2006/table">
            <a:tbl>
              <a:tblPr firstRow="1" bandRow="1">
                <a:tableStyleId>{5C22544A-7EE6-4342-B048-85BDC9FD1C3A}</a:tableStyleId>
              </a:tblPr>
              <a:tblGrid>
                <a:gridCol w="2220913"/>
                <a:gridCol w="2220913"/>
              </a:tblGrid>
              <a:tr h="654335">
                <a:tc>
                  <a:txBody>
                    <a:bodyPr/>
                    <a:lstStyle/>
                    <a:p>
                      <a:pPr algn="ctr"/>
                      <a:r>
                        <a:rPr lang="en-US" sz="1800" dirty="0" smtClean="0"/>
                        <a:t>Fluid</a:t>
                      </a:r>
                      <a:endParaRPr lang="en-US" sz="1800" dirty="0"/>
                    </a:p>
                  </a:txBody>
                  <a:tcPr marT="45734" marB="45734"/>
                </a:tc>
                <a:tc>
                  <a:txBody>
                    <a:bodyPr/>
                    <a:lstStyle/>
                    <a:p>
                      <a:pPr algn="ctr"/>
                      <a:r>
                        <a:rPr lang="en-US" sz="1800" dirty="0" smtClean="0"/>
                        <a:t>Max</a:t>
                      </a:r>
                      <a:r>
                        <a:rPr lang="en-US" sz="1800" baseline="0" dirty="0" smtClean="0"/>
                        <a:t> Inversion Temperature (K)</a:t>
                      </a:r>
                      <a:endParaRPr lang="en-US" sz="1800" dirty="0"/>
                    </a:p>
                  </a:txBody>
                  <a:tcPr marT="45734" marB="45734"/>
                </a:tc>
              </a:tr>
              <a:tr h="370951">
                <a:tc>
                  <a:txBody>
                    <a:bodyPr/>
                    <a:lstStyle/>
                    <a:p>
                      <a:pPr algn="ctr"/>
                      <a:r>
                        <a:rPr lang="en-US" sz="1800" dirty="0" smtClean="0"/>
                        <a:t>Nitrogen</a:t>
                      </a:r>
                      <a:endParaRPr lang="en-US" sz="1800" dirty="0"/>
                    </a:p>
                  </a:txBody>
                  <a:tcPr marT="45734" marB="45734"/>
                </a:tc>
                <a:tc>
                  <a:txBody>
                    <a:bodyPr/>
                    <a:lstStyle/>
                    <a:p>
                      <a:pPr algn="ctr"/>
                      <a:r>
                        <a:rPr lang="en-US" sz="1800" dirty="0" smtClean="0"/>
                        <a:t>623</a:t>
                      </a:r>
                    </a:p>
                  </a:txBody>
                  <a:tcPr marT="45734" marB="45734"/>
                </a:tc>
              </a:tr>
              <a:tr h="370951">
                <a:tc>
                  <a:txBody>
                    <a:bodyPr/>
                    <a:lstStyle/>
                    <a:p>
                      <a:pPr algn="ctr"/>
                      <a:r>
                        <a:rPr lang="en-US" sz="1800" dirty="0" smtClean="0"/>
                        <a:t>Argon</a:t>
                      </a:r>
                      <a:endParaRPr lang="en-US" sz="1800" dirty="0"/>
                    </a:p>
                  </a:txBody>
                  <a:tcPr marT="45734" marB="45734"/>
                </a:tc>
                <a:tc>
                  <a:txBody>
                    <a:bodyPr/>
                    <a:lstStyle/>
                    <a:p>
                      <a:pPr algn="ctr"/>
                      <a:r>
                        <a:rPr lang="en-US" sz="1800" dirty="0" smtClean="0"/>
                        <a:t>723</a:t>
                      </a:r>
                      <a:endParaRPr lang="en-US" sz="1800" dirty="0"/>
                    </a:p>
                  </a:txBody>
                  <a:tcPr marT="45734" marB="45734"/>
                </a:tc>
              </a:tr>
              <a:tr h="370951">
                <a:tc>
                  <a:txBody>
                    <a:bodyPr/>
                    <a:lstStyle/>
                    <a:p>
                      <a:pPr algn="ctr"/>
                      <a:r>
                        <a:rPr lang="en-US" sz="1800" dirty="0" smtClean="0"/>
                        <a:t>Hydrogen</a:t>
                      </a:r>
                      <a:endParaRPr lang="en-US" sz="1800" dirty="0"/>
                    </a:p>
                  </a:txBody>
                  <a:tcPr marT="45734" marB="45734"/>
                </a:tc>
                <a:tc>
                  <a:txBody>
                    <a:bodyPr/>
                    <a:lstStyle/>
                    <a:p>
                      <a:pPr algn="ctr"/>
                      <a:r>
                        <a:rPr lang="en-US" sz="1800" dirty="0" smtClean="0"/>
                        <a:t>202</a:t>
                      </a:r>
                      <a:endParaRPr lang="en-US" sz="1800" dirty="0"/>
                    </a:p>
                  </a:txBody>
                  <a:tcPr marT="45734" marB="45734"/>
                </a:tc>
              </a:tr>
              <a:tr h="370951">
                <a:tc>
                  <a:txBody>
                    <a:bodyPr/>
                    <a:lstStyle/>
                    <a:p>
                      <a:pPr algn="ctr"/>
                      <a:r>
                        <a:rPr lang="en-US" sz="1800" dirty="0" smtClean="0"/>
                        <a:t>He</a:t>
                      </a:r>
                      <a:endParaRPr lang="en-US" sz="1800" dirty="0"/>
                    </a:p>
                  </a:txBody>
                  <a:tcPr marT="45734" marB="45734"/>
                </a:tc>
                <a:tc>
                  <a:txBody>
                    <a:bodyPr/>
                    <a:lstStyle/>
                    <a:p>
                      <a:pPr algn="ctr"/>
                      <a:r>
                        <a:rPr lang="en-US" sz="1800" dirty="0" smtClean="0"/>
                        <a:t>43</a:t>
                      </a:r>
                      <a:endParaRPr lang="en-US" sz="1800" dirty="0"/>
                    </a:p>
                  </a:txBody>
                  <a:tcPr marT="45734" marB="45734"/>
                </a:tc>
              </a:tr>
            </a:tbl>
          </a:graphicData>
        </a:graphic>
      </p:graphicFrame>
      <p:sp>
        <p:nvSpPr>
          <p:cNvPr id="8" name="Content Placeholder 13"/>
          <p:cNvSpPr>
            <a:spLocks noGrp="1"/>
          </p:cNvSpPr>
          <p:nvPr>
            <p:ph idx="4294967295"/>
          </p:nvPr>
        </p:nvSpPr>
        <p:spPr>
          <a:xfrm>
            <a:off x="4283968" y="4005064"/>
            <a:ext cx="4441825" cy="2433638"/>
          </a:xfrm>
          <a:prstGeom prst="rect">
            <a:avLst/>
          </a:prstGeom>
        </p:spPr>
        <p:txBody>
          <a:bodyPr/>
          <a:lstStyle/>
          <a:p>
            <a:r>
              <a:rPr lang="en-US" sz="2000" dirty="0">
                <a:solidFill>
                  <a:srgbClr val="000000"/>
                </a:solidFill>
                <a:ea typeface="ＭＳ Ｐゴシック" charset="0"/>
                <a:cs typeface="ＭＳ Ｐゴシック" charset="0"/>
              </a:rPr>
              <a:t>Maximum inversion temperature for helium is 43 K</a:t>
            </a:r>
          </a:p>
          <a:p>
            <a:r>
              <a:rPr lang="en-US" sz="2000" dirty="0">
                <a:solidFill>
                  <a:srgbClr val="000000"/>
                </a:solidFill>
                <a:ea typeface="ＭＳ Ｐゴシック" charset="0"/>
                <a:cs typeface="ＭＳ Ｐゴシック" charset="0"/>
              </a:rPr>
              <a:t>Note that below ~ 2 K He again warms on JT expansion</a:t>
            </a:r>
          </a:p>
          <a:p>
            <a:r>
              <a:rPr lang="en-US" sz="2000" dirty="0">
                <a:solidFill>
                  <a:srgbClr val="000000"/>
                </a:solidFill>
                <a:ea typeface="ＭＳ Ｐゴシック" charset="0"/>
                <a:cs typeface="ＭＳ Ｐゴシック" charset="0"/>
              </a:rPr>
              <a:t>Many fluids, such as N</a:t>
            </a:r>
            <a:r>
              <a:rPr lang="en-US" sz="2000" baseline="-25000" dirty="0">
                <a:solidFill>
                  <a:srgbClr val="000000"/>
                </a:solidFill>
                <a:ea typeface="ＭＳ Ｐゴシック" charset="0"/>
                <a:cs typeface="ＭＳ Ｐゴシック" charset="0"/>
              </a:rPr>
              <a:t>2</a:t>
            </a:r>
            <a:r>
              <a:rPr lang="en-US" sz="2000" dirty="0">
                <a:solidFill>
                  <a:srgbClr val="000000"/>
                </a:solidFill>
                <a:ea typeface="ＭＳ Ｐゴシック" charset="0"/>
                <a:cs typeface="ＭＳ Ｐゴシック" charset="0"/>
              </a:rPr>
              <a:t> can be liquefied using JT expansion – JT cycle</a:t>
            </a:r>
            <a:endParaRPr lang="en-US" sz="2000" baseline="-25000" dirty="0">
              <a:solidFill>
                <a:srgbClr val="000000"/>
              </a:solidFill>
              <a:ea typeface="ＭＳ Ｐゴシック" charset="0"/>
              <a:cs typeface="ＭＳ Ｐゴシック" charset="0"/>
            </a:endParaRPr>
          </a:p>
        </p:txBody>
      </p:sp>
      <p:sp>
        <p:nvSpPr>
          <p:cNvPr id="9" name="Content Placeholder 12"/>
          <p:cNvSpPr>
            <a:spLocks noGrp="1"/>
          </p:cNvSpPr>
          <p:nvPr>
            <p:ph idx="12"/>
          </p:nvPr>
        </p:nvSpPr>
        <p:spPr>
          <a:xfrm>
            <a:off x="107504" y="6165304"/>
            <a:ext cx="4419600" cy="300038"/>
          </a:xfrm>
        </p:spPr>
        <p:txBody>
          <a:bodyPr/>
          <a:lstStyle/>
          <a:p>
            <a:pPr algn="ctr">
              <a:buFont typeface="Wingdings" charset="0"/>
              <a:buNone/>
            </a:pPr>
            <a:r>
              <a:rPr lang="en-US" sz="2000" dirty="0">
                <a:solidFill>
                  <a:srgbClr val="000000"/>
                </a:solidFill>
                <a:ea typeface="ＭＳ Ｐゴシック" charset="0"/>
                <a:cs typeface="ＭＳ Ｐゴシック" charset="0"/>
              </a:rPr>
              <a:t>Inversion curve for Helium</a:t>
            </a:r>
          </a:p>
        </p:txBody>
      </p:sp>
    </p:spTree>
    <p:extLst>
      <p:ext uri="{BB962C8B-B14F-4D97-AF65-F5344CB8AC3E}">
        <p14:creationId xmlns:p14="http://schemas.microsoft.com/office/powerpoint/2010/main" val="296180914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0"/>
                <a:cs typeface="ＭＳ Ｐゴシック" charset="0"/>
              </a:rPr>
              <a:t>Practical Large Scale Helium Refrigerators</a:t>
            </a:r>
            <a:br>
              <a:rPr lang="en-US" dirty="0">
                <a:ea typeface="ＭＳ Ｐゴシック" charset="0"/>
                <a:cs typeface="ＭＳ Ｐゴシック" charset="0"/>
              </a:rPr>
            </a:br>
            <a:endParaRPr lang="en-US" dirty="0"/>
          </a:p>
        </p:txBody>
      </p:sp>
      <p:sp>
        <p:nvSpPr>
          <p:cNvPr id="3" name="Content Placeholder 2"/>
          <p:cNvSpPr>
            <a:spLocks noGrp="1"/>
          </p:cNvSpPr>
          <p:nvPr>
            <p:ph idx="1"/>
          </p:nvPr>
        </p:nvSpPr>
        <p:spPr>
          <a:xfrm>
            <a:off x="457200" y="1600200"/>
            <a:ext cx="8579296" cy="4525963"/>
          </a:xfrm>
        </p:spPr>
        <p:txBody>
          <a:bodyPr>
            <a:normAutofit fontScale="92500" lnSpcReduction="20000"/>
          </a:bodyPr>
          <a:lstStyle/>
          <a:p>
            <a:pPr>
              <a:buFont typeface="Wingdings" pitchFamily="2" charset="2"/>
              <a:buChar char="§"/>
              <a:defRPr/>
            </a:pPr>
            <a:r>
              <a:rPr lang="en-US" dirty="0">
                <a:solidFill>
                  <a:srgbClr val="000000"/>
                </a:solidFill>
              </a:rPr>
              <a:t>Modern large scale Helium refrigerators/liquefiers use a variation of the Claude cycle known as the Collins cycle</a:t>
            </a:r>
          </a:p>
          <a:p>
            <a:pPr>
              <a:buFont typeface="Wingdings" pitchFamily="2" charset="2"/>
              <a:buChar char="§"/>
              <a:defRPr/>
            </a:pPr>
            <a:r>
              <a:rPr lang="en-US" dirty="0">
                <a:solidFill>
                  <a:srgbClr val="000000"/>
                </a:solidFill>
              </a:rPr>
              <a:t>The key difference between these cycles and the JT cycle is the addition of  expansion engines (pistons or turbines) that the fluid does work against and thus cools</a:t>
            </a:r>
          </a:p>
          <a:p>
            <a:pPr>
              <a:buFont typeface="Wingdings" pitchFamily="2" charset="2"/>
              <a:buChar char="§"/>
              <a:defRPr/>
            </a:pPr>
            <a:r>
              <a:rPr lang="en-US" dirty="0">
                <a:solidFill>
                  <a:srgbClr val="000000"/>
                </a:solidFill>
              </a:rPr>
              <a:t>The process through these expansion engines may be idealized as Isentropic (s = constant) expansion</a:t>
            </a:r>
          </a:p>
          <a:p>
            <a:pPr lvl="1">
              <a:buFont typeface="Arial" pitchFamily="34" charset="0"/>
              <a:buChar char="•"/>
              <a:defRPr/>
            </a:pPr>
            <a:r>
              <a:rPr lang="en-US" dirty="0">
                <a:solidFill>
                  <a:srgbClr val="000000"/>
                </a:solidFill>
              </a:rPr>
              <a:t>Cooling occurs at any temperature</a:t>
            </a:r>
          </a:p>
          <a:p>
            <a:pPr lvl="1">
              <a:buFont typeface="Arial" pitchFamily="34" charset="0"/>
              <a:buChar char="•"/>
              <a:defRPr/>
            </a:pPr>
            <a:r>
              <a:rPr lang="en-US" dirty="0">
                <a:solidFill>
                  <a:srgbClr val="000000"/>
                </a:solidFill>
                <a:latin typeface="Symbol" pitchFamily="18" charset="2"/>
              </a:rPr>
              <a:t>D</a:t>
            </a:r>
            <a:r>
              <a:rPr lang="en-US" dirty="0">
                <a:solidFill>
                  <a:srgbClr val="000000"/>
                </a:solidFill>
              </a:rPr>
              <a:t>T for a given </a:t>
            </a:r>
            <a:r>
              <a:rPr lang="en-US" dirty="0">
                <a:solidFill>
                  <a:srgbClr val="000000"/>
                </a:solidFill>
                <a:latin typeface="Symbol" pitchFamily="18" charset="2"/>
              </a:rPr>
              <a:t>D</a:t>
            </a:r>
            <a:r>
              <a:rPr lang="en-US" sz="1800" dirty="0">
                <a:solidFill>
                  <a:srgbClr val="000000"/>
                </a:solidFill>
              </a:rPr>
              <a:t>P is much larger than for isenthalpic expansion</a:t>
            </a:r>
          </a:p>
          <a:p>
            <a:pPr>
              <a:buFont typeface="Wingdings" pitchFamily="2" charset="2"/>
              <a:buChar char="§"/>
              <a:defRPr/>
            </a:pPr>
            <a:r>
              <a:rPr lang="en-US" dirty="0">
                <a:solidFill>
                  <a:srgbClr val="000000"/>
                </a:solidFill>
              </a:rPr>
              <a:t>Claude cycle = 1 expansion engine, Collins cycle  = multiple expansion engines</a:t>
            </a:r>
          </a:p>
          <a:p>
            <a:pPr lvl="1">
              <a:buFont typeface="Arial" pitchFamily="34" charset="0"/>
              <a:buChar char="•"/>
              <a:defRPr/>
            </a:pPr>
            <a:r>
              <a:rPr lang="en-US" dirty="0">
                <a:solidFill>
                  <a:srgbClr val="000000"/>
                </a:solidFill>
              </a:rPr>
              <a:t>The post WW II development of the Collins liquefier revolutionized laboratory research in cryogenics</a:t>
            </a:r>
          </a:p>
          <a:p>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19</a:t>
            </a:fld>
            <a:endParaRPr lang="sv-SE" dirty="0"/>
          </a:p>
        </p:txBody>
      </p:sp>
    </p:spTree>
    <p:extLst>
      <p:ext uri="{BB962C8B-B14F-4D97-AF65-F5344CB8AC3E}">
        <p14:creationId xmlns:p14="http://schemas.microsoft.com/office/powerpoint/2010/main" val="45518245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0"/>
                <a:cs typeface="ＭＳ Ｐゴシック" charset="0"/>
              </a:rPr>
              <a:t>Claude Cycle</a:t>
            </a:r>
            <a:endParaRPr lang="en-US" dirty="0"/>
          </a:p>
        </p:txBody>
      </p:sp>
      <p:sp>
        <p:nvSpPr>
          <p:cNvPr id="3" name="Content Placeholder 2"/>
          <p:cNvSpPr>
            <a:spLocks noGrp="1"/>
          </p:cNvSpPr>
          <p:nvPr>
            <p:ph idx="1"/>
          </p:nvPr>
        </p:nvSpPr>
        <p:spPr/>
        <p:txBody>
          <a:bodyPr/>
          <a:lstStyle/>
          <a:p>
            <a:pPr marL="0" indent="0">
              <a:buNone/>
            </a:pPr>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20</a:t>
            </a:fld>
            <a:endParaRPr lang="sv-SE"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382389" y="1784821"/>
            <a:ext cx="4422775" cy="3379788"/>
          </a:xfrm>
          <a:prstGeom prst="rect">
            <a:avLst/>
          </a:prstGeom>
          <a:noFill/>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5148064" y="1484784"/>
            <a:ext cx="3876675" cy="5027612"/>
          </a:xfrm>
          <a:prstGeom prst="rect">
            <a:avLst/>
          </a:prstGeom>
          <a:noFill/>
        </p:spPr>
      </p:pic>
      <p:sp>
        <p:nvSpPr>
          <p:cNvPr id="7" name="TextBox 10"/>
          <p:cNvSpPr txBox="1">
            <a:spLocks noChangeArrowheads="1"/>
          </p:cNvSpPr>
          <p:nvPr/>
        </p:nvSpPr>
        <p:spPr bwMode="auto">
          <a:xfrm>
            <a:off x="2896989" y="5823421"/>
            <a:ext cx="21955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cs typeface="Arial" charset="0"/>
              </a:rPr>
              <a:t>From </a:t>
            </a:r>
            <a:r>
              <a:rPr lang="en-US" sz="1400" u="sng">
                <a:cs typeface="Arial" charset="0"/>
              </a:rPr>
              <a:t>Cryogenic Systems</a:t>
            </a:r>
          </a:p>
          <a:p>
            <a:pPr algn="ctr" eaLnBrk="1" hangingPunct="1"/>
            <a:r>
              <a:rPr lang="en-US" sz="1400">
                <a:cs typeface="Arial" charset="0"/>
              </a:rPr>
              <a:t>R. Barron</a:t>
            </a:r>
          </a:p>
        </p:txBody>
      </p:sp>
    </p:spTree>
    <p:extLst>
      <p:ext uri="{BB962C8B-B14F-4D97-AF65-F5344CB8AC3E}">
        <p14:creationId xmlns:p14="http://schemas.microsoft.com/office/powerpoint/2010/main" val="184232485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a:solidFill>
                  <a:srgbClr val="000000"/>
                </a:solidFill>
                <a:ea typeface="ＭＳ Ｐゴシック" charset="0"/>
                <a:cs typeface="ＭＳ Ｐゴシック" charset="0"/>
              </a:rPr>
              <a:t>Cycle consists of :</a:t>
            </a:r>
          </a:p>
          <a:p>
            <a:pPr>
              <a:buFont typeface="Wingdings" charset="0"/>
              <a:buNone/>
            </a:pPr>
            <a:endParaRPr lang="en-US" b="1" dirty="0">
              <a:solidFill>
                <a:srgbClr val="000000"/>
              </a:solidFill>
              <a:ea typeface="ＭＳ Ｐゴシック" charset="0"/>
              <a:cs typeface="ＭＳ Ｐゴシック" charset="0"/>
            </a:endParaRPr>
          </a:p>
          <a:p>
            <a:pPr lvl="1">
              <a:buFont typeface="Arial" charset="0"/>
              <a:buNone/>
            </a:pPr>
            <a:r>
              <a:rPr lang="en-US" b="1" dirty="0">
                <a:solidFill>
                  <a:srgbClr val="000000"/>
                </a:solidFill>
                <a:ea typeface="ＭＳ Ｐゴシック" charset="0"/>
              </a:rPr>
              <a:t>1) Compression to ~ 16 Bar with cooling back to 300 K + oil removal</a:t>
            </a:r>
          </a:p>
          <a:p>
            <a:pPr lvl="1">
              <a:buFont typeface="Arial" charset="0"/>
              <a:buNone/>
            </a:pPr>
            <a:r>
              <a:rPr lang="en-US" b="1" dirty="0">
                <a:solidFill>
                  <a:srgbClr val="000000"/>
                </a:solidFill>
                <a:ea typeface="ＭＳ Ｐゴシック" charset="0"/>
              </a:rPr>
              <a:t>2) Cooling of  high pressure gas with LN</a:t>
            </a:r>
            <a:r>
              <a:rPr lang="en-US" b="1" baseline="-25000" dirty="0">
                <a:solidFill>
                  <a:srgbClr val="000000"/>
                </a:solidFill>
                <a:ea typeface="ＭＳ Ｐゴシック" charset="0"/>
              </a:rPr>
              <a:t>2</a:t>
            </a:r>
          </a:p>
          <a:p>
            <a:pPr lvl="1">
              <a:buFont typeface="Arial" charset="0"/>
              <a:buNone/>
            </a:pPr>
            <a:r>
              <a:rPr lang="en-US" b="1" dirty="0">
                <a:solidFill>
                  <a:srgbClr val="000000"/>
                </a:solidFill>
                <a:ea typeface="ＭＳ Ｐゴシック" charset="0"/>
              </a:rPr>
              <a:t>3) Isentropic expansion via 2 or more expansion engines</a:t>
            </a:r>
          </a:p>
          <a:p>
            <a:pPr lvl="1">
              <a:buFont typeface="Arial" charset="0"/>
              <a:buNone/>
            </a:pPr>
            <a:r>
              <a:rPr lang="en-US" b="1" dirty="0">
                <a:solidFill>
                  <a:srgbClr val="000000"/>
                </a:solidFill>
                <a:ea typeface="ＭＳ Ｐゴシック" charset="0"/>
              </a:rPr>
              <a:t>4) Cooling of high pressure gas by the cold returning low pressure stream</a:t>
            </a:r>
          </a:p>
          <a:p>
            <a:pPr lvl="1">
              <a:buFont typeface="Arial" charset="0"/>
              <a:buNone/>
            </a:pPr>
            <a:r>
              <a:rPr lang="en-US" b="1" dirty="0">
                <a:solidFill>
                  <a:srgbClr val="000000"/>
                </a:solidFill>
                <a:ea typeface="ＭＳ Ｐゴシック" charset="0"/>
              </a:rPr>
              <a:t>5) Isenthalpic expansion through JT valve</a:t>
            </a:r>
          </a:p>
          <a:p>
            <a:pPr lvl="1">
              <a:buFont typeface="Arial" charset="0"/>
              <a:buNone/>
            </a:pPr>
            <a:r>
              <a:rPr lang="en-US" b="1" dirty="0">
                <a:solidFill>
                  <a:srgbClr val="000000"/>
                </a:solidFill>
                <a:ea typeface="ＭＳ Ｐゴシック" charset="0"/>
              </a:rPr>
              <a:t>6) Return of gas to compressors at just above 1 Bar</a:t>
            </a:r>
            <a:endParaRPr lang="en-US" dirty="0">
              <a:solidFill>
                <a:srgbClr val="000000"/>
              </a:solidFill>
            </a:endParaRPr>
          </a:p>
        </p:txBody>
      </p:sp>
      <p:sp>
        <p:nvSpPr>
          <p:cNvPr id="4" name="Slide Number Placeholder 3"/>
          <p:cNvSpPr>
            <a:spLocks noGrp="1"/>
          </p:cNvSpPr>
          <p:nvPr>
            <p:ph type="sldNum" sz="quarter" idx="12"/>
          </p:nvPr>
        </p:nvSpPr>
        <p:spPr/>
        <p:txBody>
          <a:bodyPr/>
          <a:lstStyle/>
          <a:p>
            <a:fld id="{551115BC-487E-4422-894C-CB7CD3E79223}" type="slidenum">
              <a:rPr lang="sv-SE" smtClean="0"/>
              <a:t>21</a:t>
            </a:fld>
            <a:endParaRPr lang="sv-SE" dirty="0"/>
          </a:p>
        </p:txBody>
      </p:sp>
      <p:sp>
        <p:nvSpPr>
          <p:cNvPr id="5" name="Title 7"/>
          <p:cNvSpPr>
            <a:spLocks noGrp="1"/>
          </p:cNvSpPr>
          <p:nvPr>
            <p:ph type="title"/>
          </p:nvPr>
        </p:nvSpPr>
        <p:spPr/>
        <p:txBody>
          <a:bodyPr/>
          <a:lstStyle/>
          <a:p>
            <a:r>
              <a:rPr lang="en-US" dirty="0">
                <a:ea typeface="ＭＳ Ｐゴシック" charset="0"/>
                <a:cs typeface="ＭＳ Ｐゴシック" charset="0"/>
              </a:rPr>
              <a:t>Collins Cycle</a:t>
            </a:r>
          </a:p>
        </p:txBody>
      </p:sp>
    </p:spTree>
    <p:extLst>
      <p:ext uri="{BB962C8B-B14F-4D97-AF65-F5344CB8AC3E}">
        <p14:creationId xmlns:p14="http://schemas.microsoft.com/office/powerpoint/2010/main" val="354775299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0"/>
                <a:cs typeface="ＭＳ Ｐゴシック" charset="0"/>
              </a:rPr>
              <a:t>CTI 4000 Refrigerator</a:t>
            </a:r>
            <a:br>
              <a:rPr lang="en-US" dirty="0">
                <a:ea typeface="ＭＳ Ｐゴシック" charset="0"/>
                <a:cs typeface="ＭＳ Ｐゴシック" charset="0"/>
              </a:rPr>
            </a:br>
            <a:r>
              <a:rPr lang="en-US" dirty="0">
                <a:ea typeface="ＭＳ Ｐゴシック" charset="0"/>
                <a:cs typeface="ＭＳ Ｐゴシック" charset="0"/>
              </a:rPr>
              <a:t>(early 80</a:t>
            </a:r>
            <a:r>
              <a:rPr lang="ja-JP" altLang="en-US" dirty="0">
                <a:ea typeface="ＭＳ Ｐゴシック" charset="0"/>
                <a:cs typeface="ＭＳ Ｐゴシック" charset="0"/>
              </a:rPr>
              <a:t>’</a:t>
            </a:r>
            <a:r>
              <a:rPr lang="en-US" altLang="ja-JP" dirty="0">
                <a:ea typeface="ＭＳ Ｐゴシック" charset="0"/>
                <a:cs typeface="ＭＳ Ｐゴシック" charset="0"/>
              </a:rPr>
              <a:t>s vintage ~ 1.2 kW @ 4.5 K)</a:t>
            </a:r>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22</a:t>
            </a:fld>
            <a:endParaRPr lang="sv-SE" dirty="0"/>
          </a:p>
        </p:txBody>
      </p:sp>
      <p:pic>
        <p:nvPicPr>
          <p:cNvPr id="5"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67544" y="1628800"/>
            <a:ext cx="3321050" cy="5027613"/>
          </a:xfrm>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4636319" y="1633563"/>
            <a:ext cx="4121150" cy="5027612"/>
          </a:xfrm>
          <a:prstGeom prst="rect">
            <a:avLst/>
          </a:prstGeom>
        </p:spPr>
      </p:pic>
    </p:spTree>
    <p:extLst>
      <p:ext uri="{BB962C8B-B14F-4D97-AF65-F5344CB8AC3E}">
        <p14:creationId xmlns:p14="http://schemas.microsoft.com/office/powerpoint/2010/main" val="299971259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16632"/>
            <a:ext cx="7139136" cy="1143000"/>
          </a:xfrm>
        </p:spPr>
        <p:txBody>
          <a:bodyPr>
            <a:noAutofit/>
          </a:bodyPr>
          <a:lstStyle/>
          <a:p>
            <a:r>
              <a:rPr lang="en-US" sz="2400" dirty="0">
                <a:ea typeface="ＭＳ Ｐゴシック" charset="0"/>
                <a:cs typeface="ＭＳ Ｐゴシック" charset="0"/>
              </a:rPr>
              <a:t>LHC 4.5 K Refrigeration Plant</a:t>
            </a:r>
            <a:br>
              <a:rPr lang="en-US" sz="2400" dirty="0">
                <a:ea typeface="ＭＳ Ｐゴシック" charset="0"/>
                <a:cs typeface="ＭＳ Ｐゴシック" charset="0"/>
              </a:rPr>
            </a:br>
            <a:r>
              <a:rPr lang="en-US" sz="2400" dirty="0">
                <a:ea typeface="ＭＳ Ｐゴシック" charset="0"/>
                <a:cs typeface="ＭＳ Ｐゴシック" charset="0"/>
              </a:rPr>
              <a:t>18 kW @ 4.5 K – produced in ~ 2004</a:t>
            </a:r>
            <a:br>
              <a:rPr lang="en-US" sz="2400" dirty="0">
                <a:ea typeface="ＭＳ Ｐゴシック" charset="0"/>
                <a:cs typeface="ＭＳ Ｐゴシック" charset="0"/>
              </a:rPr>
            </a:br>
            <a:r>
              <a:rPr lang="en-US" sz="2400" dirty="0">
                <a:ea typeface="ＭＳ Ｐゴシック" charset="0"/>
                <a:cs typeface="ＭＳ Ｐゴシック" charset="0"/>
              </a:rPr>
              <a:t>1of 8 required (4 from </a:t>
            </a:r>
            <a:r>
              <a:rPr lang="en-US" sz="2400" dirty="0" err="1">
                <a:ea typeface="ＭＳ Ｐゴシック" charset="0"/>
                <a:cs typeface="ＭＳ Ｐゴシック" charset="0"/>
              </a:rPr>
              <a:t>Linde</a:t>
            </a:r>
            <a:r>
              <a:rPr lang="en-US" sz="2400" dirty="0">
                <a:ea typeface="ＭＳ Ｐゴシック" charset="0"/>
                <a:cs typeface="ＭＳ Ｐゴシック" charset="0"/>
              </a:rPr>
              <a:t>, 4 from Air </a:t>
            </a:r>
            <a:r>
              <a:rPr lang="en-US" sz="2400" dirty="0" err="1">
                <a:ea typeface="ＭＳ Ｐゴシック" charset="0"/>
                <a:cs typeface="ＭＳ Ｐゴシック" charset="0"/>
              </a:rPr>
              <a:t>Liquide</a:t>
            </a:r>
            <a:r>
              <a:rPr lang="en-US" sz="2400" dirty="0">
                <a:ea typeface="ＭＳ Ｐゴシック" charset="0"/>
                <a:cs typeface="ＭＳ Ｐゴシック" charset="0"/>
              </a:rPr>
              <a:t>)</a:t>
            </a:r>
            <a:endParaRPr lang="en-US" sz="2400" dirty="0"/>
          </a:p>
        </p:txBody>
      </p:sp>
      <p:sp>
        <p:nvSpPr>
          <p:cNvPr id="4" name="Slide Number Placeholder 3"/>
          <p:cNvSpPr>
            <a:spLocks noGrp="1"/>
          </p:cNvSpPr>
          <p:nvPr>
            <p:ph type="sldNum" sz="quarter" idx="12"/>
          </p:nvPr>
        </p:nvSpPr>
        <p:spPr/>
        <p:txBody>
          <a:bodyPr/>
          <a:lstStyle/>
          <a:p>
            <a:fld id="{551115BC-487E-4422-894C-CB7CD3E79223}" type="slidenum">
              <a:rPr lang="sv-SE" smtClean="0"/>
              <a:t>23</a:t>
            </a:fld>
            <a:endParaRPr lang="sv-SE" dirty="0"/>
          </a:p>
        </p:txBody>
      </p:sp>
      <p:pic>
        <p:nvPicPr>
          <p:cNvPr id="5"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79512" y="1412776"/>
            <a:ext cx="3168352" cy="5337325"/>
          </a:xfrm>
          <a:noFill/>
        </p:spPr>
      </p:pic>
      <p:sp>
        <p:nvSpPr>
          <p:cNvPr id="6" name="Content Placeholder 6"/>
          <p:cNvSpPr txBox="1">
            <a:spLocks/>
          </p:cNvSpPr>
          <p:nvPr/>
        </p:nvSpPr>
        <p:spPr>
          <a:xfrm>
            <a:off x="4101207" y="1797058"/>
            <a:ext cx="4422775" cy="5027612"/>
          </a:xfrm>
          <a:prstGeom prst="rect">
            <a:avLst/>
          </a:prstGeom>
        </p:spPr>
        <p:txBody>
          <a:bodyPr vert="horz" lIns="91440" tIns="45720" rIns="91440" bIns="45720" rtlCol="0" anchor="ctr"/>
          <a:lstStyle>
            <a:defPPr>
              <a:defRPr lang="sv-SE"/>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dirty="0" smtClean="0">
                <a:solidFill>
                  <a:srgbClr val="000000"/>
                </a:solidFill>
                <a:ea typeface="ＭＳ Ｐゴシック" charset="0"/>
                <a:cs typeface="ＭＳ Ｐゴシック" charset="0"/>
              </a:rPr>
              <a:t>Note:</a:t>
            </a:r>
          </a:p>
          <a:p>
            <a:pPr lvl="1"/>
            <a:r>
              <a:rPr lang="en-US" sz="2000" dirty="0" smtClean="0">
                <a:solidFill>
                  <a:srgbClr val="000000"/>
                </a:solidFill>
                <a:ea typeface="ＭＳ Ｐゴシック" charset="0"/>
              </a:rPr>
              <a:t>Large number of expansion turbines – some in series with HP stream</a:t>
            </a:r>
          </a:p>
          <a:p>
            <a:pPr lvl="1"/>
            <a:r>
              <a:rPr lang="en-US" sz="2000" dirty="0" smtClean="0">
                <a:solidFill>
                  <a:srgbClr val="000000"/>
                </a:solidFill>
                <a:ea typeface="ＭＳ Ｐゴシック" charset="0"/>
              </a:rPr>
              <a:t>Medium pressure return</a:t>
            </a:r>
          </a:p>
          <a:p>
            <a:pPr lvl="1"/>
            <a:r>
              <a:rPr lang="en-US" sz="2000" dirty="0" smtClean="0">
                <a:solidFill>
                  <a:srgbClr val="000000"/>
                </a:solidFill>
                <a:ea typeface="ＭＳ Ｐゴシック" charset="0"/>
              </a:rPr>
              <a:t>Heat loads at intermediate temperatures</a:t>
            </a:r>
          </a:p>
          <a:p>
            <a:pPr lvl="1"/>
            <a:r>
              <a:rPr lang="en-US" sz="2000" dirty="0" smtClean="0">
                <a:solidFill>
                  <a:srgbClr val="000000"/>
                </a:solidFill>
                <a:ea typeface="ＭＳ Ｐゴシック" charset="0"/>
              </a:rPr>
              <a:t>Designed to have high % Carnot</a:t>
            </a:r>
          </a:p>
          <a:p>
            <a:pPr lvl="1">
              <a:buFont typeface="Arial" charset="0"/>
              <a:buNone/>
            </a:pPr>
            <a:r>
              <a:rPr lang="en-US" sz="2000" dirty="0" smtClean="0">
                <a:solidFill>
                  <a:srgbClr val="000000"/>
                </a:solidFill>
                <a:ea typeface="ＭＳ Ｐゴシック" charset="0"/>
              </a:rPr>
              <a:t>(roughly 30%)</a:t>
            </a:r>
            <a:endParaRPr lang="en-US" sz="2000" dirty="0">
              <a:solidFill>
                <a:srgbClr val="000000"/>
              </a:solidFill>
              <a:ea typeface="ＭＳ Ｐゴシック" charset="0"/>
            </a:endParaRPr>
          </a:p>
        </p:txBody>
      </p:sp>
    </p:spTree>
    <p:extLst>
      <p:ext uri="{BB962C8B-B14F-4D97-AF65-F5344CB8AC3E}">
        <p14:creationId xmlns:p14="http://schemas.microsoft.com/office/powerpoint/2010/main" val="222816323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0"/>
                <a:cs typeface="ＭＳ Ｐゴシック" charset="0"/>
              </a:rPr>
              <a:t>Refrigerators vs. Liquefiers</a:t>
            </a:r>
            <a:endParaRPr lang="en-US" dirty="0"/>
          </a:p>
        </p:txBody>
      </p:sp>
      <p:sp>
        <p:nvSpPr>
          <p:cNvPr id="3" name="Content Placeholder 2"/>
          <p:cNvSpPr>
            <a:spLocks noGrp="1"/>
          </p:cNvSpPr>
          <p:nvPr>
            <p:ph idx="1"/>
          </p:nvPr>
        </p:nvSpPr>
        <p:spPr/>
        <p:txBody>
          <a:bodyPr>
            <a:normAutofit fontScale="92500" lnSpcReduction="10000"/>
          </a:bodyPr>
          <a:lstStyle/>
          <a:p>
            <a:r>
              <a:rPr lang="en-US" u="sng" dirty="0">
                <a:solidFill>
                  <a:srgbClr val="000000"/>
                </a:solidFill>
                <a:ea typeface="ＭＳ Ｐゴシック" charset="0"/>
                <a:cs typeface="ＭＳ Ｐゴシック" charset="0"/>
              </a:rPr>
              <a:t>Refrigerators</a:t>
            </a:r>
            <a:r>
              <a:rPr lang="en-US" dirty="0">
                <a:solidFill>
                  <a:srgbClr val="000000"/>
                </a:solidFill>
                <a:ea typeface="ＭＳ Ｐゴシック" charset="0"/>
                <a:cs typeface="ＭＳ Ｐゴシック" charset="0"/>
              </a:rPr>
              <a:t> are closed cycle systems</a:t>
            </a:r>
          </a:p>
          <a:p>
            <a:pPr lvl="1"/>
            <a:r>
              <a:rPr lang="en-US" dirty="0">
                <a:solidFill>
                  <a:srgbClr val="000000"/>
                </a:solidFill>
                <a:ea typeface="ＭＳ Ｐゴシック" charset="0"/>
              </a:rPr>
              <a:t>They provide cooling and can create liquids but all the mass flow is returned to the start of the cycle</a:t>
            </a:r>
          </a:p>
          <a:p>
            <a:pPr lvl="1"/>
            <a:r>
              <a:rPr lang="en-US" dirty="0">
                <a:solidFill>
                  <a:srgbClr val="000000"/>
                </a:solidFill>
                <a:ea typeface="ＭＳ Ｐゴシック" charset="0"/>
              </a:rPr>
              <a:t>Such systems are said to have </a:t>
            </a:r>
            <a:r>
              <a:rPr lang="ja-JP" altLang="en-US" dirty="0">
                <a:solidFill>
                  <a:srgbClr val="000000"/>
                </a:solidFill>
                <a:ea typeface="ＭＳ Ｐゴシック" charset="0"/>
              </a:rPr>
              <a:t>“</a:t>
            </a:r>
            <a:r>
              <a:rPr lang="en-US" altLang="ja-JP" dirty="0">
                <a:solidFill>
                  <a:srgbClr val="000000"/>
                </a:solidFill>
                <a:ea typeface="ＭＳ Ｐゴシック" charset="0"/>
              </a:rPr>
              <a:t>balanced flow</a:t>
            </a:r>
            <a:r>
              <a:rPr lang="ja-JP" altLang="en-US" dirty="0">
                <a:solidFill>
                  <a:srgbClr val="000000"/>
                </a:solidFill>
                <a:ea typeface="ＭＳ Ｐゴシック" charset="0"/>
              </a:rPr>
              <a:t>”</a:t>
            </a:r>
            <a:endParaRPr lang="en-US" altLang="ja-JP" dirty="0">
              <a:solidFill>
                <a:srgbClr val="000000"/>
              </a:solidFill>
              <a:ea typeface="ＭＳ Ｐゴシック" charset="0"/>
            </a:endParaRPr>
          </a:p>
          <a:p>
            <a:r>
              <a:rPr lang="en-US" u="sng" dirty="0">
                <a:solidFill>
                  <a:srgbClr val="000000"/>
                </a:solidFill>
                <a:ea typeface="ＭＳ Ｐゴシック" charset="0"/>
                <a:cs typeface="ＭＳ Ｐゴシック" charset="0"/>
              </a:rPr>
              <a:t>Liquefiers</a:t>
            </a:r>
            <a:r>
              <a:rPr lang="en-US" dirty="0">
                <a:solidFill>
                  <a:srgbClr val="000000"/>
                </a:solidFill>
                <a:ea typeface="ＭＳ Ｐゴシック" charset="0"/>
                <a:cs typeface="ＭＳ Ｐゴシック" charset="0"/>
              </a:rPr>
              <a:t> are open cycle systems</a:t>
            </a:r>
          </a:p>
          <a:p>
            <a:pPr lvl="1"/>
            <a:r>
              <a:rPr lang="en-US" dirty="0">
                <a:solidFill>
                  <a:srgbClr val="000000"/>
                </a:solidFill>
                <a:ea typeface="ＭＳ Ｐゴシック" charset="0"/>
              </a:rPr>
              <a:t>They provide a liquid which is then drawn off and used elsewhere</a:t>
            </a:r>
          </a:p>
          <a:p>
            <a:pPr lvl="1"/>
            <a:r>
              <a:rPr lang="en-US" dirty="0">
                <a:solidFill>
                  <a:srgbClr val="000000"/>
                </a:solidFill>
                <a:ea typeface="ＭＳ Ｐゴシック" charset="0"/>
              </a:rPr>
              <a:t>These have </a:t>
            </a:r>
            <a:r>
              <a:rPr lang="ja-JP" altLang="en-US" dirty="0">
                <a:solidFill>
                  <a:srgbClr val="000000"/>
                </a:solidFill>
                <a:ea typeface="ＭＳ Ｐゴシック" charset="0"/>
              </a:rPr>
              <a:t>“</a:t>
            </a:r>
            <a:r>
              <a:rPr lang="en-US" altLang="ja-JP" dirty="0">
                <a:solidFill>
                  <a:srgbClr val="000000"/>
                </a:solidFill>
                <a:ea typeface="ＭＳ Ｐゴシック" charset="0"/>
              </a:rPr>
              <a:t>unbalanced flows</a:t>
            </a:r>
            <a:r>
              <a:rPr lang="ja-JP" altLang="en-US" dirty="0">
                <a:solidFill>
                  <a:srgbClr val="000000"/>
                </a:solidFill>
                <a:ea typeface="ＭＳ Ｐゴシック" charset="0"/>
              </a:rPr>
              <a:t>”</a:t>
            </a:r>
            <a:r>
              <a:rPr lang="en-US" altLang="ja-JP" dirty="0">
                <a:solidFill>
                  <a:srgbClr val="000000"/>
                </a:solidFill>
                <a:ea typeface="ＭＳ Ｐゴシック" charset="0"/>
              </a:rPr>
              <a:t> the amount of mass returned to the start of the cycle is less than the amount that started by the mass that was converted to liquid. </a:t>
            </a:r>
          </a:p>
          <a:p>
            <a:pPr lvl="1"/>
            <a:r>
              <a:rPr lang="en-US" dirty="0">
                <a:solidFill>
                  <a:srgbClr val="000000"/>
                </a:solidFill>
                <a:ea typeface="ＭＳ Ｐゴシック" charset="0"/>
              </a:rPr>
              <a:t>In order to keep the cycle running this mass would have to be added as room temperature gas.</a:t>
            </a:r>
          </a:p>
          <a:p>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24</a:t>
            </a:fld>
            <a:endParaRPr lang="sv-SE" dirty="0"/>
          </a:p>
        </p:txBody>
      </p:sp>
    </p:spTree>
    <p:extLst>
      <p:ext uri="{BB962C8B-B14F-4D97-AF65-F5344CB8AC3E}">
        <p14:creationId xmlns:p14="http://schemas.microsoft.com/office/powerpoint/2010/main" val="104673472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0"/>
                <a:cs typeface="ＭＳ Ｐゴシック" charset="0"/>
              </a:rPr>
              <a:t>Refrigerators vs. Liquefiers</a:t>
            </a:r>
            <a:endParaRPr lang="en-US" dirty="0"/>
          </a:p>
        </p:txBody>
      </p:sp>
      <p:sp>
        <p:nvSpPr>
          <p:cNvPr id="3" name="Content Placeholder 2"/>
          <p:cNvSpPr>
            <a:spLocks noGrp="1"/>
          </p:cNvSpPr>
          <p:nvPr>
            <p:ph idx="1"/>
          </p:nvPr>
        </p:nvSpPr>
        <p:spPr/>
        <p:txBody>
          <a:bodyPr>
            <a:normAutofit fontScale="92500"/>
          </a:bodyPr>
          <a:lstStyle/>
          <a:p>
            <a:r>
              <a:rPr lang="en-US" dirty="0">
                <a:solidFill>
                  <a:srgbClr val="000000"/>
                </a:solidFill>
                <a:ea typeface="ＭＳ Ｐゴシック" charset="0"/>
                <a:cs typeface="ＭＳ Ｐゴシック" charset="0"/>
              </a:rPr>
              <a:t>In practice, this distinction is less clear cut</a:t>
            </a:r>
          </a:p>
          <a:p>
            <a:pPr lvl="1"/>
            <a:r>
              <a:rPr lang="en-US" dirty="0">
                <a:solidFill>
                  <a:srgbClr val="000000"/>
                </a:solidFill>
                <a:ea typeface="ＭＳ Ｐゴシック" charset="0"/>
              </a:rPr>
              <a:t>Modern cryogenic plants can operate either as refrigerators or liquefiers and in fact, generally operate as a mixture of the two.</a:t>
            </a:r>
          </a:p>
          <a:p>
            <a:pPr lvl="1"/>
            <a:r>
              <a:rPr lang="en-US" dirty="0">
                <a:solidFill>
                  <a:srgbClr val="000000"/>
                </a:solidFill>
                <a:ea typeface="ＭＳ Ｐゴシック" charset="0"/>
              </a:rPr>
              <a:t>We talk about refrigeration loads &amp; liquefaction loads</a:t>
            </a:r>
          </a:p>
          <a:p>
            <a:pPr lvl="1"/>
            <a:r>
              <a:rPr lang="en-US" dirty="0">
                <a:solidFill>
                  <a:srgbClr val="000000"/>
                </a:solidFill>
                <a:ea typeface="ＭＳ Ｐゴシック" charset="0"/>
              </a:rPr>
              <a:t>A key issue is at what temperature is the boil off gas from a cryogenic liquid returned to the cycle?</a:t>
            </a:r>
          </a:p>
          <a:p>
            <a:pPr lvl="2"/>
            <a:r>
              <a:rPr lang="en-US" dirty="0">
                <a:solidFill>
                  <a:srgbClr val="000000"/>
                </a:solidFill>
                <a:ea typeface="ヒラギノ角ゴ Pro W3" charset="0"/>
                <a:cs typeface="ヒラギノ角ゴ Pro W3" charset="0"/>
              </a:rPr>
              <a:t>If brought back at a cryogenic temperature and used to cool incoming warmer gas then this is a refrigeration load</a:t>
            </a:r>
          </a:p>
          <a:p>
            <a:pPr lvl="2"/>
            <a:r>
              <a:rPr lang="en-US" dirty="0">
                <a:solidFill>
                  <a:srgbClr val="000000"/>
                </a:solidFill>
                <a:ea typeface="ヒラギノ角ゴ Pro W3" charset="0"/>
                <a:cs typeface="ヒラギノ角ゴ Pro W3" charset="0"/>
              </a:rPr>
              <a:t>If brought back warm and not used to cool incoming warmer gas this is a liquefaction load</a:t>
            </a:r>
          </a:p>
          <a:p>
            <a:r>
              <a:rPr lang="en-US" dirty="0">
                <a:solidFill>
                  <a:srgbClr val="000000"/>
                </a:solidFill>
                <a:ea typeface="ＭＳ Ｐゴシック" charset="0"/>
                <a:cs typeface="ＭＳ Ｐゴシック" charset="0"/>
              </a:rPr>
              <a:t>The thermodynamic rules are the same for refrigerators and liquefiers</a:t>
            </a:r>
          </a:p>
          <a:p>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25</a:t>
            </a:fld>
            <a:endParaRPr lang="sv-SE" dirty="0"/>
          </a:p>
        </p:txBody>
      </p:sp>
    </p:spTree>
    <p:extLst>
      <p:ext uri="{BB962C8B-B14F-4D97-AF65-F5344CB8AC3E}">
        <p14:creationId xmlns:p14="http://schemas.microsoft.com/office/powerpoint/2010/main" val="286659619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0"/>
                <a:cs typeface="ＭＳ Ｐゴシック" charset="0"/>
              </a:rPr>
              <a:t>Consider the cooling of a superconducting magnet and its current leads </a:t>
            </a:r>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26</a:t>
            </a:fld>
            <a:endParaRPr lang="sv-SE" dirty="0"/>
          </a:p>
        </p:txBody>
      </p:sp>
      <p:pic>
        <p:nvPicPr>
          <p:cNvPr id="5" name="Picture 4"/>
          <p:cNvPicPr>
            <a:picLocks noChangeAspect="1"/>
          </p:cNvPicPr>
          <p:nvPr/>
        </p:nvPicPr>
        <p:blipFill>
          <a:blip r:embed="rId2"/>
          <a:stretch>
            <a:fillRect/>
          </a:stretch>
        </p:blipFill>
        <p:spPr>
          <a:xfrm>
            <a:off x="317500" y="1600200"/>
            <a:ext cx="8496300" cy="3657600"/>
          </a:xfrm>
          <a:prstGeom prst="rect">
            <a:avLst/>
          </a:prstGeom>
        </p:spPr>
      </p:pic>
    </p:spTree>
    <p:extLst>
      <p:ext uri="{BB962C8B-B14F-4D97-AF65-F5344CB8AC3E}">
        <p14:creationId xmlns:p14="http://schemas.microsoft.com/office/powerpoint/2010/main" val="36151206"/>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 </a:t>
            </a:r>
            <a:r>
              <a:rPr lang="en-US" smtClean="0"/>
              <a:t>II (Superfluid Helium)</a:t>
            </a:r>
            <a:endParaRPr lang="en-US"/>
          </a:p>
        </p:txBody>
      </p:sp>
      <p:sp>
        <p:nvSpPr>
          <p:cNvPr id="3" name="Content Placeholder 2"/>
          <p:cNvSpPr>
            <a:spLocks noGrp="1"/>
          </p:cNvSpPr>
          <p:nvPr>
            <p:ph idx="1"/>
          </p:nvPr>
        </p:nvSpPr>
        <p:spPr/>
        <p:txBody>
          <a:bodyPr/>
          <a:lstStyle/>
          <a:p>
            <a:r>
              <a:rPr lang="en-US" dirty="0">
                <a:solidFill>
                  <a:schemeClr val="tx1"/>
                </a:solidFill>
                <a:ea typeface="ＭＳ Ｐゴシック" charset="0"/>
                <a:cs typeface="ＭＳ Ｐゴシック" charset="0"/>
              </a:rPr>
              <a:t>2</a:t>
            </a:r>
            <a:r>
              <a:rPr lang="en-US" baseline="30000" dirty="0">
                <a:solidFill>
                  <a:schemeClr val="tx1"/>
                </a:solidFill>
                <a:ea typeface="ＭＳ Ｐゴシック" charset="0"/>
                <a:cs typeface="ＭＳ Ｐゴシック" charset="0"/>
              </a:rPr>
              <a:t>nd</a:t>
            </a:r>
            <a:r>
              <a:rPr lang="en-US" dirty="0">
                <a:solidFill>
                  <a:schemeClr val="tx1"/>
                </a:solidFill>
                <a:ea typeface="ＭＳ Ｐゴシック" charset="0"/>
                <a:cs typeface="ＭＳ Ｐゴシック" charset="0"/>
              </a:rPr>
              <a:t> liquid phase of helium (hence He II)</a:t>
            </a:r>
          </a:p>
          <a:p>
            <a:r>
              <a:rPr lang="en-US" dirty="0">
                <a:solidFill>
                  <a:schemeClr val="tx1"/>
                </a:solidFill>
                <a:ea typeface="ＭＳ Ｐゴシック" charset="0"/>
                <a:cs typeface="ＭＳ Ｐゴシック" charset="0"/>
              </a:rPr>
              <a:t>Phase transition is 2</a:t>
            </a:r>
            <a:r>
              <a:rPr lang="en-US" baseline="30000" dirty="0">
                <a:solidFill>
                  <a:schemeClr val="tx1"/>
                </a:solidFill>
                <a:ea typeface="ＭＳ Ｐゴシック" charset="0"/>
                <a:cs typeface="ＭＳ Ｐゴシック" charset="0"/>
              </a:rPr>
              <a:t>nd</a:t>
            </a:r>
            <a:r>
              <a:rPr lang="en-US" dirty="0">
                <a:solidFill>
                  <a:schemeClr val="tx1"/>
                </a:solidFill>
                <a:ea typeface="ＭＳ Ｐゴシック" charset="0"/>
                <a:cs typeface="ＭＳ Ｐゴシック" charset="0"/>
              </a:rPr>
              <a:t> order (no latent heat) but there is a discontinuity in the specific heat  (</a:t>
            </a:r>
            <a:r>
              <a:rPr lang="en-US" dirty="0">
                <a:solidFill>
                  <a:schemeClr val="tx1"/>
                </a:solidFill>
                <a:latin typeface="Symbol" charset="0"/>
                <a:ea typeface="ＭＳ Ｐゴシック" charset="0"/>
                <a:cs typeface="ＭＳ Ｐゴシック" charset="0"/>
              </a:rPr>
              <a:t>l</a:t>
            </a:r>
            <a:r>
              <a:rPr lang="en-US" dirty="0">
                <a:solidFill>
                  <a:schemeClr val="tx1"/>
                </a:solidFill>
                <a:ea typeface="ＭＳ Ｐゴシック" charset="0"/>
                <a:cs typeface="ＭＳ Ｐゴシック" charset="0"/>
              </a:rPr>
              <a:t> transition)</a:t>
            </a:r>
          </a:p>
          <a:p>
            <a:r>
              <a:rPr lang="en-US" dirty="0" err="1">
                <a:solidFill>
                  <a:schemeClr val="tx1"/>
                </a:solidFill>
                <a:ea typeface="ＭＳ Ｐゴシック" charset="0"/>
                <a:cs typeface="ＭＳ Ｐゴシック" charset="0"/>
              </a:rPr>
              <a:t>T</a:t>
            </a:r>
            <a:r>
              <a:rPr lang="en-US" baseline="-25000" dirty="0" err="1">
                <a:solidFill>
                  <a:schemeClr val="tx1"/>
                </a:solidFill>
                <a:latin typeface="Symbol" charset="0"/>
                <a:ea typeface="ＭＳ Ｐゴシック" charset="0"/>
                <a:cs typeface="ＭＳ Ｐゴシック" charset="0"/>
              </a:rPr>
              <a:t>l</a:t>
            </a:r>
            <a:r>
              <a:rPr lang="en-US" baseline="-25000" dirty="0" err="1">
                <a:solidFill>
                  <a:schemeClr val="tx1"/>
                </a:solidFill>
                <a:ea typeface="ＭＳ Ｐゴシック" charset="0"/>
                <a:cs typeface="ＭＳ Ｐゴシック" charset="0"/>
              </a:rPr>
              <a:t>max</a:t>
            </a:r>
            <a:r>
              <a:rPr lang="en-US" dirty="0">
                <a:solidFill>
                  <a:schemeClr val="tx1"/>
                </a:solidFill>
                <a:ea typeface="ＭＳ Ｐゴシック" charset="0"/>
                <a:cs typeface="ＭＳ Ｐゴシック" charset="0"/>
              </a:rPr>
              <a:t> = 2.2 K</a:t>
            </a:r>
          </a:p>
          <a:p>
            <a:r>
              <a:rPr lang="en-US" dirty="0">
                <a:solidFill>
                  <a:schemeClr val="tx1"/>
                </a:solidFill>
                <a:ea typeface="ＭＳ Ｐゴシック" charset="0"/>
                <a:cs typeface="ＭＳ Ｐゴシック" charset="0"/>
              </a:rPr>
              <a:t>Has unique thermal and fluid properties</a:t>
            </a:r>
          </a:p>
          <a:p>
            <a:pPr lvl="1"/>
            <a:r>
              <a:rPr lang="en-US" dirty="0">
                <a:solidFill>
                  <a:schemeClr val="tx1"/>
                </a:solidFill>
                <a:ea typeface="ＭＳ Ｐゴシック" charset="0"/>
              </a:rPr>
              <a:t>High effective thermal conductivity</a:t>
            </a:r>
          </a:p>
          <a:p>
            <a:pPr lvl="1"/>
            <a:r>
              <a:rPr lang="en-US" dirty="0">
                <a:solidFill>
                  <a:schemeClr val="tx1"/>
                </a:solidFill>
                <a:ea typeface="ＭＳ Ｐゴシック" charset="0"/>
              </a:rPr>
              <a:t>Zero viscosity under certain conditions</a:t>
            </a:r>
          </a:p>
          <a:p>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27</a:t>
            </a:fld>
            <a:endParaRPr lang="sv-SE" dirty="0"/>
          </a:p>
        </p:txBody>
      </p:sp>
    </p:spTree>
    <p:extLst>
      <p:ext uri="{BB962C8B-B14F-4D97-AF65-F5344CB8AC3E}">
        <p14:creationId xmlns:p14="http://schemas.microsoft.com/office/powerpoint/2010/main" val="1973839014"/>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Helium Phase Diagram</a:t>
            </a:r>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28</a:t>
            </a:fld>
            <a:endParaRPr lang="sv-SE" dirty="0"/>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1556792"/>
            <a:ext cx="4178300" cy="502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245631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Use He II in SRF Systems?</a:t>
            </a:r>
            <a:endParaRPr lang="en-US" dirty="0"/>
          </a:p>
        </p:txBody>
      </p:sp>
      <p:sp>
        <p:nvSpPr>
          <p:cNvPr id="3" name="Content Placeholder 2"/>
          <p:cNvSpPr>
            <a:spLocks noGrp="1"/>
          </p:cNvSpPr>
          <p:nvPr>
            <p:ph idx="1"/>
          </p:nvPr>
        </p:nvSpPr>
        <p:spPr>
          <a:xfrm>
            <a:off x="179512" y="1556792"/>
            <a:ext cx="8712968" cy="4525963"/>
          </a:xfrm>
        </p:spPr>
        <p:txBody>
          <a:bodyPr>
            <a:normAutofit fontScale="85000" lnSpcReduction="10000"/>
          </a:bodyPr>
          <a:lstStyle/>
          <a:p>
            <a:r>
              <a:rPr lang="en-US" dirty="0" smtClean="0">
                <a:solidFill>
                  <a:srgbClr val="000000"/>
                </a:solidFill>
              </a:rPr>
              <a:t>The biggest single advantage is the lower temperature  (&lt;4.2 K)</a:t>
            </a:r>
          </a:p>
          <a:p>
            <a:pPr lvl="1"/>
            <a:r>
              <a:rPr lang="en-US" dirty="0" smtClean="0">
                <a:solidFill>
                  <a:srgbClr val="000000"/>
                </a:solidFill>
              </a:rPr>
              <a:t>Lower temperature means lower BCS losses in cavities, size of effect is RF frequency dependent</a:t>
            </a:r>
          </a:p>
          <a:p>
            <a:pPr lvl="1"/>
            <a:r>
              <a:rPr lang="en-US" dirty="0" smtClean="0">
                <a:solidFill>
                  <a:srgbClr val="000000"/>
                </a:solidFill>
              </a:rPr>
              <a:t>He II refrigeration is more costly (due to Carnot &amp; machine inefficiencies)</a:t>
            </a:r>
          </a:p>
          <a:p>
            <a:pPr lvl="1"/>
            <a:r>
              <a:rPr lang="en-US" dirty="0" smtClean="0">
                <a:solidFill>
                  <a:srgbClr val="000000"/>
                </a:solidFill>
              </a:rPr>
              <a:t>Generally speaking, removing 1 W at 2 K is the equivalent of removing 3 W at 4.2 K</a:t>
            </a:r>
          </a:p>
          <a:p>
            <a:pPr lvl="1"/>
            <a:r>
              <a:rPr lang="en-US" dirty="0" smtClean="0">
                <a:solidFill>
                  <a:srgbClr val="000000"/>
                </a:solidFill>
              </a:rPr>
              <a:t>There is a point at which the gain from lower BCS losses is better than the additional cost of refrigeration</a:t>
            </a:r>
          </a:p>
          <a:p>
            <a:r>
              <a:rPr lang="en-US" dirty="0" smtClean="0">
                <a:solidFill>
                  <a:srgbClr val="000000"/>
                </a:solidFill>
              </a:rPr>
              <a:t>An additional advantage is the very efficient heat transfer mechanism in He II</a:t>
            </a:r>
          </a:p>
          <a:p>
            <a:pPr lvl="1"/>
            <a:r>
              <a:rPr lang="en-US" dirty="0" smtClean="0">
                <a:solidFill>
                  <a:srgbClr val="000000"/>
                </a:solidFill>
              </a:rPr>
              <a:t>This results in no bulk boiling which reduces </a:t>
            </a:r>
            <a:r>
              <a:rPr lang="en-US" dirty="0" err="1" smtClean="0">
                <a:solidFill>
                  <a:srgbClr val="000000"/>
                </a:solidFill>
              </a:rPr>
              <a:t>microphonics</a:t>
            </a:r>
            <a:endParaRPr lang="en-US" dirty="0" smtClean="0">
              <a:solidFill>
                <a:srgbClr val="000000"/>
              </a:solidFill>
            </a:endParaRPr>
          </a:p>
          <a:p>
            <a:r>
              <a:rPr lang="en-US" dirty="0" smtClean="0">
                <a:solidFill>
                  <a:srgbClr val="000000"/>
                </a:solidFill>
              </a:rPr>
              <a:t>The majority of new SRF systems operate in the He II regime</a:t>
            </a:r>
            <a:endParaRPr lang="en-US" dirty="0">
              <a:solidFill>
                <a:srgbClr val="000000"/>
              </a:solidFill>
            </a:endParaRPr>
          </a:p>
        </p:txBody>
      </p:sp>
      <p:sp>
        <p:nvSpPr>
          <p:cNvPr id="4" name="Slide Number Placeholder 3"/>
          <p:cNvSpPr>
            <a:spLocks noGrp="1"/>
          </p:cNvSpPr>
          <p:nvPr>
            <p:ph type="sldNum" sz="quarter" idx="12"/>
          </p:nvPr>
        </p:nvSpPr>
        <p:spPr/>
        <p:txBody>
          <a:bodyPr/>
          <a:lstStyle/>
          <a:p>
            <a:fld id="{551115BC-487E-4422-894C-CB7CD3E79223}" type="slidenum">
              <a:rPr lang="sv-SE" smtClean="0"/>
              <a:t>29</a:t>
            </a:fld>
            <a:endParaRPr lang="sv-SE" dirty="0"/>
          </a:p>
        </p:txBody>
      </p:sp>
    </p:spTree>
    <p:extLst>
      <p:ext uri="{BB962C8B-B14F-4D97-AF65-F5344CB8AC3E}">
        <p14:creationId xmlns:p14="http://schemas.microsoft.com/office/powerpoint/2010/main" val="156765985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He II ?</a:t>
            </a:r>
            <a:endParaRPr lang="en-US" dirty="0"/>
          </a:p>
        </p:txBody>
      </p:sp>
      <p:sp>
        <p:nvSpPr>
          <p:cNvPr id="3" name="Content Placeholder 2"/>
          <p:cNvSpPr>
            <a:spLocks noGrp="1"/>
          </p:cNvSpPr>
          <p:nvPr>
            <p:ph idx="1"/>
          </p:nvPr>
        </p:nvSpPr>
        <p:spPr/>
        <p:txBody>
          <a:bodyPr/>
          <a:lstStyle/>
          <a:p>
            <a:r>
              <a:rPr lang="en-US" dirty="0">
                <a:solidFill>
                  <a:srgbClr val="000000"/>
                </a:solidFill>
                <a:ea typeface="ＭＳ Ｐゴシック" charset="0"/>
                <a:cs typeface="ＭＳ Ｐゴシック" charset="0"/>
              </a:rPr>
              <a:t>A </a:t>
            </a:r>
            <a:r>
              <a:rPr lang="en-US" dirty="0" smtClean="0">
                <a:solidFill>
                  <a:srgbClr val="000000"/>
                </a:solidFill>
                <a:ea typeface="ＭＳ Ｐゴシック" charset="0"/>
                <a:cs typeface="ＭＳ Ｐゴシック" charset="0"/>
              </a:rPr>
              <a:t>“Bose </a:t>
            </a:r>
            <a:r>
              <a:rPr lang="en-US" dirty="0">
                <a:solidFill>
                  <a:srgbClr val="000000"/>
                </a:solidFill>
                <a:ea typeface="ＭＳ Ｐゴシック" charset="0"/>
                <a:cs typeface="ＭＳ Ｐゴシック" charset="0"/>
              </a:rPr>
              <a:t>– </a:t>
            </a:r>
            <a:r>
              <a:rPr lang="en-US" dirty="0" smtClean="0">
                <a:solidFill>
                  <a:srgbClr val="000000"/>
                </a:solidFill>
                <a:ea typeface="ＭＳ Ｐゴシック" charset="0"/>
                <a:cs typeface="ＭＳ Ｐゴシック" charset="0"/>
              </a:rPr>
              <a:t>Einstein like” </a:t>
            </a:r>
            <a:r>
              <a:rPr lang="en-US" dirty="0">
                <a:solidFill>
                  <a:srgbClr val="000000"/>
                </a:solidFill>
                <a:ea typeface="ＭＳ Ｐゴシック" charset="0"/>
                <a:cs typeface="ＭＳ Ｐゴシック" charset="0"/>
              </a:rPr>
              <a:t>Condensate</a:t>
            </a:r>
          </a:p>
          <a:p>
            <a:pPr lvl="1"/>
            <a:r>
              <a:rPr lang="en-US" dirty="0">
                <a:solidFill>
                  <a:srgbClr val="000000"/>
                </a:solidFill>
                <a:ea typeface="ＭＳ Ｐゴシック" charset="0"/>
              </a:rPr>
              <a:t>A fraction of atoms in He II have condensed to the quantum ground state</a:t>
            </a:r>
          </a:p>
          <a:p>
            <a:pPr lvl="1"/>
            <a:r>
              <a:rPr lang="en-US" dirty="0">
                <a:solidFill>
                  <a:srgbClr val="000000"/>
                </a:solidFill>
                <a:ea typeface="ＭＳ Ｐゴシック" charset="0"/>
              </a:rPr>
              <a:t>He II was the first </a:t>
            </a:r>
            <a:r>
              <a:rPr lang="en-US" dirty="0" smtClean="0">
                <a:solidFill>
                  <a:srgbClr val="000000"/>
                </a:solidFill>
                <a:ea typeface="ＭＳ Ｐゴシック" charset="0"/>
              </a:rPr>
              <a:t>of these condensates </a:t>
            </a:r>
            <a:r>
              <a:rPr lang="en-US" dirty="0">
                <a:solidFill>
                  <a:srgbClr val="000000"/>
                </a:solidFill>
                <a:ea typeface="ＭＳ Ｐゴシック" charset="0"/>
              </a:rPr>
              <a:t>discovered</a:t>
            </a:r>
          </a:p>
          <a:p>
            <a:pPr lvl="1"/>
            <a:r>
              <a:rPr lang="en-US" dirty="0">
                <a:solidFill>
                  <a:srgbClr val="000000"/>
                </a:solidFill>
                <a:ea typeface="ＭＳ Ｐゴシック" charset="0"/>
              </a:rPr>
              <a:t>The only one that has significant industrial applications</a:t>
            </a:r>
          </a:p>
          <a:p>
            <a:r>
              <a:rPr lang="en-US" dirty="0">
                <a:solidFill>
                  <a:srgbClr val="000000"/>
                </a:solidFill>
                <a:ea typeface="ＭＳ Ｐゴシック" charset="0"/>
                <a:cs typeface="ＭＳ Ｐゴシック" charset="0"/>
              </a:rPr>
              <a:t>The properties of He II can be understood via the two fluid model</a:t>
            </a:r>
          </a:p>
          <a:p>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30</a:t>
            </a:fld>
            <a:endParaRPr lang="sv-SE" dirty="0"/>
          </a:p>
        </p:txBody>
      </p:sp>
    </p:spTree>
    <p:extLst>
      <p:ext uri="{BB962C8B-B14F-4D97-AF65-F5344CB8AC3E}">
        <p14:creationId xmlns:p14="http://schemas.microsoft.com/office/powerpoint/2010/main" val="162841110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0"/>
                <a:cs typeface="ＭＳ Ｐゴシック" charset="0"/>
              </a:rPr>
              <a:t>Two Fluid Model</a:t>
            </a:r>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31</a:t>
            </a:fld>
            <a:endParaRPr lang="sv-SE" dirty="0"/>
          </a:p>
        </p:txBody>
      </p:sp>
      <p:sp>
        <p:nvSpPr>
          <p:cNvPr id="5" name="Content Placeholder 1"/>
          <p:cNvSpPr>
            <a:spLocks noGrp="1"/>
          </p:cNvSpPr>
          <p:nvPr>
            <p:ph idx="1"/>
          </p:nvPr>
        </p:nvSpPr>
        <p:spPr>
          <a:xfrm>
            <a:off x="107504" y="1484784"/>
            <a:ext cx="4422775" cy="5027613"/>
          </a:xfrm>
        </p:spPr>
        <p:txBody>
          <a:bodyPr>
            <a:normAutofit lnSpcReduction="10000"/>
          </a:bodyPr>
          <a:lstStyle/>
          <a:p>
            <a:r>
              <a:rPr lang="en-US" dirty="0">
                <a:solidFill>
                  <a:srgbClr val="000000"/>
                </a:solidFill>
                <a:ea typeface="ＭＳ Ｐゴシック" charset="0"/>
                <a:cs typeface="ＭＳ Ｐゴシック" charset="0"/>
              </a:rPr>
              <a:t>He II can be thought of a fluid with two interpenetrating components:</a:t>
            </a:r>
          </a:p>
          <a:p>
            <a:pPr lvl="1"/>
            <a:r>
              <a:rPr lang="en-US" dirty="0">
                <a:solidFill>
                  <a:srgbClr val="000000"/>
                </a:solidFill>
                <a:ea typeface="ＭＳ Ｐゴシック" charset="0"/>
              </a:rPr>
              <a:t>Normal fluid component</a:t>
            </a:r>
          </a:p>
          <a:p>
            <a:pPr lvl="2"/>
            <a:r>
              <a:rPr lang="en-US" dirty="0">
                <a:solidFill>
                  <a:srgbClr val="000000"/>
                </a:solidFill>
                <a:ea typeface="ヒラギノ角ゴ Pro W3" charset="0"/>
                <a:cs typeface="ヒラギノ角ゴ Pro W3" charset="0"/>
              </a:rPr>
              <a:t>Finite viscosity</a:t>
            </a:r>
          </a:p>
          <a:p>
            <a:pPr lvl="2"/>
            <a:r>
              <a:rPr lang="en-US" dirty="0">
                <a:solidFill>
                  <a:srgbClr val="000000"/>
                </a:solidFill>
                <a:ea typeface="ヒラギノ角ゴ Pro W3" charset="0"/>
                <a:cs typeface="ヒラギノ角ゴ Pro W3" charset="0"/>
              </a:rPr>
              <a:t>Finite entropy</a:t>
            </a:r>
          </a:p>
          <a:p>
            <a:pPr lvl="1"/>
            <a:r>
              <a:rPr lang="en-US" dirty="0">
                <a:solidFill>
                  <a:srgbClr val="000000"/>
                </a:solidFill>
                <a:ea typeface="ＭＳ Ｐゴシック" charset="0"/>
              </a:rPr>
              <a:t>Superfluid component</a:t>
            </a:r>
          </a:p>
          <a:p>
            <a:pPr lvl="2"/>
            <a:r>
              <a:rPr lang="en-US" dirty="0">
                <a:solidFill>
                  <a:srgbClr val="000000"/>
                </a:solidFill>
                <a:ea typeface="ヒラギノ角ゴ Pro W3" charset="0"/>
                <a:cs typeface="ヒラギノ角ゴ Pro W3" charset="0"/>
              </a:rPr>
              <a:t>Zero viscosity</a:t>
            </a:r>
          </a:p>
          <a:p>
            <a:pPr lvl="2"/>
            <a:r>
              <a:rPr lang="en-US" dirty="0">
                <a:solidFill>
                  <a:srgbClr val="000000"/>
                </a:solidFill>
                <a:ea typeface="ヒラギノ角ゴ Pro W3" charset="0"/>
                <a:cs typeface="ヒラギノ角ゴ Pro W3" charset="0"/>
              </a:rPr>
              <a:t>Zero entropy</a:t>
            </a:r>
          </a:p>
          <a:p>
            <a:r>
              <a:rPr lang="en-US" dirty="0">
                <a:solidFill>
                  <a:srgbClr val="000000"/>
                </a:solidFill>
                <a:ea typeface="ＭＳ Ｐゴシック" charset="0"/>
                <a:cs typeface="ＭＳ Ｐゴシック" charset="0"/>
              </a:rPr>
              <a:t>The interaction of these components can explain He II behavior</a:t>
            </a:r>
          </a:p>
          <a:p>
            <a:pPr>
              <a:buFont typeface="Wingdings" charset="0"/>
              <a:buNone/>
            </a:pPr>
            <a:endParaRPr lang="en-US" dirty="0">
              <a:ea typeface="ＭＳ Ｐゴシック" charset="0"/>
              <a:cs typeface="ＭＳ Ｐゴシック" charset="0"/>
            </a:endParaRPr>
          </a:p>
        </p:txBody>
      </p:sp>
      <p:pic>
        <p:nvPicPr>
          <p:cNvPr id="6" name="Picture 5"/>
          <p:cNvPicPr>
            <a:picLocks noChangeAspect="1"/>
          </p:cNvPicPr>
          <p:nvPr/>
        </p:nvPicPr>
        <p:blipFill>
          <a:blip r:embed="rId2"/>
          <a:stretch>
            <a:fillRect/>
          </a:stretch>
        </p:blipFill>
        <p:spPr>
          <a:xfrm>
            <a:off x="4495800" y="1484784"/>
            <a:ext cx="4648200" cy="3860800"/>
          </a:xfrm>
          <a:prstGeom prst="rect">
            <a:avLst/>
          </a:prstGeom>
        </p:spPr>
      </p:pic>
      <p:sp>
        <p:nvSpPr>
          <p:cNvPr id="7" name="Rectangle 8"/>
          <p:cNvSpPr>
            <a:spLocks noChangeArrowheads="1"/>
          </p:cNvSpPr>
          <p:nvPr/>
        </p:nvSpPr>
        <p:spPr bwMode="auto">
          <a:xfrm>
            <a:off x="4427984" y="5589240"/>
            <a:ext cx="4572000"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90000"/>
              </a:lnSpc>
              <a:buFont typeface="Wingdings" charset="0"/>
              <a:buNone/>
            </a:pPr>
            <a:r>
              <a:rPr lang="en-US" dirty="0"/>
              <a:t>Relative Densities of Superfluid and Normal fluid components </a:t>
            </a:r>
          </a:p>
          <a:p>
            <a:pPr algn="ctr">
              <a:lnSpc>
                <a:spcPct val="90000"/>
              </a:lnSpc>
              <a:buFont typeface="Wingdings" charset="0"/>
              <a:buNone/>
            </a:pPr>
            <a:r>
              <a:rPr lang="en-US" dirty="0"/>
              <a:t>(From </a:t>
            </a:r>
            <a:r>
              <a:rPr lang="en-US" u="sng" dirty="0"/>
              <a:t>Helium Cryogenics</a:t>
            </a:r>
            <a:r>
              <a:rPr lang="en-US" dirty="0"/>
              <a:t> – Van </a:t>
            </a:r>
            <a:r>
              <a:rPr lang="en-US" dirty="0" err="1"/>
              <a:t>Sciver</a:t>
            </a:r>
            <a:r>
              <a:rPr lang="en-US" dirty="0"/>
              <a:t>)</a:t>
            </a:r>
            <a:endParaRPr lang="en-US" u="sng" dirty="0"/>
          </a:p>
        </p:txBody>
      </p:sp>
    </p:spTree>
    <p:extLst>
      <p:ext uri="{BB962C8B-B14F-4D97-AF65-F5344CB8AC3E}">
        <p14:creationId xmlns:p14="http://schemas.microsoft.com/office/powerpoint/2010/main" val="3131299951"/>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0"/>
                <a:cs typeface="ＭＳ Ｐゴシック" charset="0"/>
              </a:rPr>
              <a:t>Quantized Vortices</a:t>
            </a:r>
            <a:br>
              <a:rPr lang="en-US" dirty="0">
                <a:ea typeface="ＭＳ Ｐゴシック" charset="0"/>
                <a:cs typeface="ＭＳ Ｐゴシック" charset="0"/>
              </a:rPr>
            </a:br>
            <a:r>
              <a:rPr lang="en-US" dirty="0">
                <a:ea typeface="ＭＳ Ｐゴシック" charset="0"/>
                <a:cs typeface="ＭＳ Ｐゴシック" charset="0"/>
              </a:rPr>
              <a:t>(or does He II at 1 K rotate in a bucket)</a:t>
            </a:r>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32</a:t>
            </a:fld>
            <a:endParaRPr lang="sv-SE" dirty="0"/>
          </a:p>
        </p:txBody>
      </p:sp>
      <p:sp>
        <p:nvSpPr>
          <p:cNvPr id="5" name="Content Placeholder 8"/>
          <p:cNvSpPr>
            <a:spLocks noGrp="1"/>
          </p:cNvSpPr>
          <p:nvPr>
            <p:ph idx="1"/>
          </p:nvPr>
        </p:nvSpPr>
        <p:spPr>
          <a:xfrm>
            <a:off x="35496" y="1484784"/>
            <a:ext cx="8991600" cy="5027613"/>
          </a:xfrm>
        </p:spPr>
        <p:txBody>
          <a:bodyPr>
            <a:normAutofit fontScale="85000" lnSpcReduction="20000"/>
          </a:bodyPr>
          <a:lstStyle/>
          <a:p>
            <a:r>
              <a:rPr lang="en-US" dirty="0">
                <a:solidFill>
                  <a:srgbClr val="000000"/>
                </a:solidFill>
                <a:ea typeface="ＭＳ Ｐゴシック" charset="0"/>
                <a:cs typeface="ＭＳ Ｐゴシック" charset="0"/>
              </a:rPr>
              <a:t>At 1 K He II is almost entirely the superfluid component and thus has almost 0 viscosity. This would imply that He at 1 K in a spinning bucket </a:t>
            </a:r>
            <a:r>
              <a:rPr lang="en-US" dirty="0" err="1">
                <a:solidFill>
                  <a:srgbClr val="000000"/>
                </a:solidFill>
                <a:ea typeface="ＭＳ Ｐゴシック" charset="0"/>
                <a:cs typeface="ＭＳ Ｐゴシック" charset="0"/>
              </a:rPr>
              <a:t>wouldn</a:t>
            </a:r>
            <a:r>
              <a:rPr lang="ja-JP" altLang="en-US" dirty="0">
                <a:solidFill>
                  <a:srgbClr val="000000"/>
                </a:solidFill>
                <a:ea typeface="ＭＳ Ｐゴシック" charset="0"/>
                <a:cs typeface="ＭＳ Ｐゴシック" charset="0"/>
              </a:rPr>
              <a:t>’</a:t>
            </a:r>
            <a:r>
              <a:rPr lang="en-US" altLang="ja-JP" dirty="0">
                <a:solidFill>
                  <a:srgbClr val="000000"/>
                </a:solidFill>
                <a:ea typeface="ＭＳ Ｐゴシック" charset="0"/>
                <a:cs typeface="ＭＳ Ｐゴシック" charset="0"/>
              </a:rPr>
              <a:t>t rotate but it does. What</a:t>
            </a:r>
            <a:r>
              <a:rPr lang="ja-JP" altLang="en-US" dirty="0">
                <a:solidFill>
                  <a:srgbClr val="000000"/>
                </a:solidFill>
                <a:ea typeface="ＭＳ Ｐゴシック" charset="0"/>
                <a:cs typeface="ＭＳ Ｐゴシック" charset="0"/>
              </a:rPr>
              <a:t>’</a:t>
            </a:r>
            <a:r>
              <a:rPr lang="en-US" altLang="ja-JP" dirty="0">
                <a:solidFill>
                  <a:srgbClr val="000000"/>
                </a:solidFill>
                <a:ea typeface="ＭＳ Ｐゴシック" charset="0"/>
                <a:cs typeface="ＭＳ Ｐゴシック" charset="0"/>
              </a:rPr>
              <a:t>s the answer?</a:t>
            </a:r>
          </a:p>
          <a:p>
            <a:pPr lvl="1"/>
            <a:r>
              <a:rPr lang="en-US" dirty="0">
                <a:solidFill>
                  <a:srgbClr val="000000"/>
                </a:solidFill>
                <a:ea typeface="ＭＳ Ｐゴシック" charset="0"/>
              </a:rPr>
              <a:t>The vortices are quantized:</a:t>
            </a:r>
          </a:p>
          <a:p>
            <a:pPr lvl="1"/>
            <a:endParaRPr lang="en-US" dirty="0">
              <a:solidFill>
                <a:srgbClr val="000000"/>
              </a:solidFill>
              <a:ea typeface="ＭＳ Ｐゴシック" charset="0"/>
            </a:endParaRPr>
          </a:p>
          <a:p>
            <a:pPr lvl="1">
              <a:buFont typeface="Wingdings" charset="0"/>
              <a:buNone/>
            </a:pPr>
            <a:endParaRPr lang="en-US" dirty="0">
              <a:solidFill>
                <a:srgbClr val="000000"/>
              </a:solidFill>
              <a:ea typeface="ＭＳ Ｐゴシック" charset="0"/>
            </a:endParaRPr>
          </a:p>
          <a:p>
            <a:r>
              <a:rPr lang="en-US" dirty="0">
                <a:solidFill>
                  <a:srgbClr val="000000"/>
                </a:solidFill>
                <a:ea typeface="ＭＳ Ｐゴシック" charset="0"/>
                <a:cs typeface="ＭＳ Ｐゴシック" charset="0"/>
              </a:rPr>
              <a:t>Solves rotating bucket problem</a:t>
            </a:r>
          </a:p>
          <a:p>
            <a:pPr>
              <a:buFont typeface="Wingdings" charset="0"/>
              <a:buNone/>
            </a:pPr>
            <a:endParaRPr lang="en-US" dirty="0">
              <a:solidFill>
                <a:srgbClr val="000000"/>
              </a:solidFill>
              <a:ea typeface="ＭＳ Ｐゴシック" charset="0"/>
              <a:cs typeface="ＭＳ Ｐゴシック" charset="0"/>
            </a:endParaRPr>
          </a:p>
          <a:p>
            <a:pPr lvl="1"/>
            <a:r>
              <a:rPr lang="en-US" dirty="0">
                <a:solidFill>
                  <a:srgbClr val="000000"/>
                </a:solidFill>
                <a:ea typeface="ＭＳ Ｐゴシック" charset="0"/>
              </a:rPr>
              <a:t>In the body of the fluid:</a:t>
            </a:r>
          </a:p>
          <a:p>
            <a:pPr lvl="1">
              <a:buFont typeface="Arial" charset="0"/>
              <a:buNone/>
            </a:pPr>
            <a:endParaRPr lang="en-US" dirty="0">
              <a:solidFill>
                <a:srgbClr val="000000"/>
              </a:solidFill>
              <a:ea typeface="ＭＳ Ｐゴシック" charset="0"/>
            </a:endParaRPr>
          </a:p>
          <a:p>
            <a:pPr lvl="1"/>
            <a:r>
              <a:rPr lang="en-US" dirty="0">
                <a:solidFill>
                  <a:srgbClr val="000000"/>
                </a:solidFill>
                <a:ea typeface="ＭＳ Ｐゴシック" charset="0"/>
              </a:rPr>
              <a:t>At the wall:</a:t>
            </a:r>
          </a:p>
          <a:p>
            <a:r>
              <a:rPr lang="en-US" dirty="0">
                <a:solidFill>
                  <a:srgbClr val="000000"/>
                </a:solidFill>
                <a:ea typeface="ＭＳ Ｐゴシック" charset="0"/>
                <a:cs typeface="ＭＳ Ｐゴシック" charset="0"/>
              </a:rPr>
              <a:t>This has been experimentally observed</a:t>
            </a:r>
          </a:p>
          <a:p>
            <a:r>
              <a:rPr lang="en-US" dirty="0">
                <a:solidFill>
                  <a:srgbClr val="000000"/>
                </a:solidFill>
                <a:ea typeface="ＭＳ Ｐゴシック" charset="0"/>
                <a:cs typeface="ＭＳ Ｐゴシック" charset="0"/>
              </a:rPr>
              <a:t>The quantized vortices in the superfluid component are an important part of heat transfer mechanism in He II</a:t>
            </a:r>
          </a:p>
          <a:p>
            <a:endParaRPr lang="en-US" dirty="0">
              <a:solidFill>
                <a:srgbClr val="000000"/>
              </a:solidFill>
              <a:ea typeface="ＭＳ Ｐゴシック" charset="0"/>
              <a:cs typeface="ＭＳ Ｐゴシック" charset="0"/>
            </a:endParaRPr>
          </a:p>
        </p:txBody>
      </p:sp>
      <p:graphicFrame>
        <p:nvGraphicFramePr>
          <p:cNvPr id="6" name="Object 3"/>
          <p:cNvGraphicFramePr>
            <a:graphicFrameLocks noChangeAspect="1"/>
          </p:cNvGraphicFramePr>
          <p:nvPr>
            <p:extLst>
              <p:ext uri="{D42A27DB-BD31-4B8C-83A1-F6EECF244321}">
                <p14:modId xmlns:p14="http://schemas.microsoft.com/office/powerpoint/2010/main" val="769790094"/>
              </p:ext>
            </p:extLst>
          </p:nvPr>
        </p:nvGraphicFramePr>
        <p:xfrm>
          <a:off x="3995936" y="2420888"/>
          <a:ext cx="2379663" cy="838200"/>
        </p:xfrm>
        <a:graphic>
          <a:graphicData uri="http://schemas.openxmlformats.org/presentationml/2006/ole">
            <mc:AlternateContent xmlns:mc="http://schemas.openxmlformats.org/markup-compatibility/2006">
              <mc:Choice xmlns:v="urn:schemas-microsoft-com:vml" Requires="v">
                <p:oleObj spid="_x0000_s63577" name="Equation" r:id="rId3" imgW="1117115" imgH="393529" progId="Equation.3">
                  <p:embed/>
                </p:oleObj>
              </mc:Choice>
              <mc:Fallback>
                <p:oleObj name="Equation" r:id="rId3" imgW="1117115" imgH="393529"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5936" y="2420888"/>
                        <a:ext cx="2379663"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7" name="Object 4"/>
          <p:cNvGraphicFramePr>
            <a:graphicFrameLocks noChangeAspect="1"/>
          </p:cNvGraphicFramePr>
          <p:nvPr>
            <p:extLst>
              <p:ext uri="{D42A27DB-BD31-4B8C-83A1-F6EECF244321}">
                <p14:modId xmlns:p14="http://schemas.microsoft.com/office/powerpoint/2010/main" val="4167091739"/>
              </p:ext>
            </p:extLst>
          </p:nvPr>
        </p:nvGraphicFramePr>
        <p:xfrm>
          <a:off x="3707904" y="3933056"/>
          <a:ext cx="1008112" cy="492271"/>
        </p:xfrm>
        <a:graphic>
          <a:graphicData uri="http://schemas.openxmlformats.org/presentationml/2006/ole">
            <mc:AlternateContent xmlns:mc="http://schemas.openxmlformats.org/markup-compatibility/2006">
              <mc:Choice xmlns:v="urn:schemas-microsoft-com:vml" Requires="v">
                <p:oleObj spid="_x0000_s63578" name="Equation" r:id="rId5" imgW="571252" imgH="241195" progId="Equation.3">
                  <p:embed/>
                </p:oleObj>
              </mc:Choice>
              <mc:Fallback>
                <p:oleObj name="Equation" r:id="rId5" imgW="571252" imgH="241195"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07904" y="3933056"/>
                        <a:ext cx="1008112" cy="492271"/>
                      </a:xfrm>
                      <a:prstGeom prst="rect">
                        <a:avLst/>
                      </a:prstGeom>
                      <a:noFill/>
                      <a:ln>
                        <a:noFill/>
                      </a:ln>
                      <a:effectLst/>
                    </p:spPr>
                  </p:pic>
                </p:oleObj>
              </mc:Fallback>
            </mc:AlternateContent>
          </a:graphicData>
        </a:graphic>
      </p:graphicFrame>
      <p:graphicFrame>
        <p:nvGraphicFramePr>
          <p:cNvPr id="8" name="Object 5"/>
          <p:cNvGraphicFramePr>
            <a:graphicFrameLocks noChangeAspect="1"/>
          </p:cNvGraphicFramePr>
          <p:nvPr>
            <p:extLst>
              <p:ext uri="{D42A27DB-BD31-4B8C-83A1-F6EECF244321}">
                <p14:modId xmlns:p14="http://schemas.microsoft.com/office/powerpoint/2010/main" val="3274364480"/>
              </p:ext>
            </p:extLst>
          </p:nvPr>
        </p:nvGraphicFramePr>
        <p:xfrm>
          <a:off x="2267744" y="4581128"/>
          <a:ext cx="1152128" cy="486707"/>
        </p:xfrm>
        <a:graphic>
          <a:graphicData uri="http://schemas.openxmlformats.org/presentationml/2006/ole">
            <mc:AlternateContent xmlns:mc="http://schemas.openxmlformats.org/markup-compatibility/2006">
              <mc:Choice xmlns:v="urn:schemas-microsoft-com:vml" Requires="v">
                <p:oleObj spid="_x0000_s63579" name="Equation" r:id="rId7" imgW="571252" imgH="241195" progId="Equation.3">
                  <p:embed/>
                </p:oleObj>
              </mc:Choice>
              <mc:Fallback>
                <p:oleObj name="Equation" r:id="rId7" imgW="571252" imgH="241195"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67744" y="4581128"/>
                        <a:ext cx="1152128" cy="48670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497397053"/>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0"/>
                <a:cs typeface="ＭＳ Ｐゴシック" charset="0"/>
              </a:rPr>
              <a:t>Direct Observation of Quantized Vortices via Electron Trapping</a:t>
            </a:r>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33</a:t>
            </a:fld>
            <a:endParaRPr lang="sv-SE" dirty="0"/>
          </a:p>
        </p:txBody>
      </p:sp>
      <p:pic>
        <p:nvPicPr>
          <p:cNvPr id="5" name="Picture 4"/>
          <p:cNvPicPr>
            <a:picLocks noChangeAspect="1"/>
          </p:cNvPicPr>
          <p:nvPr/>
        </p:nvPicPr>
        <p:blipFill>
          <a:blip r:embed="rId2"/>
          <a:stretch>
            <a:fillRect/>
          </a:stretch>
        </p:blipFill>
        <p:spPr>
          <a:xfrm>
            <a:off x="2555776" y="1484783"/>
            <a:ext cx="3816424" cy="5211393"/>
          </a:xfrm>
          <a:prstGeom prst="rect">
            <a:avLst/>
          </a:prstGeom>
        </p:spPr>
      </p:pic>
    </p:spTree>
    <p:extLst>
      <p:ext uri="{BB962C8B-B14F-4D97-AF65-F5344CB8AC3E}">
        <p14:creationId xmlns:p14="http://schemas.microsoft.com/office/powerpoint/2010/main" val="2658894281"/>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0"/>
                <a:cs typeface="ＭＳ Ｐゴシック" charset="0"/>
              </a:rPr>
              <a:t>Heat Transfer in He II</a:t>
            </a:r>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34</a:t>
            </a:fld>
            <a:endParaRPr lang="sv-SE" dirty="0"/>
          </a:p>
        </p:txBody>
      </p:sp>
      <p:sp>
        <p:nvSpPr>
          <p:cNvPr id="5" name="Content Placeholder 1"/>
          <p:cNvSpPr>
            <a:spLocks noGrp="1"/>
          </p:cNvSpPr>
          <p:nvPr>
            <p:ph idx="1"/>
          </p:nvPr>
        </p:nvSpPr>
        <p:spPr>
          <a:xfrm>
            <a:off x="128468" y="1484784"/>
            <a:ext cx="8991600" cy="5027613"/>
          </a:xfrm>
        </p:spPr>
        <p:txBody>
          <a:bodyPr>
            <a:normAutofit lnSpcReduction="10000"/>
          </a:bodyPr>
          <a:lstStyle/>
          <a:p>
            <a:r>
              <a:rPr lang="en-US" dirty="0">
                <a:solidFill>
                  <a:srgbClr val="000000"/>
                </a:solidFill>
                <a:ea typeface="ＭＳ Ｐゴシック" charset="0"/>
                <a:cs typeface="ＭＳ Ｐゴシック" charset="0"/>
              </a:rPr>
              <a:t>The basic mechanism is internal convection:</a:t>
            </a:r>
          </a:p>
          <a:p>
            <a:endParaRPr lang="en-US" dirty="0">
              <a:solidFill>
                <a:srgbClr val="000000"/>
              </a:solidFill>
              <a:ea typeface="ＭＳ Ｐゴシック" charset="0"/>
              <a:cs typeface="ＭＳ Ｐゴシック" charset="0"/>
            </a:endParaRPr>
          </a:p>
          <a:p>
            <a:endParaRPr lang="en-US" dirty="0">
              <a:solidFill>
                <a:srgbClr val="000000"/>
              </a:solidFill>
              <a:ea typeface="ＭＳ Ｐゴシック" charset="0"/>
              <a:cs typeface="ＭＳ Ｐゴシック" charset="0"/>
            </a:endParaRPr>
          </a:p>
          <a:p>
            <a:endParaRPr lang="en-US" dirty="0">
              <a:solidFill>
                <a:srgbClr val="000000"/>
              </a:solidFill>
              <a:ea typeface="ＭＳ Ｐゴシック" charset="0"/>
              <a:cs typeface="ＭＳ Ｐゴシック" charset="0"/>
            </a:endParaRPr>
          </a:p>
          <a:p>
            <a:endParaRPr lang="en-US" dirty="0">
              <a:solidFill>
                <a:srgbClr val="000000"/>
              </a:solidFill>
              <a:ea typeface="ＭＳ Ｐゴシック" charset="0"/>
              <a:cs typeface="ＭＳ Ｐゴシック" charset="0"/>
            </a:endParaRPr>
          </a:p>
          <a:p>
            <a:pPr>
              <a:buFont typeface="Wingdings" charset="0"/>
              <a:buNone/>
            </a:pPr>
            <a:endParaRPr lang="en-US" dirty="0">
              <a:solidFill>
                <a:srgbClr val="000000"/>
              </a:solidFill>
              <a:ea typeface="ＭＳ Ｐゴシック" charset="0"/>
              <a:cs typeface="ＭＳ Ｐゴシック" charset="0"/>
            </a:endParaRPr>
          </a:p>
          <a:p>
            <a:r>
              <a:rPr lang="en-US" dirty="0">
                <a:solidFill>
                  <a:srgbClr val="000000"/>
                </a:solidFill>
                <a:ea typeface="ＭＳ Ｐゴシック" charset="0"/>
                <a:cs typeface="ＭＳ Ｐゴシック" charset="0"/>
              </a:rPr>
              <a:t>No net mass flow</a:t>
            </a:r>
          </a:p>
          <a:p>
            <a:r>
              <a:rPr lang="en-US" dirty="0">
                <a:solidFill>
                  <a:srgbClr val="000000"/>
                </a:solidFill>
                <a:ea typeface="ＭＳ Ｐゴシック" charset="0"/>
                <a:cs typeface="ＭＳ Ｐゴシック" charset="0"/>
              </a:rPr>
              <a:t>Note that this is not conduction or classical convection but an entirely different heat transfer mechanism</a:t>
            </a:r>
          </a:p>
          <a:p>
            <a:r>
              <a:rPr lang="en-US" dirty="0">
                <a:solidFill>
                  <a:srgbClr val="000000"/>
                </a:solidFill>
                <a:ea typeface="ＭＳ Ｐゴシック" charset="0"/>
                <a:cs typeface="ＭＳ Ｐゴシック" charset="0"/>
              </a:rPr>
              <a:t>This can be extremely efficient (more than 1000x better than conduction through copper)</a:t>
            </a:r>
          </a:p>
          <a:p>
            <a:endParaRPr lang="en-US" dirty="0">
              <a:ea typeface="ＭＳ Ｐゴシック" charset="0"/>
              <a:cs typeface="ＭＳ Ｐゴシック" charset="0"/>
            </a:endParaRPr>
          </a:p>
        </p:txBody>
      </p:sp>
      <p:grpSp>
        <p:nvGrpSpPr>
          <p:cNvPr id="6" name="Group 1"/>
          <p:cNvGrpSpPr>
            <a:grpSpLocks/>
          </p:cNvGrpSpPr>
          <p:nvPr/>
        </p:nvGrpSpPr>
        <p:grpSpPr bwMode="auto">
          <a:xfrm>
            <a:off x="1475656" y="2204864"/>
            <a:ext cx="5257800" cy="1981200"/>
            <a:chOff x="1447800" y="1600200"/>
            <a:chExt cx="5257800" cy="1981200"/>
          </a:xfrm>
        </p:grpSpPr>
        <p:sp>
          <p:nvSpPr>
            <p:cNvPr id="7" name="Rectangle 11"/>
            <p:cNvSpPr>
              <a:spLocks noChangeArrowheads="1"/>
            </p:cNvSpPr>
            <p:nvPr/>
          </p:nvSpPr>
          <p:spPr bwMode="auto">
            <a:xfrm>
              <a:off x="2209800" y="1600200"/>
              <a:ext cx="4267200" cy="1295400"/>
            </a:xfrm>
            <a:prstGeom prst="rect">
              <a:avLst/>
            </a:prstGeom>
            <a:solidFill>
              <a:srgbClr val="00B0F0"/>
            </a:solidFill>
            <a:ln w="9525">
              <a:solidFill>
                <a:schemeClr val="tx1"/>
              </a:solidFill>
              <a:miter lim="800000"/>
              <a:headEnd/>
              <a:tailEnd/>
            </a:ln>
          </p:spPr>
          <p:txBody>
            <a:bodyPr wrap="none" anchor="ctr"/>
            <a:lstStyle/>
            <a:p>
              <a:pPr algn="ctr"/>
              <a:endParaRPr lang="en-US"/>
            </a:p>
          </p:txBody>
        </p:sp>
        <p:sp>
          <p:nvSpPr>
            <p:cNvPr id="8" name="Line 12"/>
            <p:cNvSpPr>
              <a:spLocks noChangeShapeType="1"/>
            </p:cNvSpPr>
            <p:nvPr/>
          </p:nvSpPr>
          <p:spPr bwMode="auto">
            <a:xfrm>
              <a:off x="3505200" y="1981200"/>
              <a:ext cx="8382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 name="Text Box 13"/>
            <p:cNvSpPr txBox="1">
              <a:spLocks noChangeArrowheads="1"/>
            </p:cNvSpPr>
            <p:nvPr/>
          </p:nvSpPr>
          <p:spPr bwMode="auto">
            <a:xfrm>
              <a:off x="1447800" y="1905000"/>
              <a:ext cx="4429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a:t>Q</a:t>
              </a:r>
            </a:p>
          </p:txBody>
        </p:sp>
        <p:sp>
          <p:nvSpPr>
            <p:cNvPr id="10" name="Text Box 14"/>
            <p:cNvSpPr txBox="1">
              <a:spLocks noChangeArrowheads="1"/>
            </p:cNvSpPr>
            <p:nvPr/>
          </p:nvSpPr>
          <p:spPr bwMode="auto">
            <a:xfrm>
              <a:off x="2117725" y="3003550"/>
              <a:ext cx="5619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a:t>T</a:t>
              </a:r>
              <a:r>
                <a:rPr lang="en-US" b="1" baseline="-25000"/>
                <a:t>H</a:t>
              </a:r>
              <a:endParaRPr lang="en-US" b="1"/>
            </a:p>
          </p:txBody>
        </p:sp>
        <p:sp>
          <p:nvSpPr>
            <p:cNvPr id="11" name="Rectangle 15"/>
            <p:cNvSpPr>
              <a:spLocks noChangeArrowheads="1"/>
            </p:cNvSpPr>
            <p:nvPr/>
          </p:nvSpPr>
          <p:spPr bwMode="auto">
            <a:xfrm>
              <a:off x="6019800" y="31242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400" b="1"/>
                <a:t>T</a:t>
              </a:r>
              <a:r>
                <a:rPr lang="en-US" sz="2400" b="1" baseline="-25000"/>
                <a:t>L</a:t>
              </a:r>
              <a:endParaRPr lang="en-US" sz="2400" b="1"/>
            </a:p>
          </p:txBody>
        </p:sp>
        <p:sp>
          <p:nvSpPr>
            <p:cNvPr id="12" name="Text Box 17"/>
            <p:cNvSpPr txBox="1">
              <a:spLocks noChangeArrowheads="1"/>
            </p:cNvSpPr>
            <p:nvPr/>
          </p:nvSpPr>
          <p:spPr bwMode="auto">
            <a:xfrm>
              <a:off x="2819400" y="1752600"/>
              <a:ext cx="666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a:t>V </a:t>
              </a:r>
              <a:r>
                <a:rPr lang="en-US" b="1" baseline="-25000"/>
                <a:t>n</a:t>
              </a:r>
            </a:p>
          </p:txBody>
        </p:sp>
        <p:sp>
          <p:nvSpPr>
            <p:cNvPr id="13" name="Line 18"/>
            <p:cNvSpPr>
              <a:spLocks noChangeShapeType="1"/>
            </p:cNvSpPr>
            <p:nvPr/>
          </p:nvSpPr>
          <p:spPr bwMode="auto">
            <a:xfrm flipH="1">
              <a:off x="4038600" y="2438400"/>
              <a:ext cx="11430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4" name="Text Box 19"/>
            <p:cNvSpPr txBox="1">
              <a:spLocks noChangeArrowheads="1"/>
            </p:cNvSpPr>
            <p:nvPr/>
          </p:nvSpPr>
          <p:spPr bwMode="auto">
            <a:xfrm>
              <a:off x="5334000" y="2133600"/>
              <a:ext cx="5381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a:t>V</a:t>
              </a:r>
              <a:r>
                <a:rPr lang="en-US" b="1" baseline="-25000"/>
                <a:t>s</a:t>
              </a:r>
              <a:endParaRPr lang="en-US" b="1"/>
            </a:p>
          </p:txBody>
        </p:sp>
        <p:sp>
          <p:nvSpPr>
            <p:cNvPr id="15" name="Line 20"/>
            <p:cNvSpPr>
              <a:spLocks noChangeShapeType="1"/>
            </p:cNvSpPr>
            <p:nvPr/>
          </p:nvSpPr>
          <p:spPr bwMode="auto">
            <a:xfrm>
              <a:off x="1524000" y="2514600"/>
              <a:ext cx="4572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spTree>
    <p:extLst>
      <p:ext uri="{BB962C8B-B14F-4D97-AF65-F5344CB8AC3E}">
        <p14:creationId xmlns:p14="http://schemas.microsoft.com/office/powerpoint/2010/main" val="1535993572"/>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0"/>
                <a:cs typeface="ＭＳ Ｐゴシック" charset="0"/>
              </a:rPr>
              <a:t>Heat Transfer in He II</a:t>
            </a:r>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35</a:t>
            </a:fld>
            <a:endParaRPr lang="sv-SE" dirty="0"/>
          </a:p>
        </p:txBody>
      </p:sp>
      <p:sp>
        <p:nvSpPr>
          <p:cNvPr id="5" name="Content Placeholder 1"/>
          <p:cNvSpPr>
            <a:spLocks noGrp="1"/>
          </p:cNvSpPr>
          <p:nvPr>
            <p:ph idx="1"/>
          </p:nvPr>
        </p:nvSpPr>
        <p:spPr>
          <a:xfrm>
            <a:off x="12350" y="1412776"/>
            <a:ext cx="8991600" cy="5027613"/>
          </a:xfrm>
        </p:spPr>
        <p:txBody>
          <a:bodyPr>
            <a:normAutofit fontScale="92500" lnSpcReduction="20000"/>
          </a:bodyPr>
          <a:lstStyle/>
          <a:p>
            <a:r>
              <a:rPr lang="en-US" dirty="0">
                <a:solidFill>
                  <a:srgbClr val="000000"/>
                </a:solidFill>
                <a:ea typeface="ＭＳ Ｐゴシック" charset="0"/>
                <a:cs typeface="ＭＳ Ｐゴシック" charset="0"/>
              </a:rPr>
              <a:t>There are 2 heat transfer regimes:</a:t>
            </a:r>
          </a:p>
          <a:p>
            <a:pPr lvl="1"/>
            <a:r>
              <a:rPr lang="en-US" b="1" dirty="0" err="1">
                <a:solidFill>
                  <a:srgbClr val="000000"/>
                </a:solidFill>
                <a:ea typeface="ＭＳ Ｐゴシック" charset="0"/>
              </a:rPr>
              <a:t>V</a:t>
            </a:r>
            <a:r>
              <a:rPr lang="en-US" b="1" baseline="-25000" dirty="0" err="1">
                <a:solidFill>
                  <a:srgbClr val="000000"/>
                </a:solidFill>
                <a:ea typeface="ＭＳ Ｐゴシック" charset="0"/>
              </a:rPr>
              <a:t>s</a:t>
            </a:r>
            <a:r>
              <a:rPr lang="en-US" b="1" baseline="30000" dirty="0">
                <a:solidFill>
                  <a:srgbClr val="000000"/>
                </a:solidFill>
                <a:ea typeface="ＭＳ Ｐゴシック" charset="0"/>
              </a:rPr>
              <a:t> </a:t>
            </a:r>
            <a:r>
              <a:rPr lang="en-US" b="1" dirty="0">
                <a:solidFill>
                  <a:srgbClr val="000000"/>
                </a:solidFill>
                <a:ea typeface="ＭＳ Ｐゴシック" charset="0"/>
              </a:rPr>
              <a:t>&lt; V </a:t>
            </a:r>
            <a:r>
              <a:rPr lang="en-US" b="1" baseline="-25000" dirty="0" err="1">
                <a:solidFill>
                  <a:srgbClr val="000000"/>
                </a:solidFill>
                <a:ea typeface="ＭＳ Ｐゴシック" charset="0"/>
              </a:rPr>
              <a:t>sc</a:t>
            </a:r>
            <a:endParaRPr lang="en-US" b="1" baseline="-25000" dirty="0">
              <a:solidFill>
                <a:srgbClr val="000000"/>
              </a:solidFill>
              <a:ea typeface="ＭＳ Ｐゴシック" charset="0"/>
            </a:endParaRPr>
          </a:p>
          <a:p>
            <a:pPr lvl="1"/>
            <a:endParaRPr lang="en-US" sz="3200" b="1" baseline="-25000" dirty="0">
              <a:solidFill>
                <a:srgbClr val="000000"/>
              </a:solidFill>
              <a:ea typeface="ＭＳ Ｐゴシック" charset="0"/>
            </a:endParaRPr>
          </a:p>
          <a:p>
            <a:pPr lvl="1">
              <a:buFont typeface="Arial" charset="0"/>
              <a:buNone/>
            </a:pPr>
            <a:endParaRPr lang="en-US" sz="3200" b="1" baseline="-25000" dirty="0">
              <a:solidFill>
                <a:srgbClr val="000000"/>
              </a:solidFill>
              <a:ea typeface="ＭＳ Ｐゴシック" charset="0"/>
            </a:endParaRPr>
          </a:p>
          <a:p>
            <a:pPr lvl="1">
              <a:buFont typeface="Arial" charset="0"/>
              <a:buNone/>
            </a:pPr>
            <a:endParaRPr lang="en-US" sz="3200" b="1" baseline="-25000" dirty="0">
              <a:solidFill>
                <a:srgbClr val="000000"/>
              </a:solidFill>
              <a:ea typeface="ＭＳ Ｐゴシック" charset="0"/>
            </a:endParaRPr>
          </a:p>
          <a:p>
            <a:pPr lvl="1">
              <a:buFont typeface="Arial" charset="0"/>
              <a:buNone/>
            </a:pPr>
            <a:endParaRPr lang="en-US" sz="3200" b="1" baseline="-25000" dirty="0">
              <a:solidFill>
                <a:srgbClr val="000000"/>
              </a:solidFill>
              <a:ea typeface="ＭＳ Ｐゴシック" charset="0"/>
            </a:endParaRPr>
          </a:p>
          <a:p>
            <a:pPr lvl="1"/>
            <a:r>
              <a:rPr lang="en-US" b="1" dirty="0" err="1">
                <a:solidFill>
                  <a:srgbClr val="000000"/>
                </a:solidFill>
                <a:ea typeface="ＭＳ Ｐゴシック" charset="0"/>
              </a:rPr>
              <a:t>V</a:t>
            </a:r>
            <a:r>
              <a:rPr lang="en-US" b="1" baseline="-25000" dirty="0" err="1">
                <a:solidFill>
                  <a:srgbClr val="000000"/>
                </a:solidFill>
                <a:ea typeface="ＭＳ Ｐゴシック" charset="0"/>
              </a:rPr>
              <a:t>s</a:t>
            </a:r>
            <a:r>
              <a:rPr lang="en-US" b="1" baseline="30000" dirty="0">
                <a:solidFill>
                  <a:srgbClr val="000000"/>
                </a:solidFill>
                <a:ea typeface="ＭＳ Ｐゴシック" charset="0"/>
              </a:rPr>
              <a:t> </a:t>
            </a:r>
            <a:r>
              <a:rPr lang="en-US" b="1" dirty="0">
                <a:solidFill>
                  <a:srgbClr val="000000"/>
                </a:solidFill>
                <a:ea typeface="ＭＳ Ｐゴシック" charset="0"/>
              </a:rPr>
              <a:t>&gt; V </a:t>
            </a:r>
            <a:r>
              <a:rPr lang="en-US" b="1" baseline="-25000" dirty="0" err="1">
                <a:solidFill>
                  <a:srgbClr val="000000"/>
                </a:solidFill>
                <a:ea typeface="ＭＳ Ｐゴシック" charset="0"/>
              </a:rPr>
              <a:t>sc</a:t>
            </a:r>
            <a:endParaRPr lang="en-US" b="1" baseline="-25000" dirty="0">
              <a:solidFill>
                <a:srgbClr val="000000"/>
              </a:solidFill>
              <a:ea typeface="ＭＳ Ｐゴシック" charset="0"/>
            </a:endParaRPr>
          </a:p>
          <a:p>
            <a:pPr lvl="2"/>
            <a:r>
              <a:rPr lang="en-US" dirty="0">
                <a:solidFill>
                  <a:srgbClr val="000000"/>
                </a:solidFill>
                <a:ea typeface="ヒラギノ角ゴ Pro W3" charset="0"/>
                <a:cs typeface="ヒラギノ角ゴ Pro W3" charset="0"/>
              </a:rPr>
              <a:t>Mutual Friction Regime (quantized vortices interact with the viscosity of the normal component</a:t>
            </a:r>
          </a:p>
          <a:p>
            <a:pPr>
              <a:buFont typeface="Wingdings" charset="0"/>
              <a:buNone/>
            </a:pPr>
            <a:r>
              <a:rPr lang="en-US" sz="2800" dirty="0">
                <a:solidFill>
                  <a:srgbClr val="000000"/>
                </a:solidFill>
                <a:ea typeface="ＭＳ Ｐゴシック" charset="0"/>
                <a:cs typeface="ＭＳ Ｐゴシック" charset="0"/>
              </a:rPr>
              <a:t> </a:t>
            </a:r>
          </a:p>
          <a:p>
            <a:pPr>
              <a:buFont typeface="Wingdings" charset="0"/>
              <a:buNone/>
            </a:pPr>
            <a:endParaRPr lang="en-US" sz="2800" dirty="0">
              <a:solidFill>
                <a:srgbClr val="000000"/>
              </a:solidFill>
              <a:ea typeface="ＭＳ Ｐゴシック" charset="0"/>
              <a:cs typeface="ＭＳ Ｐゴシック" charset="0"/>
            </a:endParaRPr>
          </a:p>
          <a:p>
            <a:endParaRPr lang="en-US" dirty="0">
              <a:solidFill>
                <a:srgbClr val="000000"/>
              </a:solidFill>
              <a:ea typeface="ＭＳ Ｐゴシック" charset="0"/>
              <a:cs typeface="ＭＳ Ｐゴシック" charset="0"/>
            </a:endParaRPr>
          </a:p>
          <a:p>
            <a:r>
              <a:rPr lang="en-US" dirty="0">
                <a:solidFill>
                  <a:srgbClr val="000000"/>
                </a:solidFill>
                <a:ea typeface="ＭＳ Ｐゴシック" charset="0"/>
                <a:cs typeface="ＭＳ Ｐゴシック" charset="0"/>
              </a:rPr>
              <a:t>As V </a:t>
            </a:r>
            <a:r>
              <a:rPr lang="en-US" baseline="-25000" dirty="0" err="1">
                <a:solidFill>
                  <a:srgbClr val="000000"/>
                </a:solidFill>
                <a:ea typeface="ＭＳ Ｐゴシック" charset="0"/>
                <a:cs typeface="ＭＳ Ｐゴシック" charset="0"/>
              </a:rPr>
              <a:t>sc</a:t>
            </a:r>
            <a:r>
              <a:rPr lang="en-US" dirty="0">
                <a:solidFill>
                  <a:srgbClr val="000000"/>
                </a:solidFill>
                <a:ea typeface="ＭＳ Ｐゴシック" charset="0"/>
                <a:cs typeface="ＭＳ Ｐゴシック" charset="0"/>
              </a:rPr>
              <a:t> ~ </a:t>
            </a:r>
            <a:r>
              <a:rPr lang="en-US" dirty="0" smtClean="0">
                <a:solidFill>
                  <a:srgbClr val="000000"/>
                </a:solidFill>
                <a:ea typeface="ＭＳ Ｐゴシック" charset="0"/>
                <a:cs typeface="ＭＳ Ｐゴシック" charset="0"/>
              </a:rPr>
              <a:t>d</a:t>
            </a:r>
            <a:r>
              <a:rPr lang="en-US" baseline="30000" dirty="0" smtClean="0">
                <a:solidFill>
                  <a:srgbClr val="000000"/>
                </a:solidFill>
                <a:ea typeface="ＭＳ Ｐゴシック" charset="0"/>
                <a:cs typeface="ＭＳ Ｐゴシック" charset="0"/>
              </a:rPr>
              <a:t>-1</a:t>
            </a:r>
            <a:r>
              <a:rPr lang="en-US" baseline="30000" dirty="0">
                <a:solidFill>
                  <a:srgbClr val="000000"/>
                </a:solidFill>
                <a:ea typeface="ＭＳ Ｐゴシック" charset="0"/>
                <a:cs typeface="ＭＳ Ｐゴシック" charset="0"/>
              </a:rPr>
              <a:t>/4</a:t>
            </a:r>
            <a:r>
              <a:rPr lang="en-US" dirty="0">
                <a:solidFill>
                  <a:srgbClr val="000000"/>
                </a:solidFill>
                <a:ea typeface="ＭＳ Ｐゴシック" charset="0"/>
                <a:cs typeface="ＭＳ Ｐゴシック" charset="0"/>
              </a:rPr>
              <a:t> (</a:t>
            </a:r>
            <a:r>
              <a:rPr lang="en-US" dirty="0" err="1">
                <a:solidFill>
                  <a:srgbClr val="000000"/>
                </a:solidFill>
                <a:ea typeface="ＭＳ Ｐゴシック" charset="0"/>
                <a:cs typeface="ＭＳ Ｐゴシック" charset="0"/>
              </a:rPr>
              <a:t>cgs</a:t>
            </a:r>
            <a:r>
              <a:rPr lang="en-US" dirty="0">
                <a:solidFill>
                  <a:srgbClr val="000000"/>
                </a:solidFill>
                <a:ea typeface="ＭＳ Ｐゴシック" charset="0"/>
                <a:cs typeface="ＭＳ Ｐゴシック" charset="0"/>
              </a:rPr>
              <a:t> units) the mutual friction regime is most applicable in engineering applications of He II</a:t>
            </a:r>
          </a:p>
          <a:p>
            <a:endParaRPr lang="en-US" dirty="0">
              <a:solidFill>
                <a:srgbClr val="000000"/>
              </a:solidFill>
              <a:ea typeface="ＭＳ Ｐゴシック" charset="0"/>
              <a:cs typeface="ＭＳ Ｐゴシック" charset="0"/>
            </a:endParaRPr>
          </a:p>
        </p:txBody>
      </p:sp>
      <p:graphicFrame>
        <p:nvGraphicFramePr>
          <p:cNvPr id="6" name="Object 2"/>
          <p:cNvGraphicFramePr>
            <a:graphicFrameLocks noChangeAspect="1"/>
          </p:cNvGraphicFramePr>
          <p:nvPr>
            <p:extLst>
              <p:ext uri="{D42A27DB-BD31-4B8C-83A1-F6EECF244321}">
                <p14:modId xmlns:p14="http://schemas.microsoft.com/office/powerpoint/2010/main" val="1991247649"/>
              </p:ext>
            </p:extLst>
          </p:nvPr>
        </p:nvGraphicFramePr>
        <p:xfrm>
          <a:off x="2483768" y="2060848"/>
          <a:ext cx="2362200" cy="1063625"/>
        </p:xfrm>
        <a:graphic>
          <a:graphicData uri="http://schemas.openxmlformats.org/presentationml/2006/ole">
            <mc:AlternateContent xmlns:mc="http://schemas.openxmlformats.org/markup-compatibility/2006">
              <mc:Choice xmlns:v="urn:schemas-microsoft-com:vml" Requires="v">
                <p:oleObj spid="_x0000_s65593" name="Equation" r:id="rId3" imgW="1016000" imgH="457200" progId="Equation.3">
                  <p:embed/>
                </p:oleObj>
              </mc:Choice>
              <mc:Fallback>
                <p:oleObj name="Equation" r:id="rId3" imgW="1016000" imgH="457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2060848"/>
                        <a:ext cx="2362200" cy="106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7" name="Object 3"/>
          <p:cNvGraphicFramePr>
            <a:graphicFrameLocks noChangeAspect="1"/>
          </p:cNvGraphicFramePr>
          <p:nvPr>
            <p:extLst>
              <p:ext uri="{D42A27DB-BD31-4B8C-83A1-F6EECF244321}">
                <p14:modId xmlns:p14="http://schemas.microsoft.com/office/powerpoint/2010/main" val="1285290598"/>
              </p:ext>
            </p:extLst>
          </p:nvPr>
        </p:nvGraphicFramePr>
        <p:xfrm>
          <a:off x="2411760" y="4149080"/>
          <a:ext cx="3305175" cy="1219200"/>
        </p:xfrm>
        <a:graphic>
          <a:graphicData uri="http://schemas.openxmlformats.org/presentationml/2006/ole">
            <mc:AlternateContent xmlns:mc="http://schemas.openxmlformats.org/markup-compatibility/2006">
              <mc:Choice xmlns:v="urn:schemas-microsoft-com:vml" Requires="v">
                <p:oleObj spid="_x0000_s65594" name="Equation" r:id="rId5" imgW="1307532" imgH="482391" progId="Equation.3">
                  <p:embed/>
                </p:oleObj>
              </mc:Choice>
              <mc:Fallback>
                <p:oleObj name="Equation" r:id="rId5" imgW="1307532" imgH="482391"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11760" y="4149080"/>
                        <a:ext cx="3305175"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137233480"/>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0"/>
                <a:cs typeface="ＭＳ Ｐゴシック" charset="0"/>
              </a:rPr>
              <a:t>Heat Conductivity Function</a:t>
            </a:r>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36</a:t>
            </a:fld>
            <a:endParaRPr lang="sv-SE" dirty="0"/>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1484784"/>
            <a:ext cx="5613400" cy="502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378850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0"/>
                <a:cs typeface="ＭＳ Ｐゴシック" charset="0"/>
              </a:rPr>
              <a:t>He II Heat Transfer Limits</a:t>
            </a:r>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37</a:t>
            </a:fld>
            <a:endParaRPr lang="sv-SE" dirty="0"/>
          </a:p>
        </p:txBody>
      </p:sp>
      <p:sp>
        <p:nvSpPr>
          <p:cNvPr id="5" name="Content Placeholder 1"/>
          <p:cNvSpPr>
            <a:spLocks noGrp="1"/>
          </p:cNvSpPr>
          <p:nvPr>
            <p:ph idx="1"/>
          </p:nvPr>
        </p:nvSpPr>
        <p:spPr>
          <a:xfrm>
            <a:off x="117416" y="1412776"/>
            <a:ext cx="8991600" cy="5027613"/>
          </a:xfrm>
        </p:spPr>
        <p:txBody>
          <a:bodyPr/>
          <a:lstStyle/>
          <a:p>
            <a:r>
              <a:rPr lang="en-US" sz="2400" dirty="0">
                <a:solidFill>
                  <a:srgbClr val="000000"/>
                </a:solidFill>
                <a:ea typeface="ＭＳ Ｐゴシック" charset="0"/>
                <a:cs typeface="ＭＳ Ｐゴシック" charset="0"/>
              </a:rPr>
              <a:t>In pressurized He II:  T </a:t>
            </a:r>
            <a:r>
              <a:rPr lang="en-US" sz="2400" baseline="-25000" dirty="0">
                <a:solidFill>
                  <a:srgbClr val="000000"/>
                </a:solidFill>
                <a:ea typeface="ＭＳ Ｐゴシック" charset="0"/>
                <a:cs typeface="ＭＳ Ｐゴシック" charset="0"/>
              </a:rPr>
              <a:t>h</a:t>
            </a:r>
            <a:r>
              <a:rPr lang="en-US" sz="2400" dirty="0">
                <a:solidFill>
                  <a:srgbClr val="000000"/>
                </a:solidFill>
                <a:ea typeface="ＭＳ Ｐゴシック" charset="0"/>
                <a:cs typeface="ＭＳ Ｐゴシック" charset="0"/>
              </a:rPr>
              <a:t>   must be less than T </a:t>
            </a:r>
            <a:r>
              <a:rPr lang="en-US" sz="2400" baseline="-25000" dirty="0">
                <a:solidFill>
                  <a:srgbClr val="000000"/>
                </a:solidFill>
                <a:latin typeface="Symbol" charset="0"/>
                <a:ea typeface="ＭＳ Ｐゴシック" charset="0"/>
                <a:cs typeface="ＭＳ Ｐゴシック" charset="0"/>
              </a:rPr>
              <a:t>l</a:t>
            </a:r>
            <a:endParaRPr lang="en-US" sz="2400" dirty="0">
              <a:solidFill>
                <a:srgbClr val="000000"/>
              </a:solidFill>
              <a:ea typeface="ＭＳ Ｐゴシック" charset="0"/>
              <a:cs typeface="ＭＳ Ｐゴシック" charset="0"/>
            </a:endParaRPr>
          </a:p>
          <a:p>
            <a:r>
              <a:rPr lang="en-US" sz="2400" dirty="0">
                <a:solidFill>
                  <a:srgbClr val="000000"/>
                </a:solidFill>
                <a:ea typeface="ＭＳ Ｐゴシック" charset="0"/>
                <a:cs typeface="ＭＳ Ｐゴシック" charset="0"/>
              </a:rPr>
              <a:t>Thus the peak heat flux q* is:</a:t>
            </a:r>
          </a:p>
          <a:p>
            <a:endParaRPr lang="en-US" sz="2400" dirty="0">
              <a:solidFill>
                <a:srgbClr val="000000"/>
              </a:solidFill>
              <a:ea typeface="ＭＳ Ｐゴシック" charset="0"/>
              <a:cs typeface="ＭＳ Ｐゴシック" charset="0"/>
            </a:endParaRPr>
          </a:p>
          <a:p>
            <a:pPr>
              <a:buFont typeface="Wingdings" charset="0"/>
              <a:buNone/>
            </a:pPr>
            <a:endParaRPr lang="en-US" sz="2400" dirty="0">
              <a:solidFill>
                <a:srgbClr val="000000"/>
              </a:solidFill>
              <a:ea typeface="ＭＳ Ｐゴシック" charset="0"/>
              <a:cs typeface="ＭＳ Ｐゴシック" charset="0"/>
            </a:endParaRPr>
          </a:p>
          <a:p>
            <a:endParaRPr lang="en-US" sz="2400" dirty="0">
              <a:solidFill>
                <a:srgbClr val="000000"/>
              </a:solidFill>
              <a:ea typeface="ＭＳ Ｐゴシック" charset="0"/>
              <a:cs typeface="ＭＳ Ｐゴシック" charset="0"/>
            </a:endParaRPr>
          </a:p>
          <a:p>
            <a:r>
              <a:rPr lang="en-US" sz="2400" dirty="0">
                <a:solidFill>
                  <a:srgbClr val="000000"/>
                </a:solidFill>
                <a:ea typeface="ＭＳ Ｐゴシック" charset="0"/>
                <a:cs typeface="ＭＳ Ｐゴシック" charset="0"/>
              </a:rPr>
              <a:t>At 1.9 K and 1 bar : </a:t>
            </a:r>
          </a:p>
          <a:p>
            <a:pPr>
              <a:buFont typeface="Wingdings" charset="0"/>
              <a:buNone/>
            </a:pPr>
            <a:r>
              <a:rPr lang="en-US" sz="2400" dirty="0">
                <a:solidFill>
                  <a:srgbClr val="000000"/>
                </a:solidFill>
                <a:ea typeface="ＭＳ Ｐゴシック" charset="0"/>
                <a:cs typeface="ＭＳ Ｐゴシック" charset="0"/>
              </a:rPr>
              <a:t>			q*L</a:t>
            </a:r>
            <a:r>
              <a:rPr lang="en-US" sz="2400" baseline="30000" dirty="0">
                <a:solidFill>
                  <a:srgbClr val="000000"/>
                </a:solidFill>
                <a:ea typeface="ＭＳ Ｐゴシック" charset="0"/>
                <a:cs typeface="ＭＳ Ｐゴシック" charset="0"/>
              </a:rPr>
              <a:t>1/3</a:t>
            </a:r>
            <a:r>
              <a:rPr lang="en-US" sz="2400" dirty="0">
                <a:solidFill>
                  <a:srgbClr val="000000"/>
                </a:solidFill>
                <a:ea typeface="ＭＳ Ｐゴシック" charset="0"/>
                <a:cs typeface="ＭＳ Ｐゴシック" charset="0"/>
              </a:rPr>
              <a:t> ~ 15 kW/m</a:t>
            </a:r>
            <a:r>
              <a:rPr lang="en-US" sz="2400" baseline="30000" dirty="0">
                <a:solidFill>
                  <a:srgbClr val="000000"/>
                </a:solidFill>
                <a:ea typeface="ＭＳ Ｐゴシック" charset="0"/>
                <a:cs typeface="ＭＳ Ｐゴシック" charset="0"/>
              </a:rPr>
              <a:t>5/3</a:t>
            </a:r>
          </a:p>
          <a:p>
            <a:endParaRPr lang="en-US" dirty="0">
              <a:ea typeface="ＭＳ Ｐゴシック" charset="0"/>
              <a:cs typeface="ＭＳ Ｐゴシック" charset="0"/>
            </a:endParaRPr>
          </a:p>
        </p:txBody>
      </p:sp>
      <p:graphicFrame>
        <p:nvGraphicFramePr>
          <p:cNvPr id="6" name="Object 2"/>
          <p:cNvGraphicFramePr>
            <a:graphicFrameLocks noChangeAspect="1"/>
          </p:cNvGraphicFramePr>
          <p:nvPr>
            <p:extLst>
              <p:ext uri="{D42A27DB-BD31-4B8C-83A1-F6EECF244321}">
                <p14:modId xmlns:p14="http://schemas.microsoft.com/office/powerpoint/2010/main" val="2300303323"/>
              </p:ext>
            </p:extLst>
          </p:nvPr>
        </p:nvGraphicFramePr>
        <p:xfrm>
          <a:off x="3779912" y="2348880"/>
          <a:ext cx="3984625" cy="1371600"/>
        </p:xfrm>
        <a:graphic>
          <a:graphicData uri="http://schemas.openxmlformats.org/presentationml/2006/ole">
            <mc:AlternateContent xmlns:mc="http://schemas.openxmlformats.org/markup-compatibility/2006">
              <mc:Choice xmlns:v="urn:schemas-microsoft-com:vml" Requires="v">
                <p:oleObj spid="_x0000_s66589" name="Equation" r:id="rId3" imgW="1548728" imgH="533169" progId="Equation.3">
                  <p:embed/>
                </p:oleObj>
              </mc:Choice>
              <mc:Fallback>
                <p:oleObj name="Equation" r:id="rId3" imgW="1548728" imgH="533169"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9912" y="2348880"/>
                        <a:ext cx="3984625"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4105558922"/>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0"/>
                <a:cs typeface="ＭＳ Ｐゴシック" charset="0"/>
              </a:rPr>
              <a:t>Peak Heat Flux  (q*) in Pressurized He II </a:t>
            </a:r>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38</a:t>
            </a:fld>
            <a:endParaRPr lang="sv-SE" dirty="0"/>
          </a:p>
        </p:txBody>
      </p:sp>
      <p:graphicFrame>
        <p:nvGraphicFramePr>
          <p:cNvPr id="5" name="Object 2"/>
          <p:cNvGraphicFramePr>
            <a:graphicFrameLocks noGrp="1" noChangeAspect="1"/>
          </p:cNvGraphicFramePr>
          <p:nvPr>
            <p:ph idx="1"/>
            <p:extLst>
              <p:ext uri="{D42A27DB-BD31-4B8C-83A1-F6EECF244321}">
                <p14:modId xmlns:p14="http://schemas.microsoft.com/office/powerpoint/2010/main" val="2181291438"/>
              </p:ext>
            </p:extLst>
          </p:nvPr>
        </p:nvGraphicFramePr>
        <p:xfrm>
          <a:off x="2123728" y="1628800"/>
          <a:ext cx="4829175" cy="5027613"/>
        </p:xfrm>
        <a:graphic>
          <a:graphicData uri="http://schemas.openxmlformats.org/presentationml/2006/ole">
            <mc:AlternateContent xmlns:mc="http://schemas.openxmlformats.org/markup-compatibility/2006">
              <mc:Choice xmlns:v="urn:schemas-microsoft-com:vml" Requires="v">
                <p:oleObj spid="_x0000_s67613" r:id="rId3" imgW="8392696" imgH="8733333" progId="">
                  <p:embed/>
                </p:oleObj>
              </mc:Choice>
              <mc:Fallback>
                <p:oleObj r:id="rId3" imgW="8392696" imgH="8733333"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3728" y="1628800"/>
                        <a:ext cx="4829175" cy="5027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944243823"/>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0"/>
                <a:cs typeface="ＭＳ Ｐゴシック" charset="0"/>
              </a:rPr>
              <a:t>Limits on He II </a:t>
            </a:r>
            <a:br>
              <a:rPr lang="en-US" dirty="0">
                <a:ea typeface="ＭＳ Ｐゴシック" charset="0"/>
                <a:cs typeface="ＭＳ Ｐゴシック" charset="0"/>
              </a:rPr>
            </a:br>
            <a:r>
              <a:rPr lang="en-US" dirty="0">
                <a:ea typeface="ＭＳ Ｐゴシック" charset="0"/>
                <a:cs typeface="ＭＳ Ｐゴシック" charset="0"/>
              </a:rPr>
              <a:t>Heat Transfer</a:t>
            </a:r>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39</a:t>
            </a:fld>
            <a:endParaRPr lang="sv-SE" dirty="0"/>
          </a:p>
        </p:txBody>
      </p:sp>
      <p:sp>
        <p:nvSpPr>
          <p:cNvPr id="5" name="Content Placeholder 1"/>
          <p:cNvSpPr>
            <a:spLocks noGrp="1"/>
          </p:cNvSpPr>
          <p:nvPr>
            <p:ph idx="1"/>
          </p:nvPr>
        </p:nvSpPr>
        <p:spPr>
          <a:xfrm>
            <a:off x="21803" y="1484784"/>
            <a:ext cx="4422775" cy="5027613"/>
          </a:xfrm>
        </p:spPr>
        <p:txBody>
          <a:bodyPr>
            <a:normAutofit fontScale="92500" lnSpcReduction="20000"/>
          </a:bodyPr>
          <a:lstStyle/>
          <a:p>
            <a:r>
              <a:rPr lang="en-US" dirty="0">
                <a:solidFill>
                  <a:srgbClr val="000000"/>
                </a:solidFill>
                <a:ea typeface="ＭＳ Ｐゴシック" charset="0"/>
                <a:cs typeface="ＭＳ Ｐゴシック" charset="0"/>
              </a:rPr>
              <a:t>In saturated He II, the limit is given by the local saturation temperature &amp; the degree of local </a:t>
            </a:r>
            <a:r>
              <a:rPr lang="en-US" dirty="0" err="1">
                <a:solidFill>
                  <a:srgbClr val="000000"/>
                </a:solidFill>
                <a:ea typeface="ＭＳ Ｐゴシック" charset="0"/>
                <a:cs typeface="ＭＳ Ｐゴシック" charset="0"/>
              </a:rPr>
              <a:t>subcooling</a:t>
            </a:r>
            <a:endParaRPr lang="en-US" dirty="0">
              <a:solidFill>
                <a:srgbClr val="000000"/>
              </a:solidFill>
              <a:ea typeface="ＭＳ Ｐゴシック" charset="0"/>
              <a:cs typeface="ＭＳ Ｐゴシック" charset="0"/>
            </a:endParaRPr>
          </a:p>
          <a:p>
            <a:r>
              <a:rPr lang="en-US" dirty="0">
                <a:solidFill>
                  <a:srgbClr val="000000"/>
                </a:solidFill>
                <a:ea typeface="ＭＳ Ｐゴシック" charset="0"/>
                <a:cs typeface="ＭＳ Ｐゴシック" charset="0"/>
              </a:rPr>
              <a:t>In the ILC cavity He vessel this works out to about 1 W/cm</a:t>
            </a:r>
            <a:r>
              <a:rPr lang="en-US" baseline="30000" dirty="0">
                <a:solidFill>
                  <a:srgbClr val="000000"/>
                </a:solidFill>
                <a:ea typeface="ＭＳ Ｐゴシック" charset="0"/>
                <a:cs typeface="ＭＳ Ｐゴシック" charset="0"/>
              </a:rPr>
              <a:t>2</a:t>
            </a:r>
            <a:r>
              <a:rPr lang="en-US" dirty="0">
                <a:solidFill>
                  <a:srgbClr val="000000"/>
                </a:solidFill>
                <a:ea typeface="ＭＳ Ｐゴシック" charset="0"/>
                <a:cs typeface="ＭＳ Ｐゴシック" charset="0"/>
              </a:rPr>
              <a:t> or ~ 30 W total through the connection tube</a:t>
            </a:r>
          </a:p>
          <a:p>
            <a:pPr lvl="1"/>
            <a:r>
              <a:rPr lang="en-US" dirty="0">
                <a:solidFill>
                  <a:srgbClr val="000000"/>
                </a:solidFill>
                <a:ea typeface="ＭＳ Ｐゴシック" charset="0"/>
              </a:rPr>
              <a:t>More heat than that would require a redesign</a:t>
            </a:r>
          </a:p>
          <a:p>
            <a:r>
              <a:rPr lang="en-US" dirty="0">
                <a:solidFill>
                  <a:srgbClr val="000000"/>
                </a:solidFill>
                <a:ea typeface="ＭＳ Ｐゴシック" charset="0"/>
                <a:cs typeface="ＭＳ Ｐゴシック" charset="0"/>
              </a:rPr>
              <a:t>Exceeding the heat transfer limits in either the saturated or pressurized case results in conversion to He I and boiling at the heated surface</a:t>
            </a:r>
          </a:p>
          <a:p>
            <a:endParaRPr lang="en-US" dirty="0">
              <a:ea typeface="ＭＳ Ｐゴシック" charset="0"/>
              <a:cs typeface="ＭＳ Ｐゴシック" charset="0"/>
            </a:endParaRPr>
          </a:p>
        </p:txBody>
      </p:sp>
      <p:pic>
        <p:nvPicPr>
          <p:cNvPr id="6" name="Picture 5"/>
          <p:cNvPicPr>
            <a:picLocks noChangeAspect="1"/>
          </p:cNvPicPr>
          <p:nvPr/>
        </p:nvPicPr>
        <p:blipFill>
          <a:blip r:embed="rId2"/>
          <a:stretch>
            <a:fillRect/>
          </a:stretch>
        </p:blipFill>
        <p:spPr>
          <a:xfrm>
            <a:off x="4860032" y="1556792"/>
            <a:ext cx="4000500" cy="5041900"/>
          </a:xfrm>
          <a:prstGeom prst="rect">
            <a:avLst/>
          </a:prstGeom>
        </p:spPr>
      </p:pic>
    </p:spTree>
    <p:extLst>
      <p:ext uri="{BB962C8B-B14F-4D97-AF65-F5344CB8AC3E}">
        <p14:creationId xmlns:p14="http://schemas.microsoft.com/office/powerpoint/2010/main" val="1629503722"/>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0"/>
                <a:cs typeface="ＭＳ Ｐゴシック" charset="0"/>
              </a:rPr>
              <a:t>Surface Heat Transfer</a:t>
            </a:r>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40</a:t>
            </a:fld>
            <a:endParaRPr lang="sv-SE" dirty="0"/>
          </a:p>
        </p:txBody>
      </p:sp>
      <p:sp>
        <p:nvSpPr>
          <p:cNvPr id="5" name="Content Placeholder 8"/>
          <p:cNvSpPr>
            <a:spLocks noGrp="1"/>
          </p:cNvSpPr>
          <p:nvPr>
            <p:ph idx="1"/>
          </p:nvPr>
        </p:nvSpPr>
        <p:spPr>
          <a:xfrm>
            <a:off x="129510" y="1484784"/>
            <a:ext cx="8991600" cy="5027613"/>
          </a:xfrm>
        </p:spPr>
        <p:txBody>
          <a:bodyPr>
            <a:normAutofit fontScale="85000" lnSpcReduction="20000"/>
          </a:bodyPr>
          <a:lstStyle/>
          <a:p>
            <a:r>
              <a:rPr lang="en-US" dirty="0">
                <a:solidFill>
                  <a:srgbClr val="000000"/>
                </a:solidFill>
                <a:ea typeface="ＭＳ Ｐゴシック" charset="0"/>
                <a:cs typeface="ＭＳ Ｐゴシック" charset="0"/>
              </a:rPr>
              <a:t>Heat transfer from a surface into He II is completely dominated by a fundamental inefficiency in moving energy from the surface to the fluid</a:t>
            </a:r>
          </a:p>
          <a:p>
            <a:r>
              <a:rPr lang="en-US" dirty="0">
                <a:solidFill>
                  <a:srgbClr val="000000"/>
                </a:solidFill>
                <a:ea typeface="ＭＳ Ｐゴシック" charset="0"/>
                <a:cs typeface="ＭＳ Ｐゴシック" charset="0"/>
              </a:rPr>
              <a:t>This effect exists but is not important in standard convection problems</a:t>
            </a:r>
          </a:p>
          <a:p>
            <a:pPr lvl="1"/>
            <a:r>
              <a:rPr lang="en-US" dirty="0">
                <a:solidFill>
                  <a:srgbClr val="000000"/>
                </a:solidFill>
                <a:ea typeface="ＭＳ Ｐゴシック" charset="0"/>
              </a:rPr>
              <a:t>Normally we assume T</a:t>
            </a:r>
            <a:r>
              <a:rPr lang="en-US" baseline="-25000" dirty="0">
                <a:solidFill>
                  <a:srgbClr val="000000"/>
                </a:solidFill>
                <a:ea typeface="ＭＳ Ｐゴシック" charset="0"/>
              </a:rPr>
              <a:t>w</a:t>
            </a:r>
            <a:r>
              <a:rPr lang="en-US" dirty="0">
                <a:solidFill>
                  <a:srgbClr val="000000"/>
                </a:solidFill>
                <a:ea typeface="ＭＳ Ｐゴシック" charset="0"/>
              </a:rPr>
              <a:t> = </a:t>
            </a:r>
            <a:r>
              <a:rPr lang="en-US" dirty="0" err="1">
                <a:solidFill>
                  <a:srgbClr val="000000"/>
                </a:solidFill>
                <a:ea typeface="ＭＳ Ｐゴシック" charset="0"/>
              </a:rPr>
              <a:t>T</a:t>
            </a:r>
            <a:r>
              <a:rPr lang="en-US" baseline="-25000" dirty="0" err="1">
                <a:solidFill>
                  <a:srgbClr val="000000"/>
                </a:solidFill>
                <a:ea typeface="ＭＳ Ｐゴシック" charset="0"/>
              </a:rPr>
              <a:t>fw</a:t>
            </a:r>
            <a:r>
              <a:rPr lang="en-US" dirty="0">
                <a:solidFill>
                  <a:srgbClr val="000000"/>
                </a:solidFill>
                <a:ea typeface="ＭＳ Ｐゴシック" charset="0"/>
              </a:rPr>
              <a:t> but this is not true in the case of He II</a:t>
            </a:r>
          </a:p>
          <a:p>
            <a:r>
              <a:rPr lang="en-US" dirty="0">
                <a:solidFill>
                  <a:srgbClr val="000000"/>
                </a:solidFill>
                <a:ea typeface="ＭＳ Ｐゴシック" charset="0"/>
                <a:cs typeface="ＭＳ Ｐゴシック" charset="0"/>
              </a:rPr>
              <a:t>This surface heat transfer effect is described by </a:t>
            </a:r>
            <a:r>
              <a:rPr lang="en-US" dirty="0" err="1">
                <a:solidFill>
                  <a:srgbClr val="000000"/>
                </a:solidFill>
                <a:ea typeface="ＭＳ Ｐゴシック" charset="0"/>
                <a:cs typeface="ＭＳ Ｐゴシック" charset="0"/>
              </a:rPr>
              <a:t>Kapitza</a:t>
            </a:r>
            <a:r>
              <a:rPr lang="en-US" dirty="0">
                <a:solidFill>
                  <a:srgbClr val="000000"/>
                </a:solidFill>
                <a:ea typeface="ＭＳ Ｐゴシック" charset="0"/>
                <a:cs typeface="ＭＳ Ｐゴシック" charset="0"/>
              </a:rPr>
              <a:t> Conductance</a:t>
            </a:r>
          </a:p>
          <a:p>
            <a:pPr>
              <a:buFont typeface="Wingdings" charset="0"/>
              <a:buNone/>
            </a:pPr>
            <a:endParaRPr lang="en-US" dirty="0">
              <a:solidFill>
                <a:srgbClr val="000000"/>
              </a:solidFill>
              <a:ea typeface="ＭＳ Ｐゴシック" charset="0"/>
              <a:cs typeface="ＭＳ Ｐゴシック" charset="0"/>
            </a:endParaRPr>
          </a:p>
          <a:p>
            <a:pPr lvl="1"/>
            <a:r>
              <a:rPr lang="en-US" dirty="0">
                <a:solidFill>
                  <a:srgbClr val="000000"/>
                </a:solidFill>
                <a:ea typeface="ＭＳ Ｐゴシック" charset="0"/>
              </a:rPr>
              <a:t>For q &lt; 1 kW/</a:t>
            </a:r>
            <a:r>
              <a:rPr lang="en-US" dirty="0" smtClean="0">
                <a:solidFill>
                  <a:srgbClr val="000000"/>
                </a:solidFill>
                <a:ea typeface="ＭＳ Ｐゴシック" charset="0"/>
              </a:rPr>
              <a:t>m</a:t>
            </a:r>
            <a:r>
              <a:rPr lang="en-US" baseline="30000" dirty="0" smtClean="0">
                <a:solidFill>
                  <a:srgbClr val="000000"/>
                </a:solidFill>
                <a:ea typeface="ＭＳ Ｐゴシック" charset="0"/>
              </a:rPr>
              <a:t>2 </a:t>
            </a:r>
            <a:endParaRPr lang="en-US" baseline="30000" dirty="0">
              <a:solidFill>
                <a:srgbClr val="000000"/>
              </a:solidFill>
              <a:ea typeface="ＭＳ Ｐゴシック" charset="0"/>
            </a:endParaRPr>
          </a:p>
          <a:p>
            <a:pPr lvl="1">
              <a:buFont typeface="Arial" charset="0"/>
              <a:buNone/>
            </a:pPr>
            <a:endParaRPr lang="en-US" sz="2400" baseline="30000" dirty="0">
              <a:solidFill>
                <a:srgbClr val="000000"/>
              </a:solidFill>
              <a:ea typeface="ＭＳ Ｐゴシック" charset="0"/>
            </a:endParaRPr>
          </a:p>
          <a:p>
            <a:pPr lvl="1">
              <a:buFont typeface="Wingdings" charset="0"/>
              <a:buNone/>
            </a:pPr>
            <a:endParaRPr lang="en-US" sz="2400" baseline="30000" dirty="0">
              <a:solidFill>
                <a:srgbClr val="000000"/>
              </a:solidFill>
              <a:ea typeface="ＭＳ Ｐゴシック" charset="0"/>
            </a:endParaRPr>
          </a:p>
          <a:p>
            <a:pPr lvl="1"/>
            <a:endParaRPr lang="en-US" sz="2400" baseline="30000" dirty="0">
              <a:solidFill>
                <a:srgbClr val="000000"/>
              </a:solidFill>
              <a:ea typeface="ＭＳ Ｐゴシック" charset="0"/>
            </a:endParaRPr>
          </a:p>
          <a:p>
            <a:pPr lvl="1"/>
            <a:r>
              <a:rPr lang="en-US" dirty="0">
                <a:solidFill>
                  <a:srgbClr val="000000"/>
                </a:solidFill>
                <a:ea typeface="ＭＳ Ｐゴシック" charset="0"/>
              </a:rPr>
              <a:t>For q &gt; 1 kW/m</a:t>
            </a:r>
            <a:r>
              <a:rPr lang="en-US" baseline="30000" dirty="0">
                <a:solidFill>
                  <a:srgbClr val="000000"/>
                </a:solidFill>
                <a:ea typeface="ＭＳ Ｐゴシック" charset="0"/>
              </a:rPr>
              <a:t>2</a:t>
            </a:r>
          </a:p>
          <a:p>
            <a:endParaRPr lang="en-US" sz="2000" dirty="0">
              <a:solidFill>
                <a:srgbClr val="000000"/>
              </a:solidFill>
              <a:ea typeface="ＭＳ Ｐゴシック" charset="0"/>
              <a:cs typeface="ＭＳ Ｐゴシック" charset="0"/>
            </a:endParaRPr>
          </a:p>
          <a:p>
            <a:r>
              <a:rPr lang="en-US" sz="2000" dirty="0">
                <a:solidFill>
                  <a:srgbClr val="000000"/>
                </a:solidFill>
                <a:ea typeface="ＭＳ Ｐゴシック" charset="0"/>
                <a:cs typeface="ＭＳ Ｐゴシック" charset="0"/>
              </a:rPr>
              <a:t>h </a:t>
            </a:r>
            <a:r>
              <a:rPr lang="en-US" sz="2000" baseline="-25000" dirty="0">
                <a:solidFill>
                  <a:srgbClr val="000000"/>
                </a:solidFill>
                <a:ea typeface="ＭＳ Ｐゴシック" charset="0"/>
                <a:cs typeface="ＭＳ Ｐゴシック" charset="0"/>
              </a:rPr>
              <a:t>k,</a:t>
            </a:r>
            <a:r>
              <a:rPr lang="en-US" sz="2000" dirty="0">
                <a:solidFill>
                  <a:srgbClr val="000000"/>
                </a:solidFill>
                <a:ea typeface="ＭＳ Ｐゴシック" charset="0"/>
                <a:cs typeface="ＭＳ Ｐゴシック" charset="0"/>
              </a:rPr>
              <a:t> a and m are empirical and dependent on material, temperature and surface condition</a:t>
            </a:r>
          </a:p>
          <a:p>
            <a:endParaRPr lang="en-US" dirty="0">
              <a:ea typeface="ＭＳ Ｐゴシック" charset="0"/>
              <a:cs typeface="ＭＳ Ｐゴシック" charset="0"/>
            </a:endParaRPr>
          </a:p>
        </p:txBody>
      </p:sp>
      <p:graphicFrame>
        <p:nvGraphicFramePr>
          <p:cNvPr id="6" name="Object 2"/>
          <p:cNvGraphicFramePr>
            <a:graphicFrameLocks noChangeAspect="1"/>
          </p:cNvGraphicFramePr>
          <p:nvPr>
            <p:extLst>
              <p:ext uri="{D42A27DB-BD31-4B8C-83A1-F6EECF244321}">
                <p14:modId xmlns:p14="http://schemas.microsoft.com/office/powerpoint/2010/main" val="4183763478"/>
              </p:ext>
            </p:extLst>
          </p:nvPr>
        </p:nvGraphicFramePr>
        <p:xfrm>
          <a:off x="3491880" y="4221088"/>
          <a:ext cx="1651000" cy="533400"/>
        </p:xfrm>
        <a:graphic>
          <a:graphicData uri="http://schemas.openxmlformats.org/presentationml/2006/ole">
            <mc:AlternateContent xmlns:mc="http://schemas.openxmlformats.org/markup-compatibility/2006">
              <mc:Choice xmlns:v="urn:schemas-microsoft-com:vml" Requires="v">
                <p:oleObj spid="_x0000_s69681" name="Equation" r:id="rId3" imgW="660400" imgH="228600" progId="Equation.3">
                  <p:embed/>
                </p:oleObj>
              </mc:Choice>
              <mc:Fallback>
                <p:oleObj name="Equation" r:id="rId3" imgW="660400" imgH="228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1880" y="4221088"/>
                        <a:ext cx="1651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7" name="Object 3"/>
          <p:cNvGraphicFramePr>
            <a:graphicFrameLocks noChangeAspect="1"/>
          </p:cNvGraphicFramePr>
          <p:nvPr>
            <p:extLst>
              <p:ext uri="{D42A27DB-BD31-4B8C-83A1-F6EECF244321}">
                <p14:modId xmlns:p14="http://schemas.microsoft.com/office/powerpoint/2010/main" val="979364256"/>
              </p:ext>
            </p:extLst>
          </p:nvPr>
        </p:nvGraphicFramePr>
        <p:xfrm>
          <a:off x="3059832" y="5013176"/>
          <a:ext cx="2743200" cy="685800"/>
        </p:xfrm>
        <a:graphic>
          <a:graphicData uri="http://schemas.openxmlformats.org/presentationml/2006/ole">
            <mc:AlternateContent xmlns:mc="http://schemas.openxmlformats.org/markup-compatibility/2006">
              <mc:Choice xmlns:v="urn:schemas-microsoft-com:vml" Requires="v">
                <p:oleObj spid="_x0000_s69682" name="Equation" r:id="rId5" imgW="965200" imgH="241300" progId="Equation.3">
                  <p:embed/>
                </p:oleObj>
              </mc:Choice>
              <mc:Fallback>
                <p:oleObj name="Equation" r:id="rId5" imgW="965200" imgH="2413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59832" y="5013176"/>
                        <a:ext cx="27432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4061470599"/>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0"/>
                <a:cs typeface="ＭＳ Ｐゴシック" charset="0"/>
              </a:rPr>
              <a:t>Surface Heat Transfer </a:t>
            </a:r>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41</a:t>
            </a:fld>
            <a:endParaRPr lang="sv-SE" dirty="0"/>
          </a:p>
        </p:txBody>
      </p:sp>
      <p:sp>
        <p:nvSpPr>
          <p:cNvPr id="5" name="Content Placeholder 6"/>
          <p:cNvSpPr>
            <a:spLocks noGrp="1"/>
          </p:cNvSpPr>
          <p:nvPr>
            <p:ph idx="1"/>
          </p:nvPr>
        </p:nvSpPr>
        <p:spPr>
          <a:xfrm>
            <a:off x="11794" y="1412776"/>
            <a:ext cx="4422775" cy="5027613"/>
          </a:xfrm>
        </p:spPr>
        <p:txBody>
          <a:bodyPr/>
          <a:lstStyle/>
          <a:p>
            <a:pPr marL="609600" indent="-609600">
              <a:buFont typeface="Wingdings" pitchFamily="2" charset="2"/>
              <a:buChar char="§"/>
              <a:defRPr/>
            </a:pPr>
            <a:r>
              <a:rPr lang="en-US" dirty="0" smtClean="0">
                <a:solidFill>
                  <a:srgbClr val="000000"/>
                </a:solidFill>
              </a:rPr>
              <a:t>m ~ 3</a:t>
            </a:r>
          </a:p>
          <a:p>
            <a:pPr marL="609600" indent="-609600">
              <a:buFont typeface="Wingdings" pitchFamily="2" charset="2"/>
              <a:buChar char="§"/>
              <a:defRPr/>
            </a:pPr>
            <a:r>
              <a:rPr lang="en-US" dirty="0" err="1" smtClean="0">
                <a:solidFill>
                  <a:srgbClr val="000000"/>
                </a:solidFill>
              </a:rPr>
              <a:t>Kapitza</a:t>
            </a:r>
            <a:r>
              <a:rPr lang="en-US" dirty="0" smtClean="0">
                <a:solidFill>
                  <a:srgbClr val="000000"/>
                </a:solidFill>
              </a:rPr>
              <a:t> conductance is </a:t>
            </a:r>
            <a:r>
              <a:rPr lang="en-US" u="sng" dirty="0" smtClean="0">
                <a:solidFill>
                  <a:srgbClr val="000000"/>
                </a:solidFill>
              </a:rPr>
              <a:t>not</a:t>
            </a:r>
            <a:r>
              <a:rPr lang="en-US" dirty="0" smtClean="0">
                <a:solidFill>
                  <a:srgbClr val="000000"/>
                </a:solidFill>
              </a:rPr>
              <a:t> dependent on helium flow rate</a:t>
            </a:r>
          </a:p>
          <a:p>
            <a:pPr>
              <a:buFont typeface="Wingdings" pitchFamily="2" charset="2"/>
              <a:buNone/>
              <a:defRPr/>
            </a:pPr>
            <a:endParaRPr lang="en-US" dirty="0"/>
          </a:p>
        </p:txBody>
      </p:sp>
      <p:pic>
        <p:nvPicPr>
          <p:cNvPr id="6" name="Picture 5"/>
          <p:cNvPicPr>
            <a:picLocks noChangeAspect="1"/>
          </p:cNvPicPr>
          <p:nvPr/>
        </p:nvPicPr>
        <p:blipFill>
          <a:blip r:embed="rId2"/>
          <a:stretch>
            <a:fillRect/>
          </a:stretch>
        </p:blipFill>
        <p:spPr>
          <a:xfrm>
            <a:off x="4499992" y="1484784"/>
            <a:ext cx="3886200" cy="5219700"/>
          </a:xfrm>
          <a:prstGeom prst="rect">
            <a:avLst/>
          </a:prstGeom>
        </p:spPr>
      </p:pic>
    </p:spTree>
    <p:extLst>
      <p:ext uri="{BB962C8B-B14F-4D97-AF65-F5344CB8AC3E}">
        <p14:creationId xmlns:p14="http://schemas.microsoft.com/office/powerpoint/2010/main" val="2161737812"/>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0"/>
                <a:cs typeface="ＭＳ Ｐゴシック" charset="0"/>
              </a:rPr>
              <a:t>Forced Convection and He II</a:t>
            </a:r>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42</a:t>
            </a:fld>
            <a:endParaRPr lang="sv-SE" dirty="0"/>
          </a:p>
        </p:txBody>
      </p:sp>
      <p:sp>
        <p:nvSpPr>
          <p:cNvPr id="5" name="Content Placeholder 12"/>
          <p:cNvSpPr>
            <a:spLocks noGrp="1"/>
          </p:cNvSpPr>
          <p:nvPr>
            <p:ph idx="10"/>
          </p:nvPr>
        </p:nvSpPr>
        <p:spPr>
          <a:xfrm>
            <a:off x="0" y="1196752"/>
            <a:ext cx="8991600" cy="1447800"/>
          </a:xfrm>
        </p:spPr>
        <p:txBody>
          <a:bodyPr/>
          <a:lstStyle/>
          <a:p>
            <a:r>
              <a:rPr lang="en-US" sz="1800" dirty="0">
                <a:solidFill>
                  <a:srgbClr val="000000"/>
                </a:solidFill>
                <a:ea typeface="ＭＳ Ｐゴシック" charset="0"/>
                <a:cs typeface="ＭＳ Ｐゴシック" charset="0"/>
              </a:rPr>
              <a:t>If </a:t>
            </a:r>
            <a:r>
              <a:rPr lang="en-US" sz="1800" dirty="0" err="1">
                <a:solidFill>
                  <a:srgbClr val="000000"/>
                </a:solidFill>
                <a:ea typeface="ＭＳ Ｐゴシック" charset="0"/>
                <a:cs typeface="ＭＳ Ｐゴシック" charset="0"/>
              </a:rPr>
              <a:t>Kapitza</a:t>
            </a:r>
            <a:r>
              <a:rPr lang="en-US" sz="1800" dirty="0">
                <a:solidFill>
                  <a:srgbClr val="000000"/>
                </a:solidFill>
                <a:ea typeface="ＭＳ Ｐゴシック" charset="0"/>
                <a:cs typeface="ＭＳ Ｐゴシック" charset="0"/>
              </a:rPr>
              <a:t> Conductance is independent of flow rate does forced convection in He II make any sense?</a:t>
            </a:r>
          </a:p>
          <a:p>
            <a:pPr lvl="1"/>
            <a:r>
              <a:rPr lang="en-US" dirty="0">
                <a:solidFill>
                  <a:srgbClr val="000000"/>
                </a:solidFill>
                <a:ea typeface="ＭＳ Ｐゴシック" charset="0"/>
              </a:rPr>
              <a:t>Yes! Forced convection has the effect of reducing the maximum temperature in the He II and thus allowing more heat to be transferred before reaching the peak heat flux</a:t>
            </a:r>
          </a:p>
        </p:txBody>
      </p:sp>
      <p:pic>
        <p:nvPicPr>
          <p:cNvPr id="6" name="Picture 5"/>
          <p:cNvPicPr>
            <a:picLocks noChangeAspect="1"/>
          </p:cNvPicPr>
          <p:nvPr/>
        </p:nvPicPr>
        <p:blipFill>
          <a:blip r:embed="rId2"/>
          <a:stretch>
            <a:fillRect/>
          </a:stretch>
        </p:blipFill>
        <p:spPr>
          <a:xfrm>
            <a:off x="2411760" y="2636912"/>
            <a:ext cx="4673600" cy="4038600"/>
          </a:xfrm>
          <a:prstGeom prst="rect">
            <a:avLst/>
          </a:prstGeom>
        </p:spPr>
      </p:pic>
    </p:spTree>
    <p:extLst>
      <p:ext uri="{BB962C8B-B14F-4D97-AF65-F5344CB8AC3E}">
        <p14:creationId xmlns:p14="http://schemas.microsoft.com/office/powerpoint/2010/main" val="892776825"/>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0"/>
                <a:cs typeface="ＭＳ Ｐゴシック" charset="0"/>
              </a:rPr>
              <a:t>He II Fluid Dynamics</a:t>
            </a:r>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43</a:t>
            </a:fld>
            <a:endParaRPr lang="sv-SE" dirty="0"/>
          </a:p>
        </p:txBody>
      </p:sp>
      <p:sp>
        <p:nvSpPr>
          <p:cNvPr id="5" name="Content Placeholder 8"/>
          <p:cNvSpPr>
            <a:spLocks noGrp="1"/>
          </p:cNvSpPr>
          <p:nvPr>
            <p:ph idx="1"/>
          </p:nvPr>
        </p:nvSpPr>
        <p:spPr>
          <a:xfrm>
            <a:off x="152400" y="1484784"/>
            <a:ext cx="8991600" cy="5027613"/>
          </a:xfrm>
        </p:spPr>
        <p:txBody>
          <a:bodyPr>
            <a:normAutofit lnSpcReduction="10000"/>
          </a:bodyPr>
          <a:lstStyle/>
          <a:p>
            <a:pPr marL="381000" indent="-381000">
              <a:buFont typeface="Wingdings" pitchFamily="2" charset="2"/>
              <a:buChar char="§"/>
              <a:defRPr/>
            </a:pPr>
            <a:r>
              <a:rPr lang="en-US" dirty="0" smtClean="0">
                <a:solidFill>
                  <a:srgbClr val="000000"/>
                </a:solidFill>
              </a:rPr>
              <a:t>Despite the presence of the </a:t>
            </a:r>
            <a:r>
              <a:rPr lang="en-US" dirty="0" err="1" smtClean="0">
                <a:solidFill>
                  <a:srgbClr val="000000"/>
                </a:solidFill>
              </a:rPr>
              <a:t>superfluid</a:t>
            </a:r>
            <a:r>
              <a:rPr lang="en-US" dirty="0" smtClean="0">
                <a:solidFill>
                  <a:srgbClr val="000000"/>
                </a:solidFill>
              </a:rPr>
              <a:t> component, in almost all engineering applications He II behaves as a classical fluid. This includes :</a:t>
            </a:r>
          </a:p>
          <a:p>
            <a:pPr marL="800100" lvl="1" indent="-342900">
              <a:buFont typeface="Arial" pitchFamily="34" charset="0"/>
              <a:buChar char="•"/>
              <a:defRPr/>
            </a:pPr>
            <a:r>
              <a:rPr lang="en-US" dirty="0" smtClean="0">
                <a:solidFill>
                  <a:srgbClr val="000000"/>
                </a:solidFill>
              </a:rPr>
              <a:t>Pump performance</a:t>
            </a:r>
          </a:p>
          <a:p>
            <a:pPr marL="1219200" lvl="2" indent="-304800">
              <a:buFont typeface="Lucida Grande"/>
              <a:buChar char="»"/>
              <a:defRPr/>
            </a:pPr>
            <a:r>
              <a:rPr lang="en-US" dirty="0" smtClean="0">
                <a:solidFill>
                  <a:srgbClr val="000000"/>
                </a:solidFill>
              </a:rPr>
              <a:t>Except </a:t>
            </a:r>
            <a:r>
              <a:rPr lang="en-US" dirty="0" err="1" smtClean="0">
                <a:solidFill>
                  <a:srgbClr val="000000"/>
                </a:solidFill>
              </a:rPr>
              <a:t>cavitation</a:t>
            </a:r>
            <a:r>
              <a:rPr lang="en-US" dirty="0" smtClean="0">
                <a:solidFill>
                  <a:srgbClr val="000000"/>
                </a:solidFill>
              </a:rPr>
              <a:t> in saturated He II</a:t>
            </a:r>
          </a:p>
          <a:p>
            <a:pPr marL="800100" lvl="1" indent="-342900">
              <a:buFont typeface="Arial" pitchFamily="34" charset="0"/>
              <a:buChar char="•"/>
              <a:defRPr/>
            </a:pPr>
            <a:r>
              <a:rPr lang="en-US" dirty="0" smtClean="0">
                <a:solidFill>
                  <a:srgbClr val="000000"/>
                </a:solidFill>
              </a:rPr>
              <a:t>Pressure drop in tubes, valves, bellows and fittings</a:t>
            </a:r>
          </a:p>
          <a:p>
            <a:pPr marL="800100" lvl="1" indent="-342900">
              <a:buFont typeface="Arial" pitchFamily="34" charset="0"/>
              <a:buChar char="•"/>
              <a:defRPr/>
            </a:pPr>
            <a:r>
              <a:rPr lang="en-US" dirty="0" smtClean="0">
                <a:solidFill>
                  <a:srgbClr val="000000"/>
                </a:solidFill>
              </a:rPr>
              <a:t>Flow metering techniques</a:t>
            </a:r>
          </a:p>
          <a:p>
            <a:pPr>
              <a:buFont typeface="Wingdings" pitchFamily="2" charset="2"/>
              <a:buChar char="§"/>
              <a:defRPr/>
            </a:pPr>
            <a:r>
              <a:rPr lang="en-US" dirty="0" smtClean="0">
                <a:solidFill>
                  <a:srgbClr val="000000"/>
                </a:solidFill>
              </a:rPr>
              <a:t>This is likely a result of the quantized vortices in the </a:t>
            </a:r>
            <a:r>
              <a:rPr lang="en-US" dirty="0" err="1" smtClean="0">
                <a:solidFill>
                  <a:srgbClr val="000000"/>
                </a:solidFill>
              </a:rPr>
              <a:t>superfluid</a:t>
            </a:r>
            <a:r>
              <a:rPr lang="en-US" dirty="0" smtClean="0">
                <a:solidFill>
                  <a:srgbClr val="000000"/>
                </a:solidFill>
              </a:rPr>
              <a:t> component being coupled via mutual friction to the normal fluid viscosity</a:t>
            </a:r>
          </a:p>
          <a:p>
            <a:pPr>
              <a:buFont typeface="Wingdings" pitchFamily="2" charset="2"/>
              <a:buChar char="§"/>
              <a:defRPr/>
            </a:pPr>
            <a:r>
              <a:rPr lang="en-US" dirty="0" smtClean="0">
                <a:solidFill>
                  <a:srgbClr val="000000"/>
                </a:solidFill>
              </a:rPr>
              <a:t>However, keep in mind that the unique heat transfer properties still exist as described.</a:t>
            </a:r>
            <a:endParaRPr lang="en-US" dirty="0">
              <a:solidFill>
                <a:srgbClr val="000000"/>
              </a:solidFill>
            </a:endParaRPr>
          </a:p>
        </p:txBody>
      </p:sp>
    </p:spTree>
    <p:extLst>
      <p:ext uri="{BB962C8B-B14F-4D97-AF65-F5344CB8AC3E}">
        <p14:creationId xmlns:p14="http://schemas.microsoft.com/office/powerpoint/2010/main" val="3319639542"/>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0"/>
                <a:cs typeface="ＭＳ Ｐゴシック" charset="0"/>
              </a:rPr>
              <a:t>He II Fluid Dynamics</a:t>
            </a:r>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44</a:t>
            </a:fld>
            <a:endParaRPr lang="sv-SE" dirty="0"/>
          </a:p>
        </p:txBody>
      </p:sp>
      <p:sp>
        <p:nvSpPr>
          <p:cNvPr id="5" name="Content Placeholder 1"/>
          <p:cNvSpPr>
            <a:spLocks noGrp="1"/>
          </p:cNvSpPr>
          <p:nvPr>
            <p:ph idx="1"/>
          </p:nvPr>
        </p:nvSpPr>
        <p:spPr>
          <a:xfrm>
            <a:off x="152400" y="1556792"/>
            <a:ext cx="8991600" cy="5027613"/>
          </a:xfrm>
        </p:spPr>
        <p:txBody>
          <a:bodyPr/>
          <a:lstStyle/>
          <a:p>
            <a:pPr marL="381000" indent="-381000"/>
            <a:r>
              <a:rPr lang="en-US" dirty="0">
                <a:solidFill>
                  <a:srgbClr val="000000"/>
                </a:solidFill>
                <a:ea typeface="ＭＳ Ｐゴシック" charset="0"/>
                <a:cs typeface="ＭＳ Ｐゴシック" charset="0"/>
              </a:rPr>
              <a:t>He II does behave differently in cases of:</a:t>
            </a:r>
            <a:r>
              <a:rPr lang="en-US" b="1" dirty="0">
                <a:solidFill>
                  <a:srgbClr val="000000"/>
                </a:solidFill>
                <a:ea typeface="ＭＳ Ｐゴシック" charset="0"/>
                <a:cs typeface="ＭＳ Ｐゴシック" charset="0"/>
              </a:rPr>
              <a:t> </a:t>
            </a:r>
          </a:p>
          <a:p>
            <a:pPr marL="800100" lvl="1" indent="-342900"/>
            <a:r>
              <a:rPr lang="en-US" dirty="0">
                <a:solidFill>
                  <a:srgbClr val="000000"/>
                </a:solidFill>
                <a:ea typeface="ＭＳ Ｐゴシック" charset="0"/>
              </a:rPr>
              <a:t>Film flow</a:t>
            </a:r>
          </a:p>
          <a:p>
            <a:pPr marL="800100" lvl="1" indent="-342900"/>
            <a:r>
              <a:rPr lang="en-US" dirty="0">
                <a:solidFill>
                  <a:srgbClr val="000000"/>
                </a:solidFill>
                <a:ea typeface="ＭＳ Ｐゴシック" charset="0"/>
              </a:rPr>
              <a:t>Porous plugs</a:t>
            </a:r>
          </a:p>
          <a:p>
            <a:pPr marL="800100" lvl="1" indent="-342900"/>
            <a:r>
              <a:rPr lang="en-US" dirty="0" smtClean="0">
                <a:solidFill>
                  <a:srgbClr val="000000"/>
                </a:solidFill>
                <a:ea typeface="ＭＳ Ｐゴシック" charset="0"/>
              </a:rPr>
              <a:t>Two </a:t>
            </a:r>
            <a:r>
              <a:rPr lang="en-US" dirty="0">
                <a:solidFill>
                  <a:srgbClr val="000000"/>
                </a:solidFill>
                <a:ea typeface="ＭＳ Ｐゴシック" charset="0"/>
              </a:rPr>
              <a:t>– phase flow (liquid/vapor) due to the large density difference between liquid and vapor in the case of He II</a:t>
            </a:r>
          </a:p>
          <a:p>
            <a:pPr marL="381000" indent="-381000"/>
            <a:endParaRPr lang="en-US" dirty="0">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62541783"/>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 Sound</a:t>
            </a:r>
            <a:endParaRPr lang="en-US" dirty="0"/>
          </a:p>
        </p:txBody>
      </p:sp>
      <p:sp>
        <p:nvSpPr>
          <p:cNvPr id="3" name="Content Placeholder 2"/>
          <p:cNvSpPr>
            <a:spLocks noGrp="1"/>
          </p:cNvSpPr>
          <p:nvPr>
            <p:ph idx="1"/>
          </p:nvPr>
        </p:nvSpPr>
        <p:spPr>
          <a:xfrm>
            <a:off x="251520" y="1844824"/>
            <a:ext cx="8640960" cy="1728192"/>
          </a:xfrm>
        </p:spPr>
        <p:txBody>
          <a:bodyPr/>
          <a:lstStyle/>
          <a:p>
            <a:r>
              <a:rPr lang="en-US" sz="2000" dirty="0" smtClean="0">
                <a:solidFill>
                  <a:srgbClr val="000000"/>
                </a:solidFill>
              </a:rPr>
              <a:t>The two-fluid model predicts and experiments show that temperature waves may be established in the He II due to oscillations in the local entropy. These temperature waves are known as second sound as they are analogous to density waves caused by pressure oscillations. </a:t>
            </a:r>
          </a:p>
          <a:p>
            <a:r>
              <a:rPr lang="en-US" sz="2000" dirty="0" smtClean="0">
                <a:solidFill>
                  <a:srgbClr val="000000"/>
                </a:solidFill>
              </a:rPr>
              <a:t>Recall that the superfluid component has zero entropy</a:t>
            </a:r>
          </a:p>
          <a:p>
            <a:pPr lvl="1"/>
            <a:endParaRPr lang="en-US" sz="2000" dirty="0"/>
          </a:p>
          <a:p>
            <a:pPr marL="457200" lvl="1" indent="0">
              <a:buNone/>
            </a:pPr>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45</a:t>
            </a:fld>
            <a:endParaRPr lang="sv-SE" dirty="0"/>
          </a:p>
        </p:txBody>
      </p:sp>
      <p:pic>
        <p:nvPicPr>
          <p:cNvPr id="5" name="Picture 4"/>
          <p:cNvPicPr>
            <a:picLocks noChangeAspect="1"/>
          </p:cNvPicPr>
          <p:nvPr/>
        </p:nvPicPr>
        <p:blipFill>
          <a:blip r:embed="rId2"/>
          <a:stretch>
            <a:fillRect/>
          </a:stretch>
        </p:blipFill>
        <p:spPr>
          <a:xfrm>
            <a:off x="0" y="3861048"/>
            <a:ext cx="9144000" cy="2919933"/>
          </a:xfrm>
          <a:prstGeom prst="rect">
            <a:avLst/>
          </a:prstGeom>
        </p:spPr>
      </p:pic>
      <p:sp>
        <p:nvSpPr>
          <p:cNvPr id="6" name="TextBox 5"/>
          <p:cNvSpPr txBox="1"/>
          <p:nvPr/>
        </p:nvSpPr>
        <p:spPr>
          <a:xfrm>
            <a:off x="5076056" y="3861048"/>
            <a:ext cx="3643020" cy="307777"/>
          </a:xfrm>
          <a:prstGeom prst="rect">
            <a:avLst/>
          </a:prstGeom>
          <a:noFill/>
        </p:spPr>
        <p:txBody>
          <a:bodyPr wrap="none" rtlCol="0">
            <a:spAutoFit/>
          </a:bodyPr>
          <a:lstStyle/>
          <a:p>
            <a:r>
              <a:rPr lang="en-US" sz="1400" dirty="0" smtClean="0"/>
              <a:t>From </a:t>
            </a:r>
            <a:r>
              <a:rPr lang="en-US" sz="1400" u="sng" dirty="0" smtClean="0"/>
              <a:t>Helium Cryogenics </a:t>
            </a:r>
            <a:r>
              <a:rPr lang="en-US" sz="1400" dirty="0" smtClean="0"/>
              <a:t>S.W. Van </a:t>
            </a:r>
            <a:r>
              <a:rPr lang="en-US" sz="1400" dirty="0" err="1" smtClean="0"/>
              <a:t>Sciver</a:t>
            </a:r>
            <a:r>
              <a:rPr lang="en-US" sz="1400" dirty="0" smtClean="0"/>
              <a:t> (2013)</a:t>
            </a:r>
            <a:endParaRPr lang="en-US" sz="1400" dirty="0"/>
          </a:p>
        </p:txBody>
      </p:sp>
    </p:spTree>
    <p:extLst>
      <p:ext uri="{BB962C8B-B14F-4D97-AF65-F5344CB8AC3E}">
        <p14:creationId xmlns:p14="http://schemas.microsoft.com/office/powerpoint/2010/main" val="2125803329"/>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 Sound</a:t>
            </a:r>
            <a:endParaRPr lang="en-US" dirty="0"/>
          </a:p>
        </p:txBody>
      </p:sp>
      <p:sp>
        <p:nvSpPr>
          <p:cNvPr id="6" name="Content Placeholder 5"/>
          <p:cNvSpPr>
            <a:spLocks noGrp="1"/>
          </p:cNvSpPr>
          <p:nvPr>
            <p:ph sz="half" idx="2"/>
          </p:nvPr>
        </p:nvSpPr>
        <p:spPr>
          <a:xfrm>
            <a:off x="323528" y="1700808"/>
            <a:ext cx="4038600" cy="4525963"/>
          </a:xfrm>
        </p:spPr>
        <p:txBody>
          <a:bodyPr>
            <a:normAutofit fontScale="85000" lnSpcReduction="20000"/>
          </a:bodyPr>
          <a:lstStyle/>
          <a:p>
            <a:r>
              <a:rPr lang="en-US" dirty="0" smtClean="0">
                <a:solidFill>
                  <a:srgbClr val="000000"/>
                </a:solidFill>
              </a:rPr>
              <a:t>Second sound can be detected via</a:t>
            </a:r>
          </a:p>
          <a:p>
            <a:pPr lvl="1"/>
            <a:r>
              <a:rPr lang="en-US" dirty="0" smtClean="0">
                <a:solidFill>
                  <a:srgbClr val="000000"/>
                </a:solidFill>
              </a:rPr>
              <a:t>thermometry (either time or flight or resonance techniques)</a:t>
            </a:r>
          </a:p>
          <a:p>
            <a:pPr lvl="1"/>
            <a:r>
              <a:rPr lang="en-US" dirty="0" smtClean="0">
                <a:solidFill>
                  <a:srgbClr val="000000"/>
                </a:solidFill>
              </a:rPr>
              <a:t>Oscillating </a:t>
            </a:r>
            <a:r>
              <a:rPr lang="en-US" dirty="0" err="1" smtClean="0">
                <a:solidFill>
                  <a:srgbClr val="000000"/>
                </a:solidFill>
              </a:rPr>
              <a:t>Superleak</a:t>
            </a:r>
            <a:r>
              <a:rPr lang="en-US" dirty="0" smtClean="0">
                <a:solidFill>
                  <a:srgbClr val="000000"/>
                </a:solidFill>
              </a:rPr>
              <a:t> Transducers </a:t>
            </a:r>
          </a:p>
          <a:p>
            <a:r>
              <a:rPr lang="en-US" dirty="0" smtClean="0">
                <a:solidFill>
                  <a:srgbClr val="000000"/>
                </a:solidFill>
              </a:rPr>
              <a:t>Second sound is attenuated by mutual friction and has been used extensively quantum turbulence</a:t>
            </a:r>
          </a:p>
          <a:p>
            <a:r>
              <a:rPr lang="en-US" dirty="0" smtClean="0">
                <a:solidFill>
                  <a:srgbClr val="000000"/>
                </a:solidFill>
              </a:rPr>
              <a:t>More recently second sound has been used to locate quenches in SRF cavities</a:t>
            </a:r>
          </a:p>
          <a:p>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46</a:t>
            </a:fld>
            <a:endParaRPr lang="sv-SE" dirty="0"/>
          </a:p>
        </p:txBody>
      </p:sp>
      <p:pic>
        <p:nvPicPr>
          <p:cNvPr id="3" name="Picture 2"/>
          <p:cNvPicPr>
            <a:picLocks noChangeAspect="1"/>
          </p:cNvPicPr>
          <p:nvPr/>
        </p:nvPicPr>
        <p:blipFill>
          <a:blip r:embed="rId2"/>
          <a:stretch>
            <a:fillRect/>
          </a:stretch>
        </p:blipFill>
        <p:spPr>
          <a:xfrm>
            <a:off x="4427984" y="1556792"/>
            <a:ext cx="4278307" cy="4608512"/>
          </a:xfrm>
          <a:prstGeom prst="rect">
            <a:avLst/>
          </a:prstGeom>
        </p:spPr>
      </p:pic>
      <p:sp>
        <p:nvSpPr>
          <p:cNvPr id="5" name="TextBox 4"/>
          <p:cNvSpPr txBox="1"/>
          <p:nvPr/>
        </p:nvSpPr>
        <p:spPr>
          <a:xfrm>
            <a:off x="5076056" y="6381328"/>
            <a:ext cx="3441968" cy="307777"/>
          </a:xfrm>
          <a:prstGeom prst="rect">
            <a:avLst/>
          </a:prstGeom>
          <a:noFill/>
        </p:spPr>
        <p:txBody>
          <a:bodyPr wrap="none" rtlCol="0">
            <a:spAutoFit/>
          </a:bodyPr>
          <a:lstStyle/>
          <a:p>
            <a:r>
              <a:rPr lang="en-US" sz="1400" dirty="0" smtClean="0"/>
              <a:t>From Donnelly </a:t>
            </a:r>
            <a:r>
              <a:rPr lang="en-US" sz="1400" i="1" dirty="0" smtClean="0"/>
              <a:t>Physics Today</a:t>
            </a:r>
            <a:r>
              <a:rPr lang="en-US" sz="1400" dirty="0" smtClean="0"/>
              <a:t> October 2009</a:t>
            </a:r>
            <a:endParaRPr lang="en-US" sz="1400" dirty="0"/>
          </a:p>
        </p:txBody>
      </p:sp>
    </p:spTree>
    <p:extLst>
      <p:ext uri="{BB962C8B-B14F-4D97-AF65-F5344CB8AC3E}">
        <p14:creationId xmlns:p14="http://schemas.microsoft.com/office/powerpoint/2010/main" val="2054067849"/>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0"/>
                <a:cs typeface="ＭＳ Ｐゴシック" charset="0"/>
              </a:rPr>
              <a:t>Typical He II Refrigeration System</a:t>
            </a:r>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47</a:t>
            </a:fld>
            <a:endParaRPr lang="sv-SE" dirty="0"/>
          </a:p>
        </p:txBody>
      </p:sp>
      <p:graphicFrame>
        <p:nvGraphicFramePr>
          <p:cNvPr id="5" name="Object 2"/>
          <p:cNvGraphicFramePr>
            <a:graphicFrameLocks noGrp="1" noChangeAspect="1"/>
          </p:cNvGraphicFramePr>
          <p:nvPr>
            <p:ph idx="1"/>
            <p:extLst>
              <p:ext uri="{D42A27DB-BD31-4B8C-83A1-F6EECF244321}">
                <p14:modId xmlns:p14="http://schemas.microsoft.com/office/powerpoint/2010/main" val="3742317999"/>
              </p:ext>
            </p:extLst>
          </p:nvPr>
        </p:nvGraphicFramePr>
        <p:xfrm>
          <a:off x="1187624" y="1484784"/>
          <a:ext cx="3670300" cy="5027613"/>
        </p:xfrm>
        <a:graphic>
          <a:graphicData uri="http://schemas.openxmlformats.org/presentationml/2006/ole">
            <mc:AlternateContent xmlns:mc="http://schemas.openxmlformats.org/markup-compatibility/2006">
              <mc:Choice xmlns:v="urn:schemas-microsoft-com:vml" Requires="v">
                <p:oleObj spid="_x0000_s74775" r:id="rId3" imgW="6386559" imgH="8748776" progId="">
                  <p:embed/>
                </p:oleObj>
              </mc:Choice>
              <mc:Fallback>
                <p:oleObj r:id="rId3" imgW="6386559" imgH="8748776"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624" y="1484784"/>
                        <a:ext cx="3670300" cy="5027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TextBox 10"/>
          <p:cNvSpPr txBox="1">
            <a:spLocks noChangeArrowheads="1"/>
          </p:cNvSpPr>
          <p:nvPr/>
        </p:nvSpPr>
        <p:spPr bwMode="auto">
          <a:xfrm>
            <a:off x="5364088" y="1772816"/>
            <a:ext cx="36179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i="1" dirty="0"/>
              <a:t>He II (Superfluid Helium)</a:t>
            </a:r>
            <a:r>
              <a:rPr lang="en-US" sz="1400" dirty="0"/>
              <a:t> S. W. Van </a:t>
            </a:r>
            <a:r>
              <a:rPr lang="en-US" sz="1400" dirty="0" err="1"/>
              <a:t>Sciver</a:t>
            </a:r>
            <a:r>
              <a:rPr lang="en-US" sz="1400" dirty="0"/>
              <a:t>, </a:t>
            </a:r>
            <a:br>
              <a:rPr lang="en-US" sz="1400" dirty="0"/>
            </a:br>
            <a:r>
              <a:rPr lang="en-US" sz="1400" dirty="0"/>
              <a:t>in </a:t>
            </a:r>
            <a:r>
              <a:rPr lang="en-US" sz="1400" u="sng" dirty="0"/>
              <a:t>Handbook of Cryogenic Engineering</a:t>
            </a:r>
            <a:r>
              <a:rPr lang="en-US" sz="1400" dirty="0"/>
              <a:t>, </a:t>
            </a:r>
          </a:p>
        </p:txBody>
      </p:sp>
      <p:sp>
        <p:nvSpPr>
          <p:cNvPr id="3" name="TextBox 2"/>
          <p:cNvSpPr txBox="1"/>
          <p:nvPr/>
        </p:nvSpPr>
        <p:spPr>
          <a:xfrm>
            <a:off x="5220072" y="2708920"/>
            <a:ext cx="3744416" cy="3693319"/>
          </a:xfrm>
          <a:prstGeom prst="rect">
            <a:avLst/>
          </a:prstGeom>
          <a:noFill/>
        </p:spPr>
        <p:txBody>
          <a:bodyPr wrap="square" rtlCol="0">
            <a:spAutoFit/>
          </a:bodyPr>
          <a:lstStyle/>
          <a:p>
            <a:r>
              <a:rPr lang="en-US" dirty="0" smtClean="0"/>
              <a:t>There 2 approaches to providing He II To SRF systems:</a:t>
            </a:r>
          </a:p>
          <a:p>
            <a:endParaRPr lang="en-US" dirty="0"/>
          </a:p>
          <a:p>
            <a:pPr marL="342900" indent="-342900">
              <a:buAutoNum type="arabicParenR"/>
            </a:pPr>
            <a:r>
              <a:rPr lang="en-US" dirty="0" smtClean="0"/>
              <a:t>Create the He II for a given string of components and distribute it (LHC, XFEL, CEBAF</a:t>
            </a:r>
            <a:r>
              <a:rPr lang="en-US" dirty="0" smtClean="0"/>
              <a:t>)</a:t>
            </a:r>
          </a:p>
          <a:p>
            <a:pPr marL="742950" lvl="1" indent="-285750">
              <a:buFont typeface="Arial"/>
              <a:buChar char="•"/>
            </a:pPr>
            <a:r>
              <a:rPr lang="en-US" dirty="0" smtClean="0"/>
              <a:t>Less expensive, fewer warm/cold transitions</a:t>
            </a:r>
            <a:endParaRPr lang="en-US" dirty="0" smtClean="0"/>
          </a:p>
          <a:p>
            <a:pPr marL="342900" indent="-342900">
              <a:buAutoNum type="arabicParenR"/>
            </a:pPr>
            <a:r>
              <a:rPr lang="en-US" dirty="0" smtClean="0"/>
              <a:t>Create the He II at each </a:t>
            </a:r>
            <a:r>
              <a:rPr lang="en-US" dirty="0" err="1" smtClean="0"/>
              <a:t>cryomodule</a:t>
            </a:r>
            <a:r>
              <a:rPr lang="en-US" dirty="0" smtClean="0"/>
              <a:t> (12 </a:t>
            </a:r>
            <a:r>
              <a:rPr lang="en-US" dirty="0" err="1" smtClean="0"/>
              <a:t>GeV</a:t>
            </a:r>
            <a:r>
              <a:rPr lang="en-US" dirty="0" smtClean="0"/>
              <a:t>, SNS, ESS, FRIB</a:t>
            </a:r>
            <a:r>
              <a:rPr lang="en-US" dirty="0" smtClean="0"/>
              <a:t>)</a:t>
            </a:r>
          </a:p>
          <a:p>
            <a:pPr marL="800100" lvl="1" indent="-342900">
              <a:buFont typeface="Arial"/>
              <a:buChar char="•"/>
            </a:pPr>
            <a:r>
              <a:rPr lang="en-US" dirty="0" smtClean="0"/>
              <a:t>Less Heat load to 2 K</a:t>
            </a:r>
          </a:p>
          <a:p>
            <a:pPr marL="800100" lvl="1" indent="-342900">
              <a:buFont typeface="Arial"/>
              <a:buChar char="•"/>
            </a:pPr>
            <a:r>
              <a:rPr lang="en-US" dirty="0" smtClean="0"/>
              <a:t>Better flexibility</a:t>
            </a:r>
            <a:endParaRPr lang="en-US" dirty="0"/>
          </a:p>
        </p:txBody>
      </p:sp>
    </p:spTree>
    <p:extLst>
      <p:ext uri="{BB962C8B-B14F-4D97-AF65-F5344CB8AC3E}">
        <p14:creationId xmlns:p14="http://schemas.microsoft.com/office/powerpoint/2010/main" val="3948175225"/>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He II Summary</a:t>
            </a:r>
            <a:endParaRPr lang="en-US" dirty="0"/>
          </a:p>
        </p:txBody>
      </p:sp>
      <p:sp>
        <p:nvSpPr>
          <p:cNvPr id="3" name="Content Placeholder 2"/>
          <p:cNvSpPr>
            <a:spLocks noGrp="1"/>
          </p:cNvSpPr>
          <p:nvPr>
            <p:ph idx="1"/>
          </p:nvPr>
        </p:nvSpPr>
        <p:spPr>
          <a:xfrm>
            <a:off x="179512" y="1556792"/>
            <a:ext cx="8229600" cy="4525963"/>
          </a:xfrm>
        </p:spPr>
        <p:txBody>
          <a:bodyPr/>
          <a:lstStyle/>
          <a:p>
            <a:endParaRPr lang="en-US" smtClean="0">
              <a:solidFill>
                <a:srgbClr val="000000"/>
              </a:solidFill>
              <a:ea typeface="ＭＳ Ｐゴシック" charset="0"/>
              <a:cs typeface="ＭＳ Ｐゴシック" charset="0"/>
            </a:endParaRPr>
          </a:p>
          <a:p>
            <a:r>
              <a:rPr lang="en-US" smtClean="0">
                <a:solidFill>
                  <a:srgbClr val="000000"/>
                </a:solidFill>
                <a:ea typeface="ＭＳ Ｐゴシック" charset="0"/>
                <a:cs typeface="ＭＳ Ｐゴシック" charset="0"/>
              </a:rPr>
              <a:t>He </a:t>
            </a:r>
            <a:r>
              <a:rPr lang="en-US" dirty="0">
                <a:solidFill>
                  <a:srgbClr val="000000"/>
                </a:solidFill>
                <a:ea typeface="ＭＳ Ｐゴシック" charset="0"/>
                <a:cs typeface="ＭＳ Ｐゴシック" charset="0"/>
              </a:rPr>
              <a:t>II is a unique fluid that displays quantum behavior on a macroscopic scale</a:t>
            </a:r>
          </a:p>
          <a:p>
            <a:r>
              <a:rPr lang="en-US" dirty="0">
                <a:solidFill>
                  <a:srgbClr val="000000"/>
                </a:solidFill>
                <a:ea typeface="ＭＳ Ｐゴシック" charset="0"/>
                <a:cs typeface="ＭＳ Ｐゴシック" charset="0"/>
              </a:rPr>
              <a:t>He II has significant applications in large scale cryogenics for scientific research</a:t>
            </a:r>
          </a:p>
          <a:p>
            <a:r>
              <a:rPr lang="en-US" dirty="0">
                <a:solidFill>
                  <a:srgbClr val="000000"/>
                </a:solidFill>
                <a:ea typeface="ＭＳ Ｐゴシック" charset="0"/>
                <a:cs typeface="ＭＳ Ｐゴシック" charset="0"/>
              </a:rPr>
              <a:t>Despite its unique properties, the use of He II in industrial scale engineering applications is well understood and significant experience exists: Tore Supra, LHC, </a:t>
            </a:r>
            <a:r>
              <a:rPr lang="en-US" dirty="0" err="1">
                <a:solidFill>
                  <a:srgbClr val="000000"/>
                </a:solidFill>
                <a:ea typeface="ＭＳ Ｐゴシック" charset="0"/>
                <a:cs typeface="ＭＳ Ｐゴシック" charset="0"/>
              </a:rPr>
              <a:t>Jlab</a:t>
            </a:r>
            <a:r>
              <a:rPr lang="en-US" dirty="0">
                <a:solidFill>
                  <a:srgbClr val="000000"/>
                </a:solidFill>
                <a:ea typeface="ＭＳ Ｐゴシック" charset="0"/>
                <a:cs typeface="ＭＳ Ｐゴシック" charset="0"/>
              </a:rPr>
              <a:t>, NASA</a:t>
            </a:r>
          </a:p>
          <a:p>
            <a:endParaRPr lang="en-US" dirty="0"/>
          </a:p>
        </p:txBody>
      </p:sp>
      <p:sp>
        <p:nvSpPr>
          <p:cNvPr id="4" name="Slide Number Placeholder 3"/>
          <p:cNvSpPr>
            <a:spLocks noGrp="1"/>
          </p:cNvSpPr>
          <p:nvPr>
            <p:ph type="sldNum" sz="quarter" idx="12"/>
          </p:nvPr>
        </p:nvSpPr>
        <p:spPr/>
        <p:txBody>
          <a:bodyPr/>
          <a:lstStyle/>
          <a:p>
            <a:fld id="{551115BC-487E-4422-894C-CB7CD3E79223}" type="slidenum">
              <a:rPr lang="sv-SE" smtClean="0"/>
              <a:t>48</a:t>
            </a:fld>
            <a:endParaRPr lang="sv-SE" dirty="0"/>
          </a:p>
        </p:txBody>
      </p:sp>
    </p:spTree>
    <p:extLst>
      <p:ext uri="{BB962C8B-B14F-4D97-AF65-F5344CB8AC3E}">
        <p14:creationId xmlns:p14="http://schemas.microsoft.com/office/powerpoint/2010/main" val="41499465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ESS Core Powerpoi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ecture_templat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10_CKG FRIB no-line h">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CKG FRIB no-line h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KG FRIB no-line h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KG FRIB no-line h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KG FRIB no-line h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KG FRIB no-line h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KG FRIB no-line h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KG FRIB no-line h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CKG FRIB no-line h 8">
        <a:dk1>
          <a:srgbClr val="000000"/>
        </a:dk1>
        <a:lt1>
          <a:srgbClr val="FFFFFF"/>
        </a:lt1>
        <a:dk2>
          <a:srgbClr val="1F1DE8"/>
        </a:dk2>
        <a:lt2>
          <a:srgbClr val="007469"/>
        </a:lt2>
        <a:accent1>
          <a:srgbClr val="FC0128"/>
        </a:accent1>
        <a:accent2>
          <a:srgbClr val="CF16CE"/>
        </a:accent2>
        <a:accent3>
          <a:srgbClr val="FFFFFF"/>
        </a:accent3>
        <a:accent4>
          <a:srgbClr val="000000"/>
        </a:accent4>
        <a:accent5>
          <a:srgbClr val="FDAAAC"/>
        </a:accent5>
        <a:accent6>
          <a:srgbClr val="BB13BA"/>
        </a:accent6>
        <a:hlink>
          <a:srgbClr val="F39FD1"/>
        </a:hlink>
        <a:folHlink>
          <a:srgbClr val="7C0F5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 Core Powerpoint.pptx</Template>
  <TotalTime>1471</TotalTime>
  <Words>3054</Words>
  <Application>Microsoft Macintosh PowerPoint</Application>
  <PresentationFormat>On-screen Show (4:3)</PresentationFormat>
  <Paragraphs>482</Paragraphs>
  <Slides>48</Slides>
  <Notes>0</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48</vt:i4>
      </vt:variant>
    </vt:vector>
  </HeadingPairs>
  <TitlesOfParts>
    <vt:vector size="51" baseType="lpstr">
      <vt:lpstr>ESS Core Powerpoint</vt:lpstr>
      <vt:lpstr>Lecture_template</vt:lpstr>
      <vt:lpstr>Equation</vt:lpstr>
      <vt:lpstr>Cryogenics &amp; Cryomodules Part 1: Catching Cold</vt:lpstr>
      <vt:lpstr>Goal</vt:lpstr>
      <vt:lpstr>Outline</vt:lpstr>
      <vt:lpstr>Outline</vt:lpstr>
      <vt:lpstr>What is Cryogenics ?</vt:lpstr>
      <vt:lpstr>Some Examples</vt:lpstr>
      <vt:lpstr>Superconducting RF is Very Popular </vt:lpstr>
      <vt:lpstr>Catching Cold</vt:lpstr>
      <vt:lpstr>Generic T-S diagram Showing Isenthalps, Isobars and 2 Phase Region</vt:lpstr>
      <vt:lpstr>Carnot Cycle</vt:lpstr>
      <vt:lpstr>Carnot Cycle</vt:lpstr>
      <vt:lpstr>Coefficient of Performance  &amp; the Carnot Cycle</vt:lpstr>
      <vt:lpstr>Coefficient of Performance  &amp; the Carnot Cycle</vt:lpstr>
      <vt:lpstr>Carnot Cycles &amp; the Real World</vt:lpstr>
      <vt:lpstr>The real world is sometimes not kind to cryogenic engineers</vt:lpstr>
      <vt:lpstr>Practical Impact of Plant Performance</vt:lpstr>
      <vt:lpstr>Joule-Thomson Expansion</vt:lpstr>
      <vt:lpstr>JT Inversion Curve &amp; Maximum  Inversion Temperatures</vt:lpstr>
      <vt:lpstr>Practical Large Scale Helium Refrigerators </vt:lpstr>
      <vt:lpstr>Claude Cycle</vt:lpstr>
      <vt:lpstr>Collins Cycle</vt:lpstr>
      <vt:lpstr>CTI 4000 Refrigerator (early 80’s vintage ~ 1.2 kW @ 4.5 K)</vt:lpstr>
      <vt:lpstr>LHC 4.5 K Refrigeration Plant 18 kW @ 4.5 K – produced in ~ 2004 1of 8 required (4 from Linde, 4 from Air Liquide)</vt:lpstr>
      <vt:lpstr>Refrigerators vs. Liquefiers</vt:lpstr>
      <vt:lpstr>Refrigerators vs. Liquefiers</vt:lpstr>
      <vt:lpstr>Consider the cooling of a superconducting magnet and its current leads </vt:lpstr>
      <vt:lpstr>He II (Superfluid Helium)</vt:lpstr>
      <vt:lpstr>Helium Phase Diagram</vt:lpstr>
      <vt:lpstr>Why Use He II in SRF Systems?</vt:lpstr>
      <vt:lpstr>What is He II ?</vt:lpstr>
      <vt:lpstr>Two Fluid Model</vt:lpstr>
      <vt:lpstr>Quantized Vortices (or does He II at 1 K rotate in a bucket)</vt:lpstr>
      <vt:lpstr>Direct Observation of Quantized Vortices via Electron Trapping</vt:lpstr>
      <vt:lpstr>Heat Transfer in He II</vt:lpstr>
      <vt:lpstr>Heat Transfer in He II</vt:lpstr>
      <vt:lpstr>Heat Conductivity Function</vt:lpstr>
      <vt:lpstr>He II Heat Transfer Limits</vt:lpstr>
      <vt:lpstr>Peak Heat Flux  (q*) in Pressurized He II </vt:lpstr>
      <vt:lpstr>Limits on He II  Heat Transfer</vt:lpstr>
      <vt:lpstr>Surface Heat Transfer</vt:lpstr>
      <vt:lpstr>Surface Heat Transfer </vt:lpstr>
      <vt:lpstr>Forced Convection and He II</vt:lpstr>
      <vt:lpstr>He II Fluid Dynamics</vt:lpstr>
      <vt:lpstr>He II Fluid Dynamics</vt:lpstr>
      <vt:lpstr>Second Sound</vt:lpstr>
      <vt:lpstr>Second Sound</vt:lpstr>
      <vt:lpstr>Typical He II Refrigeration System</vt:lpstr>
      <vt:lpstr> He II Summary</vt:lpstr>
    </vt:vector>
  </TitlesOfParts>
  <Company>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Heléne Björkman</dc:creator>
  <cp:lastModifiedBy>John Weisend</cp:lastModifiedBy>
  <cp:revision>62</cp:revision>
  <dcterms:created xsi:type="dcterms:W3CDTF">2013-10-29T16:05:10Z</dcterms:created>
  <dcterms:modified xsi:type="dcterms:W3CDTF">2015-09-01T12:01:01Z</dcterms:modified>
</cp:coreProperties>
</file>