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xls" ContentType="application/vnd.ms-excel"/>
  <Default Extension="wmf" ContentType="image/x-w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7.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8.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9.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10.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92" r:id="rId2"/>
    <p:sldMasterId id="2147483794" r:id="rId3"/>
    <p:sldMasterId id="2147483796" r:id="rId4"/>
    <p:sldMasterId id="2147483798" r:id="rId5"/>
    <p:sldMasterId id="2147483800" r:id="rId6"/>
    <p:sldMasterId id="2147484130" r:id="rId7"/>
    <p:sldMasterId id="2147484142" r:id="rId8"/>
    <p:sldMasterId id="2147484202" r:id="rId9"/>
    <p:sldMasterId id="2147484256" r:id="rId10"/>
    <p:sldMasterId id="2147484269" r:id="rId11"/>
  </p:sldMasterIdLst>
  <p:notesMasterIdLst>
    <p:notesMasterId r:id="rId105"/>
  </p:notesMasterIdLst>
  <p:sldIdLst>
    <p:sldId id="263" r:id="rId12"/>
    <p:sldId id="266" r:id="rId13"/>
    <p:sldId id="345" r:id="rId14"/>
    <p:sldId id="533" r:id="rId15"/>
    <p:sldId id="349" r:id="rId16"/>
    <p:sldId id="353" r:id="rId17"/>
    <p:sldId id="350" r:id="rId18"/>
    <p:sldId id="351" r:id="rId19"/>
    <p:sldId id="352" r:id="rId20"/>
    <p:sldId id="440" r:id="rId21"/>
    <p:sldId id="530" r:id="rId22"/>
    <p:sldId id="454" r:id="rId23"/>
    <p:sldId id="356" r:id="rId24"/>
    <p:sldId id="360" r:id="rId25"/>
    <p:sldId id="361" r:id="rId26"/>
    <p:sldId id="373" r:id="rId27"/>
    <p:sldId id="362" r:id="rId28"/>
    <p:sldId id="364" r:id="rId29"/>
    <p:sldId id="365" r:id="rId30"/>
    <p:sldId id="367" r:id="rId31"/>
    <p:sldId id="369" r:id="rId32"/>
    <p:sldId id="368" r:id="rId33"/>
    <p:sldId id="370" r:id="rId34"/>
    <p:sldId id="371" r:id="rId35"/>
    <p:sldId id="366" r:id="rId36"/>
    <p:sldId id="534" r:id="rId37"/>
    <p:sldId id="383" r:id="rId38"/>
    <p:sldId id="442" r:id="rId39"/>
    <p:sldId id="444" r:id="rId40"/>
    <p:sldId id="400" r:id="rId41"/>
    <p:sldId id="443" r:id="rId42"/>
    <p:sldId id="439" r:id="rId43"/>
    <p:sldId id="445" r:id="rId44"/>
    <p:sldId id="447" r:id="rId45"/>
    <p:sldId id="446" r:id="rId46"/>
    <p:sldId id="541" r:id="rId47"/>
    <p:sldId id="450" r:id="rId48"/>
    <p:sldId id="385" r:id="rId49"/>
    <p:sldId id="387" r:id="rId50"/>
    <p:sldId id="388" r:id="rId51"/>
    <p:sldId id="389" r:id="rId52"/>
    <p:sldId id="532" r:id="rId53"/>
    <p:sldId id="542" r:id="rId54"/>
    <p:sldId id="384" r:id="rId55"/>
    <p:sldId id="452" r:id="rId56"/>
    <p:sldId id="453" r:id="rId57"/>
    <p:sldId id="535" r:id="rId58"/>
    <p:sldId id="539" r:id="rId59"/>
    <p:sldId id="540" r:id="rId60"/>
    <p:sldId id="536" r:id="rId61"/>
    <p:sldId id="455" r:id="rId62"/>
    <p:sldId id="456" r:id="rId63"/>
    <p:sldId id="451" r:id="rId64"/>
    <p:sldId id="461" r:id="rId65"/>
    <p:sldId id="457" r:id="rId66"/>
    <p:sldId id="459" r:id="rId67"/>
    <p:sldId id="460" r:id="rId68"/>
    <p:sldId id="543" r:id="rId69"/>
    <p:sldId id="544" r:id="rId70"/>
    <p:sldId id="545" r:id="rId71"/>
    <p:sldId id="546" r:id="rId72"/>
    <p:sldId id="537" r:id="rId73"/>
    <p:sldId id="462" r:id="rId74"/>
    <p:sldId id="463" r:id="rId75"/>
    <p:sldId id="464" r:id="rId76"/>
    <p:sldId id="465" r:id="rId77"/>
    <p:sldId id="466" r:id="rId78"/>
    <p:sldId id="468" r:id="rId79"/>
    <p:sldId id="404" r:id="rId80"/>
    <p:sldId id="538" r:id="rId81"/>
    <p:sldId id="486" r:id="rId82"/>
    <p:sldId id="382" r:id="rId83"/>
    <p:sldId id="493" r:id="rId84"/>
    <p:sldId id="494" r:id="rId85"/>
    <p:sldId id="495" r:id="rId86"/>
    <p:sldId id="496" r:id="rId87"/>
    <p:sldId id="497" r:id="rId88"/>
    <p:sldId id="499" r:id="rId89"/>
    <p:sldId id="501" r:id="rId90"/>
    <p:sldId id="502" r:id="rId91"/>
    <p:sldId id="503" r:id="rId92"/>
    <p:sldId id="504" r:id="rId93"/>
    <p:sldId id="505" r:id="rId94"/>
    <p:sldId id="509" r:id="rId95"/>
    <p:sldId id="510" r:id="rId96"/>
    <p:sldId id="529" r:id="rId97"/>
    <p:sldId id="506" r:id="rId98"/>
    <p:sldId id="513" r:id="rId99"/>
    <p:sldId id="514" r:id="rId100"/>
    <p:sldId id="526" r:id="rId101"/>
    <p:sldId id="348" r:id="rId102"/>
    <p:sldId id="547" r:id="rId103"/>
    <p:sldId id="347" r:id="rId104"/>
  </p:sldIdLst>
  <p:sldSz cx="9144000" cy="6858000" type="screen4x3"/>
  <p:notesSz cx="6797675" cy="9874250"/>
  <p:defaultTextStyle>
    <a:defPPr>
      <a:defRPr lang="en-GB"/>
    </a:defPPr>
    <a:lvl1pPr algn="l" rtl="0" eaLnBrk="0" fontAlgn="base" hangingPunct="0">
      <a:spcBef>
        <a:spcPct val="0"/>
      </a:spcBef>
      <a:spcAft>
        <a:spcPct val="0"/>
      </a:spcAft>
      <a:defRPr sz="1600" kern="1200">
        <a:solidFill>
          <a:schemeClr val="tx1"/>
        </a:solidFill>
        <a:latin typeface="Arial" charset="0"/>
        <a:ea typeface="+mn-ea"/>
        <a:cs typeface="+mn-cs"/>
      </a:defRPr>
    </a:lvl1pPr>
    <a:lvl2pPr marL="455613" indent="1588" algn="l" rtl="0" eaLnBrk="0" fontAlgn="base" hangingPunct="0">
      <a:spcBef>
        <a:spcPct val="0"/>
      </a:spcBef>
      <a:spcAft>
        <a:spcPct val="0"/>
      </a:spcAft>
      <a:defRPr sz="1600" kern="1200">
        <a:solidFill>
          <a:schemeClr val="tx1"/>
        </a:solidFill>
        <a:latin typeface="Arial" charset="0"/>
        <a:ea typeface="+mn-ea"/>
        <a:cs typeface="+mn-cs"/>
      </a:defRPr>
    </a:lvl2pPr>
    <a:lvl3pPr marL="912813" indent="1588" algn="l" rtl="0" eaLnBrk="0" fontAlgn="base" hangingPunct="0">
      <a:spcBef>
        <a:spcPct val="0"/>
      </a:spcBef>
      <a:spcAft>
        <a:spcPct val="0"/>
      </a:spcAft>
      <a:defRPr sz="1600" kern="1200">
        <a:solidFill>
          <a:schemeClr val="tx1"/>
        </a:solidFill>
        <a:latin typeface="Arial" charset="0"/>
        <a:ea typeface="+mn-ea"/>
        <a:cs typeface="+mn-cs"/>
      </a:defRPr>
    </a:lvl3pPr>
    <a:lvl4pPr marL="1370013" indent="1588" algn="l" rtl="0" eaLnBrk="0" fontAlgn="base" hangingPunct="0">
      <a:spcBef>
        <a:spcPct val="0"/>
      </a:spcBef>
      <a:spcAft>
        <a:spcPct val="0"/>
      </a:spcAft>
      <a:defRPr sz="1600" kern="1200">
        <a:solidFill>
          <a:schemeClr val="tx1"/>
        </a:solidFill>
        <a:latin typeface="Arial" charset="0"/>
        <a:ea typeface="+mn-ea"/>
        <a:cs typeface="+mn-cs"/>
      </a:defRPr>
    </a:lvl4pPr>
    <a:lvl5pPr marL="1827213" indent="1588" algn="l" rtl="0" eaLnBrk="0" fontAlgn="base" hangingPunct="0">
      <a:spcBef>
        <a:spcPct val="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9C9E9F"/>
    <a:srgbClr val="FFFFFF"/>
    <a:srgbClr val="DDDDDD"/>
    <a:srgbClr val="00A5EB"/>
    <a:srgbClr val="FFCC00"/>
    <a:srgbClr val="FF00FF"/>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7" autoAdjust="0"/>
    <p:restoredTop sz="94624" autoAdjust="0"/>
  </p:normalViewPr>
  <p:slideViewPr>
    <p:cSldViewPr snapToGrid="0">
      <p:cViewPr varScale="1">
        <p:scale>
          <a:sx n="70" d="100"/>
          <a:sy n="70" d="100"/>
        </p:scale>
        <p:origin x="-1152" y="-90"/>
      </p:cViewPr>
      <p:guideLst>
        <p:guide orient="horz" pos="3816"/>
        <p:guide orient="horz" pos="167"/>
        <p:guide orient="horz" pos="616"/>
        <p:guide orient="horz" pos="2672"/>
        <p:guide orient="horz" pos="1165"/>
        <p:guide pos="5551"/>
        <p:guide pos="1551"/>
        <p:guide pos="4178"/>
        <p:guide pos="2927"/>
        <p:guide pos="2809"/>
        <p:guide pos="178"/>
        <p:guide pos="4299"/>
        <p:guide pos="1435"/>
      </p:guideLst>
    </p:cSldViewPr>
  </p:slideViewPr>
  <p:outlineViewPr>
    <p:cViewPr>
      <p:scale>
        <a:sx n="33" d="100"/>
        <a:sy n="33" d="100"/>
      </p:scale>
      <p:origin x="0" y="58812"/>
    </p:cViewPr>
    <p:sldLst>
      <p:sld r:id="rId1" collapse="1"/>
      <p:sld r:id="rId2" collapse="1"/>
      <p:sld r:id="rId3" collapse="1"/>
      <p:sld r:id="rId4" collapse="1"/>
      <p:sld r:id="rId5" collapse="1"/>
    </p:sldLst>
  </p:outlineViewPr>
  <p:notesTextViewPr>
    <p:cViewPr>
      <p:scale>
        <a:sx n="100" d="100"/>
        <a:sy n="100" d="100"/>
      </p:scale>
      <p:origin x="0" y="0"/>
    </p:cViewPr>
  </p:notesTextViewPr>
  <p:sorterViewPr>
    <p:cViewPr>
      <p:scale>
        <a:sx n="125" d="100"/>
        <a:sy n="125" d="100"/>
      </p:scale>
      <p:origin x="0" y="14130"/>
    </p:cViewPr>
  </p:sorterViewPr>
  <p:notesViewPr>
    <p:cSldViewPr snapToGrid="0">
      <p:cViewPr varScale="1">
        <p:scale>
          <a:sx n="76" d="100"/>
          <a:sy n="76" d="100"/>
        </p:scale>
        <p:origin x="-2130" y="-96"/>
      </p:cViewPr>
      <p:guideLst>
        <p:guide orient="horz" pos="3110"/>
        <p:guide pos="2141"/>
      </p:guideLst>
    </p:cSldViewPr>
  </p:notesViewPr>
  <p:gridSpacing cx="36004" cy="36004"/>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21" Type="http://schemas.openxmlformats.org/officeDocument/2006/relationships/slide" Target="slides/slide10.xml"/><Relationship Id="rId42" Type="http://schemas.openxmlformats.org/officeDocument/2006/relationships/slide" Target="slides/slide31.xml"/><Relationship Id="rId47" Type="http://schemas.openxmlformats.org/officeDocument/2006/relationships/slide" Target="slides/slide36.xml"/><Relationship Id="rId63" Type="http://schemas.openxmlformats.org/officeDocument/2006/relationships/slide" Target="slides/slide52.xml"/><Relationship Id="rId68" Type="http://schemas.openxmlformats.org/officeDocument/2006/relationships/slide" Target="slides/slide57.xml"/><Relationship Id="rId84" Type="http://schemas.openxmlformats.org/officeDocument/2006/relationships/slide" Target="slides/slide73.xml"/><Relationship Id="rId89" Type="http://schemas.openxmlformats.org/officeDocument/2006/relationships/slide" Target="slides/slide78.xml"/><Relationship Id="rId2" Type="http://schemas.openxmlformats.org/officeDocument/2006/relationships/slideMaster" Target="slideMasters/slideMaster2.xml"/><Relationship Id="rId16" Type="http://schemas.openxmlformats.org/officeDocument/2006/relationships/slide" Target="slides/slide5.xml"/><Relationship Id="rId29" Type="http://schemas.openxmlformats.org/officeDocument/2006/relationships/slide" Target="slides/slide18.xml"/><Relationship Id="rId107" Type="http://schemas.openxmlformats.org/officeDocument/2006/relationships/viewProps" Target="viewProps.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slide" Target="slides/slide47.xml"/><Relationship Id="rId66" Type="http://schemas.openxmlformats.org/officeDocument/2006/relationships/slide" Target="slides/slide55.xml"/><Relationship Id="rId74" Type="http://schemas.openxmlformats.org/officeDocument/2006/relationships/slide" Target="slides/slide63.xml"/><Relationship Id="rId79" Type="http://schemas.openxmlformats.org/officeDocument/2006/relationships/slide" Target="slides/slide68.xml"/><Relationship Id="rId87" Type="http://schemas.openxmlformats.org/officeDocument/2006/relationships/slide" Target="slides/slide76.xml"/><Relationship Id="rId102" Type="http://schemas.openxmlformats.org/officeDocument/2006/relationships/slide" Target="slides/slide91.xml"/><Relationship Id="rId5" Type="http://schemas.openxmlformats.org/officeDocument/2006/relationships/slideMaster" Target="slideMasters/slideMaster5.xml"/><Relationship Id="rId61" Type="http://schemas.openxmlformats.org/officeDocument/2006/relationships/slide" Target="slides/slide50.xml"/><Relationship Id="rId82" Type="http://schemas.openxmlformats.org/officeDocument/2006/relationships/slide" Target="slides/slide71.xml"/><Relationship Id="rId90" Type="http://schemas.openxmlformats.org/officeDocument/2006/relationships/slide" Target="slides/slide79.xml"/><Relationship Id="rId95" Type="http://schemas.openxmlformats.org/officeDocument/2006/relationships/slide" Target="slides/slide84.xml"/><Relationship Id="rId19" Type="http://schemas.openxmlformats.org/officeDocument/2006/relationships/slide" Target="slides/slide8.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slide" Target="slides/slide53.xml"/><Relationship Id="rId69" Type="http://schemas.openxmlformats.org/officeDocument/2006/relationships/slide" Target="slides/slide58.xml"/><Relationship Id="rId77" Type="http://schemas.openxmlformats.org/officeDocument/2006/relationships/slide" Target="slides/slide66.xml"/><Relationship Id="rId100" Type="http://schemas.openxmlformats.org/officeDocument/2006/relationships/slide" Target="slides/slide89.xml"/><Relationship Id="rId105" Type="http://schemas.openxmlformats.org/officeDocument/2006/relationships/notesMaster" Target="notesMasters/notesMaster1.xml"/><Relationship Id="rId8" Type="http://schemas.openxmlformats.org/officeDocument/2006/relationships/slideMaster" Target="slideMasters/slideMaster8.xml"/><Relationship Id="rId51" Type="http://schemas.openxmlformats.org/officeDocument/2006/relationships/slide" Target="slides/slide40.xml"/><Relationship Id="rId72" Type="http://schemas.openxmlformats.org/officeDocument/2006/relationships/slide" Target="slides/slide61.xml"/><Relationship Id="rId80" Type="http://schemas.openxmlformats.org/officeDocument/2006/relationships/slide" Target="slides/slide69.xml"/><Relationship Id="rId85" Type="http://schemas.openxmlformats.org/officeDocument/2006/relationships/slide" Target="slides/slide74.xml"/><Relationship Id="rId93" Type="http://schemas.openxmlformats.org/officeDocument/2006/relationships/slide" Target="slides/slide82.xml"/><Relationship Id="rId98" Type="http://schemas.openxmlformats.org/officeDocument/2006/relationships/slide" Target="slides/slide87.xml"/><Relationship Id="rId3"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slide" Target="slides/slide56.xml"/><Relationship Id="rId103" Type="http://schemas.openxmlformats.org/officeDocument/2006/relationships/slide" Target="slides/slide92.xml"/><Relationship Id="rId108" Type="http://schemas.openxmlformats.org/officeDocument/2006/relationships/theme" Target="theme/theme1.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70" Type="http://schemas.openxmlformats.org/officeDocument/2006/relationships/slide" Target="slides/slide59.xml"/><Relationship Id="rId75" Type="http://schemas.openxmlformats.org/officeDocument/2006/relationships/slide" Target="slides/slide64.xml"/><Relationship Id="rId83" Type="http://schemas.openxmlformats.org/officeDocument/2006/relationships/slide" Target="slides/slide72.xml"/><Relationship Id="rId88" Type="http://schemas.openxmlformats.org/officeDocument/2006/relationships/slide" Target="slides/slide77.xml"/><Relationship Id="rId91" Type="http://schemas.openxmlformats.org/officeDocument/2006/relationships/slide" Target="slides/slide80.xml"/><Relationship Id="rId96" Type="http://schemas.openxmlformats.org/officeDocument/2006/relationships/slide" Target="slides/slide85.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6" Type="http://schemas.openxmlformats.org/officeDocument/2006/relationships/presProps" Target="presProps.xml"/><Relationship Id="rId10" Type="http://schemas.openxmlformats.org/officeDocument/2006/relationships/slideMaster" Target="slideMasters/slideMaster10.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slide" Target="slides/slide54.xml"/><Relationship Id="rId73" Type="http://schemas.openxmlformats.org/officeDocument/2006/relationships/slide" Target="slides/slide62.xml"/><Relationship Id="rId78" Type="http://schemas.openxmlformats.org/officeDocument/2006/relationships/slide" Target="slides/slide67.xml"/><Relationship Id="rId81" Type="http://schemas.openxmlformats.org/officeDocument/2006/relationships/slide" Target="slides/slide70.xml"/><Relationship Id="rId86" Type="http://schemas.openxmlformats.org/officeDocument/2006/relationships/slide" Target="slides/slide75.xml"/><Relationship Id="rId94" Type="http://schemas.openxmlformats.org/officeDocument/2006/relationships/slide" Target="slides/slide83.xml"/><Relationship Id="rId99" Type="http://schemas.openxmlformats.org/officeDocument/2006/relationships/slide" Target="slides/slide88.xml"/><Relationship Id="rId101" Type="http://schemas.openxmlformats.org/officeDocument/2006/relationships/slide" Target="slides/slide90.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 Id="rId109" Type="http://schemas.openxmlformats.org/officeDocument/2006/relationships/tableStyles" Target="tableStyles.xml"/><Relationship Id="rId34" Type="http://schemas.openxmlformats.org/officeDocument/2006/relationships/slide" Target="slides/slide23.xml"/><Relationship Id="rId50" Type="http://schemas.openxmlformats.org/officeDocument/2006/relationships/slide" Target="slides/slide39.xml"/><Relationship Id="rId55" Type="http://schemas.openxmlformats.org/officeDocument/2006/relationships/slide" Target="slides/slide44.xml"/><Relationship Id="rId76" Type="http://schemas.openxmlformats.org/officeDocument/2006/relationships/slide" Target="slides/slide65.xml"/><Relationship Id="rId97" Type="http://schemas.openxmlformats.org/officeDocument/2006/relationships/slide" Target="slides/slide86.xml"/><Relationship Id="rId104" Type="http://schemas.openxmlformats.org/officeDocument/2006/relationships/slide" Target="slides/slide93.xml"/><Relationship Id="rId7" Type="http://schemas.openxmlformats.org/officeDocument/2006/relationships/slideMaster" Target="slideMasters/slideMaster7.xml"/><Relationship Id="rId71" Type="http://schemas.openxmlformats.org/officeDocument/2006/relationships/slide" Target="slides/slide60.xml"/><Relationship Id="rId92" Type="http://schemas.openxmlformats.org/officeDocument/2006/relationships/slide" Target="slides/slide81.xml"/></Relationships>
</file>

<file path=ppt/_rels/viewProps.xml.rels><?xml version="1.0" encoding="UTF-8" standalone="yes"?>
<Relationships xmlns="http://schemas.openxmlformats.org/package/2006/relationships"><Relationship Id="rId3" Type="http://schemas.openxmlformats.org/officeDocument/2006/relationships/slide" Target="slides/slide76.xml"/><Relationship Id="rId2" Type="http://schemas.openxmlformats.org/officeDocument/2006/relationships/slide" Target="slides/slide75.xml"/><Relationship Id="rId1" Type="http://schemas.openxmlformats.org/officeDocument/2006/relationships/slide" Target="slides/slide74.xml"/><Relationship Id="rId5" Type="http://schemas.openxmlformats.org/officeDocument/2006/relationships/slide" Target="slides/slide78.xml"/><Relationship Id="rId4" Type="http://schemas.openxmlformats.org/officeDocument/2006/relationships/slide" Target="slides/slide77.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Documents\ILCTA-IB1\Analysis\TB9ACC015C-forTTCTalk201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4511296141595"/>
          <c:y val="8.52831478920415E-2"/>
          <c:w val="0.63521654973083796"/>
          <c:h val="0.741197631810946"/>
        </c:manualLayout>
      </c:layout>
      <c:scatterChart>
        <c:scatterStyle val="lineMarker"/>
        <c:varyColors val="0"/>
        <c:ser>
          <c:idx val="0"/>
          <c:order val="0"/>
          <c:tx>
            <c:v>Before FE @ 32MV/m</c:v>
          </c:tx>
          <c:spPr>
            <a:ln w="28575">
              <a:noFill/>
            </a:ln>
          </c:spPr>
          <c:marker>
            <c:symbol val="square"/>
            <c:size val="5"/>
            <c:spPr>
              <a:solidFill>
                <a:srgbClr val="0000FF"/>
              </a:solidFill>
              <a:ln>
                <a:noFill/>
                <a:prstDash val="solid"/>
              </a:ln>
            </c:spPr>
          </c:marker>
          <c:dPt>
            <c:idx val="43"/>
            <c:marker>
              <c:symbol val="none"/>
            </c:marker>
            <c:bubble3D val="0"/>
          </c:dPt>
          <c:dPt>
            <c:idx val="52"/>
            <c:marker>
              <c:symbol val="none"/>
            </c:marker>
            <c:bubble3D val="0"/>
          </c:dPt>
          <c:dPt>
            <c:idx val="61"/>
            <c:marker>
              <c:symbol val="none"/>
            </c:marker>
            <c:bubble3D val="0"/>
          </c:dPt>
          <c:dPt>
            <c:idx val="66"/>
            <c:marker>
              <c:symbol val="none"/>
            </c:marker>
            <c:bubble3D val="0"/>
          </c:dPt>
          <c:dPt>
            <c:idx val="68"/>
            <c:marker>
              <c:symbol val="none"/>
            </c:marker>
            <c:bubble3D val="0"/>
          </c:dPt>
          <c:dPt>
            <c:idx val="70"/>
            <c:marker>
              <c:symbol val="none"/>
            </c:marker>
            <c:bubble3D val="0"/>
          </c:dPt>
          <c:dPt>
            <c:idx val="72"/>
            <c:marker>
              <c:symbol val="none"/>
            </c:marker>
            <c:bubble3D val="0"/>
          </c:dPt>
          <c:xVal>
            <c:numRef>
              <c:f>HG!$C$14:$C$95</c:f>
              <c:numCache>
                <c:formatCode>0.00E+00</c:formatCode>
                <c:ptCount val="82"/>
                <c:pt idx="0">
                  <c:v>3.1955495200000001</c:v>
                </c:pt>
                <c:pt idx="1">
                  <c:v>2.95308138</c:v>
                </c:pt>
                <c:pt idx="2">
                  <c:v>2.78354291</c:v>
                </c:pt>
                <c:pt idx="3">
                  <c:v>2.6427660199999998</c:v>
                </c:pt>
                <c:pt idx="4">
                  <c:v>2.4685712400000011</c:v>
                </c:pt>
                <c:pt idx="5">
                  <c:v>2.3268301399999971</c:v>
                </c:pt>
                <c:pt idx="6">
                  <c:v>1.9078308500000001</c:v>
                </c:pt>
                <c:pt idx="7">
                  <c:v>1.6307944700000001</c:v>
                </c:pt>
                <c:pt idx="8">
                  <c:v>1.4024145100000001</c:v>
                </c:pt>
                <c:pt idx="9">
                  <c:v>1.26588046</c:v>
                </c:pt>
                <c:pt idx="10">
                  <c:v>1.15711426</c:v>
                </c:pt>
                <c:pt idx="11">
                  <c:v>0.91333981200000003</c:v>
                </c:pt>
                <c:pt idx="12">
                  <c:v>0.814950018</c:v>
                </c:pt>
                <c:pt idx="13">
                  <c:v>0.69093810099999997</c:v>
                </c:pt>
                <c:pt idx="14">
                  <c:v>1.22420241</c:v>
                </c:pt>
                <c:pt idx="15">
                  <c:v>1.473031849999999</c:v>
                </c:pt>
                <c:pt idx="16">
                  <c:v>2.2304088199999992</c:v>
                </c:pt>
                <c:pt idx="17">
                  <c:v>2.4570859299999981</c:v>
                </c:pt>
                <c:pt idx="18">
                  <c:v>2.62795333</c:v>
                </c:pt>
                <c:pt idx="19">
                  <c:v>2.8470569700000001</c:v>
                </c:pt>
                <c:pt idx="20">
                  <c:v>3.0298238099999999</c:v>
                </c:pt>
                <c:pt idx="21">
                  <c:v>3.1969244099999998</c:v>
                </c:pt>
                <c:pt idx="22">
                  <c:v>2.69595151</c:v>
                </c:pt>
                <c:pt idx="23">
                  <c:v>2.90815957</c:v>
                </c:pt>
                <c:pt idx="24">
                  <c:v>3.1572238500000012</c:v>
                </c:pt>
                <c:pt idx="25">
                  <c:v>3.4338198999999991</c:v>
                </c:pt>
                <c:pt idx="26">
                  <c:v>3.7525256800000002</c:v>
                </c:pt>
                <c:pt idx="27">
                  <c:v>4.1306013200000002</c:v>
                </c:pt>
                <c:pt idx="28">
                  <c:v>4.4761693900000097</c:v>
                </c:pt>
                <c:pt idx="29">
                  <c:v>4.820174389999984</c:v>
                </c:pt>
                <c:pt idx="30">
                  <c:v>5.011869400000001</c:v>
                </c:pt>
                <c:pt idx="31">
                  <c:v>5.0035194900000004</c:v>
                </c:pt>
                <c:pt idx="32">
                  <c:v>5.6543797399999871</c:v>
                </c:pt>
                <c:pt idx="33">
                  <c:v>6.1172162599999744</c:v>
                </c:pt>
                <c:pt idx="34">
                  <c:v>6.7465175499999841</c:v>
                </c:pt>
                <c:pt idx="35">
                  <c:v>7.2346859299999871</c:v>
                </c:pt>
                <c:pt idx="36">
                  <c:v>7.0728091300000004</c:v>
                </c:pt>
                <c:pt idx="37">
                  <c:v>7.3656565399999794</c:v>
                </c:pt>
                <c:pt idx="38">
                  <c:v>8.0657400400000032</c:v>
                </c:pt>
                <c:pt idx="39">
                  <c:v>8.9226653600000034</c:v>
                </c:pt>
                <c:pt idx="40">
                  <c:v>10.034956899999999</c:v>
                </c:pt>
                <c:pt idx="41">
                  <c:v>10.993862399999999</c:v>
                </c:pt>
                <c:pt idx="42">
                  <c:v>11.7277977</c:v>
                </c:pt>
                <c:pt idx="43">
                  <c:v>12.8637295</c:v>
                </c:pt>
                <c:pt idx="44">
                  <c:v>13.3939919</c:v>
                </c:pt>
                <c:pt idx="45">
                  <c:v>14.670484800000009</c:v>
                </c:pt>
                <c:pt idx="46">
                  <c:v>15.582569700000001</c:v>
                </c:pt>
                <c:pt idx="47">
                  <c:v>16.347552400000001</c:v>
                </c:pt>
                <c:pt idx="48">
                  <c:v>17.304836000000009</c:v>
                </c:pt>
                <c:pt idx="49">
                  <c:v>18.188330299999979</c:v>
                </c:pt>
                <c:pt idx="50">
                  <c:v>19.709489999999981</c:v>
                </c:pt>
                <c:pt idx="51">
                  <c:v>18.941790699999981</c:v>
                </c:pt>
                <c:pt idx="52">
                  <c:v>19.98384369999998</c:v>
                </c:pt>
                <c:pt idx="53">
                  <c:v>20.7717083</c:v>
                </c:pt>
                <c:pt idx="54">
                  <c:v>22.208243999999979</c:v>
                </c:pt>
                <c:pt idx="55">
                  <c:v>21.6065024</c:v>
                </c:pt>
                <c:pt idx="56">
                  <c:v>23.039541499999999</c:v>
                </c:pt>
                <c:pt idx="57">
                  <c:v>24.167204900000009</c:v>
                </c:pt>
                <c:pt idx="58">
                  <c:v>25.013651100000011</c:v>
                </c:pt>
                <c:pt idx="59">
                  <c:v>25.9411047</c:v>
                </c:pt>
                <c:pt idx="60">
                  <c:v>27.205922199999989</c:v>
                </c:pt>
                <c:pt idx="61">
                  <c:v>25.3474127</c:v>
                </c:pt>
                <c:pt idx="62">
                  <c:v>26.6007727</c:v>
                </c:pt>
                <c:pt idx="63">
                  <c:v>23.84524099999998</c:v>
                </c:pt>
                <c:pt idx="64">
                  <c:v>22.038798799999999</c:v>
                </c:pt>
                <c:pt idx="65">
                  <c:v>20.650607900000001</c:v>
                </c:pt>
                <c:pt idx="66">
                  <c:v>17.5930006</c:v>
                </c:pt>
                <c:pt idx="67">
                  <c:v>16.5905284</c:v>
                </c:pt>
                <c:pt idx="68">
                  <c:v>14.502827699999999</c:v>
                </c:pt>
                <c:pt idx="69">
                  <c:v>15.7145624</c:v>
                </c:pt>
                <c:pt idx="70">
                  <c:v>17.5127633</c:v>
                </c:pt>
                <c:pt idx="71">
                  <c:v>19.231489700000001</c:v>
                </c:pt>
                <c:pt idx="72">
                  <c:v>24.118496</c:v>
                </c:pt>
                <c:pt idx="73">
                  <c:v>28.6235833</c:v>
                </c:pt>
                <c:pt idx="74">
                  <c:v>27.722634599999871</c:v>
                </c:pt>
                <c:pt idx="75">
                  <c:v>26.178047100000001</c:v>
                </c:pt>
                <c:pt idx="76">
                  <c:v>27.437425000000001</c:v>
                </c:pt>
                <c:pt idx="77">
                  <c:v>28.447167700000001</c:v>
                </c:pt>
                <c:pt idx="78">
                  <c:v>29.840315</c:v>
                </c:pt>
                <c:pt idx="79">
                  <c:v>30.471451299999991</c:v>
                </c:pt>
                <c:pt idx="80">
                  <c:v>31.1555897</c:v>
                </c:pt>
                <c:pt idx="81">
                  <c:v>31.7707549</c:v>
                </c:pt>
              </c:numCache>
            </c:numRef>
          </c:xVal>
          <c:yVal>
            <c:numRef>
              <c:f>HG!$F$14:$F$95</c:f>
              <c:numCache>
                <c:formatCode>0.00E+00</c:formatCode>
                <c:ptCount val="82"/>
                <c:pt idx="0">
                  <c:v>26144188500</c:v>
                </c:pt>
                <c:pt idx="1">
                  <c:v>26348975700</c:v>
                </c:pt>
                <c:pt idx="2">
                  <c:v>26552760400</c:v>
                </c:pt>
                <c:pt idx="3">
                  <c:v>26959014800</c:v>
                </c:pt>
                <c:pt idx="4">
                  <c:v>26925800200</c:v>
                </c:pt>
                <c:pt idx="5">
                  <c:v>28745625400</c:v>
                </c:pt>
                <c:pt idx="6">
                  <c:v>28620429900</c:v>
                </c:pt>
                <c:pt idx="7">
                  <c:v>29171529600</c:v>
                </c:pt>
                <c:pt idx="8">
                  <c:v>28764519300</c:v>
                </c:pt>
                <c:pt idx="9">
                  <c:v>28521190700</c:v>
                </c:pt>
                <c:pt idx="10">
                  <c:v>28417316400</c:v>
                </c:pt>
                <c:pt idx="11">
                  <c:v>27388438400</c:v>
                </c:pt>
                <c:pt idx="12">
                  <c:v>27049765500</c:v>
                </c:pt>
                <c:pt idx="13">
                  <c:v>26313943000</c:v>
                </c:pt>
                <c:pt idx="14">
                  <c:v>28589656700</c:v>
                </c:pt>
                <c:pt idx="15">
                  <c:v>28621900900</c:v>
                </c:pt>
                <c:pt idx="16">
                  <c:v>29279296600</c:v>
                </c:pt>
                <c:pt idx="17">
                  <c:v>29039181000</c:v>
                </c:pt>
                <c:pt idx="18">
                  <c:v>27760483600</c:v>
                </c:pt>
                <c:pt idx="19">
                  <c:v>27649548600</c:v>
                </c:pt>
                <c:pt idx="20">
                  <c:v>27551084300</c:v>
                </c:pt>
                <c:pt idx="21">
                  <c:v>27436146000</c:v>
                </c:pt>
                <c:pt idx="22">
                  <c:v>28325870300</c:v>
                </c:pt>
                <c:pt idx="23">
                  <c:v>27714522500</c:v>
                </c:pt>
                <c:pt idx="24">
                  <c:v>26960664400</c:v>
                </c:pt>
                <c:pt idx="25">
                  <c:v>26060243800</c:v>
                </c:pt>
                <c:pt idx="26">
                  <c:v>26893288800</c:v>
                </c:pt>
                <c:pt idx="27">
                  <c:v>25879371400</c:v>
                </c:pt>
                <c:pt idx="28">
                  <c:v>25237427200</c:v>
                </c:pt>
                <c:pt idx="29">
                  <c:v>25010155600</c:v>
                </c:pt>
                <c:pt idx="30">
                  <c:v>25706132600</c:v>
                </c:pt>
                <c:pt idx="31">
                  <c:v>24976052900</c:v>
                </c:pt>
                <c:pt idx="32">
                  <c:v>24015679700</c:v>
                </c:pt>
                <c:pt idx="33">
                  <c:v>23425360300</c:v>
                </c:pt>
                <c:pt idx="34">
                  <c:v>24091392200</c:v>
                </c:pt>
                <c:pt idx="35">
                  <c:v>23923228600</c:v>
                </c:pt>
                <c:pt idx="36">
                  <c:v>24936792400</c:v>
                </c:pt>
                <c:pt idx="37">
                  <c:v>24935507900</c:v>
                </c:pt>
                <c:pt idx="38">
                  <c:v>24112734400</c:v>
                </c:pt>
                <c:pt idx="39">
                  <c:v>24204953800</c:v>
                </c:pt>
                <c:pt idx="40">
                  <c:v>23202870700</c:v>
                </c:pt>
                <c:pt idx="41">
                  <c:v>22625360500</c:v>
                </c:pt>
                <c:pt idx="42">
                  <c:v>21982167400</c:v>
                </c:pt>
                <c:pt idx="43">
                  <c:v>21158236600</c:v>
                </c:pt>
                <c:pt idx="44">
                  <c:v>20872492500</c:v>
                </c:pt>
                <c:pt idx="45">
                  <c:v>20595253700</c:v>
                </c:pt>
                <c:pt idx="46">
                  <c:v>20277447400</c:v>
                </c:pt>
                <c:pt idx="47">
                  <c:v>20122113200</c:v>
                </c:pt>
                <c:pt idx="48">
                  <c:v>20190439100</c:v>
                </c:pt>
                <c:pt idx="49">
                  <c:v>19858258300</c:v>
                </c:pt>
                <c:pt idx="50">
                  <c:v>20109202100</c:v>
                </c:pt>
                <c:pt idx="51">
                  <c:v>20229389300</c:v>
                </c:pt>
                <c:pt idx="52">
                  <c:v>19830277200</c:v>
                </c:pt>
                <c:pt idx="53">
                  <c:v>19792318000</c:v>
                </c:pt>
                <c:pt idx="54">
                  <c:v>19732085300</c:v>
                </c:pt>
                <c:pt idx="55">
                  <c:v>19616342800</c:v>
                </c:pt>
                <c:pt idx="56">
                  <c:v>19454600800</c:v>
                </c:pt>
                <c:pt idx="57">
                  <c:v>19506606900</c:v>
                </c:pt>
                <c:pt idx="58">
                  <c:v>19176354400</c:v>
                </c:pt>
                <c:pt idx="59">
                  <c:v>19364013500</c:v>
                </c:pt>
                <c:pt idx="60">
                  <c:v>19147334600</c:v>
                </c:pt>
                <c:pt idx="61">
                  <c:v>15680863000</c:v>
                </c:pt>
                <c:pt idx="62">
                  <c:v>15573448200</c:v>
                </c:pt>
                <c:pt idx="63">
                  <c:v>15946878700</c:v>
                </c:pt>
                <c:pt idx="64">
                  <c:v>15848131800</c:v>
                </c:pt>
                <c:pt idx="65">
                  <c:v>15756999600</c:v>
                </c:pt>
                <c:pt idx="66">
                  <c:v>16268980100</c:v>
                </c:pt>
                <c:pt idx="67">
                  <c:v>16465560900</c:v>
                </c:pt>
                <c:pt idx="68">
                  <c:v>17234659500</c:v>
                </c:pt>
                <c:pt idx="69">
                  <c:v>16783565900</c:v>
                </c:pt>
                <c:pt idx="70">
                  <c:v>16560258600</c:v>
                </c:pt>
                <c:pt idx="71">
                  <c:v>16476874300</c:v>
                </c:pt>
                <c:pt idx="72">
                  <c:v>16521968000</c:v>
                </c:pt>
                <c:pt idx="73">
                  <c:v>16844146000</c:v>
                </c:pt>
                <c:pt idx="74">
                  <c:v>16909082400</c:v>
                </c:pt>
                <c:pt idx="75">
                  <c:v>15757738800</c:v>
                </c:pt>
                <c:pt idx="76">
                  <c:v>15812538800</c:v>
                </c:pt>
                <c:pt idx="77">
                  <c:v>15582138200</c:v>
                </c:pt>
                <c:pt idx="78">
                  <c:v>15675940200</c:v>
                </c:pt>
                <c:pt idx="79">
                  <c:v>15484438500</c:v>
                </c:pt>
                <c:pt idx="80">
                  <c:v>15440624600</c:v>
                </c:pt>
                <c:pt idx="81">
                  <c:v>15346011500</c:v>
                </c:pt>
              </c:numCache>
            </c:numRef>
          </c:yVal>
          <c:smooth val="0"/>
        </c:ser>
        <c:ser>
          <c:idx val="2"/>
          <c:order val="2"/>
          <c:tx>
            <c:v>After FE @ 32 MV/m</c:v>
          </c:tx>
          <c:spPr>
            <a:ln w="28575">
              <a:noFill/>
            </a:ln>
          </c:spPr>
          <c:marker>
            <c:symbol val="square"/>
            <c:size val="5"/>
            <c:spPr>
              <a:solidFill>
                <a:srgbClr val="FF6600"/>
              </a:solidFill>
              <a:ln>
                <a:noFill/>
              </a:ln>
            </c:spPr>
          </c:marker>
          <c:dPt>
            <c:idx val="39"/>
            <c:marker>
              <c:symbol val="none"/>
            </c:marker>
            <c:bubble3D val="0"/>
          </c:dPt>
          <c:xVal>
            <c:numRef>
              <c:f>HG!$C$96:$C$135</c:f>
              <c:numCache>
                <c:formatCode>0.00E+00</c:formatCode>
                <c:ptCount val="40"/>
                <c:pt idx="0">
                  <c:v>18.602187499999999</c:v>
                </c:pt>
                <c:pt idx="1">
                  <c:v>24.023059100000001</c:v>
                </c:pt>
                <c:pt idx="2">
                  <c:v>15.9063616</c:v>
                </c:pt>
                <c:pt idx="3">
                  <c:v>16.405716899999881</c:v>
                </c:pt>
                <c:pt idx="4">
                  <c:v>20.86054099999998</c:v>
                </c:pt>
                <c:pt idx="5">
                  <c:v>21.784936399999989</c:v>
                </c:pt>
                <c:pt idx="6">
                  <c:v>22.0583241</c:v>
                </c:pt>
                <c:pt idx="7">
                  <c:v>22.356540899999981</c:v>
                </c:pt>
                <c:pt idx="8">
                  <c:v>23.853903400000011</c:v>
                </c:pt>
                <c:pt idx="9">
                  <c:v>23.696686100000001</c:v>
                </c:pt>
                <c:pt idx="10">
                  <c:v>23.625937799999999</c:v>
                </c:pt>
                <c:pt idx="11">
                  <c:v>23.370290499999999</c:v>
                </c:pt>
                <c:pt idx="12">
                  <c:v>22.9912773</c:v>
                </c:pt>
                <c:pt idx="13">
                  <c:v>22.817418700000012</c:v>
                </c:pt>
                <c:pt idx="14">
                  <c:v>22.535999799999999</c:v>
                </c:pt>
                <c:pt idx="15">
                  <c:v>21.570025699999999</c:v>
                </c:pt>
                <c:pt idx="16">
                  <c:v>21.517659500000001</c:v>
                </c:pt>
                <c:pt idx="17">
                  <c:v>20.383827400000001</c:v>
                </c:pt>
                <c:pt idx="18">
                  <c:v>19.841684399999991</c:v>
                </c:pt>
                <c:pt idx="19">
                  <c:v>19.195296599999981</c:v>
                </c:pt>
                <c:pt idx="20">
                  <c:v>18.550816300000001</c:v>
                </c:pt>
                <c:pt idx="21">
                  <c:v>17.9238979</c:v>
                </c:pt>
                <c:pt idx="22">
                  <c:v>17.605881300000011</c:v>
                </c:pt>
                <c:pt idx="23">
                  <c:v>16.560881800000001</c:v>
                </c:pt>
                <c:pt idx="24">
                  <c:v>15.368734099999999</c:v>
                </c:pt>
                <c:pt idx="25">
                  <c:v>14.804844299999999</c:v>
                </c:pt>
                <c:pt idx="26">
                  <c:v>13.763377500000001</c:v>
                </c:pt>
                <c:pt idx="27">
                  <c:v>13.6753122</c:v>
                </c:pt>
                <c:pt idx="28">
                  <c:v>12.9912352</c:v>
                </c:pt>
                <c:pt idx="29">
                  <c:v>11.9827157</c:v>
                </c:pt>
                <c:pt idx="30">
                  <c:v>11.1063276</c:v>
                </c:pt>
                <c:pt idx="31">
                  <c:v>10.457404</c:v>
                </c:pt>
                <c:pt idx="32">
                  <c:v>9.7407836999999962</c:v>
                </c:pt>
                <c:pt idx="33">
                  <c:v>9.15038412</c:v>
                </c:pt>
                <c:pt idx="34">
                  <c:v>8.5070900100000006</c:v>
                </c:pt>
                <c:pt idx="35">
                  <c:v>8.4040393600000005</c:v>
                </c:pt>
                <c:pt idx="36">
                  <c:v>7.8993899799999872</c:v>
                </c:pt>
                <c:pt idx="37">
                  <c:v>19.748915499999999</c:v>
                </c:pt>
                <c:pt idx="38">
                  <c:v>24.527213499999991</c:v>
                </c:pt>
                <c:pt idx="39">
                  <c:v>17.688616399999979</c:v>
                </c:pt>
              </c:numCache>
            </c:numRef>
          </c:xVal>
          <c:yVal>
            <c:numRef>
              <c:f>HG!$F$96:$F$135</c:f>
              <c:numCache>
                <c:formatCode>0.00E+00</c:formatCode>
                <c:ptCount val="40"/>
                <c:pt idx="0">
                  <c:v>13105234000</c:v>
                </c:pt>
                <c:pt idx="1">
                  <c:v>5534606560</c:v>
                </c:pt>
                <c:pt idx="2">
                  <c:v>14947110600</c:v>
                </c:pt>
                <c:pt idx="3">
                  <c:v>15091618200</c:v>
                </c:pt>
                <c:pt idx="4">
                  <c:v>10599375900</c:v>
                </c:pt>
                <c:pt idx="5">
                  <c:v>9135544130</c:v>
                </c:pt>
                <c:pt idx="6">
                  <c:v>8627166480</c:v>
                </c:pt>
                <c:pt idx="7">
                  <c:v>8458187580</c:v>
                </c:pt>
                <c:pt idx="8">
                  <c:v>6049785630</c:v>
                </c:pt>
                <c:pt idx="9">
                  <c:v>6400868880</c:v>
                </c:pt>
                <c:pt idx="10">
                  <c:v>6388577460</c:v>
                </c:pt>
                <c:pt idx="11">
                  <c:v>6714554640</c:v>
                </c:pt>
                <c:pt idx="12">
                  <c:v>7390885380</c:v>
                </c:pt>
                <c:pt idx="13">
                  <c:v>7695339090</c:v>
                </c:pt>
                <c:pt idx="14">
                  <c:v>8217035330</c:v>
                </c:pt>
                <c:pt idx="15">
                  <c:v>9972860530</c:v>
                </c:pt>
                <c:pt idx="16">
                  <c:v>9973744990</c:v>
                </c:pt>
                <c:pt idx="17">
                  <c:v>11647680900</c:v>
                </c:pt>
                <c:pt idx="18">
                  <c:v>12494105300</c:v>
                </c:pt>
                <c:pt idx="19">
                  <c:v>13366696000</c:v>
                </c:pt>
                <c:pt idx="20">
                  <c:v>14164561900</c:v>
                </c:pt>
                <c:pt idx="21">
                  <c:v>14930985400</c:v>
                </c:pt>
                <c:pt idx="22">
                  <c:v>14904661800</c:v>
                </c:pt>
                <c:pt idx="23">
                  <c:v>15680504500</c:v>
                </c:pt>
                <c:pt idx="24">
                  <c:v>16393223800</c:v>
                </c:pt>
                <c:pt idx="25">
                  <c:v>16033178800</c:v>
                </c:pt>
                <c:pt idx="26">
                  <c:v>16476064300</c:v>
                </c:pt>
                <c:pt idx="27">
                  <c:v>16361713000</c:v>
                </c:pt>
                <c:pt idx="28">
                  <c:v>17667322300</c:v>
                </c:pt>
                <c:pt idx="29">
                  <c:v>17107289900</c:v>
                </c:pt>
                <c:pt idx="30">
                  <c:v>17460898300</c:v>
                </c:pt>
                <c:pt idx="31">
                  <c:v>17317919800</c:v>
                </c:pt>
                <c:pt idx="32">
                  <c:v>17611386200</c:v>
                </c:pt>
                <c:pt idx="33">
                  <c:v>17758603400</c:v>
                </c:pt>
                <c:pt idx="34">
                  <c:v>17986352600</c:v>
                </c:pt>
                <c:pt idx="35">
                  <c:v>17684006700</c:v>
                </c:pt>
                <c:pt idx="36">
                  <c:v>17841101600</c:v>
                </c:pt>
                <c:pt idx="37">
                  <c:v>11735216100</c:v>
                </c:pt>
                <c:pt idx="38">
                  <c:v>4909673610</c:v>
                </c:pt>
                <c:pt idx="39">
                  <c:v>2609747230</c:v>
                </c:pt>
              </c:numCache>
            </c:numRef>
          </c:yVal>
          <c:smooth val="0"/>
        </c:ser>
        <c:dLbls>
          <c:showLegendKey val="0"/>
          <c:showVal val="0"/>
          <c:showCatName val="0"/>
          <c:showSerName val="0"/>
          <c:showPercent val="0"/>
          <c:showBubbleSize val="0"/>
        </c:dLbls>
        <c:axId val="88669184"/>
        <c:axId val="89728512"/>
      </c:scatterChart>
      <c:scatterChart>
        <c:scatterStyle val="lineMarker"/>
        <c:varyColors val="0"/>
        <c:ser>
          <c:idx val="1"/>
          <c:order val="1"/>
          <c:tx>
            <c:v>Before FE @ 32MV/m - Rad</c:v>
          </c:tx>
          <c:spPr>
            <a:ln w="28575">
              <a:noFill/>
            </a:ln>
          </c:spPr>
          <c:marker>
            <c:symbol val="circle"/>
            <c:size val="5"/>
            <c:spPr>
              <a:solidFill>
                <a:srgbClr val="339966"/>
              </a:solidFill>
              <a:ln>
                <a:solidFill>
                  <a:srgbClr val="339966"/>
                </a:solidFill>
                <a:prstDash val="solid"/>
              </a:ln>
            </c:spPr>
          </c:marker>
          <c:dPt>
            <c:idx val="40"/>
            <c:marker>
              <c:symbol val="none"/>
            </c:marker>
            <c:bubble3D val="0"/>
          </c:dPt>
          <c:dPt>
            <c:idx val="41"/>
            <c:marker>
              <c:symbol val="none"/>
            </c:marker>
            <c:bubble3D val="0"/>
          </c:dPt>
          <c:dPt>
            <c:idx val="43"/>
            <c:marker>
              <c:symbol val="none"/>
            </c:marker>
            <c:bubble3D val="0"/>
          </c:dPt>
          <c:dPt>
            <c:idx val="65"/>
            <c:marker>
              <c:symbol val="none"/>
            </c:marker>
            <c:bubble3D val="0"/>
          </c:dPt>
          <c:dPt>
            <c:idx val="72"/>
            <c:marker>
              <c:symbol val="none"/>
            </c:marker>
            <c:bubble3D val="0"/>
          </c:dPt>
          <c:xVal>
            <c:numRef>
              <c:f>HG!$C$14:$C$95</c:f>
              <c:numCache>
                <c:formatCode>0.00E+00</c:formatCode>
                <c:ptCount val="82"/>
                <c:pt idx="0">
                  <c:v>3.1955495200000001</c:v>
                </c:pt>
                <c:pt idx="1">
                  <c:v>2.95308138</c:v>
                </c:pt>
                <c:pt idx="2">
                  <c:v>2.78354291</c:v>
                </c:pt>
                <c:pt idx="3">
                  <c:v>2.6427660199999998</c:v>
                </c:pt>
                <c:pt idx="4">
                  <c:v>2.4685712400000011</c:v>
                </c:pt>
                <c:pt idx="5">
                  <c:v>2.3268301399999971</c:v>
                </c:pt>
                <c:pt idx="6">
                  <c:v>1.9078308500000001</c:v>
                </c:pt>
                <c:pt idx="7">
                  <c:v>1.6307944700000001</c:v>
                </c:pt>
                <c:pt idx="8">
                  <c:v>1.4024145100000001</c:v>
                </c:pt>
                <c:pt idx="9">
                  <c:v>1.26588046</c:v>
                </c:pt>
                <c:pt idx="10">
                  <c:v>1.15711426</c:v>
                </c:pt>
                <c:pt idx="11">
                  <c:v>0.91333981200000003</c:v>
                </c:pt>
                <c:pt idx="12">
                  <c:v>0.814950018</c:v>
                </c:pt>
                <c:pt idx="13">
                  <c:v>0.69093810099999997</c:v>
                </c:pt>
                <c:pt idx="14">
                  <c:v>1.22420241</c:v>
                </c:pt>
                <c:pt idx="15">
                  <c:v>1.473031849999999</c:v>
                </c:pt>
                <c:pt idx="16">
                  <c:v>2.2304088199999992</c:v>
                </c:pt>
                <c:pt idx="17">
                  <c:v>2.4570859299999981</c:v>
                </c:pt>
                <c:pt idx="18">
                  <c:v>2.62795333</c:v>
                </c:pt>
                <c:pt idx="19">
                  <c:v>2.8470569700000001</c:v>
                </c:pt>
                <c:pt idx="20">
                  <c:v>3.0298238099999999</c:v>
                </c:pt>
                <c:pt idx="21">
                  <c:v>3.1969244099999998</c:v>
                </c:pt>
                <c:pt idx="22">
                  <c:v>2.69595151</c:v>
                </c:pt>
                <c:pt idx="23">
                  <c:v>2.90815957</c:v>
                </c:pt>
                <c:pt idx="24">
                  <c:v>3.1572238500000012</c:v>
                </c:pt>
                <c:pt idx="25">
                  <c:v>3.4338198999999991</c:v>
                </c:pt>
                <c:pt idx="26">
                  <c:v>3.7525256800000002</c:v>
                </c:pt>
                <c:pt idx="27">
                  <c:v>4.1306013200000002</c:v>
                </c:pt>
                <c:pt idx="28">
                  <c:v>4.4761693900000097</c:v>
                </c:pt>
                <c:pt idx="29">
                  <c:v>4.820174389999984</c:v>
                </c:pt>
                <c:pt idx="30">
                  <c:v>5.011869400000001</c:v>
                </c:pt>
                <c:pt idx="31">
                  <c:v>5.0035194900000004</c:v>
                </c:pt>
                <c:pt idx="32">
                  <c:v>5.6543797399999871</c:v>
                </c:pt>
                <c:pt idx="33">
                  <c:v>6.1172162599999744</c:v>
                </c:pt>
                <c:pt idx="34">
                  <c:v>6.7465175499999841</c:v>
                </c:pt>
                <c:pt idx="35">
                  <c:v>7.2346859299999871</c:v>
                </c:pt>
                <c:pt idx="36">
                  <c:v>7.0728091300000004</c:v>
                </c:pt>
                <c:pt idx="37">
                  <c:v>7.3656565399999794</c:v>
                </c:pt>
                <c:pt idx="38">
                  <c:v>8.0657400400000032</c:v>
                </c:pt>
                <c:pt idx="39">
                  <c:v>8.9226653600000034</c:v>
                </c:pt>
                <c:pt idx="40">
                  <c:v>10.034956899999999</c:v>
                </c:pt>
                <c:pt idx="41">
                  <c:v>10.993862399999999</c:v>
                </c:pt>
                <c:pt idx="42">
                  <c:v>11.7277977</c:v>
                </c:pt>
                <c:pt idx="43">
                  <c:v>12.8637295</c:v>
                </c:pt>
                <c:pt idx="44">
                  <c:v>13.3939919</c:v>
                </c:pt>
                <c:pt idx="45">
                  <c:v>14.670484800000009</c:v>
                </c:pt>
                <c:pt idx="46">
                  <c:v>15.582569700000001</c:v>
                </c:pt>
                <c:pt idx="47">
                  <c:v>16.347552400000001</c:v>
                </c:pt>
                <c:pt idx="48">
                  <c:v>17.304836000000009</c:v>
                </c:pt>
                <c:pt idx="49">
                  <c:v>18.188330299999979</c:v>
                </c:pt>
                <c:pt idx="50">
                  <c:v>19.709489999999981</c:v>
                </c:pt>
                <c:pt idx="51">
                  <c:v>18.941790699999981</c:v>
                </c:pt>
                <c:pt idx="52">
                  <c:v>19.98384369999998</c:v>
                </c:pt>
                <c:pt idx="53">
                  <c:v>20.7717083</c:v>
                </c:pt>
                <c:pt idx="54">
                  <c:v>22.208243999999979</c:v>
                </c:pt>
                <c:pt idx="55">
                  <c:v>21.6065024</c:v>
                </c:pt>
                <c:pt idx="56">
                  <c:v>23.039541499999999</c:v>
                </c:pt>
                <c:pt idx="57">
                  <c:v>24.167204900000009</c:v>
                </c:pt>
                <c:pt idx="58">
                  <c:v>25.013651100000011</c:v>
                </c:pt>
                <c:pt idx="59">
                  <c:v>25.9411047</c:v>
                </c:pt>
                <c:pt idx="60">
                  <c:v>27.205922199999989</c:v>
                </c:pt>
                <c:pt idx="61">
                  <c:v>25.3474127</c:v>
                </c:pt>
                <c:pt idx="62">
                  <c:v>26.6007727</c:v>
                </c:pt>
                <c:pt idx="63">
                  <c:v>23.84524099999998</c:v>
                </c:pt>
                <c:pt idx="64">
                  <c:v>22.038798799999999</c:v>
                </c:pt>
                <c:pt idx="65">
                  <c:v>20.650607900000001</c:v>
                </c:pt>
                <c:pt idx="66">
                  <c:v>17.5930006</c:v>
                </c:pt>
                <c:pt idx="67">
                  <c:v>16.5905284</c:v>
                </c:pt>
                <c:pt idx="68">
                  <c:v>14.502827699999999</c:v>
                </c:pt>
                <c:pt idx="69">
                  <c:v>15.7145624</c:v>
                </c:pt>
                <c:pt idx="70">
                  <c:v>17.5127633</c:v>
                </c:pt>
                <c:pt idx="71">
                  <c:v>19.231489700000001</c:v>
                </c:pt>
                <c:pt idx="72">
                  <c:v>24.118496</c:v>
                </c:pt>
                <c:pt idx="73">
                  <c:v>28.6235833</c:v>
                </c:pt>
                <c:pt idx="74">
                  <c:v>27.722634599999871</c:v>
                </c:pt>
                <c:pt idx="75">
                  <c:v>26.178047100000001</c:v>
                </c:pt>
                <c:pt idx="76">
                  <c:v>27.437425000000001</c:v>
                </c:pt>
                <c:pt idx="77">
                  <c:v>28.447167700000001</c:v>
                </c:pt>
                <c:pt idx="78">
                  <c:v>29.840315</c:v>
                </c:pt>
                <c:pt idx="79">
                  <c:v>30.471451299999991</c:v>
                </c:pt>
                <c:pt idx="80">
                  <c:v>31.1555897</c:v>
                </c:pt>
                <c:pt idx="81">
                  <c:v>31.7707549</c:v>
                </c:pt>
              </c:numCache>
            </c:numRef>
          </c:xVal>
          <c:yVal>
            <c:numRef>
              <c:f>HG!$AF$14:$AF$95</c:f>
              <c:numCache>
                <c:formatCode>0.00E+00</c:formatCode>
                <c:ptCount val="82"/>
                <c:pt idx="0">
                  <c:v>9.8907432999999993E-3</c:v>
                </c:pt>
                <c:pt idx="1">
                  <c:v>9.8907432999999993E-3</c:v>
                </c:pt>
                <c:pt idx="2">
                  <c:v>1.0107676899999999E-2</c:v>
                </c:pt>
                <c:pt idx="3">
                  <c:v>9.5418635699999997E-3</c:v>
                </c:pt>
                <c:pt idx="4">
                  <c:v>1.02447119E-2</c:v>
                </c:pt>
                <c:pt idx="5">
                  <c:v>1.18360714E-2</c:v>
                </c:pt>
                <c:pt idx="6">
                  <c:v>1.1057085600000001E-2</c:v>
                </c:pt>
                <c:pt idx="7">
                  <c:v>1.0723074399999999E-2</c:v>
                </c:pt>
                <c:pt idx="8">
                  <c:v>1.0723074399999999E-2</c:v>
                </c:pt>
                <c:pt idx="9">
                  <c:v>1.0524380599999999E-2</c:v>
                </c:pt>
                <c:pt idx="10">
                  <c:v>1.0107676899999999E-2</c:v>
                </c:pt>
                <c:pt idx="11">
                  <c:v>1.04381257E-2</c:v>
                </c:pt>
                <c:pt idx="12">
                  <c:v>1.02600522E-2</c:v>
                </c:pt>
                <c:pt idx="13">
                  <c:v>1.1156798900000001E-2</c:v>
                </c:pt>
                <c:pt idx="14">
                  <c:v>9.6639948400000005E-3</c:v>
                </c:pt>
                <c:pt idx="15">
                  <c:v>9.93524078E-3</c:v>
                </c:pt>
                <c:pt idx="16">
                  <c:v>9.63511817E-3</c:v>
                </c:pt>
                <c:pt idx="17">
                  <c:v>9.8538143500000105E-3</c:v>
                </c:pt>
                <c:pt idx="18">
                  <c:v>1.0344835599999999E-2</c:v>
                </c:pt>
                <c:pt idx="19">
                  <c:v>1.0524380599999999E-2</c:v>
                </c:pt>
                <c:pt idx="20">
                  <c:v>1.0958263500000001E-2</c:v>
                </c:pt>
                <c:pt idx="21">
                  <c:v>1.03370991E-2</c:v>
                </c:pt>
                <c:pt idx="22">
                  <c:v>9.3580533499999993E-3</c:v>
                </c:pt>
                <c:pt idx="23">
                  <c:v>9.7511451600000004E-3</c:v>
                </c:pt>
                <c:pt idx="24">
                  <c:v>9.9799384499999998E-3</c:v>
                </c:pt>
                <c:pt idx="25">
                  <c:v>1.0532257200000001E-2</c:v>
                </c:pt>
                <c:pt idx="26">
                  <c:v>1.0532257200000001E-2</c:v>
                </c:pt>
                <c:pt idx="27">
                  <c:v>1.2268834399999999E-2</c:v>
                </c:pt>
                <c:pt idx="28">
                  <c:v>1.0107676899999999E-2</c:v>
                </c:pt>
                <c:pt idx="29">
                  <c:v>1.1173505E-2</c:v>
                </c:pt>
                <c:pt idx="30">
                  <c:v>1.06351911E-2</c:v>
                </c:pt>
                <c:pt idx="31">
                  <c:v>1.0344835599999999E-2</c:v>
                </c:pt>
                <c:pt idx="32">
                  <c:v>1.01152416E-2</c:v>
                </c:pt>
                <c:pt idx="33">
                  <c:v>1.22872057E-2</c:v>
                </c:pt>
                <c:pt idx="34">
                  <c:v>1.3511912799999999E-2</c:v>
                </c:pt>
                <c:pt idx="35">
                  <c:v>1.10653609E-2</c:v>
                </c:pt>
                <c:pt idx="36">
                  <c:v>9.7876893400000008E-3</c:v>
                </c:pt>
                <c:pt idx="37">
                  <c:v>9.62071221E-3</c:v>
                </c:pt>
                <c:pt idx="38">
                  <c:v>1.0107676899999999E-2</c:v>
                </c:pt>
                <c:pt idx="39">
                  <c:v>1.08197756E-2</c:v>
                </c:pt>
                <c:pt idx="40">
                  <c:v>1.0966464800000001E-2</c:v>
                </c:pt>
                <c:pt idx="41">
                  <c:v>1.1573380899999999E-2</c:v>
                </c:pt>
                <c:pt idx="42">
                  <c:v>1.1686489899999999E-2</c:v>
                </c:pt>
                <c:pt idx="43">
                  <c:v>1.2566098499999999E-2</c:v>
                </c:pt>
                <c:pt idx="44">
                  <c:v>1.19428096E-2</c:v>
                </c:pt>
                <c:pt idx="45">
                  <c:v>1.2388740299999999E-2</c:v>
                </c:pt>
                <c:pt idx="46">
                  <c:v>1.1960692699999999E-2</c:v>
                </c:pt>
                <c:pt idx="47">
                  <c:v>1.1375939999999999E-2</c:v>
                </c:pt>
                <c:pt idx="48">
                  <c:v>1.1265836600000001E-2</c:v>
                </c:pt>
                <c:pt idx="49">
                  <c:v>1.1173505E-2</c:v>
                </c:pt>
                <c:pt idx="50">
                  <c:v>1.14613665E-2</c:v>
                </c:pt>
                <c:pt idx="51">
                  <c:v>1.21682825E-2</c:v>
                </c:pt>
                <c:pt idx="52">
                  <c:v>3.0131557900000001E-2</c:v>
                </c:pt>
                <c:pt idx="53">
                  <c:v>6.7243676399999994E-2</c:v>
                </c:pt>
                <c:pt idx="54">
                  <c:v>0.24222838299999999</c:v>
                </c:pt>
                <c:pt idx="55">
                  <c:v>0.22679464399999999</c:v>
                </c:pt>
                <c:pt idx="56">
                  <c:v>0.51568684300000001</c:v>
                </c:pt>
                <c:pt idx="57">
                  <c:v>0.99984639399999997</c:v>
                </c:pt>
                <c:pt idx="58">
                  <c:v>8.6769981900000001E-3</c:v>
                </c:pt>
                <c:pt idx="59">
                  <c:v>7.6751011500000004E-3</c:v>
                </c:pt>
                <c:pt idx="60">
                  <c:v>1.0627237499999999E-2</c:v>
                </c:pt>
                <c:pt idx="61">
                  <c:v>1.43131422E-2</c:v>
                </c:pt>
                <c:pt idx="62">
                  <c:v>1.3084154299999999E-2</c:v>
                </c:pt>
                <c:pt idx="63">
                  <c:v>1.27937637E-2</c:v>
                </c:pt>
                <c:pt idx="64">
                  <c:v>1.2398012200000001E-2</c:v>
                </c:pt>
                <c:pt idx="65">
                  <c:v>9.6639948400000005E-3</c:v>
                </c:pt>
                <c:pt idx="66">
                  <c:v>1.3870391500000001E-2</c:v>
                </c:pt>
                <c:pt idx="67">
                  <c:v>1.1669016799999999E-2</c:v>
                </c:pt>
                <c:pt idx="68">
                  <c:v>1.18449297E-2</c:v>
                </c:pt>
                <c:pt idx="69">
                  <c:v>1.23794753E-2</c:v>
                </c:pt>
                <c:pt idx="70">
                  <c:v>1.2453789700000001E-2</c:v>
                </c:pt>
                <c:pt idx="71">
                  <c:v>1.1669016799999999E-2</c:v>
                </c:pt>
                <c:pt idx="72">
                  <c:v>1.2268834399999999E-2</c:v>
                </c:pt>
                <c:pt idx="73">
                  <c:v>1.1951747800000001E-2</c:v>
                </c:pt>
                <c:pt idx="74">
                  <c:v>1.2444475999999999E-2</c:v>
                </c:pt>
                <c:pt idx="75">
                  <c:v>1.2388740299999999E-2</c:v>
                </c:pt>
                <c:pt idx="76">
                  <c:v>1.2909138400000001E-2</c:v>
                </c:pt>
                <c:pt idx="77">
                  <c:v>1.16952363E-2</c:v>
                </c:pt>
                <c:pt idx="78">
                  <c:v>1.6899165099999999E-2</c:v>
                </c:pt>
                <c:pt idx="79">
                  <c:v>1.8103271800000001E-2</c:v>
                </c:pt>
                <c:pt idx="80">
                  <c:v>2.1025159599999999E-2</c:v>
                </c:pt>
                <c:pt idx="81">
                  <c:v>0.237206999</c:v>
                </c:pt>
              </c:numCache>
            </c:numRef>
          </c:yVal>
          <c:smooth val="0"/>
        </c:ser>
        <c:ser>
          <c:idx val="3"/>
          <c:order val="3"/>
          <c:tx>
            <c:v>After FE @ 32 MV/m - Rad</c:v>
          </c:tx>
          <c:spPr>
            <a:ln w="28575">
              <a:noFill/>
            </a:ln>
          </c:spPr>
          <c:marker>
            <c:symbol val="circle"/>
            <c:size val="5"/>
            <c:spPr>
              <a:solidFill>
                <a:srgbClr val="7030A0"/>
              </a:solidFill>
              <a:ln>
                <a:noFill/>
              </a:ln>
            </c:spPr>
          </c:marker>
          <c:xVal>
            <c:numRef>
              <c:f>HG!$C$96:$C$135</c:f>
              <c:numCache>
                <c:formatCode>0.00E+00</c:formatCode>
                <c:ptCount val="40"/>
                <c:pt idx="0">
                  <c:v>18.602187499999999</c:v>
                </c:pt>
                <c:pt idx="1">
                  <c:v>24.023059100000001</c:v>
                </c:pt>
                <c:pt idx="2">
                  <c:v>15.9063616</c:v>
                </c:pt>
                <c:pt idx="3">
                  <c:v>16.405716899999881</c:v>
                </c:pt>
                <c:pt idx="4">
                  <c:v>20.86054099999998</c:v>
                </c:pt>
                <c:pt idx="5">
                  <c:v>21.784936399999989</c:v>
                </c:pt>
                <c:pt idx="6">
                  <c:v>22.0583241</c:v>
                </c:pt>
                <c:pt idx="7">
                  <c:v>22.356540899999981</c:v>
                </c:pt>
                <c:pt idx="8">
                  <c:v>23.853903400000011</c:v>
                </c:pt>
                <c:pt idx="9">
                  <c:v>23.696686100000001</c:v>
                </c:pt>
                <c:pt idx="10">
                  <c:v>23.625937799999999</c:v>
                </c:pt>
                <c:pt idx="11">
                  <c:v>23.370290499999999</c:v>
                </c:pt>
                <c:pt idx="12">
                  <c:v>22.9912773</c:v>
                </c:pt>
                <c:pt idx="13">
                  <c:v>22.817418700000012</c:v>
                </c:pt>
                <c:pt idx="14">
                  <c:v>22.535999799999999</c:v>
                </c:pt>
                <c:pt idx="15">
                  <c:v>21.570025699999999</c:v>
                </c:pt>
                <c:pt idx="16">
                  <c:v>21.517659500000001</c:v>
                </c:pt>
                <c:pt idx="17">
                  <c:v>20.383827400000001</c:v>
                </c:pt>
                <c:pt idx="18">
                  <c:v>19.841684399999991</c:v>
                </c:pt>
                <c:pt idx="19">
                  <c:v>19.195296599999981</c:v>
                </c:pt>
                <c:pt idx="20">
                  <c:v>18.550816300000001</c:v>
                </c:pt>
                <c:pt idx="21">
                  <c:v>17.9238979</c:v>
                </c:pt>
                <c:pt idx="22">
                  <c:v>17.605881300000011</c:v>
                </c:pt>
                <c:pt idx="23">
                  <c:v>16.560881800000001</c:v>
                </c:pt>
                <c:pt idx="24">
                  <c:v>15.368734099999999</c:v>
                </c:pt>
                <c:pt idx="25">
                  <c:v>14.804844299999999</c:v>
                </c:pt>
                <c:pt idx="26">
                  <c:v>13.763377500000001</c:v>
                </c:pt>
                <c:pt idx="27">
                  <c:v>13.6753122</c:v>
                </c:pt>
                <c:pt idx="28">
                  <c:v>12.9912352</c:v>
                </c:pt>
                <c:pt idx="29">
                  <c:v>11.9827157</c:v>
                </c:pt>
                <c:pt idx="30">
                  <c:v>11.1063276</c:v>
                </c:pt>
                <c:pt idx="31">
                  <c:v>10.457404</c:v>
                </c:pt>
                <c:pt idx="32">
                  <c:v>9.7407836999999962</c:v>
                </c:pt>
                <c:pt idx="33">
                  <c:v>9.15038412</c:v>
                </c:pt>
                <c:pt idx="34">
                  <c:v>8.5070900100000006</c:v>
                </c:pt>
                <c:pt idx="35">
                  <c:v>8.4040393600000005</c:v>
                </c:pt>
                <c:pt idx="36">
                  <c:v>7.8993899799999872</c:v>
                </c:pt>
                <c:pt idx="37">
                  <c:v>19.748915499999999</c:v>
                </c:pt>
                <c:pt idx="38">
                  <c:v>24.527213499999991</c:v>
                </c:pt>
                <c:pt idx="39">
                  <c:v>17.688616399999979</c:v>
                </c:pt>
              </c:numCache>
            </c:numRef>
          </c:xVal>
          <c:yVal>
            <c:numRef>
              <c:f>HG!$AF$96:$AF$135</c:f>
              <c:numCache>
                <c:formatCode>0.00E+00</c:formatCode>
                <c:ptCount val="40"/>
                <c:pt idx="0">
                  <c:v>3.1906009399999991</c:v>
                </c:pt>
                <c:pt idx="1">
                  <c:v>70.422899000000001</c:v>
                </c:pt>
                <c:pt idx="2">
                  <c:v>0.179178377</c:v>
                </c:pt>
                <c:pt idx="3">
                  <c:v>0.26143638699999999</c:v>
                </c:pt>
                <c:pt idx="4">
                  <c:v>13.753951199999999</c:v>
                </c:pt>
                <c:pt idx="5">
                  <c:v>24.7448303</c:v>
                </c:pt>
                <c:pt idx="6">
                  <c:v>27.395089299999981</c:v>
                </c:pt>
                <c:pt idx="7">
                  <c:v>28.82483580000001</c:v>
                </c:pt>
                <c:pt idx="8">
                  <c:v>70.370232399999693</c:v>
                </c:pt>
                <c:pt idx="9">
                  <c:v>59.780252200000007</c:v>
                </c:pt>
                <c:pt idx="10">
                  <c:v>65.788006600000003</c:v>
                </c:pt>
                <c:pt idx="11">
                  <c:v>59.914575300000003</c:v>
                </c:pt>
                <c:pt idx="12">
                  <c:v>44.852930800000003</c:v>
                </c:pt>
                <c:pt idx="13">
                  <c:v>44.054765699999997</c:v>
                </c:pt>
                <c:pt idx="14">
                  <c:v>38.590745000000013</c:v>
                </c:pt>
                <c:pt idx="15">
                  <c:v>19.9932844</c:v>
                </c:pt>
                <c:pt idx="16">
                  <c:v>18.859965700000011</c:v>
                </c:pt>
                <c:pt idx="17">
                  <c:v>10.874385699999999</c:v>
                </c:pt>
                <c:pt idx="18">
                  <c:v>8.1529202400000003</c:v>
                </c:pt>
                <c:pt idx="19">
                  <c:v>6.3645396599999726</c:v>
                </c:pt>
                <c:pt idx="20">
                  <c:v>3.0757552099999992</c:v>
                </c:pt>
                <c:pt idx="21">
                  <c:v>2.68622622</c:v>
                </c:pt>
                <c:pt idx="22">
                  <c:v>1.4275507000000001</c:v>
                </c:pt>
                <c:pt idx="23">
                  <c:v>0.56623936100000005</c:v>
                </c:pt>
                <c:pt idx="24">
                  <c:v>0.22544131000000001</c:v>
                </c:pt>
                <c:pt idx="25">
                  <c:v>9.6584760199999994E-2</c:v>
                </c:pt>
                <c:pt idx="26">
                  <c:v>6.1792598499999997E-2</c:v>
                </c:pt>
                <c:pt idx="27">
                  <c:v>3.8829921000000003E-2</c:v>
                </c:pt>
                <c:pt idx="28">
                  <c:v>3.3283944099999997E-2</c:v>
                </c:pt>
                <c:pt idx="29">
                  <c:v>2.6812384299999999E-2</c:v>
                </c:pt>
                <c:pt idx="30">
                  <c:v>2.0344321499999998E-2</c:v>
                </c:pt>
                <c:pt idx="31">
                  <c:v>1.7928057099999999E-2</c:v>
                </c:pt>
                <c:pt idx="32">
                  <c:v>1.6169459099999998E-2</c:v>
                </c:pt>
                <c:pt idx="33">
                  <c:v>1.51052732E-2</c:v>
                </c:pt>
                <c:pt idx="34">
                  <c:v>1.4132255999999999E-2</c:v>
                </c:pt>
                <c:pt idx="35">
                  <c:v>1.35625511E-2</c:v>
                </c:pt>
                <c:pt idx="36">
                  <c:v>1.2068554699999999E-2</c:v>
                </c:pt>
                <c:pt idx="37">
                  <c:v>6.04885144</c:v>
                </c:pt>
                <c:pt idx="38">
                  <c:v>97.656543600000006</c:v>
                </c:pt>
                <c:pt idx="39">
                  <c:v>9.8150300700000095</c:v>
                </c:pt>
              </c:numCache>
            </c:numRef>
          </c:yVal>
          <c:smooth val="0"/>
        </c:ser>
        <c:dLbls>
          <c:showLegendKey val="0"/>
          <c:showVal val="0"/>
          <c:showCatName val="0"/>
          <c:showSerName val="0"/>
          <c:showPercent val="0"/>
          <c:showBubbleSize val="0"/>
        </c:dLbls>
        <c:axId val="89730432"/>
        <c:axId val="89736320"/>
      </c:scatterChart>
      <c:valAx>
        <c:axId val="88669184"/>
        <c:scaling>
          <c:orientation val="minMax"/>
          <c:max val="45"/>
          <c:min val="0"/>
        </c:scaling>
        <c:delete val="0"/>
        <c:axPos val="b"/>
        <c:title>
          <c:tx>
            <c:rich>
              <a:bodyPr/>
              <a:lstStyle/>
              <a:p>
                <a:pPr>
                  <a:defRPr sz="1200" b="0" i="0" u="none" strike="noStrike" baseline="0">
                    <a:solidFill>
                      <a:srgbClr val="000000"/>
                    </a:solidFill>
                    <a:latin typeface="Times New Roman"/>
                    <a:ea typeface="Times New Roman"/>
                    <a:cs typeface="Times New Roman"/>
                  </a:defRPr>
                </a:pPr>
                <a:r>
                  <a:rPr lang="en-US" sz="1200"/>
                  <a:t>Gradient (MV/m)</a:t>
                </a:r>
              </a:p>
            </c:rich>
          </c:tx>
          <c:layout>
            <c:manualLayout>
              <c:xMode val="edge"/>
              <c:yMode val="edge"/>
              <c:x val="0.403202787424499"/>
              <c:y val="0.92782214231095095"/>
            </c:manualLayout>
          </c:layout>
          <c:overlay val="0"/>
          <c:spPr>
            <a:noFill/>
            <a:ln w="25400">
              <a:noFill/>
            </a:ln>
          </c:spPr>
        </c:title>
        <c:numFmt formatCode="0" sourceLinked="0"/>
        <c:majorTickMark val="cross"/>
        <c:minorTickMark val="in"/>
        <c:tickLblPos val="nextTo"/>
        <c:spPr>
          <a:ln w="12700">
            <a:solidFill>
              <a:srgbClr val="000000"/>
            </a:solidFill>
            <a:prstDash val="solid"/>
          </a:ln>
        </c:spPr>
        <c:txPr>
          <a:bodyPr rot="0" vert="horz"/>
          <a:lstStyle/>
          <a:p>
            <a:pPr>
              <a:defRPr sz="1000" b="0" i="0" u="none" strike="noStrike" baseline="0">
                <a:solidFill>
                  <a:srgbClr val="000000"/>
                </a:solidFill>
                <a:latin typeface="Times New Roman"/>
                <a:ea typeface="Times New Roman"/>
                <a:cs typeface="Times New Roman"/>
              </a:defRPr>
            </a:pPr>
            <a:endParaRPr lang="de-DE"/>
          </a:p>
        </c:txPr>
        <c:crossAx val="89728512"/>
        <c:crosses val="autoZero"/>
        <c:crossBetween val="midCat"/>
        <c:majorUnit val="5"/>
        <c:minorUnit val="1"/>
      </c:valAx>
      <c:valAx>
        <c:axId val="89728512"/>
        <c:scaling>
          <c:logBase val="10"/>
          <c:orientation val="minMax"/>
          <c:max val="100000000000"/>
          <c:min val="100000000"/>
        </c:scaling>
        <c:delete val="0"/>
        <c:axPos val="l"/>
        <c:majorGridlines>
          <c:spPr>
            <a:ln w="3175">
              <a:solidFill>
                <a:srgbClr val="000000"/>
              </a:solidFill>
              <a:prstDash val="solid"/>
            </a:ln>
          </c:spPr>
        </c:majorGridlines>
        <c:title>
          <c:tx>
            <c:rich>
              <a:bodyPr/>
              <a:lstStyle/>
              <a:p>
                <a:pPr>
                  <a:defRPr sz="1200" b="0" i="0" u="none" strike="noStrike" baseline="0">
                    <a:solidFill>
                      <a:srgbClr val="000000"/>
                    </a:solidFill>
                    <a:latin typeface="Calibri"/>
                    <a:ea typeface="Calibri"/>
                    <a:cs typeface="Calibri"/>
                  </a:defRPr>
                </a:pPr>
                <a:r>
                  <a:rPr lang="en-US" sz="1200" b="0" i="0" u="none" strike="noStrike" baseline="0">
                    <a:solidFill>
                      <a:srgbClr val="000000"/>
                    </a:solidFill>
                    <a:latin typeface="Times New Roman"/>
                    <a:cs typeface="Times New Roman"/>
                  </a:rPr>
                  <a:t>Q</a:t>
                </a:r>
                <a:r>
                  <a:rPr lang="en-US" sz="1200" b="0" i="0" u="none" strike="noStrike" baseline="-25000">
                    <a:solidFill>
                      <a:srgbClr val="000000"/>
                    </a:solidFill>
                    <a:latin typeface="Times New Roman"/>
                    <a:cs typeface="Times New Roman"/>
                  </a:rPr>
                  <a:t>0</a:t>
                </a:r>
              </a:p>
            </c:rich>
          </c:tx>
          <c:layout>
            <c:manualLayout>
              <c:xMode val="edge"/>
              <c:yMode val="edge"/>
              <c:x val="4.2256566083116898E-2"/>
              <c:y val="0.44750656167979203"/>
            </c:manualLayout>
          </c:layout>
          <c:overlay val="0"/>
          <c:spPr>
            <a:noFill/>
            <a:ln w="25400">
              <a:noFill/>
            </a:ln>
          </c:spPr>
        </c:title>
        <c:numFmt formatCode="0.E+00" sourceLinked="0"/>
        <c:majorTickMark val="cross"/>
        <c:minorTickMark val="in"/>
        <c:tickLblPos val="nextTo"/>
        <c:spPr>
          <a:ln w="3175">
            <a:solidFill>
              <a:srgbClr val="000000"/>
            </a:solidFill>
            <a:prstDash val="solid"/>
          </a:ln>
        </c:spPr>
        <c:txPr>
          <a:bodyPr rot="0" vert="horz"/>
          <a:lstStyle/>
          <a:p>
            <a:pPr>
              <a:defRPr sz="1000" b="0" i="0" u="none" strike="noStrike" baseline="0">
                <a:solidFill>
                  <a:srgbClr val="000000"/>
                </a:solidFill>
                <a:latin typeface="Times New Roman"/>
                <a:ea typeface="Times New Roman"/>
                <a:cs typeface="Times New Roman"/>
              </a:defRPr>
            </a:pPr>
            <a:endParaRPr lang="de-DE"/>
          </a:p>
        </c:txPr>
        <c:crossAx val="88669184"/>
        <c:crosses val="autoZero"/>
        <c:crossBetween val="midCat"/>
        <c:majorUnit val="10"/>
      </c:valAx>
      <c:valAx>
        <c:axId val="89730432"/>
        <c:scaling>
          <c:orientation val="minMax"/>
        </c:scaling>
        <c:delete val="1"/>
        <c:axPos val="b"/>
        <c:numFmt formatCode="0.00E+00" sourceLinked="1"/>
        <c:majorTickMark val="out"/>
        <c:minorTickMark val="none"/>
        <c:tickLblPos val="nextTo"/>
        <c:crossAx val="89736320"/>
        <c:crosses val="autoZero"/>
        <c:crossBetween val="midCat"/>
      </c:valAx>
      <c:valAx>
        <c:axId val="89736320"/>
        <c:scaling>
          <c:logBase val="10"/>
          <c:orientation val="minMax"/>
          <c:max val="1000"/>
          <c:min val="1E-3"/>
        </c:scaling>
        <c:delete val="0"/>
        <c:axPos val="r"/>
        <c:title>
          <c:tx>
            <c:rich>
              <a:bodyPr/>
              <a:lstStyle/>
              <a:p>
                <a:pPr>
                  <a:defRPr sz="1200" b="0" i="0" u="none" strike="noStrike" baseline="0">
                    <a:solidFill>
                      <a:srgbClr val="000000"/>
                    </a:solidFill>
                    <a:latin typeface="Times New Roman"/>
                    <a:ea typeface="Times New Roman"/>
                    <a:cs typeface="Times New Roman"/>
                  </a:defRPr>
                </a:pPr>
                <a:r>
                  <a:rPr lang="en-US" sz="1200"/>
                  <a:t>Radiation (mR/hr)</a:t>
                </a:r>
              </a:p>
            </c:rich>
          </c:tx>
          <c:layout/>
          <c:overlay val="0"/>
          <c:spPr>
            <a:noFill/>
            <a:ln w="25400">
              <a:noFill/>
            </a:ln>
          </c:spPr>
        </c:title>
        <c:numFmt formatCode="0.E+00" sourceLinked="0"/>
        <c:majorTickMark val="cross"/>
        <c:minorTickMark val="in"/>
        <c:tickLblPos val="nextTo"/>
        <c:spPr>
          <a:ln w="12700">
            <a:solidFill>
              <a:srgbClr val="000000"/>
            </a:solidFill>
            <a:prstDash val="solid"/>
          </a:ln>
        </c:spPr>
        <c:txPr>
          <a:bodyPr rot="0" vert="horz"/>
          <a:lstStyle/>
          <a:p>
            <a:pPr>
              <a:defRPr sz="1000" b="0" i="0" u="none" strike="noStrike" baseline="0">
                <a:solidFill>
                  <a:srgbClr val="000000"/>
                </a:solidFill>
                <a:latin typeface="Times New Roman"/>
                <a:ea typeface="Times New Roman"/>
                <a:cs typeface="Times New Roman"/>
              </a:defRPr>
            </a:pPr>
            <a:endParaRPr lang="de-DE"/>
          </a:p>
        </c:txPr>
        <c:crossAx val="89730432"/>
        <c:crosses val="max"/>
        <c:crossBetween val="midCat"/>
      </c:valAx>
      <c:spPr>
        <a:noFill/>
        <a:ln w="25400">
          <a:noFill/>
        </a:ln>
      </c:spPr>
    </c:plotArea>
    <c:plotVisOnly val="1"/>
    <c:dispBlanksAs val="gap"/>
    <c:showDLblsOverMax val="0"/>
  </c:chart>
  <c:spPr>
    <a:solidFill>
      <a:srgbClr val="FFFFFF"/>
    </a:solidFill>
    <a:ln w="3175">
      <a:noFill/>
      <a:prstDash val="solid"/>
    </a:ln>
  </c:spPr>
  <c:txPr>
    <a:bodyPr/>
    <a:lstStyle/>
    <a:p>
      <a:pPr>
        <a:defRPr sz="1200" b="0" i="0" u="none" strike="noStrike" baseline="0">
          <a:solidFill>
            <a:srgbClr val="000000"/>
          </a:solidFill>
          <a:latin typeface="Times New Roman"/>
          <a:ea typeface="Times New Roman"/>
          <a:cs typeface="Times New Roman"/>
        </a:defRPr>
      </a:pPr>
      <a:endParaRPr lang="de-DE"/>
    </a:p>
  </c:txPr>
  <c:externalData r:id="rId1">
    <c:autoUpdate val="0"/>
  </c:externalData>
  <c:userShapes r:id="rId2"/>
</c:chartSpace>
</file>

<file path=ppt/drawings/_rels/vmlDrawing1.v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image" Target="../media/image1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6.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27.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28.e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44.wmf"/><Relationship Id="rId2" Type="http://schemas.openxmlformats.org/officeDocument/2006/relationships/image" Target="../media/image143.wmf"/><Relationship Id="rId1" Type="http://schemas.openxmlformats.org/officeDocument/2006/relationships/image" Target="../media/image142.wmf"/></Relationships>
</file>

<file path=ppt/drawings/drawing1.xml><?xml version="1.0" encoding="utf-8"?>
<c:userShapes xmlns:c="http://schemas.openxmlformats.org/drawingml/2006/chart">
  <cdr:relSizeAnchor xmlns:cdr="http://schemas.openxmlformats.org/drawingml/2006/chartDrawing">
    <cdr:from>
      <cdr:x>0.0137</cdr:x>
      <cdr:y>0.88154</cdr:y>
    </cdr:from>
    <cdr:to>
      <cdr:x>0.23567</cdr:x>
      <cdr:y>1</cdr:y>
    </cdr:to>
    <cdr:sp macro="" textlink="">
      <cdr:nvSpPr>
        <cdr:cNvPr id="2" name="TextBox 1"/>
        <cdr:cNvSpPr txBox="1"/>
      </cdr:nvSpPr>
      <cdr:spPr>
        <a:xfrm xmlns:a="http://schemas.openxmlformats.org/drawingml/2006/main">
          <a:off x="114311" y="2748509"/>
          <a:ext cx="1852096" cy="369341"/>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marL="0" algn="l" defTabSz="457200" rtl="0" eaLnBrk="1" latinLnBrk="0" hangingPunct="1">
            <a:defRPr sz="1800" kern="1200">
              <a:solidFill>
                <a:sysClr val="windowText" lastClr="000000"/>
              </a:solidFill>
              <a:latin typeface="Calibri"/>
            </a:defRPr>
          </a:lvl1pPr>
          <a:lvl2pPr marL="457200" algn="l" defTabSz="457200" rtl="0" eaLnBrk="1" latinLnBrk="0" hangingPunct="1">
            <a:defRPr sz="1800" kern="1200">
              <a:solidFill>
                <a:sysClr val="windowText" lastClr="000000"/>
              </a:solidFill>
              <a:latin typeface="Calibri"/>
            </a:defRPr>
          </a:lvl2pPr>
          <a:lvl3pPr marL="914400" algn="l" defTabSz="457200" rtl="0" eaLnBrk="1" latinLnBrk="0" hangingPunct="1">
            <a:defRPr sz="1800" kern="1200">
              <a:solidFill>
                <a:sysClr val="windowText" lastClr="000000"/>
              </a:solidFill>
              <a:latin typeface="Calibri"/>
            </a:defRPr>
          </a:lvl3pPr>
          <a:lvl4pPr marL="1371600" algn="l" defTabSz="457200" rtl="0" eaLnBrk="1" latinLnBrk="0" hangingPunct="1">
            <a:defRPr sz="1800" kern="1200">
              <a:solidFill>
                <a:sysClr val="windowText" lastClr="000000"/>
              </a:solidFill>
              <a:latin typeface="Calibri"/>
            </a:defRPr>
          </a:lvl4pPr>
          <a:lvl5pPr marL="1828800" algn="l" defTabSz="457200" rtl="0" eaLnBrk="1" latinLnBrk="0" hangingPunct="1">
            <a:defRPr sz="1800" kern="1200">
              <a:solidFill>
                <a:sysClr val="windowText" lastClr="000000"/>
              </a:solidFill>
              <a:latin typeface="Calibri"/>
            </a:defRPr>
          </a:lvl5pPr>
          <a:lvl6pPr marL="2286000" algn="l" defTabSz="457200" rtl="0" eaLnBrk="1" latinLnBrk="0" hangingPunct="1">
            <a:defRPr sz="1800" kern="1200">
              <a:solidFill>
                <a:sysClr val="windowText" lastClr="000000"/>
              </a:solidFill>
              <a:latin typeface="Calibri"/>
            </a:defRPr>
          </a:lvl6pPr>
          <a:lvl7pPr marL="2743200" algn="l" defTabSz="457200" rtl="0" eaLnBrk="1" latinLnBrk="0" hangingPunct="1">
            <a:defRPr sz="1800" kern="1200">
              <a:solidFill>
                <a:sysClr val="windowText" lastClr="000000"/>
              </a:solidFill>
              <a:latin typeface="Calibri"/>
            </a:defRPr>
          </a:lvl7pPr>
          <a:lvl8pPr marL="3200400" algn="l" defTabSz="457200" rtl="0" eaLnBrk="1" latinLnBrk="0" hangingPunct="1">
            <a:defRPr sz="1800" kern="1200">
              <a:solidFill>
                <a:sysClr val="windowText" lastClr="000000"/>
              </a:solidFill>
              <a:latin typeface="Calibri"/>
            </a:defRPr>
          </a:lvl8pPr>
          <a:lvl9pPr marL="3657600" algn="l" defTabSz="457200" rtl="0" eaLnBrk="1" latinLnBrk="0" hangingPunct="1">
            <a:defRPr sz="1800" kern="1200">
              <a:solidFill>
                <a:sysClr val="windowText" lastClr="000000"/>
              </a:solidFill>
              <a:latin typeface="Calibri"/>
            </a:defRPr>
          </a:lvl9pPr>
        </a:lstStyle>
        <a:p xmlns:a="http://schemas.openxmlformats.org/drawingml/2006/main">
          <a:r>
            <a:rPr lang="en-US" dirty="0" smtClean="0"/>
            <a:t>Courtesy J. </a:t>
          </a:r>
          <a:r>
            <a:rPr lang="en-US" dirty="0" err="1" smtClean="0"/>
            <a:t>Ozelis</a:t>
          </a:r>
          <a:endParaRPr lang="en-US"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46932" cy="493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GB"/>
          </a:p>
        </p:txBody>
      </p:sp>
      <p:sp>
        <p:nvSpPr>
          <p:cNvPr id="21507" name="Rectangle 3"/>
          <p:cNvSpPr>
            <a:spLocks noGrp="1" noChangeArrowheads="1"/>
          </p:cNvSpPr>
          <p:nvPr>
            <p:ph type="dt" idx="1"/>
          </p:nvPr>
        </p:nvSpPr>
        <p:spPr bwMode="auto">
          <a:xfrm>
            <a:off x="3849152" y="0"/>
            <a:ext cx="2946932" cy="493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GB"/>
          </a:p>
        </p:txBody>
      </p:sp>
      <p:sp>
        <p:nvSpPr>
          <p:cNvPr id="47108" name="Rectangle 4"/>
          <p:cNvSpPr>
            <a:spLocks noGrp="1" noRot="1" noChangeAspect="1" noChangeArrowheads="1" noTextEdit="1"/>
          </p:cNvSpPr>
          <p:nvPr>
            <p:ph type="sldImg" idx="2"/>
          </p:nvPr>
        </p:nvSpPr>
        <p:spPr bwMode="auto">
          <a:xfrm>
            <a:off x="930275" y="741363"/>
            <a:ext cx="4937125" cy="37020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679451" y="4690585"/>
            <a:ext cx="5438776" cy="44424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noProof="0" smtClean="0"/>
              <a:t>Textmasterformate durch Klicken bearbeiten</a:t>
            </a:r>
          </a:p>
          <a:p>
            <a:pPr lvl="1"/>
            <a:r>
              <a:rPr lang="en-GB" noProof="0" smtClean="0"/>
              <a:t>Zweite Ebene</a:t>
            </a:r>
          </a:p>
          <a:p>
            <a:pPr lvl="2"/>
            <a:r>
              <a:rPr lang="en-GB" noProof="0" smtClean="0"/>
              <a:t>Dritte Ebene</a:t>
            </a:r>
          </a:p>
          <a:p>
            <a:pPr lvl="3"/>
            <a:r>
              <a:rPr lang="en-GB" noProof="0" smtClean="0"/>
              <a:t>Vierte Ebene</a:t>
            </a:r>
          </a:p>
          <a:p>
            <a:pPr lvl="4"/>
            <a:r>
              <a:rPr lang="en-GB" noProof="0" smtClean="0"/>
              <a:t>Fünfte Ebene</a:t>
            </a:r>
          </a:p>
        </p:txBody>
      </p:sp>
      <p:sp>
        <p:nvSpPr>
          <p:cNvPr id="21510" name="Rectangle 6"/>
          <p:cNvSpPr>
            <a:spLocks noGrp="1" noChangeArrowheads="1"/>
          </p:cNvSpPr>
          <p:nvPr>
            <p:ph type="ftr" sz="quarter" idx="4"/>
          </p:nvPr>
        </p:nvSpPr>
        <p:spPr bwMode="auto">
          <a:xfrm>
            <a:off x="0" y="9379590"/>
            <a:ext cx="2946932" cy="493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GB"/>
          </a:p>
        </p:txBody>
      </p:sp>
      <p:sp>
        <p:nvSpPr>
          <p:cNvPr id="21511" name="Rectangle 7"/>
          <p:cNvSpPr>
            <a:spLocks noGrp="1" noChangeArrowheads="1"/>
          </p:cNvSpPr>
          <p:nvPr>
            <p:ph type="sldNum" sz="quarter" idx="5"/>
          </p:nvPr>
        </p:nvSpPr>
        <p:spPr bwMode="auto">
          <a:xfrm>
            <a:off x="3849152" y="9379590"/>
            <a:ext cx="2946932" cy="493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484D88FA-0BFC-4803-8906-3E840FA64371}" type="slidenum">
              <a:rPr lang="en-GB"/>
              <a:pPr>
                <a:defRPr/>
              </a:pPr>
              <a:t>‹Nr.›</a:t>
            </a:fld>
            <a:endParaRPr lang="en-GB"/>
          </a:p>
        </p:txBody>
      </p:sp>
    </p:spTree>
    <p:extLst>
      <p:ext uri="{BB962C8B-B14F-4D97-AF65-F5344CB8AC3E}">
        <p14:creationId xmlns:p14="http://schemas.microsoft.com/office/powerpoint/2010/main" val="274510939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5613" algn="l" rtl="0" eaLnBrk="0" fontAlgn="base" hangingPunct="0">
      <a:spcBef>
        <a:spcPct val="30000"/>
      </a:spcBef>
      <a:spcAft>
        <a:spcPct val="0"/>
      </a:spcAft>
      <a:defRPr sz="1200" kern="1200">
        <a:solidFill>
          <a:schemeClr val="tx1"/>
        </a:solidFill>
        <a:latin typeface="Arial" charset="0"/>
        <a:ea typeface="+mn-ea"/>
        <a:cs typeface="+mn-cs"/>
      </a:defRPr>
    </a:lvl2pPr>
    <a:lvl3pPr marL="912813" algn="l" rtl="0" eaLnBrk="0" fontAlgn="base" hangingPunct="0">
      <a:spcBef>
        <a:spcPct val="30000"/>
      </a:spcBef>
      <a:spcAft>
        <a:spcPct val="0"/>
      </a:spcAft>
      <a:defRPr sz="1200" kern="1200">
        <a:solidFill>
          <a:schemeClr val="tx1"/>
        </a:solidFill>
        <a:latin typeface="Arial" charset="0"/>
        <a:ea typeface="+mn-ea"/>
        <a:cs typeface="+mn-cs"/>
      </a:defRPr>
    </a:lvl3pPr>
    <a:lvl4pPr marL="1370013" algn="l" rtl="0" eaLnBrk="0" fontAlgn="base" hangingPunct="0">
      <a:spcBef>
        <a:spcPct val="30000"/>
      </a:spcBef>
      <a:spcAft>
        <a:spcPct val="0"/>
      </a:spcAft>
      <a:defRPr sz="1200" kern="1200">
        <a:solidFill>
          <a:schemeClr val="tx1"/>
        </a:solidFill>
        <a:latin typeface="Arial" charset="0"/>
        <a:ea typeface="+mn-ea"/>
        <a:cs typeface="+mn-cs"/>
      </a:defRPr>
    </a:lvl4pPr>
    <a:lvl5pPr marL="1827213" algn="l" rtl="0" eaLnBrk="0" fontAlgn="base" hangingPunct="0">
      <a:spcBef>
        <a:spcPct val="30000"/>
      </a:spcBef>
      <a:spcAft>
        <a:spcPct val="0"/>
      </a:spcAft>
      <a:defRPr sz="1200" kern="1200">
        <a:solidFill>
          <a:schemeClr val="tx1"/>
        </a:solidFill>
        <a:latin typeface="Arial" charset="0"/>
        <a:ea typeface="+mn-ea"/>
        <a:cs typeface="+mn-cs"/>
      </a:defRPr>
    </a:lvl5pPr>
    <a:lvl6pPr marL="2285763" algn="l" defTabSz="914305" rtl="0" eaLnBrk="1" latinLnBrk="0" hangingPunct="1">
      <a:defRPr sz="1200" kern="1200">
        <a:solidFill>
          <a:schemeClr val="tx1"/>
        </a:solidFill>
        <a:latin typeface="+mn-lt"/>
        <a:ea typeface="+mn-ea"/>
        <a:cs typeface="+mn-cs"/>
      </a:defRPr>
    </a:lvl6pPr>
    <a:lvl7pPr marL="2742915" algn="l" defTabSz="914305" rtl="0" eaLnBrk="1" latinLnBrk="0" hangingPunct="1">
      <a:defRPr sz="1200" kern="1200">
        <a:solidFill>
          <a:schemeClr val="tx1"/>
        </a:solidFill>
        <a:latin typeface="+mn-lt"/>
        <a:ea typeface="+mn-ea"/>
        <a:cs typeface="+mn-cs"/>
      </a:defRPr>
    </a:lvl7pPr>
    <a:lvl8pPr marL="3200068" algn="l" defTabSz="914305" rtl="0" eaLnBrk="1" latinLnBrk="0" hangingPunct="1">
      <a:defRPr sz="1200" kern="1200">
        <a:solidFill>
          <a:schemeClr val="tx1"/>
        </a:solidFill>
        <a:latin typeface="+mn-lt"/>
        <a:ea typeface="+mn-ea"/>
        <a:cs typeface="+mn-cs"/>
      </a:defRPr>
    </a:lvl8pPr>
    <a:lvl9pPr marL="3657220" algn="l" defTabSz="91430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039FBEC9-CCBB-4D81-BE39-1515DBA16A75}" type="slidenum">
              <a:rPr lang="de-DE"/>
              <a:pPr/>
              <a:t>38</a:t>
            </a:fld>
            <a:endParaRPr lang="de-DE"/>
          </a:p>
        </p:txBody>
      </p:sp>
      <p:sp>
        <p:nvSpPr>
          <p:cNvPr id="8193" name="Rectangle 1"/>
          <p:cNvSpPr txBox="1">
            <a:spLocks noGrp="1" noRot="1" noChangeAspect="1" noChangeArrowheads="1"/>
          </p:cNvSpPr>
          <p:nvPr>
            <p:ph type="sldImg"/>
          </p:nvPr>
        </p:nvSpPr>
        <p:spPr bwMode="auto">
          <a:xfrm>
            <a:off x="930275" y="739775"/>
            <a:ext cx="4937125" cy="37036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194" name="Rectangle 2"/>
          <p:cNvSpPr txBox="1">
            <a:spLocks noGrp="1" noChangeArrowheads="1"/>
          </p:cNvSpPr>
          <p:nvPr>
            <p:ph type="body" idx="1"/>
          </p:nvPr>
        </p:nvSpPr>
        <p:spPr bwMode="auto">
          <a:xfrm>
            <a:off x="679482" y="4688620"/>
            <a:ext cx="5438711" cy="4443779"/>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7C0AAF2B-5D7A-4099-8071-4B23C10F568D}" type="slidenum">
              <a:rPr lang="de-DE"/>
              <a:pPr/>
              <a:t>39</a:t>
            </a:fld>
            <a:endParaRPr lang="de-DE"/>
          </a:p>
        </p:txBody>
      </p:sp>
      <p:sp>
        <p:nvSpPr>
          <p:cNvPr id="10241" name="Rectangle 1"/>
          <p:cNvSpPr txBox="1">
            <a:spLocks noGrp="1" noRot="1" noChangeAspect="1" noChangeArrowheads="1"/>
          </p:cNvSpPr>
          <p:nvPr>
            <p:ph type="sldImg"/>
          </p:nvPr>
        </p:nvSpPr>
        <p:spPr bwMode="auto">
          <a:xfrm>
            <a:off x="930275" y="739775"/>
            <a:ext cx="4937125" cy="37036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242" name="Rectangle 2"/>
          <p:cNvSpPr txBox="1">
            <a:spLocks noGrp="1" noChangeArrowheads="1"/>
          </p:cNvSpPr>
          <p:nvPr>
            <p:ph type="body" idx="1"/>
          </p:nvPr>
        </p:nvSpPr>
        <p:spPr bwMode="auto">
          <a:xfrm>
            <a:off x="679482" y="4688620"/>
            <a:ext cx="5438711" cy="4443779"/>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EC40E6B4-4E3A-48C4-B2EE-EF7861F64378}" type="slidenum">
              <a:rPr lang="de-DE"/>
              <a:pPr/>
              <a:t>40</a:t>
            </a:fld>
            <a:endParaRPr lang="de-DE"/>
          </a:p>
        </p:txBody>
      </p:sp>
      <p:sp>
        <p:nvSpPr>
          <p:cNvPr id="11265" name="Rectangle 1"/>
          <p:cNvSpPr txBox="1">
            <a:spLocks noGrp="1" noRot="1" noChangeAspect="1" noChangeArrowheads="1"/>
          </p:cNvSpPr>
          <p:nvPr>
            <p:ph type="sldImg"/>
          </p:nvPr>
        </p:nvSpPr>
        <p:spPr bwMode="auto">
          <a:xfrm>
            <a:off x="930275" y="739775"/>
            <a:ext cx="4937125" cy="37036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266" name="Rectangle 2"/>
          <p:cNvSpPr txBox="1">
            <a:spLocks noGrp="1" noChangeArrowheads="1"/>
          </p:cNvSpPr>
          <p:nvPr>
            <p:ph type="body" idx="1"/>
          </p:nvPr>
        </p:nvSpPr>
        <p:spPr bwMode="auto">
          <a:xfrm>
            <a:off x="679482" y="4688620"/>
            <a:ext cx="5438711" cy="4443779"/>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3BF73DB7-1D94-4459-B53A-7EB616EAF1D8}" type="slidenum">
              <a:rPr lang="de-DE"/>
              <a:pPr/>
              <a:t>41</a:t>
            </a:fld>
            <a:endParaRPr lang="de-DE"/>
          </a:p>
        </p:txBody>
      </p:sp>
      <p:sp>
        <p:nvSpPr>
          <p:cNvPr id="12289" name="Rectangle 1"/>
          <p:cNvSpPr txBox="1">
            <a:spLocks noGrp="1" noRot="1" noChangeAspect="1" noChangeArrowheads="1"/>
          </p:cNvSpPr>
          <p:nvPr>
            <p:ph type="sldImg"/>
          </p:nvPr>
        </p:nvSpPr>
        <p:spPr bwMode="auto">
          <a:xfrm>
            <a:off x="930275" y="739775"/>
            <a:ext cx="4937125" cy="37036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2290" name="Rectangle 2"/>
          <p:cNvSpPr txBox="1">
            <a:spLocks noGrp="1" noChangeArrowheads="1"/>
          </p:cNvSpPr>
          <p:nvPr>
            <p:ph type="body" idx="1"/>
          </p:nvPr>
        </p:nvSpPr>
        <p:spPr bwMode="auto">
          <a:xfrm>
            <a:off x="679482" y="4688620"/>
            <a:ext cx="5438711" cy="4443779"/>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3BF73DB7-1D94-4459-B53A-7EB616EAF1D8}" type="slidenum">
              <a:rPr lang="de-DE"/>
              <a:pPr/>
              <a:t>42</a:t>
            </a:fld>
            <a:endParaRPr lang="de-DE"/>
          </a:p>
        </p:txBody>
      </p:sp>
      <p:sp>
        <p:nvSpPr>
          <p:cNvPr id="12289" name="Rectangle 1"/>
          <p:cNvSpPr txBox="1">
            <a:spLocks noGrp="1" noRot="1" noChangeAspect="1" noChangeArrowheads="1"/>
          </p:cNvSpPr>
          <p:nvPr>
            <p:ph type="sldImg"/>
          </p:nvPr>
        </p:nvSpPr>
        <p:spPr bwMode="auto">
          <a:xfrm>
            <a:off x="930275" y="739775"/>
            <a:ext cx="4937125" cy="37036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2290" name="Rectangle 2"/>
          <p:cNvSpPr txBox="1">
            <a:spLocks noGrp="1" noChangeArrowheads="1"/>
          </p:cNvSpPr>
          <p:nvPr>
            <p:ph type="body" idx="1"/>
          </p:nvPr>
        </p:nvSpPr>
        <p:spPr bwMode="auto">
          <a:xfrm>
            <a:off x="679482" y="4688620"/>
            <a:ext cx="5438711" cy="4443779"/>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44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smtClean="0"/>
          </a:p>
        </p:txBody>
      </p:sp>
      <p:sp>
        <p:nvSpPr>
          <p:cNvPr id="1044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D47968BF-0829-4F98-9738-4038AB6AB8E3}" type="slidenum">
              <a:rPr lang="en-US"/>
              <a:pPr eaLnBrk="1" hangingPunct="1"/>
              <a:t>53</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buFontTx/>
              <a:buChar char="-"/>
            </a:pPr>
            <a:r>
              <a:rPr lang="en-US" dirty="0" smtClean="0"/>
              <a:t>HPP uses very high </a:t>
            </a:r>
            <a:r>
              <a:rPr lang="en-US" dirty="0" err="1" smtClean="0"/>
              <a:t>rf</a:t>
            </a:r>
            <a:r>
              <a:rPr lang="en-US" dirty="0" smtClean="0"/>
              <a:t> power – typical a few </a:t>
            </a:r>
            <a:r>
              <a:rPr lang="en-US" dirty="0" err="1" smtClean="0"/>
              <a:t>hundert</a:t>
            </a:r>
            <a:r>
              <a:rPr lang="en-US" dirty="0" smtClean="0"/>
              <a:t> kW up to MW – and short pulses of a few hundred µsec. Basing on the work of R. </a:t>
            </a:r>
            <a:r>
              <a:rPr lang="en-US" dirty="0" err="1" smtClean="0"/>
              <a:t>Campisi</a:t>
            </a:r>
            <a:r>
              <a:rPr lang="en-US" dirty="0" smtClean="0"/>
              <a:t> most efforts on HPP were undertaken at Cornell.</a:t>
            </a:r>
          </a:p>
          <a:p>
            <a:pPr>
              <a:buFontTx/>
              <a:buChar char="-"/>
            </a:pPr>
            <a:r>
              <a:rPr lang="en-US" dirty="0" smtClean="0"/>
              <a:t>Preparing this talk I looked to the models describing the processing effects. Though there is a lot of agreement, still different authors vary significantly for example in the description of he processing. I will concentrate on very few main features. More details can be found in </a:t>
            </a:r>
            <a:r>
              <a:rPr lang="en-US" dirty="0" err="1" smtClean="0"/>
              <a:t>Hasan’s</a:t>
            </a:r>
            <a:r>
              <a:rPr lang="en-US" dirty="0" smtClean="0"/>
              <a:t> textbook and the articles presented at the SRF workshops.</a:t>
            </a:r>
          </a:p>
          <a:p>
            <a:pPr>
              <a:buFontTx/>
              <a:buChar char="-"/>
            </a:pPr>
            <a:r>
              <a:rPr lang="en-US" dirty="0" smtClean="0"/>
              <a:t>Fundamental for all explanations of processing is a high current density emitted by the emission spot. Most simple argumentation is, that the high current density results in a strong heating of the emitter and its final melting and destruction. Many experimental observations can only be explained, if the adsorbed gases are taken into account. In case of helium processing often a slow modification of the emission </a:t>
            </a:r>
            <a:r>
              <a:rPr lang="en-US" dirty="0" err="1" smtClean="0"/>
              <a:t>behaviour</a:t>
            </a:r>
            <a:r>
              <a:rPr lang="en-US" dirty="0" smtClean="0"/>
              <a:t> is observed, which can be interpreted as a modification of the adsorbed gases caused by the </a:t>
            </a:r>
            <a:r>
              <a:rPr lang="en-US" dirty="0" err="1" smtClean="0"/>
              <a:t>bombardement</a:t>
            </a:r>
            <a:r>
              <a:rPr lang="en-US" dirty="0" smtClean="0"/>
              <a:t> with helium ions. </a:t>
            </a:r>
            <a:r>
              <a:rPr lang="en-US" dirty="0" err="1" smtClean="0"/>
              <a:t>Partionally</a:t>
            </a:r>
            <a:r>
              <a:rPr lang="en-US" dirty="0" smtClean="0"/>
              <a:t> this conditioning effect is reversible after a warm-up and cool-down cycle.</a:t>
            </a:r>
          </a:p>
          <a:p>
            <a:pPr>
              <a:buFontTx/>
              <a:buChar char="-"/>
            </a:pPr>
            <a:r>
              <a:rPr lang="en-US" dirty="0" smtClean="0"/>
              <a:t>The model for HPP proposed by Jens also starts with a high current density from a nm-scale emission spot, which leads to a local melting. New is the addition of a feedback loop resulting in the formation of a plasma above the emitter, which finally gives the energy to explode the µm-sized particle. The plasma is also the origin of the popular starburst. They are only visible in the e—microscope and can be explained as modification of the surface layer (</a:t>
            </a:r>
            <a:r>
              <a:rPr lang="en-US" dirty="0" err="1" smtClean="0"/>
              <a:t>flourine</a:t>
            </a:r>
            <a:r>
              <a:rPr lang="en-US" dirty="0" smtClean="0"/>
              <a:t> depletion)</a:t>
            </a:r>
            <a:br>
              <a:rPr lang="en-US" dirty="0" smtClean="0"/>
            </a:br>
            <a:r>
              <a:rPr lang="en-US" dirty="0" smtClean="0"/>
              <a:t>The figures are known since the 18</a:t>
            </a:r>
            <a:r>
              <a:rPr lang="en-US" baseline="30000" dirty="0" smtClean="0"/>
              <a:t>th</a:t>
            </a:r>
            <a:r>
              <a:rPr lang="en-US" dirty="0" smtClean="0"/>
              <a:t> century as Lichtenberg figures produced by discharging experiments.</a:t>
            </a:r>
          </a:p>
        </p:txBody>
      </p:sp>
      <p:sp>
        <p:nvSpPr>
          <p:cNvPr id="4" name="Foliennummernplatzhalter 3"/>
          <p:cNvSpPr>
            <a:spLocks noGrp="1"/>
          </p:cNvSpPr>
          <p:nvPr>
            <p:ph type="sldNum" sz="quarter" idx="10"/>
          </p:nvPr>
        </p:nvSpPr>
        <p:spPr/>
        <p:txBody>
          <a:bodyPr/>
          <a:lstStyle/>
          <a:p>
            <a:pPr>
              <a:defRPr/>
            </a:pPr>
            <a:fld id="{484D88FA-0BFC-4803-8906-3E840FA64371}" type="slidenum">
              <a:rPr lang="en-GB" smtClean="0"/>
              <a:pPr>
                <a:defRPr/>
              </a:pPr>
              <a:t>66</a:t>
            </a:fld>
            <a:endParaRPr lang="en-GB"/>
          </a:p>
        </p:txBody>
      </p:sp>
    </p:spTree>
    <p:extLst>
      <p:ext uri="{BB962C8B-B14F-4D97-AF65-F5344CB8AC3E}">
        <p14:creationId xmlns:p14="http://schemas.microsoft.com/office/powerpoint/2010/main" val="25673864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buFontTx/>
              <a:buNone/>
            </a:pPr>
            <a:endParaRPr lang="en-US" dirty="0" smtClean="0"/>
          </a:p>
        </p:txBody>
      </p:sp>
      <p:sp>
        <p:nvSpPr>
          <p:cNvPr id="4" name="Foliennummernplatzhalter 3"/>
          <p:cNvSpPr>
            <a:spLocks noGrp="1"/>
          </p:cNvSpPr>
          <p:nvPr>
            <p:ph type="sldNum" sz="quarter" idx="10"/>
          </p:nvPr>
        </p:nvSpPr>
        <p:spPr/>
        <p:txBody>
          <a:bodyPr/>
          <a:lstStyle/>
          <a:p>
            <a:pPr>
              <a:defRPr/>
            </a:pPr>
            <a:fld id="{484D88FA-0BFC-4803-8906-3E840FA64371}" type="slidenum">
              <a:rPr lang="en-GB" smtClean="0"/>
              <a:pPr>
                <a:defRPr/>
              </a:pPr>
              <a:t>67</a:t>
            </a:fld>
            <a:endParaRPr lang="en-GB"/>
          </a:p>
        </p:txBody>
      </p:sp>
    </p:spTree>
    <p:extLst>
      <p:ext uri="{BB962C8B-B14F-4D97-AF65-F5344CB8AC3E}">
        <p14:creationId xmlns:p14="http://schemas.microsoft.com/office/powerpoint/2010/main" val="25673864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buFontTx/>
              <a:buNone/>
            </a:pPr>
            <a:endParaRPr lang="en-US" dirty="0" smtClean="0"/>
          </a:p>
        </p:txBody>
      </p:sp>
      <p:sp>
        <p:nvSpPr>
          <p:cNvPr id="4" name="Foliennummernplatzhalter 3"/>
          <p:cNvSpPr>
            <a:spLocks noGrp="1"/>
          </p:cNvSpPr>
          <p:nvPr>
            <p:ph type="sldNum" sz="quarter" idx="10"/>
          </p:nvPr>
        </p:nvSpPr>
        <p:spPr/>
        <p:txBody>
          <a:bodyPr/>
          <a:lstStyle/>
          <a:p>
            <a:pPr>
              <a:defRPr/>
            </a:pPr>
            <a:fld id="{484D88FA-0BFC-4803-8906-3E840FA64371}" type="slidenum">
              <a:rPr lang="en-GB" smtClean="0"/>
              <a:pPr>
                <a:defRPr/>
              </a:pPr>
              <a:t>68</a:t>
            </a:fld>
            <a:endParaRPr lang="en-GB"/>
          </a:p>
        </p:txBody>
      </p:sp>
    </p:spTree>
    <p:extLst>
      <p:ext uri="{BB962C8B-B14F-4D97-AF65-F5344CB8AC3E}">
        <p14:creationId xmlns:p14="http://schemas.microsoft.com/office/powerpoint/2010/main" val="25673864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de-DE" dirty="0" smtClean="0"/>
              <a:t>- European XFEL </a:t>
            </a:r>
            <a:r>
              <a:rPr lang="de-DE" dirty="0" err="1" smtClean="0"/>
              <a:t>module</a:t>
            </a:r>
            <a:r>
              <a:rPr lang="de-DE" baseline="0" dirty="0" smtClean="0"/>
              <a:t> </a:t>
            </a:r>
            <a:r>
              <a:rPr lang="de-DE" baseline="0" dirty="0" err="1" smtClean="0"/>
              <a:t>with</a:t>
            </a:r>
            <a:r>
              <a:rPr lang="de-DE" baseline="0" dirty="0" smtClean="0"/>
              <a:t> 8x 1.3 GHz </a:t>
            </a:r>
            <a:r>
              <a:rPr lang="de-DE" baseline="0" dirty="0" err="1" smtClean="0"/>
              <a:t>nine-cell</a:t>
            </a:r>
            <a:r>
              <a:rPr lang="de-DE" baseline="0" dirty="0" smtClean="0"/>
              <a:t> </a:t>
            </a:r>
            <a:r>
              <a:rPr lang="de-DE" baseline="0" dirty="0" err="1" smtClean="0"/>
              <a:t>cavities</a:t>
            </a:r>
            <a:r>
              <a:rPr lang="de-DE" baseline="0" dirty="0" smtClean="0"/>
              <a:t>; 12 m </a:t>
            </a:r>
            <a:r>
              <a:rPr lang="de-DE" baseline="0" dirty="0" err="1" smtClean="0"/>
              <a:t>long</a:t>
            </a:r>
            <a:r>
              <a:rPr lang="de-DE" baseline="0" dirty="0" smtClean="0"/>
              <a:t>; </a:t>
            </a:r>
          </a:p>
          <a:p>
            <a:pPr marL="171450" indent="-171450">
              <a:buFontTx/>
              <a:buChar char="-"/>
            </a:pPr>
            <a:r>
              <a:rPr lang="de-DE" baseline="0" dirty="0" err="1" smtClean="0"/>
              <a:t>Pulsed</a:t>
            </a:r>
            <a:r>
              <a:rPr lang="de-DE" baseline="0" dirty="0" smtClean="0"/>
              <a:t> </a:t>
            </a:r>
            <a:r>
              <a:rPr lang="de-DE" baseline="0" dirty="0" err="1" smtClean="0"/>
              <a:t>operation</a:t>
            </a:r>
            <a:r>
              <a:rPr lang="de-DE" baseline="0" dirty="0" smtClean="0"/>
              <a:t> 10Hz, 1,4msec </a:t>
            </a:r>
            <a:r>
              <a:rPr lang="de-DE" baseline="0" dirty="0" err="1" smtClean="0"/>
              <a:t>with</a:t>
            </a:r>
            <a:r>
              <a:rPr lang="de-DE" baseline="0" dirty="0" smtClean="0"/>
              <a:t> </a:t>
            </a:r>
            <a:r>
              <a:rPr lang="de-DE" baseline="0" dirty="0" err="1" smtClean="0"/>
              <a:t>average</a:t>
            </a:r>
            <a:r>
              <a:rPr lang="de-DE" baseline="0" dirty="0" smtClean="0"/>
              <a:t> </a:t>
            </a:r>
            <a:r>
              <a:rPr lang="de-DE" baseline="0" dirty="0" err="1" smtClean="0"/>
              <a:t>gradient</a:t>
            </a:r>
            <a:r>
              <a:rPr lang="de-DE" baseline="0" dirty="0" smtClean="0"/>
              <a:t> 23,6MV/m</a:t>
            </a:r>
          </a:p>
          <a:p>
            <a:pPr marL="171450" indent="-171450">
              <a:buFontTx/>
              <a:buChar char="-"/>
            </a:pPr>
            <a:r>
              <a:rPr lang="de-DE" baseline="0" dirty="0" smtClean="0"/>
              <a:t>Operating T: 2K</a:t>
            </a:r>
          </a:p>
          <a:p>
            <a:pPr marL="171450" indent="-171450">
              <a:buFontTx/>
              <a:buChar char="-"/>
            </a:pPr>
            <a:r>
              <a:rPr lang="de-DE" baseline="0" dirty="0" err="1" smtClean="0"/>
              <a:t>Mechanics</a:t>
            </a:r>
            <a:r>
              <a:rPr lang="de-DE" baseline="0" dirty="0" smtClean="0"/>
              <a:t>: </a:t>
            </a:r>
            <a:r>
              <a:rPr lang="de-DE" baseline="0" dirty="0" err="1" smtClean="0"/>
              <a:t>cavity</a:t>
            </a:r>
            <a:r>
              <a:rPr lang="de-DE" baseline="0" dirty="0" smtClean="0"/>
              <a:t>, 2K 2-phase </a:t>
            </a:r>
            <a:r>
              <a:rPr lang="de-DE" baseline="0" dirty="0" err="1" smtClean="0"/>
              <a:t>line</a:t>
            </a:r>
            <a:r>
              <a:rPr lang="de-DE" baseline="0" dirty="0" smtClean="0"/>
              <a:t>; He-gas </a:t>
            </a:r>
            <a:r>
              <a:rPr lang="de-DE" baseline="0" dirty="0" err="1" smtClean="0"/>
              <a:t>return</a:t>
            </a:r>
            <a:r>
              <a:rPr lang="de-DE" baseline="0" dirty="0" smtClean="0"/>
              <a:t> </a:t>
            </a:r>
            <a:r>
              <a:rPr lang="de-DE" baseline="0" dirty="0" err="1" smtClean="0"/>
              <a:t>pipe</a:t>
            </a:r>
            <a:r>
              <a:rPr lang="de-DE" baseline="0" dirty="0" smtClean="0"/>
              <a:t>; 2 </a:t>
            </a:r>
            <a:r>
              <a:rPr lang="de-DE" baseline="0" dirty="0" err="1" smtClean="0"/>
              <a:t>two</a:t>
            </a:r>
            <a:r>
              <a:rPr lang="de-DE" baseline="0" dirty="0" smtClean="0"/>
              <a:t> </a:t>
            </a:r>
            <a:r>
              <a:rPr lang="de-DE" baseline="0" dirty="0" err="1" smtClean="0"/>
              <a:t>shield</a:t>
            </a:r>
            <a:r>
              <a:rPr lang="de-DE" baseline="0" dirty="0" smtClean="0"/>
              <a:t> </a:t>
            </a:r>
            <a:r>
              <a:rPr lang="de-DE" baseline="0" dirty="0" err="1" smtClean="0"/>
              <a:t>with</a:t>
            </a:r>
            <a:r>
              <a:rPr lang="de-DE" baseline="0" dirty="0" smtClean="0"/>
              <a:t> nominal 5K </a:t>
            </a:r>
            <a:r>
              <a:rPr lang="de-DE" baseline="0" dirty="0" err="1" smtClean="0"/>
              <a:t>and</a:t>
            </a:r>
            <a:r>
              <a:rPr lang="de-DE" baseline="0" dirty="0" smtClean="0"/>
              <a:t> 70K, power </a:t>
            </a:r>
            <a:r>
              <a:rPr lang="de-DE" baseline="0" dirty="0" err="1" smtClean="0"/>
              <a:t>coupler</a:t>
            </a:r>
            <a:r>
              <a:rPr lang="de-DE" baseline="0" dirty="0" smtClean="0"/>
              <a:t> </a:t>
            </a:r>
            <a:r>
              <a:rPr lang="de-DE" baseline="0" dirty="0" err="1" smtClean="0"/>
              <a:t>with</a:t>
            </a:r>
            <a:r>
              <a:rPr lang="de-DE" baseline="0" dirty="0" smtClean="0"/>
              <a:t> 2 </a:t>
            </a:r>
            <a:r>
              <a:rPr lang="de-DE" baseline="0" dirty="0" err="1" smtClean="0"/>
              <a:t>windows</a:t>
            </a:r>
            <a:r>
              <a:rPr lang="de-DE" baseline="0" dirty="0" smtClean="0"/>
              <a:t> </a:t>
            </a:r>
            <a:r>
              <a:rPr lang="de-DE" baseline="0" dirty="0" err="1" smtClean="0"/>
              <a:t>and</a:t>
            </a:r>
            <a:r>
              <a:rPr lang="de-DE" baseline="0" dirty="0" smtClean="0"/>
              <a:t> 2 </a:t>
            </a:r>
            <a:r>
              <a:rPr lang="de-DE" baseline="0" dirty="0" err="1" smtClean="0"/>
              <a:t>mechanical</a:t>
            </a:r>
            <a:r>
              <a:rPr lang="de-DE" baseline="0" dirty="0" smtClean="0"/>
              <a:t> </a:t>
            </a:r>
            <a:r>
              <a:rPr lang="de-DE" baseline="0" dirty="0" err="1" smtClean="0"/>
              <a:t>parts</a:t>
            </a:r>
            <a:r>
              <a:rPr lang="de-DE" baseline="0" dirty="0" smtClean="0"/>
              <a:t> (</a:t>
            </a:r>
            <a:r>
              <a:rPr lang="de-DE" baseline="0" dirty="0" err="1" smtClean="0"/>
              <a:t>cold</a:t>
            </a:r>
            <a:r>
              <a:rPr lang="de-DE" baseline="0" dirty="0" smtClean="0"/>
              <a:t>) </a:t>
            </a:r>
            <a:r>
              <a:rPr lang="de-DE" baseline="0" dirty="0" err="1" smtClean="0"/>
              <a:t>and</a:t>
            </a:r>
            <a:r>
              <a:rPr lang="de-DE" baseline="0" dirty="0" smtClean="0"/>
              <a:t> warm</a:t>
            </a:r>
            <a:endParaRPr lang="de-DE" dirty="0"/>
          </a:p>
        </p:txBody>
      </p:sp>
      <p:sp>
        <p:nvSpPr>
          <p:cNvPr id="4" name="Slide Number Placeholder 3"/>
          <p:cNvSpPr>
            <a:spLocks noGrp="1"/>
          </p:cNvSpPr>
          <p:nvPr>
            <p:ph type="sldNum" sz="quarter" idx="10"/>
          </p:nvPr>
        </p:nvSpPr>
        <p:spPr/>
        <p:txBody>
          <a:bodyPr/>
          <a:lstStyle/>
          <a:p>
            <a:pPr>
              <a:defRPr/>
            </a:pPr>
            <a:fld id="{484D88FA-0BFC-4803-8906-3E840FA64371}" type="slidenum">
              <a:rPr lang="en-GB" smtClean="0"/>
              <a:pPr>
                <a:defRPr/>
              </a:pPr>
              <a:t>73</a:t>
            </a:fld>
            <a:endParaRPr lang="en-GB"/>
          </a:p>
        </p:txBody>
      </p:sp>
    </p:spTree>
    <p:extLst>
      <p:ext uri="{BB962C8B-B14F-4D97-AF65-F5344CB8AC3E}">
        <p14:creationId xmlns:p14="http://schemas.microsoft.com/office/powerpoint/2010/main" val="25571420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err="1" smtClean="0"/>
              <a:t>Overview</a:t>
            </a:r>
            <a:r>
              <a:rPr lang="de-DE" dirty="0" smtClean="0"/>
              <a:t> </a:t>
            </a:r>
            <a:r>
              <a:rPr lang="de-DE" dirty="0" err="1" smtClean="0"/>
              <a:t>of</a:t>
            </a:r>
            <a:r>
              <a:rPr lang="de-DE" dirty="0" smtClean="0"/>
              <a:t> high power RF </a:t>
            </a:r>
            <a:r>
              <a:rPr lang="de-DE" dirty="0" err="1" smtClean="0"/>
              <a:t>system</a:t>
            </a:r>
            <a:endParaRPr lang="de-DE" dirty="0" smtClean="0"/>
          </a:p>
          <a:p>
            <a:pPr marL="171450" indent="-171450">
              <a:buFontTx/>
              <a:buChar char="-"/>
            </a:pPr>
            <a:r>
              <a:rPr lang="de-DE" baseline="0" dirty="0" err="1" smtClean="0"/>
              <a:t>Explain</a:t>
            </a:r>
            <a:r>
              <a:rPr lang="de-DE" baseline="0" dirty="0" smtClean="0"/>
              <a:t> </a:t>
            </a:r>
            <a:r>
              <a:rPr lang="de-DE" baseline="0" dirty="0" err="1" smtClean="0"/>
              <a:t>from</a:t>
            </a:r>
            <a:r>
              <a:rPr lang="de-DE" baseline="0" dirty="0" smtClean="0"/>
              <a:t> Klystron </a:t>
            </a:r>
            <a:r>
              <a:rPr lang="de-DE" baseline="0" dirty="0" err="1" smtClean="0"/>
              <a:t>to</a:t>
            </a:r>
            <a:r>
              <a:rPr lang="de-DE" baseline="0" dirty="0" smtClean="0"/>
              <a:t> </a:t>
            </a:r>
            <a:r>
              <a:rPr lang="de-DE" baseline="0" dirty="0" err="1" smtClean="0"/>
              <a:t>module</a:t>
            </a:r>
            <a:endParaRPr lang="de-DE" baseline="0" dirty="0" smtClean="0"/>
          </a:p>
          <a:p>
            <a:pPr marL="171450" indent="-171450">
              <a:buFontTx/>
              <a:buChar char="-"/>
            </a:pPr>
            <a:r>
              <a:rPr lang="de-DE" baseline="0" dirty="0" smtClean="0">
                <a:solidFill>
                  <a:srgbClr val="FF0000"/>
                </a:solidFill>
              </a:rPr>
              <a:t>WDM: </a:t>
            </a:r>
            <a:r>
              <a:rPr lang="de-DE" baseline="0" dirty="0" err="1" smtClean="0">
                <a:solidFill>
                  <a:srgbClr val="FF0000"/>
                </a:solidFill>
              </a:rPr>
              <a:t>Which</a:t>
            </a:r>
            <a:r>
              <a:rPr lang="de-DE" baseline="0" dirty="0" smtClean="0">
                <a:solidFill>
                  <a:srgbClr val="FF0000"/>
                </a:solidFill>
              </a:rPr>
              <a:t> </a:t>
            </a:r>
            <a:r>
              <a:rPr lang="de-DE" baseline="0" dirty="0" err="1" smtClean="0">
                <a:solidFill>
                  <a:srgbClr val="FF0000"/>
                </a:solidFill>
              </a:rPr>
              <a:t>circulators</a:t>
            </a:r>
            <a:r>
              <a:rPr lang="de-DE" baseline="0" dirty="0" smtClean="0">
                <a:solidFill>
                  <a:srgbClr val="FF0000"/>
                </a:solidFill>
              </a:rPr>
              <a:t> / </a:t>
            </a:r>
            <a:r>
              <a:rPr lang="de-DE" baseline="0" dirty="0" err="1" smtClean="0">
                <a:solidFill>
                  <a:srgbClr val="FF0000"/>
                </a:solidFill>
              </a:rPr>
              <a:t>isolators</a:t>
            </a:r>
            <a:r>
              <a:rPr lang="de-DE" baseline="0" dirty="0" smtClean="0">
                <a:solidFill>
                  <a:srgbClr val="FF0000"/>
                </a:solidFill>
              </a:rPr>
              <a:t>?</a:t>
            </a:r>
            <a:endParaRPr lang="de-DE" dirty="0">
              <a:solidFill>
                <a:srgbClr val="FF0000"/>
              </a:solidFill>
            </a:endParaRPr>
          </a:p>
        </p:txBody>
      </p:sp>
      <p:sp>
        <p:nvSpPr>
          <p:cNvPr id="4" name="Slide Number Placeholder 3"/>
          <p:cNvSpPr>
            <a:spLocks noGrp="1"/>
          </p:cNvSpPr>
          <p:nvPr>
            <p:ph type="sldNum" sz="quarter" idx="10"/>
          </p:nvPr>
        </p:nvSpPr>
        <p:spPr/>
        <p:txBody>
          <a:bodyPr/>
          <a:lstStyle/>
          <a:p>
            <a:pPr>
              <a:defRPr/>
            </a:pPr>
            <a:fld id="{484D88FA-0BFC-4803-8906-3E840FA64371}" type="slidenum">
              <a:rPr lang="en-GB" smtClean="0"/>
              <a:pPr>
                <a:defRPr/>
              </a:pPr>
              <a:t>74</a:t>
            </a:fld>
            <a:endParaRPr lang="en-GB"/>
          </a:p>
        </p:txBody>
      </p:sp>
    </p:spTree>
    <p:extLst>
      <p:ext uri="{BB962C8B-B14F-4D97-AF65-F5344CB8AC3E}">
        <p14:creationId xmlns:p14="http://schemas.microsoft.com/office/powerpoint/2010/main" val="34529107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smtClean="0"/>
              <a:t>LLRF </a:t>
            </a:r>
            <a:r>
              <a:rPr lang="de-DE" dirty="0" err="1" smtClean="0"/>
              <a:t>system</a:t>
            </a:r>
            <a:r>
              <a:rPr lang="de-DE" dirty="0" smtClean="0"/>
              <a:t> </a:t>
            </a:r>
            <a:r>
              <a:rPr lang="de-DE" dirty="0" err="1" smtClean="0"/>
              <a:t>for</a:t>
            </a:r>
            <a:r>
              <a:rPr lang="de-DE" baseline="0" dirty="0" smtClean="0"/>
              <a:t> </a:t>
            </a:r>
            <a:r>
              <a:rPr lang="de-DE" baseline="0" dirty="0" err="1" smtClean="0"/>
              <a:t>pulsed</a:t>
            </a:r>
            <a:r>
              <a:rPr lang="de-DE" baseline="0" dirty="0" smtClean="0"/>
              <a:t> </a:t>
            </a:r>
            <a:r>
              <a:rPr lang="de-DE" baseline="0" dirty="0" err="1" smtClean="0"/>
              <a:t>operation</a:t>
            </a:r>
            <a:r>
              <a:rPr lang="de-DE" baseline="0" dirty="0" smtClean="0"/>
              <a:t>!!</a:t>
            </a:r>
            <a:r>
              <a:rPr lang="de-DE" dirty="0" smtClean="0"/>
              <a:t>:</a:t>
            </a:r>
          </a:p>
          <a:p>
            <a:pPr marL="171450" indent="-171450">
              <a:buFontTx/>
              <a:buChar char="-"/>
            </a:pPr>
            <a:r>
              <a:rPr lang="de-DE" dirty="0" smtClean="0"/>
              <a:t>Cavity </a:t>
            </a:r>
            <a:r>
              <a:rPr lang="de-DE" dirty="0" err="1" smtClean="0"/>
              <a:t>with</a:t>
            </a:r>
            <a:r>
              <a:rPr lang="de-DE" dirty="0" smtClean="0"/>
              <a:t> 4 </a:t>
            </a:r>
            <a:r>
              <a:rPr lang="de-DE" dirty="0" err="1" smtClean="0"/>
              <a:t>couplings</a:t>
            </a:r>
            <a:endParaRPr lang="de-DE" dirty="0" smtClean="0"/>
          </a:p>
          <a:p>
            <a:pPr marL="171450" indent="-171450">
              <a:buFontTx/>
              <a:buChar char="-"/>
            </a:pPr>
            <a:r>
              <a:rPr lang="de-DE" dirty="0" err="1" smtClean="0"/>
              <a:t>Ignore</a:t>
            </a:r>
            <a:r>
              <a:rPr lang="de-DE" dirty="0" smtClean="0"/>
              <a:t> </a:t>
            </a:r>
            <a:r>
              <a:rPr lang="de-DE" dirty="0" err="1" smtClean="0"/>
              <a:t>HOM‘s</a:t>
            </a:r>
            <a:endParaRPr lang="de-DE" dirty="0" smtClean="0"/>
          </a:p>
          <a:p>
            <a:pPr marL="171450" indent="-171450">
              <a:buFontTx/>
              <a:buChar char="-"/>
            </a:pPr>
            <a:r>
              <a:rPr lang="de-DE" dirty="0" smtClean="0"/>
              <a:t>Vom</a:t>
            </a:r>
            <a:r>
              <a:rPr lang="de-DE" baseline="0" dirty="0" smtClean="0"/>
              <a:t> </a:t>
            </a:r>
            <a:r>
              <a:rPr lang="de-DE" baseline="0" dirty="0" err="1" smtClean="0"/>
              <a:t>klystron</a:t>
            </a:r>
            <a:r>
              <a:rPr lang="de-DE" baseline="0" dirty="0" smtClean="0"/>
              <a:t> zum Cavity weiter zum Probesignal</a:t>
            </a:r>
            <a:endParaRPr lang="de-DE" dirty="0" smtClean="0"/>
          </a:p>
          <a:p>
            <a:pPr marL="171450" indent="-171450">
              <a:buFontTx/>
              <a:buChar char="-"/>
            </a:pPr>
            <a:endParaRPr lang="de-DE" dirty="0" smtClean="0"/>
          </a:p>
          <a:p>
            <a:pPr marL="171450" indent="-171450">
              <a:buFontTx/>
              <a:buChar char="-"/>
            </a:pPr>
            <a:r>
              <a:rPr lang="de-DE" dirty="0" smtClean="0"/>
              <a:t>In </a:t>
            </a:r>
            <a:r>
              <a:rPr lang="de-DE" dirty="0" err="1" smtClean="0"/>
              <a:t>addition</a:t>
            </a:r>
            <a:r>
              <a:rPr lang="de-DE" dirty="0" smtClean="0"/>
              <a:t>: Technical interlock </a:t>
            </a:r>
            <a:r>
              <a:rPr lang="de-DE" dirty="0" err="1" smtClean="0"/>
              <a:t>for</a:t>
            </a:r>
            <a:r>
              <a:rPr lang="de-DE" dirty="0" smtClean="0"/>
              <a:t> </a:t>
            </a:r>
            <a:r>
              <a:rPr lang="de-DE" dirty="0" err="1" smtClean="0"/>
              <a:t>the</a:t>
            </a:r>
            <a:r>
              <a:rPr lang="de-DE" dirty="0" smtClean="0"/>
              <a:t> </a:t>
            </a:r>
            <a:r>
              <a:rPr lang="de-DE" dirty="0" err="1" smtClean="0"/>
              <a:t>coupler</a:t>
            </a:r>
            <a:r>
              <a:rPr lang="de-DE" dirty="0" smtClean="0"/>
              <a:t> / </a:t>
            </a:r>
            <a:r>
              <a:rPr lang="de-DE" dirty="0" err="1" smtClean="0"/>
              <a:t>frequency</a:t>
            </a:r>
            <a:r>
              <a:rPr lang="de-DE" dirty="0" smtClean="0"/>
              <a:t> </a:t>
            </a:r>
            <a:r>
              <a:rPr lang="de-DE" dirty="0" err="1" smtClean="0"/>
              <a:t>tuner</a:t>
            </a:r>
            <a:endParaRPr lang="de-DE" dirty="0" smtClean="0"/>
          </a:p>
          <a:p>
            <a:pPr marL="171450" indent="-171450">
              <a:buFontTx/>
              <a:buChar char="-"/>
            </a:pPr>
            <a:endParaRPr lang="de-DE" dirty="0" smtClean="0"/>
          </a:p>
          <a:p>
            <a:pPr marL="0" indent="0">
              <a:buFontTx/>
              <a:buNone/>
            </a:pPr>
            <a:r>
              <a:rPr lang="de-DE" dirty="0" smtClean="0"/>
              <a:t>WDM / Andre: </a:t>
            </a:r>
            <a:r>
              <a:rPr lang="de-DE" dirty="0" err="1" smtClean="0"/>
              <a:t>Vectormodulator</a:t>
            </a:r>
            <a:r>
              <a:rPr lang="de-DE" dirty="0" smtClean="0"/>
              <a:t> ??? Warum 2x </a:t>
            </a:r>
            <a:r>
              <a:rPr lang="de-DE" dirty="0" err="1" smtClean="0"/>
              <a:t>Vectormodulator</a:t>
            </a:r>
            <a:r>
              <a:rPr lang="de-DE" dirty="0" smtClean="0"/>
              <a:t>???</a:t>
            </a:r>
          </a:p>
          <a:p>
            <a:pPr marL="0" indent="0">
              <a:buFontTx/>
              <a:buNone/>
            </a:pPr>
            <a:endParaRPr lang="de-DE" dirty="0"/>
          </a:p>
        </p:txBody>
      </p:sp>
      <p:sp>
        <p:nvSpPr>
          <p:cNvPr id="4" name="Slide Number Placeholder 3"/>
          <p:cNvSpPr>
            <a:spLocks noGrp="1"/>
          </p:cNvSpPr>
          <p:nvPr>
            <p:ph type="sldNum" sz="quarter" idx="10"/>
          </p:nvPr>
        </p:nvSpPr>
        <p:spPr/>
        <p:txBody>
          <a:bodyPr/>
          <a:lstStyle/>
          <a:p>
            <a:pPr>
              <a:defRPr/>
            </a:pPr>
            <a:fld id="{484D88FA-0BFC-4803-8906-3E840FA64371}" type="slidenum">
              <a:rPr lang="en-GB" smtClean="0"/>
              <a:pPr>
                <a:defRPr/>
              </a:pPr>
              <a:t>75</a:t>
            </a:fld>
            <a:endParaRPr lang="en-GB"/>
          </a:p>
        </p:txBody>
      </p:sp>
    </p:spTree>
    <p:extLst>
      <p:ext uri="{BB962C8B-B14F-4D97-AF65-F5344CB8AC3E}">
        <p14:creationId xmlns:p14="http://schemas.microsoft.com/office/powerpoint/2010/main" val="21503969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de-DE" dirty="0" smtClean="0"/>
              <a:t>„</a:t>
            </a:r>
            <a:r>
              <a:rPr lang="de-DE" dirty="0" err="1" smtClean="0"/>
              <a:t>Very</a:t>
            </a:r>
            <a:r>
              <a:rPr lang="de-DE" dirty="0" smtClean="0"/>
              <a:t> </a:t>
            </a:r>
            <a:r>
              <a:rPr lang="de-DE" dirty="0" err="1" smtClean="0"/>
              <a:t>basic</a:t>
            </a:r>
            <a:r>
              <a:rPr lang="de-DE" dirty="0" smtClean="0"/>
              <a:t>“ </a:t>
            </a:r>
            <a:r>
              <a:rPr lang="de-DE" dirty="0" err="1" smtClean="0"/>
              <a:t>instrumentation</a:t>
            </a:r>
            <a:endParaRPr lang="de-DE" dirty="0" smtClean="0"/>
          </a:p>
          <a:p>
            <a:pPr marL="171450" indent="-171450">
              <a:buFont typeface="Symbol"/>
              <a:buChar char="Þ"/>
            </a:pPr>
            <a:r>
              <a:rPr lang="de-DE" dirty="0" err="1" smtClean="0"/>
              <a:t>Possible</a:t>
            </a:r>
            <a:r>
              <a:rPr lang="de-DE" baseline="0" dirty="0" smtClean="0"/>
              <a:t> in </a:t>
            </a:r>
            <a:r>
              <a:rPr lang="de-DE" baseline="0" dirty="0" err="1" smtClean="0"/>
              <a:t>addition</a:t>
            </a:r>
            <a:r>
              <a:rPr lang="de-DE" baseline="0" dirty="0" smtClean="0"/>
              <a:t> </a:t>
            </a:r>
            <a:r>
              <a:rPr lang="de-DE" baseline="0" dirty="0" err="1" smtClean="0"/>
              <a:t>more</a:t>
            </a:r>
            <a:r>
              <a:rPr lang="de-DE" baseline="0" dirty="0" smtClean="0"/>
              <a:t> </a:t>
            </a:r>
            <a:r>
              <a:rPr lang="de-DE" baseline="0" dirty="0" err="1" smtClean="0"/>
              <a:t>gamma</a:t>
            </a:r>
            <a:r>
              <a:rPr lang="de-DE" baseline="0" dirty="0" smtClean="0"/>
              <a:t> </a:t>
            </a:r>
            <a:r>
              <a:rPr lang="de-DE" baseline="0" dirty="0" err="1" smtClean="0"/>
              <a:t>detectors</a:t>
            </a:r>
            <a:r>
              <a:rPr lang="de-DE" baseline="0" dirty="0" smtClean="0"/>
              <a:t> </a:t>
            </a:r>
            <a:r>
              <a:rPr lang="de-DE" baseline="0" dirty="0" err="1" smtClean="0"/>
              <a:t>around</a:t>
            </a:r>
            <a:r>
              <a:rPr lang="de-DE" baseline="0" dirty="0" smtClean="0"/>
              <a:t> </a:t>
            </a:r>
            <a:r>
              <a:rPr lang="de-DE" baseline="0" dirty="0" err="1" smtClean="0"/>
              <a:t>the</a:t>
            </a:r>
            <a:r>
              <a:rPr lang="de-DE" baseline="0" dirty="0" smtClean="0"/>
              <a:t> </a:t>
            </a:r>
            <a:r>
              <a:rPr lang="de-DE" baseline="0" dirty="0" err="1" smtClean="0"/>
              <a:t>module</a:t>
            </a:r>
            <a:endParaRPr lang="de-DE" baseline="0" dirty="0" smtClean="0"/>
          </a:p>
          <a:p>
            <a:pPr marL="171450" indent="-171450">
              <a:buFont typeface="Symbol"/>
              <a:buChar char="Þ"/>
            </a:pPr>
            <a:r>
              <a:rPr lang="de-DE" baseline="0" dirty="0" smtClean="0"/>
              <a:t>Dark </a:t>
            </a:r>
            <a:r>
              <a:rPr lang="de-DE" baseline="0" dirty="0" err="1" smtClean="0"/>
              <a:t>current</a:t>
            </a:r>
            <a:r>
              <a:rPr lang="de-DE" baseline="0" dirty="0" smtClean="0"/>
              <a:t> </a:t>
            </a:r>
            <a:r>
              <a:rPr lang="de-DE" baseline="0" dirty="0" err="1" smtClean="0"/>
              <a:t>measurement</a:t>
            </a:r>
            <a:endParaRPr lang="de-DE" dirty="0"/>
          </a:p>
        </p:txBody>
      </p:sp>
      <p:sp>
        <p:nvSpPr>
          <p:cNvPr id="4" name="Slide Number Placeholder 3"/>
          <p:cNvSpPr>
            <a:spLocks noGrp="1"/>
          </p:cNvSpPr>
          <p:nvPr>
            <p:ph type="sldNum" sz="quarter" idx="10"/>
          </p:nvPr>
        </p:nvSpPr>
        <p:spPr/>
        <p:txBody>
          <a:bodyPr/>
          <a:lstStyle/>
          <a:p>
            <a:pPr>
              <a:defRPr/>
            </a:pPr>
            <a:fld id="{484D88FA-0BFC-4803-8906-3E840FA64371}" type="slidenum">
              <a:rPr lang="en-GB" smtClean="0"/>
              <a:pPr>
                <a:defRPr/>
              </a:pPr>
              <a:t>76</a:t>
            </a:fld>
            <a:endParaRPr lang="en-GB"/>
          </a:p>
        </p:txBody>
      </p:sp>
    </p:spTree>
    <p:extLst>
      <p:ext uri="{BB962C8B-B14F-4D97-AF65-F5344CB8AC3E}">
        <p14:creationId xmlns:p14="http://schemas.microsoft.com/office/powerpoint/2010/main" val="621130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smtClean="0"/>
              <a:t>- Technical Interlock </a:t>
            </a:r>
            <a:r>
              <a:rPr lang="de-DE" dirty="0" err="1" smtClean="0"/>
              <a:t>of</a:t>
            </a:r>
            <a:r>
              <a:rPr lang="de-DE" dirty="0" smtClean="0"/>
              <a:t> </a:t>
            </a:r>
            <a:r>
              <a:rPr lang="de-DE" dirty="0" err="1" smtClean="0"/>
              <a:t>the</a:t>
            </a:r>
            <a:r>
              <a:rPr lang="de-DE" dirty="0" smtClean="0"/>
              <a:t> </a:t>
            </a:r>
            <a:r>
              <a:rPr lang="de-DE" dirty="0" err="1" smtClean="0"/>
              <a:t>coupler</a:t>
            </a:r>
            <a:r>
              <a:rPr lang="de-DE" dirty="0" smtClean="0"/>
              <a:t> </a:t>
            </a:r>
            <a:r>
              <a:rPr lang="de-DE" dirty="0" err="1" smtClean="0"/>
              <a:t>prevents</a:t>
            </a:r>
            <a:r>
              <a:rPr lang="de-DE" baseline="0" dirty="0" smtClean="0"/>
              <a:t> </a:t>
            </a:r>
            <a:r>
              <a:rPr lang="de-DE" baseline="0" dirty="0" err="1" smtClean="0"/>
              <a:t>damages</a:t>
            </a:r>
            <a:r>
              <a:rPr lang="de-DE" baseline="0" dirty="0" smtClean="0"/>
              <a:t> </a:t>
            </a:r>
            <a:r>
              <a:rPr lang="de-DE" baseline="0" dirty="0" err="1" smtClean="0"/>
              <a:t>to</a:t>
            </a:r>
            <a:r>
              <a:rPr lang="de-DE" baseline="0" dirty="0" smtClean="0"/>
              <a:t> </a:t>
            </a:r>
            <a:r>
              <a:rPr lang="de-DE" baseline="0" dirty="0" err="1" smtClean="0"/>
              <a:t>the</a:t>
            </a:r>
            <a:r>
              <a:rPr lang="de-DE" baseline="0" dirty="0" smtClean="0"/>
              <a:t> high power </a:t>
            </a:r>
            <a:r>
              <a:rPr lang="de-DE" baseline="0" dirty="0" err="1" smtClean="0"/>
              <a:t>coupler</a:t>
            </a:r>
            <a:r>
              <a:rPr lang="de-DE" baseline="0" dirty="0" smtClean="0"/>
              <a:t> in </a:t>
            </a:r>
            <a:r>
              <a:rPr lang="de-DE" baseline="0" dirty="0" err="1" smtClean="0"/>
              <a:t>case</a:t>
            </a:r>
            <a:r>
              <a:rPr lang="de-DE" baseline="0" dirty="0" smtClean="0"/>
              <a:t> </a:t>
            </a:r>
            <a:r>
              <a:rPr lang="de-DE" baseline="0" dirty="0" err="1" smtClean="0"/>
              <a:t>of</a:t>
            </a:r>
            <a:r>
              <a:rPr lang="de-DE" baseline="0" dirty="0" smtClean="0"/>
              <a:t> </a:t>
            </a:r>
            <a:r>
              <a:rPr lang="de-DE" baseline="0" dirty="0" err="1" smtClean="0"/>
              <a:t>sparks</a:t>
            </a:r>
            <a:r>
              <a:rPr lang="de-DE" baseline="0" dirty="0" smtClean="0"/>
              <a:t>, high e-</a:t>
            </a:r>
            <a:r>
              <a:rPr lang="de-DE" baseline="0" dirty="0" err="1" smtClean="0"/>
              <a:t>activities</a:t>
            </a:r>
            <a:r>
              <a:rPr lang="de-DE" baseline="0" dirty="0" smtClean="0"/>
              <a:t> </a:t>
            </a:r>
            <a:r>
              <a:rPr lang="de-DE" baseline="0" dirty="0" err="1" smtClean="0"/>
              <a:t>or</a:t>
            </a:r>
            <a:r>
              <a:rPr lang="de-DE" baseline="0" dirty="0" smtClean="0"/>
              <a:t> strong </a:t>
            </a:r>
            <a:r>
              <a:rPr lang="de-DE" baseline="0" dirty="0" err="1" smtClean="0"/>
              <a:t>warming</a:t>
            </a:r>
            <a:r>
              <a:rPr lang="de-DE" baseline="0" dirty="0" smtClean="0"/>
              <a:t>. </a:t>
            </a:r>
          </a:p>
          <a:p>
            <a:r>
              <a:rPr lang="de-DE" baseline="0" dirty="0" smtClean="0"/>
              <a:t>- Sensors: e- </a:t>
            </a:r>
            <a:r>
              <a:rPr lang="de-DE" baseline="0" dirty="0" err="1" smtClean="0"/>
              <a:t>detectors</a:t>
            </a:r>
            <a:r>
              <a:rPr lang="de-DE" baseline="0" dirty="0" smtClean="0"/>
              <a:t>, </a:t>
            </a:r>
            <a:r>
              <a:rPr lang="de-DE" baseline="0" dirty="0" err="1" smtClean="0"/>
              <a:t>photo</a:t>
            </a:r>
            <a:r>
              <a:rPr lang="de-DE" baseline="0" dirty="0" smtClean="0"/>
              <a:t> </a:t>
            </a:r>
            <a:r>
              <a:rPr lang="de-DE" baseline="0" dirty="0" err="1" smtClean="0"/>
              <a:t>multipliers</a:t>
            </a:r>
            <a:r>
              <a:rPr lang="de-DE" baseline="0" dirty="0" smtClean="0"/>
              <a:t>, T-sensors </a:t>
            </a:r>
            <a:r>
              <a:rPr lang="de-DE" baseline="0" dirty="0" err="1" smtClean="0"/>
              <a:t>and</a:t>
            </a:r>
            <a:r>
              <a:rPr lang="de-DE" baseline="0" dirty="0" smtClean="0"/>
              <a:t> </a:t>
            </a:r>
            <a:r>
              <a:rPr lang="de-DE" baseline="0" dirty="0" err="1" smtClean="0"/>
              <a:t>Vac</a:t>
            </a:r>
            <a:r>
              <a:rPr lang="de-DE" baseline="0" dirty="0" smtClean="0"/>
              <a:t> </a:t>
            </a:r>
          </a:p>
          <a:p>
            <a:r>
              <a:rPr lang="de-DE" baseline="0" dirty="0" smtClean="0"/>
              <a:t>(TTF3 type </a:t>
            </a:r>
            <a:r>
              <a:rPr lang="de-DE" baseline="0" dirty="0" err="1" smtClean="0"/>
              <a:t>with</a:t>
            </a:r>
            <a:r>
              <a:rPr lang="de-DE" baseline="0" dirty="0" smtClean="0"/>
              <a:t> </a:t>
            </a:r>
            <a:r>
              <a:rPr lang="de-DE" baseline="0" dirty="0" err="1" smtClean="0"/>
              <a:t>more</a:t>
            </a:r>
            <a:r>
              <a:rPr lang="de-DE" baseline="0" dirty="0" smtClean="0"/>
              <a:t> </a:t>
            </a:r>
            <a:r>
              <a:rPr lang="de-DE" baseline="0" dirty="0" err="1" smtClean="0"/>
              <a:t>diagnostics</a:t>
            </a:r>
            <a:r>
              <a:rPr lang="de-DE" baseline="0" dirty="0" smtClean="0"/>
              <a:t> )</a:t>
            </a:r>
          </a:p>
          <a:p>
            <a:r>
              <a:rPr lang="de-DE" baseline="0" dirty="0" smtClean="0"/>
              <a:t>- </a:t>
            </a:r>
            <a:r>
              <a:rPr lang="de-DE" baseline="0" dirty="0" err="1" smtClean="0"/>
              <a:t>Maybe</a:t>
            </a:r>
            <a:r>
              <a:rPr lang="de-DE" baseline="0" dirty="0" smtClean="0"/>
              <a:t> </a:t>
            </a:r>
            <a:r>
              <a:rPr lang="de-DE" baseline="0" dirty="0" err="1" smtClean="0"/>
              <a:t>other</a:t>
            </a:r>
            <a:r>
              <a:rPr lang="de-DE" baseline="0" dirty="0" smtClean="0"/>
              <a:t> </a:t>
            </a:r>
            <a:r>
              <a:rPr lang="de-DE" baseline="0" dirty="0" err="1" smtClean="0"/>
              <a:t>technical</a:t>
            </a:r>
            <a:r>
              <a:rPr lang="de-DE" baseline="0" dirty="0" smtClean="0"/>
              <a:t> </a:t>
            </a:r>
            <a:r>
              <a:rPr lang="de-DE" baseline="0" dirty="0" err="1" smtClean="0"/>
              <a:t>interlocks</a:t>
            </a:r>
            <a:r>
              <a:rPr lang="de-DE" baseline="0" dirty="0" smtClean="0"/>
              <a:t>: </a:t>
            </a:r>
            <a:r>
              <a:rPr lang="de-DE" baseline="0" dirty="0" err="1" smtClean="0"/>
              <a:t>Kryo</a:t>
            </a:r>
            <a:r>
              <a:rPr lang="de-DE" baseline="0" dirty="0" smtClean="0"/>
              <a:t> ok</a:t>
            </a:r>
            <a:endParaRPr lang="de-DE" dirty="0"/>
          </a:p>
        </p:txBody>
      </p:sp>
      <p:sp>
        <p:nvSpPr>
          <p:cNvPr id="4" name="Slide Number Placeholder 3"/>
          <p:cNvSpPr>
            <a:spLocks noGrp="1"/>
          </p:cNvSpPr>
          <p:nvPr>
            <p:ph type="sldNum" sz="quarter" idx="10"/>
          </p:nvPr>
        </p:nvSpPr>
        <p:spPr/>
        <p:txBody>
          <a:bodyPr/>
          <a:lstStyle/>
          <a:p>
            <a:pPr>
              <a:defRPr/>
            </a:pPr>
            <a:fld id="{484D88FA-0BFC-4803-8906-3E840FA64371}" type="slidenum">
              <a:rPr lang="en-GB" smtClean="0"/>
              <a:pPr>
                <a:defRPr/>
              </a:pPr>
              <a:t>78</a:t>
            </a:fld>
            <a:endParaRPr lang="en-GB"/>
          </a:p>
        </p:txBody>
      </p:sp>
    </p:spTree>
    <p:extLst>
      <p:ext uri="{BB962C8B-B14F-4D97-AF65-F5344CB8AC3E}">
        <p14:creationId xmlns:p14="http://schemas.microsoft.com/office/powerpoint/2010/main" val="16304334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smtClean="0"/>
              <a:t>Warum machen wir den Power </a:t>
            </a:r>
            <a:r>
              <a:rPr lang="de-DE" dirty="0" err="1" smtClean="0"/>
              <a:t>Sweep</a:t>
            </a:r>
            <a:r>
              <a:rPr lang="de-DE" dirty="0" smtClean="0"/>
              <a:t>???</a:t>
            </a:r>
            <a:endParaRPr lang="de-DE" dirty="0"/>
          </a:p>
        </p:txBody>
      </p:sp>
      <p:sp>
        <p:nvSpPr>
          <p:cNvPr id="4" name="Slide Number Placeholder 3"/>
          <p:cNvSpPr>
            <a:spLocks noGrp="1"/>
          </p:cNvSpPr>
          <p:nvPr>
            <p:ph type="sldNum" sz="quarter" idx="10"/>
          </p:nvPr>
        </p:nvSpPr>
        <p:spPr/>
        <p:txBody>
          <a:bodyPr/>
          <a:lstStyle/>
          <a:p>
            <a:pPr>
              <a:defRPr/>
            </a:pPr>
            <a:fld id="{484D88FA-0BFC-4803-8906-3E840FA64371}" type="slidenum">
              <a:rPr lang="en-GB" smtClean="0"/>
              <a:pPr>
                <a:defRPr/>
              </a:pPr>
              <a:t>84</a:t>
            </a:fld>
            <a:endParaRPr lang="en-GB"/>
          </a:p>
        </p:txBody>
      </p:sp>
    </p:spTree>
    <p:extLst>
      <p:ext uri="{BB962C8B-B14F-4D97-AF65-F5344CB8AC3E}">
        <p14:creationId xmlns:p14="http://schemas.microsoft.com/office/powerpoint/2010/main" val="1581936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81C161-951C-4D67-B135-205FF89E94FC}" type="slidenum">
              <a:rPr lang="de-DE">
                <a:solidFill>
                  <a:prstClr val="black"/>
                </a:solidFill>
              </a:rPr>
              <a:pPr/>
              <a:t>90</a:t>
            </a:fld>
            <a:endParaRPr lang="de-DE">
              <a:solidFill>
                <a:prstClr val="black"/>
              </a:solidFill>
            </a:endParaRPr>
          </a:p>
        </p:txBody>
      </p:sp>
      <p:sp>
        <p:nvSpPr>
          <p:cNvPr id="621570" name="Rectangle 2"/>
          <p:cNvSpPr>
            <a:spLocks noGrp="1" noRot="1" noChangeAspect="1" noChangeArrowheads="1" noTextEdit="1"/>
          </p:cNvSpPr>
          <p:nvPr>
            <p:ph type="sldImg"/>
          </p:nvPr>
        </p:nvSpPr>
        <p:spPr bwMode="auto">
          <a:xfrm>
            <a:off x="930275" y="741363"/>
            <a:ext cx="4937125" cy="3702050"/>
          </a:xfrm>
          <a:prstGeom prst="rect">
            <a:avLst/>
          </a:prstGeom>
          <a:solidFill>
            <a:srgbClr val="FFFFFF"/>
          </a:solidFill>
          <a:ln>
            <a:solidFill>
              <a:srgbClr val="000000"/>
            </a:solidFill>
            <a:miter lim="800000"/>
            <a:headEnd/>
            <a:tailEnd/>
          </a:ln>
        </p:spPr>
      </p:sp>
      <p:sp>
        <p:nvSpPr>
          <p:cNvPr id="621571" name="Rectangle 3"/>
          <p:cNvSpPr>
            <a:spLocks noGrp="1" noChangeArrowheads="1"/>
          </p:cNvSpPr>
          <p:nvPr>
            <p:ph type="body" idx="1"/>
          </p:nvPr>
        </p:nvSpPr>
        <p:spPr bwMode="auto">
          <a:xfrm>
            <a:off x="906357" y="4690269"/>
            <a:ext cx="4984962" cy="4443413"/>
          </a:xfrm>
          <a:prstGeom prst="rect">
            <a:avLst/>
          </a:prstGeom>
          <a:solidFill>
            <a:srgbClr val="FFFFFF"/>
          </a:solidFill>
          <a:ln>
            <a:solidFill>
              <a:srgbClr val="000000"/>
            </a:solidFill>
            <a:miter lim="800000"/>
            <a:headEnd/>
            <a:tailEnd/>
          </a:ln>
        </p:spPr>
        <p:txBody>
          <a:bodyPr/>
          <a:lstStyle/>
          <a:p>
            <a:pPr marL="228600" indent="-228600">
              <a:lnSpc>
                <a:spcPct val="90000"/>
              </a:lnSpc>
              <a:spcBef>
                <a:spcPct val="0"/>
              </a:spcBef>
              <a:spcAft>
                <a:spcPct val="20000"/>
              </a:spcAft>
            </a:pPr>
            <a:r>
              <a:rPr lang="en-GB" b="1"/>
              <a:t>   </a:t>
            </a:r>
            <a:r>
              <a:rPr lang="en-GB" sz="1100" b="1"/>
              <a:t>Before you start</a:t>
            </a:r>
            <a:r>
              <a:rPr lang="en-GB" sz="1100"/>
              <a:t> editing the slides of your talk change to the </a:t>
            </a:r>
            <a:r>
              <a:rPr lang="en-GB" sz="1100" b="1"/>
              <a:t>Master Slide view</a:t>
            </a:r>
            <a:r>
              <a:rPr lang="en-GB" sz="1100"/>
              <a:t>:   </a:t>
            </a:r>
            <a:br>
              <a:rPr lang="en-GB" sz="1100"/>
            </a:br>
            <a:r>
              <a:rPr lang="en-GB" sz="1100"/>
              <a:t>   Menu button “View”,</a:t>
            </a:r>
            <a:r>
              <a:rPr lang="en-GB" sz="1100">
                <a:sym typeface="Wingdings" pitchFamily="2" charset="2"/>
              </a:rPr>
              <a:t> Master, Slide Master:</a:t>
            </a:r>
            <a:br>
              <a:rPr lang="en-GB" sz="1100">
                <a:sym typeface="Wingdings" pitchFamily="2" charset="2"/>
              </a:rPr>
            </a:br>
            <a:endParaRPr lang="en-GB" sz="1100">
              <a:sym typeface="Wingdings" pitchFamily="2" charset="2"/>
            </a:endParaRPr>
          </a:p>
          <a:p>
            <a:pPr marL="228600" indent="-228600">
              <a:lnSpc>
                <a:spcPct val="90000"/>
              </a:lnSpc>
              <a:spcBef>
                <a:spcPct val="0"/>
              </a:spcBef>
              <a:spcAft>
                <a:spcPct val="20000"/>
              </a:spcAft>
            </a:pPr>
            <a:r>
              <a:rPr lang="en-GB" sz="1100">
                <a:sym typeface="Wingdings" pitchFamily="2" charset="2"/>
              </a:rPr>
              <a:t>   </a:t>
            </a:r>
            <a:r>
              <a:rPr lang="en-GB" sz="1100" b="1">
                <a:sym typeface="Wingdings" pitchFamily="2" charset="2"/>
              </a:rPr>
              <a:t>Edit the following 2 items in the 1st slide:</a:t>
            </a:r>
            <a:r>
              <a:rPr lang="en-GB" sz="1100">
                <a:sym typeface="Wingdings" pitchFamily="2" charset="2"/>
              </a:rPr>
              <a:t/>
            </a:r>
            <a:br>
              <a:rPr lang="en-GB" sz="1100">
                <a:sym typeface="Wingdings" pitchFamily="2" charset="2"/>
              </a:rPr>
            </a:br>
            <a:r>
              <a:rPr lang="en-GB" sz="1100">
                <a:sym typeface="Wingdings" pitchFamily="2" charset="2"/>
              </a:rPr>
              <a:t>   1)  1st row in the violet header: </a:t>
            </a:r>
            <a:br>
              <a:rPr lang="en-GB" sz="1100">
                <a:sym typeface="Wingdings" pitchFamily="2" charset="2"/>
              </a:rPr>
            </a:br>
            <a:r>
              <a:rPr lang="en-GB" sz="1100">
                <a:sym typeface="Wingdings" pitchFamily="2" charset="2"/>
              </a:rPr>
              <a:t>       Delete the existent text and write the title of your talk into this text field</a:t>
            </a:r>
            <a:br>
              <a:rPr lang="en-GB" sz="1100">
                <a:sym typeface="Wingdings" pitchFamily="2" charset="2"/>
              </a:rPr>
            </a:br>
            <a:r>
              <a:rPr lang="en-GB" sz="1100">
                <a:sym typeface="Wingdings" pitchFamily="2" charset="2"/>
              </a:rPr>
              <a:t>   2)  The 2 rows in the footer area: Delete the text and write the information </a:t>
            </a:r>
            <a:br>
              <a:rPr lang="en-GB" sz="1100">
                <a:sym typeface="Wingdings" pitchFamily="2" charset="2"/>
              </a:rPr>
            </a:br>
            <a:r>
              <a:rPr lang="en-GB" sz="1100">
                <a:sym typeface="Wingdings" pitchFamily="2" charset="2"/>
              </a:rPr>
              <a:t>       regarding your talk (same as on the Title Slide) into this text field.  </a:t>
            </a:r>
            <a:br>
              <a:rPr lang="en-GB" sz="1100">
                <a:sym typeface="Wingdings" pitchFamily="2" charset="2"/>
              </a:rPr>
            </a:br>
            <a:endParaRPr lang="en-GB" sz="1100">
              <a:sym typeface="Wingdings" pitchFamily="2" charset="2"/>
            </a:endParaRPr>
          </a:p>
          <a:p>
            <a:pPr marL="228600" indent="-228600">
              <a:lnSpc>
                <a:spcPct val="90000"/>
              </a:lnSpc>
              <a:spcBef>
                <a:spcPct val="0"/>
              </a:spcBef>
              <a:spcAft>
                <a:spcPct val="20000"/>
              </a:spcAft>
            </a:pPr>
            <a:r>
              <a:rPr lang="en-GB" sz="1100">
                <a:sym typeface="Wingdings" pitchFamily="2" charset="2"/>
              </a:rPr>
              <a:t>   If you want to use more </a:t>
            </a:r>
            <a:r>
              <a:rPr lang="en-GB" sz="1100" b="1">
                <a:sym typeface="Wingdings" pitchFamily="2" charset="2"/>
              </a:rPr>
              <a:t>partner logos</a:t>
            </a:r>
            <a:r>
              <a:rPr lang="en-GB" sz="1100">
                <a:sym typeface="Wingdings" pitchFamily="2" charset="2"/>
              </a:rPr>
              <a:t> position them left </a:t>
            </a:r>
            <a:br>
              <a:rPr lang="en-GB" sz="1100">
                <a:sym typeface="Wingdings" pitchFamily="2" charset="2"/>
              </a:rPr>
            </a:br>
            <a:r>
              <a:rPr lang="en-GB" sz="1100">
                <a:sym typeface="Wingdings" pitchFamily="2" charset="2"/>
              </a:rPr>
              <a:t>   beside the DESY logo in the footer area </a:t>
            </a:r>
            <a:br>
              <a:rPr lang="en-GB" sz="1100">
                <a:sym typeface="Wingdings" pitchFamily="2" charset="2"/>
              </a:rPr>
            </a:br>
            <a:r>
              <a:rPr lang="en-GB" sz="1100">
                <a:sym typeface="Wingdings" pitchFamily="2" charset="2"/>
              </a:rPr>
              <a:t>   </a:t>
            </a:r>
            <a:r>
              <a:rPr lang="en-GB" sz="1100" b="1">
                <a:sym typeface="Wingdings" pitchFamily="2" charset="2"/>
              </a:rPr>
              <a:t>Close Master View</a:t>
            </a:r>
            <a:endParaRPr lang="en-GB" sz="1100" b="1"/>
          </a:p>
          <a:p>
            <a:pPr marL="228600" indent="-228600">
              <a:lnSpc>
                <a:spcPct val="90000"/>
              </a:lnSpc>
              <a:spcBef>
                <a:spcPct val="0"/>
              </a:spcBef>
              <a:spcAft>
                <a:spcPct val="20000"/>
              </a:spcAft>
            </a:pPr>
            <a:endParaRPr lang="en-US" sz="1100">
              <a:sym typeface="Wingdings" pitchFamily="2" charset="2"/>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Master" Target="../slideMasters/slideMaster1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4" name="Rectangle 2"/>
          <p:cNvSpPr>
            <a:spLocks noChangeArrowheads="1"/>
          </p:cNvSpPr>
          <p:nvPr/>
        </p:nvSpPr>
        <p:spPr bwMode="auto">
          <a:xfrm>
            <a:off x="0" y="0"/>
            <a:ext cx="9144000" cy="1254125"/>
          </a:xfrm>
          <a:prstGeom prst="rect">
            <a:avLst/>
          </a:prstGeom>
          <a:solidFill>
            <a:srgbClr val="00A6E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5" rIns="91430" bIns="45715" anchor="ctr"/>
          <a:lstStyle/>
          <a:p>
            <a:endParaRPr lang="de-DE"/>
          </a:p>
        </p:txBody>
      </p:sp>
      <p:pic>
        <p:nvPicPr>
          <p:cNvPr id="5" name="Picture 9" descr="DESY-Logo-cyan-RGB_ger"/>
          <p:cNvPicPr>
            <a:picLocks noChangeAspect="1" noChangeArrowheads="1"/>
          </p:cNvPicPr>
          <p:nvPr userDrawn="1"/>
        </p:nvPicPr>
        <p:blipFill>
          <a:blip r:embed="rId2">
            <a:extLst>
              <a:ext uri="{28A0092B-C50C-407E-A947-70E740481C1C}">
                <a14:useLocalDpi xmlns:a14="http://schemas.microsoft.com/office/drawing/2010/main" val="0"/>
              </a:ext>
            </a:extLst>
          </a:blip>
          <a:srcRect l="-3554" t="-4523" r="-13409"/>
          <a:stretch>
            <a:fillRect/>
          </a:stretch>
        </p:blipFill>
        <p:spPr bwMode="auto">
          <a:xfrm>
            <a:off x="7794625" y="5684838"/>
            <a:ext cx="1149350" cy="1027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16"/>
          <p:cNvSpPr txBox="1">
            <a:spLocks noChangeArrowheads="1"/>
          </p:cNvSpPr>
          <p:nvPr userDrawn="1"/>
        </p:nvSpPr>
        <p:spPr bwMode="auto">
          <a:xfrm>
            <a:off x="2003425" y="2481263"/>
            <a:ext cx="2855913" cy="338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5" rIns="91430" bIns="45715">
            <a:spAutoFit/>
          </a:bodyPr>
          <a:lstStyle>
            <a:lvl1pPr>
              <a:defRPr sz="1600">
                <a:solidFill>
                  <a:schemeClr val="tx1"/>
                </a:solidFill>
                <a:latin typeface="Arial" charset="0"/>
              </a:defRPr>
            </a:lvl1pPr>
            <a:lvl2pPr marL="742950" indent="-285750">
              <a:defRPr sz="1600">
                <a:solidFill>
                  <a:schemeClr val="tx1"/>
                </a:solidFill>
                <a:latin typeface="Arial" charset="0"/>
              </a:defRPr>
            </a:lvl2pPr>
            <a:lvl3pPr marL="1143000" indent="-228600">
              <a:defRPr sz="1600">
                <a:solidFill>
                  <a:schemeClr val="tx1"/>
                </a:solidFill>
                <a:latin typeface="Arial" charset="0"/>
              </a:defRPr>
            </a:lvl3pPr>
            <a:lvl4pPr marL="1600200" indent="-228600">
              <a:defRPr sz="1600">
                <a:solidFill>
                  <a:schemeClr val="tx1"/>
                </a:solidFill>
                <a:latin typeface="Arial" charset="0"/>
              </a:defRPr>
            </a:lvl4pPr>
            <a:lvl5pPr marL="2057400" indent="-22860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a:spcBef>
                <a:spcPct val="50000"/>
              </a:spcBef>
              <a:defRPr/>
            </a:pPr>
            <a:endParaRPr lang="de-DE" smtClean="0"/>
          </a:p>
        </p:txBody>
      </p:sp>
      <p:pic>
        <p:nvPicPr>
          <p:cNvPr id="7" name="Picture 21" descr="HG_LOGO_70_ENG_K"/>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52425" y="5949950"/>
            <a:ext cx="1473200" cy="59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2435" name="Rectangle 3"/>
          <p:cNvSpPr>
            <a:spLocks noGrp="1" noChangeArrowheads="1"/>
          </p:cNvSpPr>
          <p:nvPr>
            <p:ph type="subTitle" idx="1"/>
          </p:nvPr>
        </p:nvSpPr>
        <p:spPr>
          <a:xfrm>
            <a:off x="292101" y="1363664"/>
            <a:ext cx="8520113" cy="485775"/>
          </a:xfrm>
        </p:spPr>
        <p:txBody>
          <a:bodyPr/>
          <a:lstStyle>
            <a:lvl1pPr marL="0" indent="0">
              <a:buFont typeface="Arial Black" pitchFamily="34" charset="0"/>
              <a:buNone/>
              <a:defRPr b="1">
                <a:solidFill>
                  <a:srgbClr val="F28E00"/>
                </a:solidFill>
              </a:defRPr>
            </a:lvl1pPr>
          </a:lstStyle>
          <a:p>
            <a:pPr lvl="0"/>
            <a:r>
              <a:rPr lang="en-GB" noProof="0" smtClean="0"/>
              <a:t>Untertitel durch Klicken bearbeiten</a:t>
            </a:r>
          </a:p>
        </p:txBody>
      </p:sp>
      <p:sp>
        <p:nvSpPr>
          <p:cNvPr id="402436" name="Rectangle 4"/>
          <p:cNvSpPr>
            <a:spLocks noGrp="1" noChangeArrowheads="1"/>
          </p:cNvSpPr>
          <p:nvPr>
            <p:ph type="ctrTitle" sz="quarter"/>
          </p:nvPr>
        </p:nvSpPr>
        <p:spPr>
          <a:xfrm>
            <a:off x="282576" y="1"/>
            <a:ext cx="8520113" cy="1266825"/>
          </a:xfrm>
        </p:spPr>
        <p:txBody>
          <a:bodyPr anchor="b"/>
          <a:lstStyle>
            <a:lvl1pPr>
              <a:lnSpc>
                <a:spcPct val="80000"/>
              </a:lnSpc>
              <a:defRPr sz="4000"/>
            </a:lvl1pPr>
          </a:lstStyle>
          <a:p>
            <a:pPr lvl="0"/>
            <a:r>
              <a:rPr lang="en-GB" noProof="0" smtClean="0"/>
              <a:t>TITELMASTER</a:t>
            </a:r>
            <a:br>
              <a:rPr lang="en-GB" noProof="0" smtClean="0"/>
            </a:br>
            <a:r>
              <a:rPr lang="en-GB" noProof="0" smtClean="0"/>
              <a:t>FORMAT </a:t>
            </a:r>
          </a:p>
        </p:txBody>
      </p:sp>
    </p:spTree>
    <p:extLst>
      <p:ext uri="{BB962C8B-B14F-4D97-AF65-F5344CB8AC3E}">
        <p14:creationId xmlns:p14="http://schemas.microsoft.com/office/powerpoint/2010/main" val="38076417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lvl2pPr>
              <a:defRPr sz="1800" baseline="0"/>
            </a:lvl2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Tree>
    <p:extLst>
      <p:ext uri="{BB962C8B-B14F-4D97-AF65-F5344CB8AC3E}">
        <p14:creationId xmlns:p14="http://schemas.microsoft.com/office/powerpoint/2010/main" val="99975444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1"/>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4"/>
            <a:ext cx="77724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de-DE" smtClean="0"/>
              <a:t>Textmasterformat bearbeiten</a:t>
            </a:r>
          </a:p>
        </p:txBody>
      </p:sp>
    </p:spTree>
    <p:extLst>
      <p:ext uri="{BB962C8B-B14F-4D97-AF65-F5344CB8AC3E}">
        <p14:creationId xmlns:p14="http://schemas.microsoft.com/office/powerpoint/2010/main" val="16718554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282575" y="977901"/>
            <a:ext cx="4183063" cy="4792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18038" y="977901"/>
            <a:ext cx="4184650" cy="4792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3992133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4"/>
            <a:ext cx="4040188" cy="639762"/>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4"/>
            <a:ext cx="4041775" cy="639762"/>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4933569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Tree>
    <p:extLst>
      <p:ext uri="{BB962C8B-B14F-4D97-AF65-F5344CB8AC3E}">
        <p14:creationId xmlns:p14="http://schemas.microsoft.com/office/powerpoint/2010/main" val="39468272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98132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1" y="27305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1" y="1435101"/>
            <a:ext cx="3008313"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de-DE" smtClean="0"/>
              <a:t>Textmasterformat bearbeiten</a:t>
            </a:r>
          </a:p>
        </p:txBody>
      </p:sp>
    </p:spTree>
    <p:extLst>
      <p:ext uri="{BB962C8B-B14F-4D97-AF65-F5344CB8AC3E}">
        <p14:creationId xmlns:p14="http://schemas.microsoft.com/office/powerpoint/2010/main" val="2354863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de-DE" smtClean="0"/>
              <a:t>Textmasterformat bearbeiten</a:t>
            </a:r>
          </a:p>
        </p:txBody>
      </p:sp>
    </p:spTree>
    <p:extLst>
      <p:ext uri="{BB962C8B-B14F-4D97-AF65-F5344CB8AC3E}">
        <p14:creationId xmlns:p14="http://schemas.microsoft.com/office/powerpoint/2010/main" val="9667042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8796122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80200" y="103189"/>
            <a:ext cx="2132013" cy="566737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282576" y="103189"/>
            <a:ext cx="6245225" cy="566737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9239234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el, Text und Inhalt">
    <p:spTree>
      <p:nvGrpSpPr>
        <p:cNvPr id="1" name=""/>
        <p:cNvGrpSpPr/>
        <p:nvPr/>
      </p:nvGrpSpPr>
      <p:grpSpPr>
        <a:xfrm>
          <a:off x="0" y="0"/>
          <a:ext cx="0" cy="0"/>
          <a:chOff x="0" y="0"/>
          <a:chExt cx="0" cy="0"/>
        </a:xfrm>
      </p:grpSpPr>
      <p:sp>
        <p:nvSpPr>
          <p:cNvPr id="2" name="Titel 1"/>
          <p:cNvSpPr>
            <a:spLocks noGrp="1"/>
          </p:cNvSpPr>
          <p:nvPr>
            <p:ph type="title"/>
          </p:nvPr>
        </p:nvSpPr>
        <p:spPr>
          <a:xfrm>
            <a:off x="650631" y="0"/>
            <a:ext cx="7772400" cy="1143000"/>
          </a:xfrm>
        </p:spPr>
        <p:txBody>
          <a:bodyPr/>
          <a:lstStyle/>
          <a:p>
            <a:r>
              <a:rPr lang="de-DE" smtClean="0"/>
              <a:t>Titelmasterformat durch Klicken bearbeiten</a:t>
            </a:r>
            <a:endParaRPr lang="de-DE"/>
          </a:p>
        </p:txBody>
      </p:sp>
      <p:sp>
        <p:nvSpPr>
          <p:cNvPr id="3" name="Textplatzhalter 2"/>
          <p:cNvSpPr>
            <a:spLocks noGrp="1"/>
          </p:cNvSpPr>
          <p:nvPr>
            <p:ph type="body" sz="half" idx="1"/>
          </p:nvPr>
        </p:nvSpPr>
        <p:spPr>
          <a:xfrm>
            <a:off x="685800" y="1268414"/>
            <a:ext cx="3815862" cy="4968875"/>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2338" y="1268414"/>
            <a:ext cx="3815862" cy="4968875"/>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e Placeholder 4"/>
          <p:cNvSpPr>
            <a:spLocks noGrp="1" noChangeArrowheads="1"/>
          </p:cNvSpPr>
          <p:nvPr>
            <p:ph type="dt" sz="half" idx="10"/>
          </p:nvPr>
        </p:nvSpPr>
        <p:spPr>
          <a:xfrm>
            <a:off x="6400800" y="6400800"/>
            <a:ext cx="1624013" cy="457200"/>
          </a:xfrm>
          <a:prstGeom prst="rect">
            <a:avLst/>
          </a:prstGeom>
        </p:spPr>
        <p:txBody>
          <a:bodyPr/>
          <a:lstStyle>
            <a:lvl1pPr>
              <a:defRPr/>
            </a:lvl1pPr>
          </a:lstStyle>
          <a:p>
            <a:pPr>
              <a:defRPr/>
            </a:pPr>
            <a:fld id="{2973266A-7FE4-42BA-97FD-7418E2B0B76C}" type="datetime1">
              <a:rPr lang="de-DE"/>
              <a:pPr>
                <a:defRPr/>
              </a:pPr>
              <a:t>11.09.2015</a:t>
            </a:fld>
            <a:endParaRPr lang="de-DE"/>
          </a:p>
        </p:txBody>
      </p:sp>
      <p:sp>
        <p:nvSpPr>
          <p:cNvPr id="6" name="Footer Placeholder 5"/>
          <p:cNvSpPr>
            <a:spLocks noGrp="1" noChangeArrowheads="1"/>
          </p:cNvSpPr>
          <p:nvPr>
            <p:ph type="ftr" sz="quarter" idx="11"/>
          </p:nvPr>
        </p:nvSpPr>
        <p:spPr>
          <a:xfrm>
            <a:off x="0" y="6400800"/>
            <a:ext cx="2743200" cy="457200"/>
          </a:xfrm>
          <a:prstGeom prst="rect">
            <a:avLst/>
          </a:prstGeom>
        </p:spPr>
        <p:txBody>
          <a:bodyPr/>
          <a:lstStyle>
            <a:lvl1pPr>
              <a:defRPr/>
            </a:lvl1pPr>
          </a:lstStyle>
          <a:p>
            <a:pPr>
              <a:defRPr/>
            </a:pPr>
            <a:r>
              <a:rPr lang="de-DE"/>
              <a:t>Detlef Reschke</a:t>
            </a:r>
          </a:p>
        </p:txBody>
      </p:sp>
      <p:sp>
        <p:nvSpPr>
          <p:cNvPr id="7" name="Slide Number Placeholder 6"/>
          <p:cNvSpPr>
            <a:spLocks noGrp="1" noChangeArrowheads="1"/>
          </p:cNvSpPr>
          <p:nvPr>
            <p:ph type="sldNum" sz="quarter" idx="12"/>
          </p:nvPr>
        </p:nvSpPr>
        <p:spPr>
          <a:xfrm>
            <a:off x="7948613" y="6400800"/>
            <a:ext cx="1195387" cy="457200"/>
          </a:xfrm>
          <a:prstGeom prst="rect">
            <a:avLst/>
          </a:prstGeom>
        </p:spPr>
        <p:txBody>
          <a:bodyPr/>
          <a:lstStyle>
            <a:lvl1pPr>
              <a:defRPr/>
            </a:lvl1pPr>
          </a:lstStyle>
          <a:p>
            <a:pPr>
              <a:defRPr/>
            </a:pPr>
            <a:fld id="{0B865B39-35AD-4692-A62B-77F33465005E}" type="slidenum">
              <a:rPr lang="de-DE"/>
              <a:pPr>
                <a:defRPr/>
              </a:pPr>
              <a:t>‹Nr.›</a:t>
            </a:fld>
            <a:endParaRPr lang="de-DE">
              <a:latin typeface="Times New Roman" pitchFamily="18" charset="0"/>
            </a:endParaRPr>
          </a:p>
        </p:txBody>
      </p:sp>
    </p:spTree>
    <p:extLst>
      <p:ext uri="{BB962C8B-B14F-4D97-AF65-F5344CB8AC3E}">
        <p14:creationId xmlns:p14="http://schemas.microsoft.com/office/powerpoint/2010/main" val="4648771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5891267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581230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9044365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1125" y="1344613"/>
            <a:ext cx="4038600" cy="19208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302125" y="1344613"/>
            <a:ext cx="4038600" cy="19208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463660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31842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786391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69100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3657448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0616409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458400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83325" y="177800"/>
            <a:ext cx="2057400" cy="308768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11125" y="177800"/>
            <a:ext cx="6019800" cy="30876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181886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5705587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6062130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4349007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1125" y="1344613"/>
            <a:ext cx="4038600" cy="19208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302125" y="1344613"/>
            <a:ext cx="4038600" cy="19208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760001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589255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0186404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71944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90372279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72572036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8701060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83325" y="177800"/>
            <a:ext cx="2057400" cy="308768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11125" y="177800"/>
            <a:ext cx="6019800" cy="30876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6390097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R.L. Geng, 7/23/2011</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SRF2011 Tutorial @ ANL</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DE08BE1-93DD-7547-9090-0AAB87ECAAFC}" type="slidenum">
              <a:rPr lang="en-US" smtClean="0">
                <a:solidFill>
                  <a:prstClr val="black">
                    <a:tint val="75000"/>
                  </a:prstClr>
                </a:solidFill>
              </a:rPr>
              <a:pPr/>
              <a:t>‹Nr.›</a:t>
            </a:fld>
            <a:endParaRPr lang="en-US">
              <a:solidFill>
                <a:prstClr val="black">
                  <a:tint val="75000"/>
                </a:prstClr>
              </a:solidFill>
            </a:endParaRPr>
          </a:p>
        </p:txBody>
      </p:sp>
    </p:spTree>
    <p:extLst>
      <p:ext uri="{BB962C8B-B14F-4D97-AF65-F5344CB8AC3E}">
        <p14:creationId xmlns:p14="http://schemas.microsoft.com/office/powerpoint/2010/main" val="347502492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R.L. Geng, 7/23/2011</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SRF2011 Tutorial @ ANL</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DE08BE1-93DD-7547-9090-0AAB87ECAAFC}" type="slidenum">
              <a:rPr lang="en-US" smtClean="0">
                <a:solidFill>
                  <a:prstClr val="black">
                    <a:tint val="75000"/>
                  </a:prstClr>
                </a:solidFill>
              </a:rPr>
              <a:pPr/>
              <a:t>‹Nr.›</a:t>
            </a:fld>
            <a:endParaRPr lang="en-US">
              <a:solidFill>
                <a:prstClr val="black">
                  <a:tint val="75000"/>
                </a:prstClr>
              </a:solidFill>
            </a:endParaRPr>
          </a:p>
        </p:txBody>
      </p:sp>
    </p:spTree>
    <p:extLst>
      <p:ext uri="{BB962C8B-B14F-4D97-AF65-F5344CB8AC3E}">
        <p14:creationId xmlns:p14="http://schemas.microsoft.com/office/powerpoint/2010/main" val="357863314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solidFill>
                  <a:prstClr val="black">
                    <a:tint val="75000"/>
                  </a:prstClr>
                </a:solidFill>
              </a:rPr>
              <a:t>R.L. Geng, 7/23/2011</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SRF2011 Tutorial @ ANL</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DE08BE1-93DD-7547-9090-0AAB87ECAAFC}" type="slidenum">
              <a:rPr lang="en-US" smtClean="0">
                <a:solidFill>
                  <a:prstClr val="black">
                    <a:tint val="75000"/>
                  </a:prstClr>
                </a:solidFill>
              </a:rPr>
              <a:pPr/>
              <a:t>‹Nr.›</a:t>
            </a:fld>
            <a:endParaRPr lang="en-US">
              <a:solidFill>
                <a:prstClr val="black">
                  <a:tint val="75000"/>
                </a:prstClr>
              </a:solidFill>
            </a:endParaRPr>
          </a:p>
        </p:txBody>
      </p:sp>
    </p:spTree>
    <p:extLst>
      <p:ext uri="{BB962C8B-B14F-4D97-AF65-F5344CB8AC3E}">
        <p14:creationId xmlns:p14="http://schemas.microsoft.com/office/powerpoint/2010/main" val="228681627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solidFill>
                  <a:prstClr val="black">
                    <a:tint val="75000"/>
                  </a:prstClr>
                </a:solidFill>
              </a:rPr>
              <a:t>R.L. Geng, 7/23/2011</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SRF2011 Tutorial @ ANL</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DE08BE1-93DD-7547-9090-0AAB87ECAAFC}" type="slidenum">
              <a:rPr lang="en-US" smtClean="0">
                <a:solidFill>
                  <a:prstClr val="black">
                    <a:tint val="75000"/>
                  </a:prstClr>
                </a:solidFill>
              </a:rPr>
              <a:pPr/>
              <a:t>‹Nr.›</a:t>
            </a:fld>
            <a:endParaRPr lang="en-US">
              <a:solidFill>
                <a:prstClr val="black">
                  <a:tint val="75000"/>
                </a:prstClr>
              </a:solidFill>
            </a:endParaRPr>
          </a:p>
        </p:txBody>
      </p:sp>
    </p:spTree>
    <p:extLst>
      <p:ext uri="{BB962C8B-B14F-4D97-AF65-F5344CB8AC3E}">
        <p14:creationId xmlns:p14="http://schemas.microsoft.com/office/powerpoint/2010/main" val="17841387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solidFill>
                  <a:prstClr val="black">
                    <a:tint val="75000"/>
                  </a:prstClr>
                </a:solidFill>
              </a:rPr>
              <a:t>R.L. Geng, 7/23/2011</a:t>
            </a:r>
            <a:endParaRPr lang="en-US">
              <a:solidFill>
                <a:prstClr val="black">
                  <a:tint val="75000"/>
                </a:prstClr>
              </a:solidFill>
            </a:endParaRPr>
          </a:p>
        </p:txBody>
      </p:sp>
      <p:sp>
        <p:nvSpPr>
          <p:cNvPr id="8" name="Footer Placeholder 7"/>
          <p:cNvSpPr>
            <a:spLocks noGrp="1"/>
          </p:cNvSpPr>
          <p:nvPr>
            <p:ph type="ftr" sz="quarter" idx="11"/>
          </p:nvPr>
        </p:nvSpPr>
        <p:spPr/>
        <p:txBody>
          <a:bodyPr/>
          <a:lstStyle/>
          <a:p>
            <a:r>
              <a:rPr lang="en-US" smtClean="0">
                <a:solidFill>
                  <a:prstClr val="black">
                    <a:tint val="75000"/>
                  </a:prstClr>
                </a:solidFill>
              </a:rPr>
              <a:t>SRF2011 Tutorial @ ANL</a:t>
            </a: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DE08BE1-93DD-7547-9090-0AAB87ECAAFC}" type="slidenum">
              <a:rPr lang="en-US" smtClean="0">
                <a:solidFill>
                  <a:prstClr val="black">
                    <a:tint val="75000"/>
                  </a:prstClr>
                </a:solidFill>
              </a:rPr>
              <a:pPr/>
              <a:t>‹Nr.›</a:t>
            </a:fld>
            <a:endParaRPr lang="en-US">
              <a:solidFill>
                <a:prstClr val="black">
                  <a:tint val="75000"/>
                </a:prstClr>
              </a:solidFill>
            </a:endParaRPr>
          </a:p>
        </p:txBody>
      </p:sp>
    </p:spTree>
    <p:extLst>
      <p:ext uri="{BB962C8B-B14F-4D97-AF65-F5344CB8AC3E}">
        <p14:creationId xmlns:p14="http://schemas.microsoft.com/office/powerpoint/2010/main" val="11431757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solidFill>
                  <a:prstClr val="black">
                    <a:tint val="75000"/>
                  </a:prstClr>
                </a:solidFill>
              </a:rPr>
              <a:t>R.L. Geng, 7/23/2011</a:t>
            </a:r>
            <a:endParaRPr lang="en-US">
              <a:solidFill>
                <a:prstClr val="black">
                  <a:tint val="75000"/>
                </a:prstClr>
              </a:solidFill>
            </a:endParaRPr>
          </a:p>
        </p:txBody>
      </p:sp>
      <p:sp>
        <p:nvSpPr>
          <p:cNvPr id="4" name="Footer Placeholder 3"/>
          <p:cNvSpPr>
            <a:spLocks noGrp="1"/>
          </p:cNvSpPr>
          <p:nvPr>
            <p:ph type="ftr" sz="quarter" idx="11"/>
          </p:nvPr>
        </p:nvSpPr>
        <p:spPr/>
        <p:txBody>
          <a:bodyPr/>
          <a:lstStyle/>
          <a:p>
            <a:r>
              <a:rPr lang="en-US" smtClean="0">
                <a:solidFill>
                  <a:prstClr val="black">
                    <a:tint val="75000"/>
                  </a:prstClr>
                </a:solidFill>
              </a:rPr>
              <a:t>SRF2011 Tutorial @ ANL</a:t>
            </a: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DE08BE1-93DD-7547-9090-0AAB87ECAAFC}" type="slidenum">
              <a:rPr lang="en-US" smtClean="0">
                <a:solidFill>
                  <a:prstClr val="black">
                    <a:tint val="75000"/>
                  </a:prstClr>
                </a:solidFill>
              </a:rPr>
              <a:pPr/>
              <a:t>‹Nr.›</a:t>
            </a:fld>
            <a:endParaRPr lang="en-US">
              <a:solidFill>
                <a:prstClr val="black">
                  <a:tint val="75000"/>
                </a:prstClr>
              </a:solidFill>
            </a:endParaRPr>
          </a:p>
        </p:txBody>
      </p:sp>
    </p:spTree>
    <p:extLst>
      <p:ext uri="{BB962C8B-B14F-4D97-AF65-F5344CB8AC3E}">
        <p14:creationId xmlns:p14="http://schemas.microsoft.com/office/powerpoint/2010/main" val="166401491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solidFill>
                  <a:prstClr val="black">
                    <a:tint val="75000"/>
                  </a:prstClr>
                </a:solidFill>
              </a:rPr>
              <a:t>R.L. Geng, 7/23/2011</a:t>
            </a:r>
            <a:endParaRPr lang="en-US">
              <a:solidFill>
                <a:prstClr val="black">
                  <a:tint val="75000"/>
                </a:prstClr>
              </a:solidFill>
            </a:endParaRPr>
          </a:p>
        </p:txBody>
      </p:sp>
      <p:sp>
        <p:nvSpPr>
          <p:cNvPr id="3" name="Footer Placeholder 2"/>
          <p:cNvSpPr>
            <a:spLocks noGrp="1"/>
          </p:cNvSpPr>
          <p:nvPr>
            <p:ph type="ftr" sz="quarter" idx="11"/>
          </p:nvPr>
        </p:nvSpPr>
        <p:spPr/>
        <p:txBody>
          <a:bodyPr/>
          <a:lstStyle/>
          <a:p>
            <a:r>
              <a:rPr lang="en-US" smtClean="0">
                <a:solidFill>
                  <a:prstClr val="black">
                    <a:tint val="75000"/>
                  </a:prstClr>
                </a:solidFill>
              </a:rPr>
              <a:t>SRF2011 Tutorial @ ANL</a:t>
            </a: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DE08BE1-93DD-7547-9090-0AAB87ECAAFC}" type="slidenum">
              <a:rPr lang="en-US" smtClean="0">
                <a:solidFill>
                  <a:prstClr val="black">
                    <a:tint val="75000"/>
                  </a:prstClr>
                </a:solidFill>
              </a:rPr>
              <a:pPr/>
              <a:t>‹Nr.›</a:t>
            </a:fld>
            <a:endParaRPr lang="en-US">
              <a:solidFill>
                <a:prstClr val="black">
                  <a:tint val="75000"/>
                </a:prstClr>
              </a:solidFill>
            </a:endParaRPr>
          </a:p>
        </p:txBody>
      </p:sp>
    </p:spTree>
    <p:extLst>
      <p:ext uri="{BB962C8B-B14F-4D97-AF65-F5344CB8AC3E}">
        <p14:creationId xmlns:p14="http://schemas.microsoft.com/office/powerpoint/2010/main" val="116035374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solidFill>
                  <a:prstClr val="black">
                    <a:tint val="75000"/>
                  </a:prstClr>
                </a:solidFill>
              </a:rPr>
              <a:t>R.L. Geng, 7/23/2011</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SRF2011 Tutorial @ ANL</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DE08BE1-93DD-7547-9090-0AAB87ECAAFC}" type="slidenum">
              <a:rPr lang="en-US" smtClean="0">
                <a:solidFill>
                  <a:prstClr val="black">
                    <a:tint val="75000"/>
                  </a:prstClr>
                </a:solidFill>
              </a:rPr>
              <a:pPr/>
              <a:t>‹Nr.›</a:t>
            </a:fld>
            <a:endParaRPr lang="en-US">
              <a:solidFill>
                <a:prstClr val="black">
                  <a:tint val="75000"/>
                </a:prstClr>
              </a:solidFill>
            </a:endParaRPr>
          </a:p>
        </p:txBody>
      </p:sp>
    </p:spTree>
    <p:extLst>
      <p:ext uri="{BB962C8B-B14F-4D97-AF65-F5344CB8AC3E}">
        <p14:creationId xmlns:p14="http://schemas.microsoft.com/office/powerpoint/2010/main" val="324236499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solidFill>
                  <a:prstClr val="black">
                    <a:tint val="75000"/>
                  </a:prstClr>
                </a:solidFill>
              </a:rPr>
              <a:t>R.L. Geng, 7/23/2011</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SRF2011 Tutorial @ ANL</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DE08BE1-93DD-7547-9090-0AAB87ECAAFC}" type="slidenum">
              <a:rPr lang="en-US" smtClean="0">
                <a:solidFill>
                  <a:prstClr val="black">
                    <a:tint val="75000"/>
                  </a:prstClr>
                </a:solidFill>
              </a:rPr>
              <a:pPr/>
              <a:t>‹Nr.›</a:t>
            </a:fld>
            <a:endParaRPr lang="en-US">
              <a:solidFill>
                <a:prstClr val="black">
                  <a:tint val="75000"/>
                </a:prstClr>
              </a:solidFill>
            </a:endParaRPr>
          </a:p>
        </p:txBody>
      </p:sp>
    </p:spTree>
    <p:extLst>
      <p:ext uri="{BB962C8B-B14F-4D97-AF65-F5344CB8AC3E}">
        <p14:creationId xmlns:p14="http://schemas.microsoft.com/office/powerpoint/2010/main" val="332246796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R.L. Geng, 7/23/2011</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SRF2011 Tutorial @ ANL</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DE08BE1-93DD-7547-9090-0AAB87ECAAFC}" type="slidenum">
              <a:rPr lang="en-US" smtClean="0">
                <a:solidFill>
                  <a:prstClr val="black">
                    <a:tint val="75000"/>
                  </a:prstClr>
                </a:solidFill>
              </a:rPr>
              <a:pPr/>
              <a:t>‹Nr.›</a:t>
            </a:fld>
            <a:endParaRPr lang="en-US">
              <a:solidFill>
                <a:prstClr val="black">
                  <a:tint val="75000"/>
                </a:prstClr>
              </a:solidFill>
            </a:endParaRPr>
          </a:p>
        </p:txBody>
      </p:sp>
    </p:spTree>
    <p:extLst>
      <p:ext uri="{BB962C8B-B14F-4D97-AF65-F5344CB8AC3E}">
        <p14:creationId xmlns:p14="http://schemas.microsoft.com/office/powerpoint/2010/main" val="93331923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R.L. Geng, 7/23/2011</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SRF2011 Tutorial @ ANL</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DE08BE1-93DD-7547-9090-0AAB87ECAAFC}" type="slidenum">
              <a:rPr lang="en-US" smtClean="0">
                <a:solidFill>
                  <a:prstClr val="black">
                    <a:tint val="75000"/>
                  </a:prstClr>
                </a:solidFill>
              </a:rPr>
              <a:pPr/>
              <a:t>‹Nr.›</a:t>
            </a:fld>
            <a:endParaRPr lang="en-US">
              <a:solidFill>
                <a:prstClr val="black">
                  <a:tint val="75000"/>
                </a:prstClr>
              </a:solidFill>
            </a:endParaRPr>
          </a:p>
        </p:txBody>
      </p:sp>
    </p:spTree>
    <p:extLst>
      <p:ext uri="{BB962C8B-B14F-4D97-AF65-F5344CB8AC3E}">
        <p14:creationId xmlns:p14="http://schemas.microsoft.com/office/powerpoint/2010/main" val="39285077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6"/>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lvl1pPr>
              <a:defRPr/>
            </a:lvl1pPr>
          </a:lstStyle>
          <a:p>
            <a:fld id="{C5B61D89-18CF-408E-920B-C9BE6D9D48C7}" type="datetime1">
              <a:rPr lang="de-DE">
                <a:solidFill>
                  <a:srgbClr val="000000"/>
                </a:solidFill>
              </a:rPr>
              <a:pPr/>
              <a:t>11.09.2015</a:t>
            </a:fld>
            <a:endParaRPr lang="de-DE">
              <a:solidFill>
                <a:srgbClr val="000000"/>
              </a:solidFill>
            </a:endParaRPr>
          </a:p>
        </p:txBody>
      </p:sp>
      <p:sp>
        <p:nvSpPr>
          <p:cNvPr id="5" name="Fußzeilenplatzhalter 4"/>
          <p:cNvSpPr>
            <a:spLocks noGrp="1"/>
          </p:cNvSpPr>
          <p:nvPr>
            <p:ph type="ftr" sz="quarter" idx="11"/>
          </p:nvPr>
        </p:nvSpPr>
        <p:spPr/>
        <p:txBody>
          <a:bodyPr/>
          <a:lstStyle>
            <a:lvl1pPr>
              <a:defRPr/>
            </a:lvl1pPr>
          </a:lstStyle>
          <a:p>
            <a:r>
              <a:rPr lang="de-DE">
                <a:solidFill>
                  <a:srgbClr val="000000"/>
                </a:solidFill>
              </a:rPr>
              <a:t>Lutz Lilje DESY</a:t>
            </a:r>
          </a:p>
        </p:txBody>
      </p:sp>
      <p:sp>
        <p:nvSpPr>
          <p:cNvPr id="6" name="Foliennummernplatzhalter 5"/>
          <p:cNvSpPr>
            <a:spLocks noGrp="1"/>
          </p:cNvSpPr>
          <p:nvPr>
            <p:ph type="sldNum" sz="quarter" idx="12"/>
          </p:nvPr>
        </p:nvSpPr>
        <p:spPr/>
        <p:txBody>
          <a:bodyPr/>
          <a:lstStyle>
            <a:lvl1pPr>
              <a:defRPr/>
            </a:lvl1pPr>
          </a:lstStyle>
          <a:p>
            <a:fld id="{3F6DF5FB-D1B6-48FA-A102-EF07F2E3E151}" type="slidenum">
              <a:rPr lang="de-DE">
                <a:solidFill>
                  <a:srgbClr val="000000"/>
                </a:solidFill>
              </a:rPr>
              <a:pPr/>
              <a:t>‹Nr.›</a:t>
            </a:fld>
            <a:endParaRPr lang="de-DE">
              <a:solidFill>
                <a:srgbClr val="000000"/>
              </a:solidFill>
              <a:latin typeface="Times New Roman" pitchFamily="18" charset="0"/>
            </a:endParaRPr>
          </a:p>
        </p:txBody>
      </p:sp>
    </p:spTree>
    <p:extLst>
      <p:ext uri="{BB962C8B-B14F-4D97-AF65-F5344CB8AC3E}">
        <p14:creationId xmlns:p14="http://schemas.microsoft.com/office/powerpoint/2010/main" val="252936198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lvl1pPr>
              <a:defRPr/>
            </a:lvl1pPr>
          </a:lstStyle>
          <a:p>
            <a:fld id="{F6CB75AC-6B39-4177-BF1C-B59CAA5DCD97}" type="datetime1">
              <a:rPr lang="de-DE">
                <a:solidFill>
                  <a:srgbClr val="000000"/>
                </a:solidFill>
              </a:rPr>
              <a:pPr/>
              <a:t>11.09.2015</a:t>
            </a:fld>
            <a:endParaRPr lang="de-DE">
              <a:solidFill>
                <a:srgbClr val="000000"/>
              </a:solidFill>
            </a:endParaRPr>
          </a:p>
        </p:txBody>
      </p:sp>
      <p:sp>
        <p:nvSpPr>
          <p:cNvPr id="5" name="Fußzeilenplatzhalter 4"/>
          <p:cNvSpPr>
            <a:spLocks noGrp="1"/>
          </p:cNvSpPr>
          <p:nvPr>
            <p:ph type="ftr" sz="quarter" idx="11"/>
          </p:nvPr>
        </p:nvSpPr>
        <p:spPr/>
        <p:txBody>
          <a:bodyPr/>
          <a:lstStyle>
            <a:lvl1pPr>
              <a:defRPr/>
            </a:lvl1pPr>
          </a:lstStyle>
          <a:p>
            <a:r>
              <a:rPr lang="de-DE">
                <a:solidFill>
                  <a:srgbClr val="000000"/>
                </a:solidFill>
              </a:rPr>
              <a:t>Lutz Lilje DESY</a:t>
            </a:r>
          </a:p>
        </p:txBody>
      </p:sp>
      <p:sp>
        <p:nvSpPr>
          <p:cNvPr id="6" name="Foliennummernplatzhalter 5"/>
          <p:cNvSpPr>
            <a:spLocks noGrp="1"/>
          </p:cNvSpPr>
          <p:nvPr>
            <p:ph type="sldNum" sz="quarter" idx="12"/>
          </p:nvPr>
        </p:nvSpPr>
        <p:spPr/>
        <p:txBody>
          <a:bodyPr/>
          <a:lstStyle>
            <a:lvl1pPr>
              <a:defRPr/>
            </a:lvl1pPr>
          </a:lstStyle>
          <a:p>
            <a:fld id="{3AF89DF0-8969-4300-A4E6-6C60D5461125}" type="slidenum">
              <a:rPr lang="de-DE">
                <a:solidFill>
                  <a:srgbClr val="000000"/>
                </a:solidFill>
              </a:rPr>
              <a:pPr/>
              <a:t>‹Nr.›</a:t>
            </a:fld>
            <a:endParaRPr lang="de-DE">
              <a:solidFill>
                <a:srgbClr val="000000"/>
              </a:solidFill>
              <a:latin typeface="Times New Roman" pitchFamily="18" charset="0"/>
            </a:endParaRPr>
          </a:p>
        </p:txBody>
      </p:sp>
    </p:spTree>
    <p:extLst>
      <p:ext uri="{BB962C8B-B14F-4D97-AF65-F5344CB8AC3E}">
        <p14:creationId xmlns:p14="http://schemas.microsoft.com/office/powerpoint/2010/main" val="342599187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435" y="4406901"/>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435"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Datumsplatzhalter 3"/>
          <p:cNvSpPr>
            <a:spLocks noGrp="1"/>
          </p:cNvSpPr>
          <p:nvPr>
            <p:ph type="dt" sz="half" idx="10"/>
          </p:nvPr>
        </p:nvSpPr>
        <p:spPr/>
        <p:txBody>
          <a:bodyPr/>
          <a:lstStyle>
            <a:lvl1pPr>
              <a:defRPr/>
            </a:lvl1pPr>
          </a:lstStyle>
          <a:p>
            <a:fld id="{57FCD131-AB2D-4A70-8AD1-E2DA85E731B4}" type="datetime1">
              <a:rPr lang="de-DE">
                <a:solidFill>
                  <a:srgbClr val="000000"/>
                </a:solidFill>
              </a:rPr>
              <a:pPr/>
              <a:t>11.09.2015</a:t>
            </a:fld>
            <a:endParaRPr lang="de-DE">
              <a:solidFill>
                <a:srgbClr val="000000"/>
              </a:solidFill>
            </a:endParaRPr>
          </a:p>
        </p:txBody>
      </p:sp>
      <p:sp>
        <p:nvSpPr>
          <p:cNvPr id="5" name="Fußzeilenplatzhalter 4"/>
          <p:cNvSpPr>
            <a:spLocks noGrp="1"/>
          </p:cNvSpPr>
          <p:nvPr>
            <p:ph type="ftr" sz="quarter" idx="11"/>
          </p:nvPr>
        </p:nvSpPr>
        <p:spPr/>
        <p:txBody>
          <a:bodyPr/>
          <a:lstStyle>
            <a:lvl1pPr>
              <a:defRPr/>
            </a:lvl1pPr>
          </a:lstStyle>
          <a:p>
            <a:r>
              <a:rPr lang="de-DE">
                <a:solidFill>
                  <a:srgbClr val="000000"/>
                </a:solidFill>
              </a:rPr>
              <a:t>Lutz Lilje DESY</a:t>
            </a:r>
          </a:p>
        </p:txBody>
      </p:sp>
      <p:sp>
        <p:nvSpPr>
          <p:cNvPr id="6" name="Foliennummernplatzhalter 5"/>
          <p:cNvSpPr>
            <a:spLocks noGrp="1"/>
          </p:cNvSpPr>
          <p:nvPr>
            <p:ph type="sldNum" sz="quarter" idx="12"/>
          </p:nvPr>
        </p:nvSpPr>
        <p:spPr/>
        <p:txBody>
          <a:bodyPr/>
          <a:lstStyle>
            <a:lvl1pPr>
              <a:defRPr/>
            </a:lvl1pPr>
          </a:lstStyle>
          <a:p>
            <a:fld id="{F6C68CA8-5EC5-4110-8C61-B99672F5ABF7}" type="slidenum">
              <a:rPr lang="de-DE">
                <a:solidFill>
                  <a:srgbClr val="000000"/>
                </a:solidFill>
              </a:rPr>
              <a:pPr/>
              <a:t>‹Nr.›</a:t>
            </a:fld>
            <a:endParaRPr lang="de-DE">
              <a:solidFill>
                <a:srgbClr val="000000"/>
              </a:solidFill>
              <a:latin typeface="Times New Roman" pitchFamily="18" charset="0"/>
            </a:endParaRPr>
          </a:p>
        </p:txBody>
      </p:sp>
    </p:spTree>
    <p:extLst>
      <p:ext uri="{BB962C8B-B14F-4D97-AF65-F5344CB8AC3E}">
        <p14:creationId xmlns:p14="http://schemas.microsoft.com/office/powerpoint/2010/main" val="208441182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685800" y="1981200"/>
            <a:ext cx="3815862"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2338" y="1981200"/>
            <a:ext cx="3815862"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lvl1pPr>
              <a:defRPr/>
            </a:lvl1pPr>
          </a:lstStyle>
          <a:p>
            <a:fld id="{77B8403D-03CB-4A0D-A450-71E859370A0F}" type="datetime1">
              <a:rPr lang="de-DE">
                <a:solidFill>
                  <a:srgbClr val="000000"/>
                </a:solidFill>
              </a:rPr>
              <a:pPr/>
              <a:t>11.09.2015</a:t>
            </a:fld>
            <a:endParaRPr lang="de-DE">
              <a:solidFill>
                <a:srgbClr val="000000"/>
              </a:solidFill>
            </a:endParaRPr>
          </a:p>
        </p:txBody>
      </p:sp>
      <p:sp>
        <p:nvSpPr>
          <p:cNvPr id="6" name="Fußzeilenplatzhalter 5"/>
          <p:cNvSpPr>
            <a:spLocks noGrp="1"/>
          </p:cNvSpPr>
          <p:nvPr>
            <p:ph type="ftr" sz="quarter" idx="11"/>
          </p:nvPr>
        </p:nvSpPr>
        <p:spPr/>
        <p:txBody>
          <a:bodyPr/>
          <a:lstStyle>
            <a:lvl1pPr>
              <a:defRPr/>
            </a:lvl1pPr>
          </a:lstStyle>
          <a:p>
            <a:r>
              <a:rPr lang="de-DE">
                <a:solidFill>
                  <a:srgbClr val="000000"/>
                </a:solidFill>
              </a:rPr>
              <a:t>Lutz Lilje DESY</a:t>
            </a:r>
          </a:p>
        </p:txBody>
      </p:sp>
      <p:sp>
        <p:nvSpPr>
          <p:cNvPr id="7" name="Foliennummernplatzhalter 6"/>
          <p:cNvSpPr>
            <a:spLocks noGrp="1"/>
          </p:cNvSpPr>
          <p:nvPr>
            <p:ph type="sldNum" sz="quarter" idx="12"/>
          </p:nvPr>
        </p:nvSpPr>
        <p:spPr/>
        <p:txBody>
          <a:bodyPr/>
          <a:lstStyle>
            <a:lvl1pPr>
              <a:defRPr/>
            </a:lvl1pPr>
          </a:lstStyle>
          <a:p>
            <a:fld id="{3BD1F541-A664-4A17-9C44-7E5705B8B41C}" type="slidenum">
              <a:rPr lang="de-DE">
                <a:solidFill>
                  <a:srgbClr val="000000"/>
                </a:solidFill>
              </a:rPr>
              <a:pPr/>
              <a:t>‹Nr.›</a:t>
            </a:fld>
            <a:endParaRPr lang="de-DE">
              <a:solidFill>
                <a:srgbClr val="000000"/>
              </a:solidFill>
              <a:latin typeface="Times New Roman" pitchFamily="18" charset="0"/>
            </a:endParaRPr>
          </a:p>
        </p:txBody>
      </p:sp>
    </p:spTree>
    <p:extLst>
      <p:ext uri="{BB962C8B-B14F-4D97-AF65-F5344CB8AC3E}">
        <p14:creationId xmlns:p14="http://schemas.microsoft.com/office/powerpoint/2010/main" val="250102586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066"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066"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270" y="1535113"/>
            <a:ext cx="4041531"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270" y="2174875"/>
            <a:ext cx="4041531"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lvl1pPr>
              <a:defRPr/>
            </a:lvl1pPr>
          </a:lstStyle>
          <a:p>
            <a:fld id="{3A9F28D4-1F4E-4394-BB90-D0DF6C532D3D}" type="datetime1">
              <a:rPr lang="de-DE">
                <a:solidFill>
                  <a:srgbClr val="000000"/>
                </a:solidFill>
              </a:rPr>
              <a:pPr/>
              <a:t>11.09.2015</a:t>
            </a:fld>
            <a:endParaRPr lang="de-DE">
              <a:solidFill>
                <a:srgbClr val="000000"/>
              </a:solidFill>
            </a:endParaRPr>
          </a:p>
        </p:txBody>
      </p:sp>
      <p:sp>
        <p:nvSpPr>
          <p:cNvPr id="8" name="Fußzeilenplatzhalter 7"/>
          <p:cNvSpPr>
            <a:spLocks noGrp="1"/>
          </p:cNvSpPr>
          <p:nvPr>
            <p:ph type="ftr" sz="quarter" idx="11"/>
          </p:nvPr>
        </p:nvSpPr>
        <p:spPr/>
        <p:txBody>
          <a:bodyPr/>
          <a:lstStyle>
            <a:lvl1pPr>
              <a:defRPr/>
            </a:lvl1pPr>
          </a:lstStyle>
          <a:p>
            <a:r>
              <a:rPr lang="de-DE">
                <a:solidFill>
                  <a:srgbClr val="000000"/>
                </a:solidFill>
              </a:rPr>
              <a:t>Lutz Lilje DESY</a:t>
            </a:r>
          </a:p>
        </p:txBody>
      </p:sp>
      <p:sp>
        <p:nvSpPr>
          <p:cNvPr id="9" name="Foliennummernplatzhalter 8"/>
          <p:cNvSpPr>
            <a:spLocks noGrp="1"/>
          </p:cNvSpPr>
          <p:nvPr>
            <p:ph type="sldNum" sz="quarter" idx="12"/>
          </p:nvPr>
        </p:nvSpPr>
        <p:spPr/>
        <p:txBody>
          <a:bodyPr/>
          <a:lstStyle>
            <a:lvl1pPr>
              <a:defRPr/>
            </a:lvl1pPr>
          </a:lstStyle>
          <a:p>
            <a:fld id="{8C96E872-8817-4F05-B1DE-E5D785BC428E}" type="slidenum">
              <a:rPr lang="de-DE">
                <a:solidFill>
                  <a:srgbClr val="000000"/>
                </a:solidFill>
              </a:rPr>
              <a:pPr/>
              <a:t>‹Nr.›</a:t>
            </a:fld>
            <a:endParaRPr lang="de-DE">
              <a:solidFill>
                <a:srgbClr val="000000"/>
              </a:solidFill>
              <a:latin typeface="Times New Roman" pitchFamily="18" charset="0"/>
            </a:endParaRPr>
          </a:p>
        </p:txBody>
      </p:sp>
    </p:spTree>
    <p:extLst>
      <p:ext uri="{BB962C8B-B14F-4D97-AF65-F5344CB8AC3E}">
        <p14:creationId xmlns:p14="http://schemas.microsoft.com/office/powerpoint/2010/main" val="10972688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lvl1pPr>
              <a:defRPr/>
            </a:lvl1pPr>
          </a:lstStyle>
          <a:p>
            <a:fld id="{6C5D289B-7EEB-48CB-AB47-F6C28543B621}" type="datetime1">
              <a:rPr lang="de-DE">
                <a:solidFill>
                  <a:srgbClr val="000000"/>
                </a:solidFill>
              </a:rPr>
              <a:pPr/>
              <a:t>11.09.2015</a:t>
            </a:fld>
            <a:endParaRPr lang="de-DE">
              <a:solidFill>
                <a:srgbClr val="000000"/>
              </a:solidFill>
            </a:endParaRPr>
          </a:p>
        </p:txBody>
      </p:sp>
      <p:sp>
        <p:nvSpPr>
          <p:cNvPr id="4" name="Fußzeilenplatzhalter 3"/>
          <p:cNvSpPr>
            <a:spLocks noGrp="1"/>
          </p:cNvSpPr>
          <p:nvPr>
            <p:ph type="ftr" sz="quarter" idx="11"/>
          </p:nvPr>
        </p:nvSpPr>
        <p:spPr/>
        <p:txBody>
          <a:bodyPr/>
          <a:lstStyle>
            <a:lvl1pPr>
              <a:defRPr/>
            </a:lvl1pPr>
          </a:lstStyle>
          <a:p>
            <a:r>
              <a:rPr lang="de-DE">
                <a:solidFill>
                  <a:srgbClr val="000000"/>
                </a:solidFill>
              </a:rPr>
              <a:t>Lutz Lilje DESY</a:t>
            </a:r>
          </a:p>
        </p:txBody>
      </p:sp>
      <p:sp>
        <p:nvSpPr>
          <p:cNvPr id="5" name="Foliennummernplatzhalter 4"/>
          <p:cNvSpPr>
            <a:spLocks noGrp="1"/>
          </p:cNvSpPr>
          <p:nvPr>
            <p:ph type="sldNum" sz="quarter" idx="12"/>
          </p:nvPr>
        </p:nvSpPr>
        <p:spPr/>
        <p:txBody>
          <a:bodyPr/>
          <a:lstStyle>
            <a:lvl1pPr>
              <a:defRPr/>
            </a:lvl1pPr>
          </a:lstStyle>
          <a:p>
            <a:fld id="{80D1FA6C-6E53-44C2-B837-E3708CED94AA}" type="slidenum">
              <a:rPr lang="de-DE">
                <a:solidFill>
                  <a:srgbClr val="000000"/>
                </a:solidFill>
              </a:rPr>
              <a:pPr/>
              <a:t>‹Nr.›</a:t>
            </a:fld>
            <a:endParaRPr lang="de-DE">
              <a:solidFill>
                <a:srgbClr val="000000"/>
              </a:solidFill>
              <a:latin typeface="Times New Roman" pitchFamily="18" charset="0"/>
            </a:endParaRPr>
          </a:p>
        </p:txBody>
      </p:sp>
    </p:spTree>
    <p:extLst>
      <p:ext uri="{BB962C8B-B14F-4D97-AF65-F5344CB8AC3E}">
        <p14:creationId xmlns:p14="http://schemas.microsoft.com/office/powerpoint/2010/main" val="356782473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lvl1pPr>
              <a:defRPr/>
            </a:lvl1pPr>
          </a:lstStyle>
          <a:p>
            <a:fld id="{FD2F49DF-6369-40C3-88FB-AFE59432F954}" type="datetime1">
              <a:rPr lang="de-DE">
                <a:solidFill>
                  <a:srgbClr val="000000"/>
                </a:solidFill>
              </a:rPr>
              <a:pPr/>
              <a:t>11.09.2015</a:t>
            </a:fld>
            <a:endParaRPr lang="de-DE">
              <a:solidFill>
                <a:srgbClr val="000000"/>
              </a:solidFill>
            </a:endParaRPr>
          </a:p>
        </p:txBody>
      </p:sp>
      <p:sp>
        <p:nvSpPr>
          <p:cNvPr id="3" name="Fußzeilenplatzhalter 2"/>
          <p:cNvSpPr>
            <a:spLocks noGrp="1"/>
          </p:cNvSpPr>
          <p:nvPr>
            <p:ph type="ftr" sz="quarter" idx="11"/>
          </p:nvPr>
        </p:nvSpPr>
        <p:spPr/>
        <p:txBody>
          <a:bodyPr/>
          <a:lstStyle>
            <a:lvl1pPr>
              <a:defRPr/>
            </a:lvl1pPr>
          </a:lstStyle>
          <a:p>
            <a:r>
              <a:rPr lang="de-DE">
                <a:solidFill>
                  <a:srgbClr val="000000"/>
                </a:solidFill>
              </a:rPr>
              <a:t>Lutz Lilje DESY</a:t>
            </a:r>
          </a:p>
        </p:txBody>
      </p:sp>
      <p:sp>
        <p:nvSpPr>
          <p:cNvPr id="4" name="Foliennummernplatzhalter 3"/>
          <p:cNvSpPr>
            <a:spLocks noGrp="1"/>
          </p:cNvSpPr>
          <p:nvPr>
            <p:ph type="sldNum" sz="quarter" idx="12"/>
          </p:nvPr>
        </p:nvSpPr>
        <p:spPr/>
        <p:txBody>
          <a:bodyPr/>
          <a:lstStyle>
            <a:lvl1pPr>
              <a:defRPr/>
            </a:lvl1pPr>
          </a:lstStyle>
          <a:p>
            <a:fld id="{E52C223B-DD69-46ED-AE1B-41291E95975B}" type="slidenum">
              <a:rPr lang="de-DE">
                <a:solidFill>
                  <a:srgbClr val="000000"/>
                </a:solidFill>
              </a:rPr>
              <a:pPr/>
              <a:t>‹Nr.›</a:t>
            </a:fld>
            <a:endParaRPr lang="de-DE">
              <a:solidFill>
                <a:srgbClr val="000000"/>
              </a:solidFill>
              <a:latin typeface="Times New Roman" pitchFamily="18" charset="0"/>
            </a:endParaRPr>
          </a:p>
        </p:txBody>
      </p:sp>
    </p:spTree>
    <p:extLst>
      <p:ext uri="{BB962C8B-B14F-4D97-AF65-F5344CB8AC3E}">
        <p14:creationId xmlns:p14="http://schemas.microsoft.com/office/powerpoint/2010/main" val="346045266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435"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538" y="273051"/>
            <a:ext cx="511126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1"/>
            <a:ext cx="3008435"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lvl1pPr>
              <a:defRPr/>
            </a:lvl1pPr>
          </a:lstStyle>
          <a:p>
            <a:fld id="{9F7AE71B-511D-4A26-BF9F-E4E7165B815E}" type="datetime1">
              <a:rPr lang="de-DE">
                <a:solidFill>
                  <a:srgbClr val="000000"/>
                </a:solidFill>
              </a:rPr>
              <a:pPr/>
              <a:t>11.09.2015</a:t>
            </a:fld>
            <a:endParaRPr lang="de-DE">
              <a:solidFill>
                <a:srgbClr val="000000"/>
              </a:solidFill>
            </a:endParaRPr>
          </a:p>
        </p:txBody>
      </p:sp>
      <p:sp>
        <p:nvSpPr>
          <p:cNvPr id="6" name="Fußzeilenplatzhalter 5"/>
          <p:cNvSpPr>
            <a:spLocks noGrp="1"/>
          </p:cNvSpPr>
          <p:nvPr>
            <p:ph type="ftr" sz="quarter" idx="11"/>
          </p:nvPr>
        </p:nvSpPr>
        <p:spPr/>
        <p:txBody>
          <a:bodyPr/>
          <a:lstStyle>
            <a:lvl1pPr>
              <a:defRPr/>
            </a:lvl1pPr>
          </a:lstStyle>
          <a:p>
            <a:r>
              <a:rPr lang="de-DE">
                <a:solidFill>
                  <a:srgbClr val="000000"/>
                </a:solidFill>
              </a:rPr>
              <a:t>Lutz Lilje DESY</a:t>
            </a:r>
          </a:p>
        </p:txBody>
      </p:sp>
      <p:sp>
        <p:nvSpPr>
          <p:cNvPr id="7" name="Foliennummernplatzhalter 6"/>
          <p:cNvSpPr>
            <a:spLocks noGrp="1"/>
          </p:cNvSpPr>
          <p:nvPr>
            <p:ph type="sldNum" sz="quarter" idx="12"/>
          </p:nvPr>
        </p:nvSpPr>
        <p:spPr/>
        <p:txBody>
          <a:bodyPr/>
          <a:lstStyle>
            <a:lvl1pPr>
              <a:defRPr/>
            </a:lvl1pPr>
          </a:lstStyle>
          <a:p>
            <a:fld id="{291BDE55-708F-40D5-95B3-A184DA95627A}" type="slidenum">
              <a:rPr lang="de-DE">
                <a:solidFill>
                  <a:srgbClr val="000000"/>
                </a:solidFill>
              </a:rPr>
              <a:pPr/>
              <a:t>‹Nr.›</a:t>
            </a:fld>
            <a:endParaRPr lang="de-DE">
              <a:solidFill>
                <a:srgbClr val="000000"/>
              </a:solidFill>
              <a:latin typeface="Times New Roman" pitchFamily="18" charset="0"/>
            </a:endParaRPr>
          </a:p>
        </p:txBody>
      </p:sp>
    </p:spTree>
    <p:extLst>
      <p:ext uri="{BB962C8B-B14F-4D97-AF65-F5344CB8AC3E}">
        <p14:creationId xmlns:p14="http://schemas.microsoft.com/office/powerpoint/2010/main" val="277186745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166"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166"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166"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lvl1pPr>
              <a:defRPr/>
            </a:lvl1pPr>
          </a:lstStyle>
          <a:p>
            <a:fld id="{B88EE01D-42F8-4906-A4D1-57B09A102AE8}" type="datetime1">
              <a:rPr lang="de-DE">
                <a:solidFill>
                  <a:srgbClr val="000000"/>
                </a:solidFill>
              </a:rPr>
              <a:pPr/>
              <a:t>11.09.2015</a:t>
            </a:fld>
            <a:endParaRPr lang="de-DE">
              <a:solidFill>
                <a:srgbClr val="000000"/>
              </a:solidFill>
            </a:endParaRPr>
          </a:p>
        </p:txBody>
      </p:sp>
      <p:sp>
        <p:nvSpPr>
          <p:cNvPr id="6" name="Fußzeilenplatzhalter 5"/>
          <p:cNvSpPr>
            <a:spLocks noGrp="1"/>
          </p:cNvSpPr>
          <p:nvPr>
            <p:ph type="ftr" sz="quarter" idx="11"/>
          </p:nvPr>
        </p:nvSpPr>
        <p:spPr/>
        <p:txBody>
          <a:bodyPr/>
          <a:lstStyle>
            <a:lvl1pPr>
              <a:defRPr/>
            </a:lvl1pPr>
          </a:lstStyle>
          <a:p>
            <a:r>
              <a:rPr lang="de-DE">
                <a:solidFill>
                  <a:srgbClr val="000000"/>
                </a:solidFill>
              </a:rPr>
              <a:t>Lutz Lilje DESY</a:t>
            </a:r>
          </a:p>
        </p:txBody>
      </p:sp>
      <p:sp>
        <p:nvSpPr>
          <p:cNvPr id="7" name="Foliennummernplatzhalter 6"/>
          <p:cNvSpPr>
            <a:spLocks noGrp="1"/>
          </p:cNvSpPr>
          <p:nvPr>
            <p:ph type="sldNum" sz="quarter" idx="12"/>
          </p:nvPr>
        </p:nvSpPr>
        <p:spPr/>
        <p:txBody>
          <a:bodyPr/>
          <a:lstStyle>
            <a:lvl1pPr>
              <a:defRPr/>
            </a:lvl1pPr>
          </a:lstStyle>
          <a:p>
            <a:fld id="{7E059CD6-40D0-4945-80AF-F18A7404232C}" type="slidenum">
              <a:rPr lang="de-DE">
                <a:solidFill>
                  <a:srgbClr val="000000"/>
                </a:solidFill>
              </a:rPr>
              <a:pPr/>
              <a:t>‹Nr.›</a:t>
            </a:fld>
            <a:endParaRPr lang="de-DE">
              <a:solidFill>
                <a:srgbClr val="000000"/>
              </a:solidFill>
              <a:latin typeface="Times New Roman" pitchFamily="18" charset="0"/>
            </a:endParaRPr>
          </a:p>
        </p:txBody>
      </p:sp>
    </p:spTree>
    <p:extLst>
      <p:ext uri="{BB962C8B-B14F-4D97-AF65-F5344CB8AC3E}">
        <p14:creationId xmlns:p14="http://schemas.microsoft.com/office/powerpoint/2010/main" val="10466759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lvl1pPr>
              <a:defRPr/>
            </a:lvl1pPr>
          </a:lstStyle>
          <a:p>
            <a:fld id="{4FCE3CD0-F643-40B5-A0C3-64CF4FE31CCB}" type="datetime1">
              <a:rPr lang="de-DE">
                <a:solidFill>
                  <a:srgbClr val="000000"/>
                </a:solidFill>
              </a:rPr>
              <a:pPr/>
              <a:t>11.09.2015</a:t>
            </a:fld>
            <a:endParaRPr lang="de-DE">
              <a:solidFill>
                <a:srgbClr val="000000"/>
              </a:solidFill>
            </a:endParaRPr>
          </a:p>
        </p:txBody>
      </p:sp>
      <p:sp>
        <p:nvSpPr>
          <p:cNvPr id="5" name="Fußzeilenplatzhalter 4"/>
          <p:cNvSpPr>
            <a:spLocks noGrp="1"/>
          </p:cNvSpPr>
          <p:nvPr>
            <p:ph type="ftr" sz="quarter" idx="11"/>
          </p:nvPr>
        </p:nvSpPr>
        <p:spPr/>
        <p:txBody>
          <a:bodyPr/>
          <a:lstStyle>
            <a:lvl1pPr>
              <a:defRPr/>
            </a:lvl1pPr>
          </a:lstStyle>
          <a:p>
            <a:r>
              <a:rPr lang="de-DE">
                <a:solidFill>
                  <a:srgbClr val="000000"/>
                </a:solidFill>
              </a:rPr>
              <a:t>Lutz Lilje DESY</a:t>
            </a:r>
          </a:p>
        </p:txBody>
      </p:sp>
      <p:sp>
        <p:nvSpPr>
          <p:cNvPr id="6" name="Foliennummernplatzhalter 5"/>
          <p:cNvSpPr>
            <a:spLocks noGrp="1"/>
          </p:cNvSpPr>
          <p:nvPr>
            <p:ph type="sldNum" sz="quarter" idx="12"/>
          </p:nvPr>
        </p:nvSpPr>
        <p:spPr/>
        <p:txBody>
          <a:bodyPr/>
          <a:lstStyle>
            <a:lvl1pPr>
              <a:defRPr/>
            </a:lvl1pPr>
          </a:lstStyle>
          <a:p>
            <a:fld id="{34073042-31BC-4465-9706-0E1EC50DFBE1}" type="slidenum">
              <a:rPr lang="de-DE">
                <a:solidFill>
                  <a:srgbClr val="000000"/>
                </a:solidFill>
              </a:rPr>
              <a:pPr/>
              <a:t>‹Nr.›</a:t>
            </a:fld>
            <a:endParaRPr lang="de-DE">
              <a:solidFill>
                <a:srgbClr val="000000"/>
              </a:solidFill>
              <a:latin typeface="Times New Roman" pitchFamily="18" charset="0"/>
            </a:endParaRPr>
          </a:p>
        </p:txBody>
      </p:sp>
    </p:spTree>
    <p:extLst>
      <p:ext uri="{BB962C8B-B14F-4D97-AF65-F5344CB8AC3E}">
        <p14:creationId xmlns:p14="http://schemas.microsoft.com/office/powerpoint/2010/main" val="250842423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515100" y="609600"/>
            <a:ext cx="1943100" cy="5486400"/>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685801" y="609600"/>
            <a:ext cx="5688623" cy="5486400"/>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lvl1pPr>
              <a:defRPr/>
            </a:lvl1pPr>
          </a:lstStyle>
          <a:p>
            <a:fld id="{C2406A34-675E-4CC7-AB2C-86329F22F7DE}" type="datetime1">
              <a:rPr lang="de-DE">
                <a:solidFill>
                  <a:srgbClr val="000000"/>
                </a:solidFill>
              </a:rPr>
              <a:pPr/>
              <a:t>11.09.2015</a:t>
            </a:fld>
            <a:endParaRPr lang="de-DE">
              <a:solidFill>
                <a:srgbClr val="000000"/>
              </a:solidFill>
            </a:endParaRPr>
          </a:p>
        </p:txBody>
      </p:sp>
      <p:sp>
        <p:nvSpPr>
          <p:cNvPr id="5" name="Fußzeilenplatzhalter 4"/>
          <p:cNvSpPr>
            <a:spLocks noGrp="1"/>
          </p:cNvSpPr>
          <p:nvPr>
            <p:ph type="ftr" sz="quarter" idx="11"/>
          </p:nvPr>
        </p:nvSpPr>
        <p:spPr/>
        <p:txBody>
          <a:bodyPr/>
          <a:lstStyle>
            <a:lvl1pPr>
              <a:defRPr/>
            </a:lvl1pPr>
          </a:lstStyle>
          <a:p>
            <a:r>
              <a:rPr lang="de-DE">
                <a:solidFill>
                  <a:srgbClr val="000000"/>
                </a:solidFill>
              </a:rPr>
              <a:t>Lutz Lilje DESY</a:t>
            </a:r>
          </a:p>
        </p:txBody>
      </p:sp>
      <p:sp>
        <p:nvSpPr>
          <p:cNvPr id="6" name="Foliennummernplatzhalter 5"/>
          <p:cNvSpPr>
            <a:spLocks noGrp="1"/>
          </p:cNvSpPr>
          <p:nvPr>
            <p:ph type="sldNum" sz="quarter" idx="12"/>
          </p:nvPr>
        </p:nvSpPr>
        <p:spPr/>
        <p:txBody>
          <a:bodyPr/>
          <a:lstStyle>
            <a:lvl1pPr>
              <a:defRPr/>
            </a:lvl1pPr>
          </a:lstStyle>
          <a:p>
            <a:fld id="{D847A7CA-C399-4338-916C-7F6DB110DD12}" type="slidenum">
              <a:rPr lang="de-DE">
                <a:solidFill>
                  <a:srgbClr val="000000"/>
                </a:solidFill>
              </a:rPr>
              <a:pPr/>
              <a:t>‹Nr.›</a:t>
            </a:fld>
            <a:endParaRPr lang="de-DE">
              <a:solidFill>
                <a:srgbClr val="000000"/>
              </a:solidFill>
              <a:latin typeface="Times New Roman" pitchFamily="18" charset="0"/>
            </a:endParaRPr>
          </a:p>
        </p:txBody>
      </p:sp>
    </p:spTree>
    <p:extLst>
      <p:ext uri="{BB962C8B-B14F-4D97-AF65-F5344CB8AC3E}">
        <p14:creationId xmlns:p14="http://schemas.microsoft.com/office/powerpoint/2010/main" val="148277600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chart" preserve="1">
  <p:cSld name="Titel und Diagramm">
    <p:spTree>
      <p:nvGrpSpPr>
        <p:cNvPr id="1" name=""/>
        <p:cNvGrpSpPr/>
        <p:nvPr/>
      </p:nvGrpSpPr>
      <p:grpSpPr>
        <a:xfrm>
          <a:off x="0" y="0"/>
          <a:ext cx="0" cy="0"/>
          <a:chOff x="0" y="0"/>
          <a:chExt cx="0" cy="0"/>
        </a:xfrm>
      </p:grpSpPr>
      <p:sp>
        <p:nvSpPr>
          <p:cNvPr id="2" name="Titel 1"/>
          <p:cNvSpPr>
            <a:spLocks noGrp="1"/>
          </p:cNvSpPr>
          <p:nvPr>
            <p:ph type="title"/>
          </p:nvPr>
        </p:nvSpPr>
        <p:spPr>
          <a:xfrm>
            <a:off x="685800" y="609600"/>
            <a:ext cx="7772400" cy="1143000"/>
          </a:xfrm>
        </p:spPr>
        <p:txBody>
          <a:bodyPr/>
          <a:lstStyle/>
          <a:p>
            <a:r>
              <a:rPr lang="de-DE" smtClean="0"/>
              <a:t>Titelmasterformat durch Klicken bearbeiten</a:t>
            </a:r>
            <a:endParaRPr lang="de-DE"/>
          </a:p>
        </p:txBody>
      </p:sp>
      <p:sp>
        <p:nvSpPr>
          <p:cNvPr id="3" name="Diagrammplatzhalter 2"/>
          <p:cNvSpPr>
            <a:spLocks noGrp="1"/>
          </p:cNvSpPr>
          <p:nvPr>
            <p:ph type="chart" idx="1"/>
          </p:nvPr>
        </p:nvSpPr>
        <p:spPr>
          <a:xfrm>
            <a:off x="685800" y="1981200"/>
            <a:ext cx="7772400" cy="4114800"/>
          </a:xfrm>
        </p:spPr>
        <p:txBody>
          <a:bodyPr/>
          <a:lstStyle/>
          <a:p>
            <a:endParaRPr lang="de-DE"/>
          </a:p>
        </p:txBody>
      </p:sp>
      <p:sp>
        <p:nvSpPr>
          <p:cNvPr id="4" name="Datumsplatzhalter 3"/>
          <p:cNvSpPr>
            <a:spLocks noGrp="1"/>
          </p:cNvSpPr>
          <p:nvPr>
            <p:ph type="dt" sz="half" idx="10"/>
          </p:nvPr>
        </p:nvSpPr>
        <p:spPr>
          <a:xfrm>
            <a:off x="7033846" y="6400800"/>
            <a:ext cx="1625112" cy="457200"/>
          </a:xfrm>
        </p:spPr>
        <p:txBody>
          <a:bodyPr/>
          <a:lstStyle>
            <a:lvl1pPr>
              <a:defRPr/>
            </a:lvl1pPr>
          </a:lstStyle>
          <a:p>
            <a:fld id="{CC6978E7-CAFB-44BD-8659-7EB02F078BE5}" type="datetime1">
              <a:rPr lang="de-DE">
                <a:solidFill>
                  <a:srgbClr val="000000"/>
                </a:solidFill>
              </a:rPr>
              <a:pPr/>
              <a:t>11.09.2015</a:t>
            </a:fld>
            <a:endParaRPr lang="de-DE">
              <a:solidFill>
                <a:srgbClr val="000000"/>
              </a:solidFill>
            </a:endParaRPr>
          </a:p>
        </p:txBody>
      </p:sp>
      <p:sp>
        <p:nvSpPr>
          <p:cNvPr id="5" name="Fußzeilenplatzhalter 4"/>
          <p:cNvSpPr>
            <a:spLocks noGrp="1"/>
          </p:cNvSpPr>
          <p:nvPr>
            <p:ph type="ftr" sz="quarter" idx="11"/>
          </p:nvPr>
        </p:nvSpPr>
        <p:spPr>
          <a:xfrm>
            <a:off x="633046" y="6400800"/>
            <a:ext cx="2743200" cy="457200"/>
          </a:xfrm>
        </p:spPr>
        <p:txBody>
          <a:bodyPr/>
          <a:lstStyle>
            <a:lvl1pPr>
              <a:defRPr/>
            </a:lvl1pPr>
          </a:lstStyle>
          <a:p>
            <a:r>
              <a:rPr lang="de-DE">
                <a:solidFill>
                  <a:srgbClr val="000000"/>
                </a:solidFill>
              </a:rPr>
              <a:t>Lutz Lilje DESY</a:t>
            </a:r>
          </a:p>
        </p:txBody>
      </p:sp>
      <p:sp>
        <p:nvSpPr>
          <p:cNvPr id="6" name="Foliennummernplatzhalter 5"/>
          <p:cNvSpPr>
            <a:spLocks noGrp="1"/>
          </p:cNvSpPr>
          <p:nvPr>
            <p:ph type="sldNum" sz="quarter" idx="12"/>
          </p:nvPr>
        </p:nvSpPr>
        <p:spPr>
          <a:xfrm>
            <a:off x="4114800" y="6248400"/>
            <a:ext cx="1905000" cy="457200"/>
          </a:xfrm>
        </p:spPr>
        <p:txBody>
          <a:bodyPr/>
          <a:lstStyle>
            <a:lvl1pPr>
              <a:defRPr/>
            </a:lvl1pPr>
          </a:lstStyle>
          <a:p>
            <a:fld id="{15F22BAD-176C-4B41-8E73-10E7CF349402}" type="slidenum">
              <a:rPr lang="de-DE">
                <a:solidFill>
                  <a:srgbClr val="000000"/>
                </a:solidFill>
              </a:rPr>
              <a:pPr/>
              <a:t>‹Nr.›</a:t>
            </a:fld>
            <a:endParaRPr lang="de-DE">
              <a:solidFill>
                <a:srgbClr val="000000"/>
              </a:solidFill>
              <a:latin typeface="Times New Roman" pitchFamily="18" charset="0"/>
            </a:endParaRPr>
          </a:p>
        </p:txBody>
      </p:sp>
    </p:spTree>
    <p:extLst>
      <p:ext uri="{BB962C8B-B14F-4D97-AF65-F5344CB8AC3E}">
        <p14:creationId xmlns:p14="http://schemas.microsoft.com/office/powerpoint/2010/main" val="403860158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10313" name="Line 73"/>
          <p:cNvSpPr>
            <a:spLocks noChangeShapeType="1"/>
          </p:cNvSpPr>
          <p:nvPr userDrawn="1"/>
        </p:nvSpPr>
        <p:spPr bwMode="auto">
          <a:xfrm>
            <a:off x="115888" y="6477000"/>
            <a:ext cx="8904287" cy="0"/>
          </a:xfrm>
          <a:prstGeom prst="line">
            <a:avLst/>
          </a:prstGeom>
          <a:noFill/>
          <a:ln w="12700">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sp>
        <p:nvSpPr>
          <p:cNvPr id="10322" name="Rectangle 82"/>
          <p:cNvSpPr>
            <a:spLocks noChangeArrowheads="1"/>
          </p:cNvSpPr>
          <p:nvPr userDrawn="1"/>
        </p:nvSpPr>
        <p:spPr bwMode="auto">
          <a:xfrm>
            <a:off x="8448675" y="119063"/>
            <a:ext cx="569913" cy="903287"/>
          </a:xfrm>
          <a:prstGeom prst="rect">
            <a:avLst/>
          </a:prstGeom>
          <a:solidFill>
            <a:schemeClr val="hlink"/>
          </a:solidFill>
          <a:ln w="9525">
            <a:solidFill>
              <a:srgbClr val="261748"/>
            </a:solidFill>
            <a:miter lim="800000"/>
            <a:headEnd/>
            <a:tailEnd/>
          </a:ln>
        </p:spPr>
        <p:txBody>
          <a:bodyPr wrap="none" anchor="ct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pic>
        <p:nvPicPr>
          <p:cNvPr id="10323" name="Picture 83" descr="logo-XFEL_rgb"/>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7475" y="114300"/>
            <a:ext cx="911225" cy="911225"/>
          </a:xfrm>
          <a:prstGeom prst="rect">
            <a:avLst/>
          </a:prstGeom>
          <a:noFill/>
          <a:extLst>
            <a:ext uri="{909E8E84-426E-40DD-AFC4-6F175D3DCCD1}">
              <a14:hiddenFill xmlns:a14="http://schemas.microsoft.com/office/drawing/2010/main">
                <a:solidFill>
                  <a:srgbClr val="FFFFFF"/>
                </a:solidFill>
              </a14:hiddenFill>
            </a:ext>
          </a:extLst>
        </p:spPr>
      </p:pic>
      <p:sp>
        <p:nvSpPr>
          <p:cNvPr id="10324" name="Rectangle 84"/>
          <p:cNvSpPr>
            <a:spLocks noGrp="1" noChangeArrowheads="1"/>
          </p:cNvSpPr>
          <p:nvPr>
            <p:ph type="subTitle" sz="quarter" idx="1"/>
          </p:nvPr>
        </p:nvSpPr>
        <p:spPr>
          <a:xfrm>
            <a:off x="942975" y="3411538"/>
            <a:ext cx="7258050" cy="2868612"/>
          </a:xfrm>
          <a:extLst>
            <a:ext uri="{91240B29-F687-4F45-9708-019B960494DF}">
              <a14:hiddenLine xmlns:a14="http://schemas.microsoft.com/office/drawing/2010/main" w="28575">
                <a:solidFill>
                  <a:srgbClr val="FF66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bIns="0"/>
          <a:lstStyle>
            <a:lvl1pPr marL="0" indent="0" algn="ctr">
              <a:buFont typeface="Wingdings" pitchFamily="2" charset="2"/>
              <a:buNone/>
              <a:defRPr sz="3200">
                <a:solidFill>
                  <a:schemeClr val="hlink"/>
                </a:solidFill>
              </a:defRPr>
            </a:lvl1pPr>
          </a:lstStyle>
          <a:p>
            <a:pPr lvl="0"/>
            <a:r>
              <a:rPr lang="en-GB" noProof="0" smtClean="0"/>
              <a:t>Subtitle format (max. 4 lines)</a:t>
            </a:r>
          </a:p>
          <a:p>
            <a:pPr lvl="0"/>
            <a:r>
              <a:rPr lang="en-GB" noProof="0" smtClean="0"/>
              <a:t>(conference, location, name of the speaker, date)</a:t>
            </a:r>
          </a:p>
          <a:p>
            <a:pPr lvl="0"/>
            <a:r>
              <a:rPr lang="en-GB" noProof="0" smtClean="0"/>
              <a:t>You are in the slide master view: Don’t edit here!</a:t>
            </a:r>
          </a:p>
        </p:txBody>
      </p:sp>
      <p:sp>
        <p:nvSpPr>
          <p:cNvPr id="10325" name="Line 85"/>
          <p:cNvSpPr>
            <a:spLocks noChangeShapeType="1"/>
          </p:cNvSpPr>
          <p:nvPr userDrawn="1"/>
        </p:nvSpPr>
        <p:spPr bwMode="auto">
          <a:xfrm>
            <a:off x="115888" y="6477000"/>
            <a:ext cx="8904287" cy="0"/>
          </a:xfrm>
          <a:prstGeom prst="line">
            <a:avLst/>
          </a:prstGeom>
          <a:noFill/>
          <a:ln w="12700">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sp>
        <p:nvSpPr>
          <p:cNvPr id="10326" name="Rectangle 86"/>
          <p:cNvSpPr>
            <a:spLocks noGrp="1" noChangeArrowheads="1"/>
          </p:cNvSpPr>
          <p:nvPr>
            <p:ph type="ctrTitle" sz="quarter"/>
          </p:nvPr>
        </p:nvSpPr>
        <p:spPr>
          <a:xfrm>
            <a:off x="939800" y="1314450"/>
            <a:ext cx="7251700" cy="1844675"/>
          </a:xfrm>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bIns="45720" anchor="ctr"/>
          <a:lstStyle>
            <a:lvl1pPr algn="ctr">
              <a:defRPr sz="5500" b="0">
                <a:solidFill>
                  <a:schemeClr val="hlink"/>
                </a:solidFill>
              </a:defRPr>
            </a:lvl1pPr>
          </a:lstStyle>
          <a:p>
            <a:pPr lvl="0"/>
            <a:r>
              <a:rPr lang="en-GB" noProof="0" smtClean="0"/>
              <a:t>Title format (max. 2 lines), don’t edit here</a:t>
            </a:r>
          </a:p>
        </p:txBody>
      </p:sp>
      <p:pic>
        <p:nvPicPr>
          <p:cNvPr id="10327" name="Picture 87" descr="Undulator_final_nurh#50DE97_links4-1"/>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95375" y="114300"/>
            <a:ext cx="7281863" cy="91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99587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oliennummernplatzhalter 3"/>
          <p:cNvSpPr>
            <a:spLocks noGrp="1"/>
          </p:cNvSpPr>
          <p:nvPr>
            <p:ph type="sldNum" sz="quarter" idx="10"/>
          </p:nvPr>
        </p:nvSpPr>
        <p:spPr/>
        <p:txBody>
          <a:bodyPr/>
          <a:lstStyle>
            <a:lvl1pPr>
              <a:defRPr/>
            </a:lvl1pPr>
          </a:lstStyle>
          <a:p>
            <a:fld id="{9D55CBA5-5C70-4FAD-A094-221B9E99CEAE}" type="slidenum">
              <a:rPr lang="en-GB">
                <a:solidFill>
                  <a:srgbClr val="FFFFFF"/>
                </a:solidFill>
              </a:rPr>
              <a:pPr/>
              <a:t>‹Nr.›</a:t>
            </a:fld>
            <a:endParaRPr lang="en-GB">
              <a:solidFill>
                <a:srgbClr val="FFFFFF"/>
              </a:solidFill>
            </a:endParaRPr>
          </a:p>
        </p:txBody>
      </p:sp>
      <p:sp>
        <p:nvSpPr>
          <p:cNvPr id="5" name="Fußzeilenplatzhalter 4"/>
          <p:cNvSpPr>
            <a:spLocks noGrp="1"/>
          </p:cNvSpPr>
          <p:nvPr>
            <p:ph type="ftr" sz="quarter" idx="11"/>
          </p:nvPr>
        </p:nvSpPr>
        <p:spPr/>
        <p:txBody>
          <a:bodyPr/>
          <a:lstStyle>
            <a:lvl1pPr>
              <a:defRPr/>
            </a:lvl1pPr>
          </a:lstStyle>
          <a:p>
            <a:r>
              <a:rPr lang="en-GB"/>
              <a:t>Denis Kostin, MHF-SL, DESY.                                                                </a:t>
            </a:r>
            <a:r>
              <a:rPr lang="en-US"/>
              <a:t>November, 2011</a:t>
            </a:r>
            <a:endParaRPr lang="en-GB"/>
          </a:p>
        </p:txBody>
      </p:sp>
    </p:spTree>
    <p:extLst>
      <p:ext uri="{BB962C8B-B14F-4D97-AF65-F5344CB8AC3E}">
        <p14:creationId xmlns:p14="http://schemas.microsoft.com/office/powerpoint/2010/main" val="276845987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Foliennummernplatzhalter 3"/>
          <p:cNvSpPr>
            <a:spLocks noGrp="1"/>
          </p:cNvSpPr>
          <p:nvPr>
            <p:ph type="sldNum" sz="quarter" idx="10"/>
          </p:nvPr>
        </p:nvSpPr>
        <p:spPr/>
        <p:txBody>
          <a:bodyPr/>
          <a:lstStyle>
            <a:lvl1pPr>
              <a:defRPr/>
            </a:lvl1pPr>
          </a:lstStyle>
          <a:p>
            <a:fld id="{DF2084A7-2FDD-4A07-8009-A029D3EFDC65}" type="slidenum">
              <a:rPr lang="en-GB">
                <a:solidFill>
                  <a:srgbClr val="FFFFFF"/>
                </a:solidFill>
              </a:rPr>
              <a:pPr/>
              <a:t>‹Nr.›</a:t>
            </a:fld>
            <a:endParaRPr lang="en-GB">
              <a:solidFill>
                <a:srgbClr val="FFFFFF"/>
              </a:solidFill>
            </a:endParaRPr>
          </a:p>
        </p:txBody>
      </p:sp>
      <p:sp>
        <p:nvSpPr>
          <p:cNvPr id="5" name="Fußzeilenplatzhalter 4"/>
          <p:cNvSpPr>
            <a:spLocks noGrp="1"/>
          </p:cNvSpPr>
          <p:nvPr>
            <p:ph type="ftr" sz="quarter" idx="11"/>
          </p:nvPr>
        </p:nvSpPr>
        <p:spPr/>
        <p:txBody>
          <a:bodyPr/>
          <a:lstStyle>
            <a:lvl1pPr>
              <a:defRPr/>
            </a:lvl1pPr>
          </a:lstStyle>
          <a:p>
            <a:r>
              <a:rPr lang="en-GB"/>
              <a:t>Denis Kostin, MHF-SL, DESY.                                                                </a:t>
            </a:r>
            <a:r>
              <a:rPr lang="en-US"/>
              <a:t>November, 2011</a:t>
            </a:r>
            <a:endParaRPr lang="en-GB"/>
          </a:p>
        </p:txBody>
      </p:sp>
    </p:spTree>
    <p:extLst>
      <p:ext uri="{BB962C8B-B14F-4D97-AF65-F5344CB8AC3E}">
        <p14:creationId xmlns:p14="http://schemas.microsoft.com/office/powerpoint/2010/main" val="368454497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117475" y="1347788"/>
            <a:ext cx="2774950" cy="44592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3044825" y="1347788"/>
            <a:ext cx="2774950" cy="44592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Foliennummernplatzhalter 4"/>
          <p:cNvSpPr>
            <a:spLocks noGrp="1"/>
          </p:cNvSpPr>
          <p:nvPr>
            <p:ph type="sldNum" sz="quarter" idx="10"/>
          </p:nvPr>
        </p:nvSpPr>
        <p:spPr/>
        <p:txBody>
          <a:bodyPr/>
          <a:lstStyle>
            <a:lvl1pPr>
              <a:defRPr/>
            </a:lvl1pPr>
          </a:lstStyle>
          <a:p>
            <a:fld id="{10BA88D5-0D11-4734-9010-C69E58207951}" type="slidenum">
              <a:rPr lang="en-GB">
                <a:solidFill>
                  <a:srgbClr val="FFFFFF"/>
                </a:solidFill>
              </a:rPr>
              <a:pPr/>
              <a:t>‹Nr.›</a:t>
            </a:fld>
            <a:endParaRPr lang="en-GB">
              <a:solidFill>
                <a:srgbClr val="FFFFFF"/>
              </a:solidFill>
            </a:endParaRPr>
          </a:p>
        </p:txBody>
      </p:sp>
      <p:sp>
        <p:nvSpPr>
          <p:cNvPr id="6" name="Fußzeilenplatzhalter 5"/>
          <p:cNvSpPr>
            <a:spLocks noGrp="1"/>
          </p:cNvSpPr>
          <p:nvPr>
            <p:ph type="ftr" sz="quarter" idx="11"/>
          </p:nvPr>
        </p:nvSpPr>
        <p:spPr/>
        <p:txBody>
          <a:bodyPr/>
          <a:lstStyle>
            <a:lvl1pPr>
              <a:defRPr/>
            </a:lvl1pPr>
          </a:lstStyle>
          <a:p>
            <a:r>
              <a:rPr lang="en-GB"/>
              <a:t>Denis Kostin, MHF-SL, DESY.                                                                </a:t>
            </a:r>
            <a:r>
              <a:rPr lang="en-US"/>
              <a:t>November, 2011</a:t>
            </a:r>
            <a:endParaRPr lang="en-GB"/>
          </a:p>
        </p:txBody>
      </p:sp>
    </p:spTree>
    <p:extLst>
      <p:ext uri="{BB962C8B-B14F-4D97-AF65-F5344CB8AC3E}">
        <p14:creationId xmlns:p14="http://schemas.microsoft.com/office/powerpoint/2010/main" val="160855785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Foliennummernplatzhalter 6"/>
          <p:cNvSpPr>
            <a:spLocks noGrp="1"/>
          </p:cNvSpPr>
          <p:nvPr>
            <p:ph type="sldNum" sz="quarter" idx="10"/>
          </p:nvPr>
        </p:nvSpPr>
        <p:spPr/>
        <p:txBody>
          <a:bodyPr/>
          <a:lstStyle>
            <a:lvl1pPr>
              <a:defRPr/>
            </a:lvl1pPr>
          </a:lstStyle>
          <a:p>
            <a:fld id="{CDD685B8-3C1E-49E1-AA5A-FED505C33FBE}" type="slidenum">
              <a:rPr lang="en-GB">
                <a:solidFill>
                  <a:srgbClr val="FFFFFF"/>
                </a:solidFill>
              </a:rPr>
              <a:pPr/>
              <a:t>‹Nr.›</a:t>
            </a:fld>
            <a:endParaRPr lang="en-GB">
              <a:solidFill>
                <a:srgbClr val="FFFFFF"/>
              </a:solidFill>
            </a:endParaRPr>
          </a:p>
        </p:txBody>
      </p:sp>
      <p:sp>
        <p:nvSpPr>
          <p:cNvPr id="8" name="Fußzeilenplatzhalter 7"/>
          <p:cNvSpPr>
            <a:spLocks noGrp="1"/>
          </p:cNvSpPr>
          <p:nvPr>
            <p:ph type="ftr" sz="quarter" idx="11"/>
          </p:nvPr>
        </p:nvSpPr>
        <p:spPr/>
        <p:txBody>
          <a:bodyPr/>
          <a:lstStyle>
            <a:lvl1pPr>
              <a:defRPr/>
            </a:lvl1pPr>
          </a:lstStyle>
          <a:p>
            <a:r>
              <a:rPr lang="en-GB"/>
              <a:t>Denis Kostin, MHF-SL, DESY.                                                                </a:t>
            </a:r>
            <a:r>
              <a:rPr lang="en-US"/>
              <a:t>November, 2011</a:t>
            </a:r>
            <a:endParaRPr lang="en-GB"/>
          </a:p>
        </p:txBody>
      </p:sp>
    </p:spTree>
    <p:extLst>
      <p:ext uri="{BB962C8B-B14F-4D97-AF65-F5344CB8AC3E}">
        <p14:creationId xmlns:p14="http://schemas.microsoft.com/office/powerpoint/2010/main" val="311936887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Foliennummernplatzhalter 2"/>
          <p:cNvSpPr>
            <a:spLocks noGrp="1"/>
          </p:cNvSpPr>
          <p:nvPr>
            <p:ph type="sldNum" sz="quarter" idx="10"/>
          </p:nvPr>
        </p:nvSpPr>
        <p:spPr/>
        <p:txBody>
          <a:bodyPr/>
          <a:lstStyle>
            <a:lvl1pPr>
              <a:defRPr/>
            </a:lvl1pPr>
          </a:lstStyle>
          <a:p>
            <a:fld id="{063C08BB-D78D-4107-A364-2EFBC42CD520}" type="slidenum">
              <a:rPr lang="en-GB">
                <a:solidFill>
                  <a:srgbClr val="FFFFFF"/>
                </a:solidFill>
              </a:rPr>
              <a:pPr/>
              <a:t>‹Nr.›</a:t>
            </a:fld>
            <a:endParaRPr lang="en-GB">
              <a:solidFill>
                <a:srgbClr val="FFFFFF"/>
              </a:solidFill>
            </a:endParaRPr>
          </a:p>
        </p:txBody>
      </p:sp>
      <p:sp>
        <p:nvSpPr>
          <p:cNvPr id="4" name="Fußzeilenplatzhalter 3"/>
          <p:cNvSpPr>
            <a:spLocks noGrp="1"/>
          </p:cNvSpPr>
          <p:nvPr>
            <p:ph type="ftr" sz="quarter" idx="11"/>
          </p:nvPr>
        </p:nvSpPr>
        <p:spPr/>
        <p:txBody>
          <a:bodyPr/>
          <a:lstStyle>
            <a:lvl1pPr>
              <a:defRPr/>
            </a:lvl1pPr>
          </a:lstStyle>
          <a:p>
            <a:r>
              <a:rPr lang="en-GB"/>
              <a:t>Denis Kostin, MHF-SL, DESY.                                                                </a:t>
            </a:r>
            <a:r>
              <a:rPr lang="en-US"/>
              <a:t>November, 2011</a:t>
            </a:r>
            <a:endParaRPr lang="en-GB"/>
          </a:p>
        </p:txBody>
      </p:sp>
    </p:spTree>
    <p:extLst>
      <p:ext uri="{BB962C8B-B14F-4D97-AF65-F5344CB8AC3E}">
        <p14:creationId xmlns:p14="http://schemas.microsoft.com/office/powerpoint/2010/main" val="332139170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oliennummernplatzhalter 1"/>
          <p:cNvSpPr>
            <a:spLocks noGrp="1"/>
          </p:cNvSpPr>
          <p:nvPr>
            <p:ph type="sldNum" sz="quarter" idx="10"/>
          </p:nvPr>
        </p:nvSpPr>
        <p:spPr/>
        <p:txBody>
          <a:bodyPr/>
          <a:lstStyle>
            <a:lvl1pPr>
              <a:defRPr/>
            </a:lvl1pPr>
          </a:lstStyle>
          <a:p>
            <a:fld id="{6C24F016-7487-432A-89B0-CC22D763597B}" type="slidenum">
              <a:rPr lang="en-GB">
                <a:solidFill>
                  <a:srgbClr val="FFFFFF"/>
                </a:solidFill>
              </a:rPr>
              <a:pPr/>
              <a:t>‹Nr.›</a:t>
            </a:fld>
            <a:endParaRPr lang="en-GB">
              <a:solidFill>
                <a:srgbClr val="FFFFFF"/>
              </a:solidFill>
            </a:endParaRPr>
          </a:p>
        </p:txBody>
      </p:sp>
      <p:sp>
        <p:nvSpPr>
          <p:cNvPr id="3" name="Fußzeilenplatzhalter 2"/>
          <p:cNvSpPr>
            <a:spLocks noGrp="1"/>
          </p:cNvSpPr>
          <p:nvPr>
            <p:ph type="ftr" sz="quarter" idx="11"/>
          </p:nvPr>
        </p:nvSpPr>
        <p:spPr/>
        <p:txBody>
          <a:bodyPr/>
          <a:lstStyle>
            <a:lvl1pPr>
              <a:defRPr/>
            </a:lvl1pPr>
          </a:lstStyle>
          <a:p>
            <a:r>
              <a:rPr lang="en-GB"/>
              <a:t>Denis Kostin, MHF-SL, DESY.                                                                </a:t>
            </a:r>
            <a:r>
              <a:rPr lang="en-US"/>
              <a:t>November, 2011</a:t>
            </a:r>
            <a:endParaRPr lang="en-GB"/>
          </a:p>
        </p:txBody>
      </p:sp>
    </p:spTree>
    <p:extLst>
      <p:ext uri="{BB962C8B-B14F-4D97-AF65-F5344CB8AC3E}">
        <p14:creationId xmlns:p14="http://schemas.microsoft.com/office/powerpoint/2010/main" val="286200250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oliennummernplatzhalter 4"/>
          <p:cNvSpPr>
            <a:spLocks noGrp="1"/>
          </p:cNvSpPr>
          <p:nvPr>
            <p:ph type="sldNum" sz="quarter" idx="10"/>
          </p:nvPr>
        </p:nvSpPr>
        <p:spPr/>
        <p:txBody>
          <a:bodyPr/>
          <a:lstStyle>
            <a:lvl1pPr>
              <a:defRPr/>
            </a:lvl1pPr>
          </a:lstStyle>
          <a:p>
            <a:fld id="{B8E063C5-A455-4981-8DC2-19BED24DFA39}" type="slidenum">
              <a:rPr lang="en-GB">
                <a:solidFill>
                  <a:srgbClr val="FFFFFF"/>
                </a:solidFill>
              </a:rPr>
              <a:pPr/>
              <a:t>‹Nr.›</a:t>
            </a:fld>
            <a:endParaRPr lang="en-GB">
              <a:solidFill>
                <a:srgbClr val="FFFFFF"/>
              </a:solidFill>
            </a:endParaRPr>
          </a:p>
        </p:txBody>
      </p:sp>
      <p:sp>
        <p:nvSpPr>
          <p:cNvPr id="6" name="Fußzeilenplatzhalter 5"/>
          <p:cNvSpPr>
            <a:spLocks noGrp="1"/>
          </p:cNvSpPr>
          <p:nvPr>
            <p:ph type="ftr" sz="quarter" idx="11"/>
          </p:nvPr>
        </p:nvSpPr>
        <p:spPr/>
        <p:txBody>
          <a:bodyPr/>
          <a:lstStyle>
            <a:lvl1pPr>
              <a:defRPr/>
            </a:lvl1pPr>
          </a:lstStyle>
          <a:p>
            <a:r>
              <a:rPr lang="en-GB"/>
              <a:t>Denis Kostin, MHF-SL, DESY.                                                                </a:t>
            </a:r>
            <a:r>
              <a:rPr lang="en-US"/>
              <a:t>November, 2011</a:t>
            </a:r>
            <a:endParaRPr lang="en-GB"/>
          </a:p>
        </p:txBody>
      </p:sp>
    </p:spTree>
    <p:extLst>
      <p:ext uri="{BB962C8B-B14F-4D97-AF65-F5344CB8AC3E}">
        <p14:creationId xmlns:p14="http://schemas.microsoft.com/office/powerpoint/2010/main" val="58521174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oliennummernplatzhalter 4"/>
          <p:cNvSpPr>
            <a:spLocks noGrp="1"/>
          </p:cNvSpPr>
          <p:nvPr>
            <p:ph type="sldNum" sz="quarter" idx="10"/>
          </p:nvPr>
        </p:nvSpPr>
        <p:spPr/>
        <p:txBody>
          <a:bodyPr/>
          <a:lstStyle>
            <a:lvl1pPr>
              <a:defRPr/>
            </a:lvl1pPr>
          </a:lstStyle>
          <a:p>
            <a:fld id="{4E2AD5C3-36F3-4F6B-9E7E-FE9E570428BD}" type="slidenum">
              <a:rPr lang="en-GB">
                <a:solidFill>
                  <a:srgbClr val="FFFFFF"/>
                </a:solidFill>
              </a:rPr>
              <a:pPr/>
              <a:t>‹Nr.›</a:t>
            </a:fld>
            <a:endParaRPr lang="en-GB">
              <a:solidFill>
                <a:srgbClr val="FFFFFF"/>
              </a:solidFill>
            </a:endParaRPr>
          </a:p>
        </p:txBody>
      </p:sp>
      <p:sp>
        <p:nvSpPr>
          <p:cNvPr id="6" name="Fußzeilenplatzhalter 5"/>
          <p:cNvSpPr>
            <a:spLocks noGrp="1"/>
          </p:cNvSpPr>
          <p:nvPr>
            <p:ph type="ftr" sz="quarter" idx="11"/>
          </p:nvPr>
        </p:nvSpPr>
        <p:spPr/>
        <p:txBody>
          <a:bodyPr/>
          <a:lstStyle>
            <a:lvl1pPr>
              <a:defRPr/>
            </a:lvl1pPr>
          </a:lstStyle>
          <a:p>
            <a:r>
              <a:rPr lang="en-GB"/>
              <a:t>Denis Kostin, MHF-SL, DESY.                                                                </a:t>
            </a:r>
            <a:r>
              <a:rPr lang="en-US"/>
              <a:t>November, 2011</a:t>
            </a:r>
            <a:endParaRPr lang="en-GB"/>
          </a:p>
        </p:txBody>
      </p:sp>
    </p:spTree>
    <p:extLst>
      <p:ext uri="{BB962C8B-B14F-4D97-AF65-F5344CB8AC3E}">
        <p14:creationId xmlns:p14="http://schemas.microsoft.com/office/powerpoint/2010/main" val="108194012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oliennummernplatzhalter 3"/>
          <p:cNvSpPr>
            <a:spLocks noGrp="1"/>
          </p:cNvSpPr>
          <p:nvPr>
            <p:ph type="sldNum" sz="quarter" idx="10"/>
          </p:nvPr>
        </p:nvSpPr>
        <p:spPr/>
        <p:txBody>
          <a:bodyPr/>
          <a:lstStyle>
            <a:lvl1pPr>
              <a:defRPr/>
            </a:lvl1pPr>
          </a:lstStyle>
          <a:p>
            <a:fld id="{CE4715B7-EA3E-4A96-9B86-B1862DEA1CE1}" type="slidenum">
              <a:rPr lang="en-GB">
                <a:solidFill>
                  <a:srgbClr val="FFFFFF"/>
                </a:solidFill>
              </a:rPr>
              <a:pPr/>
              <a:t>‹Nr.›</a:t>
            </a:fld>
            <a:endParaRPr lang="en-GB">
              <a:solidFill>
                <a:srgbClr val="FFFFFF"/>
              </a:solidFill>
            </a:endParaRPr>
          </a:p>
        </p:txBody>
      </p:sp>
      <p:sp>
        <p:nvSpPr>
          <p:cNvPr id="5" name="Fußzeilenplatzhalter 4"/>
          <p:cNvSpPr>
            <a:spLocks noGrp="1"/>
          </p:cNvSpPr>
          <p:nvPr>
            <p:ph type="ftr" sz="quarter" idx="11"/>
          </p:nvPr>
        </p:nvSpPr>
        <p:spPr/>
        <p:txBody>
          <a:bodyPr/>
          <a:lstStyle>
            <a:lvl1pPr>
              <a:defRPr/>
            </a:lvl1pPr>
          </a:lstStyle>
          <a:p>
            <a:r>
              <a:rPr lang="en-GB"/>
              <a:t>Denis Kostin, MHF-SL, DESY.                                                                </a:t>
            </a:r>
            <a:r>
              <a:rPr lang="en-US"/>
              <a:t>November, 2011</a:t>
            </a:r>
            <a:endParaRPr lang="en-GB"/>
          </a:p>
        </p:txBody>
      </p:sp>
    </p:spTree>
    <p:extLst>
      <p:ext uri="{BB962C8B-B14F-4D97-AF65-F5344CB8AC3E}">
        <p14:creationId xmlns:p14="http://schemas.microsoft.com/office/powerpoint/2010/main" val="336128826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313488" y="541338"/>
            <a:ext cx="2063750" cy="5265737"/>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117475" y="541338"/>
            <a:ext cx="6043613" cy="5265737"/>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oliennummernplatzhalter 3"/>
          <p:cNvSpPr>
            <a:spLocks noGrp="1"/>
          </p:cNvSpPr>
          <p:nvPr>
            <p:ph type="sldNum" sz="quarter" idx="10"/>
          </p:nvPr>
        </p:nvSpPr>
        <p:spPr/>
        <p:txBody>
          <a:bodyPr/>
          <a:lstStyle>
            <a:lvl1pPr>
              <a:defRPr/>
            </a:lvl1pPr>
          </a:lstStyle>
          <a:p>
            <a:fld id="{0E464D06-25E5-4855-B44A-1EC27C4167F5}" type="slidenum">
              <a:rPr lang="en-GB">
                <a:solidFill>
                  <a:srgbClr val="FFFFFF"/>
                </a:solidFill>
              </a:rPr>
              <a:pPr/>
              <a:t>‹Nr.›</a:t>
            </a:fld>
            <a:endParaRPr lang="en-GB">
              <a:solidFill>
                <a:srgbClr val="FFFFFF"/>
              </a:solidFill>
            </a:endParaRPr>
          </a:p>
        </p:txBody>
      </p:sp>
      <p:sp>
        <p:nvSpPr>
          <p:cNvPr id="5" name="Fußzeilenplatzhalter 4"/>
          <p:cNvSpPr>
            <a:spLocks noGrp="1"/>
          </p:cNvSpPr>
          <p:nvPr>
            <p:ph type="ftr" sz="quarter" idx="11"/>
          </p:nvPr>
        </p:nvSpPr>
        <p:spPr/>
        <p:txBody>
          <a:bodyPr/>
          <a:lstStyle>
            <a:lvl1pPr>
              <a:defRPr/>
            </a:lvl1pPr>
          </a:lstStyle>
          <a:p>
            <a:r>
              <a:rPr lang="en-GB"/>
              <a:t>Denis Kostin, MHF-SL, DESY.                                                                </a:t>
            </a:r>
            <a:r>
              <a:rPr lang="en-US"/>
              <a:t>November, 2011</a:t>
            </a:r>
            <a:endParaRPr lang="en-GB"/>
          </a:p>
        </p:txBody>
      </p:sp>
    </p:spTree>
    <p:extLst>
      <p:ext uri="{BB962C8B-B14F-4D97-AF65-F5344CB8AC3E}">
        <p14:creationId xmlns:p14="http://schemas.microsoft.com/office/powerpoint/2010/main" val="38831653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theme" Target="../theme/theme2.xml"/><Relationship Id="rId5" Type="http://schemas.openxmlformats.org/officeDocument/2006/relationships/image" Target="../media/image8.png"/><Relationship Id="rId4" Type="http://schemas.openxmlformats.org/officeDocument/2006/relationships/image" Target="../media/image7.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theme" Target="../theme/theme3.xml"/><Relationship Id="rId5" Type="http://schemas.openxmlformats.org/officeDocument/2006/relationships/image" Target="../media/image8.png"/><Relationship Id="rId4" Type="http://schemas.openxmlformats.org/officeDocument/2006/relationships/image" Target="../media/image7.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theme" Target="../theme/theme4.xml"/><Relationship Id="rId5" Type="http://schemas.openxmlformats.org/officeDocument/2006/relationships/image" Target="../media/image8.png"/><Relationship Id="rId4" Type="http://schemas.openxmlformats.org/officeDocument/2006/relationships/image" Target="../media/image7.pn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theme" Target="../theme/theme5.xml"/><Relationship Id="rId5" Type="http://schemas.openxmlformats.org/officeDocument/2006/relationships/image" Target="../media/image8.png"/><Relationship Id="rId4" Type="http://schemas.openxmlformats.org/officeDocument/2006/relationships/image" Target="../media/image7.png"/></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theme" Target="../theme/theme6.xml"/><Relationship Id="rId5" Type="http://schemas.openxmlformats.org/officeDocument/2006/relationships/image" Target="../media/image8.png"/><Relationship Id="rId4" Type="http://schemas.openxmlformats.org/officeDocument/2006/relationships/image" Target="../media/image7.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9.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7.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9.pn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8.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10.pn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9.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image" Target="../media/image11.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theme" Target="../theme/theme10.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image" Target="../media/image12.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image" Target="../media/image5.jpeg"/><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theme" Target="../theme/theme11.xml"/><Relationship Id="rId2" Type="http://schemas.openxmlformats.org/officeDocument/2006/relationships/slideLayout" Target="../slideLayouts/slideLayout59.xml"/><Relationship Id="rId16" Type="http://schemas.openxmlformats.org/officeDocument/2006/relationships/image" Target="../media/image15.png"/><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5" Type="http://schemas.openxmlformats.org/officeDocument/2006/relationships/image" Target="../media/image14.png"/><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image" Target="../media/image1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a:off x="0" y="0"/>
            <a:ext cx="9144000" cy="744538"/>
          </a:xfrm>
          <a:prstGeom prst="rect">
            <a:avLst/>
          </a:prstGeom>
          <a:solidFill>
            <a:srgbClr val="00A6E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5" rIns="91430" bIns="45715" anchor="ctr"/>
          <a:lstStyle/>
          <a:p>
            <a:endParaRPr lang="de-DE"/>
          </a:p>
        </p:txBody>
      </p:sp>
      <p:sp>
        <p:nvSpPr>
          <p:cNvPr id="1027" name="Rectangle 3"/>
          <p:cNvSpPr>
            <a:spLocks noGrp="1" noChangeArrowheads="1"/>
          </p:cNvSpPr>
          <p:nvPr>
            <p:ph type="body" idx="1"/>
          </p:nvPr>
        </p:nvSpPr>
        <p:spPr bwMode="auto">
          <a:xfrm>
            <a:off x="282575" y="977900"/>
            <a:ext cx="8520113" cy="4792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0" tIns="45715" rIns="91430" bIns="45715" numCol="1" anchor="t" anchorCtr="0" compatLnSpc="1">
            <a:prstTxWarp prst="textNoShape">
              <a:avLst/>
            </a:prstTxWarp>
          </a:bodyPr>
          <a:lstStyle/>
          <a:p>
            <a:pPr lvl="0"/>
            <a:r>
              <a:rPr lang="en-GB" smtClean="0"/>
              <a:t>Textmasterformate durch Klicken bearbeiten</a:t>
            </a:r>
          </a:p>
          <a:p>
            <a:pPr lvl="1"/>
            <a:r>
              <a:rPr lang="en-GB" smtClean="0"/>
              <a:t>Zweite Ebene</a:t>
            </a:r>
          </a:p>
        </p:txBody>
      </p:sp>
      <p:sp>
        <p:nvSpPr>
          <p:cNvPr id="1028" name="Rectangle 4"/>
          <p:cNvSpPr>
            <a:spLocks noGrp="1" noChangeArrowheads="1"/>
          </p:cNvSpPr>
          <p:nvPr>
            <p:ph type="title"/>
          </p:nvPr>
        </p:nvSpPr>
        <p:spPr bwMode="auto">
          <a:xfrm>
            <a:off x="292100" y="103188"/>
            <a:ext cx="8520113" cy="544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0" tIns="45715" rIns="91430" bIns="45715" numCol="1" anchor="ctr" anchorCtr="0" compatLnSpc="1">
            <a:prstTxWarp prst="textNoShape">
              <a:avLst/>
            </a:prstTxWarp>
          </a:bodyPr>
          <a:lstStyle/>
          <a:p>
            <a:pPr lvl="0"/>
            <a:r>
              <a:rPr lang="en-GB" smtClean="0"/>
              <a:t>Titelmasterformat durch Klicken bearbeiten</a:t>
            </a:r>
          </a:p>
        </p:txBody>
      </p:sp>
      <p:sp>
        <p:nvSpPr>
          <p:cNvPr id="1029" name="Rectangle 5"/>
          <p:cNvSpPr>
            <a:spLocks noChangeArrowheads="1"/>
          </p:cNvSpPr>
          <p:nvPr/>
        </p:nvSpPr>
        <p:spPr bwMode="auto">
          <a:xfrm>
            <a:off x="282575" y="6280150"/>
            <a:ext cx="7593013"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5" rIns="0" bIns="45715" anchor="ctr"/>
          <a:lstStyle/>
          <a:p>
            <a:pPr algn="r" eaLnBrk="1" hangingPunct="1"/>
            <a:r>
              <a:rPr lang="en-GB" sz="900" b="1" dirty="0" err="1">
                <a:solidFill>
                  <a:schemeClr val="bg2"/>
                </a:solidFill>
              </a:rPr>
              <a:t>Detlef</a:t>
            </a:r>
            <a:r>
              <a:rPr lang="en-GB" sz="900" b="1" dirty="0">
                <a:solidFill>
                  <a:schemeClr val="bg2"/>
                </a:solidFill>
              </a:rPr>
              <a:t> </a:t>
            </a:r>
            <a:r>
              <a:rPr lang="en-GB" sz="900" b="1" dirty="0" err="1">
                <a:solidFill>
                  <a:schemeClr val="bg2"/>
                </a:solidFill>
              </a:rPr>
              <a:t>Reschke</a:t>
            </a:r>
            <a:r>
              <a:rPr lang="en-GB" sz="900" b="1" dirty="0">
                <a:solidFill>
                  <a:schemeClr val="bg2"/>
                </a:solidFill>
              </a:rPr>
              <a:t> </a:t>
            </a:r>
            <a:r>
              <a:rPr lang="en-GB" sz="900" dirty="0">
                <a:solidFill>
                  <a:schemeClr val="bg2"/>
                </a:solidFill>
              </a:rPr>
              <a:t>|  Measurement Techniques |  </a:t>
            </a:r>
            <a:r>
              <a:rPr lang="en-GB" sz="900" dirty="0" smtClean="0">
                <a:solidFill>
                  <a:schemeClr val="bg2"/>
                </a:solidFill>
              </a:rPr>
              <a:t>September 11</a:t>
            </a:r>
            <a:r>
              <a:rPr lang="en-GB" sz="900" baseline="30000" dirty="0" smtClean="0">
                <a:solidFill>
                  <a:schemeClr val="bg2"/>
                </a:solidFill>
              </a:rPr>
              <a:t>th</a:t>
            </a:r>
            <a:r>
              <a:rPr lang="en-GB" sz="900" dirty="0">
                <a:solidFill>
                  <a:schemeClr val="bg2"/>
                </a:solidFill>
              </a:rPr>
              <a:t>, </a:t>
            </a:r>
            <a:r>
              <a:rPr lang="en-GB" sz="900" dirty="0" smtClean="0">
                <a:solidFill>
                  <a:schemeClr val="bg2"/>
                </a:solidFill>
              </a:rPr>
              <a:t>2015  </a:t>
            </a:r>
            <a:r>
              <a:rPr lang="en-GB" sz="900" dirty="0">
                <a:solidFill>
                  <a:schemeClr val="bg2"/>
                </a:solidFill>
              </a:rPr>
              <a:t>|  </a:t>
            </a:r>
            <a:r>
              <a:rPr lang="en-GB" sz="900" b="1" dirty="0">
                <a:solidFill>
                  <a:schemeClr val="bg2"/>
                </a:solidFill>
              </a:rPr>
              <a:t>Page </a:t>
            </a:r>
            <a:fld id="{EBADC172-FB5A-47B5-99F3-7B456A2FF588}" type="slidenum">
              <a:rPr lang="en-GB" sz="900" b="1">
                <a:solidFill>
                  <a:schemeClr val="bg2"/>
                </a:solidFill>
              </a:rPr>
              <a:pPr algn="r" eaLnBrk="1" hangingPunct="1"/>
              <a:t>‹Nr.›</a:t>
            </a:fld>
            <a:endParaRPr lang="en-GB" sz="900" b="1" dirty="0">
              <a:solidFill>
                <a:schemeClr val="bg2"/>
              </a:solidFill>
            </a:endParaRPr>
          </a:p>
        </p:txBody>
      </p:sp>
      <p:pic>
        <p:nvPicPr>
          <p:cNvPr id="1030" name="Picture 10" descr="DESY-Logo-cyan-RGB_ger"/>
          <p:cNvPicPr>
            <a:picLocks noChangeAspect="1" noChangeArrowheads="1"/>
          </p:cNvPicPr>
          <p:nvPr userDrawn="1"/>
        </p:nvPicPr>
        <p:blipFill>
          <a:blip r:embed="rId14">
            <a:extLst>
              <a:ext uri="{28A0092B-C50C-407E-A947-70E740481C1C}">
                <a14:useLocalDpi xmlns:a14="http://schemas.microsoft.com/office/drawing/2010/main" val="0"/>
              </a:ext>
            </a:extLst>
          </a:blip>
          <a:srcRect l="-9424" t="-7854" r="-18587" b="-12566"/>
          <a:stretch>
            <a:fillRect/>
          </a:stretch>
        </p:blipFill>
        <p:spPr bwMode="auto">
          <a:xfrm>
            <a:off x="8035925" y="6099175"/>
            <a:ext cx="776288"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Grafik 1"/>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294343" y="6118368"/>
            <a:ext cx="714113" cy="684000"/>
          </a:xfrm>
          <a:prstGeom prst="rect">
            <a:avLst/>
          </a:prstGeom>
        </p:spPr>
      </p:pic>
    </p:spTree>
  </p:cSld>
  <p:clrMap bg1="lt1" tx1="dk1" bg2="lt2" tx2="dk2" accent1="accent1" accent2="accent2" accent3="accent3" accent4="accent4" accent5="accent5" accent6="accent6" hlink="hlink" folHlink="folHlink"/>
  <p:sldLayoutIdLst>
    <p:sldLayoutId id="2147484125" r:id="rId1"/>
    <p:sldLayoutId id="2147484104" r:id="rId2"/>
    <p:sldLayoutId id="2147484105" r:id="rId3"/>
    <p:sldLayoutId id="2147484106" r:id="rId4"/>
    <p:sldLayoutId id="2147484107" r:id="rId5"/>
    <p:sldLayoutId id="2147484108" r:id="rId6"/>
    <p:sldLayoutId id="2147484109" r:id="rId7"/>
    <p:sldLayoutId id="2147484110" r:id="rId8"/>
    <p:sldLayoutId id="2147484111" r:id="rId9"/>
    <p:sldLayoutId id="2147484112" r:id="rId10"/>
    <p:sldLayoutId id="2147484113" r:id="rId11"/>
    <p:sldLayoutId id="2147484127" r:id="rId12"/>
  </p:sldLayoutIdLst>
  <p:timing>
    <p:tnLst>
      <p:par>
        <p:cTn id="1" dur="indefinite" restart="never" nodeType="tmRoot"/>
      </p:par>
    </p:tnLst>
  </p:timing>
  <p:txStyles>
    <p:titleStyle>
      <a:lvl1pPr algn="l" rtl="0" eaLnBrk="0" fontAlgn="base" hangingPunct="0">
        <a:spcBef>
          <a:spcPct val="0"/>
        </a:spcBef>
        <a:spcAft>
          <a:spcPct val="0"/>
        </a:spcAft>
        <a:defRPr sz="2400" b="1">
          <a:solidFill>
            <a:schemeClr val="bg1"/>
          </a:solidFill>
          <a:latin typeface="+mj-lt"/>
          <a:ea typeface="+mj-ea"/>
          <a:cs typeface="+mj-cs"/>
        </a:defRPr>
      </a:lvl1pPr>
      <a:lvl2pPr algn="l" rtl="0" eaLnBrk="0" fontAlgn="base" hangingPunct="0">
        <a:spcBef>
          <a:spcPct val="0"/>
        </a:spcBef>
        <a:spcAft>
          <a:spcPct val="0"/>
        </a:spcAft>
        <a:defRPr sz="2400" b="1">
          <a:solidFill>
            <a:schemeClr val="bg1"/>
          </a:solidFill>
          <a:latin typeface="Arial" charset="0"/>
        </a:defRPr>
      </a:lvl2pPr>
      <a:lvl3pPr algn="l" rtl="0" eaLnBrk="0" fontAlgn="base" hangingPunct="0">
        <a:spcBef>
          <a:spcPct val="0"/>
        </a:spcBef>
        <a:spcAft>
          <a:spcPct val="0"/>
        </a:spcAft>
        <a:defRPr sz="2400" b="1">
          <a:solidFill>
            <a:schemeClr val="bg1"/>
          </a:solidFill>
          <a:latin typeface="Arial" charset="0"/>
        </a:defRPr>
      </a:lvl3pPr>
      <a:lvl4pPr algn="l" rtl="0" eaLnBrk="0" fontAlgn="base" hangingPunct="0">
        <a:spcBef>
          <a:spcPct val="0"/>
        </a:spcBef>
        <a:spcAft>
          <a:spcPct val="0"/>
        </a:spcAft>
        <a:defRPr sz="2400" b="1">
          <a:solidFill>
            <a:schemeClr val="bg1"/>
          </a:solidFill>
          <a:latin typeface="Arial" charset="0"/>
        </a:defRPr>
      </a:lvl4pPr>
      <a:lvl5pPr algn="l" rtl="0" eaLnBrk="0" fontAlgn="base" hangingPunct="0">
        <a:spcBef>
          <a:spcPct val="0"/>
        </a:spcBef>
        <a:spcAft>
          <a:spcPct val="0"/>
        </a:spcAft>
        <a:defRPr sz="2400" b="1">
          <a:solidFill>
            <a:schemeClr val="bg1"/>
          </a:solidFill>
          <a:latin typeface="Arial" charset="0"/>
        </a:defRPr>
      </a:lvl5pPr>
      <a:lvl6pPr marL="457153" algn="l" rtl="0" fontAlgn="base">
        <a:spcBef>
          <a:spcPct val="0"/>
        </a:spcBef>
        <a:spcAft>
          <a:spcPct val="0"/>
        </a:spcAft>
        <a:defRPr sz="2400" b="1">
          <a:solidFill>
            <a:schemeClr val="bg1"/>
          </a:solidFill>
          <a:latin typeface="Arial" charset="0"/>
        </a:defRPr>
      </a:lvl6pPr>
      <a:lvl7pPr marL="914305" algn="l" rtl="0" fontAlgn="base">
        <a:spcBef>
          <a:spcPct val="0"/>
        </a:spcBef>
        <a:spcAft>
          <a:spcPct val="0"/>
        </a:spcAft>
        <a:defRPr sz="2400" b="1">
          <a:solidFill>
            <a:schemeClr val="bg1"/>
          </a:solidFill>
          <a:latin typeface="Arial" charset="0"/>
        </a:defRPr>
      </a:lvl7pPr>
      <a:lvl8pPr marL="1371458" algn="l" rtl="0" fontAlgn="base">
        <a:spcBef>
          <a:spcPct val="0"/>
        </a:spcBef>
        <a:spcAft>
          <a:spcPct val="0"/>
        </a:spcAft>
        <a:defRPr sz="2400" b="1">
          <a:solidFill>
            <a:schemeClr val="bg1"/>
          </a:solidFill>
          <a:latin typeface="Arial" charset="0"/>
        </a:defRPr>
      </a:lvl8pPr>
      <a:lvl9pPr marL="1828610" algn="l" rtl="0" fontAlgn="base">
        <a:spcBef>
          <a:spcPct val="0"/>
        </a:spcBef>
        <a:spcAft>
          <a:spcPct val="0"/>
        </a:spcAft>
        <a:defRPr sz="2400" b="1">
          <a:solidFill>
            <a:schemeClr val="bg1"/>
          </a:solidFill>
          <a:latin typeface="Arial" charset="0"/>
        </a:defRPr>
      </a:lvl9pPr>
    </p:titleStyle>
    <p:bodyStyle>
      <a:lvl1pPr marL="263525" indent="-263525" algn="l" rtl="0" eaLnBrk="0" fontAlgn="base" hangingPunct="0">
        <a:spcBef>
          <a:spcPct val="0"/>
        </a:spcBef>
        <a:spcAft>
          <a:spcPct val="50000"/>
        </a:spcAft>
        <a:buClr>
          <a:srgbClr val="F28E00"/>
        </a:buClr>
        <a:buFont typeface="Arial Black" pitchFamily="34" charset="0"/>
        <a:buChar char="&gt;"/>
        <a:defRPr sz="2000">
          <a:solidFill>
            <a:schemeClr val="tx1"/>
          </a:solidFill>
          <a:latin typeface="+mn-lt"/>
          <a:ea typeface="+mn-ea"/>
          <a:cs typeface="+mn-cs"/>
        </a:defRPr>
      </a:lvl1pPr>
      <a:lvl2pPr marL="627063" indent="-182563" algn="l" rtl="0" eaLnBrk="0" fontAlgn="base" hangingPunct="0">
        <a:spcBef>
          <a:spcPct val="0"/>
        </a:spcBef>
        <a:spcAft>
          <a:spcPct val="50000"/>
        </a:spcAft>
        <a:buClr>
          <a:schemeClr val="bg2"/>
        </a:buClr>
        <a:buFont typeface="Wingdings" pitchFamily="2" charset="2"/>
        <a:buChar char="§"/>
        <a:defRPr>
          <a:solidFill>
            <a:schemeClr val="tx1"/>
          </a:solidFill>
          <a:latin typeface="+mn-lt"/>
        </a:defRPr>
      </a:lvl2pPr>
      <a:lvl3pPr marL="1235075" indent="-227013" algn="l" rtl="0" eaLnBrk="0" fontAlgn="base" hangingPunct="0">
        <a:spcBef>
          <a:spcPct val="0"/>
        </a:spcBef>
        <a:spcAft>
          <a:spcPct val="0"/>
        </a:spcAft>
        <a:buClr>
          <a:srgbClr val="FF9900"/>
        </a:buClr>
        <a:buFont typeface="Arial Black" pitchFamily="34" charset="0"/>
        <a:defRPr sz="1200">
          <a:solidFill>
            <a:schemeClr val="tx1"/>
          </a:solidFill>
          <a:latin typeface="+mn-lt"/>
        </a:defRPr>
      </a:lvl3pPr>
      <a:lvl4pPr marL="1643063" indent="-227013" algn="l" rtl="0" eaLnBrk="0" fontAlgn="base" hangingPunct="0">
        <a:spcBef>
          <a:spcPct val="0"/>
        </a:spcBef>
        <a:spcAft>
          <a:spcPct val="0"/>
        </a:spcAft>
        <a:buFont typeface="Wingdings" pitchFamily="2" charset="2"/>
        <a:buChar char="§"/>
        <a:defRPr sz="1400">
          <a:solidFill>
            <a:schemeClr val="tx1"/>
          </a:solidFill>
          <a:latin typeface="+mn-lt"/>
        </a:defRPr>
      </a:lvl4pPr>
      <a:lvl5pPr marL="2055813" indent="-227013" algn="l" rtl="0" eaLnBrk="0" fontAlgn="base" hangingPunct="0">
        <a:spcBef>
          <a:spcPct val="20000"/>
        </a:spcBef>
        <a:spcAft>
          <a:spcPct val="0"/>
        </a:spcAft>
        <a:defRPr sz="2000">
          <a:solidFill>
            <a:schemeClr val="tx1"/>
          </a:solidFill>
          <a:latin typeface="+mn-lt"/>
        </a:defRPr>
      </a:lvl5pPr>
      <a:lvl6pPr marL="2514340" indent="-228577" algn="l" rtl="0" fontAlgn="base">
        <a:spcBef>
          <a:spcPct val="20000"/>
        </a:spcBef>
        <a:spcAft>
          <a:spcPct val="0"/>
        </a:spcAft>
        <a:defRPr sz="2000">
          <a:solidFill>
            <a:schemeClr val="tx1"/>
          </a:solidFill>
          <a:latin typeface="+mn-lt"/>
        </a:defRPr>
      </a:lvl6pPr>
      <a:lvl7pPr marL="2971492" indent="-228577" algn="l" rtl="0" fontAlgn="base">
        <a:spcBef>
          <a:spcPct val="20000"/>
        </a:spcBef>
        <a:spcAft>
          <a:spcPct val="0"/>
        </a:spcAft>
        <a:defRPr sz="2000">
          <a:solidFill>
            <a:schemeClr val="tx1"/>
          </a:solidFill>
          <a:latin typeface="+mn-lt"/>
        </a:defRPr>
      </a:lvl7pPr>
      <a:lvl8pPr marL="3428645" indent="-228577" algn="l" rtl="0" fontAlgn="base">
        <a:spcBef>
          <a:spcPct val="20000"/>
        </a:spcBef>
        <a:spcAft>
          <a:spcPct val="0"/>
        </a:spcAft>
        <a:defRPr sz="2000">
          <a:solidFill>
            <a:schemeClr val="tx1"/>
          </a:solidFill>
          <a:latin typeface="+mn-lt"/>
        </a:defRPr>
      </a:lvl8pPr>
      <a:lvl9pPr marL="3885797" indent="-228577" algn="l" rtl="0" fontAlgn="base">
        <a:spcBef>
          <a:spcPct val="20000"/>
        </a:spcBef>
        <a:spcAft>
          <a:spcPct val="0"/>
        </a:spcAft>
        <a:defRPr sz="2000">
          <a:solidFill>
            <a:schemeClr val="tx1"/>
          </a:solidFill>
          <a:latin typeface="+mn-lt"/>
        </a:defRPr>
      </a:lvl9pPr>
    </p:bodyStyle>
    <p:otherStyle>
      <a:defPPr>
        <a:defRPr lang="de-DE"/>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134" descr="Undulator_final_nurh#50DE97_rechts"/>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447088" y="117475"/>
            <a:ext cx="57785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50" name="Rectangle 126"/>
          <p:cNvSpPr>
            <a:spLocks noGrp="1" noChangeArrowheads="1"/>
          </p:cNvSpPr>
          <p:nvPr>
            <p:ph type="sldNum" sz="quarter" idx="4"/>
          </p:nvPr>
        </p:nvSpPr>
        <p:spPr bwMode="auto">
          <a:xfrm>
            <a:off x="8442325" y="114300"/>
            <a:ext cx="576263" cy="911225"/>
          </a:xfrm>
          <a:prstGeom prst="rect">
            <a:avLst/>
          </a:prstGeom>
          <a:noFill/>
          <a:ln w="9525">
            <a:noFill/>
            <a:miter lim="800000"/>
            <a:headEnd/>
            <a:tailEnd/>
          </a:ln>
        </p:spPr>
        <p:txBody>
          <a:bodyPr vert="horz" wrap="square" lIns="53994" tIns="45715" rIns="53994" bIns="17998" numCol="1" anchor="b" anchorCtr="0" compatLnSpc="1">
            <a:prstTxWarp prst="textNoShape">
              <a:avLst/>
            </a:prstTxWarp>
          </a:bodyPr>
          <a:lstStyle>
            <a:lvl1pPr algn="ctr" eaLnBrk="0" hangingPunct="0">
              <a:spcBef>
                <a:spcPct val="0"/>
              </a:spcBef>
              <a:buClrTx/>
              <a:buFontTx/>
              <a:buNone/>
              <a:defRPr sz="1000" b="1">
                <a:solidFill>
                  <a:srgbClr val="FFFFFF"/>
                </a:solidFill>
                <a:latin typeface="Arial" charset="0"/>
                <a:ea typeface="Geneva" pitchFamily="1" charset="-128"/>
              </a:defRPr>
            </a:lvl1pPr>
          </a:lstStyle>
          <a:p>
            <a:pPr>
              <a:defRPr/>
            </a:pPr>
            <a:fld id="{A7F92112-84C2-4704-8AB3-17CF56718D02}" type="slidenum">
              <a:rPr lang="en-GB"/>
              <a:pPr>
                <a:defRPr/>
              </a:pPr>
              <a:t>‹Nr.›</a:t>
            </a:fld>
            <a:endParaRPr lang="en-GB"/>
          </a:p>
        </p:txBody>
      </p:sp>
      <p:pic>
        <p:nvPicPr>
          <p:cNvPr id="2052" name="Picture 37" descr="Helmholtz_Logo"/>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356600" y="6516688"/>
            <a:ext cx="584200" cy="23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50" name="Rectangle 26"/>
          <p:cNvSpPr>
            <a:spLocks noGrp="1" noChangeArrowheads="1"/>
          </p:cNvSpPr>
          <p:nvPr>
            <p:ph type="ftr" sz="quarter" idx="3"/>
          </p:nvPr>
        </p:nvSpPr>
        <p:spPr bwMode="auto">
          <a:xfrm>
            <a:off x="117475" y="6505575"/>
            <a:ext cx="5702300" cy="266700"/>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lvl1pPr eaLnBrk="0" hangingPunct="0">
              <a:lnSpc>
                <a:spcPct val="110000"/>
              </a:lnSpc>
              <a:spcBef>
                <a:spcPct val="0"/>
              </a:spcBef>
              <a:buClrTx/>
              <a:buFontTx/>
              <a:buNone/>
              <a:defRPr sz="800">
                <a:solidFill>
                  <a:srgbClr val="000000"/>
                </a:solidFill>
                <a:latin typeface="Arial" charset="0"/>
              </a:defRPr>
            </a:lvl1pPr>
          </a:lstStyle>
          <a:p>
            <a:pPr>
              <a:defRPr/>
            </a:pPr>
            <a:r>
              <a:rPr lang="en-US"/>
              <a:t>TTC Meeting, Milano, February 28  to March 3, 2011 </a:t>
            </a:r>
          </a:p>
          <a:p>
            <a:pPr>
              <a:defRPr/>
            </a:pPr>
            <a:r>
              <a:rPr lang="en-US"/>
              <a:t>Hans Weise, DESY</a:t>
            </a:r>
            <a:endParaRPr lang="en-GB"/>
          </a:p>
        </p:txBody>
      </p:sp>
      <p:sp>
        <p:nvSpPr>
          <p:cNvPr id="2054" name="Line 120"/>
          <p:cNvSpPr>
            <a:spLocks noChangeShapeType="1"/>
          </p:cNvSpPr>
          <p:nvPr userDrawn="1"/>
        </p:nvSpPr>
        <p:spPr bwMode="auto">
          <a:xfrm>
            <a:off x="115888" y="6477000"/>
            <a:ext cx="8904287" cy="0"/>
          </a:xfrm>
          <a:prstGeom prst="line">
            <a:avLst/>
          </a:prstGeom>
          <a:noFill/>
          <a:ln w="12700">
            <a:solidFill>
              <a:schemeClr val="hlink"/>
            </a:solidFill>
            <a:round/>
            <a:headEnd/>
            <a:tailEnd/>
          </a:ln>
          <a:extLst>
            <a:ext uri="{909E8E84-426E-40DD-AFC4-6F175D3DCCD1}">
              <a14:hiddenFill xmlns:a14="http://schemas.microsoft.com/office/drawing/2010/main">
                <a:noFill/>
              </a14:hiddenFill>
            </a:ext>
          </a:extLst>
        </p:spPr>
        <p:txBody>
          <a:bodyPr lIns="91430" tIns="45715" rIns="91430" bIns="45715"/>
          <a:lstStyle/>
          <a:p>
            <a:endParaRPr lang="de-DE"/>
          </a:p>
        </p:txBody>
      </p:sp>
      <p:pic>
        <p:nvPicPr>
          <p:cNvPr id="2055" name="Picture 121" descr="DESY-Logo-cyan-RGB_Hintergrund weiss"/>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989888" y="6511925"/>
            <a:ext cx="252412" cy="25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6" name="Rectangle 122"/>
          <p:cNvSpPr>
            <a:spLocks noChangeArrowheads="1"/>
          </p:cNvSpPr>
          <p:nvPr userDrawn="1"/>
        </p:nvSpPr>
        <p:spPr bwMode="auto">
          <a:xfrm>
            <a:off x="1093788" y="114300"/>
            <a:ext cx="7283450" cy="915988"/>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30" tIns="45715" rIns="91430" bIns="45715" anchor="ctr"/>
          <a:lstStyle/>
          <a:p>
            <a:pPr algn="ctr"/>
            <a:endParaRPr lang="de-DE" sz="2400">
              <a:solidFill>
                <a:srgbClr val="261748"/>
              </a:solidFill>
            </a:endParaRPr>
          </a:p>
        </p:txBody>
      </p:sp>
      <p:sp>
        <p:nvSpPr>
          <p:cNvPr id="1033" name="Text Box 123"/>
          <p:cNvSpPr txBox="1">
            <a:spLocks noChangeArrowheads="1"/>
          </p:cNvSpPr>
          <p:nvPr userDrawn="1"/>
        </p:nvSpPr>
        <p:spPr bwMode="auto">
          <a:xfrm>
            <a:off x="1093788" y="114300"/>
            <a:ext cx="6629400"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9192" tIns="0" rIns="46795" bIns="0" anchor="b"/>
          <a:lstStyle>
            <a:lvl1pPr eaLnBrk="0" hangingPunct="0">
              <a:defRPr sz="900">
                <a:solidFill>
                  <a:schemeClr val="tx1"/>
                </a:solidFill>
                <a:latin typeface="Arial" charset="0"/>
                <a:ea typeface="ＭＳ Ｐゴシック" pitchFamily="112" charset="-128"/>
              </a:defRPr>
            </a:lvl1pPr>
            <a:lvl2pPr marL="742950" indent="-285750" eaLnBrk="0" hangingPunct="0">
              <a:defRPr sz="900">
                <a:solidFill>
                  <a:schemeClr val="tx1"/>
                </a:solidFill>
                <a:latin typeface="Arial" charset="0"/>
                <a:ea typeface="ＭＳ Ｐゴシック" pitchFamily="112" charset="-128"/>
              </a:defRPr>
            </a:lvl2pPr>
            <a:lvl3pPr marL="1143000" indent="-228600" eaLnBrk="0" hangingPunct="0">
              <a:defRPr sz="900">
                <a:solidFill>
                  <a:schemeClr val="tx1"/>
                </a:solidFill>
                <a:latin typeface="Arial" charset="0"/>
                <a:ea typeface="ＭＳ Ｐゴシック" pitchFamily="112" charset="-128"/>
              </a:defRPr>
            </a:lvl3pPr>
            <a:lvl4pPr marL="1600200" indent="-228600" eaLnBrk="0" hangingPunct="0">
              <a:defRPr sz="900">
                <a:solidFill>
                  <a:schemeClr val="tx1"/>
                </a:solidFill>
                <a:latin typeface="Arial" charset="0"/>
                <a:ea typeface="ＭＳ Ｐゴシック" pitchFamily="112" charset="-128"/>
              </a:defRPr>
            </a:lvl4pPr>
            <a:lvl5pPr marL="2057400" indent="-228600" eaLnBrk="0" hangingPunct="0">
              <a:defRPr sz="900">
                <a:solidFill>
                  <a:schemeClr val="tx1"/>
                </a:solidFill>
                <a:latin typeface="Arial" charset="0"/>
                <a:ea typeface="ＭＳ Ｐゴシック" pitchFamily="112" charset="-128"/>
              </a:defRPr>
            </a:lvl5pPr>
            <a:lvl6pPr marL="2514600" indent="-228600" eaLnBrk="0" fontAlgn="base" hangingPunct="0">
              <a:spcBef>
                <a:spcPct val="20000"/>
              </a:spcBef>
              <a:spcAft>
                <a:spcPct val="0"/>
              </a:spcAft>
              <a:buClr>
                <a:srgbClr val="F8B323"/>
              </a:buClr>
              <a:buFont typeface="Wingdings" pitchFamily="2" charset="2"/>
              <a:buChar char="n"/>
              <a:defRPr sz="900">
                <a:solidFill>
                  <a:schemeClr val="tx1"/>
                </a:solidFill>
                <a:latin typeface="Arial" charset="0"/>
                <a:ea typeface="ＭＳ Ｐゴシック" pitchFamily="112" charset="-128"/>
              </a:defRPr>
            </a:lvl6pPr>
            <a:lvl7pPr marL="2971800" indent="-228600" eaLnBrk="0" fontAlgn="base" hangingPunct="0">
              <a:spcBef>
                <a:spcPct val="20000"/>
              </a:spcBef>
              <a:spcAft>
                <a:spcPct val="0"/>
              </a:spcAft>
              <a:buClr>
                <a:srgbClr val="F8B323"/>
              </a:buClr>
              <a:buFont typeface="Wingdings" pitchFamily="2" charset="2"/>
              <a:buChar char="n"/>
              <a:defRPr sz="900">
                <a:solidFill>
                  <a:schemeClr val="tx1"/>
                </a:solidFill>
                <a:latin typeface="Arial" charset="0"/>
                <a:ea typeface="ＭＳ Ｐゴシック" pitchFamily="112" charset="-128"/>
              </a:defRPr>
            </a:lvl7pPr>
            <a:lvl8pPr marL="3429000" indent="-228600" eaLnBrk="0" fontAlgn="base" hangingPunct="0">
              <a:spcBef>
                <a:spcPct val="20000"/>
              </a:spcBef>
              <a:spcAft>
                <a:spcPct val="0"/>
              </a:spcAft>
              <a:buClr>
                <a:srgbClr val="F8B323"/>
              </a:buClr>
              <a:buFont typeface="Wingdings" pitchFamily="2" charset="2"/>
              <a:buChar char="n"/>
              <a:defRPr sz="900">
                <a:solidFill>
                  <a:schemeClr val="tx1"/>
                </a:solidFill>
                <a:latin typeface="Arial" charset="0"/>
                <a:ea typeface="ＭＳ Ｐゴシック" pitchFamily="112" charset="-128"/>
              </a:defRPr>
            </a:lvl8pPr>
            <a:lvl9pPr marL="3886200" indent="-228600" eaLnBrk="0" fontAlgn="base" hangingPunct="0">
              <a:spcBef>
                <a:spcPct val="20000"/>
              </a:spcBef>
              <a:spcAft>
                <a:spcPct val="0"/>
              </a:spcAft>
              <a:buClr>
                <a:srgbClr val="F8B323"/>
              </a:buClr>
              <a:buFont typeface="Wingdings" pitchFamily="2" charset="2"/>
              <a:buChar char="n"/>
              <a:defRPr sz="900">
                <a:solidFill>
                  <a:schemeClr val="tx1"/>
                </a:solidFill>
                <a:latin typeface="Arial" charset="0"/>
                <a:ea typeface="ＭＳ Ｐゴシック" pitchFamily="112" charset="-128"/>
              </a:defRPr>
            </a:lvl9pPr>
          </a:lstStyle>
          <a:p>
            <a:pPr>
              <a:lnSpc>
                <a:spcPct val="110000"/>
              </a:lnSpc>
              <a:spcBef>
                <a:spcPct val="50000"/>
              </a:spcBef>
              <a:defRPr/>
            </a:pPr>
            <a:r>
              <a:rPr lang="en-US" sz="1000" dirty="0" smtClean="0">
                <a:solidFill>
                  <a:srgbClr val="FFFFFF"/>
                </a:solidFill>
              </a:rPr>
              <a:t>The European XFEL - Progress and Status</a:t>
            </a:r>
          </a:p>
        </p:txBody>
      </p:sp>
      <p:pic>
        <p:nvPicPr>
          <p:cNvPr id="2058" name="Picture 127" descr="logo-XFEL_rgb"/>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17475" y="114300"/>
            <a:ext cx="911225" cy="91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9" name="Rectangle 130"/>
          <p:cNvSpPr>
            <a:spLocks noGrp="1" noChangeArrowheads="1"/>
          </p:cNvSpPr>
          <p:nvPr>
            <p:ph type="title"/>
          </p:nvPr>
        </p:nvSpPr>
        <p:spPr bwMode="auto">
          <a:xfrm>
            <a:off x="1093788" y="541338"/>
            <a:ext cx="7283450"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1993" tIns="45715" rIns="91430" bIns="0" numCol="1" anchor="b" anchorCtr="0" compatLnSpc="1">
            <a:prstTxWarp prst="textNoShape">
              <a:avLst/>
            </a:prstTxWarp>
          </a:bodyPr>
          <a:lstStyle/>
          <a:p>
            <a:pPr lvl="0"/>
            <a:r>
              <a:rPr lang="en-GB" smtClean="0"/>
              <a:t>Slide title: Don’t edit here!</a:t>
            </a:r>
          </a:p>
        </p:txBody>
      </p:sp>
      <p:sp>
        <p:nvSpPr>
          <p:cNvPr id="2060" name="Rectangle 132"/>
          <p:cNvSpPr>
            <a:spLocks noGrp="1" noChangeAspect="1" noChangeArrowheads="1"/>
          </p:cNvSpPr>
          <p:nvPr>
            <p:ph type="body" idx="1"/>
          </p:nvPr>
        </p:nvSpPr>
        <p:spPr bwMode="auto">
          <a:xfrm>
            <a:off x="117475" y="1347788"/>
            <a:ext cx="5702300" cy="445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269972" tIns="0" rIns="91430" bIns="45715" numCol="1" anchor="t" anchorCtr="0" compatLnSpc="1">
            <a:prstTxWarp prst="textNoShape">
              <a:avLst/>
            </a:prstTxWarp>
          </a:bodyPr>
          <a:lstStyle/>
          <a:p>
            <a:pPr lvl="0"/>
            <a:r>
              <a:rPr lang="en-GB" smtClean="0"/>
              <a:t>text format – don’t edit!</a:t>
            </a:r>
          </a:p>
          <a:p>
            <a:pPr lvl="1"/>
            <a:r>
              <a:rPr lang="en-GB" smtClean="0"/>
              <a:t>second level</a:t>
            </a:r>
          </a:p>
          <a:p>
            <a:pPr lvl="2"/>
            <a:r>
              <a:rPr lang="en-GB" smtClean="0"/>
              <a:t>third level</a:t>
            </a:r>
          </a:p>
          <a:p>
            <a:pPr lvl="3"/>
            <a:r>
              <a:rPr lang="en-GB" smtClean="0"/>
              <a:t>fourth level</a:t>
            </a:r>
          </a:p>
          <a:p>
            <a:pPr lvl="4"/>
            <a:r>
              <a:rPr lang="en-GB" smtClean="0"/>
              <a:t>fifth level</a:t>
            </a:r>
          </a:p>
        </p:txBody>
      </p:sp>
    </p:spTree>
  </p:cSld>
  <p:clrMap bg1="lt1" tx1="dk1" bg2="lt2" tx2="dk2" accent1="accent1" accent2="accent2" accent3="accent3" accent4="accent4" accent5="accent5" accent6="accent6" hlink="hlink" folHlink="folHlink"/>
  <p:hf sldNum="0" hdr="0" dt="0"/>
  <p:txStyles>
    <p:titleStyle>
      <a:lvl1pPr algn="l" rtl="0" eaLnBrk="0" fontAlgn="base" hangingPunct="0">
        <a:spcBef>
          <a:spcPct val="0"/>
        </a:spcBef>
        <a:spcAft>
          <a:spcPct val="0"/>
        </a:spcAft>
        <a:defRPr sz="2400" b="1">
          <a:solidFill>
            <a:schemeClr val="bg1"/>
          </a:solidFill>
          <a:latin typeface="+mj-lt"/>
          <a:ea typeface="+mj-ea"/>
          <a:cs typeface="+mj-cs"/>
        </a:defRPr>
      </a:lvl1pPr>
      <a:lvl2pPr algn="l" rtl="0" eaLnBrk="0" fontAlgn="base" hangingPunct="0">
        <a:spcBef>
          <a:spcPct val="0"/>
        </a:spcBef>
        <a:spcAft>
          <a:spcPct val="0"/>
        </a:spcAft>
        <a:defRPr sz="2400" b="1">
          <a:solidFill>
            <a:schemeClr val="bg1"/>
          </a:solidFill>
          <a:latin typeface="Arial" charset="0"/>
          <a:ea typeface="ＭＳ Ｐゴシック" pitchFamily="112" charset="-128"/>
        </a:defRPr>
      </a:lvl2pPr>
      <a:lvl3pPr algn="l" rtl="0" eaLnBrk="0" fontAlgn="base" hangingPunct="0">
        <a:spcBef>
          <a:spcPct val="0"/>
        </a:spcBef>
        <a:spcAft>
          <a:spcPct val="0"/>
        </a:spcAft>
        <a:defRPr sz="2400" b="1">
          <a:solidFill>
            <a:schemeClr val="bg1"/>
          </a:solidFill>
          <a:latin typeface="Arial" charset="0"/>
          <a:ea typeface="ＭＳ Ｐゴシック" pitchFamily="112" charset="-128"/>
        </a:defRPr>
      </a:lvl3pPr>
      <a:lvl4pPr algn="l" rtl="0" eaLnBrk="0" fontAlgn="base" hangingPunct="0">
        <a:spcBef>
          <a:spcPct val="0"/>
        </a:spcBef>
        <a:spcAft>
          <a:spcPct val="0"/>
        </a:spcAft>
        <a:defRPr sz="2400" b="1">
          <a:solidFill>
            <a:schemeClr val="bg1"/>
          </a:solidFill>
          <a:latin typeface="Arial" charset="0"/>
          <a:ea typeface="ＭＳ Ｐゴシック" pitchFamily="112" charset="-128"/>
        </a:defRPr>
      </a:lvl4pPr>
      <a:lvl5pPr algn="l" rtl="0" eaLnBrk="0" fontAlgn="base" hangingPunct="0">
        <a:spcBef>
          <a:spcPct val="0"/>
        </a:spcBef>
        <a:spcAft>
          <a:spcPct val="0"/>
        </a:spcAft>
        <a:defRPr sz="2400" b="1">
          <a:solidFill>
            <a:schemeClr val="bg1"/>
          </a:solidFill>
          <a:latin typeface="Arial" charset="0"/>
          <a:ea typeface="ＭＳ Ｐゴシック" pitchFamily="112" charset="-128"/>
        </a:defRPr>
      </a:lvl5pPr>
      <a:lvl6pPr marL="457153" algn="l" rtl="0" fontAlgn="base">
        <a:spcBef>
          <a:spcPct val="0"/>
        </a:spcBef>
        <a:spcAft>
          <a:spcPct val="0"/>
        </a:spcAft>
        <a:defRPr sz="2400" b="1">
          <a:solidFill>
            <a:schemeClr val="bg1"/>
          </a:solidFill>
          <a:latin typeface="Arial" charset="0"/>
          <a:ea typeface="ＭＳ Ｐゴシック" pitchFamily="112" charset="-128"/>
        </a:defRPr>
      </a:lvl6pPr>
      <a:lvl7pPr marL="914305" algn="l" rtl="0" fontAlgn="base">
        <a:spcBef>
          <a:spcPct val="0"/>
        </a:spcBef>
        <a:spcAft>
          <a:spcPct val="0"/>
        </a:spcAft>
        <a:defRPr sz="2400" b="1">
          <a:solidFill>
            <a:schemeClr val="bg1"/>
          </a:solidFill>
          <a:latin typeface="Arial" charset="0"/>
          <a:ea typeface="ＭＳ Ｐゴシック" pitchFamily="112" charset="-128"/>
        </a:defRPr>
      </a:lvl7pPr>
      <a:lvl8pPr marL="1371458" algn="l" rtl="0" fontAlgn="base">
        <a:spcBef>
          <a:spcPct val="0"/>
        </a:spcBef>
        <a:spcAft>
          <a:spcPct val="0"/>
        </a:spcAft>
        <a:defRPr sz="2400" b="1">
          <a:solidFill>
            <a:schemeClr val="bg1"/>
          </a:solidFill>
          <a:latin typeface="Arial" charset="0"/>
          <a:ea typeface="ＭＳ Ｐゴシック" pitchFamily="112" charset="-128"/>
        </a:defRPr>
      </a:lvl8pPr>
      <a:lvl9pPr marL="1828610" algn="l" rtl="0" fontAlgn="base">
        <a:spcBef>
          <a:spcPct val="0"/>
        </a:spcBef>
        <a:spcAft>
          <a:spcPct val="0"/>
        </a:spcAft>
        <a:defRPr sz="2400" b="1">
          <a:solidFill>
            <a:schemeClr val="bg1"/>
          </a:solidFill>
          <a:latin typeface="Arial" charset="0"/>
          <a:ea typeface="ＭＳ Ｐゴシック" pitchFamily="112" charset="-128"/>
        </a:defRPr>
      </a:lvl9pPr>
    </p:titleStyle>
    <p:bodyStyle>
      <a:lvl1pPr marL="296863" indent="-296863" algn="l" rtl="0" eaLnBrk="0" fontAlgn="base" hangingPunct="0">
        <a:spcBef>
          <a:spcPct val="20000"/>
        </a:spcBef>
        <a:spcAft>
          <a:spcPct val="0"/>
        </a:spcAft>
        <a:buClr>
          <a:schemeClr val="accent2"/>
        </a:buClr>
        <a:buSzPct val="80000"/>
        <a:buFont typeface="Wingdings" pitchFamily="2" charset="2"/>
        <a:buChar char="n"/>
        <a:defRPr sz="2400">
          <a:solidFill>
            <a:schemeClr val="tx2"/>
          </a:solidFill>
          <a:latin typeface="+mn-lt"/>
          <a:ea typeface="+mn-ea"/>
          <a:cs typeface="+mn-cs"/>
        </a:defRPr>
      </a:lvl1pPr>
      <a:lvl2pPr marL="557213" indent="-257175" algn="l" rtl="0" eaLnBrk="0" fontAlgn="base" hangingPunct="0">
        <a:spcBef>
          <a:spcPct val="20000"/>
        </a:spcBef>
        <a:spcAft>
          <a:spcPct val="0"/>
        </a:spcAft>
        <a:buClr>
          <a:schemeClr val="accent1"/>
        </a:buClr>
        <a:buFont typeface="Wingdings" pitchFamily="2" charset="2"/>
        <a:buChar char="§"/>
        <a:defRPr sz="2400">
          <a:solidFill>
            <a:schemeClr val="tx2"/>
          </a:solidFill>
          <a:latin typeface="+mn-lt"/>
          <a:ea typeface="+mn-ea"/>
        </a:defRPr>
      </a:lvl2pPr>
      <a:lvl3pPr marL="815975" indent="-255588" algn="l" rtl="0" eaLnBrk="0" fontAlgn="base" hangingPunct="0">
        <a:spcBef>
          <a:spcPct val="20000"/>
        </a:spcBef>
        <a:spcAft>
          <a:spcPct val="0"/>
        </a:spcAft>
        <a:buClr>
          <a:schemeClr val="folHlink"/>
        </a:buClr>
        <a:buSzPct val="60000"/>
        <a:buFont typeface="Wingdings" pitchFamily="2" charset="2"/>
        <a:buChar char=""/>
        <a:defRPr sz="2400">
          <a:solidFill>
            <a:schemeClr val="tx2"/>
          </a:solidFill>
          <a:latin typeface="+mn-lt"/>
          <a:ea typeface="+mn-ea"/>
        </a:defRPr>
      </a:lvl3pPr>
      <a:lvl4pPr marL="1076325" indent="-257175" algn="l" rtl="0" eaLnBrk="0" fontAlgn="base" hangingPunct="0">
        <a:spcBef>
          <a:spcPct val="20000"/>
        </a:spcBef>
        <a:spcAft>
          <a:spcPct val="0"/>
        </a:spcAft>
        <a:buClr>
          <a:schemeClr val="hlink"/>
        </a:buClr>
        <a:buFont typeface="Wingdings" pitchFamily="2" charset="2"/>
        <a:buChar char="§"/>
        <a:defRPr sz="2400">
          <a:solidFill>
            <a:srgbClr val="100F2E"/>
          </a:solidFill>
          <a:latin typeface="+mn-lt"/>
          <a:ea typeface="+mn-ea"/>
        </a:defRPr>
      </a:lvl4pPr>
      <a:lvl5pPr marL="1311275" indent="-222250" algn="l" rtl="0" eaLnBrk="0" fontAlgn="base" hangingPunct="0">
        <a:spcBef>
          <a:spcPct val="20000"/>
        </a:spcBef>
        <a:spcAft>
          <a:spcPct val="0"/>
        </a:spcAft>
        <a:buClr>
          <a:schemeClr val="folHlink"/>
        </a:buClr>
        <a:buChar char="»"/>
        <a:defRPr sz="2400">
          <a:solidFill>
            <a:srgbClr val="100F2E"/>
          </a:solidFill>
          <a:latin typeface="+mn-lt"/>
          <a:ea typeface="+mn-ea"/>
        </a:defRPr>
      </a:lvl5pPr>
      <a:lvl6pPr marL="1769879" indent="-223815" algn="l" rtl="0" fontAlgn="base">
        <a:spcBef>
          <a:spcPct val="20000"/>
        </a:spcBef>
        <a:spcAft>
          <a:spcPct val="0"/>
        </a:spcAft>
        <a:buClr>
          <a:schemeClr val="folHlink"/>
        </a:buClr>
        <a:buChar char="»"/>
        <a:defRPr sz="2400">
          <a:solidFill>
            <a:srgbClr val="100F2E"/>
          </a:solidFill>
          <a:latin typeface="+mn-lt"/>
          <a:ea typeface="+mn-ea"/>
        </a:defRPr>
      </a:lvl6pPr>
      <a:lvl7pPr marL="2227032" indent="-223815" algn="l" rtl="0" fontAlgn="base">
        <a:spcBef>
          <a:spcPct val="20000"/>
        </a:spcBef>
        <a:spcAft>
          <a:spcPct val="0"/>
        </a:spcAft>
        <a:buClr>
          <a:schemeClr val="folHlink"/>
        </a:buClr>
        <a:buChar char="»"/>
        <a:defRPr sz="2400">
          <a:solidFill>
            <a:srgbClr val="100F2E"/>
          </a:solidFill>
          <a:latin typeface="+mn-lt"/>
          <a:ea typeface="+mn-ea"/>
        </a:defRPr>
      </a:lvl7pPr>
      <a:lvl8pPr marL="2684185" indent="-223815" algn="l" rtl="0" fontAlgn="base">
        <a:spcBef>
          <a:spcPct val="20000"/>
        </a:spcBef>
        <a:spcAft>
          <a:spcPct val="0"/>
        </a:spcAft>
        <a:buClr>
          <a:schemeClr val="folHlink"/>
        </a:buClr>
        <a:buChar char="»"/>
        <a:defRPr sz="2400">
          <a:solidFill>
            <a:srgbClr val="100F2E"/>
          </a:solidFill>
          <a:latin typeface="+mn-lt"/>
          <a:ea typeface="+mn-ea"/>
        </a:defRPr>
      </a:lvl8pPr>
      <a:lvl9pPr marL="3141337" indent="-223815" algn="l" rtl="0" fontAlgn="base">
        <a:spcBef>
          <a:spcPct val="20000"/>
        </a:spcBef>
        <a:spcAft>
          <a:spcPct val="0"/>
        </a:spcAft>
        <a:buClr>
          <a:schemeClr val="folHlink"/>
        </a:buClr>
        <a:buChar char="»"/>
        <a:defRPr sz="2400">
          <a:solidFill>
            <a:srgbClr val="100F2E"/>
          </a:solidFill>
          <a:latin typeface="+mn-lt"/>
          <a:ea typeface="+mn-ea"/>
        </a:defRPr>
      </a:lvl9pPr>
    </p:bodyStyle>
    <p:otherStyle>
      <a:defPPr>
        <a:defRPr lang="de-DE"/>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074" name="Picture 134" descr="Undulator_final_nurh#50DE97_rechts"/>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447088" y="117475"/>
            <a:ext cx="57785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50" name="Rectangle 126"/>
          <p:cNvSpPr>
            <a:spLocks noGrp="1" noChangeArrowheads="1"/>
          </p:cNvSpPr>
          <p:nvPr>
            <p:ph type="sldNum" sz="quarter" idx="4"/>
          </p:nvPr>
        </p:nvSpPr>
        <p:spPr bwMode="auto">
          <a:xfrm>
            <a:off x="8442325" y="114300"/>
            <a:ext cx="576263" cy="911225"/>
          </a:xfrm>
          <a:prstGeom prst="rect">
            <a:avLst/>
          </a:prstGeom>
          <a:noFill/>
          <a:ln w="9525">
            <a:noFill/>
            <a:miter lim="800000"/>
            <a:headEnd/>
            <a:tailEnd/>
          </a:ln>
        </p:spPr>
        <p:txBody>
          <a:bodyPr vert="horz" wrap="square" lIns="53994" tIns="45715" rIns="53994" bIns="17998" numCol="1" anchor="b" anchorCtr="0" compatLnSpc="1">
            <a:prstTxWarp prst="textNoShape">
              <a:avLst/>
            </a:prstTxWarp>
          </a:bodyPr>
          <a:lstStyle>
            <a:lvl1pPr algn="ctr" eaLnBrk="0" hangingPunct="0">
              <a:spcBef>
                <a:spcPct val="0"/>
              </a:spcBef>
              <a:buClrTx/>
              <a:buFontTx/>
              <a:buNone/>
              <a:defRPr sz="1000" b="1">
                <a:solidFill>
                  <a:srgbClr val="FFFFFF"/>
                </a:solidFill>
                <a:latin typeface="Arial" charset="0"/>
                <a:ea typeface="Geneva" pitchFamily="1" charset="-128"/>
              </a:defRPr>
            </a:lvl1pPr>
          </a:lstStyle>
          <a:p>
            <a:pPr>
              <a:defRPr/>
            </a:pPr>
            <a:fld id="{7827AB7F-7996-4177-9EE8-1DE8CB9BB285}" type="slidenum">
              <a:rPr lang="en-GB"/>
              <a:pPr>
                <a:defRPr/>
              </a:pPr>
              <a:t>‹Nr.›</a:t>
            </a:fld>
            <a:endParaRPr lang="en-GB"/>
          </a:p>
        </p:txBody>
      </p:sp>
      <p:pic>
        <p:nvPicPr>
          <p:cNvPr id="3076" name="Picture 37" descr="Helmholtz_Logo"/>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356600" y="6516688"/>
            <a:ext cx="584200" cy="23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50" name="Rectangle 26"/>
          <p:cNvSpPr>
            <a:spLocks noGrp="1" noChangeArrowheads="1"/>
          </p:cNvSpPr>
          <p:nvPr>
            <p:ph type="ftr" sz="quarter" idx="3"/>
          </p:nvPr>
        </p:nvSpPr>
        <p:spPr bwMode="auto">
          <a:xfrm>
            <a:off x="117475" y="6505575"/>
            <a:ext cx="5702300" cy="266700"/>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lvl1pPr eaLnBrk="0" hangingPunct="0">
              <a:lnSpc>
                <a:spcPct val="110000"/>
              </a:lnSpc>
              <a:spcBef>
                <a:spcPct val="0"/>
              </a:spcBef>
              <a:buClrTx/>
              <a:buFontTx/>
              <a:buNone/>
              <a:defRPr sz="800">
                <a:solidFill>
                  <a:srgbClr val="000000"/>
                </a:solidFill>
                <a:latin typeface="Arial" charset="0"/>
              </a:defRPr>
            </a:lvl1pPr>
          </a:lstStyle>
          <a:p>
            <a:pPr>
              <a:defRPr/>
            </a:pPr>
            <a:r>
              <a:rPr lang="en-US"/>
              <a:t>TTC Meeting, Milano, February 28  to March 3, 2011 </a:t>
            </a:r>
          </a:p>
          <a:p>
            <a:pPr>
              <a:defRPr/>
            </a:pPr>
            <a:r>
              <a:rPr lang="en-US"/>
              <a:t>Hans Weise, DESY</a:t>
            </a:r>
            <a:endParaRPr lang="en-GB"/>
          </a:p>
        </p:txBody>
      </p:sp>
      <p:sp>
        <p:nvSpPr>
          <p:cNvPr id="3078" name="Line 120"/>
          <p:cNvSpPr>
            <a:spLocks noChangeShapeType="1"/>
          </p:cNvSpPr>
          <p:nvPr userDrawn="1"/>
        </p:nvSpPr>
        <p:spPr bwMode="auto">
          <a:xfrm>
            <a:off x="115888" y="6477000"/>
            <a:ext cx="8904287" cy="0"/>
          </a:xfrm>
          <a:prstGeom prst="line">
            <a:avLst/>
          </a:prstGeom>
          <a:noFill/>
          <a:ln w="12700">
            <a:solidFill>
              <a:schemeClr val="hlink"/>
            </a:solidFill>
            <a:round/>
            <a:headEnd/>
            <a:tailEnd/>
          </a:ln>
          <a:extLst>
            <a:ext uri="{909E8E84-426E-40DD-AFC4-6F175D3DCCD1}">
              <a14:hiddenFill xmlns:a14="http://schemas.microsoft.com/office/drawing/2010/main">
                <a:noFill/>
              </a14:hiddenFill>
            </a:ext>
          </a:extLst>
        </p:spPr>
        <p:txBody>
          <a:bodyPr lIns="91430" tIns="45715" rIns="91430" bIns="45715"/>
          <a:lstStyle/>
          <a:p>
            <a:endParaRPr lang="de-DE"/>
          </a:p>
        </p:txBody>
      </p:sp>
      <p:pic>
        <p:nvPicPr>
          <p:cNvPr id="3079" name="Picture 121" descr="DESY-Logo-cyan-RGB_Hintergrund weiss"/>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989888" y="6511925"/>
            <a:ext cx="252412" cy="25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80" name="Rectangle 122"/>
          <p:cNvSpPr>
            <a:spLocks noChangeArrowheads="1"/>
          </p:cNvSpPr>
          <p:nvPr userDrawn="1"/>
        </p:nvSpPr>
        <p:spPr bwMode="auto">
          <a:xfrm>
            <a:off x="1093788" y="114300"/>
            <a:ext cx="7283450" cy="915988"/>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30" tIns="45715" rIns="91430" bIns="45715" anchor="ctr"/>
          <a:lstStyle/>
          <a:p>
            <a:pPr algn="ctr"/>
            <a:endParaRPr lang="de-DE" sz="2400">
              <a:solidFill>
                <a:srgbClr val="261748"/>
              </a:solidFill>
            </a:endParaRPr>
          </a:p>
        </p:txBody>
      </p:sp>
      <p:sp>
        <p:nvSpPr>
          <p:cNvPr id="1033" name="Text Box 123"/>
          <p:cNvSpPr txBox="1">
            <a:spLocks noChangeArrowheads="1"/>
          </p:cNvSpPr>
          <p:nvPr userDrawn="1"/>
        </p:nvSpPr>
        <p:spPr bwMode="auto">
          <a:xfrm>
            <a:off x="1093788" y="114300"/>
            <a:ext cx="6629400"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9192" tIns="0" rIns="46795" bIns="0" anchor="b"/>
          <a:lstStyle>
            <a:lvl1pPr eaLnBrk="0" hangingPunct="0">
              <a:defRPr sz="900">
                <a:solidFill>
                  <a:schemeClr val="tx1"/>
                </a:solidFill>
                <a:latin typeface="Arial" charset="0"/>
                <a:ea typeface="ＭＳ Ｐゴシック" pitchFamily="112" charset="-128"/>
              </a:defRPr>
            </a:lvl1pPr>
            <a:lvl2pPr marL="742950" indent="-285750" eaLnBrk="0" hangingPunct="0">
              <a:defRPr sz="900">
                <a:solidFill>
                  <a:schemeClr val="tx1"/>
                </a:solidFill>
                <a:latin typeface="Arial" charset="0"/>
                <a:ea typeface="ＭＳ Ｐゴシック" pitchFamily="112" charset="-128"/>
              </a:defRPr>
            </a:lvl2pPr>
            <a:lvl3pPr marL="1143000" indent="-228600" eaLnBrk="0" hangingPunct="0">
              <a:defRPr sz="900">
                <a:solidFill>
                  <a:schemeClr val="tx1"/>
                </a:solidFill>
                <a:latin typeface="Arial" charset="0"/>
                <a:ea typeface="ＭＳ Ｐゴシック" pitchFamily="112" charset="-128"/>
              </a:defRPr>
            </a:lvl3pPr>
            <a:lvl4pPr marL="1600200" indent="-228600" eaLnBrk="0" hangingPunct="0">
              <a:defRPr sz="900">
                <a:solidFill>
                  <a:schemeClr val="tx1"/>
                </a:solidFill>
                <a:latin typeface="Arial" charset="0"/>
                <a:ea typeface="ＭＳ Ｐゴシック" pitchFamily="112" charset="-128"/>
              </a:defRPr>
            </a:lvl4pPr>
            <a:lvl5pPr marL="2057400" indent="-228600" eaLnBrk="0" hangingPunct="0">
              <a:defRPr sz="900">
                <a:solidFill>
                  <a:schemeClr val="tx1"/>
                </a:solidFill>
                <a:latin typeface="Arial" charset="0"/>
                <a:ea typeface="ＭＳ Ｐゴシック" pitchFamily="112" charset="-128"/>
              </a:defRPr>
            </a:lvl5pPr>
            <a:lvl6pPr marL="2514600" indent="-228600" eaLnBrk="0" fontAlgn="base" hangingPunct="0">
              <a:spcBef>
                <a:spcPct val="20000"/>
              </a:spcBef>
              <a:spcAft>
                <a:spcPct val="0"/>
              </a:spcAft>
              <a:buClr>
                <a:srgbClr val="F8B323"/>
              </a:buClr>
              <a:buFont typeface="Wingdings" pitchFamily="2" charset="2"/>
              <a:buChar char="n"/>
              <a:defRPr sz="900">
                <a:solidFill>
                  <a:schemeClr val="tx1"/>
                </a:solidFill>
                <a:latin typeface="Arial" charset="0"/>
                <a:ea typeface="ＭＳ Ｐゴシック" pitchFamily="112" charset="-128"/>
              </a:defRPr>
            </a:lvl6pPr>
            <a:lvl7pPr marL="2971800" indent="-228600" eaLnBrk="0" fontAlgn="base" hangingPunct="0">
              <a:spcBef>
                <a:spcPct val="20000"/>
              </a:spcBef>
              <a:spcAft>
                <a:spcPct val="0"/>
              </a:spcAft>
              <a:buClr>
                <a:srgbClr val="F8B323"/>
              </a:buClr>
              <a:buFont typeface="Wingdings" pitchFamily="2" charset="2"/>
              <a:buChar char="n"/>
              <a:defRPr sz="900">
                <a:solidFill>
                  <a:schemeClr val="tx1"/>
                </a:solidFill>
                <a:latin typeface="Arial" charset="0"/>
                <a:ea typeface="ＭＳ Ｐゴシック" pitchFamily="112" charset="-128"/>
              </a:defRPr>
            </a:lvl7pPr>
            <a:lvl8pPr marL="3429000" indent="-228600" eaLnBrk="0" fontAlgn="base" hangingPunct="0">
              <a:spcBef>
                <a:spcPct val="20000"/>
              </a:spcBef>
              <a:spcAft>
                <a:spcPct val="0"/>
              </a:spcAft>
              <a:buClr>
                <a:srgbClr val="F8B323"/>
              </a:buClr>
              <a:buFont typeface="Wingdings" pitchFamily="2" charset="2"/>
              <a:buChar char="n"/>
              <a:defRPr sz="900">
                <a:solidFill>
                  <a:schemeClr val="tx1"/>
                </a:solidFill>
                <a:latin typeface="Arial" charset="0"/>
                <a:ea typeface="ＭＳ Ｐゴシック" pitchFamily="112" charset="-128"/>
              </a:defRPr>
            </a:lvl8pPr>
            <a:lvl9pPr marL="3886200" indent="-228600" eaLnBrk="0" fontAlgn="base" hangingPunct="0">
              <a:spcBef>
                <a:spcPct val="20000"/>
              </a:spcBef>
              <a:spcAft>
                <a:spcPct val="0"/>
              </a:spcAft>
              <a:buClr>
                <a:srgbClr val="F8B323"/>
              </a:buClr>
              <a:buFont typeface="Wingdings" pitchFamily="2" charset="2"/>
              <a:buChar char="n"/>
              <a:defRPr sz="900">
                <a:solidFill>
                  <a:schemeClr val="tx1"/>
                </a:solidFill>
                <a:latin typeface="Arial" charset="0"/>
                <a:ea typeface="ＭＳ Ｐゴシック" pitchFamily="112" charset="-128"/>
              </a:defRPr>
            </a:lvl9pPr>
          </a:lstStyle>
          <a:p>
            <a:pPr>
              <a:lnSpc>
                <a:spcPct val="110000"/>
              </a:lnSpc>
              <a:spcBef>
                <a:spcPct val="50000"/>
              </a:spcBef>
              <a:defRPr/>
            </a:pPr>
            <a:r>
              <a:rPr lang="en-US" sz="1000" dirty="0" smtClean="0">
                <a:solidFill>
                  <a:srgbClr val="FFFFFF"/>
                </a:solidFill>
              </a:rPr>
              <a:t>The European XFEL - Progress and Status</a:t>
            </a:r>
          </a:p>
        </p:txBody>
      </p:sp>
      <p:pic>
        <p:nvPicPr>
          <p:cNvPr id="3082" name="Picture 127" descr="logo-XFEL_rgb"/>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17475" y="114300"/>
            <a:ext cx="911225" cy="91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83" name="Rectangle 130"/>
          <p:cNvSpPr>
            <a:spLocks noGrp="1" noChangeArrowheads="1"/>
          </p:cNvSpPr>
          <p:nvPr>
            <p:ph type="title"/>
          </p:nvPr>
        </p:nvSpPr>
        <p:spPr bwMode="auto">
          <a:xfrm>
            <a:off x="1093788" y="541338"/>
            <a:ext cx="7283450"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1993" tIns="45715" rIns="91430" bIns="0" numCol="1" anchor="b" anchorCtr="0" compatLnSpc="1">
            <a:prstTxWarp prst="textNoShape">
              <a:avLst/>
            </a:prstTxWarp>
          </a:bodyPr>
          <a:lstStyle/>
          <a:p>
            <a:pPr lvl="0"/>
            <a:r>
              <a:rPr lang="en-GB" smtClean="0"/>
              <a:t>Slide title: Don’t edit here!</a:t>
            </a:r>
          </a:p>
        </p:txBody>
      </p:sp>
      <p:sp>
        <p:nvSpPr>
          <p:cNvPr id="3084" name="Rectangle 132"/>
          <p:cNvSpPr>
            <a:spLocks noGrp="1" noChangeAspect="1" noChangeArrowheads="1"/>
          </p:cNvSpPr>
          <p:nvPr>
            <p:ph type="body" idx="1"/>
          </p:nvPr>
        </p:nvSpPr>
        <p:spPr bwMode="auto">
          <a:xfrm>
            <a:off x="117475" y="1347788"/>
            <a:ext cx="5702300" cy="445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269972" tIns="0" rIns="91430" bIns="45715" numCol="1" anchor="t" anchorCtr="0" compatLnSpc="1">
            <a:prstTxWarp prst="textNoShape">
              <a:avLst/>
            </a:prstTxWarp>
          </a:bodyPr>
          <a:lstStyle/>
          <a:p>
            <a:pPr lvl="0"/>
            <a:r>
              <a:rPr lang="en-GB" smtClean="0"/>
              <a:t>text format – don’t edit!</a:t>
            </a:r>
          </a:p>
          <a:p>
            <a:pPr lvl="1"/>
            <a:r>
              <a:rPr lang="en-GB" smtClean="0"/>
              <a:t>second level</a:t>
            </a:r>
          </a:p>
          <a:p>
            <a:pPr lvl="2"/>
            <a:r>
              <a:rPr lang="en-GB" smtClean="0"/>
              <a:t>third level</a:t>
            </a:r>
          </a:p>
          <a:p>
            <a:pPr lvl="3"/>
            <a:r>
              <a:rPr lang="en-GB" smtClean="0"/>
              <a:t>fourth level</a:t>
            </a:r>
          </a:p>
          <a:p>
            <a:pPr lvl="4"/>
            <a:r>
              <a:rPr lang="en-GB" smtClean="0"/>
              <a:t>fifth level</a:t>
            </a:r>
          </a:p>
        </p:txBody>
      </p:sp>
    </p:spTree>
  </p:cSld>
  <p:clrMap bg1="lt1" tx1="dk1" bg2="lt2" tx2="dk2" accent1="accent1" accent2="accent2" accent3="accent3" accent4="accent4" accent5="accent5" accent6="accent6" hlink="hlink" folHlink="folHlink"/>
  <p:hf sldNum="0" hdr="0" dt="0"/>
  <p:txStyles>
    <p:titleStyle>
      <a:lvl1pPr algn="l" rtl="0" eaLnBrk="0" fontAlgn="base" hangingPunct="0">
        <a:spcBef>
          <a:spcPct val="0"/>
        </a:spcBef>
        <a:spcAft>
          <a:spcPct val="0"/>
        </a:spcAft>
        <a:defRPr sz="2400" b="1">
          <a:solidFill>
            <a:schemeClr val="bg1"/>
          </a:solidFill>
          <a:latin typeface="+mj-lt"/>
          <a:ea typeface="+mj-ea"/>
          <a:cs typeface="+mj-cs"/>
        </a:defRPr>
      </a:lvl1pPr>
      <a:lvl2pPr algn="l" rtl="0" eaLnBrk="0" fontAlgn="base" hangingPunct="0">
        <a:spcBef>
          <a:spcPct val="0"/>
        </a:spcBef>
        <a:spcAft>
          <a:spcPct val="0"/>
        </a:spcAft>
        <a:defRPr sz="2400" b="1">
          <a:solidFill>
            <a:schemeClr val="bg1"/>
          </a:solidFill>
          <a:latin typeface="Arial" charset="0"/>
          <a:ea typeface="ＭＳ Ｐゴシック" pitchFamily="112" charset="-128"/>
        </a:defRPr>
      </a:lvl2pPr>
      <a:lvl3pPr algn="l" rtl="0" eaLnBrk="0" fontAlgn="base" hangingPunct="0">
        <a:spcBef>
          <a:spcPct val="0"/>
        </a:spcBef>
        <a:spcAft>
          <a:spcPct val="0"/>
        </a:spcAft>
        <a:defRPr sz="2400" b="1">
          <a:solidFill>
            <a:schemeClr val="bg1"/>
          </a:solidFill>
          <a:latin typeface="Arial" charset="0"/>
          <a:ea typeface="ＭＳ Ｐゴシック" pitchFamily="112" charset="-128"/>
        </a:defRPr>
      </a:lvl3pPr>
      <a:lvl4pPr algn="l" rtl="0" eaLnBrk="0" fontAlgn="base" hangingPunct="0">
        <a:spcBef>
          <a:spcPct val="0"/>
        </a:spcBef>
        <a:spcAft>
          <a:spcPct val="0"/>
        </a:spcAft>
        <a:defRPr sz="2400" b="1">
          <a:solidFill>
            <a:schemeClr val="bg1"/>
          </a:solidFill>
          <a:latin typeface="Arial" charset="0"/>
          <a:ea typeface="ＭＳ Ｐゴシック" pitchFamily="112" charset="-128"/>
        </a:defRPr>
      </a:lvl4pPr>
      <a:lvl5pPr algn="l" rtl="0" eaLnBrk="0" fontAlgn="base" hangingPunct="0">
        <a:spcBef>
          <a:spcPct val="0"/>
        </a:spcBef>
        <a:spcAft>
          <a:spcPct val="0"/>
        </a:spcAft>
        <a:defRPr sz="2400" b="1">
          <a:solidFill>
            <a:schemeClr val="bg1"/>
          </a:solidFill>
          <a:latin typeface="Arial" charset="0"/>
          <a:ea typeface="ＭＳ Ｐゴシック" pitchFamily="112" charset="-128"/>
        </a:defRPr>
      </a:lvl5pPr>
      <a:lvl6pPr marL="457153" algn="l" rtl="0" fontAlgn="base">
        <a:spcBef>
          <a:spcPct val="0"/>
        </a:spcBef>
        <a:spcAft>
          <a:spcPct val="0"/>
        </a:spcAft>
        <a:defRPr sz="2400" b="1">
          <a:solidFill>
            <a:schemeClr val="bg1"/>
          </a:solidFill>
          <a:latin typeface="Arial" charset="0"/>
          <a:ea typeface="ＭＳ Ｐゴシック" pitchFamily="112" charset="-128"/>
        </a:defRPr>
      </a:lvl6pPr>
      <a:lvl7pPr marL="914305" algn="l" rtl="0" fontAlgn="base">
        <a:spcBef>
          <a:spcPct val="0"/>
        </a:spcBef>
        <a:spcAft>
          <a:spcPct val="0"/>
        </a:spcAft>
        <a:defRPr sz="2400" b="1">
          <a:solidFill>
            <a:schemeClr val="bg1"/>
          </a:solidFill>
          <a:latin typeface="Arial" charset="0"/>
          <a:ea typeface="ＭＳ Ｐゴシック" pitchFamily="112" charset="-128"/>
        </a:defRPr>
      </a:lvl7pPr>
      <a:lvl8pPr marL="1371458" algn="l" rtl="0" fontAlgn="base">
        <a:spcBef>
          <a:spcPct val="0"/>
        </a:spcBef>
        <a:spcAft>
          <a:spcPct val="0"/>
        </a:spcAft>
        <a:defRPr sz="2400" b="1">
          <a:solidFill>
            <a:schemeClr val="bg1"/>
          </a:solidFill>
          <a:latin typeface="Arial" charset="0"/>
          <a:ea typeface="ＭＳ Ｐゴシック" pitchFamily="112" charset="-128"/>
        </a:defRPr>
      </a:lvl8pPr>
      <a:lvl9pPr marL="1828610" algn="l" rtl="0" fontAlgn="base">
        <a:spcBef>
          <a:spcPct val="0"/>
        </a:spcBef>
        <a:spcAft>
          <a:spcPct val="0"/>
        </a:spcAft>
        <a:defRPr sz="2400" b="1">
          <a:solidFill>
            <a:schemeClr val="bg1"/>
          </a:solidFill>
          <a:latin typeface="Arial" charset="0"/>
          <a:ea typeface="ＭＳ Ｐゴシック" pitchFamily="112" charset="-128"/>
        </a:defRPr>
      </a:lvl9pPr>
    </p:titleStyle>
    <p:bodyStyle>
      <a:lvl1pPr marL="296863" indent="-296863" algn="l" rtl="0" eaLnBrk="0" fontAlgn="base" hangingPunct="0">
        <a:spcBef>
          <a:spcPct val="20000"/>
        </a:spcBef>
        <a:spcAft>
          <a:spcPct val="0"/>
        </a:spcAft>
        <a:buClr>
          <a:schemeClr val="accent2"/>
        </a:buClr>
        <a:buSzPct val="80000"/>
        <a:buFont typeface="Wingdings" pitchFamily="2" charset="2"/>
        <a:buChar char="n"/>
        <a:defRPr sz="2400">
          <a:solidFill>
            <a:schemeClr val="tx2"/>
          </a:solidFill>
          <a:latin typeface="+mn-lt"/>
          <a:ea typeface="+mn-ea"/>
          <a:cs typeface="+mn-cs"/>
        </a:defRPr>
      </a:lvl1pPr>
      <a:lvl2pPr marL="557213" indent="-257175" algn="l" rtl="0" eaLnBrk="0" fontAlgn="base" hangingPunct="0">
        <a:spcBef>
          <a:spcPct val="20000"/>
        </a:spcBef>
        <a:spcAft>
          <a:spcPct val="0"/>
        </a:spcAft>
        <a:buClr>
          <a:schemeClr val="accent1"/>
        </a:buClr>
        <a:buFont typeface="Wingdings" pitchFamily="2" charset="2"/>
        <a:buChar char="§"/>
        <a:defRPr sz="2400">
          <a:solidFill>
            <a:schemeClr val="tx2"/>
          </a:solidFill>
          <a:latin typeface="+mn-lt"/>
          <a:ea typeface="+mn-ea"/>
        </a:defRPr>
      </a:lvl2pPr>
      <a:lvl3pPr marL="815975" indent="-255588" algn="l" rtl="0" eaLnBrk="0" fontAlgn="base" hangingPunct="0">
        <a:spcBef>
          <a:spcPct val="20000"/>
        </a:spcBef>
        <a:spcAft>
          <a:spcPct val="0"/>
        </a:spcAft>
        <a:buClr>
          <a:schemeClr val="folHlink"/>
        </a:buClr>
        <a:buSzPct val="60000"/>
        <a:buFont typeface="Wingdings" pitchFamily="2" charset="2"/>
        <a:buChar char=""/>
        <a:defRPr sz="2400">
          <a:solidFill>
            <a:schemeClr val="tx2"/>
          </a:solidFill>
          <a:latin typeface="+mn-lt"/>
          <a:ea typeface="+mn-ea"/>
        </a:defRPr>
      </a:lvl3pPr>
      <a:lvl4pPr marL="1076325" indent="-257175" algn="l" rtl="0" eaLnBrk="0" fontAlgn="base" hangingPunct="0">
        <a:spcBef>
          <a:spcPct val="20000"/>
        </a:spcBef>
        <a:spcAft>
          <a:spcPct val="0"/>
        </a:spcAft>
        <a:buClr>
          <a:schemeClr val="hlink"/>
        </a:buClr>
        <a:buFont typeface="Wingdings" pitchFamily="2" charset="2"/>
        <a:buChar char="§"/>
        <a:defRPr sz="2400">
          <a:solidFill>
            <a:srgbClr val="100F2E"/>
          </a:solidFill>
          <a:latin typeface="+mn-lt"/>
          <a:ea typeface="+mn-ea"/>
        </a:defRPr>
      </a:lvl4pPr>
      <a:lvl5pPr marL="1311275" indent="-222250" algn="l" rtl="0" eaLnBrk="0" fontAlgn="base" hangingPunct="0">
        <a:spcBef>
          <a:spcPct val="20000"/>
        </a:spcBef>
        <a:spcAft>
          <a:spcPct val="0"/>
        </a:spcAft>
        <a:buClr>
          <a:schemeClr val="folHlink"/>
        </a:buClr>
        <a:buChar char="»"/>
        <a:defRPr sz="2400">
          <a:solidFill>
            <a:srgbClr val="100F2E"/>
          </a:solidFill>
          <a:latin typeface="+mn-lt"/>
          <a:ea typeface="+mn-ea"/>
        </a:defRPr>
      </a:lvl5pPr>
      <a:lvl6pPr marL="1769879" indent="-223815" algn="l" rtl="0" fontAlgn="base">
        <a:spcBef>
          <a:spcPct val="20000"/>
        </a:spcBef>
        <a:spcAft>
          <a:spcPct val="0"/>
        </a:spcAft>
        <a:buClr>
          <a:schemeClr val="folHlink"/>
        </a:buClr>
        <a:buChar char="»"/>
        <a:defRPr sz="2400">
          <a:solidFill>
            <a:srgbClr val="100F2E"/>
          </a:solidFill>
          <a:latin typeface="+mn-lt"/>
          <a:ea typeface="+mn-ea"/>
        </a:defRPr>
      </a:lvl6pPr>
      <a:lvl7pPr marL="2227032" indent="-223815" algn="l" rtl="0" fontAlgn="base">
        <a:spcBef>
          <a:spcPct val="20000"/>
        </a:spcBef>
        <a:spcAft>
          <a:spcPct val="0"/>
        </a:spcAft>
        <a:buClr>
          <a:schemeClr val="folHlink"/>
        </a:buClr>
        <a:buChar char="»"/>
        <a:defRPr sz="2400">
          <a:solidFill>
            <a:srgbClr val="100F2E"/>
          </a:solidFill>
          <a:latin typeface="+mn-lt"/>
          <a:ea typeface="+mn-ea"/>
        </a:defRPr>
      </a:lvl7pPr>
      <a:lvl8pPr marL="2684185" indent="-223815" algn="l" rtl="0" fontAlgn="base">
        <a:spcBef>
          <a:spcPct val="20000"/>
        </a:spcBef>
        <a:spcAft>
          <a:spcPct val="0"/>
        </a:spcAft>
        <a:buClr>
          <a:schemeClr val="folHlink"/>
        </a:buClr>
        <a:buChar char="»"/>
        <a:defRPr sz="2400">
          <a:solidFill>
            <a:srgbClr val="100F2E"/>
          </a:solidFill>
          <a:latin typeface="+mn-lt"/>
          <a:ea typeface="+mn-ea"/>
        </a:defRPr>
      </a:lvl8pPr>
      <a:lvl9pPr marL="3141337" indent="-223815" algn="l" rtl="0" fontAlgn="base">
        <a:spcBef>
          <a:spcPct val="20000"/>
        </a:spcBef>
        <a:spcAft>
          <a:spcPct val="0"/>
        </a:spcAft>
        <a:buClr>
          <a:schemeClr val="folHlink"/>
        </a:buClr>
        <a:buChar char="»"/>
        <a:defRPr sz="2400">
          <a:solidFill>
            <a:srgbClr val="100F2E"/>
          </a:solidFill>
          <a:latin typeface="+mn-lt"/>
          <a:ea typeface="+mn-ea"/>
        </a:defRPr>
      </a:lvl9pPr>
    </p:bodyStyle>
    <p:otherStyle>
      <a:defPPr>
        <a:defRPr lang="de-DE"/>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098" name="Picture 134" descr="Undulator_final_nurh#50DE97_rechts"/>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447088" y="117475"/>
            <a:ext cx="57785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50" name="Rectangle 126"/>
          <p:cNvSpPr>
            <a:spLocks noGrp="1" noChangeArrowheads="1"/>
          </p:cNvSpPr>
          <p:nvPr>
            <p:ph type="sldNum" sz="quarter" idx="4"/>
          </p:nvPr>
        </p:nvSpPr>
        <p:spPr bwMode="auto">
          <a:xfrm>
            <a:off x="8442325" y="114300"/>
            <a:ext cx="576263" cy="911225"/>
          </a:xfrm>
          <a:prstGeom prst="rect">
            <a:avLst/>
          </a:prstGeom>
          <a:noFill/>
          <a:ln w="9525">
            <a:noFill/>
            <a:miter lim="800000"/>
            <a:headEnd/>
            <a:tailEnd/>
          </a:ln>
        </p:spPr>
        <p:txBody>
          <a:bodyPr vert="horz" wrap="square" lIns="53994" tIns="45715" rIns="53994" bIns="17998" numCol="1" anchor="b" anchorCtr="0" compatLnSpc="1">
            <a:prstTxWarp prst="textNoShape">
              <a:avLst/>
            </a:prstTxWarp>
          </a:bodyPr>
          <a:lstStyle>
            <a:lvl1pPr algn="ctr" eaLnBrk="0" hangingPunct="0">
              <a:spcBef>
                <a:spcPct val="0"/>
              </a:spcBef>
              <a:buClrTx/>
              <a:buFontTx/>
              <a:buNone/>
              <a:defRPr sz="1000" b="1">
                <a:solidFill>
                  <a:srgbClr val="FFFFFF"/>
                </a:solidFill>
                <a:latin typeface="Arial" charset="0"/>
                <a:ea typeface="Geneva" pitchFamily="1" charset="-128"/>
              </a:defRPr>
            </a:lvl1pPr>
          </a:lstStyle>
          <a:p>
            <a:pPr>
              <a:defRPr/>
            </a:pPr>
            <a:fld id="{20CE2E08-6BDD-4C3E-BB86-FB8EC0E54004}" type="slidenum">
              <a:rPr lang="en-GB"/>
              <a:pPr>
                <a:defRPr/>
              </a:pPr>
              <a:t>‹Nr.›</a:t>
            </a:fld>
            <a:endParaRPr lang="en-GB"/>
          </a:p>
        </p:txBody>
      </p:sp>
      <p:pic>
        <p:nvPicPr>
          <p:cNvPr id="4100" name="Picture 37" descr="Helmholtz_Logo"/>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356600" y="6516688"/>
            <a:ext cx="584200" cy="23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50" name="Rectangle 26"/>
          <p:cNvSpPr>
            <a:spLocks noGrp="1" noChangeArrowheads="1"/>
          </p:cNvSpPr>
          <p:nvPr>
            <p:ph type="ftr" sz="quarter" idx="3"/>
          </p:nvPr>
        </p:nvSpPr>
        <p:spPr bwMode="auto">
          <a:xfrm>
            <a:off x="117475" y="6505575"/>
            <a:ext cx="5702300" cy="266700"/>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lvl1pPr eaLnBrk="0" hangingPunct="0">
              <a:lnSpc>
                <a:spcPct val="110000"/>
              </a:lnSpc>
              <a:spcBef>
                <a:spcPct val="0"/>
              </a:spcBef>
              <a:buClrTx/>
              <a:buFontTx/>
              <a:buNone/>
              <a:defRPr sz="800">
                <a:solidFill>
                  <a:srgbClr val="000000"/>
                </a:solidFill>
                <a:latin typeface="Arial" charset="0"/>
              </a:defRPr>
            </a:lvl1pPr>
          </a:lstStyle>
          <a:p>
            <a:pPr>
              <a:defRPr/>
            </a:pPr>
            <a:r>
              <a:rPr lang="en-US"/>
              <a:t>TTC Meeting, Milano, February 28  to March 3, 2011 </a:t>
            </a:r>
          </a:p>
          <a:p>
            <a:pPr>
              <a:defRPr/>
            </a:pPr>
            <a:r>
              <a:rPr lang="en-US"/>
              <a:t>Hans Weise, DESY</a:t>
            </a:r>
            <a:endParaRPr lang="en-GB"/>
          </a:p>
        </p:txBody>
      </p:sp>
      <p:sp>
        <p:nvSpPr>
          <p:cNvPr id="4102" name="Line 120"/>
          <p:cNvSpPr>
            <a:spLocks noChangeShapeType="1"/>
          </p:cNvSpPr>
          <p:nvPr userDrawn="1"/>
        </p:nvSpPr>
        <p:spPr bwMode="auto">
          <a:xfrm>
            <a:off x="115888" y="6477000"/>
            <a:ext cx="8904287" cy="0"/>
          </a:xfrm>
          <a:prstGeom prst="line">
            <a:avLst/>
          </a:prstGeom>
          <a:noFill/>
          <a:ln w="12700">
            <a:solidFill>
              <a:schemeClr val="hlink"/>
            </a:solidFill>
            <a:round/>
            <a:headEnd/>
            <a:tailEnd/>
          </a:ln>
          <a:extLst>
            <a:ext uri="{909E8E84-426E-40DD-AFC4-6F175D3DCCD1}">
              <a14:hiddenFill xmlns:a14="http://schemas.microsoft.com/office/drawing/2010/main">
                <a:noFill/>
              </a14:hiddenFill>
            </a:ext>
          </a:extLst>
        </p:spPr>
        <p:txBody>
          <a:bodyPr lIns="91430" tIns="45715" rIns="91430" bIns="45715"/>
          <a:lstStyle/>
          <a:p>
            <a:endParaRPr lang="de-DE"/>
          </a:p>
        </p:txBody>
      </p:sp>
      <p:pic>
        <p:nvPicPr>
          <p:cNvPr id="4103" name="Picture 121" descr="DESY-Logo-cyan-RGB_Hintergrund weiss"/>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989888" y="6511925"/>
            <a:ext cx="252412" cy="25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4" name="Rectangle 122"/>
          <p:cNvSpPr>
            <a:spLocks noChangeArrowheads="1"/>
          </p:cNvSpPr>
          <p:nvPr userDrawn="1"/>
        </p:nvSpPr>
        <p:spPr bwMode="auto">
          <a:xfrm>
            <a:off x="1093788" y="114300"/>
            <a:ext cx="7283450" cy="915988"/>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30" tIns="45715" rIns="91430" bIns="45715" anchor="ctr"/>
          <a:lstStyle/>
          <a:p>
            <a:pPr algn="ctr"/>
            <a:endParaRPr lang="de-DE" sz="2400">
              <a:solidFill>
                <a:srgbClr val="261748"/>
              </a:solidFill>
            </a:endParaRPr>
          </a:p>
        </p:txBody>
      </p:sp>
      <p:sp>
        <p:nvSpPr>
          <p:cNvPr id="1033" name="Text Box 123"/>
          <p:cNvSpPr txBox="1">
            <a:spLocks noChangeArrowheads="1"/>
          </p:cNvSpPr>
          <p:nvPr userDrawn="1"/>
        </p:nvSpPr>
        <p:spPr bwMode="auto">
          <a:xfrm>
            <a:off x="1093788" y="114300"/>
            <a:ext cx="6629400"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9192" tIns="0" rIns="46795" bIns="0" anchor="b"/>
          <a:lstStyle>
            <a:lvl1pPr eaLnBrk="0" hangingPunct="0">
              <a:defRPr sz="900">
                <a:solidFill>
                  <a:schemeClr val="tx1"/>
                </a:solidFill>
                <a:latin typeface="Arial" charset="0"/>
                <a:ea typeface="ＭＳ Ｐゴシック" pitchFamily="112" charset="-128"/>
              </a:defRPr>
            </a:lvl1pPr>
            <a:lvl2pPr marL="742950" indent="-285750" eaLnBrk="0" hangingPunct="0">
              <a:defRPr sz="900">
                <a:solidFill>
                  <a:schemeClr val="tx1"/>
                </a:solidFill>
                <a:latin typeface="Arial" charset="0"/>
                <a:ea typeface="ＭＳ Ｐゴシック" pitchFamily="112" charset="-128"/>
              </a:defRPr>
            </a:lvl2pPr>
            <a:lvl3pPr marL="1143000" indent="-228600" eaLnBrk="0" hangingPunct="0">
              <a:defRPr sz="900">
                <a:solidFill>
                  <a:schemeClr val="tx1"/>
                </a:solidFill>
                <a:latin typeface="Arial" charset="0"/>
                <a:ea typeface="ＭＳ Ｐゴシック" pitchFamily="112" charset="-128"/>
              </a:defRPr>
            </a:lvl3pPr>
            <a:lvl4pPr marL="1600200" indent="-228600" eaLnBrk="0" hangingPunct="0">
              <a:defRPr sz="900">
                <a:solidFill>
                  <a:schemeClr val="tx1"/>
                </a:solidFill>
                <a:latin typeface="Arial" charset="0"/>
                <a:ea typeface="ＭＳ Ｐゴシック" pitchFamily="112" charset="-128"/>
              </a:defRPr>
            </a:lvl4pPr>
            <a:lvl5pPr marL="2057400" indent="-228600" eaLnBrk="0" hangingPunct="0">
              <a:defRPr sz="900">
                <a:solidFill>
                  <a:schemeClr val="tx1"/>
                </a:solidFill>
                <a:latin typeface="Arial" charset="0"/>
                <a:ea typeface="ＭＳ Ｐゴシック" pitchFamily="112" charset="-128"/>
              </a:defRPr>
            </a:lvl5pPr>
            <a:lvl6pPr marL="2514600" indent="-228600" eaLnBrk="0" fontAlgn="base" hangingPunct="0">
              <a:spcBef>
                <a:spcPct val="20000"/>
              </a:spcBef>
              <a:spcAft>
                <a:spcPct val="0"/>
              </a:spcAft>
              <a:buClr>
                <a:srgbClr val="F8B323"/>
              </a:buClr>
              <a:buFont typeface="Wingdings" pitchFamily="2" charset="2"/>
              <a:buChar char="n"/>
              <a:defRPr sz="900">
                <a:solidFill>
                  <a:schemeClr val="tx1"/>
                </a:solidFill>
                <a:latin typeface="Arial" charset="0"/>
                <a:ea typeface="ＭＳ Ｐゴシック" pitchFamily="112" charset="-128"/>
              </a:defRPr>
            </a:lvl6pPr>
            <a:lvl7pPr marL="2971800" indent="-228600" eaLnBrk="0" fontAlgn="base" hangingPunct="0">
              <a:spcBef>
                <a:spcPct val="20000"/>
              </a:spcBef>
              <a:spcAft>
                <a:spcPct val="0"/>
              </a:spcAft>
              <a:buClr>
                <a:srgbClr val="F8B323"/>
              </a:buClr>
              <a:buFont typeface="Wingdings" pitchFamily="2" charset="2"/>
              <a:buChar char="n"/>
              <a:defRPr sz="900">
                <a:solidFill>
                  <a:schemeClr val="tx1"/>
                </a:solidFill>
                <a:latin typeface="Arial" charset="0"/>
                <a:ea typeface="ＭＳ Ｐゴシック" pitchFamily="112" charset="-128"/>
              </a:defRPr>
            </a:lvl7pPr>
            <a:lvl8pPr marL="3429000" indent="-228600" eaLnBrk="0" fontAlgn="base" hangingPunct="0">
              <a:spcBef>
                <a:spcPct val="20000"/>
              </a:spcBef>
              <a:spcAft>
                <a:spcPct val="0"/>
              </a:spcAft>
              <a:buClr>
                <a:srgbClr val="F8B323"/>
              </a:buClr>
              <a:buFont typeface="Wingdings" pitchFamily="2" charset="2"/>
              <a:buChar char="n"/>
              <a:defRPr sz="900">
                <a:solidFill>
                  <a:schemeClr val="tx1"/>
                </a:solidFill>
                <a:latin typeface="Arial" charset="0"/>
                <a:ea typeface="ＭＳ Ｐゴシック" pitchFamily="112" charset="-128"/>
              </a:defRPr>
            </a:lvl8pPr>
            <a:lvl9pPr marL="3886200" indent="-228600" eaLnBrk="0" fontAlgn="base" hangingPunct="0">
              <a:spcBef>
                <a:spcPct val="20000"/>
              </a:spcBef>
              <a:spcAft>
                <a:spcPct val="0"/>
              </a:spcAft>
              <a:buClr>
                <a:srgbClr val="F8B323"/>
              </a:buClr>
              <a:buFont typeface="Wingdings" pitchFamily="2" charset="2"/>
              <a:buChar char="n"/>
              <a:defRPr sz="900">
                <a:solidFill>
                  <a:schemeClr val="tx1"/>
                </a:solidFill>
                <a:latin typeface="Arial" charset="0"/>
                <a:ea typeface="ＭＳ Ｐゴシック" pitchFamily="112" charset="-128"/>
              </a:defRPr>
            </a:lvl9pPr>
          </a:lstStyle>
          <a:p>
            <a:pPr>
              <a:lnSpc>
                <a:spcPct val="110000"/>
              </a:lnSpc>
              <a:spcBef>
                <a:spcPct val="50000"/>
              </a:spcBef>
              <a:defRPr/>
            </a:pPr>
            <a:r>
              <a:rPr lang="en-US" sz="1000" dirty="0" smtClean="0">
                <a:solidFill>
                  <a:srgbClr val="FFFFFF"/>
                </a:solidFill>
              </a:rPr>
              <a:t>The European XFEL - Progress and Status</a:t>
            </a:r>
          </a:p>
        </p:txBody>
      </p:sp>
      <p:pic>
        <p:nvPicPr>
          <p:cNvPr id="4106" name="Picture 127" descr="logo-XFEL_rgb"/>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17475" y="114300"/>
            <a:ext cx="911225" cy="91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7" name="Rectangle 130"/>
          <p:cNvSpPr>
            <a:spLocks noGrp="1" noChangeArrowheads="1"/>
          </p:cNvSpPr>
          <p:nvPr>
            <p:ph type="title"/>
          </p:nvPr>
        </p:nvSpPr>
        <p:spPr bwMode="auto">
          <a:xfrm>
            <a:off x="1093788" y="541338"/>
            <a:ext cx="7283450"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1993" tIns="45715" rIns="91430" bIns="0" numCol="1" anchor="b" anchorCtr="0" compatLnSpc="1">
            <a:prstTxWarp prst="textNoShape">
              <a:avLst/>
            </a:prstTxWarp>
          </a:bodyPr>
          <a:lstStyle/>
          <a:p>
            <a:pPr lvl="0"/>
            <a:r>
              <a:rPr lang="en-GB" smtClean="0"/>
              <a:t>Slide title: Don’t edit here!</a:t>
            </a:r>
          </a:p>
        </p:txBody>
      </p:sp>
      <p:sp>
        <p:nvSpPr>
          <p:cNvPr id="4108" name="Rectangle 132"/>
          <p:cNvSpPr>
            <a:spLocks noGrp="1" noChangeAspect="1" noChangeArrowheads="1"/>
          </p:cNvSpPr>
          <p:nvPr>
            <p:ph type="body" idx="1"/>
          </p:nvPr>
        </p:nvSpPr>
        <p:spPr bwMode="auto">
          <a:xfrm>
            <a:off x="117475" y="1347788"/>
            <a:ext cx="5702300" cy="445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269972" tIns="0" rIns="91430" bIns="45715" numCol="1" anchor="t" anchorCtr="0" compatLnSpc="1">
            <a:prstTxWarp prst="textNoShape">
              <a:avLst/>
            </a:prstTxWarp>
          </a:bodyPr>
          <a:lstStyle/>
          <a:p>
            <a:pPr lvl="0"/>
            <a:r>
              <a:rPr lang="en-GB" smtClean="0"/>
              <a:t>text format – don’t edit!</a:t>
            </a:r>
          </a:p>
          <a:p>
            <a:pPr lvl="1"/>
            <a:r>
              <a:rPr lang="en-GB" smtClean="0"/>
              <a:t>second level</a:t>
            </a:r>
          </a:p>
          <a:p>
            <a:pPr lvl="2"/>
            <a:r>
              <a:rPr lang="en-GB" smtClean="0"/>
              <a:t>third level</a:t>
            </a:r>
          </a:p>
          <a:p>
            <a:pPr lvl="3"/>
            <a:r>
              <a:rPr lang="en-GB" smtClean="0"/>
              <a:t>fourth level</a:t>
            </a:r>
          </a:p>
          <a:p>
            <a:pPr lvl="4"/>
            <a:r>
              <a:rPr lang="en-GB" smtClean="0"/>
              <a:t>fifth level</a:t>
            </a:r>
          </a:p>
        </p:txBody>
      </p:sp>
    </p:spTree>
  </p:cSld>
  <p:clrMap bg1="lt1" tx1="dk1" bg2="lt2" tx2="dk2" accent1="accent1" accent2="accent2" accent3="accent3" accent4="accent4" accent5="accent5" accent6="accent6" hlink="hlink" folHlink="folHlink"/>
  <p:hf sldNum="0" hdr="0" dt="0"/>
  <p:txStyles>
    <p:titleStyle>
      <a:lvl1pPr algn="l" rtl="0" eaLnBrk="0" fontAlgn="base" hangingPunct="0">
        <a:spcBef>
          <a:spcPct val="0"/>
        </a:spcBef>
        <a:spcAft>
          <a:spcPct val="0"/>
        </a:spcAft>
        <a:defRPr sz="2400" b="1">
          <a:solidFill>
            <a:schemeClr val="bg1"/>
          </a:solidFill>
          <a:latin typeface="+mj-lt"/>
          <a:ea typeface="+mj-ea"/>
          <a:cs typeface="+mj-cs"/>
        </a:defRPr>
      </a:lvl1pPr>
      <a:lvl2pPr algn="l" rtl="0" eaLnBrk="0" fontAlgn="base" hangingPunct="0">
        <a:spcBef>
          <a:spcPct val="0"/>
        </a:spcBef>
        <a:spcAft>
          <a:spcPct val="0"/>
        </a:spcAft>
        <a:defRPr sz="2400" b="1">
          <a:solidFill>
            <a:schemeClr val="bg1"/>
          </a:solidFill>
          <a:latin typeface="Arial" charset="0"/>
          <a:ea typeface="ＭＳ Ｐゴシック" pitchFamily="112" charset="-128"/>
        </a:defRPr>
      </a:lvl2pPr>
      <a:lvl3pPr algn="l" rtl="0" eaLnBrk="0" fontAlgn="base" hangingPunct="0">
        <a:spcBef>
          <a:spcPct val="0"/>
        </a:spcBef>
        <a:spcAft>
          <a:spcPct val="0"/>
        </a:spcAft>
        <a:defRPr sz="2400" b="1">
          <a:solidFill>
            <a:schemeClr val="bg1"/>
          </a:solidFill>
          <a:latin typeface="Arial" charset="0"/>
          <a:ea typeface="ＭＳ Ｐゴシック" pitchFamily="112" charset="-128"/>
        </a:defRPr>
      </a:lvl3pPr>
      <a:lvl4pPr algn="l" rtl="0" eaLnBrk="0" fontAlgn="base" hangingPunct="0">
        <a:spcBef>
          <a:spcPct val="0"/>
        </a:spcBef>
        <a:spcAft>
          <a:spcPct val="0"/>
        </a:spcAft>
        <a:defRPr sz="2400" b="1">
          <a:solidFill>
            <a:schemeClr val="bg1"/>
          </a:solidFill>
          <a:latin typeface="Arial" charset="0"/>
          <a:ea typeface="ＭＳ Ｐゴシック" pitchFamily="112" charset="-128"/>
        </a:defRPr>
      </a:lvl4pPr>
      <a:lvl5pPr algn="l" rtl="0" eaLnBrk="0" fontAlgn="base" hangingPunct="0">
        <a:spcBef>
          <a:spcPct val="0"/>
        </a:spcBef>
        <a:spcAft>
          <a:spcPct val="0"/>
        </a:spcAft>
        <a:defRPr sz="2400" b="1">
          <a:solidFill>
            <a:schemeClr val="bg1"/>
          </a:solidFill>
          <a:latin typeface="Arial" charset="0"/>
          <a:ea typeface="ＭＳ Ｐゴシック" pitchFamily="112" charset="-128"/>
        </a:defRPr>
      </a:lvl5pPr>
      <a:lvl6pPr marL="457153" algn="l" rtl="0" fontAlgn="base">
        <a:spcBef>
          <a:spcPct val="0"/>
        </a:spcBef>
        <a:spcAft>
          <a:spcPct val="0"/>
        </a:spcAft>
        <a:defRPr sz="2400" b="1">
          <a:solidFill>
            <a:schemeClr val="bg1"/>
          </a:solidFill>
          <a:latin typeface="Arial" charset="0"/>
          <a:ea typeface="ＭＳ Ｐゴシック" pitchFamily="112" charset="-128"/>
        </a:defRPr>
      </a:lvl6pPr>
      <a:lvl7pPr marL="914305" algn="l" rtl="0" fontAlgn="base">
        <a:spcBef>
          <a:spcPct val="0"/>
        </a:spcBef>
        <a:spcAft>
          <a:spcPct val="0"/>
        </a:spcAft>
        <a:defRPr sz="2400" b="1">
          <a:solidFill>
            <a:schemeClr val="bg1"/>
          </a:solidFill>
          <a:latin typeface="Arial" charset="0"/>
          <a:ea typeface="ＭＳ Ｐゴシック" pitchFamily="112" charset="-128"/>
        </a:defRPr>
      </a:lvl7pPr>
      <a:lvl8pPr marL="1371458" algn="l" rtl="0" fontAlgn="base">
        <a:spcBef>
          <a:spcPct val="0"/>
        </a:spcBef>
        <a:spcAft>
          <a:spcPct val="0"/>
        </a:spcAft>
        <a:defRPr sz="2400" b="1">
          <a:solidFill>
            <a:schemeClr val="bg1"/>
          </a:solidFill>
          <a:latin typeface="Arial" charset="0"/>
          <a:ea typeface="ＭＳ Ｐゴシック" pitchFamily="112" charset="-128"/>
        </a:defRPr>
      </a:lvl8pPr>
      <a:lvl9pPr marL="1828610" algn="l" rtl="0" fontAlgn="base">
        <a:spcBef>
          <a:spcPct val="0"/>
        </a:spcBef>
        <a:spcAft>
          <a:spcPct val="0"/>
        </a:spcAft>
        <a:defRPr sz="2400" b="1">
          <a:solidFill>
            <a:schemeClr val="bg1"/>
          </a:solidFill>
          <a:latin typeface="Arial" charset="0"/>
          <a:ea typeface="ＭＳ Ｐゴシック" pitchFamily="112" charset="-128"/>
        </a:defRPr>
      </a:lvl9pPr>
    </p:titleStyle>
    <p:bodyStyle>
      <a:lvl1pPr marL="296863" indent="-296863" algn="l" rtl="0" eaLnBrk="0" fontAlgn="base" hangingPunct="0">
        <a:spcBef>
          <a:spcPct val="20000"/>
        </a:spcBef>
        <a:spcAft>
          <a:spcPct val="0"/>
        </a:spcAft>
        <a:buClr>
          <a:schemeClr val="accent2"/>
        </a:buClr>
        <a:buSzPct val="80000"/>
        <a:buFont typeface="Wingdings" pitchFamily="2" charset="2"/>
        <a:buChar char="n"/>
        <a:defRPr sz="2400">
          <a:solidFill>
            <a:schemeClr val="tx2"/>
          </a:solidFill>
          <a:latin typeface="+mn-lt"/>
          <a:ea typeface="+mn-ea"/>
          <a:cs typeface="+mn-cs"/>
        </a:defRPr>
      </a:lvl1pPr>
      <a:lvl2pPr marL="557213" indent="-257175" algn="l" rtl="0" eaLnBrk="0" fontAlgn="base" hangingPunct="0">
        <a:spcBef>
          <a:spcPct val="20000"/>
        </a:spcBef>
        <a:spcAft>
          <a:spcPct val="0"/>
        </a:spcAft>
        <a:buClr>
          <a:schemeClr val="accent1"/>
        </a:buClr>
        <a:buFont typeface="Wingdings" pitchFamily="2" charset="2"/>
        <a:buChar char="§"/>
        <a:defRPr sz="2400">
          <a:solidFill>
            <a:schemeClr val="tx2"/>
          </a:solidFill>
          <a:latin typeface="+mn-lt"/>
          <a:ea typeface="+mn-ea"/>
        </a:defRPr>
      </a:lvl2pPr>
      <a:lvl3pPr marL="815975" indent="-255588" algn="l" rtl="0" eaLnBrk="0" fontAlgn="base" hangingPunct="0">
        <a:spcBef>
          <a:spcPct val="20000"/>
        </a:spcBef>
        <a:spcAft>
          <a:spcPct val="0"/>
        </a:spcAft>
        <a:buClr>
          <a:schemeClr val="folHlink"/>
        </a:buClr>
        <a:buSzPct val="60000"/>
        <a:buFont typeface="Wingdings" pitchFamily="2" charset="2"/>
        <a:buChar char=""/>
        <a:defRPr sz="2400">
          <a:solidFill>
            <a:schemeClr val="tx2"/>
          </a:solidFill>
          <a:latin typeface="+mn-lt"/>
          <a:ea typeface="+mn-ea"/>
        </a:defRPr>
      </a:lvl3pPr>
      <a:lvl4pPr marL="1076325" indent="-257175" algn="l" rtl="0" eaLnBrk="0" fontAlgn="base" hangingPunct="0">
        <a:spcBef>
          <a:spcPct val="20000"/>
        </a:spcBef>
        <a:spcAft>
          <a:spcPct val="0"/>
        </a:spcAft>
        <a:buClr>
          <a:schemeClr val="hlink"/>
        </a:buClr>
        <a:buFont typeface="Wingdings" pitchFamily="2" charset="2"/>
        <a:buChar char="§"/>
        <a:defRPr sz="2400">
          <a:solidFill>
            <a:srgbClr val="100F2E"/>
          </a:solidFill>
          <a:latin typeface="+mn-lt"/>
          <a:ea typeface="+mn-ea"/>
        </a:defRPr>
      </a:lvl4pPr>
      <a:lvl5pPr marL="1311275" indent="-222250" algn="l" rtl="0" eaLnBrk="0" fontAlgn="base" hangingPunct="0">
        <a:spcBef>
          <a:spcPct val="20000"/>
        </a:spcBef>
        <a:spcAft>
          <a:spcPct val="0"/>
        </a:spcAft>
        <a:buClr>
          <a:schemeClr val="folHlink"/>
        </a:buClr>
        <a:buChar char="»"/>
        <a:defRPr sz="2400">
          <a:solidFill>
            <a:srgbClr val="100F2E"/>
          </a:solidFill>
          <a:latin typeface="+mn-lt"/>
          <a:ea typeface="+mn-ea"/>
        </a:defRPr>
      </a:lvl5pPr>
      <a:lvl6pPr marL="1769879" indent="-223815" algn="l" rtl="0" fontAlgn="base">
        <a:spcBef>
          <a:spcPct val="20000"/>
        </a:spcBef>
        <a:spcAft>
          <a:spcPct val="0"/>
        </a:spcAft>
        <a:buClr>
          <a:schemeClr val="folHlink"/>
        </a:buClr>
        <a:buChar char="»"/>
        <a:defRPr sz="2400">
          <a:solidFill>
            <a:srgbClr val="100F2E"/>
          </a:solidFill>
          <a:latin typeface="+mn-lt"/>
          <a:ea typeface="+mn-ea"/>
        </a:defRPr>
      </a:lvl6pPr>
      <a:lvl7pPr marL="2227032" indent="-223815" algn="l" rtl="0" fontAlgn="base">
        <a:spcBef>
          <a:spcPct val="20000"/>
        </a:spcBef>
        <a:spcAft>
          <a:spcPct val="0"/>
        </a:spcAft>
        <a:buClr>
          <a:schemeClr val="folHlink"/>
        </a:buClr>
        <a:buChar char="»"/>
        <a:defRPr sz="2400">
          <a:solidFill>
            <a:srgbClr val="100F2E"/>
          </a:solidFill>
          <a:latin typeface="+mn-lt"/>
          <a:ea typeface="+mn-ea"/>
        </a:defRPr>
      </a:lvl7pPr>
      <a:lvl8pPr marL="2684185" indent="-223815" algn="l" rtl="0" fontAlgn="base">
        <a:spcBef>
          <a:spcPct val="20000"/>
        </a:spcBef>
        <a:spcAft>
          <a:spcPct val="0"/>
        </a:spcAft>
        <a:buClr>
          <a:schemeClr val="folHlink"/>
        </a:buClr>
        <a:buChar char="»"/>
        <a:defRPr sz="2400">
          <a:solidFill>
            <a:srgbClr val="100F2E"/>
          </a:solidFill>
          <a:latin typeface="+mn-lt"/>
          <a:ea typeface="+mn-ea"/>
        </a:defRPr>
      </a:lvl8pPr>
      <a:lvl9pPr marL="3141337" indent="-223815" algn="l" rtl="0" fontAlgn="base">
        <a:spcBef>
          <a:spcPct val="20000"/>
        </a:spcBef>
        <a:spcAft>
          <a:spcPct val="0"/>
        </a:spcAft>
        <a:buClr>
          <a:schemeClr val="folHlink"/>
        </a:buClr>
        <a:buChar char="»"/>
        <a:defRPr sz="2400">
          <a:solidFill>
            <a:srgbClr val="100F2E"/>
          </a:solidFill>
          <a:latin typeface="+mn-lt"/>
          <a:ea typeface="+mn-ea"/>
        </a:defRPr>
      </a:lvl9pPr>
    </p:bodyStyle>
    <p:otherStyle>
      <a:defPPr>
        <a:defRPr lang="de-DE"/>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122" name="Picture 134" descr="Undulator_final_nurh#50DE97_rechts"/>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447088" y="117475"/>
            <a:ext cx="57785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50" name="Rectangle 126"/>
          <p:cNvSpPr>
            <a:spLocks noGrp="1" noChangeArrowheads="1"/>
          </p:cNvSpPr>
          <p:nvPr>
            <p:ph type="sldNum" sz="quarter" idx="4"/>
          </p:nvPr>
        </p:nvSpPr>
        <p:spPr bwMode="auto">
          <a:xfrm>
            <a:off x="8442325" y="114300"/>
            <a:ext cx="576263" cy="911225"/>
          </a:xfrm>
          <a:prstGeom prst="rect">
            <a:avLst/>
          </a:prstGeom>
          <a:noFill/>
          <a:ln w="9525">
            <a:noFill/>
            <a:miter lim="800000"/>
            <a:headEnd/>
            <a:tailEnd/>
          </a:ln>
        </p:spPr>
        <p:txBody>
          <a:bodyPr vert="horz" wrap="square" lIns="53994" tIns="45715" rIns="53994" bIns="17998" numCol="1" anchor="b" anchorCtr="0" compatLnSpc="1">
            <a:prstTxWarp prst="textNoShape">
              <a:avLst/>
            </a:prstTxWarp>
          </a:bodyPr>
          <a:lstStyle>
            <a:lvl1pPr algn="ctr" eaLnBrk="0" hangingPunct="0">
              <a:spcBef>
                <a:spcPct val="0"/>
              </a:spcBef>
              <a:buClrTx/>
              <a:buFontTx/>
              <a:buNone/>
              <a:defRPr sz="1000" b="1">
                <a:solidFill>
                  <a:srgbClr val="FFFFFF"/>
                </a:solidFill>
                <a:latin typeface="Arial" charset="0"/>
                <a:ea typeface="Geneva" pitchFamily="1" charset="-128"/>
              </a:defRPr>
            </a:lvl1pPr>
          </a:lstStyle>
          <a:p>
            <a:pPr>
              <a:defRPr/>
            </a:pPr>
            <a:fld id="{B1EDB882-60F0-4D84-B740-539DE3075824}" type="slidenum">
              <a:rPr lang="en-GB"/>
              <a:pPr>
                <a:defRPr/>
              </a:pPr>
              <a:t>‹Nr.›</a:t>
            </a:fld>
            <a:endParaRPr lang="en-GB"/>
          </a:p>
        </p:txBody>
      </p:sp>
      <p:pic>
        <p:nvPicPr>
          <p:cNvPr id="5124" name="Picture 37" descr="Helmholtz_Logo"/>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356600" y="6516688"/>
            <a:ext cx="584200" cy="23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50" name="Rectangle 26"/>
          <p:cNvSpPr>
            <a:spLocks noGrp="1" noChangeArrowheads="1"/>
          </p:cNvSpPr>
          <p:nvPr>
            <p:ph type="ftr" sz="quarter" idx="3"/>
          </p:nvPr>
        </p:nvSpPr>
        <p:spPr bwMode="auto">
          <a:xfrm>
            <a:off x="117475" y="6505575"/>
            <a:ext cx="5702300" cy="266700"/>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lvl1pPr eaLnBrk="0" hangingPunct="0">
              <a:lnSpc>
                <a:spcPct val="110000"/>
              </a:lnSpc>
              <a:spcBef>
                <a:spcPct val="0"/>
              </a:spcBef>
              <a:buClrTx/>
              <a:buFontTx/>
              <a:buNone/>
              <a:defRPr sz="800">
                <a:solidFill>
                  <a:srgbClr val="000000"/>
                </a:solidFill>
                <a:latin typeface="Arial" charset="0"/>
              </a:defRPr>
            </a:lvl1pPr>
          </a:lstStyle>
          <a:p>
            <a:pPr>
              <a:defRPr/>
            </a:pPr>
            <a:r>
              <a:rPr lang="en-US"/>
              <a:t>TTC Meeting, Milano, February 28  to March 3, 2011 </a:t>
            </a:r>
          </a:p>
          <a:p>
            <a:pPr>
              <a:defRPr/>
            </a:pPr>
            <a:r>
              <a:rPr lang="en-US"/>
              <a:t>Hans Weise, DESY</a:t>
            </a:r>
            <a:endParaRPr lang="en-GB"/>
          </a:p>
        </p:txBody>
      </p:sp>
      <p:sp>
        <p:nvSpPr>
          <p:cNvPr id="5126" name="Line 120"/>
          <p:cNvSpPr>
            <a:spLocks noChangeShapeType="1"/>
          </p:cNvSpPr>
          <p:nvPr userDrawn="1"/>
        </p:nvSpPr>
        <p:spPr bwMode="auto">
          <a:xfrm>
            <a:off x="115888" y="6477000"/>
            <a:ext cx="8904287" cy="0"/>
          </a:xfrm>
          <a:prstGeom prst="line">
            <a:avLst/>
          </a:prstGeom>
          <a:noFill/>
          <a:ln w="12700">
            <a:solidFill>
              <a:schemeClr val="hlink"/>
            </a:solidFill>
            <a:round/>
            <a:headEnd/>
            <a:tailEnd/>
          </a:ln>
          <a:extLst>
            <a:ext uri="{909E8E84-426E-40DD-AFC4-6F175D3DCCD1}">
              <a14:hiddenFill xmlns:a14="http://schemas.microsoft.com/office/drawing/2010/main">
                <a:noFill/>
              </a14:hiddenFill>
            </a:ext>
          </a:extLst>
        </p:spPr>
        <p:txBody>
          <a:bodyPr lIns="91430" tIns="45715" rIns="91430" bIns="45715"/>
          <a:lstStyle/>
          <a:p>
            <a:endParaRPr lang="de-DE"/>
          </a:p>
        </p:txBody>
      </p:sp>
      <p:pic>
        <p:nvPicPr>
          <p:cNvPr id="5127" name="Picture 121" descr="DESY-Logo-cyan-RGB_Hintergrund weiss"/>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989888" y="6511925"/>
            <a:ext cx="252412" cy="25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8" name="Rectangle 122"/>
          <p:cNvSpPr>
            <a:spLocks noChangeArrowheads="1"/>
          </p:cNvSpPr>
          <p:nvPr userDrawn="1"/>
        </p:nvSpPr>
        <p:spPr bwMode="auto">
          <a:xfrm>
            <a:off x="1093788" y="114300"/>
            <a:ext cx="7283450" cy="915988"/>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30" tIns="45715" rIns="91430" bIns="45715" anchor="ctr"/>
          <a:lstStyle/>
          <a:p>
            <a:pPr algn="ctr"/>
            <a:endParaRPr lang="de-DE" sz="2400">
              <a:solidFill>
                <a:srgbClr val="261748"/>
              </a:solidFill>
            </a:endParaRPr>
          </a:p>
        </p:txBody>
      </p:sp>
      <p:sp>
        <p:nvSpPr>
          <p:cNvPr id="1033" name="Text Box 123"/>
          <p:cNvSpPr txBox="1">
            <a:spLocks noChangeArrowheads="1"/>
          </p:cNvSpPr>
          <p:nvPr userDrawn="1"/>
        </p:nvSpPr>
        <p:spPr bwMode="auto">
          <a:xfrm>
            <a:off x="1093788" y="114300"/>
            <a:ext cx="6629400"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9192" tIns="0" rIns="46795" bIns="0" anchor="b"/>
          <a:lstStyle>
            <a:lvl1pPr eaLnBrk="0" hangingPunct="0">
              <a:defRPr sz="900">
                <a:solidFill>
                  <a:schemeClr val="tx1"/>
                </a:solidFill>
                <a:latin typeface="Arial" charset="0"/>
                <a:ea typeface="ＭＳ Ｐゴシック" pitchFamily="112" charset="-128"/>
              </a:defRPr>
            </a:lvl1pPr>
            <a:lvl2pPr marL="742950" indent="-285750" eaLnBrk="0" hangingPunct="0">
              <a:defRPr sz="900">
                <a:solidFill>
                  <a:schemeClr val="tx1"/>
                </a:solidFill>
                <a:latin typeface="Arial" charset="0"/>
                <a:ea typeface="ＭＳ Ｐゴシック" pitchFamily="112" charset="-128"/>
              </a:defRPr>
            </a:lvl2pPr>
            <a:lvl3pPr marL="1143000" indent="-228600" eaLnBrk="0" hangingPunct="0">
              <a:defRPr sz="900">
                <a:solidFill>
                  <a:schemeClr val="tx1"/>
                </a:solidFill>
                <a:latin typeface="Arial" charset="0"/>
                <a:ea typeface="ＭＳ Ｐゴシック" pitchFamily="112" charset="-128"/>
              </a:defRPr>
            </a:lvl3pPr>
            <a:lvl4pPr marL="1600200" indent="-228600" eaLnBrk="0" hangingPunct="0">
              <a:defRPr sz="900">
                <a:solidFill>
                  <a:schemeClr val="tx1"/>
                </a:solidFill>
                <a:latin typeface="Arial" charset="0"/>
                <a:ea typeface="ＭＳ Ｐゴシック" pitchFamily="112" charset="-128"/>
              </a:defRPr>
            </a:lvl4pPr>
            <a:lvl5pPr marL="2057400" indent="-228600" eaLnBrk="0" hangingPunct="0">
              <a:defRPr sz="900">
                <a:solidFill>
                  <a:schemeClr val="tx1"/>
                </a:solidFill>
                <a:latin typeface="Arial" charset="0"/>
                <a:ea typeface="ＭＳ Ｐゴシック" pitchFamily="112" charset="-128"/>
              </a:defRPr>
            </a:lvl5pPr>
            <a:lvl6pPr marL="2514600" indent="-228600" eaLnBrk="0" fontAlgn="base" hangingPunct="0">
              <a:spcBef>
                <a:spcPct val="20000"/>
              </a:spcBef>
              <a:spcAft>
                <a:spcPct val="0"/>
              </a:spcAft>
              <a:buClr>
                <a:srgbClr val="F8B323"/>
              </a:buClr>
              <a:buFont typeface="Wingdings" pitchFamily="2" charset="2"/>
              <a:buChar char="n"/>
              <a:defRPr sz="900">
                <a:solidFill>
                  <a:schemeClr val="tx1"/>
                </a:solidFill>
                <a:latin typeface="Arial" charset="0"/>
                <a:ea typeface="ＭＳ Ｐゴシック" pitchFamily="112" charset="-128"/>
              </a:defRPr>
            </a:lvl6pPr>
            <a:lvl7pPr marL="2971800" indent="-228600" eaLnBrk="0" fontAlgn="base" hangingPunct="0">
              <a:spcBef>
                <a:spcPct val="20000"/>
              </a:spcBef>
              <a:spcAft>
                <a:spcPct val="0"/>
              </a:spcAft>
              <a:buClr>
                <a:srgbClr val="F8B323"/>
              </a:buClr>
              <a:buFont typeface="Wingdings" pitchFamily="2" charset="2"/>
              <a:buChar char="n"/>
              <a:defRPr sz="900">
                <a:solidFill>
                  <a:schemeClr val="tx1"/>
                </a:solidFill>
                <a:latin typeface="Arial" charset="0"/>
                <a:ea typeface="ＭＳ Ｐゴシック" pitchFamily="112" charset="-128"/>
              </a:defRPr>
            </a:lvl7pPr>
            <a:lvl8pPr marL="3429000" indent="-228600" eaLnBrk="0" fontAlgn="base" hangingPunct="0">
              <a:spcBef>
                <a:spcPct val="20000"/>
              </a:spcBef>
              <a:spcAft>
                <a:spcPct val="0"/>
              </a:spcAft>
              <a:buClr>
                <a:srgbClr val="F8B323"/>
              </a:buClr>
              <a:buFont typeface="Wingdings" pitchFamily="2" charset="2"/>
              <a:buChar char="n"/>
              <a:defRPr sz="900">
                <a:solidFill>
                  <a:schemeClr val="tx1"/>
                </a:solidFill>
                <a:latin typeface="Arial" charset="0"/>
                <a:ea typeface="ＭＳ Ｐゴシック" pitchFamily="112" charset="-128"/>
              </a:defRPr>
            </a:lvl8pPr>
            <a:lvl9pPr marL="3886200" indent="-228600" eaLnBrk="0" fontAlgn="base" hangingPunct="0">
              <a:spcBef>
                <a:spcPct val="20000"/>
              </a:spcBef>
              <a:spcAft>
                <a:spcPct val="0"/>
              </a:spcAft>
              <a:buClr>
                <a:srgbClr val="F8B323"/>
              </a:buClr>
              <a:buFont typeface="Wingdings" pitchFamily="2" charset="2"/>
              <a:buChar char="n"/>
              <a:defRPr sz="900">
                <a:solidFill>
                  <a:schemeClr val="tx1"/>
                </a:solidFill>
                <a:latin typeface="Arial" charset="0"/>
                <a:ea typeface="ＭＳ Ｐゴシック" pitchFamily="112" charset="-128"/>
              </a:defRPr>
            </a:lvl9pPr>
          </a:lstStyle>
          <a:p>
            <a:pPr>
              <a:lnSpc>
                <a:spcPct val="110000"/>
              </a:lnSpc>
              <a:spcBef>
                <a:spcPct val="50000"/>
              </a:spcBef>
              <a:defRPr/>
            </a:pPr>
            <a:r>
              <a:rPr lang="en-US" sz="1000" dirty="0" smtClean="0">
                <a:solidFill>
                  <a:srgbClr val="FFFFFF"/>
                </a:solidFill>
              </a:rPr>
              <a:t>The European XFEL - Progress and Status</a:t>
            </a:r>
          </a:p>
        </p:txBody>
      </p:sp>
      <p:pic>
        <p:nvPicPr>
          <p:cNvPr id="5130" name="Picture 127" descr="logo-XFEL_rgb"/>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17475" y="114300"/>
            <a:ext cx="911225" cy="91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31" name="Rectangle 130"/>
          <p:cNvSpPr>
            <a:spLocks noGrp="1" noChangeArrowheads="1"/>
          </p:cNvSpPr>
          <p:nvPr>
            <p:ph type="title"/>
          </p:nvPr>
        </p:nvSpPr>
        <p:spPr bwMode="auto">
          <a:xfrm>
            <a:off x="1093788" y="541338"/>
            <a:ext cx="7283450"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1993" tIns="45715" rIns="91430" bIns="0" numCol="1" anchor="b" anchorCtr="0" compatLnSpc="1">
            <a:prstTxWarp prst="textNoShape">
              <a:avLst/>
            </a:prstTxWarp>
          </a:bodyPr>
          <a:lstStyle/>
          <a:p>
            <a:pPr lvl="0"/>
            <a:r>
              <a:rPr lang="en-GB" smtClean="0"/>
              <a:t>Slide title: Don’t edit here!</a:t>
            </a:r>
          </a:p>
        </p:txBody>
      </p:sp>
      <p:sp>
        <p:nvSpPr>
          <p:cNvPr id="5132" name="Rectangle 132"/>
          <p:cNvSpPr>
            <a:spLocks noGrp="1" noChangeAspect="1" noChangeArrowheads="1"/>
          </p:cNvSpPr>
          <p:nvPr>
            <p:ph type="body" idx="1"/>
          </p:nvPr>
        </p:nvSpPr>
        <p:spPr bwMode="auto">
          <a:xfrm>
            <a:off x="117475" y="1347788"/>
            <a:ext cx="5702300" cy="445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269972" tIns="0" rIns="91430" bIns="45715" numCol="1" anchor="t" anchorCtr="0" compatLnSpc="1">
            <a:prstTxWarp prst="textNoShape">
              <a:avLst/>
            </a:prstTxWarp>
          </a:bodyPr>
          <a:lstStyle/>
          <a:p>
            <a:pPr lvl="0"/>
            <a:r>
              <a:rPr lang="en-GB" smtClean="0"/>
              <a:t>text format – don’t edit!</a:t>
            </a:r>
          </a:p>
          <a:p>
            <a:pPr lvl="1"/>
            <a:r>
              <a:rPr lang="en-GB" smtClean="0"/>
              <a:t>second level</a:t>
            </a:r>
          </a:p>
          <a:p>
            <a:pPr lvl="2"/>
            <a:r>
              <a:rPr lang="en-GB" smtClean="0"/>
              <a:t>third level</a:t>
            </a:r>
          </a:p>
          <a:p>
            <a:pPr lvl="3"/>
            <a:r>
              <a:rPr lang="en-GB" smtClean="0"/>
              <a:t>fourth level</a:t>
            </a:r>
          </a:p>
          <a:p>
            <a:pPr lvl="4"/>
            <a:r>
              <a:rPr lang="en-GB" smtClean="0"/>
              <a:t>fifth level</a:t>
            </a:r>
          </a:p>
        </p:txBody>
      </p:sp>
    </p:spTree>
  </p:cSld>
  <p:clrMap bg1="lt1" tx1="dk1" bg2="lt2" tx2="dk2" accent1="accent1" accent2="accent2" accent3="accent3" accent4="accent4" accent5="accent5" accent6="accent6" hlink="hlink" folHlink="folHlink"/>
  <p:hf sldNum="0" hdr="0" dt="0"/>
  <p:txStyles>
    <p:titleStyle>
      <a:lvl1pPr algn="l" rtl="0" eaLnBrk="0" fontAlgn="base" hangingPunct="0">
        <a:spcBef>
          <a:spcPct val="0"/>
        </a:spcBef>
        <a:spcAft>
          <a:spcPct val="0"/>
        </a:spcAft>
        <a:defRPr sz="2400" b="1">
          <a:solidFill>
            <a:schemeClr val="bg1"/>
          </a:solidFill>
          <a:latin typeface="+mj-lt"/>
          <a:ea typeface="+mj-ea"/>
          <a:cs typeface="+mj-cs"/>
        </a:defRPr>
      </a:lvl1pPr>
      <a:lvl2pPr algn="l" rtl="0" eaLnBrk="0" fontAlgn="base" hangingPunct="0">
        <a:spcBef>
          <a:spcPct val="0"/>
        </a:spcBef>
        <a:spcAft>
          <a:spcPct val="0"/>
        </a:spcAft>
        <a:defRPr sz="2400" b="1">
          <a:solidFill>
            <a:schemeClr val="bg1"/>
          </a:solidFill>
          <a:latin typeface="Arial" charset="0"/>
          <a:ea typeface="ＭＳ Ｐゴシック" pitchFamily="112" charset="-128"/>
        </a:defRPr>
      </a:lvl2pPr>
      <a:lvl3pPr algn="l" rtl="0" eaLnBrk="0" fontAlgn="base" hangingPunct="0">
        <a:spcBef>
          <a:spcPct val="0"/>
        </a:spcBef>
        <a:spcAft>
          <a:spcPct val="0"/>
        </a:spcAft>
        <a:defRPr sz="2400" b="1">
          <a:solidFill>
            <a:schemeClr val="bg1"/>
          </a:solidFill>
          <a:latin typeface="Arial" charset="0"/>
          <a:ea typeface="ＭＳ Ｐゴシック" pitchFamily="112" charset="-128"/>
        </a:defRPr>
      </a:lvl3pPr>
      <a:lvl4pPr algn="l" rtl="0" eaLnBrk="0" fontAlgn="base" hangingPunct="0">
        <a:spcBef>
          <a:spcPct val="0"/>
        </a:spcBef>
        <a:spcAft>
          <a:spcPct val="0"/>
        </a:spcAft>
        <a:defRPr sz="2400" b="1">
          <a:solidFill>
            <a:schemeClr val="bg1"/>
          </a:solidFill>
          <a:latin typeface="Arial" charset="0"/>
          <a:ea typeface="ＭＳ Ｐゴシック" pitchFamily="112" charset="-128"/>
        </a:defRPr>
      </a:lvl4pPr>
      <a:lvl5pPr algn="l" rtl="0" eaLnBrk="0" fontAlgn="base" hangingPunct="0">
        <a:spcBef>
          <a:spcPct val="0"/>
        </a:spcBef>
        <a:spcAft>
          <a:spcPct val="0"/>
        </a:spcAft>
        <a:defRPr sz="2400" b="1">
          <a:solidFill>
            <a:schemeClr val="bg1"/>
          </a:solidFill>
          <a:latin typeface="Arial" charset="0"/>
          <a:ea typeface="ＭＳ Ｐゴシック" pitchFamily="112" charset="-128"/>
        </a:defRPr>
      </a:lvl5pPr>
      <a:lvl6pPr marL="457153" algn="l" rtl="0" fontAlgn="base">
        <a:spcBef>
          <a:spcPct val="0"/>
        </a:spcBef>
        <a:spcAft>
          <a:spcPct val="0"/>
        </a:spcAft>
        <a:defRPr sz="2400" b="1">
          <a:solidFill>
            <a:schemeClr val="bg1"/>
          </a:solidFill>
          <a:latin typeface="Arial" charset="0"/>
          <a:ea typeface="ＭＳ Ｐゴシック" pitchFamily="112" charset="-128"/>
        </a:defRPr>
      </a:lvl6pPr>
      <a:lvl7pPr marL="914305" algn="l" rtl="0" fontAlgn="base">
        <a:spcBef>
          <a:spcPct val="0"/>
        </a:spcBef>
        <a:spcAft>
          <a:spcPct val="0"/>
        </a:spcAft>
        <a:defRPr sz="2400" b="1">
          <a:solidFill>
            <a:schemeClr val="bg1"/>
          </a:solidFill>
          <a:latin typeface="Arial" charset="0"/>
          <a:ea typeface="ＭＳ Ｐゴシック" pitchFamily="112" charset="-128"/>
        </a:defRPr>
      </a:lvl7pPr>
      <a:lvl8pPr marL="1371458" algn="l" rtl="0" fontAlgn="base">
        <a:spcBef>
          <a:spcPct val="0"/>
        </a:spcBef>
        <a:spcAft>
          <a:spcPct val="0"/>
        </a:spcAft>
        <a:defRPr sz="2400" b="1">
          <a:solidFill>
            <a:schemeClr val="bg1"/>
          </a:solidFill>
          <a:latin typeface="Arial" charset="0"/>
          <a:ea typeface="ＭＳ Ｐゴシック" pitchFamily="112" charset="-128"/>
        </a:defRPr>
      </a:lvl8pPr>
      <a:lvl9pPr marL="1828610" algn="l" rtl="0" fontAlgn="base">
        <a:spcBef>
          <a:spcPct val="0"/>
        </a:spcBef>
        <a:spcAft>
          <a:spcPct val="0"/>
        </a:spcAft>
        <a:defRPr sz="2400" b="1">
          <a:solidFill>
            <a:schemeClr val="bg1"/>
          </a:solidFill>
          <a:latin typeface="Arial" charset="0"/>
          <a:ea typeface="ＭＳ Ｐゴシック" pitchFamily="112" charset="-128"/>
        </a:defRPr>
      </a:lvl9pPr>
    </p:titleStyle>
    <p:bodyStyle>
      <a:lvl1pPr marL="296863" indent="-296863" algn="l" rtl="0" eaLnBrk="0" fontAlgn="base" hangingPunct="0">
        <a:spcBef>
          <a:spcPct val="20000"/>
        </a:spcBef>
        <a:spcAft>
          <a:spcPct val="0"/>
        </a:spcAft>
        <a:buClr>
          <a:schemeClr val="accent2"/>
        </a:buClr>
        <a:buSzPct val="80000"/>
        <a:buFont typeface="Wingdings" pitchFamily="2" charset="2"/>
        <a:buChar char="n"/>
        <a:defRPr sz="2400">
          <a:solidFill>
            <a:schemeClr val="tx2"/>
          </a:solidFill>
          <a:latin typeface="+mn-lt"/>
          <a:ea typeface="+mn-ea"/>
          <a:cs typeface="+mn-cs"/>
        </a:defRPr>
      </a:lvl1pPr>
      <a:lvl2pPr marL="557213" indent="-257175" algn="l" rtl="0" eaLnBrk="0" fontAlgn="base" hangingPunct="0">
        <a:spcBef>
          <a:spcPct val="20000"/>
        </a:spcBef>
        <a:spcAft>
          <a:spcPct val="0"/>
        </a:spcAft>
        <a:buClr>
          <a:schemeClr val="accent1"/>
        </a:buClr>
        <a:buFont typeface="Wingdings" pitchFamily="2" charset="2"/>
        <a:buChar char="§"/>
        <a:defRPr sz="2400">
          <a:solidFill>
            <a:schemeClr val="tx2"/>
          </a:solidFill>
          <a:latin typeface="+mn-lt"/>
          <a:ea typeface="+mn-ea"/>
        </a:defRPr>
      </a:lvl2pPr>
      <a:lvl3pPr marL="815975" indent="-255588" algn="l" rtl="0" eaLnBrk="0" fontAlgn="base" hangingPunct="0">
        <a:spcBef>
          <a:spcPct val="20000"/>
        </a:spcBef>
        <a:spcAft>
          <a:spcPct val="0"/>
        </a:spcAft>
        <a:buClr>
          <a:schemeClr val="folHlink"/>
        </a:buClr>
        <a:buSzPct val="60000"/>
        <a:buFont typeface="Wingdings" pitchFamily="2" charset="2"/>
        <a:buChar char=""/>
        <a:defRPr sz="2400">
          <a:solidFill>
            <a:schemeClr val="tx2"/>
          </a:solidFill>
          <a:latin typeface="+mn-lt"/>
          <a:ea typeface="+mn-ea"/>
        </a:defRPr>
      </a:lvl3pPr>
      <a:lvl4pPr marL="1076325" indent="-257175" algn="l" rtl="0" eaLnBrk="0" fontAlgn="base" hangingPunct="0">
        <a:spcBef>
          <a:spcPct val="20000"/>
        </a:spcBef>
        <a:spcAft>
          <a:spcPct val="0"/>
        </a:spcAft>
        <a:buClr>
          <a:schemeClr val="hlink"/>
        </a:buClr>
        <a:buFont typeface="Wingdings" pitchFamily="2" charset="2"/>
        <a:buChar char="§"/>
        <a:defRPr sz="2400">
          <a:solidFill>
            <a:srgbClr val="100F2E"/>
          </a:solidFill>
          <a:latin typeface="+mn-lt"/>
          <a:ea typeface="+mn-ea"/>
        </a:defRPr>
      </a:lvl4pPr>
      <a:lvl5pPr marL="1311275" indent="-222250" algn="l" rtl="0" eaLnBrk="0" fontAlgn="base" hangingPunct="0">
        <a:spcBef>
          <a:spcPct val="20000"/>
        </a:spcBef>
        <a:spcAft>
          <a:spcPct val="0"/>
        </a:spcAft>
        <a:buClr>
          <a:schemeClr val="folHlink"/>
        </a:buClr>
        <a:buChar char="»"/>
        <a:defRPr sz="2400">
          <a:solidFill>
            <a:srgbClr val="100F2E"/>
          </a:solidFill>
          <a:latin typeface="+mn-lt"/>
          <a:ea typeface="+mn-ea"/>
        </a:defRPr>
      </a:lvl5pPr>
      <a:lvl6pPr marL="1769879" indent="-223815" algn="l" rtl="0" fontAlgn="base">
        <a:spcBef>
          <a:spcPct val="20000"/>
        </a:spcBef>
        <a:spcAft>
          <a:spcPct val="0"/>
        </a:spcAft>
        <a:buClr>
          <a:schemeClr val="folHlink"/>
        </a:buClr>
        <a:buChar char="»"/>
        <a:defRPr sz="2400">
          <a:solidFill>
            <a:srgbClr val="100F2E"/>
          </a:solidFill>
          <a:latin typeface="+mn-lt"/>
          <a:ea typeface="+mn-ea"/>
        </a:defRPr>
      </a:lvl6pPr>
      <a:lvl7pPr marL="2227032" indent="-223815" algn="l" rtl="0" fontAlgn="base">
        <a:spcBef>
          <a:spcPct val="20000"/>
        </a:spcBef>
        <a:spcAft>
          <a:spcPct val="0"/>
        </a:spcAft>
        <a:buClr>
          <a:schemeClr val="folHlink"/>
        </a:buClr>
        <a:buChar char="»"/>
        <a:defRPr sz="2400">
          <a:solidFill>
            <a:srgbClr val="100F2E"/>
          </a:solidFill>
          <a:latin typeface="+mn-lt"/>
          <a:ea typeface="+mn-ea"/>
        </a:defRPr>
      </a:lvl7pPr>
      <a:lvl8pPr marL="2684185" indent="-223815" algn="l" rtl="0" fontAlgn="base">
        <a:spcBef>
          <a:spcPct val="20000"/>
        </a:spcBef>
        <a:spcAft>
          <a:spcPct val="0"/>
        </a:spcAft>
        <a:buClr>
          <a:schemeClr val="folHlink"/>
        </a:buClr>
        <a:buChar char="»"/>
        <a:defRPr sz="2400">
          <a:solidFill>
            <a:srgbClr val="100F2E"/>
          </a:solidFill>
          <a:latin typeface="+mn-lt"/>
          <a:ea typeface="+mn-ea"/>
        </a:defRPr>
      </a:lvl8pPr>
      <a:lvl9pPr marL="3141337" indent="-223815" algn="l" rtl="0" fontAlgn="base">
        <a:spcBef>
          <a:spcPct val="20000"/>
        </a:spcBef>
        <a:spcAft>
          <a:spcPct val="0"/>
        </a:spcAft>
        <a:buClr>
          <a:schemeClr val="folHlink"/>
        </a:buClr>
        <a:buChar char="»"/>
        <a:defRPr sz="2400">
          <a:solidFill>
            <a:srgbClr val="100F2E"/>
          </a:solidFill>
          <a:latin typeface="+mn-lt"/>
          <a:ea typeface="+mn-ea"/>
        </a:defRPr>
      </a:lvl9pPr>
    </p:bodyStyle>
    <p:otherStyle>
      <a:defPPr>
        <a:defRPr lang="de-DE"/>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146" name="Picture 134" descr="Undulator_final_nurh#50DE97_rechts"/>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447088" y="117475"/>
            <a:ext cx="57785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50" name="Rectangle 126"/>
          <p:cNvSpPr>
            <a:spLocks noGrp="1" noChangeArrowheads="1"/>
          </p:cNvSpPr>
          <p:nvPr>
            <p:ph type="sldNum" sz="quarter" idx="4"/>
          </p:nvPr>
        </p:nvSpPr>
        <p:spPr bwMode="auto">
          <a:xfrm>
            <a:off x="8442325" y="114300"/>
            <a:ext cx="576263" cy="911225"/>
          </a:xfrm>
          <a:prstGeom prst="rect">
            <a:avLst/>
          </a:prstGeom>
          <a:noFill/>
          <a:ln w="9525">
            <a:noFill/>
            <a:miter lim="800000"/>
            <a:headEnd/>
            <a:tailEnd/>
          </a:ln>
        </p:spPr>
        <p:txBody>
          <a:bodyPr vert="horz" wrap="square" lIns="53994" tIns="45715" rIns="53994" bIns="17998" numCol="1" anchor="b" anchorCtr="0" compatLnSpc="1">
            <a:prstTxWarp prst="textNoShape">
              <a:avLst/>
            </a:prstTxWarp>
          </a:bodyPr>
          <a:lstStyle>
            <a:lvl1pPr algn="ctr" eaLnBrk="0" hangingPunct="0">
              <a:spcBef>
                <a:spcPct val="0"/>
              </a:spcBef>
              <a:buClrTx/>
              <a:buFontTx/>
              <a:buNone/>
              <a:defRPr sz="1000" b="1">
                <a:solidFill>
                  <a:srgbClr val="FFFFFF"/>
                </a:solidFill>
                <a:latin typeface="Arial" charset="0"/>
                <a:ea typeface="Geneva" pitchFamily="1" charset="-128"/>
              </a:defRPr>
            </a:lvl1pPr>
          </a:lstStyle>
          <a:p>
            <a:pPr>
              <a:defRPr/>
            </a:pPr>
            <a:fld id="{79DA3A8E-0A05-4FAD-9699-5717FE8D89C7}" type="slidenum">
              <a:rPr lang="en-GB"/>
              <a:pPr>
                <a:defRPr/>
              </a:pPr>
              <a:t>‹Nr.›</a:t>
            </a:fld>
            <a:endParaRPr lang="en-GB"/>
          </a:p>
        </p:txBody>
      </p:sp>
      <p:pic>
        <p:nvPicPr>
          <p:cNvPr id="6148" name="Picture 37" descr="Helmholtz_Logo"/>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356600" y="6516688"/>
            <a:ext cx="584200" cy="23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50" name="Rectangle 26"/>
          <p:cNvSpPr>
            <a:spLocks noGrp="1" noChangeArrowheads="1"/>
          </p:cNvSpPr>
          <p:nvPr>
            <p:ph type="ftr" sz="quarter" idx="3"/>
          </p:nvPr>
        </p:nvSpPr>
        <p:spPr bwMode="auto">
          <a:xfrm>
            <a:off x="117475" y="6505575"/>
            <a:ext cx="5702300" cy="266700"/>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lvl1pPr eaLnBrk="0" hangingPunct="0">
              <a:lnSpc>
                <a:spcPct val="110000"/>
              </a:lnSpc>
              <a:spcBef>
                <a:spcPct val="0"/>
              </a:spcBef>
              <a:buClrTx/>
              <a:buFontTx/>
              <a:buNone/>
              <a:defRPr sz="800">
                <a:solidFill>
                  <a:srgbClr val="000000"/>
                </a:solidFill>
                <a:latin typeface="Arial" charset="0"/>
              </a:defRPr>
            </a:lvl1pPr>
          </a:lstStyle>
          <a:p>
            <a:pPr>
              <a:defRPr/>
            </a:pPr>
            <a:r>
              <a:rPr lang="en-US"/>
              <a:t>TTC Meeting, Milano, February 28  to March 3, 2011 </a:t>
            </a:r>
          </a:p>
          <a:p>
            <a:pPr>
              <a:defRPr/>
            </a:pPr>
            <a:r>
              <a:rPr lang="en-US"/>
              <a:t>Hans Weise, DESY</a:t>
            </a:r>
            <a:endParaRPr lang="en-GB"/>
          </a:p>
        </p:txBody>
      </p:sp>
      <p:sp>
        <p:nvSpPr>
          <p:cNvPr id="6150" name="Line 120"/>
          <p:cNvSpPr>
            <a:spLocks noChangeShapeType="1"/>
          </p:cNvSpPr>
          <p:nvPr userDrawn="1"/>
        </p:nvSpPr>
        <p:spPr bwMode="auto">
          <a:xfrm>
            <a:off x="115888" y="6477000"/>
            <a:ext cx="8904287" cy="0"/>
          </a:xfrm>
          <a:prstGeom prst="line">
            <a:avLst/>
          </a:prstGeom>
          <a:noFill/>
          <a:ln w="12700">
            <a:solidFill>
              <a:schemeClr val="hlink"/>
            </a:solidFill>
            <a:round/>
            <a:headEnd/>
            <a:tailEnd/>
          </a:ln>
          <a:extLst>
            <a:ext uri="{909E8E84-426E-40DD-AFC4-6F175D3DCCD1}">
              <a14:hiddenFill xmlns:a14="http://schemas.microsoft.com/office/drawing/2010/main">
                <a:noFill/>
              </a14:hiddenFill>
            </a:ext>
          </a:extLst>
        </p:spPr>
        <p:txBody>
          <a:bodyPr lIns="91430" tIns="45715" rIns="91430" bIns="45715"/>
          <a:lstStyle/>
          <a:p>
            <a:endParaRPr lang="de-DE"/>
          </a:p>
        </p:txBody>
      </p:sp>
      <p:pic>
        <p:nvPicPr>
          <p:cNvPr id="6151" name="Picture 121" descr="DESY-Logo-cyan-RGB_Hintergrund weiss"/>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989888" y="6511925"/>
            <a:ext cx="252412" cy="25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2" name="Rectangle 122"/>
          <p:cNvSpPr>
            <a:spLocks noChangeArrowheads="1"/>
          </p:cNvSpPr>
          <p:nvPr userDrawn="1"/>
        </p:nvSpPr>
        <p:spPr bwMode="auto">
          <a:xfrm>
            <a:off x="1093788" y="114300"/>
            <a:ext cx="7283450" cy="915988"/>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30" tIns="45715" rIns="91430" bIns="45715" anchor="ctr"/>
          <a:lstStyle/>
          <a:p>
            <a:pPr algn="ctr"/>
            <a:endParaRPr lang="de-DE" sz="2400">
              <a:solidFill>
                <a:srgbClr val="261748"/>
              </a:solidFill>
            </a:endParaRPr>
          </a:p>
        </p:txBody>
      </p:sp>
      <p:sp>
        <p:nvSpPr>
          <p:cNvPr id="1033" name="Text Box 123"/>
          <p:cNvSpPr txBox="1">
            <a:spLocks noChangeArrowheads="1"/>
          </p:cNvSpPr>
          <p:nvPr userDrawn="1"/>
        </p:nvSpPr>
        <p:spPr bwMode="auto">
          <a:xfrm>
            <a:off x="1093788" y="114300"/>
            <a:ext cx="6629400"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9192" tIns="0" rIns="46795" bIns="0" anchor="b"/>
          <a:lstStyle>
            <a:lvl1pPr eaLnBrk="0" hangingPunct="0">
              <a:defRPr sz="900">
                <a:solidFill>
                  <a:schemeClr val="tx1"/>
                </a:solidFill>
                <a:latin typeface="Arial" charset="0"/>
                <a:ea typeface="ＭＳ Ｐゴシック" pitchFamily="112" charset="-128"/>
              </a:defRPr>
            </a:lvl1pPr>
            <a:lvl2pPr marL="742950" indent="-285750" eaLnBrk="0" hangingPunct="0">
              <a:defRPr sz="900">
                <a:solidFill>
                  <a:schemeClr val="tx1"/>
                </a:solidFill>
                <a:latin typeface="Arial" charset="0"/>
                <a:ea typeface="ＭＳ Ｐゴシック" pitchFamily="112" charset="-128"/>
              </a:defRPr>
            </a:lvl2pPr>
            <a:lvl3pPr marL="1143000" indent="-228600" eaLnBrk="0" hangingPunct="0">
              <a:defRPr sz="900">
                <a:solidFill>
                  <a:schemeClr val="tx1"/>
                </a:solidFill>
                <a:latin typeface="Arial" charset="0"/>
                <a:ea typeface="ＭＳ Ｐゴシック" pitchFamily="112" charset="-128"/>
              </a:defRPr>
            </a:lvl3pPr>
            <a:lvl4pPr marL="1600200" indent="-228600" eaLnBrk="0" hangingPunct="0">
              <a:defRPr sz="900">
                <a:solidFill>
                  <a:schemeClr val="tx1"/>
                </a:solidFill>
                <a:latin typeface="Arial" charset="0"/>
                <a:ea typeface="ＭＳ Ｐゴシック" pitchFamily="112" charset="-128"/>
              </a:defRPr>
            </a:lvl4pPr>
            <a:lvl5pPr marL="2057400" indent="-228600" eaLnBrk="0" hangingPunct="0">
              <a:defRPr sz="900">
                <a:solidFill>
                  <a:schemeClr val="tx1"/>
                </a:solidFill>
                <a:latin typeface="Arial" charset="0"/>
                <a:ea typeface="ＭＳ Ｐゴシック" pitchFamily="112" charset="-128"/>
              </a:defRPr>
            </a:lvl5pPr>
            <a:lvl6pPr marL="2514600" indent="-228600" eaLnBrk="0" fontAlgn="base" hangingPunct="0">
              <a:spcBef>
                <a:spcPct val="20000"/>
              </a:spcBef>
              <a:spcAft>
                <a:spcPct val="0"/>
              </a:spcAft>
              <a:buClr>
                <a:srgbClr val="F8B323"/>
              </a:buClr>
              <a:buFont typeface="Wingdings" pitchFamily="2" charset="2"/>
              <a:buChar char="n"/>
              <a:defRPr sz="900">
                <a:solidFill>
                  <a:schemeClr val="tx1"/>
                </a:solidFill>
                <a:latin typeface="Arial" charset="0"/>
                <a:ea typeface="ＭＳ Ｐゴシック" pitchFamily="112" charset="-128"/>
              </a:defRPr>
            </a:lvl6pPr>
            <a:lvl7pPr marL="2971800" indent="-228600" eaLnBrk="0" fontAlgn="base" hangingPunct="0">
              <a:spcBef>
                <a:spcPct val="20000"/>
              </a:spcBef>
              <a:spcAft>
                <a:spcPct val="0"/>
              </a:spcAft>
              <a:buClr>
                <a:srgbClr val="F8B323"/>
              </a:buClr>
              <a:buFont typeface="Wingdings" pitchFamily="2" charset="2"/>
              <a:buChar char="n"/>
              <a:defRPr sz="900">
                <a:solidFill>
                  <a:schemeClr val="tx1"/>
                </a:solidFill>
                <a:latin typeface="Arial" charset="0"/>
                <a:ea typeface="ＭＳ Ｐゴシック" pitchFamily="112" charset="-128"/>
              </a:defRPr>
            </a:lvl7pPr>
            <a:lvl8pPr marL="3429000" indent="-228600" eaLnBrk="0" fontAlgn="base" hangingPunct="0">
              <a:spcBef>
                <a:spcPct val="20000"/>
              </a:spcBef>
              <a:spcAft>
                <a:spcPct val="0"/>
              </a:spcAft>
              <a:buClr>
                <a:srgbClr val="F8B323"/>
              </a:buClr>
              <a:buFont typeface="Wingdings" pitchFamily="2" charset="2"/>
              <a:buChar char="n"/>
              <a:defRPr sz="900">
                <a:solidFill>
                  <a:schemeClr val="tx1"/>
                </a:solidFill>
                <a:latin typeface="Arial" charset="0"/>
                <a:ea typeface="ＭＳ Ｐゴシック" pitchFamily="112" charset="-128"/>
              </a:defRPr>
            </a:lvl8pPr>
            <a:lvl9pPr marL="3886200" indent="-228600" eaLnBrk="0" fontAlgn="base" hangingPunct="0">
              <a:spcBef>
                <a:spcPct val="20000"/>
              </a:spcBef>
              <a:spcAft>
                <a:spcPct val="0"/>
              </a:spcAft>
              <a:buClr>
                <a:srgbClr val="F8B323"/>
              </a:buClr>
              <a:buFont typeface="Wingdings" pitchFamily="2" charset="2"/>
              <a:buChar char="n"/>
              <a:defRPr sz="900">
                <a:solidFill>
                  <a:schemeClr val="tx1"/>
                </a:solidFill>
                <a:latin typeface="Arial" charset="0"/>
                <a:ea typeface="ＭＳ Ｐゴシック" pitchFamily="112" charset="-128"/>
              </a:defRPr>
            </a:lvl9pPr>
          </a:lstStyle>
          <a:p>
            <a:pPr>
              <a:lnSpc>
                <a:spcPct val="110000"/>
              </a:lnSpc>
              <a:spcBef>
                <a:spcPct val="50000"/>
              </a:spcBef>
              <a:defRPr/>
            </a:pPr>
            <a:r>
              <a:rPr lang="en-US" sz="1000" dirty="0" smtClean="0">
                <a:solidFill>
                  <a:srgbClr val="FFFFFF"/>
                </a:solidFill>
              </a:rPr>
              <a:t>The European XFEL - Progress and Status</a:t>
            </a:r>
          </a:p>
        </p:txBody>
      </p:sp>
      <p:pic>
        <p:nvPicPr>
          <p:cNvPr id="6154" name="Picture 127" descr="logo-XFEL_rgb"/>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17475" y="114300"/>
            <a:ext cx="911225" cy="91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5" name="Rectangle 130"/>
          <p:cNvSpPr>
            <a:spLocks noGrp="1" noChangeArrowheads="1"/>
          </p:cNvSpPr>
          <p:nvPr>
            <p:ph type="title"/>
          </p:nvPr>
        </p:nvSpPr>
        <p:spPr bwMode="auto">
          <a:xfrm>
            <a:off x="1093788" y="541338"/>
            <a:ext cx="7283450"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1993" tIns="45715" rIns="91430" bIns="0" numCol="1" anchor="b" anchorCtr="0" compatLnSpc="1">
            <a:prstTxWarp prst="textNoShape">
              <a:avLst/>
            </a:prstTxWarp>
          </a:bodyPr>
          <a:lstStyle/>
          <a:p>
            <a:pPr lvl="0"/>
            <a:r>
              <a:rPr lang="en-GB" smtClean="0"/>
              <a:t>Slide title: Don’t edit here!</a:t>
            </a:r>
          </a:p>
        </p:txBody>
      </p:sp>
      <p:sp>
        <p:nvSpPr>
          <p:cNvPr id="6156" name="Rectangle 132"/>
          <p:cNvSpPr>
            <a:spLocks noGrp="1" noChangeAspect="1" noChangeArrowheads="1"/>
          </p:cNvSpPr>
          <p:nvPr>
            <p:ph type="body" idx="1"/>
          </p:nvPr>
        </p:nvSpPr>
        <p:spPr bwMode="auto">
          <a:xfrm>
            <a:off x="117475" y="1347788"/>
            <a:ext cx="5702300" cy="445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269972" tIns="0" rIns="91430" bIns="45715" numCol="1" anchor="t" anchorCtr="0" compatLnSpc="1">
            <a:prstTxWarp prst="textNoShape">
              <a:avLst/>
            </a:prstTxWarp>
          </a:bodyPr>
          <a:lstStyle/>
          <a:p>
            <a:pPr lvl="0"/>
            <a:r>
              <a:rPr lang="en-GB" smtClean="0"/>
              <a:t>text format – don’t edit!</a:t>
            </a:r>
          </a:p>
          <a:p>
            <a:pPr lvl="1"/>
            <a:r>
              <a:rPr lang="en-GB" smtClean="0"/>
              <a:t>second level</a:t>
            </a:r>
          </a:p>
          <a:p>
            <a:pPr lvl="2"/>
            <a:r>
              <a:rPr lang="en-GB" smtClean="0"/>
              <a:t>third level</a:t>
            </a:r>
          </a:p>
          <a:p>
            <a:pPr lvl="3"/>
            <a:r>
              <a:rPr lang="en-GB" smtClean="0"/>
              <a:t>fourth level</a:t>
            </a:r>
          </a:p>
          <a:p>
            <a:pPr lvl="4"/>
            <a:r>
              <a:rPr lang="en-GB" smtClean="0"/>
              <a:t>fifth level</a:t>
            </a:r>
          </a:p>
        </p:txBody>
      </p:sp>
    </p:spTree>
  </p:cSld>
  <p:clrMap bg1="lt1" tx1="dk1" bg2="lt2" tx2="dk2" accent1="accent1" accent2="accent2" accent3="accent3" accent4="accent4" accent5="accent5" accent6="accent6" hlink="hlink" folHlink="folHlink"/>
  <p:hf sldNum="0" hdr="0" dt="0"/>
  <p:txStyles>
    <p:titleStyle>
      <a:lvl1pPr algn="l" rtl="0" eaLnBrk="0" fontAlgn="base" hangingPunct="0">
        <a:spcBef>
          <a:spcPct val="0"/>
        </a:spcBef>
        <a:spcAft>
          <a:spcPct val="0"/>
        </a:spcAft>
        <a:defRPr sz="2400" b="1">
          <a:solidFill>
            <a:schemeClr val="bg1"/>
          </a:solidFill>
          <a:latin typeface="+mj-lt"/>
          <a:ea typeface="+mj-ea"/>
          <a:cs typeface="+mj-cs"/>
        </a:defRPr>
      </a:lvl1pPr>
      <a:lvl2pPr algn="l" rtl="0" eaLnBrk="0" fontAlgn="base" hangingPunct="0">
        <a:spcBef>
          <a:spcPct val="0"/>
        </a:spcBef>
        <a:spcAft>
          <a:spcPct val="0"/>
        </a:spcAft>
        <a:defRPr sz="2400" b="1">
          <a:solidFill>
            <a:schemeClr val="bg1"/>
          </a:solidFill>
          <a:latin typeface="Arial" charset="0"/>
          <a:ea typeface="ＭＳ Ｐゴシック" pitchFamily="112" charset="-128"/>
        </a:defRPr>
      </a:lvl2pPr>
      <a:lvl3pPr algn="l" rtl="0" eaLnBrk="0" fontAlgn="base" hangingPunct="0">
        <a:spcBef>
          <a:spcPct val="0"/>
        </a:spcBef>
        <a:spcAft>
          <a:spcPct val="0"/>
        </a:spcAft>
        <a:defRPr sz="2400" b="1">
          <a:solidFill>
            <a:schemeClr val="bg1"/>
          </a:solidFill>
          <a:latin typeface="Arial" charset="0"/>
          <a:ea typeface="ＭＳ Ｐゴシック" pitchFamily="112" charset="-128"/>
        </a:defRPr>
      </a:lvl3pPr>
      <a:lvl4pPr algn="l" rtl="0" eaLnBrk="0" fontAlgn="base" hangingPunct="0">
        <a:spcBef>
          <a:spcPct val="0"/>
        </a:spcBef>
        <a:spcAft>
          <a:spcPct val="0"/>
        </a:spcAft>
        <a:defRPr sz="2400" b="1">
          <a:solidFill>
            <a:schemeClr val="bg1"/>
          </a:solidFill>
          <a:latin typeface="Arial" charset="0"/>
          <a:ea typeface="ＭＳ Ｐゴシック" pitchFamily="112" charset="-128"/>
        </a:defRPr>
      </a:lvl4pPr>
      <a:lvl5pPr algn="l" rtl="0" eaLnBrk="0" fontAlgn="base" hangingPunct="0">
        <a:spcBef>
          <a:spcPct val="0"/>
        </a:spcBef>
        <a:spcAft>
          <a:spcPct val="0"/>
        </a:spcAft>
        <a:defRPr sz="2400" b="1">
          <a:solidFill>
            <a:schemeClr val="bg1"/>
          </a:solidFill>
          <a:latin typeface="Arial" charset="0"/>
          <a:ea typeface="ＭＳ Ｐゴシック" pitchFamily="112" charset="-128"/>
        </a:defRPr>
      </a:lvl5pPr>
      <a:lvl6pPr marL="457153" algn="l" rtl="0" fontAlgn="base">
        <a:spcBef>
          <a:spcPct val="0"/>
        </a:spcBef>
        <a:spcAft>
          <a:spcPct val="0"/>
        </a:spcAft>
        <a:defRPr sz="2400" b="1">
          <a:solidFill>
            <a:schemeClr val="bg1"/>
          </a:solidFill>
          <a:latin typeface="Arial" charset="0"/>
          <a:ea typeface="ＭＳ Ｐゴシック" pitchFamily="112" charset="-128"/>
        </a:defRPr>
      </a:lvl6pPr>
      <a:lvl7pPr marL="914305" algn="l" rtl="0" fontAlgn="base">
        <a:spcBef>
          <a:spcPct val="0"/>
        </a:spcBef>
        <a:spcAft>
          <a:spcPct val="0"/>
        </a:spcAft>
        <a:defRPr sz="2400" b="1">
          <a:solidFill>
            <a:schemeClr val="bg1"/>
          </a:solidFill>
          <a:latin typeface="Arial" charset="0"/>
          <a:ea typeface="ＭＳ Ｐゴシック" pitchFamily="112" charset="-128"/>
        </a:defRPr>
      </a:lvl7pPr>
      <a:lvl8pPr marL="1371458" algn="l" rtl="0" fontAlgn="base">
        <a:spcBef>
          <a:spcPct val="0"/>
        </a:spcBef>
        <a:spcAft>
          <a:spcPct val="0"/>
        </a:spcAft>
        <a:defRPr sz="2400" b="1">
          <a:solidFill>
            <a:schemeClr val="bg1"/>
          </a:solidFill>
          <a:latin typeface="Arial" charset="0"/>
          <a:ea typeface="ＭＳ Ｐゴシック" pitchFamily="112" charset="-128"/>
        </a:defRPr>
      </a:lvl8pPr>
      <a:lvl9pPr marL="1828610" algn="l" rtl="0" fontAlgn="base">
        <a:spcBef>
          <a:spcPct val="0"/>
        </a:spcBef>
        <a:spcAft>
          <a:spcPct val="0"/>
        </a:spcAft>
        <a:defRPr sz="2400" b="1">
          <a:solidFill>
            <a:schemeClr val="bg1"/>
          </a:solidFill>
          <a:latin typeface="Arial" charset="0"/>
          <a:ea typeface="ＭＳ Ｐゴシック" pitchFamily="112" charset="-128"/>
        </a:defRPr>
      </a:lvl9pPr>
    </p:titleStyle>
    <p:bodyStyle>
      <a:lvl1pPr marL="296863" indent="-296863" algn="l" rtl="0" eaLnBrk="0" fontAlgn="base" hangingPunct="0">
        <a:spcBef>
          <a:spcPct val="20000"/>
        </a:spcBef>
        <a:spcAft>
          <a:spcPct val="0"/>
        </a:spcAft>
        <a:buClr>
          <a:schemeClr val="accent2"/>
        </a:buClr>
        <a:buSzPct val="80000"/>
        <a:buFont typeface="Wingdings" pitchFamily="2" charset="2"/>
        <a:buChar char="n"/>
        <a:defRPr sz="2400">
          <a:solidFill>
            <a:schemeClr val="tx2"/>
          </a:solidFill>
          <a:latin typeface="+mn-lt"/>
          <a:ea typeface="+mn-ea"/>
          <a:cs typeface="+mn-cs"/>
        </a:defRPr>
      </a:lvl1pPr>
      <a:lvl2pPr marL="557213" indent="-257175" algn="l" rtl="0" eaLnBrk="0" fontAlgn="base" hangingPunct="0">
        <a:spcBef>
          <a:spcPct val="20000"/>
        </a:spcBef>
        <a:spcAft>
          <a:spcPct val="0"/>
        </a:spcAft>
        <a:buClr>
          <a:schemeClr val="accent1"/>
        </a:buClr>
        <a:buFont typeface="Wingdings" pitchFamily="2" charset="2"/>
        <a:buChar char="§"/>
        <a:defRPr sz="2400">
          <a:solidFill>
            <a:schemeClr val="tx2"/>
          </a:solidFill>
          <a:latin typeface="+mn-lt"/>
          <a:ea typeface="+mn-ea"/>
        </a:defRPr>
      </a:lvl2pPr>
      <a:lvl3pPr marL="815975" indent="-255588" algn="l" rtl="0" eaLnBrk="0" fontAlgn="base" hangingPunct="0">
        <a:spcBef>
          <a:spcPct val="20000"/>
        </a:spcBef>
        <a:spcAft>
          <a:spcPct val="0"/>
        </a:spcAft>
        <a:buClr>
          <a:schemeClr val="folHlink"/>
        </a:buClr>
        <a:buSzPct val="60000"/>
        <a:buFont typeface="Wingdings" pitchFamily="2" charset="2"/>
        <a:buChar char=""/>
        <a:defRPr sz="2400">
          <a:solidFill>
            <a:schemeClr val="tx2"/>
          </a:solidFill>
          <a:latin typeface="+mn-lt"/>
          <a:ea typeface="+mn-ea"/>
        </a:defRPr>
      </a:lvl3pPr>
      <a:lvl4pPr marL="1076325" indent="-257175" algn="l" rtl="0" eaLnBrk="0" fontAlgn="base" hangingPunct="0">
        <a:spcBef>
          <a:spcPct val="20000"/>
        </a:spcBef>
        <a:spcAft>
          <a:spcPct val="0"/>
        </a:spcAft>
        <a:buClr>
          <a:schemeClr val="hlink"/>
        </a:buClr>
        <a:buFont typeface="Wingdings" pitchFamily="2" charset="2"/>
        <a:buChar char="§"/>
        <a:defRPr sz="2400">
          <a:solidFill>
            <a:srgbClr val="100F2E"/>
          </a:solidFill>
          <a:latin typeface="+mn-lt"/>
          <a:ea typeface="+mn-ea"/>
        </a:defRPr>
      </a:lvl4pPr>
      <a:lvl5pPr marL="1311275" indent="-222250" algn="l" rtl="0" eaLnBrk="0" fontAlgn="base" hangingPunct="0">
        <a:spcBef>
          <a:spcPct val="20000"/>
        </a:spcBef>
        <a:spcAft>
          <a:spcPct val="0"/>
        </a:spcAft>
        <a:buClr>
          <a:schemeClr val="folHlink"/>
        </a:buClr>
        <a:buChar char="»"/>
        <a:defRPr sz="2400">
          <a:solidFill>
            <a:srgbClr val="100F2E"/>
          </a:solidFill>
          <a:latin typeface="+mn-lt"/>
          <a:ea typeface="+mn-ea"/>
        </a:defRPr>
      </a:lvl5pPr>
      <a:lvl6pPr marL="1769879" indent="-223815" algn="l" rtl="0" fontAlgn="base">
        <a:spcBef>
          <a:spcPct val="20000"/>
        </a:spcBef>
        <a:spcAft>
          <a:spcPct val="0"/>
        </a:spcAft>
        <a:buClr>
          <a:schemeClr val="folHlink"/>
        </a:buClr>
        <a:buChar char="»"/>
        <a:defRPr sz="2400">
          <a:solidFill>
            <a:srgbClr val="100F2E"/>
          </a:solidFill>
          <a:latin typeface="+mn-lt"/>
          <a:ea typeface="+mn-ea"/>
        </a:defRPr>
      </a:lvl6pPr>
      <a:lvl7pPr marL="2227032" indent="-223815" algn="l" rtl="0" fontAlgn="base">
        <a:spcBef>
          <a:spcPct val="20000"/>
        </a:spcBef>
        <a:spcAft>
          <a:spcPct val="0"/>
        </a:spcAft>
        <a:buClr>
          <a:schemeClr val="folHlink"/>
        </a:buClr>
        <a:buChar char="»"/>
        <a:defRPr sz="2400">
          <a:solidFill>
            <a:srgbClr val="100F2E"/>
          </a:solidFill>
          <a:latin typeface="+mn-lt"/>
          <a:ea typeface="+mn-ea"/>
        </a:defRPr>
      </a:lvl7pPr>
      <a:lvl8pPr marL="2684185" indent="-223815" algn="l" rtl="0" fontAlgn="base">
        <a:spcBef>
          <a:spcPct val="20000"/>
        </a:spcBef>
        <a:spcAft>
          <a:spcPct val="0"/>
        </a:spcAft>
        <a:buClr>
          <a:schemeClr val="folHlink"/>
        </a:buClr>
        <a:buChar char="»"/>
        <a:defRPr sz="2400">
          <a:solidFill>
            <a:srgbClr val="100F2E"/>
          </a:solidFill>
          <a:latin typeface="+mn-lt"/>
          <a:ea typeface="+mn-ea"/>
        </a:defRPr>
      </a:lvl8pPr>
      <a:lvl9pPr marL="3141337" indent="-223815" algn="l" rtl="0" fontAlgn="base">
        <a:spcBef>
          <a:spcPct val="20000"/>
        </a:spcBef>
        <a:spcAft>
          <a:spcPct val="0"/>
        </a:spcAft>
        <a:buClr>
          <a:schemeClr val="folHlink"/>
        </a:buClr>
        <a:buChar char="»"/>
        <a:defRPr sz="2400">
          <a:solidFill>
            <a:srgbClr val="100F2E"/>
          </a:solidFill>
          <a:latin typeface="+mn-lt"/>
          <a:ea typeface="+mn-ea"/>
        </a:defRPr>
      </a:lvl9pPr>
    </p:bodyStyle>
    <p:otherStyle>
      <a:defPPr>
        <a:defRPr lang="de-DE"/>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70" name="Title Placeholder 1"/>
          <p:cNvSpPr>
            <a:spLocks noGrp="1"/>
          </p:cNvSpPr>
          <p:nvPr>
            <p:ph type="title"/>
          </p:nvPr>
        </p:nvSpPr>
        <p:spPr bwMode="auto">
          <a:xfrm>
            <a:off x="111125" y="177800"/>
            <a:ext cx="8229600" cy="48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r>
              <a:rPr lang="en-US" smtClean="0"/>
              <a:t>Click to edit Master title style</a:t>
            </a:r>
          </a:p>
        </p:txBody>
      </p:sp>
      <p:sp>
        <p:nvSpPr>
          <p:cNvPr id="7171" name="Text Placeholder 2"/>
          <p:cNvSpPr>
            <a:spLocks noGrp="1"/>
          </p:cNvSpPr>
          <p:nvPr>
            <p:ph type="body" idx="1"/>
          </p:nvPr>
        </p:nvSpPr>
        <p:spPr bwMode="auto">
          <a:xfrm>
            <a:off x="111125" y="1344613"/>
            <a:ext cx="8229600" cy="192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Rectangle 6"/>
          <p:cNvSpPr>
            <a:spLocks noChangeArrowheads="1"/>
          </p:cNvSpPr>
          <p:nvPr/>
        </p:nvSpPr>
        <p:spPr bwMode="auto">
          <a:xfrm flipH="1">
            <a:off x="228600" y="6403975"/>
            <a:ext cx="2819400" cy="304800"/>
          </a:xfrm>
          <a:prstGeom prst="rect">
            <a:avLst/>
          </a:prstGeom>
          <a:noFill/>
          <a:ln w="9525">
            <a:noFill/>
            <a:miter lim="800000"/>
            <a:headEnd/>
            <a:tailEnd/>
          </a:ln>
          <a:effectLst/>
        </p:spPr>
        <p:txBody>
          <a:bodyPr lIns="0" tIns="0" rIns="0" bIns="0"/>
          <a:lstStyle/>
          <a:p>
            <a:pPr defTabSz="173038" eaLnBrk="1" hangingPunct="1">
              <a:lnSpc>
                <a:spcPct val="90000"/>
              </a:lnSpc>
              <a:tabLst>
                <a:tab pos="230188" algn="l"/>
              </a:tabLst>
              <a:defRPr/>
            </a:pPr>
            <a:fld id="{505FD780-4920-4D24-A19E-C3B6F28F74A4}" type="slidenum">
              <a:rPr lang="en-US" sz="900">
                <a:solidFill>
                  <a:srgbClr val="FFFFFF">
                    <a:lumMod val="75000"/>
                  </a:srgbClr>
                </a:solidFill>
                <a:latin typeface="Times New Roman" pitchFamily="18" charset="0"/>
                <a:cs typeface="Times New Roman" pitchFamily="18" charset="0"/>
              </a:rPr>
              <a:pPr defTabSz="173038" eaLnBrk="1" hangingPunct="1">
                <a:lnSpc>
                  <a:spcPct val="90000"/>
                </a:lnSpc>
                <a:tabLst>
                  <a:tab pos="230188" algn="l"/>
                </a:tabLst>
                <a:defRPr/>
              </a:pPr>
              <a:t>‹Nr.›</a:t>
            </a:fld>
            <a:r>
              <a:rPr lang="en-US" sz="900" dirty="0">
                <a:solidFill>
                  <a:srgbClr val="FFFFFF">
                    <a:lumMod val="75000"/>
                  </a:srgbClr>
                </a:solidFill>
                <a:latin typeface="Times New Roman" pitchFamily="18" charset="0"/>
                <a:cs typeface="Times New Roman" pitchFamily="18" charset="0"/>
              </a:rPr>
              <a:t>	Managed by UT-Battelle</a:t>
            </a:r>
            <a:br>
              <a:rPr lang="en-US" sz="900" dirty="0">
                <a:solidFill>
                  <a:srgbClr val="FFFFFF">
                    <a:lumMod val="75000"/>
                  </a:srgbClr>
                </a:solidFill>
                <a:latin typeface="Times New Roman" pitchFamily="18" charset="0"/>
                <a:cs typeface="Times New Roman" pitchFamily="18" charset="0"/>
              </a:rPr>
            </a:br>
            <a:r>
              <a:rPr lang="en-US" sz="900" dirty="0">
                <a:solidFill>
                  <a:srgbClr val="FFFFFF">
                    <a:lumMod val="75000"/>
                  </a:srgbClr>
                </a:solidFill>
                <a:latin typeface="Times New Roman" pitchFamily="18" charset="0"/>
                <a:cs typeface="Times New Roman" pitchFamily="18" charset="0"/>
              </a:rPr>
              <a:t>	for the U.S. Department of Energy</a:t>
            </a:r>
          </a:p>
        </p:txBody>
      </p:sp>
      <p:sp>
        <p:nvSpPr>
          <p:cNvPr id="6" name="Rectangle 256"/>
          <p:cNvSpPr txBox="1">
            <a:spLocks noChangeArrowheads="1"/>
          </p:cNvSpPr>
          <p:nvPr/>
        </p:nvSpPr>
        <p:spPr>
          <a:xfrm>
            <a:off x="3124200" y="6469063"/>
            <a:ext cx="2895600" cy="182562"/>
          </a:xfrm>
          <a:prstGeom prst="rect">
            <a:avLst/>
          </a:prstGeom>
          <a:ln/>
        </p:spPr>
        <p:txBody>
          <a:bodyPr/>
          <a:lstStyle>
            <a:lvl1pPr>
              <a:defRPr/>
            </a:lvl1pPr>
          </a:lstStyle>
          <a:p>
            <a:pPr algn="ctr" eaLnBrk="1" hangingPunct="1">
              <a:defRPr/>
            </a:pPr>
            <a:r>
              <a:rPr lang="en-US" sz="900" dirty="0" smtClean="0">
                <a:solidFill>
                  <a:srgbClr val="FFFFFF">
                    <a:lumMod val="75000"/>
                  </a:srgbClr>
                </a:solidFill>
                <a:latin typeface="Times New Roman" pitchFamily="18" charset="0"/>
                <a:cs typeface="Times New Roman" pitchFamily="18" charset="0"/>
              </a:rPr>
              <a:t>Presentation_name</a:t>
            </a:r>
            <a:endParaRPr lang="en-US" sz="900" dirty="0">
              <a:solidFill>
                <a:srgbClr val="FFFFFF">
                  <a:lumMod val="75000"/>
                </a:srgbClr>
              </a:solidFill>
              <a:latin typeface="Times New Roman" pitchFamily="18" charset="0"/>
              <a:cs typeface="Times New Roman" pitchFamily="18" charset="0"/>
            </a:endParaRPr>
          </a:p>
        </p:txBody>
      </p:sp>
      <p:pic>
        <p:nvPicPr>
          <p:cNvPr id="7174" name="Content Placeholder 10" descr="ORNL emboss_2.png"/>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8077200" y="6208713"/>
            <a:ext cx="8905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8994630"/>
      </p:ext>
    </p:extLst>
  </p:cSld>
  <p:clrMap bg1="lt1" tx1="dk1" bg2="lt2" tx2="dk2" accent1="accent1" accent2="accent2" accent3="accent3" accent4="accent4" accent5="accent5" accent6="accent6" hlink="hlink" folHlink="folHlink"/>
  <p:sldLayoutIdLst>
    <p:sldLayoutId id="2147484131" r:id="rId1"/>
    <p:sldLayoutId id="2147484132" r:id="rId2"/>
    <p:sldLayoutId id="2147484133" r:id="rId3"/>
    <p:sldLayoutId id="2147484134" r:id="rId4"/>
    <p:sldLayoutId id="2147484135" r:id="rId5"/>
    <p:sldLayoutId id="2147484136" r:id="rId6"/>
    <p:sldLayoutId id="2147484137" r:id="rId7"/>
    <p:sldLayoutId id="2147484138" r:id="rId8"/>
    <p:sldLayoutId id="2147484139" r:id="rId9"/>
    <p:sldLayoutId id="2147484140" r:id="rId10"/>
    <p:sldLayoutId id="2147484141" r:id="rId11"/>
  </p:sldLayoutIdLst>
  <p:hf hdr="0" ftr="0" dt="0"/>
  <p:txStyles>
    <p:titleStyle>
      <a:lvl1pPr algn="l" rtl="0" eaLnBrk="0" fontAlgn="base" hangingPunct="0">
        <a:lnSpc>
          <a:spcPct val="85000"/>
        </a:lnSpc>
        <a:spcBef>
          <a:spcPct val="0"/>
        </a:spcBef>
        <a:spcAft>
          <a:spcPct val="0"/>
        </a:spcAft>
        <a:defRPr sz="3000">
          <a:solidFill>
            <a:srgbClr val="006C3A"/>
          </a:solidFill>
          <a:latin typeface="+mj-lt"/>
          <a:ea typeface="+mj-ea"/>
          <a:cs typeface="+mj-cs"/>
        </a:defRPr>
      </a:lvl1pPr>
      <a:lvl2pPr algn="l" rtl="0" eaLnBrk="0" fontAlgn="base" hangingPunct="0">
        <a:lnSpc>
          <a:spcPct val="85000"/>
        </a:lnSpc>
        <a:spcBef>
          <a:spcPct val="0"/>
        </a:spcBef>
        <a:spcAft>
          <a:spcPct val="0"/>
        </a:spcAft>
        <a:defRPr sz="3000">
          <a:solidFill>
            <a:srgbClr val="006C3A"/>
          </a:solidFill>
          <a:latin typeface="Arial Black" pitchFamily="34" charset="0"/>
        </a:defRPr>
      </a:lvl2pPr>
      <a:lvl3pPr algn="l" rtl="0" eaLnBrk="0" fontAlgn="base" hangingPunct="0">
        <a:lnSpc>
          <a:spcPct val="85000"/>
        </a:lnSpc>
        <a:spcBef>
          <a:spcPct val="0"/>
        </a:spcBef>
        <a:spcAft>
          <a:spcPct val="0"/>
        </a:spcAft>
        <a:defRPr sz="3000">
          <a:solidFill>
            <a:srgbClr val="006C3A"/>
          </a:solidFill>
          <a:latin typeface="Arial Black" pitchFamily="34" charset="0"/>
        </a:defRPr>
      </a:lvl3pPr>
      <a:lvl4pPr algn="l" rtl="0" eaLnBrk="0" fontAlgn="base" hangingPunct="0">
        <a:lnSpc>
          <a:spcPct val="85000"/>
        </a:lnSpc>
        <a:spcBef>
          <a:spcPct val="0"/>
        </a:spcBef>
        <a:spcAft>
          <a:spcPct val="0"/>
        </a:spcAft>
        <a:defRPr sz="3000">
          <a:solidFill>
            <a:srgbClr val="006C3A"/>
          </a:solidFill>
          <a:latin typeface="Arial Black" pitchFamily="34" charset="0"/>
        </a:defRPr>
      </a:lvl4pPr>
      <a:lvl5pPr algn="l" rtl="0" eaLnBrk="0" fontAlgn="base" hangingPunct="0">
        <a:lnSpc>
          <a:spcPct val="85000"/>
        </a:lnSpc>
        <a:spcBef>
          <a:spcPct val="0"/>
        </a:spcBef>
        <a:spcAft>
          <a:spcPct val="0"/>
        </a:spcAft>
        <a:defRPr sz="3000">
          <a:solidFill>
            <a:srgbClr val="006C3A"/>
          </a:solidFill>
          <a:latin typeface="Arial Black" pitchFamily="34" charset="0"/>
        </a:defRPr>
      </a:lvl5pPr>
      <a:lvl6pPr marL="457200" algn="l" rtl="0" eaLnBrk="0" fontAlgn="base" hangingPunct="0">
        <a:lnSpc>
          <a:spcPct val="85000"/>
        </a:lnSpc>
        <a:spcBef>
          <a:spcPct val="0"/>
        </a:spcBef>
        <a:spcAft>
          <a:spcPct val="0"/>
        </a:spcAft>
        <a:defRPr sz="3000">
          <a:solidFill>
            <a:srgbClr val="006C3A"/>
          </a:solidFill>
          <a:latin typeface="Arial Black" pitchFamily="34" charset="0"/>
        </a:defRPr>
      </a:lvl6pPr>
      <a:lvl7pPr marL="914400" algn="l" rtl="0" eaLnBrk="0" fontAlgn="base" hangingPunct="0">
        <a:lnSpc>
          <a:spcPct val="85000"/>
        </a:lnSpc>
        <a:spcBef>
          <a:spcPct val="0"/>
        </a:spcBef>
        <a:spcAft>
          <a:spcPct val="0"/>
        </a:spcAft>
        <a:defRPr sz="3000">
          <a:solidFill>
            <a:srgbClr val="006C3A"/>
          </a:solidFill>
          <a:latin typeface="Arial Black" pitchFamily="34" charset="0"/>
        </a:defRPr>
      </a:lvl7pPr>
      <a:lvl8pPr marL="1371600" algn="l" rtl="0" eaLnBrk="0" fontAlgn="base" hangingPunct="0">
        <a:lnSpc>
          <a:spcPct val="85000"/>
        </a:lnSpc>
        <a:spcBef>
          <a:spcPct val="0"/>
        </a:spcBef>
        <a:spcAft>
          <a:spcPct val="0"/>
        </a:spcAft>
        <a:defRPr sz="3000">
          <a:solidFill>
            <a:srgbClr val="006C3A"/>
          </a:solidFill>
          <a:latin typeface="Arial Black" pitchFamily="34" charset="0"/>
        </a:defRPr>
      </a:lvl8pPr>
      <a:lvl9pPr marL="1828800" algn="l" rtl="0" eaLnBrk="0" fontAlgn="base" hangingPunct="0">
        <a:lnSpc>
          <a:spcPct val="85000"/>
        </a:lnSpc>
        <a:spcBef>
          <a:spcPct val="0"/>
        </a:spcBef>
        <a:spcAft>
          <a:spcPct val="0"/>
        </a:spcAft>
        <a:defRPr sz="3000">
          <a:solidFill>
            <a:srgbClr val="006C3A"/>
          </a:solidFill>
          <a:latin typeface="Arial Black" pitchFamily="34" charset="0"/>
        </a:defRPr>
      </a:lvl9pPr>
    </p:titleStyle>
    <p:bodyStyle>
      <a:lvl1pPr marL="228600" indent="-228600" algn="l" rtl="0" eaLnBrk="0" fontAlgn="base" hangingPunct="0">
        <a:lnSpc>
          <a:spcPct val="90000"/>
        </a:lnSpc>
        <a:spcBef>
          <a:spcPct val="20000"/>
        </a:spcBef>
        <a:spcAft>
          <a:spcPct val="0"/>
        </a:spcAft>
        <a:buClr>
          <a:srgbClr val="006C3A"/>
        </a:buClr>
        <a:buFont typeface="Arial" charset="0"/>
        <a:buChar char="•"/>
        <a:defRPr sz="2800" b="1">
          <a:solidFill>
            <a:schemeClr val="tx1"/>
          </a:solidFill>
          <a:latin typeface="+mn-lt"/>
          <a:ea typeface="+mn-ea"/>
          <a:cs typeface="+mn-cs"/>
        </a:defRPr>
      </a:lvl1pPr>
      <a:lvl2pPr marL="625475" indent="-279400" algn="l" rtl="0" eaLnBrk="0" fontAlgn="base" hangingPunct="0">
        <a:lnSpc>
          <a:spcPct val="90000"/>
        </a:lnSpc>
        <a:spcBef>
          <a:spcPts val="800"/>
        </a:spcBef>
        <a:spcAft>
          <a:spcPct val="0"/>
        </a:spcAft>
        <a:buClr>
          <a:srgbClr val="006C3A"/>
        </a:buClr>
        <a:buFont typeface="Arial" charset="0"/>
        <a:buChar char="–"/>
        <a:defRPr sz="2400" b="1">
          <a:solidFill>
            <a:schemeClr val="tx1"/>
          </a:solidFill>
          <a:latin typeface="+mn-lt"/>
        </a:defRPr>
      </a:lvl2pPr>
      <a:lvl3pPr marL="914400" indent="-230188" algn="l" rtl="0" eaLnBrk="0" fontAlgn="base" hangingPunct="0">
        <a:lnSpc>
          <a:spcPct val="90000"/>
        </a:lnSpc>
        <a:spcBef>
          <a:spcPts val="600"/>
        </a:spcBef>
        <a:spcAft>
          <a:spcPct val="0"/>
        </a:spcAft>
        <a:buClr>
          <a:srgbClr val="006C3A"/>
        </a:buClr>
        <a:buFont typeface="Arial" charset="0"/>
        <a:buChar char="•"/>
        <a:defRPr sz="2000" b="1">
          <a:solidFill>
            <a:schemeClr val="tx1"/>
          </a:solidFill>
          <a:latin typeface="+mn-lt"/>
        </a:defRPr>
      </a:lvl3pPr>
      <a:lvl4pPr marL="1144588" indent="-173038" algn="l" rtl="0" eaLnBrk="0" fontAlgn="base" hangingPunct="0">
        <a:lnSpc>
          <a:spcPct val="90000"/>
        </a:lnSpc>
        <a:spcBef>
          <a:spcPts val="600"/>
        </a:spcBef>
        <a:spcAft>
          <a:spcPct val="0"/>
        </a:spcAft>
        <a:buClr>
          <a:srgbClr val="006C3A"/>
        </a:buClr>
        <a:buFont typeface="Arial" charset="0"/>
        <a:buChar char="–"/>
        <a:defRPr b="1">
          <a:solidFill>
            <a:schemeClr val="tx1"/>
          </a:solidFill>
          <a:latin typeface="+mn-lt"/>
        </a:defRPr>
      </a:lvl4pPr>
      <a:lvl5pPr marL="1482725" indent="-222250" algn="l" rtl="0" eaLnBrk="0" fontAlgn="base" hangingPunct="0">
        <a:lnSpc>
          <a:spcPct val="90000"/>
        </a:lnSpc>
        <a:spcBef>
          <a:spcPts val="600"/>
        </a:spcBef>
        <a:spcAft>
          <a:spcPct val="0"/>
        </a:spcAft>
        <a:buClr>
          <a:srgbClr val="006C3A"/>
        </a:buClr>
        <a:buFont typeface="Arial" charset="0"/>
        <a:buChar char="»"/>
        <a:defRPr b="1">
          <a:solidFill>
            <a:schemeClr val="tx1"/>
          </a:solidFill>
          <a:latin typeface="+mn-lt"/>
        </a:defRPr>
      </a:lvl5pPr>
      <a:lvl6pPr marL="1939925" indent="-222250" algn="l" rtl="0" eaLnBrk="0" fontAlgn="base" hangingPunct="0">
        <a:lnSpc>
          <a:spcPct val="90000"/>
        </a:lnSpc>
        <a:spcBef>
          <a:spcPts val="600"/>
        </a:spcBef>
        <a:spcAft>
          <a:spcPct val="0"/>
        </a:spcAft>
        <a:buClr>
          <a:srgbClr val="006C3A"/>
        </a:buClr>
        <a:buFont typeface="Arial" charset="0"/>
        <a:buChar char="»"/>
        <a:defRPr b="1">
          <a:solidFill>
            <a:schemeClr val="tx1"/>
          </a:solidFill>
          <a:latin typeface="+mn-lt"/>
        </a:defRPr>
      </a:lvl6pPr>
      <a:lvl7pPr marL="2397125" indent="-222250" algn="l" rtl="0" eaLnBrk="0" fontAlgn="base" hangingPunct="0">
        <a:lnSpc>
          <a:spcPct val="90000"/>
        </a:lnSpc>
        <a:spcBef>
          <a:spcPts val="600"/>
        </a:spcBef>
        <a:spcAft>
          <a:spcPct val="0"/>
        </a:spcAft>
        <a:buClr>
          <a:srgbClr val="006C3A"/>
        </a:buClr>
        <a:buFont typeface="Arial" charset="0"/>
        <a:buChar char="»"/>
        <a:defRPr b="1">
          <a:solidFill>
            <a:schemeClr val="tx1"/>
          </a:solidFill>
          <a:latin typeface="+mn-lt"/>
        </a:defRPr>
      </a:lvl7pPr>
      <a:lvl8pPr marL="2854325" indent="-222250" algn="l" rtl="0" eaLnBrk="0" fontAlgn="base" hangingPunct="0">
        <a:lnSpc>
          <a:spcPct val="90000"/>
        </a:lnSpc>
        <a:spcBef>
          <a:spcPts val="600"/>
        </a:spcBef>
        <a:spcAft>
          <a:spcPct val="0"/>
        </a:spcAft>
        <a:buClr>
          <a:srgbClr val="006C3A"/>
        </a:buClr>
        <a:buFont typeface="Arial" charset="0"/>
        <a:buChar char="»"/>
        <a:defRPr b="1">
          <a:solidFill>
            <a:schemeClr val="tx1"/>
          </a:solidFill>
          <a:latin typeface="+mn-lt"/>
        </a:defRPr>
      </a:lvl8pPr>
      <a:lvl9pPr marL="3311525" indent="-222250" algn="l" rtl="0" eaLnBrk="0" fontAlgn="base" hangingPunct="0">
        <a:lnSpc>
          <a:spcPct val="90000"/>
        </a:lnSpc>
        <a:spcBef>
          <a:spcPts val="600"/>
        </a:spcBef>
        <a:spcAft>
          <a:spcPct val="0"/>
        </a:spcAft>
        <a:buClr>
          <a:srgbClr val="006C3A"/>
        </a:buClr>
        <a:buFont typeface="Arial" charset="0"/>
        <a:buChar char="»"/>
        <a:defRPr b="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70" name="Title Placeholder 1"/>
          <p:cNvSpPr>
            <a:spLocks noGrp="1"/>
          </p:cNvSpPr>
          <p:nvPr>
            <p:ph type="title"/>
          </p:nvPr>
        </p:nvSpPr>
        <p:spPr bwMode="auto">
          <a:xfrm>
            <a:off x="111125" y="177800"/>
            <a:ext cx="8229600" cy="48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r>
              <a:rPr lang="en-US" smtClean="0"/>
              <a:t>Click to edit Master title style</a:t>
            </a:r>
          </a:p>
        </p:txBody>
      </p:sp>
      <p:sp>
        <p:nvSpPr>
          <p:cNvPr id="7171" name="Text Placeholder 2"/>
          <p:cNvSpPr>
            <a:spLocks noGrp="1"/>
          </p:cNvSpPr>
          <p:nvPr>
            <p:ph type="body" idx="1"/>
          </p:nvPr>
        </p:nvSpPr>
        <p:spPr bwMode="auto">
          <a:xfrm>
            <a:off x="111125" y="1344613"/>
            <a:ext cx="8229600" cy="192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Rectangle 6"/>
          <p:cNvSpPr>
            <a:spLocks noChangeArrowheads="1"/>
          </p:cNvSpPr>
          <p:nvPr/>
        </p:nvSpPr>
        <p:spPr bwMode="auto">
          <a:xfrm flipH="1">
            <a:off x="228600" y="6403975"/>
            <a:ext cx="2819400" cy="304800"/>
          </a:xfrm>
          <a:prstGeom prst="rect">
            <a:avLst/>
          </a:prstGeom>
          <a:noFill/>
          <a:ln w="9525">
            <a:noFill/>
            <a:miter lim="800000"/>
            <a:headEnd/>
            <a:tailEnd/>
          </a:ln>
          <a:effectLst/>
        </p:spPr>
        <p:txBody>
          <a:bodyPr lIns="0" tIns="0" rIns="0" bIns="0"/>
          <a:lstStyle/>
          <a:p>
            <a:pPr defTabSz="173038" eaLnBrk="1" hangingPunct="1">
              <a:lnSpc>
                <a:spcPct val="90000"/>
              </a:lnSpc>
              <a:tabLst>
                <a:tab pos="230188" algn="l"/>
              </a:tabLst>
              <a:defRPr/>
            </a:pPr>
            <a:fld id="{505FD780-4920-4D24-A19E-C3B6F28F74A4}" type="slidenum">
              <a:rPr lang="en-US" sz="900">
                <a:solidFill>
                  <a:srgbClr val="FFFFFF">
                    <a:lumMod val="75000"/>
                  </a:srgbClr>
                </a:solidFill>
                <a:latin typeface="Times New Roman" pitchFamily="18" charset="0"/>
                <a:cs typeface="Times New Roman" pitchFamily="18" charset="0"/>
              </a:rPr>
              <a:pPr defTabSz="173038" eaLnBrk="1" hangingPunct="1">
                <a:lnSpc>
                  <a:spcPct val="90000"/>
                </a:lnSpc>
                <a:tabLst>
                  <a:tab pos="230188" algn="l"/>
                </a:tabLst>
                <a:defRPr/>
              </a:pPr>
              <a:t>‹Nr.›</a:t>
            </a:fld>
            <a:r>
              <a:rPr lang="en-US" sz="900" dirty="0">
                <a:solidFill>
                  <a:srgbClr val="FFFFFF">
                    <a:lumMod val="75000"/>
                  </a:srgbClr>
                </a:solidFill>
                <a:latin typeface="Times New Roman" pitchFamily="18" charset="0"/>
                <a:cs typeface="Times New Roman" pitchFamily="18" charset="0"/>
              </a:rPr>
              <a:t>	Managed by UT-Battelle</a:t>
            </a:r>
            <a:br>
              <a:rPr lang="en-US" sz="900" dirty="0">
                <a:solidFill>
                  <a:srgbClr val="FFFFFF">
                    <a:lumMod val="75000"/>
                  </a:srgbClr>
                </a:solidFill>
                <a:latin typeface="Times New Roman" pitchFamily="18" charset="0"/>
                <a:cs typeface="Times New Roman" pitchFamily="18" charset="0"/>
              </a:rPr>
            </a:br>
            <a:r>
              <a:rPr lang="en-US" sz="900" dirty="0">
                <a:solidFill>
                  <a:srgbClr val="FFFFFF">
                    <a:lumMod val="75000"/>
                  </a:srgbClr>
                </a:solidFill>
                <a:latin typeface="Times New Roman" pitchFamily="18" charset="0"/>
                <a:cs typeface="Times New Roman" pitchFamily="18" charset="0"/>
              </a:rPr>
              <a:t>	for the U.S. Department of Energy</a:t>
            </a:r>
          </a:p>
        </p:txBody>
      </p:sp>
      <p:sp>
        <p:nvSpPr>
          <p:cNvPr id="6" name="Rectangle 256"/>
          <p:cNvSpPr txBox="1">
            <a:spLocks noChangeArrowheads="1"/>
          </p:cNvSpPr>
          <p:nvPr/>
        </p:nvSpPr>
        <p:spPr>
          <a:xfrm>
            <a:off x="3124200" y="6469063"/>
            <a:ext cx="2895600" cy="182562"/>
          </a:xfrm>
          <a:prstGeom prst="rect">
            <a:avLst/>
          </a:prstGeom>
          <a:ln/>
        </p:spPr>
        <p:txBody>
          <a:bodyPr/>
          <a:lstStyle>
            <a:lvl1pPr>
              <a:defRPr/>
            </a:lvl1pPr>
          </a:lstStyle>
          <a:p>
            <a:pPr algn="ctr" eaLnBrk="1" hangingPunct="1">
              <a:defRPr/>
            </a:pPr>
            <a:r>
              <a:rPr lang="en-US" sz="900" dirty="0" smtClean="0">
                <a:solidFill>
                  <a:srgbClr val="FFFFFF">
                    <a:lumMod val="75000"/>
                  </a:srgbClr>
                </a:solidFill>
                <a:latin typeface="Times New Roman" pitchFamily="18" charset="0"/>
                <a:cs typeface="Times New Roman" pitchFamily="18" charset="0"/>
              </a:rPr>
              <a:t>Presentation_name</a:t>
            </a:r>
            <a:endParaRPr lang="en-US" sz="900" dirty="0">
              <a:solidFill>
                <a:srgbClr val="FFFFFF">
                  <a:lumMod val="75000"/>
                </a:srgbClr>
              </a:solidFill>
              <a:latin typeface="Times New Roman" pitchFamily="18" charset="0"/>
              <a:cs typeface="Times New Roman" pitchFamily="18" charset="0"/>
            </a:endParaRPr>
          </a:p>
        </p:txBody>
      </p:sp>
      <p:pic>
        <p:nvPicPr>
          <p:cNvPr id="7174" name="Content Placeholder 10" descr="ORNL emboss_2.png"/>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8077200" y="6208713"/>
            <a:ext cx="8905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0419227"/>
      </p:ext>
    </p:extLst>
  </p:cSld>
  <p:clrMap bg1="lt1" tx1="dk1" bg2="lt2" tx2="dk2" accent1="accent1" accent2="accent2" accent3="accent3" accent4="accent4" accent5="accent5" accent6="accent6" hlink="hlink" folHlink="folHlink"/>
  <p:sldLayoutIdLst>
    <p:sldLayoutId id="2147484143" r:id="rId1"/>
    <p:sldLayoutId id="2147484144" r:id="rId2"/>
    <p:sldLayoutId id="2147484145" r:id="rId3"/>
    <p:sldLayoutId id="2147484146" r:id="rId4"/>
    <p:sldLayoutId id="2147484147" r:id="rId5"/>
    <p:sldLayoutId id="2147484148" r:id="rId6"/>
    <p:sldLayoutId id="2147484149" r:id="rId7"/>
    <p:sldLayoutId id="2147484150" r:id="rId8"/>
    <p:sldLayoutId id="2147484151" r:id="rId9"/>
    <p:sldLayoutId id="2147484152" r:id="rId10"/>
    <p:sldLayoutId id="2147484153" r:id="rId11"/>
  </p:sldLayoutIdLst>
  <p:hf hdr="0" ftr="0" dt="0"/>
  <p:txStyles>
    <p:titleStyle>
      <a:lvl1pPr algn="l" rtl="0" eaLnBrk="0" fontAlgn="base" hangingPunct="0">
        <a:lnSpc>
          <a:spcPct val="85000"/>
        </a:lnSpc>
        <a:spcBef>
          <a:spcPct val="0"/>
        </a:spcBef>
        <a:spcAft>
          <a:spcPct val="0"/>
        </a:spcAft>
        <a:defRPr sz="3000">
          <a:solidFill>
            <a:srgbClr val="006C3A"/>
          </a:solidFill>
          <a:latin typeface="+mj-lt"/>
          <a:ea typeface="+mj-ea"/>
          <a:cs typeface="+mj-cs"/>
        </a:defRPr>
      </a:lvl1pPr>
      <a:lvl2pPr algn="l" rtl="0" eaLnBrk="0" fontAlgn="base" hangingPunct="0">
        <a:lnSpc>
          <a:spcPct val="85000"/>
        </a:lnSpc>
        <a:spcBef>
          <a:spcPct val="0"/>
        </a:spcBef>
        <a:spcAft>
          <a:spcPct val="0"/>
        </a:spcAft>
        <a:defRPr sz="3000">
          <a:solidFill>
            <a:srgbClr val="006C3A"/>
          </a:solidFill>
          <a:latin typeface="Arial Black" pitchFamily="34" charset="0"/>
        </a:defRPr>
      </a:lvl2pPr>
      <a:lvl3pPr algn="l" rtl="0" eaLnBrk="0" fontAlgn="base" hangingPunct="0">
        <a:lnSpc>
          <a:spcPct val="85000"/>
        </a:lnSpc>
        <a:spcBef>
          <a:spcPct val="0"/>
        </a:spcBef>
        <a:spcAft>
          <a:spcPct val="0"/>
        </a:spcAft>
        <a:defRPr sz="3000">
          <a:solidFill>
            <a:srgbClr val="006C3A"/>
          </a:solidFill>
          <a:latin typeface="Arial Black" pitchFamily="34" charset="0"/>
        </a:defRPr>
      </a:lvl3pPr>
      <a:lvl4pPr algn="l" rtl="0" eaLnBrk="0" fontAlgn="base" hangingPunct="0">
        <a:lnSpc>
          <a:spcPct val="85000"/>
        </a:lnSpc>
        <a:spcBef>
          <a:spcPct val="0"/>
        </a:spcBef>
        <a:spcAft>
          <a:spcPct val="0"/>
        </a:spcAft>
        <a:defRPr sz="3000">
          <a:solidFill>
            <a:srgbClr val="006C3A"/>
          </a:solidFill>
          <a:latin typeface="Arial Black" pitchFamily="34" charset="0"/>
        </a:defRPr>
      </a:lvl4pPr>
      <a:lvl5pPr algn="l" rtl="0" eaLnBrk="0" fontAlgn="base" hangingPunct="0">
        <a:lnSpc>
          <a:spcPct val="85000"/>
        </a:lnSpc>
        <a:spcBef>
          <a:spcPct val="0"/>
        </a:spcBef>
        <a:spcAft>
          <a:spcPct val="0"/>
        </a:spcAft>
        <a:defRPr sz="3000">
          <a:solidFill>
            <a:srgbClr val="006C3A"/>
          </a:solidFill>
          <a:latin typeface="Arial Black" pitchFamily="34" charset="0"/>
        </a:defRPr>
      </a:lvl5pPr>
      <a:lvl6pPr marL="457200" algn="l" rtl="0" eaLnBrk="0" fontAlgn="base" hangingPunct="0">
        <a:lnSpc>
          <a:spcPct val="85000"/>
        </a:lnSpc>
        <a:spcBef>
          <a:spcPct val="0"/>
        </a:spcBef>
        <a:spcAft>
          <a:spcPct val="0"/>
        </a:spcAft>
        <a:defRPr sz="3000">
          <a:solidFill>
            <a:srgbClr val="006C3A"/>
          </a:solidFill>
          <a:latin typeface="Arial Black" pitchFamily="34" charset="0"/>
        </a:defRPr>
      </a:lvl6pPr>
      <a:lvl7pPr marL="914400" algn="l" rtl="0" eaLnBrk="0" fontAlgn="base" hangingPunct="0">
        <a:lnSpc>
          <a:spcPct val="85000"/>
        </a:lnSpc>
        <a:spcBef>
          <a:spcPct val="0"/>
        </a:spcBef>
        <a:spcAft>
          <a:spcPct val="0"/>
        </a:spcAft>
        <a:defRPr sz="3000">
          <a:solidFill>
            <a:srgbClr val="006C3A"/>
          </a:solidFill>
          <a:latin typeface="Arial Black" pitchFamily="34" charset="0"/>
        </a:defRPr>
      </a:lvl7pPr>
      <a:lvl8pPr marL="1371600" algn="l" rtl="0" eaLnBrk="0" fontAlgn="base" hangingPunct="0">
        <a:lnSpc>
          <a:spcPct val="85000"/>
        </a:lnSpc>
        <a:spcBef>
          <a:spcPct val="0"/>
        </a:spcBef>
        <a:spcAft>
          <a:spcPct val="0"/>
        </a:spcAft>
        <a:defRPr sz="3000">
          <a:solidFill>
            <a:srgbClr val="006C3A"/>
          </a:solidFill>
          <a:latin typeface="Arial Black" pitchFamily="34" charset="0"/>
        </a:defRPr>
      </a:lvl8pPr>
      <a:lvl9pPr marL="1828800" algn="l" rtl="0" eaLnBrk="0" fontAlgn="base" hangingPunct="0">
        <a:lnSpc>
          <a:spcPct val="85000"/>
        </a:lnSpc>
        <a:spcBef>
          <a:spcPct val="0"/>
        </a:spcBef>
        <a:spcAft>
          <a:spcPct val="0"/>
        </a:spcAft>
        <a:defRPr sz="3000">
          <a:solidFill>
            <a:srgbClr val="006C3A"/>
          </a:solidFill>
          <a:latin typeface="Arial Black" pitchFamily="34" charset="0"/>
        </a:defRPr>
      </a:lvl9pPr>
    </p:titleStyle>
    <p:bodyStyle>
      <a:lvl1pPr marL="228600" indent="-228600" algn="l" rtl="0" eaLnBrk="0" fontAlgn="base" hangingPunct="0">
        <a:lnSpc>
          <a:spcPct val="90000"/>
        </a:lnSpc>
        <a:spcBef>
          <a:spcPct val="20000"/>
        </a:spcBef>
        <a:spcAft>
          <a:spcPct val="0"/>
        </a:spcAft>
        <a:buClr>
          <a:srgbClr val="006C3A"/>
        </a:buClr>
        <a:buFont typeface="Arial" charset="0"/>
        <a:buChar char="•"/>
        <a:defRPr sz="2800" b="1">
          <a:solidFill>
            <a:schemeClr val="tx1"/>
          </a:solidFill>
          <a:latin typeface="+mn-lt"/>
          <a:ea typeface="+mn-ea"/>
          <a:cs typeface="+mn-cs"/>
        </a:defRPr>
      </a:lvl1pPr>
      <a:lvl2pPr marL="625475" indent="-279400" algn="l" rtl="0" eaLnBrk="0" fontAlgn="base" hangingPunct="0">
        <a:lnSpc>
          <a:spcPct val="90000"/>
        </a:lnSpc>
        <a:spcBef>
          <a:spcPts val="800"/>
        </a:spcBef>
        <a:spcAft>
          <a:spcPct val="0"/>
        </a:spcAft>
        <a:buClr>
          <a:srgbClr val="006C3A"/>
        </a:buClr>
        <a:buFont typeface="Arial" charset="0"/>
        <a:buChar char="–"/>
        <a:defRPr sz="2400" b="1">
          <a:solidFill>
            <a:schemeClr val="tx1"/>
          </a:solidFill>
          <a:latin typeface="+mn-lt"/>
        </a:defRPr>
      </a:lvl2pPr>
      <a:lvl3pPr marL="914400" indent="-230188" algn="l" rtl="0" eaLnBrk="0" fontAlgn="base" hangingPunct="0">
        <a:lnSpc>
          <a:spcPct val="90000"/>
        </a:lnSpc>
        <a:spcBef>
          <a:spcPts val="600"/>
        </a:spcBef>
        <a:spcAft>
          <a:spcPct val="0"/>
        </a:spcAft>
        <a:buClr>
          <a:srgbClr val="006C3A"/>
        </a:buClr>
        <a:buFont typeface="Arial" charset="0"/>
        <a:buChar char="•"/>
        <a:defRPr sz="2000" b="1">
          <a:solidFill>
            <a:schemeClr val="tx1"/>
          </a:solidFill>
          <a:latin typeface="+mn-lt"/>
        </a:defRPr>
      </a:lvl3pPr>
      <a:lvl4pPr marL="1144588" indent="-173038" algn="l" rtl="0" eaLnBrk="0" fontAlgn="base" hangingPunct="0">
        <a:lnSpc>
          <a:spcPct val="90000"/>
        </a:lnSpc>
        <a:spcBef>
          <a:spcPts val="600"/>
        </a:spcBef>
        <a:spcAft>
          <a:spcPct val="0"/>
        </a:spcAft>
        <a:buClr>
          <a:srgbClr val="006C3A"/>
        </a:buClr>
        <a:buFont typeface="Arial" charset="0"/>
        <a:buChar char="–"/>
        <a:defRPr b="1">
          <a:solidFill>
            <a:schemeClr val="tx1"/>
          </a:solidFill>
          <a:latin typeface="+mn-lt"/>
        </a:defRPr>
      </a:lvl4pPr>
      <a:lvl5pPr marL="1482725" indent="-222250" algn="l" rtl="0" eaLnBrk="0" fontAlgn="base" hangingPunct="0">
        <a:lnSpc>
          <a:spcPct val="90000"/>
        </a:lnSpc>
        <a:spcBef>
          <a:spcPts val="600"/>
        </a:spcBef>
        <a:spcAft>
          <a:spcPct val="0"/>
        </a:spcAft>
        <a:buClr>
          <a:srgbClr val="006C3A"/>
        </a:buClr>
        <a:buFont typeface="Arial" charset="0"/>
        <a:buChar char="»"/>
        <a:defRPr b="1">
          <a:solidFill>
            <a:schemeClr val="tx1"/>
          </a:solidFill>
          <a:latin typeface="+mn-lt"/>
        </a:defRPr>
      </a:lvl5pPr>
      <a:lvl6pPr marL="1939925" indent="-222250" algn="l" rtl="0" eaLnBrk="0" fontAlgn="base" hangingPunct="0">
        <a:lnSpc>
          <a:spcPct val="90000"/>
        </a:lnSpc>
        <a:spcBef>
          <a:spcPts val="600"/>
        </a:spcBef>
        <a:spcAft>
          <a:spcPct val="0"/>
        </a:spcAft>
        <a:buClr>
          <a:srgbClr val="006C3A"/>
        </a:buClr>
        <a:buFont typeface="Arial" charset="0"/>
        <a:buChar char="»"/>
        <a:defRPr b="1">
          <a:solidFill>
            <a:schemeClr val="tx1"/>
          </a:solidFill>
          <a:latin typeface="+mn-lt"/>
        </a:defRPr>
      </a:lvl6pPr>
      <a:lvl7pPr marL="2397125" indent="-222250" algn="l" rtl="0" eaLnBrk="0" fontAlgn="base" hangingPunct="0">
        <a:lnSpc>
          <a:spcPct val="90000"/>
        </a:lnSpc>
        <a:spcBef>
          <a:spcPts val="600"/>
        </a:spcBef>
        <a:spcAft>
          <a:spcPct val="0"/>
        </a:spcAft>
        <a:buClr>
          <a:srgbClr val="006C3A"/>
        </a:buClr>
        <a:buFont typeface="Arial" charset="0"/>
        <a:buChar char="»"/>
        <a:defRPr b="1">
          <a:solidFill>
            <a:schemeClr val="tx1"/>
          </a:solidFill>
          <a:latin typeface="+mn-lt"/>
        </a:defRPr>
      </a:lvl7pPr>
      <a:lvl8pPr marL="2854325" indent="-222250" algn="l" rtl="0" eaLnBrk="0" fontAlgn="base" hangingPunct="0">
        <a:lnSpc>
          <a:spcPct val="90000"/>
        </a:lnSpc>
        <a:spcBef>
          <a:spcPts val="600"/>
        </a:spcBef>
        <a:spcAft>
          <a:spcPct val="0"/>
        </a:spcAft>
        <a:buClr>
          <a:srgbClr val="006C3A"/>
        </a:buClr>
        <a:buFont typeface="Arial" charset="0"/>
        <a:buChar char="»"/>
        <a:defRPr b="1">
          <a:solidFill>
            <a:schemeClr val="tx1"/>
          </a:solidFill>
          <a:latin typeface="+mn-lt"/>
        </a:defRPr>
      </a:lvl8pPr>
      <a:lvl9pPr marL="3311525" indent="-222250" algn="l" rtl="0" eaLnBrk="0" fontAlgn="base" hangingPunct="0">
        <a:lnSpc>
          <a:spcPct val="90000"/>
        </a:lnSpc>
        <a:spcBef>
          <a:spcPts val="600"/>
        </a:spcBef>
        <a:spcAft>
          <a:spcPct val="0"/>
        </a:spcAft>
        <a:buClr>
          <a:srgbClr val="006C3A"/>
        </a:buClr>
        <a:buFont typeface="Arial" charset="0"/>
        <a:buChar char="»"/>
        <a:defRPr b="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eaLnBrk="1" fontAlgn="auto" hangingPunct="1">
              <a:spcBef>
                <a:spcPts val="0"/>
              </a:spcBef>
              <a:spcAft>
                <a:spcPts val="0"/>
              </a:spcAft>
            </a:pPr>
            <a:r>
              <a:rPr lang="en-US" smtClean="0">
                <a:solidFill>
                  <a:prstClr val="black">
                    <a:tint val="75000"/>
                  </a:prstClr>
                </a:solidFill>
                <a:latin typeface="Calibri"/>
              </a:rPr>
              <a:t>R.L. Geng, 7/23/2011</a:t>
            </a:r>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eaLnBrk="1" fontAlgn="auto" hangingPunct="1">
              <a:spcBef>
                <a:spcPts val="0"/>
              </a:spcBef>
              <a:spcAft>
                <a:spcPts val="0"/>
              </a:spcAft>
            </a:pPr>
            <a:r>
              <a:rPr lang="en-US" smtClean="0">
                <a:solidFill>
                  <a:prstClr val="black">
                    <a:tint val="75000"/>
                  </a:prstClr>
                </a:solidFill>
                <a:latin typeface="Calibri"/>
              </a:rPr>
              <a:t>SRF2011 Tutorial @ ANL</a:t>
            </a:r>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eaLnBrk="1" fontAlgn="auto" hangingPunct="1">
              <a:spcBef>
                <a:spcPts val="0"/>
              </a:spcBef>
              <a:spcAft>
                <a:spcPts val="0"/>
              </a:spcAft>
            </a:pPr>
            <a:fld id="{ADE08BE1-93DD-7547-9090-0AAB87ECAAFC}" type="slidenum">
              <a:rPr lang="en-US" smtClean="0">
                <a:solidFill>
                  <a:prstClr val="black">
                    <a:tint val="75000"/>
                  </a:prstClr>
                </a:solidFill>
                <a:latin typeface="Calibri"/>
              </a:rPr>
              <a:pPr defTabSz="457200" eaLnBrk="1" fontAlgn="auto" hangingPunct="1">
                <a:spcBef>
                  <a:spcPts val="0"/>
                </a:spcBef>
                <a:spcAft>
                  <a:spcPts val="0"/>
                </a:spcAft>
              </a:pPr>
              <a:t>‹Nr.›</a:t>
            </a:fld>
            <a:endParaRPr lang="en-US">
              <a:solidFill>
                <a:prstClr val="black">
                  <a:tint val="75000"/>
                </a:prstClr>
              </a:solidFill>
              <a:latin typeface="Calibri"/>
            </a:endParaRPr>
          </a:p>
        </p:txBody>
      </p:sp>
      <p:pic>
        <p:nvPicPr>
          <p:cNvPr id="7" name="Picture 2"/>
          <p:cNvPicPr>
            <a:picLocks noChangeAspect="1" noChangeArrowheads="1"/>
          </p:cNvPicPr>
          <p:nvPr userDrawn="1"/>
        </p:nvPicPr>
        <p:blipFill>
          <a:blip r:embed="rId13" cstate="print"/>
          <a:srcRect b="9509"/>
          <a:stretch>
            <a:fillRect/>
          </a:stretch>
        </p:blipFill>
        <p:spPr bwMode="auto">
          <a:xfrm>
            <a:off x="7594599" y="160338"/>
            <a:ext cx="1536332" cy="435579"/>
          </a:xfrm>
          <a:prstGeom prst="rect">
            <a:avLst/>
          </a:prstGeom>
          <a:noFill/>
          <a:ln w="9525">
            <a:noFill/>
            <a:miter lim="800000"/>
            <a:headEnd/>
            <a:tailEnd/>
          </a:ln>
          <a:effectLst/>
        </p:spPr>
      </p:pic>
      <p:pic>
        <p:nvPicPr>
          <p:cNvPr id="8" name="Picture 7"/>
          <p:cNvPicPr>
            <a:picLocks noChangeAspect="1" noChangeArrowheads="1"/>
          </p:cNvPicPr>
          <p:nvPr userDrawn="1"/>
        </p:nvPicPr>
        <p:blipFill>
          <a:blip r:embed="rId14" cstate="print"/>
          <a:srcRect/>
          <a:stretch>
            <a:fillRect/>
          </a:stretch>
        </p:blipFill>
        <p:spPr bwMode="auto">
          <a:xfrm>
            <a:off x="25400" y="127000"/>
            <a:ext cx="650240" cy="424180"/>
          </a:xfrm>
          <a:prstGeom prst="rect">
            <a:avLst/>
          </a:prstGeom>
          <a:noFill/>
          <a:ln w="9525">
            <a:noFill/>
            <a:miter lim="800000"/>
            <a:headEnd/>
            <a:tailEnd/>
          </a:ln>
          <a:effectLst/>
        </p:spPr>
      </p:pic>
    </p:spTree>
    <p:extLst>
      <p:ext uri="{BB962C8B-B14F-4D97-AF65-F5344CB8AC3E}">
        <p14:creationId xmlns:p14="http://schemas.microsoft.com/office/powerpoint/2010/main" val="1272833050"/>
      </p:ext>
    </p:extLst>
  </p:cSld>
  <p:clrMap bg1="lt1" tx1="dk1" bg2="lt2" tx2="dk2" accent1="accent1" accent2="accent2" accent3="accent3" accent4="accent4" accent5="accent5" accent6="accent6" hlink="hlink" folHlink="folHlink"/>
  <p:sldLayoutIdLst>
    <p:sldLayoutId id="2147484203" r:id="rId1"/>
    <p:sldLayoutId id="2147484204" r:id="rId2"/>
    <p:sldLayoutId id="2147484205" r:id="rId3"/>
    <p:sldLayoutId id="2147484206" r:id="rId4"/>
    <p:sldLayoutId id="2147484207" r:id="rId5"/>
    <p:sldLayoutId id="2147484208" r:id="rId6"/>
    <p:sldLayoutId id="2147484209" r:id="rId7"/>
    <p:sldLayoutId id="2147484210" r:id="rId8"/>
    <p:sldLayoutId id="2147484211" r:id="rId9"/>
    <p:sldLayoutId id="2147484212" r:id="rId10"/>
    <p:sldLayoutId id="2147484213" r:id="rId11"/>
  </p:sldLayoutIdLst>
  <p:hf hdr="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de-DE" smtClean="0"/>
              <a:t>Klicken Sie, um das Titelformat zu bearbeiten</a:t>
            </a:r>
          </a:p>
        </p:txBody>
      </p:sp>
      <p:sp>
        <p:nvSpPr>
          <p:cNvPr id="136195"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de-DE" smtClean="0"/>
              <a:t>Klicken Sie, um die Formate des Vorlagentextes zu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sp>
        <p:nvSpPr>
          <p:cNvPr id="136196" name="Rectangle 4"/>
          <p:cNvSpPr>
            <a:spLocks noGrp="1" noChangeArrowheads="1"/>
          </p:cNvSpPr>
          <p:nvPr>
            <p:ph type="dt" sz="half" idx="2"/>
          </p:nvPr>
        </p:nvSpPr>
        <p:spPr bwMode="auto">
          <a:xfrm>
            <a:off x="7033846" y="6400800"/>
            <a:ext cx="16251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400">
                <a:solidFill>
                  <a:schemeClr val="tx1"/>
                </a:solidFill>
              </a:defRPr>
            </a:lvl1pPr>
          </a:lstStyle>
          <a:p>
            <a:fld id="{BEFAEF79-22AD-4484-B80B-5E169250DF2F}" type="datetime1">
              <a:rPr lang="de-DE" smtClean="0">
                <a:solidFill>
                  <a:srgbClr val="000000"/>
                </a:solidFill>
              </a:rPr>
              <a:pPr/>
              <a:t>11.09.2015</a:t>
            </a:fld>
            <a:endParaRPr lang="de-DE" smtClean="0">
              <a:solidFill>
                <a:srgbClr val="000000"/>
              </a:solidFill>
            </a:endParaRPr>
          </a:p>
        </p:txBody>
      </p:sp>
      <p:sp>
        <p:nvSpPr>
          <p:cNvPr id="136197" name="Rectangle 5"/>
          <p:cNvSpPr>
            <a:spLocks noGrp="1" noChangeArrowheads="1"/>
          </p:cNvSpPr>
          <p:nvPr>
            <p:ph type="ftr" sz="quarter" idx="3"/>
          </p:nvPr>
        </p:nvSpPr>
        <p:spPr bwMode="auto">
          <a:xfrm>
            <a:off x="633046" y="6400800"/>
            <a:ext cx="2743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solidFill>
                  <a:schemeClr val="tx1"/>
                </a:solidFill>
              </a:defRPr>
            </a:lvl1pPr>
          </a:lstStyle>
          <a:p>
            <a:pPr algn="ctr"/>
            <a:r>
              <a:rPr lang="de-DE" smtClean="0">
                <a:solidFill>
                  <a:srgbClr val="000000"/>
                </a:solidFill>
              </a:rPr>
              <a:t>Lutz Lilje DESY</a:t>
            </a:r>
          </a:p>
        </p:txBody>
      </p:sp>
      <p:sp>
        <p:nvSpPr>
          <p:cNvPr id="136198" name="Rectangle 6"/>
          <p:cNvSpPr>
            <a:spLocks noGrp="1" noChangeArrowheads="1"/>
          </p:cNvSpPr>
          <p:nvPr>
            <p:ph type="sldNum" sz="quarter" idx="4"/>
          </p:nvPr>
        </p:nvSpPr>
        <p:spPr bwMode="auto">
          <a:xfrm>
            <a:off x="4114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solidFill>
                  <a:schemeClr val="tx1"/>
                </a:solidFill>
              </a:defRPr>
            </a:lvl1pPr>
          </a:lstStyle>
          <a:p>
            <a:fld id="{A7FB1514-A0D7-40AC-AF89-10D4202F69A9}" type="slidenum">
              <a:rPr lang="de-DE" smtClean="0">
                <a:solidFill>
                  <a:srgbClr val="000000"/>
                </a:solidFill>
              </a:rPr>
              <a:pPr/>
              <a:t>‹Nr.›</a:t>
            </a:fld>
            <a:endParaRPr lang="de-DE" smtClean="0">
              <a:solidFill>
                <a:srgbClr val="000000"/>
              </a:solidFill>
              <a:latin typeface="Times New Roman" pitchFamily="18" charset="0"/>
            </a:endParaRPr>
          </a:p>
        </p:txBody>
      </p:sp>
      <p:pic>
        <p:nvPicPr>
          <p:cNvPr id="136200" name="Picture 8" descr="teslasym"/>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587261" y="6413500"/>
            <a:ext cx="2672862" cy="368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9962552"/>
      </p:ext>
    </p:extLst>
  </p:cSld>
  <p:clrMap bg1="lt1" tx1="dk1" bg2="lt2" tx2="dk2" accent1="accent1" accent2="accent2" accent3="accent3" accent4="accent4" accent5="accent5" accent6="accent6" hlink="hlink" folHlink="folHlink"/>
  <p:sldLayoutIdLst>
    <p:sldLayoutId id="2147484257" r:id="rId1"/>
    <p:sldLayoutId id="2147484258" r:id="rId2"/>
    <p:sldLayoutId id="2147484259" r:id="rId3"/>
    <p:sldLayoutId id="2147484260" r:id="rId4"/>
    <p:sldLayoutId id="2147484261" r:id="rId5"/>
    <p:sldLayoutId id="2147484262" r:id="rId6"/>
    <p:sldLayoutId id="2147484263" r:id="rId7"/>
    <p:sldLayoutId id="2147484264" r:id="rId8"/>
    <p:sldLayoutId id="2147484265" r:id="rId9"/>
    <p:sldLayoutId id="2147484266" r:id="rId10"/>
    <p:sldLayoutId id="2147484267" r:id="rId11"/>
    <p:sldLayoutId id="2147484268" r:id="rId12"/>
  </p:sldLayoutIdLst>
  <p:hf sldNum="0" hdr="0"/>
  <p:txStyles>
    <p:titleStyle>
      <a:lvl1pPr algn="ctr" rtl="0" eaLnBrk="0" fontAlgn="base" hangingPunct="0">
        <a:spcBef>
          <a:spcPct val="0"/>
        </a:spcBef>
        <a:spcAft>
          <a:spcPct val="0"/>
        </a:spcAft>
        <a:defRPr sz="4400">
          <a:solidFill>
            <a:schemeClr val="accent2"/>
          </a:solidFill>
          <a:latin typeface="+mj-lt"/>
          <a:ea typeface="+mj-ea"/>
          <a:cs typeface="+mj-cs"/>
        </a:defRPr>
      </a:lvl1pPr>
      <a:lvl2pPr algn="ctr" rtl="0" eaLnBrk="0" fontAlgn="base" hangingPunct="0">
        <a:spcBef>
          <a:spcPct val="0"/>
        </a:spcBef>
        <a:spcAft>
          <a:spcPct val="0"/>
        </a:spcAft>
        <a:defRPr sz="4400">
          <a:solidFill>
            <a:schemeClr val="accent2"/>
          </a:solidFill>
          <a:latin typeface="Arial" charset="0"/>
        </a:defRPr>
      </a:lvl2pPr>
      <a:lvl3pPr algn="ctr" rtl="0" eaLnBrk="0" fontAlgn="base" hangingPunct="0">
        <a:spcBef>
          <a:spcPct val="0"/>
        </a:spcBef>
        <a:spcAft>
          <a:spcPct val="0"/>
        </a:spcAft>
        <a:defRPr sz="4400">
          <a:solidFill>
            <a:schemeClr val="accent2"/>
          </a:solidFill>
          <a:latin typeface="Arial" charset="0"/>
        </a:defRPr>
      </a:lvl3pPr>
      <a:lvl4pPr algn="ctr" rtl="0" eaLnBrk="0" fontAlgn="base" hangingPunct="0">
        <a:spcBef>
          <a:spcPct val="0"/>
        </a:spcBef>
        <a:spcAft>
          <a:spcPct val="0"/>
        </a:spcAft>
        <a:defRPr sz="4400">
          <a:solidFill>
            <a:schemeClr val="accent2"/>
          </a:solidFill>
          <a:latin typeface="Arial" charset="0"/>
        </a:defRPr>
      </a:lvl4pPr>
      <a:lvl5pPr algn="ctr" rtl="0" eaLnBrk="0" fontAlgn="base" hangingPunct="0">
        <a:spcBef>
          <a:spcPct val="0"/>
        </a:spcBef>
        <a:spcAft>
          <a:spcPct val="0"/>
        </a:spcAft>
        <a:defRPr sz="4400">
          <a:solidFill>
            <a:schemeClr val="accent2"/>
          </a:solidFill>
          <a:latin typeface="Arial" charset="0"/>
        </a:defRPr>
      </a:lvl5pPr>
      <a:lvl6pPr marL="457200" algn="ctr" rtl="0" eaLnBrk="0" fontAlgn="base" hangingPunct="0">
        <a:spcBef>
          <a:spcPct val="0"/>
        </a:spcBef>
        <a:spcAft>
          <a:spcPct val="0"/>
        </a:spcAft>
        <a:defRPr sz="4400">
          <a:solidFill>
            <a:schemeClr val="accent2"/>
          </a:solidFill>
          <a:latin typeface="Arial" charset="0"/>
        </a:defRPr>
      </a:lvl6pPr>
      <a:lvl7pPr marL="914400" algn="ctr" rtl="0" eaLnBrk="0" fontAlgn="base" hangingPunct="0">
        <a:spcBef>
          <a:spcPct val="0"/>
        </a:spcBef>
        <a:spcAft>
          <a:spcPct val="0"/>
        </a:spcAft>
        <a:defRPr sz="4400">
          <a:solidFill>
            <a:schemeClr val="accent2"/>
          </a:solidFill>
          <a:latin typeface="Arial" charset="0"/>
        </a:defRPr>
      </a:lvl7pPr>
      <a:lvl8pPr marL="1371600" algn="ctr" rtl="0" eaLnBrk="0" fontAlgn="base" hangingPunct="0">
        <a:spcBef>
          <a:spcPct val="0"/>
        </a:spcBef>
        <a:spcAft>
          <a:spcPct val="0"/>
        </a:spcAft>
        <a:defRPr sz="4400">
          <a:solidFill>
            <a:schemeClr val="accent2"/>
          </a:solidFill>
          <a:latin typeface="Arial" charset="0"/>
        </a:defRPr>
      </a:lvl8pPr>
      <a:lvl9pPr marL="1828800" algn="ctr" rtl="0" eaLnBrk="0" fontAlgn="base" hangingPunct="0">
        <a:spcBef>
          <a:spcPct val="0"/>
        </a:spcBef>
        <a:spcAft>
          <a:spcPct val="0"/>
        </a:spcAft>
        <a:defRPr sz="4400">
          <a:solidFill>
            <a:schemeClr val="accent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158" name="Picture 134" descr="Undulator_final_nurh#50DE97_rechts"/>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8447088" y="117475"/>
            <a:ext cx="577850" cy="914400"/>
          </a:xfrm>
          <a:prstGeom prst="rect">
            <a:avLst/>
          </a:prstGeom>
          <a:noFill/>
          <a:extLst>
            <a:ext uri="{909E8E84-426E-40DD-AFC4-6F175D3DCCD1}">
              <a14:hiddenFill xmlns:a14="http://schemas.microsoft.com/office/drawing/2010/main">
                <a:solidFill>
                  <a:srgbClr val="FFFFFF"/>
                </a:solidFill>
              </a14:hiddenFill>
            </a:ext>
          </a:extLst>
        </p:spPr>
      </p:pic>
      <p:sp>
        <p:nvSpPr>
          <p:cNvPr id="1150" name="Rectangle 126"/>
          <p:cNvSpPr>
            <a:spLocks noGrp="1" noChangeArrowheads="1"/>
          </p:cNvSpPr>
          <p:nvPr>
            <p:ph type="sldNum" sz="quarter" idx="4"/>
          </p:nvPr>
        </p:nvSpPr>
        <p:spPr bwMode="auto">
          <a:xfrm>
            <a:off x="8442325" y="114300"/>
            <a:ext cx="576263" cy="911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54000" tIns="45720" rIns="54000" bIns="18000" numCol="1" anchor="b" anchorCtr="0" compatLnSpc="1">
            <a:prstTxWarp prst="textNoShape">
              <a:avLst/>
            </a:prstTxWarp>
          </a:bodyPr>
          <a:lstStyle>
            <a:lvl1pPr algn="ctr" eaLnBrk="0" hangingPunct="0">
              <a:spcBef>
                <a:spcPct val="0"/>
              </a:spcBef>
              <a:buClrTx/>
              <a:buFontTx/>
              <a:buNone/>
              <a:defRPr sz="1000" b="1">
                <a:solidFill>
                  <a:schemeClr val="bg1"/>
                </a:solidFill>
                <a:ea typeface="Geneva" pitchFamily="1" charset="-128"/>
              </a:defRPr>
            </a:lvl1pPr>
          </a:lstStyle>
          <a:p>
            <a:fld id="{D5322FE7-7F5E-48B7-9724-6B5980F857CB}" type="slidenum">
              <a:rPr lang="en-GB" smtClean="0">
                <a:solidFill>
                  <a:srgbClr val="FFFFFF"/>
                </a:solidFill>
              </a:rPr>
              <a:pPr/>
              <a:t>‹Nr.›</a:t>
            </a:fld>
            <a:endParaRPr lang="en-GB" smtClean="0">
              <a:solidFill>
                <a:srgbClr val="FFFFFF"/>
              </a:solidFill>
            </a:endParaRPr>
          </a:p>
        </p:txBody>
      </p:sp>
      <p:pic>
        <p:nvPicPr>
          <p:cNvPr id="1061" name="Picture 37" descr="Helmholtz_Logo"/>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8356600" y="6516688"/>
            <a:ext cx="584200" cy="236537"/>
          </a:xfrm>
          <a:prstGeom prst="rect">
            <a:avLst/>
          </a:prstGeom>
          <a:noFill/>
          <a:extLst>
            <a:ext uri="{909E8E84-426E-40DD-AFC4-6F175D3DCCD1}">
              <a14:hiddenFill xmlns:a14="http://schemas.microsoft.com/office/drawing/2010/main">
                <a:solidFill>
                  <a:srgbClr val="FFFFFF"/>
                </a:solidFill>
              </a14:hiddenFill>
            </a:ext>
          </a:extLst>
        </p:spPr>
      </p:pic>
      <p:sp>
        <p:nvSpPr>
          <p:cNvPr id="1050" name="Rectangle 26"/>
          <p:cNvSpPr>
            <a:spLocks noGrp="1" noChangeArrowheads="1"/>
          </p:cNvSpPr>
          <p:nvPr>
            <p:ph type="ftr" sz="quarter" idx="3"/>
          </p:nvPr>
        </p:nvSpPr>
        <p:spPr bwMode="auto">
          <a:xfrm>
            <a:off x="117475" y="6505575"/>
            <a:ext cx="7832725" cy="266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b" anchorCtr="0" compatLnSpc="1">
            <a:prstTxWarp prst="textNoShape">
              <a:avLst/>
            </a:prstTxWarp>
          </a:bodyPr>
          <a:lstStyle>
            <a:lvl1pPr eaLnBrk="0" hangingPunct="0">
              <a:lnSpc>
                <a:spcPct val="110000"/>
              </a:lnSpc>
              <a:spcBef>
                <a:spcPct val="0"/>
              </a:spcBef>
              <a:buClrTx/>
              <a:buFontTx/>
              <a:buNone/>
              <a:defRPr sz="1000">
                <a:solidFill>
                  <a:srgbClr val="000000"/>
                </a:solidFill>
              </a:defRPr>
            </a:lvl1pPr>
          </a:lstStyle>
          <a:p>
            <a:r>
              <a:rPr lang="en-GB" smtClean="0"/>
              <a:t>Denis Kostin, MHF-SL, DESY.                                                                </a:t>
            </a:r>
            <a:r>
              <a:rPr lang="en-US" smtClean="0"/>
              <a:t>November, 2011</a:t>
            </a:r>
            <a:endParaRPr lang="en-GB" smtClean="0"/>
          </a:p>
        </p:txBody>
      </p:sp>
      <p:sp>
        <p:nvSpPr>
          <p:cNvPr id="1144" name="Line 120"/>
          <p:cNvSpPr>
            <a:spLocks noChangeShapeType="1"/>
          </p:cNvSpPr>
          <p:nvPr userDrawn="1"/>
        </p:nvSpPr>
        <p:spPr bwMode="auto">
          <a:xfrm>
            <a:off x="115888" y="6477000"/>
            <a:ext cx="8904287" cy="0"/>
          </a:xfrm>
          <a:prstGeom prst="line">
            <a:avLst/>
          </a:prstGeom>
          <a:noFill/>
          <a:ln w="12700">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pic>
        <p:nvPicPr>
          <p:cNvPr id="1145" name="Picture 121" descr="DESY-Logo-cyan-RGB_Hintergrund weiss"/>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7989888" y="6511925"/>
            <a:ext cx="252412" cy="252413"/>
          </a:xfrm>
          <a:prstGeom prst="rect">
            <a:avLst/>
          </a:prstGeom>
          <a:noFill/>
          <a:extLst>
            <a:ext uri="{909E8E84-426E-40DD-AFC4-6F175D3DCCD1}">
              <a14:hiddenFill xmlns:a14="http://schemas.microsoft.com/office/drawing/2010/main">
                <a:solidFill>
                  <a:srgbClr val="FFFFFF"/>
                </a:solidFill>
              </a14:hiddenFill>
            </a:ext>
          </a:extLst>
        </p:spPr>
      </p:pic>
      <p:sp>
        <p:nvSpPr>
          <p:cNvPr id="1146" name="Rectangle 122"/>
          <p:cNvSpPr>
            <a:spLocks noChangeArrowheads="1"/>
          </p:cNvSpPr>
          <p:nvPr userDrawn="1"/>
        </p:nvSpPr>
        <p:spPr bwMode="auto">
          <a:xfrm>
            <a:off x="1093788" y="114300"/>
            <a:ext cx="7283450" cy="915988"/>
          </a:xfrm>
          <a:prstGeom prst="rect">
            <a:avLst/>
          </a:prstGeom>
          <a:solidFill>
            <a:schemeClr val="hlink"/>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pPr algn="ctr"/>
            <a:endParaRPr lang="en-GB" sz="2400" smtClean="0">
              <a:solidFill>
                <a:srgbClr val="261748"/>
              </a:solidFill>
            </a:endParaRPr>
          </a:p>
        </p:txBody>
      </p:sp>
      <p:sp>
        <p:nvSpPr>
          <p:cNvPr id="1147" name="Text Box 123"/>
          <p:cNvSpPr txBox="1">
            <a:spLocks noChangeArrowheads="1"/>
          </p:cNvSpPr>
          <p:nvPr userDrawn="1"/>
        </p:nvSpPr>
        <p:spPr bwMode="auto">
          <a:xfrm>
            <a:off x="1093788" y="114300"/>
            <a:ext cx="6629400" cy="193675"/>
          </a:xfrm>
          <a:prstGeom prst="rect">
            <a:avLst/>
          </a:prstGeom>
          <a:noFill/>
          <a:ln>
            <a:noFill/>
          </a:ln>
          <a:extLst>
            <a:ext uri="{909E8E84-426E-40DD-AFC4-6F175D3DCCD1}">
              <a14:hiddenFill xmlns:a14="http://schemas.microsoft.com/office/drawing/2010/main">
                <a:solidFill>
                  <a:srgbClr val="251555"/>
                </a:solidFill>
              </a14:hiddenFill>
            </a:ext>
            <a:ext uri="{91240B29-F687-4F45-9708-019B960494DF}">
              <a14:hiddenLine xmlns:a14="http://schemas.microsoft.com/office/drawing/2010/main" w="9525">
                <a:solidFill>
                  <a:schemeClr val="tx1"/>
                </a:solidFill>
                <a:miter lim="800000"/>
                <a:headEnd/>
                <a:tailEnd/>
              </a14:hiddenLine>
            </a:ext>
          </a:extLst>
        </p:spPr>
        <p:txBody>
          <a:bodyPr lIns="79200" tIns="0" rIns="46800" bIns="0" anchor="b"/>
          <a:lstStyle/>
          <a:p>
            <a:pPr>
              <a:lnSpc>
                <a:spcPct val="110000"/>
              </a:lnSpc>
              <a:spcBef>
                <a:spcPct val="50000"/>
              </a:spcBef>
            </a:pPr>
            <a:r>
              <a:rPr lang="en-US" sz="1000" smtClean="0">
                <a:solidFill>
                  <a:srgbClr val="FFFFFF"/>
                </a:solidFill>
              </a:rPr>
              <a:t>Cryomodule Tests for XFEL</a:t>
            </a:r>
            <a:endParaRPr lang="en-GB" sz="1000" smtClean="0">
              <a:solidFill>
                <a:srgbClr val="FFFFFF"/>
              </a:solidFill>
            </a:endParaRPr>
          </a:p>
        </p:txBody>
      </p:sp>
      <p:pic>
        <p:nvPicPr>
          <p:cNvPr id="1151" name="Picture 127" descr="logo-XFEL_rgb"/>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117475" y="114300"/>
            <a:ext cx="911225" cy="911225"/>
          </a:xfrm>
          <a:prstGeom prst="rect">
            <a:avLst/>
          </a:prstGeom>
          <a:noFill/>
          <a:extLst>
            <a:ext uri="{909E8E84-426E-40DD-AFC4-6F175D3DCCD1}">
              <a14:hiddenFill xmlns:a14="http://schemas.microsoft.com/office/drawing/2010/main">
                <a:solidFill>
                  <a:srgbClr val="FFFFFF"/>
                </a:solidFill>
              </a14:hiddenFill>
            </a:ext>
          </a:extLst>
        </p:spPr>
      </p:pic>
      <p:sp>
        <p:nvSpPr>
          <p:cNvPr id="1154" name="Rectangle 130"/>
          <p:cNvSpPr>
            <a:spLocks noGrp="1" noChangeArrowheads="1"/>
          </p:cNvSpPr>
          <p:nvPr>
            <p:ph type="title"/>
          </p:nvPr>
        </p:nvSpPr>
        <p:spPr bwMode="auto">
          <a:xfrm>
            <a:off x="1093788" y="541338"/>
            <a:ext cx="7283450" cy="4810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72000" tIns="45720" rIns="91440" bIns="0" numCol="1" anchor="b" anchorCtr="0" compatLnSpc="1">
            <a:prstTxWarp prst="textNoShape">
              <a:avLst/>
            </a:prstTxWarp>
          </a:bodyPr>
          <a:lstStyle/>
          <a:p>
            <a:pPr lvl="0"/>
            <a:r>
              <a:rPr lang="en-GB" smtClean="0"/>
              <a:t>Slide title: Don’t edit here!</a:t>
            </a:r>
          </a:p>
        </p:txBody>
      </p:sp>
      <p:sp>
        <p:nvSpPr>
          <p:cNvPr id="1156" name="Rectangle 132"/>
          <p:cNvSpPr>
            <a:spLocks noGrp="1" noChangeAspect="1" noChangeArrowheads="1"/>
          </p:cNvSpPr>
          <p:nvPr>
            <p:ph type="body" idx="1"/>
          </p:nvPr>
        </p:nvSpPr>
        <p:spPr bwMode="auto">
          <a:xfrm>
            <a:off x="117475" y="1347788"/>
            <a:ext cx="5702300" cy="44592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270000" tIns="0" rIns="91440" bIns="45720" numCol="1" anchor="t" anchorCtr="0" compatLnSpc="1">
            <a:prstTxWarp prst="textNoShape">
              <a:avLst/>
            </a:prstTxWarp>
          </a:bodyPr>
          <a:lstStyle/>
          <a:p>
            <a:pPr lvl="0"/>
            <a:r>
              <a:rPr lang="en-GB" smtClean="0"/>
              <a:t>text format – don’t edit!</a:t>
            </a:r>
          </a:p>
          <a:p>
            <a:pPr lvl="1"/>
            <a:r>
              <a:rPr lang="en-GB" smtClean="0"/>
              <a:t>second level</a:t>
            </a:r>
          </a:p>
          <a:p>
            <a:pPr lvl="2"/>
            <a:r>
              <a:rPr lang="en-GB" smtClean="0"/>
              <a:t>third level</a:t>
            </a:r>
          </a:p>
          <a:p>
            <a:pPr lvl="3"/>
            <a:r>
              <a:rPr lang="en-GB" smtClean="0"/>
              <a:t>fourth level</a:t>
            </a:r>
          </a:p>
          <a:p>
            <a:pPr lvl="4"/>
            <a:r>
              <a:rPr lang="en-GB" smtClean="0"/>
              <a:t>fifth level</a:t>
            </a:r>
          </a:p>
        </p:txBody>
      </p:sp>
    </p:spTree>
    <p:extLst>
      <p:ext uri="{BB962C8B-B14F-4D97-AF65-F5344CB8AC3E}">
        <p14:creationId xmlns:p14="http://schemas.microsoft.com/office/powerpoint/2010/main" val="1744039022"/>
      </p:ext>
    </p:extLst>
  </p:cSld>
  <p:clrMap bg1="lt1" tx1="dk1" bg2="lt2" tx2="dk2" accent1="accent1" accent2="accent2" accent3="accent3" accent4="accent4" accent5="accent5" accent6="accent6" hlink="hlink" folHlink="folHlink"/>
  <p:sldLayoutIdLst>
    <p:sldLayoutId id="2147484270" r:id="rId1"/>
    <p:sldLayoutId id="2147484271" r:id="rId2"/>
    <p:sldLayoutId id="2147484272" r:id="rId3"/>
    <p:sldLayoutId id="2147484273" r:id="rId4"/>
    <p:sldLayoutId id="2147484274" r:id="rId5"/>
    <p:sldLayoutId id="2147484275" r:id="rId6"/>
    <p:sldLayoutId id="2147484276" r:id="rId7"/>
    <p:sldLayoutId id="2147484277" r:id="rId8"/>
    <p:sldLayoutId id="2147484278" r:id="rId9"/>
    <p:sldLayoutId id="2147484279" r:id="rId10"/>
    <p:sldLayoutId id="2147484280" r:id="rId11"/>
  </p:sldLayoutIdLst>
  <p:hf hdr="0" dt="0"/>
  <p:txStyles>
    <p:titleStyle>
      <a:lvl1pPr algn="l" rtl="0" fontAlgn="base">
        <a:spcBef>
          <a:spcPct val="0"/>
        </a:spcBef>
        <a:spcAft>
          <a:spcPct val="0"/>
        </a:spcAft>
        <a:defRPr sz="2400" b="1">
          <a:solidFill>
            <a:schemeClr val="bg1"/>
          </a:solidFill>
          <a:latin typeface="+mj-lt"/>
          <a:ea typeface="+mj-ea"/>
          <a:cs typeface="+mj-cs"/>
        </a:defRPr>
      </a:lvl1pPr>
      <a:lvl2pPr algn="l" rtl="0" fontAlgn="base">
        <a:spcBef>
          <a:spcPct val="0"/>
        </a:spcBef>
        <a:spcAft>
          <a:spcPct val="0"/>
        </a:spcAft>
        <a:defRPr sz="2400" b="1">
          <a:solidFill>
            <a:schemeClr val="bg1"/>
          </a:solidFill>
          <a:latin typeface="Arial" charset="0"/>
          <a:ea typeface="ＭＳ Ｐゴシック" charset="-128"/>
        </a:defRPr>
      </a:lvl2pPr>
      <a:lvl3pPr algn="l" rtl="0" fontAlgn="base">
        <a:spcBef>
          <a:spcPct val="0"/>
        </a:spcBef>
        <a:spcAft>
          <a:spcPct val="0"/>
        </a:spcAft>
        <a:defRPr sz="2400" b="1">
          <a:solidFill>
            <a:schemeClr val="bg1"/>
          </a:solidFill>
          <a:latin typeface="Arial" charset="0"/>
          <a:ea typeface="ＭＳ Ｐゴシック" charset="-128"/>
        </a:defRPr>
      </a:lvl3pPr>
      <a:lvl4pPr algn="l" rtl="0" fontAlgn="base">
        <a:spcBef>
          <a:spcPct val="0"/>
        </a:spcBef>
        <a:spcAft>
          <a:spcPct val="0"/>
        </a:spcAft>
        <a:defRPr sz="2400" b="1">
          <a:solidFill>
            <a:schemeClr val="bg1"/>
          </a:solidFill>
          <a:latin typeface="Arial" charset="0"/>
          <a:ea typeface="ＭＳ Ｐゴシック" charset="-128"/>
        </a:defRPr>
      </a:lvl4pPr>
      <a:lvl5pPr algn="l" rtl="0" fontAlgn="base">
        <a:spcBef>
          <a:spcPct val="0"/>
        </a:spcBef>
        <a:spcAft>
          <a:spcPct val="0"/>
        </a:spcAft>
        <a:defRPr sz="2400" b="1">
          <a:solidFill>
            <a:schemeClr val="bg1"/>
          </a:solidFill>
          <a:latin typeface="Arial" charset="0"/>
          <a:ea typeface="ＭＳ Ｐゴシック" charset="-128"/>
        </a:defRPr>
      </a:lvl5pPr>
      <a:lvl6pPr marL="457200" algn="l" rtl="0" fontAlgn="base">
        <a:spcBef>
          <a:spcPct val="0"/>
        </a:spcBef>
        <a:spcAft>
          <a:spcPct val="0"/>
        </a:spcAft>
        <a:defRPr sz="2400" b="1">
          <a:solidFill>
            <a:schemeClr val="bg1"/>
          </a:solidFill>
          <a:latin typeface="Arial" charset="0"/>
          <a:ea typeface="ＭＳ Ｐゴシック" charset="-128"/>
        </a:defRPr>
      </a:lvl6pPr>
      <a:lvl7pPr marL="914400" algn="l" rtl="0" fontAlgn="base">
        <a:spcBef>
          <a:spcPct val="0"/>
        </a:spcBef>
        <a:spcAft>
          <a:spcPct val="0"/>
        </a:spcAft>
        <a:defRPr sz="2400" b="1">
          <a:solidFill>
            <a:schemeClr val="bg1"/>
          </a:solidFill>
          <a:latin typeface="Arial" charset="0"/>
          <a:ea typeface="ＭＳ Ｐゴシック" charset="-128"/>
        </a:defRPr>
      </a:lvl7pPr>
      <a:lvl8pPr marL="1371600" algn="l" rtl="0" fontAlgn="base">
        <a:spcBef>
          <a:spcPct val="0"/>
        </a:spcBef>
        <a:spcAft>
          <a:spcPct val="0"/>
        </a:spcAft>
        <a:defRPr sz="2400" b="1">
          <a:solidFill>
            <a:schemeClr val="bg1"/>
          </a:solidFill>
          <a:latin typeface="Arial" charset="0"/>
          <a:ea typeface="ＭＳ Ｐゴシック" charset="-128"/>
        </a:defRPr>
      </a:lvl8pPr>
      <a:lvl9pPr marL="1828800" algn="l" rtl="0" fontAlgn="base">
        <a:spcBef>
          <a:spcPct val="0"/>
        </a:spcBef>
        <a:spcAft>
          <a:spcPct val="0"/>
        </a:spcAft>
        <a:defRPr sz="2400" b="1">
          <a:solidFill>
            <a:schemeClr val="bg1"/>
          </a:solidFill>
          <a:latin typeface="Arial" charset="0"/>
          <a:ea typeface="ＭＳ Ｐゴシック" charset="-128"/>
        </a:defRPr>
      </a:lvl9pPr>
    </p:titleStyle>
    <p:bodyStyle>
      <a:lvl1pPr marL="298450" indent="-298450" algn="l" rtl="0" fontAlgn="base">
        <a:spcBef>
          <a:spcPct val="20000"/>
        </a:spcBef>
        <a:spcAft>
          <a:spcPct val="0"/>
        </a:spcAft>
        <a:buClr>
          <a:schemeClr val="accent2"/>
        </a:buClr>
        <a:buSzPct val="80000"/>
        <a:buFont typeface="Wingdings" pitchFamily="2" charset="2"/>
        <a:buChar char="n"/>
        <a:defRPr sz="2400">
          <a:solidFill>
            <a:schemeClr val="tx2"/>
          </a:solidFill>
          <a:latin typeface="+mn-lt"/>
          <a:ea typeface="+mn-ea"/>
          <a:cs typeface="+mn-cs"/>
        </a:defRPr>
      </a:lvl1pPr>
      <a:lvl2pPr marL="558800" indent="-258763" algn="l" rtl="0" fontAlgn="base">
        <a:spcBef>
          <a:spcPct val="20000"/>
        </a:spcBef>
        <a:spcAft>
          <a:spcPct val="0"/>
        </a:spcAft>
        <a:buClr>
          <a:schemeClr val="accent1"/>
        </a:buClr>
        <a:buFont typeface="Wingdings" pitchFamily="2" charset="2"/>
        <a:buChar char="§"/>
        <a:defRPr sz="2400">
          <a:solidFill>
            <a:schemeClr val="tx2"/>
          </a:solidFill>
          <a:latin typeface="+mn-lt"/>
          <a:ea typeface="+mn-ea"/>
        </a:defRPr>
      </a:lvl2pPr>
      <a:lvl3pPr marL="817563" indent="-257175" algn="l" rtl="0" fontAlgn="base">
        <a:spcBef>
          <a:spcPct val="20000"/>
        </a:spcBef>
        <a:spcAft>
          <a:spcPct val="0"/>
        </a:spcAft>
        <a:buClr>
          <a:schemeClr val="folHlink"/>
        </a:buClr>
        <a:buSzPct val="60000"/>
        <a:buFont typeface="Wingdings" pitchFamily="2" charset="2"/>
        <a:buChar char=""/>
        <a:defRPr sz="2400">
          <a:solidFill>
            <a:schemeClr val="tx2"/>
          </a:solidFill>
          <a:latin typeface="+mn-lt"/>
          <a:ea typeface="+mn-ea"/>
        </a:defRPr>
      </a:lvl3pPr>
      <a:lvl4pPr marL="1077913" indent="-258763" algn="l" rtl="0" fontAlgn="base">
        <a:spcBef>
          <a:spcPct val="20000"/>
        </a:spcBef>
        <a:spcAft>
          <a:spcPct val="0"/>
        </a:spcAft>
        <a:buClr>
          <a:schemeClr val="hlink"/>
        </a:buClr>
        <a:buFont typeface="Wingdings" pitchFamily="2" charset="2"/>
        <a:buChar char="§"/>
        <a:defRPr sz="2400">
          <a:solidFill>
            <a:srgbClr val="100F2E"/>
          </a:solidFill>
          <a:latin typeface="+mn-lt"/>
          <a:ea typeface="+mn-ea"/>
        </a:defRPr>
      </a:lvl4pPr>
      <a:lvl5pPr marL="1312863" indent="-223838" algn="l" rtl="0" fontAlgn="base">
        <a:spcBef>
          <a:spcPct val="20000"/>
        </a:spcBef>
        <a:spcAft>
          <a:spcPct val="0"/>
        </a:spcAft>
        <a:buClr>
          <a:schemeClr val="folHlink"/>
        </a:buClr>
        <a:buChar char="»"/>
        <a:defRPr sz="2400">
          <a:solidFill>
            <a:srgbClr val="100F2E"/>
          </a:solidFill>
          <a:latin typeface="+mn-lt"/>
          <a:ea typeface="+mn-ea"/>
        </a:defRPr>
      </a:lvl5pPr>
      <a:lvl6pPr marL="1770063" indent="-223838" algn="l" rtl="0" fontAlgn="base">
        <a:spcBef>
          <a:spcPct val="20000"/>
        </a:spcBef>
        <a:spcAft>
          <a:spcPct val="0"/>
        </a:spcAft>
        <a:buClr>
          <a:schemeClr val="folHlink"/>
        </a:buClr>
        <a:buChar char="»"/>
        <a:defRPr sz="2400">
          <a:solidFill>
            <a:srgbClr val="100F2E"/>
          </a:solidFill>
          <a:latin typeface="+mn-lt"/>
          <a:ea typeface="+mn-ea"/>
        </a:defRPr>
      </a:lvl6pPr>
      <a:lvl7pPr marL="2227263" indent="-223838" algn="l" rtl="0" fontAlgn="base">
        <a:spcBef>
          <a:spcPct val="20000"/>
        </a:spcBef>
        <a:spcAft>
          <a:spcPct val="0"/>
        </a:spcAft>
        <a:buClr>
          <a:schemeClr val="folHlink"/>
        </a:buClr>
        <a:buChar char="»"/>
        <a:defRPr sz="2400">
          <a:solidFill>
            <a:srgbClr val="100F2E"/>
          </a:solidFill>
          <a:latin typeface="+mn-lt"/>
          <a:ea typeface="+mn-ea"/>
        </a:defRPr>
      </a:lvl7pPr>
      <a:lvl8pPr marL="2684463" indent="-223838" algn="l" rtl="0" fontAlgn="base">
        <a:spcBef>
          <a:spcPct val="20000"/>
        </a:spcBef>
        <a:spcAft>
          <a:spcPct val="0"/>
        </a:spcAft>
        <a:buClr>
          <a:schemeClr val="folHlink"/>
        </a:buClr>
        <a:buChar char="»"/>
        <a:defRPr sz="2400">
          <a:solidFill>
            <a:srgbClr val="100F2E"/>
          </a:solidFill>
          <a:latin typeface="+mn-lt"/>
          <a:ea typeface="+mn-ea"/>
        </a:defRPr>
      </a:lvl8pPr>
      <a:lvl9pPr marL="3141663" indent="-223838" algn="l" rtl="0" fontAlgn="base">
        <a:spcBef>
          <a:spcPct val="20000"/>
        </a:spcBef>
        <a:spcAft>
          <a:spcPct val="0"/>
        </a:spcAft>
        <a:buClr>
          <a:schemeClr val="folHlink"/>
        </a:buClr>
        <a:buChar char="»"/>
        <a:defRPr sz="2400">
          <a:solidFill>
            <a:srgbClr val="100F2E"/>
          </a:solidFill>
          <a:latin typeface="+mn-lt"/>
          <a:ea typeface="+mn-ea"/>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20.emf"/><Relationship Id="rId5" Type="http://schemas.openxmlformats.org/officeDocument/2006/relationships/oleObject" Target="../embeddings/Microsoft_Excel_97-2003_Worksheet1.xls"/><Relationship Id="rId4" Type="http://schemas.openxmlformats.org/officeDocument/2006/relationships/image" Target="../media/image19.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12.xml"/><Relationship Id="rId4" Type="http://schemas.openxmlformats.org/officeDocument/2006/relationships/image" Target="../media/image23.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1.gif"/></Relationships>
</file>

<file path=ppt/slides/_rels/slide20.xml.rels><?xml version="1.0" encoding="UTF-8" standalone="yes"?>
<Relationships xmlns="http://schemas.openxmlformats.org/package/2006/relationships"><Relationship Id="rId2" Type="http://schemas.openxmlformats.org/officeDocument/2006/relationships/image" Target="../media/image32.gi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image" Target="../media/image38.png"/><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5.png"/></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g"/><Relationship Id="rId1" Type="http://schemas.openxmlformats.org/officeDocument/2006/relationships/slideLayout" Target="../slideLayouts/slideLayout2.xml"/><Relationship Id="rId5" Type="http://schemas.openxmlformats.org/officeDocument/2006/relationships/image" Target="../media/image46.png"/><Relationship Id="rId4" Type="http://schemas.microsoft.com/office/2007/relationships/hdphoto" Target="../media/hdphoto1.wdp"/></Relationships>
</file>

<file path=ppt/slides/_rels/slide2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png"/><Relationship Id="rId1" Type="http://schemas.openxmlformats.org/officeDocument/2006/relationships/slideLayout" Target="../slideLayouts/slideLayout2.xml"/><Relationship Id="rId5" Type="http://schemas.openxmlformats.org/officeDocument/2006/relationships/image" Target="../media/image51.jpeg"/><Relationship Id="rId4" Type="http://schemas.openxmlformats.org/officeDocument/2006/relationships/image" Target="../media/image50.jpeg"/></Relationships>
</file>

<file path=ppt/slides/_rels/slide3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47.xml"/><Relationship Id="rId4" Type="http://schemas.openxmlformats.org/officeDocument/2006/relationships/image" Target="../media/image56.png"/></Relationships>
</file>

<file path=ppt/slides/_rels/slide3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slideLayout" Target="../slideLayouts/slideLayout2.xml"/><Relationship Id="rId1" Type="http://schemas.openxmlformats.org/officeDocument/2006/relationships/video" Target="file:///C:\Users\reschke\Documents\DetlefDatenlokal\Cavities_neu\QE_Cavities\1de3\1DE3_t11_1304_10fps_divx2.mpeg" TargetMode="External"/><Relationship Id="rId4" Type="http://schemas.openxmlformats.org/officeDocument/2006/relationships/image" Target="../media/image58.png"/></Relationships>
</file>

<file path=ppt/slides/_rels/slide34.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2.xml"/><Relationship Id="rId4" Type="http://schemas.openxmlformats.org/officeDocument/2006/relationships/image" Target="../media/image61.jpeg"/></Relationships>
</file>

<file path=ppt/slides/_rels/slide35.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6.jpeg"/></Relationships>
</file>

<file path=ppt/slides/_rels/slide3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68.jpeg"/></Relationships>
</file>

<file path=ppt/slides/_rels/slide4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4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73.png"/><Relationship Id="rId4" Type="http://schemas.openxmlformats.org/officeDocument/2006/relationships/image" Target="../media/image72.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jpeg"/></Relationships>
</file>

<file path=ppt/slides/_rels/slide45.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image" Target="../media/image79.png"/><Relationship Id="rId1" Type="http://schemas.openxmlformats.org/officeDocument/2006/relationships/slideLayout" Target="../slideLayouts/slideLayout2.xml"/><Relationship Id="rId4" Type="http://schemas.openxmlformats.org/officeDocument/2006/relationships/image" Target="../media/image81.jpeg"/></Relationships>
</file>

<file path=ppt/slides/_rels/slide46.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hyperlink" Target="for_Rongli_one_quench_only_1st_ver.avi" TargetMode="External"/><Relationship Id="rId1" Type="http://schemas.openxmlformats.org/officeDocument/2006/relationships/slideLayout" Target="../slideLayouts/slideLayout2.xml"/><Relationship Id="rId4" Type="http://schemas.openxmlformats.org/officeDocument/2006/relationships/image" Target="../media/image88.jpeg"/></Relationships>
</file>

<file path=ppt/slides/_rels/slide53.xml.rels><?xml version="1.0" encoding="UTF-8" standalone="yes"?>
<Relationships xmlns="http://schemas.openxmlformats.org/package/2006/relationships"><Relationship Id="rId8" Type="http://schemas.openxmlformats.org/officeDocument/2006/relationships/image" Target="../media/image94.jpeg"/><Relationship Id="rId3" Type="http://schemas.openxmlformats.org/officeDocument/2006/relationships/image" Target="../media/image89.jpeg"/><Relationship Id="rId7" Type="http://schemas.openxmlformats.org/officeDocument/2006/relationships/image" Target="../media/image93.jpeg"/><Relationship Id="rId2" Type="http://schemas.openxmlformats.org/officeDocument/2006/relationships/notesSlide" Target="../notesSlides/notesSlide6.xml"/><Relationship Id="rId1" Type="http://schemas.openxmlformats.org/officeDocument/2006/relationships/slideLayout" Target="../slideLayouts/slideLayout41.xml"/><Relationship Id="rId6" Type="http://schemas.openxmlformats.org/officeDocument/2006/relationships/image" Target="../media/image92.emf"/><Relationship Id="rId5" Type="http://schemas.openxmlformats.org/officeDocument/2006/relationships/image" Target="../media/image91.wmf"/><Relationship Id="rId4" Type="http://schemas.openxmlformats.org/officeDocument/2006/relationships/image" Target="../media/image90.jpeg"/></Relationships>
</file>

<file path=ppt/slides/_rels/slide54.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97.wmf"/><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image" Target="../media/image99.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01.wmf"/><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2.xml"/><Relationship Id="rId4" Type="http://schemas.openxmlformats.org/officeDocument/2006/relationships/image" Target="../media/image104.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07.wmf"/><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9.png"/></Relationships>
</file>

<file path=ppt/slides/_rels/slide67.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11.png"/></Relationships>
</file>

<file path=ppt/slides/_rels/slide68.xml.rels><?xml version="1.0" encoding="UTF-8" standalone="yes"?>
<Relationships xmlns="http://schemas.openxmlformats.org/package/2006/relationships"><Relationship Id="rId3" Type="http://schemas.openxmlformats.org/officeDocument/2006/relationships/image" Target="../media/image112.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14.emf"/><Relationship Id="rId2" Type="http://schemas.openxmlformats.org/officeDocument/2006/relationships/image" Target="../media/image113.emf"/><Relationship Id="rId1" Type="http://schemas.openxmlformats.org/officeDocument/2006/relationships/slideLayout" Target="../slideLayouts/slideLayout19.xml"/><Relationship Id="rId5" Type="http://schemas.openxmlformats.org/officeDocument/2006/relationships/image" Target="../media/image116.emf"/><Relationship Id="rId4" Type="http://schemas.openxmlformats.org/officeDocument/2006/relationships/image" Target="../media/image115.emf"/></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0.xml"/><Relationship Id="rId1" Type="http://schemas.openxmlformats.org/officeDocument/2006/relationships/slideLayout" Target="../slideLayouts/slideLayout59.xml"/><Relationship Id="rId5" Type="http://schemas.openxmlformats.org/officeDocument/2006/relationships/image" Target="../media/image121.png"/><Relationship Id="rId4" Type="http://schemas.openxmlformats.org/officeDocument/2006/relationships/image" Target="../media/image120.png"/></Relationships>
</file>

<file path=ppt/slides/_rels/slide74.xml.rels><?xml version="1.0" encoding="UTF-8" standalone="yes"?>
<Relationships xmlns="http://schemas.openxmlformats.org/package/2006/relationships"><Relationship Id="rId3" Type="http://schemas.openxmlformats.org/officeDocument/2006/relationships/image" Target="../media/image122.emf"/><Relationship Id="rId2" Type="http://schemas.openxmlformats.org/officeDocument/2006/relationships/notesSlide" Target="../notesSlides/notesSlide11.xml"/><Relationship Id="rId1" Type="http://schemas.openxmlformats.org/officeDocument/2006/relationships/slideLayout" Target="../slideLayouts/slideLayout64.xml"/></Relationships>
</file>

<file path=ppt/slides/_rels/slide75.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2.xml"/><Relationship Id="rId1" Type="http://schemas.openxmlformats.org/officeDocument/2006/relationships/slideLayout" Target="../slideLayouts/slideLayout64.xml"/></Relationships>
</file>

<file path=ppt/slides/_rels/slide76.xml.rels><?xml version="1.0" encoding="UTF-8" standalone="yes"?>
<Relationships xmlns="http://schemas.openxmlformats.org/package/2006/relationships"><Relationship Id="rId3" Type="http://schemas.openxmlformats.org/officeDocument/2006/relationships/image" Target="../media/image124.emf"/><Relationship Id="rId2" Type="http://schemas.openxmlformats.org/officeDocument/2006/relationships/notesSlide" Target="../notesSlides/notesSlide13.xml"/><Relationship Id="rId1" Type="http://schemas.openxmlformats.org/officeDocument/2006/relationships/slideLayout" Target="../slideLayouts/slideLayout64.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78.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14.xml"/><Relationship Id="rId1" Type="http://schemas.openxmlformats.org/officeDocument/2006/relationships/slideLayout" Target="../slideLayouts/slideLayout64.xml"/></Relationships>
</file>

<file path=ppt/slides/_rels/slide7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59.xml"/><Relationship Id="rId1" Type="http://schemas.openxmlformats.org/officeDocument/2006/relationships/vmlDrawing" Target="../drawings/vmlDrawing2.vml"/><Relationship Id="rId4" Type="http://schemas.openxmlformats.org/officeDocument/2006/relationships/image" Target="../media/image126.emf"/></Relationships>
</file>

<file path=ppt/slides/_rels/slide8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59.xml"/><Relationship Id="rId1" Type="http://schemas.openxmlformats.org/officeDocument/2006/relationships/vmlDrawing" Target="../drawings/vmlDrawing3.vml"/><Relationship Id="rId4" Type="http://schemas.openxmlformats.org/officeDocument/2006/relationships/image" Target="../media/image127.emf"/></Relationships>
</file>

<file path=ppt/slides/_rels/slide81.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59.xml"/><Relationship Id="rId1" Type="http://schemas.openxmlformats.org/officeDocument/2006/relationships/vmlDrawing" Target="../drawings/vmlDrawing4.vml"/><Relationship Id="rId4" Type="http://schemas.openxmlformats.org/officeDocument/2006/relationships/image" Target="../media/image128.emf"/></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83.xml.rels><?xml version="1.0" encoding="UTF-8" standalone="yes"?>
<Relationships xmlns="http://schemas.openxmlformats.org/package/2006/relationships"><Relationship Id="rId2" Type="http://schemas.openxmlformats.org/officeDocument/2006/relationships/image" Target="../media/image129.emf"/><Relationship Id="rId1" Type="http://schemas.openxmlformats.org/officeDocument/2006/relationships/slideLayout" Target="../slideLayouts/slideLayout59.xml"/></Relationships>
</file>

<file path=ppt/slides/_rels/slide84.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15.xml"/><Relationship Id="rId1" Type="http://schemas.openxmlformats.org/officeDocument/2006/relationships/slideLayout" Target="../slideLayouts/slideLayout63.xml"/><Relationship Id="rId6" Type="http://schemas.openxmlformats.org/officeDocument/2006/relationships/image" Target="../media/image133.png"/><Relationship Id="rId5" Type="http://schemas.openxmlformats.org/officeDocument/2006/relationships/image" Target="../media/image132.png"/><Relationship Id="rId4" Type="http://schemas.openxmlformats.org/officeDocument/2006/relationships/image" Target="../media/image131.png"/></Relationships>
</file>

<file path=ppt/slides/_rels/slide85.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image" Target="../media/image134.png"/><Relationship Id="rId1" Type="http://schemas.openxmlformats.org/officeDocument/2006/relationships/slideLayout" Target="../slideLayouts/slideLayout63.xml"/><Relationship Id="rId5" Type="http://schemas.openxmlformats.org/officeDocument/2006/relationships/image" Target="../media/image137.png"/><Relationship Id="rId4" Type="http://schemas.openxmlformats.org/officeDocument/2006/relationships/image" Target="../media/image136.png"/></Relationships>
</file>

<file path=ppt/slides/_rels/slide86.xml.rels><?xml version="1.0" encoding="UTF-8" standalone="yes"?>
<Relationships xmlns="http://schemas.openxmlformats.org/package/2006/relationships"><Relationship Id="rId3" Type="http://schemas.openxmlformats.org/officeDocument/2006/relationships/image" Target="../media/image139.emf"/><Relationship Id="rId2" Type="http://schemas.openxmlformats.org/officeDocument/2006/relationships/image" Target="../media/image138.png"/><Relationship Id="rId1" Type="http://schemas.openxmlformats.org/officeDocument/2006/relationships/slideLayout" Target="../slideLayouts/slideLayout63.xml"/><Relationship Id="rId5" Type="http://schemas.openxmlformats.org/officeDocument/2006/relationships/image" Target="../media/image141.emf"/><Relationship Id="rId4" Type="http://schemas.openxmlformats.org/officeDocument/2006/relationships/image" Target="../media/image140.emf"/></Relationships>
</file>

<file path=ppt/slides/_rels/slide87.xml.rels><?xml version="1.0" encoding="UTF-8" standalone="yes"?>
<Relationships xmlns="http://schemas.openxmlformats.org/package/2006/relationships"><Relationship Id="rId8" Type="http://schemas.openxmlformats.org/officeDocument/2006/relationships/image" Target="../media/image143.wmf"/><Relationship Id="rId3" Type="http://schemas.openxmlformats.org/officeDocument/2006/relationships/image" Target="../media/image145.png"/><Relationship Id="rId7" Type="http://schemas.openxmlformats.org/officeDocument/2006/relationships/oleObject" Target="../embeddings/oleObject6.bin"/><Relationship Id="rId2" Type="http://schemas.openxmlformats.org/officeDocument/2006/relationships/slideLayout" Target="../slideLayouts/slideLayout59.xml"/><Relationship Id="rId1" Type="http://schemas.openxmlformats.org/officeDocument/2006/relationships/vmlDrawing" Target="../drawings/vmlDrawing5.vml"/><Relationship Id="rId6" Type="http://schemas.openxmlformats.org/officeDocument/2006/relationships/image" Target="../media/image146.png"/><Relationship Id="rId11" Type="http://schemas.openxmlformats.org/officeDocument/2006/relationships/image" Target="../media/image147.png"/><Relationship Id="rId5" Type="http://schemas.openxmlformats.org/officeDocument/2006/relationships/image" Target="../media/image142.wmf"/><Relationship Id="rId10" Type="http://schemas.openxmlformats.org/officeDocument/2006/relationships/image" Target="../media/image144.wmf"/><Relationship Id="rId4" Type="http://schemas.openxmlformats.org/officeDocument/2006/relationships/oleObject" Target="../embeddings/oleObject5.bin"/><Relationship Id="rId9" Type="http://schemas.openxmlformats.org/officeDocument/2006/relationships/oleObject" Target="../embeddings/oleObject7.bin"/></Relationships>
</file>

<file path=ppt/slides/_rels/slide88.xml.rels><?xml version="1.0" encoding="UTF-8" standalone="yes"?>
<Relationships xmlns="http://schemas.openxmlformats.org/package/2006/relationships"><Relationship Id="rId3" Type="http://schemas.openxmlformats.org/officeDocument/2006/relationships/image" Target="../media/image149.emf"/><Relationship Id="rId2" Type="http://schemas.openxmlformats.org/officeDocument/2006/relationships/image" Target="../media/image148.emf"/><Relationship Id="rId1" Type="http://schemas.openxmlformats.org/officeDocument/2006/relationships/slideLayout" Target="../slideLayouts/slideLayout63.xml"/><Relationship Id="rId4" Type="http://schemas.openxmlformats.org/officeDocument/2006/relationships/image" Target="../media/image150.emf"/></Relationships>
</file>

<file path=ppt/slides/_rels/slide89.xml.rels><?xml version="1.0" encoding="UTF-8" standalone="yes"?>
<Relationships xmlns="http://schemas.openxmlformats.org/package/2006/relationships"><Relationship Id="rId3" Type="http://schemas.openxmlformats.org/officeDocument/2006/relationships/image" Target="../media/image152.emf"/><Relationship Id="rId2" Type="http://schemas.openxmlformats.org/officeDocument/2006/relationships/image" Target="../media/image151.emf"/><Relationship Id="rId1" Type="http://schemas.openxmlformats.org/officeDocument/2006/relationships/slideLayout" Target="../slideLayouts/slideLayout63.xml"/><Relationship Id="rId5" Type="http://schemas.openxmlformats.org/officeDocument/2006/relationships/image" Target="../media/image154.png"/><Relationship Id="rId4" Type="http://schemas.openxmlformats.org/officeDocument/2006/relationships/image" Target="../media/image153.emf"/></Relationships>
</file>

<file path=ppt/slides/_rels/slide90.xml.rels><?xml version="1.0" encoding="UTF-8" standalone="yes"?>
<Relationships xmlns="http://schemas.openxmlformats.org/package/2006/relationships"><Relationship Id="rId3" Type="http://schemas.openxmlformats.org/officeDocument/2006/relationships/image" Target="../media/image155.jpeg"/><Relationship Id="rId2" Type="http://schemas.openxmlformats.org/officeDocument/2006/relationships/notesSlide" Target="../notesSlides/notesSlide16.xml"/><Relationship Id="rId1" Type="http://schemas.openxmlformats.org/officeDocument/2006/relationships/slideLayout" Target="../slideLayouts/slideLayout59.xml"/><Relationship Id="rId4" Type="http://schemas.openxmlformats.org/officeDocument/2006/relationships/image" Target="../media/image156.jpeg"/></Relationships>
</file>

<file path=ppt/slides/_rels/slide91.xml.rels><?xml version="1.0" encoding="UTF-8" standalone="yes"?>
<Relationships xmlns="http://schemas.openxmlformats.org/package/2006/relationships"><Relationship Id="rId3" Type="http://schemas.openxmlformats.org/officeDocument/2006/relationships/image" Target="../media/image158.jpg"/><Relationship Id="rId2" Type="http://schemas.openxmlformats.org/officeDocument/2006/relationships/image" Target="../media/image157.jpg"/><Relationship Id="rId1" Type="http://schemas.openxmlformats.org/officeDocument/2006/relationships/slideLayout" Target="../slideLayouts/slideLayout2.xml"/><Relationship Id="rId4" Type="http://schemas.openxmlformats.org/officeDocument/2006/relationships/image" Target="../media/image159.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9"/>
          <p:cNvSpPr>
            <a:spLocks noGrp="1" noChangeArrowheads="1"/>
          </p:cNvSpPr>
          <p:nvPr>
            <p:ph type="ctrTitle"/>
          </p:nvPr>
        </p:nvSpPr>
        <p:spPr>
          <a:xfrm>
            <a:off x="292100" y="2545080"/>
            <a:ext cx="8520113" cy="873125"/>
          </a:xfrm>
        </p:spPr>
        <p:txBody>
          <a:bodyPr/>
          <a:lstStyle/>
          <a:p>
            <a:pPr algn="ctr" eaLnBrk="1" hangingPunct="1"/>
            <a:r>
              <a:rPr lang="de-DE" sz="4800" dirty="0" smtClean="0">
                <a:solidFill>
                  <a:schemeClr val="tx1"/>
                </a:solidFill>
              </a:rPr>
              <a:t>Measurement </a:t>
            </a:r>
            <a:r>
              <a:rPr lang="de-DE" sz="4800" dirty="0" err="1" smtClean="0">
                <a:solidFill>
                  <a:schemeClr val="tx1"/>
                </a:solidFill>
              </a:rPr>
              <a:t>Techniques</a:t>
            </a:r>
            <a:endParaRPr lang="en-GB" sz="4800" dirty="0" smtClean="0">
              <a:solidFill>
                <a:schemeClr val="tx1"/>
              </a:solidFill>
            </a:endParaRPr>
          </a:p>
        </p:txBody>
      </p:sp>
      <p:sp>
        <p:nvSpPr>
          <p:cNvPr id="14340" name="Text Box 35"/>
          <p:cNvSpPr txBox="1">
            <a:spLocks noChangeArrowheads="1"/>
          </p:cNvSpPr>
          <p:nvPr/>
        </p:nvSpPr>
        <p:spPr bwMode="auto">
          <a:xfrm>
            <a:off x="4282440" y="4632960"/>
            <a:ext cx="4529773" cy="10156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30" tIns="45715" rIns="91430" bIns="45715">
            <a:spAutoFit/>
          </a:bodyPr>
          <a:lstStyle>
            <a:lvl1pPr>
              <a:defRPr sz="1600">
                <a:solidFill>
                  <a:schemeClr val="tx1"/>
                </a:solidFill>
                <a:latin typeface="Arial" charset="0"/>
              </a:defRPr>
            </a:lvl1pPr>
            <a:lvl2pPr marL="742950" indent="-285750">
              <a:defRPr sz="1600">
                <a:solidFill>
                  <a:schemeClr val="tx1"/>
                </a:solidFill>
                <a:latin typeface="Arial" charset="0"/>
              </a:defRPr>
            </a:lvl2pPr>
            <a:lvl3pPr marL="1143000" indent="-228600">
              <a:defRPr sz="1600">
                <a:solidFill>
                  <a:schemeClr val="tx1"/>
                </a:solidFill>
                <a:latin typeface="Arial" charset="0"/>
              </a:defRPr>
            </a:lvl3pPr>
            <a:lvl4pPr marL="1600200" indent="-228600">
              <a:defRPr sz="1600">
                <a:solidFill>
                  <a:schemeClr val="tx1"/>
                </a:solidFill>
                <a:latin typeface="Arial" charset="0"/>
              </a:defRPr>
            </a:lvl4pPr>
            <a:lvl5pPr marL="2057400" indent="-22860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r>
              <a:rPr lang="de-DE" sz="2000" dirty="0">
                <a:solidFill>
                  <a:srgbClr val="00A5EB"/>
                </a:solidFill>
              </a:rPr>
              <a:t>Detlef Reschke</a:t>
            </a:r>
          </a:p>
          <a:p>
            <a:r>
              <a:rPr lang="de-DE" sz="2000" dirty="0" smtClean="0"/>
              <a:t>Whistler, September 11, 2015</a:t>
            </a:r>
            <a:endParaRPr lang="de-DE" sz="2000" dirty="0"/>
          </a:p>
          <a:p>
            <a:r>
              <a:rPr lang="de-DE" sz="2000" dirty="0" smtClean="0"/>
              <a:t>SRF2015 Tutorial Session</a:t>
            </a:r>
            <a:endParaRPr lang="de-DE" sz="2000"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212"/>
            <a:ext cx="9144000" cy="1901816"/>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Grp="1" noChangeArrowheads="1"/>
          </p:cNvSpPr>
          <p:nvPr>
            <p:ph type="body" idx="1"/>
          </p:nvPr>
        </p:nvSpPr>
        <p:spPr>
          <a:xfrm>
            <a:off x="282575" y="844550"/>
            <a:ext cx="8520113" cy="5486400"/>
          </a:xfrm>
        </p:spPr>
        <p:txBody>
          <a:bodyPr/>
          <a:lstStyle/>
          <a:p>
            <a:r>
              <a:rPr lang="en-US" b="1" dirty="0" smtClean="0">
                <a:solidFill>
                  <a:srgbClr val="7030A0"/>
                </a:solidFill>
              </a:rPr>
              <a:t>Some personal remarks</a:t>
            </a:r>
            <a:endParaRPr lang="en-US" dirty="0" smtClean="0"/>
          </a:p>
          <a:p>
            <a:r>
              <a:rPr lang="en-US" b="1" dirty="0" smtClean="0">
                <a:solidFill>
                  <a:srgbClr val="7030A0"/>
                </a:solidFill>
              </a:rPr>
              <a:t>Vertical test (Set-up + Procedure) </a:t>
            </a:r>
          </a:p>
          <a:p>
            <a:r>
              <a:rPr lang="en-US" b="1" dirty="0" smtClean="0">
                <a:solidFill>
                  <a:srgbClr val="7030A0"/>
                </a:solidFill>
              </a:rPr>
              <a:t>Temperature mapping</a:t>
            </a:r>
          </a:p>
          <a:p>
            <a:r>
              <a:rPr lang="en-US" b="1" dirty="0" smtClean="0">
                <a:solidFill>
                  <a:srgbClr val="7030A0"/>
                </a:solidFill>
              </a:rPr>
              <a:t>Second Sound</a:t>
            </a:r>
          </a:p>
          <a:p>
            <a:r>
              <a:rPr lang="en-US" b="1" dirty="0" smtClean="0">
                <a:solidFill>
                  <a:srgbClr val="7030A0"/>
                </a:solidFill>
              </a:rPr>
              <a:t>Radiation + dark current measurement</a:t>
            </a:r>
          </a:p>
          <a:p>
            <a:r>
              <a:rPr lang="en-US" b="1" dirty="0">
                <a:solidFill>
                  <a:srgbClr val="7030A0"/>
                </a:solidFill>
              </a:rPr>
              <a:t>Interpretation of RF signals </a:t>
            </a:r>
            <a:endParaRPr lang="en-US" b="1" dirty="0" smtClean="0">
              <a:solidFill>
                <a:srgbClr val="7030A0"/>
              </a:solidFill>
            </a:endParaRPr>
          </a:p>
          <a:p>
            <a:r>
              <a:rPr lang="en-US" b="1" dirty="0" smtClean="0">
                <a:solidFill>
                  <a:srgbClr val="7030A0"/>
                </a:solidFill>
              </a:rPr>
              <a:t>Identification of Quench, Field emission, </a:t>
            </a:r>
            <a:r>
              <a:rPr lang="en-US" b="1" dirty="0" err="1" smtClean="0">
                <a:solidFill>
                  <a:srgbClr val="7030A0"/>
                </a:solidFill>
              </a:rPr>
              <a:t>Multipacting</a:t>
            </a:r>
            <a:endParaRPr lang="en-US" b="1" dirty="0" smtClean="0">
              <a:solidFill>
                <a:srgbClr val="7030A0"/>
              </a:solidFill>
            </a:endParaRPr>
          </a:p>
          <a:p>
            <a:r>
              <a:rPr lang="en-US" b="1" dirty="0" smtClean="0">
                <a:solidFill>
                  <a:srgbClr val="7030A0"/>
                </a:solidFill>
              </a:rPr>
              <a:t>Processing</a:t>
            </a:r>
          </a:p>
          <a:p>
            <a:r>
              <a:rPr lang="en-US" b="1" dirty="0" err="1" smtClean="0">
                <a:solidFill>
                  <a:srgbClr val="7030A0"/>
                </a:solidFill>
              </a:rPr>
              <a:t>Cryomodule</a:t>
            </a:r>
            <a:r>
              <a:rPr lang="en-US" b="1" dirty="0" smtClean="0">
                <a:solidFill>
                  <a:srgbClr val="7030A0"/>
                </a:solidFill>
              </a:rPr>
              <a:t> </a:t>
            </a:r>
            <a:r>
              <a:rPr lang="en-US" b="1" dirty="0">
                <a:solidFill>
                  <a:srgbClr val="7030A0"/>
                </a:solidFill>
              </a:rPr>
              <a:t>testing</a:t>
            </a:r>
          </a:p>
          <a:p>
            <a:endParaRPr lang="en-US" dirty="0" smtClean="0"/>
          </a:p>
          <a:p>
            <a:endParaRPr lang="en-US" b="1" dirty="0" smtClean="0">
              <a:solidFill>
                <a:srgbClr val="7030A0"/>
              </a:solidFill>
            </a:endParaRPr>
          </a:p>
        </p:txBody>
      </p:sp>
      <p:sp>
        <p:nvSpPr>
          <p:cNvPr id="15363" name="Rectangle 2"/>
          <p:cNvSpPr>
            <a:spLocks noGrp="1" noChangeArrowheads="1"/>
          </p:cNvSpPr>
          <p:nvPr>
            <p:ph type="title"/>
          </p:nvPr>
        </p:nvSpPr>
        <p:spPr>
          <a:xfrm>
            <a:off x="127000" y="103188"/>
            <a:ext cx="8877300" cy="544512"/>
          </a:xfrm>
        </p:spPr>
        <p:txBody>
          <a:bodyPr/>
          <a:lstStyle/>
          <a:p>
            <a:pPr eaLnBrk="1" hangingPunct="1"/>
            <a:r>
              <a:rPr lang="de-DE" dirty="0" smtClean="0"/>
              <a:t>Outline</a:t>
            </a:r>
            <a:endParaRPr lang="en-GB"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4"/>
          <p:cNvSpPr>
            <a:spLocks noGrp="1" noChangeArrowheads="1"/>
          </p:cNvSpPr>
          <p:nvPr>
            <p:ph type="body" idx="1"/>
          </p:nvPr>
        </p:nvSpPr>
        <p:spPr>
          <a:xfrm>
            <a:off x="282575" y="844550"/>
            <a:ext cx="8520113" cy="5486400"/>
          </a:xfrm>
        </p:spPr>
        <p:txBody>
          <a:bodyPr/>
          <a:lstStyle/>
          <a:p>
            <a:r>
              <a:rPr lang="en-US" dirty="0" smtClean="0"/>
              <a:t>My presentation will follow the “cavity point-of-view”.</a:t>
            </a:r>
          </a:p>
          <a:p>
            <a:r>
              <a:rPr lang="en-US" dirty="0" smtClean="0"/>
              <a:t>For more technical information + details I try to give some relevant references.</a:t>
            </a:r>
          </a:p>
          <a:p>
            <a:r>
              <a:rPr lang="en-US" dirty="0" smtClean="0"/>
              <a:t>The emphasis is on the vertical test.</a:t>
            </a:r>
          </a:p>
          <a:p>
            <a:r>
              <a:rPr lang="en-US" dirty="0" smtClean="0"/>
              <a:t>Many examples will refer to the work done at DESY on 1.3GHz single- + nine-cell (EU-XFEL) cavities.</a:t>
            </a:r>
          </a:p>
          <a:p>
            <a:r>
              <a:rPr lang="en-US" dirty="0"/>
              <a:t>T</a:t>
            </a:r>
            <a:r>
              <a:rPr lang="en-US" dirty="0" smtClean="0"/>
              <a:t>utorial is based on my CERN accelerator school lecture 2013 in </a:t>
            </a:r>
            <a:r>
              <a:rPr lang="en-US" dirty="0" err="1" smtClean="0"/>
              <a:t>Erice</a:t>
            </a:r>
            <a:r>
              <a:rPr lang="en-US" dirty="0" smtClean="0"/>
              <a:t>.</a:t>
            </a:r>
          </a:p>
        </p:txBody>
      </p:sp>
      <p:sp>
        <p:nvSpPr>
          <p:cNvPr id="17411" name="Rectangle 2"/>
          <p:cNvSpPr>
            <a:spLocks noGrp="1" noChangeArrowheads="1"/>
          </p:cNvSpPr>
          <p:nvPr>
            <p:ph type="title"/>
          </p:nvPr>
        </p:nvSpPr>
        <p:spPr>
          <a:xfrm>
            <a:off x="127000" y="103188"/>
            <a:ext cx="8877300" cy="544512"/>
          </a:xfrm>
        </p:spPr>
        <p:txBody>
          <a:bodyPr/>
          <a:lstStyle/>
          <a:p>
            <a:pPr eaLnBrk="1" hangingPunct="1"/>
            <a:r>
              <a:rPr lang="de-DE" dirty="0" err="1" smtClean="0"/>
              <a:t>Some</a:t>
            </a:r>
            <a:r>
              <a:rPr lang="de-DE" dirty="0" smtClean="0"/>
              <a:t> personal </a:t>
            </a:r>
            <a:r>
              <a:rPr lang="de-DE" dirty="0" err="1" smtClean="0"/>
              <a:t>remarks</a:t>
            </a:r>
            <a:r>
              <a:rPr lang="de-DE" dirty="0" smtClean="0"/>
              <a:t> </a:t>
            </a:r>
            <a:endParaRPr lang="en-GB"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Grp="1" noChangeArrowheads="1"/>
          </p:cNvSpPr>
          <p:nvPr>
            <p:ph type="body" idx="1"/>
          </p:nvPr>
        </p:nvSpPr>
        <p:spPr>
          <a:xfrm>
            <a:off x="282575" y="844550"/>
            <a:ext cx="8520113" cy="5486400"/>
          </a:xfrm>
        </p:spPr>
        <p:txBody>
          <a:bodyPr/>
          <a:lstStyle/>
          <a:p>
            <a:r>
              <a:rPr lang="en-US" b="1" dirty="0" smtClean="0">
                <a:solidFill>
                  <a:schemeClr val="bg1">
                    <a:lumMod val="85000"/>
                  </a:schemeClr>
                </a:solidFill>
              </a:rPr>
              <a:t>Some personal remarks</a:t>
            </a:r>
            <a:endParaRPr lang="en-US" dirty="0" smtClean="0">
              <a:solidFill>
                <a:schemeClr val="bg1">
                  <a:lumMod val="85000"/>
                </a:schemeClr>
              </a:solidFill>
            </a:endParaRPr>
          </a:p>
          <a:p>
            <a:r>
              <a:rPr lang="en-US" b="1" dirty="0" smtClean="0">
                <a:solidFill>
                  <a:srgbClr val="7030A0"/>
                </a:solidFill>
              </a:rPr>
              <a:t>Vertical test (Set-up + Procedure) </a:t>
            </a:r>
          </a:p>
          <a:p>
            <a:r>
              <a:rPr lang="en-US" b="1" dirty="0" smtClean="0">
                <a:solidFill>
                  <a:schemeClr val="bg1">
                    <a:lumMod val="85000"/>
                  </a:schemeClr>
                </a:solidFill>
              </a:rPr>
              <a:t>Temperature mapping</a:t>
            </a:r>
          </a:p>
          <a:p>
            <a:r>
              <a:rPr lang="en-US" b="1" dirty="0" smtClean="0">
                <a:solidFill>
                  <a:schemeClr val="bg1">
                    <a:lumMod val="85000"/>
                  </a:schemeClr>
                </a:solidFill>
              </a:rPr>
              <a:t>Second Sound</a:t>
            </a:r>
          </a:p>
          <a:p>
            <a:r>
              <a:rPr lang="en-US" b="1" dirty="0" smtClean="0">
                <a:solidFill>
                  <a:schemeClr val="bg1">
                    <a:lumMod val="85000"/>
                  </a:schemeClr>
                </a:solidFill>
              </a:rPr>
              <a:t>Radiation + dark current measurement</a:t>
            </a:r>
          </a:p>
          <a:p>
            <a:r>
              <a:rPr lang="en-US" b="1" dirty="0">
                <a:solidFill>
                  <a:schemeClr val="bg1">
                    <a:lumMod val="85000"/>
                  </a:schemeClr>
                </a:solidFill>
              </a:rPr>
              <a:t>Interpretation of RF signals </a:t>
            </a:r>
            <a:endParaRPr lang="en-US" b="1" dirty="0" smtClean="0">
              <a:solidFill>
                <a:schemeClr val="bg1">
                  <a:lumMod val="85000"/>
                </a:schemeClr>
              </a:solidFill>
            </a:endParaRPr>
          </a:p>
          <a:p>
            <a:r>
              <a:rPr lang="en-US" b="1" dirty="0" smtClean="0">
                <a:solidFill>
                  <a:schemeClr val="bg1">
                    <a:lumMod val="85000"/>
                  </a:schemeClr>
                </a:solidFill>
              </a:rPr>
              <a:t>Identification of Quench, Field emission, </a:t>
            </a:r>
            <a:r>
              <a:rPr lang="en-US" b="1" dirty="0" err="1" smtClean="0">
                <a:solidFill>
                  <a:schemeClr val="bg1">
                    <a:lumMod val="85000"/>
                  </a:schemeClr>
                </a:solidFill>
              </a:rPr>
              <a:t>Multipacting</a:t>
            </a:r>
            <a:endParaRPr lang="en-US" b="1" dirty="0" smtClean="0">
              <a:solidFill>
                <a:schemeClr val="bg1">
                  <a:lumMod val="85000"/>
                </a:schemeClr>
              </a:solidFill>
            </a:endParaRPr>
          </a:p>
          <a:p>
            <a:r>
              <a:rPr lang="en-US" b="1" dirty="0" smtClean="0">
                <a:solidFill>
                  <a:schemeClr val="bg1">
                    <a:lumMod val="85000"/>
                  </a:schemeClr>
                </a:solidFill>
              </a:rPr>
              <a:t>Processing</a:t>
            </a:r>
          </a:p>
          <a:p>
            <a:r>
              <a:rPr lang="en-US" b="1" dirty="0" err="1" smtClean="0">
                <a:solidFill>
                  <a:schemeClr val="bg1">
                    <a:lumMod val="85000"/>
                  </a:schemeClr>
                </a:solidFill>
              </a:rPr>
              <a:t>Cryomodule</a:t>
            </a:r>
            <a:r>
              <a:rPr lang="en-US" b="1" dirty="0" smtClean="0">
                <a:solidFill>
                  <a:schemeClr val="bg1">
                    <a:lumMod val="85000"/>
                  </a:schemeClr>
                </a:solidFill>
              </a:rPr>
              <a:t> </a:t>
            </a:r>
            <a:r>
              <a:rPr lang="en-US" b="1" dirty="0">
                <a:solidFill>
                  <a:schemeClr val="bg1">
                    <a:lumMod val="85000"/>
                  </a:schemeClr>
                </a:solidFill>
              </a:rPr>
              <a:t>testing</a:t>
            </a:r>
          </a:p>
          <a:p>
            <a:endParaRPr lang="en-US" dirty="0" smtClean="0"/>
          </a:p>
          <a:p>
            <a:endParaRPr lang="en-US" b="1" dirty="0" smtClean="0">
              <a:solidFill>
                <a:srgbClr val="7030A0"/>
              </a:solidFill>
            </a:endParaRPr>
          </a:p>
        </p:txBody>
      </p:sp>
      <p:sp>
        <p:nvSpPr>
          <p:cNvPr id="15363" name="Rectangle 2"/>
          <p:cNvSpPr>
            <a:spLocks noGrp="1" noChangeArrowheads="1"/>
          </p:cNvSpPr>
          <p:nvPr>
            <p:ph type="title"/>
          </p:nvPr>
        </p:nvSpPr>
        <p:spPr>
          <a:xfrm>
            <a:off x="127000" y="103188"/>
            <a:ext cx="8877300" cy="544512"/>
          </a:xfrm>
        </p:spPr>
        <p:txBody>
          <a:bodyPr/>
          <a:lstStyle/>
          <a:p>
            <a:pPr eaLnBrk="1" hangingPunct="1"/>
            <a:r>
              <a:rPr lang="de-DE" dirty="0" smtClean="0"/>
              <a:t>Outline</a:t>
            </a:r>
            <a:endParaRPr lang="en-GB" dirty="0" smtClean="0"/>
          </a:p>
        </p:txBody>
      </p:sp>
    </p:spTree>
    <p:extLst>
      <p:ext uri="{BB962C8B-B14F-4D97-AF65-F5344CB8AC3E}">
        <p14:creationId xmlns:p14="http://schemas.microsoft.com/office/powerpoint/2010/main" val="25704050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3"/>
          <p:cNvSpPr>
            <a:spLocks noGrp="1" noChangeArrowheads="1"/>
          </p:cNvSpPr>
          <p:nvPr>
            <p:ph type="body" idx="1"/>
          </p:nvPr>
        </p:nvSpPr>
        <p:spPr>
          <a:xfrm>
            <a:off x="282575" y="828675"/>
            <a:ext cx="8653463" cy="5468938"/>
          </a:xfrm>
        </p:spPr>
        <p:txBody>
          <a:bodyPr/>
          <a:lstStyle/>
          <a:p>
            <a:pPr eaLnBrk="1" hangingPunct="1"/>
            <a:r>
              <a:rPr lang="en-US" dirty="0" smtClean="0"/>
              <a:t>Vertical test is </a:t>
            </a:r>
          </a:p>
          <a:p>
            <a:pPr lvl="1" indent="-263525" eaLnBrk="1" hangingPunct="1"/>
            <a:r>
              <a:rPr lang="en-US" dirty="0" smtClean="0">
                <a:solidFill>
                  <a:schemeClr val="accent6"/>
                </a:solidFill>
              </a:rPr>
              <a:t>Acceptance test</a:t>
            </a:r>
            <a:r>
              <a:rPr lang="en-US" dirty="0" smtClean="0"/>
              <a:t> of the overall cavity performance </a:t>
            </a:r>
            <a:br>
              <a:rPr lang="en-US" dirty="0" smtClean="0"/>
            </a:br>
            <a:r>
              <a:rPr lang="en-US" dirty="0" smtClean="0"/>
              <a:t>(e.g. EU-XFEL series cavity production)</a:t>
            </a:r>
            <a:br>
              <a:rPr lang="en-US" dirty="0" smtClean="0"/>
            </a:br>
            <a:r>
              <a:rPr lang="en-US" dirty="0" smtClean="0"/>
              <a:t>=&gt; </a:t>
            </a:r>
            <a:r>
              <a:rPr lang="en-US" dirty="0" smtClean="0">
                <a:solidFill>
                  <a:schemeClr val="accent6"/>
                </a:solidFill>
              </a:rPr>
              <a:t>integral check </a:t>
            </a:r>
            <a:r>
              <a:rPr lang="en-US" dirty="0" smtClean="0"/>
              <a:t>of cavity fabrication </a:t>
            </a:r>
            <a:br>
              <a:rPr lang="en-US" dirty="0" smtClean="0"/>
            </a:br>
            <a:r>
              <a:rPr lang="en-US" dirty="0" smtClean="0"/>
              <a:t>+ cavity surface treatment</a:t>
            </a:r>
          </a:p>
          <a:p>
            <a:pPr lvl="1" indent="-263525" eaLnBrk="1" hangingPunct="1"/>
            <a:r>
              <a:rPr lang="en-US" dirty="0" smtClean="0"/>
              <a:t>Check of a </a:t>
            </a:r>
            <a:r>
              <a:rPr lang="en-US" dirty="0" smtClean="0">
                <a:solidFill>
                  <a:schemeClr val="accent6"/>
                </a:solidFill>
              </a:rPr>
              <a:t>special treatment </a:t>
            </a:r>
            <a:r>
              <a:rPr lang="en-US" dirty="0" smtClean="0"/>
              <a:t/>
            </a:r>
            <a:br>
              <a:rPr lang="en-US" dirty="0" smtClean="0"/>
            </a:br>
            <a:r>
              <a:rPr lang="en-US" dirty="0" smtClean="0"/>
              <a:t>(e.g. single-cell cavities for special purposes, </a:t>
            </a:r>
            <a:br>
              <a:rPr lang="en-US" dirty="0" smtClean="0"/>
            </a:br>
            <a:r>
              <a:rPr lang="en-US" dirty="0" smtClean="0"/>
              <a:t>check of new techniques, etc.)</a:t>
            </a:r>
            <a:br>
              <a:rPr lang="en-US" dirty="0" smtClean="0"/>
            </a:br>
            <a:r>
              <a:rPr lang="en-US" dirty="0" smtClean="0">
                <a:solidFill>
                  <a:schemeClr val="accent6"/>
                </a:solidFill>
              </a:rPr>
              <a:t>=&gt; integral over </a:t>
            </a:r>
            <a:r>
              <a:rPr lang="en-US" b="1" dirty="0" smtClean="0">
                <a:solidFill>
                  <a:schemeClr val="accent6"/>
                </a:solidFill>
              </a:rPr>
              <a:t>all </a:t>
            </a:r>
            <a:r>
              <a:rPr lang="en-US" dirty="0" smtClean="0">
                <a:solidFill>
                  <a:schemeClr val="accent6"/>
                </a:solidFill>
              </a:rPr>
              <a:t>treatments </a:t>
            </a:r>
            <a:r>
              <a:rPr lang="en-US" dirty="0" smtClean="0"/>
              <a:t>/ handlings </a:t>
            </a:r>
            <a:br>
              <a:rPr lang="en-US" dirty="0" smtClean="0"/>
            </a:br>
            <a:r>
              <a:rPr lang="en-US" dirty="0" smtClean="0"/>
              <a:t>since the vertical test before!</a:t>
            </a:r>
          </a:p>
        </p:txBody>
      </p:sp>
      <p:sp>
        <p:nvSpPr>
          <p:cNvPr id="20483" name="Rectangle 2"/>
          <p:cNvSpPr>
            <a:spLocks noGrp="1" noChangeArrowheads="1"/>
          </p:cNvSpPr>
          <p:nvPr>
            <p:ph type="title"/>
          </p:nvPr>
        </p:nvSpPr>
        <p:spPr/>
        <p:txBody>
          <a:bodyPr/>
          <a:lstStyle/>
          <a:p>
            <a:pPr eaLnBrk="1" hangingPunct="1"/>
            <a:r>
              <a:rPr lang="de-DE" dirty="0" err="1" smtClean="0"/>
              <a:t>Vertical</a:t>
            </a:r>
            <a:r>
              <a:rPr lang="de-DE" dirty="0" smtClean="0"/>
              <a:t> </a:t>
            </a:r>
            <a:r>
              <a:rPr lang="de-DE" dirty="0" err="1" smtClean="0"/>
              <a:t>test</a:t>
            </a:r>
            <a:r>
              <a:rPr lang="de-DE" dirty="0" smtClean="0"/>
              <a:t> </a:t>
            </a:r>
            <a:r>
              <a:rPr lang="de-DE" dirty="0" err="1" smtClean="0"/>
              <a:t>of</a:t>
            </a:r>
            <a:r>
              <a:rPr lang="de-DE" dirty="0" smtClean="0"/>
              <a:t> a SRF </a:t>
            </a:r>
            <a:r>
              <a:rPr lang="de-DE" dirty="0" err="1" smtClean="0"/>
              <a:t>cavity</a:t>
            </a:r>
            <a:endParaRPr lang="en-GB" dirty="0" smtClean="0"/>
          </a:p>
        </p:txBody>
      </p:sp>
      <p:pic>
        <p:nvPicPr>
          <p:cNvPr id="20484" name="Picture 4" descr="Neunzeller_im_Einsatz_I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3088" y="1668462"/>
            <a:ext cx="3363393" cy="445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a:spLocks noGrp="1" noChangeArrowheads="1"/>
          </p:cNvSpPr>
          <p:nvPr>
            <p:ph type="body" idx="1"/>
          </p:nvPr>
        </p:nvSpPr>
        <p:spPr>
          <a:xfrm>
            <a:off x="282575" y="828675"/>
            <a:ext cx="8520113" cy="5468938"/>
          </a:xfrm>
        </p:spPr>
        <p:txBody>
          <a:bodyPr/>
          <a:lstStyle/>
          <a:p>
            <a:pPr eaLnBrk="1" hangingPunct="1">
              <a:defRPr/>
            </a:pPr>
            <a:r>
              <a:rPr lang="en-US" dirty="0" smtClean="0"/>
              <a:t>Goal is: </a:t>
            </a:r>
            <a:r>
              <a:rPr lang="en-US" dirty="0" smtClean="0">
                <a:solidFill>
                  <a:schemeClr val="accent6"/>
                </a:solidFill>
              </a:rPr>
              <a:t>Q</a:t>
            </a:r>
            <a:r>
              <a:rPr lang="en-US" baseline="-25000" dirty="0" smtClean="0">
                <a:solidFill>
                  <a:schemeClr val="accent6"/>
                </a:solidFill>
              </a:rPr>
              <a:t>0</a:t>
            </a:r>
            <a:r>
              <a:rPr lang="en-US" dirty="0" smtClean="0">
                <a:solidFill>
                  <a:schemeClr val="accent6"/>
                </a:solidFill>
              </a:rPr>
              <a:t> vs. </a:t>
            </a:r>
            <a:r>
              <a:rPr lang="en-US" dirty="0" err="1" smtClean="0">
                <a:solidFill>
                  <a:schemeClr val="accent6"/>
                </a:solidFill>
              </a:rPr>
              <a:t>E</a:t>
            </a:r>
            <a:r>
              <a:rPr lang="en-US" baseline="-25000" dirty="0" err="1" smtClean="0">
                <a:solidFill>
                  <a:schemeClr val="accent6"/>
                </a:solidFill>
              </a:rPr>
              <a:t>acc</a:t>
            </a:r>
            <a:r>
              <a:rPr lang="en-US" dirty="0" smtClean="0"/>
              <a:t>; </a:t>
            </a:r>
            <a:r>
              <a:rPr lang="en-US" dirty="0" smtClean="0">
                <a:solidFill>
                  <a:schemeClr val="accent6"/>
                </a:solidFill>
              </a:rPr>
              <a:t>Q</a:t>
            </a:r>
            <a:r>
              <a:rPr lang="en-US" baseline="-25000" dirty="0" smtClean="0">
                <a:solidFill>
                  <a:schemeClr val="accent6"/>
                </a:solidFill>
              </a:rPr>
              <a:t>0</a:t>
            </a:r>
            <a:r>
              <a:rPr lang="en-US" dirty="0" smtClean="0">
                <a:solidFill>
                  <a:schemeClr val="accent6"/>
                </a:solidFill>
              </a:rPr>
              <a:t> vs. T</a:t>
            </a:r>
          </a:p>
          <a:p>
            <a:pPr eaLnBrk="1" hangingPunct="1">
              <a:defRPr/>
            </a:pPr>
            <a:r>
              <a:rPr lang="en-US" dirty="0"/>
              <a:t>RF measurement gives information of the </a:t>
            </a:r>
            <a:r>
              <a:rPr lang="en-US" dirty="0" smtClean="0"/>
              <a:t>average </a:t>
            </a:r>
            <a:r>
              <a:rPr lang="en-US" dirty="0"/>
              <a:t>behavior</a:t>
            </a:r>
            <a:br>
              <a:rPr lang="en-US" dirty="0"/>
            </a:br>
            <a:r>
              <a:rPr lang="en-US" dirty="0"/>
              <a:t>=&gt; </a:t>
            </a:r>
            <a:r>
              <a:rPr lang="en-US" dirty="0">
                <a:solidFill>
                  <a:schemeClr val="accent6"/>
                </a:solidFill>
              </a:rPr>
              <a:t>power losses are averaged over </a:t>
            </a:r>
            <a:r>
              <a:rPr lang="en-US" dirty="0" smtClean="0">
                <a:solidFill>
                  <a:schemeClr val="accent6"/>
                </a:solidFill>
              </a:rPr>
              <a:t>whole RF surface</a:t>
            </a:r>
            <a:endParaRPr lang="en-US" dirty="0" smtClean="0"/>
          </a:p>
          <a:p>
            <a:pPr eaLnBrk="1" hangingPunct="1">
              <a:defRPr/>
            </a:pPr>
            <a:r>
              <a:rPr lang="en-US" dirty="0" smtClean="0"/>
              <a:t>Operation in </a:t>
            </a:r>
            <a:r>
              <a:rPr lang="en-US" dirty="0" err="1" smtClean="0"/>
              <a:t>cw</a:t>
            </a:r>
            <a:r>
              <a:rPr lang="en-US" dirty="0" smtClean="0"/>
              <a:t> or “long” RF pulses </a:t>
            </a:r>
            <a:r>
              <a:rPr lang="en-US" sz="1800" dirty="0" smtClean="0"/>
              <a:t>(steady state is achieved)</a:t>
            </a:r>
            <a:endParaRPr lang="en-US" dirty="0" smtClean="0"/>
          </a:p>
          <a:p>
            <a:pPr eaLnBrk="1" hangingPunct="1">
              <a:defRPr/>
            </a:pPr>
            <a:endParaRPr lang="en-US" dirty="0" smtClean="0"/>
          </a:p>
          <a:p>
            <a:pPr lvl="1" indent="-263525" eaLnBrk="1" hangingPunct="1">
              <a:defRPr/>
            </a:pPr>
            <a:endParaRPr lang="en-US" dirty="0" smtClean="0"/>
          </a:p>
          <a:p>
            <a:pPr lvl="1" indent="-263525" eaLnBrk="1" hangingPunct="1">
              <a:defRPr/>
            </a:pPr>
            <a:endParaRPr lang="en-US" dirty="0" smtClean="0"/>
          </a:p>
        </p:txBody>
      </p:sp>
      <p:sp>
        <p:nvSpPr>
          <p:cNvPr id="25604" name="Rectangle 2"/>
          <p:cNvSpPr>
            <a:spLocks noGrp="1" noChangeArrowheads="1"/>
          </p:cNvSpPr>
          <p:nvPr>
            <p:ph type="title"/>
          </p:nvPr>
        </p:nvSpPr>
        <p:spPr/>
        <p:txBody>
          <a:bodyPr/>
          <a:lstStyle/>
          <a:p>
            <a:pPr eaLnBrk="1" hangingPunct="1"/>
            <a:r>
              <a:rPr lang="de-DE" dirty="0" err="1" smtClean="0"/>
              <a:t>Vertical</a:t>
            </a:r>
            <a:r>
              <a:rPr lang="de-DE" dirty="0" smtClean="0"/>
              <a:t> </a:t>
            </a:r>
            <a:r>
              <a:rPr lang="de-DE" dirty="0" err="1" smtClean="0"/>
              <a:t>test</a:t>
            </a:r>
            <a:r>
              <a:rPr lang="de-DE" dirty="0" smtClean="0"/>
              <a:t> </a:t>
            </a:r>
            <a:r>
              <a:rPr lang="de-DE" dirty="0" err="1" smtClean="0"/>
              <a:t>of</a:t>
            </a:r>
            <a:r>
              <a:rPr lang="de-DE" dirty="0" smtClean="0"/>
              <a:t> a SRF </a:t>
            </a:r>
            <a:r>
              <a:rPr lang="de-DE" dirty="0" err="1" smtClean="0"/>
              <a:t>cavity</a:t>
            </a:r>
            <a:r>
              <a:rPr lang="de-DE" dirty="0" smtClean="0"/>
              <a:t> II</a:t>
            </a:r>
            <a:endParaRPr lang="en-GB" dirty="0" smtClean="0"/>
          </a:p>
        </p:txBody>
      </p:sp>
      <p:grpSp>
        <p:nvGrpSpPr>
          <p:cNvPr id="7" name="Group 6"/>
          <p:cNvGrpSpPr>
            <a:grpSpLocks/>
          </p:cNvGrpSpPr>
          <p:nvPr/>
        </p:nvGrpSpPr>
        <p:grpSpPr bwMode="auto">
          <a:xfrm>
            <a:off x="117528" y="2749551"/>
            <a:ext cx="4572000" cy="3098800"/>
            <a:chOff x="2939" y="754"/>
            <a:chExt cx="3120" cy="1952"/>
          </a:xfrm>
        </p:grpSpPr>
        <p:graphicFrame>
          <p:nvGraphicFramePr>
            <p:cNvPr id="8" name="Object 7"/>
            <p:cNvGraphicFramePr>
              <a:graphicFrameLocks noChangeAspect="1"/>
            </p:cNvGraphicFramePr>
            <p:nvPr/>
          </p:nvGraphicFramePr>
          <p:xfrm>
            <a:off x="2939" y="754"/>
            <a:ext cx="3120" cy="1952"/>
          </p:xfrm>
          <a:graphic>
            <a:graphicData uri="http://schemas.openxmlformats.org/presentationml/2006/ole">
              <mc:AlternateContent xmlns:mc="http://schemas.openxmlformats.org/markup-compatibility/2006">
                <mc:Choice xmlns:v="urn:schemas-microsoft-com:vml" Requires="v">
                  <p:oleObj spid="_x0000_s35011" name="Tabelle" r:id="rId3" imgW="9687098" imgH="6505956" progId="Excel.Sheet.8">
                    <p:embed/>
                  </p:oleObj>
                </mc:Choice>
                <mc:Fallback>
                  <p:oleObj name="Tabelle" r:id="rId3" imgW="9687098" imgH="6505956" progId="Excel.Shee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39" y="754"/>
                          <a:ext cx="3120" cy="19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9" name="Group 8"/>
            <p:cNvGrpSpPr>
              <a:grpSpLocks/>
            </p:cNvGrpSpPr>
            <p:nvPr/>
          </p:nvGrpSpPr>
          <p:grpSpPr bwMode="auto">
            <a:xfrm>
              <a:off x="3696" y="1389"/>
              <a:ext cx="1964" cy="1008"/>
              <a:chOff x="3696" y="2736"/>
              <a:chExt cx="1968" cy="1008"/>
            </a:xfrm>
          </p:grpSpPr>
          <p:sp>
            <p:nvSpPr>
              <p:cNvPr id="10" name="Text Box 9"/>
              <p:cNvSpPr txBox="1">
                <a:spLocks noChangeArrowheads="1"/>
              </p:cNvSpPr>
              <p:nvPr/>
            </p:nvSpPr>
            <p:spPr bwMode="auto">
              <a:xfrm>
                <a:off x="5136" y="3398"/>
                <a:ext cx="528"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600">
                    <a:solidFill>
                      <a:schemeClr val="tx1"/>
                    </a:solidFill>
                    <a:latin typeface="Arial" charset="0"/>
                  </a:defRPr>
                </a:lvl1pPr>
                <a:lvl2pPr marL="742950" indent="-285750">
                  <a:defRPr sz="1600">
                    <a:solidFill>
                      <a:schemeClr val="tx1"/>
                    </a:solidFill>
                    <a:latin typeface="Arial" charset="0"/>
                  </a:defRPr>
                </a:lvl2pPr>
                <a:lvl3pPr marL="1143000" indent="-228600">
                  <a:defRPr sz="1600">
                    <a:solidFill>
                      <a:schemeClr val="tx1"/>
                    </a:solidFill>
                    <a:latin typeface="Arial" charset="0"/>
                  </a:defRPr>
                </a:lvl3pPr>
                <a:lvl4pPr marL="1600200" indent="-228600">
                  <a:defRPr sz="1600">
                    <a:solidFill>
                      <a:schemeClr val="tx1"/>
                    </a:solidFill>
                    <a:latin typeface="Arial" charset="0"/>
                  </a:defRPr>
                </a:lvl4pPr>
                <a:lvl5pPr marL="2057400" indent="-22860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r>
                  <a:rPr lang="en-US" b="1">
                    <a:solidFill>
                      <a:srgbClr val="FF0000"/>
                    </a:solidFill>
                    <a:sym typeface="Symbol" pitchFamily="18" charset="2"/>
                  </a:rPr>
                  <a:t>R</a:t>
                </a:r>
                <a:r>
                  <a:rPr lang="en-US" b="1" baseline="-25000">
                    <a:solidFill>
                      <a:srgbClr val="FF0000"/>
                    </a:solidFill>
                    <a:sym typeface="Symbol" pitchFamily="18" charset="2"/>
                  </a:rPr>
                  <a:t>RES</a:t>
                </a:r>
                <a:endParaRPr lang="en-US" b="1">
                  <a:solidFill>
                    <a:srgbClr val="FF0000"/>
                  </a:solidFill>
                </a:endParaRPr>
              </a:p>
            </p:txBody>
          </p:sp>
          <p:sp>
            <p:nvSpPr>
              <p:cNvPr id="11" name="Text Box 10"/>
              <p:cNvSpPr txBox="1">
                <a:spLocks noChangeArrowheads="1"/>
              </p:cNvSpPr>
              <p:nvPr/>
            </p:nvSpPr>
            <p:spPr bwMode="auto">
              <a:xfrm>
                <a:off x="3696" y="3216"/>
                <a:ext cx="720"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600">
                    <a:solidFill>
                      <a:schemeClr val="tx1"/>
                    </a:solidFill>
                    <a:latin typeface="Arial" charset="0"/>
                  </a:defRPr>
                </a:lvl1pPr>
                <a:lvl2pPr marL="742950" indent="-285750">
                  <a:defRPr sz="1600">
                    <a:solidFill>
                      <a:schemeClr val="tx1"/>
                    </a:solidFill>
                    <a:latin typeface="Arial" charset="0"/>
                  </a:defRPr>
                </a:lvl2pPr>
                <a:lvl3pPr marL="1143000" indent="-228600">
                  <a:defRPr sz="1600">
                    <a:solidFill>
                      <a:schemeClr val="tx1"/>
                    </a:solidFill>
                    <a:latin typeface="Arial" charset="0"/>
                  </a:defRPr>
                </a:lvl3pPr>
                <a:lvl4pPr marL="1600200" indent="-228600">
                  <a:defRPr sz="1600">
                    <a:solidFill>
                      <a:schemeClr val="tx1"/>
                    </a:solidFill>
                    <a:latin typeface="Arial" charset="0"/>
                  </a:defRPr>
                </a:lvl4pPr>
                <a:lvl5pPr marL="2057400" indent="-22860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r>
                  <a:rPr lang="en-US" b="1" dirty="0">
                    <a:solidFill>
                      <a:srgbClr val="FF0000"/>
                    </a:solidFill>
                    <a:sym typeface="Symbol" pitchFamily="18" charset="2"/>
                  </a:rPr>
                  <a:t>R</a:t>
                </a:r>
                <a:r>
                  <a:rPr lang="en-US" b="1" baseline="-25000" dirty="0">
                    <a:solidFill>
                      <a:srgbClr val="FF0000"/>
                    </a:solidFill>
                    <a:sym typeface="Symbol" pitchFamily="18" charset="2"/>
                  </a:rPr>
                  <a:t>BCS</a:t>
                </a:r>
                <a:r>
                  <a:rPr lang="en-US" b="1" dirty="0">
                    <a:solidFill>
                      <a:srgbClr val="FF0000"/>
                    </a:solidFill>
                    <a:sym typeface="Symbol" pitchFamily="18" charset="2"/>
                  </a:rPr>
                  <a:t>(T)</a:t>
                </a:r>
                <a:endParaRPr lang="en-US" b="1" dirty="0">
                  <a:solidFill>
                    <a:srgbClr val="FF0000"/>
                  </a:solidFill>
                </a:endParaRPr>
              </a:p>
            </p:txBody>
          </p:sp>
          <p:sp>
            <p:nvSpPr>
              <p:cNvPr id="12" name="Line 11"/>
              <p:cNvSpPr>
                <a:spLocks noChangeShapeType="1"/>
              </p:cNvSpPr>
              <p:nvPr/>
            </p:nvSpPr>
            <p:spPr bwMode="auto">
              <a:xfrm flipV="1">
                <a:off x="4081" y="2736"/>
                <a:ext cx="192" cy="432"/>
              </a:xfrm>
              <a:prstGeom prst="line">
                <a:avLst/>
              </a:prstGeom>
              <a:noFill/>
              <a:ln w="38100">
                <a:solidFill>
                  <a:srgbClr val="FF0000"/>
                </a:solidFill>
                <a:round/>
                <a:headEnd type="none" w="sm" len="sm"/>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13" name="Line 12"/>
              <p:cNvSpPr>
                <a:spLocks noChangeShapeType="1"/>
              </p:cNvSpPr>
              <p:nvPr/>
            </p:nvSpPr>
            <p:spPr bwMode="auto">
              <a:xfrm flipV="1">
                <a:off x="5616" y="3312"/>
                <a:ext cx="0" cy="432"/>
              </a:xfrm>
              <a:prstGeom prst="line">
                <a:avLst/>
              </a:prstGeom>
              <a:noFill/>
              <a:ln w="38100">
                <a:solidFill>
                  <a:srgbClr val="FF00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grpSp>
      </p:grpSp>
      <p:graphicFrame>
        <p:nvGraphicFramePr>
          <p:cNvPr id="3" name="Objekt 2"/>
          <p:cNvGraphicFramePr>
            <a:graphicFrameLocks noChangeAspect="1"/>
          </p:cNvGraphicFramePr>
          <p:nvPr>
            <p:extLst>
              <p:ext uri="{D42A27DB-BD31-4B8C-83A1-F6EECF244321}">
                <p14:modId xmlns:p14="http://schemas.microsoft.com/office/powerpoint/2010/main" val="112094065"/>
              </p:ext>
            </p:extLst>
          </p:nvPr>
        </p:nvGraphicFramePr>
        <p:xfrm>
          <a:off x="4821238" y="3016252"/>
          <a:ext cx="4046537" cy="2341562"/>
        </p:xfrm>
        <a:graphic>
          <a:graphicData uri="http://schemas.openxmlformats.org/presentationml/2006/ole">
            <mc:AlternateContent xmlns:mc="http://schemas.openxmlformats.org/markup-compatibility/2006">
              <mc:Choice xmlns:v="urn:schemas-microsoft-com:vml" Requires="v">
                <p:oleObj spid="_x0000_s35012" name="Chart" r:id="rId5" imgW="8772525" imgH="4686300" progId="Excel.Chart.8">
                  <p:embed/>
                </p:oleObj>
              </mc:Choice>
              <mc:Fallback>
                <p:oleObj name="Chart" r:id="rId5" imgW="8772525" imgH="4686300" progId="Excel.Chart.8">
                  <p:embed/>
                  <p:pic>
                    <p:nvPicPr>
                      <p:cNvPr id="0" name="Object 1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21238" y="3016252"/>
                        <a:ext cx="4046537" cy="2341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Textfeld 3"/>
          <p:cNvSpPr txBox="1"/>
          <p:nvPr/>
        </p:nvSpPr>
        <p:spPr>
          <a:xfrm>
            <a:off x="1718471" y="5849231"/>
            <a:ext cx="2273571" cy="400110"/>
          </a:xfrm>
          <a:prstGeom prst="rect">
            <a:avLst/>
          </a:prstGeom>
          <a:noFill/>
        </p:spPr>
        <p:txBody>
          <a:bodyPr wrap="none" rtlCol="0">
            <a:spAutoFit/>
          </a:bodyPr>
          <a:lstStyle/>
          <a:p>
            <a:r>
              <a:rPr lang="en-US" sz="2000" b="1" dirty="0" smtClean="0">
                <a:solidFill>
                  <a:schemeClr val="accent6"/>
                </a:solidFill>
              </a:rPr>
              <a:t>Q</a:t>
            </a:r>
            <a:r>
              <a:rPr lang="en-US" sz="2000" b="1" baseline="-25000" dirty="0" smtClean="0">
                <a:solidFill>
                  <a:schemeClr val="accent6"/>
                </a:solidFill>
              </a:rPr>
              <a:t>0 </a:t>
            </a:r>
            <a:r>
              <a:rPr lang="en-US" sz="2000" b="1" dirty="0" smtClean="0">
                <a:solidFill>
                  <a:schemeClr val="accent6"/>
                </a:solidFill>
              </a:rPr>
              <a:t>(T) =&gt; </a:t>
            </a:r>
            <a:r>
              <a:rPr lang="en-US" sz="2000" b="1" dirty="0" err="1" smtClean="0">
                <a:solidFill>
                  <a:schemeClr val="accent6"/>
                </a:solidFill>
              </a:rPr>
              <a:t>R</a:t>
            </a:r>
            <a:r>
              <a:rPr lang="en-US" sz="2000" b="1" baseline="-25000" dirty="0" err="1" smtClean="0">
                <a:solidFill>
                  <a:schemeClr val="accent6"/>
                </a:solidFill>
              </a:rPr>
              <a:t>s</a:t>
            </a:r>
            <a:r>
              <a:rPr lang="en-US" sz="2000" b="1" dirty="0" smtClean="0">
                <a:solidFill>
                  <a:schemeClr val="accent6"/>
                </a:solidFill>
              </a:rPr>
              <a:t> (</a:t>
            </a:r>
            <a:r>
              <a:rPr lang="en-US" sz="2000" b="1" dirty="0" err="1" smtClean="0">
                <a:solidFill>
                  <a:schemeClr val="accent6"/>
                </a:solidFill>
              </a:rPr>
              <a:t>T</a:t>
            </a:r>
            <a:r>
              <a:rPr lang="en-US" sz="2000" b="1" baseline="-25000" dirty="0" err="1" smtClean="0">
                <a:solidFill>
                  <a:schemeClr val="accent6"/>
                </a:solidFill>
              </a:rPr>
              <a:t>c</a:t>
            </a:r>
            <a:r>
              <a:rPr lang="en-US" sz="2000" b="1" dirty="0" smtClean="0">
                <a:solidFill>
                  <a:schemeClr val="accent6"/>
                </a:solidFill>
              </a:rPr>
              <a:t>/T)</a:t>
            </a:r>
            <a:endParaRPr lang="en-US" sz="2000" b="1" dirty="0">
              <a:solidFill>
                <a:schemeClr val="accent6"/>
              </a:solidFill>
            </a:endParaRPr>
          </a:p>
        </p:txBody>
      </p:sp>
      <p:sp>
        <p:nvSpPr>
          <p:cNvPr id="16" name="Textfeld 15"/>
          <p:cNvSpPr txBox="1"/>
          <p:nvPr/>
        </p:nvSpPr>
        <p:spPr>
          <a:xfrm>
            <a:off x="6633371" y="5376864"/>
            <a:ext cx="1151277" cy="400110"/>
          </a:xfrm>
          <a:prstGeom prst="rect">
            <a:avLst/>
          </a:prstGeom>
          <a:noFill/>
        </p:spPr>
        <p:txBody>
          <a:bodyPr wrap="none" rtlCol="0">
            <a:spAutoFit/>
          </a:bodyPr>
          <a:lstStyle/>
          <a:p>
            <a:r>
              <a:rPr lang="en-US" sz="2000" b="1" dirty="0" smtClean="0">
                <a:solidFill>
                  <a:schemeClr val="accent6"/>
                </a:solidFill>
              </a:rPr>
              <a:t>Q</a:t>
            </a:r>
            <a:r>
              <a:rPr lang="en-US" sz="2000" b="1" baseline="-25000" dirty="0" smtClean="0">
                <a:solidFill>
                  <a:schemeClr val="accent6"/>
                </a:solidFill>
              </a:rPr>
              <a:t>0 </a:t>
            </a:r>
            <a:r>
              <a:rPr lang="en-US" sz="2000" b="1" dirty="0" smtClean="0">
                <a:solidFill>
                  <a:schemeClr val="accent6"/>
                </a:solidFill>
              </a:rPr>
              <a:t>(</a:t>
            </a:r>
            <a:r>
              <a:rPr lang="en-US" sz="2000" b="1" dirty="0" err="1" smtClean="0">
                <a:solidFill>
                  <a:schemeClr val="accent6"/>
                </a:solidFill>
              </a:rPr>
              <a:t>E</a:t>
            </a:r>
            <a:r>
              <a:rPr lang="en-US" sz="2000" b="1" baseline="-25000" dirty="0" err="1" smtClean="0">
                <a:solidFill>
                  <a:schemeClr val="accent6"/>
                </a:solidFill>
              </a:rPr>
              <a:t>acc</a:t>
            </a:r>
            <a:r>
              <a:rPr lang="en-US" sz="2000" b="1" dirty="0" smtClean="0">
                <a:solidFill>
                  <a:schemeClr val="accent6"/>
                </a:solidFill>
              </a:rPr>
              <a:t>)</a:t>
            </a:r>
            <a:endParaRPr lang="en-US" sz="2000" b="1" dirty="0">
              <a:solidFill>
                <a:schemeClr val="accent6"/>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p:cNvSpPr>
            <a:spLocks noGrp="1" noChangeArrowheads="1"/>
          </p:cNvSpPr>
          <p:nvPr>
            <p:ph type="body" idx="1"/>
          </p:nvPr>
        </p:nvSpPr>
        <p:spPr>
          <a:xfrm>
            <a:off x="282575" y="828675"/>
            <a:ext cx="8520113" cy="5468938"/>
          </a:xfrm>
        </p:spPr>
        <p:txBody>
          <a:bodyPr/>
          <a:lstStyle/>
          <a:p>
            <a:pPr eaLnBrk="1" hangingPunct="1"/>
            <a:r>
              <a:rPr lang="en-US" dirty="0" smtClean="0"/>
              <a:t>Necessary preparation:</a:t>
            </a:r>
          </a:p>
          <a:p>
            <a:pPr lvl="1" indent="-263525" eaLnBrk="1" hangingPunct="1"/>
            <a:r>
              <a:rPr lang="en-US" dirty="0" smtClean="0"/>
              <a:t>Cavity ready (after cleanroom work)</a:t>
            </a:r>
          </a:p>
          <a:p>
            <a:pPr lvl="1" indent="-263525" eaLnBrk="1" hangingPunct="1"/>
            <a:r>
              <a:rPr lang="en-US" dirty="0" smtClean="0"/>
              <a:t>Evacuated, </a:t>
            </a:r>
            <a:r>
              <a:rPr lang="en-US" dirty="0" smtClean="0">
                <a:solidFill>
                  <a:schemeClr val="accent6"/>
                </a:solidFill>
              </a:rPr>
              <a:t>leak checked to &lt; 1x10</a:t>
            </a:r>
            <a:r>
              <a:rPr lang="en-US" baseline="30000" dirty="0" smtClean="0">
                <a:solidFill>
                  <a:schemeClr val="accent6"/>
                </a:solidFill>
              </a:rPr>
              <a:t>-10</a:t>
            </a:r>
            <a:r>
              <a:rPr lang="en-US" dirty="0" smtClean="0">
                <a:solidFill>
                  <a:schemeClr val="accent6"/>
                </a:solidFill>
              </a:rPr>
              <a:t> </a:t>
            </a:r>
            <a:r>
              <a:rPr lang="en-US" dirty="0" err="1" smtClean="0">
                <a:solidFill>
                  <a:schemeClr val="accent6"/>
                </a:solidFill>
              </a:rPr>
              <a:t>mbar·l</a:t>
            </a:r>
            <a:r>
              <a:rPr lang="en-US" dirty="0" smtClean="0">
                <a:solidFill>
                  <a:schemeClr val="accent6"/>
                </a:solidFill>
              </a:rPr>
              <a:t>/sec</a:t>
            </a:r>
            <a:r>
              <a:rPr lang="en-US" dirty="0" smtClean="0"/>
              <a:t>, </a:t>
            </a:r>
            <a:r>
              <a:rPr lang="en-US" dirty="0" smtClean="0">
                <a:solidFill>
                  <a:schemeClr val="accent6"/>
                </a:solidFill>
              </a:rPr>
              <a:t>RGA</a:t>
            </a:r>
            <a:r>
              <a:rPr lang="en-US" dirty="0" smtClean="0"/>
              <a:t> (residual gas analysis) checked</a:t>
            </a:r>
          </a:p>
          <a:p>
            <a:pPr lvl="1" indent="-263525" eaLnBrk="1" hangingPunct="1"/>
            <a:r>
              <a:rPr lang="en-US" dirty="0" smtClean="0"/>
              <a:t>Mechanical assembly to the test insert</a:t>
            </a:r>
          </a:p>
          <a:p>
            <a:pPr lvl="1" indent="-263525" eaLnBrk="1" hangingPunct="1"/>
            <a:r>
              <a:rPr lang="en-US" dirty="0" smtClean="0"/>
              <a:t>Vacuum connection, pumping, </a:t>
            </a:r>
            <a:r>
              <a:rPr lang="en-US" dirty="0" smtClean="0">
                <a:solidFill>
                  <a:schemeClr val="accent6"/>
                </a:solidFill>
              </a:rPr>
              <a:t>leak check + RGA</a:t>
            </a:r>
          </a:p>
          <a:p>
            <a:pPr lvl="1" indent="-263525" eaLnBrk="1" hangingPunct="1"/>
            <a:r>
              <a:rPr lang="en-US" dirty="0" smtClean="0"/>
              <a:t>Connection of </a:t>
            </a:r>
            <a:r>
              <a:rPr lang="en-US" dirty="0" err="1" smtClean="0"/>
              <a:t>rf</a:t>
            </a:r>
            <a:r>
              <a:rPr lang="en-US" dirty="0" smtClean="0"/>
              <a:t>-cables incl. checks (</a:t>
            </a:r>
            <a:r>
              <a:rPr lang="en-US" dirty="0" smtClean="0">
                <a:solidFill>
                  <a:schemeClr val="accent6"/>
                </a:solidFill>
              </a:rPr>
              <a:t>short circuit, time-domain reflectometer measurement</a:t>
            </a:r>
            <a:r>
              <a:rPr lang="en-US" dirty="0" smtClean="0"/>
              <a:t>)</a:t>
            </a:r>
          </a:p>
          <a:p>
            <a:pPr lvl="1" indent="-263525" eaLnBrk="1" hangingPunct="1"/>
            <a:r>
              <a:rPr lang="en-US" dirty="0" smtClean="0"/>
              <a:t>Assembly + check of diagnostics (Second Sound, temperature mapping, x-ray sensors, …)</a:t>
            </a:r>
          </a:p>
          <a:p>
            <a:pPr lvl="1" indent="-263525" eaLnBrk="1" hangingPunct="1"/>
            <a:r>
              <a:rPr lang="en-US" dirty="0" smtClean="0"/>
              <a:t>Transport to vertical cryostat</a:t>
            </a:r>
          </a:p>
        </p:txBody>
      </p:sp>
      <p:sp>
        <p:nvSpPr>
          <p:cNvPr id="21507" name="Rectangle 2"/>
          <p:cNvSpPr>
            <a:spLocks noGrp="1" noChangeArrowheads="1"/>
          </p:cNvSpPr>
          <p:nvPr>
            <p:ph type="title"/>
          </p:nvPr>
        </p:nvSpPr>
        <p:spPr/>
        <p:txBody>
          <a:bodyPr/>
          <a:lstStyle/>
          <a:p>
            <a:pPr eaLnBrk="1" hangingPunct="1"/>
            <a:r>
              <a:rPr lang="de-DE" dirty="0" err="1" smtClean="0"/>
              <a:t>Preparation</a:t>
            </a:r>
            <a:r>
              <a:rPr lang="de-DE" dirty="0" smtClean="0"/>
              <a:t> </a:t>
            </a:r>
            <a:r>
              <a:rPr lang="de-DE" dirty="0" err="1" smtClean="0"/>
              <a:t>of</a:t>
            </a:r>
            <a:r>
              <a:rPr lang="de-DE" dirty="0" smtClean="0"/>
              <a:t> </a:t>
            </a:r>
            <a:r>
              <a:rPr lang="de-DE" dirty="0" err="1" smtClean="0"/>
              <a:t>vertical</a:t>
            </a:r>
            <a:r>
              <a:rPr lang="de-DE" dirty="0" smtClean="0"/>
              <a:t> </a:t>
            </a:r>
            <a:r>
              <a:rPr lang="de-DE" dirty="0" err="1" smtClean="0"/>
              <a:t>test</a:t>
            </a:r>
            <a:endParaRPr lang="en-GB"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365125" y="0"/>
            <a:ext cx="8305800" cy="900113"/>
          </a:xfrm>
          <a:noFill/>
        </p:spPr>
        <p:txBody>
          <a:bodyPr/>
          <a:lstStyle/>
          <a:p>
            <a:r>
              <a:rPr lang="en-US" dirty="0" smtClean="0"/>
              <a:t>Vertical test insert</a:t>
            </a:r>
          </a:p>
        </p:txBody>
      </p:sp>
      <p:sp>
        <p:nvSpPr>
          <p:cNvPr id="22531" name="Rectangle 3"/>
          <p:cNvSpPr>
            <a:spLocks noGrp="1" noChangeArrowheads="1"/>
          </p:cNvSpPr>
          <p:nvPr>
            <p:ph type="body" sz="half" idx="1"/>
          </p:nvPr>
        </p:nvSpPr>
        <p:spPr>
          <a:xfrm>
            <a:off x="498475" y="989013"/>
            <a:ext cx="8305800" cy="5218112"/>
          </a:xfrm>
        </p:spPr>
        <p:txBody>
          <a:bodyPr/>
          <a:lstStyle/>
          <a:p>
            <a:pPr>
              <a:buFontTx/>
              <a:buNone/>
            </a:pPr>
            <a:endParaRPr lang="en-US" dirty="0" smtClean="0">
              <a:solidFill>
                <a:srgbClr val="FF0000"/>
              </a:solidFill>
            </a:endParaRPr>
          </a:p>
        </p:txBody>
      </p:sp>
      <p:pic>
        <p:nvPicPr>
          <p:cNvPr id="22533" name="Grafik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27650" y="750888"/>
            <a:ext cx="2640013" cy="575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G:\dysk ue\SAM_646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6291" y="3321690"/>
            <a:ext cx="3852862" cy="288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Obraz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36501" y="854128"/>
            <a:ext cx="3452442" cy="2388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Grp="1" noChangeArrowheads="1"/>
          </p:cNvSpPr>
          <p:nvPr>
            <p:ph type="body" idx="1"/>
          </p:nvPr>
        </p:nvSpPr>
        <p:spPr>
          <a:xfrm>
            <a:off x="282575" y="828675"/>
            <a:ext cx="8520113" cy="5468938"/>
          </a:xfrm>
        </p:spPr>
        <p:txBody>
          <a:bodyPr/>
          <a:lstStyle/>
          <a:p>
            <a:pPr eaLnBrk="1" hangingPunct="1"/>
            <a:r>
              <a:rPr lang="en-US" dirty="0" smtClean="0"/>
              <a:t>Preparation in vertical cryostat:</a:t>
            </a:r>
          </a:p>
          <a:p>
            <a:pPr lvl="1" indent="-263525" eaLnBrk="1" hangingPunct="1"/>
            <a:r>
              <a:rPr lang="en-US" dirty="0" smtClean="0"/>
              <a:t>Mechanical assembly of insert to cryostat</a:t>
            </a:r>
          </a:p>
          <a:p>
            <a:pPr lvl="1" indent="-263525" eaLnBrk="1" hangingPunct="1"/>
            <a:r>
              <a:rPr lang="en-US" dirty="0" smtClean="0"/>
              <a:t>Vacuum connection, pumping and leak check of connection</a:t>
            </a:r>
          </a:p>
          <a:p>
            <a:pPr lvl="1" indent="-263525" eaLnBrk="1" hangingPunct="1"/>
            <a:r>
              <a:rPr lang="en-US" dirty="0" smtClean="0"/>
              <a:t>Connection of </a:t>
            </a:r>
            <a:r>
              <a:rPr lang="en-US" dirty="0" err="1" smtClean="0"/>
              <a:t>rf</a:t>
            </a:r>
            <a:r>
              <a:rPr lang="en-US" dirty="0" smtClean="0"/>
              <a:t>-cables, diagnostics, </a:t>
            </a:r>
            <a:r>
              <a:rPr lang="en-US" dirty="0" err="1" smtClean="0"/>
              <a:t>cryo</a:t>
            </a:r>
            <a:r>
              <a:rPr lang="en-US" dirty="0" smtClean="0"/>
              <a:t> sensors, etc. incl. check</a:t>
            </a:r>
          </a:p>
          <a:p>
            <a:pPr lvl="1" indent="-263525" eaLnBrk="1" hangingPunct="1"/>
            <a:r>
              <a:rPr lang="en-US" dirty="0" smtClean="0"/>
              <a:t>Cool down to 4.2 K / 2 K(maybe after </a:t>
            </a:r>
            <a:r>
              <a:rPr lang="en-US" dirty="0" smtClean="0">
                <a:solidFill>
                  <a:schemeClr val="accent6"/>
                </a:solidFill>
              </a:rPr>
              <a:t>holding at 100K</a:t>
            </a:r>
            <a:r>
              <a:rPr lang="en-US" dirty="0" smtClean="0"/>
              <a:t>)</a:t>
            </a:r>
          </a:p>
          <a:p>
            <a:pPr lvl="1" indent="-263525" eaLnBrk="1" hangingPunct="1"/>
            <a:r>
              <a:rPr lang="en-US" dirty="0" smtClean="0"/>
              <a:t>Preparation of interlock systems</a:t>
            </a:r>
          </a:p>
          <a:p>
            <a:pPr eaLnBrk="1" hangingPunct="1"/>
            <a:r>
              <a:rPr lang="en-US" dirty="0" smtClean="0"/>
              <a:t>RF test:</a:t>
            </a:r>
          </a:p>
          <a:p>
            <a:pPr lvl="1" indent="-263525" eaLnBrk="1" hangingPunct="1"/>
            <a:r>
              <a:rPr lang="en-US" dirty="0" smtClean="0">
                <a:solidFill>
                  <a:schemeClr val="accent6"/>
                </a:solidFill>
              </a:rPr>
              <a:t>RF-cable calibration</a:t>
            </a:r>
          </a:p>
          <a:p>
            <a:pPr lvl="1" indent="-263525" eaLnBrk="1" hangingPunct="1"/>
            <a:r>
              <a:rPr lang="en-US" i="1" dirty="0" smtClean="0"/>
              <a:t>Optional:</a:t>
            </a:r>
            <a:r>
              <a:rPr lang="en-US" dirty="0" smtClean="0"/>
              <a:t> Measurement of </a:t>
            </a:r>
            <a:r>
              <a:rPr lang="en-US" dirty="0" smtClean="0">
                <a:solidFill>
                  <a:schemeClr val="accent6"/>
                </a:solidFill>
              </a:rPr>
              <a:t>Q</a:t>
            </a:r>
            <a:r>
              <a:rPr lang="en-US" baseline="-25000" dirty="0" smtClean="0">
                <a:solidFill>
                  <a:schemeClr val="accent6"/>
                </a:solidFill>
              </a:rPr>
              <a:t>0</a:t>
            </a:r>
            <a:r>
              <a:rPr lang="en-US" dirty="0" smtClean="0">
                <a:solidFill>
                  <a:schemeClr val="accent6"/>
                </a:solidFill>
              </a:rPr>
              <a:t>(T)</a:t>
            </a:r>
            <a:r>
              <a:rPr lang="en-US" dirty="0" smtClean="0"/>
              <a:t> from 4.2K to ≤ 2K</a:t>
            </a:r>
          </a:p>
          <a:p>
            <a:pPr lvl="1" indent="-263525" eaLnBrk="1" hangingPunct="1"/>
            <a:r>
              <a:rPr lang="en-US" dirty="0" smtClean="0"/>
              <a:t>Measurement of </a:t>
            </a:r>
            <a:r>
              <a:rPr lang="en-US" dirty="0" smtClean="0">
                <a:solidFill>
                  <a:schemeClr val="accent6"/>
                </a:solidFill>
              </a:rPr>
              <a:t>Q</a:t>
            </a:r>
            <a:r>
              <a:rPr lang="en-US" baseline="-25000" dirty="0" smtClean="0">
                <a:solidFill>
                  <a:schemeClr val="accent6"/>
                </a:solidFill>
              </a:rPr>
              <a:t>0</a:t>
            </a:r>
            <a:r>
              <a:rPr lang="en-US" dirty="0" smtClean="0">
                <a:solidFill>
                  <a:schemeClr val="accent6"/>
                </a:solidFill>
              </a:rPr>
              <a:t>(</a:t>
            </a:r>
            <a:r>
              <a:rPr lang="en-US" dirty="0" err="1" smtClean="0">
                <a:solidFill>
                  <a:schemeClr val="accent6"/>
                </a:solidFill>
              </a:rPr>
              <a:t>E</a:t>
            </a:r>
            <a:r>
              <a:rPr lang="en-US" baseline="-25000" dirty="0" err="1" smtClean="0">
                <a:solidFill>
                  <a:schemeClr val="accent6"/>
                </a:solidFill>
              </a:rPr>
              <a:t>acc</a:t>
            </a:r>
            <a:r>
              <a:rPr lang="en-US" dirty="0" smtClean="0">
                <a:solidFill>
                  <a:schemeClr val="accent6"/>
                </a:solidFill>
              </a:rPr>
              <a:t>)</a:t>
            </a:r>
          </a:p>
          <a:p>
            <a:pPr lvl="1" indent="-263525" eaLnBrk="1" hangingPunct="1"/>
            <a:r>
              <a:rPr lang="en-US" i="1" dirty="0" smtClean="0"/>
              <a:t>Optional:	</a:t>
            </a:r>
            <a:r>
              <a:rPr lang="en-US" dirty="0" smtClean="0">
                <a:solidFill>
                  <a:schemeClr val="accent6"/>
                </a:solidFill>
              </a:rPr>
              <a:t>Q</a:t>
            </a:r>
            <a:r>
              <a:rPr lang="en-US" baseline="-25000" dirty="0" smtClean="0">
                <a:solidFill>
                  <a:schemeClr val="accent6"/>
                </a:solidFill>
              </a:rPr>
              <a:t>0</a:t>
            </a:r>
            <a:r>
              <a:rPr lang="en-US" dirty="0" smtClean="0">
                <a:solidFill>
                  <a:schemeClr val="accent6"/>
                </a:solidFill>
              </a:rPr>
              <a:t>(</a:t>
            </a:r>
            <a:r>
              <a:rPr lang="en-US" dirty="0" err="1" smtClean="0">
                <a:solidFill>
                  <a:schemeClr val="accent6"/>
                </a:solidFill>
              </a:rPr>
              <a:t>E</a:t>
            </a:r>
            <a:r>
              <a:rPr lang="en-US" baseline="-25000" dirty="0" err="1" smtClean="0">
                <a:solidFill>
                  <a:schemeClr val="accent6"/>
                </a:solidFill>
              </a:rPr>
              <a:t>acc</a:t>
            </a:r>
            <a:r>
              <a:rPr lang="en-US" dirty="0" smtClean="0">
                <a:solidFill>
                  <a:schemeClr val="accent6"/>
                </a:solidFill>
              </a:rPr>
              <a:t>) at various temperatures</a:t>
            </a:r>
            <a:br>
              <a:rPr lang="en-US" dirty="0" smtClean="0">
                <a:solidFill>
                  <a:schemeClr val="accent6"/>
                </a:solidFill>
              </a:rPr>
            </a:br>
            <a:r>
              <a:rPr lang="en-US" dirty="0" smtClean="0">
                <a:solidFill>
                  <a:schemeClr val="accent6"/>
                </a:solidFill>
              </a:rPr>
              <a:t>		Q</a:t>
            </a:r>
            <a:r>
              <a:rPr lang="en-US" baseline="-25000" dirty="0" smtClean="0">
                <a:solidFill>
                  <a:schemeClr val="accent6"/>
                </a:solidFill>
              </a:rPr>
              <a:t>0</a:t>
            </a:r>
            <a:r>
              <a:rPr lang="en-US" dirty="0" smtClean="0">
                <a:solidFill>
                  <a:schemeClr val="accent6"/>
                </a:solidFill>
              </a:rPr>
              <a:t>(</a:t>
            </a:r>
            <a:r>
              <a:rPr lang="en-US" dirty="0" err="1" smtClean="0">
                <a:solidFill>
                  <a:schemeClr val="accent6"/>
                </a:solidFill>
              </a:rPr>
              <a:t>E</a:t>
            </a:r>
            <a:r>
              <a:rPr lang="en-US" baseline="-25000" dirty="0" err="1" smtClean="0">
                <a:solidFill>
                  <a:schemeClr val="accent6"/>
                </a:solidFill>
              </a:rPr>
              <a:t>acc</a:t>
            </a:r>
            <a:r>
              <a:rPr lang="en-US" dirty="0" smtClean="0">
                <a:solidFill>
                  <a:schemeClr val="accent6"/>
                </a:solidFill>
              </a:rPr>
              <a:t>) in passband/higher modes</a:t>
            </a:r>
            <a:r>
              <a:rPr lang="en-US" dirty="0" smtClean="0"/>
              <a:t/>
            </a:r>
            <a:br>
              <a:rPr lang="en-US" dirty="0" smtClean="0"/>
            </a:br>
            <a:r>
              <a:rPr lang="en-US" dirty="0" smtClean="0"/>
              <a:t>		Diagnostics: </a:t>
            </a:r>
            <a:r>
              <a:rPr lang="en-US" dirty="0" smtClean="0">
                <a:solidFill>
                  <a:schemeClr val="accent6"/>
                </a:solidFill>
              </a:rPr>
              <a:t>T-mapping, Second Sound, x-ray analysis, …</a:t>
            </a:r>
            <a:br>
              <a:rPr lang="en-US" dirty="0" smtClean="0">
                <a:solidFill>
                  <a:schemeClr val="accent6"/>
                </a:solidFill>
              </a:rPr>
            </a:br>
            <a:r>
              <a:rPr lang="en-US" dirty="0" smtClean="0">
                <a:solidFill>
                  <a:schemeClr val="accent6"/>
                </a:solidFill>
              </a:rPr>
              <a:t>		f</a:t>
            </a:r>
            <a:r>
              <a:rPr lang="en-US" baseline="-25000" dirty="0" smtClean="0">
                <a:solidFill>
                  <a:schemeClr val="accent6"/>
                </a:solidFill>
              </a:rPr>
              <a:t>0</a:t>
            </a:r>
            <a:r>
              <a:rPr lang="en-US" dirty="0" smtClean="0">
                <a:solidFill>
                  <a:schemeClr val="accent6"/>
                </a:solidFill>
              </a:rPr>
              <a:t>(T) from &gt;T</a:t>
            </a:r>
            <a:r>
              <a:rPr lang="en-US" baseline="-25000" dirty="0" smtClean="0">
                <a:solidFill>
                  <a:schemeClr val="accent6"/>
                </a:solidFill>
              </a:rPr>
              <a:t>c</a:t>
            </a:r>
            <a:r>
              <a:rPr lang="en-US" dirty="0">
                <a:solidFill>
                  <a:schemeClr val="accent6"/>
                </a:solidFill>
              </a:rPr>
              <a:t> to ≤ 2K</a:t>
            </a:r>
          </a:p>
          <a:p>
            <a:pPr lvl="1" indent="-263525" eaLnBrk="1" hangingPunct="1"/>
            <a:endParaRPr lang="en-US" dirty="0" smtClean="0">
              <a:solidFill>
                <a:schemeClr val="accent6"/>
              </a:solidFill>
            </a:endParaRPr>
          </a:p>
          <a:p>
            <a:pPr eaLnBrk="1" hangingPunct="1"/>
            <a:endParaRPr lang="en-US" dirty="0" smtClean="0"/>
          </a:p>
          <a:p>
            <a:pPr lvl="1" indent="-263525" eaLnBrk="1" hangingPunct="1"/>
            <a:endParaRPr lang="en-US" dirty="0" smtClean="0"/>
          </a:p>
        </p:txBody>
      </p:sp>
      <p:sp>
        <p:nvSpPr>
          <p:cNvPr id="23555" name="Rectangle 2"/>
          <p:cNvSpPr>
            <a:spLocks noGrp="1" noChangeArrowheads="1"/>
          </p:cNvSpPr>
          <p:nvPr>
            <p:ph type="title"/>
          </p:nvPr>
        </p:nvSpPr>
        <p:spPr/>
        <p:txBody>
          <a:bodyPr/>
          <a:lstStyle/>
          <a:p>
            <a:pPr eaLnBrk="1" hangingPunct="1"/>
            <a:r>
              <a:rPr lang="de-DE" dirty="0" err="1" smtClean="0"/>
              <a:t>Preparation</a:t>
            </a:r>
            <a:r>
              <a:rPr lang="de-DE" dirty="0" smtClean="0"/>
              <a:t> </a:t>
            </a:r>
            <a:r>
              <a:rPr lang="de-DE" dirty="0" err="1" smtClean="0"/>
              <a:t>of</a:t>
            </a:r>
            <a:r>
              <a:rPr lang="de-DE" dirty="0" smtClean="0"/>
              <a:t> </a:t>
            </a:r>
            <a:r>
              <a:rPr lang="de-DE" dirty="0" err="1" smtClean="0"/>
              <a:t>vertical</a:t>
            </a:r>
            <a:r>
              <a:rPr lang="de-DE" dirty="0" smtClean="0"/>
              <a:t> </a:t>
            </a:r>
            <a:r>
              <a:rPr lang="de-DE" dirty="0" err="1" smtClean="0"/>
              <a:t>test</a:t>
            </a:r>
            <a:r>
              <a:rPr lang="de-DE" dirty="0" smtClean="0"/>
              <a:t> II</a:t>
            </a:r>
            <a:endParaRPr lang="en-GB"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Grp="1" noChangeArrowheads="1"/>
          </p:cNvSpPr>
          <p:nvPr>
            <p:ph type="body" idx="1"/>
          </p:nvPr>
        </p:nvSpPr>
        <p:spPr>
          <a:xfrm>
            <a:off x="282575" y="828675"/>
            <a:ext cx="8520113" cy="5468938"/>
          </a:xfrm>
        </p:spPr>
        <p:txBody>
          <a:bodyPr/>
          <a:lstStyle/>
          <a:p>
            <a:pPr eaLnBrk="1" hangingPunct="1"/>
            <a:endParaRPr lang="en-US" dirty="0" smtClean="0"/>
          </a:p>
        </p:txBody>
      </p:sp>
      <p:sp>
        <p:nvSpPr>
          <p:cNvPr id="23555" name="Rectangle 2"/>
          <p:cNvSpPr>
            <a:spLocks noGrp="1" noChangeArrowheads="1"/>
          </p:cNvSpPr>
          <p:nvPr>
            <p:ph type="title"/>
          </p:nvPr>
        </p:nvSpPr>
        <p:spPr/>
        <p:txBody>
          <a:bodyPr/>
          <a:lstStyle/>
          <a:p>
            <a:pPr eaLnBrk="1" hangingPunct="1"/>
            <a:r>
              <a:rPr lang="de-DE" dirty="0" err="1" smtClean="0"/>
              <a:t>Vertical</a:t>
            </a:r>
            <a:r>
              <a:rPr lang="de-DE" dirty="0" smtClean="0"/>
              <a:t>  </a:t>
            </a:r>
            <a:r>
              <a:rPr lang="de-DE" dirty="0" err="1" smtClean="0"/>
              <a:t>test</a:t>
            </a:r>
            <a:r>
              <a:rPr lang="de-DE" dirty="0" smtClean="0"/>
              <a:t> </a:t>
            </a:r>
            <a:r>
              <a:rPr lang="de-DE" dirty="0" err="1" smtClean="0"/>
              <a:t>insert</a:t>
            </a:r>
            <a:r>
              <a:rPr lang="de-DE" dirty="0" smtClean="0"/>
              <a:t> II</a:t>
            </a:r>
            <a:endParaRPr lang="en-GB" dirty="0" smtClean="0"/>
          </a:p>
        </p:txBody>
      </p:sp>
      <p:pic>
        <p:nvPicPr>
          <p:cNvPr id="2" name="Grafik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6538" y="1687399"/>
            <a:ext cx="4320000" cy="3635205"/>
          </a:xfrm>
          <a:prstGeom prst="rect">
            <a:avLst/>
          </a:prstGeom>
        </p:spPr>
      </p:pic>
      <p:pic>
        <p:nvPicPr>
          <p:cNvPr id="3"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51360" y="367434"/>
            <a:ext cx="4320000" cy="6476190"/>
          </a:xfrm>
          <a:prstGeom prst="rect">
            <a:avLst/>
          </a:prstGeom>
        </p:spPr>
      </p:pic>
    </p:spTree>
    <p:extLst>
      <p:ext uri="{BB962C8B-B14F-4D97-AF65-F5344CB8AC3E}">
        <p14:creationId xmlns:p14="http://schemas.microsoft.com/office/powerpoint/2010/main" val="6777964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de-DE" dirty="0" err="1" smtClean="0"/>
              <a:t>Reminder</a:t>
            </a:r>
            <a:r>
              <a:rPr lang="de-DE" dirty="0" smtClean="0"/>
              <a:t>: Basic Relations</a:t>
            </a:r>
            <a:endParaRPr lang="en-GB" dirty="0" smtClean="0"/>
          </a:p>
        </p:txBody>
      </p:sp>
      <mc:AlternateContent xmlns:mc="http://schemas.openxmlformats.org/markup-compatibility/2006" xmlns:a14="http://schemas.microsoft.com/office/drawing/2010/main">
        <mc:Choice Requires="a14">
          <p:sp>
            <p:nvSpPr>
              <p:cNvPr id="4" name="Rectangle 3"/>
              <p:cNvSpPr txBox="1">
                <a:spLocks noChangeArrowheads="1"/>
              </p:cNvSpPr>
              <p:nvPr/>
            </p:nvSpPr>
            <p:spPr bwMode="auto">
              <a:xfrm>
                <a:off x="282575" y="828675"/>
                <a:ext cx="8520113" cy="5468938"/>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30" tIns="45715" rIns="91430" bIns="45715" numCol="1" anchor="t" anchorCtr="0" compatLnSpc="1">
                <a:prstTxWarp prst="textNoShape">
                  <a:avLst/>
                </a:prstTxWarp>
              </a:bodyPr>
              <a:lstStyle>
                <a:lvl1pPr marL="263525" indent="-263525" algn="l" rtl="0" eaLnBrk="0" fontAlgn="base" hangingPunct="0">
                  <a:spcBef>
                    <a:spcPct val="0"/>
                  </a:spcBef>
                  <a:spcAft>
                    <a:spcPct val="50000"/>
                  </a:spcAft>
                  <a:buClr>
                    <a:srgbClr val="F28E00"/>
                  </a:buClr>
                  <a:buFont typeface="Arial Black" pitchFamily="34" charset="0"/>
                  <a:buChar char="&gt;"/>
                  <a:defRPr sz="2000">
                    <a:solidFill>
                      <a:schemeClr val="tx1"/>
                    </a:solidFill>
                    <a:latin typeface="+mn-lt"/>
                    <a:ea typeface="+mn-ea"/>
                    <a:cs typeface="+mn-cs"/>
                  </a:defRPr>
                </a:lvl1pPr>
                <a:lvl2pPr marL="627063" indent="-182563" algn="l" rtl="0" eaLnBrk="0" fontAlgn="base" hangingPunct="0">
                  <a:spcBef>
                    <a:spcPct val="0"/>
                  </a:spcBef>
                  <a:spcAft>
                    <a:spcPct val="50000"/>
                  </a:spcAft>
                  <a:buClr>
                    <a:schemeClr val="bg2"/>
                  </a:buClr>
                  <a:buFont typeface="Wingdings" pitchFamily="2" charset="2"/>
                  <a:buChar char="§"/>
                  <a:defRPr sz="1800" baseline="0">
                    <a:solidFill>
                      <a:schemeClr val="tx1"/>
                    </a:solidFill>
                    <a:latin typeface="+mn-lt"/>
                  </a:defRPr>
                </a:lvl2pPr>
                <a:lvl3pPr marL="1235075" indent="-227013" algn="l" rtl="0" eaLnBrk="0" fontAlgn="base" hangingPunct="0">
                  <a:spcBef>
                    <a:spcPct val="0"/>
                  </a:spcBef>
                  <a:spcAft>
                    <a:spcPct val="0"/>
                  </a:spcAft>
                  <a:buClr>
                    <a:srgbClr val="FF9900"/>
                  </a:buClr>
                  <a:buFont typeface="Arial Black" pitchFamily="34" charset="0"/>
                  <a:defRPr sz="1200">
                    <a:solidFill>
                      <a:schemeClr val="tx1"/>
                    </a:solidFill>
                    <a:latin typeface="+mn-lt"/>
                  </a:defRPr>
                </a:lvl3pPr>
                <a:lvl4pPr marL="1643063" indent="-227013" algn="l" rtl="0" eaLnBrk="0" fontAlgn="base" hangingPunct="0">
                  <a:spcBef>
                    <a:spcPct val="0"/>
                  </a:spcBef>
                  <a:spcAft>
                    <a:spcPct val="0"/>
                  </a:spcAft>
                  <a:buFont typeface="Wingdings" pitchFamily="2" charset="2"/>
                  <a:buChar char="§"/>
                  <a:defRPr sz="1400">
                    <a:solidFill>
                      <a:schemeClr val="tx1"/>
                    </a:solidFill>
                    <a:latin typeface="+mn-lt"/>
                  </a:defRPr>
                </a:lvl4pPr>
                <a:lvl5pPr marL="2055813" indent="-227013" algn="l" rtl="0" eaLnBrk="0" fontAlgn="base" hangingPunct="0">
                  <a:spcBef>
                    <a:spcPct val="20000"/>
                  </a:spcBef>
                  <a:spcAft>
                    <a:spcPct val="0"/>
                  </a:spcAft>
                  <a:defRPr sz="2000">
                    <a:solidFill>
                      <a:schemeClr val="tx1"/>
                    </a:solidFill>
                    <a:latin typeface="+mn-lt"/>
                  </a:defRPr>
                </a:lvl5pPr>
                <a:lvl6pPr marL="2514340" indent="-228577" algn="l" rtl="0" fontAlgn="base">
                  <a:spcBef>
                    <a:spcPct val="20000"/>
                  </a:spcBef>
                  <a:spcAft>
                    <a:spcPct val="0"/>
                  </a:spcAft>
                  <a:defRPr sz="2000">
                    <a:solidFill>
                      <a:schemeClr val="tx1"/>
                    </a:solidFill>
                    <a:latin typeface="+mn-lt"/>
                  </a:defRPr>
                </a:lvl6pPr>
                <a:lvl7pPr marL="2971492" indent="-228577" algn="l" rtl="0" fontAlgn="base">
                  <a:spcBef>
                    <a:spcPct val="20000"/>
                  </a:spcBef>
                  <a:spcAft>
                    <a:spcPct val="0"/>
                  </a:spcAft>
                  <a:defRPr sz="2000">
                    <a:solidFill>
                      <a:schemeClr val="tx1"/>
                    </a:solidFill>
                    <a:latin typeface="+mn-lt"/>
                  </a:defRPr>
                </a:lvl7pPr>
                <a:lvl8pPr marL="3428645" indent="-228577" algn="l" rtl="0" fontAlgn="base">
                  <a:spcBef>
                    <a:spcPct val="20000"/>
                  </a:spcBef>
                  <a:spcAft>
                    <a:spcPct val="0"/>
                  </a:spcAft>
                  <a:defRPr sz="2000">
                    <a:solidFill>
                      <a:schemeClr val="tx1"/>
                    </a:solidFill>
                    <a:latin typeface="+mn-lt"/>
                  </a:defRPr>
                </a:lvl8pPr>
                <a:lvl9pPr marL="3885797" indent="-228577" algn="l" rtl="0" fontAlgn="base">
                  <a:spcBef>
                    <a:spcPct val="20000"/>
                  </a:spcBef>
                  <a:spcAft>
                    <a:spcPct val="0"/>
                  </a:spcAft>
                  <a:defRPr sz="2000">
                    <a:solidFill>
                      <a:schemeClr val="tx1"/>
                    </a:solidFill>
                    <a:latin typeface="+mn-lt"/>
                  </a:defRPr>
                </a:lvl9pPr>
              </a:lstStyle>
              <a:p>
                <a:pPr eaLnBrk="1" hangingPunct="1"/>
                <a:r>
                  <a:rPr lang="en-US" dirty="0" smtClean="0"/>
                  <a:t>Quality factor Q</a:t>
                </a:r>
                <a:r>
                  <a:rPr lang="en-US" baseline="-25000" dirty="0" smtClean="0"/>
                  <a:t>0</a:t>
                </a:r>
                <a:r>
                  <a:rPr lang="en-US" dirty="0" smtClean="0"/>
                  <a:t>:		</a:t>
                </a:r>
                <a14:m>
                  <m:oMath xmlns:m="http://schemas.openxmlformats.org/officeDocument/2006/math">
                    <m:sSub>
                      <m:sSubPr>
                        <m:ctrlPr>
                          <a:rPr lang="de-DE" sz="2400" b="0" i="1" smtClean="0">
                            <a:latin typeface="Cambria Math"/>
                          </a:rPr>
                        </m:ctrlPr>
                      </m:sSubPr>
                      <m:e>
                        <m:r>
                          <a:rPr lang="de-DE" sz="2400" b="0" i="1" smtClean="0">
                            <a:latin typeface="Cambria Math"/>
                          </a:rPr>
                          <m:t>𝑄</m:t>
                        </m:r>
                      </m:e>
                      <m:sub>
                        <m:r>
                          <a:rPr lang="de-DE" sz="2400" b="0" i="1" smtClean="0">
                            <a:latin typeface="Cambria Math"/>
                          </a:rPr>
                          <m:t>0</m:t>
                        </m:r>
                      </m:sub>
                    </m:sSub>
                    <m:r>
                      <a:rPr lang="de-DE" sz="2400" b="0" i="1" smtClean="0">
                        <a:latin typeface="Cambria Math"/>
                      </a:rPr>
                      <m:t>=</m:t>
                    </m:r>
                    <m:f>
                      <m:fPr>
                        <m:ctrlPr>
                          <a:rPr lang="de-DE" sz="2400" b="0" i="1" smtClean="0">
                            <a:latin typeface="Cambria Math"/>
                          </a:rPr>
                        </m:ctrlPr>
                      </m:fPr>
                      <m:num>
                        <m:r>
                          <a:rPr lang="de-DE" sz="2400" b="0" i="1" smtClean="0">
                            <a:latin typeface="Cambria Math"/>
                            <a:ea typeface="Cambria Math"/>
                          </a:rPr>
                          <m:t>𝜔</m:t>
                        </m:r>
                        <m:r>
                          <a:rPr lang="de-DE" sz="2400" b="0" i="1" smtClean="0">
                            <a:latin typeface="Cambria Math"/>
                            <a:ea typeface="Cambria Math"/>
                          </a:rPr>
                          <m:t>𝑊</m:t>
                        </m:r>
                      </m:num>
                      <m:den>
                        <m:sSub>
                          <m:sSubPr>
                            <m:ctrlPr>
                              <a:rPr lang="de-DE" sz="2400" b="0" i="1" smtClean="0">
                                <a:latin typeface="Cambria Math"/>
                              </a:rPr>
                            </m:ctrlPr>
                          </m:sSubPr>
                          <m:e>
                            <m:r>
                              <a:rPr lang="de-DE" sz="2400" b="0" i="1" smtClean="0">
                                <a:latin typeface="Cambria Math"/>
                              </a:rPr>
                              <m:t>𝑃</m:t>
                            </m:r>
                          </m:e>
                          <m:sub>
                            <m:r>
                              <a:rPr lang="de-DE" sz="2400" b="0" i="1" smtClean="0">
                                <a:latin typeface="Cambria Math"/>
                              </a:rPr>
                              <m:t>𝑑𝑖𝑠𝑠</m:t>
                            </m:r>
                          </m:sub>
                        </m:sSub>
                      </m:den>
                    </m:f>
                  </m:oMath>
                </a14:m>
                <a:r>
                  <a:rPr lang="en-US" dirty="0" smtClean="0"/>
                  <a:t>	W: stored energy</a:t>
                </a:r>
                <a:br>
                  <a:rPr lang="en-US" dirty="0" smtClean="0"/>
                </a:br>
                <a:r>
                  <a:rPr lang="en-US" dirty="0" smtClean="0"/>
                  <a:t>						</a:t>
                </a:r>
                <a:r>
                  <a:rPr lang="en-US" dirty="0" err="1" smtClean="0"/>
                  <a:t>P</a:t>
                </a:r>
                <a:r>
                  <a:rPr lang="en-US" baseline="-25000" dirty="0" err="1" smtClean="0"/>
                  <a:t>diss</a:t>
                </a:r>
                <a:r>
                  <a:rPr lang="en-US" dirty="0" smtClean="0"/>
                  <a:t>:  dissipated power</a:t>
                </a:r>
                <a:br>
                  <a:rPr lang="en-US" dirty="0" smtClean="0"/>
                </a:br>
                <a:r>
                  <a:rPr lang="en-US" dirty="0" smtClean="0"/>
                  <a:t>				</a:t>
                </a:r>
                <a:br>
                  <a:rPr lang="en-US" dirty="0" smtClean="0"/>
                </a:br>
                <a:r>
                  <a:rPr lang="en-US" dirty="0" smtClean="0"/>
                  <a:t>				</a:t>
                </a:r>
                <a:r>
                  <a:rPr lang="de-DE" sz="2400" dirty="0"/>
                  <a:t> </a:t>
                </a:r>
                <a14:m>
                  <m:oMath xmlns:m="http://schemas.openxmlformats.org/officeDocument/2006/math">
                    <m:sSub>
                      <m:sSubPr>
                        <m:ctrlPr>
                          <a:rPr lang="de-DE" sz="2400" i="1">
                            <a:latin typeface="Cambria Math"/>
                          </a:rPr>
                        </m:ctrlPr>
                      </m:sSubPr>
                      <m:e>
                        <m:r>
                          <a:rPr lang="de-DE" sz="2400" i="1">
                            <a:latin typeface="Cambria Math"/>
                          </a:rPr>
                          <m:t>𝑄</m:t>
                        </m:r>
                      </m:e>
                      <m:sub>
                        <m:r>
                          <a:rPr lang="de-DE" sz="2400" i="1">
                            <a:latin typeface="Cambria Math"/>
                          </a:rPr>
                          <m:t>0</m:t>
                        </m:r>
                      </m:sub>
                    </m:sSub>
                    <m:r>
                      <a:rPr lang="de-DE" sz="2400" i="1">
                        <a:latin typeface="Cambria Math"/>
                      </a:rPr>
                      <m:t>=</m:t>
                    </m:r>
                    <m:f>
                      <m:fPr>
                        <m:ctrlPr>
                          <a:rPr lang="de-DE" sz="2400" i="1">
                            <a:latin typeface="Cambria Math"/>
                          </a:rPr>
                        </m:ctrlPr>
                      </m:fPr>
                      <m:num>
                        <m:r>
                          <a:rPr lang="de-DE" sz="2400" b="0" i="1" smtClean="0">
                            <a:latin typeface="Cambria Math"/>
                          </a:rPr>
                          <m:t>𝐺</m:t>
                        </m:r>
                      </m:num>
                      <m:den>
                        <m:sSub>
                          <m:sSubPr>
                            <m:ctrlPr>
                              <a:rPr lang="de-DE" sz="2400" i="1">
                                <a:latin typeface="Cambria Math"/>
                              </a:rPr>
                            </m:ctrlPr>
                          </m:sSubPr>
                          <m:e>
                            <m:r>
                              <a:rPr lang="de-DE" sz="2400" b="0" i="1" smtClean="0">
                                <a:latin typeface="Cambria Math"/>
                              </a:rPr>
                              <m:t>𝑅</m:t>
                            </m:r>
                          </m:e>
                          <m:sub>
                            <m:r>
                              <a:rPr lang="de-DE" sz="2400" b="0" i="1" smtClean="0">
                                <a:latin typeface="Cambria Math"/>
                              </a:rPr>
                              <m:t>𝑠</m:t>
                            </m:r>
                          </m:sub>
                        </m:sSub>
                      </m:den>
                    </m:f>
                  </m:oMath>
                </a14:m>
                <a:r>
                  <a:rPr lang="en-US" sz="2400" dirty="0" smtClean="0"/>
                  <a:t> </a:t>
                </a:r>
                <a:r>
                  <a:rPr lang="en-US" dirty="0" smtClean="0"/>
                  <a:t>	G: geometry factor</a:t>
                </a:r>
              </a:p>
              <a:p>
                <a:pPr eaLnBrk="1" hangingPunct="1"/>
                <a:endParaRPr lang="en-US" dirty="0"/>
              </a:p>
              <a:p>
                <a:pPr eaLnBrk="1" hangingPunct="1"/>
                <a:r>
                  <a:rPr lang="en-US" dirty="0" smtClean="0"/>
                  <a:t>Accelerating gradient </a:t>
                </a:r>
                <a:r>
                  <a:rPr lang="en-US" dirty="0" err="1" smtClean="0"/>
                  <a:t>E</a:t>
                </a:r>
                <a:r>
                  <a:rPr lang="en-US" baseline="-25000" dirty="0" err="1" smtClean="0"/>
                  <a:t>acc</a:t>
                </a:r>
                <a:r>
                  <a:rPr lang="en-US" dirty="0" smtClean="0"/>
                  <a:t>:	</a:t>
                </a:r>
                <a14:m>
                  <m:oMath xmlns:m="http://schemas.openxmlformats.org/officeDocument/2006/math">
                    <m:sSub>
                      <m:sSubPr>
                        <m:ctrlPr>
                          <a:rPr lang="en-US" sz="2400" i="1" smtClean="0">
                            <a:latin typeface="Cambria Math"/>
                          </a:rPr>
                        </m:ctrlPr>
                      </m:sSubPr>
                      <m:e>
                        <m:r>
                          <a:rPr lang="de-DE" sz="2400" b="0" i="1" smtClean="0">
                            <a:latin typeface="Cambria Math"/>
                          </a:rPr>
                          <m:t>𝐸</m:t>
                        </m:r>
                      </m:e>
                      <m:sub>
                        <m:r>
                          <a:rPr lang="de-DE" sz="2400" b="0" i="1" smtClean="0">
                            <a:latin typeface="Cambria Math"/>
                          </a:rPr>
                          <m:t>𝑎𝑐𝑐</m:t>
                        </m:r>
                      </m:sub>
                    </m:sSub>
                    <m:r>
                      <a:rPr lang="de-DE" sz="2400" b="0" i="1" smtClean="0">
                        <a:latin typeface="Cambria Math"/>
                      </a:rPr>
                      <m:t>= </m:t>
                    </m:r>
                    <m:f>
                      <m:fPr>
                        <m:ctrlPr>
                          <a:rPr lang="de-DE" sz="2400" b="0" i="1" smtClean="0">
                            <a:latin typeface="Cambria Math"/>
                          </a:rPr>
                        </m:ctrlPr>
                      </m:fPr>
                      <m:num>
                        <m:rad>
                          <m:radPr>
                            <m:degHide m:val="on"/>
                            <m:ctrlPr>
                              <a:rPr lang="de-DE" sz="2400" b="0" i="1" smtClean="0">
                                <a:latin typeface="Cambria Math"/>
                              </a:rPr>
                            </m:ctrlPr>
                          </m:radPr>
                          <m:deg/>
                          <m:e>
                            <m:f>
                              <m:fPr>
                                <m:type m:val="skw"/>
                                <m:ctrlPr>
                                  <a:rPr lang="de-DE" sz="2400" b="0" i="1" smtClean="0">
                                    <a:latin typeface="Cambria Math"/>
                                  </a:rPr>
                                </m:ctrlPr>
                              </m:fPr>
                              <m:num>
                                <m:r>
                                  <a:rPr lang="de-DE" sz="2400" b="0" i="1" smtClean="0">
                                    <a:latin typeface="Cambria Math"/>
                                  </a:rPr>
                                  <m:t>𝑅</m:t>
                                </m:r>
                              </m:num>
                              <m:den>
                                <m:r>
                                  <a:rPr lang="de-DE" sz="2400" b="0" i="1" smtClean="0">
                                    <a:latin typeface="Cambria Math"/>
                                  </a:rPr>
                                  <m:t>𝑄</m:t>
                                </m:r>
                              </m:den>
                            </m:f>
                            <m:r>
                              <a:rPr lang="de-DE" sz="2400" b="0" i="1" smtClean="0">
                                <a:latin typeface="Cambria Math"/>
                                <a:ea typeface="Cambria Math"/>
                              </a:rPr>
                              <m:t>∙</m:t>
                            </m:r>
                            <m:sSub>
                              <m:sSubPr>
                                <m:ctrlPr>
                                  <a:rPr lang="de-DE" sz="2400" b="0" i="1" smtClean="0">
                                    <a:latin typeface="Cambria Math"/>
                                    <a:ea typeface="Cambria Math"/>
                                  </a:rPr>
                                </m:ctrlPr>
                              </m:sSubPr>
                              <m:e>
                                <m:r>
                                  <a:rPr lang="de-DE" sz="2400" b="0" i="1" smtClean="0">
                                    <a:latin typeface="Cambria Math"/>
                                    <a:ea typeface="Cambria Math"/>
                                  </a:rPr>
                                  <m:t>𝑄</m:t>
                                </m:r>
                              </m:e>
                              <m:sub>
                                <m:r>
                                  <a:rPr lang="de-DE" sz="2400" b="0" i="1" smtClean="0">
                                    <a:latin typeface="Cambria Math"/>
                                    <a:ea typeface="Cambria Math"/>
                                  </a:rPr>
                                  <m:t>0</m:t>
                                </m:r>
                              </m:sub>
                            </m:sSub>
                            <m:r>
                              <a:rPr lang="de-DE" sz="2400" b="0" i="1" smtClean="0">
                                <a:latin typeface="Cambria Math"/>
                                <a:ea typeface="Cambria Math"/>
                              </a:rPr>
                              <m:t>∙</m:t>
                            </m:r>
                            <m:sSub>
                              <m:sSubPr>
                                <m:ctrlPr>
                                  <a:rPr lang="de-DE" sz="2400" b="0" i="1" smtClean="0">
                                    <a:latin typeface="Cambria Math"/>
                                    <a:ea typeface="Cambria Math"/>
                                  </a:rPr>
                                </m:ctrlPr>
                              </m:sSubPr>
                              <m:e>
                                <m:r>
                                  <a:rPr lang="de-DE" sz="2400" b="0" i="1" smtClean="0">
                                    <a:latin typeface="Cambria Math"/>
                                    <a:ea typeface="Cambria Math"/>
                                  </a:rPr>
                                  <m:t>𝑃</m:t>
                                </m:r>
                              </m:e>
                              <m:sub>
                                <m:r>
                                  <a:rPr lang="de-DE" sz="2400" b="0" i="1" smtClean="0">
                                    <a:latin typeface="Cambria Math"/>
                                    <a:ea typeface="Cambria Math"/>
                                  </a:rPr>
                                  <m:t>𝑑𝑖𝑠𝑠</m:t>
                                </m:r>
                              </m:sub>
                            </m:sSub>
                          </m:e>
                        </m:rad>
                      </m:num>
                      <m:den>
                        <m:r>
                          <a:rPr lang="de-DE" sz="2400" b="0" i="1" smtClean="0">
                            <a:latin typeface="Cambria Math"/>
                          </a:rPr>
                          <m:t>𝑙</m:t>
                        </m:r>
                        <m:r>
                          <a:rPr lang="de-DE" sz="2400" b="0" i="1" smtClean="0">
                            <a:latin typeface="Cambria Math"/>
                            <a:ea typeface="Cambria Math"/>
                          </a:rPr>
                          <m:t>∙</m:t>
                        </m:r>
                        <m:r>
                          <a:rPr lang="de-DE" sz="2400" b="0" i="1" smtClean="0">
                            <a:latin typeface="Cambria Math"/>
                            <a:ea typeface="Cambria Math"/>
                          </a:rPr>
                          <m:t>𝑛</m:t>
                        </m:r>
                      </m:den>
                    </m:f>
                  </m:oMath>
                </a14:m>
                <a:r>
                  <a:rPr lang="en-US" sz="2400" dirty="0" smtClean="0"/>
                  <a:t>	</a:t>
                </a:r>
                <a:r>
                  <a:rPr lang="en-US" dirty="0" smtClean="0"/>
                  <a:t/>
                </a:r>
                <a:br>
                  <a:rPr lang="en-US" dirty="0" smtClean="0"/>
                </a:br>
                <a:r>
                  <a:rPr lang="en-US" dirty="0" smtClean="0"/>
                  <a:t>						</a:t>
                </a:r>
                <a:br>
                  <a:rPr lang="en-US" dirty="0" smtClean="0"/>
                </a:br>
                <a:r>
                  <a:rPr lang="en-US" dirty="0" smtClean="0"/>
                  <a:t>						</a:t>
                </a:r>
                <a14:m>
                  <m:oMath xmlns:m="http://schemas.openxmlformats.org/officeDocument/2006/math">
                    <m:f>
                      <m:fPr>
                        <m:type m:val="skw"/>
                        <m:ctrlPr>
                          <a:rPr lang="en-US" i="1" smtClean="0">
                            <a:latin typeface="Cambria Math"/>
                          </a:rPr>
                        </m:ctrlPr>
                      </m:fPr>
                      <m:num>
                        <m:r>
                          <a:rPr lang="de-DE" b="0" i="1" smtClean="0">
                            <a:latin typeface="Cambria Math"/>
                          </a:rPr>
                          <m:t>𝑅</m:t>
                        </m:r>
                      </m:num>
                      <m:den>
                        <m:r>
                          <a:rPr lang="de-DE" b="0" i="1" smtClean="0">
                            <a:latin typeface="Cambria Math"/>
                          </a:rPr>
                          <m:t>𝑄</m:t>
                        </m:r>
                      </m:den>
                    </m:f>
                    <m:r>
                      <a:rPr lang="de-DE" b="0" i="1" smtClean="0">
                        <a:latin typeface="Cambria Math"/>
                      </a:rPr>
                      <m:t>:</m:t>
                    </m:r>
                  </m:oMath>
                </a14:m>
                <a:r>
                  <a:rPr lang="de-DE" b="0" dirty="0" smtClean="0"/>
                  <a:t> </a:t>
                </a:r>
                <a:r>
                  <a:rPr lang="de-DE" b="0" dirty="0" err="1" smtClean="0"/>
                  <a:t>shunt</a:t>
                </a:r>
                <a:r>
                  <a:rPr lang="de-DE" b="0" dirty="0" smtClean="0"/>
                  <a:t> </a:t>
                </a:r>
                <a:r>
                  <a:rPr lang="de-DE" b="0" dirty="0" err="1" smtClean="0"/>
                  <a:t>impedance</a:t>
                </a:r>
                <a:r>
                  <a:rPr lang="de-DE" b="0" dirty="0" smtClean="0"/>
                  <a:t/>
                </a:r>
                <a:br>
                  <a:rPr lang="de-DE" b="0" dirty="0" smtClean="0"/>
                </a:br>
                <a:r>
                  <a:rPr lang="de-DE" b="0" dirty="0" smtClean="0"/>
                  <a:t>						l:      </a:t>
                </a:r>
                <a:r>
                  <a:rPr lang="de-DE" b="0" dirty="0" err="1" smtClean="0"/>
                  <a:t>active</a:t>
                </a:r>
                <a:r>
                  <a:rPr lang="de-DE" b="0" dirty="0" smtClean="0"/>
                  <a:t> </a:t>
                </a:r>
                <a:r>
                  <a:rPr lang="de-DE" b="0" dirty="0" err="1" smtClean="0"/>
                  <a:t>electric</a:t>
                </a:r>
                <a:r>
                  <a:rPr lang="de-DE" b="0" dirty="0" smtClean="0"/>
                  <a:t> </a:t>
                </a:r>
                <a:r>
                  <a:rPr lang="de-DE" b="0" dirty="0" err="1" smtClean="0"/>
                  <a:t>length</a:t>
                </a:r>
                <a:r>
                  <a:rPr lang="de-DE" b="0" dirty="0" smtClean="0"/>
                  <a:t/>
                </a:r>
                <a:br>
                  <a:rPr lang="de-DE" b="0" dirty="0" smtClean="0"/>
                </a:br>
                <a:r>
                  <a:rPr lang="de-DE" b="0" dirty="0" smtClean="0"/>
                  <a:t>						n:     </a:t>
                </a:r>
                <a:r>
                  <a:rPr lang="de-DE" b="0" dirty="0" err="1" smtClean="0"/>
                  <a:t>number</a:t>
                </a:r>
                <a:r>
                  <a:rPr lang="de-DE" b="0" dirty="0" smtClean="0"/>
                  <a:t> </a:t>
                </a:r>
                <a:r>
                  <a:rPr lang="de-DE" b="0" dirty="0" err="1" smtClean="0"/>
                  <a:t>of</a:t>
                </a:r>
                <a:r>
                  <a:rPr lang="de-DE" b="0" dirty="0" smtClean="0"/>
                  <a:t> </a:t>
                </a:r>
                <a:r>
                  <a:rPr lang="de-DE" b="0" dirty="0" err="1" smtClean="0"/>
                  <a:t>cells</a:t>
                </a:r>
                <a:endParaRPr lang="en-US" sz="2400" dirty="0" smtClean="0"/>
              </a:p>
            </p:txBody>
          </p:sp>
        </mc:Choice>
        <mc:Fallback xmlns="">
          <p:sp>
            <p:nvSpPr>
              <p:cNvPr id="4" name="Rectangle 3"/>
              <p:cNvSpPr txBox="1">
                <a:spLocks noRot="1" noChangeAspect="1" noMove="1" noResize="1" noEditPoints="1" noAdjustHandles="1" noChangeArrowheads="1" noChangeShapeType="1" noTextEdit="1"/>
              </p:cNvSpPr>
              <p:nvPr/>
            </p:nvSpPr>
            <p:spPr bwMode="auto">
              <a:xfrm>
                <a:off x="282575" y="828675"/>
                <a:ext cx="8520113" cy="5468938"/>
              </a:xfrm>
              <a:prstGeom prst="rect">
                <a:avLst/>
              </a:prstGeom>
              <a:blipFill rotWithShape="1">
                <a:blip r:embed="rId2"/>
                <a:stretch>
                  <a:fillRect l="-1001" r="-715"/>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de-DE">
                    <a:noFill/>
                  </a:rPr>
                  <a:t> </a:t>
                </a:r>
              </a:p>
            </p:txBody>
          </p:sp>
        </mc:Fallback>
      </mc:AlternateContent>
    </p:spTree>
    <p:extLst>
      <p:ext uri="{BB962C8B-B14F-4D97-AF65-F5344CB8AC3E}">
        <p14:creationId xmlns:p14="http://schemas.microsoft.com/office/powerpoint/2010/main" val="31834743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Grafik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56275" y="801688"/>
            <a:ext cx="3236913" cy="575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2" name="Rectangle 3"/>
              <p:cNvSpPr>
                <a:spLocks noGrp="1" noChangeArrowheads="1"/>
              </p:cNvSpPr>
              <p:nvPr>
                <p:ph type="body" idx="1"/>
              </p:nvPr>
            </p:nvSpPr>
            <p:spPr>
              <a:xfrm>
                <a:off x="282575" y="828675"/>
                <a:ext cx="8520113" cy="5468938"/>
              </a:xfrm>
            </p:spPr>
            <p:txBody>
              <a:bodyPr/>
              <a:lstStyle/>
              <a:p>
                <a:pPr eaLnBrk="1" hangingPunct="1">
                  <a:defRPr/>
                </a:pPr>
                <a:r>
                  <a:rPr lang="en-US" dirty="0" smtClean="0"/>
                  <a:t>Operation in </a:t>
                </a:r>
                <a:r>
                  <a:rPr lang="en-US" dirty="0" err="1" smtClean="0"/>
                  <a:t>cw</a:t>
                </a:r>
                <a:r>
                  <a:rPr lang="en-US" dirty="0" smtClean="0"/>
                  <a:t> or “long” RF pulses</a:t>
                </a:r>
                <a:br>
                  <a:rPr lang="en-US" dirty="0" smtClean="0"/>
                </a:br>
                <a:r>
                  <a:rPr lang="en-US" sz="1800" dirty="0" smtClean="0"/>
                  <a:t>(steady state is achieved)</a:t>
                </a:r>
                <a:endParaRPr lang="en-US" dirty="0" smtClean="0"/>
              </a:p>
              <a:p>
                <a:pPr eaLnBrk="1" hangingPunct="1">
                  <a:defRPr/>
                </a:pPr>
                <a:r>
                  <a:rPr lang="en-US" dirty="0" smtClean="0"/>
                  <a:t>Cavity is coupled to RF with</a:t>
                </a:r>
              </a:p>
              <a:p>
                <a:pPr lvl="1" indent="-263525" eaLnBrk="1" hangingPunct="1">
                  <a:defRPr/>
                </a:pPr>
                <a:r>
                  <a:rPr lang="en-US" dirty="0" smtClean="0">
                    <a:solidFill>
                      <a:schemeClr val="accent6"/>
                    </a:solidFill>
                  </a:rPr>
                  <a:t>Input antenna</a:t>
                </a:r>
                <a:r>
                  <a:rPr lang="en-US" dirty="0" smtClean="0"/>
                  <a:t>: matched or adjustable to the</a:t>
                </a:r>
                <a:br>
                  <a:rPr lang="en-US" dirty="0" smtClean="0"/>
                </a:br>
                <a:r>
                  <a:rPr lang="en-US" dirty="0" smtClean="0"/>
                  <a:t>expected Q</a:t>
                </a:r>
                <a:r>
                  <a:rPr lang="en-US" baseline="-25000" dirty="0" smtClean="0"/>
                  <a:t>0 </a:t>
                </a:r>
                <a:r>
                  <a:rPr lang="en-US" dirty="0" smtClean="0"/>
                  <a:t>for low (zero) reflected power</a:t>
                </a:r>
              </a:p>
              <a:p>
                <a:pPr lvl="1" indent="-263525" eaLnBrk="1" hangingPunct="1">
                  <a:defRPr/>
                </a:pPr>
                <a:r>
                  <a:rPr lang="en-US" dirty="0" smtClean="0">
                    <a:solidFill>
                      <a:schemeClr val="accent6"/>
                    </a:solidFill>
                  </a:rPr>
                  <a:t>Pick-up probe</a:t>
                </a:r>
                <a:r>
                  <a:rPr lang="en-US" dirty="0" smtClean="0"/>
                  <a:t> for transmitted power:</a:t>
                </a:r>
                <a:br>
                  <a:rPr lang="en-US" dirty="0" smtClean="0"/>
                </a:br>
                <a:r>
                  <a:rPr lang="en-US" dirty="0" smtClean="0"/>
                  <a:t>“weak” coupling (typically </a:t>
                </a:r>
                <a:r>
                  <a:rPr lang="en-US" dirty="0" err="1" smtClean="0"/>
                  <a:t>Q</a:t>
                </a:r>
                <a:r>
                  <a:rPr lang="en-US" baseline="-25000" dirty="0" err="1" smtClean="0"/>
                  <a:t>trans</a:t>
                </a:r>
                <a:r>
                  <a:rPr lang="en-US" dirty="0" smtClean="0"/>
                  <a:t> ≈ 10</a:t>
                </a:r>
                <a:r>
                  <a:rPr lang="en-US" baseline="30000" dirty="0" smtClean="0"/>
                  <a:t>2</a:t>
                </a:r>
                <a:r>
                  <a:rPr lang="en-US" dirty="0" smtClean="0"/>
                  <a:t>-10</a:t>
                </a:r>
                <a:r>
                  <a:rPr lang="en-US" baseline="30000" dirty="0" smtClean="0"/>
                  <a:t>3</a:t>
                </a:r>
                <a:r>
                  <a:rPr lang="en-US" dirty="0" smtClean="0"/>
                  <a:t> Q</a:t>
                </a:r>
                <a:r>
                  <a:rPr lang="en-US" baseline="-25000" dirty="0" smtClean="0"/>
                  <a:t>0</a:t>
                </a:r>
                <a:r>
                  <a:rPr lang="en-US" dirty="0" smtClean="0"/>
                  <a:t>)</a:t>
                </a:r>
              </a:p>
              <a:p>
                <a:pPr lvl="1" indent="-263525" eaLnBrk="1" hangingPunct="1">
                  <a:defRPr/>
                </a:pPr>
                <a:r>
                  <a:rPr lang="en-US" dirty="0" smtClean="0"/>
                  <a:t>For simplification further coupling ports for </a:t>
                </a:r>
                <a:br>
                  <a:rPr lang="en-US" dirty="0" smtClean="0"/>
                </a:br>
                <a:r>
                  <a:rPr lang="en-US" dirty="0" smtClean="0"/>
                  <a:t>HOM damping are ignored</a:t>
                </a:r>
              </a:p>
              <a:p>
                <a:pPr lvl="1" indent="-263525" eaLnBrk="1" hangingPunct="1">
                  <a:defRPr/>
                </a:pPr>
                <a:endParaRPr lang="en-US" dirty="0" smtClean="0"/>
              </a:p>
              <a:p>
                <a:pPr eaLnBrk="1" hangingPunct="1">
                  <a:defRPr/>
                </a:pPr>
                <a:r>
                  <a:rPr lang="en-US" dirty="0" smtClean="0">
                    <a:solidFill>
                      <a:schemeClr val="accent6"/>
                    </a:solidFill>
                  </a:rPr>
                  <a:t>Direct quantities </a:t>
                </a:r>
                <a:r>
                  <a:rPr lang="en-US" dirty="0" smtClean="0"/>
                  <a:t>to be measured:</a:t>
                </a:r>
              </a:p>
              <a:p>
                <a:pPr lvl="1" eaLnBrk="1" hangingPunct="1">
                  <a:defRPr/>
                </a:pPr>
                <a:r>
                  <a:rPr lang="en-US" dirty="0" smtClean="0"/>
                  <a:t>Frequency f</a:t>
                </a:r>
                <a:r>
                  <a:rPr lang="en-US" baseline="-25000" dirty="0" smtClean="0"/>
                  <a:t>0</a:t>
                </a:r>
              </a:p>
              <a:p>
                <a:pPr lvl="1" eaLnBrk="1" hangingPunct="1">
                  <a:defRPr/>
                </a:pPr>
                <a:r>
                  <a:rPr lang="en-US" dirty="0" smtClean="0"/>
                  <a:t>Decay time </a:t>
                </a:r>
                <a14:m>
                  <m:oMath xmlns:m="http://schemas.openxmlformats.org/officeDocument/2006/math">
                    <m:r>
                      <a:rPr lang="de-DE" sz="2000" i="1">
                        <a:latin typeface="Cambria Math"/>
                        <a:ea typeface="Cambria Math"/>
                      </a:rPr>
                      <m:t>𝜏</m:t>
                    </m:r>
                  </m:oMath>
                </a14:m>
                <a:endParaRPr lang="en-US" dirty="0" smtClean="0"/>
              </a:p>
              <a:p>
                <a:pPr lvl="1" eaLnBrk="1" hangingPunct="1">
                  <a:defRPr/>
                </a:pPr>
                <a:r>
                  <a:rPr lang="en-US" dirty="0" smtClean="0"/>
                  <a:t>Forward power </a:t>
                </a:r>
                <a:r>
                  <a:rPr lang="en-US" dirty="0" err="1" smtClean="0"/>
                  <a:t>P</a:t>
                </a:r>
                <a:r>
                  <a:rPr lang="en-US" baseline="-25000" dirty="0" err="1" smtClean="0"/>
                  <a:t>for</a:t>
                </a:r>
                <a:r>
                  <a:rPr lang="en-US" baseline="-25000" dirty="0" smtClean="0"/>
                  <a:t>, </a:t>
                </a:r>
                <a:r>
                  <a:rPr lang="en-US" dirty="0" smtClean="0"/>
                  <a:t>reflected power </a:t>
                </a:r>
                <a:r>
                  <a:rPr lang="en-US" dirty="0" err="1" smtClean="0"/>
                  <a:t>P</a:t>
                </a:r>
                <a:r>
                  <a:rPr lang="en-US" baseline="-25000" dirty="0" err="1" smtClean="0"/>
                  <a:t>ref</a:t>
                </a:r>
                <a:r>
                  <a:rPr lang="en-US" baseline="-25000" dirty="0" smtClean="0"/>
                  <a:t> </a:t>
                </a:r>
                <a:r>
                  <a:rPr lang="en-US" dirty="0" smtClean="0"/>
                  <a:t>, transmitted power </a:t>
                </a:r>
                <a:r>
                  <a:rPr lang="en-US" dirty="0" err="1" smtClean="0"/>
                  <a:t>P</a:t>
                </a:r>
                <a:r>
                  <a:rPr lang="en-US" baseline="-25000" dirty="0" err="1" smtClean="0"/>
                  <a:t>trans</a:t>
                </a:r>
                <a:endParaRPr lang="en-US" dirty="0" smtClean="0"/>
              </a:p>
              <a:p>
                <a:pPr eaLnBrk="1" hangingPunct="1">
                  <a:defRPr/>
                </a:pPr>
                <a:endParaRPr lang="en-US" dirty="0" smtClean="0"/>
              </a:p>
              <a:p>
                <a:pPr lvl="1" indent="-263525" eaLnBrk="1" hangingPunct="1">
                  <a:defRPr/>
                </a:pPr>
                <a:endParaRPr lang="en-US" dirty="0" smtClean="0"/>
              </a:p>
              <a:p>
                <a:pPr lvl="1" indent="-263525" eaLnBrk="1" hangingPunct="1">
                  <a:defRPr/>
                </a:pPr>
                <a:endParaRPr lang="en-US" dirty="0" smtClean="0"/>
              </a:p>
            </p:txBody>
          </p:sp>
        </mc:Choice>
        <mc:Fallback xmlns="">
          <p:sp>
            <p:nvSpPr>
              <p:cNvPr id="2" name="Rectangle 3"/>
              <p:cNvSpPr>
                <a:spLocks noGrp="1" noRot="1" noChangeAspect="1" noMove="1" noResize="1" noEditPoints="1" noAdjustHandles="1" noChangeArrowheads="1" noChangeShapeType="1" noTextEdit="1"/>
              </p:cNvSpPr>
              <p:nvPr>
                <p:ph type="body" idx="1"/>
              </p:nvPr>
            </p:nvSpPr>
            <p:spPr>
              <a:xfrm>
                <a:off x="282575" y="828675"/>
                <a:ext cx="8520113" cy="5468938"/>
              </a:xfrm>
              <a:blipFill rotWithShape="1">
                <a:blip r:embed="rId3"/>
                <a:stretch>
                  <a:fillRect l="-1001" t="-1338"/>
                </a:stretch>
              </a:blipFill>
            </p:spPr>
            <p:txBody>
              <a:bodyPr/>
              <a:lstStyle/>
              <a:p>
                <a:r>
                  <a:rPr lang="de-DE">
                    <a:noFill/>
                  </a:rPr>
                  <a:t> </a:t>
                </a:r>
              </a:p>
            </p:txBody>
          </p:sp>
        </mc:Fallback>
      </mc:AlternateContent>
      <p:sp>
        <p:nvSpPr>
          <p:cNvPr id="25604" name="Rectangle 2"/>
          <p:cNvSpPr>
            <a:spLocks noGrp="1" noChangeArrowheads="1"/>
          </p:cNvSpPr>
          <p:nvPr>
            <p:ph type="title"/>
          </p:nvPr>
        </p:nvSpPr>
        <p:spPr/>
        <p:txBody>
          <a:bodyPr/>
          <a:lstStyle/>
          <a:p>
            <a:pPr eaLnBrk="1" hangingPunct="1"/>
            <a:r>
              <a:rPr lang="de-DE" dirty="0" smtClean="0"/>
              <a:t>RF </a:t>
            </a:r>
            <a:r>
              <a:rPr lang="de-DE" dirty="0" err="1" smtClean="0"/>
              <a:t>set-up</a:t>
            </a:r>
            <a:r>
              <a:rPr lang="de-DE" dirty="0" smtClean="0"/>
              <a:t> </a:t>
            </a:r>
            <a:r>
              <a:rPr lang="de-DE" dirty="0" err="1" smtClean="0"/>
              <a:t>for</a:t>
            </a:r>
            <a:r>
              <a:rPr lang="de-DE" dirty="0" smtClean="0"/>
              <a:t> </a:t>
            </a:r>
            <a:r>
              <a:rPr lang="de-DE" dirty="0" err="1" smtClean="0"/>
              <a:t>vertical</a:t>
            </a:r>
            <a:r>
              <a:rPr lang="de-DE" dirty="0" smtClean="0"/>
              <a:t> </a:t>
            </a:r>
            <a:r>
              <a:rPr lang="de-DE" dirty="0" err="1" smtClean="0"/>
              <a:t>test</a:t>
            </a:r>
            <a:r>
              <a:rPr lang="de-DE" dirty="0" smtClean="0"/>
              <a:t>: </a:t>
            </a:r>
            <a:r>
              <a:rPr lang="de-DE" dirty="0" err="1" smtClean="0"/>
              <a:t>Introduction</a:t>
            </a:r>
            <a:endParaRPr lang="en-GB" dirty="0" smtClean="0"/>
          </a:p>
        </p:txBody>
      </p:sp>
      <p:sp>
        <p:nvSpPr>
          <p:cNvPr id="25605" name="Ellipse 2"/>
          <p:cNvSpPr>
            <a:spLocks noChangeArrowheads="1"/>
          </p:cNvSpPr>
          <p:nvPr/>
        </p:nvSpPr>
        <p:spPr bwMode="auto">
          <a:xfrm>
            <a:off x="8323263" y="6070600"/>
            <a:ext cx="593725" cy="603250"/>
          </a:xfrm>
          <a:prstGeom prst="ellipse">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de-DE"/>
          </a:p>
        </p:txBody>
      </p:sp>
      <p:sp>
        <p:nvSpPr>
          <p:cNvPr id="25606" name="Ellipse 2"/>
          <p:cNvSpPr>
            <a:spLocks noChangeArrowheads="1"/>
          </p:cNvSpPr>
          <p:nvPr/>
        </p:nvSpPr>
        <p:spPr bwMode="auto">
          <a:xfrm>
            <a:off x="8323263" y="4516438"/>
            <a:ext cx="593725" cy="603250"/>
          </a:xfrm>
          <a:prstGeom prst="ellipse">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de-DE"/>
          </a:p>
        </p:txBody>
      </p:sp>
    </p:spTree>
    <p:extLst>
      <p:ext uri="{BB962C8B-B14F-4D97-AF65-F5344CB8AC3E}">
        <p14:creationId xmlns:p14="http://schemas.microsoft.com/office/powerpoint/2010/main" val="14219963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Grafik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56275" y="801688"/>
            <a:ext cx="3236913" cy="575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7" name="Rectangle 3"/>
          <p:cNvSpPr>
            <a:spLocks noGrp="1" noChangeArrowheads="1"/>
          </p:cNvSpPr>
          <p:nvPr>
            <p:ph type="body" idx="1"/>
          </p:nvPr>
        </p:nvSpPr>
        <p:spPr>
          <a:xfrm>
            <a:off x="282575" y="828675"/>
            <a:ext cx="8520113" cy="5468938"/>
          </a:xfrm>
        </p:spPr>
        <p:txBody>
          <a:bodyPr/>
          <a:lstStyle/>
          <a:p>
            <a:pPr eaLnBrk="1" hangingPunct="1"/>
            <a:r>
              <a:rPr lang="en-US" dirty="0" smtClean="0"/>
              <a:t>Sharp resonance (HWFM can be &lt; 1Hz)</a:t>
            </a:r>
            <a:br>
              <a:rPr lang="en-US" dirty="0" smtClean="0"/>
            </a:br>
            <a:r>
              <a:rPr lang="en-US" dirty="0" smtClean="0"/>
              <a:t>requires “</a:t>
            </a:r>
            <a:r>
              <a:rPr lang="en-US" dirty="0" smtClean="0">
                <a:solidFill>
                  <a:schemeClr val="accent6"/>
                </a:solidFill>
              </a:rPr>
              <a:t>phase locked loop</a:t>
            </a:r>
            <a:r>
              <a:rPr lang="en-US" dirty="0" smtClean="0"/>
              <a:t>” (PLL)</a:t>
            </a:r>
          </a:p>
          <a:p>
            <a:pPr eaLnBrk="1" hangingPunct="1"/>
            <a:r>
              <a:rPr lang="en-US" dirty="0" smtClean="0"/>
              <a:t>PLL:</a:t>
            </a:r>
            <a:br>
              <a:rPr lang="en-US" dirty="0" smtClean="0"/>
            </a:br>
            <a:r>
              <a:rPr lang="en-US" dirty="0" smtClean="0"/>
              <a:t>fraction of </a:t>
            </a:r>
            <a:r>
              <a:rPr lang="en-US" dirty="0" err="1" smtClean="0"/>
              <a:t>P</a:t>
            </a:r>
            <a:r>
              <a:rPr lang="en-US" baseline="-25000" dirty="0" err="1" smtClean="0"/>
              <a:t>trans</a:t>
            </a:r>
            <a:r>
              <a:rPr lang="en-US" dirty="0" smtClean="0"/>
              <a:t> and P</a:t>
            </a:r>
            <a:r>
              <a:rPr lang="en-US" baseline="-25000" dirty="0" smtClean="0"/>
              <a:t>f</a:t>
            </a:r>
            <a:r>
              <a:rPr lang="en-US" dirty="0" smtClean="0"/>
              <a:t> are fed in a </a:t>
            </a:r>
            <a:r>
              <a:rPr lang="en-US" dirty="0" err="1" smtClean="0"/>
              <a:t>rf</a:t>
            </a:r>
            <a:r>
              <a:rPr lang="en-US" dirty="0" smtClean="0"/>
              <a:t> mixer,</a:t>
            </a:r>
            <a:br>
              <a:rPr lang="en-US" dirty="0" smtClean="0"/>
            </a:br>
            <a:r>
              <a:rPr lang="en-US" dirty="0" err="1" smtClean="0"/>
              <a:t>downconverted</a:t>
            </a:r>
            <a:r>
              <a:rPr lang="en-US" dirty="0" smtClean="0"/>
              <a:t> and a voltage proportional to the</a:t>
            </a:r>
            <a:br>
              <a:rPr lang="en-US" dirty="0" smtClean="0"/>
            </a:br>
            <a:r>
              <a:rPr lang="en-US" dirty="0" smtClean="0"/>
              <a:t>phase difference between the signals is used to </a:t>
            </a:r>
            <a:br>
              <a:rPr lang="en-US" dirty="0" smtClean="0"/>
            </a:br>
            <a:r>
              <a:rPr lang="en-US" dirty="0" smtClean="0"/>
              <a:t>control the frequency of the RF generator.</a:t>
            </a:r>
            <a:br>
              <a:rPr lang="en-US" dirty="0" smtClean="0"/>
            </a:br>
            <a:r>
              <a:rPr lang="en-US" dirty="0" smtClean="0"/>
              <a:t>Phase shifter for one of the signals is </a:t>
            </a:r>
            <a:br>
              <a:rPr lang="en-US" dirty="0" smtClean="0"/>
            </a:br>
            <a:r>
              <a:rPr lang="en-US" dirty="0" smtClean="0"/>
              <a:t>necessary:</a:t>
            </a:r>
            <a:br>
              <a:rPr lang="en-US" dirty="0" smtClean="0"/>
            </a:br>
            <a:r>
              <a:rPr lang="en-US" dirty="0" smtClean="0">
                <a:solidFill>
                  <a:schemeClr val="accent6"/>
                </a:solidFill>
              </a:rPr>
              <a:t>Phase = 0 =&gt; Cavity on resonance</a:t>
            </a:r>
          </a:p>
          <a:p>
            <a:pPr eaLnBrk="1" hangingPunct="1"/>
            <a:r>
              <a:rPr lang="en-US" dirty="0" smtClean="0"/>
              <a:t>RF generator:</a:t>
            </a:r>
          </a:p>
          <a:p>
            <a:pPr lvl="1" eaLnBrk="1" hangingPunct="1"/>
            <a:r>
              <a:rPr lang="en-US" dirty="0" smtClean="0"/>
              <a:t>Analog VCO (voltage controlled oscillator)</a:t>
            </a:r>
          </a:p>
          <a:p>
            <a:pPr lvl="1" eaLnBrk="1" hangingPunct="1"/>
            <a:r>
              <a:rPr lang="en-US" dirty="0" smtClean="0"/>
              <a:t>“modern” RF generator </a:t>
            </a:r>
          </a:p>
        </p:txBody>
      </p:sp>
      <p:sp>
        <p:nvSpPr>
          <p:cNvPr id="26628" name="Rectangle 2"/>
          <p:cNvSpPr>
            <a:spLocks noGrp="1" noChangeArrowheads="1"/>
          </p:cNvSpPr>
          <p:nvPr>
            <p:ph type="title"/>
          </p:nvPr>
        </p:nvSpPr>
        <p:spPr/>
        <p:txBody>
          <a:bodyPr/>
          <a:lstStyle/>
          <a:p>
            <a:pPr eaLnBrk="1" hangingPunct="1"/>
            <a:r>
              <a:rPr lang="de-DE" dirty="0" smtClean="0"/>
              <a:t>RF </a:t>
            </a:r>
            <a:r>
              <a:rPr lang="de-DE" dirty="0" err="1" smtClean="0"/>
              <a:t>set-up</a:t>
            </a:r>
            <a:r>
              <a:rPr lang="de-DE" dirty="0" smtClean="0"/>
              <a:t> </a:t>
            </a:r>
            <a:r>
              <a:rPr lang="de-DE" dirty="0" err="1" smtClean="0"/>
              <a:t>for</a:t>
            </a:r>
            <a:r>
              <a:rPr lang="de-DE" dirty="0" smtClean="0"/>
              <a:t> </a:t>
            </a:r>
            <a:r>
              <a:rPr lang="de-DE" dirty="0" err="1" smtClean="0"/>
              <a:t>vertical</a:t>
            </a:r>
            <a:r>
              <a:rPr lang="de-DE" dirty="0" smtClean="0"/>
              <a:t> </a:t>
            </a:r>
            <a:r>
              <a:rPr lang="de-DE" dirty="0" err="1" smtClean="0"/>
              <a:t>test</a:t>
            </a:r>
            <a:endParaRPr lang="en-GB" dirty="0" smtClean="0"/>
          </a:p>
        </p:txBody>
      </p:sp>
      <p:sp>
        <p:nvSpPr>
          <p:cNvPr id="26629" name="Ellipse 2"/>
          <p:cNvSpPr>
            <a:spLocks noChangeArrowheads="1"/>
          </p:cNvSpPr>
          <p:nvPr/>
        </p:nvSpPr>
        <p:spPr bwMode="auto">
          <a:xfrm>
            <a:off x="6221413" y="622300"/>
            <a:ext cx="1027112" cy="1065213"/>
          </a:xfrm>
          <a:prstGeom prst="ellipse">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de-DE"/>
          </a:p>
        </p:txBody>
      </p:sp>
      <p:sp>
        <p:nvSpPr>
          <p:cNvPr id="6" name="Ellipse 2"/>
          <p:cNvSpPr>
            <a:spLocks noChangeArrowheads="1"/>
          </p:cNvSpPr>
          <p:nvPr/>
        </p:nvSpPr>
        <p:spPr bwMode="auto">
          <a:xfrm>
            <a:off x="6324600" y="2403475"/>
            <a:ext cx="1838325" cy="1065213"/>
          </a:xfrm>
          <a:prstGeom prst="ellipse">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de-DE"/>
          </a:p>
        </p:txBody>
      </p:sp>
      <p:sp>
        <p:nvSpPr>
          <p:cNvPr id="7" name="Ellipse 2"/>
          <p:cNvSpPr>
            <a:spLocks noChangeArrowheads="1"/>
          </p:cNvSpPr>
          <p:nvPr/>
        </p:nvSpPr>
        <p:spPr bwMode="auto">
          <a:xfrm>
            <a:off x="5570538" y="3176588"/>
            <a:ext cx="820737" cy="830262"/>
          </a:xfrm>
          <a:prstGeom prst="ellipse">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de-DE"/>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6"/>
                                        </p:tgtEl>
                                        <p:attrNameLst>
                                          <p:attrName>style.visibility</p:attrName>
                                        </p:attrNameLst>
                                      </p:cBhvr>
                                      <p:to>
                                        <p:strVal val="hidden"/>
                                      </p:to>
                                    </p:set>
                                  </p:childTnLst>
                                </p:cTn>
                              </p:par>
                              <p:par>
                                <p:cTn id="13" presetID="1" presetClass="exit" presetSubtype="0" fill="hold" grpId="1" nodeType="withEffect">
                                  <p:stCondLst>
                                    <p:cond delay="0"/>
                                  </p:stCondLst>
                                  <p:childTnLst>
                                    <p:set>
                                      <p:cBhvr>
                                        <p:cTn id="14" dur="1" fill="hold">
                                          <p:stCondLst>
                                            <p:cond delay="0"/>
                                          </p:stCondLst>
                                        </p:cTn>
                                        <p:tgtEl>
                                          <p:spTgt spid="7"/>
                                        </p:tgtEl>
                                        <p:attrNameLst>
                                          <p:attrName>style.visibility</p:attrName>
                                        </p:attrNameLst>
                                      </p:cBhvr>
                                      <p:to>
                                        <p:strVal val="hidden"/>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6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9" grpId="0" animBg="1"/>
      <p:bldP spid="6" grpId="0" animBg="1"/>
      <p:bldP spid="6" grpId="1" animBg="1"/>
      <p:bldP spid="7" grpId="0" animBg="1"/>
      <p:bldP spid="7"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Grafik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56275" y="801688"/>
            <a:ext cx="3236913" cy="575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1" name="Rectangle 3"/>
          <p:cNvSpPr>
            <a:spLocks noGrp="1" noChangeArrowheads="1"/>
          </p:cNvSpPr>
          <p:nvPr>
            <p:ph type="body" idx="1"/>
          </p:nvPr>
        </p:nvSpPr>
        <p:spPr>
          <a:xfrm>
            <a:off x="282575" y="828675"/>
            <a:ext cx="8520113" cy="5468938"/>
          </a:xfrm>
        </p:spPr>
        <p:txBody>
          <a:bodyPr/>
          <a:lstStyle/>
          <a:p>
            <a:pPr eaLnBrk="1" hangingPunct="1"/>
            <a:r>
              <a:rPr lang="en-US" dirty="0" smtClean="0"/>
              <a:t>Frequency counter</a:t>
            </a:r>
          </a:p>
          <a:p>
            <a:pPr eaLnBrk="1" hangingPunct="1"/>
            <a:r>
              <a:rPr lang="en-US" dirty="0" smtClean="0"/>
              <a:t>PIN diode + function generator:</a:t>
            </a:r>
          </a:p>
          <a:p>
            <a:pPr lvl="1" eaLnBrk="1" hangingPunct="1"/>
            <a:r>
              <a:rPr lang="en-US" dirty="0" smtClean="0"/>
              <a:t>fast switching of the </a:t>
            </a:r>
            <a:r>
              <a:rPr lang="en-US" dirty="0" err="1" smtClean="0"/>
              <a:t>rf</a:t>
            </a:r>
            <a:r>
              <a:rPr lang="en-US" dirty="0" smtClean="0"/>
              <a:t> signal</a:t>
            </a:r>
          </a:p>
          <a:p>
            <a:pPr lvl="1" eaLnBrk="1" hangingPunct="1"/>
            <a:r>
              <a:rPr lang="en-US" dirty="0" smtClean="0"/>
              <a:t>typically a rectangular pulse by function generator</a:t>
            </a:r>
          </a:p>
          <a:p>
            <a:pPr eaLnBrk="1" hangingPunct="1"/>
            <a:r>
              <a:rPr lang="en-US" dirty="0" smtClean="0"/>
              <a:t>CW amplifier</a:t>
            </a:r>
          </a:p>
          <a:p>
            <a:pPr lvl="1" eaLnBrk="1" hangingPunct="1"/>
            <a:r>
              <a:rPr lang="en-US" dirty="0" smtClean="0"/>
              <a:t>typically up to 1 kW</a:t>
            </a:r>
          </a:p>
          <a:p>
            <a:pPr lvl="1" eaLnBrk="1" hangingPunct="1"/>
            <a:r>
              <a:rPr lang="en-US" dirty="0" smtClean="0"/>
              <a:t>Solid-state is state-of-the-art</a:t>
            </a:r>
          </a:p>
          <a:p>
            <a:pPr lvl="1" eaLnBrk="1" hangingPunct="1"/>
            <a:r>
              <a:rPr lang="en-US" dirty="0" smtClean="0"/>
              <a:t>Water or air cooled</a:t>
            </a:r>
          </a:p>
          <a:p>
            <a:pPr lvl="1" eaLnBrk="1" hangingPunct="1"/>
            <a:r>
              <a:rPr lang="en-US" dirty="0" smtClean="0"/>
              <a:t>Important: Circulator</a:t>
            </a:r>
          </a:p>
          <a:p>
            <a:pPr eaLnBrk="1" hangingPunct="1"/>
            <a:r>
              <a:rPr lang="en-US" dirty="0" smtClean="0"/>
              <a:t>Power measurement in steady state</a:t>
            </a:r>
          </a:p>
          <a:p>
            <a:pPr lvl="1" eaLnBrk="1" hangingPunct="1"/>
            <a:r>
              <a:rPr lang="en-US" dirty="0" smtClean="0"/>
              <a:t>Power meter</a:t>
            </a:r>
          </a:p>
        </p:txBody>
      </p:sp>
      <p:sp>
        <p:nvSpPr>
          <p:cNvPr id="27652" name="Rectangle 2"/>
          <p:cNvSpPr>
            <a:spLocks noGrp="1" noChangeArrowheads="1"/>
          </p:cNvSpPr>
          <p:nvPr>
            <p:ph type="title"/>
          </p:nvPr>
        </p:nvSpPr>
        <p:spPr/>
        <p:txBody>
          <a:bodyPr/>
          <a:lstStyle/>
          <a:p>
            <a:pPr eaLnBrk="1" hangingPunct="1"/>
            <a:r>
              <a:rPr lang="de-DE" dirty="0" smtClean="0"/>
              <a:t>RF </a:t>
            </a:r>
            <a:r>
              <a:rPr lang="de-DE" dirty="0" err="1" smtClean="0"/>
              <a:t>set-up</a:t>
            </a:r>
            <a:r>
              <a:rPr lang="de-DE" dirty="0" smtClean="0"/>
              <a:t> </a:t>
            </a:r>
            <a:r>
              <a:rPr lang="de-DE" dirty="0" err="1" smtClean="0"/>
              <a:t>for</a:t>
            </a:r>
            <a:r>
              <a:rPr lang="de-DE" dirty="0" smtClean="0"/>
              <a:t> </a:t>
            </a:r>
            <a:r>
              <a:rPr lang="de-DE" dirty="0" err="1" smtClean="0"/>
              <a:t>vertical</a:t>
            </a:r>
            <a:r>
              <a:rPr lang="de-DE" dirty="0" smtClean="0"/>
              <a:t> </a:t>
            </a:r>
            <a:r>
              <a:rPr lang="de-DE" dirty="0" err="1" smtClean="0"/>
              <a:t>test</a:t>
            </a:r>
            <a:r>
              <a:rPr lang="de-DE" dirty="0" smtClean="0"/>
              <a:t> II</a:t>
            </a:r>
            <a:endParaRPr lang="en-GB" dirty="0" smtClean="0"/>
          </a:p>
        </p:txBody>
      </p:sp>
      <p:sp>
        <p:nvSpPr>
          <p:cNvPr id="26629" name="Ellipse 2"/>
          <p:cNvSpPr>
            <a:spLocks noChangeArrowheads="1"/>
          </p:cNvSpPr>
          <p:nvPr/>
        </p:nvSpPr>
        <p:spPr bwMode="auto">
          <a:xfrm>
            <a:off x="5562600" y="3681413"/>
            <a:ext cx="857250" cy="1173162"/>
          </a:xfrm>
          <a:prstGeom prst="ellipse">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de-DE"/>
          </a:p>
        </p:txBody>
      </p:sp>
      <p:sp>
        <p:nvSpPr>
          <p:cNvPr id="6" name="Ellipse 2"/>
          <p:cNvSpPr>
            <a:spLocks noChangeArrowheads="1"/>
          </p:cNvSpPr>
          <p:nvPr/>
        </p:nvSpPr>
        <p:spPr bwMode="auto">
          <a:xfrm>
            <a:off x="6711950" y="1319213"/>
            <a:ext cx="962025" cy="792162"/>
          </a:xfrm>
          <a:prstGeom prst="ellipse">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de-DE"/>
          </a:p>
        </p:txBody>
      </p:sp>
      <p:sp>
        <p:nvSpPr>
          <p:cNvPr id="7" name="Ellipse 2"/>
          <p:cNvSpPr>
            <a:spLocks noChangeArrowheads="1"/>
          </p:cNvSpPr>
          <p:nvPr/>
        </p:nvSpPr>
        <p:spPr bwMode="auto">
          <a:xfrm>
            <a:off x="7513638" y="801688"/>
            <a:ext cx="857250" cy="792162"/>
          </a:xfrm>
          <a:prstGeom prst="ellipse">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de-DE"/>
          </a:p>
        </p:txBody>
      </p:sp>
      <p:sp>
        <p:nvSpPr>
          <p:cNvPr id="8" name="Ellipse 2"/>
          <p:cNvSpPr>
            <a:spLocks noChangeArrowheads="1"/>
          </p:cNvSpPr>
          <p:nvPr/>
        </p:nvSpPr>
        <p:spPr bwMode="auto">
          <a:xfrm>
            <a:off x="8135938" y="1717675"/>
            <a:ext cx="857250" cy="792163"/>
          </a:xfrm>
          <a:prstGeom prst="ellipse">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de-DE"/>
          </a:p>
        </p:txBody>
      </p:sp>
      <p:sp>
        <p:nvSpPr>
          <p:cNvPr id="9" name="Ellipse 2"/>
          <p:cNvSpPr>
            <a:spLocks noChangeArrowheads="1"/>
          </p:cNvSpPr>
          <p:nvPr/>
        </p:nvSpPr>
        <p:spPr bwMode="auto">
          <a:xfrm>
            <a:off x="8135938" y="801688"/>
            <a:ext cx="857250" cy="792162"/>
          </a:xfrm>
          <a:prstGeom prst="ellipse">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de-DE"/>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xit" presetSubtype="0" fill="hold" grpId="1" nodeType="clickEffect">
                                  <p:stCondLst>
                                    <p:cond delay="0"/>
                                  </p:stCondLst>
                                  <p:childTnLst>
                                    <p:set>
                                      <p:cBhvr>
                                        <p:cTn id="20" dur="1" fill="hold">
                                          <p:stCondLst>
                                            <p:cond delay="0"/>
                                          </p:stCondLst>
                                        </p:cTn>
                                        <p:tgtEl>
                                          <p:spTgt spid="7"/>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8"/>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xit" presetSubtype="0" fill="hold" grpId="1" nodeType="clickEffect">
                                  <p:stCondLst>
                                    <p:cond delay="0"/>
                                  </p:stCondLst>
                                  <p:childTnLst>
                                    <p:set>
                                      <p:cBhvr>
                                        <p:cTn id="30" dur="1" fill="hold">
                                          <p:stCondLst>
                                            <p:cond delay="0"/>
                                          </p:stCondLst>
                                        </p:cTn>
                                        <p:tgtEl>
                                          <p:spTgt spid="9"/>
                                        </p:tgtEl>
                                        <p:attrNameLst>
                                          <p:attrName>style.visibility</p:attrName>
                                        </p:attrNameLst>
                                      </p:cBhvr>
                                      <p:to>
                                        <p:strVal val="hidden"/>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6629"/>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xit" presetSubtype="0" fill="hold" grpId="1" nodeType="clickEffect">
                                  <p:stCondLst>
                                    <p:cond delay="0"/>
                                  </p:stCondLst>
                                  <p:childTnLst>
                                    <p:set>
                                      <p:cBhvr>
                                        <p:cTn id="38" dur="1" fill="hold">
                                          <p:stCondLst>
                                            <p:cond delay="0"/>
                                          </p:stCondLst>
                                        </p:cTn>
                                        <p:tgtEl>
                                          <p:spTgt spid="2662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9" grpId="0" animBg="1"/>
      <p:bldP spid="26629" grpId="1" animBg="1"/>
      <p:bldP spid="6" grpId="0" animBg="1"/>
      <p:bldP spid="6" grpId="1" animBg="1"/>
      <p:bldP spid="7" grpId="0" animBg="1"/>
      <p:bldP spid="7" grpId="1" animBg="1"/>
      <p:bldP spid="8" grpId="0" animBg="1"/>
      <p:bldP spid="8" grpId="1" animBg="1"/>
      <p:bldP spid="9" grpId="0" animBg="1"/>
      <p:bldP spid="9"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Grafik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56275" y="801688"/>
            <a:ext cx="3236913" cy="575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5" name="Rectangle 3"/>
          <p:cNvSpPr>
            <a:spLocks noGrp="1" noChangeArrowheads="1"/>
          </p:cNvSpPr>
          <p:nvPr>
            <p:ph type="body" idx="1"/>
          </p:nvPr>
        </p:nvSpPr>
        <p:spPr>
          <a:xfrm>
            <a:off x="282575" y="828675"/>
            <a:ext cx="8520113" cy="5468938"/>
          </a:xfrm>
        </p:spPr>
        <p:txBody>
          <a:bodyPr/>
          <a:lstStyle/>
          <a:p>
            <a:pPr eaLnBrk="1" hangingPunct="1"/>
            <a:r>
              <a:rPr lang="en-US" dirty="0" smtClean="0"/>
              <a:t>Power measurement for pulses</a:t>
            </a:r>
          </a:p>
          <a:p>
            <a:pPr lvl="1" eaLnBrk="1" hangingPunct="1"/>
            <a:r>
              <a:rPr lang="en-US" dirty="0" smtClean="0"/>
              <a:t>Scope with crystal detectors or logarithmic amplifiers</a:t>
            </a:r>
          </a:p>
          <a:p>
            <a:pPr lvl="1" eaLnBrk="1" hangingPunct="1"/>
            <a:r>
              <a:rPr lang="en-US" dirty="0" smtClean="0"/>
              <a:t>ADC’s with logarithmic amplifiers</a:t>
            </a:r>
          </a:p>
          <a:p>
            <a:pPr eaLnBrk="1" hangingPunct="1"/>
            <a:r>
              <a:rPr lang="en-US" dirty="0" smtClean="0"/>
              <a:t>Passive components:</a:t>
            </a:r>
          </a:p>
          <a:p>
            <a:pPr lvl="1" eaLnBrk="1" hangingPunct="1"/>
            <a:r>
              <a:rPr lang="en-US" dirty="0" smtClean="0"/>
              <a:t>Directional couplers</a:t>
            </a:r>
          </a:p>
          <a:p>
            <a:pPr lvl="1" eaLnBrk="1" hangingPunct="1"/>
            <a:r>
              <a:rPr lang="en-US" dirty="0" smtClean="0"/>
              <a:t>Attenuators</a:t>
            </a:r>
          </a:p>
          <a:p>
            <a:pPr lvl="1" eaLnBrk="1" hangingPunct="1"/>
            <a:r>
              <a:rPr lang="en-US" dirty="0"/>
              <a:t>C</a:t>
            </a:r>
            <a:r>
              <a:rPr lang="en-US" dirty="0" smtClean="0"/>
              <a:t>ables</a:t>
            </a:r>
          </a:p>
        </p:txBody>
      </p:sp>
      <p:sp>
        <p:nvSpPr>
          <p:cNvPr id="28676" name="Rectangle 2"/>
          <p:cNvSpPr>
            <a:spLocks noGrp="1" noChangeArrowheads="1"/>
          </p:cNvSpPr>
          <p:nvPr>
            <p:ph type="title"/>
          </p:nvPr>
        </p:nvSpPr>
        <p:spPr/>
        <p:txBody>
          <a:bodyPr/>
          <a:lstStyle/>
          <a:p>
            <a:pPr eaLnBrk="1" hangingPunct="1"/>
            <a:r>
              <a:rPr lang="de-DE" dirty="0" smtClean="0"/>
              <a:t>RF </a:t>
            </a:r>
            <a:r>
              <a:rPr lang="de-DE" dirty="0" err="1" smtClean="0"/>
              <a:t>set-up</a:t>
            </a:r>
            <a:r>
              <a:rPr lang="de-DE" dirty="0" smtClean="0"/>
              <a:t> </a:t>
            </a:r>
            <a:r>
              <a:rPr lang="de-DE" dirty="0" err="1" smtClean="0"/>
              <a:t>for</a:t>
            </a:r>
            <a:r>
              <a:rPr lang="de-DE" dirty="0" smtClean="0"/>
              <a:t> </a:t>
            </a:r>
            <a:r>
              <a:rPr lang="de-DE" dirty="0" err="1" smtClean="0"/>
              <a:t>vertical</a:t>
            </a:r>
            <a:r>
              <a:rPr lang="de-DE" dirty="0" smtClean="0"/>
              <a:t> </a:t>
            </a:r>
            <a:r>
              <a:rPr lang="de-DE" dirty="0" err="1" smtClean="0"/>
              <a:t>test</a:t>
            </a:r>
            <a:r>
              <a:rPr lang="de-DE" dirty="0" smtClean="0"/>
              <a:t> III</a:t>
            </a:r>
            <a:endParaRPr lang="en-GB" dirty="0" smtClean="0"/>
          </a:p>
        </p:txBody>
      </p:sp>
      <p:sp>
        <p:nvSpPr>
          <p:cNvPr id="6" name="Ellipse 2"/>
          <p:cNvSpPr>
            <a:spLocks noChangeArrowheads="1"/>
          </p:cNvSpPr>
          <p:nvPr/>
        </p:nvSpPr>
        <p:spPr bwMode="auto">
          <a:xfrm>
            <a:off x="6894513" y="1744663"/>
            <a:ext cx="815975" cy="876300"/>
          </a:xfrm>
          <a:prstGeom prst="ellipse">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de-DE"/>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282575" y="828675"/>
            <a:ext cx="8520113" cy="5468938"/>
          </a:xfrm>
        </p:spPr>
        <p:txBody>
          <a:bodyPr/>
          <a:lstStyle/>
          <a:p>
            <a:pPr eaLnBrk="1" hangingPunct="1"/>
            <a:endParaRPr lang="en-US" dirty="0" smtClean="0"/>
          </a:p>
        </p:txBody>
      </p:sp>
      <p:sp>
        <p:nvSpPr>
          <p:cNvPr id="28676" name="Rectangle 2"/>
          <p:cNvSpPr>
            <a:spLocks noGrp="1" noChangeArrowheads="1"/>
          </p:cNvSpPr>
          <p:nvPr>
            <p:ph type="title"/>
          </p:nvPr>
        </p:nvSpPr>
        <p:spPr/>
        <p:txBody>
          <a:bodyPr/>
          <a:lstStyle/>
          <a:p>
            <a:pPr eaLnBrk="1" hangingPunct="1"/>
            <a:r>
              <a:rPr lang="de-DE" dirty="0" smtClean="0"/>
              <a:t>RF </a:t>
            </a:r>
            <a:r>
              <a:rPr lang="de-DE" dirty="0" err="1" smtClean="0"/>
              <a:t>set-ups</a:t>
            </a:r>
            <a:endParaRPr lang="en-GB" dirty="0" smtClean="0"/>
          </a:p>
        </p:txBody>
      </p:sp>
      <p:pic>
        <p:nvPicPr>
          <p:cNvPr id="2" name="Grafik 1"/>
          <p:cNvPicPr>
            <a:picLocks noChangeAspect="1"/>
          </p:cNvPicPr>
          <p:nvPr/>
        </p:nvPicPr>
        <p:blipFill rotWithShape="1">
          <a:blip r:embed="rId2" cstate="print">
            <a:extLst>
              <a:ext uri="{28A0092B-C50C-407E-A947-70E740481C1C}">
                <a14:useLocalDpi xmlns:a14="http://schemas.microsoft.com/office/drawing/2010/main" val="0"/>
              </a:ext>
            </a:extLst>
          </a:blip>
          <a:srcRect l="12313" r="9172"/>
          <a:stretch/>
        </p:blipFill>
        <p:spPr>
          <a:xfrm>
            <a:off x="470114" y="810691"/>
            <a:ext cx="3600000" cy="5412714"/>
          </a:xfrm>
          <a:prstGeom prst="rect">
            <a:avLst/>
          </a:prstGeom>
        </p:spPr>
      </p:pic>
      <p:sp>
        <p:nvSpPr>
          <p:cNvPr id="3" name="Textfeld 2"/>
          <p:cNvSpPr txBox="1"/>
          <p:nvPr/>
        </p:nvSpPr>
        <p:spPr>
          <a:xfrm>
            <a:off x="366011" y="6285578"/>
            <a:ext cx="4211474" cy="369332"/>
          </a:xfrm>
          <a:prstGeom prst="rect">
            <a:avLst/>
          </a:prstGeom>
          <a:solidFill>
            <a:schemeClr val="bg1"/>
          </a:solidFill>
        </p:spPr>
        <p:txBody>
          <a:bodyPr wrap="none" rtlCol="0">
            <a:spAutoFit/>
          </a:bodyPr>
          <a:lstStyle/>
          <a:p>
            <a:r>
              <a:rPr lang="de-DE" sz="1800" dirty="0" smtClean="0"/>
              <a:t>AMTF DESY 1.3GHz </a:t>
            </a:r>
            <a:r>
              <a:rPr lang="de-DE" sz="1800" dirty="0" err="1" smtClean="0"/>
              <a:t>for</a:t>
            </a:r>
            <a:r>
              <a:rPr lang="de-DE" sz="1800" dirty="0" smtClean="0"/>
              <a:t> XFEL </a:t>
            </a:r>
            <a:r>
              <a:rPr lang="de-DE" sz="1800" dirty="0" err="1" smtClean="0"/>
              <a:t>cavities</a:t>
            </a:r>
            <a:r>
              <a:rPr lang="de-DE" sz="1800" dirty="0" smtClean="0"/>
              <a:t> </a:t>
            </a:r>
            <a:endParaRPr lang="de-DE" sz="1800" dirty="0"/>
          </a:p>
        </p:txBody>
      </p:sp>
      <p:pic>
        <p:nvPicPr>
          <p:cNvPr id="348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2872" y="1161283"/>
            <a:ext cx="3600000" cy="56069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feld 9"/>
          <p:cNvSpPr txBox="1"/>
          <p:nvPr/>
        </p:nvSpPr>
        <p:spPr>
          <a:xfrm>
            <a:off x="4084509" y="791951"/>
            <a:ext cx="5151795" cy="369332"/>
          </a:xfrm>
          <a:prstGeom prst="rect">
            <a:avLst/>
          </a:prstGeom>
          <a:noFill/>
        </p:spPr>
        <p:txBody>
          <a:bodyPr wrap="none" rtlCol="0">
            <a:spAutoFit/>
          </a:bodyPr>
          <a:lstStyle/>
          <a:p>
            <a:r>
              <a:rPr lang="de-DE" sz="1800" dirty="0" smtClean="0"/>
              <a:t>2005: </a:t>
            </a:r>
            <a:r>
              <a:rPr lang="de-DE" sz="1800" dirty="0" err="1" smtClean="0"/>
              <a:t>JLab</a:t>
            </a:r>
            <a:r>
              <a:rPr lang="de-DE" sz="1800" dirty="0" smtClean="0"/>
              <a:t> 0.5-3GHz VCO PLL </a:t>
            </a:r>
            <a:r>
              <a:rPr lang="de-DE" sz="1800" dirty="0" err="1" smtClean="0"/>
              <a:t>system</a:t>
            </a:r>
            <a:r>
              <a:rPr lang="de-DE" sz="1800" dirty="0" smtClean="0"/>
              <a:t> </a:t>
            </a:r>
            <a:r>
              <a:rPr lang="de-DE" sz="1800" dirty="0" err="1" smtClean="0"/>
              <a:t>for</a:t>
            </a:r>
            <a:r>
              <a:rPr lang="de-DE" sz="1800" dirty="0" smtClean="0"/>
              <a:t> R&amp;D</a:t>
            </a:r>
            <a:endParaRPr lang="de-DE" sz="1800" dirty="0"/>
          </a:p>
        </p:txBody>
      </p:sp>
    </p:spTree>
    <p:extLst>
      <p:ext uri="{BB962C8B-B14F-4D97-AF65-F5344CB8AC3E}">
        <p14:creationId xmlns:p14="http://schemas.microsoft.com/office/powerpoint/2010/main" val="325931745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Grafik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56275" y="801688"/>
            <a:ext cx="3236913" cy="575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5" name="Rectangle 3"/>
          <p:cNvSpPr>
            <a:spLocks noGrp="1" noChangeArrowheads="1"/>
          </p:cNvSpPr>
          <p:nvPr>
            <p:ph type="body" idx="1"/>
          </p:nvPr>
        </p:nvSpPr>
        <p:spPr>
          <a:xfrm>
            <a:off x="282575" y="828674"/>
            <a:ext cx="8520113" cy="5590979"/>
          </a:xfrm>
        </p:spPr>
        <p:txBody>
          <a:bodyPr/>
          <a:lstStyle/>
          <a:p>
            <a:pPr eaLnBrk="1" hangingPunct="1"/>
            <a:r>
              <a:rPr lang="en-US" dirty="0" smtClean="0"/>
              <a:t>You need the RF power levels at the cavity,</a:t>
            </a:r>
            <a:br>
              <a:rPr lang="en-US" dirty="0" smtClean="0"/>
            </a:br>
            <a:r>
              <a:rPr lang="en-US" dirty="0" smtClean="0"/>
              <a:t>but you measure in your test rack.</a:t>
            </a:r>
          </a:p>
          <a:p>
            <a:pPr eaLnBrk="1" hangingPunct="1"/>
            <a:r>
              <a:rPr lang="en-US" dirty="0" smtClean="0">
                <a:solidFill>
                  <a:schemeClr val="accent6"/>
                </a:solidFill>
              </a:rPr>
              <a:t>Accurate knowledge of cable attenuation, </a:t>
            </a:r>
            <a:br>
              <a:rPr lang="en-US" dirty="0" smtClean="0">
                <a:solidFill>
                  <a:schemeClr val="accent6"/>
                </a:solidFill>
              </a:rPr>
            </a:br>
            <a:r>
              <a:rPr lang="en-US" dirty="0" smtClean="0">
                <a:solidFill>
                  <a:schemeClr val="accent6"/>
                </a:solidFill>
              </a:rPr>
              <a:t>attenuation of directional coupler + attenuators at</a:t>
            </a:r>
            <a:br>
              <a:rPr lang="en-US" dirty="0" smtClean="0">
                <a:solidFill>
                  <a:schemeClr val="accent6"/>
                </a:solidFill>
              </a:rPr>
            </a:br>
            <a:r>
              <a:rPr lang="en-US" dirty="0" smtClean="0">
                <a:solidFill>
                  <a:schemeClr val="accent6"/>
                </a:solidFill>
              </a:rPr>
              <a:t>test frequency mandatory!</a:t>
            </a:r>
          </a:p>
          <a:p>
            <a:pPr eaLnBrk="1" hangingPunct="1"/>
            <a:r>
              <a:rPr lang="en-US" dirty="0" smtClean="0"/>
              <a:t>Cable calibration:</a:t>
            </a:r>
          </a:p>
          <a:p>
            <a:pPr lvl="1" eaLnBrk="1" hangingPunct="1"/>
            <a:r>
              <a:rPr lang="en-US" dirty="0" smtClean="0"/>
              <a:t>outside of the cryostat: </a:t>
            </a:r>
            <a:br>
              <a:rPr lang="en-US" dirty="0" smtClean="0"/>
            </a:br>
            <a:r>
              <a:rPr lang="en-US" dirty="0" smtClean="0"/>
              <a:t>1-way </a:t>
            </a:r>
            <a:r>
              <a:rPr lang="en-US" dirty="0"/>
              <a:t>calibration for all </a:t>
            </a:r>
            <a:r>
              <a:rPr lang="en-US" dirty="0" smtClean="0"/>
              <a:t>cables</a:t>
            </a:r>
            <a:br>
              <a:rPr lang="en-US" dirty="0" smtClean="0"/>
            </a:br>
            <a:r>
              <a:rPr lang="en-US" dirty="0" smtClean="0"/>
              <a:t>=&gt; easy and low error </a:t>
            </a:r>
          </a:p>
          <a:p>
            <a:pPr lvl="1" eaLnBrk="1" hangingPunct="1"/>
            <a:r>
              <a:rPr lang="en-US" dirty="0" smtClean="0"/>
              <a:t>Inside of the cryostat:</a:t>
            </a:r>
            <a:br>
              <a:rPr lang="en-US" dirty="0" smtClean="0"/>
            </a:br>
            <a:r>
              <a:rPr lang="en-US" dirty="0" err="1" smtClean="0"/>
              <a:t>i</a:t>
            </a:r>
            <a:r>
              <a:rPr lang="en-US" dirty="0" smtClean="0"/>
              <a:t>) 2-way calibration (reflection measurement)</a:t>
            </a:r>
            <a:br>
              <a:rPr lang="en-US" dirty="0" smtClean="0"/>
            </a:br>
            <a:r>
              <a:rPr lang="en-US" dirty="0" smtClean="0"/>
              <a:t>ii) indirect 1-way calibration</a:t>
            </a:r>
            <a:br>
              <a:rPr lang="en-US" dirty="0" smtClean="0"/>
            </a:br>
            <a:r>
              <a:rPr lang="en-US" dirty="0" smtClean="0"/>
              <a:t>=&gt; use an identical (type + length) reference cable</a:t>
            </a:r>
            <a:br>
              <a:rPr lang="en-US" dirty="0" smtClean="0"/>
            </a:br>
            <a:r>
              <a:rPr lang="en-US" dirty="0" smtClean="0"/>
              <a:t>inside the cryostat </a:t>
            </a:r>
          </a:p>
          <a:p>
            <a:pPr lvl="0" eaLnBrk="1" hangingPunct="1"/>
            <a:r>
              <a:rPr lang="en-US" b="1" dirty="0" smtClean="0">
                <a:solidFill>
                  <a:schemeClr val="accent6"/>
                </a:solidFill>
              </a:rPr>
              <a:t>Several sources of errors possible </a:t>
            </a:r>
            <a:r>
              <a:rPr lang="en-US" dirty="0" smtClean="0"/>
              <a:t>!!!</a:t>
            </a:r>
            <a:br>
              <a:rPr lang="en-US" dirty="0" smtClean="0"/>
            </a:br>
            <a:r>
              <a:rPr lang="en-US" dirty="0"/>
              <a:t> </a:t>
            </a:r>
            <a:r>
              <a:rPr lang="en-US" dirty="0" smtClean="0"/>
              <a:t>    (</a:t>
            </a:r>
            <a:r>
              <a:rPr lang="en-US" sz="1800" dirty="0" smtClean="0"/>
              <a:t>directional coupler, “bad” connections, wrong adjustments, VSWR…)</a:t>
            </a:r>
            <a:endParaRPr lang="en-US" dirty="0" smtClean="0"/>
          </a:p>
        </p:txBody>
      </p:sp>
      <p:sp>
        <p:nvSpPr>
          <p:cNvPr id="28676" name="Rectangle 2"/>
          <p:cNvSpPr>
            <a:spLocks noGrp="1" noChangeArrowheads="1"/>
          </p:cNvSpPr>
          <p:nvPr>
            <p:ph type="title"/>
          </p:nvPr>
        </p:nvSpPr>
        <p:spPr/>
        <p:txBody>
          <a:bodyPr/>
          <a:lstStyle/>
          <a:p>
            <a:pPr eaLnBrk="1" hangingPunct="1"/>
            <a:r>
              <a:rPr lang="de-DE" dirty="0" smtClean="0"/>
              <a:t>Cable </a:t>
            </a:r>
            <a:r>
              <a:rPr lang="de-DE" dirty="0" err="1" smtClean="0"/>
              <a:t>calibration</a:t>
            </a:r>
            <a:endParaRPr lang="en-GB" dirty="0" smtClean="0"/>
          </a:p>
        </p:txBody>
      </p:sp>
    </p:spTree>
    <p:extLst>
      <p:ext uri="{BB962C8B-B14F-4D97-AF65-F5344CB8AC3E}">
        <p14:creationId xmlns:p14="http://schemas.microsoft.com/office/powerpoint/2010/main" val="268112022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282575" y="828674"/>
            <a:ext cx="8520113" cy="5590979"/>
          </a:xfrm>
        </p:spPr>
        <p:txBody>
          <a:bodyPr/>
          <a:lstStyle/>
          <a:p>
            <a:pPr eaLnBrk="1" hangingPunct="1"/>
            <a:r>
              <a:rPr lang="en-US" dirty="0" smtClean="0"/>
              <a:t>SRF cavities can “produce” significant and hazardous x-rays with comparatively low RF power</a:t>
            </a:r>
          </a:p>
          <a:p>
            <a:pPr eaLnBrk="1" hangingPunct="1"/>
            <a:r>
              <a:rPr lang="en-US" dirty="0" smtClean="0"/>
              <a:t>RF measurements </a:t>
            </a:r>
            <a:r>
              <a:rPr lang="en-US" dirty="0" smtClean="0">
                <a:solidFill>
                  <a:schemeClr val="accent6"/>
                </a:solidFill>
              </a:rPr>
              <a:t>direct at the cryostat </a:t>
            </a:r>
            <a:r>
              <a:rPr lang="en-US" dirty="0" smtClean="0"/>
              <a:t>require exact rules and limits depending on your local test situation</a:t>
            </a:r>
          </a:p>
          <a:p>
            <a:pPr eaLnBrk="1" hangingPunct="1"/>
            <a:r>
              <a:rPr lang="en-US" dirty="0" smtClean="0"/>
              <a:t>For high gradient measurements an </a:t>
            </a:r>
            <a:r>
              <a:rPr lang="en-US" dirty="0" smtClean="0">
                <a:solidFill>
                  <a:schemeClr val="accent6"/>
                </a:solidFill>
              </a:rPr>
              <a:t>appropriate shielding and operational interlock system</a:t>
            </a:r>
            <a:r>
              <a:rPr lang="en-US" dirty="0" smtClean="0"/>
              <a:t> is mandatory</a:t>
            </a:r>
          </a:p>
          <a:p>
            <a:pPr eaLnBrk="1" hangingPunct="1"/>
            <a:endParaRPr lang="en-US" dirty="0" smtClean="0"/>
          </a:p>
        </p:txBody>
      </p:sp>
      <p:sp>
        <p:nvSpPr>
          <p:cNvPr id="28676" name="Rectangle 2"/>
          <p:cNvSpPr>
            <a:spLocks noGrp="1" noChangeArrowheads="1"/>
          </p:cNvSpPr>
          <p:nvPr>
            <p:ph type="title"/>
          </p:nvPr>
        </p:nvSpPr>
        <p:spPr/>
        <p:txBody>
          <a:bodyPr/>
          <a:lstStyle/>
          <a:p>
            <a:pPr eaLnBrk="1" hangingPunct="1"/>
            <a:r>
              <a:rPr lang="de-DE" dirty="0" smtClean="0"/>
              <a:t>Interlock</a:t>
            </a:r>
            <a:endParaRPr lang="en-GB" dirty="0" smtClean="0"/>
          </a:p>
        </p:txBody>
      </p:sp>
      <p:pic>
        <p:nvPicPr>
          <p:cNvPr id="2" name="Grafik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28825" y="3190875"/>
            <a:ext cx="4857750" cy="3238500"/>
          </a:xfrm>
          <a:prstGeom prst="rect">
            <a:avLst/>
          </a:prstGeom>
        </p:spPr>
      </p:pic>
    </p:spTree>
    <p:extLst>
      <p:ext uri="{BB962C8B-B14F-4D97-AF65-F5344CB8AC3E}">
        <p14:creationId xmlns:p14="http://schemas.microsoft.com/office/powerpoint/2010/main" val="152817914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8675" name="Rectangle 3"/>
              <p:cNvSpPr>
                <a:spLocks noGrp="1" noChangeArrowheads="1"/>
              </p:cNvSpPr>
              <p:nvPr>
                <p:ph type="body" idx="1"/>
              </p:nvPr>
            </p:nvSpPr>
            <p:spPr>
              <a:xfrm>
                <a:off x="282575" y="828674"/>
                <a:ext cx="8520113" cy="5590979"/>
              </a:xfrm>
            </p:spPr>
            <p:txBody>
              <a:bodyPr/>
              <a:lstStyle/>
              <a:p>
                <a:pPr eaLnBrk="1" hangingPunct="1">
                  <a:defRPr/>
                </a:pPr>
                <a:r>
                  <a:rPr lang="en-US" dirty="0" smtClean="0"/>
                  <a:t>Remark: </a:t>
                </a:r>
                <a:r>
                  <a:rPr lang="en-US" b="1" dirty="0" smtClean="0"/>
                  <a:t>What follows is a simplified view!</a:t>
                </a:r>
                <a:br>
                  <a:rPr lang="en-US" b="1" dirty="0" smtClean="0"/>
                </a:br>
                <a:r>
                  <a:rPr lang="en-US" dirty="0" smtClean="0"/>
                  <a:t>The full picture and set of equations can be found in the </a:t>
                </a:r>
                <a:r>
                  <a:rPr lang="en-US" dirty="0" smtClean="0">
                    <a:solidFill>
                      <a:schemeClr val="accent6"/>
                    </a:solidFill>
                  </a:rPr>
                  <a:t>references</a:t>
                </a:r>
                <a:r>
                  <a:rPr lang="en-US" dirty="0" smtClean="0"/>
                  <a:t>.</a:t>
                </a:r>
              </a:p>
              <a:p>
                <a:pPr eaLnBrk="1" hangingPunct="1">
                  <a:defRPr/>
                </a:pPr>
                <a:r>
                  <a:rPr lang="en-US" dirty="0" smtClean="0"/>
                  <a:t>Direct </a:t>
                </a:r>
                <a:r>
                  <a:rPr lang="en-US" dirty="0"/>
                  <a:t>quantities to be measured:</a:t>
                </a:r>
              </a:p>
              <a:p>
                <a:pPr lvl="1" eaLnBrk="1" hangingPunct="1">
                  <a:defRPr/>
                </a:pPr>
                <a:r>
                  <a:rPr lang="en-US" dirty="0"/>
                  <a:t>Frequency </a:t>
                </a:r>
                <a:r>
                  <a:rPr lang="en-US" dirty="0" smtClean="0"/>
                  <a:t>f</a:t>
                </a:r>
                <a:r>
                  <a:rPr lang="en-US" baseline="-25000" dirty="0" smtClean="0"/>
                  <a:t>0, </a:t>
                </a:r>
                <a:r>
                  <a:rPr lang="en-US" dirty="0"/>
                  <a:t>d</a:t>
                </a:r>
                <a:r>
                  <a:rPr lang="en-US" dirty="0" smtClean="0"/>
                  <a:t>ecay </a:t>
                </a:r>
                <a:r>
                  <a:rPr lang="en-US" dirty="0"/>
                  <a:t>time </a:t>
                </a:r>
                <a14:m>
                  <m:oMath xmlns:m="http://schemas.openxmlformats.org/officeDocument/2006/math">
                    <m:r>
                      <a:rPr lang="de-DE" sz="2000" i="1">
                        <a:latin typeface="Cambria Math"/>
                        <a:ea typeface="Cambria Math"/>
                      </a:rPr>
                      <m:t>𝜏</m:t>
                    </m:r>
                  </m:oMath>
                </a14:m>
                <a:endParaRPr lang="en-US" sz="2400" dirty="0" smtClean="0"/>
              </a:p>
              <a:p>
                <a:pPr lvl="1" eaLnBrk="1" hangingPunct="1">
                  <a:defRPr/>
                </a:pPr>
                <a:r>
                  <a:rPr lang="en-US" dirty="0" smtClean="0"/>
                  <a:t>Steady state: </a:t>
                </a:r>
                <a:r>
                  <a:rPr lang="en-US" dirty="0" err="1" smtClean="0"/>
                  <a:t>P</a:t>
                </a:r>
                <a:r>
                  <a:rPr lang="en-US" baseline="-25000" dirty="0" err="1" smtClean="0"/>
                  <a:t>for</a:t>
                </a:r>
                <a:r>
                  <a:rPr lang="en-US" baseline="-25000" dirty="0" smtClean="0"/>
                  <a:t> </a:t>
                </a:r>
                <a:r>
                  <a:rPr lang="en-US" dirty="0" smtClean="0"/>
                  <a:t>, </a:t>
                </a:r>
                <a:r>
                  <a:rPr lang="en-US" dirty="0" err="1" smtClean="0"/>
                  <a:t>P</a:t>
                </a:r>
                <a:r>
                  <a:rPr lang="en-US" baseline="-25000" dirty="0" err="1" smtClean="0"/>
                  <a:t>ref</a:t>
                </a:r>
                <a:r>
                  <a:rPr lang="en-US" baseline="-25000" dirty="0" smtClean="0"/>
                  <a:t> </a:t>
                </a:r>
                <a:r>
                  <a:rPr lang="en-US" dirty="0" smtClean="0"/>
                  <a:t>, </a:t>
                </a:r>
                <a:r>
                  <a:rPr lang="en-US" dirty="0" err="1" smtClean="0"/>
                  <a:t>P</a:t>
                </a:r>
                <a:r>
                  <a:rPr lang="en-US" baseline="-25000" dirty="0" err="1" smtClean="0"/>
                  <a:t>trans</a:t>
                </a:r>
                <a:endParaRPr lang="en-US" baseline="-25000" dirty="0" smtClean="0"/>
              </a:p>
              <a:p>
                <a:pPr lvl="1" eaLnBrk="1" hangingPunct="1">
                  <a:defRPr/>
                </a:pPr>
                <a:r>
                  <a:rPr lang="en-US" dirty="0" smtClean="0"/>
                  <a:t>Pulse measurement: </a:t>
                </a:r>
                <a:r>
                  <a:rPr lang="en-US" dirty="0" err="1" smtClean="0"/>
                  <a:t>P</a:t>
                </a:r>
                <a:r>
                  <a:rPr lang="en-US" baseline="-25000" dirty="0" err="1" smtClean="0"/>
                  <a:t>for</a:t>
                </a:r>
                <a:r>
                  <a:rPr lang="en-US" baseline="-25000" dirty="0" smtClean="0"/>
                  <a:t> </a:t>
                </a:r>
                <a:r>
                  <a:rPr lang="en-US" dirty="0"/>
                  <a:t>, </a:t>
                </a:r>
                <a:r>
                  <a:rPr lang="en-US" dirty="0" err="1" smtClean="0"/>
                  <a:t>P</a:t>
                </a:r>
                <a:r>
                  <a:rPr lang="en-US" baseline="-25000" dirty="0" err="1" smtClean="0"/>
                  <a:t>ref</a:t>
                </a:r>
                <a:r>
                  <a:rPr lang="en-US" baseline="-25000" dirty="0" smtClean="0"/>
                  <a:t> </a:t>
                </a:r>
                <a:r>
                  <a:rPr lang="en-US" dirty="0"/>
                  <a:t>, </a:t>
                </a:r>
                <a:r>
                  <a:rPr lang="en-US" dirty="0" err="1" smtClean="0"/>
                  <a:t>P</a:t>
                </a:r>
                <a:r>
                  <a:rPr lang="en-US" baseline="-25000" dirty="0" err="1" smtClean="0"/>
                  <a:t>e</a:t>
                </a:r>
                <a:r>
                  <a:rPr lang="en-US" baseline="-25000" dirty="0" smtClean="0"/>
                  <a:t> </a:t>
                </a:r>
                <a:r>
                  <a:rPr lang="en-US" dirty="0" smtClean="0"/>
                  <a:t>, </a:t>
                </a:r>
                <a:r>
                  <a:rPr lang="en-US" dirty="0" err="1" smtClean="0"/>
                  <a:t>P</a:t>
                </a:r>
                <a:r>
                  <a:rPr lang="en-US" baseline="-25000" dirty="0" err="1" smtClean="0"/>
                  <a:t>trans</a:t>
                </a:r>
                <a:r>
                  <a:rPr lang="en-US" baseline="-25000" dirty="0" smtClean="0"/>
                  <a:t/>
                </a:r>
                <a:br>
                  <a:rPr lang="en-US" baseline="-25000" dirty="0" smtClean="0"/>
                </a:br>
                <a:r>
                  <a:rPr lang="en-US" dirty="0" smtClean="0"/>
                  <a:t>(next slides)</a:t>
                </a:r>
                <a:r>
                  <a:rPr lang="en-US" baseline="-25000" dirty="0" smtClean="0"/>
                  <a:t/>
                </a:r>
                <a:br>
                  <a:rPr lang="en-US" baseline="-25000" dirty="0" smtClean="0"/>
                </a:br>
                <a:r>
                  <a:rPr lang="en-US" baseline="-25000" dirty="0" smtClean="0"/>
                  <a:t/>
                </a:r>
                <a:br>
                  <a:rPr lang="en-US" baseline="-25000" dirty="0" smtClean="0"/>
                </a:br>
                <a:endParaRPr lang="en-US" baseline="-25000" dirty="0" smtClean="0"/>
              </a:p>
              <a:p>
                <a:pPr lvl="0" eaLnBrk="1" hangingPunct="1">
                  <a:defRPr/>
                </a:pPr>
                <a:r>
                  <a:rPr lang="en-US" dirty="0" smtClean="0"/>
                  <a:t>Definition of </a:t>
                </a:r>
                <a:r>
                  <a:rPr lang="en-US" dirty="0" smtClean="0">
                    <a:solidFill>
                      <a:schemeClr val="accent6"/>
                    </a:solidFill>
                  </a:rPr>
                  <a:t>coupling strength </a:t>
                </a:r>
                <a:r>
                  <a:rPr lang="el-GR" dirty="0" smtClean="0">
                    <a:solidFill>
                      <a:schemeClr val="accent6"/>
                    </a:solidFill>
                  </a:rPr>
                  <a:t>β</a:t>
                </a:r>
                <a:r>
                  <a:rPr lang="en-US" dirty="0" smtClean="0"/>
                  <a:t>:</a:t>
                </a:r>
                <a:endParaRPr lang="en-US" dirty="0"/>
              </a:p>
              <a:p>
                <a:pPr lvl="1" eaLnBrk="1" hangingPunct="1">
                  <a:defRPr/>
                </a:pPr>
                <a:r>
                  <a:rPr lang="en-US" b="1" dirty="0" smtClean="0"/>
                  <a:t>high </a:t>
                </a:r>
                <a:r>
                  <a:rPr lang="el-GR" b="1" dirty="0" smtClean="0"/>
                  <a:t>β</a:t>
                </a:r>
                <a:r>
                  <a:rPr lang="de-DE" dirty="0" smtClean="0"/>
                  <a:t>: </a:t>
                </a:r>
                <a:r>
                  <a:rPr lang="en-US" dirty="0" smtClean="0"/>
                  <a:t>strong interaction of the coupler with the cavity</a:t>
                </a:r>
                <a:br>
                  <a:rPr lang="en-US" dirty="0" smtClean="0"/>
                </a:br>
                <a:r>
                  <a:rPr lang="en-US" dirty="0" smtClean="0"/>
                  <a:t>=&gt; power extracted by the coupler is large compared to the power dissipated in the cavity walls</a:t>
                </a:r>
              </a:p>
              <a:p>
                <a:pPr lvl="0" eaLnBrk="1" hangingPunct="1">
                  <a:defRPr/>
                </a:pPr>
                <a:r>
                  <a:rPr lang="en-US" dirty="0" smtClean="0"/>
                  <a:t>Definition of </a:t>
                </a:r>
                <a:r>
                  <a:rPr lang="en-US" dirty="0" smtClean="0">
                    <a:solidFill>
                      <a:schemeClr val="accent6"/>
                    </a:solidFill>
                  </a:rPr>
                  <a:t>loaded Q</a:t>
                </a:r>
                <a:r>
                  <a:rPr lang="en-US" baseline="-25000" dirty="0" smtClean="0">
                    <a:solidFill>
                      <a:schemeClr val="accent6"/>
                    </a:solidFill>
                  </a:rPr>
                  <a:t>L</a:t>
                </a:r>
                <a:r>
                  <a:rPr lang="en-US" dirty="0" smtClean="0"/>
                  <a:t>:	</a:t>
                </a:r>
                <a14:m>
                  <m:oMath xmlns:m="http://schemas.openxmlformats.org/officeDocument/2006/math">
                    <m:sSub>
                      <m:sSubPr>
                        <m:ctrlPr>
                          <a:rPr lang="de-DE" sz="2400" b="0" i="1" smtClean="0">
                            <a:latin typeface="Cambria Math"/>
                          </a:rPr>
                        </m:ctrlPr>
                      </m:sSubPr>
                      <m:e>
                        <m:r>
                          <a:rPr lang="de-DE" sz="2400" b="0" i="1" smtClean="0">
                            <a:latin typeface="Cambria Math"/>
                          </a:rPr>
                          <m:t>𝑄</m:t>
                        </m:r>
                      </m:e>
                      <m:sub>
                        <m:r>
                          <a:rPr lang="de-DE" sz="2400" b="0" i="1" smtClean="0">
                            <a:latin typeface="Cambria Math"/>
                          </a:rPr>
                          <m:t>𝐿</m:t>
                        </m:r>
                      </m:sub>
                    </m:sSub>
                    <m:r>
                      <a:rPr lang="de-DE" sz="2400" b="0" i="1" smtClean="0">
                        <a:latin typeface="Cambria Math"/>
                      </a:rPr>
                      <m:t>=</m:t>
                    </m:r>
                    <m:r>
                      <a:rPr lang="de-DE" sz="2400" b="0" i="1" smtClean="0">
                        <a:latin typeface="Cambria Math"/>
                      </a:rPr>
                      <m:t>2</m:t>
                    </m:r>
                    <m:r>
                      <a:rPr lang="de-DE" sz="2400" b="0" i="1" smtClean="0">
                        <a:latin typeface="Cambria Math"/>
                        <a:ea typeface="Cambria Math"/>
                      </a:rPr>
                      <m:t>𝜋</m:t>
                    </m:r>
                    <m:sSub>
                      <m:sSubPr>
                        <m:ctrlPr>
                          <a:rPr lang="de-DE" sz="2400" b="0" i="1" smtClean="0">
                            <a:latin typeface="Cambria Math"/>
                            <a:ea typeface="Cambria Math"/>
                          </a:rPr>
                        </m:ctrlPr>
                      </m:sSubPr>
                      <m:e>
                        <m:r>
                          <a:rPr lang="de-DE" sz="2400" b="0" i="1" smtClean="0">
                            <a:latin typeface="Cambria Math"/>
                            <a:ea typeface="Cambria Math"/>
                          </a:rPr>
                          <m:t>𝑓</m:t>
                        </m:r>
                      </m:e>
                      <m:sub>
                        <m:r>
                          <a:rPr lang="de-DE" sz="2400" b="0" i="1" smtClean="0">
                            <a:latin typeface="Cambria Math"/>
                            <a:ea typeface="Cambria Math"/>
                          </a:rPr>
                          <m:t>0</m:t>
                        </m:r>
                      </m:sub>
                    </m:sSub>
                    <m:r>
                      <a:rPr lang="de-DE" sz="2400" b="0" i="1" smtClean="0">
                        <a:latin typeface="Cambria Math"/>
                        <a:ea typeface="Cambria Math"/>
                      </a:rPr>
                      <m:t>𝜏</m:t>
                    </m:r>
                    <m:r>
                      <a:rPr lang="de-DE" sz="2400" b="0" i="1" smtClean="0">
                        <a:latin typeface="Cambria Math"/>
                        <a:ea typeface="Cambria Math"/>
                      </a:rPr>
                      <m:t>= </m:t>
                    </m:r>
                    <m:f>
                      <m:fPr>
                        <m:ctrlPr>
                          <a:rPr lang="de-DE" sz="2400" b="0" i="1" smtClean="0">
                            <a:latin typeface="Cambria Math"/>
                            <a:ea typeface="Cambria Math"/>
                          </a:rPr>
                        </m:ctrlPr>
                      </m:fPr>
                      <m:num>
                        <m:r>
                          <a:rPr lang="de-DE" sz="2400" b="0" i="1" smtClean="0">
                            <a:latin typeface="Cambria Math"/>
                            <a:ea typeface="Cambria Math"/>
                          </a:rPr>
                          <m:t>𝜔</m:t>
                        </m:r>
                      </m:num>
                      <m:den>
                        <m:r>
                          <a:rPr lang="de-DE" sz="2400" b="0" i="1" smtClean="0">
                            <a:latin typeface="Cambria Math"/>
                            <a:ea typeface="Cambria Math"/>
                          </a:rPr>
                          <m:t>2</m:t>
                        </m:r>
                        <m:r>
                          <a:rPr lang="de-DE" sz="2400" b="0" i="1" smtClean="0">
                            <a:latin typeface="Cambria Math"/>
                            <a:ea typeface="Cambria Math"/>
                          </a:rPr>
                          <m:t>∙∆</m:t>
                        </m:r>
                        <m:r>
                          <a:rPr lang="de-DE" sz="2400" b="0" i="1" smtClean="0">
                            <a:latin typeface="Cambria Math"/>
                            <a:ea typeface="Cambria Math"/>
                          </a:rPr>
                          <m:t>𝜔</m:t>
                        </m:r>
                      </m:den>
                    </m:f>
                    <m:r>
                      <a:rPr lang="de-DE" sz="2400">
                        <a:latin typeface="Cambria Math"/>
                        <a:ea typeface="Cambria Math"/>
                      </a:rPr>
                      <m:t>=</m:t>
                    </m:r>
                    <m:f>
                      <m:fPr>
                        <m:ctrlPr>
                          <a:rPr lang="de-DE" sz="2400" i="1" smtClean="0">
                            <a:latin typeface="Cambria Math"/>
                            <a:ea typeface="Cambria Math"/>
                          </a:rPr>
                        </m:ctrlPr>
                      </m:fPr>
                      <m:num>
                        <m:r>
                          <a:rPr lang="de-DE" sz="2400" i="1" smtClean="0">
                            <a:latin typeface="Cambria Math"/>
                            <a:ea typeface="Cambria Math"/>
                          </a:rPr>
                          <m:t>𝜔</m:t>
                        </m:r>
                        <m:r>
                          <a:rPr lang="de-DE" sz="2400" b="0" i="1" smtClean="0">
                            <a:latin typeface="Cambria Math"/>
                            <a:ea typeface="Cambria Math"/>
                          </a:rPr>
                          <m:t>𝑊</m:t>
                        </m:r>
                      </m:num>
                      <m:den>
                        <m:sSub>
                          <m:sSubPr>
                            <m:ctrlPr>
                              <a:rPr lang="de-DE" sz="2400" i="1" smtClean="0">
                                <a:latin typeface="Cambria Math"/>
                                <a:ea typeface="Cambria Math"/>
                              </a:rPr>
                            </m:ctrlPr>
                          </m:sSubPr>
                          <m:e>
                            <m:r>
                              <a:rPr lang="de-DE" sz="2400" b="0" i="1" smtClean="0">
                                <a:latin typeface="Cambria Math"/>
                                <a:ea typeface="Cambria Math"/>
                              </a:rPr>
                              <m:t>𝑃</m:t>
                            </m:r>
                          </m:e>
                          <m:sub>
                            <m:r>
                              <a:rPr lang="de-DE" sz="2400" b="0" i="1" smtClean="0">
                                <a:latin typeface="Cambria Math"/>
                                <a:ea typeface="Cambria Math"/>
                              </a:rPr>
                              <m:t>𝑡𝑜𝑡</m:t>
                            </m:r>
                          </m:sub>
                        </m:sSub>
                      </m:den>
                    </m:f>
                  </m:oMath>
                </a14:m>
                <a:endParaRPr lang="de-DE" sz="2400" b="0" dirty="0" smtClean="0">
                  <a:ea typeface="Cambria Math"/>
                </a:endParaRPr>
              </a:p>
              <a:p>
                <a:pPr lvl="0" eaLnBrk="1" hangingPunct="1">
                  <a:defRPr/>
                </a:pPr>
                <a:endParaRPr lang="en-US" dirty="0" smtClean="0"/>
              </a:p>
              <a:p>
                <a:pPr lvl="0" eaLnBrk="1" hangingPunct="1">
                  <a:defRPr/>
                </a:pPr>
                <a:endParaRPr lang="en-US" dirty="0"/>
              </a:p>
              <a:p>
                <a:pPr eaLnBrk="1" hangingPunct="1"/>
                <a:endParaRPr lang="en-US" dirty="0" smtClean="0"/>
              </a:p>
            </p:txBody>
          </p:sp>
        </mc:Choice>
        <mc:Fallback xmlns="">
          <p:sp>
            <p:nvSpPr>
              <p:cNvPr id="28675" name="Rectangle 3"/>
              <p:cNvSpPr>
                <a:spLocks noGrp="1" noRot="1" noChangeAspect="1" noMove="1" noResize="1" noEditPoints="1" noAdjustHandles="1" noChangeArrowheads="1" noChangeShapeType="1" noTextEdit="1"/>
              </p:cNvSpPr>
              <p:nvPr>
                <p:ph type="body" idx="1"/>
              </p:nvPr>
            </p:nvSpPr>
            <p:spPr>
              <a:xfrm>
                <a:off x="282575" y="828674"/>
                <a:ext cx="8520113" cy="5590979"/>
              </a:xfrm>
              <a:blipFill rotWithShape="1">
                <a:blip r:embed="rId2"/>
                <a:stretch>
                  <a:fillRect l="-1001" t="-1309"/>
                </a:stretch>
              </a:blipFill>
            </p:spPr>
            <p:txBody>
              <a:bodyPr/>
              <a:lstStyle/>
              <a:p>
                <a:r>
                  <a:rPr lang="de-DE">
                    <a:noFill/>
                  </a:rPr>
                  <a:t> </a:t>
                </a:r>
              </a:p>
            </p:txBody>
          </p:sp>
        </mc:Fallback>
      </mc:AlternateContent>
      <p:sp>
        <p:nvSpPr>
          <p:cNvPr id="28676" name="Rectangle 2"/>
          <p:cNvSpPr>
            <a:spLocks noGrp="1" noChangeArrowheads="1"/>
          </p:cNvSpPr>
          <p:nvPr>
            <p:ph type="title"/>
          </p:nvPr>
        </p:nvSpPr>
        <p:spPr/>
        <p:txBody>
          <a:bodyPr/>
          <a:lstStyle/>
          <a:p>
            <a:pPr eaLnBrk="1" hangingPunct="1"/>
            <a:r>
              <a:rPr lang="de-DE" dirty="0" smtClean="0"/>
              <a:t>The </a:t>
            </a:r>
            <a:r>
              <a:rPr lang="de-DE" dirty="0" err="1" smtClean="0"/>
              <a:t>path</a:t>
            </a:r>
            <a:r>
              <a:rPr lang="de-DE" dirty="0" smtClean="0"/>
              <a:t> </a:t>
            </a:r>
            <a:r>
              <a:rPr lang="de-DE" dirty="0" err="1" smtClean="0"/>
              <a:t>to</a:t>
            </a:r>
            <a:r>
              <a:rPr lang="de-DE" dirty="0" smtClean="0"/>
              <a:t> Q</a:t>
            </a:r>
            <a:r>
              <a:rPr lang="de-DE" baseline="-25000" dirty="0" smtClean="0"/>
              <a:t>0</a:t>
            </a:r>
            <a:r>
              <a:rPr lang="de-DE" dirty="0" smtClean="0"/>
              <a:t> </a:t>
            </a:r>
            <a:r>
              <a:rPr lang="de-DE" dirty="0" err="1" smtClean="0"/>
              <a:t>and</a:t>
            </a:r>
            <a:r>
              <a:rPr lang="de-DE" dirty="0" smtClean="0"/>
              <a:t> </a:t>
            </a:r>
            <a:r>
              <a:rPr lang="de-DE" dirty="0" err="1" smtClean="0"/>
              <a:t>E</a:t>
            </a:r>
            <a:r>
              <a:rPr lang="de-DE" baseline="-25000" dirty="0" err="1" smtClean="0"/>
              <a:t>acc</a:t>
            </a:r>
            <a:endParaRPr lang="en-GB" dirty="0" smtClean="0"/>
          </a:p>
        </p:txBody>
      </p:sp>
      <p:pic>
        <p:nvPicPr>
          <p:cNvPr id="2"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2167" y="1557532"/>
            <a:ext cx="2971800" cy="1876425"/>
          </a:xfrm>
          <a:prstGeom prst="rect">
            <a:avLst/>
          </a:prstGeom>
        </p:spPr>
      </p:pic>
      <p:pic>
        <p:nvPicPr>
          <p:cNvPr id="3" name="Grafik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45706" y="3615734"/>
            <a:ext cx="1611693" cy="864000"/>
          </a:xfrm>
          <a:prstGeom prst="rect">
            <a:avLst/>
          </a:prstGeom>
        </p:spPr>
      </p:pic>
      <p:sp>
        <p:nvSpPr>
          <p:cNvPr id="4" name="Textfeld 3"/>
          <p:cNvSpPr txBox="1"/>
          <p:nvPr/>
        </p:nvSpPr>
        <p:spPr>
          <a:xfrm>
            <a:off x="6639004" y="2020901"/>
            <a:ext cx="149080" cy="153888"/>
          </a:xfrm>
          <a:prstGeom prst="rect">
            <a:avLst/>
          </a:prstGeom>
          <a:solidFill>
            <a:schemeClr val="bg1"/>
          </a:solidFill>
        </p:spPr>
        <p:txBody>
          <a:bodyPr wrap="none" lIns="0" tIns="0" rIns="0" bIns="0" rtlCol="0">
            <a:spAutoFit/>
          </a:bodyPr>
          <a:lstStyle/>
          <a:p>
            <a:r>
              <a:rPr lang="de-DE" sz="1000" dirty="0" err="1" smtClean="0">
                <a:solidFill>
                  <a:srgbClr val="FF0000"/>
                </a:solidFill>
              </a:rPr>
              <a:t>for</a:t>
            </a:r>
            <a:endParaRPr lang="de-DE" sz="1000" dirty="0">
              <a:solidFill>
                <a:srgbClr val="FF0000"/>
              </a:solidFill>
            </a:endParaRPr>
          </a:p>
        </p:txBody>
      </p:sp>
    </p:spTree>
    <p:extLst>
      <p:ext uri="{BB962C8B-B14F-4D97-AF65-F5344CB8AC3E}">
        <p14:creationId xmlns:p14="http://schemas.microsoft.com/office/powerpoint/2010/main" val="275591484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282575" y="848412"/>
            <a:ext cx="8520113" cy="5571241"/>
          </a:xfrm>
        </p:spPr>
        <p:txBody>
          <a:bodyPr/>
          <a:lstStyle/>
          <a:p>
            <a:pPr lvl="0" eaLnBrk="1" hangingPunct="1">
              <a:defRPr/>
            </a:pPr>
            <a:r>
              <a:rPr lang="en-US" dirty="0" smtClean="0"/>
              <a:t>Step 1:</a:t>
            </a:r>
            <a:br>
              <a:rPr lang="en-US" dirty="0" smtClean="0"/>
            </a:br>
            <a:r>
              <a:rPr lang="en-US" dirty="0" smtClean="0"/>
              <a:t/>
            </a:r>
            <a:br>
              <a:rPr lang="en-US" dirty="0" smtClean="0"/>
            </a:br>
            <a:r>
              <a:rPr lang="en-US" dirty="0" smtClean="0"/>
              <a:t>Calculation of β in steady state: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Note:	</a:t>
            </a:r>
            <a:r>
              <a:rPr lang="en-US" dirty="0" smtClean="0">
                <a:solidFill>
                  <a:schemeClr val="accent6"/>
                </a:solidFill>
              </a:rPr>
              <a:t>Steady state measurement is not unique </a:t>
            </a:r>
            <a:r>
              <a:rPr lang="en-US" dirty="0" smtClean="0"/>
              <a:t/>
            </a:r>
            <a:br>
              <a:rPr lang="en-US" dirty="0" smtClean="0"/>
            </a:br>
            <a:r>
              <a:rPr lang="en-US" dirty="0" smtClean="0"/>
              <a:t>	=&gt; pulse measurement is necessary!</a:t>
            </a:r>
          </a:p>
        </p:txBody>
      </p:sp>
      <p:sp>
        <p:nvSpPr>
          <p:cNvPr id="28676" name="Rectangle 2"/>
          <p:cNvSpPr>
            <a:spLocks noGrp="1" noChangeArrowheads="1"/>
          </p:cNvSpPr>
          <p:nvPr>
            <p:ph type="title"/>
          </p:nvPr>
        </p:nvSpPr>
        <p:spPr/>
        <p:txBody>
          <a:bodyPr/>
          <a:lstStyle/>
          <a:p>
            <a:pPr eaLnBrk="1" hangingPunct="1"/>
            <a:r>
              <a:rPr lang="en-US" dirty="0" smtClean="0"/>
              <a:t>The path to Q</a:t>
            </a:r>
            <a:r>
              <a:rPr lang="en-US" baseline="-25000" dirty="0" smtClean="0"/>
              <a:t>0</a:t>
            </a:r>
            <a:r>
              <a:rPr lang="en-US" dirty="0" smtClean="0"/>
              <a:t> and </a:t>
            </a:r>
            <a:r>
              <a:rPr lang="en-US" dirty="0" err="1" smtClean="0"/>
              <a:t>E</a:t>
            </a:r>
            <a:r>
              <a:rPr lang="en-US" baseline="-25000" dirty="0" err="1" smtClean="0"/>
              <a:t>acc</a:t>
            </a:r>
            <a:r>
              <a:rPr lang="en-US" dirty="0" smtClean="0"/>
              <a:t> II</a:t>
            </a:r>
          </a:p>
        </p:txBody>
      </p:sp>
      <p:pic>
        <p:nvPicPr>
          <p:cNvPr id="4" name="Grafi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88027" y="925692"/>
            <a:ext cx="1658569" cy="1548000"/>
          </a:xfrm>
          <a:prstGeom prst="rect">
            <a:avLst/>
          </a:prstGeom>
        </p:spPr>
      </p:pic>
      <p:sp>
        <p:nvSpPr>
          <p:cNvPr id="5" name="Textfeld 4"/>
          <p:cNvSpPr txBox="1"/>
          <p:nvPr/>
        </p:nvSpPr>
        <p:spPr>
          <a:xfrm>
            <a:off x="6231117" y="1400386"/>
            <a:ext cx="2675732" cy="646331"/>
          </a:xfrm>
          <a:prstGeom prst="rect">
            <a:avLst/>
          </a:prstGeom>
          <a:noFill/>
        </p:spPr>
        <p:txBody>
          <a:bodyPr wrap="none" rtlCol="0">
            <a:spAutoFit/>
          </a:bodyPr>
          <a:lstStyle/>
          <a:p>
            <a:r>
              <a:rPr lang="de-DE" sz="1800" dirty="0" err="1" smtClean="0"/>
              <a:t>for</a:t>
            </a:r>
            <a:r>
              <a:rPr lang="de-DE" sz="1800" dirty="0" smtClean="0"/>
              <a:t> </a:t>
            </a:r>
            <a:r>
              <a:rPr lang="de-DE" sz="1800" dirty="0" err="1" smtClean="0"/>
              <a:t>undercoupling</a:t>
            </a:r>
            <a:r>
              <a:rPr lang="de-DE" sz="1800" dirty="0"/>
              <a:t> </a:t>
            </a:r>
            <a:r>
              <a:rPr lang="de-DE" sz="1800" dirty="0" err="1" smtClean="0"/>
              <a:t>or</a:t>
            </a:r>
            <a:r>
              <a:rPr lang="de-DE" sz="1800" dirty="0" smtClean="0"/>
              <a:t> </a:t>
            </a:r>
          </a:p>
          <a:p>
            <a:r>
              <a:rPr lang="el-GR" sz="1800" dirty="0" smtClean="0"/>
              <a:t>β</a:t>
            </a:r>
            <a:r>
              <a:rPr lang="de-DE" sz="1800" dirty="0" smtClean="0"/>
              <a:t> = 1/</a:t>
            </a:r>
            <a:r>
              <a:rPr lang="el-GR" sz="1800" dirty="0" smtClean="0"/>
              <a:t> β</a:t>
            </a:r>
            <a:r>
              <a:rPr lang="de-DE" sz="1800" dirty="0" smtClean="0"/>
              <a:t> </a:t>
            </a:r>
            <a:r>
              <a:rPr lang="de-DE" sz="1800" dirty="0" err="1" smtClean="0"/>
              <a:t>for</a:t>
            </a:r>
            <a:r>
              <a:rPr lang="de-DE" sz="1800" dirty="0" smtClean="0"/>
              <a:t> </a:t>
            </a:r>
            <a:r>
              <a:rPr lang="de-DE" sz="1800" dirty="0" err="1" smtClean="0"/>
              <a:t>overcoupling</a:t>
            </a:r>
            <a:endParaRPr lang="de-DE" sz="1800" dirty="0"/>
          </a:p>
        </p:txBody>
      </p:sp>
    </p:spTree>
    <p:extLst>
      <p:ext uri="{BB962C8B-B14F-4D97-AF65-F5344CB8AC3E}">
        <p14:creationId xmlns:p14="http://schemas.microsoft.com/office/powerpoint/2010/main" val="210057686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282575" y="776088"/>
            <a:ext cx="8520113" cy="5643566"/>
          </a:xfrm>
        </p:spPr>
        <p:txBody>
          <a:bodyPr/>
          <a:lstStyle/>
          <a:p>
            <a:pPr lvl="0" eaLnBrk="1" hangingPunct="1">
              <a:defRPr/>
            </a:pPr>
            <a:r>
              <a:rPr lang="en-US" noProof="0" dirty="0" smtClean="0"/>
              <a:t>Step 2: Response of the cavity to a rectangular RF pulse</a:t>
            </a:r>
          </a:p>
          <a:p>
            <a:pPr lvl="1" eaLnBrk="1" hangingPunct="1">
              <a:defRPr/>
            </a:pPr>
            <a:r>
              <a:rPr lang="en-US" noProof="0" dirty="0" smtClean="0">
                <a:solidFill>
                  <a:schemeClr val="accent6"/>
                </a:solidFill>
              </a:rPr>
              <a:t>independent calculation of β from </a:t>
            </a:r>
            <a:r>
              <a:rPr lang="en-US" dirty="0" err="1" smtClean="0">
                <a:solidFill>
                  <a:schemeClr val="accent6"/>
                </a:solidFill>
              </a:rPr>
              <a:t>P</a:t>
            </a:r>
            <a:r>
              <a:rPr lang="en-US" baseline="-25000" dirty="0" err="1" smtClean="0">
                <a:solidFill>
                  <a:schemeClr val="accent6"/>
                </a:solidFill>
              </a:rPr>
              <a:t>for</a:t>
            </a:r>
            <a:r>
              <a:rPr lang="en-US" baseline="-25000" dirty="0" smtClean="0">
                <a:solidFill>
                  <a:schemeClr val="accent6"/>
                </a:solidFill>
              </a:rPr>
              <a:t> </a:t>
            </a:r>
            <a:r>
              <a:rPr lang="en-US" dirty="0">
                <a:solidFill>
                  <a:schemeClr val="accent6"/>
                </a:solidFill>
              </a:rPr>
              <a:t>, </a:t>
            </a:r>
            <a:r>
              <a:rPr lang="en-US" dirty="0" err="1">
                <a:solidFill>
                  <a:schemeClr val="accent6"/>
                </a:solidFill>
              </a:rPr>
              <a:t>P</a:t>
            </a:r>
            <a:r>
              <a:rPr lang="en-US" baseline="-25000" dirty="0" err="1">
                <a:solidFill>
                  <a:schemeClr val="accent6"/>
                </a:solidFill>
              </a:rPr>
              <a:t>ref</a:t>
            </a:r>
            <a:r>
              <a:rPr lang="en-US" baseline="-25000" dirty="0">
                <a:solidFill>
                  <a:schemeClr val="accent6"/>
                </a:solidFill>
              </a:rPr>
              <a:t> </a:t>
            </a:r>
            <a:r>
              <a:rPr lang="en-US" dirty="0">
                <a:solidFill>
                  <a:schemeClr val="accent6"/>
                </a:solidFill>
              </a:rPr>
              <a:t>, </a:t>
            </a:r>
            <a:r>
              <a:rPr lang="en-US" dirty="0" err="1">
                <a:solidFill>
                  <a:schemeClr val="accent6"/>
                </a:solidFill>
              </a:rPr>
              <a:t>P</a:t>
            </a:r>
            <a:r>
              <a:rPr lang="en-US" baseline="-25000" dirty="0" err="1">
                <a:solidFill>
                  <a:schemeClr val="accent6"/>
                </a:solidFill>
              </a:rPr>
              <a:t>e</a:t>
            </a:r>
            <a:r>
              <a:rPr lang="en-US" baseline="-25000" dirty="0">
                <a:solidFill>
                  <a:schemeClr val="accent6"/>
                </a:solidFill>
              </a:rPr>
              <a:t> </a:t>
            </a:r>
            <a:r>
              <a:rPr lang="en-US" baseline="-25000" dirty="0" smtClean="0"/>
              <a:t/>
            </a:r>
            <a:br>
              <a:rPr lang="en-US" baseline="-25000" dirty="0" smtClean="0"/>
            </a:br>
            <a:r>
              <a:rPr lang="en-US" dirty="0" smtClean="0"/>
              <a:t>=&gt; 3 more equations for β</a:t>
            </a:r>
            <a:br>
              <a:rPr lang="en-US" dirty="0" smtClean="0"/>
            </a:br>
            <a:r>
              <a:rPr lang="en-US" dirty="0" smtClean="0"/>
              <a:t/>
            </a:r>
            <a:br>
              <a:rPr lang="en-US" dirty="0" smtClean="0"/>
            </a:br>
            <a:r>
              <a:rPr lang="en-US" dirty="0" smtClean="0"/>
              <a:t/>
            </a:r>
            <a:br>
              <a:rPr lang="en-US" dirty="0" smtClean="0"/>
            </a:br>
            <a:endParaRPr lang="en-US" noProof="0" dirty="0" smtClean="0"/>
          </a:p>
          <a:p>
            <a:pPr lvl="1" eaLnBrk="1" hangingPunct="1">
              <a:defRPr/>
            </a:pPr>
            <a:r>
              <a:rPr lang="en-US" noProof="0" dirty="0" smtClean="0"/>
              <a:t>decision about coupling of the cavity:</a:t>
            </a:r>
          </a:p>
        </p:txBody>
      </p:sp>
      <p:sp>
        <p:nvSpPr>
          <p:cNvPr id="28676" name="Rectangle 2"/>
          <p:cNvSpPr>
            <a:spLocks noGrp="1" noChangeArrowheads="1"/>
          </p:cNvSpPr>
          <p:nvPr>
            <p:ph type="title"/>
          </p:nvPr>
        </p:nvSpPr>
        <p:spPr/>
        <p:txBody>
          <a:bodyPr/>
          <a:lstStyle/>
          <a:p>
            <a:pPr eaLnBrk="1" hangingPunct="1"/>
            <a:r>
              <a:rPr lang="en-US" noProof="0" dirty="0" smtClean="0"/>
              <a:t>The path to Q</a:t>
            </a:r>
            <a:r>
              <a:rPr lang="en-US" baseline="-25000" noProof="0" dirty="0" smtClean="0"/>
              <a:t>0</a:t>
            </a:r>
            <a:r>
              <a:rPr lang="en-US" noProof="0" dirty="0" smtClean="0"/>
              <a:t> and </a:t>
            </a:r>
            <a:r>
              <a:rPr lang="en-US" noProof="0" dirty="0" err="1" smtClean="0"/>
              <a:t>E</a:t>
            </a:r>
            <a:r>
              <a:rPr lang="en-US" baseline="-25000" noProof="0" dirty="0" err="1" smtClean="0"/>
              <a:t>acc</a:t>
            </a:r>
            <a:r>
              <a:rPr lang="en-US" noProof="0" dirty="0" smtClean="0"/>
              <a:t> III</a:t>
            </a:r>
          </a:p>
        </p:txBody>
      </p:sp>
      <p:pic>
        <p:nvPicPr>
          <p:cNvPr id="8" name="Grafik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1350" y="3491369"/>
            <a:ext cx="8280000" cy="3082053"/>
          </a:xfrm>
          <a:prstGeom prst="rect">
            <a:avLst/>
          </a:prstGeom>
        </p:spPr>
      </p:pic>
      <p:pic>
        <p:nvPicPr>
          <p:cNvPr id="7" name="Grafik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46123" y="1284149"/>
            <a:ext cx="2971800" cy="1876425"/>
          </a:xfrm>
          <a:prstGeom prst="rect">
            <a:avLst/>
          </a:prstGeom>
        </p:spPr>
      </p:pic>
      <p:sp>
        <p:nvSpPr>
          <p:cNvPr id="2" name="Textfeld 1"/>
          <p:cNvSpPr txBox="1"/>
          <p:nvPr/>
        </p:nvSpPr>
        <p:spPr>
          <a:xfrm>
            <a:off x="1249135" y="3152815"/>
            <a:ext cx="2170787" cy="369332"/>
          </a:xfrm>
          <a:prstGeom prst="rect">
            <a:avLst/>
          </a:prstGeom>
          <a:noFill/>
        </p:spPr>
        <p:txBody>
          <a:bodyPr wrap="none" rtlCol="0">
            <a:spAutoFit/>
          </a:bodyPr>
          <a:lstStyle/>
          <a:p>
            <a:r>
              <a:rPr lang="de-DE" sz="1800" dirty="0" err="1" smtClean="0">
                <a:solidFill>
                  <a:schemeClr val="accent6"/>
                </a:solidFill>
              </a:rPr>
              <a:t>undercoupled</a:t>
            </a:r>
            <a:r>
              <a:rPr lang="de-DE" sz="1800" dirty="0" smtClean="0">
                <a:solidFill>
                  <a:schemeClr val="accent6"/>
                </a:solidFill>
              </a:rPr>
              <a:t> </a:t>
            </a:r>
            <a:r>
              <a:rPr lang="el-GR" sz="1800" dirty="0" smtClean="0">
                <a:solidFill>
                  <a:schemeClr val="accent6"/>
                </a:solidFill>
              </a:rPr>
              <a:t>β</a:t>
            </a:r>
            <a:r>
              <a:rPr lang="de-DE" sz="1800" dirty="0" smtClean="0">
                <a:solidFill>
                  <a:schemeClr val="accent6"/>
                </a:solidFill>
              </a:rPr>
              <a:t> &lt; 1</a:t>
            </a:r>
            <a:endParaRPr lang="de-DE" sz="1800" dirty="0">
              <a:solidFill>
                <a:schemeClr val="accent6"/>
              </a:solidFill>
            </a:endParaRPr>
          </a:p>
        </p:txBody>
      </p:sp>
      <p:sp>
        <p:nvSpPr>
          <p:cNvPr id="9" name="Textfeld 8"/>
          <p:cNvSpPr txBox="1"/>
          <p:nvPr/>
        </p:nvSpPr>
        <p:spPr>
          <a:xfrm>
            <a:off x="3777089" y="3152815"/>
            <a:ext cx="2299027" cy="369332"/>
          </a:xfrm>
          <a:prstGeom prst="rect">
            <a:avLst/>
          </a:prstGeom>
          <a:noFill/>
        </p:spPr>
        <p:txBody>
          <a:bodyPr wrap="none" rtlCol="0">
            <a:spAutoFit/>
          </a:bodyPr>
          <a:lstStyle/>
          <a:p>
            <a:r>
              <a:rPr lang="de-DE" sz="1800" dirty="0" err="1" smtClean="0">
                <a:solidFill>
                  <a:schemeClr val="accent6"/>
                </a:solidFill>
              </a:rPr>
              <a:t>critical</a:t>
            </a:r>
            <a:r>
              <a:rPr lang="de-DE" sz="1800" dirty="0" smtClean="0">
                <a:solidFill>
                  <a:schemeClr val="accent6"/>
                </a:solidFill>
              </a:rPr>
              <a:t> </a:t>
            </a:r>
            <a:r>
              <a:rPr lang="de-DE" sz="1800" dirty="0" err="1" smtClean="0">
                <a:solidFill>
                  <a:schemeClr val="accent6"/>
                </a:solidFill>
              </a:rPr>
              <a:t>coupled</a:t>
            </a:r>
            <a:r>
              <a:rPr lang="de-DE" sz="1800" dirty="0" smtClean="0">
                <a:solidFill>
                  <a:schemeClr val="accent6"/>
                </a:solidFill>
              </a:rPr>
              <a:t> </a:t>
            </a:r>
            <a:r>
              <a:rPr lang="el-GR" sz="1800" dirty="0" smtClean="0">
                <a:solidFill>
                  <a:schemeClr val="accent6"/>
                </a:solidFill>
              </a:rPr>
              <a:t>β</a:t>
            </a:r>
            <a:r>
              <a:rPr lang="de-DE" sz="1800" dirty="0" smtClean="0">
                <a:solidFill>
                  <a:schemeClr val="accent6"/>
                </a:solidFill>
              </a:rPr>
              <a:t> = 1</a:t>
            </a:r>
            <a:endParaRPr lang="de-DE" sz="1800" dirty="0">
              <a:solidFill>
                <a:schemeClr val="accent6"/>
              </a:solidFill>
            </a:endParaRPr>
          </a:p>
        </p:txBody>
      </p:sp>
      <p:sp>
        <p:nvSpPr>
          <p:cNvPr id="10" name="Textfeld 9"/>
          <p:cNvSpPr txBox="1"/>
          <p:nvPr/>
        </p:nvSpPr>
        <p:spPr>
          <a:xfrm>
            <a:off x="6388315" y="3152815"/>
            <a:ext cx="2029723" cy="369332"/>
          </a:xfrm>
          <a:prstGeom prst="rect">
            <a:avLst/>
          </a:prstGeom>
          <a:noFill/>
        </p:spPr>
        <p:txBody>
          <a:bodyPr wrap="none" rtlCol="0">
            <a:spAutoFit/>
          </a:bodyPr>
          <a:lstStyle/>
          <a:p>
            <a:r>
              <a:rPr lang="de-DE" sz="1800" dirty="0" err="1" smtClean="0">
                <a:solidFill>
                  <a:schemeClr val="accent6"/>
                </a:solidFill>
              </a:rPr>
              <a:t>overcoupled</a:t>
            </a:r>
            <a:r>
              <a:rPr lang="de-DE" sz="1800" dirty="0" smtClean="0">
                <a:solidFill>
                  <a:schemeClr val="accent6"/>
                </a:solidFill>
              </a:rPr>
              <a:t> </a:t>
            </a:r>
            <a:r>
              <a:rPr lang="el-GR" sz="1800" dirty="0" smtClean="0">
                <a:solidFill>
                  <a:schemeClr val="accent6"/>
                </a:solidFill>
              </a:rPr>
              <a:t>β</a:t>
            </a:r>
            <a:r>
              <a:rPr lang="de-DE" sz="1800" dirty="0" smtClean="0">
                <a:solidFill>
                  <a:schemeClr val="accent6"/>
                </a:solidFill>
              </a:rPr>
              <a:t> &gt; 1</a:t>
            </a:r>
            <a:endParaRPr lang="de-DE" sz="1800" dirty="0">
              <a:solidFill>
                <a:schemeClr val="accent6"/>
              </a:solidFill>
            </a:endParaRPr>
          </a:p>
        </p:txBody>
      </p:sp>
      <p:sp>
        <p:nvSpPr>
          <p:cNvPr id="3" name="Rechteck 2"/>
          <p:cNvSpPr/>
          <p:nvPr/>
        </p:nvSpPr>
        <p:spPr bwMode="auto">
          <a:xfrm>
            <a:off x="867266" y="5296043"/>
            <a:ext cx="7993930" cy="1208223"/>
          </a:xfrm>
          <a:prstGeom prst="rect">
            <a:avLst/>
          </a:prstGeom>
          <a:noFill/>
          <a:ln w="25400"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smtClean="0">
              <a:ln>
                <a:noFill/>
              </a:ln>
              <a:solidFill>
                <a:schemeClr val="tx1"/>
              </a:solidFill>
              <a:effectLst/>
              <a:latin typeface="Arial" charset="0"/>
            </a:endParaRPr>
          </a:p>
        </p:txBody>
      </p:sp>
      <p:sp>
        <p:nvSpPr>
          <p:cNvPr id="4" name="Textfeld 3"/>
          <p:cNvSpPr txBox="1"/>
          <p:nvPr/>
        </p:nvSpPr>
        <p:spPr>
          <a:xfrm>
            <a:off x="4694548" y="6429485"/>
            <a:ext cx="242374" cy="338554"/>
          </a:xfrm>
          <a:prstGeom prst="rect">
            <a:avLst/>
          </a:prstGeom>
          <a:noFill/>
        </p:spPr>
        <p:txBody>
          <a:bodyPr wrap="none" rtlCol="0">
            <a:spAutoFit/>
          </a:bodyPr>
          <a:lstStyle/>
          <a:p>
            <a:r>
              <a:rPr lang="de-DE" dirty="0" smtClean="0"/>
              <a:t>t</a:t>
            </a:r>
            <a:endParaRPr lang="de-DE" dirty="0"/>
          </a:p>
        </p:txBody>
      </p:sp>
      <p:sp>
        <p:nvSpPr>
          <p:cNvPr id="11" name="Textfeld 10"/>
          <p:cNvSpPr txBox="1"/>
          <p:nvPr/>
        </p:nvSpPr>
        <p:spPr>
          <a:xfrm>
            <a:off x="7410836" y="6429485"/>
            <a:ext cx="242374" cy="338554"/>
          </a:xfrm>
          <a:prstGeom prst="rect">
            <a:avLst/>
          </a:prstGeom>
          <a:noFill/>
        </p:spPr>
        <p:txBody>
          <a:bodyPr wrap="none" rtlCol="0">
            <a:spAutoFit/>
          </a:bodyPr>
          <a:lstStyle/>
          <a:p>
            <a:r>
              <a:rPr lang="de-DE" dirty="0" smtClean="0"/>
              <a:t>t</a:t>
            </a:r>
            <a:endParaRPr lang="de-DE" dirty="0"/>
          </a:p>
        </p:txBody>
      </p:sp>
      <p:sp>
        <p:nvSpPr>
          <p:cNvPr id="12" name="Textfeld 11"/>
          <p:cNvSpPr txBox="1"/>
          <p:nvPr/>
        </p:nvSpPr>
        <p:spPr>
          <a:xfrm>
            <a:off x="2213341" y="6429485"/>
            <a:ext cx="242374" cy="338554"/>
          </a:xfrm>
          <a:prstGeom prst="rect">
            <a:avLst/>
          </a:prstGeom>
          <a:noFill/>
        </p:spPr>
        <p:txBody>
          <a:bodyPr wrap="none" rtlCol="0">
            <a:spAutoFit/>
          </a:bodyPr>
          <a:lstStyle/>
          <a:p>
            <a:r>
              <a:rPr lang="de-DE" dirty="0" smtClean="0"/>
              <a:t>t</a:t>
            </a:r>
            <a:endParaRPr lang="de-DE" dirty="0"/>
          </a:p>
        </p:txBody>
      </p:sp>
      <p:sp>
        <p:nvSpPr>
          <p:cNvPr id="13" name="Textfeld 12"/>
          <p:cNvSpPr txBox="1"/>
          <p:nvPr/>
        </p:nvSpPr>
        <p:spPr>
          <a:xfrm>
            <a:off x="6907944" y="1744277"/>
            <a:ext cx="149080" cy="153888"/>
          </a:xfrm>
          <a:prstGeom prst="rect">
            <a:avLst/>
          </a:prstGeom>
          <a:solidFill>
            <a:schemeClr val="bg1"/>
          </a:solidFill>
        </p:spPr>
        <p:txBody>
          <a:bodyPr wrap="none" lIns="0" tIns="0" rIns="0" bIns="0" rtlCol="0">
            <a:spAutoFit/>
          </a:bodyPr>
          <a:lstStyle/>
          <a:p>
            <a:r>
              <a:rPr lang="de-DE" sz="1000" dirty="0" err="1" smtClean="0">
                <a:solidFill>
                  <a:srgbClr val="FF0000"/>
                </a:solidFill>
              </a:rPr>
              <a:t>for</a:t>
            </a:r>
            <a:endParaRPr lang="de-DE" sz="1000" dirty="0">
              <a:solidFill>
                <a:srgbClr val="FF0000"/>
              </a:solidFill>
            </a:endParaRPr>
          </a:p>
        </p:txBody>
      </p:sp>
    </p:spTree>
    <p:extLst>
      <p:ext uri="{BB962C8B-B14F-4D97-AF65-F5344CB8AC3E}">
        <p14:creationId xmlns:p14="http://schemas.microsoft.com/office/powerpoint/2010/main" val="380158490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2"/>
          <p:cNvSpPr>
            <a:spLocks noGrp="1" noChangeArrowheads="1"/>
          </p:cNvSpPr>
          <p:nvPr>
            <p:ph type="title"/>
          </p:nvPr>
        </p:nvSpPr>
        <p:spPr/>
        <p:txBody>
          <a:bodyPr/>
          <a:lstStyle/>
          <a:p>
            <a:pPr eaLnBrk="1" hangingPunct="1"/>
            <a:r>
              <a:rPr lang="en-US" noProof="0" dirty="0" smtClean="0"/>
              <a:t>The path to Q</a:t>
            </a:r>
            <a:r>
              <a:rPr lang="en-US" baseline="-25000" noProof="0" dirty="0" smtClean="0"/>
              <a:t>0</a:t>
            </a:r>
            <a:r>
              <a:rPr lang="en-US" noProof="0" dirty="0" smtClean="0"/>
              <a:t> and </a:t>
            </a:r>
            <a:r>
              <a:rPr lang="en-US" noProof="0" dirty="0" err="1" smtClean="0"/>
              <a:t>E</a:t>
            </a:r>
            <a:r>
              <a:rPr lang="en-US" baseline="-25000" noProof="0" dirty="0" err="1" smtClean="0"/>
              <a:t>acc</a:t>
            </a:r>
            <a:r>
              <a:rPr lang="en-US" noProof="0" dirty="0" smtClean="0"/>
              <a:t> IV</a:t>
            </a:r>
          </a:p>
        </p:txBody>
      </p:sp>
      <mc:AlternateContent xmlns:mc="http://schemas.openxmlformats.org/markup-compatibility/2006" xmlns:a14="http://schemas.microsoft.com/office/drawing/2010/main">
        <mc:Choice Requires="a14">
          <p:sp>
            <p:nvSpPr>
              <p:cNvPr id="28675" name="Rectangle 3"/>
              <p:cNvSpPr>
                <a:spLocks noGrp="1" noChangeArrowheads="1"/>
              </p:cNvSpPr>
              <p:nvPr>
                <p:ph type="body" idx="1"/>
              </p:nvPr>
            </p:nvSpPr>
            <p:spPr>
              <a:xfrm>
                <a:off x="273148" y="783772"/>
                <a:ext cx="8520113" cy="5702899"/>
              </a:xfrm>
              <a:solidFill>
                <a:schemeClr val="bg1"/>
              </a:solidFill>
            </p:spPr>
            <p:txBody>
              <a:bodyPr/>
              <a:lstStyle/>
              <a:p>
                <a:pPr lvl="0" eaLnBrk="1" hangingPunct="1">
                  <a:defRPr/>
                </a:pPr>
                <a:r>
                  <a:rPr lang="en-US" noProof="0" dirty="0" smtClean="0"/>
                  <a:t>Step 3: Calculation of </a:t>
                </a:r>
                <a:r>
                  <a:rPr lang="en-US" noProof="0" dirty="0" smtClean="0">
                    <a:solidFill>
                      <a:schemeClr val="accent6"/>
                    </a:solidFill>
                  </a:rPr>
                  <a:t>dissipated power</a:t>
                </a:r>
                <a:r>
                  <a:rPr lang="en-US" noProof="0" dirty="0" smtClean="0"/>
                  <a:t>: </a:t>
                </a:r>
                <a:br>
                  <a:rPr lang="en-US" noProof="0" dirty="0" smtClean="0"/>
                </a:br>
                <a14:m>
                  <m:oMath xmlns:m="http://schemas.openxmlformats.org/officeDocument/2006/math">
                    <m:sSub>
                      <m:sSubPr>
                        <m:ctrlPr>
                          <a:rPr lang="en-US" sz="2400" i="1" noProof="0" smtClean="0">
                            <a:latin typeface="Cambria Math"/>
                          </a:rPr>
                        </m:ctrlPr>
                      </m:sSubPr>
                      <m:e>
                        <m:r>
                          <a:rPr lang="en-US" sz="2400" b="0" i="1" noProof="0" smtClean="0">
                            <a:latin typeface="Cambria Math"/>
                          </a:rPr>
                          <m:t>𝑃</m:t>
                        </m:r>
                      </m:e>
                      <m:sub>
                        <m:r>
                          <a:rPr lang="en-US" sz="2400" b="0" i="1" noProof="0" smtClean="0">
                            <a:latin typeface="Cambria Math"/>
                          </a:rPr>
                          <m:t>𝑑𝑖𝑠𝑠</m:t>
                        </m:r>
                      </m:sub>
                    </m:sSub>
                    <m:r>
                      <a:rPr lang="en-US" sz="2400" i="1" noProof="0" smtClean="0">
                        <a:latin typeface="Cambria Math"/>
                        <a:ea typeface="Cambria Math"/>
                      </a:rPr>
                      <m:t>=</m:t>
                    </m:r>
                    <m:f>
                      <m:fPr>
                        <m:ctrlPr>
                          <a:rPr lang="en-US" sz="2400" i="1" noProof="0" smtClean="0">
                            <a:latin typeface="Cambria Math"/>
                            <a:ea typeface="Cambria Math"/>
                          </a:rPr>
                        </m:ctrlPr>
                      </m:fPr>
                      <m:num>
                        <m:r>
                          <a:rPr lang="en-US" sz="2400" b="0" i="1" noProof="0" smtClean="0">
                            <a:latin typeface="Cambria Math"/>
                            <a:ea typeface="Cambria Math"/>
                          </a:rPr>
                          <m:t>4</m:t>
                        </m:r>
                        <m:r>
                          <a:rPr lang="en-US" sz="2400" b="0" i="1" noProof="0" smtClean="0">
                            <a:latin typeface="Cambria Math"/>
                            <a:ea typeface="Cambria Math"/>
                          </a:rPr>
                          <m:t>∙</m:t>
                        </m:r>
                        <m:r>
                          <a:rPr lang="en-US" sz="2400" b="0" i="1" noProof="0" smtClean="0">
                            <a:latin typeface="Cambria Math"/>
                            <a:ea typeface="Cambria Math"/>
                          </a:rPr>
                          <m:t>𝛽</m:t>
                        </m:r>
                        <m:r>
                          <a:rPr lang="en-US" sz="2400" b="0" i="1" noProof="0" smtClean="0">
                            <a:latin typeface="Cambria Math"/>
                            <a:ea typeface="Cambria Math"/>
                          </a:rPr>
                          <m:t>∙</m:t>
                        </m:r>
                        <m:sSub>
                          <m:sSubPr>
                            <m:ctrlPr>
                              <a:rPr lang="en-US" sz="2400" b="0" i="1" noProof="0" smtClean="0">
                                <a:latin typeface="Cambria Math"/>
                                <a:ea typeface="Cambria Math"/>
                              </a:rPr>
                            </m:ctrlPr>
                          </m:sSubPr>
                          <m:e>
                            <m:r>
                              <a:rPr lang="en-US" sz="2400" b="0" i="1" noProof="0" smtClean="0">
                                <a:latin typeface="Cambria Math"/>
                                <a:ea typeface="Cambria Math"/>
                              </a:rPr>
                              <m:t>𝑃</m:t>
                            </m:r>
                          </m:e>
                          <m:sub>
                            <m:r>
                              <a:rPr lang="en-US" sz="2400" b="0" i="1" noProof="0" smtClean="0">
                                <a:latin typeface="Cambria Math"/>
                                <a:ea typeface="Cambria Math"/>
                              </a:rPr>
                              <m:t>𝑓𝑜𝑟</m:t>
                            </m:r>
                          </m:sub>
                        </m:sSub>
                      </m:num>
                      <m:den>
                        <m:sSup>
                          <m:sSupPr>
                            <m:ctrlPr>
                              <a:rPr lang="en-US" sz="2400" i="1" noProof="0" smtClean="0">
                                <a:latin typeface="Cambria Math"/>
                                <a:ea typeface="Cambria Math"/>
                              </a:rPr>
                            </m:ctrlPr>
                          </m:sSupPr>
                          <m:e>
                            <m:d>
                              <m:dPr>
                                <m:ctrlPr>
                                  <a:rPr lang="en-US" sz="2400" i="1" noProof="0" smtClean="0">
                                    <a:latin typeface="Cambria Math"/>
                                    <a:ea typeface="Cambria Math"/>
                                  </a:rPr>
                                </m:ctrlPr>
                              </m:dPr>
                              <m:e>
                                <m:r>
                                  <a:rPr lang="en-US" sz="2400" b="0" i="1" noProof="0" smtClean="0">
                                    <a:latin typeface="Cambria Math"/>
                                    <a:ea typeface="Cambria Math"/>
                                  </a:rPr>
                                  <m:t>1</m:t>
                                </m:r>
                                <m:r>
                                  <a:rPr lang="en-US" sz="2400" b="0" i="1" noProof="0" smtClean="0">
                                    <a:latin typeface="Cambria Math"/>
                                    <a:ea typeface="Cambria Math"/>
                                  </a:rPr>
                                  <m:t>+</m:t>
                                </m:r>
                                <m:r>
                                  <a:rPr lang="en-US" sz="2400" b="0" i="1" noProof="0" smtClean="0">
                                    <a:latin typeface="Cambria Math"/>
                                    <a:ea typeface="Cambria Math"/>
                                  </a:rPr>
                                  <m:t>𝛽</m:t>
                                </m:r>
                              </m:e>
                            </m:d>
                          </m:e>
                          <m:sup>
                            <m:r>
                              <a:rPr lang="en-US" sz="2400" b="0" i="1" noProof="0" smtClean="0">
                                <a:latin typeface="Cambria Math"/>
                                <a:ea typeface="Cambria Math"/>
                              </a:rPr>
                              <m:t>2</m:t>
                            </m:r>
                          </m:sup>
                        </m:sSup>
                      </m:den>
                    </m:f>
                    <m:r>
                      <a:rPr lang="en-US" sz="2400" i="1" noProof="0" smtClean="0">
                        <a:latin typeface="Cambria Math"/>
                        <a:ea typeface="Cambria Math"/>
                      </a:rPr>
                      <m:t>−</m:t>
                    </m:r>
                    <m:sSub>
                      <m:sSubPr>
                        <m:ctrlPr>
                          <a:rPr lang="en-US" sz="2400" i="1" noProof="0" smtClean="0">
                            <a:latin typeface="Cambria Math"/>
                            <a:ea typeface="Cambria Math"/>
                          </a:rPr>
                        </m:ctrlPr>
                      </m:sSubPr>
                      <m:e>
                        <m:r>
                          <a:rPr lang="en-US" sz="2400" b="0" i="1" noProof="0" smtClean="0">
                            <a:latin typeface="Cambria Math"/>
                            <a:ea typeface="Cambria Math"/>
                          </a:rPr>
                          <m:t>𝑃</m:t>
                        </m:r>
                      </m:e>
                      <m:sub>
                        <m:r>
                          <a:rPr lang="en-US" sz="2400" b="0" i="1" noProof="0" smtClean="0">
                            <a:latin typeface="Cambria Math"/>
                            <a:ea typeface="Cambria Math"/>
                          </a:rPr>
                          <m:t>𝑡𝑟𝑎𝑛𝑠</m:t>
                        </m:r>
                      </m:sub>
                    </m:sSub>
                  </m:oMath>
                </a14:m>
                <a:endParaRPr lang="en-US" sz="2400" noProof="0" dirty="0" smtClean="0"/>
              </a:p>
              <a:p>
                <a:pPr lvl="0" eaLnBrk="1" hangingPunct="1">
                  <a:defRPr/>
                </a:pPr>
                <a:r>
                  <a:rPr lang="en-US" noProof="0" dirty="0" smtClean="0"/>
                  <a:t>Step 4: Measurement of </a:t>
                </a:r>
                <a14:m>
                  <m:oMath xmlns:m="http://schemas.openxmlformats.org/officeDocument/2006/math">
                    <m:r>
                      <a:rPr lang="de-DE" sz="2400" i="1">
                        <a:latin typeface="Cambria Math"/>
                        <a:ea typeface="Cambria Math"/>
                      </a:rPr>
                      <m:t>𝜏</m:t>
                    </m:r>
                  </m:oMath>
                </a14:m>
                <a:r>
                  <a:rPr lang="en-US" noProof="0" dirty="0" smtClean="0"/>
                  <a:t> and </a:t>
                </a:r>
                <a:r>
                  <a:rPr lang="en-US" noProof="0" dirty="0" smtClean="0">
                    <a:solidFill>
                      <a:schemeClr val="accent6"/>
                    </a:solidFill>
                  </a:rPr>
                  <a:t>calculation of Q</a:t>
                </a:r>
                <a:r>
                  <a:rPr lang="en-US" baseline="-25000" noProof="0" dirty="0" smtClean="0">
                    <a:solidFill>
                      <a:schemeClr val="accent6"/>
                    </a:solidFill>
                  </a:rPr>
                  <a:t>L</a:t>
                </a:r>
                <a:r>
                  <a:rPr lang="en-US" noProof="0" dirty="0" smtClean="0">
                    <a:solidFill>
                      <a:schemeClr val="accent6"/>
                    </a:solidFill>
                  </a:rPr>
                  <a:t> </a:t>
                </a:r>
                <a:r>
                  <a:rPr lang="en-US" noProof="0" dirty="0" smtClean="0"/>
                  <a:t>(pulse measurement)</a:t>
                </a:r>
              </a:p>
              <a:p>
                <a:pPr lvl="0" eaLnBrk="1" hangingPunct="1">
                  <a:defRPr/>
                </a:pPr>
                <a:r>
                  <a:rPr lang="en-US" dirty="0" smtClean="0"/>
                  <a:t>Step 5: </a:t>
                </a:r>
                <a:r>
                  <a:rPr lang="en-US" dirty="0" smtClean="0">
                    <a:solidFill>
                      <a:schemeClr val="accent6"/>
                    </a:solidFill>
                  </a:rPr>
                  <a:t>Calculation of Q</a:t>
                </a:r>
                <a:r>
                  <a:rPr lang="en-US" baseline="-25000" dirty="0" smtClean="0">
                    <a:solidFill>
                      <a:schemeClr val="accent6"/>
                    </a:solidFill>
                  </a:rPr>
                  <a:t>0</a:t>
                </a:r>
                <a:r>
                  <a:rPr lang="en-US" dirty="0" smtClean="0"/>
                  <a:t>:</a:t>
                </a:r>
                <a:br>
                  <a:rPr lang="en-US" dirty="0" smtClean="0"/>
                </a:br>
                <a14:m>
                  <m:oMath xmlns:m="http://schemas.openxmlformats.org/officeDocument/2006/math">
                    <m:sSub>
                      <m:sSubPr>
                        <m:ctrlPr>
                          <a:rPr lang="en-US" sz="2400" i="1" smtClean="0">
                            <a:latin typeface="Cambria Math"/>
                          </a:rPr>
                        </m:ctrlPr>
                      </m:sSubPr>
                      <m:e>
                        <m:r>
                          <a:rPr lang="de-DE" sz="2400" b="0" i="1" smtClean="0">
                            <a:latin typeface="Cambria Math"/>
                          </a:rPr>
                          <m:t>𝑄</m:t>
                        </m:r>
                      </m:e>
                      <m:sub>
                        <m:r>
                          <a:rPr lang="de-DE" sz="2400" b="0" i="1" smtClean="0">
                            <a:latin typeface="Cambria Math"/>
                          </a:rPr>
                          <m:t>0</m:t>
                        </m:r>
                      </m:sub>
                    </m:sSub>
                    <m:r>
                      <a:rPr lang="en-US" sz="2400" i="1" smtClean="0">
                        <a:latin typeface="Cambria Math"/>
                        <a:ea typeface="Cambria Math"/>
                      </a:rPr>
                      <m:t>=</m:t>
                    </m:r>
                    <m:sSub>
                      <m:sSubPr>
                        <m:ctrlPr>
                          <a:rPr lang="en-US" sz="2400" i="1" smtClean="0">
                            <a:latin typeface="Cambria Math"/>
                            <a:ea typeface="Cambria Math"/>
                          </a:rPr>
                        </m:ctrlPr>
                      </m:sSubPr>
                      <m:e>
                        <m:r>
                          <a:rPr lang="de-DE" sz="2400" b="0" i="1" smtClean="0">
                            <a:latin typeface="Cambria Math"/>
                            <a:ea typeface="Cambria Math"/>
                          </a:rPr>
                          <m:t>𝑄</m:t>
                        </m:r>
                      </m:e>
                      <m:sub>
                        <m:r>
                          <a:rPr lang="de-DE" sz="2400" b="0" i="1" smtClean="0">
                            <a:latin typeface="Cambria Math"/>
                            <a:ea typeface="Cambria Math"/>
                          </a:rPr>
                          <m:t>𝐿</m:t>
                        </m:r>
                      </m:sub>
                    </m:sSub>
                    <m:r>
                      <a:rPr lang="en-US" sz="2400" i="1" smtClean="0">
                        <a:latin typeface="Cambria Math"/>
                        <a:ea typeface="Cambria Math"/>
                      </a:rPr>
                      <m:t>∙</m:t>
                    </m:r>
                    <m:d>
                      <m:dPr>
                        <m:begChr m:val="["/>
                        <m:endChr m:val="]"/>
                        <m:ctrlPr>
                          <a:rPr lang="en-US" sz="2400" i="1" smtClean="0">
                            <a:latin typeface="Cambria Math"/>
                            <a:ea typeface="Cambria Math"/>
                          </a:rPr>
                        </m:ctrlPr>
                      </m:dPr>
                      <m:e>
                        <m:r>
                          <a:rPr lang="de-DE" sz="2400" b="0" i="1" smtClean="0">
                            <a:latin typeface="Cambria Math"/>
                            <a:ea typeface="Cambria Math"/>
                          </a:rPr>
                          <m:t>1</m:t>
                        </m:r>
                        <m:r>
                          <a:rPr lang="de-DE" sz="2400" b="0" i="1" smtClean="0">
                            <a:latin typeface="Cambria Math"/>
                            <a:ea typeface="Cambria Math"/>
                          </a:rPr>
                          <m:t>+</m:t>
                        </m:r>
                        <m:r>
                          <a:rPr lang="de-DE" sz="2400" b="0" i="1" smtClean="0">
                            <a:latin typeface="Cambria Math"/>
                            <a:ea typeface="Cambria Math"/>
                          </a:rPr>
                          <m:t>𝛽</m:t>
                        </m:r>
                        <m:r>
                          <a:rPr lang="de-DE" sz="2400" b="0" i="1" smtClean="0">
                            <a:latin typeface="Cambria Math"/>
                            <a:ea typeface="Cambria Math"/>
                          </a:rPr>
                          <m:t>∙</m:t>
                        </m:r>
                        <m:d>
                          <m:dPr>
                            <m:ctrlPr>
                              <a:rPr lang="de-DE" sz="2400" b="0" i="1" smtClean="0">
                                <a:latin typeface="Cambria Math"/>
                                <a:ea typeface="Cambria Math"/>
                              </a:rPr>
                            </m:ctrlPr>
                          </m:dPr>
                          <m:e>
                            <m:r>
                              <a:rPr lang="de-DE" sz="2400" b="0" i="1" smtClean="0">
                                <a:latin typeface="Cambria Math"/>
                                <a:ea typeface="Cambria Math"/>
                              </a:rPr>
                              <m:t>1</m:t>
                            </m:r>
                            <m:r>
                              <a:rPr lang="de-DE" sz="2400" b="0" i="1" smtClean="0">
                                <a:latin typeface="Cambria Math"/>
                                <a:ea typeface="Cambria Math"/>
                              </a:rPr>
                              <m:t>+</m:t>
                            </m:r>
                            <m:f>
                              <m:fPr>
                                <m:ctrlPr>
                                  <a:rPr lang="de-DE" sz="2400" b="0" i="1" smtClean="0">
                                    <a:latin typeface="Cambria Math"/>
                                    <a:ea typeface="Cambria Math"/>
                                  </a:rPr>
                                </m:ctrlPr>
                              </m:fPr>
                              <m:num>
                                <m:sSub>
                                  <m:sSubPr>
                                    <m:ctrlPr>
                                      <a:rPr lang="de-DE" sz="2400" b="0" i="1" smtClean="0">
                                        <a:latin typeface="Cambria Math"/>
                                        <a:ea typeface="Cambria Math"/>
                                      </a:rPr>
                                    </m:ctrlPr>
                                  </m:sSubPr>
                                  <m:e>
                                    <m:r>
                                      <a:rPr lang="de-DE" sz="2400" b="0" i="1" smtClean="0">
                                        <a:latin typeface="Cambria Math"/>
                                        <a:ea typeface="Cambria Math"/>
                                      </a:rPr>
                                      <m:t>𝑃</m:t>
                                    </m:r>
                                  </m:e>
                                  <m:sub>
                                    <m:r>
                                      <a:rPr lang="de-DE" sz="2400" b="0" i="1" smtClean="0">
                                        <a:latin typeface="Cambria Math"/>
                                        <a:ea typeface="Cambria Math"/>
                                      </a:rPr>
                                      <m:t>𝑡𝑟𝑎𝑛𝑠</m:t>
                                    </m:r>
                                  </m:sub>
                                </m:sSub>
                              </m:num>
                              <m:den>
                                <m:sSub>
                                  <m:sSubPr>
                                    <m:ctrlPr>
                                      <a:rPr lang="de-DE" sz="2400" b="0" i="1" smtClean="0">
                                        <a:latin typeface="Cambria Math"/>
                                        <a:ea typeface="Cambria Math"/>
                                      </a:rPr>
                                    </m:ctrlPr>
                                  </m:sSubPr>
                                  <m:e>
                                    <m:r>
                                      <a:rPr lang="de-DE" sz="2400" b="0" i="1" smtClean="0">
                                        <a:latin typeface="Cambria Math"/>
                                        <a:ea typeface="Cambria Math"/>
                                      </a:rPr>
                                      <m:t>𝑃</m:t>
                                    </m:r>
                                  </m:e>
                                  <m:sub>
                                    <m:r>
                                      <a:rPr lang="de-DE" sz="2400" b="0" i="1" smtClean="0">
                                        <a:latin typeface="Cambria Math"/>
                                        <a:ea typeface="Cambria Math"/>
                                      </a:rPr>
                                      <m:t>𝑑𝑖𝑠𝑠</m:t>
                                    </m:r>
                                  </m:sub>
                                </m:sSub>
                              </m:den>
                            </m:f>
                          </m:e>
                        </m:d>
                        <m:r>
                          <a:rPr lang="de-DE" sz="2400" b="0" i="1" smtClean="0">
                            <a:latin typeface="Cambria Math"/>
                            <a:ea typeface="Cambria Math"/>
                          </a:rPr>
                          <m:t>+</m:t>
                        </m:r>
                        <m:f>
                          <m:fPr>
                            <m:ctrlPr>
                              <a:rPr lang="de-DE" sz="2400" b="0" i="1" smtClean="0">
                                <a:latin typeface="Cambria Math"/>
                                <a:ea typeface="Cambria Math"/>
                              </a:rPr>
                            </m:ctrlPr>
                          </m:fPr>
                          <m:num>
                            <m:sSub>
                              <m:sSubPr>
                                <m:ctrlPr>
                                  <a:rPr lang="de-DE" sz="2400" b="0" i="1" smtClean="0">
                                    <a:latin typeface="Cambria Math"/>
                                    <a:ea typeface="Cambria Math"/>
                                  </a:rPr>
                                </m:ctrlPr>
                              </m:sSubPr>
                              <m:e>
                                <m:r>
                                  <a:rPr lang="de-DE" sz="2400" b="0" i="1" smtClean="0">
                                    <a:latin typeface="Cambria Math"/>
                                    <a:ea typeface="Cambria Math"/>
                                  </a:rPr>
                                  <m:t>𝑃</m:t>
                                </m:r>
                              </m:e>
                              <m:sub>
                                <m:r>
                                  <a:rPr lang="de-DE" sz="2400" b="0" i="1" smtClean="0">
                                    <a:latin typeface="Cambria Math"/>
                                    <a:ea typeface="Cambria Math"/>
                                  </a:rPr>
                                  <m:t>𝑡𝑟𝑎𝑛𝑠</m:t>
                                </m:r>
                              </m:sub>
                            </m:sSub>
                          </m:num>
                          <m:den>
                            <m:sSub>
                              <m:sSubPr>
                                <m:ctrlPr>
                                  <a:rPr lang="de-DE" sz="2400" b="0" i="1" smtClean="0">
                                    <a:latin typeface="Cambria Math"/>
                                    <a:ea typeface="Cambria Math"/>
                                  </a:rPr>
                                </m:ctrlPr>
                              </m:sSubPr>
                              <m:e>
                                <m:r>
                                  <a:rPr lang="de-DE" sz="2400" b="0" i="1" smtClean="0">
                                    <a:latin typeface="Cambria Math"/>
                                    <a:ea typeface="Cambria Math"/>
                                  </a:rPr>
                                  <m:t>𝑃</m:t>
                                </m:r>
                              </m:e>
                              <m:sub>
                                <m:r>
                                  <a:rPr lang="de-DE" sz="2400" b="0" i="1" smtClean="0">
                                    <a:latin typeface="Cambria Math"/>
                                    <a:ea typeface="Cambria Math"/>
                                  </a:rPr>
                                  <m:t>𝑑𝑖𝑠𝑠</m:t>
                                </m:r>
                              </m:sub>
                            </m:sSub>
                          </m:den>
                        </m:f>
                      </m:e>
                    </m:d>
                  </m:oMath>
                </a14:m>
                <a:endParaRPr lang="en-US" noProof="0" dirty="0" smtClean="0"/>
              </a:p>
              <a:p>
                <a:pPr lvl="0" eaLnBrk="1" hangingPunct="1">
                  <a:defRPr/>
                </a:pPr>
                <a:r>
                  <a:rPr lang="en-US" dirty="0" smtClean="0"/>
                  <a:t>Step 6: </a:t>
                </a:r>
                <a:r>
                  <a:rPr lang="en-US" dirty="0" smtClean="0">
                    <a:solidFill>
                      <a:schemeClr val="accent6"/>
                    </a:solidFill>
                  </a:rPr>
                  <a:t>Calculation of </a:t>
                </a:r>
                <a:r>
                  <a:rPr lang="en-US" dirty="0" err="1" smtClean="0">
                    <a:solidFill>
                      <a:schemeClr val="accent6"/>
                    </a:solidFill>
                  </a:rPr>
                  <a:t>E</a:t>
                </a:r>
                <a:r>
                  <a:rPr lang="en-US" baseline="-25000" dirty="0" err="1" smtClean="0">
                    <a:solidFill>
                      <a:schemeClr val="accent6"/>
                    </a:solidFill>
                  </a:rPr>
                  <a:t>acc</a:t>
                </a:r>
                <a:r>
                  <a:rPr lang="en-US" dirty="0" smtClean="0"/>
                  <a:t>:</a:t>
                </a:r>
                <a:br>
                  <a:rPr lang="en-US" dirty="0" smtClean="0"/>
                </a:br>
                <a14:m>
                  <m:oMath xmlns:m="http://schemas.openxmlformats.org/officeDocument/2006/math">
                    <m:sSub>
                      <m:sSubPr>
                        <m:ctrlPr>
                          <a:rPr lang="en-US" sz="2400" i="1" smtClean="0">
                            <a:latin typeface="Cambria Math"/>
                          </a:rPr>
                        </m:ctrlPr>
                      </m:sSubPr>
                      <m:e>
                        <m:r>
                          <a:rPr lang="de-DE" sz="2400" b="0" i="1" smtClean="0">
                            <a:latin typeface="Cambria Math"/>
                          </a:rPr>
                          <m:t>𝐸</m:t>
                        </m:r>
                      </m:e>
                      <m:sub>
                        <m:r>
                          <a:rPr lang="de-DE" sz="2400" b="0" i="1" smtClean="0">
                            <a:latin typeface="Cambria Math"/>
                          </a:rPr>
                          <m:t>𝑎𝑐𝑐</m:t>
                        </m:r>
                      </m:sub>
                    </m:sSub>
                    <m:r>
                      <a:rPr lang="en-US" sz="2400" i="1" smtClean="0">
                        <a:latin typeface="Cambria Math"/>
                        <a:ea typeface="Cambria Math"/>
                      </a:rPr>
                      <m:t>=</m:t>
                    </m:r>
                    <m:f>
                      <m:fPr>
                        <m:ctrlPr>
                          <a:rPr lang="en-US" sz="2400" i="1" smtClean="0">
                            <a:latin typeface="Cambria Math"/>
                            <a:ea typeface="Cambria Math"/>
                          </a:rPr>
                        </m:ctrlPr>
                      </m:fPr>
                      <m:num>
                        <m:rad>
                          <m:radPr>
                            <m:degHide m:val="on"/>
                            <m:ctrlPr>
                              <a:rPr lang="en-US" sz="2400" i="1" smtClean="0">
                                <a:latin typeface="Cambria Math"/>
                                <a:ea typeface="Cambria Math"/>
                              </a:rPr>
                            </m:ctrlPr>
                          </m:radPr>
                          <m:deg/>
                          <m:e>
                            <m:f>
                              <m:fPr>
                                <m:type m:val="lin"/>
                                <m:ctrlPr>
                                  <a:rPr lang="en-US" sz="2400" i="1" smtClean="0">
                                    <a:latin typeface="Cambria Math"/>
                                    <a:ea typeface="Cambria Math"/>
                                  </a:rPr>
                                </m:ctrlPr>
                              </m:fPr>
                              <m:num>
                                <m:r>
                                  <a:rPr lang="de-DE" sz="2400" b="0" i="1" smtClean="0">
                                    <a:latin typeface="Cambria Math"/>
                                    <a:ea typeface="Cambria Math"/>
                                  </a:rPr>
                                  <m:t>𝑅</m:t>
                                </m:r>
                              </m:num>
                              <m:den>
                                <m:r>
                                  <a:rPr lang="de-DE" sz="2400" b="0" i="1" smtClean="0">
                                    <a:latin typeface="Cambria Math"/>
                                    <a:ea typeface="Cambria Math"/>
                                  </a:rPr>
                                  <m:t>𝑄</m:t>
                                </m:r>
                                <m:r>
                                  <a:rPr lang="de-DE" sz="2400" b="0" i="1" smtClean="0">
                                    <a:latin typeface="Cambria Math"/>
                                    <a:ea typeface="Cambria Math"/>
                                  </a:rPr>
                                  <m:t>∙</m:t>
                                </m:r>
                                <m:sSub>
                                  <m:sSubPr>
                                    <m:ctrlPr>
                                      <a:rPr lang="de-DE" sz="2400" b="0" i="1" smtClean="0">
                                        <a:latin typeface="Cambria Math"/>
                                        <a:ea typeface="Cambria Math"/>
                                      </a:rPr>
                                    </m:ctrlPr>
                                  </m:sSubPr>
                                  <m:e>
                                    <m:r>
                                      <a:rPr lang="de-DE" sz="2400" b="0" i="1" smtClean="0">
                                        <a:latin typeface="Cambria Math"/>
                                        <a:ea typeface="Cambria Math"/>
                                      </a:rPr>
                                      <m:t>𝑄</m:t>
                                    </m:r>
                                  </m:e>
                                  <m:sub>
                                    <m:r>
                                      <a:rPr lang="de-DE" sz="2400" b="0" i="1" smtClean="0">
                                        <a:latin typeface="Cambria Math"/>
                                        <a:ea typeface="Cambria Math"/>
                                      </a:rPr>
                                      <m:t>0</m:t>
                                    </m:r>
                                  </m:sub>
                                </m:sSub>
                                <m:r>
                                  <a:rPr lang="de-DE" sz="2400" b="0" i="1" smtClean="0">
                                    <a:latin typeface="Cambria Math"/>
                                    <a:ea typeface="Cambria Math"/>
                                  </a:rPr>
                                  <m:t>∙</m:t>
                                </m:r>
                                <m:sSub>
                                  <m:sSubPr>
                                    <m:ctrlPr>
                                      <a:rPr lang="de-DE" sz="2400" b="0" i="1" smtClean="0">
                                        <a:latin typeface="Cambria Math"/>
                                        <a:ea typeface="Cambria Math"/>
                                      </a:rPr>
                                    </m:ctrlPr>
                                  </m:sSubPr>
                                  <m:e>
                                    <m:r>
                                      <a:rPr lang="de-DE" sz="2400" b="0" i="1" smtClean="0">
                                        <a:latin typeface="Cambria Math"/>
                                        <a:ea typeface="Cambria Math"/>
                                      </a:rPr>
                                      <m:t>𝑃</m:t>
                                    </m:r>
                                  </m:e>
                                  <m:sub>
                                    <m:r>
                                      <a:rPr lang="de-DE" sz="2400" b="0" i="1" smtClean="0">
                                        <a:latin typeface="Cambria Math"/>
                                        <a:ea typeface="Cambria Math"/>
                                      </a:rPr>
                                      <m:t>𝑑𝑖𝑠𝑠</m:t>
                                    </m:r>
                                  </m:sub>
                                </m:sSub>
                              </m:den>
                            </m:f>
                          </m:e>
                        </m:rad>
                      </m:num>
                      <m:den>
                        <m:r>
                          <a:rPr lang="de-DE" sz="2400" b="0" i="1" smtClean="0">
                            <a:latin typeface="Cambria Math"/>
                            <a:ea typeface="Cambria Math"/>
                          </a:rPr>
                          <m:t>𝑙</m:t>
                        </m:r>
                        <m:r>
                          <a:rPr lang="de-DE" sz="2400" b="0" i="1" smtClean="0">
                            <a:latin typeface="Cambria Math"/>
                            <a:ea typeface="Cambria Math"/>
                          </a:rPr>
                          <m:t>∙</m:t>
                        </m:r>
                        <m:r>
                          <a:rPr lang="de-DE" sz="2400" b="0" i="1" smtClean="0">
                            <a:latin typeface="Cambria Math"/>
                            <a:ea typeface="Cambria Math"/>
                          </a:rPr>
                          <m:t>𝑛</m:t>
                        </m:r>
                      </m:den>
                    </m:f>
                  </m:oMath>
                </a14:m>
                <a:endParaRPr lang="de-DE" sz="2400" dirty="0" smtClean="0">
                  <a:ea typeface="Cambria Math"/>
                </a:endParaRPr>
              </a:p>
              <a:p>
                <a:pPr lvl="0" eaLnBrk="1" hangingPunct="1">
                  <a:defRPr/>
                </a:pPr>
                <a:r>
                  <a:rPr lang="en-US" dirty="0" smtClean="0"/>
                  <a:t>Step 7: </a:t>
                </a:r>
                <a:r>
                  <a:rPr lang="en-US" dirty="0" smtClean="0">
                    <a:solidFill>
                      <a:schemeClr val="accent6"/>
                    </a:solidFill>
                  </a:rPr>
                  <a:t>Calculation of </a:t>
                </a:r>
                <a:r>
                  <a:rPr lang="en-US" dirty="0" err="1" smtClean="0">
                    <a:solidFill>
                      <a:schemeClr val="accent6"/>
                    </a:solidFill>
                  </a:rPr>
                  <a:t>Q</a:t>
                </a:r>
                <a:r>
                  <a:rPr lang="en-US" baseline="-25000" dirty="0" err="1" smtClean="0">
                    <a:solidFill>
                      <a:schemeClr val="accent6"/>
                    </a:solidFill>
                  </a:rPr>
                  <a:t>trans</a:t>
                </a:r>
                <a:r>
                  <a:rPr lang="en-US" dirty="0" smtClean="0">
                    <a:solidFill>
                      <a:schemeClr val="accent6"/>
                    </a:solidFill>
                  </a:rPr>
                  <a:t> and Q</a:t>
                </a:r>
                <a:r>
                  <a:rPr lang="en-US" baseline="-25000" dirty="0" smtClean="0">
                    <a:solidFill>
                      <a:schemeClr val="accent6"/>
                    </a:solidFill>
                  </a:rPr>
                  <a:t>in</a:t>
                </a:r>
                <a:r>
                  <a:rPr lang="en-US" dirty="0" smtClean="0">
                    <a:solidFill>
                      <a:schemeClr val="accent6"/>
                    </a:solidFill>
                  </a:rPr>
                  <a:t> </a:t>
                </a:r>
                <a:r>
                  <a:rPr lang="en-US" dirty="0" smtClean="0"/>
                  <a:t>(</a:t>
                </a:r>
                <a14:m>
                  <m:oMath xmlns:m="http://schemas.openxmlformats.org/officeDocument/2006/math">
                    <m:sSub>
                      <m:sSubPr>
                        <m:ctrlPr>
                          <a:rPr lang="en-US" sz="2400" i="1" smtClean="0">
                            <a:latin typeface="Cambria Math"/>
                          </a:rPr>
                        </m:ctrlPr>
                      </m:sSubPr>
                      <m:e>
                        <m:r>
                          <a:rPr lang="de-DE" sz="2400" b="0" i="1" smtClean="0">
                            <a:latin typeface="Cambria Math"/>
                          </a:rPr>
                          <m:t>𝑄</m:t>
                        </m:r>
                      </m:e>
                      <m:sub>
                        <m:r>
                          <a:rPr lang="de-DE" sz="2400" b="0" i="1" smtClean="0">
                            <a:latin typeface="Cambria Math"/>
                          </a:rPr>
                          <m:t>𝑖</m:t>
                        </m:r>
                      </m:sub>
                    </m:sSub>
                    <m:r>
                      <a:rPr lang="en-US" sz="2400" i="1" smtClean="0">
                        <a:latin typeface="Cambria Math"/>
                        <a:ea typeface="Cambria Math"/>
                      </a:rPr>
                      <m:t>=</m:t>
                    </m:r>
                    <m:f>
                      <m:fPr>
                        <m:ctrlPr>
                          <a:rPr lang="en-US" sz="2400" i="1" smtClean="0">
                            <a:latin typeface="Cambria Math"/>
                            <a:ea typeface="Cambria Math"/>
                          </a:rPr>
                        </m:ctrlPr>
                      </m:fPr>
                      <m:num>
                        <m:sSub>
                          <m:sSubPr>
                            <m:ctrlPr>
                              <a:rPr lang="en-US" sz="2400" i="1" smtClean="0">
                                <a:latin typeface="Cambria Math"/>
                                <a:ea typeface="Cambria Math"/>
                              </a:rPr>
                            </m:ctrlPr>
                          </m:sSubPr>
                          <m:e>
                            <m:r>
                              <a:rPr lang="de-DE" sz="2400" b="0" i="1" smtClean="0">
                                <a:latin typeface="Cambria Math"/>
                                <a:ea typeface="Cambria Math"/>
                              </a:rPr>
                              <m:t>𝑄</m:t>
                            </m:r>
                          </m:e>
                          <m:sub>
                            <m:r>
                              <a:rPr lang="de-DE" sz="2400" b="0" i="1" smtClean="0">
                                <a:latin typeface="Cambria Math"/>
                                <a:ea typeface="Cambria Math"/>
                              </a:rPr>
                              <m:t>0</m:t>
                            </m:r>
                          </m:sub>
                        </m:sSub>
                        <m:r>
                          <a:rPr lang="en-US" sz="2400" i="1" smtClean="0">
                            <a:latin typeface="Cambria Math"/>
                            <a:ea typeface="Cambria Math"/>
                          </a:rPr>
                          <m:t>∙</m:t>
                        </m:r>
                        <m:sSub>
                          <m:sSubPr>
                            <m:ctrlPr>
                              <a:rPr lang="en-US" sz="2400" i="1" smtClean="0">
                                <a:latin typeface="Cambria Math"/>
                                <a:ea typeface="Cambria Math"/>
                              </a:rPr>
                            </m:ctrlPr>
                          </m:sSubPr>
                          <m:e>
                            <m:r>
                              <a:rPr lang="de-DE" sz="2400" b="0" i="1" smtClean="0">
                                <a:latin typeface="Cambria Math"/>
                                <a:ea typeface="Cambria Math"/>
                              </a:rPr>
                              <m:t>𝑃</m:t>
                            </m:r>
                          </m:e>
                          <m:sub>
                            <m:r>
                              <a:rPr lang="de-DE" sz="2400" b="0" i="1" smtClean="0">
                                <a:latin typeface="Cambria Math"/>
                                <a:ea typeface="Cambria Math"/>
                              </a:rPr>
                              <m:t>𝑑𝑖𝑠𝑠</m:t>
                            </m:r>
                          </m:sub>
                        </m:sSub>
                      </m:num>
                      <m:den>
                        <m:sSub>
                          <m:sSubPr>
                            <m:ctrlPr>
                              <a:rPr lang="en-US" sz="2400" i="1" smtClean="0">
                                <a:latin typeface="Cambria Math"/>
                                <a:ea typeface="Cambria Math"/>
                              </a:rPr>
                            </m:ctrlPr>
                          </m:sSubPr>
                          <m:e>
                            <m:r>
                              <a:rPr lang="de-DE" sz="2400" b="0" i="1" smtClean="0">
                                <a:latin typeface="Cambria Math"/>
                                <a:ea typeface="Cambria Math"/>
                              </a:rPr>
                              <m:t>𝑃</m:t>
                            </m:r>
                          </m:e>
                          <m:sub>
                            <m:r>
                              <a:rPr lang="de-DE" sz="2400" b="0" i="1" smtClean="0">
                                <a:latin typeface="Cambria Math"/>
                                <a:ea typeface="Cambria Math"/>
                              </a:rPr>
                              <m:t>𝑖</m:t>
                            </m:r>
                          </m:sub>
                        </m:sSub>
                      </m:den>
                    </m:f>
                  </m:oMath>
                </a14:m>
                <a:r>
                  <a:rPr lang="en-US" dirty="0" smtClean="0"/>
                  <a:t>)</a:t>
                </a:r>
              </a:p>
            </p:txBody>
          </p:sp>
        </mc:Choice>
        <mc:Fallback xmlns="">
          <p:sp>
            <p:nvSpPr>
              <p:cNvPr id="28675" name="Rectangle 3"/>
              <p:cNvSpPr>
                <a:spLocks noGrp="1" noRot="1" noChangeAspect="1" noMove="1" noResize="1" noEditPoints="1" noAdjustHandles="1" noChangeArrowheads="1" noChangeShapeType="1" noTextEdit="1"/>
              </p:cNvSpPr>
              <p:nvPr>
                <p:ph type="body" idx="1"/>
              </p:nvPr>
            </p:nvSpPr>
            <p:spPr>
              <a:xfrm>
                <a:off x="273148" y="783772"/>
                <a:ext cx="8520113" cy="5702899"/>
              </a:xfrm>
              <a:blipFill rotWithShape="1">
                <a:blip r:embed="rId2"/>
                <a:stretch>
                  <a:fillRect l="-1074" t="-1283"/>
                </a:stretch>
              </a:blipFill>
            </p:spPr>
            <p:txBody>
              <a:bodyPr/>
              <a:lstStyle/>
              <a:p>
                <a:r>
                  <a:rPr lang="de-DE">
                    <a:noFill/>
                  </a:rPr>
                  <a:t> </a:t>
                </a:r>
              </a:p>
            </p:txBody>
          </p:sp>
        </mc:Fallback>
      </mc:AlternateContent>
    </p:spTree>
    <p:extLst>
      <p:ext uri="{BB962C8B-B14F-4D97-AF65-F5344CB8AC3E}">
        <p14:creationId xmlns:p14="http://schemas.microsoft.com/office/powerpoint/2010/main" val="259321481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8675" name="Rectangle 3"/>
              <p:cNvSpPr>
                <a:spLocks noGrp="1" noChangeArrowheads="1"/>
              </p:cNvSpPr>
              <p:nvPr>
                <p:ph type="body" idx="1"/>
              </p:nvPr>
            </p:nvSpPr>
            <p:spPr>
              <a:xfrm>
                <a:off x="273148" y="848412"/>
                <a:ext cx="8520113" cy="5571241"/>
              </a:xfrm>
              <a:solidFill>
                <a:schemeClr val="bg1"/>
              </a:solidFill>
            </p:spPr>
            <p:txBody>
              <a:bodyPr/>
              <a:lstStyle/>
              <a:p>
                <a:pPr eaLnBrk="1" hangingPunct="1"/>
                <a:r>
                  <a:rPr lang="en-US" dirty="0" smtClean="0"/>
                  <a:t>This procedure can be repeated for each point of Q</a:t>
                </a:r>
                <a:r>
                  <a:rPr lang="en-US" baseline="-25000" dirty="0" smtClean="0"/>
                  <a:t>0</a:t>
                </a:r>
                <a:r>
                  <a:rPr lang="en-US" dirty="0" smtClean="0"/>
                  <a:t> (</a:t>
                </a:r>
                <a:r>
                  <a:rPr lang="en-US" dirty="0" err="1" smtClean="0"/>
                  <a:t>E</a:t>
                </a:r>
                <a:r>
                  <a:rPr lang="en-US" baseline="-25000" dirty="0" err="1" smtClean="0"/>
                  <a:t>acc</a:t>
                </a:r>
                <a:r>
                  <a:rPr lang="en-US" dirty="0" smtClean="0"/>
                  <a:t>) + Q</a:t>
                </a:r>
                <a:r>
                  <a:rPr lang="en-US" baseline="-25000" dirty="0" smtClean="0"/>
                  <a:t>0</a:t>
                </a:r>
                <a:r>
                  <a:rPr lang="en-US" dirty="0" smtClean="0"/>
                  <a:t> (T)</a:t>
                </a:r>
              </a:p>
              <a:p>
                <a:pPr eaLnBrk="1" hangingPunct="1">
                  <a:spcAft>
                    <a:spcPts val="600"/>
                  </a:spcAft>
                </a:pPr>
                <a:r>
                  <a:rPr lang="en-US" b="1" dirty="0" smtClean="0">
                    <a:solidFill>
                      <a:schemeClr val="accent6"/>
                    </a:solidFill>
                  </a:rPr>
                  <a:t>Simplified sequence </a:t>
                </a:r>
                <a:r>
                  <a:rPr lang="en-US" b="1" dirty="0">
                    <a:solidFill>
                      <a:schemeClr val="accent6"/>
                    </a:solidFill>
                  </a:rPr>
                  <a:t>for Q</a:t>
                </a:r>
                <a:r>
                  <a:rPr lang="en-US" b="1" baseline="-25000" dirty="0">
                    <a:solidFill>
                      <a:schemeClr val="accent6"/>
                    </a:solidFill>
                  </a:rPr>
                  <a:t>0</a:t>
                </a:r>
                <a:r>
                  <a:rPr lang="en-US" b="1" dirty="0">
                    <a:solidFill>
                      <a:schemeClr val="accent6"/>
                    </a:solidFill>
                  </a:rPr>
                  <a:t> (</a:t>
                </a:r>
                <a:r>
                  <a:rPr lang="en-US" b="1" dirty="0" err="1" smtClean="0">
                    <a:solidFill>
                      <a:schemeClr val="accent6"/>
                    </a:solidFill>
                  </a:rPr>
                  <a:t>E</a:t>
                </a:r>
                <a:r>
                  <a:rPr lang="en-US" b="1" baseline="-25000" dirty="0" err="1" smtClean="0">
                    <a:solidFill>
                      <a:schemeClr val="accent6"/>
                    </a:solidFill>
                  </a:rPr>
                  <a:t>acc</a:t>
                </a:r>
                <a:r>
                  <a:rPr lang="en-US" b="1" dirty="0" smtClean="0">
                    <a:solidFill>
                      <a:schemeClr val="accent6"/>
                    </a:solidFill>
                  </a:rPr>
                  <a:t>) after one “full” point:</a:t>
                </a:r>
                <a:r>
                  <a:rPr lang="en-US" dirty="0" smtClean="0"/>
                  <a:t/>
                </a:r>
                <a:br>
                  <a:rPr lang="en-US" dirty="0" smtClean="0"/>
                </a:br>
                <a:r>
                  <a:rPr lang="en-US" dirty="0" smtClean="0"/>
                  <a:t/>
                </a:r>
                <a:br>
                  <a:rPr lang="en-US" dirty="0" smtClean="0"/>
                </a:br>
                <a:r>
                  <a:rPr lang="en-US" dirty="0" smtClean="0"/>
                  <a:t>Next points of Q</a:t>
                </a:r>
                <a:r>
                  <a:rPr lang="en-US" baseline="-25000" dirty="0" smtClean="0"/>
                  <a:t>0</a:t>
                </a:r>
                <a:r>
                  <a:rPr lang="en-US" dirty="0" smtClean="0"/>
                  <a:t> (</a:t>
                </a:r>
                <a:r>
                  <a:rPr lang="en-US" dirty="0" err="1" smtClean="0"/>
                  <a:t>E</a:t>
                </a:r>
                <a:r>
                  <a:rPr lang="en-US" baseline="-25000" dirty="0" err="1" smtClean="0"/>
                  <a:t>acc</a:t>
                </a:r>
                <a:r>
                  <a:rPr lang="en-US" dirty="0" smtClean="0"/>
                  <a:t>) can be simplified, if the Pick-up antenna is fix (assuming </a:t>
                </a:r>
                <a:r>
                  <a:rPr lang="en-US" dirty="0" err="1" smtClean="0">
                    <a:solidFill>
                      <a:schemeClr val="accent6"/>
                    </a:solidFill>
                  </a:rPr>
                  <a:t>Q</a:t>
                </a:r>
                <a:r>
                  <a:rPr lang="en-US" baseline="-25000" dirty="0" err="1" smtClean="0">
                    <a:solidFill>
                      <a:schemeClr val="accent6"/>
                    </a:solidFill>
                  </a:rPr>
                  <a:t>trans</a:t>
                </a:r>
                <a:r>
                  <a:rPr lang="en-US" dirty="0" smtClean="0">
                    <a:solidFill>
                      <a:schemeClr val="accent6"/>
                    </a:solidFill>
                  </a:rPr>
                  <a:t>= const</a:t>
                </a:r>
                <a:r>
                  <a:rPr lang="en-US" dirty="0" smtClean="0"/>
                  <a:t>.)</a:t>
                </a:r>
                <a:br>
                  <a:rPr lang="en-US" dirty="0" smtClean="0"/>
                </a:br>
                <a:r>
                  <a:rPr lang="en-US" dirty="0" smtClean="0"/>
                  <a:t/>
                </a:r>
                <a:br>
                  <a:rPr lang="en-US" dirty="0" smtClean="0"/>
                </a:br>
                <a:r>
                  <a:rPr lang="en-US" dirty="0" smtClean="0"/>
                  <a:t>=&gt; Definition of factor </a:t>
                </a:r>
                <a:r>
                  <a:rPr lang="en-US" dirty="0" err="1" smtClean="0"/>
                  <a:t>k</a:t>
                </a:r>
                <a:r>
                  <a:rPr lang="en-US" baseline="-25000" dirty="0" err="1" smtClean="0"/>
                  <a:t>t</a:t>
                </a:r>
                <a:r>
                  <a:rPr lang="en-US" dirty="0" smtClean="0"/>
                  <a:t> (</a:t>
                </a:r>
                <a:r>
                  <a:rPr lang="en-US" dirty="0" smtClean="0">
                    <a:solidFill>
                      <a:schemeClr val="accent6"/>
                    </a:solidFill>
                  </a:rPr>
                  <a:t>calibration constant</a:t>
                </a:r>
                <a:r>
                  <a:rPr lang="en-US" dirty="0" smtClean="0"/>
                  <a:t>):</a:t>
                </a:r>
                <a:br>
                  <a:rPr lang="en-US" dirty="0" smtClean="0"/>
                </a:br>
                <a14:m>
                  <m:oMath xmlns:m="http://schemas.openxmlformats.org/officeDocument/2006/math">
                    <m:sSub>
                      <m:sSubPr>
                        <m:ctrlPr>
                          <a:rPr lang="en-US" sz="2400" i="1" smtClean="0">
                            <a:latin typeface="Cambria Math"/>
                          </a:rPr>
                        </m:ctrlPr>
                      </m:sSubPr>
                      <m:e>
                        <m:r>
                          <a:rPr lang="de-DE" sz="2400" b="0" i="1" smtClean="0">
                            <a:latin typeface="Cambria Math"/>
                          </a:rPr>
                          <m:t>𝑘</m:t>
                        </m:r>
                      </m:e>
                      <m:sub>
                        <m:r>
                          <a:rPr lang="de-DE" sz="2400" b="0" i="1" smtClean="0">
                            <a:latin typeface="Cambria Math"/>
                          </a:rPr>
                          <m:t>𝑡</m:t>
                        </m:r>
                      </m:sub>
                    </m:sSub>
                    <m:r>
                      <a:rPr lang="en-US" sz="2400" i="1">
                        <a:latin typeface="Cambria Math"/>
                        <a:ea typeface="Cambria Math"/>
                      </a:rPr>
                      <m:t>=</m:t>
                    </m:r>
                    <m:f>
                      <m:fPr>
                        <m:ctrlPr>
                          <a:rPr lang="en-US" sz="2400" i="1" smtClean="0">
                            <a:latin typeface="Cambria Math"/>
                            <a:ea typeface="Cambria Math"/>
                          </a:rPr>
                        </m:ctrlPr>
                      </m:fPr>
                      <m:num>
                        <m:sSub>
                          <m:sSubPr>
                            <m:ctrlPr>
                              <a:rPr lang="en-US" sz="2400" i="1" smtClean="0">
                                <a:latin typeface="Cambria Math"/>
                                <a:ea typeface="Cambria Math"/>
                              </a:rPr>
                            </m:ctrlPr>
                          </m:sSubPr>
                          <m:e>
                            <m:r>
                              <a:rPr lang="de-DE" sz="2400" b="0" i="1" smtClean="0">
                                <a:latin typeface="Cambria Math"/>
                                <a:ea typeface="Cambria Math"/>
                              </a:rPr>
                              <m:t>𝐸</m:t>
                            </m:r>
                          </m:e>
                          <m:sub>
                            <m:r>
                              <a:rPr lang="de-DE" sz="2400" b="0" i="1" smtClean="0">
                                <a:latin typeface="Cambria Math"/>
                                <a:ea typeface="Cambria Math"/>
                              </a:rPr>
                              <m:t>𝑎𝑐𝑐</m:t>
                            </m:r>
                          </m:sub>
                        </m:sSub>
                      </m:num>
                      <m:den>
                        <m:rad>
                          <m:radPr>
                            <m:degHide m:val="on"/>
                            <m:ctrlPr>
                              <a:rPr lang="en-US" sz="2400" i="1" smtClean="0">
                                <a:latin typeface="Cambria Math"/>
                                <a:ea typeface="Cambria Math"/>
                              </a:rPr>
                            </m:ctrlPr>
                          </m:radPr>
                          <m:deg/>
                          <m:e>
                            <m:sSub>
                              <m:sSubPr>
                                <m:ctrlPr>
                                  <a:rPr lang="en-US" sz="2400" i="1" smtClean="0">
                                    <a:latin typeface="Cambria Math"/>
                                    <a:ea typeface="Cambria Math"/>
                                  </a:rPr>
                                </m:ctrlPr>
                              </m:sSubPr>
                              <m:e>
                                <m:r>
                                  <a:rPr lang="de-DE" sz="2400" b="0" i="1" smtClean="0">
                                    <a:latin typeface="Cambria Math"/>
                                    <a:ea typeface="Cambria Math"/>
                                  </a:rPr>
                                  <m:t>𝑃</m:t>
                                </m:r>
                              </m:e>
                              <m:sub>
                                <m:r>
                                  <a:rPr lang="de-DE" sz="2400" b="0" i="1" smtClean="0">
                                    <a:latin typeface="Cambria Math"/>
                                    <a:ea typeface="Cambria Math"/>
                                  </a:rPr>
                                  <m:t>𝑡𝑟𝑎𝑛𝑠</m:t>
                                </m:r>
                              </m:sub>
                            </m:sSub>
                          </m:e>
                        </m:rad>
                      </m:den>
                    </m:f>
                  </m:oMath>
                </a14:m>
                <a:r>
                  <a:rPr lang="de-DE" sz="2400" b="0" dirty="0" smtClean="0">
                    <a:ea typeface="Cambria Math"/>
                  </a:rPr>
                  <a:t/>
                </a:r>
                <a:br>
                  <a:rPr lang="de-DE" sz="2400" b="0" dirty="0" smtClean="0">
                    <a:ea typeface="Cambria Math"/>
                  </a:rPr>
                </a:br>
                <a:r>
                  <a:rPr lang="de-DE" b="0" dirty="0" smtClean="0">
                    <a:ea typeface="Cambria Math"/>
                  </a:rPr>
                  <a:t>=&gt;</a:t>
                </a:r>
                <a:r>
                  <a:rPr lang="en-US" dirty="0" smtClean="0"/>
                  <a:t> </a:t>
                </a:r>
                <a:r>
                  <a:rPr lang="en-US" dirty="0" err="1" smtClean="0"/>
                  <a:t>E</a:t>
                </a:r>
                <a:r>
                  <a:rPr lang="en-US" baseline="-25000" dirty="0" err="1" smtClean="0"/>
                  <a:t>acc</a:t>
                </a:r>
                <a:r>
                  <a:rPr lang="en-US" dirty="0" smtClean="0"/>
                  <a:t> is given by                 </a:t>
                </a:r>
                <a:br>
                  <a:rPr lang="en-US" dirty="0" smtClean="0"/>
                </a:br>
                <a14:m>
                  <m:oMath xmlns:m="http://schemas.openxmlformats.org/officeDocument/2006/math">
                    <m:sSub>
                      <m:sSubPr>
                        <m:ctrlPr>
                          <a:rPr lang="en-US" sz="2400" i="1" smtClean="0">
                            <a:latin typeface="Cambria Math"/>
                          </a:rPr>
                        </m:ctrlPr>
                      </m:sSubPr>
                      <m:e>
                        <m:r>
                          <a:rPr lang="de-DE" sz="2400" b="0" i="1" smtClean="0">
                            <a:latin typeface="Cambria Math"/>
                          </a:rPr>
                          <m:t>𝐸</m:t>
                        </m:r>
                      </m:e>
                      <m:sub>
                        <m:r>
                          <a:rPr lang="de-DE" sz="2400" b="0" i="1" smtClean="0">
                            <a:latin typeface="Cambria Math"/>
                          </a:rPr>
                          <m:t>𝑎𝑐𝑐</m:t>
                        </m:r>
                      </m:sub>
                    </m:sSub>
                    <m:r>
                      <a:rPr lang="en-US" sz="2400" i="1" smtClean="0">
                        <a:latin typeface="Cambria Math"/>
                        <a:ea typeface="Cambria Math"/>
                      </a:rPr>
                      <m:t>=</m:t>
                    </m:r>
                    <m:sSub>
                      <m:sSubPr>
                        <m:ctrlPr>
                          <a:rPr lang="en-US" sz="2400" i="1" smtClean="0">
                            <a:latin typeface="Cambria Math"/>
                            <a:ea typeface="Cambria Math"/>
                          </a:rPr>
                        </m:ctrlPr>
                      </m:sSubPr>
                      <m:e>
                        <m:r>
                          <a:rPr lang="de-DE" sz="2400" b="0" i="1" smtClean="0">
                            <a:latin typeface="Cambria Math"/>
                            <a:ea typeface="Cambria Math"/>
                          </a:rPr>
                          <m:t>𝑘</m:t>
                        </m:r>
                      </m:e>
                      <m:sub>
                        <m:r>
                          <a:rPr lang="de-DE" sz="2400" b="0" i="1" smtClean="0">
                            <a:latin typeface="Cambria Math"/>
                            <a:ea typeface="Cambria Math"/>
                          </a:rPr>
                          <m:t>𝑡</m:t>
                        </m:r>
                      </m:sub>
                    </m:sSub>
                    <m:r>
                      <a:rPr lang="en-US" sz="2400" i="1" smtClean="0">
                        <a:latin typeface="Cambria Math"/>
                        <a:ea typeface="Cambria Math"/>
                      </a:rPr>
                      <m:t>∙</m:t>
                    </m:r>
                    <m:rad>
                      <m:radPr>
                        <m:degHide m:val="on"/>
                        <m:ctrlPr>
                          <a:rPr lang="en-US" sz="2400" i="1" smtClean="0">
                            <a:latin typeface="Cambria Math"/>
                            <a:ea typeface="Cambria Math"/>
                          </a:rPr>
                        </m:ctrlPr>
                      </m:radPr>
                      <m:deg/>
                      <m:e>
                        <m:sSub>
                          <m:sSubPr>
                            <m:ctrlPr>
                              <a:rPr lang="en-US" sz="2400" i="1" smtClean="0">
                                <a:latin typeface="Cambria Math"/>
                                <a:ea typeface="Cambria Math"/>
                              </a:rPr>
                            </m:ctrlPr>
                          </m:sSubPr>
                          <m:e>
                            <m:r>
                              <a:rPr lang="de-DE" sz="2400" b="0" i="1" smtClean="0">
                                <a:latin typeface="Cambria Math"/>
                                <a:ea typeface="Cambria Math"/>
                              </a:rPr>
                              <m:t>𝑃</m:t>
                            </m:r>
                          </m:e>
                          <m:sub>
                            <m:r>
                              <a:rPr lang="de-DE" sz="2400" b="0" i="1" smtClean="0">
                                <a:latin typeface="Cambria Math"/>
                                <a:ea typeface="Cambria Math"/>
                              </a:rPr>
                              <m:t>𝑡𝑟𝑎𝑛𝑠</m:t>
                            </m:r>
                          </m:sub>
                        </m:sSub>
                      </m:e>
                    </m:rad>
                    <m:r>
                      <a:rPr lang="de-DE" sz="2400" b="0" i="0" smtClean="0">
                        <a:latin typeface="Cambria Math"/>
                        <a:ea typeface="Cambria Math"/>
                      </a:rPr>
                      <m:t>  </m:t>
                    </m:r>
                  </m:oMath>
                </a14:m>
                <a:r>
                  <a:rPr lang="de-DE" dirty="0" smtClean="0"/>
                  <a:t/>
                </a:r>
                <a:br>
                  <a:rPr lang="de-DE" dirty="0" smtClean="0"/>
                </a:br>
                <a:r>
                  <a:rPr lang="de-DE" dirty="0" smtClean="0"/>
                  <a:t>=&gt; </a:t>
                </a:r>
                <a:r>
                  <a:rPr lang="en-US" dirty="0" smtClean="0"/>
                  <a:t>Q</a:t>
                </a:r>
                <a:r>
                  <a:rPr lang="en-US" baseline="-25000" dirty="0" smtClean="0"/>
                  <a:t>0 </a:t>
                </a:r>
                <a:r>
                  <a:rPr lang="en-US" dirty="0" smtClean="0"/>
                  <a:t>is calculated by </a:t>
                </a:r>
                <a:r>
                  <a:rPr lang="de-DE" i="1" dirty="0" smtClean="0">
                    <a:latin typeface="Cambria Math"/>
                  </a:rPr>
                  <a:t/>
                </a:r>
                <a:br>
                  <a:rPr lang="de-DE" i="1" dirty="0" smtClean="0">
                    <a:latin typeface="Cambria Math"/>
                  </a:rPr>
                </a:br>
                <a14:m>
                  <m:oMath xmlns:m="http://schemas.openxmlformats.org/officeDocument/2006/math">
                    <m:sSub>
                      <m:sSubPr>
                        <m:ctrlPr>
                          <a:rPr lang="en-US" sz="2400" i="1">
                            <a:latin typeface="Cambria Math"/>
                          </a:rPr>
                        </m:ctrlPr>
                      </m:sSubPr>
                      <m:e>
                        <m:r>
                          <a:rPr lang="de-DE" sz="2400" b="0" i="1" smtClean="0">
                            <a:latin typeface="Cambria Math"/>
                          </a:rPr>
                          <m:t>𝑄</m:t>
                        </m:r>
                      </m:e>
                      <m:sub>
                        <m:r>
                          <a:rPr lang="de-DE" sz="2400" b="0" i="1" smtClean="0">
                            <a:latin typeface="Cambria Math"/>
                          </a:rPr>
                          <m:t>0</m:t>
                        </m:r>
                      </m:sub>
                    </m:sSub>
                    <m:r>
                      <a:rPr lang="en-US" sz="2400" i="1">
                        <a:latin typeface="Cambria Math"/>
                        <a:ea typeface="Cambria Math"/>
                      </a:rPr>
                      <m:t>=</m:t>
                    </m:r>
                    <m:f>
                      <m:fPr>
                        <m:ctrlPr>
                          <a:rPr lang="en-US" sz="2400" i="1">
                            <a:latin typeface="Cambria Math"/>
                            <a:ea typeface="Cambria Math"/>
                          </a:rPr>
                        </m:ctrlPr>
                      </m:fPr>
                      <m:num>
                        <m:sSup>
                          <m:sSupPr>
                            <m:ctrlPr>
                              <a:rPr lang="en-US" sz="2400" i="1" smtClean="0">
                                <a:latin typeface="Cambria Math"/>
                                <a:ea typeface="Cambria Math"/>
                              </a:rPr>
                            </m:ctrlPr>
                          </m:sSupPr>
                          <m:e>
                            <m:d>
                              <m:dPr>
                                <m:ctrlPr>
                                  <a:rPr lang="en-US" sz="2400" i="1">
                                    <a:latin typeface="Cambria Math"/>
                                    <a:ea typeface="Cambria Math"/>
                                  </a:rPr>
                                </m:ctrlPr>
                              </m:dPr>
                              <m:e>
                                <m:sSub>
                                  <m:sSubPr>
                                    <m:ctrlPr>
                                      <a:rPr lang="en-US" sz="2400" i="1">
                                        <a:latin typeface="Cambria Math"/>
                                        <a:ea typeface="Cambria Math"/>
                                      </a:rPr>
                                    </m:ctrlPr>
                                  </m:sSubPr>
                                  <m:e>
                                    <m:r>
                                      <a:rPr lang="de-DE" sz="2400" i="1">
                                        <a:latin typeface="Cambria Math"/>
                                        <a:ea typeface="Cambria Math"/>
                                      </a:rPr>
                                      <m:t>𝐸</m:t>
                                    </m:r>
                                  </m:e>
                                  <m:sub>
                                    <m:r>
                                      <a:rPr lang="de-DE" sz="2400" i="1">
                                        <a:latin typeface="Cambria Math"/>
                                        <a:ea typeface="Cambria Math"/>
                                      </a:rPr>
                                      <m:t>𝑎𝑐𝑐</m:t>
                                    </m:r>
                                  </m:sub>
                                </m:sSub>
                                <m:r>
                                  <a:rPr lang="en-US" sz="2400" i="1">
                                    <a:latin typeface="Cambria Math"/>
                                    <a:ea typeface="Cambria Math"/>
                                  </a:rPr>
                                  <m:t>∙</m:t>
                                </m:r>
                                <m:r>
                                  <a:rPr lang="de-DE" sz="2400" i="1">
                                    <a:latin typeface="Cambria Math"/>
                                    <a:ea typeface="Cambria Math"/>
                                  </a:rPr>
                                  <m:t>𝑙</m:t>
                                </m:r>
                                <m:r>
                                  <a:rPr lang="de-DE" sz="2400" i="1">
                                    <a:latin typeface="Cambria Math"/>
                                    <a:ea typeface="Cambria Math"/>
                                  </a:rPr>
                                  <m:t>∙</m:t>
                                </m:r>
                                <m:r>
                                  <a:rPr lang="de-DE" sz="2400" i="1">
                                    <a:latin typeface="Cambria Math"/>
                                    <a:ea typeface="Cambria Math"/>
                                  </a:rPr>
                                  <m:t>𝑛</m:t>
                                </m:r>
                              </m:e>
                            </m:d>
                          </m:e>
                          <m:sup>
                            <m:r>
                              <a:rPr lang="de-DE" sz="2400" b="0" i="1" smtClean="0">
                                <a:latin typeface="Cambria Math"/>
                                <a:ea typeface="Cambria Math"/>
                              </a:rPr>
                              <m:t>2</m:t>
                            </m:r>
                          </m:sup>
                        </m:sSup>
                      </m:num>
                      <m:den>
                        <m:f>
                          <m:fPr>
                            <m:type m:val="lin"/>
                            <m:ctrlPr>
                              <a:rPr lang="de-DE" sz="2400" i="1" smtClean="0">
                                <a:latin typeface="Cambria Math"/>
                                <a:ea typeface="Cambria Math"/>
                              </a:rPr>
                            </m:ctrlPr>
                          </m:fPr>
                          <m:num>
                            <m:r>
                              <a:rPr lang="de-DE" sz="2400" b="0" i="1" smtClean="0">
                                <a:latin typeface="Cambria Math"/>
                                <a:ea typeface="Cambria Math"/>
                              </a:rPr>
                              <m:t>𝑅</m:t>
                            </m:r>
                          </m:num>
                          <m:den>
                            <m:r>
                              <a:rPr lang="de-DE" sz="2400" b="0" i="1" smtClean="0">
                                <a:latin typeface="Cambria Math"/>
                                <a:ea typeface="Cambria Math"/>
                              </a:rPr>
                              <m:t>𝑄</m:t>
                            </m:r>
                            <m:r>
                              <a:rPr lang="de-DE" sz="2400" b="0" i="1" smtClean="0">
                                <a:latin typeface="Cambria Math"/>
                                <a:ea typeface="Cambria Math"/>
                              </a:rPr>
                              <m:t>∙</m:t>
                            </m:r>
                            <m:sSub>
                              <m:sSubPr>
                                <m:ctrlPr>
                                  <a:rPr lang="de-DE" sz="2400" b="0" i="1" smtClean="0">
                                    <a:latin typeface="Cambria Math"/>
                                    <a:ea typeface="Cambria Math"/>
                                  </a:rPr>
                                </m:ctrlPr>
                              </m:sSubPr>
                              <m:e>
                                <m:r>
                                  <a:rPr lang="de-DE" sz="2400" b="0" i="1" smtClean="0">
                                    <a:latin typeface="Cambria Math"/>
                                    <a:ea typeface="Cambria Math"/>
                                  </a:rPr>
                                  <m:t>𝑃</m:t>
                                </m:r>
                              </m:e>
                              <m:sub>
                                <m:r>
                                  <a:rPr lang="de-DE" sz="2400" b="0" i="1" smtClean="0">
                                    <a:latin typeface="Cambria Math"/>
                                    <a:ea typeface="Cambria Math"/>
                                  </a:rPr>
                                  <m:t>𝑑𝑖𝑠𝑠</m:t>
                                </m:r>
                              </m:sub>
                            </m:sSub>
                          </m:den>
                        </m:f>
                      </m:den>
                    </m:f>
                  </m:oMath>
                </a14:m>
                <a:endParaRPr lang="en-US" sz="2400" dirty="0" smtClean="0"/>
              </a:p>
              <a:p>
                <a:pPr eaLnBrk="1" hangingPunct="1"/>
                <a:r>
                  <a:rPr lang="en-US" dirty="0" smtClean="0"/>
                  <a:t>Remark: You still need to </a:t>
                </a:r>
                <a:r>
                  <a:rPr lang="en-US" dirty="0" smtClean="0">
                    <a:solidFill>
                      <a:schemeClr val="accent6"/>
                    </a:solidFill>
                  </a:rPr>
                  <a:t>decide about the over/</a:t>
                </a:r>
                <a:r>
                  <a:rPr lang="en-US" dirty="0" err="1" smtClean="0">
                    <a:solidFill>
                      <a:schemeClr val="accent6"/>
                    </a:solidFill>
                  </a:rPr>
                  <a:t>undercoupling</a:t>
                </a:r>
                <a:r>
                  <a:rPr lang="en-US" dirty="0" smtClean="0">
                    <a:solidFill>
                      <a:schemeClr val="accent6"/>
                    </a:solidFill>
                  </a:rPr>
                  <a:t>!</a:t>
                </a:r>
              </a:p>
            </p:txBody>
          </p:sp>
        </mc:Choice>
        <mc:Fallback xmlns="">
          <p:sp>
            <p:nvSpPr>
              <p:cNvPr id="28675" name="Rectangle 3"/>
              <p:cNvSpPr>
                <a:spLocks noGrp="1" noRot="1" noChangeAspect="1" noMove="1" noResize="1" noEditPoints="1" noAdjustHandles="1" noChangeArrowheads="1" noChangeShapeType="1" noTextEdit="1"/>
              </p:cNvSpPr>
              <p:nvPr>
                <p:ph type="body" idx="1"/>
              </p:nvPr>
            </p:nvSpPr>
            <p:spPr>
              <a:xfrm>
                <a:off x="273148" y="848412"/>
                <a:ext cx="8520113" cy="5571241"/>
              </a:xfrm>
              <a:blipFill rotWithShape="1">
                <a:blip r:embed="rId2"/>
                <a:stretch>
                  <a:fillRect l="-1074" t="-1313" b="-547"/>
                </a:stretch>
              </a:blipFill>
            </p:spPr>
            <p:txBody>
              <a:bodyPr/>
              <a:lstStyle/>
              <a:p>
                <a:r>
                  <a:rPr lang="de-DE">
                    <a:noFill/>
                  </a:rPr>
                  <a:t> </a:t>
                </a:r>
              </a:p>
            </p:txBody>
          </p:sp>
        </mc:Fallback>
      </mc:AlternateContent>
      <p:sp>
        <p:nvSpPr>
          <p:cNvPr id="28676" name="Rectangle 2"/>
          <p:cNvSpPr>
            <a:spLocks noGrp="1" noChangeArrowheads="1"/>
          </p:cNvSpPr>
          <p:nvPr>
            <p:ph type="title"/>
          </p:nvPr>
        </p:nvSpPr>
        <p:spPr/>
        <p:txBody>
          <a:bodyPr/>
          <a:lstStyle/>
          <a:p>
            <a:pPr eaLnBrk="1" hangingPunct="1"/>
            <a:r>
              <a:rPr lang="en-US" noProof="0" dirty="0" smtClean="0"/>
              <a:t>The path to Q</a:t>
            </a:r>
            <a:r>
              <a:rPr lang="en-US" baseline="-25000" noProof="0" dirty="0" smtClean="0"/>
              <a:t>0</a:t>
            </a:r>
            <a:r>
              <a:rPr lang="en-US" noProof="0" dirty="0" smtClean="0"/>
              <a:t> and </a:t>
            </a:r>
            <a:r>
              <a:rPr lang="en-US" noProof="0" dirty="0" err="1" smtClean="0"/>
              <a:t>E</a:t>
            </a:r>
            <a:r>
              <a:rPr lang="en-US" baseline="-25000" noProof="0" dirty="0" err="1" smtClean="0"/>
              <a:t>acc</a:t>
            </a:r>
            <a:r>
              <a:rPr lang="en-US" noProof="0" dirty="0" smtClean="0"/>
              <a:t> V </a:t>
            </a:r>
            <a:r>
              <a:rPr lang="en-US" b="0" noProof="0" dirty="0" smtClean="0"/>
              <a:t>(Simplified Q(E) points)</a:t>
            </a:r>
          </a:p>
        </p:txBody>
      </p:sp>
    </p:spTree>
    <p:extLst>
      <p:ext uri="{BB962C8B-B14F-4D97-AF65-F5344CB8AC3E}">
        <p14:creationId xmlns:p14="http://schemas.microsoft.com/office/powerpoint/2010/main" val="298467860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8675" name="Rectangle 3"/>
              <p:cNvSpPr>
                <a:spLocks noGrp="1" noChangeArrowheads="1"/>
              </p:cNvSpPr>
              <p:nvPr>
                <p:ph type="body" idx="1"/>
              </p:nvPr>
            </p:nvSpPr>
            <p:spPr>
              <a:xfrm>
                <a:off x="273148" y="848412"/>
                <a:ext cx="8520113" cy="5571241"/>
              </a:xfrm>
            </p:spPr>
            <p:txBody>
              <a:bodyPr/>
              <a:lstStyle/>
              <a:p>
                <a:pPr eaLnBrk="1" hangingPunct="1">
                  <a:lnSpc>
                    <a:spcPts val="2700"/>
                  </a:lnSpc>
                </a:pPr>
                <a:r>
                  <a:rPr lang="en-US" dirty="0" smtClean="0"/>
                  <a:t>An alternative approach to determine a Q</a:t>
                </a:r>
                <a:r>
                  <a:rPr lang="en-US" baseline="-25000" dirty="0" smtClean="0"/>
                  <a:t>0</a:t>
                </a:r>
                <a:r>
                  <a:rPr lang="en-US" dirty="0" smtClean="0"/>
                  <a:t>(</a:t>
                </a:r>
                <a:r>
                  <a:rPr lang="en-US" dirty="0" err="1" smtClean="0"/>
                  <a:t>E</a:t>
                </a:r>
                <a:r>
                  <a:rPr lang="en-US" baseline="-25000" dirty="0" err="1" smtClean="0"/>
                  <a:t>acc</a:t>
                </a:r>
                <a:r>
                  <a:rPr lang="en-US" dirty="0" smtClean="0"/>
                  <a:t>)-curve </a:t>
                </a:r>
                <a:r>
                  <a:rPr lang="en-US" b="1" dirty="0" smtClean="0"/>
                  <a:t>later</a:t>
                </a:r>
                <a:r>
                  <a:rPr lang="en-US" dirty="0" smtClean="0"/>
                  <a:t> in the test is the analysis of the </a:t>
                </a:r>
                <a:r>
                  <a:rPr lang="en-US" dirty="0" err="1" smtClean="0">
                    <a:solidFill>
                      <a:schemeClr val="accent6"/>
                    </a:solidFill>
                  </a:rPr>
                  <a:t>P</a:t>
                </a:r>
                <a:r>
                  <a:rPr lang="en-US" baseline="-25000" dirty="0" err="1" smtClean="0">
                    <a:solidFill>
                      <a:schemeClr val="accent6"/>
                    </a:solidFill>
                  </a:rPr>
                  <a:t>trans</a:t>
                </a:r>
                <a:r>
                  <a:rPr lang="en-US" dirty="0" smtClean="0">
                    <a:solidFill>
                      <a:schemeClr val="accent6"/>
                    </a:solidFill>
                  </a:rPr>
                  <a:t>(t)</a:t>
                </a:r>
                <a:r>
                  <a:rPr lang="en-US" dirty="0" smtClean="0"/>
                  <a:t> measurement </a:t>
                </a:r>
                <a:br>
                  <a:rPr lang="en-US" dirty="0" smtClean="0"/>
                </a:br>
                <a:r>
                  <a:rPr lang="en-US" dirty="0" smtClean="0">
                    <a:solidFill>
                      <a:srgbClr val="FF0000"/>
                    </a:solidFill>
                  </a:rPr>
                  <a:t>Warning: Not for the </a:t>
                </a:r>
                <a:r>
                  <a:rPr lang="en-US" dirty="0">
                    <a:solidFill>
                      <a:srgbClr val="FF0000"/>
                    </a:solidFill>
                  </a:rPr>
                  <a:t>first Q</a:t>
                </a:r>
                <a:r>
                  <a:rPr lang="en-US" baseline="-25000" dirty="0">
                    <a:solidFill>
                      <a:srgbClr val="FF0000"/>
                    </a:solidFill>
                  </a:rPr>
                  <a:t>0</a:t>
                </a:r>
                <a:r>
                  <a:rPr lang="en-US" dirty="0">
                    <a:solidFill>
                      <a:srgbClr val="FF0000"/>
                    </a:solidFill>
                  </a:rPr>
                  <a:t>(</a:t>
                </a:r>
                <a:r>
                  <a:rPr lang="en-US" dirty="0" err="1">
                    <a:solidFill>
                      <a:srgbClr val="FF0000"/>
                    </a:solidFill>
                  </a:rPr>
                  <a:t>E</a:t>
                </a:r>
                <a:r>
                  <a:rPr lang="en-US" baseline="-25000" dirty="0" err="1">
                    <a:solidFill>
                      <a:srgbClr val="FF0000"/>
                    </a:solidFill>
                  </a:rPr>
                  <a:t>acc</a:t>
                </a:r>
                <a:r>
                  <a:rPr lang="en-US" dirty="0">
                    <a:solidFill>
                      <a:srgbClr val="FF0000"/>
                    </a:solidFill>
                  </a:rPr>
                  <a:t>)-</a:t>
                </a:r>
                <a:r>
                  <a:rPr lang="en-US" dirty="0" smtClean="0">
                    <a:solidFill>
                      <a:srgbClr val="FF0000"/>
                    </a:solidFill>
                  </a:rPr>
                  <a:t>curve!</a:t>
                </a:r>
                <a:r>
                  <a:rPr lang="en-US" dirty="0" smtClean="0"/>
                  <a:t> </a:t>
                </a:r>
              </a:p>
              <a:p>
                <a:pPr eaLnBrk="1" hangingPunct="1"/>
                <a:endParaRPr lang="en-US" dirty="0" smtClean="0"/>
              </a:p>
              <a:p>
                <a:pPr eaLnBrk="1" hangingPunct="1"/>
                <a:endParaRPr lang="en-US" dirty="0" smtClean="0"/>
              </a:p>
              <a:p>
                <a:pPr eaLnBrk="1" hangingPunct="1"/>
                <a:r>
                  <a:rPr lang="en-US" dirty="0" smtClean="0"/>
                  <a:t>Assuming the coupling factors </a:t>
                </a:r>
                <a:r>
                  <a:rPr lang="el-GR" dirty="0" smtClean="0"/>
                  <a:t>β</a:t>
                </a:r>
                <a:r>
                  <a:rPr lang="de-DE" baseline="-25000" dirty="0" smtClean="0"/>
                  <a:t>i</a:t>
                </a:r>
                <a:r>
                  <a:rPr lang="de-DE" dirty="0" smtClean="0"/>
                  <a:t> </a:t>
                </a:r>
                <a:r>
                  <a:rPr lang="en-US" dirty="0" smtClean="0"/>
                  <a:t>are determined, then</a:t>
                </a:r>
                <a:br>
                  <a:rPr lang="en-US" dirty="0" smtClean="0"/>
                </a:br>
                <a:r>
                  <a:rPr lang="en-US" dirty="0" smtClean="0"/>
                  <a:t>	- </a:t>
                </a:r>
                <a:r>
                  <a:rPr lang="en-US" dirty="0" err="1" smtClean="0"/>
                  <a:t>P</a:t>
                </a:r>
                <a:r>
                  <a:rPr lang="en-US" baseline="-25000" dirty="0" err="1" smtClean="0"/>
                  <a:t>trans</a:t>
                </a:r>
                <a:r>
                  <a:rPr lang="en-US" dirty="0" smtClean="0"/>
                  <a:t> gives you </a:t>
                </a:r>
                <a:r>
                  <a:rPr lang="en-US" dirty="0" err="1" smtClean="0"/>
                  <a:t>E</a:t>
                </a:r>
                <a:r>
                  <a:rPr lang="en-US" baseline="-25000" dirty="0" err="1" smtClean="0"/>
                  <a:t>acc</a:t>
                </a:r>
                <a:r>
                  <a:rPr lang="en-US" baseline="-25000" dirty="0" smtClean="0"/>
                  <a:t/>
                </a:r>
                <a:br>
                  <a:rPr lang="en-US" baseline="-25000" dirty="0" smtClean="0"/>
                </a:br>
                <a:r>
                  <a:rPr lang="en-US" baseline="-25000" dirty="0" smtClean="0"/>
                  <a:t>	</a:t>
                </a:r>
                <a:r>
                  <a:rPr lang="en-US" dirty="0" smtClean="0"/>
                  <a:t>- the time derivative </a:t>
                </a:r>
                <a14:m>
                  <m:oMath xmlns:m="http://schemas.openxmlformats.org/officeDocument/2006/math">
                    <m:f>
                      <m:fPr>
                        <m:ctrlPr>
                          <a:rPr lang="en-US" sz="2400" i="1" smtClean="0">
                            <a:latin typeface="Cambria Math"/>
                          </a:rPr>
                        </m:ctrlPr>
                      </m:fPr>
                      <m:num>
                        <m:sSub>
                          <m:sSubPr>
                            <m:ctrlPr>
                              <a:rPr lang="en-US" sz="2400" i="1" smtClean="0">
                                <a:latin typeface="Cambria Math"/>
                              </a:rPr>
                            </m:ctrlPr>
                          </m:sSubPr>
                          <m:e>
                            <m:r>
                              <a:rPr lang="de-DE" sz="2400" b="0" i="1" smtClean="0">
                                <a:latin typeface="Cambria Math"/>
                              </a:rPr>
                              <m:t>𝑑𝑃</m:t>
                            </m:r>
                          </m:e>
                          <m:sub>
                            <m:r>
                              <a:rPr lang="de-DE" sz="2400" b="0" i="1" smtClean="0">
                                <a:latin typeface="Cambria Math"/>
                              </a:rPr>
                              <m:t>𝑡𝑟𝑎𝑛𝑠</m:t>
                            </m:r>
                          </m:sub>
                        </m:sSub>
                      </m:num>
                      <m:den>
                        <m:r>
                          <a:rPr lang="de-DE" sz="2400" b="0" i="1" smtClean="0">
                            <a:latin typeface="Cambria Math"/>
                          </a:rPr>
                          <m:t>𝑑𝑡</m:t>
                        </m:r>
                      </m:den>
                    </m:f>
                    <m:r>
                      <a:rPr lang="de-DE" sz="2400" b="0" i="1" smtClean="0">
                        <a:latin typeface="Cambria Math"/>
                      </a:rPr>
                      <m:t>(</m:t>
                    </m:r>
                    <m:r>
                      <a:rPr lang="de-DE" sz="2400" b="0" i="1" smtClean="0">
                        <a:latin typeface="Cambria Math"/>
                      </a:rPr>
                      <m:t>𝑡</m:t>
                    </m:r>
                    <m:r>
                      <a:rPr lang="de-DE" sz="2400" b="0" i="1" smtClean="0">
                        <a:latin typeface="Cambria Math"/>
                      </a:rPr>
                      <m:t>)</m:t>
                    </m:r>
                  </m:oMath>
                </a14:m>
                <a:r>
                  <a:rPr lang="en-US" dirty="0" smtClean="0"/>
                  <a:t> gives you the loaded Q</a:t>
                </a:r>
                <a:r>
                  <a:rPr lang="en-US" baseline="-25000" dirty="0" smtClean="0"/>
                  <a:t>L</a:t>
                </a:r>
                <a:r>
                  <a:rPr lang="en-US" dirty="0"/>
                  <a:t> </a:t>
                </a:r>
                <a:r>
                  <a:rPr lang="en-US" dirty="0" smtClean="0"/>
                  <a:t>=&gt; Q</a:t>
                </a:r>
                <a:r>
                  <a:rPr lang="en-US" baseline="-25000" dirty="0" smtClean="0"/>
                  <a:t>0</a:t>
                </a:r>
                <a:endParaRPr lang="en-US" dirty="0" smtClean="0"/>
              </a:p>
            </p:txBody>
          </p:sp>
        </mc:Choice>
        <mc:Fallback xmlns="">
          <p:sp>
            <p:nvSpPr>
              <p:cNvPr id="28675" name="Rectangle 3"/>
              <p:cNvSpPr>
                <a:spLocks noGrp="1" noRot="1" noChangeAspect="1" noMove="1" noResize="1" noEditPoints="1" noAdjustHandles="1" noChangeArrowheads="1" noChangeShapeType="1" noTextEdit="1"/>
              </p:cNvSpPr>
              <p:nvPr>
                <p:ph type="body" idx="1"/>
              </p:nvPr>
            </p:nvSpPr>
            <p:spPr>
              <a:xfrm>
                <a:off x="273148" y="848412"/>
                <a:ext cx="8520113" cy="5571241"/>
              </a:xfrm>
              <a:blipFill rotWithShape="1">
                <a:blip r:embed="rId2"/>
                <a:stretch>
                  <a:fillRect l="-1074" t="-1204" r="-1432"/>
                </a:stretch>
              </a:blipFill>
            </p:spPr>
            <p:txBody>
              <a:bodyPr/>
              <a:lstStyle/>
              <a:p>
                <a:r>
                  <a:rPr lang="de-DE">
                    <a:noFill/>
                  </a:rPr>
                  <a:t> </a:t>
                </a:r>
              </a:p>
            </p:txBody>
          </p:sp>
        </mc:Fallback>
      </mc:AlternateContent>
      <p:sp>
        <p:nvSpPr>
          <p:cNvPr id="28676" name="Rectangle 2"/>
          <p:cNvSpPr>
            <a:spLocks noGrp="1" noChangeArrowheads="1"/>
          </p:cNvSpPr>
          <p:nvPr>
            <p:ph type="title"/>
          </p:nvPr>
        </p:nvSpPr>
        <p:spPr/>
        <p:txBody>
          <a:bodyPr/>
          <a:lstStyle/>
          <a:p>
            <a:pPr eaLnBrk="1" hangingPunct="1"/>
            <a:r>
              <a:rPr lang="en-US" noProof="0" dirty="0" smtClean="0"/>
              <a:t>The path to Q</a:t>
            </a:r>
            <a:r>
              <a:rPr lang="en-US" baseline="-25000" noProof="0" dirty="0" smtClean="0"/>
              <a:t>0</a:t>
            </a:r>
            <a:r>
              <a:rPr lang="en-US" noProof="0" dirty="0" smtClean="0"/>
              <a:t> and </a:t>
            </a:r>
            <a:r>
              <a:rPr lang="en-US" noProof="0" dirty="0" err="1" smtClean="0"/>
              <a:t>E</a:t>
            </a:r>
            <a:r>
              <a:rPr lang="en-US" baseline="-25000" noProof="0" dirty="0" err="1" smtClean="0"/>
              <a:t>acc</a:t>
            </a:r>
            <a:r>
              <a:rPr lang="en-US" noProof="0" dirty="0" smtClean="0"/>
              <a:t> VI: </a:t>
            </a:r>
            <a:r>
              <a:rPr lang="en-US" b="0" dirty="0" err="1"/>
              <a:t>P</a:t>
            </a:r>
            <a:r>
              <a:rPr lang="en-US" b="0" baseline="-25000" dirty="0" err="1"/>
              <a:t>trans</a:t>
            </a:r>
            <a:r>
              <a:rPr lang="en-US" b="0" dirty="0"/>
              <a:t>(t</a:t>
            </a:r>
            <a:r>
              <a:rPr lang="en-US" b="0" dirty="0" smtClean="0"/>
              <a:t>) =&gt; </a:t>
            </a:r>
            <a:r>
              <a:rPr lang="en-US" b="0" dirty="0"/>
              <a:t>Q</a:t>
            </a:r>
            <a:r>
              <a:rPr lang="en-US" b="0" baseline="-25000" dirty="0"/>
              <a:t>0</a:t>
            </a:r>
            <a:r>
              <a:rPr lang="en-US" b="0" dirty="0"/>
              <a:t>(</a:t>
            </a:r>
            <a:r>
              <a:rPr lang="en-US" b="0" dirty="0" err="1"/>
              <a:t>E</a:t>
            </a:r>
            <a:r>
              <a:rPr lang="en-US" b="0" baseline="-25000" dirty="0" err="1"/>
              <a:t>acc</a:t>
            </a:r>
            <a:r>
              <a:rPr lang="en-US" b="0" dirty="0"/>
              <a:t>)</a:t>
            </a:r>
            <a:endParaRPr lang="en-US" b="0" noProof="0" dirty="0" smtClean="0"/>
          </a:p>
        </p:txBody>
      </p:sp>
      <p:pic>
        <p:nvPicPr>
          <p:cNvPr id="2"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45048" y="1368985"/>
            <a:ext cx="2576651" cy="1692000"/>
          </a:xfrm>
          <a:prstGeom prst="rect">
            <a:avLst/>
          </a:prstGeom>
        </p:spPr>
      </p:pic>
      <p:pic>
        <p:nvPicPr>
          <p:cNvPr id="3379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4482" y="4207154"/>
            <a:ext cx="3271680" cy="21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79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9963" y="4207154"/>
            <a:ext cx="3198461" cy="21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4" name="Gerade Verbindung mit Pfeil 3"/>
          <p:cNvCxnSpPr/>
          <p:nvPr/>
        </p:nvCxnSpPr>
        <p:spPr bwMode="auto">
          <a:xfrm flipV="1">
            <a:off x="3242821" y="4637988"/>
            <a:ext cx="1762812" cy="263951"/>
          </a:xfrm>
          <a:prstGeom prst="straightConnector1">
            <a:avLst/>
          </a:prstGeom>
          <a:solidFill>
            <a:schemeClr val="accent1"/>
          </a:solidFill>
          <a:ln w="12700" cap="flat" cmpd="sng" algn="ctr">
            <a:solidFill>
              <a:srgbClr val="FF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 name="Gerade Verbindung mit Pfeil 9"/>
          <p:cNvCxnSpPr/>
          <p:nvPr/>
        </p:nvCxnSpPr>
        <p:spPr bwMode="auto">
          <a:xfrm>
            <a:off x="2450969" y="4430598"/>
            <a:ext cx="4883085" cy="942680"/>
          </a:xfrm>
          <a:prstGeom prst="straightConnector1">
            <a:avLst/>
          </a:prstGeom>
          <a:solidFill>
            <a:schemeClr val="accent1"/>
          </a:solidFill>
          <a:ln w="12700" cap="flat" cmpd="sng" algn="ctr">
            <a:solidFill>
              <a:srgbClr val="FF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 name="Textfeld 6"/>
          <p:cNvSpPr txBox="1"/>
          <p:nvPr/>
        </p:nvSpPr>
        <p:spPr>
          <a:xfrm>
            <a:off x="150829" y="4637988"/>
            <a:ext cx="819455" cy="338554"/>
          </a:xfrm>
          <a:prstGeom prst="rect">
            <a:avLst/>
          </a:prstGeom>
          <a:noFill/>
        </p:spPr>
        <p:txBody>
          <a:bodyPr wrap="none" rtlCol="0">
            <a:spAutoFit/>
          </a:bodyPr>
          <a:lstStyle/>
          <a:p>
            <a:r>
              <a:rPr lang="en-US" dirty="0" err="1" smtClean="0"/>
              <a:t>P</a:t>
            </a:r>
            <a:r>
              <a:rPr lang="en-US" baseline="-25000" dirty="0" err="1" smtClean="0"/>
              <a:t>trans</a:t>
            </a:r>
            <a:r>
              <a:rPr lang="en-US" dirty="0" smtClean="0"/>
              <a:t>(t</a:t>
            </a:r>
            <a:r>
              <a:rPr lang="en-US" dirty="0"/>
              <a:t>)</a:t>
            </a:r>
            <a:endParaRPr lang="de-DE" dirty="0"/>
          </a:p>
        </p:txBody>
      </p:sp>
      <p:sp>
        <p:nvSpPr>
          <p:cNvPr id="8" name="Textfeld 7"/>
          <p:cNvSpPr txBox="1"/>
          <p:nvPr/>
        </p:nvSpPr>
        <p:spPr>
          <a:xfrm>
            <a:off x="7991282" y="4732661"/>
            <a:ext cx="907621" cy="338554"/>
          </a:xfrm>
          <a:prstGeom prst="rect">
            <a:avLst/>
          </a:prstGeom>
          <a:noFill/>
        </p:spPr>
        <p:txBody>
          <a:bodyPr wrap="none" rtlCol="0">
            <a:spAutoFit/>
          </a:bodyPr>
          <a:lstStyle/>
          <a:p>
            <a:r>
              <a:rPr lang="en-US" dirty="0" smtClean="0"/>
              <a:t>Q</a:t>
            </a:r>
            <a:r>
              <a:rPr lang="en-US" baseline="-25000" dirty="0" smtClean="0"/>
              <a:t>0</a:t>
            </a:r>
            <a:r>
              <a:rPr lang="en-US" dirty="0" smtClean="0"/>
              <a:t>(</a:t>
            </a:r>
            <a:r>
              <a:rPr lang="en-US" dirty="0" err="1" smtClean="0"/>
              <a:t>E</a:t>
            </a:r>
            <a:r>
              <a:rPr lang="en-US" baseline="-25000" dirty="0" err="1" smtClean="0"/>
              <a:t>acc</a:t>
            </a:r>
            <a:r>
              <a:rPr lang="en-US" dirty="0"/>
              <a:t>)</a:t>
            </a:r>
            <a:endParaRPr lang="de-DE" dirty="0"/>
          </a:p>
        </p:txBody>
      </p:sp>
    </p:spTree>
    <p:extLst>
      <p:ext uri="{BB962C8B-B14F-4D97-AF65-F5344CB8AC3E}">
        <p14:creationId xmlns:p14="http://schemas.microsoft.com/office/powerpoint/2010/main" val="4336046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8675" name="Rectangle 3"/>
              <p:cNvSpPr>
                <a:spLocks noGrp="1" noChangeArrowheads="1"/>
              </p:cNvSpPr>
              <p:nvPr>
                <p:ph type="body" idx="1"/>
              </p:nvPr>
            </p:nvSpPr>
            <p:spPr>
              <a:xfrm>
                <a:off x="282575" y="828674"/>
                <a:ext cx="8520113" cy="5590979"/>
              </a:xfrm>
            </p:spPr>
            <p:txBody>
              <a:bodyPr/>
              <a:lstStyle/>
              <a:p>
                <a:pPr eaLnBrk="1" hangingPunct="1">
                  <a:defRPr/>
                </a:pPr>
                <a:r>
                  <a:rPr lang="en-US" noProof="0" dirty="0" smtClean="0"/>
                  <a:t>Main sources of the “typical” measurement error:</a:t>
                </a:r>
              </a:p>
              <a:p>
                <a:pPr lvl="1" eaLnBrk="1" hangingPunct="1">
                  <a:defRPr/>
                </a:pPr>
                <a:r>
                  <a:rPr lang="en-US" noProof="0" dirty="0" smtClean="0"/>
                  <a:t>Directivity (≈ 30 </a:t>
                </a:r>
                <a:r>
                  <a:rPr lang="en-US" noProof="0" dirty="0" err="1" smtClean="0"/>
                  <a:t>db</a:t>
                </a:r>
                <a:r>
                  <a:rPr lang="en-US" noProof="0" dirty="0" smtClean="0"/>
                  <a:t>) of best commercial </a:t>
                </a:r>
                <a:br>
                  <a:rPr lang="en-US" noProof="0" dirty="0" smtClean="0"/>
                </a:br>
                <a:r>
                  <a:rPr lang="en-US" noProof="0" dirty="0" smtClean="0"/>
                  <a:t>double directional coupler in the input line</a:t>
                </a:r>
              </a:p>
              <a:p>
                <a:pPr lvl="1" eaLnBrk="1" hangingPunct="1">
                  <a:defRPr/>
                </a:pPr>
                <a:r>
                  <a:rPr lang="en-US" noProof="0" dirty="0" smtClean="0"/>
                  <a:t>Interference of the forward and reflected wave </a:t>
                </a:r>
                <a:br>
                  <a:rPr lang="en-US" noProof="0" dirty="0" smtClean="0"/>
                </a:br>
                <a:r>
                  <a:rPr lang="en-US" noProof="0" dirty="0" smtClean="0"/>
                  <a:t>=&gt; affects </a:t>
                </a:r>
                <a:r>
                  <a:rPr lang="el-GR" noProof="0" dirty="0" smtClean="0"/>
                  <a:t>β</a:t>
                </a:r>
                <a:r>
                  <a:rPr lang="en-US" noProof="0" dirty="0" smtClean="0"/>
                  <a:t> </a:t>
                </a:r>
              </a:p>
              <a:p>
                <a:pPr lvl="1" eaLnBrk="1" hangingPunct="1">
                  <a:defRPr/>
                </a:pPr>
                <a:r>
                  <a:rPr lang="en-US" dirty="0" smtClean="0"/>
                  <a:t>Reproducibility of cable connections</a:t>
                </a:r>
                <a:endParaRPr lang="en-US" noProof="0" dirty="0" smtClean="0"/>
              </a:p>
              <a:p>
                <a:pPr lvl="0" eaLnBrk="1" hangingPunct="1">
                  <a:defRPr/>
                </a:pPr>
                <a:r>
                  <a:rPr lang="en-US" dirty="0" smtClean="0">
                    <a:solidFill>
                      <a:schemeClr val="accent6"/>
                    </a:solidFill>
                    <a:ea typeface="Cambria Math"/>
                  </a:rPr>
                  <a:t>Critical coupling (β ≈ 1)</a:t>
                </a:r>
                <a:r>
                  <a:rPr lang="en-US" b="0" dirty="0" smtClean="0">
                    <a:solidFill>
                      <a:schemeClr val="accent6"/>
                    </a:solidFill>
                    <a:ea typeface="Cambria Math"/>
                  </a:rPr>
                  <a:t> minimizes the error</a:t>
                </a:r>
                <a:r>
                  <a:rPr lang="en-US" dirty="0">
                    <a:ea typeface="Cambria Math"/>
                  </a:rPr>
                  <a:t/>
                </a:r>
                <a:br>
                  <a:rPr lang="en-US" dirty="0">
                    <a:ea typeface="Cambria Math"/>
                  </a:rPr>
                </a:br>
                <a:r>
                  <a:rPr lang="en-US" dirty="0" smtClean="0">
                    <a:ea typeface="Cambria Math"/>
                  </a:rPr>
                  <a:t>=&gt; </a:t>
                </a:r>
                <a:r>
                  <a:rPr lang="en-US" b="0" dirty="0" smtClean="0">
                    <a:ea typeface="Cambria Math"/>
                  </a:rPr>
                  <a:t>no reflected wave on the </a:t>
                </a:r>
                <a:br>
                  <a:rPr lang="en-US" b="0" dirty="0" smtClean="0">
                    <a:ea typeface="Cambria Math"/>
                  </a:rPr>
                </a:br>
                <a:r>
                  <a:rPr lang="en-US" b="0" dirty="0" smtClean="0">
                    <a:ea typeface="Cambria Math"/>
                  </a:rPr>
                  <a:t>     input line</a:t>
                </a:r>
              </a:p>
              <a:p>
                <a:pPr lvl="0" eaLnBrk="1" hangingPunct="1">
                  <a:defRPr/>
                </a:pPr>
                <a14:m>
                  <m:oMath xmlns:m="http://schemas.openxmlformats.org/officeDocument/2006/math">
                    <m:f>
                      <m:fPr>
                        <m:type m:val="lin"/>
                        <m:ctrlPr>
                          <a:rPr lang="de-DE" sz="2400" b="1" i="1" dirty="0" smtClean="0">
                            <a:solidFill>
                              <a:schemeClr val="accent6"/>
                            </a:solidFill>
                            <a:latin typeface="Cambria Math"/>
                            <a:ea typeface="Cambria Math"/>
                          </a:rPr>
                        </m:ctrlPr>
                      </m:fPr>
                      <m:num>
                        <m:r>
                          <a:rPr lang="de-DE" sz="2400" b="1" i="1" dirty="0" smtClean="0">
                            <a:solidFill>
                              <a:schemeClr val="accent6"/>
                            </a:solidFill>
                            <a:latin typeface="Cambria Math"/>
                            <a:ea typeface="Cambria Math"/>
                          </a:rPr>
                          <m:t>𝜹</m:t>
                        </m:r>
                        <m:r>
                          <a:rPr lang="de-DE" sz="2400" b="1" i="1" dirty="0" smtClean="0">
                            <a:solidFill>
                              <a:schemeClr val="accent6"/>
                            </a:solidFill>
                            <a:latin typeface="Cambria Math"/>
                            <a:ea typeface="Cambria Math"/>
                          </a:rPr>
                          <m:t>𝑸</m:t>
                        </m:r>
                      </m:num>
                      <m:den>
                        <m:r>
                          <a:rPr lang="de-DE" sz="2400" b="1" i="1" dirty="0" smtClean="0">
                            <a:solidFill>
                              <a:schemeClr val="accent6"/>
                            </a:solidFill>
                            <a:latin typeface="Cambria Math"/>
                            <a:ea typeface="Cambria Math"/>
                          </a:rPr>
                          <m:t>𝑸</m:t>
                        </m:r>
                      </m:den>
                    </m:f>
                    <m:r>
                      <a:rPr lang="de-DE" sz="2400" b="1" i="1" dirty="0" smtClean="0">
                        <a:solidFill>
                          <a:schemeClr val="accent6"/>
                        </a:solidFill>
                        <a:latin typeface="Cambria Math"/>
                        <a:ea typeface="Cambria Math"/>
                      </a:rPr>
                      <m:t>≈±</m:t>
                    </m:r>
                    <m:d>
                      <m:dPr>
                        <m:ctrlPr>
                          <a:rPr lang="de-DE" sz="2400" b="1" i="1" dirty="0" smtClean="0">
                            <a:solidFill>
                              <a:schemeClr val="accent6"/>
                            </a:solidFill>
                            <a:latin typeface="Cambria Math"/>
                            <a:ea typeface="Cambria Math"/>
                          </a:rPr>
                        </m:ctrlPr>
                      </m:dPr>
                      <m:e>
                        <m:r>
                          <a:rPr lang="de-DE" sz="2400" b="1" i="1" dirty="0" smtClean="0">
                            <a:solidFill>
                              <a:schemeClr val="accent6"/>
                            </a:solidFill>
                            <a:latin typeface="Cambria Math"/>
                            <a:ea typeface="Cambria Math"/>
                          </a:rPr>
                          <m:t>𝟏𝟎</m:t>
                        </m:r>
                        <m:r>
                          <a:rPr lang="de-DE" sz="2400" b="1" i="1" dirty="0" smtClean="0">
                            <a:solidFill>
                              <a:schemeClr val="accent6"/>
                            </a:solidFill>
                            <a:latin typeface="Cambria Math"/>
                            <a:ea typeface="Cambria Math"/>
                          </a:rPr>
                          <m:t>−</m:t>
                        </m:r>
                        <m:r>
                          <a:rPr lang="de-DE" sz="2400" b="1" i="1" dirty="0" smtClean="0">
                            <a:solidFill>
                              <a:schemeClr val="accent6"/>
                            </a:solidFill>
                            <a:latin typeface="Cambria Math"/>
                            <a:ea typeface="Cambria Math"/>
                          </a:rPr>
                          <m:t>𝟐𝟎</m:t>
                        </m:r>
                      </m:e>
                    </m:d>
                    <m:r>
                      <a:rPr lang="de-DE" sz="2400" b="1" i="1" dirty="0">
                        <a:solidFill>
                          <a:schemeClr val="accent6"/>
                        </a:solidFill>
                        <a:latin typeface="Cambria Math"/>
                        <a:ea typeface="Cambria Math"/>
                      </a:rPr>
                      <m:t>%</m:t>
                    </m:r>
                  </m:oMath>
                </a14:m>
                <a:endParaRPr lang="de-DE" sz="2400" b="1" dirty="0" smtClean="0">
                  <a:solidFill>
                    <a:schemeClr val="accent6"/>
                  </a:solidFill>
                  <a:ea typeface="Cambria Math"/>
                </a:endParaRPr>
              </a:p>
              <a:p>
                <a:pPr eaLnBrk="1" hangingPunct="1">
                  <a:defRPr/>
                </a:pPr>
                <a14:m>
                  <m:oMath xmlns:m="http://schemas.openxmlformats.org/officeDocument/2006/math">
                    <m:f>
                      <m:fPr>
                        <m:type m:val="lin"/>
                        <m:ctrlPr>
                          <a:rPr lang="de-DE" sz="2400" b="1" i="1" dirty="0">
                            <a:solidFill>
                              <a:schemeClr val="accent6"/>
                            </a:solidFill>
                            <a:latin typeface="Cambria Math"/>
                            <a:ea typeface="Cambria Math"/>
                          </a:rPr>
                        </m:ctrlPr>
                      </m:fPr>
                      <m:num>
                        <m:r>
                          <a:rPr lang="de-DE" sz="2400" b="1" i="1" dirty="0">
                            <a:solidFill>
                              <a:schemeClr val="accent6"/>
                            </a:solidFill>
                            <a:latin typeface="Cambria Math"/>
                            <a:ea typeface="Cambria Math"/>
                          </a:rPr>
                          <m:t>𝜹</m:t>
                        </m:r>
                        <m:sSub>
                          <m:sSubPr>
                            <m:ctrlPr>
                              <a:rPr lang="de-DE" sz="2400" b="1" i="1" dirty="0" smtClean="0">
                                <a:solidFill>
                                  <a:schemeClr val="accent6"/>
                                </a:solidFill>
                                <a:latin typeface="Cambria Math"/>
                                <a:ea typeface="Cambria Math"/>
                              </a:rPr>
                            </m:ctrlPr>
                          </m:sSubPr>
                          <m:e>
                            <m:r>
                              <a:rPr lang="de-DE" sz="2400" b="1" i="1" dirty="0" smtClean="0">
                                <a:solidFill>
                                  <a:schemeClr val="accent6"/>
                                </a:solidFill>
                                <a:latin typeface="Cambria Math"/>
                                <a:ea typeface="Cambria Math"/>
                              </a:rPr>
                              <m:t>𝑬</m:t>
                            </m:r>
                          </m:e>
                          <m:sub>
                            <m:r>
                              <a:rPr lang="de-DE" sz="2400" b="1" i="1" dirty="0" smtClean="0">
                                <a:solidFill>
                                  <a:schemeClr val="accent6"/>
                                </a:solidFill>
                                <a:latin typeface="Cambria Math"/>
                                <a:ea typeface="Cambria Math"/>
                              </a:rPr>
                              <m:t>𝒂𝒄𝒄</m:t>
                            </m:r>
                          </m:sub>
                        </m:sSub>
                      </m:num>
                      <m:den>
                        <m:sSub>
                          <m:sSubPr>
                            <m:ctrlPr>
                              <a:rPr lang="de-DE" sz="2400" b="1" i="1" dirty="0" smtClean="0">
                                <a:solidFill>
                                  <a:schemeClr val="accent6"/>
                                </a:solidFill>
                                <a:latin typeface="Cambria Math"/>
                                <a:ea typeface="Cambria Math"/>
                              </a:rPr>
                            </m:ctrlPr>
                          </m:sSubPr>
                          <m:e>
                            <m:r>
                              <a:rPr lang="de-DE" sz="2400" b="1" i="1" dirty="0" smtClean="0">
                                <a:solidFill>
                                  <a:schemeClr val="accent6"/>
                                </a:solidFill>
                                <a:latin typeface="Cambria Math"/>
                                <a:ea typeface="Cambria Math"/>
                              </a:rPr>
                              <m:t>𝑬</m:t>
                            </m:r>
                          </m:e>
                          <m:sub>
                            <m:r>
                              <a:rPr lang="de-DE" sz="2400" b="1" i="1" dirty="0" smtClean="0">
                                <a:solidFill>
                                  <a:schemeClr val="accent6"/>
                                </a:solidFill>
                                <a:latin typeface="Cambria Math"/>
                                <a:ea typeface="Cambria Math"/>
                              </a:rPr>
                              <m:t>𝒂𝒄𝒄</m:t>
                            </m:r>
                          </m:sub>
                        </m:sSub>
                      </m:den>
                    </m:f>
                    <m:r>
                      <a:rPr lang="de-DE" sz="2400" b="1" i="1" dirty="0">
                        <a:solidFill>
                          <a:schemeClr val="accent6"/>
                        </a:solidFill>
                        <a:latin typeface="Cambria Math"/>
                        <a:ea typeface="Cambria Math"/>
                      </a:rPr>
                      <m:t>≈±</m:t>
                    </m:r>
                    <m:d>
                      <m:dPr>
                        <m:ctrlPr>
                          <a:rPr lang="de-DE" sz="2400" b="1" i="1" dirty="0">
                            <a:solidFill>
                              <a:schemeClr val="accent6"/>
                            </a:solidFill>
                            <a:latin typeface="Cambria Math"/>
                            <a:ea typeface="Cambria Math"/>
                          </a:rPr>
                        </m:ctrlPr>
                      </m:dPr>
                      <m:e>
                        <m:r>
                          <a:rPr lang="de-DE" sz="2400" b="1" i="1" dirty="0" smtClean="0">
                            <a:solidFill>
                              <a:schemeClr val="accent6"/>
                            </a:solidFill>
                            <a:latin typeface="Cambria Math"/>
                            <a:ea typeface="Cambria Math"/>
                          </a:rPr>
                          <m:t>𝟓</m:t>
                        </m:r>
                        <m:r>
                          <a:rPr lang="de-DE" sz="2400" b="1" i="1" dirty="0">
                            <a:solidFill>
                              <a:schemeClr val="accent6"/>
                            </a:solidFill>
                            <a:latin typeface="Cambria Math"/>
                            <a:ea typeface="Cambria Math"/>
                          </a:rPr>
                          <m:t>−</m:t>
                        </m:r>
                        <m:r>
                          <a:rPr lang="de-DE" sz="2400" b="1" i="1" dirty="0" smtClean="0">
                            <a:solidFill>
                              <a:schemeClr val="accent6"/>
                            </a:solidFill>
                            <a:latin typeface="Cambria Math"/>
                            <a:ea typeface="Cambria Math"/>
                          </a:rPr>
                          <m:t>𝟏</m:t>
                        </m:r>
                        <m:r>
                          <a:rPr lang="de-DE" sz="2400" b="1" i="1" dirty="0">
                            <a:solidFill>
                              <a:schemeClr val="accent6"/>
                            </a:solidFill>
                            <a:latin typeface="Cambria Math"/>
                            <a:ea typeface="Cambria Math"/>
                          </a:rPr>
                          <m:t>𝟎</m:t>
                        </m:r>
                      </m:e>
                    </m:d>
                    <m:r>
                      <a:rPr lang="de-DE" sz="2400" b="1" i="1" dirty="0">
                        <a:solidFill>
                          <a:schemeClr val="accent6"/>
                        </a:solidFill>
                        <a:latin typeface="Cambria Math"/>
                        <a:ea typeface="Cambria Math"/>
                      </a:rPr>
                      <m:t>%</m:t>
                    </m:r>
                  </m:oMath>
                </a14:m>
                <a:endParaRPr lang="de-DE" sz="2400" b="1" dirty="0" smtClean="0">
                  <a:solidFill>
                    <a:schemeClr val="accent6"/>
                  </a:solidFill>
                  <a:ea typeface="Cambria Math"/>
                </a:endParaRPr>
              </a:p>
              <a:p>
                <a:pPr marL="0" indent="0" eaLnBrk="1" hangingPunct="1">
                  <a:buNone/>
                  <a:defRPr/>
                </a:pPr>
                <a:r>
                  <a:rPr lang="de-DE" sz="1800" dirty="0" smtClean="0">
                    <a:ea typeface="Cambria Math"/>
                  </a:rPr>
                  <a:t>    (</a:t>
                </a:r>
                <a:r>
                  <a:rPr lang="de-DE" sz="1800" dirty="0" err="1" smtClean="0">
                    <a:ea typeface="Cambria Math"/>
                  </a:rPr>
                  <a:t>Systematic</a:t>
                </a:r>
                <a:r>
                  <a:rPr lang="de-DE" sz="1800" dirty="0" smtClean="0">
                    <a:ea typeface="Cambria Math"/>
                  </a:rPr>
                  <a:t> </a:t>
                </a:r>
                <a:r>
                  <a:rPr lang="de-DE" sz="1800" dirty="0" err="1" smtClean="0">
                    <a:ea typeface="Cambria Math"/>
                  </a:rPr>
                  <a:t>errors</a:t>
                </a:r>
                <a:r>
                  <a:rPr lang="de-DE" sz="1800" dirty="0" smtClean="0">
                    <a:ea typeface="Cambria Math"/>
                  </a:rPr>
                  <a:t>)</a:t>
                </a:r>
              </a:p>
              <a:p>
                <a:pPr eaLnBrk="1" hangingPunct="1">
                  <a:defRPr/>
                </a:pPr>
                <a:r>
                  <a:rPr lang="de-DE" sz="1800" dirty="0" smtClean="0">
                    <a:ea typeface="Cambria Math"/>
                  </a:rPr>
                  <a:t>Relative </a:t>
                </a:r>
                <a:r>
                  <a:rPr lang="de-DE" sz="1800" dirty="0" err="1" smtClean="0">
                    <a:ea typeface="Cambria Math"/>
                  </a:rPr>
                  <a:t>errors</a:t>
                </a:r>
                <a:r>
                  <a:rPr lang="de-DE" sz="1800" dirty="0" smtClean="0">
                    <a:ea typeface="Cambria Math"/>
                  </a:rPr>
                  <a:t> </a:t>
                </a:r>
                <a:r>
                  <a:rPr lang="de-DE" sz="1800" dirty="0" err="1" smtClean="0">
                    <a:ea typeface="Cambria Math"/>
                  </a:rPr>
                  <a:t>are</a:t>
                </a:r>
                <a:r>
                  <a:rPr lang="de-DE" sz="1800" dirty="0" smtClean="0">
                    <a:ea typeface="Cambria Math"/>
                  </a:rPr>
                  <a:t> </a:t>
                </a:r>
                <a:r>
                  <a:rPr lang="de-DE" sz="1800" dirty="0" err="1" smtClean="0">
                    <a:ea typeface="Cambria Math"/>
                  </a:rPr>
                  <a:t>smaller</a:t>
                </a:r>
                <a:r>
                  <a:rPr lang="de-DE" sz="1800" dirty="0" smtClean="0">
                    <a:ea typeface="Cambria Math"/>
                  </a:rPr>
                  <a:t>!</a:t>
                </a:r>
                <a:endParaRPr lang="de-DE" sz="1800" dirty="0">
                  <a:ea typeface="Cambria Math"/>
                </a:endParaRPr>
              </a:p>
              <a:p>
                <a:pPr marL="0" indent="0" eaLnBrk="1" hangingPunct="1">
                  <a:buNone/>
                  <a:defRPr/>
                </a:pPr>
                <a:endParaRPr lang="en-US" dirty="0" smtClean="0"/>
              </a:p>
              <a:p>
                <a:pPr lvl="0" eaLnBrk="1" hangingPunct="1">
                  <a:defRPr/>
                </a:pPr>
                <a:endParaRPr lang="en-US" dirty="0"/>
              </a:p>
              <a:p>
                <a:pPr lvl="0" eaLnBrk="1" hangingPunct="1">
                  <a:defRPr/>
                </a:pPr>
                <a:endParaRPr lang="en-US" dirty="0" smtClean="0"/>
              </a:p>
              <a:p>
                <a:pPr lvl="1" eaLnBrk="1" hangingPunct="1">
                  <a:defRPr/>
                </a:pPr>
                <a:endParaRPr lang="en-US" noProof="0" dirty="0" smtClean="0"/>
              </a:p>
              <a:p>
                <a:pPr eaLnBrk="1" hangingPunct="1">
                  <a:defRPr/>
                </a:pPr>
                <a:endParaRPr lang="de-DE" dirty="0" smtClean="0"/>
              </a:p>
              <a:p>
                <a:pPr eaLnBrk="1" hangingPunct="1">
                  <a:defRPr/>
                </a:pPr>
                <a:endParaRPr lang="en-US" dirty="0"/>
              </a:p>
              <a:p>
                <a:pPr eaLnBrk="1" hangingPunct="1"/>
                <a:endParaRPr lang="en-US" dirty="0" smtClean="0"/>
              </a:p>
            </p:txBody>
          </p:sp>
        </mc:Choice>
        <mc:Fallback xmlns="">
          <p:sp>
            <p:nvSpPr>
              <p:cNvPr id="28675" name="Rectangle 3"/>
              <p:cNvSpPr>
                <a:spLocks noGrp="1" noRot="1" noChangeAspect="1" noMove="1" noResize="1" noEditPoints="1" noAdjustHandles="1" noChangeArrowheads="1" noChangeShapeType="1" noTextEdit="1"/>
              </p:cNvSpPr>
              <p:nvPr>
                <p:ph type="body" idx="1"/>
              </p:nvPr>
            </p:nvSpPr>
            <p:spPr>
              <a:xfrm>
                <a:off x="282575" y="828674"/>
                <a:ext cx="8520113" cy="5590979"/>
              </a:xfrm>
              <a:blipFill rotWithShape="1">
                <a:blip r:embed="rId2"/>
                <a:stretch>
                  <a:fillRect l="-1431" t="-1309"/>
                </a:stretch>
              </a:blipFill>
            </p:spPr>
            <p:txBody>
              <a:bodyPr/>
              <a:lstStyle/>
              <a:p>
                <a:r>
                  <a:rPr lang="de-DE">
                    <a:noFill/>
                  </a:rPr>
                  <a:t> </a:t>
                </a:r>
              </a:p>
            </p:txBody>
          </p:sp>
        </mc:Fallback>
      </mc:AlternateContent>
      <p:sp>
        <p:nvSpPr>
          <p:cNvPr id="28676" name="Rectangle 2"/>
          <p:cNvSpPr>
            <a:spLocks noGrp="1" noChangeArrowheads="1"/>
          </p:cNvSpPr>
          <p:nvPr>
            <p:ph type="title"/>
          </p:nvPr>
        </p:nvSpPr>
        <p:spPr/>
        <p:txBody>
          <a:bodyPr/>
          <a:lstStyle/>
          <a:p>
            <a:pPr eaLnBrk="1" hangingPunct="1"/>
            <a:r>
              <a:rPr lang="en-US" noProof="0" dirty="0" smtClean="0"/>
              <a:t>Measurement errors</a:t>
            </a:r>
          </a:p>
        </p:txBody>
      </p:sp>
      <p:pic>
        <p:nvPicPr>
          <p:cNvPr id="5" name="Grafik 1"/>
          <p:cNvPicPr>
            <a:picLocks noChangeAspect="1"/>
          </p:cNvPicPr>
          <p:nvPr/>
        </p:nvPicPr>
        <p:blipFill rotWithShape="1">
          <a:blip r:embed="rId3" cstate="print">
            <a:extLst>
              <a:ext uri="{28A0092B-C50C-407E-A947-70E740481C1C}">
                <a14:useLocalDpi xmlns:a14="http://schemas.microsoft.com/office/drawing/2010/main" val="0"/>
              </a:ext>
            </a:extLst>
          </a:blip>
          <a:srcRect t="42499" b="26248"/>
          <a:stretch/>
        </p:blipFill>
        <p:spPr bwMode="auto">
          <a:xfrm>
            <a:off x="5756275" y="1309606"/>
            <a:ext cx="3236913" cy="180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Ellipse 2"/>
          <p:cNvSpPr>
            <a:spLocks noChangeArrowheads="1"/>
          </p:cNvSpPr>
          <p:nvPr/>
        </p:nvSpPr>
        <p:spPr bwMode="auto">
          <a:xfrm>
            <a:off x="8606671" y="1669248"/>
            <a:ext cx="443141" cy="876300"/>
          </a:xfrm>
          <a:prstGeom prst="ellipse">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de-DE"/>
          </a:p>
        </p:txBody>
      </p:sp>
      <p:pic>
        <p:nvPicPr>
          <p:cNvPr id="3379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71664" y="3434355"/>
            <a:ext cx="4820352" cy="29805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24253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Grp="1" noChangeArrowheads="1"/>
          </p:cNvSpPr>
          <p:nvPr>
            <p:ph type="body" idx="1"/>
          </p:nvPr>
        </p:nvSpPr>
        <p:spPr>
          <a:xfrm>
            <a:off x="282575" y="844550"/>
            <a:ext cx="8520113" cy="5486400"/>
          </a:xfrm>
        </p:spPr>
        <p:txBody>
          <a:bodyPr/>
          <a:lstStyle/>
          <a:p>
            <a:r>
              <a:rPr lang="en-US" b="1" dirty="0" smtClean="0">
                <a:solidFill>
                  <a:schemeClr val="bg1">
                    <a:lumMod val="85000"/>
                  </a:schemeClr>
                </a:solidFill>
              </a:rPr>
              <a:t>Some personal remarks</a:t>
            </a:r>
            <a:endParaRPr lang="en-US" dirty="0" smtClean="0">
              <a:solidFill>
                <a:schemeClr val="bg1">
                  <a:lumMod val="85000"/>
                </a:schemeClr>
              </a:solidFill>
            </a:endParaRPr>
          </a:p>
          <a:p>
            <a:r>
              <a:rPr lang="en-US" b="1" dirty="0" smtClean="0">
                <a:solidFill>
                  <a:schemeClr val="bg1">
                    <a:lumMod val="85000"/>
                  </a:schemeClr>
                </a:solidFill>
              </a:rPr>
              <a:t>Vertical test (Set-up + Procedure) </a:t>
            </a:r>
          </a:p>
          <a:p>
            <a:r>
              <a:rPr lang="en-US" b="1" dirty="0" smtClean="0">
                <a:solidFill>
                  <a:srgbClr val="7030A0"/>
                </a:solidFill>
              </a:rPr>
              <a:t>Temperature mapping</a:t>
            </a:r>
          </a:p>
          <a:p>
            <a:r>
              <a:rPr lang="en-US" b="1" dirty="0" smtClean="0">
                <a:solidFill>
                  <a:schemeClr val="bg1">
                    <a:lumMod val="85000"/>
                  </a:schemeClr>
                </a:solidFill>
              </a:rPr>
              <a:t>Second Sound</a:t>
            </a:r>
          </a:p>
          <a:p>
            <a:r>
              <a:rPr lang="en-US" b="1" dirty="0" smtClean="0">
                <a:solidFill>
                  <a:schemeClr val="bg1">
                    <a:lumMod val="85000"/>
                  </a:schemeClr>
                </a:solidFill>
              </a:rPr>
              <a:t>Radiation + dark current measurement</a:t>
            </a:r>
          </a:p>
          <a:p>
            <a:r>
              <a:rPr lang="en-US" b="1" dirty="0">
                <a:solidFill>
                  <a:schemeClr val="bg1">
                    <a:lumMod val="85000"/>
                  </a:schemeClr>
                </a:solidFill>
              </a:rPr>
              <a:t>Interpretation of RF signals </a:t>
            </a:r>
            <a:endParaRPr lang="en-US" b="1" dirty="0" smtClean="0">
              <a:solidFill>
                <a:schemeClr val="bg1">
                  <a:lumMod val="85000"/>
                </a:schemeClr>
              </a:solidFill>
            </a:endParaRPr>
          </a:p>
          <a:p>
            <a:r>
              <a:rPr lang="en-US" b="1" dirty="0" smtClean="0">
                <a:solidFill>
                  <a:schemeClr val="bg1">
                    <a:lumMod val="85000"/>
                  </a:schemeClr>
                </a:solidFill>
              </a:rPr>
              <a:t>Identification of Quench, Field emission, </a:t>
            </a:r>
            <a:r>
              <a:rPr lang="en-US" b="1" dirty="0" err="1" smtClean="0">
                <a:solidFill>
                  <a:schemeClr val="bg1">
                    <a:lumMod val="85000"/>
                  </a:schemeClr>
                </a:solidFill>
              </a:rPr>
              <a:t>Multipacting</a:t>
            </a:r>
            <a:endParaRPr lang="en-US" b="1" dirty="0" smtClean="0">
              <a:solidFill>
                <a:schemeClr val="bg1">
                  <a:lumMod val="85000"/>
                </a:schemeClr>
              </a:solidFill>
            </a:endParaRPr>
          </a:p>
          <a:p>
            <a:r>
              <a:rPr lang="en-US" b="1" dirty="0" smtClean="0">
                <a:solidFill>
                  <a:schemeClr val="bg1">
                    <a:lumMod val="85000"/>
                  </a:schemeClr>
                </a:solidFill>
              </a:rPr>
              <a:t>Processing</a:t>
            </a:r>
          </a:p>
          <a:p>
            <a:r>
              <a:rPr lang="en-US" b="1" dirty="0" err="1" smtClean="0">
                <a:solidFill>
                  <a:schemeClr val="bg1">
                    <a:lumMod val="85000"/>
                  </a:schemeClr>
                </a:solidFill>
              </a:rPr>
              <a:t>Cryomodule</a:t>
            </a:r>
            <a:r>
              <a:rPr lang="en-US" b="1" dirty="0" smtClean="0">
                <a:solidFill>
                  <a:schemeClr val="bg1">
                    <a:lumMod val="85000"/>
                  </a:schemeClr>
                </a:solidFill>
              </a:rPr>
              <a:t> </a:t>
            </a:r>
            <a:r>
              <a:rPr lang="en-US" b="1" dirty="0">
                <a:solidFill>
                  <a:schemeClr val="bg1">
                    <a:lumMod val="85000"/>
                  </a:schemeClr>
                </a:solidFill>
              </a:rPr>
              <a:t>testing</a:t>
            </a:r>
          </a:p>
          <a:p>
            <a:endParaRPr lang="en-US" dirty="0" smtClean="0"/>
          </a:p>
          <a:p>
            <a:endParaRPr lang="en-US" b="1" dirty="0" smtClean="0">
              <a:solidFill>
                <a:srgbClr val="7030A0"/>
              </a:solidFill>
            </a:endParaRPr>
          </a:p>
        </p:txBody>
      </p:sp>
      <p:sp>
        <p:nvSpPr>
          <p:cNvPr id="15363" name="Rectangle 2"/>
          <p:cNvSpPr>
            <a:spLocks noGrp="1" noChangeArrowheads="1"/>
          </p:cNvSpPr>
          <p:nvPr>
            <p:ph type="title"/>
          </p:nvPr>
        </p:nvSpPr>
        <p:spPr>
          <a:xfrm>
            <a:off x="127000" y="103188"/>
            <a:ext cx="8877300" cy="544512"/>
          </a:xfrm>
        </p:spPr>
        <p:txBody>
          <a:bodyPr/>
          <a:lstStyle/>
          <a:p>
            <a:pPr eaLnBrk="1" hangingPunct="1"/>
            <a:r>
              <a:rPr lang="de-DE" dirty="0" smtClean="0"/>
              <a:t>Outline</a:t>
            </a:r>
            <a:endParaRPr lang="en-GB" dirty="0" smtClean="0"/>
          </a:p>
        </p:txBody>
      </p:sp>
    </p:spTree>
    <p:extLst>
      <p:ext uri="{BB962C8B-B14F-4D97-AF65-F5344CB8AC3E}">
        <p14:creationId xmlns:p14="http://schemas.microsoft.com/office/powerpoint/2010/main" val="257040506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282575" y="828674"/>
            <a:ext cx="8520113" cy="5590979"/>
          </a:xfrm>
        </p:spPr>
        <p:txBody>
          <a:bodyPr/>
          <a:lstStyle/>
          <a:p>
            <a:pPr eaLnBrk="1" hangingPunct="1">
              <a:defRPr/>
            </a:pPr>
            <a:r>
              <a:rPr lang="en-US" b="1" dirty="0" smtClean="0"/>
              <a:t>Measure the temperature on the He-side to detect losses on the RF-side</a:t>
            </a:r>
          </a:p>
          <a:p>
            <a:pPr eaLnBrk="1" hangingPunct="1">
              <a:defRPr/>
            </a:pPr>
            <a:r>
              <a:rPr lang="en-US" dirty="0" smtClean="0"/>
              <a:t>Developed in the 1970es at Stanford + CERN</a:t>
            </a:r>
            <a:br>
              <a:rPr lang="en-US" dirty="0" smtClean="0"/>
            </a:br>
            <a:r>
              <a:rPr lang="en-US" dirty="0" smtClean="0"/>
              <a:t>for normal-fluid / sub-cooled helium</a:t>
            </a:r>
          </a:p>
          <a:p>
            <a:pPr eaLnBrk="1" hangingPunct="1">
              <a:defRPr/>
            </a:pPr>
            <a:endParaRPr lang="en-US" dirty="0"/>
          </a:p>
          <a:p>
            <a:pPr eaLnBrk="1" hangingPunct="1"/>
            <a:endParaRPr lang="en-US" dirty="0" smtClean="0"/>
          </a:p>
        </p:txBody>
      </p:sp>
      <p:sp>
        <p:nvSpPr>
          <p:cNvPr id="28676" name="Rectangle 2"/>
          <p:cNvSpPr>
            <a:spLocks noGrp="1" noChangeArrowheads="1"/>
          </p:cNvSpPr>
          <p:nvPr>
            <p:ph type="title"/>
          </p:nvPr>
        </p:nvSpPr>
        <p:spPr/>
        <p:txBody>
          <a:bodyPr/>
          <a:lstStyle/>
          <a:p>
            <a:pPr eaLnBrk="1" hangingPunct="1"/>
            <a:r>
              <a:rPr lang="en-US" dirty="0" smtClean="0"/>
              <a:t>Temperature Mapping</a:t>
            </a:r>
          </a:p>
        </p:txBody>
      </p:sp>
      <p:pic>
        <p:nvPicPr>
          <p:cNvPr id="3789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666" r="3872"/>
          <a:stretch/>
        </p:blipFill>
        <p:spPr bwMode="auto">
          <a:xfrm>
            <a:off x="5806248" y="1232012"/>
            <a:ext cx="3312000" cy="1341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78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974" y="2534372"/>
            <a:ext cx="5188373" cy="39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feld 1"/>
          <p:cNvSpPr txBox="1"/>
          <p:nvPr/>
        </p:nvSpPr>
        <p:spPr>
          <a:xfrm>
            <a:off x="6433761" y="2686641"/>
            <a:ext cx="2056973" cy="584775"/>
          </a:xfrm>
          <a:prstGeom prst="rect">
            <a:avLst/>
          </a:prstGeom>
          <a:noFill/>
        </p:spPr>
        <p:txBody>
          <a:bodyPr wrap="none" rtlCol="0">
            <a:spAutoFit/>
          </a:bodyPr>
          <a:lstStyle/>
          <a:p>
            <a:r>
              <a:rPr lang="en-US" dirty="0" smtClean="0"/>
              <a:t>Cross section of the </a:t>
            </a:r>
            <a:br>
              <a:rPr lang="en-US" dirty="0" smtClean="0"/>
            </a:br>
            <a:r>
              <a:rPr lang="en-US" dirty="0" smtClean="0"/>
              <a:t>carbon thermometer</a:t>
            </a:r>
            <a:endParaRPr lang="en-US" dirty="0"/>
          </a:p>
        </p:txBody>
      </p:sp>
      <p:sp>
        <p:nvSpPr>
          <p:cNvPr id="7" name="Textfeld 6"/>
          <p:cNvSpPr txBox="1"/>
          <p:nvPr/>
        </p:nvSpPr>
        <p:spPr>
          <a:xfrm>
            <a:off x="5821321" y="4221984"/>
            <a:ext cx="2868093" cy="584775"/>
          </a:xfrm>
          <a:prstGeom prst="rect">
            <a:avLst/>
          </a:prstGeom>
          <a:noFill/>
        </p:spPr>
        <p:txBody>
          <a:bodyPr wrap="none" rtlCol="0">
            <a:spAutoFit/>
          </a:bodyPr>
          <a:lstStyle/>
          <a:p>
            <a:r>
              <a:rPr lang="en-US" dirty="0" smtClean="0"/>
              <a:t>Rotating thermometry system</a:t>
            </a:r>
            <a:br>
              <a:rPr lang="en-US" dirty="0" smtClean="0"/>
            </a:br>
            <a:r>
              <a:rPr lang="en-US" dirty="0" smtClean="0"/>
              <a:t>used at CERN for 352 MHz</a:t>
            </a:r>
            <a:endParaRPr lang="en-US" dirty="0"/>
          </a:p>
        </p:txBody>
      </p:sp>
    </p:spTree>
    <p:extLst>
      <p:ext uri="{BB962C8B-B14F-4D97-AF65-F5344CB8AC3E}">
        <p14:creationId xmlns:p14="http://schemas.microsoft.com/office/powerpoint/2010/main" val="295971645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86099" y="3861741"/>
            <a:ext cx="3367374" cy="2081273"/>
          </a:xfrm>
          <a:prstGeom prst="rect">
            <a:avLst/>
          </a:prstGeom>
        </p:spPr>
      </p:pic>
      <p:sp>
        <p:nvSpPr>
          <p:cNvPr id="28675" name="Rectangle 3"/>
          <p:cNvSpPr>
            <a:spLocks noGrp="1" noChangeArrowheads="1"/>
          </p:cNvSpPr>
          <p:nvPr>
            <p:ph type="body" idx="1"/>
          </p:nvPr>
        </p:nvSpPr>
        <p:spPr>
          <a:xfrm>
            <a:off x="282575" y="828674"/>
            <a:ext cx="8520113" cy="5590979"/>
          </a:xfrm>
        </p:spPr>
        <p:txBody>
          <a:bodyPr/>
          <a:lstStyle/>
          <a:p>
            <a:pPr eaLnBrk="1" hangingPunct="1">
              <a:defRPr/>
            </a:pPr>
            <a:r>
              <a:rPr lang="en-US" dirty="0"/>
              <a:t> </a:t>
            </a:r>
            <a:r>
              <a:rPr lang="en-US" dirty="0" smtClean="0"/>
              <a:t>In </a:t>
            </a:r>
            <a:r>
              <a:rPr lang="en-US" dirty="0" smtClean="0">
                <a:solidFill>
                  <a:schemeClr val="accent6"/>
                </a:solidFill>
              </a:rPr>
              <a:t>superfluid He </a:t>
            </a:r>
            <a:r>
              <a:rPr lang="en-US" dirty="0" smtClean="0"/>
              <a:t>(necessary for high gradients +  f</a:t>
            </a:r>
            <a:r>
              <a:rPr lang="en-US" baseline="-25000" dirty="0" smtClean="0"/>
              <a:t>0 </a:t>
            </a:r>
            <a:r>
              <a:rPr lang="en-US" dirty="0" smtClean="0"/>
              <a:t>&gt; 1 GHz):</a:t>
            </a:r>
          </a:p>
          <a:p>
            <a:pPr lvl="1" eaLnBrk="1" hangingPunct="1">
              <a:defRPr/>
            </a:pPr>
            <a:r>
              <a:rPr lang="en-US" b="1" dirty="0" smtClean="0">
                <a:solidFill>
                  <a:srgbClr val="00B050"/>
                </a:solidFill>
              </a:rPr>
              <a:t>+</a:t>
            </a:r>
            <a:r>
              <a:rPr lang="en-US" dirty="0" smtClean="0"/>
              <a:t> BCS losses are suppressed</a:t>
            </a:r>
          </a:p>
          <a:p>
            <a:pPr lvl="1" eaLnBrk="1" hangingPunct="1">
              <a:defRPr/>
            </a:pPr>
            <a:r>
              <a:rPr lang="en-US" b="1" dirty="0" smtClean="0">
                <a:solidFill>
                  <a:srgbClr val="00B050"/>
                </a:solidFill>
              </a:rPr>
              <a:t>+</a:t>
            </a:r>
            <a:r>
              <a:rPr lang="en-US" dirty="0" smtClean="0"/>
              <a:t> spatial resolution is increased</a:t>
            </a:r>
          </a:p>
          <a:p>
            <a:pPr lvl="1" eaLnBrk="1" hangingPunct="1">
              <a:defRPr/>
            </a:pPr>
            <a:r>
              <a:rPr lang="en-US" b="1" dirty="0" smtClean="0">
                <a:solidFill>
                  <a:srgbClr val="FF0000"/>
                </a:solidFill>
              </a:rPr>
              <a:t>-</a:t>
            </a:r>
            <a:r>
              <a:rPr lang="en-US" dirty="0" smtClean="0"/>
              <a:t> “efficiency” of  thermometers is reduced due to extremely good cooling </a:t>
            </a:r>
            <a:br>
              <a:rPr lang="en-US" dirty="0" smtClean="0"/>
            </a:br>
            <a:r>
              <a:rPr lang="en-US" dirty="0" smtClean="0"/>
              <a:t>for </a:t>
            </a:r>
            <a:r>
              <a:rPr lang="en-US" dirty="0" smtClean="0">
                <a:solidFill>
                  <a:schemeClr val="accent6"/>
                </a:solidFill>
              </a:rPr>
              <a:t>fixed</a:t>
            </a:r>
            <a:r>
              <a:rPr lang="en-US" dirty="0" smtClean="0"/>
              <a:t> thermometers: 20-40% with strong variations</a:t>
            </a:r>
            <a:br>
              <a:rPr lang="en-US" dirty="0" smtClean="0"/>
            </a:br>
            <a:r>
              <a:rPr lang="en-US" dirty="0" smtClean="0"/>
              <a:t>for </a:t>
            </a:r>
            <a:r>
              <a:rPr lang="en-US" dirty="0" smtClean="0">
                <a:solidFill>
                  <a:schemeClr val="accent6"/>
                </a:solidFill>
              </a:rPr>
              <a:t>movable</a:t>
            </a:r>
            <a:r>
              <a:rPr lang="en-US" dirty="0" smtClean="0"/>
              <a:t> thermometers: &lt; 3% </a:t>
            </a:r>
          </a:p>
          <a:p>
            <a:pPr eaLnBrk="1" hangingPunct="1"/>
            <a:r>
              <a:rPr lang="en-US" dirty="0" smtClean="0"/>
              <a:t>Basic component is a heat sensitive element with a strong characteristic line at low temperatures:</a:t>
            </a:r>
            <a:br>
              <a:rPr lang="en-US" dirty="0" smtClean="0"/>
            </a:br>
            <a:r>
              <a:rPr lang="en-US" b="1" dirty="0" smtClean="0">
                <a:solidFill>
                  <a:schemeClr val="accent2"/>
                </a:solidFill>
              </a:rPr>
              <a:t>mostly </a:t>
            </a:r>
            <a:r>
              <a:rPr lang="en-US" b="1" dirty="0">
                <a:solidFill>
                  <a:schemeClr val="accent2"/>
                </a:solidFill>
              </a:rPr>
              <a:t>c</a:t>
            </a:r>
            <a:r>
              <a:rPr lang="en-US" b="1" dirty="0" smtClean="0">
                <a:solidFill>
                  <a:schemeClr val="accent2"/>
                </a:solidFill>
              </a:rPr>
              <a:t>arbon resistors</a:t>
            </a:r>
          </a:p>
        </p:txBody>
      </p:sp>
      <p:sp>
        <p:nvSpPr>
          <p:cNvPr id="28676" name="Rectangle 2"/>
          <p:cNvSpPr>
            <a:spLocks noGrp="1" noChangeArrowheads="1"/>
          </p:cNvSpPr>
          <p:nvPr>
            <p:ph type="title"/>
          </p:nvPr>
        </p:nvSpPr>
        <p:spPr/>
        <p:txBody>
          <a:bodyPr/>
          <a:lstStyle/>
          <a:p>
            <a:pPr eaLnBrk="1" hangingPunct="1"/>
            <a:r>
              <a:rPr lang="en-US" dirty="0" smtClean="0"/>
              <a:t>Temperature Mapping in superfluid He</a:t>
            </a:r>
          </a:p>
        </p:txBody>
      </p:sp>
      <p:sp>
        <p:nvSpPr>
          <p:cNvPr id="8" name="TextBox 11"/>
          <p:cNvSpPr txBox="1"/>
          <p:nvPr/>
        </p:nvSpPr>
        <p:spPr>
          <a:xfrm>
            <a:off x="444022" y="5600414"/>
            <a:ext cx="2277064" cy="1077218"/>
          </a:xfrm>
          <a:prstGeom prst="rect">
            <a:avLst/>
          </a:prstGeom>
          <a:solidFill>
            <a:schemeClr val="bg1"/>
          </a:solidFill>
        </p:spPr>
        <p:txBody>
          <a:bodyPr wrap="square" rtlCol="0">
            <a:spAutoFit/>
          </a:bodyPr>
          <a:lstStyle/>
          <a:p>
            <a:pPr defTabSz="457200" eaLnBrk="1" fontAlgn="auto" hangingPunct="1">
              <a:spcBef>
                <a:spcPts val="0"/>
              </a:spcBef>
              <a:spcAft>
                <a:spcPts val="0"/>
              </a:spcAft>
            </a:pPr>
            <a:r>
              <a:rPr lang="en-US" dirty="0" smtClean="0">
                <a:solidFill>
                  <a:prstClr val="black"/>
                </a:solidFill>
                <a:latin typeface="Arial" pitchFamily="34" charset="0"/>
                <a:cs typeface="Arial" pitchFamily="34" charset="0"/>
              </a:rPr>
              <a:t>Allen-Bradley carbon resistor 100 Ω, 1/8 W</a:t>
            </a:r>
          </a:p>
          <a:p>
            <a:pPr defTabSz="457200" eaLnBrk="1" fontAlgn="auto" hangingPunct="1">
              <a:spcBef>
                <a:spcPts val="0"/>
              </a:spcBef>
              <a:spcAft>
                <a:spcPts val="0"/>
              </a:spcAft>
            </a:pPr>
            <a:r>
              <a:rPr lang="en-US" dirty="0" smtClean="0">
                <a:solidFill>
                  <a:prstClr val="black"/>
                </a:solidFill>
                <a:latin typeface="Arial" pitchFamily="34" charset="0"/>
                <a:cs typeface="Arial" pitchFamily="34" charset="0"/>
              </a:rPr>
              <a:t>4.2K: ≈ 1 </a:t>
            </a:r>
            <a:r>
              <a:rPr lang="en-US" dirty="0" err="1" smtClean="0">
                <a:solidFill>
                  <a:prstClr val="black"/>
                </a:solidFill>
                <a:latin typeface="Arial" pitchFamily="34" charset="0"/>
                <a:cs typeface="Arial" pitchFamily="34" charset="0"/>
              </a:rPr>
              <a:t>kΩ</a:t>
            </a:r>
            <a:endParaRPr lang="en-US" dirty="0" smtClean="0">
              <a:solidFill>
                <a:prstClr val="black"/>
              </a:solidFill>
              <a:latin typeface="Arial" pitchFamily="34" charset="0"/>
              <a:cs typeface="Arial" pitchFamily="34" charset="0"/>
            </a:endParaRPr>
          </a:p>
          <a:p>
            <a:pPr defTabSz="457200" eaLnBrk="1" fontAlgn="auto" hangingPunct="1">
              <a:spcBef>
                <a:spcPts val="0"/>
              </a:spcBef>
              <a:spcAft>
                <a:spcPts val="0"/>
              </a:spcAft>
            </a:pPr>
            <a:r>
              <a:rPr lang="en-US" dirty="0" smtClean="0">
                <a:solidFill>
                  <a:prstClr val="black"/>
                </a:solidFill>
                <a:latin typeface="Arial" pitchFamily="34" charset="0"/>
                <a:cs typeface="Arial" pitchFamily="34" charset="0"/>
              </a:rPr>
              <a:t>1.8K: &gt; 10 </a:t>
            </a:r>
            <a:r>
              <a:rPr lang="en-US" dirty="0" err="1" smtClean="0">
                <a:solidFill>
                  <a:prstClr val="black"/>
                </a:solidFill>
                <a:latin typeface="Arial" pitchFamily="34" charset="0"/>
                <a:cs typeface="Arial" pitchFamily="34" charset="0"/>
              </a:rPr>
              <a:t>kΩ</a:t>
            </a:r>
            <a:endParaRPr lang="en-US" dirty="0" smtClean="0">
              <a:solidFill>
                <a:prstClr val="black"/>
              </a:solidFill>
              <a:latin typeface="Arial" pitchFamily="34" charset="0"/>
              <a:cs typeface="Arial" pitchFamily="34" charset="0"/>
            </a:endParaRPr>
          </a:p>
        </p:txBody>
      </p:sp>
      <p:pic>
        <p:nvPicPr>
          <p:cNvPr id="9"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25000"/>
                    </a14:imgEffect>
                  </a14:imgLayer>
                </a14:imgProps>
              </a:ext>
            </a:extLst>
          </a:blip>
          <a:srcRect l="38146" t="43518" r="39373" b="38426"/>
          <a:stretch>
            <a:fillRect/>
          </a:stretch>
        </p:blipFill>
        <p:spPr bwMode="auto">
          <a:xfrm>
            <a:off x="444021" y="4147491"/>
            <a:ext cx="2277065" cy="1371600"/>
          </a:xfrm>
          <a:prstGeom prst="rect">
            <a:avLst/>
          </a:prstGeom>
          <a:noFill/>
          <a:ln w="9525">
            <a:noFill/>
            <a:miter lim="800000"/>
            <a:headEnd/>
            <a:tailEnd/>
          </a:ln>
          <a:effectLst/>
        </p:spPr>
      </p:pic>
      <p:pic>
        <p:nvPicPr>
          <p:cNvPr id="10" name="Picture 21"/>
          <p:cNvPicPr>
            <a:picLocks noChangeAspect="1"/>
          </p:cNvPicPr>
          <p:nvPr/>
        </p:nvPicPr>
        <p:blipFill rotWithShape="1">
          <a:blip r:embed="rId5"/>
          <a:srcRect t="-345" b="28166"/>
          <a:stretch/>
        </p:blipFill>
        <p:spPr>
          <a:xfrm>
            <a:off x="6751243" y="3802125"/>
            <a:ext cx="1961388" cy="1980000"/>
          </a:xfrm>
          <a:prstGeom prst="rect">
            <a:avLst/>
          </a:prstGeom>
        </p:spPr>
      </p:pic>
      <p:sp>
        <p:nvSpPr>
          <p:cNvPr id="11" name="TextBox 11"/>
          <p:cNvSpPr txBox="1"/>
          <p:nvPr/>
        </p:nvSpPr>
        <p:spPr>
          <a:xfrm>
            <a:off x="6593405" y="5773737"/>
            <a:ext cx="2277064" cy="338554"/>
          </a:xfrm>
          <a:prstGeom prst="rect">
            <a:avLst/>
          </a:prstGeom>
          <a:noFill/>
        </p:spPr>
        <p:txBody>
          <a:bodyPr wrap="square" rtlCol="0">
            <a:spAutoFit/>
          </a:bodyPr>
          <a:lstStyle/>
          <a:p>
            <a:pPr algn="ctr" defTabSz="457200" eaLnBrk="1" fontAlgn="auto" hangingPunct="1">
              <a:spcBef>
                <a:spcPts val="0"/>
              </a:spcBef>
              <a:spcAft>
                <a:spcPts val="0"/>
              </a:spcAft>
            </a:pPr>
            <a:r>
              <a:rPr lang="en-US" dirty="0" err="1" smtClean="0">
                <a:solidFill>
                  <a:prstClr val="black"/>
                </a:solidFill>
                <a:latin typeface="Arial" pitchFamily="34" charset="0"/>
                <a:cs typeface="Arial" pitchFamily="34" charset="0"/>
              </a:rPr>
              <a:t>Cernox</a:t>
            </a:r>
            <a:r>
              <a:rPr lang="en-US" dirty="0" smtClean="0">
                <a:solidFill>
                  <a:prstClr val="black"/>
                </a:solidFill>
                <a:latin typeface="Arial" pitchFamily="34" charset="0"/>
                <a:cs typeface="Arial" pitchFamily="34" charset="0"/>
              </a:rPr>
              <a:t>® resistors</a:t>
            </a:r>
          </a:p>
        </p:txBody>
      </p:sp>
      <p:sp>
        <p:nvSpPr>
          <p:cNvPr id="12" name="TextBox 11"/>
          <p:cNvSpPr txBox="1"/>
          <p:nvPr/>
        </p:nvSpPr>
        <p:spPr>
          <a:xfrm>
            <a:off x="3276598" y="6012312"/>
            <a:ext cx="3316807" cy="338554"/>
          </a:xfrm>
          <a:prstGeom prst="rect">
            <a:avLst/>
          </a:prstGeom>
          <a:noFill/>
        </p:spPr>
        <p:txBody>
          <a:bodyPr wrap="square" rtlCol="0">
            <a:spAutoFit/>
          </a:bodyPr>
          <a:lstStyle/>
          <a:p>
            <a:pPr defTabSz="457200" eaLnBrk="1" fontAlgn="auto" hangingPunct="1">
              <a:spcBef>
                <a:spcPts val="0"/>
              </a:spcBef>
              <a:spcAft>
                <a:spcPts val="0"/>
              </a:spcAft>
            </a:pPr>
            <a:r>
              <a:rPr lang="en-US" dirty="0" smtClean="0">
                <a:solidFill>
                  <a:prstClr val="black"/>
                </a:solidFill>
                <a:latin typeface="Arial" pitchFamily="34" charset="0"/>
                <a:cs typeface="Arial" pitchFamily="34" charset="0"/>
              </a:rPr>
              <a:t>“</a:t>
            </a:r>
            <a:r>
              <a:rPr lang="en-US" dirty="0" err="1" smtClean="0">
                <a:solidFill>
                  <a:prstClr val="black"/>
                </a:solidFill>
                <a:latin typeface="Arial" pitchFamily="34" charset="0"/>
                <a:cs typeface="Arial" pitchFamily="34" charset="0"/>
              </a:rPr>
              <a:t>Pogostick</a:t>
            </a:r>
            <a:r>
              <a:rPr lang="en-US" dirty="0" smtClean="0">
                <a:solidFill>
                  <a:prstClr val="black"/>
                </a:solidFill>
                <a:latin typeface="Arial" pitchFamily="34" charset="0"/>
                <a:cs typeface="Arial" pitchFamily="34" charset="0"/>
              </a:rPr>
              <a:t>” Thermometer (Cornell)</a:t>
            </a:r>
          </a:p>
        </p:txBody>
      </p:sp>
    </p:spTree>
    <p:extLst>
      <p:ext uri="{BB962C8B-B14F-4D97-AF65-F5344CB8AC3E}">
        <p14:creationId xmlns:p14="http://schemas.microsoft.com/office/powerpoint/2010/main" val="416087512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282575" y="828675"/>
            <a:ext cx="8520113" cy="5487602"/>
          </a:xfrm>
        </p:spPr>
        <p:txBody>
          <a:bodyPr/>
          <a:lstStyle/>
          <a:p>
            <a:pPr eaLnBrk="1" hangingPunct="1">
              <a:defRPr/>
            </a:pPr>
            <a:r>
              <a:rPr lang="en-US" dirty="0"/>
              <a:t> </a:t>
            </a:r>
            <a:r>
              <a:rPr lang="en-US" dirty="0" smtClean="0"/>
              <a:t>General layout of T-mapping system (DESY):</a:t>
            </a:r>
            <a:br>
              <a:rPr lang="en-US" dirty="0" smtClean="0"/>
            </a:br>
            <a:endParaRPr lang="en-US" dirty="0"/>
          </a:p>
          <a:p>
            <a:pPr eaLnBrk="1" hangingPunct="1">
              <a:defRPr/>
            </a:pPr>
            <a:endParaRPr lang="en-US" dirty="0" smtClean="0"/>
          </a:p>
          <a:p>
            <a:pPr eaLnBrk="1" hangingPunct="1">
              <a:defRPr/>
            </a:pPr>
            <a:endParaRPr lang="en-US" dirty="0"/>
          </a:p>
          <a:p>
            <a:pPr eaLnBrk="1" hangingPunct="1">
              <a:defRPr/>
            </a:pPr>
            <a:endParaRPr lang="en-US" dirty="0" smtClean="0"/>
          </a:p>
          <a:p>
            <a:pPr eaLnBrk="1" hangingPunct="1">
              <a:defRPr/>
            </a:pPr>
            <a:endParaRPr lang="en-US" dirty="0"/>
          </a:p>
          <a:p>
            <a:pPr eaLnBrk="1" hangingPunct="1">
              <a:defRPr/>
            </a:pPr>
            <a:endParaRPr lang="en-US" dirty="0" smtClean="0"/>
          </a:p>
          <a:p>
            <a:pPr eaLnBrk="1" hangingPunct="1">
              <a:defRPr/>
            </a:pPr>
            <a:endParaRPr lang="en-US" dirty="0"/>
          </a:p>
          <a:p>
            <a:pPr eaLnBrk="1" hangingPunct="1">
              <a:defRPr/>
            </a:pPr>
            <a:endParaRPr lang="en-US" dirty="0" smtClean="0"/>
          </a:p>
          <a:p>
            <a:pPr eaLnBrk="1" hangingPunct="1">
              <a:defRPr/>
            </a:pPr>
            <a:endParaRPr lang="en-US" dirty="0"/>
          </a:p>
          <a:p>
            <a:pPr eaLnBrk="1" hangingPunct="1">
              <a:defRPr/>
            </a:pPr>
            <a:endParaRPr lang="en-US" dirty="0" smtClean="0"/>
          </a:p>
          <a:p>
            <a:pPr eaLnBrk="1" hangingPunct="1">
              <a:defRPr/>
            </a:pPr>
            <a:r>
              <a:rPr lang="en-US" dirty="0" smtClean="0">
                <a:solidFill>
                  <a:schemeClr val="accent6"/>
                </a:solidFill>
              </a:rPr>
              <a:t>Calibration of resistors for individual </a:t>
            </a:r>
            <a:r>
              <a:rPr lang="en-US" dirty="0" err="1" smtClean="0">
                <a:solidFill>
                  <a:schemeClr val="accent6"/>
                </a:solidFill>
              </a:rPr>
              <a:t>R</a:t>
            </a:r>
            <a:r>
              <a:rPr lang="en-US" baseline="-25000" dirty="0" err="1" smtClean="0">
                <a:solidFill>
                  <a:schemeClr val="accent6"/>
                </a:solidFill>
              </a:rPr>
              <a:t>i</a:t>
            </a:r>
            <a:r>
              <a:rPr lang="en-US" dirty="0" smtClean="0">
                <a:solidFill>
                  <a:schemeClr val="accent6"/>
                </a:solidFill>
              </a:rPr>
              <a:t> (</a:t>
            </a:r>
            <a:r>
              <a:rPr lang="en-US" dirty="0" err="1" smtClean="0">
                <a:solidFill>
                  <a:schemeClr val="accent6"/>
                </a:solidFill>
              </a:rPr>
              <a:t>T</a:t>
            </a:r>
            <a:r>
              <a:rPr lang="en-US" baseline="-25000" dirty="0" err="1" smtClean="0">
                <a:solidFill>
                  <a:schemeClr val="accent6"/>
                </a:solidFill>
              </a:rPr>
              <a:t>bath</a:t>
            </a:r>
            <a:r>
              <a:rPr lang="en-US" dirty="0" smtClean="0">
                <a:solidFill>
                  <a:schemeClr val="accent6"/>
                </a:solidFill>
              </a:rPr>
              <a:t>) </a:t>
            </a:r>
            <a:r>
              <a:rPr lang="en-US" dirty="0" smtClean="0"/>
              <a:t>between 4.2K and 1.8K </a:t>
            </a:r>
          </a:p>
        </p:txBody>
      </p:sp>
      <p:sp>
        <p:nvSpPr>
          <p:cNvPr id="28676" name="Rectangle 2"/>
          <p:cNvSpPr>
            <a:spLocks noGrp="1" noChangeArrowheads="1"/>
          </p:cNvSpPr>
          <p:nvPr>
            <p:ph type="title"/>
          </p:nvPr>
        </p:nvSpPr>
        <p:spPr/>
        <p:txBody>
          <a:bodyPr/>
          <a:lstStyle/>
          <a:p>
            <a:pPr eaLnBrk="1" hangingPunct="1"/>
            <a:r>
              <a:rPr lang="en-US" dirty="0" smtClean="0"/>
              <a:t>Temperature Mapping: Layout</a:t>
            </a:r>
          </a:p>
        </p:txBody>
      </p:sp>
      <p:pic>
        <p:nvPicPr>
          <p:cNvPr id="12" name="Picture 7" descr="tmap2000_block_diagram_Jan200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4640" y="1181350"/>
            <a:ext cx="6445076" cy="460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feld 1"/>
          <p:cNvSpPr txBox="1"/>
          <p:nvPr/>
        </p:nvSpPr>
        <p:spPr>
          <a:xfrm>
            <a:off x="1959428" y="3503463"/>
            <a:ext cx="826252" cy="338554"/>
          </a:xfrm>
          <a:prstGeom prst="rect">
            <a:avLst/>
          </a:prstGeom>
          <a:noFill/>
        </p:spPr>
        <p:txBody>
          <a:bodyPr wrap="none" rtlCol="0">
            <a:spAutoFit/>
          </a:bodyPr>
          <a:lstStyle/>
          <a:p>
            <a:r>
              <a:rPr lang="de-DE" dirty="0" smtClean="0"/>
              <a:t>Trigger</a:t>
            </a:r>
            <a:endParaRPr lang="de-DE" dirty="0"/>
          </a:p>
        </p:txBody>
      </p:sp>
      <p:sp>
        <p:nvSpPr>
          <p:cNvPr id="3" name="Ellipse 2"/>
          <p:cNvSpPr/>
          <p:nvPr/>
        </p:nvSpPr>
        <p:spPr bwMode="auto">
          <a:xfrm>
            <a:off x="4427178" y="4326110"/>
            <a:ext cx="3141595" cy="1463239"/>
          </a:xfrm>
          <a:prstGeom prst="ellipse">
            <a:avLst/>
          </a:prstGeom>
          <a:noFill/>
          <a:ln w="25400"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90843606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282575" y="828674"/>
            <a:ext cx="8520113" cy="5590979"/>
          </a:xfrm>
        </p:spPr>
        <p:txBody>
          <a:bodyPr/>
          <a:lstStyle/>
          <a:p>
            <a:pPr eaLnBrk="1" hangingPunct="1">
              <a:defRPr/>
            </a:pPr>
            <a:r>
              <a:rPr lang="en-US" dirty="0" smtClean="0"/>
              <a:t>Fixed systems with several hundreds of resistors</a:t>
            </a:r>
          </a:p>
          <a:p>
            <a:pPr lvl="1" eaLnBrk="1" hangingPunct="1">
              <a:defRPr/>
            </a:pPr>
            <a:r>
              <a:rPr lang="en-US" b="1" dirty="0" smtClean="0">
                <a:solidFill>
                  <a:srgbClr val="00B050"/>
                </a:solidFill>
              </a:rPr>
              <a:t>+</a:t>
            </a:r>
            <a:r>
              <a:rPr lang="en-US" dirty="0" smtClean="0"/>
              <a:t> Fast read-out (≈ sec)</a:t>
            </a:r>
          </a:p>
          <a:p>
            <a:pPr lvl="1" eaLnBrk="1" hangingPunct="1">
              <a:defRPr/>
            </a:pPr>
            <a:r>
              <a:rPr lang="en-US" b="1" dirty="0" smtClean="0">
                <a:solidFill>
                  <a:srgbClr val="00B050"/>
                </a:solidFill>
              </a:rPr>
              <a:t>+</a:t>
            </a:r>
            <a:r>
              <a:rPr lang="en-US" dirty="0" smtClean="0"/>
              <a:t> Sensitive: ΔT ≈ 0,1 </a:t>
            </a:r>
            <a:r>
              <a:rPr lang="en-US" dirty="0" err="1" smtClean="0"/>
              <a:t>mK</a:t>
            </a:r>
            <a:r>
              <a:rPr lang="en-US" dirty="0" smtClean="0"/>
              <a:t> can be detected</a:t>
            </a:r>
          </a:p>
          <a:p>
            <a:pPr lvl="1" eaLnBrk="1" hangingPunct="1">
              <a:defRPr/>
            </a:pPr>
            <a:r>
              <a:rPr lang="en-US" b="1" dirty="0" smtClean="0">
                <a:solidFill>
                  <a:srgbClr val="FF0000"/>
                </a:solidFill>
              </a:rPr>
              <a:t>-</a:t>
            </a:r>
            <a:r>
              <a:rPr lang="en-US" dirty="0" smtClean="0"/>
              <a:t> Sensitive cabling</a:t>
            </a:r>
          </a:p>
          <a:p>
            <a:pPr lvl="1" eaLnBrk="1" hangingPunct="1">
              <a:defRPr/>
            </a:pPr>
            <a:r>
              <a:rPr lang="en-US" b="1" dirty="0" smtClean="0">
                <a:solidFill>
                  <a:srgbClr val="FF0000"/>
                </a:solidFill>
              </a:rPr>
              <a:t>-</a:t>
            </a:r>
            <a:r>
              <a:rPr lang="en-US" dirty="0" smtClean="0"/>
              <a:t> Intensive maintenance necessary</a:t>
            </a:r>
          </a:p>
          <a:p>
            <a:pPr eaLnBrk="1" hangingPunct="1">
              <a:defRPr/>
            </a:pPr>
            <a:endParaRPr lang="en-US" dirty="0"/>
          </a:p>
          <a:p>
            <a:pPr eaLnBrk="1" hangingPunct="1"/>
            <a:endParaRPr lang="en-US" dirty="0" smtClean="0"/>
          </a:p>
        </p:txBody>
      </p:sp>
      <p:sp>
        <p:nvSpPr>
          <p:cNvPr id="28676" name="Rectangle 2"/>
          <p:cNvSpPr>
            <a:spLocks noGrp="1" noChangeArrowheads="1"/>
          </p:cNvSpPr>
          <p:nvPr>
            <p:ph type="title"/>
          </p:nvPr>
        </p:nvSpPr>
        <p:spPr/>
        <p:txBody>
          <a:bodyPr/>
          <a:lstStyle/>
          <a:p>
            <a:pPr eaLnBrk="1" hangingPunct="1"/>
            <a:r>
              <a:rPr lang="de-DE" dirty="0" err="1" smtClean="0"/>
              <a:t>Temperature</a:t>
            </a:r>
            <a:r>
              <a:rPr lang="de-DE" dirty="0" smtClean="0"/>
              <a:t> Mapping: Fixed Systems I</a:t>
            </a:r>
            <a:endParaRPr lang="en-GB" dirty="0" smtClean="0"/>
          </a:p>
        </p:txBody>
      </p:sp>
      <p:pic>
        <p:nvPicPr>
          <p:cNvPr id="10" name="Picture 5"/>
          <p:cNvPicPr>
            <a:picLocks noChangeAspect="1" noChangeArrowheads="1"/>
          </p:cNvPicPr>
          <p:nvPr/>
        </p:nvPicPr>
        <p:blipFill>
          <a:blip r:embed="rId2">
            <a:extLst>
              <a:ext uri="{28A0092B-C50C-407E-A947-70E740481C1C}">
                <a14:useLocalDpi xmlns:a14="http://schemas.microsoft.com/office/drawing/2010/main" val="0"/>
              </a:ext>
            </a:extLst>
          </a:blip>
          <a:srcRect l="20360" t="45570" b="14391"/>
          <a:stretch>
            <a:fillRect/>
          </a:stretch>
        </p:blipFill>
        <p:spPr bwMode="auto">
          <a:xfrm>
            <a:off x="6262534" y="897297"/>
            <a:ext cx="2689571" cy="2072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4" descr="1_cell"/>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8661" b="9450"/>
          <a:stretch/>
        </p:blipFill>
        <p:spPr bwMode="auto">
          <a:xfrm>
            <a:off x="6193267" y="3077443"/>
            <a:ext cx="2691236" cy="36000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7" descr="TMap_DESY_Einzeller_Übersicht"/>
          <p:cNvPicPr>
            <a:picLocks noChangeAspect="1" noChangeArrowheads="1"/>
          </p:cNvPicPr>
          <p:nvPr/>
        </p:nvPicPr>
        <p:blipFill>
          <a:blip r:embed="rId4">
            <a:extLst>
              <a:ext uri="{28A0092B-C50C-407E-A947-70E740481C1C}">
                <a14:useLocalDpi xmlns:a14="http://schemas.microsoft.com/office/drawing/2010/main" val="0"/>
              </a:ext>
            </a:extLst>
          </a:blip>
          <a:srcRect l="19943"/>
          <a:stretch>
            <a:fillRect/>
          </a:stretch>
        </p:blipFill>
        <p:spPr bwMode="auto">
          <a:xfrm>
            <a:off x="2407642" y="3077443"/>
            <a:ext cx="3546071" cy="3600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C:\ILC_high_gradient\Photo\ILC9CellCavity_Thermometry_Setup\ILC9CellThermoetrySetup.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2793" t="16753" r="26697" b="8816"/>
          <a:stretch/>
        </p:blipFill>
        <p:spPr bwMode="auto">
          <a:xfrm>
            <a:off x="579621" y="2858368"/>
            <a:ext cx="1420629" cy="3899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641583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282575" y="828674"/>
            <a:ext cx="8520113" cy="5590979"/>
          </a:xfrm>
        </p:spPr>
        <p:txBody>
          <a:bodyPr/>
          <a:lstStyle/>
          <a:p>
            <a:pPr eaLnBrk="1" hangingPunct="1">
              <a:defRPr/>
            </a:pPr>
            <a:r>
              <a:rPr lang="en-US" dirty="0" smtClean="0"/>
              <a:t>Fixed systems are </a:t>
            </a:r>
            <a:r>
              <a:rPr lang="en-US" b="1" dirty="0" smtClean="0">
                <a:solidFill>
                  <a:schemeClr val="accent6"/>
                </a:solidFill>
              </a:rPr>
              <a:t>most complex, but most powerful</a:t>
            </a:r>
            <a:r>
              <a:rPr lang="en-US" dirty="0" smtClean="0"/>
              <a:t>:</a:t>
            </a:r>
          </a:p>
          <a:p>
            <a:pPr lvl="1" eaLnBrk="1" hangingPunct="1">
              <a:defRPr/>
            </a:pPr>
            <a:r>
              <a:rPr lang="en-US" dirty="0" smtClean="0"/>
              <a:t>1) Qualitative analysis =&gt; </a:t>
            </a:r>
            <a:r>
              <a:rPr lang="en-US" dirty="0" smtClean="0">
                <a:solidFill>
                  <a:schemeClr val="accent2"/>
                </a:solidFill>
              </a:rPr>
              <a:t>quench location</a:t>
            </a:r>
            <a:r>
              <a:rPr lang="en-US" dirty="0" smtClean="0"/>
              <a:t> (easy)</a:t>
            </a:r>
          </a:p>
          <a:p>
            <a:pPr lvl="1" eaLnBrk="1" hangingPunct="1">
              <a:defRPr/>
            </a:pPr>
            <a:r>
              <a:rPr lang="en-US" dirty="0" smtClean="0"/>
              <a:t>2) Semi-quantitative analysis =&gt; </a:t>
            </a:r>
            <a:r>
              <a:rPr lang="en-US" dirty="0">
                <a:solidFill>
                  <a:schemeClr val="accent2"/>
                </a:solidFill>
                <a:sym typeface="Symbol" pitchFamily="18" charset="2"/>
              </a:rPr>
              <a:t>T vs. </a:t>
            </a:r>
            <a:r>
              <a:rPr lang="en-US" dirty="0" err="1" smtClean="0">
                <a:solidFill>
                  <a:schemeClr val="accent2"/>
                </a:solidFill>
                <a:sym typeface="Symbol" pitchFamily="18" charset="2"/>
              </a:rPr>
              <a:t>E</a:t>
            </a:r>
            <a:r>
              <a:rPr lang="en-US" baseline="-25000" dirty="0" err="1" smtClean="0">
                <a:solidFill>
                  <a:schemeClr val="accent2"/>
                </a:solidFill>
                <a:sym typeface="Symbol" pitchFamily="18" charset="2"/>
              </a:rPr>
              <a:t>acc</a:t>
            </a:r>
            <a:endParaRPr lang="en-US" dirty="0">
              <a:solidFill>
                <a:schemeClr val="accent2"/>
              </a:solidFill>
              <a:sym typeface="Symbol" pitchFamily="18" charset="2"/>
            </a:endParaRPr>
          </a:p>
          <a:p>
            <a:pPr lvl="1" eaLnBrk="1" hangingPunct="1">
              <a:defRPr/>
            </a:pPr>
            <a:r>
              <a:rPr lang="en-US" dirty="0" smtClean="0">
                <a:sym typeface="Symbol" pitchFamily="18" charset="2"/>
              </a:rPr>
              <a:t>3) Quantitative analysis =&gt; </a:t>
            </a:r>
            <a:r>
              <a:rPr lang="en-US" dirty="0" err="1">
                <a:sym typeface="Symbol" pitchFamily="18" charset="2"/>
              </a:rPr>
              <a:t>R</a:t>
            </a:r>
            <a:r>
              <a:rPr lang="en-US" baseline="-25000" dirty="0" err="1">
                <a:sym typeface="Symbol" pitchFamily="18" charset="2"/>
              </a:rPr>
              <a:t>s,calc</a:t>
            </a:r>
            <a:r>
              <a:rPr lang="en-US" dirty="0">
                <a:sym typeface="Symbol" pitchFamily="18" charset="2"/>
              </a:rPr>
              <a:t> from </a:t>
            </a:r>
            <a:r>
              <a:rPr lang="en-US" dirty="0" smtClean="0">
                <a:sym typeface="Symbol" pitchFamily="18" charset="2"/>
              </a:rPr>
              <a:t>T (requires additional calibration)</a:t>
            </a:r>
          </a:p>
          <a:p>
            <a:pPr lvl="1" eaLnBrk="1" hangingPunct="1">
              <a:defRPr/>
            </a:pPr>
            <a:r>
              <a:rPr lang="en-US" dirty="0" smtClean="0">
                <a:sym typeface="Symbol" pitchFamily="18" charset="2"/>
              </a:rPr>
              <a:t>4) time resolved measurements =&gt; </a:t>
            </a:r>
            <a:r>
              <a:rPr lang="en-US" dirty="0" smtClean="0">
                <a:solidFill>
                  <a:schemeClr val="accent2"/>
                </a:solidFill>
                <a:sym typeface="Symbol" pitchFamily="18" charset="2"/>
              </a:rPr>
              <a:t>temperature (quench) evolution</a:t>
            </a:r>
          </a:p>
          <a:p>
            <a:pPr lvl="0" eaLnBrk="1" hangingPunct="1">
              <a:defRPr/>
            </a:pPr>
            <a:r>
              <a:rPr lang="en-US" dirty="0" smtClean="0">
                <a:sym typeface="Symbol" pitchFamily="18" charset="2"/>
              </a:rPr>
              <a:t>Example 1: Locating the quench and the temperature distribution</a:t>
            </a:r>
            <a:br>
              <a:rPr lang="en-US" dirty="0" smtClean="0">
                <a:sym typeface="Symbol" pitchFamily="18" charset="2"/>
              </a:rPr>
            </a:br>
            <a:r>
              <a:rPr lang="en-US" dirty="0" smtClean="0">
                <a:sym typeface="Symbol" pitchFamily="18" charset="2"/>
              </a:rPr>
              <a:t>(2D- or 3D-view)</a:t>
            </a:r>
          </a:p>
        </p:txBody>
      </p:sp>
      <p:sp>
        <p:nvSpPr>
          <p:cNvPr id="28676" name="Rectangle 2"/>
          <p:cNvSpPr>
            <a:spLocks noGrp="1" noChangeArrowheads="1"/>
          </p:cNvSpPr>
          <p:nvPr>
            <p:ph type="title"/>
          </p:nvPr>
        </p:nvSpPr>
        <p:spPr/>
        <p:txBody>
          <a:bodyPr/>
          <a:lstStyle/>
          <a:p>
            <a:pPr eaLnBrk="1" hangingPunct="1"/>
            <a:r>
              <a:rPr lang="de-DE" dirty="0" err="1" smtClean="0"/>
              <a:t>Temperature</a:t>
            </a:r>
            <a:r>
              <a:rPr lang="de-DE" dirty="0" smtClean="0"/>
              <a:t> Mapping: Fixed Systems II</a:t>
            </a:r>
            <a:endParaRPr lang="en-GB" dirty="0" smtClean="0"/>
          </a:p>
        </p:txBody>
      </p:sp>
      <p:pic>
        <p:nvPicPr>
          <p:cNvPr id="17" name="Picture 4" descr="1de3tmap080905_133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2507" y="3708400"/>
            <a:ext cx="4520711" cy="279717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5" descr="1de3tmap080905_1332_3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5102" y="3712512"/>
            <a:ext cx="3588727" cy="2784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228466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ußzeilenplatzhalter 4"/>
          <p:cNvSpPr>
            <a:spLocks noGrp="1"/>
          </p:cNvSpPr>
          <p:nvPr>
            <p:ph type="ftr" sz="quarter" idx="11"/>
          </p:nvPr>
        </p:nvSpPr>
        <p:spPr/>
        <p:txBody>
          <a:bodyPr/>
          <a:lstStyle/>
          <a:p>
            <a:r>
              <a:rPr lang="de-DE">
                <a:solidFill>
                  <a:srgbClr val="000000"/>
                </a:solidFill>
              </a:rPr>
              <a:t>Lutz Lilje DESY</a:t>
            </a:r>
          </a:p>
        </p:txBody>
      </p:sp>
      <p:pic>
        <p:nvPicPr>
          <p:cNvPr id="64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00203"/>
            <a:ext cx="2882412" cy="2733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45123" name="Rectangle 3"/>
          <p:cNvSpPr>
            <a:spLocks noGrp="1" noChangeArrowheads="1"/>
          </p:cNvSpPr>
          <p:nvPr>
            <p:ph type="title"/>
          </p:nvPr>
        </p:nvSpPr>
        <p:spPr>
          <a:xfrm>
            <a:off x="685800" y="0"/>
            <a:ext cx="7772400" cy="838200"/>
          </a:xfrm>
        </p:spPr>
        <p:txBody>
          <a:bodyPr/>
          <a:lstStyle/>
          <a:p>
            <a:r>
              <a:rPr lang="en-GB" sz="3600" dirty="0" smtClean="0"/>
              <a:t>Example 2: Check of </a:t>
            </a:r>
            <a:r>
              <a:rPr lang="de-DE" sz="3600" dirty="0" smtClean="0">
                <a:latin typeface="Symbol" pitchFamily="18" charset="2"/>
              </a:rPr>
              <a:t>D</a:t>
            </a:r>
            <a:r>
              <a:rPr lang="de-DE" sz="3600" dirty="0" smtClean="0"/>
              <a:t>T vs. </a:t>
            </a:r>
            <a:r>
              <a:rPr lang="de-DE" sz="3600" dirty="0" err="1" smtClean="0"/>
              <a:t>B</a:t>
            </a:r>
            <a:r>
              <a:rPr lang="de-DE" sz="3600" baseline="30000" dirty="0" err="1" smtClean="0"/>
              <a:t>n</a:t>
            </a:r>
            <a:r>
              <a:rPr lang="de-DE" sz="3600" dirty="0" smtClean="0"/>
              <a:t> </a:t>
            </a:r>
            <a:endParaRPr lang="en-GB" sz="3600" dirty="0"/>
          </a:p>
        </p:txBody>
      </p:sp>
      <p:sp>
        <p:nvSpPr>
          <p:cNvPr id="645124" name="Text Box 4"/>
          <p:cNvSpPr txBox="1">
            <a:spLocks noChangeArrowheads="1"/>
          </p:cNvSpPr>
          <p:nvPr/>
        </p:nvSpPr>
        <p:spPr bwMode="auto">
          <a:xfrm>
            <a:off x="3237036" y="2590803"/>
            <a:ext cx="1755531" cy="1158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de-DE" sz="2000" dirty="0" smtClean="0">
                <a:solidFill>
                  <a:srgbClr val="000000"/>
                </a:solidFill>
              </a:rPr>
              <a:t>Thermometer </a:t>
            </a:r>
            <a:r>
              <a:rPr lang="de-DE" sz="2000" dirty="0" err="1" smtClean="0">
                <a:solidFill>
                  <a:srgbClr val="000000"/>
                </a:solidFill>
              </a:rPr>
              <a:t>response</a:t>
            </a:r>
            <a:r>
              <a:rPr lang="de-DE" sz="2000" dirty="0" smtClean="0">
                <a:solidFill>
                  <a:srgbClr val="000000"/>
                </a:solidFill>
              </a:rPr>
              <a:t>:</a:t>
            </a:r>
          </a:p>
          <a:p>
            <a:pPr>
              <a:spcBef>
                <a:spcPct val="50000"/>
              </a:spcBef>
            </a:pPr>
            <a:r>
              <a:rPr lang="de-DE" sz="2000" dirty="0" smtClean="0">
                <a:solidFill>
                  <a:srgbClr val="000000"/>
                </a:solidFill>
                <a:latin typeface="Symbol" pitchFamily="18" charset="2"/>
              </a:rPr>
              <a:t>D</a:t>
            </a:r>
            <a:r>
              <a:rPr lang="de-DE" sz="2000" dirty="0" smtClean="0">
                <a:solidFill>
                  <a:srgbClr val="000000"/>
                </a:solidFill>
              </a:rPr>
              <a:t>T ~ B</a:t>
            </a:r>
            <a:r>
              <a:rPr lang="de-DE" sz="2000" baseline="30000" dirty="0" smtClean="0">
                <a:solidFill>
                  <a:srgbClr val="000000"/>
                </a:solidFill>
              </a:rPr>
              <a:t>2</a:t>
            </a:r>
            <a:r>
              <a:rPr lang="de-DE" sz="2000" dirty="0" smtClean="0">
                <a:solidFill>
                  <a:srgbClr val="000000"/>
                </a:solidFill>
              </a:rPr>
              <a:t> - B</a:t>
            </a:r>
            <a:r>
              <a:rPr lang="de-DE" sz="2000" baseline="30000" dirty="0" smtClean="0">
                <a:solidFill>
                  <a:srgbClr val="000000"/>
                </a:solidFill>
              </a:rPr>
              <a:t>8</a:t>
            </a:r>
            <a:endParaRPr lang="de-DE" sz="2000" dirty="0" smtClean="0">
              <a:solidFill>
                <a:srgbClr val="000000"/>
              </a:solidFill>
            </a:endParaRPr>
          </a:p>
        </p:txBody>
      </p:sp>
      <p:pic>
        <p:nvPicPr>
          <p:cNvPr id="64512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354" y="4876803"/>
            <a:ext cx="7315200" cy="1516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45126" name="Text Box 6"/>
          <p:cNvSpPr txBox="1">
            <a:spLocks noChangeArrowheads="1"/>
          </p:cNvSpPr>
          <p:nvPr/>
        </p:nvSpPr>
        <p:spPr bwMode="auto">
          <a:xfrm>
            <a:off x="281355" y="914403"/>
            <a:ext cx="2955681"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de-DE" sz="2000" dirty="0" err="1" smtClean="0">
                <a:solidFill>
                  <a:srgbClr val="339966"/>
                </a:solidFill>
              </a:rPr>
              <a:t>Temperature</a:t>
            </a:r>
            <a:r>
              <a:rPr lang="de-DE" sz="2000" dirty="0" smtClean="0">
                <a:solidFill>
                  <a:srgbClr val="339966"/>
                </a:solidFill>
              </a:rPr>
              <a:t> </a:t>
            </a:r>
            <a:r>
              <a:rPr lang="de-DE" sz="2000" dirty="0" err="1" smtClean="0">
                <a:solidFill>
                  <a:srgbClr val="339966"/>
                </a:solidFill>
              </a:rPr>
              <a:t>mapping</a:t>
            </a:r>
            <a:r>
              <a:rPr lang="de-DE" sz="2000" dirty="0" smtClean="0">
                <a:solidFill>
                  <a:srgbClr val="000000"/>
                </a:solidFill>
              </a:rPr>
              <a:t> </a:t>
            </a:r>
            <a:r>
              <a:rPr lang="de-DE" sz="2000" dirty="0" err="1" smtClean="0">
                <a:solidFill>
                  <a:srgbClr val="000000"/>
                </a:solidFill>
              </a:rPr>
              <a:t>of</a:t>
            </a:r>
            <a:r>
              <a:rPr lang="de-DE" sz="2000" dirty="0" smtClean="0">
                <a:solidFill>
                  <a:srgbClr val="000000"/>
                </a:solidFill>
              </a:rPr>
              <a:t> </a:t>
            </a:r>
            <a:r>
              <a:rPr lang="de-DE" sz="2000" dirty="0" err="1" smtClean="0">
                <a:solidFill>
                  <a:srgbClr val="000000"/>
                </a:solidFill>
              </a:rPr>
              <a:t>the</a:t>
            </a:r>
            <a:r>
              <a:rPr lang="de-DE" sz="2000" dirty="0" smtClean="0">
                <a:solidFill>
                  <a:srgbClr val="000000"/>
                </a:solidFill>
              </a:rPr>
              <a:t> </a:t>
            </a:r>
            <a:r>
              <a:rPr lang="de-DE" sz="2000" dirty="0" err="1" smtClean="0">
                <a:solidFill>
                  <a:srgbClr val="000000"/>
                </a:solidFill>
              </a:rPr>
              <a:t>equator</a:t>
            </a:r>
            <a:r>
              <a:rPr lang="de-DE" sz="2000" dirty="0" smtClean="0">
                <a:solidFill>
                  <a:srgbClr val="000000"/>
                </a:solidFill>
              </a:rPr>
              <a:t> </a:t>
            </a:r>
            <a:r>
              <a:rPr lang="de-DE" sz="2000" dirty="0" err="1" smtClean="0">
                <a:solidFill>
                  <a:srgbClr val="000000"/>
                </a:solidFill>
              </a:rPr>
              <a:t>region</a:t>
            </a:r>
            <a:endParaRPr lang="de-DE" sz="2000" dirty="0" smtClean="0">
              <a:solidFill>
                <a:srgbClr val="000000"/>
              </a:solidFill>
            </a:endParaRPr>
          </a:p>
        </p:txBody>
      </p:sp>
      <p:sp>
        <p:nvSpPr>
          <p:cNvPr id="645127" name="Text Box 7"/>
          <p:cNvSpPr txBox="1">
            <a:spLocks noChangeArrowheads="1"/>
          </p:cNvSpPr>
          <p:nvPr/>
        </p:nvSpPr>
        <p:spPr bwMode="auto">
          <a:xfrm>
            <a:off x="1547446" y="4419603"/>
            <a:ext cx="295421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de-DE" sz="2000" smtClean="0">
                <a:solidFill>
                  <a:srgbClr val="FF0000"/>
                </a:solidFill>
              </a:rPr>
              <a:t>Heating</a:t>
            </a:r>
            <a:r>
              <a:rPr lang="de-DE" sz="2000" smtClean="0">
                <a:solidFill>
                  <a:srgbClr val="000000"/>
                </a:solidFill>
              </a:rPr>
              <a:t> on the equator</a:t>
            </a:r>
          </a:p>
        </p:txBody>
      </p:sp>
      <p:sp>
        <p:nvSpPr>
          <p:cNvPr id="645128" name="Line 8"/>
          <p:cNvSpPr>
            <a:spLocks noChangeShapeType="1"/>
          </p:cNvSpPr>
          <p:nvPr/>
        </p:nvSpPr>
        <p:spPr bwMode="auto">
          <a:xfrm>
            <a:off x="2322636" y="4800600"/>
            <a:ext cx="3445119" cy="685800"/>
          </a:xfrm>
          <a:prstGeom prst="line">
            <a:avLst/>
          </a:prstGeom>
          <a:noFill/>
          <a:ln w="50800">
            <a:solidFill>
              <a:srgbClr val="FF0000"/>
            </a:solidFill>
            <a:round/>
            <a:headEnd type="none" w="sm" len="sm"/>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de-DE" sz="4400" smtClean="0">
              <a:solidFill>
                <a:srgbClr val="3333CC"/>
              </a:solidFill>
            </a:endParaRPr>
          </a:p>
        </p:txBody>
      </p:sp>
      <p:pic>
        <p:nvPicPr>
          <p:cNvPr id="645129"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3692" y="838200"/>
            <a:ext cx="4220308" cy="3830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45130" name="Line 10"/>
          <p:cNvSpPr>
            <a:spLocks noChangeShapeType="1"/>
          </p:cNvSpPr>
          <p:nvPr/>
        </p:nvSpPr>
        <p:spPr bwMode="auto">
          <a:xfrm flipV="1">
            <a:off x="4783015" y="2743200"/>
            <a:ext cx="773723" cy="0"/>
          </a:xfrm>
          <a:prstGeom prst="line">
            <a:avLst/>
          </a:prstGeom>
          <a:noFill/>
          <a:ln w="50800">
            <a:solidFill>
              <a:srgbClr val="FF0000"/>
            </a:solidFill>
            <a:round/>
            <a:headEnd type="none" w="sm" len="sm"/>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de-DE" sz="4400" smtClean="0">
              <a:solidFill>
                <a:srgbClr val="3333CC"/>
              </a:solidFill>
            </a:endParaRPr>
          </a:p>
        </p:txBody>
      </p:sp>
    </p:spTree>
    <p:extLst>
      <p:ext uri="{BB962C8B-B14F-4D97-AF65-F5344CB8AC3E}">
        <p14:creationId xmlns:p14="http://schemas.microsoft.com/office/powerpoint/2010/main" val="48421685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282575" y="828674"/>
            <a:ext cx="8520113" cy="5590979"/>
          </a:xfrm>
        </p:spPr>
        <p:txBody>
          <a:bodyPr/>
          <a:lstStyle/>
          <a:p>
            <a:pPr eaLnBrk="1" hangingPunct="1">
              <a:defRPr/>
            </a:pPr>
            <a:r>
              <a:rPr lang="en-US" dirty="0" smtClean="0"/>
              <a:t>Example for time resolved T-Mapping</a:t>
            </a:r>
          </a:p>
          <a:p>
            <a:pPr eaLnBrk="1" hangingPunct="1">
              <a:defRPr/>
            </a:pPr>
            <a:r>
              <a:rPr lang="en-US" dirty="0" smtClean="0">
                <a:sym typeface="Symbol" pitchFamily="18" charset="2"/>
              </a:rPr>
              <a:t>Individual response of each thermometer</a:t>
            </a:r>
          </a:p>
        </p:txBody>
      </p:sp>
      <p:sp>
        <p:nvSpPr>
          <p:cNvPr id="28676" name="Rectangle 2"/>
          <p:cNvSpPr>
            <a:spLocks noGrp="1" noChangeArrowheads="1"/>
          </p:cNvSpPr>
          <p:nvPr>
            <p:ph type="title"/>
          </p:nvPr>
        </p:nvSpPr>
        <p:spPr/>
        <p:txBody>
          <a:bodyPr/>
          <a:lstStyle/>
          <a:p>
            <a:pPr eaLnBrk="1" hangingPunct="1"/>
            <a:r>
              <a:rPr lang="de-DE" dirty="0" err="1" smtClean="0"/>
              <a:t>Temperature</a:t>
            </a:r>
            <a:r>
              <a:rPr lang="de-DE" dirty="0" smtClean="0"/>
              <a:t> Mapping: Fixed Systems IV</a:t>
            </a:r>
            <a:endParaRPr lang="en-GB" dirty="0" smtClean="0"/>
          </a:p>
        </p:txBody>
      </p:sp>
      <p:pic>
        <p:nvPicPr>
          <p:cNvPr id="6" name="Picture 6" descr="1de3tmap_270907_test11_hpp_125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697" y="1946005"/>
            <a:ext cx="6185388"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1DE3_t11_1304_10fps_divx2.mpeg">
            <a:hlinkClick r:id="" action="ppaction://media"/>
          </p:cNvPr>
          <p:cNvPicPr>
            <a:picLocks noRot="1" noChangeAspect="1" noChangeArrowheads="1"/>
          </p:cNvPicPr>
          <p:nvPr>
            <a:videoFile r:link="rId1"/>
          </p:nvPr>
        </p:nvPicPr>
        <p:blipFill>
          <a:blip r:embed="rId4"/>
          <a:srcRect/>
          <a:stretch>
            <a:fillRect/>
          </a:stretch>
        </p:blipFill>
        <p:spPr bwMode="auto">
          <a:xfrm>
            <a:off x="6367098" y="2582863"/>
            <a:ext cx="2659788" cy="26654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272628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p:cTn id="7" fill="hold" display="0">
                  <p:stCondLst>
                    <p:cond delay="indefinite"/>
                  </p:stCondLst>
                  <p:endCondLst>
                    <p:cond evt="onNext" delay="0">
                      <p:tgtEl>
                        <p:sldTgt/>
                      </p:tgtEl>
                    </p:cond>
                    <p:cond evt="onPrev" delay="0">
                      <p:tgtEl>
                        <p:sldTgt/>
                      </p:tgtEl>
                    </p:cond>
                  </p:endCondLst>
                </p:cTn>
                <p:tgtEl>
                  <p:spTgt spid="7"/>
                </p:tgtEl>
              </p:cMediaNode>
            </p:vide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282575" y="828674"/>
            <a:ext cx="8520113" cy="5590979"/>
          </a:xfrm>
        </p:spPr>
        <p:txBody>
          <a:bodyPr/>
          <a:lstStyle/>
          <a:p>
            <a:pPr eaLnBrk="1" hangingPunct="1">
              <a:defRPr/>
            </a:pPr>
            <a:endParaRPr lang="en-US" dirty="0" smtClean="0">
              <a:sym typeface="Symbol" pitchFamily="18" charset="2"/>
            </a:endParaRPr>
          </a:p>
        </p:txBody>
      </p:sp>
      <p:sp>
        <p:nvSpPr>
          <p:cNvPr id="28676" name="Rectangle 2"/>
          <p:cNvSpPr>
            <a:spLocks noGrp="1" noChangeArrowheads="1"/>
          </p:cNvSpPr>
          <p:nvPr>
            <p:ph type="title"/>
          </p:nvPr>
        </p:nvSpPr>
        <p:spPr/>
        <p:txBody>
          <a:bodyPr/>
          <a:lstStyle/>
          <a:p>
            <a:pPr eaLnBrk="1" hangingPunct="1"/>
            <a:r>
              <a:rPr lang="de-DE" dirty="0" err="1" smtClean="0"/>
              <a:t>Temperature</a:t>
            </a:r>
            <a:r>
              <a:rPr lang="de-DE" dirty="0" smtClean="0"/>
              <a:t> Mapping: </a:t>
            </a:r>
            <a:r>
              <a:rPr lang="de-DE" dirty="0" err="1" smtClean="0"/>
              <a:t>Rotating</a:t>
            </a:r>
            <a:r>
              <a:rPr lang="de-DE" dirty="0" smtClean="0"/>
              <a:t> </a:t>
            </a:r>
            <a:r>
              <a:rPr lang="de-DE" dirty="0" err="1" smtClean="0"/>
              <a:t>systems</a:t>
            </a:r>
            <a:r>
              <a:rPr lang="de-DE" dirty="0" smtClean="0"/>
              <a:t> I</a:t>
            </a:r>
            <a:endParaRPr lang="en-GB" dirty="0" smtClean="0"/>
          </a:p>
        </p:txBody>
      </p:sp>
      <p:pic>
        <p:nvPicPr>
          <p:cNvPr id="7" name="Picture 6" descr="Tmap_rotating_Uebersicht"/>
          <p:cNvPicPr>
            <a:picLocks noChangeAspect="1" noChangeArrowheads="1"/>
          </p:cNvPicPr>
          <p:nvPr/>
        </p:nvPicPr>
        <p:blipFill>
          <a:blip r:embed="rId2" cstate="print">
            <a:extLst>
              <a:ext uri="{28A0092B-C50C-407E-A947-70E740481C1C}">
                <a14:useLocalDpi xmlns:a14="http://schemas.microsoft.com/office/drawing/2010/main" val="0"/>
              </a:ext>
            </a:extLst>
          </a:blip>
          <a:srcRect l="11185" r="11185"/>
          <a:stretch>
            <a:fillRect/>
          </a:stretch>
        </p:blipFill>
        <p:spPr bwMode="auto">
          <a:xfrm>
            <a:off x="307729" y="846137"/>
            <a:ext cx="3102221" cy="5773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7" descr="T-map_drive3"/>
          <p:cNvPicPr>
            <a:picLocks noChangeAspect="1" noChangeArrowheads="1"/>
          </p:cNvPicPr>
          <p:nvPr/>
        </p:nvPicPr>
        <p:blipFill>
          <a:blip r:embed="rId3" cstate="print">
            <a:extLst>
              <a:ext uri="{28A0092B-C50C-407E-A947-70E740481C1C}">
                <a14:useLocalDpi xmlns:a14="http://schemas.microsoft.com/office/drawing/2010/main" val="0"/>
              </a:ext>
            </a:extLst>
          </a:blip>
          <a:srcRect b="15875"/>
          <a:stretch>
            <a:fillRect/>
          </a:stretch>
        </p:blipFill>
        <p:spPr bwMode="auto">
          <a:xfrm>
            <a:off x="3641483" y="846137"/>
            <a:ext cx="4504086" cy="272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8" descr="rotating_9cell"/>
          <p:cNvPicPr>
            <a:picLocks noChangeAspect="1" noChangeArrowheads="1"/>
          </p:cNvPicPr>
          <p:nvPr/>
        </p:nvPicPr>
        <p:blipFill>
          <a:blip r:embed="rId4" cstate="print">
            <a:extLst>
              <a:ext uri="{28A0092B-C50C-407E-A947-70E740481C1C}">
                <a14:useLocalDpi xmlns:a14="http://schemas.microsoft.com/office/drawing/2010/main" val="0"/>
              </a:ext>
            </a:extLst>
          </a:blip>
          <a:srcRect t="17462" b="1587"/>
          <a:stretch>
            <a:fillRect/>
          </a:stretch>
        </p:blipFill>
        <p:spPr bwMode="auto">
          <a:xfrm>
            <a:off x="3641483" y="3649662"/>
            <a:ext cx="4883392" cy="2844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402658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282575" y="828674"/>
            <a:ext cx="8520113" cy="5590979"/>
          </a:xfrm>
        </p:spPr>
        <p:txBody>
          <a:bodyPr/>
          <a:lstStyle/>
          <a:p>
            <a:pPr eaLnBrk="1" hangingPunct="1">
              <a:defRPr/>
            </a:pPr>
            <a:r>
              <a:rPr lang="en-US" dirty="0">
                <a:sym typeface="Symbol" pitchFamily="18" charset="2"/>
              </a:rPr>
              <a:t>Q</a:t>
            </a:r>
            <a:r>
              <a:rPr lang="en-US" dirty="0" smtClean="0">
                <a:sym typeface="Symbol" pitchFamily="18" charset="2"/>
              </a:rPr>
              <a:t>uench detection + time resolved measurements possible</a:t>
            </a:r>
          </a:p>
          <a:p>
            <a:pPr eaLnBrk="1" hangingPunct="1">
              <a:defRPr/>
            </a:pPr>
            <a:r>
              <a:rPr lang="en-US" dirty="0" smtClean="0">
                <a:sym typeface="Symbol" pitchFamily="18" charset="2"/>
              </a:rPr>
              <a:t>Time consuming (0,5h – 1h)</a:t>
            </a:r>
          </a:p>
          <a:p>
            <a:pPr eaLnBrk="1" hangingPunct="1">
              <a:defRPr/>
            </a:pPr>
            <a:r>
              <a:rPr lang="en-US" dirty="0" smtClean="0">
                <a:sym typeface="Symbol" pitchFamily="18" charset="2"/>
              </a:rPr>
              <a:t>Less thermometers for multi-cell cavities</a:t>
            </a:r>
          </a:p>
        </p:txBody>
      </p:sp>
      <p:sp>
        <p:nvSpPr>
          <p:cNvPr id="28676" name="Rectangle 2"/>
          <p:cNvSpPr>
            <a:spLocks noGrp="1" noChangeArrowheads="1"/>
          </p:cNvSpPr>
          <p:nvPr>
            <p:ph type="title"/>
          </p:nvPr>
        </p:nvSpPr>
        <p:spPr/>
        <p:txBody>
          <a:bodyPr/>
          <a:lstStyle/>
          <a:p>
            <a:pPr eaLnBrk="1" hangingPunct="1"/>
            <a:r>
              <a:rPr lang="de-DE" dirty="0" err="1" smtClean="0"/>
              <a:t>Temperature</a:t>
            </a:r>
            <a:r>
              <a:rPr lang="de-DE" dirty="0" smtClean="0"/>
              <a:t> Mapping: </a:t>
            </a:r>
            <a:r>
              <a:rPr lang="de-DE" dirty="0" err="1" smtClean="0"/>
              <a:t>Rotating</a:t>
            </a:r>
            <a:r>
              <a:rPr lang="de-DE" dirty="0" smtClean="0"/>
              <a:t> </a:t>
            </a:r>
            <a:r>
              <a:rPr lang="de-DE" dirty="0" err="1" smtClean="0"/>
              <a:t>systems</a:t>
            </a:r>
            <a:r>
              <a:rPr lang="de-DE" smtClean="0"/>
              <a:t> II</a:t>
            </a:r>
            <a:endParaRPr lang="en-GB" dirty="0" smtClean="0"/>
          </a:p>
        </p:txBody>
      </p:sp>
      <p:pic>
        <p:nvPicPr>
          <p:cNvPr id="8" name="Picture 4" descr="Tmap_data_presentation_examp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3932" y="2192593"/>
            <a:ext cx="6561616"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Line 6"/>
          <p:cNvSpPr>
            <a:spLocks noChangeShapeType="1"/>
          </p:cNvSpPr>
          <p:nvPr/>
        </p:nvSpPr>
        <p:spPr bwMode="auto">
          <a:xfrm flipH="1">
            <a:off x="6498981" y="2490709"/>
            <a:ext cx="797169" cy="71437"/>
          </a:xfrm>
          <a:prstGeom prst="line">
            <a:avLst/>
          </a:prstGeom>
          <a:noFill/>
          <a:ln w="25400">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sz="2000" i="1" smtClean="0">
              <a:solidFill>
                <a:srgbClr val="BBE0E3"/>
              </a:solidFill>
            </a:endParaRPr>
          </a:p>
        </p:txBody>
      </p:sp>
      <p:sp>
        <p:nvSpPr>
          <p:cNvPr id="10" name="Text Box 7"/>
          <p:cNvSpPr txBox="1">
            <a:spLocks noChangeArrowheads="1"/>
          </p:cNvSpPr>
          <p:nvPr/>
        </p:nvSpPr>
        <p:spPr bwMode="auto">
          <a:xfrm>
            <a:off x="7296150" y="2317319"/>
            <a:ext cx="1394934"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dirty="0" smtClean="0">
                <a:solidFill>
                  <a:srgbClr val="26004D"/>
                </a:solidFill>
              </a:rPr>
              <a:t>X-</a:t>
            </a:r>
            <a:r>
              <a:rPr lang="de-DE" dirty="0" err="1" smtClean="0">
                <a:solidFill>
                  <a:srgbClr val="26004D"/>
                </a:solidFill>
              </a:rPr>
              <a:t>ray</a:t>
            </a:r>
            <a:r>
              <a:rPr lang="de-DE" dirty="0" smtClean="0">
                <a:solidFill>
                  <a:srgbClr val="26004D"/>
                </a:solidFill>
              </a:rPr>
              <a:t> </a:t>
            </a:r>
            <a:r>
              <a:rPr lang="de-DE" dirty="0" err="1" smtClean="0">
                <a:solidFill>
                  <a:srgbClr val="26004D"/>
                </a:solidFill>
              </a:rPr>
              <a:t>diodes</a:t>
            </a:r>
            <a:r>
              <a:rPr lang="de-DE" dirty="0" smtClean="0">
                <a:solidFill>
                  <a:srgbClr val="26004D"/>
                </a:solidFill>
              </a:rPr>
              <a:t/>
            </a:r>
            <a:br>
              <a:rPr lang="de-DE" dirty="0" smtClean="0">
                <a:solidFill>
                  <a:srgbClr val="26004D"/>
                </a:solidFill>
              </a:rPr>
            </a:br>
            <a:r>
              <a:rPr lang="de-DE" dirty="0" smtClean="0">
                <a:solidFill>
                  <a:srgbClr val="26004D"/>
                </a:solidFill>
              </a:rPr>
              <a:t>not </a:t>
            </a:r>
            <a:r>
              <a:rPr lang="de-DE" dirty="0" err="1" smtClean="0">
                <a:solidFill>
                  <a:srgbClr val="26004D"/>
                </a:solidFill>
              </a:rPr>
              <a:t>existing</a:t>
            </a:r>
            <a:r>
              <a:rPr lang="de-DE" dirty="0" smtClean="0">
                <a:solidFill>
                  <a:srgbClr val="26004D"/>
                </a:solidFill>
              </a:rPr>
              <a:t> !!</a:t>
            </a:r>
            <a:endParaRPr lang="en-GB" dirty="0" smtClean="0">
              <a:solidFill>
                <a:srgbClr val="26004D"/>
              </a:solidFill>
            </a:endParaRPr>
          </a:p>
        </p:txBody>
      </p:sp>
    </p:spTree>
    <p:extLst>
      <p:ext uri="{BB962C8B-B14F-4D97-AF65-F5344CB8AC3E}">
        <p14:creationId xmlns:p14="http://schemas.microsoft.com/office/powerpoint/2010/main" val="94020187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Grp="1" noChangeArrowheads="1"/>
          </p:cNvSpPr>
          <p:nvPr>
            <p:ph type="body" idx="1"/>
          </p:nvPr>
        </p:nvSpPr>
        <p:spPr>
          <a:xfrm>
            <a:off x="282575" y="844550"/>
            <a:ext cx="8520113" cy="5486400"/>
          </a:xfrm>
        </p:spPr>
        <p:txBody>
          <a:bodyPr/>
          <a:lstStyle/>
          <a:p>
            <a:r>
              <a:rPr lang="en-US" b="1" dirty="0" smtClean="0">
                <a:solidFill>
                  <a:schemeClr val="bg1">
                    <a:lumMod val="85000"/>
                  </a:schemeClr>
                </a:solidFill>
              </a:rPr>
              <a:t>Some personal remarks</a:t>
            </a:r>
            <a:endParaRPr lang="en-US" dirty="0" smtClean="0">
              <a:solidFill>
                <a:schemeClr val="bg1">
                  <a:lumMod val="85000"/>
                </a:schemeClr>
              </a:solidFill>
            </a:endParaRPr>
          </a:p>
          <a:p>
            <a:r>
              <a:rPr lang="en-US" b="1" dirty="0" smtClean="0">
                <a:solidFill>
                  <a:schemeClr val="bg1">
                    <a:lumMod val="85000"/>
                  </a:schemeClr>
                </a:solidFill>
              </a:rPr>
              <a:t>Vertical test (Set-up + Procedure) </a:t>
            </a:r>
          </a:p>
          <a:p>
            <a:r>
              <a:rPr lang="en-US" b="1" dirty="0" smtClean="0">
                <a:solidFill>
                  <a:schemeClr val="bg1">
                    <a:lumMod val="85000"/>
                  </a:schemeClr>
                </a:solidFill>
              </a:rPr>
              <a:t>Temperature mapping</a:t>
            </a:r>
          </a:p>
          <a:p>
            <a:r>
              <a:rPr lang="en-US" b="1" dirty="0" smtClean="0">
                <a:solidFill>
                  <a:srgbClr val="7030A0"/>
                </a:solidFill>
              </a:rPr>
              <a:t>Second Sound</a:t>
            </a:r>
          </a:p>
          <a:p>
            <a:r>
              <a:rPr lang="en-US" b="1" dirty="0" smtClean="0">
                <a:solidFill>
                  <a:schemeClr val="bg1">
                    <a:lumMod val="85000"/>
                  </a:schemeClr>
                </a:solidFill>
              </a:rPr>
              <a:t>Radiation + dark current measurement</a:t>
            </a:r>
          </a:p>
          <a:p>
            <a:r>
              <a:rPr lang="en-US" b="1" dirty="0">
                <a:solidFill>
                  <a:schemeClr val="bg1">
                    <a:lumMod val="85000"/>
                  </a:schemeClr>
                </a:solidFill>
              </a:rPr>
              <a:t>Interpretation of RF signals </a:t>
            </a:r>
            <a:endParaRPr lang="en-US" b="1" dirty="0" smtClean="0">
              <a:solidFill>
                <a:schemeClr val="bg1">
                  <a:lumMod val="85000"/>
                </a:schemeClr>
              </a:solidFill>
            </a:endParaRPr>
          </a:p>
          <a:p>
            <a:r>
              <a:rPr lang="en-US" b="1" dirty="0" smtClean="0">
                <a:solidFill>
                  <a:schemeClr val="bg1">
                    <a:lumMod val="85000"/>
                  </a:schemeClr>
                </a:solidFill>
              </a:rPr>
              <a:t>Identification of Quench, Field emission, </a:t>
            </a:r>
            <a:r>
              <a:rPr lang="en-US" b="1" dirty="0" err="1" smtClean="0">
                <a:solidFill>
                  <a:schemeClr val="bg1">
                    <a:lumMod val="85000"/>
                  </a:schemeClr>
                </a:solidFill>
              </a:rPr>
              <a:t>Multipacting</a:t>
            </a:r>
            <a:endParaRPr lang="en-US" b="1" dirty="0" smtClean="0">
              <a:solidFill>
                <a:schemeClr val="bg1">
                  <a:lumMod val="85000"/>
                </a:schemeClr>
              </a:solidFill>
            </a:endParaRPr>
          </a:p>
          <a:p>
            <a:r>
              <a:rPr lang="en-US" b="1" dirty="0" smtClean="0">
                <a:solidFill>
                  <a:schemeClr val="bg1">
                    <a:lumMod val="85000"/>
                  </a:schemeClr>
                </a:solidFill>
              </a:rPr>
              <a:t>Processing</a:t>
            </a:r>
          </a:p>
          <a:p>
            <a:r>
              <a:rPr lang="en-US" b="1" dirty="0" err="1" smtClean="0">
                <a:solidFill>
                  <a:schemeClr val="bg1">
                    <a:lumMod val="85000"/>
                  </a:schemeClr>
                </a:solidFill>
              </a:rPr>
              <a:t>Cryomodule</a:t>
            </a:r>
            <a:r>
              <a:rPr lang="en-US" b="1" dirty="0" smtClean="0">
                <a:solidFill>
                  <a:schemeClr val="bg1">
                    <a:lumMod val="85000"/>
                  </a:schemeClr>
                </a:solidFill>
              </a:rPr>
              <a:t> </a:t>
            </a:r>
            <a:r>
              <a:rPr lang="en-US" b="1" dirty="0">
                <a:solidFill>
                  <a:schemeClr val="bg1">
                    <a:lumMod val="85000"/>
                  </a:schemeClr>
                </a:solidFill>
              </a:rPr>
              <a:t>testing</a:t>
            </a:r>
          </a:p>
          <a:p>
            <a:endParaRPr lang="en-US" dirty="0" smtClean="0"/>
          </a:p>
          <a:p>
            <a:endParaRPr lang="en-US" b="1" dirty="0" smtClean="0">
              <a:solidFill>
                <a:srgbClr val="7030A0"/>
              </a:solidFill>
            </a:endParaRPr>
          </a:p>
        </p:txBody>
      </p:sp>
      <p:sp>
        <p:nvSpPr>
          <p:cNvPr id="15363" name="Rectangle 2"/>
          <p:cNvSpPr>
            <a:spLocks noGrp="1" noChangeArrowheads="1"/>
          </p:cNvSpPr>
          <p:nvPr>
            <p:ph type="title"/>
          </p:nvPr>
        </p:nvSpPr>
        <p:spPr>
          <a:xfrm>
            <a:off x="127000" y="103188"/>
            <a:ext cx="8877300" cy="544512"/>
          </a:xfrm>
        </p:spPr>
        <p:txBody>
          <a:bodyPr/>
          <a:lstStyle/>
          <a:p>
            <a:pPr eaLnBrk="1" hangingPunct="1"/>
            <a:r>
              <a:rPr lang="de-DE" dirty="0" smtClean="0"/>
              <a:t>Outline</a:t>
            </a:r>
            <a:endParaRPr lang="en-GB" dirty="0" smtClean="0"/>
          </a:p>
        </p:txBody>
      </p:sp>
    </p:spTree>
    <p:extLst>
      <p:ext uri="{BB962C8B-B14F-4D97-AF65-F5344CB8AC3E}">
        <p14:creationId xmlns:p14="http://schemas.microsoft.com/office/powerpoint/2010/main" val="223615581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282575" y="828674"/>
            <a:ext cx="8520113" cy="5590979"/>
          </a:xfrm>
        </p:spPr>
        <p:txBody>
          <a:bodyPr/>
          <a:lstStyle/>
          <a:p>
            <a:pPr eaLnBrk="1" hangingPunct="1">
              <a:defRPr/>
            </a:pPr>
            <a:r>
              <a:rPr lang="en-US" dirty="0" smtClean="0">
                <a:sym typeface="Symbol" pitchFamily="18" charset="2"/>
              </a:rPr>
              <a:t>“New” technique?</a:t>
            </a:r>
          </a:p>
          <a:p>
            <a:pPr eaLnBrk="1" hangingPunct="1">
              <a:defRPr/>
            </a:pPr>
            <a:endParaRPr lang="en-US" dirty="0" smtClean="0">
              <a:sym typeface="Symbol" pitchFamily="18" charset="2"/>
            </a:endParaRPr>
          </a:p>
        </p:txBody>
      </p:sp>
      <p:sp>
        <p:nvSpPr>
          <p:cNvPr id="28676" name="Rectangle 2"/>
          <p:cNvSpPr>
            <a:spLocks noGrp="1" noChangeArrowheads="1"/>
          </p:cNvSpPr>
          <p:nvPr>
            <p:ph type="title"/>
          </p:nvPr>
        </p:nvSpPr>
        <p:spPr/>
        <p:txBody>
          <a:bodyPr/>
          <a:lstStyle/>
          <a:p>
            <a:pPr eaLnBrk="1" hangingPunct="1"/>
            <a:r>
              <a:rPr lang="de-DE" dirty="0" smtClean="0"/>
              <a:t>Second Sound</a:t>
            </a:r>
            <a:endParaRPr lang="en-GB" dirty="0" smtClean="0"/>
          </a:p>
        </p:txBody>
      </p:sp>
      <p:pic>
        <p:nvPicPr>
          <p:cNvPr id="3891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40863" y="1047751"/>
            <a:ext cx="4320000" cy="45006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89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38" y="1276351"/>
            <a:ext cx="4896000" cy="257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feld 1"/>
          <p:cNvSpPr txBox="1"/>
          <p:nvPr/>
        </p:nvSpPr>
        <p:spPr>
          <a:xfrm>
            <a:off x="161925" y="5476741"/>
            <a:ext cx="6152646" cy="646331"/>
          </a:xfrm>
          <a:prstGeom prst="rect">
            <a:avLst/>
          </a:prstGeom>
          <a:noFill/>
        </p:spPr>
        <p:txBody>
          <a:bodyPr wrap="none" rtlCol="0">
            <a:spAutoFit/>
          </a:bodyPr>
          <a:lstStyle/>
          <a:p>
            <a:r>
              <a:rPr lang="en-US" sz="1800" dirty="0" smtClean="0"/>
              <a:t>H. </a:t>
            </a:r>
            <a:r>
              <a:rPr lang="en-US" sz="1800" dirty="0" err="1" smtClean="0"/>
              <a:t>Piel</a:t>
            </a:r>
            <a:r>
              <a:rPr lang="en-US" sz="1800" dirty="0" smtClean="0"/>
              <a:t>, “Diagnostics Methods of Superconducting Cavities</a:t>
            </a:r>
          </a:p>
          <a:p>
            <a:r>
              <a:rPr lang="en-US" sz="1800" dirty="0" smtClean="0"/>
              <a:t>and Identification of Phenomena“, SRF workshop 1980</a:t>
            </a:r>
            <a:endParaRPr lang="en-US" sz="1800" dirty="0"/>
          </a:p>
        </p:txBody>
      </p:sp>
      <p:sp>
        <p:nvSpPr>
          <p:cNvPr id="3" name="Rounded Rectangle 2"/>
          <p:cNvSpPr/>
          <p:nvPr/>
        </p:nvSpPr>
        <p:spPr bwMode="auto">
          <a:xfrm>
            <a:off x="284309" y="2966037"/>
            <a:ext cx="4395267" cy="683879"/>
          </a:xfrm>
          <a:prstGeom prst="roundRect">
            <a:avLst/>
          </a:prstGeom>
          <a:solidFill>
            <a:srgbClr val="FFFF00">
              <a:alpha val="30000"/>
            </a:srgb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smtClean="0">
              <a:ln>
                <a:noFill/>
              </a:ln>
              <a:solidFill>
                <a:schemeClr val="tx1"/>
              </a:solidFill>
              <a:effectLst/>
              <a:latin typeface="Arial" charset="0"/>
            </a:endParaRPr>
          </a:p>
        </p:txBody>
      </p:sp>
      <p:sp>
        <p:nvSpPr>
          <p:cNvPr id="8" name="Rounded Rectangle 7"/>
          <p:cNvSpPr/>
          <p:nvPr/>
        </p:nvSpPr>
        <p:spPr bwMode="auto">
          <a:xfrm>
            <a:off x="229240" y="1276351"/>
            <a:ext cx="4395267" cy="683879"/>
          </a:xfrm>
          <a:prstGeom prst="roundRect">
            <a:avLst/>
          </a:prstGeom>
          <a:solidFill>
            <a:srgbClr val="FFFF00">
              <a:alpha val="30000"/>
            </a:srgb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smtClean="0">
              <a:ln>
                <a:noFill/>
              </a:ln>
              <a:solidFill>
                <a:schemeClr val="tx1"/>
              </a:solidFill>
              <a:effectLst/>
              <a:latin typeface="Arial" charset="0"/>
            </a:endParaRPr>
          </a:p>
        </p:txBody>
      </p:sp>
      <p:sp>
        <p:nvSpPr>
          <p:cNvPr id="9" name="Rounded Rectangle 8"/>
          <p:cNvSpPr/>
          <p:nvPr/>
        </p:nvSpPr>
        <p:spPr bwMode="auto">
          <a:xfrm>
            <a:off x="5540188" y="4783897"/>
            <a:ext cx="3479586" cy="764481"/>
          </a:xfrm>
          <a:prstGeom prst="roundRect">
            <a:avLst/>
          </a:prstGeom>
          <a:solidFill>
            <a:srgbClr val="FFFF00">
              <a:alpha val="20000"/>
            </a:srgb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328740620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1"/>
          <p:cNvSpPr>
            <a:spLocks noGrp="1" noChangeArrowheads="1"/>
          </p:cNvSpPr>
          <p:nvPr>
            <p:ph type="title"/>
          </p:nvPr>
        </p:nvSpPr>
        <p:spPr>
          <a:xfrm>
            <a:off x="290880" y="63367"/>
            <a:ext cx="8519040" cy="625026"/>
          </a:xfrm>
          <a:ln/>
        </p:spPr>
        <p:txBody>
          <a:bodyPr tIns="35203"/>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dirty="0" smtClean="0"/>
              <a:t>Comparison of Second Sound and Temperature Mapping</a:t>
            </a:r>
            <a:endParaRPr lang="en-US" dirty="0"/>
          </a:p>
        </p:txBody>
      </p:sp>
      <p:pic>
        <p:nvPicPr>
          <p:cNvPr id="307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t="10004" b="20007"/>
          <a:stretch>
            <a:fillRect/>
          </a:stretch>
        </p:blipFill>
        <p:spPr bwMode="auto">
          <a:xfrm>
            <a:off x="6708488" y="1082994"/>
            <a:ext cx="2183040" cy="4853310"/>
          </a:xfrm>
          <a:prstGeom prst="rect">
            <a:avLst/>
          </a:prstGeom>
          <a:noFill/>
          <a:ln>
            <a:noFill/>
          </a:ln>
          <a:effectLst/>
          <a:extLst>
            <a:ext uri="{909E8E84-426E-40DD-AFC4-6F175D3DCCD1}">
              <a14:hiddenFill xmlns:a14="http://schemas.microsoft.com/office/drawing/2010/main">
                <a:blipFill dpi="0" rotWithShape="0">
                  <a:blip/>
                  <a:srcRect t="10004" b="20007"/>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76" name="Oval 4"/>
          <p:cNvSpPr>
            <a:spLocks noChangeArrowheads="1"/>
          </p:cNvSpPr>
          <p:nvPr/>
        </p:nvSpPr>
        <p:spPr bwMode="auto">
          <a:xfrm>
            <a:off x="6959521" y="4018022"/>
            <a:ext cx="267840" cy="378760"/>
          </a:xfrm>
          <a:prstGeom prst="ellipse">
            <a:avLst/>
          </a:prstGeom>
          <a:noFill/>
          <a:ln w="36000">
            <a:solidFill>
              <a:srgbClr val="FFFF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945" tIns="41473" rIns="82945" bIns="41473" anchor="ctr"/>
          <a:lstStyle/>
          <a:p>
            <a:endParaRPr lang="de-DE"/>
          </a:p>
        </p:txBody>
      </p:sp>
      <p:sp>
        <p:nvSpPr>
          <p:cNvPr id="3077" name="Oval 5"/>
          <p:cNvSpPr>
            <a:spLocks noChangeArrowheads="1"/>
          </p:cNvSpPr>
          <p:nvPr/>
        </p:nvSpPr>
        <p:spPr bwMode="auto">
          <a:xfrm>
            <a:off x="6942241" y="2451138"/>
            <a:ext cx="267840" cy="378760"/>
          </a:xfrm>
          <a:prstGeom prst="ellipse">
            <a:avLst/>
          </a:prstGeom>
          <a:noFill/>
          <a:ln w="36000">
            <a:solidFill>
              <a:srgbClr val="FFFF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945" tIns="41473" rIns="82945" bIns="41473" anchor="ctr"/>
          <a:lstStyle/>
          <a:p>
            <a:endParaRPr lang="de-DE"/>
          </a:p>
        </p:txBody>
      </p:sp>
      <p:sp>
        <p:nvSpPr>
          <p:cNvPr id="3078" name="Oval 6"/>
          <p:cNvSpPr>
            <a:spLocks noChangeArrowheads="1"/>
          </p:cNvSpPr>
          <p:nvPr/>
        </p:nvSpPr>
        <p:spPr bwMode="auto">
          <a:xfrm>
            <a:off x="8310241" y="2451138"/>
            <a:ext cx="267840" cy="378760"/>
          </a:xfrm>
          <a:prstGeom prst="ellipse">
            <a:avLst/>
          </a:prstGeom>
          <a:noFill/>
          <a:ln w="36000">
            <a:solidFill>
              <a:srgbClr val="FFFF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945" tIns="41473" rIns="82945" bIns="41473" anchor="ctr"/>
          <a:lstStyle/>
          <a:p>
            <a:endParaRPr lang="de-DE"/>
          </a:p>
        </p:txBody>
      </p:sp>
      <p:sp>
        <p:nvSpPr>
          <p:cNvPr id="3079" name="Oval 7"/>
          <p:cNvSpPr>
            <a:spLocks noChangeArrowheads="1"/>
          </p:cNvSpPr>
          <p:nvPr/>
        </p:nvSpPr>
        <p:spPr bwMode="auto">
          <a:xfrm>
            <a:off x="8202241" y="2775172"/>
            <a:ext cx="269280" cy="378759"/>
          </a:xfrm>
          <a:prstGeom prst="ellipse">
            <a:avLst/>
          </a:prstGeom>
          <a:noFill/>
          <a:ln w="36000">
            <a:solidFill>
              <a:srgbClr val="FFFF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945" tIns="41473" rIns="82945" bIns="41473" anchor="ctr"/>
          <a:lstStyle/>
          <a:p>
            <a:endParaRPr lang="de-DE"/>
          </a:p>
        </p:txBody>
      </p:sp>
      <p:sp>
        <p:nvSpPr>
          <p:cNvPr id="3080" name="Oval 8"/>
          <p:cNvSpPr>
            <a:spLocks noChangeArrowheads="1"/>
          </p:cNvSpPr>
          <p:nvPr/>
        </p:nvSpPr>
        <p:spPr bwMode="auto">
          <a:xfrm>
            <a:off x="8238241" y="3963297"/>
            <a:ext cx="267840" cy="378760"/>
          </a:xfrm>
          <a:prstGeom prst="ellipse">
            <a:avLst/>
          </a:prstGeom>
          <a:noFill/>
          <a:ln w="36000">
            <a:solidFill>
              <a:srgbClr val="FFFF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945" tIns="41473" rIns="82945" bIns="41473" anchor="ctr"/>
          <a:lstStyle/>
          <a:p>
            <a:endParaRPr lang="de-DE"/>
          </a:p>
        </p:txBody>
      </p:sp>
      <p:sp>
        <p:nvSpPr>
          <p:cNvPr id="3081" name="Oval 9"/>
          <p:cNvSpPr>
            <a:spLocks noChangeArrowheads="1"/>
          </p:cNvSpPr>
          <p:nvPr/>
        </p:nvSpPr>
        <p:spPr bwMode="auto">
          <a:xfrm>
            <a:off x="8202241" y="4359338"/>
            <a:ext cx="269280" cy="378759"/>
          </a:xfrm>
          <a:prstGeom prst="ellipse">
            <a:avLst/>
          </a:prstGeom>
          <a:noFill/>
          <a:ln w="36000">
            <a:solidFill>
              <a:srgbClr val="FFFF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945" tIns="41473" rIns="82945" bIns="41473" anchor="ctr"/>
          <a:lstStyle/>
          <a:p>
            <a:endParaRPr lang="de-DE"/>
          </a:p>
        </p:txBody>
      </p:sp>
      <p:pic>
        <p:nvPicPr>
          <p:cNvPr id="3082" name="Picture 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26512" y="1082994"/>
            <a:ext cx="2162880" cy="485331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Inhaltsplatzhalter 1"/>
          <p:cNvSpPr>
            <a:spLocks noGrp="1"/>
          </p:cNvSpPr>
          <p:nvPr>
            <p:ph idx="1"/>
          </p:nvPr>
        </p:nvSpPr>
        <p:spPr/>
        <p:txBody>
          <a:bodyPr/>
          <a:lstStyle/>
          <a:p>
            <a:pPr eaLnBrk="1" hangingPunct="1">
              <a:defRPr/>
            </a:pPr>
            <a:r>
              <a:rPr lang="en-US" dirty="0" smtClean="0">
                <a:solidFill>
                  <a:schemeClr val="accent6"/>
                </a:solidFill>
                <a:sym typeface="Symbol" pitchFamily="18" charset="2"/>
              </a:rPr>
              <a:t>Temperature mapping </a:t>
            </a:r>
            <a:r>
              <a:rPr lang="en-US" dirty="0" smtClean="0">
                <a:sym typeface="Symbol" pitchFamily="18" charset="2"/>
              </a:rPr>
              <a:t>(left)</a:t>
            </a:r>
          </a:p>
          <a:p>
            <a:pPr lvl="1" eaLnBrk="1" hangingPunct="1">
              <a:defRPr/>
            </a:pPr>
            <a:r>
              <a:rPr lang="en-US" dirty="0" smtClean="0">
                <a:sym typeface="Symbol" pitchFamily="18" charset="2"/>
              </a:rPr>
              <a:t>Complex </a:t>
            </a:r>
            <a:r>
              <a:rPr lang="en-US" dirty="0" smtClean="0"/>
              <a:t>assembly for each test </a:t>
            </a:r>
            <a:br>
              <a:rPr lang="en-US" dirty="0" smtClean="0"/>
            </a:br>
            <a:r>
              <a:rPr lang="en-US" dirty="0" smtClean="0"/>
              <a:t>required</a:t>
            </a:r>
          </a:p>
          <a:p>
            <a:pPr eaLnBrk="1" hangingPunct="1">
              <a:defRPr/>
            </a:pPr>
            <a:r>
              <a:rPr lang="en-US" dirty="0" smtClean="0">
                <a:solidFill>
                  <a:schemeClr val="accent6"/>
                </a:solidFill>
                <a:sym typeface="Symbol" pitchFamily="18" charset="2"/>
              </a:rPr>
              <a:t>Second Sound </a:t>
            </a:r>
            <a:r>
              <a:rPr lang="en-US" dirty="0" smtClean="0">
                <a:sym typeface="Symbol" pitchFamily="18" charset="2"/>
              </a:rPr>
              <a:t>(right)</a:t>
            </a:r>
          </a:p>
          <a:p>
            <a:pPr lvl="1" eaLnBrk="1" hangingPunct="1">
              <a:defRPr/>
            </a:pPr>
            <a:r>
              <a:rPr lang="en-US" dirty="0" smtClean="0"/>
              <a:t>Simple and one-time assembly </a:t>
            </a:r>
            <a:br>
              <a:rPr lang="en-US" dirty="0" smtClean="0"/>
            </a:br>
            <a:r>
              <a:rPr lang="en-US" dirty="0" smtClean="0"/>
              <a:t>at the cryostat insert</a:t>
            </a:r>
          </a:p>
          <a:p>
            <a:pPr lvl="1" eaLnBrk="1" hangingPunct="1">
              <a:defRPr/>
            </a:pPr>
            <a:r>
              <a:rPr lang="en-US" dirty="0" smtClean="0"/>
              <a:t>Fast measurement</a:t>
            </a:r>
          </a:p>
          <a:p>
            <a:pPr lvl="1" eaLnBrk="1" hangingPunct="1">
              <a:defRPr/>
            </a:pPr>
            <a:r>
              <a:rPr lang="en-US" dirty="0" smtClean="0">
                <a:sym typeface="Symbol" pitchFamily="18" charset="2"/>
              </a:rPr>
              <a:t>16 (8) sensors only</a:t>
            </a:r>
          </a:p>
          <a:p>
            <a:endParaRPr lang="de-DE" dirty="0"/>
          </a:p>
        </p:txBody>
      </p:sp>
    </p:spTree>
    <p:extLst>
      <p:ext uri="{BB962C8B-B14F-4D97-AF65-F5344CB8AC3E}">
        <p14:creationId xmlns:p14="http://schemas.microsoft.com/office/powerpoint/2010/main" val="152862204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p:cNvSpPr>
            <a:spLocks noGrp="1" noChangeArrowheads="1"/>
          </p:cNvSpPr>
          <p:nvPr>
            <p:ph type="title"/>
          </p:nvPr>
        </p:nvSpPr>
        <p:spPr>
          <a:xfrm>
            <a:off x="290880" y="63367"/>
            <a:ext cx="8519040" cy="625026"/>
          </a:xfrm>
          <a:ln/>
        </p:spPr>
        <p:txBody>
          <a:bodyPr tIns="35203"/>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de-DE" dirty="0"/>
              <a:t>Second </a:t>
            </a:r>
            <a:r>
              <a:rPr lang="de-DE" dirty="0" err="1"/>
              <a:t>sound</a:t>
            </a:r>
            <a:r>
              <a:rPr lang="de-DE" dirty="0"/>
              <a:t> </a:t>
            </a:r>
            <a:r>
              <a:rPr lang="de-DE" dirty="0" smtClean="0"/>
              <a:t>– </a:t>
            </a:r>
            <a:r>
              <a:rPr lang="de-DE" dirty="0" err="1" smtClean="0"/>
              <a:t>detection</a:t>
            </a:r>
            <a:endParaRPr lang="de-DE" dirty="0"/>
          </a:p>
        </p:txBody>
      </p:sp>
      <p:sp>
        <p:nvSpPr>
          <p:cNvPr id="5122" name="Text Box 2"/>
          <p:cNvSpPr txBox="1">
            <a:spLocks noChangeArrowheads="1"/>
          </p:cNvSpPr>
          <p:nvPr/>
        </p:nvSpPr>
        <p:spPr bwMode="auto">
          <a:xfrm>
            <a:off x="282240" y="977864"/>
            <a:ext cx="5616000" cy="47942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5602" rIns="0" bIns="0"/>
          <a:lstStyle>
            <a:lvl1pPr marL="431800" indent="-323850">
              <a:tabLst>
                <a:tab pos="723900" algn="l"/>
                <a:tab pos="1447800" algn="l"/>
                <a:tab pos="2171700" algn="l"/>
                <a:tab pos="2895600" algn="l"/>
                <a:tab pos="3619500" algn="l"/>
                <a:tab pos="4343400" algn="l"/>
                <a:tab pos="5067300" algn="l"/>
                <a:tab pos="5791200" algn="l"/>
              </a:tabLst>
              <a:defRPr>
                <a:solidFill>
                  <a:srgbClr val="000000"/>
                </a:solidFill>
                <a:latin typeface="Arial" charset="0"/>
                <a:ea typeface="WenQuanYi Micro Hei" charset="0"/>
                <a:cs typeface="WenQuanYi Micro Hei" charset="0"/>
              </a:defRPr>
            </a:lvl1pPr>
            <a:lvl2pPr>
              <a:tabLst>
                <a:tab pos="723900" algn="l"/>
                <a:tab pos="1447800" algn="l"/>
                <a:tab pos="2171700" algn="l"/>
                <a:tab pos="2895600" algn="l"/>
                <a:tab pos="3619500" algn="l"/>
                <a:tab pos="4343400" algn="l"/>
                <a:tab pos="5067300" algn="l"/>
                <a:tab pos="5791200" algn="l"/>
              </a:tabLst>
              <a:defRPr>
                <a:solidFill>
                  <a:srgbClr val="000000"/>
                </a:solidFill>
                <a:latin typeface="Arial" charset="0"/>
                <a:ea typeface="WenQuanYi Micro Hei" charset="0"/>
                <a:cs typeface="WenQuanYi Micro Hei" charset="0"/>
              </a:defRPr>
            </a:lvl2pPr>
            <a:lvl3pPr>
              <a:tabLst>
                <a:tab pos="723900" algn="l"/>
                <a:tab pos="1447800" algn="l"/>
                <a:tab pos="2171700" algn="l"/>
                <a:tab pos="2895600" algn="l"/>
                <a:tab pos="3619500" algn="l"/>
                <a:tab pos="4343400" algn="l"/>
                <a:tab pos="5067300" algn="l"/>
                <a:tab pos="5791200" algn="l"/>
              </a:tabLst>
              <a:defRPr>
                <a:solidFill>
                  <a:srgbClr val="000000"/>
                </a:solidFill>
                <a:latin typeface="Arial" charset="0"/>
                <a:ea typeface="WenQuanYi Micro Hei" charset="0"/>
                <a:cs typeface="WenQuanYi Micro Hei" charset="0"/>
              </a:defRPr>
            </a:lvl3pPr>
            <a:lvl4pPr>
              <a:tabLst>
                <a:tab pos="723900" algn="l"/>
                <a:tab pos="1447800" algn="l"/>
                <a:tab pos="2171700" algn="l"/>
                <a:tab pos="2895600" algn="l"/>
                <a:tab pos="3619500" algn="l"/>
                <a:tab pos="4343400" algn="l"/>
                <a:tab pos="5067300" algn="l"/>
                <a:tab pos="5791200" algn="l"/>
              </a:tabLst>
              <a:defRPr>
                <a:solidFill>
                  <a:srgbClr val="000000"/>
                </a:solidFill>
                <a:latin typeface="Arial" charset="0"/>
                <a:ea typeface="WenQuanYi Micro Hei" charset="0"/>
                <a:cs typeface="WenQuanYi Micro Hei" charset="0"/>
              </a:defRPr>
            </a:lvl4pPr>
            <a:lvl5pPr>
              <a:tabLst>
                <a:tab pos="723900" algn="l"/>
                <a:tab pos="1447800" algn="l"/>
                <a:tab pos="2171700" algn="l"/>
                <a:tab pos="2895600" algn="l"/>
                <a:tab pos="3619500" algn="l"/>
                <a:tab pos="4343400" algn="l"/>
                <a:tab pos="5067300" algn="l"/>
                <a:tab pos="5791200" algn="l"/>
              </a:tabLst>
              <a:defRPr>
                <a:solidFill>
                  <a:srgbClr val="000000"/>
                </a:solidFill>
                <a:latin typeface="Arial" charset="0"/>
                <a:ea typeface="WenQuanYi Micro Hei" charset="0"/>
                <a:cs typeface="WenQuanYi Micro Hei" charset="0"/>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Lst>
              <a:defRPr>
                <a:solidFill>
                  <a:srgbClr val="000000"/>
                </a:solidFill>
                <a:latin typeface="Arial" charset="0"/>
                <a:ea typeface="WenQuanYi Micro Hei" charset="0"/>
                <a:cs typeface="WenQuanYi Micro Hei" charset="0"/>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Lst>
              <a:defRPr>
                <a:solidFill>
                  <a:srgbClr val="000000"/>
                </a:solidFill>
                <a:latin typeface="Arial" charset="0"/>
                <a:ea typeface="WenQuanYi Micro Hei" charset="0"/>
                <a:cs typeface="WenQuanYi Micro Hei" charset="0"/>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Lst>
              <a:defRPr>
                <a:solidFill>
                  <a:srgbClr val="000000"/>
                </a:solidFill>
                <a:latin typeface="Arial" charset="0"/>
                <a:ea typeface="WenQuanYi Micro Hei" charset="0"/>
                <a:cs typeface="WenQuanYi Micro Hei" charset="0"/>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Lst>
              <a:defRPr>
                <a:solidFill>
                  <a:srgbClr val="000000"/>
                </a:solidFill>
                <a:latin typeface="Arial" charset="0"/>
                <a:ea typeface="WenQuanYi Micro Hei" charset="0"/>
                <a:cs typeface="WenQuanYi Micro Hei" charset="0"/>
              </a:defRPr>
            </a:lvl9pPr>
          </a:lstStyle>
          <a:p>
            <a:pPr>
              <a:spcAft>
                <a:spcPts val="1293"/>
              </a:spcAft>
              <a:buSzPct val="45000"/>
              <a:buFont typeface="Wingdings" charset="2"/>
              <a:buChar char=""/>
            </a:pPr>
            <a:r>
              <a:rPr lang="en-US" sz="2000" dirty="0" smtClean="0"/>
              <a:t>OST (Oscillating </a:t>
            </a:r>
            <a:r>
              <a:rPr lang="en-US" sz="2000" dirty="0" err="1" smtClean="0"/>
              <a:t>Superleak</a:t>
            </a:r>
            <a:r>
              <a:rPr lang="en-US" sz="2000" dirty="0" smtClean="0"/>
              <a:t> Transducer) consisting of metal plate and thin diaphragm coated with gold → capacitor</a:t>
            </a:r>
          </a:p>
          <a:p>
            <a:pPr>
              <a:spcAft>
                <a:spcPts val="1293"/>
              </a:spcAft>
              <a:buSzPct val="45000"/>
              <a:buFont typeface="Wingdings" charset="2"/>
              <a:buChar char=""/>
            </a:pPr>
            <a:r>
              <a:rPr lang="en-US" sz="2000" dirty="0" smtClean="0"/>
              <a:t>Second sound actuates oscillations of the diaphragm</a:t>
            </a:r>
          </a:p>
          <a:p>
            <a:pPr>
              <a:spcAft>
                <a:spcPts val="1293"/>
              </a:spcAft>
              <a:buSzPct val="45000"/>
              <a:buFont typeface="Wingdings" charset="2"/>
              <a:buChar char=""/>
            </a:pPr>
            <a:r>
              <a:rPr lang="en-US" sz="2000" dirty="0" smtClean="0"/>
              <a:t>Measure voltage change</a:t>
            </a:r>
            <a:endParaRPr lang="en-US" sz="2000" dirty="0"/>
          </a:p>
        </p:txBody>
      </p:sp>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9040" y="1064273"/>
            <a:ext cx="3648960" cy="432909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124"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72771" y="3696020"/>
            <a:ext cx="2131230" cy="203596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Textfeld 1"/>
          <p:cNvSpPr txBox="1"/>
          <p:nvPr/>
        </p:nvSpPr>
        <p:spPr>
          <a:xfrm>
            <a:off x="1699881" y="5628256"/>
            <a:ext cx="2911759" cy="584775"/>
          </a:xfrm>
          <a:prstGeom prst="rect">
            <a:avLst/>
          </a:prstGeom>
          <a:noFill/>
        </p:spPr>
        <p:txBody>
          <a:bodyPr wrap="none" rtlCol="0">
            <a:spAutoFit/>
          </a:bodyPr>
          <a:lstStyle/>
          <a:p>
            <a:r>
              <a:rPr lang="de-DE" dirty="0"/>
              <a:t>OST (</a:t>
            </a:r>
            <a:r>
              <a:rPr lang="de-DE" dirty="0" err="1"/>
              <a:t>Oscillating</a:t>
            </a:r>
            <a:r>
              <a:rPr lang="de-DE" dirty="0"/>
              <a:t> </a:t>
            </a:r>
            <a:r>
              <a:rPr lang="de-DE" dirty="0" err="1"/>
              <a:t>Superleak</a:t>
            </a:r>
            <a:r>
              <a:rPr lang="de-DE" dirty="0"/>
              <a:t> </a:t>
            </a:r>
            <a:r>
              <a:rPr lang="de-DE" dirty="0" smtClean="0"/>
              <a:t/>
            </a:r>
            <a:br>
              <a:rPr lang="de-DE" dirty="0" smtClean="0"/>
            </a:br>
            <a:r>
              <a:rPr lang="de-DE" dirty="0" err="1" smtClean="0"/>
              <a:t>Transducer</a:t>
            </a:r>
            <a:r>
              <a:rPr lang="de-DE" dirty="0" smtClean="0"/>
              <a:t>) </a:t>
            </a:r>
            <a:r>
              <a:rPr lang="de-DE" dirty="0" err="1" smtClean="0"/>
              <a:t>of</a:t>
            </a:r>
            <a:r>
              <a:rPr lang="de-DE" dirty="0" smtClean="0"/>
              <a:t> Cornell Design</a:t>
            </a:r>
            <a:endParaRPr lang="de-DE" dirty="0"/>
          </a:p>
        </p:txBody>
      </p:sp>
    </p:spTree>
    <p:extLst>
      <p:ext uri="{BB962C8B-B14F-4D97-AF65-F5344CB8AC3E}">
        <p14:creationId xmlns:p14="http://schemas.microsoft.com/office/powerpoint/2010/main" val="186085736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52"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33" y="1373971"/>
            <a:ext cx="3837600" cy="296239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146" name="Rectangle 2"/>
          <p:cNvSpPr>
            <a:spLocks noGrp="1" noChangeArrowheads="1"/>
          </p:cNvSpPr>
          <p:nvPr>
            <p:ph type="title"/>
          </p:nvPr>
        </p:nvSpPr>
        <p:spPr>
          <a:xfrm>
            <a:off x="290880" y="63367"/>
            <a:ext cx="8519040" cy="625026"/>
          </a:xfrm>
          <a:ln/>
        </p:spPr>
        <p:txBody>
          <a:bodyPr tIns="35203"/>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de-DE" dirty="0" smtClean="0"/>
              <a:t>Data Processing</a:t>
            </a:r>
            <a:endParaRPr lang="de-DE" dirty="0"/>
          </a:p>
        </p:txBody>
      </p:sp>
      <p:sp>
        <p:nvSpPr>
          <p:cNvPr id="6151" name="Text Box 7"/>
          <p:cNvSpPr txBox="1">
            <a:spLocks noChangeArrowheads="1"/>
          </p:cNvSpPr>
          <p:nvPr/>
        </p:nvSpPr>
        <p:spPr bwMode="auto">
          <a:xfrm>
            <a:off x="229168" y="2206388"/>
            <a:ext cx="650880" cy="3456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39" tIns="56821" rIns="81639" bIns="40820"/>
          <a:lstStyle/>
          <a:p>
            <a:r>
              <a:rPr lang="de-DE" sz="1800" dirty="0">
                <a:solidFill>
                  <a:srgbClr val="000000"/>
                </a:solidFill>
                <a:ea typeface="WenQuanYi Micro Hei" charset="0"/>
                <a:cs typeface="WenQuanYi Micro Hei" charset="0"/>
              </a:rPr>
              <a:t>OST</a:t>
            </a:r>
          </a:p>
        </p:txBody>
      </p:sp>
      <p:sp>
        <p:nvSpPr>
          <p:cNvPr id="6153" name="Rectangle 9"/>
          <p:cNvSpPr>
            <a:spLocks noChangeArrowheads="1"/>
          </p:cNvSpPr>
          <p:nvPr/>
        </p:nvSpPr>
        <p:spPr bwMode="auto">
          <a:xfrm>
            <a:off x="361440" y="3218739"/>
            <a:ext cx="420480" cy="272188"/>
          </a:xfrm>
          <a:prstGeom prst="rect">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945" tIns="41473" rIns="82945" bIns="41473" anchor="ctr"/>
          <a:lstStyle/>
          <a:p>
            <a:endParaRPr lang="de-DE"/>
          </a:p>
        </p:txBody>
      </p:sp>
      <p:pic>
        <p:nvPicPr>
          <p:cNvPr id="3" name="Grafik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16781" y="843286"/>
            <a:ext cx="5093641" cy="3890080"/>
          </a:xfrm>
          <a:prstGeom prst="rect">
            <a:avLst/>
          </a:prstGeom>
        </p:spPr>
      </p:pic>
      <p:sp>
        <p:nvSpPr>
          <p:cNvPr id="2" name="Textfeld 1"/>
          <p:cNvSpPr txBox="1"/>
          <p:nvPr/>
        </p:nvSpPr>
        <p:spPr>
          <a:xfrm>
            <a:off x="374456" y="4360295"/>
            <a:ext cx="3951654" cy="923330"/>
          </a:xfrm>
          <a:prstGeom prst="rect">
            <a:avLst/>
          </a:prstGeom>
          <a:solidFill>
            <a:schemeClr val="bg1"/>
          </a:solidFill>
        </p:spPr>
        <p:txBody>
          <a:bodyPr wrap="square" rtlCol="0">
            <a:spAutoFit/>
          </a:bodyPr>
          <a:lstStyle/>
          <a:p>
            <a:r>
              <a:rPr lang="en-US" sz="1800" dirty="0" smtClean="0"/>
              <a:t>Quench localization depending on </a:t>
            </a:r>
            <a:br>
              <a:rPr lang="en-US" sz="1800" dirty="0" smtClean="0"/>
            </a:br>
            <a:r>
              <a:rPr lang="en-US" sz="1800" dirty="0" smtClean="0">
                <a:solidFill>
                  <a:schemeClr val="accent6"/>
                </a:solidFill>
              </a:rPr>
              <a:t>Second Sound velocity</a:t>
            </a:r>
            <a:r>
              <a:rPr lang="en-US" sz="1800" dirty="0" smtClean="0"/>
              <a:t/>
            </a:r>
            <a:br>
              <a:rPr lang="en-US" sz="1800" dirty="0" smtClean="0"/>
            </a:br>
            <a:r>
              <a:rPr lang="en-US" sz="1800" dirty="0" smtClean="0"/>
              <a:t>=&gt; stable bath temperature</a:t>
            </a:r>
          </a:p>
        </p:txBody>
      </p:sp>
      <p:sp>
        <p:nvSpPr>
          <p:cNvPr id="4" name="Rectangle 3"/>
          <p:cNvSpPr/>
          <p:nvPr/>
        </p:nvSpPr>
        <p:spPr bwMode="auto">
          <a:xfrm>
            <a:off x="361440" y="1459966"/>
            <a:ext cx="314755" cy="222837"/>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362017793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
          <p:cNvSpPr>
            <a:spLocks noGrp="1" noChangeArrowheads="1"/>
          </p:cNvSpPr>
          <p:nvPr>
            <p:ph type="title"/>
          </p:nvPr>
        </p:nvSpPr>
        <p:spPr>
          <a:xfrm>
            <a:off x="245889" y="63367"/>
            <a:ext cx="8898111" cy="625026"/>
          </a:xfrm>
          <a:ln/>
        </p:spPr>
        <p:txBody>
          <a:bodyPr tIns="35203"/>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de-DE" dirty="0" err="1"/>
              <a:t>Quench</a:t>
            </a:r>
            <a:r>
              <a:rPr lang="de-DE" dirty="0"/>
              <a:t> </a:t>
            </a:r>
            <a:r>
              <a:rPr lang="de-DE" dirty="0" err="1" smtClean="0"/>
              <a:t>localisation</a:t>
            </a:r>
            <a:r>
              <a:rPr lang="de-DE" dirty="0" smtClean="0"/>
              <a:t> =&gt; </a:t>
            </a:r>
            <a:r>
              <a:rPr lang="de-DE" dirty="0" err="1" smtClean="0"/>
              <a:t>trilateration</a:t>
            </a:r>
            <a:r>
              <a:rPr lang="de-DE" dirty="0" smtClean="0"/>
              <a:t> / </a:t>
            </a:r>
            <a:r>
              <a:rPr lang="de-DE" dirty="0" err="1" smtClean="0"/>
              <a:t>probability</a:t>
            </a:r>
            <a:r>
              <a:rPr lang="de-DE" dirty="0" smtClean="0"/>
              <a:t> </a:t>
            </a:r>
            <a:r>
              <a:rPr lang="de-DE" dirty="0" err="1" smtClean="0"/>
              <a:t>calculation</a:t>
            </a:r>
            <a:r>
              <a:rPr lang="de-DE" dirty="0" smtClean="0"/>
              <a:t> </a:t>
            </a:r>
            <a:endParaRPr lang="de-DE" dirty="0"/>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l="24928"/>
          <a:stretch>
            <a:fillRect/>
          </a:stretch>
        </p:blipFill>
        <p:spPr bwMode="auto">
          <a:xfrm>
            <a:off x="2459335" y="1516218"/>
            <a:ext cx="2076480" cy="5210467"/>
          </a:xfrm>
          <a:prstGeom prst="rect">
            <a:avLst/>
          </a:prstGeom>
          <a:noFill/>
          <a:ln>
            <a:noFill/>
          </a:ln>
          <a:effectLst/>
          <a:extLst>
            <a:ext uri="{909E8E84-426E-40DD-AFC4-6F175D3DCCD1}">
              <a14:hiddenFill xmlns:a14="http://schemas.microsoft.com/office/drawing/2010/main">
                <a:blipFill dpi="0" rotWithShape="0">
                  <a:blip/>
                  <a:srcRect l="24928"/>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17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3848" y="1780009"/>
            <a:ext cx="2583249" cy="345030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172" name="Text Box 4"/>
          <p:cNvSpPr txBox="1">
            <a:spLocks noChangeArrowheads="1"/>
          </p:cNvSpPr>
          <p:nvPr/>
        </p:nvSpPr>
        <p:spPr bwMode="auto">
          <a:xfrm>
            <a:off x="137164" y="816973"/>
            <a:ext cx="3160800" cy="6149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39" tIns="55220" rIns="81639" bIns="40820"/>
          <a:lstStyle>
            <a:lvl1pPr>
              <a:tabLst>
                <a:tab pos="723900" algn="l"/>
                <a:tab pos="1447800" algn="l"/>
                <a:tab pos="2171700" algn="l"/>
                <a:tab pos="2895600" algn="l"/>
              </a:tabLst>
              <a:defRPr>
                <a:solidFill>
                  <a:srgbClr val="000000"/>
                </a:solidFill>
                <a:latin typeface="Arial" charset="0"/>
                <a:ea typeface="WenQuanYi Micro Hei" charset="0"/>
                <a:cs typeface="WenQuanYi Micro Hei" charset="0"/>
              </a:defRPr>
            </a:lvl1pPr>
            <a:lvl2pPr>
              <a:tabLst>
                <a:tab pos="723900" algn="l"/>
                <a:tab pos="1447800" algn="l"/>
                <a:tab pos="2171700" algn="l"/>
                <a:tab pos="2895600" algn="l"/>
              </a:tabLst>
              <a:defRPr>
                <a:solidFill>
                  <a:srgbClr val="000000"/>
                </a:solidFill>
                <a:latin typeface="Arial" charset="0"/>
                <a:ea typeface="WenQuanYi Micro Hei" charset="0"/>
                <a:cs typeface="WenQuanYi Micro Hei" charset="0"/>
              </a:defRPr>
            </a:lvl2pPr>
            <a:lvl3pPr>
              <a:tabLst>
                <a:tab pos="723900" algn="l"/>
                <a:tab pos="1447800" algn="l"/>
                <a:tab pos="2171700" algn="l"/>
                <a:tab pos="2895600" algn="l"/>
              </a:tabLst>
              <a:defRPr>
                <a:solidFill>
                  <a:srgbClr val="000000"/>
                </a:solidFill>
                <a:latin typeface="Arial" charset="0"/>
                <a:ea typeface="WenQuanYi Micro Hei" charset="0"/>
                <a:cs typeface="WenQuanYi Micro Hei" charset="0"/>
              </a:defRPr>
            </a:lvl3pPr>
            <a:lvl4pPr>
              <a:tabLst>
                <a:tab pos="723900" algn="l"/>
                <a:tab pos="1447800" algn="l"/>
                <a:tab pos="2171700" algn="l"/>
                <a:tab pos="2895600" algn="l"/>
              </a:tabLst>
              <a:defRPr>
                <a:solidFill>
                  <a:srgbClr val="000000"/>
                </a:solidFill>
                <a:latin typeface="Arial" charset="0"/>
                <a:ea typeface="WenQuanYi Micro Hei" charset="0"/>
                <a:cs typeface="WenQuanYi Micro Hei" charset="0"/>
              </a:defRPr>
            </a:lvl4pPr>
            <a:lvl5pPr>
              <a:tabLst>
                <a:tab pos="723900" algn="l"/>
                <a:tab pos="1447800" algn="l"/>
                <a:tab pos="2171700" algn="l"/>
                <a:tab pos="2895600" algn="l"/>
              </a:tabLst>
              <a:defRPr>
                <a:solidFill>
                  <a:srgbClr val="000000"/>
                </a:solidFill>
                <a:latin typeface="Arial" charset="0"/>
                <a:ea typeface="WenQuanYi Micro Hei" charset="0"/>
                <a:cs typeface="WenQuanYi Micro Hei" charset="0"/>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rgbClr val="000000"/>
                </a:solidFill>
                <a:latin typeface="Arial" charset="0"/>
                <a:ea typeface="WenQuanYi Micro Hei" charset="0"/>
                <a:cs typeface="WenQuanYi Micro Hei" charset="0"/>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rgbClr val="000000"/>
                </a:solidFill>
                <a:latin typeface="Arial" charset="0"/>
                <a:ea typeface="WenQuanYi Micro Hei" charset="0"/>
                <a:cs typeface="WenQuanYi Micro Hei" charset="0"/>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rgbClr val="000000"/>
                </a:solidFill>
                <a:latin typeface="Arial" charset="0"/>
                <a:ea typeface="WenQuanYi Micro Hei" charset="0"/>
                <a:cs typeface="WenQuanYi Micro Hei" charset="0"/>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rgbClr val="000000"/>
                </a:solidFill>
                <a:latin typeface="Arial" charset="0"/>
                <a:ea typeface="WenQuanYi Micro Hei" charset="0"/>
                <a:cs typeface="WenQuanYi Micro Hei" charset="0"/>
              </a:defRPr>
            </a:lvl9pPr>
          </a:lstStyle>
          <a:p>
            <a:pPr algn="ctr"/>
            <a:r>
              <a:rPr lang="de-DE" sz="1800" b="1" dirty="0" err="1" smtClean="0">
                <a:solidFill>
                  <a:schemeClr val="accent6"/>
                </a:solidFill>
              </a:rPr>
              <a:t>Trilateration</a:t>
            </a:r>
            <a:r>
              <a:rPr lang="de-DE" sz="1800" b="1" dirty="0" smtClean="0">
                <a:solidFill>
                  <a:schemeClr val="accent6"/>
                </a:solidFill>
              </a:rPr>
              <a:t>:</a:t>
            </a:r>
          </a:p>
          <a:p>
            <a:pPr algn="ctr"/>
            <a:r>
              <a:rPr lang="de-DE" dirty="0" smtClean="0"/>
              <a:t>Sketch </a:t>
            </a:r>
            <a:r>
              <a:rPr lang="de-DE" dirty="0" err="1" smtClean="0"/>
              <a:t>of</a:t>
            </a:r>
            <a:r>
              <a:rPr lang="de-DE" dirty="0" smtClean="0"/>
              <a:t> </a:t>
            </a:r>
            <a:r>
              <a:rPr lang="de-DE" dirty="0" err="1" smtClean="0"/>
              <a:t>intersecting</a:t>
            </a:r>
            <a:r>
              <a:rPr lang="de-DE" dirty="0" smtClean="0"/>
              <a:t> </a:t>
            </a:r>
            <a:r>
              <a:rPr lang="de-DE" dirty="0" err="1" smtClean="0"/>
              <a:t>volume</a:t>
            </a:r>
            <a:endParaRPr lang="de-DE" dirty="0"/>
          </a:p>
        </p:txBody>
      </p:sp>
      <p:sp>
        <p:nvSpPr>
          <p:cNvPr id="7173" name="Text Box 5"/>
          <p:cNvSpPr txBox="1">
            <a:spLocks noChangeArrowheads="1"/>
          </p:cNvSpPr>
          <p:nvPr/>
        </p:nvSpPr>
        <p:spPr bwMode="auto">
          <a:xfrm>
            <a:off x="6605281" y="1758426"/>
            <a:ext cx="180000" cy="4277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945" tIns="41473" rIns="82945" bIns="41473" anchor="ctr"/>
          <a:lstStyle/>
          <a:p>
            <a:endParaRPr lang="de-DE"/>
          </a:p>
        </p:txBody>
      </p:sp>
      <p:grpSp>
        <p:nvGrpSpPr>
          <p:cNvPr id="9" name="Group 5"/>
          <p:cNvGrpSpPr>
            <a:grpSpLocks noChangeAspect="1"/>
          </p:cNvGrpSpPr>
          <p:nvPr/>
        </p:nvGrpSpPr>
        <p:grpSpPr>
          <a:xfrm>
            <a:off x="4838170" y="2250156"/>
            <a:ext cx="4135842" cy="4158198"/>
            <a:chOff x="179512" y="476574"/>
            <a:chExt cx="4300780" cy="4324028"/>
          </a:xfrm>
        </p:grpSpPr>
        <p:pic>
          <p:nvPicPr>
            <p:cNvPr id="10" name="Picture 2" descr="D:\SecondSound\results\CAV00518\test5\update_OSTsize_error_bar\Distribution\minimum_distribution_and_sigmas4_no_1_11_overlayerd.png"/>
            <p:cNvPicPr>
              <a:picLocks noChangeAspect="1" noChangeArrowheads="1"/>
            </p:cNvPicPr>
            <p:nvPr/>
          </p:nvPicPr>
          <p:blipFill rotWithShape="1">
            <a:blip r:embed="rId5">
              <a:extLst>
                <a:ext uri="{28A0092B-C50C-407E-A947-70E740481C1C}">
                  <a14:useLocalDpi xmlns:a14="http://schemas.microsoft.com/office/drawing/2010/main" val="0"/>
                </a:ext>
              </a:extLst>
            </a:blip>
            <a:srcRect l="20401" t="11961" r="11803" b="2546"/>
            <a:stretch/>
          </p:blipFill>
          <p:spPr bwMode="auto">
            <a:xfrm>
              <a:off x="179512" y="476574"/>
              <a:ext cx="4300780" cy="432402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4"/>
            <p:cNvSpPr txBox="1"/>
            <p:nvPr/>
          </p:nvSpPr>
          <p:spPr>
            <a:xfrm>
              <a:off x="674605" y="3717032"/>
              <a:ext cx="1037463" cy="584775"/>
            </a:xfrm>
            <a:prstGeom prst="rect">
              <a:avLst/>
            </a:prstGeom>
            <a:noFill/>
          </p:spPr>
          <p:txBody>
            <a:bodyPr wrap="none" rtlCol="0">
              <a:spAutoFit/>
            </a:bodyPr>
            <a:lstStyle/>
            <a:p>
              <a:r>
                <a:rPr lang="el-GR" sz="1600" dirty="0" smtClean="0">
                  <a:solidFill>
                    <a:schemeClr val="bg1"/>
                  </a:solidFill>
                </a:rPr>
                <a:t>σ</a:t>
              </a:r>
              <a:r>
                <a:rPr lang="en-US" sz="1600" baseline="-25000" dirty="0" smtClean="0">
                  <a:solidFill>
                    <a:schemeClr val="bg1"/>
                  </a:solidFill>
                </a:rPr>
                <a:t>z</a:t>
              </a:r>
              <a:r>
                <a:rPr lang="en-US" sz="1600" dirty="0" smtClean="0">
                  <a:solidFill>
                    <a:schemeClr val="bg1"/>
                  </a:solidFill>
                </a:rPr>
                <a:t>=8.9mm</a:t>
              </a:r>
            </a:p>
            <a:p>
              <a:r>
                <a:rPr lang="el-GR" sz="1600" dirty="0" smtClean="0">
                  <a:solidFill>
                    <a:schemeClr val="bg1"/>
                  </a:solidFill>
                </a:rPr>
                <a:t>σ</a:t>
              </a:r>
              <a:r>
                <a:rPr lang="en-US" sz="1600" baseline="-25000" dirty="0" smtClean="0">
                  <a:solidFill>
                    <a:schemeClr val="bg1"/>
                  </a:solidFill>
                </a:rPr>
                <a:t>ϕ</a:t>
              </a:r>
              <a:r>
                <a:rPr lang="en-US" sz="1600" dirty="0" smtClean="0">
                  <a:solidFill>
                    <a:schemeClr val="bg1"/>
                  </a:solidFill>
                </a:rPr>
                <a:t>=9.0°</a:t>
              </a:r>
              <a:endParaRPr lang="en-US" sz="1600" dirty="0">
                <a:solidFill>
                  <a:schemeClr val="bg1"/>
                </a:solidFill>
              </a:endParaRPr>
            </a:p>
          </p:txBody>
        </p:sp>
      </p:grpSp>
      <p:sp>
        <p:nvSpPr>
          <p:cNvPr id="12" name="Text Box 4"/>
          <p:cNvSpPr txBox="1">
            <a:spLocks noChangeArrowheads="1"/>
          </p:cNvSpPr>
          <p:nvPr/>
        </p:nvSpPr>
        <p:spPr bwMode="auto">
          <a:xfrm>
            <a:off x="4180114" y="815692"/>
            <a:ext cx="4961846" cy="16050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39" tIns="55220" rIns="81639" bIns="40820">
            <a:spAutoFit/>
          </a:bodyPr>
          <a:lstStyle>
            <a:lvl1pPr>
              <a:tabLst>
                <a:tab pos="723900" algn="l"/>
                <a:tab pos="1447800" algn="l"/>
                <a:tab pos="2171700" algn="l"/>
                <a:tab pos="2895600" algn="l"/>
              </a:tabLst>
              <a:defRPr>
                <a:solidFill>
                  <a:srgbClr val="000000"/>
                </a:solidFill>
                <a:latin typeface="Arial" charset="0"/>
                <a:ea typeface="WenQuanYi Micro Hei" charset="0"/>
                <a:cs typeface="WenQuanYi Micro Hei" charset="0"/>
              </a:defRPr>
            </a:lvl1pPr>
            <a:lvl2pPr>
              <a:tabLst>
                <a:tab pos="723900" algn="l"/>
                <a:tab pos="1447800" algn="l"/>
                <a:tab pos="2171700" algn="l"/>
                <a:tab pos="2895600" algn="l"/>
              </a:tabLst>
              <a:defRPr>
                <a:solidFill>
                  <a:srgbClr val="000000"/>
                </a:solidFill>
                <a:latin typeface="Arial" charset="0"/>
                <a:ea typeface="WenQuanYi Micro Hei" charset="0"/>
                <a:cs typeface="WenQuanYi Micro Hei" charset="0"/>
              </a:defRPr>
            </a:lvl2pPr>
            <a:lvl3pPr>
              <a:tabLst>
                <a:tab pos="723900" algn="l"/>
                <a:tab pos="1447800" algn="l"/>
                <a:tab pos="2171700" algn="l"/>
                <a:tab pos="2895600" algn="l"/>
              </a:tabLst>
              <a:defRPr>
                <a:solidFill>
                  <a:srgbClr val="000000"/>
                </a:solidFill>
                <a:latin typeface="Arial" charset="0"/>
                <a:ea typeface="WenQuanYi Micro Hei" charset="0"/>
                <a:cs typeface="WenQuanYi Micro Hei" charset="0"/>
              </a:defRPr>
            </a:lvl3pPr>
            <a:lvl4pPr>
              <a:tabLst>
                <a:tab pos="723900" algn="l"/>
                <a:tab pos="1447800" algn="l"/>
                <a:tab pos="2171700" algn="l"/>
                <a:tab pos="2895600" algn="l"/>
              </a:tabLst>
              <a:defRPr>
                <a:solidFill>
                  <a:srgbClr val="000000"/>
                </a:solidFill>
                <a:latin typeface="Arial" charset="0"/>
                <a:ea typeface="WenQuanYi Micro Hei" charset="0"/>
                <a:cs typeface="WenQuanYi Micro Hei" charset="0"/>
              </a:defRPr>
            </a:lvl4pPr>
            <a:lvl5pPr>
              <a:tabLst>
                <a:tab pos="723900" algn="l"/>
                <a:tab pos="1447800" algn="l"/>
                <a:tab pos="2171700" algn="l"/>
                <a:tab pos="2895600" algn="l"/>
              </a:tabLst>
              <a:defRPr>
                <a:solidFill>
                  <a:srgbClr val="000000"/>
                </a:solidFill>
                <a:latin typeface="Arial" charset="0"/>
                <a:ea typeface="WenQuanYi Micro Hei" charset="0"/>
                <a:cs typeface="WenQuanYi Micro Hei" charset="0"/>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rgbClr val="000000"/>
                </a:solidFill>
                <a:latin typeface="Arial" charset="0"/>
                <a:ea typeface="WenQuanYi Micro Hei" charset="0"/>
                <a:cs typeface="WenQuanYi Micro Hei" charset="0"/>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rgbClr val="000000"/>
                </a:solidFill>
                <a:latin typeface="Arial" charset="0"/>
                <a:ea typeface="WenQuanYi Micro Hei" charset="0"/>
                <a:cs typeface="WenQuanYi Micro Hei" charset="0"/>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rgbClr val="000000"/>
                </a:solidFill>
                <a:latin typeface="Arial" charset="0"/>
                <a:ea typeface="WenQuanYi Micro Hei" charset="0"/>
                <a:cs typeface="WenQuanYi Micro Hei" charset="0"/>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rgbClr val="000000"/>
                </a:solidFill>
                <a:latin typeface="Arial" charset="0"/>
                <a:ea typeface="WenQuanYi Micro Hei" charset="0"/>
                <a:cs typeface="WenQuanYi Micro Hei" charset="0"/>
              </a:defRPr>
            </a:lvl9pPr>
          </a:lstStyle>
          <a:p>
            <a:pPr algn="ctr"/>
            <a:r>
              <a:rPr lang="de-DE" sz="1800" b="1" dirty="0" err="1" smtClean="0">
                <a:solidFill>
                  <a:schemeClr val="accent6"/>
                </a:solidFill>
              </a:rPr>
              <a:t>Probability</a:t>
            </a:r>
            <a:r>
              <a:rPr lang="de-DE" sz="1800" b="1" dirty="0" smtClean="0">
                <a:solidFill>
                  <a:schemeClr val="accent6"/>
                </a:solidFill>
              </a:rPr>
              <a:t> </a:t>
            </a:r>
            <a:r>
              <a:rPr lang="de-DE" sz="1800" b="1" dirty="0" err="1" smtClean="0">
                <a:solidFill>
                  <a:schemeClr val="accent6"/>
                </a:solidFill>
              </a:rPr>
              <a:t>calculation</a:t>
            </a:r>
            <a:r>
              <a:rPr lang="de-DE" sz="1800" b="1" dirty="0" smtClean="0">
                <a:solidFill>
                  <a:schemeClr val="accent6"/>
                </a:solidFill>
              </a:rPr>
              <a:t>:</a:t>
            </a:r>
          </a:p>
          <a:p>
            <a:pPr algn="ctr"/>
            <a:r>
              <a:rPr lang="en-US" dirty="0" smtClean="0"/>
              <a:t>- Color </a:t>
            </a:r>
            <a:r>
              <a:rPr lang="en-US" dirty="0"/>
              <a:t>shows the fitting error (mm) for each </a:t>
            </a:r>
            <a:r>
              <a:rPr lang="en-US" dirty="0" smtClean="0"/>
              <a:t/>
            </a:r>
            <a:br>
              <a:rPr lang="en-US" dirty="0" smtClean="0"/>
            </a:br>
            <a:r>
              <a:rPr lang="en-US" dirty="0" smtClean="0"/>
              <a:t>single </a:t>
            </a:r>
            <a:r>
              <a:rPr lang="en-US" dirty="0"/>
              <a:t>point – not the quench </a:t>
            </a:r>
            <a:r>
              <a:rPr lang="en-US" dirty="0" smtClean="0"/>
              <a:t>size</a:t>
            </a:r>
            <a:br>
              <a:rPr lang="en-US" dirty="0" smtClean="0"/>
            </a:br>
            <a:r>
              <a:rPr lang="en-US" dirty="0" smtClean="0"/>
              <a:t>- </a:t>
            </a:r>
            <a:r>
              <a:rPr lang="en-US" dirty="0"/>
              <a:t>Lines show the </a:t>
            </a:r>
            <a:r>
              <a:rPr lang="en-US" dirty="0" err="1"/>
              <a:t>sigmas</a:t>
            </a:r>
            <a:r>
              <a:rPr lang="en-US" dirty="0"/>
              <a:t> of distribution of </a:t>
            </a:r>
            <a:r>
              <a:rPr lang="en-US" dirty="0" smtClean="0"/>
              <a:t/>
            </a:r>
            <a:br>
              <a:rPr lang="en-US" dirty="0" smtClean="0"/>
            </a:br>
            <a:r>
              <a:rPr lang="en-US" dirty="0" smtClean="0"/>
              <a:t>“</a:t>
            </a:r>
            <a:r>
              <a:rPr lang="en-US" dirty="0" err="1"/>
              <a:t>quenchpoints</a:t>
            </a:r>
            <a:r>
              <a:rPr lang="en-US" dirty="0"/>
              <a:t>” – not taken from fitting error (color)</a:t>
            </a:r>
          </a:p>
          <a:p>
            <a:pPr algn="ctr"/>
            <a:endParaRPr lang="de-DE" dirty="0"/>
          </a:p>
        </p:txBody>
      </p:sp>
    </p:spTree>
    <p:extLst>
      <p:ext uri="{BB962C8B-B14F-4D97-AF65-F5344CB8AC3E}">
        <p14:creationId xmlns:p14="http://schemas.microsoft.com/office/powerpoint/2010/main" val="354281270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
          <p:cNvSpPr>
            <a:spLocks noGrp="1" noChangeArrowheads="1"/>
          </p:cNvSpPr>
          <p:nvPr>
            <p:ph type="title"/>
          </p:nvPr>
        </p:nvSpPr>
        <p:spPr>
          <a:xfrm>
            <a:off x="290880" y="63367"/>
            <a:ext cx="8519040" cy="625026"/>
          </a:xfrm>
          <a:ln/>
        </p:spPr>
        <p:txBody>
          <a:bodyPr tIns="35203"/>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de-DE" dirty="0" err="1"/>
              <a:t>Quench</a:t>
            </a:r>
            <a:r>
              <a:rPr lang="de-DE" dirty="0"/>
              <a:t> </a:t>
            </a:r>
            <a:r>
              <a:rPr lang="de-DE" dirty="0" err="1" smtClean="0"/>
              <a:t>localisation</a:t>
            </a:r>
            <a:r>
              <a:rPr lang="de-DE" dirty="0" smtClean="0"/>
              <a:t> =&gt; </a:t>
            </a:r>
            <a:r>
              <a:rPr lang="de-DE" dirty="0" err="1" smtClean="0"/>
              <a:t>summary</a:t>
            </a:r>
            <a:endParaRPr lang="de-DE" dirty="0"/>
          </a:p>
        </p:txBody>
      </p:sp>
      <p:sp>
        <p:nvSpPr>
          <p:cNvPr id="7173" name="Text Box 5"/>
          <p:cNvSpPr txBox="1">
            <a:spLocks noChangeArrowheads="1"/>
          </p:cNvSpPr>
          <p:nvPr/>
        </p:nvSpPr>
        <p:spPr bwMode="auto">
          <a:xfrm>
            <a:off x="6605281" y="1758426"/>
            <a:ext cx="180000" cy="4277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945" tIns="41473" rIns="82945" bIns="41473" anchor="ctr"/>
          <a:lstStyle/>
          <a:p>
            <a:endParaRPr lang="de-DE"/>
          </a:p>
        </p:txBody>
      </p:sp>
      <p:sp>
        <p:nvSpPr>
          <p:cNvPr id="2" name="Inhaltsplatzhalter 1"/>
          <p:cNvSpPr>
            <a:spLocks noGrp="1"/>
          </p:cNvSpPr>
          <p:nvPr>
            <p:ph idx="1"/>
          </p:nvPr>
        </p:nvSpPr>
        <p:spPr>
          <a:xfrm>
            <a:off x="284310" y="977900"/>
            <a:ext cx="8793016" cy="4994275"/>
          </a:xfrm>
        </p:spPr>
        <p:txBody>
          <a:bodyPr/>
          <a:lstStyle/>
          <a:p>
            <a:pPr eaLnBrk="1" hangingPunct="1">
              <a:defRPr/>
            </a:pPr>
            <a:r>
              <a:rPr lang="en-US" dirty="0" smtClean="0">
                <a:sym typeface="Symbol" pitchFamily="18" charset="2"/>
              </a:rPr>
              <a:t>Uncertainties:</a:t>
            </a:r>
          </a:p>
          <a:p>
            <a:pPr lvl="1" eaLnBrk="1" hangingPunct="1">
              <a:defRPr/>
            </a:pPr>
            <a:r>
              <a:rPr lang="en-US" dirty="0" smtClean="0">
                <a:sym typeface="Symbol" pitchFamily="18" charset="2"/>
              </a:rPr>
              <a:t>Size of the OSTs</a:t>
            </a:r>
          </a:p>
          <a:p>
            <a:pPr lvl="1" eaLnBrk="1" hangingPunct="1">
              <a:defRPr/>
            </a:pPr>
            <a:r>
              <a:rPr lang="en-US" dirty="0" smtClean="0">
                <a:sym typeface="Symbol" pitchFamily="18" charset="2"/>
              </a:rPr>
              <a:t>Heat distribution in Nb</a:t>
            </a:r>
          </a:p>
          <a:p>
            <a:pPr lvl="1" eaLnBrk="1" hangingPunct="1">
              <a:defRPr/>
            </a:pPr>
            <a:r>
              <a:rPr lang="en-US" dirty="0" smtClean="0">
                <a:sym typeface="Symbol" pitchFamily="18" charset="2"/>
              </a:rPr>
              <a:t>Signal analysis</a:t>
            </a:r>
            <a:endParaRPr lang="en-US" dirty="0" smtClean="0"/>
          </a:p>
          <a:p>
            <a:pPr eaLnBrk="1" hangingPunct="1">
              <a:defRPr/>
            </a:pPr>
            <a:r>
              <a:rPr lang="en-US" dirty="0" smtClean="0">
                <a:sym typeface="Symbol" pitchFamily="18" charset="2"/>
              </a:rPr>
              <a:t>Measurement uncertainty: </a:t>
            </a:r>
            <a:br>
              <a:rPr lang="en-US" dirty="0" smtClean="0">
                <a:sym typeface="Symbol" pitchFamily="18" charset="2"/>
              </a:rPr>
            </a:br>
            <a:r>
              <a:rPr lang="en-US" dirty="0" smtClean="0">
                <a:sym typeface="Symbol" pitchFamily="18" charset="2"/>
              </a:rPr>
              <a:t>typically </a:t>
            </a:r>
            <a:r>
              <a:rPr lang="en-US" dirty="0" smtClean="0">
                <a:solidFill>
                  <a:schemeClr val="accent6"/>
                </a:solidFill>
                <a:sym typeface="Symbol" pitchFamily="18" charset="2"/>
              </a:rPr>
              <a:t>~ cm</a:t>
            </a:r>
          </a:p>
          <a:p>
            <a:r>
              <a:rPr lang="en-US" dirty="0" smtClean="0"/>
              <a:t>Comparison with T-Map:</a:t>
            </a:r>
            <a:br>
              <a:rPr lang="en-US" dirty="0" smtClean="0"/>
            </a:br>
            <a:r>
              <a:rPr lang="en-US" dirty="0" smtClean="0">
                <a:solidFill>
                  <a:schemeClr val="accent6"/>
                </a:solidFill>
              </a:rPr>
              <a:t>Agreement</a:t>
            </a:r>
            <a:r>
              <a:rPr lang="en-US" dirty="0" smtClean="0"/>
              <a:t> with uncertainty of 1-2 cm</a:t>
            </a:r>
          </a:p>
          <a:p>
            <a:r>
              <a:rPr lang="en-US" dirty="0" smtClean="0"/>
              <a:t>With or without boundary condition:</a:t>
            </a:r>
            <a:r>
              <a:rPr lang="de-DE" dirty="0"/>
              <a:t/>
            </a:r>
            <a:br>
              <a:rPr lang="de-DE" dirty="0"/>
            </a:br>
            <a:r>
              <a:rPr lang="de-DE" dirty="0" err="1" smtClean="0">
                <a:solidFill>
                  <a:schemeClr val="accent6"/>
                </a:solidFill>
              </a:rPr>
              <a:t>Quench</a:t>
            </a:r>
            <a:r>
              <a:rPr lang="de-DE" dirty="0" smtClean="0">
                <a:solidFill>
                  <a:schemeClr val="accent6"/>
                </a:solidFill>
              </a:rPr>
              <a:t> </a:t>
            </a:r>
            <a:r>
              <a:rPr lang="de-DE" dirty="0" err="1" smtClean="0">
                <a:solidFill>
                  <a:schemeClr val="accent6"/>
                </a:solidFill>
              </a:rPr>
              <a:t>forced</a:t>
            </a:r>
            <a:r>
              <a:rPr lang="de-DE" dirty="0" smtClean="0">
                <a:solidFill>
                  <a:schemeClr val="accent6"/>
                </a:solidFill>
              </a:rPr>
              <a:t> on </a:t>
            </a:r>
            <a:r>
              <a:rPr lang="de-DE" dirty="0" err="1" smtClean="0">
                <a:solidFill>
                  <a:schemeClr val="accent6"/>
                </a:solidFill>
              </a:rPr>
              <a:t>cavity</a:t>
            </a:r>
            <a:r>
              <a:rPr lang="de-DE" dirty="0" smtClean="0">
                <a:solidFill>
                  <a:schemeClr val="accent6"/>
                </a:solidFill>
              </a:rPr>
              <a:t> </a:t>
            </a:r>
            <a:r>
              <a:rPr lang="de-DE" dirty="0" err="1" smtClean="0">
                <a:solidFill>
                  <a:schemeClr val="accent6"/>
                </a:solidFill>
              </a:rPr>
              <a:t>surface</a:t>
            </a:r>
            <a:r>
              <a:rPr lang="de-DE" dirty="0" smtClean="0">
                <a:solidFill>
                  <a:schemeClr val="accent6"/>
                </a:solidFill>
              </a:rPr>
              <a:t>?</a:t>
            </a:r>
            <a:endParaRPr lang="en-US" dirty="0" smtClean="0">
              <a:solidFill>
                <a:schemeClr val="accent6"/>
              </a:solidFill>
            </a:endParaRPr>
          </a:p>
        </p:txBody>
      </p:sp>
    </p:spTree>
    <p:extLst>
      <p:ext uri="{BB962C8B-B14F-4D97-AF65-F5344CB8AC3E}">
        <p14:creationId xmlns:p14="http://schemas.microsoft.com/office/powerpoint/2010/main" val="380601554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Grp="1" noChangeArrowheads="1"/>
          </p:cNvSpPr>
          <p:nvPr>
            <p:ph type="body" idx="1"/>
          </p:nvPr>
        </p:nvSpPr>
        <p:spPr>
          <a:xfrm>
            <a:off x="282575" y="844550"/>
            <a:ext cx="8520113" cy="5486400"/>
          </a:xfrm>
        </p:spPr>
        <p:txBody>
          <a:bodyPr/>
          <a:lstStyle/>
          <a:p>
            <a:r>
              <a:rPr lang="en-US" b="1" dirty="0" smtClean="0">
                <a:solidFill>
                  <a:schemeClr val="bg1">
                    <a:lumMod val="85000"/>
                  </a:schemeClr>
                </a:solidFill>
              </a:rPr>
              <a:t>Some personal remarks</a:t>
            </a:r>
            <a:endParaRPr lang="en-US" dirty="0" smtClean="0">
              <a:solidFill>
                <a:schemeClr val="bg1">
                  <a:lumMod val="85000"/>
                </a:schemeClr>
              </a:solidFill>
            </a:endParaRPr>
          </a:p>
          <a:p>
            <a:r>
              <a:rPr lang="en-US" b="1" dirty="0" smtClean="0">
                <a:solidFill>
                  <a:schemeClr val="bg1">
                    <a:lumMod val="85000"/>
                  </a:schemeClr>
                </a:solidFill>
              </a:rPr>
              <a:t>Vertical test (Set-up + Procedure) </a:t>
            </a:r>
          </a:p>
          <a:p>
            <a:r>
              <a:rPr lang="en-US" b="1" dirty="0" smtClean="0">
                <a:solidFill>
                  <a:schemeClr val="bg1">
                    <a:lumMod val="85000"/>
                  </a:schemeClr>
                </a:solidFill>
              </a:rPr>
              <a:t>Temperature mapping</a:t>
            </a:r>
          </a:p>
          <a:p>
            <a:r>
              <a:rPr lang="en-US" b="1" dirty="0" smtClean="0">
                <a:solidFill>
                  <a:schemeClr val="bg1">
                    <a:lumMod val="85000"/>
                  </a:schemeClr>
                </a:solidFill>
              </a:rPr>
              <a:t>Second Sound</a:t>
            </a:r>
          </a:p>
          <a:p>
            <a:r>
              <a:rPr lang="en-US" b="1" dirty="0" smtClean="0">
                <a:solidFill>
                  <a:srgbClr val="7030A0"/>
                </a:solidFill>
              </a:rPr>
              <a:t>Radiation + dark current measurement</a:t>
            </a:r>
          </a:p>
          <a:p>
            <a:r>
              <a:rPr lang="en-US" b="1" dirty="0">
                <a:solidFill>
                  <a:schemeClr val="bg1">
                    <a:lumMod val="85000"/>
                  </a:schemeClr>
                </a:solidFill>
              </a:rPr>
              <a:t>Interpretation of RF signals </a:t>
            </a:r>
            <a:endParaRPr lang="en-US" b="1" dirty="0" smtClean="0">
              <a:solidFill>
                <a:schemeClr val="bg1">
                  <a:lumMod val="85000"/>
                </a:schemeClr>
              </a:solidFill>
            </a:endParaRPr>
          </a:p>
          <a:p>
            <a:r>
              <a:rPr lang="en-US" b="1" dirty="0" smtClean="0">
                <a:solidFill>
                  <a:schemeClr val="bg1">
                    <a:lumMod val="85000"/>
                  </a:schemeClr>
                </a:solidFill>
              </a:rPr>
              <a:t>Identification of Quench, Field emission, </a:t>
            </a:r>
            <a:r>
              <a:rPr lang="en-US" b="1" dirty="0" err="1" smtClean="0">
                <a:solidFill>
                  <a:schemeClr val="bg1">
                    <a:lumMod val="85000"/>
                  </a:schemeClr>
                </a:solidFill>
              </a:rPr>
              <a:t>Multipacting</a:t>
            </a:r>
            <a:endParaRPr lang="en-US" b="1" dirty="0" smtClean="0">
              <a:solidFill>
                <a:schemeClr val="bg1">
                  <a:lumMod val="85000"/>
                </a:schemeClr>
              </a:solidFill>
            </a:endParaRPr>
          </a:p>
          <a:p>
            <a:r>
              <a:rPr lang="en-US" b="1" dirty="0" smtClean="0">
                <a:solidFill>
                  <a:schemeClr val="bg1">
                    <a:lumMod val="85000"/>
                  </a:schemeClr>
                </a:solidFill>
              </a:rPr>
              <a:t>Processing</a:t>
            </a:r>
          </a:p>
          <a:p>
            <a:r>
              <a:rPr lang="en-US" b="1" dirty="0" err="1" smtClean="0">
                <a:solidFill>
                  <a:schemeClr val="bg1">
                    <a:lumMod val="85000"/>
                  </a:schemeClr>
                </a:solidFill>
              </a:rPr>
              <a:t>Cryomodule</a:t>
            </a:r>
            <a:r>
              <a:rPr lang="en-US" b="1" dirty="0" smtClean="0">
                <a:solidFill>
                  <a:schemeClr val="bg1">
                    <a:lumMod val="85000"/>
                  </a:schemeClr>
                </a:solidFill>
              </a:rPr>
              <a:t> </a:t>
            </a:r>
            <a:r>
              <a:rPr lang="en-US" b="1" dirty="0">
                <a:solidFill>
                  <a:schemeClr val="bg1">
                    <a:lumMod val="85000"/>
                  </a:schemeClr>
                </a:solidFill>
              </a:rPr>
              <a:t>testing</a:t>
            </a:r>
          </a:p>
          <a:p>
            <a:endParaRPr lang="en-US" dirty="0" smtClean="0"/>
          </a:p>
          <a:p>
            <a:endParaRPr lang="en-US" b="1" dirty="0" smtClean="0">
              <a:solidFill>
                <a:srgbClr val="7030A0"/>
              </a:solidFill>
            </a:endParaRPr>
          </a:p>
        </p:txBody>
      </p:sp>
      <p:sp>
        <p:nvSpPr>
          <p:cNvPr id="15363" name="Rectangle 2"/>
          <p:cNvSpPr>
            <a:spLocks noGrp="1" noChangeArrowheads="1"/>
          </p:cNvSpPr>
          <p:nvPr>
            <p:ph type="title"/>
          </p:nvPr>
        </p:nvSpPr>
        <p:spPr>
          <a:xfrm>
            <a:off x="127000" y="103188"/>
            <a:ext cx="8877300" cy="544512"/>
          </a:xfrm>
        </p:spPr>
        <p:txBody>
          <a:bodyPr/>
          <a:lstStyle/>
          <a:p>
            <a:pPr eaLnBrk="1" hangingPunct="1"/>
            <a:r>
              <a:rPr lang="de-DE" dirty="0" smtClean="0"/>
              <a:t>Outline</a:t>
            </a:r>
            <a:endParaRPr lang="en-GB" dirty="0" smtClean="0"/>
          </a:p>
        </p:txBody>
      </p:sp>
    </p:spTree>
    <p:extLst>
      <p:ext uri="{BB962C8B-B14F-4D97-AF65-F5344CB8AC3E}">
        <p14:creationId xmlns:p14="http://schemas.microsoft.com/office/powerpoint/2010/main" val="163983635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282575" y="828674"/>
            <a:ext cx="8520113" cy="5590979"/>
          </a:xfrm>
        </p:spPr>
        <p:txBody>
          <a:bodyPr/>
          <a:lstStyle/>
          <a:p>
            <a:pPr eaLnBrk="1" hangingPunct="1">
              <a:defRPr/>
            </a:pPr>
            <a:r>
              <a:rPr lang="en-US" dirty="0" smtClean="0"/>
              <a:t>Detect x-rays + neutrons either outside of cryostat or localization inside the cryostat</a:t>
            </a:r>
          </a:p>
          <a:p>
            <a:pPr eaLnBrk="1" hangingPunct="1">
              <a:defRPr/>
            </a:pPr>
            <a:r>
              <a:rPr lang="en-US" dirty="0" smtClean="0"/>
              <a:t>Radiation detectors (outside of cryostat):</a:t>
            </a:r>
          </a:p>
          <a:p>
            <a:pPr lvl="1" eaLnBrk="1" hangingPunct="1">
              <a:defRPr/>
            </a:pPr>
            <a:r>
              <a:rPr lang="en-US" dirty="0" smtClean="0">
                <a:solidFill>
                  <a:schemeClr val="accent6"/>
                </a:solidFill>
              </a:rPr>
              <a:t>Ionization chamber </a:t>
            </a:r>
            <a:br>
              <a:rPr lang="en-US" dirty="0" smtClean="0">
                <a:solidFill>
                  <a:schemeClr val="accent6"/>
                </a:solidFill>
              </a:rPr>
            </a:br>
            <a:r>
              <a:rPr lang="en-US" dirty="0" smtClean="0"/>
              <a:t>=&gt; also relevant for personal safety!</a:t>
            </a:r>
            <a:br>
              <a:rPr lang="en-US" dirty="0" smtClean="0"/>
            </a:br>
            <a:endParaRPr lang="en-US" dirty="0" smtClean="0"/>
          </a:p>
          <a:p>
            <a:pPr lvl="1" eaLnBrk="1" hangingPunct="1">
              <a:defRPr/>
            </a:pPr>
            <a:r>
              <a:rPr lang="en-US" dirty="0" smtClean="0">
                <a:solidFill>
                  <a:schemeClr val="accent6"/>
                </a:solidFill>
              </a:rPr>
              <a:t>Neutron detectors </a:t>
            </a:r>
            <a:br>
              <a:rPr lang="en-US" dirty="0" smtClean="0">
                <a:solidFill>
                  <a:schemeClr val="accent6"/>
                </a:solidFill>
              </a:rPr>
            </a:br>
            <a:r>
              <a:rPr lang="en-US" dirty="0" smtClean="0"/>
              <a:t>=&gt; for personal safety outside of shielding</a:t>
            </a:r>
            <a:endParaRPr lang="en-US" dirty="0"/>
          </a:p>
          <a:p>
            <a:pPr lvl="1" eaLnBrk="1" hangingPunct="1">
              <a:defRPr/>
            </a:pPr>
            <a:r>
              <a:rPr lang="en-US" dirty="0" smtClean="0">
                <a:solidFill>
                  <a:schemeClr val="accent6"/>
                </a:solidFill>
              </a:rPr>
              <a:t>Scintillator with Multi-Channel Analyzer</a:t>
            </a:r>
            <a:r>
              <a:rPr lang="en-US" dirty="0" smtClean="0"/>
              <a:t/>
            </a:r>
            <a:br>
              <a:rPr lang="en-US" dirty="0" smtClean="0"/>
            </a:br>
            <a:r>
              <a:rPr lang="en-US" dirty="0" smtClean="0"/>
              <a:t>=&gt; energy spectrum</a:t>
            </a:r>
            <a:endParaRPr lang="de-DE" dirty="0" smtClean="0"/>
          </a:p>
        </p:txBody>
      </p:sp>
      <p:sp>
        <p:nvSpPr>
          <p:cNvPr id="28676" name="Rectangle 2"/>
          <p:cNvSpPr>
            <a:spLocks noGrp="1" noChangeArrowheads="1"/>
          </p:cNvSpPr>
          <p:nvPr>
            <p:ph type="title"/>
          </p:nvPr>
        </p:nvSpPr>
        <p:spPr/>
        <p:txBody>
          <a:bodyPr/>
          <a:lstStyle/>
          <a:p>
            <a:pPr eaLnBrk="1" hangingPunct="1"/>
            <a:r>
              <a:rPr lang="en-US" dirty="0" smtClean="0"/>
              <a:t>X-ray (+neutron) detection</a:t>
            </a:r>
          </a:p>
        </p:txBody>
      </p:sp>
      <p:pic>
        <p:nvPicPr>
          <p:cNvPr id="4" name="Picture 15"/>
          <p:cNvPicPr>
            <a:picLocks noChangeAspect="1"/>
          </p:cNvPicPr>
          <p:nvPr/>
        </p:nvPicPr>
        <p:blipFill>
          <a:blip r:embed="rId2"/>
          <a:stretch>
            <a:fillRect/>
          </a:stretch>
        </p:blipFill>
        <p:spPr>
          <a:xfrm>
            <a:off x="5287309" y="1947864"/>
            <a:ext cx="3337133" cy="914400"/>
          </a:xfrm>
          <a:prstGeom prst="rect">
            <a:avLst/>
          </a:prstGeom>
        </p:spPr>
      </p:pic>
      <p:pic>
        <p:nvPicPr>
          <p:cNvPr id="5" name="Picture 16"/>
          <p:cNvPicPr>
            <a:picLocks noChangeAspect="1"/>
          </p:cNvPicPr>
          <p:nvPr/>
        </p:nvPicPr>
        <p:blipFill>
          <a:blip r:embed="rId3"/>
          <a:stretch>
            <a:fillRect/>
          </a:stretch>
        </p:blipFill>
        <p:spPr>
          <a:xfrm>
            <a:off x="7276207" y="2862264"/>
            <a:ext cx="1243707" cy="1440000"/>
          </a:xfrm>
          <a:prstGeom prst="rect">
            <a:avLst/>
          </a:prstGeom>
        </p:spPr>
      </p:pic>
      <p:pic>
        <p:nvPicPr>
          <p:cNvPr id="6"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75215" y="4839531"/>
            <a:ext cx="3024187"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feld 1"/>
          <p:cNvSpPr txBox="1"/>
          <p:nvPr/>
        </p:nvSpPr>
        <p:spPr>
          <a:xfrm>
            <a:off x="6851091" y="4943224"/>
            <a:ext cx="425116" cy="584775"/>
          </a:xfrm>
          <a:prstGeom prst="rect">
            <a:avLst/>
          </a:prstGeom>
          <a:noFill/>
        </p:spPr>
        <p:txBody>
          <a:bodyPr wrap="none" rtlCol="0">
            <a:spAutoFit/>
          </a:bodyPr>
          <a:lstStyle/>
          <a:p>
            <a:r>
              <a:rPr lang="de-DE" sz="3200" dirty="0" smtClean="0">
                <a:solidFill>
                  <a:srgbClr val="FF0000"/>
                </a:solidFill>
              </a:rPr>
              <a:t>+</a:t>
            </a:r>
            <a:endParaRPr lang="de-DE" sz="3200" dirty="0">
              <a:solidFill>
                <a:srgbClr val="FF0000"/>
              </a:solidFill>
            </a:endParaRPr>
          </a:p>
        </p:txBody>
      </p:sp>
      <p:pic>
        <p:nvPicPr>
          <p:cNvPr id="8"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24739" y="4695612"/>
            <a:ext cx="1485651" cy="1080000"/>
          </a:xfrm>
          <a:prstGeom prst="rect">
            <a:avLst/>
          </a:prstGeom>
          <a:blipFill dpi="0" rotWithShape="0">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9"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22274" y="4302264"/>
            <a:ext cx="3140075" cy="2298520"/>
          </a:xfrm>
          <a:prstGeom prst="rect">
            <a:avLst/>
          </a:prstGeom>
          <a:blipFill dpi="0" rotWithShape="0">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865761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282575" y="828674"/>
            <a:ext cx="8520113" cy="5590979"/>
          </a:xfrm>
        </p:spPr>
        <p:txBody>
          <a:bodyPr/>
          <a:lstStyle/>
          <a:p>
            <a:pPr eaLnBrk="1" hangingPunct="1">
              <a:defRPr/>
            </a:pPr>
            <a:r>
              <a:rPr lang="en-US" dirty="0" smtClean="0"/>
              <a:t>Radiation detectors (inside of cryostat):</a:t>
            </a:r>
          </a:p>
          <a:p>
            <a:pPr lvl="1" eaLnBrk="1" hangingPunct="1">
              <a:defRPr/>
            </a:pPr>
            <a:r>
              <a:rPr lang="en-US" dirty="0" smtClean="0">
                <a:solidFill>
                  <a:schemeClr val="accent6"/>
                </a:solidFill>
              </a:rPr>
              <a:t>Photo Diode usable for x-rays </a:t>
            </a:r>
            <a:r>
              <a:rPr lang="en-US" dirty="0"/>
              <a:t>(</a:t>
            </a:r>
            <a:r>
              <a:rPr lang="en-US" dirty="0" smtClean="0"/>
              <a:t>Hamamatsu)</a:t>
            </a:r>
            <a:br>
              <a:rPr lang="en-US" dirty="0" smtClean="0"/>
            </a:br>
            <a:r>
              <a:rPr lang="en-US" dirty="0" smtClean="0"/>
              <a:t>used in liquid He; typically in the T-mapping set-up</a:t>
            </a:r>
            <a:br>
              <a:rPr lang="en-US" dirty="0" smtClean="0"/>
            </a:br>
            <a:r>
              <a:rPr lang="en-US" dirty="0" smtClean="0"/>
              <a:t>at and close to the irises</a:t>
            </a:r>
            <a:br>
              <a:rPr lang="en-US" dirty="0" smtClean="0"/>
            </a:br>
            <a:r>
              <a:rPr lang="en-US" dirty="0" smtClean="0"/>
              <a:t>(example later)</a:t>
            </a:r>
          </a:p>
          <a:p>
            <a:pPr lvl="1" eaLnBrk="1" hangingPunct="1">
              <a:defRPr/>
            </a:pPr>
            <a:endParaRPr lang="en-US" dirty="0"/>
          </a:p>
          <a:p>
            <a:pPr marL="444500" lvl="1" indent="0" eaLnBrk="1" hangingPunct="1">
              <a:buNone/>
              <a:defRPr/>
            </a:pPr>
            <a:r>
              <a:rPr lang="en-US" dirty="0" smtClean="0"/>
              <a:t>Current vs. gradient for</a:t>
            </a:r>
            <a:br>
              <a:rPr lang="en-US" dirty="0" smtClean="0"/>
            </a:br>
            <a:r>
              <a:rPr lang="en-US" dirty="0" smtClean="0"/>
              <a:t>54 photo diodes of a </a:t>
            </a:r>
            <a:br>
              <a:rPr lang="en-US" dirty="0" smtClean="0"/>
            </a:br>
            <a:r>
              <a:rPr lang="en-US" dirty="0" smtClean="0"/>
              <a:t>3 GHz nine-cell set-up</a:t>
            </a:r>
          </a:p>
          <a:p>
            <a:pPr lvl="1" eaLnBrk="1" hangingPunct="1">
              <a:defRPr/>
            </a:pPr>
            <a:endParaRPr lang="en-US" dirty="0"/>
          </a:p>
          <a:p>
            <a:pPr lvl="1" eaLnBrk="1" hangingPunct="1">
              <a:defRPr/>
            </a:pPr>
            <a:endParaRPr lang="en-US" dirty="0" smtClean="0"/>
          </a:p>
          <a:p>
            <a:pPr lvl="1" eaLnBrk="1" hangingPunct="1">
              <a:defRPr/>
            </a:pPr>
            <a:endParaRPr lang="en-US" dirty="0" smtClean="0"/>
          </a:p>
          <a:p>
            <a:pPr lvl="1" eaLnBrk="1" hangingPunct="1">
              <a:defRPr/>
            </a:pPr>
            <a:endParaRPr lang="en-US" dirty="0" smtClean="0"/>
          </a:p>
          <a:p>
            <a:pPr lvl="1" eaLnBrk="1" hangingPunct="1">
              <a:defRPr/>
            </a:pPr>
            <a:r>
              <a:rPr lang="en-US" dirty="0" smtClean="0">
                <a:solidFill>
                  <a:schemeClr val="accent6"/>
                </a:solidFill>
              </a:rPr>
              <a:t>X-ray (medical) films</a:t>
            </a:r>
            <a:endParaRPr lang="en-US" dirty="0"/>
          </a:p>
        </p:txBody>
      </p:sp>
      <p:sp>
        <p:nvSpPr>
          <p:cNvPr id="28676" name="Rectangle 2"/>
          <p:cNvSpPr>
            <a:spLocks noGrp="1" noChangeArrowheads="1"/>
          </p:cNvSpPr>
          <p:nvPr>
            <p:ph type="title"/>
          </p:nvPr>
        </p:nvSpPr>
        <p:spPr/>
        <p:txBody>
          <a:bodyPr/>
          <a:lstStyle/>
          <a:p>
            <a:pPr eaLnBrk="1" hangingPunct="1"/>
            <a:r>
              <a:rPr lang="en-US" dirty="0" smtClean="0"/>
              <a:t>X-ray detection inside the cryostat</a:t>
            </a:r>
          </a:p>
        </p:txBody>
      </p:sp>
      <p:pic>
        <p:nvPicPr>
          <p:cNvPr id="10" name="Picture 14"/>
          <p:cNvPicPr>
            <a:picLocks noChangeAspect="1"/>
          </p:cNvPicPr>
          <p:nvPr/>
        </p:nvPicPr>
        <p:blipFill>
          <a:blip r:embed="rId2"/>
          <a:stretch>
            <a:fillRect/>
          </a:stretch>
        </p:blipFill>
        <p:spPr>
          <a:xfrm>
            <a:off x="6476999" y="934905"/>
            <a:ext cx="1638301" cy="1320933"/>
          </a:xfrm>
          <a:prstGeom prst="rect">
            <a:avLst/>
          </a:prstGeom>
        </p:spPr>
      </p:pic>
      <p:grpSp>
        <p:nvGrpSpPr>
          <p:cNvPr id="29" name="Group 28"/>
          <p:cNvGrpSpPr/>
          <p:nvPr/>
        </p:nvGrpSpPr>
        <p:grpSpPr>
          <a:xfrm>
            <a:off x="3553465" y="2399699"/>
            <a:ext cx="4500000" cy="2999175"/>
            <a:chOff x="3837773" y="2299807"/>
            <a:chExt cx="4500000" cy="2999175"/>
          </a:xfrm>
        </p:grpSpPr>
        <p:pic>
          <p:nvPicPr>
            <p:cNvPr id="2"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7773" y="2299807"/>
              <a:ext cx="4500000" cy="2229400"/>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01793" y="4545877"/>
              <a:ext cx="3935980" cy="753105"/>
            </a:xfrm>
            <a:prstGeom prst="rect">
              <a:avLst/>
            </a:prstGeom>
          </p:spPr>
        </p:pic>
        <p:cxnSp>
          <p:nvCxnSpPr>
            <p:cNvPr id="5" name="Straight Arrow Connector 4"/>
            <p:cNvCxnSpPr/>
            <p:nvPr/>
          </p:nvCxnSpPr>
          <p:spPr bwMode="auto">
            <a:xfrm flipH="1" flipV="1">
              <a:off x="4541264" y="4349163"/>
              <a:ext cx="46104" cy="414938"/>
            </a:xfrm>
            <a:prstGeom prst="straightConnector1">
              <a:avLst/>
            </a:prstGeom>
            <a:solidFill>
              <a:schemeClr val="accent1"/>
            </a:solidFill>
            <a:ln w="25400" cap="flat" cmpd="sng" algn="ctr">
              <a:solidFill>
                <a:schemeClr val="accent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Straight Arrow Connector 13"/>
            <p:cNvCxnSpPr/>
            <p:nvPr/>
          </p:nvCxnSpPr>
          <p:spPr bwMode="auto">
            <a:xfrm flipH="1" flipV="1">
              <a:off x="4901773" y="4349163"/>
              <a:ext cx="76200" cy="414938"/>
            </a:xfrm>
            <a:prstGeom prst="straightConnector1">
              <a:avLst/>
            </a:prstGeom>
            <a:solidFill>
              <a:schemeClr val="accent1"/>
            </a:solidFill>
            <a:ln w="25400" cap="flat" cmpd="sng" algn="ctr">
              <a:solidFill>
                <a:schemeClr val="accent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Straight Arrow Connector 16"/>
            <p:cNvCxnSpPr/>
            <p:nvPr/>
          </p:nvCxnSpPr>
          <p:spPr bwMode="auto">
            <a:xfrm flipH="1" flipV="1">
              <a:off x="5307747" y="4349163"/>
              <a:ext cx="76200" cy="414938"/>
            </a:xfrm>
            <a:prstGeom prst="straightConnector1">
              <a:avLst/>
            </a:prstGeom>
            <a:solidFill>
              <a:schemeClr val="accent1"/>
            </a:solidFill>
            <a:ln w="25400" cap="flat" cmpd="sng" algn="ctr">
              <a:solidFill>
                <a:schemeClr val="accent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 name="Straight Arrow Connector 17"/>
            <p:cNvCxnSpPr/>
            <p:nvPr/>
          </p:nvCxnSpPr>
          <p:spPr bwMode="auto">
            <a:xfrm flipH="1" flipV="1">
              <a:off x="5707316" y="4349163"/>
              <a:ext cx="76200" cy="414938"/>
            </a:xfrm>
            <a:prstGeom prst="straightConnector1">
              <a:avLst/>
            </a:prstGeom>
            <a:solidFill>
              <a:schemeClr val="accent1"/>
            </a:solidFill>
            <a:ln w="25400" cap="flat" cmpd="sng" algn="ctr">
              <a:solidFill>
                <a:schemeClr val="accent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 name="Straight Arrow Connector 18"/>
            <p:cNvCxnSpPr/>
            <p:nvPr/>
          </p:nvCxnSpPr>
          <p:spPr bwMode="auto">
            <a:xfrm flipH="1" flipV="1">
              <a:off x="6131316" y="4347882"/>
              <a:ext cx="38100" cy="414938"/>
            </a:xfrm>
            <a:prstGeom prst="straightConnector1">
              <a:avLst/>
            </a:prstGeom>
            <a:solidFill>
              <a:schemeClr val="accent1"/>
            </a:solidFill>
            <a:ln w="25400" cap="flat" cmpd="sng" algn="ctr">
              <a:solidFill>
                <a:schemeClr val="accent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Straight Arrow Connector 19"/>
            <p:cNvCxnSpPr/>
            <p:nvPr/>
          </p:nvCxnSpPr>
          <p:spPr bwMode="auto">
            <a:xfrm flipH="1" flipV="1">
              <a:off x="6522783" y="4349163"/>
              <a:ext cx="50711" cy="414938"/>
            </a:xfrm>
            <a:prstGeom prst="straightConnector1">
              <a:avLst/>
            </a:prstGeom>
            <a:solidFill>
              <a:schemeClr val="accent1"/>
            </a:solidFill>
            <a:ln w="25400" cap="flat" cmpd="sng" algn="ctr">
              <a:solidFill>
                <a:schemeClr val="accent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 name="Straight Arrow Connector 22"/>
            <p:cNvCxnSpPr/>
            <p:nvPr/>
          </p:nvCxnSpPr>
          <p:spPr bwMode="auto">
            <a:xfrm flipH="1" flipV="1">
              <a:off x="6913388" y="4347882"/>
              <a:ext cx="50711" cy="414938"/>
            </a:xfrm>
            <a:prstGeom prst="straightConnector1">
              <a:avLst/>
            </a:prstGeom>
            <a:solidFill>
              <a:schemeClr val="accent1"/>
            </a:solidFill>
            <a:ln w="25400" cap="flat" cmpd="sng" algn="ctr">
              <a:solidFill>
                <a:schemeClr val="accent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 name="Straight Arrow Connector 23"/>
            <p:cNvCxnSpPr/>
            <p:nvPr/>
          </p:nvCxnSpPr>
          <p:spPr bwMode="auto">
            <a:xfrm flipH="1" flipV="1">
              <a:off x="7355628" y="4349163"/>
              <a:ext cx="1" cy="414938"/>
            </a:xfrm>
            <a:prstGeom prst="straightConnector1">
              <a:avLst/>
            </a:prstGeom>
            <a:solidFill>
              <a:schemeClr val="accent1"/>
            </a:solidFill>
            <a:ln w="25400" cap="flat" cmpd="sng" algn="ctr">
              <a:solidFill>
                <a:schemeClr val="accent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6" name="Straight Arrow Connector 25"/>
            <p:cNvCxnSpPr/>
            <p:nvPr/>
          </p:nvCxnSpPr>
          <p:spPr bwMode="auto">
            <a:xfrm flipV="1">
              <a:off x="7746238" y="4349163"/>
              <a:ext cx="60740" cy="413660"/>
            </a:xfrm>
            <a:prstGeom prst="straightConnector1">
              <a:avLst/>
            </a:prstGeom>
            <a:solidFill>
              <a:schemeClr val="accent1"/>
            </a:solidFill>
            <a:ln w="25400" cap="flat" cmpd="sng" algn="ctr">
              <a:solidFill>
                <a:schemeClr val="accent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 name="Straight Arrow Connector 30"/>
            <p:cNvCxnSpPr/>
            <p:nvPr/>
          </p:nvCxnSpPr>
          <p:spPr bwMode="auto">
            <a:xfrm flipV="1">
              <a:off x="8145121" y="4350441"/>
              <a:ext cx="60740" cy="413660"/>
            </a:xfrm>
            <a:prstGeom prst="straightConnector1">
              <a:avLst/>
            </a:prstGeom>
            <a:solidFill>
              <a:schemeClr val="accent1"/>
            </a:solidFill>
            <a:ln w="25400" cap="flat" cmpd="sng" algn="ctr">
              <a:solidFill>
                <a:schemeClr val="accent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Tree>
    <p:extLst>
      <p:ext uri="{BB962C8B-B14F-4D97-AF65-F5344CB8AC3E}">
        <p14:creationId xmlns:p14="http://schemas.microsoft.com/office/powerpoint/2010/main" val="353424611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282575" y="783772"/>
            <a:ext cx="8520113" cy="5635882"/>
          </a:xfrm>
        </p:spPr>
        <p:txBody>
          <a:bodyPr/>
          <a:lstStyle/>
          <a:p>
            <a:pPr eaLnBrk="1" hangingPunct="1">
              <a:defRPr/>
            </a:pPr>
            <a:r>
              <a:rPr lang="en-US" dirty="0" smtClean="0"/>
              <a:t>Vertical </a:t>
            </a:r>
            <a:r>
              <a:rPr lang="en-US" dirty="0" err="1" smtClean="0"/>
              <a:t>cw</a:t>
            </a:r>
            <a:r>
              <a:rPr lang="en-US" dirty="0" smtClean="0"/>
              <a:t> test: </a:t>
            </a:r>
            <a:br>
              <a:rPr lang="en-US" dirty="0" smtClean="0"/>
            </a:br>
            <a:r>
              <a:rPr lang="en-US" dirty="0" smtClean="0"/>
              <a:t>	=&gt; </a:t>
            </a:r>
            <a:r>
              <a:rPr lang="en-US" dirty="0" smtClean="0">
                <a:solidFill>
                  <a:schemeClr val="accent6"/>
                </a:solidFill>
              </a:rPr>
              <a:t>Pick-up antenna can be used for e</a:t>
            </a:r>
            <a:r>
              <a:rPr lang="en-US" baseline="30000" dirty="0" smtClean="0">
                <a:solidFill>
                  <a:schemeClr val="accent6"/>
                </a:solidFill>
              </a:rPr>
              <a:t>-</a:t>
            </a:r>
            <a:r>
              <a:rPr lang="en-US" dirty="0" smtClean="0">
                <a:solidFill>
                  <a:schemeClr val="accent6"/>
                </a:solidFill>
              </a:rPr>
              <a:t> - detection</a:t>
            </a:r>
            <a:r>
              <a:rPr lang="en-US" dirty="0" smtClean="0"/>
              <a:t/>
            </a:r>
            <a:br>
              <a:rPr lang="en-US" dirty="0" smtClean="0"/>
            </a:br>
            <a:r>
              <a:rPr lang="en-US" dirty="0" smtClean="0"/>
              <a:t>	=&gt; Separation of RF – and DC signal</a:t>
            </a:r>
            <a:br>
              <a:rPr lang="en-US" dirty="0" smtClean="0"/>
            </a:br>
            <a:r>
              <a:rPr lang="en-US" dirty="0" smtClean="0"/>
              <a:t>	=&gt; Direct current measurement with electrometer</a:t>
            </a:r>
            <a:br>
              <a:rPr lang="en-US" dirty="0" smtClean="0"/>
            </a:br>
            <a:endParaRPr lang="en-US" dirty="0" smtClean="0"/>
          </a:p>
          <a:p>
            <a:pPr eaLnBrk="1" hangingPunct="1">
              <a:defRPr/>
            </a:pPr>
            <a:r>
              <a:rPr lang="en-US" dirty="0" smtClean="0">
                <a:solidFill>
                  <a:schemeClr val="accent6"/>
                </a:solidFill>
              </a:rPr>
              <a:t>Compton diode</a:t>
            </a:r>
            <a:br>
              <a:rPr lang="en-US" dirty="0" smtClean="0">
                <a:solidFill>
                  <a:schemeClr val="accent6"/>
                </a:solidFill>
              </a:rPr>
            </a:br>
            <a:r>
              <a:rPr lang="en-US" dirty="0" smtClean="0">
                <a:solidFill>
                  <a:schemeClr val="accent6"/>
                </a:solidFill>
              </a:rPr>
              <a:t>or Faraday Cup</a:t>
            </a:r>
            <a:endParaRPr lang="en-US" dirty="0"/>
          </a:p>
          <a:p>
            <a:pPr eaLnBrk="1" hangingPunct="1">
              <a:defRPr/>
            </a:pPr>
            <a:endParaRPr lang="en-US" dirty="0" smtClean="0"/>
          </a:p>
          <a:p>
            <a:pPr eaLnBrk="1" hangingPunct="1">
              <a:defRPr/>
            </a:pPr>
            <a:endParaRPr lang="en-US" dirty="0" smtClean="0"/>
          </a:p>
        </p:txBody>
      </p:sp>
      <p:sp>
        <p:nvSpPr>
          <p:cNvPr id="28676" name="Rectangle 2"/>
          <p:cNvSpPr>
            <a:spLocks noGrp="1" noChangeArrowheads="1"/>
          </p:cNvSpPr>
          <p:nvPr>
            <p:ph type="title"/>
          </p:nvPr>
        </p:nvSpPr>
        <p:spPr/>
        <p:txBody>
          <a:bodyPr/>
          <a:lstStyle/>
          <a:p>
            <a:pPr eaLnBrk="1" hangingPunct="1"/>
            <a:r>
              <a:rPr lang="en-US" dirty="0" smtClean="0"/>
              <a:t>Electron / dark current detection (only 2 examples)</a:t>
            </a:r>
          </a:p>
        </p:txBody>
      </p:sp>
      <p:pic>
        <p:nvPicPr>
          <p:cNvPr id="337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58891" y="2314503"/>
            <a:ext cx="6649526" cy="4543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9073177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Grp="1" noChangeArrowheads="1"/>
          </p:cNvSpPr>
          <p:nvPr>
            <p:ph type="body" idx="1"/>
          </p:nvPr>
        </p:nvSpPr>
        <p:spPr>
          <a:xfrm>
            <a:off x="282575" y="844550"/>
            <a:ext cx="8520113" cy="5486400"/>
          </a:xfrm>
        </p:spPr>
        <p:txBody>
          <a:bodyPr/>
          <a:lstStyle/>
          <a:p>
            <a:r>
              <a:rPr lang="en-US" b="1" dirty="0" smtClean="0">
                <a:solidFill>
                  <a:schemeClr val="bg1">
                    <a:lumMod val="85000"/>
                  </a:schemeClr>
                </a:solidFill>
              </a:rPr>
              <a:t>Some personal remarks</a:t>
            </a:r>
            <a:endParaRPr lang="en-US" dirty="0" smtClean="0">
              <a:solidFill>
                <a:schemeClr val="bg1">
                  <a:lumMod val="85000"/>
                </a:schemeClr>
              </a:solidFill>
            </a:endParaRPr>
          </a:p>
          <a:p>
            <a:r>
              <a:rPr lang="en-US" b="1" dirty="0" smtClean="0">
                <a:solidFill>
                  <a:schemeClr val="bg1">
                    <a:lumMod val="85000"/>
                  </a:schemeClr>
                </a:solidFill>
              </a:rPr>
              <a:t>Vertical test (Set-up + Procedure) </a:t>
            </a:r>
          </a:p>
          <a:p>
            <a:r>
              <a:rPr lang="en-US" b="1" dirty="0" smtClean="0">
                <a:solidFill>
                  <a:schemeClr val="bg1">
                    <a:lumMod val="85000"/>
                  </a:schemeClr>
                </a:solidFill>
              </a:rPr>
              <a:t>Temperature mapping</a:t>
            </a:r>
          </a:p>
          <a:p>
            <a:r>
              <a:rPr lang="en-US" b="1" dirty="0" smtClean="0">
                <a:solidFill>
                  <a:schemeClr val="bg1">
                    <a:lumMod val="85000"/>
                  </a:schemeClr>
                </a:solidFill>
              </a:rPr>
              <a:t>Second Sound</a:t>
            </a:r>
          </a:p>
          <a:p>
            <a:r>
              <a:rPr lang="en-US" b="1" dirty="0" smtClean="0">
                <a:solidFill>
                  <a:schemeClr val="bg1">
                    <a:lumMod val="85000"/>
                  </a:schemeClr>
                </a:solidFill>
              </a:rPr>
              <a:t>Radiation + dark current measurement</a:t>
            </a:r>
          </a:p>
          <a:p>
            <a:r>
              <a:rPr lang="en-US" b="1" dirty="0">
                <a:solidFill>
                  <a:srgbClr val="7030A0"/>
                </a:solidFill>
              </a:rPr>
              <a:t>Interpretation of RF signals </a:t>
            </a:r>
            <a:endParaRPr lang="en-US" b="1" dirty="0" smtClean="0">
              <a:solidFill>
                <a:srgbClr val="7030A0"/>
              </a:solidFill>
            </a:endParaRPr>
          </a:p>
          <a:p>
            <a:r>
              <a:rPr lang="en-US" b="1" dirty="0" smtClean="0">
                <a:solidFill>
                  <a:schemeClr val="bg1">
                    <a:lumMod val="85000"/>
                  </a:schemeClr>
                </a:solidFill>
              </a:rPr>
              <a:t>Identification of Quench, Field emission, </a:t>
            </a:r>
            <a:r>
              <a:rPr lang="en-US" b="1" dirty="0" err="1" smtClean="0">
                <a:solidFill>
                  <a:schemeClr val="bg1">
                    <a:lumMod val="85000"/>
                  </a:schemeClr>
                </a:solidFill>
              </a:rPr>
              <a:t>Multipacting</a:t>
            </a:r>
            <a:endParaRPr lang="en-US" b="1" dirty="0" smtClean="0">
              <a:solidFill>
                <a:schemeClr val="bg1">
                  <a:lumMod val="85000"/>
                </a:schemeClr>
              </a:solidFill>
            </a:endParaRPr>
          </a:p>
          <a:p>
            <a:r>
              <a:rPr lang="en-US" b="1" dirty="0" smtClean="0">
                <a:solidFill>
                  <a:schemeClr val="bg1">
                    <a:lumMod val="85000"/>
                  </a:schemeClr>
                </a:solidFill>
              </a:rPr>
              <a:t>Processing</a:t>
            </a:r>
          </a:p>
          <a:p>
            <a:r>
              <a:rPr lang="en-US" b="1" dirty="0" err="1" smtClean="0">
                <a:solidFill>
                  <a:schemeClr val="bg1">
                    <a:lumMod val="85000"/>
                  </a:schemeClr>
                </a:solidFill>
              </a:rPr>
              <a:t>Cryomodule</a:t>
            </a:r>
            <a:r>
              <a:rPr lang="en-US" b="1" dirty="0" smtClean="0">
                <a:solidFill>
                  <a:schemeClr val="bg1">
                    <a:lumMod val="85000"/>
                  </a:schemeClr>
                </a:solidFill>
              </a:rPr>
              <a:t> </a:t>
            </a:r>
            <a:r>
              <a:rPr lang="en-US" b="1" dirty="0">
                <a:solidFill>
                  <a:schemeClr val="bg1">
                    <a:lumMod val="85000"/>
                  </a:schemeClr>
                </a:solidFill>
              </a:rPr>
              <a:t>testing</a:t>
            </a:r>
          </a:p>
          <a:p>
            <a:endParaRPr lang="en-US" dirty="0" smtClean="0"/>
          </a:p>
          <a:p>
            <a:endParaRPr lang="en-US" b="1" dirty="0" smtClean="0">
              <a:solidFill>
                <a:srgbClr val="7030A0"/>
              </a:solidFill>
            </a:endParaRPr>
          </a:p>
        </p:txBody>
      </p:sp>
      <p:sp>
        <p:nvSpPr>
          <p:cNvPr id="15363" name="Rectangle 2"/>
          <p:cNvSpPr>
            <a:spLocks noGrp="1" noChangeArrowheads="1"/>
          </p:cNvSpPr>
          <p:nvPr>
            <p:ph type="title"/>
          </p:nvPr>
        </p:nvSpPr>
        <p:spPr>
          <a:xfrm>
            <a:off x="127000" y="103188"/>
            <a:ext cx="8877300" cy="544512"/>
          </a:xfrm>
        </p:spPr>
        <p:txBody>
          <a:bodyPr/>
          <a:lstStyle/>
          <a:p>
            <a:pPr eaLnBrk="1" hangingPunct="1"/>
            <a:r>
              <a:rPr lang="de-DE" dirty="0" smtClean="0"/>
              <a:t>Outline</a:t>
            </a:r>
            <a:endParaRPr lang="en-GB" dirty="0" smtClean="0"/>
          </a:p>
        </p:txBody>
      </p:sp>
    </p:spTree>
    <p:extLst>
      <p:ext uri="{BB962C8B-B14F-4D97-AF65-F5344CB8AC3E}">
        <p14:creationId xmlns:p14="http://schemas.microsoft.com/office/powerpoint/2010/main" val="257040506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282575" y="828674"/>
            <a:ext cx="8701169" cy="5590979"/>
          </a:xfrm>
        </p:spPr>
        <p:txBody>
          <a:bodyPr/>
          <a:lstStyle/>
          <a:p>
            <a:r>
              <a:rPr lang="en-US" b="1" dirty="0" smtClean="0">
                <a:solidFill>
                  <a:schemeClr val="accent6"/>
                </a:solidFill>
              </a:rPr>
              <a:t>Cavity limiting phenomena show typical RF signals </a:t>
            </a:r>
            <a:br>
              <a:rPr lang="en-US" b="1" dirty="0" smtClean="0">
                <a:solidFill>
                  <a:schemeClr val="accent6"/>
                </a:solidFill>
              </a:rPr>
            </a:br>
            <a:r>
              <a:rPr lang="en-US" dirty="0" smtClean="0"/>
              <a:t>(“</a:t>
            </a:r>
            <a:r>
              <a:rPr lang="en-US" dirty="0"/>
              <a:t>Diagnostics Methods of Superconducting </a:t>
            </a:r>
            <a:r>
              <a:rPr lang="en-US" dirty="0" smtClean="0"/>
              <a:t>Cavities and </a:t>
            </a:r>
            <a:r>
              <a:rPr lang="en-US" dirty="0"/>
              <a:t>Identification of Phenomena”, </a:t>
            </a:r>
            <a:r>
              <a:rPr lang="en-US" dirty="0" smtClean="0"/>
              <a:t>H. </a:t>
            </a:r>
            <a:r>
              <a:rPr lang="en-US" dirty="0" err="1" smtClean="0"/>
              <a:t>Piel</a:t>
            </a:r>
            <a:r>
              <a:rPr lang="en-US" dirty="0" smtClean="0"/>
              <a:t>, SRF workshop 1980) </a:t>
            </a:r>
          </a:p>
          <a:p>
            <a:pPr eaLnBrk="1" hangingPunct="1">
              <a:defRPr/>
            </a:pPr>
            <a:endParaRPr lang="en-US" dirty="0" smtClean="0"/>
          </a:p>
          <a:p>
            <a:pPr eaLnBrk="1" hangingPunct="1">
              <a:defRPr/>
            </a:pPr>
            <a:r>
              <a:rPr lang="en-US" dirty="0" smtClean="0"/>
              <a:t>1) Response </a:t>
            </a:r>
            <a:r>
              <a:rPr lang="en-US" dirty="0" smtClean="0">
                <a:solidFill>
                  <a:schemeClr val="accent6"/>
                </a:solidFill>
              </a:rPr>
              <a:t>without any limiting / degrading / ”special” effect</a:t>
            </a:r>
            <a:r>
              <a:rPr lang="en-US" dirty="0" smtClean="0"/>
              <a:t>:</a:t>
            </a:r>
            <a:endParaRPr lang="en-US" dirty="0"/>
          </a:p>
          <a:p>
            <a:pPr eaLnBrk="1" hangingPunct="1"/>
            <a:endParaRPr lang="en-US" dirty="0" smtClean="0"/>
          </a:p>
        </p:txBody>
      </p:sp>
      <p:sp>
        <p:nvSpPr>
          <p:cNvPr id="28676" name="Rectangle 2"/>
          <p:cNvSpPr>
            <a:spLocks noGrp="1" noChangeArrowheads="1"/>
          </p:cNvSpPr>
          <p:nvPr>
            <p:ph type="title"/>
          </p:nvPr>
        </p:nvSpPr>
        <p:spPr/>
        <p:txBody>
          <a:bodyPr/>
          <a:lstStyle/>
          <a:p>
            <a:pPr eaLnBrk="1" hangingPunct="1"/>
            <a:r>
              <a:rPr lang="de-DE" dirty="0" smtClean="0"/>
              <a:t>Interpretation </a:t>
            </a:r>
            <a:r>
              <a:rPr lang="de-DE" dirty="0" err="1" smtClean="0"/>
              <a:t>of</a:t>
            </a:r>
            <a:r>
              <a:rPr lang="de-DE" dirty="0" smtClean="0"/>
              <a:t> RF </a:t>
            </a:r>
            <a:r>
              <a:rPr lang="de-DE" dirty="0" err="1" smtClean="0"/>
              <a:t>signals</a:t>
            </a:r>
            <a:endParaRPr lang="en-GB" dirty="0" smtClean="0"/>
          </a:p>
        </p:txBody>
      </p:sp>
      <p:grpSp>
        <p:nvGrpSpPr>
          <p:cNvPr id="3" name="Gruppieren 2"/>
          <p:cNvGrpSpPr/>
          <p:nvPr/>
        </p:nvGrpSpPr>
        <p:grpSpPr>
          <a:xfrm>
            <a:off x="1049831" y="3612567"/>
            <a:ext cx="6708282" cy="1514475"/>
            <a:chOff x="1049831" y="2549201"/>
            <a:chExt cx="6708282" cy="1514475"/>
          </a:xfrm>
        </p:grpSpPr>
        <p:pic>
          <p:nvPicPr>
            <p:cNvPr id="358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5888" y="2549201"/>
              <a:ext cx="6372225" cy="151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feld 1"/>
            <p:cNvSpPr txBox="1"/>
            <p:nvPr/>
          </p:nvSpPr>
          <p:spPr>
            <a:xfrm>
              <a:off x="1049831" y="2705898"/>
              <a:ext cx="426720" cy="338554"/>
            </a:xfrm>
            <a:prstGeom prst="rect">
              <a:avLst/>
            </a:prstGeom>
            <a:noFill/>
          </p:spPr>
          <p:txBody>
            <a:bodyPr wrap="none" rtlCol="0">
              <a:spAutoFit/>
            </a:bodyPr>
            <a:lstStyle/>
            <a:p>
              <a:r>
                <a:rPr lang="de-DE" dirty="0" smtClean="0"/>
                <a:t>P</a:t>
              </a:r>
              <a:r>
                <a:rPr lang="de-DE" baseline="-25000" dirty="0" smtClean="0"/>
                <a:t>in</a:t>
              </a:r>
              <a:endParaRPr lang="de-DE" dirty="0"/>
            </a:p>
          </p:txBody>
        </p:sp>
        <p:sp>
          <p:nvSpPr>
            <p:cNvPr id="6" name="Textfeld 5"/>
            <p:cNvSpPr txBox="1"/>
            <p:nvPr/>
          </p:nvSpPr>
          <p:spPr>
            <a:xfrm>
              <a:off x="3135710" y="2715730"/>
              <a:ext cx="479618" cy="338554"/>
            </a:xfrm>
            <a:prstGeom prst="rect">
              <a:avLst/>
            </a:prstGeom>
            <a:noFill/>
          </p:spPr>
          <p:txBody>
            <a:bodyPr wrap="none" rtlCol="0">
              <a:spAutoFit/>
            </a:bodyPr>
            <a:lstStyle/>
            <a:p>
              <a:r>
                <a:rPr lang="de-DE" dirty="0" err="1" smtClean="0"/>
                <a:t>P</a:t>
              </a:r>
              <a:r>
                <a:rPr lang="de-DE" baseline="-25000" dirty="0" err="1" smtClean="0"/>
                <a:t>ref</a:t>
              </a:r>
              <a:endParaRPr lang="de-DE" dirty="0"/>
            </a:p>
          </p:txBody>
        </p:sp>
        <p:sp>
          <p:nvSpPr>
            <p:cNvPr id="7" name="Textfeld 6"/>
            <p:cNvSpPr txBox="1"/>
            <p:nvPr/>
          </p:nvSpPr>
          <p:spPr>
            <a:xfrm>
              <a:off x="5074761" y="2746392"/>
              <a:ext cx="623889" cy="338554"/>
            </a:xfrm>
            <a:prstGeom prst="rect">
              <a:avLst/>
            </a:prstGeom>
            <a:noFill/>
          </p:spPr>
          <p:txBody>
            <a:bodyPr wrap="none" rtlCol="0">
              <a:spAutoFit/>
            </a:bodyPr>
            <a:lstStyle/>
            <a:p>
              <a:r>
                <a:rPr lang="de-DE" dirty="0" err="1" smtClean="0"/>
                <a:t>P</a:t>
              </a:r>
              <a:r>
                <a:rPr lang="de-DE" baseline="-25000" dirty="0" err="1" smtClean="0"/>
                <a:t>trans</a:t>
              </a:r>
              <a:endParaRPr lang="de-DE" dirty="0"/>
            </a:p>
          </p:txBody>
        </p:sp>
      </p:grpSp>
    </p:spTree>
    <p:extLst>
      <p:ext uri="{BB962C8B-B14F-4D97-AF65-F5344CB8AC3E}">
        <p14:creationId xmlns:p14="http://schemas.microsoft.com/office/powerpoint/2010/main" val="319727770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282575" y="828674"/>
            <a:ext cx="8701169" cy="5590979"/>
          </a:xfrm>
        </p:spPr>
        <p:txBody>
          <a:bodyPr/>
          <a:lstStyle/>
          <a:p>
            <a:pPr eaLnBrk="1" hangingPunct="1">
              <a:defRPr/>
            </a:pPr>
            <a:r>
              <a:rPr lang="en-US" dirty="0" smtClean="0"/>
              <a:t>2) Additional losses appear during the built-up time of the field</a:t>
            </a:r>
          </a:p>
          <a:p>
            <a:pPr marL="0" indent="0" eaLnBrk="1" hangingPunct="1">
              <a:buNone/>
              <a:defRPr/>
            </a:pPr>
            <a:r>
              <a:rPr lang="en-US" dirty="0" smtClean="0"/>
              <a:t>=&gt; </a:t>
            </a:r>
            <a:r>
              <a:rPr lang="en-US" b="1" dirty="0" smtClean="0">
                <a:solidFill>
                  <a:schemeClr val="accent6"/>
                </a:solidFill>
              </a:rPr>
              <a:t>something is warming up!</a:t>
            </a:r>
          </a:p>
          <a:p>
            <a:pPr lvl="1" eaLnBrk="1" hangingPunct="1">
              <a:defRPr/>
            </a:pPr>
            <a:r>
              <a:rPr lang="en-US" dirty="0" smtClean="0"/>
              <a:t>Weak-spot in the cavity</a:t>
            </a:r>
          </a:p>
          <a:p>
            <a:pPr lvl="1" eaLnBrk="1" hangingPunct="1">
              <a:defRPr/>
            </a:pPr>
            <a:r>
              <a:rPr lang="en-US" dirty="0" smtClean="0"/>
              <a:t>Heating in couplers, antennas </a:t>
            </a:r>
          </a:p>
          <a:p>
            <a:pPr lvl="1" eaLnBrk="1" hangingPunct="1">
              <a:defRPr/>
            </a:pPr>
            <a:endParaRPr lang="en-US" dirty="0"/>
          </a:p>
          <a:p>
            <a:pPr lvl="1" eaLnBrk="1" hangingPunct="1">
              <a:defRPr/>
            </a:pPr>
            <a:endParaRPr lang="en-US" dirty="0" smtClean="0"/>
          </a:p>
          <a:p>
            <a:pPr lvl="1" eaLnBrk="1" hangingPunct="1">
              <a:defRPr/>
            </a:pPr>
            <a:endParaRPr lang="en-US" dirty="0"/>
          </a:p>
          <a:p>
            <a:pPr lvl="1" eaLnBrk="1" hangingPunct="1">
              <a:defRPr/>
            </a:pPr>
            <a:endParaRPr lang="en-US" dirty="0" smtClean="0"/>
          </a:p>
          <a:p>
            <a:pPr lvl="1" eaLnBrk="1" hangingPunct="1">
              <a:defRPr/>
            </a:pPr>
            <a:endParaRPr lang="en-US" dirty="0" smtClean="0"/>
          </a:p>
          <a:p>
            <a:pPr eaLnBrk="1" hangingPunct="1"/>
            <a:r>
              <a:rPr lang="en-US" dirty="0" smtClean="0"/>
              <a:t>3) Sudden changes in the power relation appearing like a Q-switch (within one </a:t>
            </a:r>
            <a:r>
              <a:rPr lang="en-US" dirty="0" err="1" smtClean="0"/>
              <a:t>rf</a:t>
            </a:r>
            <a:r>
              <a:rPr lang="en-US" dirty="0" smtClean="0"/>
              <a:t> point or increasing the power to the next point)</a:t>
            </a:r>
          </a:p>
          <a:p>
            <a:pPr marL="0" indent="0" eaLnBrk="1" hangingPunct="1">
              <a:buNone/>
            </a:pPr>
            <a:r>
              <a:rPr lang="en-US" dirty="0" smtClean="0"/>
              <a:t>=&gt; Maybe a </a:t>
            </a:r>
            <a:r>
              <a:rPr lang="en-US" dirty="0" smtClean="0">
                <a:solidFill>
                  <a:schemeClr val="accent6"/>
                </a:solidFill>
              </a:rPr>
              <a:t>breakdown</a:t>
            </a:r>
            <a:r>
              <a:rPr lang="en-US" dirty="0" smtClean="0"/>
              <a:t> in your power cable /connector by </a:t>
            </a:r>
            <a:r>
              <a:rPr lang="en-US" dirty="0" smtClean="0">
                <a:solidFill>
                  <a:schemeClr val="accent6"/>
                </a:solidFill>
              </a:rPr>
              <a:t>gas discharge</a:t>
            </a:r>
            <a:r>
              <a:rPr lang="en-US" dirty="0" smtClean="0"/>
              <a:t> in the low pressure helium (</a:t>
            </a:r>
            <a:r>
              <a:rPr lang="en-US" dirty="0" err="1" smtClean="0"/>
              <a:t>Paschen</a:t>
            </a:r>
            <a:r>
              <a:rPr lang="en-US" dirty="0" smtClean="0"/>
              <a:t> minimum is close)!</a:t>
            </a:r>
          </a:p>
        </p:txBody>
      </p:sp>
      <p:sp>
        <p:nvSpPr>
          <p:cNvPr id="28676" name="Rectangle 2"/>
          <p:cNvSpPr>
            <a:spLocks noGrp="1" noChangeArrowheads="1"/>
          </p:cNvSpPr>
          <p:nvPr>
            <p:ph type="title"/>
          </p:nvPr>
        </p:nvSpPr>
        <p:spPr/>
        <p:txBody>
          <a:bodyPr/>
          <a:lstStyle/>
          <a:p>
            <a:pPr eaLnBrk="1" hangingPunct="1"/>
            <a:r>
              <a:rPr lang="de-DE" dirty="0" smtClean="0"/>
              <a:t>Interpretation </a:t>
            </a:r>
            <a:r>
              <a:rPr lang="de-DE" dirty="0" err="1" smtClean="0"/>
              <a:t>of</a:t>
            </a:r>
            <a:r>
              <a:rPr lang="de-DE" dirty="0" smtClean="0"/>
              <a:t> RF </a:t>
            </a:r>
            <a:r>
              <a:rPr lang="de-DE" dirty="0" err="1" smtClean="0"/>
              <a:t>signals</a:t>
            </a:r>
            <a:r>
              <a:rPr lang="de-DE" dirty="0" smtClean="0"/>
              <a:t> II</a:t>
            </a:r>
            <a:endParaRPr lang="en-GB" dirty="0" smtClean="0"/>
          </a:p>
        </p:txBody>
      </p:sp>
      <p:grpSp>
        <p:nvGrpSpPr>
          <p:cNvPr id="4" name="Gruppieren 3"/>
          <p:cNvGrpSpPr/>
          <p:nvPr/>
        </p:nvGrpSpPr>
        <p:grpSpPr>
          <a:xfrm>
            <a:off x="4113226" y="1202602"/>
            <a:ext cx="4819280" cy="2880000"/>
            <a:chOff x="4113226" y="1438277"/>
            <a:chExt cx="4819280" cy="2880000"/>
          </a:xfrm>
        </p:grpSpPr>
        <p:pic>
          <p:nvPicPr>
            <p:cNvPr id="368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0884" y="1438277"/>
              <a:ext cx="2739512" cy="144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feld 9"/>
            <p:cNvSpPr txBox="1"/>
            <p:nvPr/>
          </p:nvSpPr>
          <p:spPr>
            <a:xfrm>
              <a:off x="4113227" y="1590368"/>
              <a:ext cx="623889" cy="338554"/>
            </a:xfrm>
            <a:prstGeom prst="rect">
              <a:avLst/>
            </a:prstGeom>
            <a:noFill/>
          </p:spPr>
          <p:txBody>
            <a:bodyPr wrap="none" rtlCol="0">
              <a:spAutoFit/>
            </a:bodyPr>
            <a:lstStyle/>
            <a:p>
              <a:r>
                <a:rPr lang="de-DE" dirty="0" err="1" smtClean="0"/>
                <a:t>P</a:t>
              </a:r>
              <a:r>
                <a:rPr lang="de-DE" baseline="-25000" dirty="0" err="1" smtClean="0"/>
                <a:t>trans</a:t>
              </a:r>
              <a:endParaRPr lang="de-DE" dirty="0"/>
            </a:p>
          </p:txBody>
        </p:sp>
        <p:pic>
          <p:nvPicPr>
            <p:cNvPr id="368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0884" y="2878277"/>
              <a:ext cx="4261622" cy="144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feld 11"/>
            <p:cNvSpPr txBox="1"/>
            <p:nvPr/>
          </p:nvSpPr>
          <p:spPr>
            <a:xfrm>
              <a:off x="4113226" y="3005960"/>
              <a:ext cx="623889" cy="338554"/>
            </a:xfrm>
            <a:prstGeom prst="rect">
              <a:avLst/>
            </a:prstGeom>
            <a:noFill/>
          </p:spPr>
          <p:txBody>
            <a:bodyPr wrap="none" rtlCol="0">
              <a:spAutoFit/>
            </a:bodyPr>
            <a:lstStyle/>
            <a:p>
              <a:r>
                <a:rPr lang="de-DE" dirty="0" err="1" smtClean="0"/>
                <a:t>P</a:t>
              </a:r>
              <a:r>
                <a:rPr lang="de-DE" baseline="-25000" dirty="0" err="1" smtClean="0"/>
                <a:t>trans</a:t>
              </a:r>
              <a:endParaRPr lang="de-DE" dirty="0"/>
            </a:p>
          </p:txBody>
        </p:sp>
        <p:sp>
          <p:nvSpPr>
            <p:cNvPr id="13" name="Textfeld 12"/>
            <p:cNvSpPr txBox="1"/>
            <p:nvPr/>
          </p:nvSpPr>
          <p:spPr>
            <a:xfrm>
              <a:off x="5915310" y="3005960"/>
              <a:ext cx="954107" cy="338554"/>
            </a:xfrm>
            <a:prstGeom prst="rect">
              <a:avLst/>
            </a:prstGeom>
            <a:noFill/>
          </p:spPr>
          <p:txBody>
            <a:bodyPr wrap="none" rtlCol="0">
              <a:spAutoFit/>
            </a:bodyPr>
            <a:lstStyle/>
            <a:p>
              <a:r>
                <a:rPr lang="de-DE" dirty="0" smtClean="0"/>
                <a:t>log </a:t>
              </a:r>
              <a:r>
                <a:rPr lang="de-DE" dirty="0" err="1" smtClean="0"/>
                <a:t>P</a:t>
              </a:r>
              <a:r>
                <a:rPr lang="de-DE" baseline="-25000" dirty="0" err="1" smtClean="0"/>
                <a:t>trans</a:t>
              </a:r>
              <a:endParaRPr lang="de-DE" dirty="0"/>
            </a:p>
          </p:txBody>
        </p:sp>
      </p:grpSp>
    </p:spTree>
    <p:extLst>
      <p:ext uri="{BB962C8B-B14F-4D97-AF65-F5344CB8AC3E}">
        <p14:creationId xmlns:p14="http://schemas.microsoft.com/office/powerpoint/2010/main" val="92905898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Grp="1" noChangeArrowheads="1"/>
          </p:cNvSpPr>
          <p:nvPr>
            <p:ph type="body" idx="1"/>
          </p:nvPr>
        </p:nvSpPr>
        <p:spPr>
          <a:xfrm>
            <a:off x="282575" y="844550"/>
            <a:ext cx="8520113" cy="5486400"/>
          </a:xfrm>
        </p:spPr>
        <p:txBody>
          <a:bodyPr/>
          <a:lstStyle/>
          <a:p>
            <a:r>
              <a:rPr lang="en-US" b="1" dirty="0" smtClean="0">
                <a:solidFill>
                  <a:schemeClr val="bg1">
                    <a:lumMod val="85000"/>
                  </a:schemeClr>
                </a:solidFill>
              </a:rPr>
              <a:t>Some personal remarks</a:t>
            </a:r>
            <a:endParaRPr lang="en-US" dirty="0" smtClean="0">
              <a:solidFill>
                <a:schemeClr val="bg1">
                  <a:lumMod val="85000"/>
                </a:schemeClr>
              </a:solidFill>
            </a:endParaRPr>
          </a:p>
          <a:p>
            <a:r>
              <a:rPr lang="en-US" b="1" dirty="0" smtClean="0">
                <a:solidFill>
                  <a:schemeClr val="bg1">
                    <a:lumMod val="85000"/>
                  </a:schemeClr>
                </a:solidFill>
              </a:rPr>
              <a:t>Vertical test (Set-up + Procedure) </a:t>
            </a:r>
          </a:p>
          <a:p>
            <a:r>
              <a:rPr lang="en-US" b="1" dirty="0" smtClean="0">
                <a:solidFill>
                  <a:schemeClr val="bg1">
                    <a:lumMod val="85000"/>
                  </a:schemeClr>
                </a:solidFill>
              </a:rPr>
              <a:t>Temperature mapping</a:t>
            </a:r>
          </a:p>
          <a:p>
            <a:r>
              <a:rPr lang="en-US" b="1" dirty="0" smtClean="0">
                <a:solidFill>
                  <a:schemeClr val="bg1">
                    <a:lumMod val="85000"/>
                  </a:schemeClr>
                </a:solidFill>
              </a:rPr>
              <a:t>Second Sound</a:t>
            </a:r>
          </a:p>
          <a:p>
            <a:r>
              <a:rPr lang="en-US" b="1" dirty="0" smtClean="0">
                <a:solidFill>
                  <a:schemeClr val="bg1">
                    <a:lumMod val="85000"/>
                  </a:schemeClr>
                </a:solidFill>
              </a:rPr>
              <a:t>Radiation + dark current measurement</a:t>
            </a:r>
          </a:p>
          <a:p>
            <a:r>
              <a:rPr lang="en-US" b="1" dirty="0">
                <a:solidFill>
                  <a:schemeClr val="bg1">
                    <a:lumMod val="85000"/>
                  </a:schemeClr>
                </a:solidFill>
              </a:rPr>
              <a:t>Interpretation of RF signals </a:t>
            </a:r>
            <a:endParaRPr lang="en-US" b="1" dirty="0" smtClean="0">
              <a:solidFill>
                <a:schemeClr val="bg1">
                  <a:lumMod val="85000"/>
                </a:schemeClr>
              </a:solidFill>
            </a:endParaRPr>
          </a:p>
          <a:p>
            <a:r>
              <a:rPr lang="en-US" b="1" dirty="0" smtClean="0">
                <a:solidFill>
                  <a:srgbClr val="7030A0"/>
                </a:solidFill>
              </a:rPr>
              <a:t>Identification of Quench, Field emission, </a:t>
            </a:r>
            <a:r>
              <a:rPr lang="en-US" b="1" dirty="0" err="1" smtClean="0">
                <a:solidFill>
                  <a:srgbClr val="7030A0"/>
                </a:solidFill>
              </a:rPr>
              <a:t>Multipacting</a:t>
            </a:r>
            <a:endParaRPr lang="en-US" b="1" dirty="0" smtClean="0">
              <a:solidFill>
                <a:srgbClr val="7030A0"/>
              </a:solidFill>
            </a:endParaRPr>
          </a:p>
          <a:p>
            <a:r>
              <a:rPr lang="en-US" b="1" dirty="0" smtClean="0">
                <a:solidFill>
                  <a:schemeClr val="bg1">
                    <a:lumMod val="85000"/>
                  </a:schemeClr>
                </a:solidFill>
              </a:rPr>
              <a:t>Processing</a:t>
            </a:r>
          </a:p>
          <a:p>
            <a:r>
              <a:rPr lang="en-US" b="1" dirty="0" err="1" smtClean="0">
                <a:solidFill>
                  <a:schemeClr val="bg1">
                    <a:lumMod val="85000"/>
                  </a:schemeClr>
                </a:solidFill>
              </a:rPr>
              <a:t>Cryomodule</a:t>
            </a:r>
            <a:r>
              <a:rPr lang="en-US" b="1" dirty="0" smtClean="0">
                <a:solidFill>
                  <a:schemeClr val="bg1">
                    <a:lumMod val="85000"/>
                  </a:schemeClr>
                </a:solidFill>
              </a:rPr>
              <a:t> </a:t>
            </a:r>
            <a:r>
              <a:rPr lang="en-US" b="1" dirty="0">
                <a:solidFill>
                  <a:schemeClr val="bg1">
                    <a:lumMod val="85000"/>
                  </a:schemeClr>
                </a:solidFill>
              </a:rPr>
              <a:t>testing</a:t>
            </a:r>
          </a:p>
          <a:p>
            <a:endParaRPr lang="en-US" dirty="0" smtClean="0"/>
          </a:p>
          <a:p>
            <a:endParaRPr lang="en-US" b="1" dirty="0" smtClean="0">
              <a:solidFill>
                <a:srgbClr val="7030A0"/>
              </a:solidFill>
            </a:endParaRPr>
          </a:p>
        </p:txBody>
      </p:sp>
      <p:sp>
        <p:nvSpPr>
          <p:cNvPr id="15363" name="Rectangle 2"/>
          <p:cNvSpPr>
            <a:spLocks noGrp="1" noChangeArrowheads="1"/>
          </p:cNvSpPr>
          <p:nvPr>
            <p:ph type="title"/>
          </p:nvPr>
        </p:nvSpPr>
        <p:spPr>
          <a:xfrm>
            <a:off x="127000" y="103188"/>
            <a:ext cx="8877300" cy="544512"/>
          </a:xfrm>
        </p:spPr>
        <p:txBody>
          <a:bodyPr/>
          <a:lstStyle/>
          <a:p>
            <a:pPr eaLnBrk="1" hangingPunct="1"/>
            <a:r>
              <a:rPr lang="de-DE" dirty="0" smtClean="0"/>
              <a:t>Outline</a:t>
            </a:r>
            <a:endParaRPr lang="en-GB" dirty="0" smtClean="0"/>
          </a:p>
        </p:txBody>
      </p:sp>
    </p:spTree>
    <p:extLst>
      <p:ext uri="{BB962C8B-B14F-4D97-AF65-F5344CB8AC3E}">
        <p14:creationId xmlns:p14="http://schemas.microsoft.com/office/powerpoint/2010/main" val="257040506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282575" y="828674"/>
            <a:ext cx="8520113" cy="5590979"/>
          </a:xfrm>
        </p:spPr>
        <p:txBody>
          <a:bodyPr/>
          <a:lstStyle/>
          <a:p>
            <a:pPr eaLnBrk="1" hangingPunct="1">
              <a:defRPr/>
            </a:pPr>
            <a:r>
              <a:rPr lang="en-US" dirty="0" smtClean="0"/>
              <a:t>RF-signal of a thermal or magnetic breakdown (“</a:t>
            </a:r>
            <a:r>
              <a:rPr lang="en-US" b="1" dirty="0" smtClean="0">
                <a:solidFill>
                  <a:schemeClr val="accent6"/>
                </a:solidFill>
              </a:rPr>
              <a:t>Quench</a:t>
            </a:r>
            <a:r>
              <a:rPr lang="en-US" dirty="0" smtClean="0"/>
              <a:t>”)  :</a:t>
            </a:r>
          </a:p>
          <a:p>
            <a:pPr lvl="1" eaLnBrk="1" hangingPunct="1">
              <a:defRPr/>
            </a:pPr>
            <a:r>
              <a:rPr lang="en-US" dirty="0" smtClean="0">
                <a:solidFill>
                  <a:schemeClr val="accent6"/>
                </a:solidFill>
              </a:rPr>
              <a:t>breakdown</a:t>
            </a:r>
            <a:r>
              <a:rPr lang="en-US" dirty="0" smtClean="0"/>
              <a:t> </a:t>
            </a:r>
            <a:r>
              <a:rPr lang="en-US" dirty="0"/>
              <a:t>of transmitted power within </a:t>
            </a:r>
            <a:r>
              <a:rPr lang="en-US" dirty="0">
                <a:cs typeface="Arial" charset="0"/>
              </a:rPr>
              <a:t>≈</a:t>
            </a:r>
            <a:r>
              <a:rPr lang="en-US" dirty="0" err="1">
                <a:cs typeface="Arial" charset="0"/>
              </a:rPr>
              <a:t>ms</a:t>
            </a:r>
            <a:r>
              <a:rPr lang="en-US" dirty="0">
                <a:cs typeface="Arial" charset="0"/>
              </a:rPr>
              <a:t> (thermal time constant</a:t>
            </a:r>
            <a:r>
              <a:rPr lang="en-US" dirty="0" smtClean="0">
                <a:cs typeface="Arial" charset="0"/>
              </a:rPr>
              <a:t>)</a:t>
            </a:r>
          </a:p>
          <a:p>
            <a:pPr lvl="1" eaLnBrk="1" hangingPunct="1">
              <a:defRPr/>
            </a:pPr>
            <a:r>
              <a:rPr lang="en-US" dirty="0" smtClean="0">
                <a:cs typeface="Arial" charset="0"/>
              </a:rPr>
              <a:t>often </a:t>
            </a:r>
            <a:r>
              <a:rPr lang="en-US" dirty="0" smtClean="0">
                <a:solidFill>
                  <a:schemeClr val="accent6"/>
                </a:solidFill>
                <a:cs typeface="Arial" charset="0"/>
              </a:rPr>
              <a:t>self-pulsing</a:t>
            </a:r>
          </a:p>
          <a:p>
            <a:pPr lvl="1" eaLnBrk="1" hangingPunct="1">
              <a:defRPr/>
            </a:pPr>
            <a:endParaRPr lang="en-US" dirty="0">
              <a:cs typeface="Arial" charset="0"/>
            </a:endParaRPr>
          </a:p>
          <a:p>
            <a:pPr lvl="1" eaLnBrk="1" hangingPunct="1">
              <a:defRPr/>
            </a:pPr>
            <a:endParaRPr lang="en-US" dirty="0" smtClean="0">
              <a:cs typeface="Arial" charset="0"/>
            </a:endParaRPr>
          </a:p>
          <a:p>
            <a:pPr eaLnBrk="1" hangingPunct="1">
              <a:defRPr/>
            </a:pPr>
            <a:endParaRPr lang="en-US" dirty="0" smtClean="0">
              <a:solidFill>
                <a:srgbClr val="FF0000"/>
              </a:solidFill>
              <a:sym typeface="Symbol" pitchFamily="18" charset="2"/>
            </a:endParaRPr>
          </a:p>
          <a:p>
            <a:pPr eaLnBrk="1" hangingPunct="1">
              <a:defRPr/>
            </a:pPr>
            <a:endParaRPr lang="en-US" dirty="0" smtClean="0">
              <a:solidFill>
                <a:srgbClr val="FF0000"/>
              </a:solidFill>
              <a:sym typeface="Symbol" pitchFamily="18" charset="2"/>
            </a:endParaRPr>
          </a:p>
          <a:p>
            <a:pPr eaLnBrk="1" hangingPunct="1">
              <a:defRPr/>
            </a:pPr>
            <a:endParaRPr lang="en-US" dirty="0">
              <a:solidFill>
                <a:srgbClr val="FF0000"/>
              </a:solidFill>
              <a:sym typeface="Symbol" pitchFamily="18" charset="2"/>
            </a:endParaRPr>
          </a:p>
          <a:p>
            <a:pPr eaLnBrk="1" hangingPunct="1">
              <a:defRPr/>
            </a:pPr>
            <a:r>
              <a:rPr lang="en-US" b="1" dirty="0" smtClean="0">
                <a:solidFill>
                  <a:schemeClr val="accent6"/>
                </a:solidFill>
                <a:sym typeface="Symbol" pitchFamily="18" charset="2"/>
              </a:rPr>
              <a:t>No </a:t>
            </a:r>
            <a:r>
              <a:rPr lang="en-US" b="1" dirty="0">
                <a:solidFill>
                  <a:schemeClr val="accent6"/>
                </a:solidFill>
                <a:sym typeface="Symbol" pitchFamily="18" charset="2"/>
              </a:rPr>
              <a:t>X-rays !!!</a:t>
            </a:r>
            <a:r>
              <a:rPr lang="en-US" dirty="0">
                <a:solidFill>
                  <a:srgbClr val="FF0000"/>
                </a:solidFill>
                <a:sym typeface="Symbol" pitchFamily="18" charset="2"/>
              </a:rPr>
              <a:t/>
            </a:r>
            <a:br>
              <a:rPr lang="en-US" dirty="0">
                <a:solidFill>
                  <a:srgbClr val="FF0000"/>
                </a:solidFill>
                <a:sym typeface="Symbol" pitchFamily="18" charset="2"/>
              </a:rPr>
            </a:br>
            <a:r>
              <a:rPr lang="en-US" dirty="0">
                <a:sym typeface="Symbol" pitchFamily="18" charset="2"/>
              </a:rPr>
              <a:t>=&gt;</a:t>
            </a:r>
            <a:r>
              <a:rPr lang="en-US" dirty="0">
                <a:solidFill>
                  <a:srgbClr val="FF0000"/>
                </a:solidFill>
                <a:sym typeface="Symbol" pitchFamily="18" charset="2"/>
              </a:rPr>
              <a:t> </a:t>
            </a:r>
            <a:r>
              <a:rPr lang="en-US" dirty="0">
                <a:sym typeface="Symbol" pitchFamily="18" charset="2"/>
              </a:rPr>
              <a:t>with x-rays life becomes more complicated (quench with FE present, FE induced quench, </a:t>
            </a:r>
            <a:r>
              <a:rPr lang="en-US" dirty="0" err="1">
                <a:sym typeface="Symbol" pitchFamily="18" charset="2"/>
              </a:rPr>
              <a:t>multipacting</a:t>
            </a:r>
            <a:r>
              <a:rPr lang="en-US" dirty="0">
                <a:sym typeface="Symbol" pitchFamily="18" charset="2"/>
              </a:rPr>
              <a:t>, </a:t>
            </a:r>
            <a:r>
              <a:rPr lang="en-US" dirty="0" smtClean="0">
                <a:sym typeface="Symbol" pitchFamily="18" charset="2"/>
              </a:rPr>
              <a:t>…)</a:t>
            </a:r>
            <a:r>
              <a:rPr lang="en-US" dirty="0">
                <a:sym typeface="Symbol" pitchFamily="18" charset="2"/>
              </a:rPr>
              <a:t/>
            </a:r>
            <a:br>
              <a:rPr lang="en-US" dirty="0">
                <a:sym typeface="Symbol" pitchFamily="18" charset="2"/>
              </a:rPr>
            </a:br>
            <a:endParaRPr lang="en-US" dirty="0" smtClean="0">
              <a:cs typeface="Arial" charset="0"/>
            </a:endParaRPr>
          </a:p>
          <a:p>
            <a:pPr eaLnBrk="1" hangingPunct="1">
              <a:defRPr/>
            </a:pPr>
            <a:endParaRPr lang="en-US" dirty="0">
              <a:cs typeface="Arial" charset="0"/>
            </a:endParaRPr>
          </a:p>
          <a:p>
            <a:pPr eaLnBrk="1" hangingPunct="1">
              <a:defRPr/>
            </a:pPr>
            <a:endParaRPr lang="de-DE" dirty="0" smtClean="0"/>
          </a:p>
          <a:p>
            <a:pPr eaLnBrk="1" hangingPunct="1">
              <a:defRPr/>
            </a:pPr>
            <a:endParaRPr lang="en-US" dirty="0"/>
          </a:p>
          <a:p>
            <a:pPr eaLnBrk="1" hangingPunct="1"/>
            <a:endParaRPr lang="en-US" dirty="0" smtClean="0"/>
          </a:p>
        </p:txBody>
      </p:sp>
      <p:sp>
        <p:nvSpPr>
          <p:cNvPr id="28676" name="Rectangle 2"/>
          <p:cNvSpPr>
            <a:spLocks noGrp="1" noChangeArrowheads="1"/>
          </p:cNvSpPr>
          <p:nvPr>
            <p:ph type="title"/>
          </p:nvPr>
        </p:nvSpPr>
        <p:spPr/>
        <p:txBody>
          <a:bodyPr/>
          <a:lstStyle/>
          <a:p>
            <a:pPr eaLnBrk="1" hangingPunct="1"/>
            <a:r>
              <a:rPr lang="de-DE" dirty="0" smtClean="0"/>
              <a:t>RF-Signals + Symptoms </a:t>
            </a:r>
            <a:r>
              <a:rPr lang="de-DE" dirty="0" err="1" smtClean="0"/>
              <a:t>of</a:t>
            </a:r>
            <a:r>
              <a:rPr lang="de-DE" dirty="0" smtClean="0"/>
              <a:t> </a:t>
            </a:r>
            <a:r>
              <a:rPr lang="de-DE" dirty="0" err="1" smtClean="0"/>
              <a:t>Quench</a:t>
            </a:r>
            <a:endParaRPr lang="en-GB" dirty="0" smtClean="0"/>
          </a:p>
        </p:txBody>
      </p:sp>
      <p:pic>
        <p:nvPicPr>
          <p:cNvPr id="4"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54109" y="2254699"/>
            <a:ext cx="4994859" cy="1980000"/>
          </a:xfrm>
          <a:prstGeom prst="rect">
            <a:avLst/>
          </a:prstGeom>
          <a:noFill/>
          <a:ln>
            <a:noFill/>
          </a:ln>
          <a:effectLst/>
          <a:scene3d>
            <a:camera prst="orthographicFront">
              <a:rot lat="0" lon="0" rev="21540000"/>
            </a:camera>
            <a:lightRig rig="threePt" dir="t"/>
          </a:scene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feld 6"/>
          <p:cNvSpPr txBox="1"/>
          <p:nvPr/>
        </p:nvSpPr>
        <p:spPr>
          <a:xfrm>
            <a:off x="1941999" y="2494652"/>
            <a:ext cx="623889" cy="338554"/>
          </a:xfrm>
          <a:prstGeom prst="rect">
            <a:avLst/>
          </a:prstGeom>
          <a:noFill/>
        </p:spPr>
        <p:txBody>
          <a:bodyPr wrap="none" rtlCol="0">
            <a:spAutoFit/>
          </a:bodyPr>
          <a:lstStyle/>
          <a:p>
            <a:r>
              <a:rPr lang="de-DE" dirty="0" err="1" smtClean="0"/>
              <a:t>P</a:t>
            </a:r>
            <a:r>
              <a:rPr lang="de-DE" baseline="-25000" dirty="0" err="1" smtClean="0"/>
              <a:t>trans</a:t>
            </a:r>
            <a:endParaRPr lang="de-DE" dirty="0"/>
          </a:p>
        </p:txBody>
      </p:sp>
      <p:sp>
        <p:nvSpPr>
          <p:cNvPr id="8" name="Textfeld 7"/>
          <p:cNvSpPr txBox="1"/>
          <p:nvPr/>
        </p:nvSpPr>
        <p:spPr>
          <a:xfrm>
            <a:off x="4384627" y="2524385"/>
            <a:ext cx="623889" cy="338554"/>
          </a:xfrm>
          <a:prstGeom prst="rect">
            <a:avLst/>
          </a:prstGeom>
          <a:noFill/>
        </p:spPr>
        <p:txBody>
          <a:bodyPr wrap="none" rtlCol="0">
            <a:spAutoFit/>
          </a:bodyPr>
          <a:lstStyle/>
          <a:p>
            <a:r>
              <a:rPr lang="de-DE" dirty="0" err="1" smtClean="0"/>
              <a:t>P</a:t>
            </a:r>
            <a:r>
              <a:rPr lang="de-DE" baseline="-25000" dirty="0" err="1" smtClean="0"/>
              <a:t>trans</a:t>
            </a:r>
            <a:endParaRPr lang="de-DE" dirty="0"/>
          </a:p>
        </p:txBody>
      </p:sp>
      <p:cxnSp>
        <p:nvCxnSpPr>
          <p:cNvPr id="3" name="Gerade Verbindung mit Pfeil 2"/>
          <p:cNvCxnSpPr/>
          <p:nvPr/>
        </p:nvCxnSpPr>
        <p:spPr bwMode="auto">
          <a:xfrm>
            <a:off x="2857500" y="1919624"/>
            <a:ext cx="2543175" cy="829976"/>
          </a:xfrm>
          <a:prstGeom prst="straightConnector1">
            <a:avLst/>
          </a:prstGeom>
          <a:solidFill>
            <a:schemeClr val="accent1"/>
          </a:solidFill>
          <a:ln w="19050" cap="flat" cmpd="sng" algn="ctr">
            <a:solidFill>
              <a:srgbClr val="FF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83054833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282575" y="828674"/>
            <a:ext cx="8520113" cy="5590979"/>
          </a:xfrm>
        </p:spPr>
        <p:txBody>
          <a:bodyPr/>
          <a:lstStyle/>
          <a:p>
            <a:pPr eaLnBrk="1" hangingPunct="1">
              <a:defRPr/>
            </a:pPr>
            <a:r>
              <a:rPr lang="en-US" dirty="0" smtClean="0">
                <a:cs typeface="Arial" charset="0"/>
              </a:rPr>
              <a:t>T-Mapping:</a:t>
            </a:r>
          </a:p>
          <a:p>
            <a:pPr lvl="1" eaLnBrk="1" hangingPunct="1">
              <a:defRPr/>
            </a:pPr>
            <a:r>
              <a:rPr lang="en-US" dirty="0" smtClean="0"/>
              <a:t>Detection of temperature rise at cavity wall near quench location</a:t>
            </a:r>
          </a:p>
          <a:p>
            <a:pPr lvl="1" eaLnBrk="1" hangingPunct="1">
              <a:defRPr/>
            </a:pPr>
            <a:r>
              <a:rPr lang="en-US" dirty="0" smtClean="0">
                <a:sym typeface="Symbol" pitchFamily="18" charset="2"/>
              </a:rPr>
              <a:t></a:t>
            </a:r>
            <a:r>
              <a:rPr lang="en-US" dirty="0">
                <a:sym typeface="Symbol" pitchFamily="18" charset="2"/>
              </a:rPr>
              <a:t>T during </a:t>
            </a:r>
            <a:r>
              <a:rPr lang="en-US" dirty="0" smtClean="0">
                <a:sym typeface="Symbol" pitchFamily="18" charset="2"/>
              </a:rPr>
              <a:t>quench up to few K</a:t>
            </a:r>
          </a:p>
          <a:p>
            <a:pPr lvl="1" eaLnBrk="1" hangingPunct="1">
              <a:defRPr/>
            </a:pPr>
            <a:r>
              <a:rPr lang="en-US" dirty="0" smtClean="0">
                <a:sym typeface="Symbol" pitchFamily="18" charset="2"/>
              </a:rPr>
              <a:t>precursor </a:t>
            </a:r>
            <a:r>
              <a:rPr lang="en-US" dirty="0">
                <a:sym typeface="Symbol" pitchFamily="18" charset="2"/>
              </a:rPr>
              <a:t>just below the quench </a:t>
            </a:r>
            <a:r>
              <a:rPr lang="en-US" dirty="0" smtClean="0">
                <a:sym typeface="Symbol" pitchFamily="18" charset="2"/>
              </a:rPr>
              <a:t>??</a:t>
            </a:r>
            <a:r>
              <a:rPr lang="en-US" dirty="0">
                <a:sym typeface="Symbol" pitchFamily="18" charset="2"/>
              </a:rPr>
              <a:t/>
            </a:r>
            <a:br>
              <a:rPr lang="en-US" dirty="0">
                <a:sym typeface="Symbol" pitchFamily="18" charset="2"/>
              </a:rPr>
            </a:br>
            <a:endParaRPr lang="en-US" dirty="0" smtClean="0">
              <a:cs typeface="Arial" charset="0"/>
            </a:endParaRPr>
          </a:p>
          <a:p>
            <a:pPr eaLnBrk="1" hangingPunct="1">
              <a:defRPr/>
            </a:pPr>
            <a:endParaRPr lang="en-US" dirty="0">
              <a:cs typeface="Arial" charset="0"/>
            </a:endParaRPr>
          </a:p>
          <a:p>
            <a:pPr eaLnBrk="1" hangingPunct="1">
              <a:defRPr/>
            </a:pPr>
            <a:endParaRPr lang="de-DE" dirty="0" smtClean="0"/>
          </a:p>
          <a:p>
            <a:pPr eaLnBrk="1" hangingPunct="1">
              <a:defRPr/>
            </a:pPr>
            <a:endParaRPr lang="en-US" dirty="0"/>
          </a:p>
          <a:p>
            <a:pPr eaLnBrk="1" hangingPunct="1"/>
            <a:endParaRPr lang="en-US" dirty="0" smtClean="0"/>
          </a:p>
        </p:txBody>
      </p:sp>
      <p:sp>
        <p:nvSpPr>
          <p:cNvPr id="28676" name="Rectangle 2"/>
          <p:cNvSpPr>
            <a:spLocks noGrp="1" noChangeArrowheads="1"/>
          </p:cNvSpPr>
          <p:nvPr>
            <p:ph type="title"/>
          </p:nvPr>
        </p:nvSpPr>
        <p:spPr/>
        <p:txBody>
          <a:bodyPr/>
          <a:lstStyle/>
          <a:p>
            <a:pPr eaLnBrk="1" hangingPunct="1"/>
            <a:r>
              <a:rPr lang="de-DE" dirty="0" smtClean="0"/>
              <a:t>RF-Signals + Symptoms </a:t>
            </a:r>
            <a:r>
              <a:rPr lang="de-DE" dirty="0" err="1" smtClean="0"/>
              <a:t>of</a:t>
            </a:r>
            <a:r>
              <a:rPr lang="de-DE" dirty="0" smtClean="0"/>
              <a:t> </a:t>
            </a:r>
            <a:r>
              <a:rPr lang="de-DE" dirty="0" err="1" smtClean="0"/>
              <a:t>Quench</a:t>
            </a:r>
            <a:r>
              <a:rPr lang="de-DE" dirty="0" smtClean="0"/>
              <a:t> II</a:t>
            </a:r>
            <a:endParaRPr lang="en-GB" dirty="0" smtClean="0"/>
          </a:p>
        </p:txBody>
      </p:sp>
      <p:pic>
        <p:nvPicPr>
          <p:cNvPr id="5" name="Picture 6">
            <a:hlinkClick r:id="rId2" action="ppaction://hlinkfile"/>
          </p:cNvPr>
          <p:cNvPicPr>
            <a:picLocks noChangeAspect="1"/>
          </p:cNvPicPr>
          <p:nvPr/>
        </p:nvPicPr>
        <p:blipFill>
          <a:blip r:embed="rId3"/>
          <a:stretch>
            <a:fillRect/>
          </a:stretch>
        </p:blipFill>
        <p:spPr>
          <a:xfrm>
            <a:off x="733424" y="2965449"/>
            <a:ext cx="3390215" cy="2606676"/>
          </a:xfrm>
          <a:prstGeom prst="rect">
            <a:avLst/>
          </a:prstGeom>
        </p:spPr>
      </p:pic>
      <p:pic>
        <p:nvPicPr>
          <p:cNvPr id="6" name="Picture 7" descr="1DE1_Test3_Tmap_3D_35MVm_Quench"/>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76445" y="2817381"/>
            <a:ext cx="3243629" cy="29028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300322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Date Placeholder 1"/>
          <p:cNvSpPr txBox="1">
            <a:spLocks/>
          </p:cNvSpPr>
          <p:nvPr/>
        </p:nvSpPr>
        <p:spPr bwMode="auto">
          <a:xfrm>
            <a:off x="1752600" y="76200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t>Rongli Geng</a:t>
            </a:r>
          </a:p>
        </p:txBody>
      </p:sp>
      <p:sp>
        <p:nvSpPr>
          <p:cNvPr id="36867" name="Slide Number Placeholder 3"/>
          <p:cNvSpPr txBox="1">
            <a:spLocks/>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6EAA937B-0E47-4B02-A1F5-46C5C00A35BB}" type="slidenum">
              <a:rPr lang="en-US"/>
              <a:pPr eaLnBrk="1" hangingPunct="1"/>
              <a:t>53</a:t>
            </a:fld>
            <a:endParaRPr lang="en-US"/>
          </a:p>
        </p:txBody>
      </p:sp>
      <p:pic>
        <p:nvPicPr>
          <p:cNvPr id="36868" name="Picture 2" descr="C:\ILC_high_gradient\Photo\ILC9CellCavity_Thermometry_Setup\ILC9CellThermoetrySetup.JPG"/>
          <p:cNvPicPr>
            <a:picLocks noChangeAspect="1" noChangeArrowheads="1"/>
          </p:cNvPicPr>
          <p:nvPr/>
        </p:nvPicPr>
        <p:blipFill>
          <a:blip r:embed="rId3">
            <a:extLst>
              <a:ext uri="{28A0092B-C50C-407E-A947-70E740481C1C}">
                <a14:useLocalDpi xmlns:a14="http://schemas.microsoft.com/office/drawing/2010/main" val="0"/>
              </a:ext>
            </a:extLst>
          </a:blip>
          <a:srcRect l="32793" t="7748" r="26697"/>
          <a:stretch>
            <a:fillRect/>
          </a:stretch>
        </p:blipFill>
        <p:spPr bwMode="auto">
          <a:xfrm>
            <a:off x="0" y="0"/>
            <a:ext cx="1600200" cy="544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9" name="Picture 3" descr="F:\DCIM\100NCD80\DSC_0035.JPG"/>
          <p:cNvPicPr>
            <a:picLocks noChangeAspect="1" noChangeArrowheads="1"/>
          </p:cNvPicPr>
          <p:nvPr/>
        </p:nvPicPr>
        <p:blipFill>
          <a:blip r:embed="rId4">
            <a:extLst>
              <a:ext uri="{28A0092B-C50C-407E-A947-70E740481C1C}">
                <a14:useLocalDpi xmlns:a14="http://schemas.microsoft.com/office/drawing/2010/main" val="0"/>
              </a:ext>
            </a:extLst>
          </a:blip>
          <a:srcRect l="6458" t="43195" r="9227" b="29936"/>
          <a:stretch>
            <a:fillRect/>
          </a:stretch>
        </p:blipFill>
        <p:spPr bwMode="auto">
          <a:xfrm>
            <a:off x="0" y="4876800"/>
            <a:ext cx="91440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0" name="Picture 28"/>
          <p:cNvPicPr>
            <a:picLocks noChangeAspect="1" noChangeArrowheads="1"/>
          </p:cNvPicPr>
          <p:nvPr/>
        </p:nvPicPr>
        <p:blipFill>
          <a:blip r:embed="rId5">
            <a:extLst>
              <a:ext uri="{28A0092B-C50C-407E-A947-70E740481C1C}">
                <a14:useLocalDpi xmlns:a14="http://schemas.microsoft.com/office/drawing/2010/main" val="0"/>
              </a:ext>
            </a:extLst>
          </a:blip>
          <a:srcRect l="22401" t="15794" r="17714" b="14709"/>
          <a:stretch>
            <a:fillRect/>
          </a:stretch>
        </p:blipFill>
        <p:spPr bwMode="auto">
          <a:xfrm>
            <a:off x="1600200" y="0"/>
            <a:ext cx="3049588" cy="267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1" name="Picture 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24400" y="0"/>
            <a:ext cx="4354513" cy="268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2" name="Picture 2" descr="D:\TILC09\AES5_Cell3_HC_M101_2_HAZ_DefectAndWeld_1_14apr09.JPG"/>
          <p:cNvPicPr>
            <a:picLocks noChangeAspect="1" noChangeArrowheads="1"/>
          </p:cNvPicPr>
          <p:nvPr/>
        </p:nvPicPr>
        <p:blipFill>
          <a:blip r:embed="rId7">
            <a:extLst>
              <a:ext uri="{28A0092B-C50C-407E-A947-70E740481C1C}">
                <a14:useLocalDpi xmlns:a14="http://schemas.microsoft.com/office/drawing/2010/main" val="0"/>
              </a:ext>
            </a:extLst>
          </a:blip>
          <a:srcRect l="30344" t="19218" r="6715" b="10870"/>
          <a:stretch>
            <a:fillRect/>
          </a:stretch>
        </p:blipFill>
        <p:spPr bwMode="auto">
          <a:xfrm>
            <a:off x="5715000" y="2667000"/>
            <a:ext cx="29718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3" name="Picture 3" descr="C:\ILC_high_gradient\ILC_EP\A15\A15_cell3_defect_image\after_first_light_EP\A15_21jul08_C3_4.JPG"/>
          <p:cNvPicPr>
            <a:picLocks noChangeAspect="1" noChangeArrowheads="1"/>
          </p:cNvPicPr>
          <p:nvPr/>
        </p:nvPicPr>
        <p:blipFill>
          <a:blip r:embed="rId8">
            <a:extLst>
              <a:ext uri="{28A0092B-C50C-407E-A947-70E740481C1C}">
                <a14:useLocalDpi xmlns:a14="http://schemas.microsoft.com/office/drawing/2010/main" val="0"/>
              </a:ext>
            </a:extLst>
          </a:blip>
          <a:srcRect l="6915" r="3169"/>
          <a:stretch>
            <a:fillRect/>
          </a:stretch>
        </p:blipFill>
        <p:spPr bwMode="auto">
          <a:xfrm>
            <a:off x="2286000" y="2667000"/>
            <a:ext cx="2971800" cy="2211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4" name="TextBox 18"/>
          <p:cNvSpPr txBox="1">
            <a:spLocks noChangeArrowheads="1"/>
          </p:cNvSpPr>
          <p:nvPr/>
        </p:nvSpPr>
        <p:spPr bwMode="auto">
          <a:xfrm>
            <a:off x="6096000" y="3505200"/>
            <a:ext cx="21320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400">
                <a:solidFill>
                  <a:srgbClr val="FFFF00"/>
                </a:solidFill>
              </a:rPr>
              <a:t>700 </a:t>
            </a:r>
            <a:r>
              <a:rPr lang="en-US" sz="1400">
                <a:solidFill>
                  <a:srgbClr val="FFFF00"/>
                </a:solidFill>
                <a:sym typeface="Symbol" pitchFamily="18" charset="2"/>
              </a:rPr>
              <a:t>m dia. defect in AES5</a:t>
            </a:r>
            <a:endParaRPr lang="en-US" sz="1400">
              <a:solidFill>
                <a:srgbClr val="FFFF00"/>
              </a:solidFill>
            </a:endParaRPr>
          </a:p>
        </p:txBody>
      </p:sp>
      <p:cxnSp>
        <p:nvCxnSpPr>
          <p:cNvPr id="20" name="Straight Arrow Connector 19"/>
          <p:cNvCxnSpPr>
            <a:stCxn id="36874" idx="0"/>
          </p:cNvCxnSpPr>
          <p:nvPr/>
        </p:nvCxnSpPr>
        <p:spPr>
          <a:xfrm rot="16200000" flipV="1">
            <a:off x="6781800" y="3124200"/>
            <a:ext cx="457200" cy="304800"/>
          </a:xfrm>
          <a:prstGeom prst="straightConnector1">
            <a:avLst/>
          </a:prstGeom>
          <a:ln w="28575">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36876" name="TextBox 20"/>
          <p:cNvSpPr txBox="1">
            <a:spLocks noChangeArrowheads="1"/>
          </p:cNvSpPr>
          <p:nvPr/>
        </p:nvSpPr>
        <p:spPr bwMode="auto">
          <a:xfrm>
            <a:off x="2743200" y="4343400"/>
            <a:ext cx="20558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400">
                <a:solidFill>
                  <a:srgbClr val="FFFF00"/>
                </a:solidFill>
              </a:rPr>
              <a:t>300 </a:t>
            </a:r>
            <a:r>
              <a:rPr lang="en-US" sz="1400">
                <a:solidFill>
                  <a:srgbClr val="FFFF00"/>
                </a:solidFill>
                <a:sym typeface="Symbol" pitchFamily="18" charset="2"/>
              </a:rPr>
              <a:t>m dia. defect in A15</a:t>
            </a:r>
            <a:endParaRPr lang="en-US" sz="1400">
              <a:solidFill>
                <a:srgbClr val="FFFF00"/>
              </a:solidFill>
            </a:endParaRPr>
          </a:p>
        </p:txBody>
      </p:sp>
      <p:cxnSp>
        <p:nvCxnSpPr>
          <p:cNvPr id="22" name="Straight Arrow Connector 21"/>
          <p:cNvCxnSpPr/>
          <p:nvPr/>
        </p:nvCxnSpPr>
        <p:spPr>
          <a:xfrm rot="16200000" flipV="1">
            <a:off x="3657600" y="4038600"/>
            <a:ext cx="457200" cy="304800"/>
          </a:xfrm>
          <a:prstGeom prst="straightConnector1">
            <a:avLst/>
          </a:prstGeom>
          <a:ln w="28575">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36878" name="TextBox 22"/>
          <p:cNvSpPr txBox="1">
            <a:spLocks noChangeArrowheads="1"/>
          </p:cNvSpPr>
          <p:nvPr/>
        </p:nvSpPr>
        <p:spPr bwMode="auto">
          <a:xfrm>
            <a:off x="0" y="0"/>
            <a:ext cx="7772400" cy="457200"/>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400">
                <a:solidFill>
                  <a:srgbClr val="FFFF00"/>
                </a:solidFill>
              </a:rPr>
              <a:t>JLab T-mapping and High-Resolution Optical Inspection</a:t>
            </a:r>
          </a:p>
        </p:txBody>
      </p:sp>
      <p:sp>
        <p:nvSpPr>
          <p:cNvPr id="24" name="Oval 23"/>
          <p:cNvSpPr/>
          <p:nvPr/>
        </p:nvSpPr>
        <p:spPr>
          <a:xfrm>
            <a:off x="7772400" y="304800"/>
            <a:ext cx="533400" cy="1143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25" name="Straight Arrow Connector 24"/>
          <p:cNvCxnSpPr/>
          <p:nvPr/>
        </p:nvCxnSpPr>
        <p:spPr>
          <a:xfrm rot="5400000" flipH="1" flipV="1">
            <a:off x="7658100" y="876300"/>
            <a:ext cx="609600" cy="762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6881" name="TextBox 25"/>
          <p:cNvSpPr txBox="1">
            <a:spLocks noChangeArrowheads="1"/>
          </p:cNvSpPr>
          <p:nvPr/>
        </p:nvSpPr>
        <p:spPr bwMode="auto">
          <a:xfrm>
            <a:off x="2362200" y="2286000"/>
            <a:ext cx="2173288" cy="307975"/>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400"/>
              <a:t>hot spot near equator EBW</a:t>
            </a:r>
          </a:p>
        </p:txBody>
      </p:sp>
      <p:sp>
        <p:nvSpPr>
          <p:cNvPr id="36882" name="TextBox 26"/>
          <p:cNvSpPr txBox="1">
            <a:spLocks noChangeArrowheads="1"/>
          </p:cNvSpPr>
          <p:nvPr/>
        </p:nvSpPr>
        <p:spPr bwMode="auto">
          <a:xfrm>
            <a:off x="7086600" y="1524000"/>
            <a:ext cx="1541463" cy="523875"/>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400"/>
              <a:t>Precursor T-jump</a:t>
            </a:r>
          </a:p>
          <a:p>
            <a:pPr eaLnBrk="1" hangingPunct="1"/>
            <a:r>
              <a:rPr lang="en-US" sz="1400"/>
              <a:t>at quench location</a:t>
            </a:r>
          </a:p>
        </p:txBody>
      </p:sp>
      <p:sp>
        <p:nvSpPr>
          <p:cNvPr id="36883" name="TextBox 27"/>
          <p:cNvSpPr txBox="1">
            <a:spLocks noChangeArrowheads="1"/>
          </p:cNvSpPr>
          <p:nvPr/>
        </p:nvSpPr>
        <p:spPr bwMode="auto">
          <a:xfrm>
            <a:off x="7543800" y="2209800"/>
            <a:ext cx="1281113" cy="369888"/>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t>Ciovati et al</a:t>
            </a:r>
          </a:p>
        </p:txBody>
      </p:sp>
    </p:spTree>
    <p:extLst>
      <p:ext uri="{BB962C8B-B14F-4D97-AF65-F5344CB8AC3E}">
        <p14:creationId xmlns:p14="http://schemas.microsoft.com/office/powerpoint/2010/main" val="297211656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282575" y="828674"/>
            <a:ext cx="8520113" cy="5590979"/>
          </a:xfrm>
        </p:spPr>
        <p:txBody>
          <a:bodyPr/>
          <a:lstStyle/>
          <a:p>
            <a:pPr eaLnBrk="1" hangingPunct="1">
              <a:defRPr/>
            </a:pPr>
            <a:r>
              <a:rPr lang="en-US" dirty="0" smtClean="0">
                <a:sym typeface="Symbol" pitchFamily="18" charset="2"/>
              </a:rPr>
              <a:t>Typical decrease of Q</a:t>
            </a:r>
            <a:r>
              <a:rPr lang="en-US" baseline="-25000" dirty="0" smtClean="0">
                <a:sym typeface="Symbol" pitchFamily="18" charset="2"/>
              </a:rPr>
              <a:t>0</a:t>
            </a:r>
            <a:r>
              <a:rPr lang="en-US" dirty="0" smtClean="0">
                <a:sym typeface="Symbol" pitchFamily="18" charset="2"/>
              </a:rPr>
              <a:t>-value</a:t>
            </a:r>
          </a:p>
          <a:p>
            <a:pPr lvl="1" eaLnBrk="1" hangingPunct="1">
              <a:defRPr/>
            </a:pPr>
            <a:r>
              <a:rPr lang="en-US" dirty="0" smtClean="0">
                <a:sym typeface="Symbol" pitchFamily="18" charset="2"/>
              </a:rPr>
              <a:t>sometimes not so obvious</a:t>
            </a:r>
          </a:p>
          <a:p>
            <a:pPr lvl="0" eaLnBrk="1" hangingPunct="1">
              <a:defRPr/>
            </a:pPr>
            <a:r>
              <a:rPr lang="en-US" dirty="0">
                <a:sym typeface="Symbol" pitchFamily="18" charset="2"/>
              </a:rPr>
              <a:t>Drop of Q</a:t>
            </a:r>
            <a:r>
              <a:rPr lang="en-US" baseline="-25000" dirty="0">
                <a:sym typeface="Symbol" pitchFamily="18" charset="2"/>
              </a:rPr>
              <a:t>0 </a:t>
            </a:r>
            <a:r>
              <a:rPr lang="en-US" dirty="0" smtClean="0">
                <a:sym typeface="Symbol" pitchFamily="18" charset="2"/>
              </a:rPr>
              <a:t>accompanied</a:t>
            </a:r>
            <a:r>
              <a:rPr lang="en-US" dirty="0" smtClean="0">
                <a:solidFill>
                  <a:schemeClr val="accent6"/>
                </a:solidFill>
                <a:sym typeface="Symbol" pitchFamily="18" charset="2"/>
              </a:rPr>
              <a:t> </a:t>
            </a:r>
            <a:r>
              <a:rPr lang="en-US" dirty="0">
                <a:sym typeface="Symbol" pitchFamily="18" charset="2"/>
              </a:rPr>
              <a:t>by</a:t>
            </a:r>
            <a:r>
              <a:rPr lang="en-US" dirty="0">
                <a:solidFill>
                  <a:schemeClr val="accent6"/>
                </a:solidFill>
                <a:sym typeface="Symbol" pitchFamily="18" charset="2"/>
              </a:rPr>
              <a:t> </a:t>
            </a:r>
            <a:r>
              <a:rPr lang="en-US" b="1" dirty="0">
                <a:solidFill>
                  <a:schemeClr val="accent6"/>
                </a:solidFill>
                <a:sym typeface="Symbol" pitchFamily="18" charset="2"/>
              </a:rPr>
              <a:t>exponential X-ray increase </a:t>
            </a:r>
            <a:r>
              <a:rPr lang="en-US" dirty="0">
                <a:sym typeface="Symbol" pitchFamily="18" charset="2"/>
              </a:rPr>
              <a:t>according to Fowler </a:t>
            </a:r>
            <a:r>
              <a:rPr lang="en-US" dirty="0" err="1">
                <a:sym typeface="Symbol" pitchFamily="18" charset="2"/>
              </a:rPr>
              <a:t>Nordheim’s</a:t>
            </a:r>
            <a:r>
              <a:rPr lang="en-US" dirty="0">
                <a:sym typeface="Symbol" pitchFamily="18" charset="2"/>
              </a:rPr>
              <a:t> </a:t>
            </a:r>
            <a:r>
              <a:rPr lang="en-US" dirty="0" smtClean="0">
                <a:sym typeface="Symbol" pitchFamily="18" charset="2"/>
              </a:rPr>
              <a:t>law</a:t>
            </a:r>
          </a:p>
          <a:p>
            <a:pPr lvl="0" eaLnBrk="1" hangingPunct="1">
              <a:defRPr/>
            </a:pPr>
            <a:r>
              <a:rPr lang="en-US" dirty="0" smtClean="0"/>
              <a:t>Field emission electrons can cause a </a:t>
            </a:r>
            <a:r>
              <a:rPr lang="en-US" dirty="0" smtClean="0">
                <a:solidFill>
                  <a:schemeClr val="accent2"/>
                </a:solidFill>
              </a:rPr>
              <a:t>“field emission induced quench”</a:t>
            </a:r>
            <a:endParaRPr lang="en-US" dirty="0">
              <a:solidFill>
                <a:schemeClr val="accent2"/>
              </a:solidFill>
            </a:endParaRPr>
          </a:p>
          <a:p>
            <a:pPr lvl="1" eaLnBrk="1" hangingPunct="1">
              <a:defRPr/>
            </a:pPr>
            <a:endParaRPr lang="en-US" dirty="0" smtClean="0">
              <a:cs typeface="Arial" charset="0"/>
            </a:endParaRPr>
          </a:p>
          <a:p>
            <a:pPr marL="0" indent="0" eaLnBrk="1" hangingPunct="1">
              <a:buNone/>
              <a:defRPr/>
            </a:pPr>
            <a:endParaRPr lang="en-US" dirty="0">
              <a:cs typeface="Arial" charset="0"/>
            </a:endParaRPr>
          </a:p>
          <a:p>
            <a:pPr eaLnBrk="1" hangingPunct="1">
              <a:defRPr/>
            </a:pPr>
            <a:endParaRPr lang="de-DE" dirty="0" smtClean="0"/>
          </a:p>
          <a:p>
            <a:pPr eaLnBrk="1" hangingPunct="1">
              <a:defRPr/>
            </a:pPr>
            <a:endParaRPr lang="en-US" dirty="0"/>
          </a:p>
          <a:p>
            <a:pPr eaLnBrk="1" hangingPunct="1"/>
            <a:endParaRPr lang="en-US" dirty="0" smtClean="0"/>
          </a:p>
        </p:txBody>
      </p:sp>
      <p:sp>
        <p:nvSpPr>
          <p:cNvPr id="28676" name="Rectangle 2"/>
          <p:cNvSpPr>
            <a:spLocks noGrp="1" noChangeArrowheads="1"/>
          </p:cNvSpPr>
          <p:nvPr>
            <p:ph type="title"/>
          </p:nvPr>
        </p:nvSpPr>
        <p:spPr/>
        <p:txBody>
          <a:bodyPr/>
          <a:lstStyle/>
          <a:p>
            <a:pPr eaLnBrk="1" hangingPunct="1"/>
            <a:r>
              <a:rPr lang="de-DE" dirty="0" smtClean="0"/>
              <a:t>RF-Signals + Symptoms </a:t>
            </a:r>
            <a:r>
              <a:rPr lang="de-DE" dirty="0" err="1" smtClean="0"/>
              <a:t>of</a:t>
            </a:r>
            <a:r>
              <a:rPr lang="de-DE" dirty="0" smtClean="0"/>
              <a:t> Field Emission</a:t>
            </a:r>
            <a:endParaRPr lang="en-GB" dirty="0" smtClean="0"/>
          </a:p>
        </p:txBody>
      </p:sp>
      <p:pic>
        <p:nvPicPr>
          <p:cNvPr id="10" name="Picture 2" descr="C:\Work\9-cell cavities\TB9RI028\TB9RI028_Q0_vs_Eacc_for_RF_test_1_and_2_and_after_processing_event.png"/>
          <p:cNvPicPr>
            <a:picLocks noChangeAspect="1" noChangeArrowheads="1"/>
          </p:cNvPicPr>
          <p:nvPr/>
        </p:nvPicPr>
        <p:blipFill>
          <a:blip r:embed="rId2" cstate="print"/>
          <a:srcRect r="7490"/>
          <a:stretch>
            <a:fillRect/>
          </a:stretch>
        </p:blipFill>
        <p:spPr bwMode="auto">
          <a:xfrm>
            <a:off x="4142506" y="2779713"/>
            <a:ext cx="4759823" cy="3940826"/>
          </a:xfrm>
          <a:prstGeom prst="rect">
            <a:avLst/>
          </a:prstGeom>
          <a:noFill/>
        </p:spPr>
      </p:pic>
      <p:pic>
        <p:nvPicPr>
          <p:cNvPr id="11" name="Picture 12" descr="1ac3qedec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2856" y="3230888"/>
            <a:ext cx="3429000" cy="2695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372081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282575" y="828674"/>
            <a:ext cx="8520113" cy="5590979"/>
          </a:xfrm>
        </p:spPr>
        <p:txBody>
          <a:bodyPr/>
          <a:lstStyle/>
          <a:p>
            <a:pPr eaLnBrk="1" hangingPunct="1">
              <a:defRPr/>
            </a:pPr>
            <a:r>
              <a:rPr lang="de-DE" dirty="0" smtClean="0"/>
              <a:t>RF-signal </a:t>
            </a:r>
            <a:r>
              <a:rPr lang="de-DE" dirty="0" err="1" smtClean="0"/>
              <a:t>of</a:t>
            </a:r>
            <a:r>
              <a:rPr lang="de-DE" dirty="0" smtClean="0"/>
              <a:t> </a:t>
            </a:r>
            <a:r>
              <a:rPr lang="de-DE" b="1" dirty="0" err="1" smtClean="0">
                <a:solidFill>
                  <a:schemeClr val="accent6"/>
                </a:solidFill>
              </a:rPr>
              <a:t>field</a:t>
            </a:r>
            <a:r>
              <a:rPr lang="de-DE" b="1" dirty="0" smtClean="0">
                <a:solidFill>
                  <a:schemeClr val="accent6"/>
                </a:solidFill>
              </a:rPr>
              <a:t> </a:t>
            </a:r>
            <a:r>
              <a:rPr lang="de-DE" b="1" dirty="0" err="1" smtClean="0">
                <a:solidFill>
                  <a:schemeClr val="accent6"/>
                </a:solidFill>
              </a:rPr>
              <a:t>emission</a:t>
            </a:r>
            <a:r>
              <a:rPr lang="de-DE" b="1" dirty="0" smtClean="0">
                <a:solidFill>
                  <a:schemeClr val="accent6"/>
                </a:solidFill>
              </a:rPr>
              <a:t> </a:t>
            </a:r>
            <a:r>
              <a:rPr lang="de-DE" dirty="0" smtClean="0"/>
              <a:t>:</a:t>
            </a:r>
          </a:p>
          <a:p>
            <a:pPr lvl="1" eaLnBrk="1" hangingPunct="1">
              <a:defRPr/>
            </a:pPr>
            <a:r>
              <a:rPr lang="en-US" dirty="0" smtClean="0">
                <a:solidFill>
                  <a:schemeClr val="accent6"/>
                </a:solidFill>
                <a:cs typeface="Arial" charset="0"/>
              </a:rPr>
              <a:t>Change of decay slope </a:t>
            </a:r>
            <a:br>
              <a:rPr lang="en-US" dirty="0" smtClean="0">
                <a:solidFill>
                  <a:schemeClr val="accent6"/>
                </a:solidFill>
                <a:cs typeface="Arial" charset="0"/>
              </a:rPr>
            </a:br>
            <a:r>
              <a:rPr lang="en-US" dirty="0" smtClean="0">
                <a:solidFill>
                  <a:schemeClr val="accent6"/>
                </a:solidFill>
                <a:cs typeface="Arial" charset="0"/>
              </a:rPr>
              <a:t>for </a:t>
            </a:r>
            <a:r>
              <a:rPr lang="de-DE" dirty="0" err="1" smtClean="0">
                <a:solidFill>
                  <a:schemeClr val="accent6"/>
                </a:solidFill>
              </a:rPr>
              <a:t>P</a:t>
            </a:r>
            <a:r>
              <a:rPr lang="de-DE" baseline="-25000" dirty="0" err="1" smtClean="0">
                <a:solidFill>
                  <a:schemeClr val="accent6"/>
                </a:solidFill>
              </a:rPr>
              <a:t>trans</a:t>
            </a:r>
            <a:r>
              <a:rPr lang="en-US" dirty="0" smtClean="0">
                <a:solidFill>
                  <a:schemeClr val="accent6"/>
                </a:solidFill>
                <a:cs typeface="Arial" charset="0"/>
              </a:rPr>
              <a:t> </a:t>
            </a:r>
            <a:br>
              <a:rPr lang="en-US" dirty="0" smtClean="0">
                <a:solidFill>
                  <a:schemeClr val="accent6"/>
                </a:solidFill>
                <a:cs typeface="Arial" charset="0"/>
              </a:rPr>
            </a:br>
            <a:r>
              <a:rPr lang="en-US" dirty="0" smtClean="0">
                <a:solidFill>
                  <a:schemeClr val="accent4"/>
                </a:solidFill>
                <a:cs typeface="Arial" charset="0"/>
              </a:rPr>
              <a:t>=&gt; reflects the change</a:t>
            </a:r>
            <a:br>
              <a:rPr lang="en-US" dirty="0" smtClean="0">
                <a:solidFill>
                  <a:schemeClr val="accent4"/>
                </a:solidFill>
                <a:cs typeface="Arial" charset="0"/>
              </a:rPr>
            </a:br>
            <a:r>
              <a:rPr lang="en-US" dirty="0" smtClean="0">
                <a:solidFill>
                  <a:schemeClr val="accent4"/>
                </a:solidFill>
                <a:cs typeface="Arial" charset="0"/>
              </a:rPr>
              <a:t>of </a:t>
            </a:r>
            <a:r>
              <a:rPr lang="en-US" dirty="0" err="1" smtClean="0">
                <a:solidFill>
                  <a:schemeClr val="accent4"/>
                </a:solidFill>
                <a:cs typeface="Arial" charset="0"/>
              </a:rPr>
              <a:t>Qo</a:t>
            </a:r>
            <a:r>
              <a:rPr lang="en-US" dirty="0" smtClean="0">
                <a:solidFill>
                  <a:schemeClr val="accent4"/>
                </a:solidFill>
                <a:cs typeface="Arial" charset="0"/>
              </a:rPr>
              <a:t>-value</a:t>
            </a:r>
            <a:endParaRPr lang="en-US" dirty="0" smtClean="0">
              <a:solidFill>
                <a:schemeClr val="accent6"/>
              </a:solidFill>
              <a:cs typeface="Arial" charset="0"/>
            </a:endParaRPr>
          </a:p>
          <a:p>
            <a:pPr lvl="1" eaLnBrk="1" hangingPunct="1">
              <a:defRPr/>
            </a:pPr>
            <a:endParaRPr lang="en-US" dirty="0">
              <a:cs typeface="Arial" charset="0"/>
            </a:endParaRPr>
          </a:p>
          <a:p>
            <a:pPr lvl="1" eaLnBrk="1" hangingPunct="1">
              <a:defRPr/>
            </a:pPr>
            <a:endParaRPr lang="en-US" dirty="0" smtClean="0">
              <a:cs typeface="Arial" charset="0"/>
            </a:endParaRPr>
          </a:p>
          <a:p>
            <a:pPr lvl="1" eaLnBrk="1" hangingPunct="1">
              <a:defRPr/>
            </a:pPr>
            <a:endParaRPr lang="en-US" dirty="0" smtClean="0">
              <a:cs typeface="Arial" charset="0"/>
            </a:endParaRPr>
          </a:p>
          <a:p>
            <a:pPr lvl="1" eaLnBrk="1" hangingPunct="1">
              <a:defRPr/>
            </a:pPr>
            <a:endParaRPr lang="en-US" dirty="0">
              <a:cs typeface="Arial" charset="0"/>
            </a:endParaRPr>
          </a:p>
          <a:p>
            <a:pPr lvl="1" eaLnBrk="1" hangingPunct="1">
              <a:defRPr/>
            </a:pPr>
            <a:endParaRPr lang="en-US" dirty="0" smtClean="0">
              <a:cs typeface="Arial" charset="0"/>
            </a:endParaRPr>
          </a:p>
          <a:p>
            <a:pPr lvl="1" eaLnBrk="1" hangingPunct="1">
              <a:defRPr/>
            </a:pPr>
            <a:endParaRPr lang="en-US" dirty="0" smtClean="0">
              <a:cs typeface="Arial" charset="0"/>
            </a:endParaRPr>
          </a:p>
          <a:p>
            <a:pPr lvl="0" eaLnBrk="1" hangingPunct="1">
              <a:defRPr/>
            </a:pPr>
            <a:r>
              <a:rPr lang="en-US" dirty="0" smtClean="0">
                <a:sym typeface="Symbol" pitchFamily="18" charset="2"/>
              </a:rPr>
              <a:t>In multi-cell cavities:</a:t>
            </a:r>
            <a:br>
              <a:rPr lang="en-US" dirty="0" smtClean="0">
                <a:sym typeface="Symbol" pitchFamily="18" charset="2"/>
              </a:rPr>
            </a:br>
            <a:r>
              <a:rPr lang="en-US" dirty="0" smtClean="0">
                <a:solidFill>
                  <a:schemeClr val="accent6"/>
                </a:solidFill>
                <a:sym typeface="Symbol" pitchFamily="18" charset="2"/>
              </a:rPr>
              <a:t>Excitation of other </a:t>
            </a:r>
            <a:r>
              <a:rPr lang="en-US" dirty="0" err="1" smtClean="0">
                <a:solidFill>
                  <a:schemeClr val="accent6"/>
                </a:solidFill>
                <a:sym typeface="Symbol" pitchFamily="18" charset="2"/>
              </a:rPr>
              <a:t>passband</a:t>
            </a:r>
            <a:r>
              <a:rPr lang="en-US" dirty="0" smtClean="0">
                <a:solidFill>
                  <a:schemeClr val="accent6"/>
                </a:solidFill>
                <a:sym typeface="Symbol" pitchFamily="18" charset="2"/>
              </a:rPr>
              <a:t> modes </a:t>
            </a:r>
            <a:r>
              <a:rPr lang="en-US" dirty="0" smtClean="0">
                <a:sym typeface="Symbol" pitchFamily="18" charset="2"/>
              </a:rPr>
              <a:t>by energy transfer </a:t>
            </a:r>
            <a:endParaRPr lang="en-US" dirty="0">
              <a:solidFill>
                <a:schemeClr val="accent2"/>
              </a:solidFill>
            </a:endParaRPr>
          </a:p>
          <a:p>
            <a:pPr lvl="1" eaLnBrk="1" hangingPunct="1">
              <a:defRPr/>
            </a:pPr>
            <a:endParaRPr lang="en-US" dirty="0" smtClean="0">
              <a:cs typeface="Arial" charset="0"/>
            </a:endParaRPr>
          </a:p>
          <a:p>
            <a:pPr marL="0" indent="0" eaLnBrk="1" hangingPunct="1">
              <a:buNone/>
              <a:defRPr/>
            </a:pPr>
            <a:endParaRPr lang="en-US" dirty="0">
              <a:cs typeface="Arial" charset="0"/>
            </a:endParaRPr>
          </a:p>
          <a:p>
            <a:pPr eaLnBrk="1" hangingPunct="1">
              <a:defRPr/>
            </a:pPr>
            <a:endParaRPr lang="de-DE" dirty="0" smtClean="0"/>
          </a:p>
          <a:p>
            <a:pPr eaLnBrk="1" hangingPunct="1">
              <a:defRPr/>
            </a:pPr>
            <a:endParaRPr lang="en-US" dirty="0"/>
          </a:p>
          <a:p>
            <a:pPr eaLnBrk="1" hangingPunct="1"/>
            <a:endParaRPr lang="en-US" dirty="0" smtClean="0"/>
          </a:p>
        </p:txBody>
      </p:sp>
      <p:sp>
        <p:nvSpPr>
          <p:cNvPr id="28676" name="Rectangle 2"/>
          <p:cNvSpPr>
            <a:spLocks noGrp="1" noChangeArrowheads="1"/>
          </p:cNvSpPr>
          <p:nvPr>
            <p:ph type="title"/>
          </p:nvPr>
        </p:nvSpPr>
        <p:spPr/>
        <p:txBody>
          <a:bodyPr/>
          <a:lstStyle/>
          <a:p>
            <a:pPr eaLnBrk="1" hangingPunct="1"/>
            <a:r>
              <a:rPr lang="de-DE" dirty="0" smtClean="0"/>
              <a:t>RF-Signals + Symptoms </a:t>
            </a:r>
            <a:r>
              <a:rPr lang="de-DE" dirty="0" err="1" smtClean="0"/>
              <a:t>of</a:t>
            </a:r>
            <a:r>
              <a:rPr lang="de-DE" dirty="0" smtClean="0"/>
              <a:t> Field Emission II</a:t>
            </a:r>
            <a:endParaRPr lang="en-GB" dirty="0" smtClean="0"/>
          </a:p>
        </p:txBody>
      </p:sp>
      <p:pic>
        <p:nvPicPr>
          <p:cNvPr id="9" name="Picture 8"/>
          <p:cNvPicPr>
            <a:picLocks noChangeAspect="1" noChangeArrowheads="1"/>
          </p:cNvPicPr>
          <p:nvPr/>
        </p:nvPicPr>
        <p:blipFill rotWithShape="1">
          <a:blip r:embed="rId2">
            <a:extLst>
              <a:ext uri="{28A0092B-C50C-407E-A947-70E740481C1C}">
                <a14:useLocalDpi xmlns:a14="http://schemas.microsoft.com/office/drawing/2010/main" val="0"/>
              </a:ext>
            </a:extLst>
          </a:blip>
          <a:srcRect t="10999" b="668"/>
          <a:stretch/>
        </p:blipFill>
        <p:spPr bwMode="auto">
          <a:xfrm>
            <a:off x="3461590" y="2051409"/>
            <a:ext cx="5270127" cy="203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feld 7"/>
          <p:cNvSpPr txBox="1"/>
          <p:nvPr/>
        </p:nvSpPr>
        <p:spPr>
          <a:xfrm>
            <a:off x="5247745" y="1780301"/>
            <a:ext cx="954107" cy="338554"/>
          </a:xfrm>
          <a:prstGeom prst="rect">
            <a:avLst/>
          </a:prstGeom>
          <a:noFill/>
        </p:spPr>
        <p:txBody>
          <a:bodyPr wrap="none" rtlCol="0">
            <a:spAutoFit/>
          </a:bodyPr>
          <a:lstStyle/>
          <a:p>
            <a:r>
              <a:rPr lang="de-DE" dirty="0" smtClean="0"/>
              <a:t>log </a:t>
            </a:r>
            <a:r>
              <a:rPr lang="de-DE" dirty="0" err="1" smtClean="0"/>
              <a:t>P</a:t>
            </a:r>
            <a:r>
              <a:rPr lang="de-DE" baseline="-25000" dirty="0" err="1" smtClean="0"/>
              <a:t>trans</a:t>
            </a:r>
            <a:endParaRPr lang="de-DE" dirty="0"/>
          </a:p>
        </p:txBody>
      </p:sp>
      <p:sp>
        <p:nvSpPr>
          <p:cNvPr id="7" name="Textfeld 6"/>
          <p:cNvSpPr txBox="1"/>
          <p:nvPr/>
        </p:nvSpPr>
        <p:spPr>
          <a:xfrm>
            <a:off x="3356083" y="1780301"/>
            <a:ext cx="727563" cy="338554"/>
          </a:xfrm>
          <a:prstGeom prst="rect">
            <a:avLst/>
          </a:prstGeom>
          <a:noFill/>
        </p:spPr>
        <p:txBody>
          <a:bodyPr wrap="square" rtlCol="0">
            <a:spAutoFit/>
          </a:bodyPr>
          <a:lstStyle/>
          <a:p>
            <a:r>
              <a:rPr lang="de-DE" dirty="0" err="1" smtClean="0"/>
              <a:t>P</a:t>
            </a:r>
            <a:r>
              <a:rPr lang="de-DE" baseline="-25000" dirty="0" err="1" smtClean="0"/>
              <a:t>trans</a:t>
            </a:r>
            <a:endParaRPr lang="de-DE" dirty="0"/>
          </a:p>
        </p:txBody>
      </p:sp>
      <p:sp>
        <p:nvSpPr>
          <p:cNvPr id="2" name="Oval 1"/>
          <p:cNvSpPr/>
          <p:nvPr/>
        </p:nvSpPr>
        <p:spPr bwMode="auto">
          <a:xfrm>
            <a:off x="6831104" y="2259105"/>
            <a:ext cx="668511" cy="637775"/>
          </a:xfrm>
          <a:prstGeom prst="ellipse">
            <a:avLst/>
          </a:prstGeom>
          <a:noFill/>
          <a:ln w="25400"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408468138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282575" y="828674"/>
            <a:ext cx="8520113" cy="5590979"/>
          </a:xfrm>
        </p:spPr>
        <p:txBody>
          <a:bodyPr/>
          <a:lstStyle/>
          <a:p>
            <a:pPr lvl="0" eaLnBrk="1" hangingPunct="1">
              <a:defRPr/>
            </a:pPr>
            <a:r>
              <a:rPr lang="en-US" dirty="0" smtClean="0">
                <a:cs typeface="Arial" charset="0"/>
                <a:sym typeface="Symbol" pitchFamily="18" charset="2"/>
              </a:rPr>
              <a:t>T-Mapping:</a:t>
            </a:r>
            <a:br>
              <a:rPr lang="en-US" dirty="0" smtClean="0">
                <a:cs typeface="Arial" charset="0"/>
                <a:sym typeface="Symbol" pitchFamily="18" charset="2"/>
              </a:rPr>
            </a:br>
            <a:r>
              <a:rPr lang="en-US" dirty="0" smtClean="0">
                <a:cs typeface="Arial" charset="0"/>
                <a:sym typeface="Symbol" pitchFamily="18" charset="2"/>
              </a:rPr>
              <a:t>field emission gives a </a:t>
            </a:r>
            <a:r>
              <a:rPr lang="en-US" dirty="0" smtClean="0">
                <a:solidFill>
                  <a:schemeClr val="accent6"/>
                </a:solidFill>
                <a:cs typeface="Arial" charset="0"/>
                <a:sym typeface="Symbol" pitchFamily="18" charset="2"/>
              </a:rPr>
              <a:t>“hot trace” on one azimuthal position</a:t>
            </a:r>
          </a:p>
          <a:p>
            <a:pPr lvl="0" eaLnBrk="1" hangingPunct="1">
              <a:defRPr/>
            </a:pPr>
            <a:r>
              <a:rPr lang="en-US" dirty="0" smtClean="0">
                <a:cs typeface="Arial" charset="0"/>
                <a:sym typeface="Symbol" pitchFamily="18" charset="2"/>
              </a:rPr>
              <a:t>T-Mapping necessary to decide between “Quench with FE” and “Field Emission induced Quench”</a:t>
            </a:r>
          </a:p>
          <a:p>
            <a:pPr lvl="0" eaLnBrk="1" hangingPunct="1">
              <a:defRPr/>
            </a:pPr>
            <a:endParaRPr lang="en-US" dirty="0" smtClean="0">
              <a:cs typeface="Arial" charset="0"/>
              <a:sym typeface="Symbol" pitchFamily="18" charset="2"/>
            </a:endParaRPr>
          </a:p>
          <a:p>
            <a:pPr lvl="0" eaLnBrk="1" hangingPunct="1">
              <a:defRPr/>
            </a:pPr>
            <a:endParaRPr lang="en-US" dirty="0">
              <a:cs typeface="Arial" charset="0"/>
              <a:sym typeface="Symbol" pitchFamily="18" charset="2"/>
            </a:endParaRPr>
          </a:p>
          <a:p>
            <a:pPr lvl="0" eaLnBrk="1" hangingPunct="1">
              <a:defRPr/>
            </a:pPr>
            <a:endParaRPr lang="en-US" dirty="0" smtClean="0">
              <a:cs typeface="Arial" charset="0"/>
              <a:sym typeface="Symbol" pitchFamily="18" charset="2"/>
            </a:endParaRPr>
          </a:p>
          <a:p>
            <a:pPr lvl="0" eaLnBrk="1" hangingPunct="1">
              <a:defRPr/>
            </a:pPr>
            <a:endParaRPr lang="en-US" dirty="0">
              <a:cs typeface="Arial" charset="0"/>
              <a:sym typeface="Symbol" pitchFamily="18" charset="2"/>
            </a:endParaRPr>
          </a:p>
          <a:p>
            <a:pPr lvl="0" eaLnBrk="1" hangingPunct="1">
              <a:defRPr/>
            </a:pPr>
            <a:endParaRPr lang="en-US" dirty="0" smtClean="0">
              <a:cs typeface="Arial" charset="0"/>
              <a:sym typeface="Symbol" pitchFamily="18" charset="2"/>
            </a:endParaRPr>
          </a:p>
          <a:p>
            <a:pPr lvl="0" eaLnBrk="1" hangingPunct="1">
              <a:defRPr/>
            </a:pPr>
            <a:endParaRPr lang="en-US" dirty="0">
              <a:cs typeface="Arial" charset="0"/>
              <a:sym typeface="Symbol" pitchFamily="18" charset="2"/>
            </a:endParaRPr>
          </a:p>
          <a:p>
            <a:pPr lvl="0" eaLnBrk="1" hangingPunct="1">
              <a:defRPr/>
            </a:pPr>
            <a:endParaRPr lang="en-US" dirty="0" smtClean="0">
              <a:cs typeface="Arial" charset="0"/>
              <a:sym typeface="Symbol" pitchFamily="18" charset="2"/>
            </a:endParaRPr>
          </a:p>
          <a:p>
            <a:pPr lvl="0" eaLnBrk="1" hangingPunct="1">
              <a:defRPr/>
            </a:pPr>
            <a:r>
              <a:rPr lang="en-US" dirty="0" smtClean="0">
                <a:cs typeface="Arial" charset="0"/>
                <a:sym typeface="Symbol" pitchFamily="18" charset="2"/>
              </a:rPr>
              <a:t>Electron probe: Exponential increase of current </a:t>
            </a:r>
            <a:r>
              <a:rPr lang="en-US" sz="1800" dirty="0" smtClean="0">
                <a:cs typeface="Arial" charset="0"/>
                <a:sym typeface="Symbol" pitchFamily="18" charset="2"/>
              </a:rPr>
              <a:t>(</a:t>
            </a:r>
            <a:r>
              <a:rPr lang="en-US" sz="1800" dirty="0" smtClean="0">
                <a:sym typeface="Symbol" pitchFamily="18" charset="2"/>
              </a:rPr>
              <a:t>Fowler </a:t>
            </a:r>
            <a:r>
              <a:rPr lang="en-US" sz="1800" dirty="0" err="1">
                <a:sym typeface="Symbol" pitchFamily="18" charset="2"/>
              </a:rPr>
              <a:t>Nordheim’s</a:t>
            </a:r>
            <a:r>
              <a:rPr lang="en-US" sz="1800" dirty="0">
                <a:sym typeface="Symbol" pitchFamily="18" charset="2"/>
              </a:rPr>
              <a:t> </a:t>
            </a:r>
            <a:r>
              <a:rPr lang="en-US" sz="1800" dirty="0" smtClean="0">
                <a:sym typeface="Symbol" pitchFamily="18" charset="2"/>
              </a:rPr>
              <a:t>law)</a:t>
            </a:r>
            <a:endParaRPr lang="en-US" sz="1800" dirty="0">
              <a:cs typeface="Arial" charset="0"/>
              <a:sym typeface="Symbol" pitchFamily="18" charset="2"/>
            </a:endParaRPr>
          </a:p>
          <a:p>
            <a:pPr lvl="0" eaLnBrk="1" hangingPunct="1">
              <a:defRPr/>
            </a:pPr>
            <a:endParaRPr lang="en-US" dirty="0" smtClean="0">
              <a:cs typeface="Arial" charset="0"/>
              <a:sym typeface="Symbol" pitchFamily="18" charset="2"/>
            </a:endParaRPr>
          </a:p>
          <a:p>
            <a:pPr lvl="0" eaLnBrk="1" hangingPunct="1">
              <a:defRPr/>
            </a:pPr>
            <a:endParaRPr lang="en-US" dirty="0">
              <a:cs typeface="Arial" charset="0"/>
              <a:sym typeface="Symbol" pitchFamily="18" charset="2"/>
            </a:endParaRPr>
          </a:p>
          <a:p>
            <a:pPr lvl="0" eaLnBrk="1" hangingPunct="1">
              <a:defRPr/>
            </a:pPr>
            <a:endParaRPr lang="en-US" dirty="0" smtClean="0">
              <a:cs typeface="Arial" charset="0"/>
              <a:sym typeface="Symbol" pitchFamily="18" charset="2"/>
            </a:endParaRPr>
          </a:p>
          <a:p>
            <a:pPr lvl="0" eaLnBrk="1" hangingPunct="1">
              <a:defRPr/>
            </a:pPr>
            <a:endParaRPr lang="en-US" dirty="0" smtClean="0">
              <a:cs typeface="Arial" charset="0"/>
              <a:sym typeface="Symbol" pitchFamily="18" charset="2"/>
            </a:endParaRPr>
          </a:p>
          <a:p>
            <a:pPr lvl="0" eaLnBrk="1" hangingPunct="1">
              <a:defRPr/>
            </a:pPr>
            <a:endParaRPr lang="en-US" dirty="0">
              <a:cs typeface="Arial" charset="0"/>
              <a:sym typeface="Symbol" pitchFamily="18" charset="2"/>
            </a:endParaRPr>
          </a:p>
          <a:p>
            <a:pPr marL="0" lvl="0" indent="0" eaLnBrk="1" hangingPunct="1">
              <a:buNone/>
              <a:defRPr/>
            </a:pPr>
            <a:endParaRPr lang="en-US" dirty="0" smtClean="0">
              <a:cs typeface="Arial" charset="0"/>
            </a:endParaRPr>
          </a:p>
          <a:p>
            <a:pPr marL="0" indent="0" eaLnBrk="1" hangingPunct="1">
              <a:buNone/>
              <a:defRPr/>
            </a:pPr>
            <a:endParaRPr lang="en-US" dirty="0">
              <a:cs typeface="Arial" charset="0"/>
            </a:endParaRPr>
          </a:p>
          <a:p>
            <a:pPr eaLnBrk="1" hangingPunct="1">
              <a:defRPr/>
            </a:pPr>
            <a:endParaRPr lang="de-DE" dirty="0" smtClean="0"/>
          </a:p>
          <a:p>
            <a:pPr eaLnBrk="1" hangingPunct="1">
              <a:defRPr/>
            </a:pPr>
            <a:endParaRPr lang="en-US" dirty="0"/>
          </a:p>
          <a:p>
            <a:pPr eaLnBrk="1" hangingPunct="1"/>
            <a:endParaRPr lang="en-US" dirty="0" smtClean="0"/>
          </a:p>
        </p:txBody>
      </p:sp>
      <p:sp>
        <p:nvSpPr>
          <p:cNvPr id="28676" name="Rectangle 2"/>
          <p:cNvSpPr>
            <a:spLocks noGrp="1" noChangeArrowheads="1"/>
          </p:cNvSpPr>
          <p:nvPr>
            <p:ph type="title"/>
          </p:nvPr>
        </p:nvSpPr>
        <p:spPr/>
        <p:txBody>
          <a:bodyPr/>
          <a:lstStyle/>
          <a:p>
            <a:pPr eaLnBrk="1" hangingPunct="1"/>
            <a:r>
              <a:rPr lang="de-DE" dirty="0" smtClean="0"/>
              <a:t>RF-Signals + Symptoms </a:t>
            </a:r>
            <a:r>
              <a:rPr lang="de-DE" dirty="0" err="1" smtClean="0"/>
              <a:t>of</a:t>
            </a:r>
            <a:r>
              <a:rPr lang="de-DE" dirty="0" smtClean="0"/>
              <a:t> Field Emission III</a:t>
            </a:r>
            <a:endParaRPr lang="en-GB" dirty="0" smtClean="0"/>
          </a:p>
        </p:txBody>
      </p:sp>
      <p:pic>
        <p:nvPicPr>
          <p:cNvPr id="10" name="Picture 7" descr="1ac3tmap10_2D_01dec0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06575" y="2513014"/>
            <a:ext cx="4453304" cy="2622550"/>
          </a:xfrm>
          <a:prstGeom prst="rect">
            <a:avLst/>
          </a:prstGeom>
          <a:noFill/>
          <a:extLst>
            <a:ext uri="{909E8E84-426E-40DD-AFC4-6F175D3DCCD1}">
              <a14:hiddenFill xmlns:a14="http://schemas.microsoft.com/office/drawing/2010/main">
                <a:solidFill>
                  <a:srgbClr val="FFFFFF"/>
                </a:solidFill>
              </a14:hiddenFill>
            </a:ext>
          </a:extLst>
        </p:spPr>
      </p:pic>
      <p:sp>
        <p:nvSpPr>
          <p:cNvPr id="11" name="Text Box 9"/>
          <p:cNvSpPr txBox="1">
            <a:spLocks noChangeArrowheads="1"/>
          </p:cNvSpPr>
          <p:nvPr/>
        </p:nvSpPr>
        <p:spPr bwMode="auto">
          <a:xfrm>
            <a:off x="6761201" y="2884489"/>
            <a:ext cx="2097049"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dirty="0">
                <a:solidFill>
                  <a:schemeClr val="tx1"/>
                </a:solidFill>
              </a:rPr>
              <a:t>2-D T-</a:t>
            </a:r>
            <a:r>
              <a:rPr lang="de-DE" dirty="0" err="1">
                <a:solidFill>
                  <a:schemeClr val="tx1"/>
                </a:solidFill>
              </a:rPr>
              <a:t>map</a:t>
            </a:r>
            <a:r>
              <a:rPr lang="de-DE" dirty="0">
                <a:solidFill>
                  <a:schemeClr val="tx1"/>
                </a:solidFill>
              </a:rPr>
              <a:t> </a:t>
            </a:r>
            <a:r>
              <a:rPr lang="de-DE" dirty="0" err="1">
                <a:solidFill>
                  <a:schemeClr val="tx1"/>
                </a:solidFill>
              </a:rPr>
              <a:t>of</a:t>
            </a:r>
            <a:r>
              <a:rPr lang="de-DE" dirty="0">
                <a:solidFill>
                  <a:schemeClr val="tx1"/>
                </a:solidFill>
              </a:rPr>
              <a:t> a</a:t>
            </a:r>
            <a:br>
              <a:rPr lang="de-DE" dirty="0">
                <a:solidFill>
                  <a:schemeClr val="tx1"/>
                </a:solidFill>
              </a:rPr>
            </a:br>
            <a:r>
              <a:rPr lang="de-DE" dirty="0" err="1">
                <a:solidFill>
                  <a:schemeClr val="tx1"/>
                </a:solidFill>
              </a:rPr>
              <a:t>field</a:t>
            </a:r>
            <a:r>
              <a:rPr lang="de-DE" dirty="0">
                <a:solidFill>
                  <a:schemeClr val="tx1"/>
                </a:solidFill>
              </a:rPr>
              <a:t> </a:t>
            </a:r>
            <a:r>
              <a:rPr lang="de-DE" dirty="0" err="1">
                <a:solidFill>
                  <a:schemeClr val="tx1"/>
                </a:solidFill>
              </a:rPr>
              <a:t>emission</a:t>
            </a:r>
            <a:r>
              <a:rPr lang="de-DE" dirty="0">
                <a:solidFill>
                  <a:schemeClr val="tx1"/>
                </a:solidFill>
              </a:rPr>
              <a:t> </a:t>
            </a:r>
            <a:r>
              <a:rPr lang="de-DE" dirty="0" err="1">
                <a:solidFill>
                  <a:schemeClr val="tx1"/>
                </a:solidFill>
              </a:rPr>
              <a:t>loaded</a:t>
            </a:r>
            <a:r>
              <a:rPr lang="de-DE" dirty="0">
                <a:solidFill>
                  <a:schemeClr val="tx1"/>
                </a:solidFill>
              </a:rPr>
              <a:t/>
            </a:r>
            <a:br>
              <a:rPr lang="de-DE" dirty="0">
                <a:solidFill>
                  <a:schemeClr val="tx1"/>
                </a:solidFill>
              </a:rPr>
            </a:br>
            <a:r>
              <a:rPr lang="de-DE" dirty="0" err="1">
                <a:solidFill>
                  <a:schemeClr val="tx1"/>
                </a:solidFill>
              </a:rPr>
              <a:t>cavity</a:t>
            </a:r>
            <a:endParaRPr lang="en-GB" dirty="0">
              <a:solidFill>
                <a:schemeClr val="tx1"/>
              </a:solidFill>
            </a:endParaRPr>
          </a:p>
        </p:txBody>
      </p:sp>
    </p:spTree>
    <p:extLst>
      <p:ext uri="{BB962C8B-B14F-4D97-AF65-F5344CB8AC3E}">
        <p14:creationId xmlns:p14="http://schemas.microsoft.com/office/powerpoint/2010/main" val="423754954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282575" y="828674"/>
            <a:ext cx="8520113" cy="5590979"/>
          </a:xfrm>
        </p:spPr>
        <p:txBody>
          <a:bodyPr/>
          <a:lstStyle/>
          <a:p>
            <a:pPr lvl="0" eaLnBrk="1" hangingPunct="1">
              <a:defRPr/>
            </a:pPr>
            <a:r>
              <a:rPr lang="en-US" dirty="0" smtClean="0">
                <a:sym typeface="Symbol" pitchFamily="18" charset="2"/>
              </a:rPr>
              <a:t>X-ray mapping </a:t>
            </a:r>
            <a:r>
              <a:rPr lang="en-US" sz="1800" dirty="0" smtClean="0">
                <a:sym typeface="Symbol" pitchFamily="18" charset="2"/>
              </a:rPr>
              <a:t>(+ respective T-Map)</a:t>
            </a:r>
          </a:p>
          <a:p>
            <a:pPr lvl="0" eaLnBrk="1" hangingPunct="1">
              <a:defRPr/>
            </a:pPr>
            <a:endParaRPr lang="en-US" dirty="0">
              <a:cs typeface="Arial" charset="0"/>
              <a:sym typeface="Symbol" pitchFamily="18" charset="2"/>
            </a:endParaRPr>
          </a:p>
          <a:p>
            <a:pPr lvl="0" eaLnBrk="1" hangingPunct="1">
              <a:defRPr/>
            </a:pPr>
            <a:endParaRPr lang="en-US" dirty="0" smtClean="0">
              <a:cs typeface="Arial" charset="0"/>
              <a:sym typeface="Symbol" pitchFamily="18" charset="2"/>
            </a:endParaRPr>
          </a:p>
          <a:p>
            <a:pPr lvl="0" eaLnBrk="1" hangingPunct="1">
              <a:defRPr/>
            </a:pPr>
            <a:endParaRPr lang="en-US" dirty="0">
              <a:cs typeface="Arial" charset="0"/>
              <a:sym typeface="Symbol" pitchFamily="18" charset="2"/>
            </a:endParaRPr>
          </a:p>
          <a:p>
            <a:pPr lvl="0" eaLnBrk="1" hangingPunct="1">
              <a:defRPr/>
            </a:pPr>
            <a:endParaRPr lang="en-US" dirty="0" smtClean="0">
              <a:cs typeface="Arial" charset="0"/>
              <a:sym typeface="Symbol" pitchFamily="18" charset="2"/>
            </a:endParaRPr>
          </a:p>
          <a:p>
            <a:pPr lvl="0" eaLnBrk="1" hangingPunct="1">
              <a:defRPr/>
            </a:pPr>
            <a:endParaRPr lang="en-US" dirty="0">
              <a:cs typeface="Arial" charset="0"/>
              <a:sym typeface="Symbol" pitchFamily="18" charset="2"/>
            </a:endParaRPr>
          </a:p>
          <a:p>
            <a:pPr lvl="0" eaLnBrk="1" hangingPunct="1">
              <a:defRPr/>
            </a:pPr>
            <a:endParaRPr lang="en-US" dirty="0" smtClean="0">
              <a:cs typeface="Arial" charset="0"/>
              <a:sym typeface="Symbol" pitchFamily="18" charset="2"/>
            </a:endParaRPr>
          </a:p>
          <a:p>
            <a:pPr lvl="0" eaLnBrk="1" hangingPunct="1">
              <a:defRPr/>
            </a:pPr>
            <a:endParaRPr lang="en-US" dirty="0" smtClean="0">
              <a:cs typeface="Arial" charset="0"/>
              <a:sym typeface="Symbol" pitchFamily="18" charset="2"/>
            </a:endParaRPr>
          </a:p>
          <a:p>
            <a:pPr lvl="0" eaLnBrk="1" hangingPunct="1">
              <a:defRPr/>
            </a:pPr>
            <a:r>
              <a:rPr lang="en-US" dirty="0" smtClean="0">
                <a:cs typeface="Arial" charset="0"/>
                <a:sym typeface="Symbol" pitchFamily="18" charset="2"/>
              </a:rPr>
              <a:t>Application of X-ray films + X-ray spectroscopy (see above)</a:t>
            </a:r>
          </a:p>
          <a:p>
            <a:pPr lvl="0" eaLnBrk="1" hangingPunct="1">
              <a:defRPr/>
            </a:pPr>
            <a:r>
              <a:rPr lang="en-US" sz="1800" dirty="0" smtClean="0">
                <a:cs typeface="Arial" charset="0"/>
                <a:sym typeface="Symbol" pitchFamily="18" charset="2"/>
              </a:rPr>
              <a:t>Remark:</a:t>
            </a:r>
            <a:br>
              <a:rPr lang="en-US" sz="1800" dirty="0" smtClean="0">
                <a:cs typeface="Arial" charset="0"/>
                <a:sym typeface="Symbol" pitchFamily="18" charset="2"/>
              </a:rPr>
            </a:br>
            <a:r>
              <a:rPr lang="en-US" sz="1800" dirty="0" smtClean="0">
                <a:cs typeface="Arial" charset="0"/>
                <a:sym typeface="Symbol" pitchFamily="18" charset="2"/>
              </a:rPr>
              <a:t>FE can be caused by strong </a:t>
            </a:r>
            <a:r>
              <a:rPr lang="en-US" sz="1800" dirty="0" smtClean="0">
                <a:solidFill>
                  <a:schemeClr val="accent6"/>
                </a:solidFill>
                <a:cs typeface="Arial" charset="0"/>
                <a:sym typeface="Symbol" pitchFamily="18" charset="2"/>
              </a:rPr>
              <a:t>hydrocarbon contaminations </a:t>
            </a:r>
            <a:r>
              <a:rPr lang="en-US" sz="1800" dirty="0" smtClean="0">
                <a:cs typeface="Arial" charset="0"/>
                <a:sym typeface="Symbol" pitchFamily="18" charset="2"/>
              </a:rPr>
              <a:t>of your vacuum system</a:t>
            </a:r>
            <a:br>
              <a:rPr lang="en-US" sz="1800" dirty="0" smtClean="0">
                <a:cs typeface="Arial" charset="0"/>
                <a:sym typeface="Symbol" pitchFamily="18" charset="2"/>
              </a:rPr>
            </a:br>
            <a:r>
              <a:rPr lang="en-US" sz="1800" dirty="0" smtClean="0">
                <a:cs typeface="Arial" charset="0"/>
                <a:sym typeface="Symbol" pitchFamily="18" charset="2"/>
              </a:rPr>
              <a:t>=&gt; </a:t>
            </a:r>
            <a:r>
              <a:rPr lang="en-US" sz="1800" dirty="0" smtClean="0">
                <a:solidFill>
                  <a:schemeClr val="accent6"/>
                </a:solidFill>
                <a:cs typeface="Arial" charset="0"/>
                <a:sym typeface="Symbol" pitchFamily="18" charset="2"/>
              </a:rPr>
              <a:t>“Clean” pumping station + RGA </a:t>
            </a:r>
            <a:r>
              <a:rPr lang="en-US" sz="1800" dirty="0" smtClean="0">
                <a:cs typeface="Arial" charset="0"/>
                <a:sym typeface="Symbol" pitchFamily="18" charset="2"/>
              </a:rPr>
              <a:t>at the test insert necessary</a:t>
            </a:r>
            <a:endParaRPr lang="en-US" sz="1800" dirty="0">
              <a:cs typeface="Arial" charset="0"/>
              <a:sym typeface="Symbol" pitchFamily="18" charset="2"/>
            </a:endParaRPr>
          </a:p>
          <a:p>
            <a:pPr lvl="0" eaLnBrk="1" hangingPunct="1">
              <a:defRPr/>
            </a:pPr>
            <a:endParaRPr lang="en-US" dirty="0" smtClean="0">
              <a:cs typeface="Arial" charset="0"/>
              <a:sym typeface="Symbol" pitchFamily="18" charset="2"/>
            </a:endParaRPr>
          </a:p>
          <a:p>
            <a:pPr lvl="0" eaLnBrk="1" hangingPunct="1">
              <a:defRPr/>
            </a:pPr>
            <a:endParaRPr lang="en-US" dirty="0" smtClean="0">
              <a:cs typeface="Arial" charset="0"/>
              <a:sym typeface="Symbol" pitchFamily="18" charset="2"/>
            </a:endParaRPr>
          </a:p>
          <a:p>
            <a:pPr lvl="0" eaLnBrk="1" hangingPunct="1">
              <a:defRPr/>
            </a:pPr>
            <a:endParaRPr lang="en-US" dirty="0">
              <a:cs typeface="Arial" charset="0"/>
              <a:sym typeface="Symbol" pitchFamily="18" charset="2"/>
            </a:endParaRPr>
          </a:p>
          <a:p>
            <a:pPr marL="0" lvl="0" indent="0" eaLnBrk="1" hangingPunct="1">
              <a:buNone/>
              <a:defRPr/>
            </a:pPr>
            <a:endParaRPr lang="en-US" dirty="0" smtClean="0">
              <a:cs typeface="Arial" charset="0"/>
            </a:endParaRPr>
          </a:p>
          <a:p>
            <a:pPr marL="0" indent="0" eaLnBrk="1" hangingPunct="1">
              <a:buNone/>
              <a:defRPr/>
            </a:pPr>
            <a:endParaRPr lang="en-US" dirty="0">
              <a:cs typeface="Arial" charset="0"/>
            </a:endParaRPr>
          </a:p>
          <a:p>
            <a:pPr eaLnBrk="1" hangingPunct="1">
              <a:defRPr/>
            </a:pPr>
            <a:endParaRPr lang="de-DE" dirty="0" smtClean="0"/>
          </a:p>
          <a:p>
            <a:pPr eaLnBrk="1" hangingPunct="1">
              <a:defRPr/>
            </a:pPr>
            <a:endParaRPr lang="en-US" dirty="0"/>
          </a:p>
          <a:p>
            <a:pPr eaLnBrk="1" hangingPunct="1"/>
            <a:endParaRPr lang="en-US" dirty="0" smtClean="0"/>
          </a:p>
        </p:txBody>
      </p:sp>
      <p:sp>
        <p:nvSpPr>
          <p:cNvPr id="28676" name="Rectangle 2"/>
          <p:cNvSpPr>
            <a:spLocks noGrp="1" noChangeArrowheads="1"/>
          </p:cNvSpPr>
          <p:nvPr>
            <p:ph type="title"/>
          </p:nvPr>
        </p:nvSpPr>
        <p:spPr/>
        <p:txBody>
          <a:bodyPr/>
          <a:lstStyle/>
          <a:p>
            <a:pPr eaLnBrk="1" hangingPunct="1"/>
            <a:r>
              <a:rPr lang="de-DE" dirty="0" smtClean="0"/>
              <a:t>RF-Signals + Symptoms </a:t>
            </a:r>
            <a:r>
              <a:rPr lang="de-DE" dirty="0" err="1" smtClean="0"/>
              <a:t>of</a:t>
            </a:r>
            <a:r>
              <a:rPr lang="de-DE" dirty="0" smtClean="0"/>
              <a:t> Field Emission IV</a:t>
            </a:r>
            <a:endParaRPr lang="en-GB" dirty="0" smtClean="0"/>
          </a:p>
        </p:txBody>
      </p:sp>
      <p:pic>
        <p:nvPicPr>
          <p:cNvPr id="2" name="Grafik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3825" y="1471612"/>
            <a:ext cx="4500000" cy="3034771"/>
          </a:xfrm>
          <a:prstGeom prst="rect">
            <a:avLst/>
          </a:prstGeom>
        </p:spPr>
      </p:pic>
      <p:pic>
        <p:nvPicPr>
          <p:cNvPr id="3" name="Grafik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86700" y="1507060"/>
            <a:ext cx="4500000" cy="2963874"/>
          </a:xfrm>
          <a:prstGeom prst="rect">
            <a:avLst/>
          </a:prstGeom>
        </p:spPr>
      </p:pic>
      <p:sp>
        <p:nvSpPr>
          <p:cNvPr id="7" name="Ellipse 2"/>
          <p:cNvSpPr>
            <a:spLocks noChangeArrowheads="1"/>
          </p:cNvSpPr>
          <p:nvPr/>
        </p:nvSpPr>
        <p:spPr bwMode="auto">
          <a:xfrm>
            <a:off x="6539746" y="3221823"/>
            <a:ext cx="443141" cy="876300"/>
          </a:xfrm>
          <a:prstGeom prst="ellipse">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de-DE"/>
          </a:p>
        </p:txBody>
      </p:sp>
    </p:spTree>
    <p:extLst>
      <p:ext uri="{BB962C8B-B14F-4D97-AF65-F5344CB8AC3E}">
        <p14:creationId xmlns:p14="http://schemas.microsoft.com/office/powerpoint/2010/main" val="1227845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282575" y="828674"/>
            <a:ext cx="8520113" cy="5590979"/>
          </a:xfrm>
        </p:spPr>
        <p:txBody>
          <a:bodyPr/>
          <a:lstStyle/>
          <a:p>
            <a:pPr eaLnBrk="1" hangingPunct="1">
              <a:defRPr/>
            </a:pPr>
            <a:r>
              <a:rPr lang="de-DE" b="1" dirty="0" err="1" smtClean="0">
                <a:solidFill>
                  <a:schemeClr val="accent6"/>
                </a:solidFill>
              </a:rPr>
              <a:t>Multipacting</a:t>
            </a:r>
            <a:r>
              <a:rPr lang="de-DE" b="1" dirty="0" smtClean="0">
                <a:solidFill>
                  <a:schemeClr val="accent6"/>
                </a:solidFill>
              </a:rPr>
              <a:t>:</a:t>
            </a:r>
          </a:p>
          <a:p>
            <a:pPr eaLnBrk="1" hangingPunct="1">
              <a:defRPr/>
            </a:pPr>
            <a:r>
              <a:rPr lang="en-GB" dirty="0"/>
              <a:t>Each cavity shape has its </a:t>
            </a:r>
            <a:r>
              <a:rPr lang="en-GB" dirty="0">
                <a:solidFill>
                  <a:schemeClr val="accent6"/>
                </a:solidFill>
              </a:rPr>
              <a:t>individual MP </a:t>
            </a:r>
            <a:r>
              <a:rPr lang="en-GB" dirty="0" smtClean="0">
                <a:solidFill>
                  <a:schemeClr val="accent6"/>
                </a:solidFill>
              </a:rPr>
              <a:t>barrier(s)</a:t>
            </a:r>
            <a:endParaRPr lang="de-DE" b="1" dirty="0" smtClean="0">
              <a:solidFill>
                <a:schemeClr val="accent6"/>
              </a:solidFill>
            </a:endParaRPr>
          </a:p>
          <a:p>
            <a:pPr eaLnBrk="1" hangingPunct="1">
              <a:defRPr/>
            </a:pPr>
            <a:r>
              <a:rPr lang="en-US" dirty="0" err="1"/>
              <a:t>rf</a:t>
            </a:r>
            <a:r>
              <a:rPr lang="en-US" dirty="0"/>
              <a:t>-signal of transmitted power</a:t>
            </a:r>
            <a:r>
              <a:rPr lang="en-US" dirty="0" smtClean="0"/>
              <a:t>:</a:t>
            </a:r>
          </a:p>
          <a:p>
            <a:pPr lvl="1" eaLnBrk="1" hangingPunct="1">
              <a:defRPr/>
            </a:pPr>
            <a:r>
              <a:rPr lang="en-US" dirty="0" smtClean="0"/>
              <a:t>no </a:t>
            </a:r>
            <a:r>
              <a:rPr lang="en-US" dirty="0"/>
              <a:t>increase of </a:t>
            </a:r>
            <a:r>
              <a:rPr lang="en-US" dirty="0" err="1"/>
              <a:t>P</a:t>
            </a:r>
            <a:r>
              <a:rPr lang="en-US" baseline="-25000" dirty="0" err="1"/>
              <a:t>trans</a:t>
            </a:r>
            <a:r>
              <a:rPr lang="en-US" dirty="0"/>
              <a:t> for enhanced forward </a:t>
            </a:r>
            <a:r>
              <a:rPr lang="en-US" dirty="0" smtClean="0"/>
              <a:t>power (</a:t>
            </a:r>
            <a:r>
              <a:rPr lang="en-US" dirty="0" smtClean="0">
                <a:solidFill>
                  <a:schemeClr val="accent6"/>
                </a:solidFill>
              </a:rPr>
              <a:t>barrier</a:t>
            </a:r>
            <a:r>
              <a:rPr lang="en-US" dirty="0" smtClean="0"/>
              <a:t>)</a:t>
            </a:r>
          </a:p>
          <a:p>
            <a:pPr marL="266700" indent="-266700">
              <a:spcAft>
                <a:spcPct val="20000"/>
              </a:spcAft>
              <a:buClr>
                <a:schemeClr val="accent2"/>
              </a:buClr>
            </a:pPr>
            <a:endParaRPr lang="de-DE" dirty="0" smtClean="0"/>
          </a:p>
          <a:p>
            <a:pPr marL="266700" indent="-266700">
              <a:spcAft>
                <a:spcPct val="20000"/>
              </a:spcAft>
              <a:buClr>
                <a:schemeClr val="accent2"/>
              </a:buClr>
            </a:pPr>
            <a:endParaRPr lang="de-DE" dirty="0"/>
          </a:p>
          <a:p>
            <a:pPr marL="266700" indent="-266700">
              <a:spcAft>
                <a:spcPct val="20000"/>
              </a:spcAft>
              <a:buClr>
                <a:schemeClr val="accent2"/>
              </a:buClr>
            </a:pPr>
            <a:endParaRPr lang="de-DE" dirty="0" smtClean="0"/>
          </a:p>
          <a:p>
            <a:pPr marL="266700" indent="-266700">
              <a:spcAft>
                <a:spcPct val="20000"/>
              </a:spcAft>
              <a:buClr>
                <a:schemeClr val="accent2"/>
              </a:buClr>
            </a:pPr>
            <a:endParaRPr lang="de-DE" dirty="0"/>
          </a:p>
          <a:p>
            <a:pPr marL="266700" indent="-266700">
              <a:spcAft>
                <a:spcPct val="20000"/>
              </a:spcAft>
              <a:buClr>
                <a:schemeClr val="accent2"/>
              </a:buClr>
            </a:pPr>
            <a:endParaRPr lang="de-DE" dirty="0" smtClean="0"/>
          </a:p>
          <a:p>
            <a:pPr marL="266700" indent="-266700">
              <a:spcAft>
                <a:spcPct val="20000"/>
              </a:spcAft>
              <a:buClr>
                <a:schemeClr val="accent2"/>
              </a:buClr>
            </a:pPr>
            <a:r>
              <a:rPr lang="de-DE" dirty="0" err="1" smtClean="0"/>
              <a:t>often</a:t>
            </a:r>
            <a:r>
              <a:rPr lang="de-DE" dirty="0" smtClean="0"/>
              <a:t> </a:t>
            </a:r>
            <a:r>
              <a:rPr lang="de-DE" dirty="0" err="1"/>
              <a:t>breakdowns</a:t>
            </a:r>
            <a:r>
              <a:rPr lang="de-DE" dirty="0"/>
              <a:t> </a:t>
            </a:r>
            <a:r>
              <a:rPr lang="de-DE" dirty="0" err="1"/>
              <a:t>of</a:t>
            </a:r>
            <a:r>
              <a:rPr lang="de-DE" dirty="0"/>
              <a:t> </a:t>
            </a:r>
            <a:r>
              <a:rPr lang="de-DE" dirty="0" err="1"/>
              <a:t>rf</a:t>
            </a:r>
            <a:r>
              <a:rPr lang="de-DE" dirty="0"/>
              <a:t> </a:t>
            </a:r>
            <a:r>
              <a:rPr lang="de-DE" dirty="0" err="1"/>
              <a:t>field</a:t>
            </a:r>
            <a:r>
              <a:rPr lang="de-DE" dirty="0"/>
              <a:t> (</a:t>
            </a:r>
            <a:r>
              <a:rPr lang="de-DE" dirty="0" err="1"/>
              <a:t>like</a:t>
            </a:r>
            <a:r>
              <a:rPr lang="de-DE" dirty="0"/>
              <a:t> </a:t>
            </a:r>
            <a:r>
              <a:rPr lang="de-DE" dirty="0" err="1"/>
              <a:t>quench</a:t>
            </a:r>
            <a:r>
              <a:rPr lang="de-DE" dirty="0"/>
              <a:t>) </a:t>
            </a:r>
            <a:r>
              <a:rPr lang="de-DE" dirty="0" err="1"/>
              <a:t>during</a:t>
            </a:r>
            <a:r>
              <a:rPr lang="de-DE" dirty="0"/>
              <a:t> </a:t>
            </a:r>
            <a:r>
              <a:rPr lang="de-DE" dirty="0" err="1" smtClean="0"/>
              <a:t>processing</a:t>
            </a:r>
            <a:endParaRPr lang="de-DE" dirty="0" smtClean="0"/>
          </a:p>
          <a:p>
            <a:pPr marL="266700" indent="-266700">
              <a:spcAft>
                <a:spcPct val="20000"/>
              </a:spcAft>
              <a:buClr>
                <a:schemeClr val="accent2"/>
              </a:buClr>
            </a:pPr>
            <a:endParaRPr lang="en-GB" dirty="0"/>
          </a:p>
          <a:p>
            <a:pPr marL="266700" indent="-266700"/>
            <a:r>
              <a:rPr lang="en-GB" dirty="0"/>
              <a:t>X-ray detectors and electron </a:t>
            </a:r>
            <a:r>
              <a:rPr lang="en-GB" dirty="0" smtClean="0"/>
              <a:t>pick-ups </a:t>
            </a:r>
            <a:r>
              <a:rPr lang="en-GB" dirty="0"/>
              <a:t>are also showing activity </a:t>
            </a:r>
            <a:br>
              <a:rPr lang="en-GB" dirty="0"/>
            </a:br>
            <a:r>
              <a:rPr lang="en-GB" dirty="0">
                <a:solidFill>
                  <a:schemeClr val="accent6"/>
                </a:solidFill>
              </a:rPr>
              <a:t>(in the moment of breakdown</a:t>
            </a:r>
            <a:r>
              <a:rPr lang="en-GB" dirty="0" smtClean="0">
                <a:solidFill>
                  <a:schemeClr val="accent6"/>
                </a:solidFill>
              </a:rPr>
              <a:t>!!!)</a:t>
            </a:r>
            <a:endParaRPr lang="en-GB" dirty="0">
              <a:solidFill>
                <a:schemeClr val="accent6"/>
              </a:solidFill>
            </a:endParaRPr>
          </a:p>
        </p:txBody>
      </p:sp>
      <p:pic>
        <p:nvPicPr>
          <p:cNvPr id="4" name="Picture 5"/>
          <p:cNvPicPr>
            <a:picLocks noChangeAspect="1" noChangeArrowheads="1"/>
          </p:cNvPicPr>
          <p:nvPr/>
        </p:nvPicPr>
        <p:blipFill>
          <a:blip r:embed="rId2">
            <a:extLst>
              <a:ext uri="{28A0092B-C50C-407E-A947-70E740481C1C}">
                <a14:useLocalDpi xmlns:a14="http://schemas.microsoft.com/office/drawing/2010/main" val="0"/>
              </a:ext>
            </a:extLst>
          </a:blip>
          <a:srcRect r="48338"/>
          <a:stretch>
            <a:fillRect/>
          </a:stretch>
        </p:blipFill>
        <p:spPr bwMode="auto">
          <a:xfrm>
            <a:off x="1806823" y="2614613"/>
            <a:ext cx="2467083" cy="19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676" name="Rectangle 2"/>
          <p:cNvSpPr>
            <a:spLocks noGrp="1" noChangeArrowheads="1"/>
          </p:cNvSpPr>
          <p:nvPr>
            <p:ph type="title"/>
          </p:nvPr>
        </p:nvSpPr>
        <p:spPr/>
        <p:txBody>
          <a:bodyPr/>
          <a:lstStyle/>
          <a:p>
            <a:pPr eaLnBrk="1" hangingPunct="1"/>
            <a:r>
              <a:rPr lang="en-US" dirty="0"/>
              <a:t>RF-signals and symptoms of </a:t>
            </a:r>
            <a:r>
              <a:rPr lang="en-US" dirty="0" err="1"/>
              <a:t>Multipacting</a:t>
            </a:r>
            <a:endParaRPr lang="en-GB" dirty="0" smtClean="0"/>
          </a:p>
        </p:txBody>
      </p:sp>
      <p:sp>
        <p:nvSpPr>
          <p:cNvPr id="5" name="Textfeld 4"/>
          <p:cNvSpPr txBox="1"/>
          <p:nvPr/>
        </p:nvSpPr>
        <p:spPr>
          <a:xfrm>
            <a:off x="1371716" y="2570136"/>
            <a:ext cx="727563" cy="338554"/>
          </a:xfrm>
          <a:prstGeom prst="rect">
            <a:avLst/>
          </a:prstGeom>
          <a:noFill/>
        </p:spPr>
        <p:txBody>
          <a:bodyPr wrap="square" rtlCol="0">
            <a:spAutoFit/>
          </a:bodyPr>
          <a:lstStyle/>
          <a:p>
            <a:r>
              <a:rPr lang="de-DE" dirty="0" err="1" smtClean="0"/>
              <a:t>P</a:t>
            </a:r>
            <a:r>
              <a:rPr lang="de-DE" baseline="-25000" dirty="0" err="1" smtClean="0"/>
              <a:t>trans</a:t>
            </a:r>
            <a:endParaRPr lang="de-DE" dirty="0"/>
          </a:p>
        </p:txBody>
      </p:sp>
    </p:spTree>
    <p:extLst>
      <p:ext uri="{BB962C8B-B14F-4D97-AF65-F5344CB8AC3E}">
        <p14:creationId xmlns:p14="http://schemas.microsoft.com/office/powerpoint/2010/main" val="295105062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282575" y="828674"/>
            <a:ext cx="8520113" cy="5590979"/>
          </a:xfrm>
        </p:spPr>
        <p:txBody>
          <a:bodyPr/>
          <a:lstStyle/>
          <a:p>
            <a:pPr eaLnBrk="1" hangingPunct="1">
              <a:defRPr/>
            </a:pPr>
            <a:endParaRPr lang="de-DE" b="1" dirty="0" smtClean="0">
              <a:solidFill>
                <a:schemeClr val="accent6"/>
              </a:solidFill>
            </a:endParaRPr>
          </a:p>
        </p:txBody>
      </p:sp>
      <p:sp>
        <p:nvSpPr>
          <p:cNvPr id="28676" name="Rectangle 2"/>
          <p:cNvSpPr>
            <a:spLocks noGrp="1" noChangeArrowheads="1"/>
          </p:cNvSpPr>
          <p:nvPr>
            <p:ph type="title"/>
          </p:nvPr>
        </p:nvSpPr>
        <p:spPr/>
        <p:txBody>
          <a:bodyPr/>
          <a:lstStyle/>
          <a:p>
            <a:pPr eaLnBrk="1" hangingPunct="1"/>
            <a:r>
              <a:rPr lang="en-US" dirty="0" err="1" smtClean="0"/>
              <a:t>Multipacting</a:t>
            </a:r>
            <a:r>
              <a:rPr lang="en-US" dirty="0" smtClean="0"/>
              <a:t>: Temperature mapping</a:t>
            </a:r>
            <a:endParaRPr lang="en-GB" dirty="0" smtClean="0"/>
          </a:p>
        </p:txBody>
      </p:sp>
      <p:pic>
        <p:nvPicPr>
          <p:cNvPr id="6" name="Picture 3" descr="17MVm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435" y="914401"/>
            <a:ext cx="4278923" cy="272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descr="18MVm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435" y="3643314"/>
            <a:ext cx="4268666" cy="271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5"/>
          <p:cNvPicPr>
            <a:picLocks noChangeAspect="1" noChangeArrowheads="1"/>
          </p:cNvPicPr>
          <p:nvPr/>
        </p:nvPicPr>
        <p:blipFill>
          <a:blip r:embed="rId4">
            <a:extLst>
              <a:ext uri="{28A0092B-C50C-407E-A947-70E740481C1C}">
                <a14:useLocalDpi xmlns:a14="http://schemas.microsoft.com/office/drawing/2010/main" val="0"/>
              </a:ext>
            </a:extLst>
          </a:blip>
          <a:srcRect t="17540" b="17540"/>
          <a:stretch>
            <a:fillRect/>
          </a:stretch>
        </p:blipFill>
        <p:spPr bwMode="auto">
          <a:xfrm>
            <a:off x="5561867" y="914401"/>
            <a:ext cx="2540977" cy="2400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6"/>
          <p:cNvSpPr>
            <a:spLocks noChangeArrowheads="1"/>
          </p:cNvSpPr>
          <p:nvPr/>
        </p:nvSpPr>
        <p:spPr bwMode="auto">
          <a:xfrm>
            <a:off x="4889989" y="3638553"/>
            <a:ext cx="4254011" cy="1223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nSpc>
                <a:spcPct val="110000"/>
              </a:lnSpc>
              <a:spcBef>
                <a:spcPct val="20000"/>
              </a:spcBef>
            </a:pPr>
            <a:r>
              <a:rPr lang="en-US" dirty="0" smtClean="0"/>
              <a:t>“</a:t>
            </a:r>
            <a:r>
              <a:rPr lang="en-US" dirty="0" smtClean="0">
                <a:solidFill>
                  <a:schemeClr val="tx1"/>
                </a:solidFill>
              </a:rPr>
              <a:t>Hot spot“ may move along the equator</a:t>
            </a:r>
          </a:p>
          <a:p>
            <a:pPr marL="342900" indent="-342900">
              <a:lnSpc>
                <a:spcPct val="110000"/>
              </a:lnSpc>
              <a:spcBef>
                <a:spcPct val="20000"/>
              </a:spcBef>
            </a:pPr>
            <a:endParaRPr lang="de-DE" dirty="0">
              <a:solidFill>
                <a:schemeClr val="tx1"/>
              </a:solidFill>
            </a:endParaRPr>
          </a:p>
        </p:txBody>
      </p:sp>
    </p:spTree>
    <p:extLst>
      <p:ext uri="{BB962C8B-B14F-4D97-AF65-F5344CB8AC3E}">
        <p14:creationId xmlns:p14="http://schemas.microsoft.com/office/powerpoint/2010/main" val="20777047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282575" y="828674"/>
            <a:ext cx="8520113" cy="5590979"/>
          </a:xfrm>
        </p:spPr>
        <p:txBody>
          <a:bodyPr/>
          <a:lstStyle/>
          <a:p>
            <a:pPr marL="266700" indent="-266700"/>
            <a:r>
              <a:rPr lang="en-GB" dirty="0" smtClean="0"/>
              <a:t>Processing </a:t>
            </a:r>
            <a:r>
              <a:rPr lang="en-GB" dirty="0"/>
              <a:t>takes seconds to </a:t>
            </a:r>
            <a:r>
              <a:rPr lang="en-GB" dirty="0" smtClean="0"/>
              <a:t>hours</a:t>
            </a:r>
          </a:p>
          <a:p>
            <a:pPr marL="630238" lvl="1" indent="-266700"/>
            <a:r>
              <a:rPr lang="en-GB" dirty="0" smtClean="0"/>
              <a:t>one-point MP: hard barrier =&gt; maybe no processing success</a:t>
            </a:r>
          </a:p>
          <a:p>
            <a:pPr marL="630238" lvl="1" indent="-266700"/>
            <a:r>
              <a:rPr lang="en-GB" dirty="0" smtClean="0"/>
              <a:t>two-point MP: soft barrier =&gt; fast processing (sec to min)</a:t>
            </a:r>
          </a:p>
          <a:p>
            <a:pPr marL="266700" indent="-266700"/>
            <a:r>
              <a:rPr lang="en-GB" dirty="0" smtClean="0"/>
              <a:t>After warming up to room temperature (mostly) re-processing is necessary</a:t>
            </a:r>
          </a:p>
          <a:p>
            <a:pPr marL="266700" indent="-266700"/>
            <a:endParaRPr lang="en-GB" dirty="0"/>
          </a:p>
          <a:p>
            <a:pPr marL="266700" indent="-266700"/>
            <a:r>
              <a:rPr lang="en-US" dirty="0">
                <a:cs typeface="Arial" charset="0"/>
                <a:sym typeface="Symbol" pitchFamily="18" charset="2"/>
              </a:rPr>
              <a:t>Remark:</a:t>
            </a:r>
            <a:br>
              <a:rPr lang="en-US" dirty="0">
                <a:cs typeface="Arial" charset="0"/>
                <a:sym typeface="Symbol" pitchFamily="18" charset="2"/>
              </a:rPr>
            </a:br>
            <a:r>
              <a:rPr lang="en-US" dirty="0" smtClean="0">
                <a:cs typeface="Arial" charset="0"/>
                <a:sym typeface="Symbol" pitchFamily="18" charset="2"/>
              </a:rPr>
              <a:t>MP </a:t>
            </a:r>
            <a:r>
              <a:rPr lang="en-US" dirty="0">
                <a:cs typeface="Arial" charset="0"/>
                <a:sym typeface="Symbol" pitchFamily="18" charset="2"/>
              </a:rPr>
              <a:t>can be caused by </a:t>
            </a:r>
            <a:r>
              <a:rPr lang="en-US" dirty="0" smtClean="0">
                <a:cs typeface="Arial" charset="0"/>
                <a:sym typeface="Symbol" pitchFamily="18" charset="2"/>
              </a:rPr>
              <a:t>surface gas layers esp. </a:t>
            </a:r>
            <a:r>
              <a:rPr lang="en-US" dirty="0">
                <a:solidFill>
                  <a:schemeClr val="accent6"/>
                </a:solidFill>
                <a:cs typeface="Arial" charset="0"/>
                <a:sym typeface="Symbol" pitchFamily="18" charset="2"/>
              </a:rPr>
              <a:t>hydrocarbon contaminations </a:t>
            </a:r>
            <a:r>
              <a:rPr lang="en-US" dirty="0">
                <a:cs typeface="Arial" charset="0"/>
                <a:sym typeface="Symbol" pitchFamily="18" charset="2"/>
              </a:rPr>
              <a:t>of your vacuum system</a:t>
            </a:r>
            <a:br>
              <a:rPr lang="en-US" dirty="0">
                <a:cs typeface="Arial" charset="0"/>
                <a:sym typeface="Symbol" pitchFamily="18" charset="2"/>
              </a:rPr>
            </a:br>
            <a:r>
              <a:rPr lang="en-US" dirty="0">
                <a:cs typeface="Arial" charset="0"/>
                <a:sym typeface="Symbol" pitchFamily="18" charset="2"/>
              </a:rPr>
              <a:t>=&gt; </a:t>
            </a:r>
            <a:r>
              <a:rPr lang="en-US" dirty="0">
                <a:solidFill>
                  <a:schemeClr val="accent6"/>
                </a:solidFill>
                <a:cs typeface="Arial" charset="0"/>
                <a:sym typeface="Symbol" pitchFamily="18" charset="2"/>
              </a:rPr>
              <a:t>“Clean” pumping station + RGA </a:t>
            </a:r>
            <a:r>
              <a:rPr lang="en-US" dirty="0">
                <a:cs typeface="Arial" charset="0"/>
                <a:sym typeface="Symbol" pitchFamily="18" charset="2"/>
              </a:rPr>
              <a:t>at the test insert </a:t>
            </a:r>
            <a:r>
              <a:rPr lang="en-US" dirty="0" smtClean="0">
                <a:cs typeface="Arial" charset="0"/>
                <a:sym typeface="Symbol" pitchFamily="18" charset="2"/>
              </a:rPr>
              <a:t>necessary</a:t>
            </a:r>
            <a:endParaRPr lang="en-GB" dirty="0" smtClean="0"/>
          </a:p>
          <a:p>
            <a:pPr marL="266700" indent="-266700"/>
            <a:endParaRPr lang="en-US" dirty="0" smtClean="0"/>
          </a:p>
        </p:txBody>
      </p:sp>
      <p:sp>
        <p:nvSpPr>
          <p:cNvPr id="28676" name="Rectangle 2"/>
          <p:cNvSpPr>
            <a:spLocks noGrp="1" noChangeArrowheads="1"/>
          </p:cNvSpPr>
          <p:nvPr>
            <p:ph type="title"/>
          </p:nvPr>
        </p:nvSpPr>
        <p:spPr/>
        <p:txBody>
          <a:bodyPr/>
          <a:lstStyle/>
          <a:p>
            <a:pPr eaLnBrk="1" hangingPunct="1"/>
            <a:r>
              <a:rPr lang="en-US" dirty="0" err="1" smtClean="0"/>
              <a:t>Multipacting</a:t>
            </a:r>
            <a:r>
              <a:rPr lang="en-US" dirty="0" smtClean="0"/>
              <a:t>: Processing</a:t>
            </a:r>
            <a:endParaRPr lang="en-GB" dirty="0" smtClean="0"/>
          </a:p>
        </p:txBody>
      </p:sp>
    </p:spTree>
    <p:extLst>
      <p:ext uri="{BB962C8B-B14F-4D97-AF65-F5344CB8AC3E}">
        <p14:creationId xmlns:p14="http://schemas.microsoft.com/office/powerpoint/2010/main" val="160440899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Multipacting</a:t>
            </a:r>
            <a:r>
              <a:rPr lang="en-US" dirty="0" smtClean="0"/>
              <a:t> in other components</a:t>
            </a:r>
            <a:endParaRPr lang="en-US" dirty="0"/>
          </a:p>
        </p:txBody>
      </p:sp>
      <p:sp>
        <p:nvSpPr>
          <p:cNvPr id="3" name="Content Placeholder 2"/>
          <p:cNvSpPr>
            <a:spLocks noGrp="1"/>
          </p:cNvSpPr>
          <p:nvPr>
            <p:ph idx="1"/>
          </p:nvPr>
        </p:nvSpPr>
        <p:spPr/>
        <p:txBody>
          <a:bodyPr>
            <a:normAutofit/>
          </a:bodyPr>
          <a:lstStyle/>
          <a:p>
            <a:r>
              <a:rPr lang="en-US" dirty="0" smtClean="0"/>
              <a:t>Remark: </a:t>
            </a:r>
            <a:r>
              <a:rPr lang="en-US" dirty="0" err="1" smtClean="0"/>
              <a:t>Multipacting</a:t>
            </a:r>
            <a:r>
              <a:rPr lang="en-US" dirty="0" smtClean="0"/>
              <a:t> is an issue of interest in </a:t>
            </a:r>
            <a:r>
              <a:rPr lang="en-US" dirty="0" smtClean="0">
                <a:solidFill>
                  <a:schemeClr val="accent6"/>
                </a:solidFill>
              </a:rPr>
              <a:t>higher order mode coupler</a:t>
            </a:r>
            <a:r>
              <a:rPr lang="en-US" dirty="0" smtClean="0"/>
              <a:t> and </a:t>
            </a:r>
            <a:r>
              <a:rPr lang="en-US" dirty="0" smtClean="0">
                <a:solidFill>
                  <a:schemeClr val="accent6"/>
                </a:solidFill>
              </a:rPr>
              <a:t>fundamental power coupler </a:t>
            </a:r>
            <a:r>
              <a:rPr lang="en-US" dirty="0" smtClean="0"/>
              <a:t>for cavities</a:t>
            </a:r>
          </a:p>
          <a:p>
            <a:pPr lvl="1"/>
            <a:r>
              <a:rPr lang="en-US" sz="2000" dirty="0" smtClean="0"/>
              <a:t>See </a:t>
            </a:r>
            <a:r>
              <a:rPr lang="en-US" sz="2000" dirty="0" smtClean="0"/>
              <a:t>references + morning talk</a:t>
            </a:r>
            <a:endParaRPr lang="en-US" sz="2000" dirty="0" smtClean="0"/>
          </a:p>
          <a:p>
            <a:pPr lvl="1"/>
            <a:r>
              <a:rPr lang="en-US" sz="2000" dirty="0" smtClean="0"/>
              <a:t>MP calculations using “</a:t>
            </a:r>
            <a:r>
              <a:rPr lang="en-US" sz="2000" dirty="0" err="1" smtClean="0"/>
              <a:t>MultiPac</a:t>
            </a:r>
            <a:r>
              <a:rPr lang="en-US" sz="2000" dirty="0" smtClean="0"/>
              <a:t>” for 2 coupler types</a:t>
            </a:r>
            <a:endParaRPr lang="en-US" sz="2000" dirty="0"/>
          </a:p>
        </p:txBody>
      </p:sp>
      <p:pic>
        <p:nvPicPr>
          <p:cNvPr id="7" name="Picture 6"/>
          <p:cNvPicPr>
            <a:picLocks noChangeAspect="1"/>
          </p:cNvPicPr>
          <p:nvPr/>
        </p:nvPicPr>
        <p:blipFill>
          <a:blip r:embed="rId2"/>
          <a:stretch>
            <a:fillRect/>
          </a:stretch>
        </p:blipFill>
        <p:spPr>
          <a:xfrm>
            <a:off x="128523" y="3327400"/>
            <a:ext cx="5395977" cy="2451100"/>
          </a:xfrm>
          <a:prstGeom prst="rect">
            <a:avLst/>
          </a:prstGeom>
        </p:spPr>
      </p:pic>
      <p:pic>
        <p:nvPicPr>
          <p:cNvPr id="8" name="Picture 7"/>
          <p:cNvPicPr>
            <a:picLocks noChangeAspect="1"/>
          </p:cNvPicPr>
          <p:nvPr/>
        </p:nvPicPr>
        <p:blipFill>
          <a:blip r:embed="rId3"/>
          <a:stretch>
            <a:fillRect/>
          </a:stretch>
        </p:blipFill>
        <p:spPr>
          <a:xfrm>
            <a:off x="5460999" y="3517900"/>
            <a:ext cx="3412829" cy="2197100"/>
          </a:xfrm>
          <a:prstGeom prst="rect">
            <a:avLst/>
          </a:prstGeom>
        </p:spPr>
      </p:pic>
      <p:sp>
        <p:nvSpPr>
          <p:cNvPr id="9" name="TextBox 8"/>
          <p:cNvSpPr txBox="1"/>
          <p:nvPr/>
        </p:nvSpPr>
        <p:spPr>
          <a:xfrm>
            <a:off x="1054100" y="5745163"/>
            <a:ext cx="2903359" cy="307777"/>
          </a:xfrm>
          <a:prstGeom prst="rect">
            <a:avLst/>
          </a:prstGeom>
          <a:solidFill>
            <a:srgbClr val="FFFF00"/>
          </a:solidFill>
        </p:spPr>
        <p:txBody>
          <a:bodyPr wrap="none" rtlCol="0">
            <a:spAutoFit/>
          </a:bodyPr>
          <a:lstStyle/>
          <a:p>
            <a:pPr defTabSz="457200" eaLnBrk="1" fontAlgn="auto" hangingPunct="1">
              <a:spcBef>
                <a:spcPts val="0"/>
              </a:spcBef>
              <a:spcAft>
                <a:spcPts val="0"/>
              </a:spcAft>
            </a:pPr>
            <a:r>
              <a:rPr lang="en-US" sz="1400" dirty="0" smtClean="0">
                <a:solidFill>
                  <a:prstClr val="black"/>
                </a:solidFill>
                <a:latin typeface="Calibri"/>
              </a:rPr>
              <a:t>1-side 3</a:t>
            </a:r>
            <a:r>
              <a:rPr lang="en-US" sz="1400" baseline="30000" dirty="0" smtClean="0">
                <a:solidFill>
                  <a:prstClr val="black"/>
                </a:solidFill>
                <a:latin typeface="Calibri"/>
              </a:rPr>
              <a:t>rd</a:t>
            </a:r>
            <a:r>
              <a:rPr lang="en-US" sz="1400" dirty="0" smtClean="0">
                <a:solidFill>
                  <a:prstClr val="black"/>
                </a:solidFill>
                <a:latin typeface="Calibri"/>
              </a:rPr>
              <a:t> order MP in coaxial coupler</a:t>
            </a:r>
          </a:p>
        </p:txBody>
      </p:sp>
      <p:sp>
        <p:nvSpPr>
          <p:cNvPr id="10" name="TextBox 9"/>
          <p:cNvSpPr txBox="1"/>
          <p:nvPr/>
        </p:nvSpPr>
        <p:spPr>
          <a:xfrm>
            <a:off x="5689599" y="5803900"/>
            <a:ext cx="3185487" cy="307777"/>
          </a:xfrm>
          <a:prstGeom prst="rect">
            <a:avLst/>
          </a:prstGeom>
          <a:solidFill>
            <a:srgbClr val="FFFF00"/>
          </a:solidFill>
        </p:spPr>
        <p:txBody>
          <a:bodyPr wrap="none" rtlCol="0">
            <a:spAutoFit/>
          </a:bodyPr>
          <a:lstStyle/>
          <a:p>
            <a:pPr defTabSz="457200" eaLnBrk="1" fontAlgn="auto" hangingPunct="1">
              <a:spcBef>
                <a:spcPts val="0"/>
              </a:spcBef>
              <a:spcAft>
                <a:spcPts val="0"/>
              </a:spcAft>
            </a:pPr>
            <a:r>
              <a:rPr lang="en-US" sz="1400" dirty="0" smtClean="0">
                <a:solidFill>
                  <a:prstClr val="black"/>
                </a:solidFill>
                <a:latin typeface="Calibri"/>
              </a:rPr>
              <a:t>2-side 5</a:t>
            </a:r>
            <a:r>
              <a:rPr lang="en-US" sz="1400" baseline="30000" dirty="0" smtClean="0">
                <a:solidFill>
                  <a:prstClr val="black"/>
                </a:solidFill>
                <a:latin typeface="Calibri"/>
              </a:rPr>
              <a:t>th</a:t>
            </a:r>
            <a:r>
              <a:rPr lang="en-US" sz="1400" dirty="0" smtClean="0">
                <a:solidFill>
                  <a:prstClr val="black"/>
                </a:solidFill>
                <a:latin typeface="Calibri"/>
              </a:rPr>
              <a:t> order MP in waveguide coupler</a:t>
            </a:r>
          </a:p>
        </p:txBody>
      </p:sp>
      <p:sp>
        <p:nvSpPr>
          <p:cNvPr id="11" name="Rectangle 10"/>
          <p:cNvSpPr/>
          <p:nvPr/>
        </p:nvSpPr>
        <p:spPr>
          <a:xfrm>
            <a:off x="457200" y="6111677"/>
            <a:ext cx="4572000" cy="276999"/>
          </a:xfrm>
          <a:prstGeom prst="rect">
            <a:avLst/>
          </a:prstGeom>
        </p:spPr>
        <p:txBody>
          <a:bodyPr>
            <a:spAutoFit/>
          </a:bodyPr>
          <a:lstStyle/>
          <a:p>
            <a:pPr defTabSz="457200" eaLnBrk="1" fontAlgn="auto" hangingPunct="1">
              <a:spcBef>
                <a:spcPts val="0"/>
              </a:spcBef>
              <a:spcAft>
                <a:spcPts val="0"/>
              </a:spcAft>
            </a:pPr>
            <a:r>
              <a:rPr lang="en-US" sz="1200" dirty="0" smtClean="0">
                <a:solidFill>
                  <a:prstClr val="black"/>
                </a:solidFill>
                <a:latin typeface="Calibri"/>
              </a:rPr>
              <a:t>P. </a:t>
            </a:r>
            <a:r>
              <a:rPr lang="en-US" sz="1200" dirty="0" err="1" smtClean="0">
                <a:solidFill>
                  <a:prstClr val="black"/>
                </a:solidFill>
                <a:latin typeface="Calibri"/>
              </a:rPr>
              <a:t>Yla</a:t>
            </a:r>
            <a:r>
              <a:rPr lang="en-US" sz="1200" dirty="0" smtClean="0">
                <a:solidFill>
                  <a:prstClr val="black"/>
                </a:solidFill>
                <a:latin typeface="Calibri"/>
              </a:rPr>
              <a:t> </a:t>
            </a:r>
            <a:r>
              <a:rPr lang="en-US" sz="1200" dirty="0" err="1" smtClean="0">
                <a:solidFill>
                  <a:prstClr val="black"/>
                </a:solidFill>
                <a:latin typeface="Calibri"/>
              </a:rPr>
              <a:t>̈-Oijala</a:t>
            </a:r>
            <a:r>
              <a:rPr lang="en-US" sz="1200" dirty="0" smtClean="0">
                <a:solidFill>
                  <a:prstClr val="black"/>
                </a:solidFill>
                <a:latin typeface="Calibri"/>
              </a:rPr>
              <a:t>, TESLA Report, TESLA 97-21, (1997).</a:t>
            </a:r>
            <a:endParaRPr lang="en-US" sz="1200" dirty="0">
              <a:solidFill>
                <a:prstClr val="black"/>
              </a:solidFill>
              <a:latin typeface="Calibri"/>
            </a:endParaRPr>
          </a:p>
        </p:txBody>
      </p:sp>
    </p:spTree>
    <p:extLst>
      <p:ext uri="{BB962C8B-B14F-4D97-AF65-F5344CB8AC3E}">
        <p14:creationId xmlns:p14="http://schemas.microsoft.com/office/powerpoint/2010/main" val="70160141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Grp="1" noChangeArrowheads="1"/>
          </p:cNvSpPr>
          <p:nvPr>
            <p:ph type="body" idx="1"/>
          </p:nvPr>
        </p:nvSpPr>
        <p:spPr>
          <a:xfrm>
            <a:off x="282575" y="844550"/>
            <a:ext cx="8520113" cy="5486400"/>
          </a:xfrm>
        </p:spPr>
        <p:txBody>
          <a:bodyPr/>
          <a:lstStyle/>
          <a:p>
            <a:r>
              <a:rPr lang="en-US" b="1" dirty="0" smtClean="0">
                <a:solidFill>
                  <a:schemeClr val="bg1">
                    <a:lumMod val="85000"/>
                  </a:schemeClr>
                </a:solidFill>
              </a:rPr>
              <a:t>Some personal remarks</a:t>
            </a:r>
            <a:endParaRPr lang="en-US" dirty="0" smtClean="0">
              <a:solidFill>
                <a:schemeClr val="bg1">
                  <a:lumMod val="85000"/>
                </a:schemeClr>
              </a:solidFill>
            </a:endParaRPr>
          </a:p>
          <a:p>
            <a:r>
              <a:rPr lang="en-US" b="1" dirty="0" smtClean="0">
                <a:solidFill>
                  <a:schemeClr val="bg1">
                    <a:lumMod val="85000"/>
                  </a:schemeClr>
                </a:solidFill>
              </a:rPr>
              <a:t>Vertical test (Set-up + Procedure) </a:t>
            </a:r>
          </a:p>
          <a:p>
            <a:r>
              <a:rPr lang="en-US" b="1" dirty="0" smtClean="0">
                <a:solidFill>
                  <a:schemeClr val="bg1">
                    <a:lumMod val="85000"/>
                  </a:schemeClr>
                </a:solidFill>
              </a:rPr>
              <a:t>Temperature mapping</a:t>
            </a:r>
          </a:p>
          <a:p>
            <a:r>
              <a:rPr lang="en-US" b="1" dirty="0" smtClean="0">
                <a:solidFill>
                  <a:schemeClr val="bg1">
                    <a:lumMod val="85000"/>
                  </a:schemeClr>
                </a:solidFill>
              </a:rPr>
              <a:t>Second Sound</a:t>
            </a:r>
          </a:p>
          <a:p>
            <a:r>
              <a:rPr lang="en-US" b="1" dirty="0" smtClean="0">
                <a:solidFill>
                  <a:schemeClr val="bg1">
                    <a:lumMod val="85000"/>
                  </a:schemeClr>
                </a:solidFill>
              </a:rPr>
              <a:t>Radiation + dark current measurement</a:t>
            </a:r>
          </a:p>
          <a:p>
            <a:r>
              <a:rPr lang="en-US" b="1" dirty="0">
                <a:solidFill>
                  <a:schemeClr val="bg1">
                    <a:lumMod val="85000"/>
                  </a:schemeClr>
                </a:solidFill>
              </a:rPr>
              <a:t>Interpretation of RF signals </a:t>
            </a:r>
            <a:endParaRPr lang="en-US" b="1" dirty="0" smtClean="0">
              <a:solidFill>
                <a:schemeClr val="bg1">
                  <a:lumMod val="85000"/>
                </a:schemeClr>
              </a:solidFill>
            </a:endParaRPr>
          </a:p>
          <a:p>
            <a:r>
              <a:rPr lang="en-US" b="1" dirty="0" smtClean="0">
                <a:solidFill>
                  <a:schemeClr val="bg1">
                    <a:lumMod val="85000"/>
                  </a:schemeClr>
                </a:solidFill>
              </a:rPr>
              <a:t>Identification of Quench, Field emission, </a:t>
            </a:r>
            <a:r>
              <a:rPr lang="en-US" b="1" dirty="0" err="1" smtClean="0">
                <a:solidFill>
                  <a:schemeClr val="bg1">
                    <a:lumMod val="85000"/>
                  </a:schemeClr>
                </a:solidFill>
              </a:rPr>
              <a:t>Multipacting</a:t>
            </a:r>
            <a:endParaRPr lang="en-US" b="1" dirty="0" smtClean="0">
              <a:solidFill>
                <a:schemeClr val="bg1">
                  <a:lumMod val="85000"/>
                </a:schemeClr>
              </a:solidFill>
            </a:endParaRPr>
          </a:p>
          <a:p>
            <a:r>
              <a:rPr lang="en-US" b="1" dirty="0" smtClean="0">
                <a:solidFill>
                  <a:srgbClr val="7030A0"/>
                </a:solidFill>
              </a:rPr>
              <a:t>Processing (+ Switch-on effects)</a:t>
            </a:r>
          </a:p>
          <a:p>
            <a:r>
              <a:rPr lang="en-US" b="1" dirty="0" err="1" smtClean="0">
                <a:solidFill>
                  <a:schemeClr val="bg1">
                    <a:lumMod val="85000"/>
                  </a:schemeClr>
                </a:solidFill>
              </a:rPr>
              <a:t>Cryomodule</a:t>
            </a:r>
            <a:r>
              <a:rPr lang="en-US" b="1" dirty="0" smtClean="0">
                <a:solidFill>
                  <a:schemeClr val="bg1">
                    <a:lumMod val="85000"/>
                  </a:schemeClr>
                </a:solidFill>
              </a:rPr>
              <a:t> </a:t>
            </a:r>
            <a:r>
              <a:rPr lang="en-US" b="1" dirty="0">
                <a:solidFill>
                  <a:schemeClr val="bg1">
                    <a:lumMod val="85000"/>
                  </a:schemeClr>
                </a:solidFill>
              </a:rPr>
              <a:t>testing</a:t>
            </a:r>
          </a:p>
          <a:p>
            <a:endParaRPr lang="en-US" dirty="0" smtClean="0"/>
          </a:p>
          <a:p>
            <a:endParaRPr lang="en-US" b="1" dirty="0" smtClean="0">
              <a:solidFill>
                <a:srgbClr val="7030A0"/>
              </a:solidFill>
            </a:endParaRPr>
          </a:p>
        </p:txBody>
      </p:sp>
      <p:sp>
        <p:nvSpPr>
          <p:cNvPr id="15363" name="Rectangle 2"/>
          <p:cNvSpPr>
            <a:spLocks noGrp="1" noChangeArrowheads="1"/>
          </p:cNvSpPr>
          <p:nvPr>
            <p:ph type="title"/>
          </p:nvPr>
        </p:nvSpPr>
        <p:spPr>
          <a:xfrm>
            <a:off x="127000" y="103188"/>
            <a:ext cx="8877300" cy="544512"/>
          </a:xfrm>
        </p:spPr>
        <p:txBody>
          <a:bodyPr/>
          <a:lstStyle/>
          <a:p>
            <a:pPr eaLnBrk="1" hangingPunct="1"/>
            <a:r>
              <a:rPr lang="de-DE" dirty="0" smtClean="0"/>
              <a:t>Outline</a:t>
            </a:r>
            <a:endParaRPr lang="en-GB" dirty="0" smtClean="0"/>
          </a:p>
        </p:txBody>
      </p:sp>
    </p:spTree>
    <p:extLst>
      <p:ext uri="{BB962C8B-B14F-4D97-AF65-F5344CB8AC3E}">
        <p14:creationId xmlns:p14="http://schemas.microsoft.com/office/powerpoint/2010/main" val="257040506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282575" y="828674"/>
            <a:ext cx="8520113" cy="5590979"/>
          </a:xfrm>
        </p:spPr>
        <p:txBody>
          <a:bodyPr/>
          <a:lstStyle/>
          <a:p>
            <a:pPr lvl="0" eaLnBrk="1" hangingPunct="1">
              <a:defRPr/>
            </a:pPr>
            <a:r>
              <a:rPr lang="en-US" dirty="0" smtClean="0">
                <a:sym typeface="Symbol" pitchFamily="18" charset="2"/>
              </a:rPr>
              <a:t>One or several “breakdowns” of the RF signal – often accompanied by loosing the lock for the PLL - resulting in</a:t>
            </a:r>
            <a:br>
              <a:rPr lang="en-US" dirty="0" smtClean="0">
                <a:sym typeface="Symbol" pitchFamily="18" charset="2"/>
              </a:rPr>
            </a:br>
            <a:r>
              <a:rPr lang="en-US" dirty="0" smtClean="0">
                <a:sym typeface="Symbol" pitchFamily="18" charset="2"/>
              </a:rPr>
              <a:t>	- </a:t>
            </a:r>
            <a:r>
              <a:rPr lang="en-US" dirty="0">
                <a:solidFill>
                  <a:schemeClr val="accent6"/>
                </a:solidFill>
                <a:cs typeface="Arial" charset="0"/>
                <a:sym typeface="Symbol" pitchFamily="18" charset="2"/>
              </a:rPr>
              <a:t>d</a:t>
            </a:r>
            <a:r>
              <a:rPr lang="en-US" dirty="0" smtClean="0">
                <a:solidFill>
                  <a:schemeClr val="accent6"/>
                </a:solidFill>
                <a:cs typeface="Arial" charset="0"/>
                <a:sym typeface="Symbol" pitchFamily="18" charset="2"/>
              </a:rPr>
              <a:t>rop in radiation</a:t>
            </a:r>
            <a:r>
              <a:rPr lang="en-US" dirty="0" smtClean="0">
                <a:cs typeface="Arial" charset="0"/>
                <a:sym typeface="Symbol" pitchFamily="18" charset="2"/>
              </a:rPr>
              <a:t/>
            </a:r>
            <a:br>
              <a:rPr lang="en-US" dirty="0" smtClean="0">
                <a:cs typeface="Arial" charset="0"/>
                <a:sym typeface="Symbol" pitchFamily="18" charset="2"/>
              </a:rPr>
            </a:br>
            <a:r>
              <a:rPr lang="en-US" dirty="0" smtClean="0">
                <a:cs typeface="Arial" charset="0"/>
                <a:sym typeface="Symbol" pitchFamily="18" charset="2"/>
              </a:rPr>
              <a:t>	- higher Q</a:t>
            </a:r>
            <a:r>
              <a:rPr lang="en-US" baseline="-25000" dirty="0" smtClean="0">
                <a:cs typeface="Arial" charset="0"/>
                <a:sym typeface="Symbol" pitchFamily="18" charset="2"/>
              </a:rPr>
              <a:t>0</a:t>
            </a:r>
            <a:r>
              <a:rPr lang="en-US" dirty="0" smtClean="0">
                <a:cs typeface="Arial" charset="0"/>
                <a:sym typeface="Symbol" pitchFamily="18" charset="2"/>
              </a:rPr>
              <a:t> , higher </a:t>
            </a:r>
            <a:r>
              <a:rPr lang="en-US" dirty="0" err="1" smtClean="0">
                <a:cs typeface="Arial" charset="0"/>
                <a:sym typeface="Symbol" pitchFamily="18" charset="2"/>
              </a:rPr>
              <a:t>E</a:t>
            </a:r>
            <a:r>
              <a:rPr lang="en-US" baseline="-25000" dirty="0" err="1" smtClean="0">
                <a:cs typeface="Arial" charset="0"/>
                <a:sym typeface="Symbol" pitchFamily="18" charset="2"/>
              </a:rPr>
              <a:t>acc</a:t>
            </a:r>
            <a:r>
              <a:rPr lang="en-US" baseline="-25000" dirty="0" smtClean="0">
                <a:cs typeface="Arial" charset="0"/>
                <a:sym typeface="Symbol" pitchFamily="18" charset="2"/>
              </a:rPr>
              <a:t> </a:t>
            </a:r>
            <a:br>
              <a:rPr lang="en-US" baseline="-25000" dirty="0" smtClean="0">
                <a:cs typeface="Arial" charset="0"/>
                <a:sym typeface="Symbol" pitchFamily="18" charset="2"/>
              </a:rPr>
            </a:br>
            <a:r>
              <a:rPr lang="en-US" baseline="-25000" dirty="0" smtClean="0">
                <a:cs typeface="Arial" charset="0"/>
                <a:sym typeface="Symbol" pitchFamily="18" charset="2"/>
              </a:rPr>
              <a:t>	</a:t>
            </a:r>
            <a:r>
              <a:rPr lang="en-US" sz="1800" dirty="0" smtClean="0">
                <a:cs typeface="Arial" charset="0"/>
                <a:sym typeface="Symbol" pitchFamily="18" charset="2"/>
              </a:rPr>
              <a:t>(sometimes low field Q</a:t>
            </a:r>
            <a:r>
              <a:rPr lang="en-US" sz="1800" baseline="-25000" dirty="0" smtClean="0">
                <a:cs typeface="Arial" charset="0"/>
                <a:sym typeface="Symbol" pitchFamily="18" charset="2"/>
              </a:rPr>
              <a:t>0</a:t>
            </a:r>
            <a:r>
              <a:rPr lang="en-US" sz="1800" dirty="0" smtClean="0">
                <a:cs typeface="Arial" charset="0"/>
                <a:sym typeface="Symbol" pitchFamily="18" charset="2"/>
              </a:rPr>
              <a:t>-value is degraded)</a:t>
            </a:r>
            <a:endParaRPr lang="en-US" sz="1800" baseline="-25000" dirty="0" smtClean="0">
              <a:cs typeface="Arial" charset="0"/>
              <a:sym typeface="Symbol" pitchFamily="18" charset="2"/>
            </a:endParaRPr>
          </a:p>
          <a:p>
            <a:pPr marL="0" lvl="0" indent="0" eaLnBrk="1" hangingPunct="1">
              <a:buNone/>
              <a:defRPr/>
            </a:pPr>
            <a:r>
              <a:rPr lang="en-US" dirty="0" smtClean="0">
                <a:cs typeface="Arial" charset="0"/>
                <a:sym typeface="Symbol" pitchFamily="18" charset="2"/>
              </a:rPr>
              <a:t>	=&gt; </a:t>
            </a:r>
            <a:r>
              <a:rPr lang="en-US" b="1" dirty="0" smtClean="0">
                <a:solidFill>
                  <a:schemeClr val="accent6"/>
                </a:solidFill>
                <a:cs typeface="Arial" charset="0"/>
                <a:sym typeface="Symbol" pitchFamily="18" charset="2"/>
              </a:rPr>
              <a:t>Processing event</a:t>
            </a:r>
          </a:p>
          <a:p>
            <a:pPr marL="649288" lvl="1" indent="-285750" eaLnBrk="1" hangingPunct="1">
              <a:defRPr/>
            </a:pPr>
            <a:r>
              <a:rPr lang="en-US" dirty="0" smtClean="0">
                <a:cs typeface="Arial" charset="0"/>
                <a:sym typeface="Symbol" pitchFamily="18" charset="2"/>
              </a:rPr>
              <a:t>Sometimes</a:t>
            </a:r>
            <a:r>
              <a:rPr lang="en-US" baseline="0" dirty="0" smtClean="0">
                <a:cs typeface="Arial" charset="0"/>
                <a:sym typeface="Symbol" pitchFamily="18" charset="2"/>
              </a:rPr>
              <a:t> slow improvement (degradation) with some instable behavior</a:t>
            </a:r>
            <a:endParaRPr lang="en-US" dirty="0" smtClean="0">
              <a:cs typeface="Arial" charset="0"/>
              <a:sym typeface="Symbol" pitchFamily="18" charset="2"/>
            </a:endParaRPr>
          </a:p>
          <a:p>
            <a:pPr marL="0" lvl="0" indent="0" eaLnBrk="1" hangingPunct="1">
              <a:buNone/>
              <a:defRPr/>
            </a:pPr>
            <a:endParaRPr lang="en-US" b="1" dirty="0" smtClean="0">
              <a:solidFill>
                <a:schemeClr val="accent6"/>
              </a:solidFill>
              <a:cs typeface="Arial" charset="0"/>
              <a:sym typeface="Symbol" pitchFamily="18" charset="2"/>
            </a:endParaRPr>
          </a:p>
          <a:p>
            <a:pPr eaLnBrk="1" hangingPunct="1">
              <a:defRPr/>
            </a:pPr>
            <a:r>
              <a:rPr lang="en-US" dirty="0" smtClean="0">
                <a:cs typeface="Arial" charset="0"/>
                <a:sym typeface="Symbol" pitchFamily="18" charset="2"/>
              </a:rPr>
              <a:t>Sudden Q</a:t>
            </a:r>
            <a:r>
              <a:rPr lang="en-US" baseline="-25000" dirty="0" smtClean="0">
                <a:cs typeface="Arial" charset="0"/>
                <a:sym typeface="Symbol" pitchFamily="18" charset="2"/>
              </a:rPr>
              <a:t>0</a:t>
            </a:r>
            <a:r>
              <a:rPr lang="en-US" dirty="0" smtClean="0">
                <a:cs typeface="Arial" charset="0"/>
                <a:sym typeface="Symbol" pitchFamily="18" charset="2"/>
              </a:rPr>
              <a:t> and gradient degradation with accompanied </a:t>
            </a:r>
            <a:r>
              <a:rPr lang="en-US" dirty="0" smtClean="0">
                <a:solidFill>
                  <a:schemeClr val="accent6"/>
                </a:solidFill>
                <a:cs typeface="Arial" charset="0"/>
                <a:sym typeface="Symbol" pitchFamily="18" charset="2"/>
              </a:rPr>
              <a:t>increase in radiation</a:t>
            </a:r>
            <a:r>
              <a:rPr lang="en-US" dirty="0" smtClean="0">
                <a:cs typeface="Arial" charset="0"/>
                <a:sym typeface="Symbol" pitchFamily="18" charset="2"/>
              </a:rPr>
              <a:t/>
            </a:r>
            <a:br>
              <a:rPr lang="en-US" dirty="0" smtClean="0">
                <a:cs typeface="Arial" charset="0"/>
                <a:sym typeface="Symbol" pitchFamily="18" charset="2"/>
              </a:rPr>
            </a:br>
            <a:r>
              <a:rPr lang="en-US" dirty="0" smtClean="0">
                <a:cs typeface="Arial" charset="0"/>
                <a:sym typeface="Symbol" pitchFamily="18" charset="2"/>
              </a:rPr>
              <a:t/>
            </a:r>
            <a:br>
              <a:rPr lang="en-US" dirty="0" smtClean="0">
                <a:cs typeface="Arial" charset="0"/>
                <a:sym typeface="Symbol" pitchFamily="18" charset="2"/>
              </a:rPr>
            </a:br>
            <a:r>
              <a:rPr lang="en-US" dirty="0" smtClean="0">
                <a:cs typeface="Arial" charset="0"/>
                <a:sym typeface="Symbol" pitchFamily="18" charset="2"/>
              </a:rPr>
              <a:t>	=&gt; </a:t>
            </a:r>
            <a:r>
              <a:rPr lang="en-US" b="1" dirty="0" smtClean="0">
                <a:solidFill>
                  <a:schemeClr val="accent6"/>
                </a:solidFill>
                <a:cs typeface="Arial" charset="0"/>
                <a:sym typeface="Symbol" pitchFamily="18" charset="2"/>
              </a:rPr>
              <a:t>“Field emission switch on” event</a:t>
            </a:r>
            <a:r>
              <a:rPr lang="en-US" b="1" baseline="-25000" dirty="0" smtClean="0">
                <a:solidFill>
                  <a:schemeClr val="accent6"/>
                </a:solidFill>
                <a:cs typeface="Arial" charset="0"/>
                <a:sym typeface="Symbol" pitchFamily="18" charset="2"/>
              </a:rPr>
              <a:t> </a:t>
            </a:r>
            <a:endParaRPr lang="en-US" b="1" dirty="0" smtClean="0">
              <a:solidFill>
                <a:schemeClr val="accent6"/>
              </a:solidFill>
              <a:cs typeface="Arial" charset="0"/>
              <a:sym typeface="Symbol" pitchFamily="18" charset="2"/>
            </a:endParaRPr>
          </a:p>
          <a:p>
            <a:pPr lvl="0" eaLnBrk="1" hangingPunct="1">
              <a:defRPr/>
            </a:pPr>
            <a:endParaRPr lang="en-US" dirty="0" smtClean="0">
              <a:cs typeface="Arial" charset="0"/>
              <a:sym typeface="Symbol" pitchFamily="18" charset="2"/>
            </a:endParaRPr>
          </a:p>
          <a:p>
            <a:pPr lvl="0" eaLnBrk="1" hangingPunct="1">
              <a:defRPr/>
            </a:pPr>
            <a:endParaRPr lang="en-US" dirty="0">
              <a:cs typeface="Arial" charset="0"/>
              <a:sym typeface="Symbol" pitchFamily="18" charset="2"/>
            </a:endParaRPr>
          </a:p>
          <a:p>
            <a:pPr marL="0" lvl="0" indent="0" eaLnBrk="1" hangingPunct="1">
              <a:buNone/>
              <a:defRPr/>
            </a:pPr>
            <a:endParaRPr lang="en-US" dirty="0" smtClean="0">
              <a:cs typeface="Arial" charset="0"/>
            </a:endParaRPr>
          </a:p>
          <a:p>
            <a:pPr marL="0" indent="0" eaLnBrk="1" hangingPunct="1">
              <a:buNone/>
              <a:defRPr/>
            </a:pPr>
            <a:endParaRPr lang="en-US" dirty="0">
              <a:cs typeface="Arial" charset="0"/>
            </a:endParaRPr>
          </a:p>
          <a:p>
            <a:pPr eaLnBrk="1" hangingPunct="1">
              <a:defRPr/>
            </a:pPr>
            <a:endParaRPr lang="de-DE" dirty="0" smtClean="0"/>
          </a:p>
          <a:p>
            <a:pPr eaLnBrk="1" hangingPunct="1">
              <a:defRPr/>
            </a:pPr>
            <a:endParaRPr lang="en-US" dirty="0"/>
          </a:p>
          <a:p>
            <a:pPr eaLnBrk="1" hangingPunct="1"/>
            <a:endParaRPr lang="en-US" dirty="0" smtClean="0"/>
          </a:p>
        </p:txBody>
      </p:sp>
      <p:sp>
        <p:nvSpPr>
          <p:cNvPr id="28676" name="Rectangle 2"/>
          <p:cNvSpPr>
            <a:spLocks noGrp="1" noChangeArrowheads="1"/>
          </p:cNvSpPr>
          <p:nvPr>
            <p:ph type="title"/>
          </p:nvPr>
        </p:nvSpPr>
        <p:spPr/>
        <p:txBody>
          <a:bodyPr/>
          <a:lstStyle/>
          <a:p>
            <a:pPr eaLnBrk="1" hangingPunct="1"/>
            <a:r>
              <a:rPr lang="de-DE" dirty="0" smtClean="0"/>
              <a:t>Field </a:t>
            </a:r>
            <a:r>
              <a:rPr lang="de-DE" dirty="0" err="1" smtClean="0"/>
              <a:t>emission</a:t>
            </a:r>
            <a:r>
              <a:rPr lang="de-DE" dirty="0" smtClean="0"/>
              <a:t>: Processing </a:t>
            </a:r>
            <a:r>
              <a:rPr lang="de-DE" dirty="0" err="1" smtClean="0"/>
              <a:t>and</a:t>
            </a:r>
            <a:r>
              <a:rPr lang="de-DE" dirty="0" smtClean="0"/>
              <a:t> Switch-on</a:t>
            </a:r>
            <a:endParaRPr lang="en-GB" dirty="0" smtClean="0"/>
          </a:p>
        </p:txBody>
      </p:sp>
    </p:spTree>
    <p:extLst>
      <p:ext uri="{BB962C8B-B14F-4D97-AF65-F5344CB8AC3E}">
        <p14:creationId xmlns:p14="http://schemas.microsoft.com/office/powerpoint/2010/main" val="264073038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282575" y="828674"/>
            <a:ext cx="8520113" cy="5590979"/>
          </a:xfrm>
        </p:spPr>
        <p:txBody>
          <a:bodyPr/>
          <a:lstStyle/>
          <a:p>
            <a:pPr lvl="0" eaLnBrk="1" hangingPunct="1">
              <a:defRPr/>
            </a:pPr>
            <a:r>
              <a:rPr lang="en-US" dirty="0" smtClean="0">
                <a:sym typeface="Symbol" pitchFamily="18" charset="2"/>
              </a:rPr>
              <a:t>Activation of a field emitter:</a:t>
            </a:r>
          </a:p>
          <a:p>
            <a:pPr lvl="0" eaLnBrk="1" hangingPunct="1">
              <a:defRPr/>
            </a:pPr>
            <a:endParaRPr lang="en-US" dirty="0" smtClean="0">
              <a:cs typeface="Arial" charset="0"/>
              <a:sym typeface="Symbol" pitchFamily="18" charset="2"/>
            </a:endParaRPr>
          </a:p>
          <a:p>
            <a:pPr lvl="0" eaLnBrk="1" hangingPunct="1">
              <a:defRPr/>
            </a:pPr>
            <a:endParaRPr lang="en-US" dirty="0">
              <a:cs typeface="Arial" charset="0"/>
              <a:sym typeface="Symbol" pitchFamily="18" charset="2"/>
            </a:endParaRPr>
          </a:p>
          <a:p>
            <a:pPr marL="0" lvl="0" indent="0" eaLnBrk="1" hangingPunct="1">
              <a:buNone/>
              <a:defRPr/>
            </a:pPr>
            <a:endParaRPr lang="en-US" dirty="0" smtClean="0">
              <a:cs typeface="Arial" charset="0"/>
            </a:endParaRPr>
          </a:p>
          <a:p>
            <a:pPr marL="0" indent="0" eaLnBrk="1" hangingPunct="1">
              <a:buNone/>
              <a:defRPr/>
            </a:pPr>
            <a:endParaRPr lang="en-US" dirty="0">
              <a:cs typeface="Arial" charset="0"/>
            </a:endParaRPr>
          </a:p>
          <a:p>
            <a:pPr eaLnBrk="1" hangingPunct="1">
              <a:defRPr/>
            </a:pPr>
            <a:endParaRPr lang="de-DE" dirty="0" smtClean="0"/>
          </a:p>
          <a:p>
            <a:pPr eaLnBrk="1" hangingPunct="1">
              <a:defRPr/>
            </a:pPr>
            <a:endParaRPr lang="en-US" dirty="0"/>
          </a:p>
          <a:p>
            <a:pPr eaLnBrk="1" hangingPunct="1"/>
            <a:endParaRPr lang="en-US" dirty="0" smtClean="0"/>
          </a:p>
        </p:txBody>
      </p:sp>
      <p:sp>
        <p:nvSpPr>
          <p:cNvPr id="28676" name="Rectangle 2"/>
          <p:cNvSpPr>
            <a:spLocks noGrp="1" noChangeArrowheads="1"/>
          </p:cNvSpPr>
          <p:nvPr>
            <p:ph type="title"/>
          </p:nvPr>
        </p:nvSpPr>
        <p:spPr/>
        <p:txBody>
          <a:bodyPr/>
          <a:lstStyle/>
          <a:p>
            <a:pPr eaLnBrk="1" hangingPunct="1"/>
            <a:r>
              <a:rPr lang="de-DE" dirty="0" smtClean="0"/>
              <a:t>Field </a:t>
            </a:r>
            <a:r>
              <a:rPr lang="de-DE" dirty="0" err="1" smtClean="0"/>
              <a:t>emission</a:t>
            </a:r>
            <a:r>
              <a:rPr lang="de-DE" dirty="0" smtClean="0"/>
              <a:t>: Switch-on</a:t>
            </a:r>
            <a:endParaRPr lang="en-GB" dirty="0" smtClean="0"/>
          </a:p>
        </p:txBody>
      </p:sp>
      <p:graphicFrame>
        <p:nvGraphicFramePr>
          <p:cNvPr id="4" name="Chart 6"/>
          <p:cNvGraphicFramePr>
            <a:graphicFrameLocks/>
          </p:cNvGraphicFramePr>
          <p:nvPr>
            <p:extLst>
              <p:ext uri="{D42A27DB-BD31-4B8C-83A1-F6EECF244321}">
                <p14:modId xmlns:p14="http://schemas.microsoft.com/office/powerpoint/2010/main" val="3100510931"/>
              </p:ext>
            </p:extLst>
          </p:nvPr>
        </p:nvGraphicFramePr>
        <p:xfrm>
          <a:off x="342900" y="2020094"/>
          <a:ext cx="8343900" cy="311785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7"/>
          <p:cNvSpPr txBox="1"/>
          <p:nvPr/>
        </p:nvSpPr>
        <p:spPr>
          <a:xfrm>
            <a:off x="6019800" y="1442759"/>
            <a:ext cx="2133918" cy="369332"/>
          </a:xfrm>
          <a:prstGeom prst="rect">
            <a:avLst/>
          </a:prstGeom>
          <a:noFill/>
        </p:spPr>
        <p:txBody>
          <a:bodyPr wrap="none" rtlCol="0">
            <a:spAutoFit/>
          </a:bodyPr>
          <a:lstStyle/>
          <a:p>
            <a:pPr defTabSz="457200" eaLnBrk="1" fontAlgn="auto" hangingPunct="1">
              <a:spcBef>
                <a:spcPts val="0"/>
              </a:spcBef>
              <a:spcAft>
                <a:spcPts val="0"/>
              </a:spcAft>
            </a:pPr>
            <a:r>
              <a:rPr lang="en-US" sz="1800" dirty="0" smtClean="0">
                <a:solidFill>
                  <a:srgbClr val="0000FF"/>
                </a:solidFill>
                <a:latin typeface="Calibri"/>
              </a:rPr>
              <a:t>Before turn on event</a:t>
            </a:r>
            <a:endParaRPr lang="en-US" sz="1800" dirty="0">
              <a:solidFill>
                <a:srgbClr val="0000FF"/>
              </a:solidFill>
              <a:latin typeface="Calibri"/>
            </a:endParaRPr>
          </a:p>
        </p:txBody>
      </p:sp>
      <p:cxnSp>
        <p:nvCxnSpPr>
          <p:cNvPr id="6" name="Straight Arrow Connector 8"/>
          <p:cNvCxnSpPr/>
          <p:nvPr/>
        </p:nvCxnSpPr>
        <p:spPr>
          <a:xfrm rot="5400000">
            <a:off x="5497098" y="1902997"/>
            <a:ext cx="981909" cy="800096"/>
          </a:xfrm>
          <a:prstGeom prst="straightConnector1">
            <a:avLst/>
          </a:prstGeom>
          <a:ln w="38100">
            <a:solidFill>
              <a:srgbClr val="0000FF"/>
            </a:solidFill>
            <a:tailEnd type="stealth"/>
          </a:ln>
        </p:spPr>
        <p:style>
          <a:lnRef idx="2">
            <a:schemeClr val="accent1"/>
          </a:lnRef>
          <a:fillRef idx="0">
            <a:schemeClr val="accent1"/>
          </a:fillRef>
          <a:effectRef idx="1">
            <a:schemeClr val="accent1"/>
          </a:effectRef>
          <a:fontRef idx="minor">
            <a:schemeClr val="tx1"/>
          </a:fontRef>
        </p:style>
      </p:cxnSp>
      <p:cxnSp>
        <p:nvCxnSpPr>
          <p:cNvPr id="7" name="Straight Arrow Connector 10"/>
          <p:cNvCxnSpPr/>
          <p:nvPr/>
        </p:nvCxnSpPr>
        <p:spPr>
          <a:xfrm rot="5400000">
            <a:off x="4743310" y="2446439"/>
            <a:ext cx="2279138" cy="1010442"/>
          </a:xfrm>
          <a:prstGeom prst="straightConnector1">
            <a:avLst/>
          </a:prstGeom>
          <a:ln w="38100">
            <a:solidFill>
              <a:srgbClr val="0000FF"/>
            </a:solidFill>
            <a:tailEnd type="stealth"/>
          </a:ln>
        </p:spPr>
        <p:style>
          <a:lnRef idx="2">
            <a:schemeClr val="accent1"/>
          </a:lnRef>
          <a:fillRef idx="0">
            <a:schemeClr val="accent1"/>
          </a:fillRef>
          <a:effectRef idx="1">
            <a:schemeClr val="accent1"/>
          </a:effectRef>
          <a:fontRef idx="minor">
            <a:schemeClr val="tx1"/>
          </a:fontRef>
        </p:style>
      </p:cxnSp>
      <p:sp>
        <p:nvSpPr>
          <p:cNvPr id="8" name="TextBox 12"/>
          <p:cNvSpPr txBox="1"/>
          <p:nvPr/>
        </p:nvSpPr>
        <p:spPr>
          <a:xfrm>
            <a:off x="5479258" y="4902204"/>
            <a:ext cx="1959641" cy="369332"/>
          </a:xfrm>
          <a:prstGeom prst="rect">
            <a:avLst/>
          </a:prstGeom>
          <a:noFill/>
        </p:spPr>
        <p:txBody>
          <a:bodyPr wrap="none" rtlCol="0">
            <a:spAutoFit/>
          </a:bodyPr>
          <a:lstStyle/>
          <a:p>
            <a:pPr defTabSz="457200" eaLnBrk="1" fontAlgn="auto" hangingPunct="1">
              <a:spcBef>
                <a:spcPts val="0"/>
              </a:spcBef>
              <a:spcAft>
                <a:spcPts val="0"/>
              </a:spcAft>
            </a:pPr>
            <a:r>
              <a:rPr lang="en-US" sz="1800" dirty="0" smtClean="0">
                <a:solidFill>
                  <a:srgbClr val="FF0000"/>
                </a:solidFill>
                <a:latin typeface="Calibri"/>
              </a:rPr>
              <a:t>after turn on event</a:t>
            </a:r>
            <a:endParaRPr lang="en-US" sz="1800" dirty="0">
              <a:solidFill>
                <a:srgbClr val="FF0000"/>
              </a:solidFill>
              <a:latin typeface="Calibri"/>
            </a:endParaRPr>
          </a:p>
        </p:txBody>
      </p:sp>
      <p:cxnSp>
        <p:nvCxnSpPr>
          <p:cNvPr id="9" name="Straight Arrow Connector 13"/>
          <p:cNvCxnSpPr/>
          <p:nvPr/>
        </p:nvCxnSpPr>
        <p:spPr>
          <a:xfrm rot="16200000" flipV="1">
            <a:off x="4159253" y="3555999"/>
            <a:ext cx="1784350" cy="1073152"/>
          </a:xfrm>
          <a:prstGeom prst="straightConnector1">
            <a:avLst/>
          </a:prstGeom>
          <a:ln w="38100">
            <a:solidFill>
              <a:srgbClr val="FF0000"/>
            </a:solidFill>
            <a:tailEnd type="stealth"/>
          </a:ln>
        </p:spPr>
        <p:style>
          <a:lnRef idx="2">
            <a:schemeClr val="accent1"/>
          </a:lnRef>
          <a:fillRef idx="0">
            <a:schemeClr val="accent1"/>
          </a:fillRef>
          <a:effectRef idx="1">
            <a:schemeClr val="accent1"/>
          </a:effectRef>
          <a:fontRef idx="minor">
            <a:schemeClr val="tx1"/>
          </a:fontRef>
        </p:style>
      </p:cxnSp>
      <p:cxnSp>
        <p:nvCxnSpPr>
          <p:cNvPr id="10" name="Straight Arrow Connector 15"/>
          <p:cNvCxnSpPr/>
          <p:nvPr/>
        </p:nvCxnSpPr>
        <p:spPr>
          <a:xfrm rot="10800000">
            <a:off x="3924304" y="3579020"/>
            <a:ext cx="1663701" cy="1405731"/>
          </a:xfrm>
          <a:prstGeom prst="straightConnector1">
            <a:avLst/>
          </a:prstGeom>
          <a:ln w="38100">
            <a:solidFill>
              <a:srgbClr val="FF0000"/>
            </a:solidFill>
            <a:tailEnd type="stealth"/>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168734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87795" y="2747169"/>
            <a:ext cx="3322855" cy="25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5" name="Rectangle 3"/>
          <p:cNvSpPr>
            <a:spLocks noGrp="1" noChangeArrowheads="1"/>
          </p:cNvSpPr>
          <p:nvPr>
            <p:ph type="body" idx="1"/>
          </p:nvPr>
        </p:nvSpPr>
        <p:spPr>
          <a:xfrm>
            <a:off x="282575" y="828674"/>
            <a:ext cx="8520113" cy="5590979"/>
          </a:xfrm>
        </p:spPr>
        <p:txBody>
          <a:bodyPr/>
          <a:lstStyle/>
          <a:p>
            <a:pPr lvl="0" eaLnBrk="1" hangingPunct="1">
              <a:defRPr/>
            </a:pPr>
            <a:r>
              <a:rPr lang="en-GB" dirty="0" smtClean="0"/>
              <a:t>Processing </a:t>
            </a:r>
            <a:r>
              <a:rPr lang="en-GB" dirty="0"/>
              <a:t>of emitters (“conditioning”) possible </a:t>
            </a:r>
            <a:endParaRPr lang="en-GB" dirty="0" smtClean="0"/>
          </a:p>
          <a:p>
            <a:pPr lvl="1" eaLnBrk="1" hangingPunct="1">
              <a:defRPr/>
            </a:pPr>
            <a:r>
              <a:rPr lang="en-GB" b="1" dirty="0" smtClean="0">
                <a:solidFill>
                  <a:schemeClr val="accent6"/>
                </a:solidFill>
              </a:rPr>
              <a:t>RF</a:t>
            </a:r>
            <a:r>
              <a:rPr lang="en-GB" dirty="0" smtClean="0">
                <a:solidFill>
                  <a:schemeClr val="accent1"/>
                </a:solidFill>
              </a:rPr>
              <a:t> </a:t>
            </a:r>
            <a:r>
              <a:rPr lang="en-GB" dirty="0"/>
              <a:t>and</a:t>
            </a:r>
            <a:r>
              <a:rPr lang="en-GB" dirty="0">
                <a:solidFill>
                  <a:schemeClr val="accent1"/>
                </a:solidFill>
              </a:rPr>
              <a:t> </a:t>
            </a:r>
            <a:r>
              <a:rPr lang="en-GB" b="1" dirty="0">
                <a:solidFill>
                  <a:schemeClr val="accent6"/>
                </a:solidFill>
              </a:rPr>
              <a:t>helium proc</a:t>
            </a:r>
            <a:r>
              <a:rPr lang="en-GB" dirty="0">
                <a:solidFill>
                  <a:schemeClr val="accent6"/>
                </a:solidFill>
              </a:rPr>
              <a:t>. </a:t>
            </a:r>
            <a:r>
              <a:rPr lang="en-GB" dirty="0"/>
              <a:t>with moderate </a:t>
            </a:r>
            <a:r>
              <a:rPr lang="en-GB" dirty="0" err="1"/>
              <a:t>rf</a:t>
            </a:r>
            <a:r>
              <a:rPr lang="en-GB" dirty="0"/>
              <a:t> power and </a:t>
            </a:r>
            <a:r>
              <a:rPr lang="en-GB" dirty="0" err="1"/>
              <a:t>cw</a:t>
            </a:r>
            <a:r>
              <a:rPr lang="en-GB" dirty="0"/>
              <a:t>-like </a:t>
            </a:r>
            <a:r>
              <a:rPr lang="en-GB" dirty="0" smtClean="0"/>
              <a:t>operation</a:t>
            </a:r>
          </a:p>
          <a:p>
            <a:pPr lvl="1" eaLnBrk="1" hangingPunct="1">
              <a:defRPr/>
            </a:pPr>
            <a:r>
              <a:rPr lang="en-GB" b="1" dirty="0" smtClean="0">
                <a:solidFill>
                  <a:schemeClr val="accent6"/>
                </a:solidFill>
              </a:rPr>
              <a:t>high </a:t>
            </a:r>
            <a:r>
              <a:rPr lang="en-GB" b="1" dirty="0">
                <a:solidFill>
                  <a:schemeClr val="accent6"/>
                </a:solidFill>
              </a:rPr>
              <a:t>peak power </a:t>
            </a:r>
            <a:r>
              <a:rPr lang="en-GB" b="1" dirty="0" smtClean="0">
                <a:solidFill>
                  <a:schemeClr val="accent6"/>
                </a:solidFill>
              </a:rPr>
              <a:t>processing (HPP) </a:t>
            </a:r>
            <a:r>
              <a:rPr lang="en-GB" dirty="0"/>
              <a:t>with high </a:t>
            </a:r>
            <a:r>
              <a:rPr lang="en-GB" dirty="0" err="1"/>
              <a:t>rf</a:t>
            </a:r>
            <a:r>
              <a:rPr lang="en-GB" dirty="0"/>
              <a:t> power and short </a:t>
            </a:r>
            <a:r>
              <a:rPr lang="en-GB" dirty="0" smtClean="0"/>
              <a:t>pulses</a:t>
            </a:r>
          </a:p>
          <a:p>
            <a:pPr lvl="0" eaLnBrk="1" hangingPunct="1">
              <a:defRPr/>
            </a:pPr>
            <a:r>
              <a:rPr lang="en-GB" dirty="0" smtClean="0"/>
              <a:t>Some</a:t>
            </a:r>
            <a:r>
              <a:rPr lang="en-GB" dirty="0" smtClean="0">
                <a:solidFill>
                  <a:schemeClr val="accent6"/>
                </a:solidFill>
              </a:rPr>
              <a:t> </a:t>
            </a:r>
            <a:r>
              <a:rPr lang="en-GB" b="1" dirty="0" smtClean="0">
                <a:solidFill>
                  <a:schemeClr val="accent6"/>
                </a:solidFill>
              </a:rPr>
              <a:t>RF processing </a:t>
            </a:r>
            <a:r>
              <a:rPr lang="en-GB" dirty="0" smtClean="0"/>
              <a:t>you cannot avoid during the first </a:t>
            </a:r>
            <a:r>
              <a:rPr lang="en-US" dirty="0"/>
              <a:t>Q</a:t>
            </a:r>
            <a:r>
              <a:rPr lang="en-US" baseline="-25000" dirty="0"/>
              <a:t>0</a:t>
            </a:r>
            <a:r>
              <a:rPr lang="en-US" dirty="0"/>
              <a:t>(</a:t>
            </a:r>
            <a:r>
              <a:rPr lang="en-US" dirty="0" err="1"/>
              <a:t>E</a:t>
            </a:r>
            <a:r>
              <a:rPr lang="en-US" baseline="-25000" dirty="0" err="1"/>
              <a:t>acc</a:t>
            </a:r>
            <a:r>
              <a:rPr lang="en-US" dirty="0"/>
              <a:t>)-</a:t>
            </a:r>
            <a:r>
              <a:rPr lang="en-US" dirty="0" smtClean="0"/>
              <a:t>curve in case of field emission </a:t>
            </a:r>
            <a:r>
              <a:rPr lang="en-US" sz="1800" dirty="0" smtClean="0"/>
              <a:t>(if you like it or not) </a:t>
            </a:r>
            <a:endParaRPr lang="en-GB" sz="1800" dirty="0"/>
          </a:p>
          <a:p>
            <a:pPr lvl="0" eaLnBrk="1" hangingPunct="1">
              <a:defRPr/>
            </a:pPr>
            <a:r>
              <a:rPr lang="en-GB" b="1" dirty="0">
                <a:solidFill>
                  <a:schemeClr val="accent6"/>
                </a:solidFill>
                <a:sym typeface="Symbol" pitchFamily="18" charset="2"/>
              </a:rPr>
              <a:t>Helium processing</a:t>
            </a:r>
            <a:r>
              <a:rPr lang="en-GB" dirty="0" smtClean="0">
                <a:sym typeface="Symbol" pitchFamily="18" charset="2"/>
              </a:rPr>
              <a:t>:</a:t>
            </a:r>
          </a:p>
          <a:p>
            <a:pPr lvl="0" eaLnBrk="1" hangingPunct="1">
              <a:defRPr/>
            </a:pPr>
            <a:endParaRPr lang="en-US" dirty="0" smtClean="0">
              <a:cs typeface="Arial" charset="0"/>
              <a:sym typeface="Symbol" pitchFamily="18" charset="2"/>
            </a:endParaRPr>
          </a:p>
          <a:p>
            <a:pPr lvl="0" eaLnBrk="1" hangingPunct="1">
              <a:defRPr/>
            </a:pPr>
            <a:endParaRPr lang="en-US" dirty="0">
              <a:cs typeface="Arial" charset="0"/>
              <a:sym typeface="Symbol" pitchFamily="18" charset="2"/>
            </a:endParaRPr>
          </a:p>
          <a:p>
            <a:pPr marL="0" lvl="0" indent="0" eaLnBrk="1" hangingPunct="1">
              <a:buNone/>
              <a:defRPr/>
            </a:pPr>
            <a:endParaRPr lang="en-US" dirty="0" smtClean="0">
              <a:cs typeface="Arial" charset="0"/>
            </a:endParaRPr>
          </a:p>
          <a:p>
            <a:pPr marL="0" indent="0" eaLnBrk="1" hangingPunct="1">
              <a:buNone/>
              <a:defRPr/>
            </a:pPr>
            <a:endParaRPr lang="en-US" dirty="0">
              <a:cs typeface="Arial" charset="0"/>
            </a:endParaRPr>
          </a:p>
          <a:p>
            <a:pPr eaLnBrk="1" hangingPunct="1">
              <a:defRPr/>
            </a:pPr>
            <a:endParaRPr lang="de-DE" dirty="0" smtClean="0"/>
          </a:p>
          <a:p>
            <a:pPr eaLnBrk="1" hangingPunct="1">
              <a:defRPr/>
            </a:pPr>
            <a:endParaRPr lang="en-US" dirty="0"/>
          </a:p>
          <a:p>
            <a:pPr eaLnBrk="1" hangingPunct="1"/>
            <a:endParaRPr lang="en-US" dirty="0" smtClean="0"/>
          </a:p>
        </p:txBody>
      </p:sp>
      <p:sp>
        <p:nvSpPr>
          <p:cNvPr id="28676" name="Rectangle 2"/>
          <p:cNvSpPr>
            <a:spLocks noGrp="1" noChangeArrowheads="1"/>
          </p:cNvSpPr>
          <p:nvPr>
            <p:ph type="title"/>
          </p:nvPr>
        </p:nvSpPr>
        <p:spPr/>
        <p:txBody>
          <a:bodyPr/>
          <a:lstStyle/>
          <a:p>
            <a:pPr eaLnBrk="1" hangingPunct="1"/>
            <a:r>
              <a:rPr lang="de-DE" dirty="0" smtClean="0"/>
              <a:t>Field </a:t>
            </a:r>
            <a:r>
              <a:rPr lang="de-DE" dirty="0" err="1" smtClean="0"/>
              <a:t>emission</a:t>
            </a:r>
            <a:r>
              <a:rPr lang="de-DE" dirty="0" smtClean="0"/>
              <a:t>: Processing</a:t>
            </a:r>
            <a:endParaRPr lang="en-GB" dirty="0" smtClean="0"/>
          </a:p>
        </p:txBody>
      </p:sp>
      <p:sp>
        <p:nvSpPr>
          <p:cNvPr id="12" name="Rectangle 3"/>
          <p:cNvSpPr txBox="1">
            <a:spLocks noChangeArrowheads="1"/>
          </p:cNvSpPr>
          <p:nvPr/>
        </p:nvSpPr>
        <p:spPr bwMode="auto">
          <a:xfrm>
            <a:off x="200025" y="3389313"/>
            <a:ext cx="8810625" cy="2759730"/>
          </a:xfrm>
          <a:prstGeom prst="rect">
            <a:avLst/>
          </a:prstGeom>
          <a:noFill/>
          <a:ln w="9525">
            <a:noFill/>
            <a:miter lim="800000"/>
            <a:headEnd/>
            <a:tailEnd/>
          </a:ln>
        </p:spPr>
        <p:txBody>
          <a:bodyPr>
            <a:spAutoFit/>
          </a:bodyPr>
          <a:lstStyle/>
          <a:p>
            <a:pPr marL="228600" indent="-228600">
              <a:lnSpc>
                <a:spcPct val="90000"/>
              </a:lnSpc>
              <a:spcBef>
                <a:spcPct val="20000"/>
              </a:spcBef>
              <a:buClr>
                <a:srgbClr val="006C3A"/>
              </a:buClr>
              <a:buFont typeface="Arial" charset="0"/>
              <a:buChar char="•"/>
              <a:defRPr/>
            </a:pPr>
            <a:r>
              <a:rPr lang="en-US" altLang="ko-KR" sz="2000" b="1" kern="0" dirty="0">
                <a:solidFill>
                  <a:srgbClr val="000000"/>
                </a:solidFill>
                <a:latin typeface="Arial Narrow"/>
                <a:ea typeface="굴림" pitchFamily="50" charset="-127"/>
                <a:cs typeface="Arial" charset="0"/>
              </a:rPr>
              <a:t>Variation of RF processing</a:t>
            </a:r>
          </a:p>
          <a:p>
            <a:pPr marL="228600" indent="-228600">
              <a:lnSpc>
                <a:spcPct val="90000"/>
              </a:lnSpc>
              <a:spcBef>
                <a:spcPct val="20000"/>
              </a:spcBef>
              <a:buClr>
                <a:srgbClr val="006C3A"/>
              </a:buClr>
              <a:buFont typeface="Arial" charset="0"/>
              <a:buChar char="•"/>
              <a:defRPr/>
            </a:pPr>
            <a:r>
              <a:rPr lang="en-US" altLang="ko-KR" sz="2000" b="1" kern="0" dirty="0">
                <a:solidFill>
                  <a:srgbClr val="000000"/>
                </a:solidFill>
                <a:latin typeface="Arial Narrow"/>
                <a:ea typeface="굴림" pitchFamily="50" charset="-127"/>
                <a:cs typeface="Arial" charset="0"/>
              </a:rPr>
              <a:t>Keep pressure below discharge condition</a:t>
            </a:r>
          </a:p>
          <a:p>
            <a:pPr marL="228600" indent="-228600">
              <a:lnSpc>
                <a:spcPct val="90000"/>
              </a:lnSpc>
              <a:spcBef>
                <a:spcPct val="20000"/>
              </a:spcBef>
              <a:buClr>
                <a:srgbClr val="006C3A"/>
              </a:buClr>
              <a:buFont typeface="Arial" charset="0"/>
              <a:buChar char="•"/>
              <a:defRPr/>
            </a:pPr>
            <a:r>
              <a:rPr lang="en-US" altLang="ko-KR" sz="2000" b="1" kern="0" dirty="0">
                <a:solidFill>
                  <a:srgbClr val="000000"/>
                </a:solidFill>
                <a:latin typeface="Arial Narrow"/>
                <a:ea typeface="굴림" pitchFamily="50" charset="-127"/>
                <a:cs typeface="Arial" charset="0"/>
              </a:rPr>
              <a:t>Run cavity in the field emission regime</a:t>
            </a:r>
          </a:p>
          <a:p>
            <a:pPr marL="228600" indent="-228600">
              <a:lnSpc>
                <a:spcPct val="90000"/>
              </a:lnSpc>
              <a:spcBef>
                <a:spcPct val="20000"/>
              </a:spcBef>
              <a:buClr>
                <a:srgbClr val="006C3A"/>
              </a:buClr>
              <a:buFont typeface="Arial" charset="0"/>
              <a:buChar char="•"/>
              <a:defRPr/>
            </a:pPr>
            <a:r>
              <a:rPr lang="en-US" altLang="ko-KR" sz="2000" b="1" kern="0" dirty="0">
                <a:solidFill>
                  <a:srgbClr val="000000"/>
                </a:solidFill>
                <a:latin typeface="Arial Narrow"/>
                <a:ea typeface="굴림" pitchFamily="50" charset="-127"/>
                <a:cs typeface="Arial" charset="0"/>
              </a:rPr>
              <a:t>Push the gradient as high as the system allows</a:t>
            </a:r>
          </a:p>
          <a:p>
            <a:pPr marL="228600" indent="-228600">
              <a:lnSpc>
                <a:spcPct val="90000"/>
              </a:lnSpc>
              <a:spcBef>
                <a:spcPct val="20000"/>
              </a:spcBef>
              <a:buClr>
                <a:srgbClr val="006C3A"/>
              </a:buClr>
              <a:buFont typeface="Arial" charset="0"/>
              <a:buChar char="•"/>
              <a:defRPr/>
            </a:pPr>
            <a:r>
              <a:rPr lang="en-US" altLang="ko-KR" sz="2000" b="1" kern="0" dirty="0">
                <a:solidFill>
                  <a:srgbClr val="000000"/>
                </a:solidFill>
                <a:latin typeface="Arial Narrow"/>
                <a:ea typeface="굴림" pitchFamily="50" charset="-127"/>
                <a:cs typeface="Arial" charset="0"/>
              </a:rPr>
              <a:t>The process in details is unknown</a:t>
            </a:r>
          </a:p>
          <a:p>
            <a:pPr marL="625475" lvl="1" indent="-279400">
              <a:lnSpc>
                <a:spcPct val="90000"/>
              </a:lnSpc>
              <a:spcBef>
                <a:spcPts val="800"/>
              </a:spcBef>
              <a:buClr>
                <a:srgbClr val="006C3A"/>
              </a:buClr>
              <a:buFont typeface="Arial" charset="0"/>
              <a:buChar char="–"/>
              <a:defRPr/>
            </a:pPr>
            <a:r>
              <a:rPr lang="en-US" altLang="ko-KR" sz="1800" b="1" kern="0" dirty="0">
                <a:solidFill>
                  <a:srgbClr val="000000"/>
                </a:solidFill>
                <a:latin typeface="Arial Narrow"/>
                <a:ea typeface="굴림" pitchFamily="50" charset="-127"/>
                <a:cs typeface="Arial" charset="0"/>
              </a:rPr>
              <a:t>Electron spraying from FE </a:t>
            </a:r>
            <a:r>
              <a:rPr lang="en-US" altLang="ko-KR" sz="1800" b="1" kern="0" dirty="0">
                <a:solidFill>
                  <a:srgbClr val="000000"/>
                </a:solidFill>
                <a:latin typeface="Arial Narrow"/>
                <a:ea typeface="굴림" pitchFamily="50" charset="-127"/>
                <a:cs typeface="Arial" charset="0"/>
                <a:sym typeface="Wingdings" pitchFamily="2" charset="2"/>
              </a:rPr>
              <a:t> bombard surface  ionization of helium at around surface  destroy field emitter???</a:t>
            </a:r>
          </a:p>
          <a:p>
            <a:pPr marL="625475" lvl="1" indent="-279400">
              <a:lnSpc>
                <a:spcPct val="90000"/>
              </a:lnSpc>
              <a:spcBef>
                <a:spcPts val="800"/>
              </a:spcBef>
              <a:buClr>
                <a:srgbClr val="006C3A"/>
              </a:buClr>
              <a:buFont typeface="Arial" charset="0"/>
              <a:buChar char="–"/>
              <a:defRPr/>
            </a:pPr>
            <a:r>
              <a:rPr lang="en-US" altLang="ko-KR" sz="1800" b="1" kern="0" dirty="0">
                <a:solidFill>
                  <a:srgbClr val="000000"/>
                </a:solidFill>
                <a:latin typeface="Arial Narrow"/>
                <a:ea typeface="굴림" pitchFamily="50" charset="-127"/>
                <a:cs typeface="Arial" charset="0"/>
              </a:rPr>
              <a:t>Controlled processing is </a:t>
            </a:r>
            <a:r>
              <a:rPr lang="en-US" altLang="ko-KR" sz="1800" b="1" kern="0" dirty="0" smtClean="0">
                <a:solidFill>
                  <a:srgbClr val="000000"/>
                </a:solidFill>
                <a:latin typeface="Arial Narrow"/>
                <a:ea typeface="굴림" pitchFamily="50" charset="-127"/>
                <a:cs typeface="Arial" charset="0"/>
              </a:rPr>
              <a:t>difficult</a:t>
            </a:r>
            <a:endParaRPr lang="en-US" altLang="ko-KR" sz="1800" b="1" kern="0" dirty="0">
              <a:solidFill>
                <a:srgbClr val="000000"/>
              </a:solidFill>
              <a:latin typeface="Arial Narrow"/>
              <a:ea typeface="굴림" pitchFamily="50" charset="-127"/>
              <a:cs typeface="Arial" charset="0"/>
            </a:endParaRPr>
          </a:p>
        </p:txBody>
      </p:sp>
      <p:sp>
        <p:nvSpPr>
          <p:cNvPr id="13" name="TextBox 1"/>
          <p:cNvSpPr txBox="1"/>
          <p:nvPr/>
        </p:nvSpPr>
        <p:spPr>
          <a:xfrm>
            <a:off x="1008645" y="6337404"/>
            <a:ext cx="2685351" cy="369332"/>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dirty="0" smtClean="0"/>
              <a:t>Courtesy J. </a:t>
            </a:r>
            <a:r>
              <a:rPr lang="en-US" sz="1800" dirty="0" err="1" smtClean="0"/>
              <a:t>Mammosser</a:t>
            </a:r>
            <a:endParaRPr lang="en-US" sz="1800" dirty="0"/>
          </a:p>
        </p:txBody>
      </p:sp>
    </p:spTree>
    <p:extLst>
      <p:ext uri="{BB962C8B-B14F-4D97-AF65-F5344CB8AC3E}">
        <p14:creationId xmlns:p14="http://schemas.microsoft.com/office/powerpoint/2010/main" val="7710963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282575" y="762000"/>
            <a:ext cx="8520113" cy="5657653"/>
          </a:xfrm>
        </p:spPr>
        <p:txBody>
          <a:bodyPr/>
          <a:lstStyle/>
          <a:p>
            <a:pPr lvl="0" eaLnBrk="1" hangingPunct="1">
              <a:defRPr/>
            </a:pPr>
            <a:r>
              <a:rPr lang="en-GB" b="1" dirty="0" smtClean="0">
                <a:solidFill>
                  <a:schemeClr val="accent6"/>
                </a:solidFill>
                <a:sym typeface="Symbol" pitchFamily="18" charset="2"/>
              </a:rPr>
              <a:t>High Peak Power processing </a:t>
            </a:r>
            <a:r>
              <a:rPr lang="en-GB" dirty="0" smtClean="0">
                <a:sym typeface="Symbol" pitchFamily="18" charset="2"/>
              </a:rPr>
              <a:t>(developed in 1990es at Cornell)</a:t>
            </a:r>
            <a:br>
              <a:rPr lang="en-GB" dirty="0" smtClean="0">
                <a:sym typeface="Symbol" pitchFamily="18" charset="2"/>
              </a:rPr>
            </a:br>
            <a:r>
              <a:rPr lang="en-GB" dirty="0" smtClean="0">
                <a:sym typeface="Symbol" pitchFamily="18" charset="2"/>
              </a:rPr>
              <a:t>=&gt; up to MW with few hundred µsec pulse length</a:t>
            </a:r>
            <a:endParaRPr lang="en-GB" dirty="0">
              <a:sym typeface="Symbol" pitchFamily="18" charset="2"/>
            </a:endParaRPr>
          </a:p>
          <a:p>
            <a:pPr lvl="0" eaLnBrk="1" hangingPunct="1">
              <a:defRPr/>
            </a:pPr>
            <a:r>
              <a:rPr lang="en-GB" dirty="0" smtClean="0">
                <a:sym typeface="Symbol" pitchFamily="18" charset="2"/>
              </a:rPr>
              <a:t>Local </a:t>
            </a:r>
            <a:r>
              <a:rPr lang="en-GB" dirty="0">
                <a:sym typeface="Symbol" pitchFamily="18" charset="2"/>
              </a:rPr>
              <a:t>melting leads to formation of a plasma and finally to the explosion of the emitter (model by J. </a:t>
            </a:r>
            <a:r>
              <a:rPr lang="en-GB" dirty="0" err="1">
                <a:sym typeface="Symbol" pitchFamily="18" charset="2"/>
              </a:rPr>
              <a:t>Knobloch</a:t>
            </a:r>
            <a:r>
              <a:rPr lang="en-GB" dirty="0" smtClean="0">
                <a:sym typeface="Symbol" pitchFamily="18" charset="2"/>
              </a:rPr>
              <a:t>)</a:t>
            </a:r>
          </a:p>
          <a:p>
            <a:pPr eaLnBrk="1" hangingPunct="1">
              <a:defRPr/>
            </a:pPr>
            <a:r>
              <a:rPr lang="en-GB" dirty="0">
                <a:sym typeface="Symbol" pitchFamily="18" charset="2"/>
              </a:rPr>
              <a:t>“star bursts” (</a:t>
            </a:r>
            <a:r>
              <a:rPr lang="en-GB" dirty="0">
                <a:solidFill>
                  <a:schemeClr val="accent6"/>
                </a:solidFill>
                <a:sym typeface="Symbol" pitchFamily="18" charset="2"/>
              </a:rPr>
              <a:t>Lichtenberg figures</a:t>
            </a:r>
            <a:r>
              <a:rPr lang="en-GB" dirty="0">
                <a:sym typeface="Symbol" pitchFamily="18" charset="2"/>
              </a:rPr>
              <a:t>) caused by the plasma</a:t>
            </a:r>
          </a:p>
          <a:p>
            <a:pPr lvl="0" eaLnBrk="1" hangingPunct="1">
              <a:defRPr/>
            </a:pPr>
            <a:endParaRPr lang="en-GB" dirty="0" smtClean="0">
              <a:sym typeface="Symbol" pitchFamily="18" charset="2"/>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838903"/>
            <a:ext cx="3976806" cy="3273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676" name="Rectangle 2"/>
          <p:cNvSpPr>
            <a:spLocks noGrp="1" noChangeArrowheads="1"/>
          </p:cNvSpPr>
          <p:nvPr>
            <p:ph type="title"/>
          </p:nvPr>
        </p:nvSpPr>
        <p:spPr/>
        <p:txBody>
          <a:bodyPr/>
          <a:lstStyle/>
          <a:p>
            <a:pPr eaLnBrk="1" hangingPunct="1"/>
            <a:r>
              <a:rPr lang="de-DE" dirty="0" smtClean="0"/>
              <a:t>Field </a:t>
            </a:r>
            <a:r>
              <a:rPr lang="de-DE" dirty="0" err="1" smtClean="0"/>
              <a:t>emission</a:t>
            </a:r>
            <a:r>
              <a:rPr lang="de-DE" dirty="0" smtClean="0"/>
              <a:t>: HPP</a:t>
            </a:r>
            <a:endParaRPr lang="en-GB" dirty="0" smtClean="0"/>
          </a:p>
        </p:txBody>
      </p:sp>
      <p:pic>
        <p:nvPicPr>
          <p:cNvPr id="7"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91733" y="3230696"/>
            <a:ext cx="4791808" cy="223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56341610"/>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282575" y="762000"/>
            <a:ext cx="8520113" cy="5657653"/>
          </a:xfrm>
        </p:spPr>
        <p:txBody>
          <a:bodyPr/>
          <a:lstStyle/>
          <a:p>
            <a:pPr eaLnBrk="1" hangingPunct="1">
              <a:defRPr/>
            </a:pPr>
            <a:r>
              <a:rPr lang="en-US" dirty="0" smtClean="0"/>
              <a:t>HPP </a:t>
            </a:r>
            <a:r>
              <a:rPr lang="en-US" dirty="0"/>
              <a:t>on 5- and 9-cell structures in vertical tests</a:t>
            </a:r>
            <a:r>
              <a:rPr lang="en-US" dirty="0" smtClean="0"/>
              <a:t>:</a:t>
            </a:r>
            <a:br>
              <a:rPr lang="en-US" dirty="0" smtClean="0"/>
            </a:br>
            <a:r>
              <a:rPr lang="en-US" dirty="0" smtClean="0"/>
              <a:t>improvement </a:t>
            </a:r>
            <a:r>
              <a:rPr lang="en-US" dirty="0"/>
              <a:t>from (10-15) MV/m to (20-28) MV/m, </a:t>
            </a:r>
            <a:r>
              <a:rPr lang="en-US" dirty="0" smtClean="0"/>
              <a:t>but </a:t>
            </a:r>
            <a:r>
              <a:rPr lang="en-US" dirty="0"/>
              <a:t>often reduced </a:t>
            </a:r>
            <a:r>
              <a:rPr lang="en-US" dirty="0" smtClean="0"/>
              <a:t>Q-value</a:t>
            </a:r>
          </a:p>
          <a:p>
            <a:pPr eaLnBrk="1" hangingPunct="1">
              <a:defRPr/>
            </a:pPr>
            <a:r>
              <a:rPr lang="en-US" dirty="0" smtClean="0"/>
              <a:t>Requires special high power coupler</a:t>
            </a:r>
          </a:p>
          <a:p>
            <a:pPr eaLnBrk="1" hangingPunct="1">
              <a:defRPr/>
            </a:pPr>
            <a:r>
              <a:rPr lang="en-US" dirty="0"/>
              <a:t>Typically </a:t>
            </a:r>
            <a:r>
              <a:rPr lang="en-US" dirty="0" err="1" smtClean="0">
                <a:solidFill>
                  <a:schemeClr val="accent6"/>
                </a:solidFill>
              </a:rPr>
              <a:t>E</a:t>
            </a:r>
            <a:r>
              <a:rPr lang="en-US" baseline="-25000" dirty="0" err="1" smtClean="0">
                <a:solidFill>
                  <a:schemeClr val="accent6"/>
                </a:solidFill>
              </a:rPr>
              <a:t>acc</a:t>
            </a:r>
            <a:r>
              <a:rPr lang="en-US" dirty="0" smtClean="0">
                <a:solidFill>
                  <a:schemeClr val="accent6"/>
                </a:solidFill>
              </a:rPr>
              <a:t>(during HPP) </a:t>
            </a:r>
            <a:r>
              <a:rPr lang="en-US" dirty="0">
                <a:solidFill>
                  <a:schemeClr val="accent6"/>
                </a:solidFill>
                <a:sym typeface="Symbol" pitchFamily="18" charset="2"/>
              </a:rPr>
              <a:t> 2x </a:t>
            </a:r>
            <a:r>
              <a:rPr lang="en-US" dirty="0" err="1" smtClean="0">
                <a:solidFill>
                  <a:schemeClr val="accent6"/>
                </a:solidFill>
                <a:sym typeface="Symbol" pitchFamily="18" charset="2"/>
              </a:rPr>
              <a:t>E</a:t>
            </a:r>
            <a:r>
              <a:rPr lang="en-US" baseline="-25000" dirty="0" err="1" smtClean="0">
                <a:solidFill>
                  <a:schemeClr val="accent6"/>
                </a:solidFill>
                <a:sym typeface="Symbol" pitchFamily="18" charset="2"/>
              </a:rPr>
              <a:t>acc</a:t>
            </a:r>
            <a:r>
              <a:rPr lang="en-US" dirty="0" smtClean="0">
                <a:solidFill>
                  <a:schemeClr val="accent6"/>
                </a:solidFill>
                <a:sym typeface="Symbol" pitchFamily="18" charset="2"/>
              </a:rPr>
              <a:t>(after processing)</a:t>
            </a:r>
            <a:endParaRPr lang="de-DE" dirty="0">
              <a:solidFill>
                <a:schemeClr val="accent6"/>
              </a:solidFill>
            </a:endParaRPr>
          </a:p>
          <a:p>
            <a:pPr eaLnBrk="1" hangingPunct="1">
              <a:defRPr/>
            </a:pPr>
            <a:endParaRPr lang="en-US" dirty="0" smtClean="0"/>
          </a:p>
          <a:p>
            <a:pPr eaLnBrk="1" hangingPunct="1">
              <a:defRPr/>
            </a:pPr>
            <a:endParaRPr lang="en-US" dirty="0"/>
          </a:p>
          <a:p>
            <a:pPr lvl="0" eaLnBrk="1" hangingPunct="1">
              <a:defRPr/>
            </a:pPr>
            <a:endParaRPr lang="en-GB" dirty="0">
              <a:sym typeface="Symbol" pitchFamily="18" charset="2"/>
            </a:endParaRPr>
          </a:p>
          <a:p>
            <a:pPr lvl="0" eaLnBrk="1" hangingPunct="1">
              <a:defRPr/>
            </a:pPr>
            <a:endParaRPr lang="en-GB" dirty="0" smtClean="0">
              <a:sym typeface="Symbol" pitchFamily="18" charset="2"/>
            </a:endParaRPr>
          </a:p>
        </p:txBody>
      </p:sp>
      <p:sp>
        <p:nvSpPr>
          <p:cNvPr id="28676" name="Rectangle 2"/>
          <p:cNvSpPr>
            <a:spLocks noGrp="1" noChangeArrowheads="1"/>
          </p:cNvSpPr>
          <p:nvPr>
            <p:ph type="title"/>
          </p:nvPr>
        </p:nvSpPr>
        <p:spPr/>
        <p:txBody>
          <a:bodyPr/>
          <a:lstStyle/>
          <a:p>
            <a:pPr eaLnBrk="1" hangingPunct="1"/>
            <a:r>
              <a:rPr lang="de-DE" dirty="0" smtClean="0"/>
              <a:t>Field </a:t>
            </a:r>
            <a:r>
              <a:rPr lang="de-DE" dirty="0" err="1" smtClean="0"/>
              <a:t>emission</a:t>
            </a:r>
            <a:r>
              <a:rPr lang="de-DE" dirty="0" smtClean="0"/>
              <a:t>: HPP II</a:t>
            </a:r>
            <a:endParaRPr lang="en-GB" dirty="0" smtClean="0"/>
          </a:p>
        </p:txBody>
      </p:sp>
      <p:pic>
        <p:nvPicPr>
          <p:cNvPr id="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2152" y="2770189"/>
            <a:ext cx="4720004" cy="3900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6"/>
          <p:cNvPicPr>
            <a:picLocks noChangeAspect="1"/>
          </p:cNvPicPr>
          <p:nvPr/>
        </p:nvPicPr>
        <p:blipFill>
          <a:blip r:embed="rId4"/>
          <a:stretch>
            <a:fillRect/>
          </a:stretch>
        </p:blipFill>
        <p:spPr>
          <a:xfrm>
            <a:off x="5377530" y="3159125"/>
            <a:ext cx="3309269" cy="2254250"/>
          </a:xfrm>
          <a:prstGeom prst="rect">
            <a:avLst/>
          </a:prstGeom>
        </p:spPr>
      </p:pic>
      <p:sp>
        <p:nvSpPr>
          <p:cNvPr id="10" name="TextBox 11"/>
          <p:cNvSpPr txBox="1"/>
          <p:nvPr/>
        </p:nvSpPr>
        <p:spPr>
          <a:xfrm>
            <a:off x="5892800" y="5476875"/>
            <a:ext cx="2279064" cy="369332"/>
          </a:xfrm>
          <a:prstGeom prst="rect">
            <a:avLst/>
          </a:prstGeom>
          <a:noFill/>
        </p:spPr>
        <p:txBody>
          <a:bodyPr wrap="none" rtlCol="0">
            <a:spAutoFit/>
          </a:bodyPr>
          <a:lstStyle/>
          <a:p>
            <a:pPr defTabSz="457200" eaLnBrk="1" fontAlgn="auto" hangingPunct="1">
              <a:spcBef>
                <a:spcPts val="0"/>
              </a:spcBef>
              <a:spcAft>
                <a:spcPts val="0"/>
              </a:spcAft>
            </a:pPr>
            <a:r>
              <a:rPr lang="en-US" sz="1800" dirty="0" smtClean="0">
                <a:solidFill>
                  <a:prstClr val="black"/>
                </a:solidFill>
                <a:latin typeface="Calibri"/>
              </a:rPr>
              <a:t>Courtesy H. </a:t>
            </a:r>
            <a:r>
              <a:rPr lang="en-US" sz="1800" dirty="0" err="1" smtClean="0">
                <a:solidFill>
                  <a:prstClr val="black"/>
                </a:solidFill>
                <a:latin typeface="Calibri"/>
              </a:rPr>
              <a:t>Padamsee</a:t>
            </a:r>
            <a:endParaRPr lang="en-US" sz="1800" dirty="0">
              <a:solidFill>
                <a:prstClr val="black"/>
              </a:solidFill>
              <a:latin typeface="Calibri"/>
            </a:endParaRPr>
          </a:p>
        </p:txBody>
      </p:sp>
    </p:spTree>
    <p:extLst>
      <p:ext uri="{BB962C8B-B14F-4D97-AF65-F5344CB8AC3E}">
        <p14:creationId xmlns:p14="http://schemas.microsoft.com/office/powerpoint/2010/main" val="350176412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282575" y="762000"/>
            <a:ext cx="8520113" cy="5657653"/>
          </a:xfrm>
        </p:spPr>
        <p:txBody>
          <a:bodyPr/>
          <a:lstStyle/>
          <a:p>
            <a:pPr lvl="0" eaLnBrk="1" hangingPunct="1">
              <a:defRPr/>
            </a:pPr>
            <a:r>
              <a:rPr lang="en-US" dirty="0" smtClean="0">
                <a:solidFill>
                  <a:schemeClr val="accent6"/>
                </a:solidFill>
                <a:sym typeface="Symbol" pitchFamily="18" charset="2"/>
              </a:rPr>
              <a:t>Processing example at TTF DESY</a:t>
            </a:r>
            <a:r>
              <a:rPr lang="de-DE" dirty="0" smtClean="0">
                <a:solidFill>
                  <a:schemeClr val="accent6"/>
                </a:solidFill>
                <a:sym typeface="Symbol" pitchFamily="18" charset="2"/>
              </a:rPr>
              <a:t>:</a:t>
            </a:r>
          </a:p>
          <a:p>
            <a:pPr eaLnBrk="1" hangingPunct="1">
              <a:defRPr/>
            </a:pPr>
            <a:r>
              <a:rPr lang="en-US" dirty="0"/>
              <a:t>Processing of module 2 in </a:t>
            </a:r>
            <a:r>
              <a:rPr lang="en-US" dirty="0" err="1"/>
              <a:t>linac</a:t>
            </a:r>
            <a:r>
              <a:rPr lang="en-US" dirty="0"/>
              <a:t> successful (Feb 1999)	</a:t>
            </a:r>
            <a:br>
              <a:rPr lang="en-US" dirty="0"/>
            </a:br>
            <a:r>
              <a:rPr lang="en-US" dirty="0"/>
              <a:t>(operation limited by power coupler above 19 MV/m)</a:t>
            </a:r>
            <a:endParaRPr lang="de-DE" dirty="0"/>
          </a:p>
          <a:p>
            <a:pPr lvl="0" eaLnBrk="1" hangingPunct="1">
              <a:defRPr/>
            </a:pPr>
            <a:endParaRPr lang="de-DE" dirty="0">
              <a:solidFill>
                <a:schemeClr val="accent6"/>
              </a:solidFill>
            </a:endParaRPr>
          </a:p>
          <a:p>
            <a:pPr eaLnBrk="1" hangingPunct="1">
              <a:defRPr/>
            </a:pPr>
            <a:endParaRPr lang="en-US" dirty="0" smtClean="0"/>
          </a:p>
          <a:p>
            <a:pPr eaLnBrk="1" hangingPunct="1">
              <a:defRPr/>
            </a:pPr>
            <a:endParaRPr lang="en-US" dirty="0"/>
          </a:p>
          <a:p>
            <a:pPr lvl="0" eaLnBrk="1" hangingPunct="1">
              <a:defRPr/>
            </a:pPr>
            <a:endParaRPr lang="en-GB" dirty="0">
              <a:sym typeface="Symbol" pitchFamily="18" charset="2"/>
            </a:endParaRPr>
          </a:p>
          <a:p>
            <a:pPr lvl="0" eaLnBrk="1" hangingPunct="1">
              <a:defRPr/>
            </a:pPr>
            <a:endParaRPr lang="en-GB" dirty="0" smtClean="0">
              <a:sym typeface="Symbol" pitchFamily="18" charset="2"/>
            </a:endParaRPr>
          </a:p>
        </p:txBody>
      </p:sp>
      <p:sp>
        <p:nvSpPr>
          <p:cNvPr id="28676" name="Rectangle 2"/>
          <p:cNvSpPr>
            <a:spLocks noGrp="1" noChangeArrowheads="1"/>
          </p:cNvSpPr>
          <p:nvPr>
            <p:ph type="title"/>
          </p:nvPr>
        </p:nvSpPr>
        <p:spPr/>
        <p:txBody>
          <a:bodyPr/>
          <a:lstStyle/>
          <a:p>
            <a:pPr eaLnBrk="1" hangingPunct="1"/>
            <a:r>
              <a:rPr lang="de-DE" dirty="0" smtClean="0"/>
              <a:t>Field </a:t>
            </a:r>
            <a:r>
              <a:rPr lang="de-DE" dirty="0" err="1" smtClean="0"/>
              <a:t>emission</a:t>
            </a:r>
            <a:r>
              <a:rPr lang="de-DE" dirty="0" smtClean="0"/>
              <a:t>: Processing in </a:t>
            </a:r>
            <a:r>
              <a:rPr lang="de-DE" dirty="0" err="1" smtClean="0"/>
              <a:t>accelerator</a:t>
            </a:r>
            <a:r>
              <a:rPr lang="de-DE" dirty="0" smtClean="0"/>
              <a:t> </a:t>
            </a:r>
            <a:r>
              <a:rPr lang="de-DE" dirty="0" err="1" smtClean="0"/>
              <a:t>structures</a:t>
            </a:r>
            <a:endParaRPr lang="en-GB" dirty="0" smtClean="0"/>
          </a:p>
        </p:txBody>
      </p:sp>
      <p:pic>
        <p:nvPicPr>
          <p:cNvPr id="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5077" y="1981201"/>
            <a:ext cx="6532685" cy="397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3531900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Footer Placeholder 2"/>
          <p:cNvSpPr txBox="1">
            <a:spLocks/>
          </p:cNvSpPr>
          <p:nvPr/>
        </p:nvSpPr>
        <p:spPr bwMode="auto">
          <a:xfrm>
            <a:off x="3124200" y="6605588"/>
            <a:ext cx="3143250" cy="239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ko-KR" sz="1800" smtClean="0">
              <a:solidFill>
                <a:srgbClr val="000000"/>
              </a:solidFill>
              <a:ea typeface="굴림" charset="-127"/>
            </a:endParaRPr>
          </a:p>
        </p:txBody>
      </p:sp>
      <p:grpSp>
        <p:nvGrpSpPr>
          <p:cNvPr id="3" name="Group 13"/>
          <p:cNvGrpSpPr>
            <a:grpSpLocks/>
          </p:cNvGrpSpPr>
          <p:nvPr/>
        </p:nvGrpSpPr>
        <p:grpSpPr bwMode="auto">
          <a:xfrm>
            <a:off x="0" y="1046163"/>
            <a:ext cx="9177338" cy="4927600"/>
            <a:chOff x="0" y="731"/>
            <a:chExt cx="5781" cy="3104"/>
          </a:xfrm>
        </p:grpSpPr>
        <p:pic>
          <p:nvPicPr>
            <p:cNvPr id="21524"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12"/>
              <a:ext cx="2880" cy="2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25"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9" y="918"/>
              <a:ext cx="2892" cy="2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26" name="Text Box 10"/>
            <p:cNvSpPr txBox="1">
              <a:spLocks noChangeArrowheads="1"/>
            </p:cNvSpPr>
            <p:nvPr/>
          </p:nvSpPr>
          <p:spPr bwMode="auto">
            <a:xfrm>
              <a:off x="1247" y="731"/>
              <a:ext cx="89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ko-KR" sz="1800" smtClean="0">
                  <a:solidFill>
                    <a:srgbClr val="000000"/>
                  </a:solidFill>
                  <a:ea typeface="굴림" charset="-127"/>
                </a:rPr>
                <a:t>Qo vs. Eacc</a:t>
              </a:r>
            </a:p>
          </p:txBody>
        </p:sp>
        <p:sp>
          <p:nvSpPr>
            <p:cNvPr id="21527" name="Text Box 11"/>
            <p:cNvSpPr txBox="1">
              <a:spLocks noChangeArrowheads="1"/>
            </p:cNvSpPr>
            <p:nvPr/>
          </p:nvSpPr>
          <p:spPr bwMode="auto">
            <a:xfrm>
              <a:off x="3881" y="746"/>
              <a:ext cx="130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ko-KR" sz="1800" smtClean="0">
                  <a:solidFill>
                    <a:srgbClr val="000000"/>
                  </a:solidFill>
                  <a:ea typeface="굴림" charset="-127"/>
                </a:rPr>
                <a:t>Radiation vs. Eacc</a:t>
              </a:r>
            </a:p>
          </p:txBody>
        </p:sp>
        <p:sp>
          <p:nvSpPr>
            <p:cNvPr id="21528" name="Text Box 12"/>
            <p:cNvSpPr txBox="1">
              <a:spLocks noChangeArrowheads="1"/>
            </p:cNvSpPr>
            <p:nvPr/>
          </p:nvSpPr>
          <p:spPr bwMode="auto">
            <a:xfrm>
              <a:off x="869" y="3431"/>
              <a:ext cx="4244"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ko-KR" sz="1800" smtClean="0">
                  <a:solidFill>
                    <a:srgbClr val="000000"/>
                  </a:solidFill>
                  <a:ea typeface="굴림" charset="-127"/>
                </a:rPr>
                <a:t>If this cavity is limited at this condition, what is the limiting factor?</a:t>
              </a:r>
            </a:p>
            <a:p>
              <a:pPr eaLnBrk="1" hangingPunct="1"/>
              <a:r>
                <a:rPr lang="en-US" altLang="ko-KR" sz="1800" smtClean="0">
                  <a:solidFill>
                    <a:srgbClr val="000000"/>
                  </a:solidFill>
                  <a:ea typeface="굴림" charset="-127"/>
                </a:rPr>
                <a:t>Field emission?</a:t>
              </a:r>
            </a:p>
          </p:txBody>
        </p:sp>
      </p:grpSp>
      <p:grpSp>
        <p:nvGrpSpPr>
          <p:cNvPr id="9" name="Group 14"/>
          <p:cNvGrpSpPr>
            <a:grpSpLocks/>
          </p:cNvGrpSpPr>
          <p:nvPr/>
        </p:nvGrpSpPr>
        <p:grpSpPr bwMode="auto">
          <a:xfrm>
            <a:off x="-42863" y="1404938"/>
            <a:ext cx="9215438" cy="4048125"/>
            <a:chOff x="-27" y="885"/>
            <a:chExt cx="5805" cy="2550"/>
          </a:xfrm>
        </p:grpSpPr>
        <p:pic>
          <p:nvPicPr>
            <p:cNvPr id="21512" name="Picture 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 y="900"/>
              <a:ext cx="2880" cy="2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3" name="Picture 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80" y="885"/>
              <a:ext cx="2898" cy="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4" name="Oval 17"/>
            <p:cNvSpPr>
              <a:spLocks noChangeArrowheads="1"/>
            </p:cNvSpPr>
            <p:nvPr/>
          </p:nvSpPr>
          <p:spPr bwMode="auto">
            <a:xfrm>
              <a:off x="1422" y="1386"/>
              <a:ext cx="486" cy="423"/>
            </a:xfrm>
            <a:prstGeom prst="ellipse">
              <a:avLst/>
            </a:prstGeom>
            <a:noFill/>
            <a:ln w="31750">
              <a:solidFill>
                <a:srgbClr val="00008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eaLnBrk="1" hangingPunct="1"/>
              <a:endParaRPr lang="en-GB" sz="1800" smtClean="0">
                <a:solidFill>
                  <a:srgbClr val="000000"/>
                </a:solidFill>
                <a:cs typeface="Arial" charset="0"/>
              </a:endParaRPr>
            </a:p>
          </p:txBody>
        </p:sp>
        <p:sp>
          <p:nvSpPr>
            <p:cNvPr id="21515" name="Oval 18"/>
            <p:cNvSpPr>
              <a:spLocks noChangeArrowheads="1"/>
            </p:cNvSpPr>
            <p:nvPr/>
          </p:nvSpPr>
          <p:spPr bwMode="auto">
            <a:xfrm>
              <a:off x="4101" y="1743"/>
              <a:ext cx="486" cy="423"/>
            </a:xfrm>
            <a:prstGeom prst="ellipse">
              <a:avLst/>
            </a:prstGeom>
            <a:noFill/>
            <a:ln w="31750">
              <a:solidFill>
                <a:srgbClr val="00008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eaLnBrk="1" hangingPunct="1"/>
              <a:endParaRPr lang="en-GB" sz="1800" smtClean="0">
                <a:solidFill>
                  <a:srgbClr val="000000"/>
                </a:solidFill>
                <a:cs typeface="Arial" charset="0"/>
              </a:endParaRPr>
            </a:p>
          </p:txBody>
        </p:sp>
        <p:sp>
          <p:nvSpPr>
            <p:cNvPr id="21516" name="Oval 19"/>
            <p:cNvSpPr>
              <a:spLocks noChangeArrowheads="1"/>
            </p:cNvSpPr>
            <p:nvPr/>
          </p:nvSpPr>
          <p:spPr bwMode="auto">
            <a:xfrm>
              <a:off x="1914" y="1572"/>
              <a:ext cx="486" cy="423"/>
            </a:xfrm>
            <a:prstGeom prst="ellipse">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eaLnBrk="1" hangingPunct="1"/>
              <a:endParaRPr lang="en-GB" sz="1800" smtClean="0">
                <a:solidFill>
                  <a:srgbClr val="000000"/>
                </a:solidFill>
                <a:cs typeface="Arial" charset="0"/>
              </a:endParaRPr>
            </a:p>
          </p:txBody>
        </p:sp>
        <p:sp>
          <p:nvSpPr>
            <p:cNvPr id="21517" name="Oval 20"/>
            <p:cNvSpPr>
              <a:spLocks noChangeArrowheads="1"/>
            </p:cNvSpPr>
            <p:nvPr/>
          </p:nvSpPr>
          <p:spPr bwMode="auto">
            <a:xfrm>
              <a:off x="4791" y="1326"/>
              <a:ext cx="486" cy="423"/>
            </a:xfrm>
            <a:prstGeom prst="ellipse">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eaLnBrk="1" hangingPunct="1"/>
              <a:endParaRPr lang="en-GB" sz="1800" smtClean="0">
                <a:solidFill>
                  <a:srgbClr val="000000"/>
                </a:solidFill>
                <a:cs typeface="Arial" charset="0"/>
              </a:endParaRPr>
            </a:p>
          </p:txBody>
        </p:sp>
        <p:sp>
          <p:nvSpPr>
            <p:cNvPr id="21518" name="Text Box 21"/>
            <p:cNvSpPr txBox="1">
              <a:spLocks noChangeArrowheads="1"/>
            </p:cNvSpPr>
            <p:nvPr/>
          </p:nvSpPr>
          <p:spPr bwMode="auto">
            <a:xfrm>
              <a:off x="2741" y="967"/>
              <a:ext cx="35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ko-KR" sz="2000" b="1" dirty="0" smtClean="0">
                  <a:solidFill>
                    <a:schemeClr val="accent6"/>
                  </a:solidFill>
                  <a:ea typeface="굴림" charset="-127"/>
                </a:rPr>
                <a:t>MP</a:t>
              </a:r>
            </a:p>
          </p:txBody>
        </p:sp>
        <p:sp>
          <p:nvSpPr>
            <p:cNvPr id="21519" name="Line 22"/>
            <p:cNvSpPr>
              <a:spLocks noChangeShapeType="1"/>
            </p:cNvSpPr>
            <p:nvPr/>
          </p:nvSpPr>
          <p:spPr bwMode="auto">
            <a:xfrm flipH="1">
              <a:off x="1854" y="1107"/>
              <a:ext cx="882" cy="34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endParaRPr lang="de-DE" sz="1800" smtClean="0">
                <a:solidFill>
                  <a:srgbClr val="000000"/>
                </a:solidFill>
                <a:cs typeface="Arial" charset="0"/>
              </a:endParaRPr>
            </a:p>
          </p:txBody>
        </p:sp>
        <p:sp>
          <p:nvSpPr>
            <p:cNvPr id="21520" name="Line 23"/>
            <p:cNvSpPr>
              <a:spLocks noChangeShapeType="1"/>
            </p:cNvSpPr>
            <p:nvPr/>
          </p:nvSpPr>
          <p:spPr bwMode="auto">
            <a:xfrm>
              <a:off x="3033" y="1125"/>
              <a:ext cx="1116" cy="711"/>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endParaRPr lang="de-DE" sz="1800" smtClean="0">
                <a:solidFill>
                  <a:srgbClr val="000000"/>
                </a:solidFill>
                <a:cs typeface="Arial" charset="0"/>
              </a:endParaRPr>
            </a:p>
          </p:txBody>
        </p:sp>
        <p:sp>
          <p:nvSpPr>
            <p:cNvPr id="21521" name="Text Box 24"/>
            <p:cNvSpPr txBox="1">
              <a:spLocks noChangeArrowheads="1"/>
            </p:cNvSpPr>
            <p:nvPr/>
          </p:nvSpPr>
          <p:spPr bwMode="auto">
            <a:xfrm>
              <a:off x="2801" y="2575"/>
              <a:ext cx="321"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ko-KR" sz="2000" smtClean="0">
                  <a:solidFill>
                    <a:srgbClr val="000000"/>
                  </a:solidFill>
                  <a:ea typeface="굴림" charset="-127"/>
                </a:rPr>
                <a:t>FE</a:t>
              </a:r>
            </a:p>
          </p:txBody>
        </p:sp>
        <p:sp>
          <p:nvSpPr>
            <p:cNvPr id="21522" name="Line 25"/>
            <p:cNvSpPr>
              <a:spLocks noChangeShapeType="1"/>
            </p:cNvSpPr>
            <p:nvPr/>
          </p:nvSpPr>
          <p:spPr bwMode="auto">
            <a:xfrm flipH="1" flipV="1">
              <a:off x="2340" y="1935"/>
              <a:ext cx="495" cy="729"/>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endParaRPr lang="de-DE" sz="1800" smtClean="0">
                <a:solidFill>
                  <a:srgbClr val="000000"/>
                </a:solidFill>
                <a:cs typeface="Arial" charset="0"/>
              </a:endParaRPr>
            </a:p>
          </p:txBody>
        </p:sp>
        <p:sp>
          <p:nvSpPr>
            <p:cNvPr id="21523" name="Line 26"/>
            <p:cNvSpPr>
              <a:spLocks noChangeShapeType="1"/>
            </p:cNvSpPr>
            <p:nvPr/>
          </p:nvSpPr>
          <p:spPr bwMode="auto">
            <a:xfrm flipV="1">
              <a:off x="3123" y="1764"/>
              <a:ext cx="1809" cy="99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endParaRPr lang="de-DE" sz="1800" smtClean="0">
                <a:solidFill>
                  <a:srgbClr val="000000"/>
                </a:solidFill>
                <a:cs typeface="Arial" charset="0"/>
              </a:endParaRPr>
            </a:p>
          </p:txBody>
        </p:sp>
      </p:grpSp>
      <p:sp>
        <p:nvSpPr>
          <p:cNvPr id="22" name="Rectangle 28"/>
          <p:cNvSpPr txBox="1">
            <a:spLocks noChangeArrowheads="1"/>
          </p:cNvSpPr>
          <p:nvPr/>
        </p:nvSpPr>
        <p:spPr>
          <a:xfrm>
            <a:off x="0" y="0"/>
            <a:ext cx="9144000" cy="904875"/>
          </a:xfrm>
          <a:prstGeom prst="rect">
            <a:avLst/>
          </a:prstGeom>
          <a:noFill/>
          <a:ln/>
        </p:spPr>
        <p:txBody>
          <a:bodyPr/>
          <a:lstStyle/>
          <a:p>
            <a:pPr>
              <a:lnSpc>
                <a:spcPct val="85000"/>
              </a:lnSpc>
              <a:defRPr/>
            </a:pPr>
            <a:r>
              <a:rPr lang="en-US" altLang="ko-KR" sz="3000" kern="0">
                <a:solidFill>
                  <a:srgbClr val="006C3A"/>
                </a:solidFill>
                <a:latin typeface="Arial Black"/>
                <a:ea typeface="굴림" pitchFamily="50" charset="-127"/>
                <a:cs typeface="Arial" charset="0"/>
              </a:rPr>
              <a:t>Field Emission ?</a:t>
            </a:r>
          </a:p>
        </p:txBody>
      </p:sp>
      <p:sp>
        <p:nvSpPr>
          <p:cNvPr id="23" name="Rectangle 30"/>
          <p:cNvSpPr>
            <a:spLocks noChangeArrowheads="1"/>
          </p:cNvSpPr>
          <p:nvPr/>
        </p:nvSpPr>
        <p:spPr bwMode="auto">
          <a:xfrm>
            <a:off x="0" y="0"/>
            <a:ext cx="9144000" cy="1343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eaLnBrk="1" hangingPunct="1"/>
            <a:r>
              <a:rPr lang="en-US" altLang="ko-KR" sz="3000" dirty="0" smtClean="0">
                <a:solidFill>
                  <a:srgbClr val="00673E"/>
                </a:solidFill>
                <a:latin typeface="Arial Black" pitchFamily="34" charset="0"/>
                <a:ea typeface="굴림" charset="-127"/>
                <a:cs typeface="Arial" charset="0"/>
              </a:rPr>
              <a:t>MP! And then later on Field Emission !</a:t>
            </a:r>
          </a:p>
        </p:txBody>
      </p:sp>
      <p:sp useBgFill="1">
        <p:nvSpPr>
          <p:cNvPr id="25" name="TextBox 1"/>
          <p:cNvSpPr txBox="1"/>
          <p:nvPr/>
        </p:nvSpPr>
        <p:spPr>
          <a:xfrm>
            <a:off x="3015361" y="6368916"/>
            <a:ext cx="2685351" cy="369332"/>
          </a:xfrm>
          <a:prstGeom prst="rect">
            <a:avLst/>
          </a:prstGeom>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dirty="0" smtClean="0"/>
              <a:t>Courtesy J. </a:t>
            </a:r>
            <a:r>
              <a:rPr lang="en-US" sz="1800" dirty="0" err="1" smtClean="0"/>
              <a:t>Mammosser</a:t>
            </a:r>
            <a:endParaRPr lang="en-US" sz="1800" dirty="0"/>
          </a:p>
        </p:txBody>
      </p:sp>
    </p:spTree>
    <p:extLst>
      <p:ext uri="{BB962C8B-B14F-4D97-AF65-F5344CB8AC3E}">
        <p14:creationId xmlns:p14="http://schemas.microsoft.com/office/powerpoint/2010/main" val="11237777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xit" presetSubtype="4" fill="hold" nodeType="clickEffect">
                                  <p:stCondLst>
                                    <p:cond delay="0"/>
                                  </p:stCondLst>
                                  <p:childTnLst>
                                    <p:anim calcmode="lin" valueType="num">
                                      <p:cBhvr additive="base">
                                        <p:cTn id="6" dur="500"/>
                                        <p:tgtEl>
                                          <p:spTgt spid="3"/>
                                        </p:tgtEl>
                                        <p:attrNameLst>
                                          <p:attrName>ppt_x</p:attrName>
                                        </p:attrNameLst>
                                      </p:cBhvr>
                                      <p:tavLst>
                                        <p:tav tm="0">
                                          <p:val>
                                            <p:strVal val="ppt_x"/>
                                          </p:val>
                                        </p:tav>
                                        <p:tav tm="100000">
                                          <p:val>
                                            <p:strVal val="ppt_x"/>
                                          </p:val>
                                        </p:tav>
                                      </p:tavLst>
                                    </p:anim>
                                    <p:anim calcmode="lin" valueType="num">
                                      <p:cBhvr additive="base">
                                        <p:cTn id="7" dur="500"/>
                                        <p:tgtEl>
                                          <p:spTgt spid="3"/>
                                        </p:tgtEl>
                                        <p:attrNameLst>
                                          <p:attrName>ppt_y</p:attrName>
                                        </p:attrNameLst>
                                      </p:cBhvr>
                                      <p:tavLst>
                                        <p:tav tm="0">
                                          <p:val>
                                            <p:strVal val="ppt_y"/>
                                          </p:val>
                                        </p:tav>
                                        <p:tav tm="100000">
                                          <p:val>
                                            <p:strVal val="1+ppt_h/2"/>
                                          </p:val>
                                        </p:tav>
                                      </p:tavLst>
                                    </p:anim>
                                    <p:set>
                                      <p:cBhvr>
                                        <p:cTn id="8" dur="1" fill="hold">
                                          <p:stCondLst>
                                            <p:cond delay="499"/>
                                          </p:stCondLst>
                                        </p:cTn>
                                        <p:tgtEl>
                                          <p:spTgt spid="3"/>
                                        </p:tgtEl>
                                        <p:attrNameLst>
                                          <p:attrName>style.visibility</p:attrName>
                                        </p:attrNameLst>
                                      </p:cBhvr>
                                      <p:to>
                                        <p:strVal val="hidden"/>
                                      </p:to>
                                    </p:set>
                                  </p:childTnLst>
                                </p:cTn>
                              </p:par>
                              <p:par>
                                <p:cTn id="9" presetID="2" presetClass="entr" presetSubtype="4"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xit" presetSubtype="1" fill="hold" grpId="0" nodeType="withEffect">
                                  <p:stCondLst>
                                    <p:cond delay="0"/>
                                  </p:stCondLst>
                                  <p:childTnLst>
                                    <p:anim calcmode="lin" valueType="num">
                                      <p:cBhvr additive="base">
                                        <p:cTn id="14" dur="500"/>
                                        <p:tgtEl>
                                          <p:spTgt spid="22"/>
                                        </p:tgtEl>
                                        <p:attrNameLst>
                                          <p:attrName>ppt_x</p:attrName>
                                        </p:attrNameLst>
                                      </p:cBhvr>
                                      <p:tavLst>
                                        <p:tav tm="0">
                                          <p:val>
                                            <p:strVal val="ppt_x"/>
                                          </p:val>
                                        </p:tav>
                                        <p:tav tm="100000">
                                          <p:val>
                                            <p:strVal val="ppt_x"/>
                                          </p:val>
                                        </p:tav>
                                      </p:tavLst>
                                    </p:anim>
                                    <p:anim calcmode="lin" valueType="num">
                                      <p:cBhvr additive="base">
                                        <p:cTn id="15" dur="500"/>
                                        <p:tgtEl>
                                          <p:spTgt spid="22"/>
                                        </p:tgtEl>
                                        <p:attrNameLst>
                                          <p:attrName>ppt_y</p:attrName>
                                        </p:attrNameLst>
                                      </p:cBhvr>
                                      <p:tavLst>
                                        <p:tav tm="0">
                                          <p:val>
                                            <p:strVal val="ppt_y"/>
                                          </p:val>
                                        </p:tav>
                                        <p:tav tm="100000">
                                          <p:val>
                                            <p:strVal val="0-ppt_h/2"/>
                                          </p:val>
                                        </p:tav>
                                      </p:tavLst>
                                    </p:anim>
                                    <p:set>
                                      <p:cBhvr>
                                        <p:cTn id="16" dur="1" fill="hold">
                                          <p:stCondLst>
                                            <p:cond delay="499"/>
                                          </p:stCondLst>
                                        </p:cTn>
                                        <p:tgtEl>
                                          <p:spTgt spid="22"/>
                                        </p:tgtEl>
                                        <p:attrNameLst>
                                          <p:attrName>style.visibility</p:attrName>
                                        </p:attrNameLst>
                                      </p:cBhvr>
                                      <p:to>
                                        <p:strVal val="hidden"/>
                                      </p:to>
                                    </p:set>
                                  </p:childTnLst>
                                </p:cTn>
                              </p:par>
                              <p:par>
                                <p:cTn id="17" presetID="2" presetClass="entr" presetSubtype="4"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ppt_x"/>
                                          </p:val>
                                        </p:tav>
                                        <p:tav tm="100000">
                                          <p:val>
                                            <p:strVal val="#ppt_x"/>
                                          </p:val>
                                        </p:tav>
                                      </p:tavLst>
                                    </p:anim>
                                    <p:anim calcmode="lin" valueType="num">
                                      <p:cBhvr additive="base">
                                        <p:cTn id="2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Grp="1" noChangeArrowheads="1"/>
          </p:cNvSpPr>
          <p:nvPr>
            <p:ph type="body" idx="1"/>
          </p:nvPr>
        </p:nvSpPr>
        <p:spPr>
          <a:xfrm>
            <a:off x="282575" y="844550"/>
            <a:ext cx="8520113" cy="5486400"/>
          </a:xfrm>
        </p:spPr>
        <p:txBody>
          <a:bodyPr/>
          <a:lstStyle/>
          <a:p>
            <a:r>
              <a:rPr lang="en-US" b="1" dirty="0" smtClean="0">
                <a:solidFill>
                  <a:schemeClr val="bg1">
                    <a:lumMod val="85000"/>
                  </a:schemeClr>
                </a:solidFill>
              </a:rPr>
              <a:t>Some personal remarks</a:t>
            </a:r>
            <a:endParaRPr lang="en-US" dirty="0" smtClean="0">
              <a:solidFill>
                <a:schemeClr val="bg1">
                  <a:lumMod val="85000"/>
                </a:schemeClr>
              </a:solidFill>
            </a:endParaRPr>
          </a:p>
          <a:p>
            <a:r>
              <a:rPr lang="en-US" b="1" dirty="0" smtClean="0">
                <a:solidFill>
                  <a:schemeClr val="bg1">
                    <a:lumMod val="85000"/>
                  </a:schemeClr>
                </a:solidFill>
              </a:rPr>
              <a:t>Vertical test (Set-up + Procedure) </a:t>
            </a:r>
          </a:p>
          <a:p>
            <a:r>
              <a:rPr lang="en-US" b="1" dirty="0" smtClean="0">
                <a:solidFill>
                  <a:schemeClr val="bg1">
                    <a:lumMod val="85000"/>
                  </a:schemeClr>
                </a:solidFill>
              </a:rPr>
              <a:t>Temperature mapping</a:t>
            </a:r>
          </a:p>
          <a:p>
            <a:r>
              <a:rPr lang="en-US" b="1" dirty="0" smtClean="0">
                <a:solidFill>
                  <a:schemeClr val="bg1">
                    <a:lumMod val="85000"/>
                  </a:schemeClr>
                </a:solidFill>
              </a:rPr>
              <a:t>Second Sound</a:t>
            </a:r>
          </a:p>
          <a:p>
            <a:r>
              <a:rPr lang="en-US" b="1" dirty="0" smtClean="0">
                <a:solidFill>
                  <a:schemeClr val="bg1">
                    <a:lumMod val="85000"/>
                  </a:schemeClr>
                </a:solidFill>
              </a:rPr>
              <a:t>Radiation + dark current measurement</a:t>
            </a:r>
          </a:p>
          <a:p>
            <a:r>
              <a:rPr lang="en-US" b="1" dirty="0">
                <a:solidFill>
                  <a:schemeClr val="bg1">
                    <a:lumMod val="85000"/>
                  </a:schemeClr>
                </a:solidFill>
              </a:rPr>
              <a:t>Interpretation of RF signals </a:t>
            </a:r>
            <a:endParaRPr lang="en-US" b="1" dirty="0" smtClean="0">
              <a:solidFill>
                <a:schemeClr val="bg1">
                  <a:lumMod val="85000"/>
                </a:schemeClr>
              </a:solidFill>
            </a:endParaRPr>
          </a:p>
          <a:p>
            <a:r>
              <a:rPr lang="en-US" b="1" dirty="0" smtClean="0">
                <a:solidFill>
                  <a:schemeClr val="bg1">
                    <a:lumMod val="85000"/>
                  </a:schemeClr>
                </a:solidFill>
              </a:rPr>
              <a:t>Identification of Quench, Field emission, </a:t>
            </a:r>
            <a:r>
              <a:rPr lang="en-US" b="1" dirty="0" err="1" smtClean="0">
                <a:solidFill>
                  <a:schemeClr val="bg1">
                    <a:lumMod val="85000"/>
                  </a:schemeClr>
                </a:solidFill>
              </a:rPr>
              <a:t>Multipacting</a:t>
            </a:r>
            <a:endParaRPr lang="en-US" b="1" dirty="0" smtClean="0">
              <a:solidFill>
                <a:schemeClr val="bg1">
                  <a:lumMod val="85000"/>
                </a:schemeClr>
              </a:solidFill>
            </a:endParaRPr>
          </a:p>
          <a:p>
            <a:r>
              <a:rPr lang="en-US" b="1" dirty="0" smtClean="0">
                <a:solidFill>
                  <a:schemeClr val="bg1">
                    <a:lumMod val="85000"/>
                  </a:schemeClr>
                </a:solidFill>
              </a:rPr>
              <a:t>Processing</a:t>
            </a:r>
          </a:p>
          <a:p>
            <a:r>
              <a:rPr lang="en-US" b="1" dirty="0" err="1" smtClean="0">
                <a:solidFill>
                  <a:srgbClr val="7030A0"/>
                </a:solidFill>
              </a:rPr>
              <a:t>Cryomodule</a:t>
            </a:r>
            <a:r>
              <a:rPr lang="en-US" b="1" dirty="0" smtClean="0">
                <a:solidFill>
                  <a:srgbClr val="7030A0"/>
                </a:solidFill>
              </a:rPr>
              <a:t> </a:t>
            </a:r>
            <a:r>
              <a:rPr lang="en-US" b="1" dirty="0">
                <a:solidFill>
                  <a:srgbClr val="7030A0"/>
                </a:solidFill>
              </a:rPr>
              <a:t>testing</a:t>
            </a:r>
          </a:p>
          <a:p>
            <a:endParaRPr lang="en-US" dirty="0" smtClean="0"/>
          </a:p>
          <a:p>
            <a:endParaRPr lang="en-US" b="1" dirty="0" smtClean="0">
              <a:solidFill>
                <a:srgbClr val="7030A0"/>
              </a:solidFill>
            </a:endParaRPr>
          </a:p>
        </p:txBody>
      </p:sp>
      <p:sp>
        <p:nvSpPr>
          <p:cNvPr id="15363" name="Rectangle 2"/>
          <p:cNvSpPr>
            <a:spLocks noGrp="1" noChangeArrowheads="1"/>
          </p:cNvSpPr>
          <p:nvPr>
            <p:ph type="title"/>
          </p:nvPr>
        </p:nvSpPr>
        <p:spPr>
          <a:xfrm>
            <a:off x="127000" y="103188"/>
            <a:ext cx="8877300" cy="544512"/>
          </a:xfrm>
        </p:spPr>
        <p:txBody>
          <a:bodyPr/>
          <a:lstStyle/>
          <a:p>
            <a:pPr eaLnBrk="1" hangingPunct="1"/>
            <a:r>
              <a:rPr lang="de-DE" dirty="0" smtClean="0"/>
              <a:t>Outline</a:t>
            </a:r>
            <a:endParaRPr lang="en-GB" dirty="0" smtClean="0"/>
          </a:p>
        </p:txBody>
      </p:sp>
    </p:spTree>
    <p:extLst>
      <p:ext uri="{BB962C8B-B14F-4D97-AF65-F5344CB8AC3E}">
        <p14:creationId xmlns:p14="http://schemas.microsoft.com/office/powerpoint/2010/main" val="257040506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282575" y="828674"/>
            <a:ext cx="8520113" cy="5590979"/>
          </a:xfrm>
        </p:spPr>
        <p:txBody>
          <a:bodyPr/>
          <a:lstStyle/>
          <a:p>
            <a:pPr marL="266700" indent="-266700"/>
            <a:r>
              <a:rPr lang="en-US" dirty="0" smtClean="0"/>
              <a:t>Horizontal cavity tests are important in order to a cavity full equipped with its subsystems before a module integration</a:t>
            </a:r>
          </a:p>
          <a:p>
            <a:pPr marL="630238" lvl="1" indent="-266700"/>
            <a:r>
              <a:rPr lang="en-US" dirty="0" smtClean="0"/>
              <a:t>Power coupler</a:t>
            </a:r>
          </a:p>
          <a:p>
            <a:pPr marL="630238" lvl="1" indent="-266700"/>
            <a:r>
              <a:rPr lang="en-US" dirty="0" smtClean="0"/>
              <a:t>Tuner</a:t>
            </a:r>
          </a:p>
          <a:p>
            <a:pPr marL="630238" lvl="1" indent="-266700"/>
            <a:r>
              <a:rPr lang="en-US" dirty="0" err="1" smtClean="0"/>
              <a:t>Piezo</a:t>
            </a:r>
            <a:r>
              <a:rPr lang="en-US" dirty="0" smtClean="0"/>
              <a:t>-Tuners</a:t>
            </a:r>
          </a:p>
          <a:p>
            <a:pPr marL="630238" lvl="1" indent="-266700"/>
            <a:endParaRPr lang="en-US" dirty="0"/>
          </a:p>
          <a:p>
            <a:pPr marL="266700" lvl="0" indent="-266700"/>
            <a:r>
              <a:rPr lang="en-US" dirty="0" smtClean="0"/>
              <a:t>Check of cooling </a:t>
            </a:r>
            <a:br>
              <a:rPr lang="en-US" dirty="0" smtClean="0"/>
            </a:br>
            <a:r>
              <a:rPr lang="en-US" dirty="0" smtClean="0"/>
              <a:t>conditions + flux</a:t>
            </a:r>
            <a:br>
              <a:rPr lang="en-US" dirty="0" smtClean="0"/>
            </a:br>
            <a:r>
              <a:rPr lang="en-US" dirty="0" smtClean="0"/>
              <a:t>trapping</a:t>
            </a:r>
          </a:p>
          <a:p>
            <a:pPr marL="266700" indent="-266700"/>
            <a:endParaRPr lang="en-US" dirty="0" smtClean="0"/>
          </a:p>
        </p:txBody>
      </p:sp>
      <p:sp>
        <p:nvSpPr>
          <p:cNvPr id="28676" name="Rectangle 2"/>
          <p:cNvSpPr>
            <a:spLocks noGrp="1" noChangeArrowheads="1"/>
          </p:cNvSpPr>
          <p:nvPr>
            <p:ph type="title"/>
          </p:nvPr>
        </p:nvSpPr>
        <p:spPr/>
        <p:txBody>
          <a:bodyPr/>
          <a:lstStyle/>
          <a:p>
            <a:pPr eaLnBrk="1" hangingPunct="1"/>
            <a:r>
              <a:rPr lang="en-US" dirty="0" smtClean="0"/>
              <a:t>Horizontal Cavity Tests</a:t>
            </a:r>
            <a:endParaRPr lang="en-GB" dirty="0" smtClean="0"/>
          </a:p>
        </p:txBody>
      </p:sp>
      <p:pic>
        <p:nvPicPr>
          <p:cNvPr id="4" name="Picture 3" descr="Cavity-Tes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77687" y="1993903"/>
            <a:ext cx="5760000" cy="42024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TextBox 1"/>
          <p:cNvSpPr txBox="1"/>
          <p:nvPr/>
        </p:nvSpPr>
        <p:spPr>
          <a:xfrm>
            <a:off x="425942" y="5272988"/>
            <a:ext cx="2751745" cy="830997"/>
          </a:xfrm>
          <a:prstGeom prst="rect">
            <a:avLst/>
          </a:prstGeom>
          <a:noFill/>
        </p:spPr>
        <p:txBody>
          <a:bodyPr wrap="square" rtlCol="0">
            <a:spAutoFit/>
          </a:bodyPr>
          <a:lstStyle/>
          <a:p>
            <a:pPr lvl="0"/>
            <a:r>
              <a:rPr lang="en-US" dirty="0"/>
              <a:t>Horizontal cryostat </a:t>
            </a:r>
            <a:r>
              <a:rPr lang="en-US" dirty="0" smtClean="0"/>
              <a:t>at DESY </a:t>
            </a:r>
            <a:r>
              <a:rPr lang="en-US" dirty="0"/>
              <a:t>for high </a:t>
            </a:r>
            <a:r>
              <a:rPr lang="en-US" dirty="0" smtClean="0"/>
              <a:t>power pulsed operation (without </a:t>
            </a:r>
            <a:r>
              <a:rPr lang="en-US" dirty="0"/>
              <a:t>beam</a:t>
            </a:r>
            <a:r>
              <a:rPr lang="en-US" dirty="0" smtClean="0"/>
              <a:t>)</a:t>
            </a:r>
            <a:endParaRPr lang="en-US" dirty="0"/>
          </a:p>
        </p:txBody>
      </p:sp>
    </p:spTree>
    <p:extLst>
      <p:ext uri="{BB962C8B-B14F-4D97-AF65-F5344CB8AC3E}">
        <p14:creationId xmlns:p14="http://schemas.microsoft.com/office/powerpoint/2010/main" val="71484783"/>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282575" y="828674"/>
            <a:ext cx="8520113" cy="5590979"/>
          </a:xfrm>
        </p:spPr>
        <p:txBody>
          <a:bodyPr/>
          <a:lstStyle/>
          <a:p>
            <a:pPr eaLnBrk="1" hangingPunct="1">
              <a:defRPr/>
            </a:pPr>
            <a:r>
              <a:rPr lang="en-US" dirty="0" smtClean="0"/>
              <a:t>Closely follows a presentation by Denis </a:t>
            </a:r>
            <a:r>
              <a:rPr lang="en-US" dirty="0" err="1" smtClean="0"/>
              <a:t>Kostin</a:t>
            </a:r>
            <a:r>
              <a:rPr lang="en-US" dirty="0" smtClean="0"/>
              <a:t> (DESY) </a:t>
            </a:r>
          </a:p>
          <a:p>
            <a:pPr eaLnBrk="1" hangingPunct="1">
              <a:defRPr/>
            </a:pPr>
            <a:r>
              <a:rPr lang="en-US" dirty="0"/>
              <a:t>C</a:t>
            </a:r>
            <a:r>
              <a:rPr lang="en-US" dirty="0" smtClean="0"/>
              <a:t>ryomodule tests for FLASH + EU-XFEL as </a:t>
            </a:r>
            <a:r>
              <a:rPr lang="en-US" b="1" dirty="0" smtClean="0">
                <a:solidFill>
                  <a:schemeClr val="accent6"/>
                </a:solidFill>
              </a:rPr>
              <a:t>example</a:t>
            </a:r>
          </a:p>
          <a:p>
            <a:pPr eaLnBrk="1" hangingPunct="1">
              <a:defRPr/>
            </a:pPr>
            <a:endParaRPr lang="en-US" dirty="0"/>
          </a:p>
          <a:p>
            <a:pPr eaLnBrk="1" hangingPunct="1"/>
            <a:endParaRPr lang="en-US" dirty="0" smtClean="0"/>
          </a:p>
        </p:txBody>
      </p:sp>
      <p:sp>
        <p:nvSpPr>
          <p:cNvPr id="28676" name="Rectangle 2"/>
          <p:cNvSpPr>
            <a:spLocks noGrp="1" noChangeArrowheads="1"/>
          </p:cNvSpPr>
          <p:nvPr>
            <p:ph type="title"/>
          </p:nvPr>
        </p:nvSpPr>
        <p:spPr/>
        <p:txBody>
          <a:bodyPr/>
          <a:lstStyle/>
          <a:p>
            <a:pPr eaLnBrk="1" hangingPunct="1"/>
            <a:r>
              <a:rPr lang="de-DE" dirty="0" err="1" smtClean="0"/>
              <a:t>Cryomodule</a:t>
            </a:r>
            <a:r>
              <a:rPr lang="de-DE" dirty="0" smtClean="0"/>
              <a:t> </a:t>
            </a:r>
            <a:r>
              <a:rPr lang="de-DE" dirty="0" err="1" smtClean="0"/>
              <a:t>testing</a:t>
            </a:r>
            <a:endParaRPr lang="en-GB" dirty="0" smtClean="0"/>
          </a:p>
        </p:txBody>
      </p:sp>
      <p:pic>
        <p:nvPicPr>
          <p:cNvPr id="4" name="Picture 24" descr="PXFEL3_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18603" y="1780508"/>
            <a:ext cx="6172923" cy="4428434"/>
          </a:xfrm>
          <a:prstGeom prst="rect">
            <a:avLst/>
          </a:prstGeom>
          <a:noFill/>
          <a:ln w="25400">
            <a:solidFill>
              <a:schemeClr val="hlink"/>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4790556"/>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Foliennummernplatzhalter 3"/>
          <p:cNvSpPr>
            <a:spLocks noGrp="1"/>
          </p:cNvSpPr>
          <p:nvPr>
            <p:ph type="sldNum" sz="quarter" idx="10"/>
          </p:nvPr>
        </p:nvSpPr>
        <p:spPr/>
        <p:txBody>
          <a:bodyPr/>
          <a:lstStyle/>
          <a:p>
            <a:fld id="{36161513-72A6-4AF7-A883-C986B5514F0D}" type="slidenum">
              <a:rPr lang="en-GB">
                <a:solidFill>
                  <a:srgbClr val="FFFFFF"/>
                </a:solidFill>
              </a:rPr>
              <a:pPr/>
              <a:t>73</a:t>
            </a:fld>
            <a:endParaRPr lang="en-GB">
              <a:solidFill>
                <a:srgbClr val="FFFFFF"/>
              </a:solidFill>
            </a:endParaRPr>
          </a:p>
        </p:txBody>
      </p:sp>
      <p:sp>
        <p:nvSpPr>
          <p:cNvPr id="25" name="Fußzeilenplatzhalter 4"/>
          <p:cNvSpPr>
            <a:spLocks noGrp="1"/>
          </p:cNvSpPr>
          <p:nvPr>
            <p:ph type="ftr" sz="quarter" idx="11"/>
          </p:nvPr>
        </p:nvSpPr>
        <p:spPr/>
        <p:txBody>
          <a:bodyPr/>
          <a:lstStyle/>
          <a:p>
            <a:r>
              <a:rPr lang="en-GB"/>
              <a:t>Denis Kostin, MHF-SL, DESY.                                                                </a:t>
            </a:r>
            <a:r>
              <a:rPr lang="en-US"/>
              <a:t>November, 2011</a:t>
            </a:r>
            <a:endParaRPr lang="en-GB"/>
          </a:p>
        </p:txBody>
      </p:sp>
      <p:sp>
        <p:nvSpPr>
          <p:cNvPr id="655374" name="Text Box 14"/>
          <p:cNvSpPr txBox="1">
            <a:spLocks noChangeArrowheads="1"/>
          </p:cNvSpPr>
          <p:nvPr/>
        </p:nvSpPr>
        <p:spPr bwMode="auto">
          <a:xfrm>
            <a:off x="3851275" y="2459038"/>
            <a:ext cx="95885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mtClean="0">
                <a:solidFill>
                  <a:srgbClr val="261748"/>
                </a:solidFill>
                <a:latin typeface="Arial Narrow" pitchFamily="34" charset="0"/>
              </a:rPr>
              <a:t>70K shield</a:t>
            </a:r>
            <a:endParaRPr lang="de-DE" smtClean="0">
              <a:solidFill>
                <a:srgbClr val="261748"/>
              </a:solidFill>
              <a:latin typeface="Arial Narrow" pitchFamily="34" charset="0"/>
            </a:endParaRPr>
          </a:p>
        </p:txBody>
      </p:sp>
      <p:pic>
        <p:nvPicPr>
          <p:cNvPr id="655364" name="Picture 4" descr="module_long"/>
          <p:cNvPicPr>
            <a:picLocks noChangeAspect="1" noChangeArrowheads="1"/>
          </p:cNvPicPr>
          <p:nvPr/>
        </p:nvPicPr>
        <p:blipFill>
          <a:blip r:embed="rId3" cstate="print">
            <a:extLst>
              <a:ext uri="{28A0092B-C50C-407E-A947-70E740481C1C}">
                <a14:useLocalDpi xmlns:a14="http://schemas.microsoft.com/office/drawing/2010/main" val="0"/>
              </a:ext>
            </a:extLst>
          </a:blip>
          <a:srcRect r="9093"/>
          <a:stretch>
            <a:fillRect/>
          </a:stretch>
        </p:blipFill>
        <p:spPr bwMode="auto">
          <a:xfrm>
            <a:off x="82550" y="1052513"/>
            <a:ext cx="8929688" cy="140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362" name="Picture 2" descr="Cavity Outer Condition-1"/>
          <p:cNvPicPr>
            <a:picLocks noChangeAspect="1" noChangeArrowheads="1"/>
          </p:cNvPicPr>
          <p:nvPr/>
        </p:nvPicPr>
        <p:blipFill>
          <a:blip r:embed="rId4" cstate="print">
            <a:extLst>
              <a:ext uri="{28A0092B-C50C-407E-A947-70E740481C1C}">
                <a14:useLocalDpi xmlns:a14="http://schemas.microsoft.com/office/drawing/2010/main" val="0"/>
              </a:ext>
            </a:extLst>
          </a:blip>
          <a:srcRect r="931"/>
          <a:stretch>
            <a:fillRect/>
          </a:stretch>
        </p:blipFill>
        <p:spPr bwMode="auto">
          <a:xfrm>
            <a:off x="122238" y="2660650"/>
            <a:ext cx="3709987" cy="831850"/>
          </a:xfrm>
          <a:prstGeom prst="rect">
            <a:avLst/>
          </a:prstGeom>
          <a:noFill/>
          <a:extLst>
            <a:ext uri="{909E8E84-426E-40DD-AFC4-6F175D3DCCD1}">
              <a14:hiddenFill xmlns:a14="http://schemas.microsoft.com/office/drawing/2010/main">
                <a:solidFill>
                  <a:srgbClr val="FFFFFF"/>
                </a:solidFill>
              </a14:hiddenFill>
            </a:ext>
          </a:extLst>
        </p:spPr>
      </p:pic>
      <p:sp>
        <p:nvSpPr>
          <p:cNvPr id="655365" name="AutoShape 5"/>
          <p:cNvSpPr>
            <a:spLocks noChangeArrowheads="1"/>
          </p:cNvSpPr>
          <p:nvPr/>
        </p:nvSpPr>
        <p:spPr bwMode="auto">
          <a:xfrm>
            <a:off x="122238" y="2660650"/>
            <a:ext cx="3744912" cy="792163"/>
          </a:xfrm>
          <a:prstGeom prst="wedgeRectCallout">
            <a:avLst>
              <a:gd name="adj1" fmla="val 50509"/>
              <a:gd name="adj2" fmla="val -120542"/>
            </a:avLst>
          </a:prstGeom>
          <a:noFill/>
          <a:ln w="19050">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endParaRPr lang="en-GB" smtClean="0">
              <a:solidFill>
                <a:srgbClr val="261748"/>
              </a:solidFill>
              <a:latin typeface="Lucida Sans Unicode" pitchFamily="34" charset="0"/>
            </a:endParaRPr>
          </a:p>
        </p:txBody>
      </p:sp>
      <p:sp>
        <p:nvSpPr>
          <p:cNvPr id="655366" name="Text Box 6"/>
          <p:cNvSpPr txBox="1">
            <a:spLocks noChangeArrowheads="1"/>
          </p:cNvSpPr>
          <p:nvPr/>
        </p:nvSpPr>
        <p:spPr bwMode="auto">
          <a:xfrm>
            <a:off x="109538" y="3608388"/>
            <a:ext cx="3059112" cy="274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lnSpc>
                <a:spcPct val="90000"/>
              </a:lnSpc>
            </a:pPr>
            <a:r>
              <a:rPr lang="en-US" smtClean="0">
                <a:solidFill>
                  <a:srgbClr val="261748"/>
                </a:solidFill>
                <a:latin typeface="Arial Narrow" pitchFamily="34" charset="0"/>
              </a:rPr>
              <a:t>Cavity type		TESLA</a:t>
            </a:r>
          </a:p>
          <a:p>
            <a:pPr eaLnBrk="1" hangingPunct="1">
              <a:lnSpc>
                <a:spcPct val="90000"/>
              </a:lnSpc>
            </a:pPr>
            <a:r>
              <a:rPr lang="en-US" smtClean="0">
                <a:solidFill>
                  <a:srgbClr val="261748"/>
                </a:solidFill>
                <a:latin typeface="Arial Narrow" pitchFamily="34" charset="0"/>
              </a:rPr>
              <a:t>Number of cavities	8</a:t>
            </a:r>
          </a:p>
          <a:p>
            <a:pPr eaLnBrk="1" hangingPunct="1">
              <a:lnSpc>
                <a:spcPct val="90000"/>
              </a:lnSpc>
            </a:pPr>
            <a:r>
              <a:rPr lang="en-US" smtClean="0">
                <a:solidFill>
                  <a:srgbClr val="261748"/>
                </a:solidFill>
                <a:latin typeface="Arial Narrow" pitchFamily="34" charset="0"/>
              </a:rPr>
              <a:t>Cavity length	1.038 m</a:t>
            </a:r>
          </a:p>
          <a:p>
            <a:pPr eaLnBrk="1" hangingPunct="1">
              <a:lnSpc>
                <a:spcPct val="90000"/>
              </a:lnSpc>
            </a:pPr>
            <a:r>
              <a:rPr lang="en-US" smtClean="0">
                <a:solidFill>
                  <a:srgbClr val="261748"/>
                </a:solidFill>
                <a:latin typeface="Arial Narrow" pitchFamily="34" charset="0"/>
              </a:rPr>
              <a:t>Operating frequency	1.3 GHz</a:t>
            </a:r>
          </a:p>
          <a:p>
            <a:pPr eaLnBrk="1" hangingPunct="1">
              <a:lnSpc>
                <a:spcPct val="90000"/>
              </a:lnSpc>
            </a:pPr>
            <a:r>
              <a:rPr lang="en-US" smtClean="0">
                <a:solidFill>
                  <a:srgbClr val="261748"/>
                </a:solidFill>
                <a:latin typeface="Arial Narrow" pitchFamily="34" charset="0"/>
              </a:rPr>
              <a:t>R/Q		1036 Ω</a:t>
            </a:r>
          </a:p>
          <a:p>
            <a:pPr eaLnBrk="1" hangingPunct="1">
              <a:lnSpc>
                <a:spcPct val="90000"/>
              </a:lnSpc>
            </a:pPr>
            <a:r>
              <a:rPr lang="en-US" smtClean="0">
                <a:solidFill>
                  <a:srgbClr val="261748"/>
                </a:solidFill>
                <a:latin typeface="Arial Narrow" pitchFamily="34" charset="0"/>
              </a:rPr>
              <a:t>Accelerating Gradient	20..35 MV/m</a:t>
            </a:r>
          </a:p>
          <a:p>
            <a:pPr eaLnBrk="1" hangingPunct="1">
              <a:lnSpc>
                <a:spcPct val="90000"/>
              </a:lnSpc>
            </a:pPr>
            <a:r>
              <a:rPr lang="en-US" smtClean="0">
                <a:solidFill>
                  <a:srgbClr val="261748"/>
                </a:solidFill>
                <a:latin typeface="Arial Narrow" pitchFamily="34" charset="0"/>
              </a:rPr>
              <a:t>Quality factor	10</a:t>
            </a:r>
            <a:r>
              <a:rPr lang="en-US" baseline="30000" smtClean="0">
                <a:solidFill>
                  <a:srgbClr val="261748"/>
                </a:solidFill>
                <a:latin typeface="Arial Narrow" pitchFamily="34" charset="0"/>
              </a:rPr>
              <a:t>10</a:t>
            </a:r>
          </a:p>
          <a:p>
            <a:pPr eaLnBrk="1" hangingPunct="1">
              <a:lnSpc>
                <a:spcPct val="90000"/>
              </a:lnSpc>
            </a:pPr>
            <a:r>
              <a:rPr lang="en-US" smtClean="0">
                <a:solidFill>
                  <a:srgbClr val="261748"/>
                </a:solidFill>
                <a:latin typeface="Arial Narrow" pitchFamily="34" charset="0"/>
              </a:rPr>
              <a:t>Q</a:t>
            </a:r>
            <a:r>
              <a:rPr lang="en-US" baseline="-25000" smtClean="0">
                <a:solidFill>
                  <a:srgbClr val="261748"/>
                </a:solidFill>
                <a:latin typeface="Arial Narrow" pitchFamily="34" charset="0"/>
              </a:rPr>
              <a:t>ext</a:t>
            </a:r>
            <a:r>
              <a:rPr lang="en-US" smtClean="0">
                <a:solidFill>
                  <a:srgbClr val="261748"/>
                </a:solidFill>
                <a:latin typeface="Arial Narrow" pitchFamily="34" charset="0"/>
              </a:rPr>
              <a:t> (input coupler)	3</a:t>
            </a:r>
            <a:r>
              <a:rPr lang="de-DE" altLang="ja-JP" smtClean="0">
                <a:solidFill>
                  <a:srgbClr val="261748"/>
                </a:solidFill>
                <a:latin typeface="Arial Narrow" pitchFamily="34" charset="0"/>
              </a:rPr>
              <a:t>×10</a:t>
            </a:r>
            <a:r>
              <a:rPr lang="de-DE" altLang="ja-JP" baseline="30000" smtClean="0">
                <a:solidFill>
                  <a:srgbClr val="261748"/>
                </a:solidFill>
                <a:latin typeface="Arial Narrow" pitchFamily="34" charset="0"/>
              </a:rPr>
              <a:t>6</a:t>
            </a:r>
          </a:p>
          <a:p>
            <a:pPr eaLnBrk="1" hangingPunct="1">
              <a:lnSpc>
                <a:spcPct val="90000"/>
              </a:lnSpc>
            </a:pPr>
            <a:r>
              <a:rPr lang="en-US" smtClean="0">
                <a:solidFill>
                  <a:srgbClr val="261748"/>
                </a:solidFill>
                <a:latin typeface="Arial Narrow" pitchFamily="34" charset="0"/>
              </a:rPr>
              <a:t>Operating temperature	2 K</a:t>
            </a:r>
          </a:p>
          <a:p>
            <a:pPr eaLnBrk="1" hangingPunct="1">
              <a:lnSpc>
                <a:spcPct val="90000"/>
              </a:lnSpc>
            </a:pPr>
            <a:endParaRPr lang="en-US" smtClean="0">
              <a:solidFill>
                <a:srgbClr val="261748"/>
              </a:solidFill>
              <a:latin typeface="Arial Narrow" pitchFamily="34" charset="0"/>
            </a:endParaRPr>
          </a:p>
          <a:p>
            <a:pPr eaLnBrk="1" hangingPunct="1">
              <a:lnSpc>
                <a:spcPct val="90000"/>
              </a:lnSpc>
            </a:pPr>
            <a:r>
              <a:rPr lang="en-US" smtClean="0">
                <a:solidFill>
                  <a:srgbClr val="261748"/>
                </a:solidFill>
                <a:latin typeface="Arial Narrow" pitchFamily="34" charset="0"/>
              </a:rPr>
              <a:t>LHe cooling 2K / 31mbar</a:t>
            </a:r>
          </a:p>
          <a:p>
            <a:pPr eaLnBrk="1" hangingPunct="1">
              <a:lnSpc>
                <a:spcPct val="90000"/>
              </a:lnSpc>
            </a:pPr>
            <a:r>
              <a:rPr lang="en-US" smtClean="0">
                <a:solidFill>
                  <a:srgbClr val="261748"/>
                </a:solidFill>
                <a:latin typeface="Arial Narrow" pitchFamily="34" charset="0"/>
              </a:rPr>
              <a:t>HERA cryoplant is used</a:t>
            </a:r>
          </a:p>
        </p:txBody>
      </p:sp>
      <p:sp>
        <p:nvSpPr>
          <p:cNvPr id="655367" name="Text Box 7"/>
          <p:cNvSpPr txBox="1">
            <a:spLocks noChangeArrowheads="1"/>
          </p:cNvSpPr>
          <p:nvPr/>
        </p:nvSpPr>
        <p:spPr bwMode="auto">
          <a:xfrm>
            <a:off x="4572000" y="1074738"/>
            <a:ext cx="52863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1400" smtClean="0">
                <a:solidFill>
                  <a:srgbClr val="261748"/>
                </a:solidFill>
              </a:rPr>
              <a:t>12m</a:t>
            </a:r>
          </a:p>
        </p:txBody>
      </p:sp>
      <p:pic>
        <p:nvPicPr>
          <p:cNvPr id="655368" name="Picture 8" descr="ttf3_modcut_t"/>
          <p:cNvPicPr>
            <a:picLocks noChangeAspect="1" noChangeArrowheads="1"/>
          </p:cNvPicPr>
          <p:nvPr/>
        </p:nvPicPr>
        <p:blipFill>
          <a:blip r:embed="rId5">
            <a:extLst>
              <a:ext uri="{28A0092B-C50C-407E-A947-70E740481C1C}">
                <a14:useLocalDpi xmlns:a14="http://schemas.microsoft.com/office/drawing/2010/main" val="0"/>
              </a:ext>
            </a:extLst>
          </a:blip>
          <a:srcRect t="398"/>
          <a:stretch>
            <a:fillRect/>
          </a:stretch>
        </p:blipFill>
        <p:spPr bwMode="auto">
          <a:xfrm>
            <a:off x="3032125" y="2349500"/>
            <a:ext cx="5456238" cy="4041775"/>
          </a:xfrm>
          <a:prstGeom prst="rect">
            <a:avLst/>
          </a:prstGeom>
          <a:noFill/>
          <a:extLst>
            <a:ext uri="{909E8E84-426E-40DD-AFC4-6F175D3DCCD1}">
              <a14:hiddenFill xmlns:a14="http://schemas.microsoft.com/office/drawing/2010/main">
                <a:solidFill>
                  <a:srgbClr val="FFFFFF"/>
                </a:solidFill>
              </a14:hiddenFill>
            </a:ext>
          </a:extLst>
        </p:spPr>
      </p:pic>
      <p:sp>
        <p:nvSpPr>
          <p:cNvPr id="655369" name="Line 9"/>
          <p:cNvSpPr>
            <a:spLocks noChangeShapeType="1"/>
          </p:cNvSpPr>
          <p:nvPr/>
        </p:nvSpPr>
        <p:spPr bwMode="auto">
          <a:xfrm>
            <a:off x="4802188" y="3076575"/>
            <a:ext cx="606425" cy="568325"/>
          </a:xfrm>
          <a:prstGeom prst="line">
            <a:avLst/>
          </a:prstGeom>
          <a:noFill/>
          <a:ln w="12700">
            <a:solidFill>
              <a:schemeClr val="accent2"/>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sp>
        <p:nvSpPr>
          <p:cNvPr id="655370" name="Line 10"/>
          <p:cNvSpPr>
            <a:spLocks noChangeShapeType="1"/>
          </p:cNvSpPr>
          <p:nvPr/>
        </p:nvSpPr>
        <p:spPr bwMode="auto">
          <a:xfrm flipH="1">
            <a:off x="3941763" y="3079750"/>
            <a:ext cx="865187" cy="0"/>
          </a:xfrm>
          <a:prstGeom prst="line">
            <a:avLst/>
          </a:prstGeom>
          <a:noFill/>
          <a:ln w="127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sp>
        <p:nvSpPr>
          <p:cNvPr id="655371" name="Text Box 11"/>
          <p:cNvSpPr txBox="1">
            <a:spLocks noChangeArrowheads="1"/>
          </p:cNvSpPr>
          <p:nvPr/>
        </p:nvSpPr>
        <p:spPr bwMode="auto">
          <a:xfrm>
            <a:off x="3943350" y="2776538"/>
            <a:ext cx="86677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mtClean="0">
                <a:solidFill>
                  <a:srgbClr val="261748"/>
                </a:solidFill>
                <a:latin typeface="Arial Narrow" pitchFamily="34" charset="0"/>
              </a:rPr>
              <a:t>4K shield</a:t>
            </a:r>
            <a:endParaRPr lang="de-DE" smtClean="0">
              <a:solidFill>
                <a:srgbClr val="261748"/>
              </a:solidFill>
              <a:latin typeface="Arial Narrow" pitchFamily="34" charset="0"/>
            </a:endParaRPr>
          </a:p>
        </p:txBody>
      </p:sp>
      <p:sp>
        <p:nvSpPr>
          <p:cNvPr id="655372" name="Line 12"/>
          <p:cNvSpPr>
            <a:spLocks noChangeShapeType="1"/>
          </p:cNvSpPr>
          <p:nvPr/>
        </p:nvSpPr>
        <p:spPr bwMode="auto">
          <a:xfrm>
            <a:off x="4797425" y="2782888"/>
            <a:ext cx="827088" cy="142875"/>
          </a:xfrm>
          <a:prstGeom prst="line">
            <a:avLst/>
          </a:prstGeom>
          <a:noFill/>
          <a:ln w="12700">
            <a:solidFill>
              <a:schemeClr val="accent2"/>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sp>
        <p:nvSpPr>
          <p:cNvPr id="655373" name="Line 13"/>
          <p:cNvSpPr>
            <a:spLocks noChangeShapeType="1"/>
          </p:cNvSpPr>
          <p:nvPr/>
        </p:nvSpPr>
        <p:spPr bwMode="auto">
          <a:xfrm flipH="1">
            <a:off x="3937000" y="2782888"/>
            <a:ext cx="865188" cy="0"/>
          </a:xfrm>
          <a:prstGeom prst="line">
            <a:avLst/>
          </a:prstGeom>
          <a:noFill/>
          <a:ln w="127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sp>
        <p:nvSpPr>
          <p:cNvPr id="655375" name="Line 15"/>
          <p:cNvSpPr>
            <a:spLocks noChangeShapeType="1"/>
          </p:cNvSpPr>
          <p:nvPr/>
        </p:nvSpPr>
        <p:spPr bwMode="auto">
          <a:xfrm flipH="1">
            <a:off x="3968750" y="4365625"/>
            <a:ext cx="360363" cy="647700"/>
          </a:xfrm>
          <a:prstGeom prst="line">
            <a:avLst/>
          </a:prstGeom>
          <a:noFill/>
          <a:ln w="12700">
            <a:solidFill>
              <a:schemeClr val="accent2"/>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sp>
        <p:nvSpPr>
          <p:cNvPr id="655376" name="Line 16"/>
          <p:cNvSpPr>
            <a:spLocks noChangeShapeType="1"/>
          </p:cNvSpPr>
          <p:nvPr/>
        </p:nvSpPr>
        <p:spPr bwMode="auto">
          <a:xfrm flipH="1">
            <a:off x="3176588" y="4365625"/>
            <a:ext cx="1152525" cy="0"/>
          </a:xfrm>
          <a:prstGeom prst="line">
            <a:avLst/>
          </a:prstGeom>
          <a:noFill/>
          <a:ln w="127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sp>
        <p:nvSpPr>
          <p:cNvPr id="655377" name="Text Box 17"/>
          <p:cNvSpPr txBox="1">
            <a:spLocks noChangeArrowheads="1"/>
          </p:cNvSpPr>
          <p:nvPr/>
        </p:nvSpPr>
        <p:spPr bwMode="auto">
          <a:xfrm>
            <a:off x="3122613" y="4029075"/>
            <a:ext cx="113347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mtClean="0">
                <a:solidFill>
                  <a:srgbClr val="261748"/>
                </a:solidFill>
                <a:latin typeface="Arial Narrow" pitchFamily="34" charset="0"/>
              </a:rPr>
              <a:t>input coupler</a:t>
            </a:r>
            <a:endParaRPr lang="de-DE" smtClean="0">
              <a:solidFill>
                <a:srgbClr val="261748"/>
              </a:solidFill>
              <a:latin typeface="Arial Narrow" pitchFamily="34" charset="0"/>
            </a:endParaRPr>
          </a:p>
        </p:txBody>
      </p:sp>
      <p:sp>
        <p:nvSpPr>
          <p:cNvPr id="655378" name="Line 18"/>
          <p:cNvSpPr>
            <a:spLocks noChangeShapeType="1"/>
          </p:cNvSpPr>
          <p:nvPr/>
        </p:nvSpPr>
        <p:spPr bwMode="auto">
          <a:xfrm flipH="1" flipV="1">
            <a:off x="7569200" y="4652963"/>
            <a:ext cx="1092200" cy="1719262"/>
          </a:xfrm>
          <a:prstGeom prst="line">
            <a:avLst/>
          </a:prstGeom>
          <a:noFill/>
          <a:ln w="12700">
            <a:solidFill>
              <a:schemeClr val="accent2"/>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sp>
        <p:nvSpPr>
          <p:cNvPr id="655379" name="Line 19"/>
          <p:cNvSpPr>
            <a:spLocks noChangeShapeType="1"/>
          </p:cNvSpPr>
          <p:nvPr/>
        </p:nvSpPr>
        <p:spPr bwMode="auto">
          <a:xfrm flipH="1">
            <a:off x="7219950" y="6372225"/>
            <a:ext cx="1449388" cy="0"/>
          </a:xfrm>
          <a:prstGeom prst="line">
            <a:avLst/>
          </a:prstGeom>
          <a:noFill/>
          <a:ln w="127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sp>
        <p:nvSpPr>
          <p:cNvPr id="655380" name="Text Box 20"/>
          <p:cNvSpPr txBox="1">
            <a:spLocks noChangeArrowheads="1"/>
          </p:cNvSpPr>
          <p:nvPr/>
        </p:nvSpPr>
        <p:spPr bwMode="auto">
          <a:xfrm>
            <a:off x="7140575" y="6069013"/>
            <a:ext cx="14843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mtClean="0">
                <a:solidFill>
                  <a:srgbClr val="261748"/>
                </a:solidFill>
                <a:latin typeface="Arial Narrow" pitchFamily="34" charset="0"/>
              </a:rPr>
              <a:t>2 phase LHe pipe</a:t>
            </a:r>
            <a:endParaRPr lang="de-DE" smtClean="0">
              <a:solidFill>
                <a:srgbClr val="261748"/>
              </a:solidFill>
              <a:latin typeface="Arial Narrow" pitchFamily="34" charset="0"/>
            </a:endParaRPr>
          </a:p>
        </p:txBody>
      </p:sp>
      <p:sp>
        <p:nvSpPr>
          <p:cNvPr id="655381" name="Text Box 21"/>
          <p:cNvSpPr txBox="1">
            <a:spLocks noChangeArrowheads="1"/>
          </p:cNvSpPr>
          <p:nvPr/>
        </p:nvSpPr>
        <p:spPr bwMode="auto">
          <a:xfrm>
            <a:off x="7550150" y="2317750"/>
            <a:ext cx="1549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mtClean="0">
                <a:solidFill>
                  <a:srgbClr val="261748"/>
                </a:solidFill>
                <a:latin typeface="Arial Narrow" pitchFamily="34" charset="0"/>
              </a:rPr>
              <a:t>He gas return pipe</a:t>
            </a:r>
            <a:endParaRPr lang="de-DE" smtClean="0">
              <a:solidFill>
                <a:srgbClr val="261748"/>
              </a:solidFill>
              <a:latin typeface="Arial Narrow" pitchFamily="34" charset="0"/>
            </a:endParaRPr>
          </a:p>
        </p:txBody>
      </p:sp>
      <p:sp>
        <p:nvSpPr>
          <p:cNvPr id="655382" name="Line 22"/>
          <p:cNvSpPr>
            <a:spLocks noChangeShapeType="1"/>
          </p:cNvSpPr>
          <p:nvPr/>
        </p:nvSpPr>
        <p:spPr bwMode="auto">
          <a:xfrm flipH="1">
            <a:off x="7662863" y="2644775"/>
            <a:ext cx="1330325" cy="0"/>
          </a:xfrm>
          <a:prstGeom prst="line">
            <a:avLst/>
          </a:prstGeom>
          <a:noFill/>
          <a:ln w="127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sp>
        <p:nvSpPr>
          <p:cNvPr id="655383" name="Line 23"/>
          <p:cNvSpPr>
            <a:spLocks noChangeShapeType="1"/>
          </p:cNvSpPr>
          <p:nvPr/>
        </p:nvSpPr>
        <p:spPr bwMode="auto">
          <a:xfrm flipH="1">
            <a:off x="7064375" y="2638425"/>
            <a:ext cx="604838" cy="862013"/>
          </a:xfrm>
          <a:prstGeom prst="line">
            <a:avLst/>
          </a:prstGeom>
          <a:noFill/>
          <a:ln w="12700">
            <a:solidFill>
              <a:schemeClr val="accent2"/>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sp>
        <p:nvSpPr>
          <p:cNvPr id="655384" name="Rectangle 24"/>
          <p:cNvSpPr>
            <a:spLocks noGrp="1" noChangeArrowheads="1"/>
          </p:cNvSpPr>
          <p:nvPr>
            <p:ph type="title"/>
          </p:nvPr>
        </p:nvSpPr>
        <p:spPr/>
        <p:txBody>
          <a:bodyPr/>
          <a:lstStyle/>
          <a:p>
            <a:r>
              <a:rPr lang="en-US"/>
              <a:t>Module / Cryogenics</a:t>
            </a:r>
          </a:p>
        </p:txBody>
      </p:sp>
    </p:spTree>
    <p:extLst>
      <p:ext uri="{BB962C8B-B14F-4D97-AF65-F5344CB8AC3E}">
        <p14:creationId xmlns:p14="http://schemas.microsoft.com/office/powerpoint/2010/main" val="2966586810"/>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1"/>
          <p:cNvSpPr>
            <a:spLocks noGrp="1"/>
          </p:cNvSpPr>
          <p:nvPr>
            <p:ph type="sldNum" sz="quarter" idx="10"/>
          </p:nvPr>
        </p:nvSpPr>
        <p:spPr/>
        <p:txBody>
          <a:bodyPr/>
          <a:lstStyle/>
          <a:p>
            <a:fld id="{BCB76FC2-80F5-4D9A-8FBA-4B44DD9CA29E}" type="slidenum">
              <a:rPr lang="en-GB">
                <a:solidFill>
                  <a:srgbClr val="FFFFFF"/>
                </a:solidFill>
              </a:rPr>
              <a:pPr/>
              <a:t>74</a:t>
            </a:fld>
            <a:endParaRPr lang="en-GB">
              <a:solidFill>
                <a:srgbClr val="FFFFFF"/>
              </a:solidFill>
            </a:endParaRPr>
          </a:p>
        </p:txBody>
      </p:sp>
      <p:sp>
        <p:nvSpPr>
          <p:cNvPr id="5" name="Fußzeilenplatzhalter 2"/>
          <p:cNvSpPr>
            <a:spLocks noGrp="1"/>
          </p:cNvSpPr>
          <p:nvPr>
            <p:ph type="ftr" sz="quarter" idx="11"/>
          </p:nvPr>
        </p:nvSpPr>
        <p:spPr/>
        <p:txBody>
          <a:bodyPr/>
          <a:lstStyle/>
          <a:p>
            <a:r>
              <a:rPr lang="en-GB" dirty="0"/>
              <a:t>Denis </a:t>
            </a:r>
            <a:r>
              <a:rPr lang="en-GB" dirty="0" err="1"/>
              <a:t>Kostin</a:t>
            </a:r>
            <a:r>
              <a:rPr lang="en-GB" dirty="0"/>
              <a:t>, MHF-SL, DESY.                                                                </a:t>
            </a:r>
            <a:r>
              <a:rPr lang="en-US" dirty="0"/>
              <a:t>November, 2011</a:t>
            </a:r>
            <a:endParaRPr lang="en-GB" dirty="0"/>
          </a:p>
        </p:txBody>
      </p:sp>
      <p:pic>
        <p:nvPicPr>
          <p:cNvPr id="65638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1363" y="1063625"/>
            <a:ext cx="7731125" cy="534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56388" name="Rectangle 4"/>
          <p:cNvSpPr>
            <a:spLocks noChangeArrowheads="1"/>
          </p:cNvSpPr>
          <p:nvPr/>
        </p:nvSpPr>
        <p:spPr bwMode="auto">
          <a:xfrm>
            <a:off x="1093788" y="541338"/>
            <a:ext cx="7283450" cy="4810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72000" bIns="0" anchor="b"/>
          <a:lstStyle/>
          <a:p>
            <a:pPr eaLnBrk="1" hangingPunct="1"/>
            <a:r>
              <a:rPr lang="en-US" sz="2400" b="1" dirty="0" smtClean="0">
                <a:solidFill>
                  <a:srgbClr val="FFFFFF"/>
                </a:solidFill>
              </a:rPr>
              <a:t>Cryomodule Test Bench (CMTB) RF System</a:t>
            </a:r>
          </a:p>
        </p:txBody>
      </p:sp>
    </p:spTree>
    <p:extLst>
      <p:ext uri="{BB962C8B-B14F-4D97-AF65-F5344CB8AC3E}">
        <p14:creationId xmlns:p14="http://schemas.microsoft.com/office/powerpoint/2010/main" val="3839182689"/>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liennummernplatzhalter 1"/>
          <p:cNvSpPr>
            <a:spLocks noGrp="1"/>
          </p:cNvSpPr>
          <p:nvPr>
            <p:ph type="sldNum" sz="quarter" idx="10"/>
          </p:nvPr>
        </p:nvSpPr>
        <p:spPr/>
        <p:txBody>
          <a:bodyPr/>
          <a:lstStyle/>
          <a:p>
            <a:fld id="{F20C8ED2-9D54-44C8-AE30-235272296A7F}" type="slidenum">
              <a:rPr lang="en-GB">
                <a:solidFill>
                  <a:srgbClr val="FFFFFF"/>
                </a:solidFill>
              </a:rPr>
              <a:pPr/>
              <a:t>75</a:t>
            </a:fld>
            <a:endParaRPr lang="en-GB">
              <a:solidFill>
                <a:srgbClr val="FFFFFF"/>
              </a:solidFill>
            </a:endParaRPr>
          </a:p>
        </p:txBody>
      </p:sp>
      <p:sp>
        <p:nvSpPr>
          <p:cNvPr id="9" name="Fußzeilenplatzhalter 2"/>
          <p:cNvSpPr>
            <a:spLocks noGrp="1"/>
          </p:cNvSpPr>
          <p:nvPr>
            <p:ph type="ftr" sz="quarter" idx="11"/>
          </p:nvPr>
        </p:nvSpPr>
        <p:spPr/>
        <p:txBody>
          <a:bodyPr/>
          <a:lstStyle/>
          <a:p>
            <a:r>
              <a:rPr lang="en-GB"/>
              <a:t>Denis Kostin, MHF-SL, DESY.                                                                </a:t>
            </a:r>
            <a:r>
              <a:rPr lang="en-US"/>
              <a:t>November, 2011</a:t>
            </a:r>
            <a:endParaRPr lang="en-GB"/>
          </a:p>
        </p:txBody>
      </p:sp>
      <p:sp>
        <p:nvSpPr>
          <p:cNvPr id="657413" name="Rectangle 5"/>
          <p:cNvSpPr>
            <a:spLocks noChangeArrowheads="1"/>
          </p:cNvSpPr>
          <p:nvPr/>
        </p:nvSpPr>
        <p:spPr bwMode="auto">
          <a:xfrm>
            <a:off x="1093788" y="541338"/>
            <a:ext cx="7283450" cy="4810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72000" bIns="0" anchor="b"/>
          <a:lstStyle/>
          <a:p>
            <a:pPr eaLnBrk="1" hangingPunct="1"/>
            <a:r>
              <a:rPr lang="en-US" sz="2400" b="1" smtClean="0">
                <a:solidFill>
                  <a:srgbClr val="FFFFFF"/>
                </a:solidFill>
              </a:rPr>
              <a:t>CMTB LLRF System</a:t>
            </a:r>
          </a:p>
        </p:txBody>
      </p:sp>
      <p:pic>
        <p:nvPicPr>
          <p:cNvPr id="657414" name="Picture 6" descr="module_test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1563" y="1049338"/>
            <a:ext cx="6646862" cy="5346700"/>
          </a:xfrm>
          <a:prstGeom prst="rect">
            <a:avLst/>
          </a:prstGeom>
          <a:noFill/>
          <a:extLst>
            <a:ext uri="{909E8E84-426E-40DD-AFC4-6F175D3DCCD1}">
              <a14:hiddenFill xmlns:a14="http://schemas.microsoft.com/office/drawing/2010/main">
                <a:solidFill>
                  <a:srgbClr val="FFFFFF"/>
                </a:solidFill>
              </a14:hiddenFill>
            </a:ext>
          </a:extLst>
        </p:spPr>
      </p:pic>
      <p:sp>
        <p:nvSpPr>
          <p:cNvPr id="657415" name="Freeform 7"/>
          <p:cNvSpPr>
            <a:spLocks/>
          </p:cNvSpPr>
          <p:nvPr/>
        </p:nvSpPr>
        <p:spPr bwMode="auto">
          <a:xfrm>
            <a:off x="2617788" y="1109663"/>
            <a:ext cx="2522537" cy="2700337"/>
          </a:xfrm>
          <a:custGeom>
            <a:avLst/>
            <a:gdLst>
              <a:gd name="T0" fmla="*/ 0 w 1589"/>
              <a:gd name="T1" fmla="*/ 0 h 1701"/>
              <a:gd name="T2" fmla="*/ 0 w 1589"/>
              <a:gd name="T3" fmla="*/ 1697 h 1701"/>
              <a:gd name="T4" fmla="*/ 515 w 1589"/>
              <a:gd name="T5" fmla="*/ 1701 h 1701"/>
              <a:gd name="T6" fmla="*/ 515 w 1589"/>
              <a:gd name="T7" fmla="*/ 1553 h 1701"/>
              <a:gd name="T8" fmla="*/ 1589 w 1589"/>
              <a:gd name="T9" fmla="*/ 1553 h 1701"/>
              <a:gd name="T10" fmla="*/ 1589 w 1589"/>
              <a:gd name="T11" fmla="*/ 12 h 1701"/>
              <a:gd name="T12" fmla="*/ 0 w 1589"/>
              <a:gd name="T13" fmla="*/ 0 h 1701"/>
            </a:gdLst>
            <a:ahLst/>
            <a:cxnLst>
              <a:cxn ang="0">
                <a:pos x="T0" y="T1"/>
              </a:cxn>
              <a:cxn ang="0">
                <a:pos x="T2" y="T3"/>
              </a:cxn>
              <a:cxn ang="0">
                <a:pos x="T4" y="T5"/>
              </a:cxn>
              <a:cxn ang="0">
                <a:pos x="T6" y="T7"/>
              </a:cxn>
              <a:cxn ang="0">
                <a:pos x="T8" y="T9"/>
              </a:cxn>
              <a:cxn ang="0">
                <a:pos x="T10" y="T11"/>
              </a:cxn>
              <a:cxn ang="0">
                <a:pos x="T12" y="T13"/>
              </a:cxn>
            </a:cxnLst>
            <a:rect l="0" t="0" r="r" b="b"/>
            <a:pathLst>
              <a:path w="1589" h="1701">
                <a:moveTo>
                  <a:pt x="0" y="0"/>
                </a:moveTo>
                <a:lnTo>
                  <a:pt x="0" y="1697"/>
                </a:lnTo>
                <a:lnTo>
                  <a:pt x="515" y="1701"/>
                </a:lnTo>
                <a:lnTo>
                  <a:pt x="515" y="1553"/>
                </a:lnTo>
                <a:lnTo>
                  <a:pt x="1589" y="1553"/>
                </a:lnTo>
                <a:lnTo>
                  <a:pt x="1589" y="12"/>
                </a:lnTo>
                <a:lnTo>
                  <a:pt x="0" y="0"/>
                </a:lnTo>
                <a:close/>
              </a:path>
            </a:pathLst>
          </a:custGeom>
          <a:noFill/>
          <a:ln w="28575" cap="flat" cmpd="sng">
            <a:solidFill>
              <a:schemeClr val="folHlink"/>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sp>
        <p:nvSpPr>
          <p:cNvPr id="657416" name="Freeform 8"/>
          <p:cNvSpPr>
            <a:spLocks/>
          </p:cNvSpPr>
          <p:nvPr/>
        </p:nvSpPr>
        <p:spPr bwMode="auto">
          <a:xfrm>
            <a:off x="4549775" y="5307013"/>
            <a:ext cx="2433638" cy="1128712"/>
          </a:xfrm>
          <a:custGeom>
            <a:avLst/>
            <a:gdLst>
              <a:gd name="T0" fmla="*/ 0 w 1533"/>
              <a:gd name="T1" fmla="*/ 0 h 711"/>
              <a:gd name="T2" fmla="*/ 1 w 1533"/>
              <a:gd name="T3" fmla="*/ 711 h 711"/>
              <a:gd name="T4" fmla="*/ 1533 w 1533"/>
              <a:gd name="T5" fmla="*/ 711 h 711"/>
              <a:gd name="T6" fmla="*/ 1533 w 1533"/>
              <a:gd name="T7" fmla="*/ 0 h 711"/>
              <a:gd name="T8" fmla="*/ 0 w 1533"/>
              <a:gd name="T9" fmla="*/ 0 h 711"/>
            </a:gdLst>
            <a:ahLst/>
            <a:cxnLst>
              <a:cxn ang="0">
                <a:pos x="T0" y="T1"/>
              </a:cxn>
              <a:cxn ang="0">
                <a:pos x="T2" y="T3"/>
              </a:cxn>
              <a:cxn ang="0">
                <a:pos x="T4" y="T5"/>
              </a:cxn>
              <a:cxn ang="0">
                <a:pos x="T6" y="T7"/>
              </a:cxn>
              <a:cxn ang="0">
                <a:pos x="T8" y="T9"/>
              </a:cxn>
            </a:cxnLst>
            <a:rect l="0" t="0" r="r" b="b"/>
            <a:pathLst>
              <a:path w="1533" h="711">
                <a:moveTo>
                  <a:pt x="0" y="0"/>
                </a:moveTo>
                <a:lnTo>
                  <a:pt x="1" y="711"/>
                </a:lnTo>
                <a:lnTo>
                  <a:pt x="1533" y="711"/>
                </a:lnTo>
                <a:lnTo>
                  <a:pt x="1533" y="0"/>
                </a:lnTo>
                <a:lnTo>
                  <a:pt x="0" y="0"/>
                </a:lnTo>
                <a:close/>
              </a:path>
            </a:pathLst>
          </a:custGeom>
          <a:noFill/>
          <a:ln w="28575" cap="flat" cmpd="sng">
            <a:solidFill>
              <a:schemeClr val="folHlink"/>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sp>
        <p:nvSpPr>
          <p:cNvPr id="657417" name="Text Box 9"/>
          <p:cNvSpPr txBox="1">
            <a:spLocks noChangeArrowheads="1"/>
          </p:cNvSpPr>
          <p:nvPr/>
        </p:nvSpPr>
        <p:spPr bwMode="auto">
          <a:xfrm>
            <a:off x="2571750" y="1077913"/>
            <a:ext cx="14160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folHlink"/>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spAutoFit/>
          </a:bodyPr>
          <a:lstStyle>
            <a:lvl1pPr marL="342900" indent="-342900" eaLnBrk="0" hangingPunct="0">
              <a:spcBef>
                <a:spcPct val="0"/>
              </a:spcBef>
              <a:defRPr sz="2400">
                <a:solidFill>
                  <a:schemeClr val="tx1"/>
                </a:solidFill>
                <a:latin typeface="Arial" charset="0"/>
                <a:ea typeface="ＭＳ Ｐゴシック" charset="-128"/>
              </a:defRPr>
            </a:lvl1pPr>
            <a:lvl2pPr eaLnBrk="0" hangingPunct="0">
              <a:spcBef>
                <a:spcPct val="0"/>
              </a:spcBef>
              <a:defRPr sz="2400">
                <a:solidFill>
                  <a:schemeClr val="tx1"/>
                </a:solidFill>
                <a:latin typeface="Arial" charset="0"/>
                <a:ea typeface="ＭＳ Ｐゴシック" charset="-128"/>
              </a:defRPr>
            </a:lvl2pPr>
            <a:lvl3pPr eaLnBrk="0" hangingPunct="0">
              <a:spcBef>
                <a:spcPct val="0"/>
              </a:spcBef>
              <a:defRPr sz="2400">
                <a:solidFill>
                  <a:schemeClr val="tx1"/>
                </a:solidFill>
                <a:latin typeface="Arial" charset="0"/>
                <a:ea typeface="ＭＳ Ｐゴシック" charset="-128"/>
              </a:defRPr>
            </a:lvl3pPr>
            <a:lvl4pPr eaLnBrk="0" hangingPunct="0">
              <a:spcBef>
                <a:spcPct val="0"/>
              </a:spcBef>
              <a:defRPr sz="2400">
                <a:solidFill>
                  <a:schemeClr val="tx1"/>
                </a:solidFill>
                <a:latin typeface="Arial" charset="0"/>
                <a:ea typeface="ＭＳ Ｐゴシック" charset="-128"/>
              </a:defRPr>
            </a:lvl4pPr>
            <a:lvl5pPr eaLnBrk="0" hangingPunct="0">
              <a:spcBef>
                <a:spcPct val="0"/>
              </a:spcBef>
              <a:defRPr sz="2400">
                <a:solidFill>
                  <a:schemeClr val="tx1"/>
                </a:solidFill>
                <a:latin typeface="Arial" charset="0"/>
                <a:ea typeface="ＭＳ Ｐゴシック" charset="-128"/>
              </a:defRPr>
            </a:lvl5pPr>
            <a:lvl6pPr eaLnBrk="0" fontAlgn="base" hangingPunct="0">
              <a:spcBef>
                <a:spcPct val="0"/>
              </a:spcBef>
              <a:spcAft>
                <a:spcPct val="0"/>
              </a:spcAft>
              <a:defRPr sz="2400">
                <a:solidFill>
                  <a:schemeClr val="tx1"/>
                </a:solidFill>
                <a:latin typeface="Arial" charset="0"/>
                <a:ea typeface="ＭＳ Ｐゴシック" charset="-128"/>
              </a:defRPr>
            </a:lvl6pPr>
            <a:lvl7pPr eaLnBrk="0" fontAlgn="base" hangingPunct="0">
              <a:spcBef>
                <a:spcPct val="0"/>
              </a:spcBef>
              <a:spcAft>
                <a:spcPct val="0"/>
              </a:spcAft>
              <a:defRPr sz="2400">
                <a:solidFill>
                  <a:schemeClr val="tx1"/>
                </a:solidFill>
                <a:latin typeface="Arial" charset="0"/>
                <a:ea typeface="ＭＳ Ｐゴシック" charset="-128"/>
              </a:defRPr>
            </a:lvl7pPr>
            <a:lvl8pPr eaLnBrk="0" fontAlgn="base" hangingPunct="0">
              <a:spcBef>
                <a:spcPct val="0"/>
              </a:spcBef>
              <a:spcAft>
                <a:spcPct val="0"/>
              </a:spcAft>
              <a:defRPr sz="2400">
                <a:solidFill>
                  <a:schemeClr val="tx1"/>
                </a:solidFill>
                <a:latin typeface="Arial" charset="0"/>
                <a:ea typeface="ＭＳ Ｐゴシック" charset="-128"/>
              </a:defRPr>
            </a:lvl8pPr>
            <a:lvl9pPr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spcBef>
                <a:spcPct val="20000"/>
              </a:spcBef>
              <a:buClr>
                <a:srgbClr val="F8B323"/>
              </a:buClr>
              <a:buFont typeface="Wingdings" pitchFamily="2" charset="2"/>
              <a:buNone/>
            </a:pPr>
            <a:r>
              <a:rPr lang="en-US" sz="1400" smtClean="0">
                <a:solidFill>
                  <a:srgbClr val="261748"/>
                </a:solidFill>
              </a:rPr>
              <a:t>data acquisition</a:t>
            </a:r>
          </a:p>
        </p:txBody>
      </p:sp>
      <p:sp>
        <p:nvSpPr>
          <p:cNvPr id="657418" name="Text Box 10"/>
          <p:cNvSpPr txBox="1">
            <a:spLocks noChangeArrowheads="1"/>
          </p:cNvSpPr>
          <p:nvPr/>
        </p:nvSpPr>
        <p:spPr bwMode="auto">
          <a:xfrm>
            <a:off x="6950075" y="6196013"/>
            <a:ext cx="14160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folHlink"/>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spAutoFit/>
          </a:bodyPr>
          <a:lstStyle>
            <a:lvl1pPr marL="342900" indent="-342900" eaLnBrk="0" hangingPunct="0">
              <a:spcBef>
                <a:spcPct val="0"/>
              </a:spcBef>
              <a:defRPr sz="2400">
                <a:solidFill>
                  <a:schemeClr val="tx1"/>
                </a:solidFill>
                <a:latin typeface="Arial" charset="0"/>
                <a:ea typeface="ＭＳ Ｐゴシック" charset="-128"/>
              </a:defRPr>
            </a:lvl1pPr>
            <a:lvl2pPr eaLnBrk="0" hangingPunct="0">
              <a:spcBef>
                <a:spcPct val="0"/>
              </a:spcBef>
              <a:defRPr sz="2400">
                <a:solidFill>
                  <a:schemeClr val="tx1"/>
                </a:solidFill>
                <a:latin typeface="Arial" charset="0"/>
                <a:ea typeface="ＭＳ Ｐゴシック" charset="-128"/>
              </a:defRPr>
            </a:lvl2pPr>
            <a:lvl3pPr eaLnBrk="0" hangingPunct="0">
              <a:spcBef>
                <a:spcPct val="0"/>
              </a:spcBef>
              <a:defRPr sz="2400">
                <a:solidFill>
                  <a:schemeClr val="tx1"/>
                </a:solidFill>
                <a:latin typeface="Arial" charset="0"/>
                <a:ea typeface="ＭＳ Ｐゴシック" charset="-128"/>
              </a:defRPr>
            </a:lvl3pPr>
            <a:lvl4pPr eaLnBrk="0" hangingPunct="0">
              <a:spcBef>
                <a:spcPct val="0"/>
              </a:spcBef>
              <a:defRPr sz="2400">
                <a:solidFill>
                  <a:schemeClr val="tx1"/>
                </a:solidFill>
                <a:latin typeface="Arial" charset="0"/>
                <a:ea typeface="ＭＳ Ｐゴシック" charset="-128"/>
              </a:defRPr>
            </a:lvl4pPr>
            <a:lvl5pPr eaLnBrk="0" hangingPunct="0">
              <a:spcBef>
                <a:spcPct val="0"/>
              </a:spcBef>
              <a:defRPr sz="2400">
                <a:solidFill>
                  <a:schemeClr val="tx1"/>
                </a:solidFill>
                <a:latin typeface="Arial" charset="0"/>
                <a:ea typeface="ＭＳ Ｐゴシック" charset="-128"/>
              </a:defRPr>
            </a:lvl5pPr>
            <a:lvl6pPr eaLnBrk="0" fontAlgn="base" hangingPunct="0">
              <a:spcBef>
                <a:spcPct val="0"/>
              </a:spcBef>
              <a:spcAft>
                <a:spcPct val="0"/>
              </a:spcAft>
              <a:defRPr sz="2400">
                <a:solidFill>
                  <a:schemeClr val="tx1"/>
                </a:solidFill>
                <a:latin typeface="Arial" charset="0"/>
                <a:ea typeface="ＭＳ Ｐゴシック" charset="-128"/>
              </a:defRPr>
            </a:lvl6pPr>
            <a:lvl7pPr eaLnBrk="0" fontAlgn="base" hangingPunct="0">
              <a:spcBef>
                <a:spcPct val="0"/>
              </a:spcBef>
              <a:spcAft>
                <a:spcPct val="0"/>
              </a:spcAft>
              <a:defRPr sz="2400">
                <a:solidFill>
                  <a:schemeClr val="tx1"/>
                </a:solidFill>
                <a:latin typeface="Arial" charset="0"/>
                <a:ea typeface="ＭＳ Ｐゴシック" charset="-128"/>
              </a:defRPr>
            </a:lvl7pPr>
            <a:lvl8pPr eaLnBrk="0" fontAlgn="base" hangingPunct="0">
              <a:spcBef>
                <a:spcPct val="0"/>
              </a:spcBef>
              <a:spcAft>
                <a:spcPct val="0"/>
              </a:spcAft>
              <a:defRPr sz="2400">
                <a:solidFill>
                  <a:schemeClr val="tx1"/>
                </a:solidFill>
                <a:latin typeface="Arial" charset="0"/>
                <a:ea typeface="ＭＳ Ｐゴシック" charset="-128"/>
              </a:defRPr>
            </a:lvl8pPr>
            <a:lvl9pPr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spcBef>
                <a:spcPct val="20000"/>
              </a:spcBef>
              <a:buClr>
                <a:srgbClr val="F8B323"/>
              </a:buClr>
              <a:buFont typeface="Wingdings" pitchFamily="2" charset="2"/>
              <a:buNone/>
            </a:pPr>
            <a:r>
              <a:rPr lang="en-US" sz="1400" smtClean="0">
                <a:solidFill>
                  <a:srgbClr val="261748"/>
                </a:solidFill>
              </a:rPr>
              <a:t>data acquisition</a:t>
            </a:r>
          </a:p>
        </p:txBody>
      </p:sp>
    </p:spTree>
    <p:extLst>
      <p:ext uri="{BB962C8B-B14F-4D97-AF65-F5344CB8AC3E}">
        <p14:creationId xmlns:p14="http://schemas.microsoft.com/office/powerpoint/2010/main" val="4256262435"/>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oliennummernplatzhalter 1"/>
          <p:cNvSpPr>
            <a:spLocks noGrp="1"/>
          </p:cNvSpPr>
          <p:nvPr>
            <p:ph type="sldNum" sz="quarter" idx="10"/>
          </p:nvPr>
        </p:nvSpPr>
        <p:spPr/>
        <p:txBody>
          <a:bodyPr/>
          <a:lstStyle/>
          <a:p>
            <a:fld id="{D7BDCD15-E853-4068-8AB6-E77933D22176}" type="slidenum">
              <a:rPr lang="en-GB">
                <a:solidFill>
                  <a:srgbClr val="FFFFFF"/>
                </a:solidFill>
              </a:rPr>
              <a:pPr/>
              <a:t>76</a:t>
            </a:fld>
            <a:endParaRPr lang="en-GB">
              <a:solidFill>
                <a:srgbClr val="FFFFFF"/>
              </a:solidFill>
            </a:endParaRPr>
          </a:p>
        </p:txBody>
      </p:sp>
      <p:sp>
        <p:nvSpPr>
          <p:cNvPr id="12" name="Fußzeilenplatzhalter 2"/>
          <p:cNvSpPr>
            <a:spLocks noGrp="1"/>
          </p:cNvSpPr>
          <p:nvPr>
            <p:ph type="ftr" sz="quarter" idx="11"/>
          </p:nvPr>
        </p:nvSpPr>
        <p:spPr/>
        <p:txBody>
          <a:bodyPr/>
          <a:lstStyle/>
          <a:p>
            <a:r>
              <a:rPr lang="en-GB"/>
              <a:t>Denis Kostin, MHF-SL, DESY.                                                                </a:t>
            </a:r>
            <a:r>
              <a:rPr lang="en-US"/>
              <a:t>November, 2011</a:t>
            </a:r>
            <a:endParaRPr lang="en-GB"/>
          </a:p>
        </p:txBody>
      </p:sp>
      <p:sp>
        <p:nvSpPr>
          <p:cNvPr id="658435" name="Text Box 3"/>
          <p:cNvSpPr txBox="1">
            <a:spLocks noChangeArrowheads="1"/>
          </p:cNvSpPr>
          <p:nvPr/>
        </p:nvSpPr>
        <p:spPr bwMode="auto">
          <a:xfrm>
            <a:off x="57150" y="5110163"/>
            <a:ext cx="8001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sz="1400" smtClean="0">
                <a:solidFill>
                  <a:srgbClr val="261748"/>
                </a:solidFill>
              </a:rPr>
              <a:t>Two gamma detectors are placed near the beam line on both ends of the module (by the end-caps).</a:t>
            </a:r>
          </a:p>
        </p:txBody>
      </p:sp>
      <p:pic>
        <p:nvPicPr>
          <p:cNvPr id="65843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950" y="2620963"/>
            <a:ext cx="8928100" cy="2417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58437" name="AutoShape 5"/>
          <p:cNvSpPr>
            <a:spLocks noChangeArrowheads="1"/>
          </p:cNvSpPr>
          <p:nvPr/>
        </p:nvSpPr>
        <p:spPr bwMode="auto">
          <a:xfrm>
            <a:off x="6300788" y="1989138"/>
            <a:ext cx="2644775" cy="411162"/>
          </a:xfrm>
          <a:prstGeom prst="wedgeRectCallout">
            <a:avLst>
              <a:gd name="adj1" fmla="val 3361"/>
              <a:gd name="adj2" fmla="val 418338"/>
            </a:avLst>
          </a:prstGeom>
          <a:noFill/>
          <a:ln w="25400">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de-DE" sz="1800" smtClean="0">
                <a:solidFill>
                  <a:srgbClr val="261748"/>
                </a:solidFill>
              </a:rPr>
              <a:t>Gamma detector "GUN"</a:t>
            </a:r>
            <a:endParaRPr lang="en-US" sz="1800" smtClean="0">
              <a:solidFill>
                <a:srgbClr val="261748"/>
              </a:solidFill>
              <a:latin typeface="Times New Roman" pitchFamily="18" charset="0"/>
            </a:endParaRPr>
          </a:p>
        </p:txBody>
      </p:sp>
      <p:sp>
        <p:nvSpPr>
          <p:cNvPr id="658438" name="AutoShape 6"/>
          <p:cNvSpPr>
            <a:spLocks noChangeArrowheads="1"/>
          </p:cNvSpPr>
          <p:nvPr/>
        </p:nvSpPr>
        <p:spPr bwMode="auto">
          <a:xfrm>
            <a:off x="107950" y="1989138"/>
            <a:ext cx="2879725" cy="411162"/>
          </a:xfrm>
          <a:prstGeom prst="wedgeRectCallout">
            <a:avLst>
              <a:gd name="adj1" fmla="val 1102"/>
              <a:gd name="adj2" fmla="val 407917"/>
            </a:avLst>
          </a:prstGeom>
          <a:noFill/>
          <a:ln w="25400">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de-DE" sz="1800" smtClean="0">
                <a:solidFill>
                  <a:srgbClr val="261748"/>
                </a:solidFill>
              </a:rPr>
              <a:t>Gamma detector "DUMP"</a:t>
            </a:r>
            <a:endParaRPr lang="en-US" sz="1800" smtClean="0">
              <a:solidFill>
                <a:srgbClr val="261748"/>
              </a:solidFill>
              <a:latin typeface="Times New Roman" pitchFamily="18" charset="0"/>
            </a:endParaRPr>
          </a:p>
        </p:txBody>
      </p:sp>
      <p:sp>
        <p:nvSpPr>
          <p:cNvPr id="658439" name="Rectangle 7"/>
          <p:cNvSpPr>
            <a:spLocks noChangeArrowheads="1"/>
          </p:cNvSpPr>
          <p:nvPr/>
        </p:nvSpPr>
        <p:spPr bwMode="auto">
          <a:xfrm>
            <a:off x="1835150" y="3860800"/>
            <a:ext cx="5616575" cy="288925"/>
          </a:xfrm>
          <a:prstGeom prst="rect">
            <a:avLst/>
          </a:prstGeom>
          <a:solidFill>
            <a:srgbClr val="FFFF00"/>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sp>
        <p:nvSpPr>
          <p:cNvPr id="658440" name="Text Box 8"/>
          <p:cNvSpPr txBox="1">
            <a:spLocks noChangeArrowheads="1"/>
          </p:cNvSpPr>
          <p:nvPr/>
        </p:nvSpPr>
        <p:spPr bwMode="auto">
          <a:xfrm>
            <a:off x="3995738" y="3789363"/>
            <a:ext cx="101758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000" smtClean="0">
                <a:solidFill>
                  <a:srgbClr val="261748"/>
                </a:solidFill>
              </a:rPr>
              <a:t>module</a:t>
            </a:r>
            <a:endParaRPr lang="en-US" sz="1800" smtClean="0">
              <a:solidFill>
                <a:srgbClr val="261748"/>
              </a:solidFill>
              <a:latin typeface="Times New Roman" pitchFamily="18" charset="0"/>
            </a:endParaRPr>
          </a:p>
        </p:txBody>
      </p:sp>
      <p:sp>
        <p:nvSpPr>
          <p:cNvPr id="658441" name="Rectangle 9"/>
          <p:cNvSpPr>
            <a:spLocks noChangeArrowheads="1"/>
          </p:cNvSpPr>
          <p:nvPr/>
        </p:nvSpPr>
        <p:spPr bwMode="auto">
          <a:xfrm>
            <a:off x="1093788" y="541338"/>
            <a:ext cx="7283450" cy="4810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72000" bIns="0" anchor="b"/>
          <a:lstStyle/>
          <a:p>
            <a:pPr eaLnBrk="1" hangingPunct="1"/>
            <a:r>
              <a:rPr lang="en-US" sz="2400" b="1" smtClean="0">
                <a:solidFill>
                  <a:srgbClr val="FFFFFF"/>
                </a:solidFill>
              </a:rPr>
              <a:t>Module Gamma Radiation Measurement</a:t>
            </a:r>
          </a:p>
        </p:txBody>
      </p:sp>
      <p:sp>
        <p:nvSpPr>
          <p:cNvPr id="658442" name="Oval 10"/>
          <p:cNvSpPr>
            <a:spLocks noChangeArrowheads="1"/>
          </p:cNvSpPr>
          <p:nvPr/>
        </p:nvSpPr>
        <p:spPr bwMode="auto">
          <a:xfrm>
            <a:off x="1516063" y="3844925"/>
            <a:ext cx="117475" cy="117475"/>
          </a:xfrm>
          <a:prstGeom prst="ellipse">
            <a:avLst/>
          </a:prstGeom>
          <a:solidFill>
            <a:schemeClr val="tx2"/>
          </a:solidFill>
          <a:ln w="28575">
            <a:solidFill>
              <a:schemeClr val="tx2"/>
            </a:solidFill>
            <a:round/>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sp>
        <p:nvSpPr>
          <p:cNvPr id="658443" name="Oval 11"/>
          <p:cNvSpPr>
            <a:spLocks noChangeArrowheads="1"/>
          </p:cNvSpPr>
          <p:nvPr/>
        </p:nvSpPr>
        <p:spPr bwMode="auto">
          <a:xfrm>
            <a:off x="7624763" y="4024313"/>
            <a:ext cx="117475" cy="117475"/>
          </a:xfrm>
          <a:prstGeom prst="ellipse">
            <a:avLst/>
          </a:prstGeom>
          <a:solidFill>
            <a:schemeClr val="tx2"/>
          </a:solidFill>
          <a:ln w="28575">
            <a:solidFill>
              <a:schemeClr val="tx2"/>
            </a:solidFill>
            <a:round/>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spTree>
    <p:extLst>
      <p:ext uri="{BB962C8B-B14F-4D97-AF65-F5344CB8AC3E}">
        <p14:creationId xmlns:p14="http://schemas.microsoft.com/office/powerpoint/2010/main" val="1103679325"/>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Foliennummernplatzhalter 1"/>
          <p:cNvSpPr>
            <a:spLocks noGrp="1"/>
          </p:cNvSpPr>
          <p:nvPr>
            <p:ph type="sldNum" sz="quarter" idx="10"/>
          </p:nvPr>
        </p:nvSpPr>
        <p:spPr/>
        <p:txBody>
          <a:bodyPr/>
          <a:lstStyle/>
          <a:p>
            <a:fld id="{11054BA1-504C-4DC8-86FC-2351BE18192D}" type="slidenum">
              <a:rPr lang="en-GB">
                <a:solidFill>
                  <a:srgbClr val="FFFFFF"/>
                </a:solidFill>
              </a:rPr>
              <a:pPr/>
              <a:t>77</a:t>
            </a:fld>
            <a:endParaRPr lang="en-GB">
              <a:solidFill>
                <a:srgbClr val="FFFFFF"/>
              </a:solidFill>
            </a:endParaRPr>
          </a:p>
        </p:txBody>
      </p:sp>
      <p:sp>
        <p:nvSpPr>
          <p:cNvPr id="67" name="Fußzeilenplatzhalter 2"/>
          <p:cNvSpPr>
            <a:spLocks noGrp="1"/>
          </p:cNvSpPr>
          <p:nvPr>
            <p:ph type="ftr" sz="quarter" idx="11"/>
          </p:nvPr>
        </p:nvSpPr>
        <p:spPr/>
        <p:txBody>
          <a:bodyPr/>
          <a:lstStyle/>
          <a:p>
            <a:r>
              <a:rPr lang="en-GB"/>
              <a:t>Denis Kostin, MHF-SL, DESY.                                                                </a:t>
            </a:r>
            <a:r>
              <a:rPr lang="en-US"/>
              <a:t>November, 2011</a:t>
            </a:r>
            <a:endParaRPr lang="en-GB"/>
          </a:p>
        </p:txBody>
      </p:sp>
      <p:sp>
        <p:nvSpPr>
          <p:cNvPr id="659458" name="Rectangle 2"/>
          <p:cNvSpPr>
            <a:spLocks noChangeArrowheads="1"/>
          </p:cNvSpPr>
          <p:nvPr/>
        </p:nvSpPr>
        <p:spPr bwMode="auto">
          <a:xfrm>
            <a:off x="1474788" y="2406650"/>
            <a:ext cx="6234112" cy="91440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2800" smtClean="0">
                <a:solidFill>
                  <a:srgbClr val="261748"/>
                </a:solidFill>
              </a:rPr>
              <a:t>Module</a:t>
            </a:r>
          </a:p>
        </p:txBody>
      </p:sp>
      <p:sp>
        <p:nvSpPr>
          <p:cNvPr id="659459" name="Rectangle 3"/>
          <p:cNvSpPr>
            <a:spLocks noChangeArrowheads="1"/>
          </p:cNvSpPr>
          <p:nvPr/>
        </p:nvSpPr>
        <p:spPr bwMode="auto">
          <a:xfrm>
            <a:off x="1733550" y="3702050"/>
            <a:ext cx="260350" cy="3048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sp>
        <p:nvSpPr>
          <p:cNvPr id="659460" name="Rectangle 4"/>
          <p:cNvSpPr>
            <a:spLocks noChangeArrowheads="1"/>
          </p:cNvSpPr>
          <p:nvPr/>
        </p:nvSpPr>
        <p:spPr bwMode="auto">
          <a:xfrm>
            <a:off x="2513013" y="3702050"/>
            <a:ext cx="260350" cy="3048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sp>
        <p:nvSpPr>
          <p:cNvPr id="659461" name="Rectangle 5"/>
          <p:cNvSpPr>
            <a:spLocks noChangeArrowheads="1"/>
          </p:cNvSpPr>
          <p:nvPr/>
        </p:nvSpPr>
        <p:spPr bwMode="auto">
          <a:xfrm>
            <a:off x="3292475" y="3702050"/>
            <a:ext cx="260350" cy="3048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sp>
        <p:nvSpPr>
          <p:cNvPr id="659462" name="Rectangle 6"/>
          <p:cNvSpPr>
            <a:spLocks noChangeArrowheads="1"/>
          </p:cNvSpPr>
          <p:nvPr/>
        </p:nvSpPr>
        <p:spPr bwMode="auto">
          <a:xfrm>
            <a:off x="4071938" y="3702050"/>
            <a:ext cx="260350" cy="3048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sp>
        <p:nvSpPr>
          <p:cNvPr id="659463" name="Rectangle 7"/>
          <p:cNvSpPr>
            <a:spLocks noChangeArrowheads="1"/>
          </p:cNvSpPr>
          <p:nvPr/>
        </p:nvSpPr>
        <p:spPr bwMode="auto">
          <a:xfrm>
            <a:off x="4851400" y="3702050"/>
            <a:ext cx="258763" cy="3048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sp>
        <p:nvSpPr>
          <p:cNvPr id="659464" name="Rectangle 8"/>
          <p:cNvSpPr>
            <a:spLocks noChangeArrowheads="1"/>
          </p:cNvSpPr>
          <p:nvPr/>
        </p:nvSpPr>
        <p:spPr bwMode="auto">
          <a:xfrm>
            <a:off x="5630863" y="3702050"/>
            <a:ext cx="258762" cy="3048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sp>
        <p:nvSpPr>
          <p:cNvPr id="659465" name="Rectangle 9"/>
          <p:cNvSpPr>
            <a:spLocks noChangeArrowheads="1"/>
          </p:cNvSpPr>
          <p:nvPr/>
        </p:nvSpPr>
        <p:spPr bwMode="auto">
          <a:xfrm>
            <a:off x="6410325" y="3702050"/>
            <a:ext cx="258763" cy="3048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sp>
        <p:nvSpPr>
          <p:cNvPr id="659466" name="Rectangle 10"/>
          <p:cNvSpPr>
            <a:spLocks noChangeArrowheads="1"/>
          </p:cNvSpPr>
          <p:nvPr/>
        </p:nvSpPr>
        <p:spPr bwMode="auto">
          <a:xfrm>
            <a:off x="7188200" y="3702050"/>
            <a:ext cx="260350" cy="3048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sp>
        <p:nvSpPr>
          <p:cNvPr id="659467" name="Rectangle 11"/>
          <p:cNvSpPr>
            <a:spLocks noChangeArrowheads="1"/>
          </p:cNvSpPr>
          <p:nvPr/>
        </p:nvSpPr>
        <p:spPr bwMode="auto">
          <a:xfrm>
            <a:off x="1800225" y="3321050"/>
            <a:ext cx="128588" cy="3810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sp>
        <p:nvSpPr>
          <p:cNvPr id="659468" name="Rectangle 12"/>
          <p:cNvSpPr>
            <a:spLocks noChangeArrowheads="1"/>
          </p:cNvSpPr>
          <p:nvPr/>
        </p:nvSpPr>
        <p:spPr bwMode="auto">
          <a:xfrm>
            <a:off x="2578100" y="3321050"/>
            <a:ext cx="130175" cy="3810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sp>
        <p:nvSpPr>
          <p:cNvPr id="659469" name="Rectangle 13"/>
          <p:cNvSpPr>
            <a:spLocks noChangeArrowheads="1"/>
          </p:cNvSpPr>
          <p:nvPr/>
        </p:nvSpPr>
        <p:spPr bwMode="auto">
          <a:xfrm>
            <a:off x="3357563" y="3321050"/>
            <a:ext cx="130175" cy="3810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sp>
        <p:nvSpPr>
          <p:cNvPr id="659470" name="Rectangle 14"/>
          <p:cNvSpPr>
            <a:spLocks noChangeArrowheads="1"/>
          </p:cNvSpPr>
          <p:nvPr/>
        </p:nvSpPr>
        <p:spPr bwMode="auto">
          <a:xfrm>
            <a:off x="4137025" y="3321050"/>
            <a:ext cx="128588" cy="3810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sp>
        <p:nvSpPr>
          <p:cNvPr id="659471" name="Rectangle 15"/>
          <p:cNvSpPr>
            <a:spLocks noChangeArrowheads="1"/>
          </p:cNvSpPr>
          <p:nvPr/>
        </p:nvSpPr>
        <p:spPr bwMode="auto">
          <a:xfrm>
            <a:off x="4916488" y="3321050"/>
            <a:ext cx="128587" cy="3810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sp>
        <p:nvSpPr>
          <p:cNvPr id="659472" name="Rectangle 16"/>
          <p:cNvSpPr>
            <a:spLocks noChangeArrowheads="1"/>
          </p:cNvSpPr>
          <p:nvPr/>
        </p:nvSpPr>
        <p:spPr bwMode="auto">
          <a:xfrm>
            <a:off x="5694363" y="3321050"/>
            <a:ext cx="130175" cy="3810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sp>
        <p:nvSpPr>
          <p:cNvPr id="659473" name="Rectangle 17"/>
          <p:cNvSpPr>
            <a:spLocks noChangeArrowheads="1"/>
          </p:cNvSpPr>
          <p:nvPr/>
        </p:nvSpPr>
        <p:spPr bwMode="auto">
          <a:xfrm>
            <a:off x="6473825" y="3321050"/>
            <a:ext cx="130175" cy="3810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sp>
        <p:nvSpPr>
          <p:cNvPr id="659474" name="Rectangle 18"/>
          <p:cNvSpPr>
            <a:spLocks noChangeArrowheads="1"/>
          </p:cNvSpPr>
          <p:nvPr/>
        </p:nvSpPr>
        <p:spPr bwMode="auto">
          <a:xfrm>
            <a:off x="7253288" y="3321050"/>
            <a:ext cx="130175" cy="3810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grpSp>
        <p:nvGrpSpPr>
          <p:cNvPr id="659523" name="Group 67"/>
          <p:cNvGrpSpPr>
            <a:grpSpLocks/>
          </p:cNvGrpSpPr>
          <p:nvPr/>
        </p:nvGrpSpPr>
        <p:grpSpPr bwMode="auto">
          <a:xfrm>
            <a:off x="1993900" y="3822700"/>
            <a:ext cx="158750" cy="400050"/>
            <a:chOff x="1256" y="2408"/>
            <a:chExt cx="100" cy="252"/>
          </a:xfrm>
        </p:grpSpPr>
        <p:sp>
          <p:nvSpPr>
            <p:cNvPr id="659476" name="Line 20"/>
            <p:cNvSpPr>
              <a:spLocks noChangeShapeType="1"/>
            </p:cNvSpPr>
            <p:nvPr/>
          </p:nvSpPr>
          <p:spPr bwMode="auto">
            <a:xfrm>
              <a:off x="1256" y="2420"/>
              <a:ext cx="100" cy="0"/>
            </a:xfrm>
            <a:prstGeom prst="line">
              <a:avLst/>
            </a:prstGeom>
            <a:noFill/>
            <a:ln w="57150">
              <a:solidFill>
                <a:srgbClr val="0C31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sp>
          <p:nvSpPr>
            <p:cNvPr id="659477" name="Line 21"/>
            <p:cNvSpPr>
              <a:spLocks noChangeShapeType="1"/>
            </p:cNvSpPr>
            <p:nvPr/>
          </p:nvSpPr>
          <p:spPr bwMode="auto">
            <a:xfrm>
              <a:off x="1338" y="2408"/>
              <a:ext cx="0" cy="252"/>
            </a:xfrm>
            <a:prstGeom prst="line">
              <a:avLst/>
            </a:prstGeom>
            <a:noFill/>
            <a:ln w="57150">
              <a:solidFill>
                <a:srgbClr val="0C31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grpSp>
      <p:sp>
        <p:nvSpPr>
          <p:cNvPr id="659499" name="Line 43"/>
          <p:cNvSpPr>
            <a:spLocks noChangeShapeType="1"/>
          </p:cNvSpPr>
          <p:nvPr/>
        </p:nvSpPr>
        <p:spPr bwMode="auto">
          <a:xfrm>
            <a:off x="1604963" y="4235450"/>
            <a:ext cx="6103937" cy="0"/>
          </a:xfrm>
          <a:prstGeom prst="line">
            <a:avLst/>
          </a:prstGeom>
          <a:noFill/>
          <a:ln w="57150">
            <a:solidFill>
              <a:srgbClr val="0C31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sp>
        <p:nvSpPr>
          <p:cNvPr id="659500" name="Line 44"/>
          <p:cNvSpPr>
            <a:spLocks noChangeShapeType="1"/>
          </p:cNvSpPr>
          <p:nvPr/>
        </p:nvSpPr>
        <p:spPr bwMode="auto">
          <a:xfrm>
            <a:off x="4656138" y="4235450"/>
            <a:ext cx="0" cy="457200"/>
          </a:xfrm>
          <a:prstGeom prst="line">
            <a:avLst/>
          </a:prstGeom>
          <a:noFill/>
          <a:ln w="57150">
            <a:solidFill>
              <a:srgbClr val="0C31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sp>
        <p:nvSpPr>
          <p:cNvPr id="659501" name="Rectangle 45"/>
          <p:cNvSpPr>
            <a:spLocks noChangeArrowheads="1"/>
          </p:cNvSpPr>
          <p:nvPr/>
        </p:nvSpPr>
        <p:spPr bwMode="auto">
          <a:xfrm>
            <a:off x="4527550" y="4692650"/>
            <a:ext cx="258763" cy="457200"/>
          </a:xfrm>
          <a:prstGeom prst="rect">
            <a:avLst/>
          </a:prstGeom>
          <a:solidFill>
            <a:srgbClr val="0C31FF"/>
          </a:solidFill>
          <a:ln w="9525">
            <a:solidFill>
              <a:srgbClr val="0C31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sp>
        <p:nvSpPr>
          <p:cNvPr id="659502" name="Rectangle 46"/>
          <p:cNvSpPr>
            <a:spLocks noChangeArrowheads="1"/>
          </p:cNvSpPr>
          <p:nvPr/>
        </p:nvSpPr>
        <p:spPr bwMode="auto">
          <a:xfrm>
            <a:off x="4859338" y="4870450"/>
            <a:ext cx="431800" cy="288925"/>
          </a:xfrm>
          <a:prstGeom prst="rect">
            <a:avLst/>
          </a:prstGeom>
          <a:solidFill>
            <a:srgbClr val="0C31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sp>
        <p:nvSpPr>
          <p:cNvPr id="659503" name="Line 47"/>
          <p:cNvSpPr>
            <a:spLocks noChangeShapeType="1"/>
          </p:cNvSpPr>
          <p:nvPr/>
        </p:nvSpPr>
        <p:spPr bwMode="auto">
          <a:xfrm>
            <a:off x="5075238" y="4222750"/>
            <a:ext cx="0" cy="720725"/>
          </a:xfrm>
          <a:prstGeom prst="line">
            <a:avLst/>
          </a:prstGeom>
          <a:noFill/>
          <a:ln w="57150">
            <a:solidFill>
              <a:srgbClr val="0C31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sp>
        <p:nvSpPr>
          <p:cNvPr id="659504" name="Text Box 48"/>
          <p:cNvSpPr txBox="1">
            <a:spLocks noChangeArrowheads="1"/>
          </p:cNvSpPr>
          <p:nvPr/>
        </p:nvSpPr>
        <p:spPr bwMode="auto">
          <a:xfrm>
            <a:off x="395288" y="3646488"/>
            <a:ext cx="1008062"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1800" smtClean="0">
                <a:solidFill>
                  <a:srgbClr val="261748"/>
                </a:solidFill>
              </a:rPr>
              <a:t>Coupler</a:t>
            </a:r>
          </a:p>
        </p:txBody>
      </p:sp>
      <p:sp>
        <p:nvSpPr>
          <p:cNvPr id="659505" name="Text Box 49"/>
          <p:cNvSpPr txBox="1">
            <a:spLocks noChangeArrowheads="1"/>
          </p:cNvSpPr>
          <p:nvPr/>
        </p:nvSpPr>
        <p:spPr bwMode="auto">
          <a:xfrm>
            <a:off x="1762125" y="4294188"/>
            <a:ext cx="2470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800" smtClean="0">
                <a:solidFill>
                  <a:srgbClr val="261748"/>
                </a:solidFill>
              </a:rPr>
              <a:t>Common pumping line</a:t>
            </a:r>
          </a:p>
        </p:txBody>
      </p:sp>
      <p:sp>
        <p:nvSpPr>
          <p:cNvPr id="659506" name="Text Box 50"/>
          <p:cNvSpPr txBox="1">
            <a:spLocks noChangeArrowheads="1"/>
          </p:cNvSpPr>
          <p:nvPr/>
        </p:nvSpPr>
        <p:spPr bwMode="auto">
          <a:xfrm>
            <a:off x="6227763" y="4799013"/>
            <a:ext cx="18605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800" smtClean="0">
                <a:solidFill>
                  <a:srgbClr val="261748"/>
                </a:solidFill>
              </a:rPr>
              <a:t>Ion Getter Pump</a:t>
            </a:r>
          </a:p>
        </p:txBody>
      </p:sp>
      <p:sp>
        <p:nvSpPr>
          <p:cNvPr id="659507" name="Text Box 51"/>
          <p:cNvSpPr txBox="1">
            <a:spLocks noChangeArrowheads="1"/>
          </p:cNvSpPr>
          <p:nvPr/>
        </p:nvSpPr>
        <p:spPr bwMode="auto">
          <a:xfrm>
            <a:off x="1835150" y="4799013"/>
            <a:ext cx="22923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800" dirty="0" smtClean="0">
                <a:solidFill>
                  <a:srgbClr val="261748"/>
                </a:solidFill>
              </a:rPr>
              <a:t>Ti Sublimation Pump</a:t>
            </a:r>
          </a:p>
        </p:txBody>
      </p:sp>
      <p:sp>
        <p:nvSpPr>
          <p:cNvPr id="659508" name="Line 52"/>
          <p:cNvSpPr>
            <a:spLocks noChangeShapeType="1"/>
          </p:cNvSpPr>
          <p:nvPr/>
        </p:nvSpPr>
        <p:spPr bwMode="auto">
          <a:xfrm>
            <a:off x="1330325" y="3862388"/>
            <a:ext cx="360363"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sp>
        <p:nvSpPr>
          <p:cNvPr id="659509" name="Line 53"/>
          <p:cNvSpPr>
            <a:spLocks noChangeShapeType="1"/>
          </p:cNvSpPr>
          <p:nvPr/>
        </p:nvSpPr>
        <p:spPr bwMode="auto">
          <a:xfrm flipV="1">
            <a:off x="4067175" y="5014913"/>
            <a:ext cx="360363"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sp>
        <p:nvSpPr>
          <p:cNvPr id="659510" name="Rectangle 54"/>
          <p:cNvSpPr>
            <a:spLocks noChangeArrowheads="1"/>
          </p:cNvSpPr>
          <p:nvPr/>
        </p:nvSpPr>
        <p:spPr bwMode="auto">
          <a:xfrm>
            <a:off x="7883525" y="2998788"/>
            <a:ext cx="431800" cy="269875"/>
          </a:xfrm>
          <a:prstGeom prst="rect">
            <a:avLst/>
          </a:prstGeom>
          <a:solidFill>
            <a:srgbClr val="0C31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sp>
        <p:nvSpPr>
          <p:cNvPr id="659511" name="Line 55"/>
          <p:cNvSpPr>
            <a:spLocks noChangeShapeType="1"/>
          </p:cNvSpPr>
          <p:nvPr/>
        </p:nvSpPr>
        <p:spPr bwMode="auto">
          <a:xfrm>
            <a:off x="7708900" y="2863850"/>
            <a:ext cx="777875" cy="0"/>
          </a:xfrm>
          <a:prstGeom prst="line">
            <a:avLst/>
          </a:prstGeom>
          <a:noFill/>
          <a:ln w="76200">
            <a:solidFill>
              <a:srgbClr val="0C31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sp>
        <p:nvSpPr>
          <p:cNvPr id="659512" name="Line 56"/>
          <p:cNvSpPr>
            <a:spLocks noChangeShapeType="1"/>
          </p:cNvSpPr>
          <p:nvPr/>
        </p:nvSpPr>
        <p:spPr bwMode="auto">
          <a:xfrm>
            <a:off x="8097838" y="2863850"/>
            <a:ext cx="0" cy="152400"/>
          </a:xfrm>
          <a:prstGeom prst="line">
            <a:avLst/>
          </a:prstGeom>
          <a:noFill/>
          <a:ln w="57150">
            <a:solidFill>
              <a:srgbClr val="0C31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sp>
        <p:nvSpPr>
          <p:cNvPr id="659513" name="Line 57"/>
          <p:cNvSpPr>
            <a:spLocks noChangeShapeType="1"/>
          </p:cNvSpPr>
          <p:nvPr/>
        </p:nvSpPr>
        <p:spPr bwMode="auto">
          <a:xfrm flipH="1">
            <a:off x="5362575" y="5014913"/>
            <a:ext cx="86518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sp>
        <p:nvSpPr>
          <p:cNvPr id="659514" name="Line 58"/>
          <p:cNvSpPr>
            <a:spLocks noChangeShapeType="1"/>
          </p:cNvSpPr>
          <p:nvPr/>
        </p:nvSpPr>
        <p:spPr bwMode="auto">
          <a:xfrm flipV="1">
            <a:off x="8099425" y="3359150"/>
            <a:ext cx="0" cy="15113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sp>
        <p:nvSpPr>
          <p:cNvPr id="659515" name="Text Box 59"/>
          <p:cNvSpPr txBox="1">
            <a:spLocks noChangeArrowheads="1"/>
          </p:cNvSpPr>
          <p:nvPr/>
        </p:nvSpPr>
        <p:spPr bwMode="auto">
          <a:xfrm>
            <a:off x="7383463" y="1790700"/>
            <a:ext cx="1200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800" smtClean="0">
                <a:solidFill>
                  <a:srgbClr val="261748"/>
                </a:solidFill>
              </a:rPr>
              <a:t>Beam line</a:t>
            </a:r>
          </a:p>
        </p:txBody>
      </p:sp>
      <p:sp>
        <p:nvSpPr>
          <p:cNvPr id="659516" name="Line 60"/>
          <p:cNvSpPr>
            <a:spLocks noChangeShapeType="1"/>
          </p:cNvSpPr>
          <p:nvPr/>
        </p:nvSpPr>
        <p:spPr bwMode="auto">
          <a:xfrm>
            <a:off x="8086725" y="2178050"/>
            <a:ext cx="0" cy="609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sp>
        <p:nvSpPr>
          <p:cNvPr id="659518" name="Text Box 62"/>
          <p:cNvSpPr txBox="1">
            <a:spLocks noChangeArrowheads="1"/>
          </p:cNvSpPr>
          <p:nvPr/>
        </p:nvSpPr>
        <p:spPr bwMode="auto">
          <a:xfrm>
            <a:off x="0" y="6165850"/>
            <a:ext cx="549751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r>
              <a:rPr lang="en-US" sz="1400" dirty="0" smtClean="0">
                <a:solidFill>
                  <a:srgbClr val="261748"/>
                </a:solidFill>
              </a:rPr>
              <a:t>  TSP/IGP connected in parallel and IGP used as a vacuum gauge.</a:t>
            </a:r>
          </a:p>
        </p:txBody>
      </p:sp>
      <p:sp>
        <p:nvSpPr>
          <p:cNvPr id="659519" name="Rectangle 63"/>
          <p:cNvSpPr>
            <a:spLocks noChangeArrowheads="1"/>
          </p:cNvSpPr>
          <p:nvPr/>
        </p:nvSpPr>
        <p:spPr bwMode="auto">
          <a:xfrm>
            <a:off x="871538" y="2989263"/>
            <a:ext cx="431800" cy="269875"/>
          </a:xfrm>
          <a:prstGeom prst="rect">
            <a:avLst/>
          </a:prstGeom>
          <a:solidFill>
            <a:srgbClr val="0C31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sp>
        <p:nvSpPr>
          <p:cNvPr id="659520" name="Line 64"/>
          <p:cNvSpPr>
            <a:spLocks noChangeShapeType="1"/>
          </p:cNvSpPr>
          <p:nvPr/>
        </p:nvSpPr>
        <p:spPr bwMode="auto">
          <a:xfrm>
            <a:off x="696913" y="2854325"/>
            <a:ext cx="777875" cy="0"/>
          </a:xfrm>
          <a:prstGeom prst="line">
            <a:avLst/>
          </a:prstGeom>
          <a:noFill/>
          <a:ln w="76200">
            <a:solidFill>
              <a:srgbClr val="0C31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sp>
        <p:nvSpPr>
          <p:cNvPr id="659521" name="Line 65"/>
          <p:cNvSpPr>
            <a:spLocks noChangeShapeType="1"/>
          </p:cNvSpPr>
          <p:nvPr/>
        </p:nvSpPr>
        <p:spPr bwMode="auto">
          <a:xfrm>
            <a:off x="1085850" y="2854325"/>
            <a:ext cx="0" cy="152400"/>
          </a:xfrm>
          <a:prstGeom prst="line">
            <a:avLst/>
          </a:prstGeom>
          <a:noFill/>
          <a:ln w="57150">
            <a:solidFill>
              <a:srgbClr val="0C31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sp>
        <p:nvSpPr>
          <p:cNvPr id="659522" name="Rectangle 66"/>
          <p:cNvSpPr>
            <a:spLocks noChangeArrowheads="1"/>
          </p:cNvSpPr>
          <p:nvPr/>
        </p:nvSpPr>
        <p:spPr bwMode="auto">
          <a:xfrm>
            <a:off x="1093788" y="541338"/>
            <a:ext cx="7283450" cy="4810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72000" bIns="0" anchor="b"/>
          <a:lstStyle/>
          <a:p>
            <a:pPr eaLnBrk="1" hangingPunct="1"/>
            <a:r>
              <a:rPr lang="en-US" sz="2400" b="1" smtClean="0">
                <a:solidFill>
                  <a:srgbClr val="FFFFFF"/>
                </a:solidFill>
              </a:rPr>
              <a:t>Module Vacuum System</a:t>
            </a:r>
          </a:p>
        </p:txBody>
      </p:sp>
      <p:grpSp>
        <p:nvGrpSpPr>
          <p:cNvPr id="659524" name="Group 68"/>
          <p:cNvGrpSpPr>
            <a:grpSpLocks/>
          </p:cNvGrpSpPr>
          <p:nvPr/>
        </p:nvGrpSpPr>
        <p:grpSpPr bwMode="auto">
          <a:xfrm>
            <a:off x="2776538" y="3821113"/>
            <a:ext cx="158750" cy="400050"/>
            <a:chOff x="1256" y="2408"/>
            <a:chExt cx="100" cy="252"/>
          </a:xfrm>
        </p:grpSpPr>
        <p:sp>
          <p:nvSpPr>
            <p:cNvPr id="659525" name="Line 69"/>
            <p:cNvSpPr>
              <a:spLocks noChangeShapeType="1"/>
            </p:cNvSpPr>
            <p:nvPr/>
          </p:nvSpPr>
          <p:spPr bwMode="auto">
            <a:xfrm>
              <a:off x="1256" y="2420"/>
              <a:ext cx="100" cy="0"/>
            </a:xfrm>
            <a:prstGeom prst="line">
              <a:avLst/>
            </a:prstGeom>
            <a:noFill/>
            <a:ln w="57150">
              <a:solidFill>
                <a:srgbClr val="0C31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sp>
          <p:nvSpPr>
            <p:cNvPr id="659526" name="Line 70"/>
            <p:cNvSpPr>
              <a:spLocks noChangeShapeType="1"/>
            </p:cNvSpPr>
            <p:nvPr/>
          </p:nvSpPr>
          <p:spPr bwMode="auto">
            <a:xfrm>
              <a:off x="1338" y="2408"/>
              <a:ext cx="0" cy="252"/>
            </a:xfrm>
            <a:prstGeom prst="line">
              <a:avLst/>
            </a:prstGeom>
            <a:noFill/>
            <a:ln w="57150">
              <a:solidFill>
                <a:srgbClr val="0C31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grpSp>
      <p:grpSp>
        <p:nvGrpSpPr>
          <p:cNvPr id="659527" name="Group 71"/>
          <p:cNvGrpSpPr>
            <a:grpSpLocks/>
          </p:cNvGrpSpPr>
          <p:nvPr/>
        </p:nvGrpSpPr>
        <p:grpSpPr bwMode="auto">
          <a:xfrm>
            <a:off x="3556000" y="3822700"/>
            <a:ext cx="158750" cy="400050"/>
            <a:chOff x="1256" y="2408"/>
            <a:chExt cx="100" cy="252"/>
          </a:xfrm>
        </p:grpSpPr>
        <p:sp>
          <p:nvSpPr>
            <p:cNvPr id="659528" name="Line 72"/>
            <p:cNvSpPr>
              <a:spLocks noChangeShapeType="1"/>
            </p:cNvSpPr>
            <p:nvPr/>
          </p:nvSpPr>
          <p:spPr bwMode="auto">
            <a:xfrm>
              <a:off x="1256" y="2420"/>
              <a:ext cx="100" cy="0"/>
            </a:xfrm>
            <a:prstGeom prst="line">
              <a:avLst/>
            </a:prstGeom>
            <a:noFill/>
            <a:ln w="57150">
              <a:solidFill>
                <a:srgbClr val="0C31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sp>
          <p:nvSpPr>
            <p:cNvPr id="659529" name="Line 73"/>
            <p:cNvSpPr>
              <a:spLocks noChangeShapeType="1"/>
            </p:cNvSpPr>
            <p:nvPr/>
          </p:nvSpPr>
          <p:spPr bwMode="auto">
            <a:xfrm>
              <a:off x="1338" y="2408"/>
              <a:ext cx="0" cy="252"/>
            </a:xfrm>
            <a:prstGeom prst="line">
              <a:avLst/>
            </a:prstGeom>
            <a:noFill/>
            <a:ln w="57150">
              <a:solidFill>
                <a:srgbClr val="0C31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grpSp>
      <p:grpSp>
        <p:nvGrpSpPr>
          <p:cNvPr id="659530" name="Group 74"/>
          <p:cNvGrpSpPr>
            <a:grpSpLocks/>
          </p:cNvGrpSpPr>
          <p:nvPr/>
        </p:nvGrpSpPr>
        <p:grpSpPr bwMode="auto">
          <a:xfrm>
            <a:off x="4333875" y="3822700"/>
            <a:ext cx="158750" cy="400050"/>
            <a:chOff x="1256" y="2408"/>
            <a:chExt cx="100" cy="252"/>
          </a:xfrm>
        </p:grpSpPr>
        <p:sp>
          <p:nvSpPr>
            <p:cNvPr id="659531" name="Line 75"/>
            <p:cNvSpPr>
              <a:spLocks noChangeShapeType="1"/>
            </p:cNvSpPr>
            <p:nvPr/>
          </p:nvSpPr>
          <p:spPr bwMode="auto">
            <a:xfrm>
              <a:off x="1256" y="2420"/>
              <a:ext cx="100" cy="0"/>
            </a:xfrm>
            <a:prstGeom prst="line">
              <a:avLst/>
            </a:prstGeom>
            <a:noFill/>
            <a:ln w="57150">
              <a:solidFill>
                <a:srgbClr val="0C31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sp>
          <p:nvSpPr>
            <p:cNvPr id="659532" name="Line 76"/>
            <p:cNvSpPr>
              <a:spLocks noChangeShapeType="1"/>
            </p:cNvSpPr>
            <p:nvPr/>
          </p:nvSpPr>
          <p:spPr bwMode="auto">
            <a:xfrm>
              <a:off x="1338" y="2408"/>
              <a:ext cx="0" cy="252"/>
            </a:xfrm>
            <a:prstGeom prst="line">
              <a:avLst/>
            </a:prstGeom>
            <a:noFill/>
            <a:ln w="57150">
              <a:solidFill>
                <a:srgbClr val="0C31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grpSp>
      <p:grpSp>
        <p:nvGrpSpPr>
          <p:cNvPr id="659533" name="Group 77"/>
          <p:cNvGrpSpPr>
            <a:grpSpLocks/>
          </p:cNvGrpSpPr>
          <p:nvPr/>
        </p:nvGrpSpPr>
        <p:grpSpPr bwMode="auto">
          <a:xfrm>
            <a:off x="5113338" y="3822700"/>
            <a:ext cx="158750" cy="400050"/>
            <a:chOff x="1256" y="2408"/>
            <a:chExt cx="100" cy="252"/>
          </a:xfrm>
        </p:grpSpPr>
        <p:sp>
          <p:nvSpPr>
            <p:cNvPr id="659534" name="Line 78"/>
            <p:cNvSpPr>
              <a:spLocks noChangeShapeType="1"/>
            </p:cNvSpPr>
            <p:nvPr/>
          </p:nvSpPr>
          <p:spPr bwMode="auto">
            <a:xfrm>
              <a:off x="1256" y="2420"/>
              <a:ext cx="100" cy="0"/>
            </a:xfrm>
            <a:prstGeom prst="line">
              <a:avLst/>
            </a:prstGeom>
            <a:noFill/>
            <a:ln w="57150">
              <a:solidFill>
                <a:srgbClr val="0C31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sp>
          <p:nvSpPr>
            <p:cNvPr id="659535" name="Line 79"/>
            <p:cNvSpPr>
              <a:spLocks noChangeShapeType="1"/>
            </p:cNvSpPr>
            <p:nvPr/>
          </p:nvSpPr>
          <p:spPr bwMode="auto">
            <a:xfrm>
              <a:off x="1338" y="2408"/>
              <a:ext cx="0" cy="252"/>
            </a:xfrm>
            <a:prstGeom prst="line">
              <a:avLst/>
            </a:prstGeom>
            <a:noFill/>
            <a:ln w="57150">
              <a:solidFill>
                <a:srgbClr val="0C31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grpSp>
      <p:grpSp>
        <p:nvGrpSpPr>
          <p:cNvPr id="659536" name="Group 80"/>
          <p:cNvGrpSpPr>
            <a:grpSpLocks/>
          </p:cNvGrpSpPr>
          <p:nvPr/>
        </p:nvGrpSpPr>
        <p:grpSpPr bwMode="auto">
          <a:xfrm>
            <a:off x="5892800" y="3824288"/>
            <a:ext cx="158750" cy="400050"/>
            <a:chOff x="1256" y="2408"/>
            <a:chExt cx="100" cy="252"/>
          </a:xfrm>
        </p:grpSpPr>
        <p:sp>
          <p:nvSpPr>
            <p:cNvPr id="659537" name="Line 81"/>
            <p:cNvSpPr>
              <a:spLocks noChangeShapeType="1"/>
            </p:cNvSpPr>
            <p:nvPr/>
          </p:nvSpPr>
          <p:spPr bwMode="auto">
            <a:xfrm>
              <a:off x="1256" y="2420"/>
              <a:ext cx="100" cy="0"/>
            </a:xfrm>
            <a:prstGeom prst="line">
              <a:avLst/>
            </a:prstGeom>
            <a:noFill/>
            <a:ln w="57150">
              <a:solidFill>
                <a:srgbClr val="0C31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sp>
          <p:nvSpPr>
            <p:cNvPr id="659538" name="Line 82"/>
            <p:cNvSpPr>
              <a:spLocks noChangeShapeType="1"/>
            </p:cNvSpPr>
            <p:nvPr/>
          </p:nvSpPr>
          <p:spPr bwMode="auto">
            <a:xfrm>
              <a:off x="1338" y="2408"/>
              <a:ext cx="0" cy="252"/>
            </a:xfrm>
            <a:prstGeom prst="line">
              <a:avLst/>
            </a:prstGeom>
            <a:noFill/>
            <a:ln w="57150">
              <a:solidFill>
                <a:srgbClr val="0C31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grpSp>
      <p:grpSp>
        <p:nvGrpSpPr>
          <p:cNvPr id="659539" name="Group 83"/>
          <p:cNvGrpSpPr>
            <a:grpSpLocks/>
          </p:cNvGrpSpPr>
          <p:nvPr/>
        </p:nvGrpSpPr>
        <p:grpSpPr bwMode="auto">
          <a:xfrm>
            <a:off x="6672263" y="3822700"/>
            <a:ext cx="158750" cy="400050"/>
            <a:chOff x="1256" y="2408"/>
            <a:chExt cx="100" cy="252"/>
          </a:xfrm>
        </p:grpSpPr>
        <p:sp>
          <p:nvSpPr>
            <p:cNvPr id="659540" name="Line 84"/>
            <p:cNvSpPr>
              <a:spLocks noChangeShapeType="1"/>
            </p:cNvSpPr>
            <p:nvPr/>
          </p:nvSpPr>
          <p:spPr bwMode="auto">
            <a:xfrm>
              <a:off x="1256" y="2420"/>
              <a:ext cx="100" cy="0"/>
            </a:xfrm>
            <a:prstGeom prst="line">
              <a:avLst/>
            </a:prstGeom>
            <a:noFill/>
            <a:ln w="57150">
              <a:solidFill>
                <a:srgbClr val="0C31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sp>
          <p:nvSpPr>
            <p:cNvPr id="659541" name="Line 85"/>
            <p:cNvSpPr>
              <a:spLocks noChangeShapeType="1"/>
            </p:cNvSpPr>
            <p:nvPr/>
          </p:nvSpPr>
          <p:spPr bwMode="auto">
            <a:xfrm>
              <a:off x="1338" y="2408"/>
              <a:ext cx="0" cy="252"/>
            </a:xfrm>
            <a:prstGeom prst="line">
              <a:avLst/>
            </a:prstGeom>
            <a:noFill/>
            <a:ln w="57150">
              <a:solidFill>
                <a:srgbClr val="0C31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grpSp>
      <p:grpSp>
        <p:nvGrpSpPr>
          <p:cNvPr id="659542" name="Group 86"/>
          <p:cNvGrpSpPr>
            <a:grpSpLocks/>
          </p:cNvGrpSpPr>
          <p:nvPr/>
        </p:nvGrpSpPr>
        <p:grpSpPr bwMode="auto">
          <a:xfrm>
            <a:off x="7451725" y="3822700"/>
            <a:ext cx="158750" cy="400050"/>
            <a:chOff x="1256" y="2408"/>
            <a:chExt cx="100" cy="252"/>
          </a:xfrm>
        </p:grpSpPr>
        <p:sp>
          <p:nvSpPr>
            <p:cNvPr id="659543" name="Line 87"/>
            <p:cNvSpPr>
              <a:spLocks noChangeShapeType="1"/>
            </p:cNvSpPr>
            <p:nvPr/>
          </p:nvSpPr>
          <p:spPr bwMode="auto">
            <a:xfrm>
              <a:off x="1256" y="2420"/>
              <a:ext cx="100" cy="0"/>
            </a:xfrm>
            <a:prstGeom prst="line">
              <a:avLst/>
            </a:prstGeom>
            <a:noFill/>
            <a:ln w="57150">
              <a:solidFill>
                <a:srgbClr val="0C31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sp>
          <p:nvSpPr>
            <p:cNvPr id="659544" name="Line 88"/>
            <p:cNvSpPr>
              <a:spLocks noChangeShapeType="1"/>
            </p:cNvSpPr>
            <p:nvPr/>
          </p:nvSpPr>
          <p:spPr bwMode="auto">
            <a:xfrm>
              <a:off x="1338" y="2408"/>
              <a:ext cx="0" cy="252"/>
            </a:xfrm>
            <a:prstGeom prst="line">
              <a:avLst/>
            </a:prstGeom>
            <a:noFill/>
            <a:ln w="57150">
              <a:solidFill>
                <a:srgbClr val="0C31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grpSp>
      <p:sp>
        <p:nvSpPr>
          <p:cNvPr id="68" name="Text Box 62"/>
          <p:cNvSpPr txBox="1">
            <a:spLocks noChangeArrowheads="1"/>
          </p:cNvSpPr>
          <p:nvPr/>
        </p:nvSpPr>
        <p:spPr bwMode="auto">
          <a:xfrm>
            <a:off x="157956" y="1060449"/>
            <a:ext cx="5497513"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r>
              <a:rPr lang="en-US" sz="1800" dirty="0" smtClean="0">
                <a:solidFill>
                  <a:srgbClr val="261748"/>
                </a:solidFill>
              </a:rPr>
              <a:t>Three vacuum systems:</a:t>
            </a:r>
            <a:br>
              <a:rPr lang="en-US" sz="1800" dirty="0" smtClean="0">
                <a:solidFill>
                  <a:srgbClr val="261748"/>
                </a:solidFill>
              </a:rPr>
            </a:br>
            <a:r>
              <a:rPr lang="en-US" sz="1800" dirty="0" smtClean="0">
                <a:solidFill>
                  <a:srgbClr val="261748"/>
                </a:solidFill>
              </a:rPr>
              <a:t>	- </a:t>
            </a:r>
            <a:r>
              <a:rPr lang="en-US" sz="1800" dirty="0" smtClean="0">
                <a:solidFill>
                  <a:schemeClr val="accent6"/>
                </a:solidFill>
              </a:rPr>
              <a:t>Beam</a:t>
            </a:r>
            <a:r>
              <a:rPr lang="en-US" sz="1800" dirty="0" smtClean="0">
                <a:solidFill>
                  <a:srgbClr val="261748"/>
                </a:solidFill>
              </a:rPr>
              <a:t> vacuum</a:t>
            </a:r>
            <a:br>
              <a:rPr lang="en-US" sz="1800" dirty="0" smtClean="0">
                <a:solidFill>
                  <a:srgbClr val="261748"/>
                </a:solidFill>
              </a:rPr>
            </a:br>
            <a:r>
              <a:rPr lang="en-US" sz="1800" dirty="0" smtClean="0">
                <a:solidFill>
                  <a:srgbClr val="261748"/>
                </a:solidFill>
              </a:rPr>
              <a:t>	- </a:t>
            </a:r>
            <a:r>
              <a:rPr lang="en-US" sz="1800" dirty="0" smtClean="0">
                <a:solidFill>
                  <a:schemeClr val="accent6"/>
                </a:solidFill>
              </a:rPr>
              <a:t>Coupler</a:t>
            </a:r>
            <a:r>
              <a:rPr lang="en-US" sz="1800" dirty="0" smtClean="0">
                <a:solidFill>
                  <a:srgbClr val="261748"/>
                </a:solidFill>
              </a:rPr>
              <a:t> vacuum</a:t>
            </a:r>
            <a:br>
              <a:rPr lang="en-US" sz="1800" dirty="0" smtClean="0">
                <a:solidFill>
                  <a:srgbClr val="261748"/>
                </a:solidFill>
              </a:rPr>
            </a:br>
            <a:r>
              <a:rPr lang="en-US" sz="1800" dirty="0" smtClean="0">
                <a:solidFill>
                  <a:srgbClr val="261748"/>
                </a:solidFill>
              </a:rPr>
              <a:t>	- </a:t>
            </a:r>
            <a:r>
              <a:rPr lang="en-US" sz="1800" dirty="0" smtClean="0">
                <a:solidFill>
                  <a:schemeClr val="accent6"/>
                </a:solidFill>
              </a:rPr>
              <a:t>Isolation</a:t>
            </a:r>
            <a:r>
              <a:rPr lang="en-US" sz="1800" dirty="0" smtClean="0">
                <a:solidFill>
                  <a:srgbClr val="261748"/>
                </a:solidFill>
              </a:rPr>
              <a:t> vacuum of vessel </a:t>
            </a:r>
          </a:p>
        </p:txBody>
      </p:sp>
    </p:spTree>
    <p:extLst>
      <p:ext uri="{BB962C8B-B14F-4D97-AF65-F5344CB8AC3E}">
        <p14:creationId xmlns:p14="http://schemas.microsoft.com/office/powerpoint/2010/main" val="3130026112"/>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1"/>
          <p:cNvSpPr>
            <a:spLocks noGrp="1"/>
          </p:cNvSpPr>
          <p:nvPr>
            <p:ph type="sldNum" sz="quarter" idx="10"/>
          </p:nvPr>
        </p:nvSpPr>
        <p:spPr/>
        <p:txBody>
          <a:bodyPr/>
          <a:lstStyle/>
          <a:p>
            <a:fld id="{FA17D380-D405-4E3F-AE4D-3DDCDB4AA347}" type="slidenum">
              <a:rPr lang="en-GB">
                <a:solidFill>
                  <a:srgbClr val="FFFFFF"/>
                </a:solidFill>
              </a:rPr>
              <a:pPr/>
              <a:t>78</a:t>
            </a:fld>
            <a:endParaRPr lang="en-GB">
              <a:solidFill>
                <a:srgbClr val="FFFFFF"/>
              </a:solidFill>
            </a:endParaRPr>
          </a:p>
        </p:txBody>
      </p:sp>
      <p:sp>
        <p:nvSpPr>
          <p:cNvPr id="8" name="Fußzeilenplatzhalter 2"/>
          <p:cNvSpPr>
            <a:spLocks noGrp="1"/>
          </p:cNvSpPr>
          <p:nvPr>
            <p:ph type="ftr" sz="quarter" idx="11"/>
          </p:nvPr>
        </p:nvSpPr>
        <p:spPr/>
        <p:txBody>
          <a:bodyPr/>
          <a:lstStyle/>
          <a:p>
            <a:r>
              <a:rPr lang="en-GB"/>
              <a:t>Denis Kostin, MHF-SL, DESY.                                                                </a:t>
            </a:r>
            <a:r>
              <a:rPr lang="en-US"/>
              <a:t>November, 2011</a:t>
            </a:r>
            <a:endParaRPr lang="en-GB"/>
          </a:p>
        </p:txBody>
      </p:sp>
      <p:sp>
        <p:nvSpPr>
          <p:cNvPr id="660482" name="AutoShape 2"/>
          <p:cNvSpPr>
            <a:spLocks noChangeArrowheads="1"/>
          </p:cNvSpPr>
          <p:nvPr/>
        </p:nvSpPr>
        <p:spPr bwMode="auto">
          <a:xfrm>
            <a:off x="5465763" y="1249363"/>
            <a:ext cx="3049587" cy="4968875"/>
          </a:xfrm>
          <a:prstGeom prst="rightArrow">
            <a:avLst>
              <a:gd name="adj1" fmla="val 84611"/>
              <a:gd name="adj2" fmla="val 40569"/>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spcAft>
                <a:spcPct val="20000"/>
              </a:spcAft>
            </a:pPr>
            <a:r>
              <a:rPr lang="en-US" sz="1400" dirty="0" smtClean="0">
                <a:solidFill>
                  <a:srgbClr val="FFFFFF"/>
                </a:solidFill>
              </a:rPr>
              <a:t>3 times e- (charged particles)</a:t>
            </a:r>
          </a:p>
          <a:p>
            <a:pPr>
              <a:spcAft>
                <a:spcPct val="20000"/>
              </a:spcAft>
            </a:pPr>
            <a:r>
              <a:rPr lang="en-US" sz="1400" dirty="0" smtClean="0">
                <a:solidFill>
                  <a:srgbClr val="FFFFFF"/>
                </a:solidFill>
              </a:rPr>
              <a:t>light in coupler vacuum</a:t>
            </a:r>
          </a:p>
          <a:p>
            <a:pPr>
              <a:spcAft>
                <a:spcPct val="20000"/>
              </a:spcAft>
            </a:pPr>
            <a:r>
              <a:rPr lang="en-US" sz="1400" dirty="0" smtClean="0">
                <a:solidFill>
                  <a:srgbClr val="FFFFFF"/>
                </a:solidFill>
              </a:rPr>
              <a:t>light in wave guide (air side)</a:t>
            </a:r>
          </a:p>
          <a:p>
            <a:pPr>
              <a:spcAft>
                <a:spcPct val="20000"/>
              </a:spcAft>
            </a:pPr>
            <a:r>
              <a:rPr lang="en-US" sz="1400" dirty="0" smtClean="0">
                <a:solidFill>
                  <a:srgbClr val="FFFFFF"/>
                </a:solidFill>
              </a:rPr>
              <a:t>temperature cold ceramic</a:t>
            </a:r>
          </a:p>
          <a:p>
            <a:pPr>
              <a:spcAft>
                <a:spcPct val="20000"/>
              </a:spcAft>
            </a:pPr>
            <a:r>
              <a:rPr lang="en-US" sz="1400" dirty="0" smtClean="0">
                <a:solidFill>
                  <a:srgbClr val="FFFFFF"/>
                </a:solidFill>
              </a:rPr>
              <a:t>temperature warm ceramic</a:t>
            </a:r>
          </a:p>
          <a:p>
            <a:pPr>
              <a:spcAft>
                <a:spcPct val="20000"/>
              </a:spcAft>
            </a:pPr>
            <a:r>
              <a:rPr lang="en-US" sz="1400" dirty="0" smtClean="0">
                <a:solidFill>
                  <a:srgbClr val="FFFFFF"/>
                </a:solidFill>
              </a:rPr>
              <a:t>vacuum coupler</a:t>
            </a:r>
          </a:p>
          <a:p>
            <a:pPr>
              <a:spcAft>
                <a:spcPct val="20000"/>
              </a:spcAft>
            </a:pPr>
            <a:r>
              <a:rPr lang="en-US" sz="1400" dirty="0" smtClean="0">
                <a:solidFill>
                  <a:srgbClr val="FFFFFF"/>
                </a:solidFill>
              </a:rPr>
              <a:t>vacuum cavity</a:t>
            </a:r>
          </a:p>
          <a:p>
            <a:pPr>
              <a:spcAft>
                <a:spcPct val="20000"/>
              </a:spcAft>
            </a:pPr>
            <a:r>
              <a:rPr lang="en-US" sz="1400" dirty="0" smtClean="0">
                <a:solidFill>
                  <a:srgbClr val="FFFFFF"/>
                </a:solidFill>
              </a:rPr>
              <a:t>bias voltage</a:t>
            </a:r>
          </a:p>
          <a:p>
            <a:pPr>
              <a:spcAft>
                <a:spcPct val="20000"/>
              </a:spcAft>
            </a:pPr>
            <a:r>
              <a:rPr lang="en-US" sz="1400" dirty="0" smtClean="0">
                <a:solidFill>
                  <a:srgbClr val="FFFFFF"/>
                </a:solidFill>
              </a:rPr>
              <a:t>cryogenic OK</a:t>
            </a:r>
            <a:endParaRPr lang="de-DE" sz="1400" dirty="0" smtClean="0">
              <a:solidFill>
                <a:srgbClr val="FFFFFF"/>
              </a:solidFill>
            </a:endParaRPr>
          </a:p>
        </p:txBody>
      </p:sp>
      <p:sp>
        <p:nvSpPr>
          <p:cNvPr id="660483" name="Text Box 3"/>
          <p:cNvSpPr txBox="1">
            <a:spLocks noChangeArrowheads="1"/>
          </p:cNvSpPr>
          <p:nvPr/>
        </p:nvSpPr>
        <p:spPr bwMode="auto">
          <a:xfrm rot="5400000">
            <a:off x="7191375" y="3551238"/>
            <a:ext cx="3240088" cy="392112"/>
          </a:xfrm>
          <a:prstGeom prst="rect">
            <a:avLst/>
          </a:prstGeom>
          <a:noFill/>
          <a:ln w="25400">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1800" dirty="0" smtClean="0">
                <a:solidFill>
                  <a:srgbClr val="FD930A"/>
                </a:solidFill>
              </a:rPr>
              <a:t>low level RF gate on klystron</a:t>
            </a:r>
          </a:p>
        </p:txBody>
      </p:sp>
      <p:sp>
        <p:nvSpPr>
          <p:cNvPr id="660485" name="Rectangle 5"/>
          <p:cNvSpPr>
            <a:spLocks noChangeArrowheads="1"/>
          </p:cNvSpPr>
          <p:nvPr/>
        </p:nvSpPr>
        <p:spPr bwMode="auto">
          <a:xfrm>
            <a:off x="4859338" y="5929313"/>
            <a:ext cx="230505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1200" smtClean="0">
                <a:solidFill>
                  <a:srgbClr val="261748"/>
                </a:solidFill>
              </a:rPr>
              <a:t>all thresholds are hardware set</a:t>
            </a:r>
          </a:p>
        </p:txBody>
      </p:sp>
      <p:pic>
        <p:nvPicPr>
          <p:cNvPr id="660486" name="Picture 6" descr="ttf3_coup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275" y="1658938"/>
            <a:ext cx="5184775" cy="4151312"/>
          </a:xfrm>
          <a:prstGeom prst="rect">
            <a:avLst/>
          </a:prstGeom>
          <a:noFill/>
          <a:ln w="25400">
            <a:solidFill>
              <a:srgbClr val="FF6600"/>
            </a:solidFill>
            <a:miter lim="800000"/>
            <a:headEnd/>
            <a:tailEnd/>
          </a:ln>
          <a:extLst>
            <a:ext uri="{909E8E84-426E-40DD-AFC4-6F175D3DCCD1}">
              <a14:hiddenFill xmlns:a14="http://schemas.microsoft.com/office/drawing/2010/main">
                <a:solidFill>
                  <a:srgbClr val="FFFFFF"/>
                </a:solidFill>
              </a14:hiddenFill>
            </a:ext>
          </a:extLst>
        </p:spPr>
      </p:pic>
      <p:sp>
        <p:nvSpPr>
          <p:cNvPr id="660487" name="Rectangle 7"/>
          <p:cNvSpPr>
            <a:spLocks noChangeArrowheads="1"/>
          </p:cNvSpPr>
          <p:nvPr/>
        </p:nvSpPr>
        <p:spPr bwMode="auto">
          <a:xfrm>
            <a:off x="1093788" y="541338"/>
            <a:ext cx="7283450" cy="4810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72000" bIns="0" anchor="b"/>
          <a:lstStyle/>
          <a:p>
            <a:pPr eaLnBrk="1" hangingPunct="1"/>
            <a:r>
              <a:rPr lang="en-US" sz="2400" b="1" smtClean="0">
                <a:solidFill>
                  <a:srgbClr val="FFFFFF"/>
                </a:solidFill>
              </a:rPr>
              <a:t>Coupler Technical Interlock</a:t>
            </a:r>
          </a:p>
        </p:txBody>
      </p:sp>
    </p:spTree>
    <p:extLst>
      <p:ext uri="{BB962C8B-B14F-4D97-AF65-F5344CB8AC3E}">
        <p14:creationId xmlns:p14="http://schemas.microsoft.com/office/powerpoint/2010/main" val="3869524384"/>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liennummernplatzhalter 3"/>
          <p:cNvSpPr>
            <a:spLocks noGrp="1"/>
          </p:cNvSpPr>
          <p:nvPr>
            <p:ph type="sldNum" sz="quarter" idx="10"/>
          </p:nvPr>
        </p:nvSpPr>
        <p:spPr/>
        <p:txBody>
          <a:bodyPr/>
          <a:lstStyle/>
          <a:p>
            <a:fld id="{3C3475C5-97FE-4E75-A3A8-2BCCA2C5966F}" type="slidenum">
              <a:rPr lang="en-GB">
                <a:solidFill>
                  <a:srgbClr val="FFFFFF"/>
                </a:solidFill>
              </a:rPr>
              <a:pPr/>
              <a:t>79</a:t>
            </a:fld>
            <a:endParaRPr lang="en-GB">
              <a:solidFill>
                <a:srgbClr val="FFFFFF"/>
              </a:solidFill>
            </a:endParaRPr>
          </a:p>
        </p:txBody>
      </p:sp>
      <p:sp>
        <p:nvSpPr>
          <p:cNvPr id="7" name="Fußzeilenplatzhalter 4"/>
          <p:cNvSpPr>
            <a:spLocks noGrp="1"/>
          </p:cNvSpPr>
          <p:nvPr>
            <p:ph type="ftr" sz="quarter" idx="11"/>
          </p:nvPr>
        </p:nvSpPr>
        <p:spPr/>
        <p:txBody>
          <a:bodyPr/>
          <a:lstStyle/>
          <a:p>
            <a:r>
              <a:rPr lang="en-GB"/>
              <a:t>Denis Kostin, MHF-SL, DESY.                                                                </a:t>
            </a:r>
            <a:r>
              <a:rPr lang="en-US"/>
              <a:t>November, 2011</a:t>
            </a:r>
            <a:endParaRPr lang="en-GB"/>
          </a:p>
        </p:txBody>
      </p:sp>
      <p:sp>
        <p:nvSpPr>
          <p:cNvPr id="661507" name="Rectangle 3"/>
          <p:cNvSpPr>
            <a:spLocks noChangeArrowheads="1"/>
          </p:cNvSpPr>
          <p:nvPr/>
        </p:nvSpPr>
        <p:spPr bwMode="auto">
          <a:xfrm>
            <a:off x="0" y="28956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sp>
        <p:nvSpPr>
          <p:cNvPr id="661508" name="Rectangle 4"/>
          <p:cNvSpPr>
            <a:spLocks noChangeArrowheads="1"/>
          </p:cNvSpPr>
          <p:nvPr/>
        </p:nvSpPr>
        <p:spPr bwMode="auto">
          <a:xfrm>
            <a:off x="0" y="29051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graphicFrame>
        <p:nvGraphicFramePr>
          <p:cNvPr id="661509" name="Object 5"/>
          <p:cNvGraphicFramePr>
            <a:graphicFrameLocks noChangeAspect="1"/>
          </p:cNvGraphicFramePr>
          <p:nvPr/>
        </p:nvGraphicFramePr>
        <p:xfrm>
          <a:off x="398463" y="1103313"/>
          <a:ext cx="8134350" cy="5214937"/>
        </p:xfrm>
        <a:graphic>
          <a:graphicData uri="http://schemas.openxmlformats.org/presentationml/2006/ole">
            <mc:AlternateContent xmlns:mc="http://schemas.openxmlformats.org/markup-compatibility/2006">
              <mc:Choice xmlns:v="urn:schemas-microsoft-com:vml" Requires="v">
                <p:oleObj spid="_x0000_s35917" name="Document" r:id="rId3" imgW="6117732" imgH="3924941" progId="Word.Document.8">
                  <p:embed/>
                </p:oleObj>
              </mc:Choice>
              <mc:Fallback>
                <p:oleObj name="Document" r:id="rId3" imgW="6117732" imgH="3924941" progId="Word.Documen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8463" y="1103313"/>
                        <a:ext cx="8134350" cy="5214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61510" name="Rectangle 6"/>
          <p:cNvSpPr>
            <a:spLocks noGrp="1" noChangeArrowheads="1"/>
          </p:cNvSpPr>
          <p:nvPr>
            <p:ph type="title"/>
          </p:nvPr>
        </p:nvSpPr>
        <p:spPr/>
        <p:txBody>
          <a:bodyPr/>
          <a:lstStyle/>
          <a:p>
            <a:r>
              <a:rPr lang="en-US"/>
              <a:t>Module Test Procedure (1)</a:t>
            </a:r>
          </a:p>
        </p:txBody>
      </p:sp>
    </p:spTree>
    <p:extLst>
      <p:ext uri="{BB962C8B-B14F-4D97-AF65-F5344CB8AC3E}">
        <p14:creationId xmlns:p14="http://schemas.microsoft.com/office/powerpoint/2010/main" val="2541505441"/>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liennummernplatzhalter 3"/>
          <p:cNvSpPr>
            <a:spLocks noGrp="1"/>
          </p:cNvSpPr>
          <p:nvPr>
            <p:ph type="sldNum" sz="quarter" idx="10"/>
          </p:nvPr>
        </p:nvSpPr>
        <p:spPr/>
        <p:txBody>
          <a:bodyPr/>
          <a:lstStyle/>
          <a:p>
            <a:fld id="{716F882F-9D90-4D48-B9D5-BEC84EA01991}" type="slidenum">
              <a:rPr lang="en-GB">
                <a:solidFill>
                  <a:srgbClr val="FFFFFF"/>
                </a:solidFill>
              </a:rPr>
              <a:pPr/>
              <a:t>80</a:t>
            </a:fld>
            <a:endParaRPr lang="en-GB">
              <a:solidFill>
                <a:srgbClr val="FFFFFF"/>
              </a:solidFill>
            </a:endParaRPr>
          </a:p>
        </p:txBody>
      </p:sp>
      <p:sp>
        <p:nvSpPr>
          <p:cNvPr id="7" name="Fußzeilenplatzhalter 4"/>
          <p:cNvSpPr>
            <a:spLocks noGrp="1"/>
          </p:cNvSpPr>
          <p:nvPr>
            <p:ph type="ftr" sz="quarter" idx="11"/>
          </p:nvPr>
        </p:nvSpPr>
        <p:spPr/>
        <p:txBody>
          <a:bodyPr/>
          <a:lstStyle/>
          <a:p>
            <a:r>
              <a:rPr lang="en-GB"/>
              <a:t>Denis Kostin, MHF-SL, DESY.                                                                </a:t>
            </a:r>
            <a:r>
              <a:rPr lang="en-US"/>
              <a:t>November, 2011</a:t>
            </a:r>
            <a:endParaRPr lang="en-GB"/>
          </a:p>
        </p:txBody>
      </p:sp>
      <p:sp>
        <p:nvSpPr>
          <p:cNvPr id="662531" name="Rectangle 3"/>
          <p:cNvSpPr>
            <a:spLocks noChangeArrowheads="1"/>
          </p:cNvSpPr>
          <p:nvPr/>
        </p:nvSpPr>
        <p:spPr bwMode="auto">
          <a:xfrm>
            <a:off x="0" y="28956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sp>
        <p:nvSpPr>
          <p:cNvPr id="662532" name="Rectangle 4"/>
          <p:cNvSpPr>
            <a:spLocks noChangeArrowheads="1"/>
          </p:cNvSpPr>
          <p:nvPr/>
        </p:nvSpPr>
        <p:spPr bwMode="auto">
          <a:xfrm>
            <a:off x="0" y="29051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graphicFrame>
        <p:nvGraphicFramePr>
          <p:cNvPr id="662533" name="Object 5"/>
          <p:cNvGraphicFramePr>
            <a:graphicFrameLocks noChangeAspect="1"/>
          </p:cNvGraphicFramePr>
          <p:nvPr/>
        </p:nvGraphicFramePr>
        <p:xfrm>
          <a:off x="449263" y="1635125"/>
          <a:ext cx="6373812" cy="4097338"/>
        </p:xfrm>
        <a:graphic>
          <a:graphicData uri="http://schemas.openxmlformats.org/presentationml/2006/ole">
            <mc:AlternateContent xmlns:mc="http://schemas.openxmlformats.org/markup-compatibility/2006">
              <mc:Choice xmlns:v="urn:schemas-microsoft-com:vml" Requires="v">
                <p:oleObj spid="_x0000_s36941" name="Document" r:id="rId3" imgW="4789902" imgH="3083651" progId="Word.Document.8">
                  <p:embed/>
                </p:oleObj>
              </mc:Choice>
              <mc:Fallback>
                <p:oleObj name="Document" r:id="rId3" imgW="4789902" imgH="3083651" progId="Word.Documen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263" y="1635125"/>
                        <a:ext cx="6373812" cy="4097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62534" name="Rectangle 6"/>
          <p:cNvSpPr>
            <a:spLocks noGrp="1" noChangeArrowheads="1"/>
          </p:cNvSpPr>
          <p:nvPr>
            <p:ph type="title"/>
          </p:nvPr>
        </p:nvSpPr>
        <p:spPr/>
        <p:txBody>
          <a:bodyPr/>
          <a:lstStyle/>
          <a:p>
            <a:r>
              <a:rPr lang="en-US"/>
              <a:t>Module Test Procedure (2)</a:t>
            </a:r>
          </a:p>
        </p:txBody>
      </p:sp>
    </p:spTree>
    <p:extLst>
      <p:ext uri="{BB962C8B-B14F-4D97-AF65-F5344CB8AC3E}">
        <p14:creationId xmlns:p14="http://schemas.microsoft.com/office/powerpoint/2010/main" val="2249871199"/>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liennummernplatzhalter 3"/>
          <p:cNvSpPr>
            <a:spLocks noGrp="1"/>
          </p:cNvSpPr>
          <p:nvPr>
            <p:ph type="sldNum" sz="quarter" idx="10"/>
          </p:nvPr>
        </p:nvSpPr>
        <p:spPr/>
        <p:txBody>
          <a:bodyPr/>
          <a:lstStyle/>
          <a:p>
            <a:fld id="{5B4CFEA4-193E-4A5B-8A4D-13D8651069B5}" type="slidenum">
              <a:rPr lang="en-GB">
                <a:solidFill>
                  <a:srgbClr val="FFFFFF"/>
                </a:solidFill>
              </a:rPr>
              <a:pPr/>
              <a:t>81</a:t>
            </a:fld>
            <a:endParaRPr lang="en-GB">
              <a:solidFill>
                <a:srgbClr val="FFFFFF"/>
              </a:solidFill>
            </a:endParaRPr>
          </a:p>
        </p:txBody>
      </p:sp>
      <p:sp>
        <p:nvSpPr>
          <p:cNvPr id="7" name="Fußzeilenplatzhalter 4"/>
          <p:cNvSpPr>
            <a:spLocks noGrp="1"/>
          </p:cNvSpPr>
          <p:nvPr>
            <p:ph type="ftr" sz="quarter" idx="11"/>
          </p:nvPr>
        </p:nvSpPr>
        <p:spPr/>
        <p:txBody>
          <a:bodyPr/>
          <a:lstStyle/>
          <a:p>
            <a:r>
              <a:rPr lang="en-GB"/>
              <a:t>Denis Kostin, MHF-SL, DESY.                                                                </a:t>
            </a:r>
            <a:r>
              <a:rPr lang="en-US"/>
              <a:t>November, 2011</a:t>
            </a:r>
            <a:endParaRPr lang="en-GB"/>
          </a:p>
        </p:txBody>
      </p:sp>
      <p:sp>
        <p:nvSpPr>
          <p:cNvPr id="663555" name="Rectangle 3"/>
          <p:cNvSpPr>
            <a:spLocks noChangeArrowheads="1"/>
          </p:cNvSpPr>
          <p:nvPr/>
        </p:nvSpPr>
        <p:spPr bwMode="auto">
          <a:xfrm>
            <a:off x="0" y="28956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sp>
        <p:nvSpPr>
          <p:cNvPr id="663556" name="Rectangle 4"/>
          <p:cNvSpPr>
            <a:spLocks noChangeArrowheads="1"/>
          </p:cNvSpPr>
          <p:nvPr/>
        </p:nvSpPr>
        <p:spPr bwMode="auto">
          <a:xfrm>
            <a:off x="0" y="29051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sp>
        <p:nvSpPr>
          <p:cNvPr id="663558" name="Rectangle 6"/>
          <p:cNvSpPr>
            <a:spLocks noGrp="1" noChangeArrowheads="1"/>
          </p:cNvSpPr>
          <p:nvPr>
            <p:ph type="title"/>
          </p:nvPr>
        </p:nvSpPr>
        <p:spPr/>
        <p:txBody>
          <a:bodyPr/>
          <a:lstStyle/>
          <a:p>
            <a:r>
              <a:rPr lang="en-US"/>
              <a:t>Module Test Procedure (3)</a:t>
            </a:r>
          </a:p>
        </p:txBody>
      </p:sp>
      <p:graphicFrame>
        <p:nvGraphicFramePr>
          <p:cNvPr id="663557" name="Object 5"/>
          <p:cNvGraphicFramePr>
            <a:graphicFrameLocks noChangeAspect="1"/>
          </p:cNvGraphicFramePr>
          <p:nvPr>
            <p:extLst>
              <p:ext uri="{D42A27DB-BD31-4B8C-83A1-F6EECF244321}">
                <p14:modId xmlns:p14="http://schemas.microsoft.com/office/powerpoint/2010/main" val="1145636713"/>
              </p:ext>
            </p:extLst>
          </p:nvPr>
        </p:nvGraphicFramePr>
        <p:xfrm>
          <a:off x="430213" y="1322117"/>
          <a:ext cx="8555037" cy="5478463"/>
        </p:xfrm>
        <a:graphic>
          <a:graphicData uri="http://schemas.openxmlformats.org/presentationml/2006/ole">
            <mc:AlternateContent xmlns:mc="http://schemas.openxmlformats.org/markup-compatibility/2006">
              <mc:Choice xmlns:v="urn:schemas-microsoft-com:vml" Requires="v">
                <p:oleObj spid="_x0000_s37966" name="Document" r:id="rId3" imgW="6465731" imgH="4141540" progId="Word.Document.8">
                  <p:embed/>
                </p:oleObj>
              </mc:Choice>
              <mc:Fallback>
                <p:oleObj name="Document" r:id="rId3" imgW="6465731" imgH="4141540" progId="Word.Documen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0213" y="1322117"/>
                        <a:ext cx="8555037" cy="5478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706489216"/>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liennummernplatzhalter 3"/>
          <p:cNvSpPr>
            <a:spLocks noGrp="1"/>
          </p:cNvSpPr>
          <p:nvPr>
            <p:ph type="sldNum" sz="quarter" idx="10"/>
          </p:nvPr>
        </p:nvSpPr>
        <p:spPr/>
        <p:txBody>
          <a:bodyPr/>
          <a:lstStyle/>
          <a:p>
            <a:fld id="{77783041-0598-454D-883D-680BE4651B48}" type="slidenum">
              <a:rPr lang="en-GB">
                <a:solidFill>
                  <a:srgbClr val="FFFFFF"/>
                </a:solidFill>
              </a:rPr>
              <a:pPr/>
              <a:t>82</a:t>
            </a:fld>
            <a:endParaRPr lang="en-GB">
              <a:solidFill>
                <a:srgbClr val="FFFFFF"/>
              </a:solidFill>
            </a:endParaRPr>
          </a:p>
        </p:txBody>
      </p:sp>
      <p:sp>
        <p:nvSpPr>
          <p:cNvPr id="9" name="Fußzeilenplatzhalter 4"/>
          <p:cNvSpPr>
            <a:spLocks noGrp="1"/>
          </p:cNvSpPr>
          <p:nvPr>
            <p:ph type="ftr" sz="quarter" idx="11"/>
          </p:nvPr>
        </p:nvSpPr>
        <p:spPr/>
        <p:txBody>
          <a:bodyPr/>
          <a:lstStyle/>
          <a:p>
            <a:r>
              <a:rPr lang="en-GB"/>
              <a:t>Denis Kostin, MHF-SL, DESY.                                                                </a:t>
            </a:r>
            <a:r>
              <a:rPr lang="en-US"/>
              <a:t>November, 2011</a:t>
            </a:r>
            <a:endParaRPr lang="en-GB"/>
          </a:p>
        </p:txBody>
      </p:sp>
      <p:sp>
        <p:nvSpPr>
          <p:cNvPr id="675842" name="Rectangle 2"/>
          <p:cNvSpPr>
            <a:spLocks noChangeArrowheads="1"/>
          </p:cNvSpPr>
          <p:nvPr/>
        </p:nvSpPr>
        <p:spPr bwMode="auto">
          <a:xfrm>
            <a:off x="0" y="27241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sp>
        <p:nvSpPr>
          <p:cNvPr id="675843" name="Rectangle 3"/>
          <p:cNvSpPr>
            <a:spLocks noChangeArrowheads="1"/>
          </p:cNvSpPr>
          <p:nvPr/>
        </p:nvSpPr>
        <p:spPr bwMode="auto">
          <a:xfrm>
            <a:off x="0" y="27336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sp>
        <p:nvSpPr>
          <p:cNvPr id="675845" name="Rectangle 5"/>
          <p:cNvSpPr>
            <a:spLocks noGrp="1" noChangeArrowheads="1"/>
          </p:cNvSpPr>
          <p:nvPr>
            <p:ph type="title"/>
          </p:nvPr>
        </p:nvSpPr>
        <p:spPr/>
        <p:txBody>
          <a:bodyPr/>
          <a:lstStyle/>
          <a:p>
            <a:r>
              <a:rPr lang="en-US"/>
              <a:t>Module Test Data</a:t>
            </a:r>
          </a:p>
        </p:txBody>
      </p:sp>
      <p:sp>
        <p:nvSpPr>
          <p:cNvPr id="675846" name="Rectangle 6"/>
          <p:cNvSpPr>
            <a:spLocks noChangeArrowheads="1"/>
          </p:cNvSpPr>
          <p:nvPr/>
        </p:nvSpPr>
        <p:spPr bwMode="auto">
          <a:xfrm>
            <a:off x="115888" y="1216025"/>
            <a:ext cx="4792662" cy="4737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folHlink"/>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spAutoFit/>
          </a:bodyPr>
          <a:lstStyle/>
          <a:p>
            <a:pPr marL="342900" indent="-342900" eaLnBrk="1" hangingPunct="1">
              <a:spcBef>
                <a:spcPct val="50000"/>
              </a:spcBef>
              <a:buClr>
                <a:srgbClr val="F8B323"/>
              </a:buClr>
              <a:buFont typeface="Wingdings" pitchFamily="2" charset="2"/>
              <a:buChar char="n"/>
            </a:pPr>
            <a:r>
              <a:rPr lang="en-US" dirty="0" smtClean="0">
                <a:solidFill>
                  <a:srgbClr val="261748"/>
                </a:solidFill>
              </a:rPr>
              <a:t>coupler RF power conditioning	8 couplers</a:t>
            </a:r>
          </a:p>
          <a:p>
            <a:pPr marL="342900" indent="-342900" eaLnBrk="1" hangingPunct="1">
              <a:spcBef>
                <a:spcPct val="50000"/>
              </a:spcBef>
              <a:buClr>
                <a:srgbClr val="F8B323"/>
              </a:buClr>
              <a:buFont typeface="Wingdings" pitchFamily="2" charset="2"/>
              <a:buChar char="n"/>
            </a:pPr>
            <a:r>
              <a:rPr lang="en-US" dirty="0" smtClean="0">
                <a:solidFill>
                  <a:srgbClr val="261748"/>
                </a:solidFill>
              </a:rPr>
              <a:t>coupler sensors data history	8 couplers</a:t>
            </a:r>
          </a:p>
          <a:p>
            <a:pPr marL="342900" indent="-342900" eaLnBrk="1" hangingPunct="1">
              <a:spcBef>
                <a:spcPct val="50000"/>
              </a:spcBef>
              <a:buClr>
                <a:srgbClr val="F8B323"/>
              </a:buClr>
              <a:buFont typeface="Wingdings" pitchFamily="2" charset="2"/>
              <a:buChar char="n"/>
            </a:pPr>
            <a:r>
              <a:rPr lang="en-US" dirty="0" err="1" smtClean="0">
                <a:solidFill>
                  <a:srgbClr val="261748"/>
                </a:solidFill>
              </a:rPr>
              <a:t>k</a:t>
            </a:r>
            <a:r>
              <a:rPr lang="en-US" baseline="-25000" dirty="0" err="1" smtClean="0">
                <a:solidFill>
                  <a:srgbClr val="261748"/>
                </a:solidFill>
              </a:rPr>
              <a:t>t</a:t>
            </a:r>
            <a:r>
              <a:rPr lang="en-US" baseline="-25000" dirty="0" smtClean="0">
                <a:solidFill>
                  <a:srgbClr val="261748"/>
                </a:solidFill>
              </a:rPr>
              <a:t> </a:t>
            </a:r>
            <a:r>
              <a:rPr lang="en-US" dirty="0" smtClean="0">
                <a:solidFill>
                  <a:srgbClr val="261748"/>
                </a:solidFill>
              </a:rPr>
              <a:t>(cavity probe calibration)		8 cavities</a:t>
            </a:r>
          </a:p>
          <a:p>
            <a:pPr marL="342900" indent="-342900" eaLnBrk="1" hangingPunct="1">
              <a:spcBef>
                <a:spcPct val="50000"/>
              </a:spcBef>
              <a:buClr>
                <a:srgbClr val="F8B323"/>
              </a:buClr>
              <a:buFont typeface="Wingdings" pitchFamily="2" charset="2"/>
              <a:buChar char="n"/>
            </a:pPr>
            <a:r>
              <a:rPr lang="en-US" dirty="0" err="1" smtClean="0">
                <a:solidFill>
                  <a:srgbClr val="261748"/>
                </a:solidFill>
              </a:rPr>
              <a:t>Q</a:t>
            </a:r>
            <a:r>
              <a:rPr lang="en-US" baseline="-25000" dirty="0" err="1" smtClean="0">
                <a:solidFill>
                  <a:srgbClr val="261748"/>
                </a:solidFill>
              </a:rPr>
              <a:t>load</a:t>
            </a:r>
            <a:r>
              <a:rPr lang="en-US" baseline="-25000" dirty="0" smtClean="0">
                <a:solidFill>
                  <a:srgbClr val="261748"/>
                </a:solidFill>
              </a:rPr>
              <a:t> </a:t>
            </a:r>
            <a:r>
              <a:rPr lang="en-US" dirty="0" smtClean="0">
                <a:solidFill>
                  <a:srgbClr val="261748"/>
                </a:solidFill>
              </a:rPr>
              <a:t>(at 1.3 GHz)		8 cavities</a:t>
            </a:r>
          </a:p>
          <a:p>
            <a:pPr marL="342900" indent="-342900" eaLnBrk="1" hangingPunct="1">
              <a:spcBef>
                <a:spcPct val="50000"/>
              </a:spcBef>
              <a:buClr>
                <a:srgbClr val="F8B323"/>
              </a:buClr>
              <a:buFont typeface="Wingdings" pitchFamily="2" charset="2"/>
              <a:buChar char="n"/>
            </a:pPr>
            <a:r>
              <a:rPr lang="en-US" dirty="0" err="1" smtClean="0">
                <a:solidFill>
                  <a:srgbClr val="261748"/>
                </a:solidFill>
              </a:rPr>
              <a:t>Q</a:t>
            </a:r>
            <a:r>
              <a:rPr lang="en-US" baseline="-25000" dirty="0" err="1" smtClean="0">
                <a:solidFill>
                  <a:srgbClr val="261748"/>
                </a:solidFill>
              </a:rPr>
              <a:t>ext_probe</a:t>
            </a:r>
            <a:r>
              <a:rPr lang="en-US" dirty="0" smtClean="0">
                <a:solidFill>
                  <a:srgbClr val="261748"/>
                </a:solidFill>
              </a:rPr>
              <a:t>, Q</a:t>
            </a:r>
            <a:r>
              <a:rPr lang="en-US" baseline="-25000" dirty="0" smtClean="0">
                <a:solidFill>
                  <a:srgbClr val="261748"/>
                </a:solidFill>
              </a:rPr>
              <a:t>ext_HOM1/2 </a:t>
            </a:r>
            <a:r>
              <a:rPr lang="en-US" dirty="0" smtClean="0">
                <a:solidFill>
                  <a:srgbClr val="261748"/>
                </a:solidFill>
              </a:rPr>
              <a:t>(at 1.3 GHz)	8 cavities</a:t>
            </a:r>
          </a:p>
          <a:p>
            <a:pPr marL="342900" indent="-342900" eaLnBrk="1" hangingPunct="1">
              <a:spcBef>
                <a:spcPct val="50000"/>
              </a:spcBef>
              <a:buClr>
                <a:srgbClr val="F8B323"/>
              </a:buClr>
              <a:buFont typeface="Wingdings" pitchFamily="2" charset="2"/>
              <a:buChar char="n"/>
            </a:pPr>
            <a:r>
              <a:rPr lang="en-US" dirty="0" smtClean="0">
                <a:solidFill>
                  <a:srgbClr val="261748"/>
                </a:solidFill>
              </a:rPr>
              <a:t>frequency / spectra		8 cavities</a:t>
            </a:r>
          </a:p>
          <a:p>
            <a:pPr marL="342900" indent="-342900" eaLnBrk="1" hangingPunct="1">
              <a:spcBef>
                <a:spcPct val="50000"/>
              </a:spcBef>
              <a:buClr>
                <a:srgbClr val="F8B323"/>
              </a:buClr>
              <a:buFont typeface="Wingdings" pitchFamily="2" charset="2"/>
              <a:buChar char="n"/>
            </a:pPr>
            <a:r>
              <a:rPr lang="en-US" dirty="0" err="1" smtClean="0">
                <a:solidFill>
                  <a:srgbClr val="261748"/>
                </a:solidFill>
              </a:rPr>
              <a:t>E</a:t>
            </a:r>
            <a:r>
              <a:rPr lang="en-US" baseline="-25000" dirty="0" err="1" smtClean="0">
                <a:solidFill>
                  <a:srgbClr val="261748"/>
                </a:solidFill>
              </a:rPr>
              <a:t>acc.X.start</a:t>
            </a:r>
            <a:r>
              <a:rPr lang="en-US" dirty="0" smtClean="0">
                <a:solidFill>
                  <a:srgbClr val="261748"/>
                </a:solidFill>
              </a:rPr>
              <a:t> (single)		8 cavities</a:t>
            </a:r>
          </a:p>
          <a:p>
            <a:pPr marL="342900" indent="-342900" eaLnBrk="1" hangingPunct="1">
              <a:spcBef>
                <a:spcPct val="50000"/>
              </a:spcBef>
              <a:buClr>
                <a:srgbClr val="F8B323"/>
              </a:buClr>
              <a:buFont typeface="Wingdings" pitchFamily="2" charset="2"/>
              <a:buChar char="n"/>
            </a:pPr>
            <a:r>
              <a:rPr lang="en-US" dirty="0" err="1" smtClean="0">
                <a:solidFill>
                  <a:srgbClr val="261748"/>
                </a:solidFill>
              </a:rPr>
              <a:t>E</a:t>
            </a:r>
            <a:r>
              <a:rPr lang="en-US" baseline="-25000" dirty="0" err="1" smtClean="0">
                <a:solidFill>
                  <a:srgbClr val="261748"/>
                </a:solidFill>
              </a:rPr>
              <a:t>acc.max</a:t>
            </a:r>
            <a:r>
              <a:rPr lang="en-US" dirty="0" smtClean="0">
                <a:solidFill>
                  <a:srgbClr val="261748"/>
                </a:solidFill>
              </a:rPr>
              <a:t> (single, no </a:t>
            </a:r>
            <a:r>
              <a:rPr lang="en-US" dirty="0" err="1" smtClean="0">
                <a:solidFill>
                  <a:srgbClr val="261748"/>
                </a:solidFill>
              </a:rPr>
              <a:t>Q</a:t>
            </a:r>
            <a:r>
              <a:rPr lang="en-US" baseline="-25000" dirty="0" err="1" smtClean="0">
                <a:solidFill>
                  <a:srgbClr val="261748"/>
                </a:solidFill>
              </a:rPr>
              <a:t>o</a:t>
            </a:r>
            <a:r>
              <a:rPr lang="en-US" dirty="0" smtClean="0">
                <a:solidFill>
                  <a:srgbClr val="261748"/>
                </a:solidFill>
              </a:rPr>
              <a:t>)		8 cavities</a:t>
            </a:r>
          </a:p>
          <a:p>
            <a:pPr marL="342900" indent="-342900" eaLnBrk="1" hangingPunct="1">
              <a:spcBef>
                <a:spcPct val="50000"/>
              </a:spcBef>
              <a:buClr>
                <a:srgbClr val="F8B323"/>
              </a:buClr>
              <a:buFont typeface="Wingdings" pitchFamily="2" charset="2"/>
              <a:buChar char="n"/>
            </a:pPr>
            <a:r>
              <a:rPr lang="en-US" dirty="0" smtClean="0">
                <a:solidFill>
                  <a:srgbClr val="261748"/>
                </a:solidFill>
              </a:rPr>
              <a:t>X-rays (</a:t>
            </a:r>
            <a:r>
              <a:rPr lang="en-US" dirty="0" err="1" smtClean="0">
                <a:solidFill>
                  <a:srgbClr val="261748"/>
                </a:solidFill>
              </a:rPr>
              <a:t>E</a:t>
            </a:r>
            <a:r>
              <a:rPr lang="en-US" baseline="-25000" dirty="0" err="1" smtClean="0">
                <a:solidFill>
                  <a:srgbClr val="261748"/>
                </a:solidFill>
              </a:rPr>
              <a:t>acc.max</a:t>
            </a:r>
            <a:r>
              <a:rPr lang="en-US" dirty="0" smtClean="0">
                <a:solidFill>
                  <a:srgbClr val="261748"/>
                </a:solidFill>
              </a:rPr>
              <a:t>)			8 cavities</a:t>
            </a:r>
          </a:p>
          <a:p>
            <a:pPr marL="342900" indent="-342900" eaLnBrk="1" hangingPunct="1">
              <a:spcBef>
                <a:spcPct val="50000"/>
              </a:spcBef>
              <a:buClr>
                <a:srgbClr val="F8B323"/>
              </a:buClr>
              <a:buFont typeface="Wingdings" pitchFamily="2" charset="2"/>
              <a:buChar char="n"/>
            </a:pPr>
            <a:r>
              <a:rPr lang="en-US" dirty="0" err="1" smtClean="0">
                <a:solidFill>
                  <a:srgbClr val="261748"/>
                </a:solidFill>
              </a:rPr>
              <a:t>Q</a:t>
            </a:r>
            <a:r>
              <a:rPr lang="en-US" baseline="-25000" dirty="0" err="1" smtClean="0">
                <a:solidFill>
                  <a:srgbClr val="261748"/>
                </a:solidFill>
              </a:rPr>
              <a:t>o</a:t>
            </a:r>
            <a:r>
              <a:rPr lang="en-US" dirty="0" smtClean="0">
                <a:solidFill>
                  <a:srgbClr val="261748"/>
                </a:solidFill>
              </a:rPr>
              <a:t>(</a:t>
            </a:r>
            <a:r>
              <a:rPr lang="en-US" dirty="0" err="1" smtClean="0">
                <a:solidFill>
                  <a:srgbClr val="261748"/>
                </a:solidFill>
              </a:rPr>
              <a:t>E</a:t>
            </a:r>
            <a:r>
              <a:rPr lang="en-US" baseline="-25000" dirty="0" err="1" smtClean="0">
                <a:solidFill>
                  <a:srgbClr val="261748"/>
                </a:solidFill>
              </a:rPr>
              <a:t>acc</a:t>
            </a:r>
            <a:r>
              <a:rPr lang="en-US" dirty="0" smtClean="0">
                <a:solidFill>
                  <a:srgbClr val="261748"/>
                </a:solidFill>
              </a:rPr>
              <a:t>)			module</a:t>
            </a:r>
          </a:p>
          <a:p>
            <a:pPr marL="342900" indent="-342900" eaLnBrk="1" hangingPunct="1">
              <a:spcBef>
                <a:spcPct val="50000"/>
              </a:spcBef>
              <a:buClr>
                <a:srgbClr val="F8B323"/>
              </a:buClr>
              <a:buFont typeface="Wingdings" pitchFamily="2" charset="2"/>
              <a:buChar char="n"/>
            </a:pPr>
            <a:r>
              <a:rPr lang="en-US" dirty="0" smtClean="0">
                <a:solidFill>
                  <a:srgbClr val="261748"/>
                </a:solidFill>
              </a:rPr>
              <a:t>X-rays(</a:t>
            </a:r>
            <a:r>
              <a:rPr lang="en-US" dirty="0" err="1" smtClean="0">
                <a:solidFill>
                  <a:srgbClr val="261748"/>
                </a:solidFill>
              </a:rPr>
              <a:t>Eacc</a:t>
            </a:r>
            <a:r>
              <a:rPr lang="en-US" dirty="0" smtClean="0">
                <a:solidFill>
                  <a:srgbClr val="261748"/>
                </a:solidFill>
              </a:rPr>
              <a:t>)			module</a:t>
            </a:r>
          </a:p>
          <a:p>
            <a:pPr marL="342900" indent="-342900" eaLnBrk="1" hangingPunct="1">
              <a:spcBef>
                <a:spcPct val="50000"/>
              </a:spcBef>
              <a:buClr>
                <a:srgbClr val="F8B323"/>
              </a:buClr>
              <a:buFont typeface="Wingdings" pitchFamily="2" charset="2"/>
              <a:buChar char="n"/>
            </a:pPr>
            <a:r>
              <a:rPr lang="en-US" dirty="0" smtClean="0">
                <a:solidFill>
                  <a:srgbClr val="261748"/>
                </a:solidFill>
              </a:rPr>
              <a:t>cavity conditioning data		8 cavities</a:t>
            </a:r>
          </a:p>
          <a:p>
            <a:pPr marL="342900" indent="-342900" eaLnBrk="1" hangingPunct="1">
              <a:spcBef>
                <a:spcPct val="50000"/>
              </a:spcBef>
              <a:buClr>
                <a:srgbClr val="F8B323"/>
              </a:buClr>
              <a:buFont typeface="Wingdings" pitchFamily="2" charset="2"/>
              <a:buChar char="n"/>
            </a:pPr>
            <a:r>
              <a:rPr lang="en-US" dirty="0" smtClean="0">
                <a:solidFill>
                  <a:srgbClr val="261748"/>
                </a:solidFill>
              </a:rPr>
              <a:t>HOM couplers </a:t>
            </a:r>
            <a:r>
              <a:rPr lang="en-US" dirty="0" err="1" smtClean="0">
                <a:solidFill>
                  <a:srgbClr val="261748"/>
                </a:solidFill>
              </a:rPr>
              <a:t>Q</a:t>
            </a:r>
            <a:r>
              <a:rPr lang="en-US" baseline="-25000" dirty="0" err="1" smtClean="0">
                <a:solidFill>
                  <a:srgbClr val="261748"/>
                </a:solidFill>
              </a:rPr>
              <a:t>ext</a:t>
            </a:r>
            <a:r>
              <a:rPr lang="en-US" dirty="0" smtClean="0">
                <a:solidFill>
                  <a:srgbClr val="261748"/>
                </a:solidFill>
              </a:rPr>
              <a:t>(</a:t>
            </a:r>
            <a:r>
              <a:rPr lang="en-US" dirty="0" err="1" smtClean="0">
                <a:solidFill>
                  <a:srgbClr val="261748"/>
                </a:solidFill>
              </a:rPr>
              <a:t>Freq_HOM</a:t>
            </a:r>
            <a:r>
              <a:rPr lang="en-US" dirty="0" smtClean="0">
                <a:solidFill>
                  <a:srgbClr val="261748"/>
                </a:solidFill>
              </a:rPr>
              <a:t>)	8 cavities</a:t>
            </a:r>
          </a:p>
        </p:txBody>
      </p:sp>
      <p:sp>
        <p:nvSpPr>
          <p:cNvPr id="675847" name="AutoShape 7"/>
          <p:cNvSpPr>
            <a:spLocks noChangeArrowheads="1"/>
          </p:cNvSpPr>
          <p:nvPr/>
        </p:nvSpPr>
        <p:spPr bwMode="auto">
          <a:xfrm>
            <a:off x="5056188" y="1181100"/>
            <a:ext cx="3836987" cy="2043113"/>
          </a:xfrm>
          <a:prstGeom prst="wedgeRectCallout">
            <a:avLst>
              <a:gd name="adj1" fmla="val -54759"/>
              <a:gd name="adj2" fmla="val -21097"/>
            </a:avLst>
          </a:prstGeom>
          <a:noFill/>
          <a:ln w="28575">
            <a:solidFill>
              <a:schemeClr val="fo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marL="342900" indent="-342900" eaLnBrk="1" hangingPunct="1">
              <a:spcBef>
                <a:spcPct val="20000"/>
              </a:spcBef>
              <a:buClr>
                <a:srgbClr val="261748"/>
              </a:buClr>
              <a:buFont typeface="Wingdings" pitchFamily="2" charset="2"/>
              <a:buChar char="n"/>
            </a:pPr>
            <a:r>
              <a:rPr lang="en-US" sz="1400" smtClean="0">
                <a:solidFill>
                  <a:srgbClr val="261748"/>
                </a:solidFill>
              </a:rPr>
              <a:t>coupler / cavity vacuum pressure</a:t>
            </a:r>
          </a:p>
          <a:p>
            <a:pPr marL="342900" indent="-342900" eaLnBrk="1" hangingPunct="1">
              <a:spcBef>
                <a:spcPct val="20000"/>
              </a:spcBef>
              <a:buClr>
                <a:srgbClr val="261748"/>
              </a:buClr>
              <a:buFont typeface="Wingdings" pitchFamily="2" charset="2"/>
              <a:buChar char="n"/>
            </a:pPr>
            <a:r>
              <a:rPr lang="en-US" sz="1400" smtClean="0">
                <a:solidFill>
                  <a:srgbClr val="261748"/>
                </a:solidFill>
              </a:rPr>
              <a:t>e- probes signal (voltage)</a:t>
            </a:r>
          </a:p>
          <a:p>
            <a:pPr marL="342900" indent="-342900" eaLnBrk="1" hangingPunct="1">
              <a:spcBef>
                <a:spcPct val="20000"/>
              </a:spcBef>
              <a:buClr>
                <a:srgbClr val="261748"/>
              </a:buClr>
              <a:buFont typeface="Wingdings" pitchFamily="2" charset="2"/>
              <a:buChar char="n"/>
            </a:pPr>
            <a:r>
              <a:rPr lang="en-US" sz="1400" smtClean="0">
                <a:solidFill>
                  <a:srgbClr val="261748"/>
                </a:solidFill>
              </a:rPr>
              <a:t>light (PM) signal (voltage) – not for the XFEL / AMTF</a:t>
            </a:r>
          </a:p>
          <a:p>
            <a:pPr marL="342900" indent="-342900" eaLnBrk="1" hangingPunct="1">
              <a:spcBef>
                <a:spcPct val="20000"/>
              </a:spcBef>
              <a:buClr>
                <a:srgbClr val="261748"/>
              </a:buClr>
              <a:buFont typeface="Wingdings" pitchFamily="2" charset="2"/>
              <a:buChar char="n"/>
            </a:pPr>
            <a:r>
              <a:rPr lang="en-US" sz="1400" smtClean="0">
                <a:solidFill>
                  <a:srgbClr val="261748"/>
                </a:solidFill>
              </a:rPr>
              <a:t>spark detector (diode) signal (voltage)</a:t>
            </a:r>
          </a:p>
          <a:p>
            <a:pPr marL="342900" indent="-342900" eaLnBrk="1" hangingPunct="1">
              <a:spcBef>
                <a:spcPct val="20000"/>
              </a:spcBef>
              <a:buClr>
                <a:srgbClr val="261748"/>
              </a:buClr>
              <a:buFont typeface="Wingdings" pitchFamily="2" charset="2"/>
              <a:buChar char="n"/>
            </a:pPr>
            <a:r>
              <a:rPr lang="en-US" sz="1400" smtClean="0">
                <a:solidFill>
                  <a:srgbClr val="261748"/>
                </a:solidFill>
              </a:rPr>
              <a:t>cold ceramics temperature (PT1000) T</a:t>
            </a:r>
            <a:r>
              <a:rPr lang="en-US" sz="1400" baseline="-25000" smtClean="0">
                <a:solidFill>
                  <a:srgbClr val="261748"/>
                </a:solidFill>
              </a:rPr>
              <a:t>70K</a:t>
            </a:r>
          </a:p>
          <a:p>
            <a:pPr marL="342900" indent="-342900" eaLnBrk="1" hangingPunct="1">
              <a:spcBef>
                <a:spcPct val="20000"/>
              </a:spcBef>
              <a:buClr>
                <a:srgbClr val="261748"/>
              </a:buClr>
              <a:buFont typeface="Wingdings" pitchFamily="2" charset="2"/>
              <a:buChar char="n"/>
            </a:pPr>
            <a:r>
              <a:rPr lang="en-US" sz="1400" smtClean="0">
                <a:solidFill>
                  <a:srgbClr val="261748"/>
                </a:solidFill>
              </a:rPr>
              <a:t>warm ceramics temperature (IR/PT1000) T</a:t>
            </a:r>
            <a:r>
              <a:rPr lang="en-US" sz="1400" baseline="-25000" smtClean="0">
                <a:solidFill>
                  <a:srgbClr val="261748"/>
                </a:solidFill>
              </a:rPr>
              <a:t>300K</a:t>
            </a:r>
          </a:p>
        </p:txBody>
      </p:sp>
      <p:sp>
        <p:nvSpPr>
          <p:cNvPr id="675848" name="AutoShape 8"/>
          <p:cNvSpPr>
            <a:spLocks noChangeArrowheads="1"/>
          </p:cNvSpPr>
          <p:nvPr/>
        </p:nvSpPr>
        <p:spPr bwMode="auto">
          <a:xfrm>
            <a:off x="5062538" y="5106988"/>
            <a:ext cx="2635250" cy="1135062"/>
          </a:xfrm>
          <a:prstGeom prst="wedgeRectCallout">
            <a:avLst>
              <a:gd name="adj1" fmla="val -60181"/>
              <a:gd name="adj2" fmla="val -21468"/>
            </a:avLst>
          </a:prstGeom>
          <a:noFill/>
          <a:ln w="28575">
            <a:solidFill>
              <a:schemeClr val="fo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marL="342900" indent="-342900" eaLnBrk="1" hangingPunct="1">
              <a:spcBef>
                <a:spcPct val="20000"/>
              </a:spcBef>
              <a:buClr>
                <a:srgbClr val="261748"/>
              </a:buClr>
              <a:buFont typeface="Wingdings" pitchFamily="2" charset="2"/>
              <a:buChar char="n"/>
            </a:pPr>
            <a:r>
              <a:rPr lang="en-US" sz="1400" smtClean="0">
                <a:solidFill>
                  <a:srgbClr val="261748"/>
                </a:solidFill>
              </a:rPr>
              <a:t>coupler sensors data</a:t>
            </a:r>
          </a:p>
          <a:p>
            <a:pPr marL="342900" indent="-342900" eaLnBrk="1" hangingPunct="1">
              <a:spcBef>
                <a:spcPct val="20000"/>
              </a:spcBef>
              <a:buClr>
                <a:srgbClr val="261748"/>
              </a:buClr>
              <a:buFont typeface="Wingdings" pitchFamily="2" charset="2"/>
              <a:buChar char="n"/>
            </a:pPr>
            <a:r>
              <a:rPr lang="en-US" sz="1400" smtClean="0">
                <a:solidFill>
                  <a:srgbClr val="261748"/>
                </a:solidFill>
              </a:rPr>
              <a:t>RF power / cavity gradient</a:t>
            </a:r>
          </a:p>
          <a:p>
            <a:pPr marL="342900" indent="-342900" eaLnBrk="1" hangingPunct="1">
              <a:spcBef>
                <a:spcPct val="20000"/>
              </a:spcBef>
              <a:buClr>
                <a:srgbClr val="261748"/>
              </a:buClr>
              <a:buFont typeface="Wingdings" pitchFamily="2" charset="2"/>
              <a:buChar char="n"/>
            </a:pPr>
            <a:r>
              <a:rPr lang="en-US" sz="1400" smtClean="0">
                <a:solidFill>
                  <a:srgbClr val="261748"/>
                </a:solidFill>
              </a:rPr>
              <a:t>gamma radiation (X-rays)</a:t>
            </a:r>
          </a:p>
          <a:p>
            <a:pPr marL="342900" indent="-342900" eaLnBrk="1" hangingPunct="1">
              <a:spcBef>
                <a:spcPct val="20000"/>
              </a:spcBef>
              <a:buClr>
                <a:srgbClr val="261748"/>
              </a:buClr>
              <a:buFont typeface="Wingdings" pitchFamily="2" charset="2"/>
              <a:buChar char="n"/>
            </a:pPr>
            <a:r>
              <a:rPr lang="en-US" sz="1400" smtClean="0">
                <a:solidFill>
                  <a:srgbClr val="261748"/>
                </a:solidFill>
              </a:rPr>
              <a:t>LHe level / pressure</a:t>
            </a:r>
          </a:p>
        </p:txBody>
      </p:sp>
    </p:spTree>
    <p:extLst>
      <p:ext uri="{BB962C8B-B14F-4D97-AF65-F5344CB8AC3E}">
        <p14:creationId xmlns:p14="http://schemas.microsoft.com/office/powerpoint/2010/main" val="2017183594"/>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liennummernplatzhalter 3"/>
          <p:cNvSpPr>
            <a:spLocks noGrp="1"/>
          </p:cNvSpPr>
          <p:nvPr>
            <p:ph type="sldNum" sz="quarter" idx="10"/>
          </p:nvPr>
        </p:nvSpPr>
        <p:spPr/>
        <p:txBody>
          <a:bodyPr/>
          <a:lstStyle/>
          <a:p>
            <a:fld id="{C4E43104-CABD-4D70-BA09-9EAE62A83821}" type="slidenum">
              <a:rPr lang="en-GB">
                <a:solidFill>
                  <a:srgbClr val="FFFFFF"/>
                </a:solidFill>
              </a:rPr>
              <a:pPr/>
              <a:t>83</a:t>
            </a:fld>
            <a:endParaRPr lang="en-GB">
              <a:solidFill>
                <a:srgbClr val="FFFFFF"/>
              </a:solidFill>
            </a:endParaRPr>
          </a:p>
        </p:txBody>
      </p:sp>
      <p:sp>
        <p:nvSpPr>
          <p:cNvPr id="9" name="Fußzeilenplatzhalter 4"/>
          <p:cNvSpPr>
            <a:spLocks noGrp="1"/>
          </p:cNvSpPr>
          <p:nvPr>
            <p:ph type="ftr" sz="quarter" idx="11"/>
          </p:nvPr>
        </p:nvSpPr>
        <p:spPr/>
        <p:txBody>
          <a:bodyPr/>
          <a:lstStyle/>
          <a:p>
            <a:r>
              <a:rPr lang="en-GB"/>
              <a:t>Denis Kostin, MHF-SL, DESY.                                                                </a:t>
            </a:r>
            <a:r>
              <a:rPr lang="en-US"/>
              <a:t>November, 2011</a:t>
            </a:r>
            <a:endParaRPr lang="en-GB"/>
          </a:p>
        </p:txBody>
      </p:sp>
      <p:sp>
        <p:nvSpPr>
          <p:cNvPr id="679938" name="Rectangle 2"/>
          <p:cNvSpPr>
            <a:spLocks noChangeArrowheads="1"/>
          </p:cNvSpPr>
          <p:nvPr/>
        </p:nvSpPr>
        <p:spPr bwMode="auto">
          <a:xfrm>
            <a:off x="0" y="27241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sp>
        <p:nvSpPr>
          <p:cNvPr id="679939" name="Rectangle 3"/>
          <p:cNvSpPr>
            <a:spLocks noChangeArrowheads="1"/>
          </p:cNvSpPr>
          <p:nvPr/>
        </p:nvSpPr>
        <p:spPr bwMode="auto">
          <a:xfrm>
            <a:off x="0" y="27336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sp>
        <p:nvSpPr>
          <p:cNvPr id="679940" name="Rectangle 4"/>
          <p:cNvSpPr>
            <a:spLocks noGrp="1" noChangeArrowheads="1"/>
          </p:cNvSpPr>
          <p:nvPr>
            <p:ph type="title"/>
          </p:nvPr>
        </p:nvSpPr>
        <p:spPr/>
        <p:txBody>
          <a:bodyPr/>
          <a:lstStyle/>
          <a:p>
            <a:r>
              <a:rPr lang="en-US"/>
              <a:t>Cryosystem/Cooldown Test</a:t>
            </a:r>
          </a:p>
        </p:txBody>
      </p:sp>
      <p:pic>
        <p:nvPicPr>
          <p:cNvPr id="679945" name="Picture 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30541" y="3098535"/>
            <a:ext cx="4739114" cy="3348000"/>
          </a:xfrm>
          <a:prstGeom prst="rect">
            <a:avLst/>
          </a:prstGeom>
          <a:noFill/>
          <a:extLst>
            <a:ext uri="{909E8E84-426E-40DD-AFC4-6F175D3DCCD1}">
              <a14:hiddenFill xmlns:a14="http://schemas.microsoft.com/office/drawing/2010/main">
                <a:solidFill>
                  <a:srgbClr val="FFFFFF"/>
                </a:solidFill>
              </a14:hiddenFill>
            </a:ext>
          </a:extLst>
        </p:spPr>
      </p:pic>
      <p:sp>
        <p:nvSpPr>
          <p:cNvPr id="679946" name="Rectangle 10"/>
          <p:cNvSpPr>
            <a:spLocks noChangeArrowheads="1"/>
          </p:cNvSpPr>
          <p:nvPr/>
        </p:nvSpPr>
        <p:spPr bwMode="auto">
          <a:xfrm>
            <a:off x="114300" y="1092200"/>
            <a:ext cx="4418013" cy="3170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folHlink"/>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spAutoFit/>
          </a:bodyPr>
          <a:lstStyle/>
          <a:p>
            <a:pPr marL="342900" indent="-342900" eaLnBrk="1" hangingPunct="1">
              <a:spcBef>
                <a:spcPct val="50000"/>
              </a:spcBef>
              <a:buClr>
                <a:srgbClr val="F8B323"/>
              </a:buClr>
              <a:buFont typeface="Wingdings" pitchFamily="2" charset="2"/>
              <a:buChar char="n"/>
            </a:pPr>
            <a:r>
              <a:rPr lang="en-US" dirty="0" smtClean="0">
                <a:solidFill>
                  <a:schemeClr val="accent6"/>
                </a:solidFill>
              </a:rPr>
              <a:t>temperature measurement</a:t>
            </a:r>
            <a:r>
              <a:rPr lang="en-US" dirty="0" smtClean="0">
                <a:solidFill>
                  <a:srgbClr val="261748"/>
                </a:solidFill>
              </a:rPr>
              <a:t>: temperature sensors (cavities/couplers + cryogenics) data are stored.</a:t>
            </a:r>
          </a:p>
          <a:p>
            <a:pPr marL="342900" indent="-342900" eaLnBrk="1" hangingPunct="1">
              <a:spcBef>
                <a:spcPct val="50000"/>
              </a:spcBef>
              <a:buClr>
                <a:srgbClr val="F8B323"/>
              </a:buClr>
              <a:buFont typeface="Wingdings" pitchFamily="2" charset="2"/>
              <a:buChar char="n"/>
            </a:pPr>
            <a:r>
              <a:rPr lang="en-US" dirty="0" smtClean="0">
                <a:solidFill>
                  <a:schemeClr val="accent6"/>
                </a:solidFill>
              </a:rPr>
              <a:t>cavity resonance frequency </a:t>
            </a:r>
            <a:r>
              <a:rPr lang="en-US" dirty="0" smtClean="0">
                <a:solidFill>
                  <a:srgbClr val="261748"/>
                </a:solidFill>
              </a:rPr>
              <a:t>measurement during the </a:t>
            </a:r>
            <a:r>
              <a:rPr lang="en-US" dirty="0" err="1" smtClean="0">
                <a:solidFill>
                  <a:srgbClr val="261748"/>
                </a:solidFill>
              </a:rPr>
              <a:t>cooldown</a:t>
            </a:r>
            <a:r>
              <a:rPr lang="en-US" dirty="0" smtClean="0">
                <a:solidFill>
                  <a:srgbClr val="261748"/>
                </a:solidFill>
              </a:rPr>
              <a:t>.</a:t>
            </a:r>
          </a:p>
          <a:p>
            <a:pPr marL="342900" indent="-342900" eaLnBrk="1" hangingPunct="1">
              <a:spcBef>
                <a:spcPct val="50000"/>
              </a:spcBef>
              <a:buClr>
                <a:srgbClr val="F8B323"/>
              </a:buClr>
              <a:buFont typeface="Wingdings" pitchFamily="2" charset="2"/>
              <a:buChar char="n"/>
            </a:pPr>
            <a:r>
              <a:rPr lang="en-US" b="1" dirty="0" smtClean="0">
                <a:solidFill>
                  <a:schemeClr val="accent6"/>
                </a:solidFill>
              </a:rPr>
              <a:t>cryogenic losses </a:t>
            </a:r>
            <a:r>
              <a:rPr lang="en-US" dirty="0" smtClean="0">
                <a:solidFill>
                  <a:schemeClr val="accent6"/>
                </a:solidFill>
              </a:rPr>
              <a:t>measurement </a:t>
            </a:r>
            <a:r>
              <a:rPr lang="en-US" dirty="0" smtClean="0">
                <a:solidFill>
                  <a:srgbClr val="261748"/>
                </a:solidFill>
              </a:rPr>
              <a:t>based on temperature and </a:t>
            </a:r>
            <a:r>
              <a:rPr lang="en-US" dirty="0" err="1" smtClean="0">
                <a:solidFill>
                  <a:srgbClr val="261748"/>
                </a:solidFill>
              </a:rPr>
              <a:t>LHe</a:t>
            </a:r>
            <a:r>
              <a:rPr lang="en-US" dirty="0" smtClean="0">
                <a:solidFill>
                  <a:srgbClr val="261748"/>
                </a:solidFill>
              </a:rPr>
              <a:t> flow data: 2K, 4K and 70K </a:t>
            </a:r>
            <a:r>
              <a:rPr lang="en-US" dirty="0" smtClean="0">
                <a:solidFill>
                  <a:schemeClr val="accent6"/>
                </a:solidFill>
              </a:rPr>
              <a:t>static</a:t>
            </a:r>
            <a:r>
              <a:rPr lang="en-US" dirty="0" smtClean="0">
                <a:solidFill>
                  <a:srgbClr val="261748"/>
                </a:solidFill>
              </a:rPr>
              <a:t> (infrastructure) and </a:t>
            </a:r>
            <a:r>
              <a:rPr lang="en-US" dirty="0" smtClean="0">
                <a:solidFill>
                  <a:schemeClr val="accent6"/>
                </a:solidFill>
              </a:rPr>
              <a:t>dynamic</a:t>
            </a:r>
            <a:r>
              <a:rPr lang="en-US" dirty="0" smtClean="0">
                <a:solidFill>
                  <a:srgbClr val="261748"/>
                </a:solidFill>
              </a:rPr>
              <a:t> (RF power) losses.</a:t>
            </a:r>
          </a:p>
          <a:p>
            <a:pPr marL="342900" indent="-342900" eaLnBrk="1" hangingPunct="1">
              <a:spcBef>
                <a:spcPct val="50000"/>
              </a:spcBef>
              <a:buClr>
                <a:srgbClr val="F8B323"/>
              </a:buClr>
              <a:buFont typeface="Wingdings" pitchFamily="2" charset="2"/>
              <a:buChar char="n"/>
            </a:pPr>
            <a:r>
              <a:rPr lang="en-US" dirty="0" smtClean="0">
                <a:solidFill>
                  <a:srgbClr val="261748"/>
                </a:solidFill>
              </a:rPr>
              <a:t>Optional: stretch-wire based module dimensional changes measurements.</a:t>
            </a:r>
          </a:p>
        </p:txBody>
      </p:sp>
      <p:sp>
        <p:nvSpPr>
          <p:cNvPr id="679947" name="AutoShape 11"/>
          <p:cNvSpPr>
            <a:spLocks noChangeArrowheads="1"/>
          </p:cNvSpPr>
          <p:nvPr/>
        </p:nvSpPr>
        <p:spPr bwMode="auto">
          <a:xfrm flipV="1">
            <a:off x="4475163" y="2179178"/>
            <a:ext cx="815975" cy="887872"/>
          </a:xfrm>
          <a:custGeom>
            <a:avLst/>
            <a:gdLst>
              <a:gd name="G0" fmla="+- 12566 0 0"/>
              <a:gd name="G1" fmla="+- 18574 0 0"/>
              <a:gd name="G2" fmla="+- 6552 0 0"/>
              <a:gd name="G3" fmla="*/ 12566 1 2"/>
              <a:gd name="G4" fmla="+- G3 10800 0"/>
              <a:gd name="G5" fmla="+- 21600 12566 18574"/>
              <a:gd name="G6" fmla="+- 18574 6552 0"/>
              <a:gd name="G7" fmla="*/ G6 1 2"/>
              <a:gd name="G8" fmla="*/ 18574 2 1"/>
              <a:gd name="G9" fmla="+- G8 0 21600"/>
              <a:gd name="G10" fmla="*/ 21600 G0 G1"/>
              <a:gd name="G11" fmla="*/ 21600 G4 G1"/>
              <a:gd name="G12" fmla="*/ 21600 G5 G1"/>
              <a:gd name="G13" fmla="*/ 21600 G7 G1"/>
              <a:gd name="G14" fmla="*/ 18574 1 2"/>
              <a:gd name="G15" fmla="+- G5 0 G4"/>
              <a:gd name="G16" fmla="+- G0 0 G4"/>
              <a:gd name="G17" fmla="*/ G2 G15 G16"/>
              <a:gd name="T0" fmla="*/ 17083 w 21600"/>
              <a:gd name="T1" fmla="*/ 0 h 21600"/>
              <a:gd name="T2" fmla="*/ 12566 w 21600"/>
              <a:gd name="T3" fmla="*/ 6552 h 21600"/>
              <a:gd name="T4" fmla="*/ 0 w 21600"/>
              <a:gd name="T5" fmla="*/ 19866 h 21600"/>
              <a:gd name="T6" fmla="*/ 9287 w 21600"/>
              <a:gd name="T7" fmla="*/ 21600 h 21600"/>
              <a:gd name="T8" fmla="*/ 18574 w 21600"/>
              <a:gd name="T9" fmla="*/ 14610 h 21600"/>
              <a:gd name="T10" fmla="*/ 21600 w 21600"/>
              <a:gd name="T11" fmla="*/ 6552 h 21600"/>
              <a:gd name="T12" fmla="*/ 17694720 60000 65536"/>
              <a:gd name="T13" fmla="*/ 11796480 60000 65536"/>
              <a:gd name="T14" fmla="*/ 11796480 60000 65536"/>
              <a:gd name="T15" fmla="*/ 5898240 60000 65536"/>
              <a:gd name="T16" fmla="*/ 0 60000 65536"/>
              <a:gd name="T17" fmla="*/ 0 60000 65536"/>
              <a:gd name="T18" fmla="*/ 0 w 21600"/>
              <a:gd name="T19" fmla="*/ G12 h 21600"/>
              <a:gd name="T20" fmla="*/ G1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7083" y="0"/>
                </a:moveTo>
                <a:lnTo>
                  <a:pt x="12566" y="6552"/>
                </a:lnTo>
                <a:lnTo>
                  <a:pt x="15592" y="6552"/>
                </a:lnTo>
                <a:lnTo>
                  <a:pt x="15592" y="18132"/>
                </a:lnTo>
                <a:lnTo>
                  <a:pt x="0" y="18132"/>
                </a:lnTo>
                <a:lnTo>
                  <a:pt x="0" y="21600"/>
                </a:lnTo>
                <a:lnTo>
                  <a:pt x="18574" y="21600"/>
                </a:lnTo>
                <a:lnTo>
                  <a:pt x="18574" y="6552"/>
                </a:lnTo>
                <a:lnTo>
                  <a:pt x="21600" y="6552"/>
                </a:lnTo>
                <a:close/>
              </a:path>
            </a:pathLst>
          </a:custGeom>
          <a:noFill/>
          <a:ln w="28575">
            <a:solidFill>
              <a:schemeClr val="fo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spTree>
    <p:extLst>
      <p:ext uri="{BB962C8B-B14F-4D97-AF65-F5344CB8AC3E}">
        <p14:creationId xmlns:p14="http://schemas.microsoft.com/office/powerpoint/2010/main" val="1711590284"/>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oliennummernplatzhalter 2"/>
          <p:cNvSpPr>
            <a:spLocks noGrp="1"/>
          </p:cNvSpPr>
          <p:nvPr>
            <p:ph type="sldNum" sz="quarter" idx="10"/>
          </p:nvPr>
        </p:nvSpPr>
        <p:spPr/>
        <p:txBody>
          <a:bodyPr/>
          <a:lstStyle/>
          <a:p>
            <a:fld id="{A1E04B7F-B89F-4897-9C5C-E32E61D4C350}" type="slidenum">
              <a:rPr lang="en-GB">
                <a:solidFill>
                  <a:srgbClr val="FFFFFF"/>
                </a:solidFill>
              </a:rPr>
              <a:pPr/>
              <a:t>84</a:t>
            </a:fld>
            <a:endParaRPr lang="en-GB">
              <a:solidFill>
                <a:srgbClr val="FFFFFF"/>
              </a:solidFill>
            </a:endParaRPr>
          </a:p>
        </p:txBody>
      </p:sp>
      <p:sp>
        <p:nvSpPr>
          <p:cNvPr id="12" name="Fußzeilenplatzhalter 3"/>
          <p:cNvSpPr>
            <a:spLocks noGrp="1"/>
          </p:cNvSpPr>
          <p:nvPr>
            <p:ph type="ftr" sz="quarter" idx="11"/>
          </p:nvPr>
        </p:nvSpPr>
        <p:spPr/>
        <p:txBody>
          <a:bodyPr/>
          <a:lstStyle/>
          <a:p>
            <a:r>
              <a:rPr lang="en-GB"/>
              <a:t>Denis Kostin, MHF-SL, DESY.                                                                </a:t>
            </a:r>
            <a:r>
              <a:rPr lang="en-US"/>
              <a:t>November, 2011</a:t>
            </a:r>
            <a:endParaRPr lang="en-GB"/>
          </a:p>
        </p:txBody>
      </p:sp>
      <p:sp>
        <p:nvSpPr>
          <p:cNvPr id="665608" name="Rectangle 8"/>
          <p:cNvSpPr>
            <a:spLocks noGrp="1" noChangeArrowheads="1"/>
          </p:cNvSpPr>
          <p:nvPr>
            <p:ph type="title"/>
          </p:nvPr>
        </p:nvSpPr>
        <p:spPr/>
        <p:txBody>
          <a:bodyPr/>
          <a:lstStyle/>
          <a:p>
            <a:r>
              <a:rPr lang="en-US" dirty="0"/>
              <a:t>RF Couplers Conditioning History/Data (1)</a:t>
            </a:r>
          </a:p>
        </p:txBody>
      </p:sp>
      <p:pic>
        <p:nvPicPr>
          <p:cNvPr id="665609" name="Picture 9" descr="PXFEL1_wcc1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775" y="3894138"/>
            <a:ext cx="4438650" cy="2420937"/>
          </a:xfrm>
          <a:prstGeom prst="rect">
            <a:avLst/>
          </a:prstGeom>
          <a:noFill/>
          <a:extLst>
            <a:ext uri="{909E8E84-426E-40DD-AFC4-6F175D3DCCD1}">
              <a14:hiddenFill xmlns:a14="http://schemas.microsoft.com/office/drawing/2010/main">
                <a:solidFill>
                  <a:srgbClr val="FFFFFF"/>
                </a:solidFill>
              </a14:hiddenFill>
            </a:ext>
          </a:extLst>
        </p:spPr>
      </p:pic>
      <p:pic>
        <p:nvPicPr>
          <p:cNvPr id="665610" name="Picture 10" descr="PXFEL1_wcc1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363" y="1143000"/>
            <a:ext cx="4445000" cy="2755900"/>
          </a:xfrm>
          <a:prstGeom prst="rect">
            <a:avLst/>
          </a:prstGeom>
          <a:noFill/>
          <a:extLst>
            <a:ext uri="{909E8E84-426E-40DD-AFC4-6F175D3DCCD1}">
              <a14:hiddenFill xmlns:a14="http://schemas.microsoft.com/office/drawing/2010/main">
                <a:solidFill>
                  <a:srgbClr val="FFFFFF"/>
                </a:solidFill>
              </a14:hiddenFill>
            </a:ext>
          </a:extLst>
        </p:spPr>
      </p:pic>
      <p:sp>
        <p:nvSpPr>
          <p:cNvPr id="665611" name="AutoShape 11"/>
          <p:cNvSpPr>
            <a:spLocks noChangeArrowheads="1"/>
          </p:cNvSpPr>
          <p:nvPr/>
        </p:nvSpPr>
        <p:spPr bwMode="auto">
          <a:xfrm>
            <a:off x="1390650" y="5187950"/>
            <a:ext cx="887413" cy="206375"/>
          </a:xfrm>
          <a:prstGeom prst="wedgeRectCallout">
            <a:avLst>
              <a:gd name="adj1" fmla="val 77014"/>
              <a:gd name="adj2" fmla="val 36921"/>
            </a:avLst>
          </a:prstGeom>
          <a:solidFill>
            <a:schemeClr val="bg1"/>
          </a:solidFill>
          <a:ln w="19050">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631" tIns="45316" rIns="90631" bIns="45316"/>
          <a:lstStyle/>
          <a:p>
            <a:pPr algn="ctr" defTabSz="906463" eaLnBrk="1" hangingPunct="1">
              <a:lnSpc>
                <a:spcPct val="80000"/>
              </a:lnSpc>
            </a:pPr>
            <a:r>
              <a:rPr lang="de-DE" sz="1000" smtClean="0">
                <a:solidFill>
                  <a:srgbClr val="FF0000"/>
                </a:solidFill>
                <a:latin typeface="Arial Narrow" pitchFamily="34" charset="0"/>
              </a:rPr>
              <a:t>Light IL events</a:t>
            </a:r>
            <a:endParaRPr lang="en-GB" sz="1000" smtClean="0">
              <a:solidFill>
                <a:srgbClr val="FF0000"/>
              </a:solidFill>
              <a:latin typeface="Arial Narrow" pitchFamily="34" charset="0"/>
            </a:endParaRPr>
          </a:p>
        </p:txBody>
      </p:sp>
      <p:sp>
        <p:nvSpPr>
          <p:cNvPr id="665612" name="Text Box 12"/>
          <p:cNvSpPr txBox="1">
            <a:spLocks noChangeArrowheads="1"/>
          </p:cNvSpPr>
          <p:nvPr/>
        </p:nvSpPr>
        <p:spPr bwMode="auto">
          <a:xfrm>
            <a:off x="1370013" y="1076325"/>
            <a:ext cx="2273300" cy="276183"/>
          </a:xfrm>
          <a:prstGeom prst="rect">
            <a:avLst/>
          </a:prstGeom>
          <a:solidFill>
            <a:srgbClr val="FFFF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631" tIns="45316" rIns="90631" bIns="45316">
            <a:spAutoFit/>
          </a:bodyPr>
          <a:lstStyle>
            <a:lvl1pPr defTabSz="906463" eaLnBrk="0" hangingPunct="0">
              <a:spcBef>
                <a:spcPct val="0"/>
              </a:spcBef>
              <a:defRPr sz="2400">
                <a:solidFill>
                  <a:schemeClr val="tx1"/>
                </a:solidFill>
                <a:latin typeface="Arial" charset="0"/>
                <a:ea typeface="ＭＳ Ｐゴシック" charset="-128"/>
              </a:defRPr>
            </a:lvl1pPr>
            <a:lvl2pPr marL="452438" defTabSz="906463" eaLnBrk="0" hangingPunct="0">
              <a:spcBef>
                <a:spcPct val="0"/>
              </a:spcBef>
              <a:defRPr sz="2400">
                <a:solidFill>
                  <a:schemeClr val="tx1"/>
                </a:solidFill>
                <a:latin typeface="Arial" charset="0"/>
                <a:ea typeface="ＭＳ Ｐゴシック" charset="-128"/>
              </a:defRPr>
            </a:lvl2pPr>
            <a:lvl3pPr marL="906463" defTabSz="906463" eaLnBrk="0" hangingPunct="0">
              <a:spcBef>
                <a:spcPct val="0"/>
              </a:spcBef>
              <a:defRPr sz="2400">
                <a:solidFill>
                  <a:schemeClr val="tx1"/>
                </a:solidFill>
                <a:latin typeface="Arial" charset="0"/>
                <a:ea typeface="ＭＳ Ｐゴシック" charset="-128"/>
              </a:defRPr>
            </a:lvl3pPr>
            <a:lvl4pPr marL="1358900" defTabSz="906463" eaLnBrk="0" hangingPunct="0">
              <a:spcBef>
                <a:spcPct val="0"/>
              </a:spcBef>
              <a:defRPr sz="2400">
                <a:solidFill>
                  <a:schemeClr val="tx1"/>
                </a:solidFill>
                <a:latin typeface="Arial" charset="0"/>
                <a:ea typeface="ＭＳ Ｐゴシック" charset="-128"/>
              </a:defRPr>
            </a:lvl4pPr>
            <a:lvl5pPr marL="1812925" defTabSz="906463" eaLnBrk="0" hangingPunct="0">
              <a:spcBef>
                <a:spcPct val="0"/>
              </a:spcBef>
              <a:defRPr sz="2400">
                <a:solidFill>
                  <a:schemeClr val="tx1"/>
                </a:solidFill>
                <a:latin typeface="Arial" charset="0"/>
                <a:ea typeface="ＭＳ Ｐゴシック" charset="-128"/>
              </a:defRPr>
            </a:lvl5pPr>
            <a:lvl6pPr marL="2270125" defTabSz="906463" eaLnBrk="0" fontAlgn="base" hangingPunct="0">
              <a:spcBef>
                <a:spcPct val="0"/>
              </a:spcBef>
              <a:spcAft>
                <a:spcPct val="0"/>
              </a:spcAft>
              <a:defRPr sz="2400">
                <a:solidFill>
                  <a:schemeClr val="tx1"/>
                </a:solidFill>
                <a:latin typeface="Arial" charset="0"/>
                <a:ea typeface="ＭＳ Ｐゴシック" charset="-128"/>
              </a:defRPr>
            </a:lvl6pPr>
            <a:lvl7pPr marL="2727325" defTabSz="906463" eaLnBrk="0" fontAlgn="base" hangingPunct="0">
              <a:spcBef>
                <a:spcPct val="0"/>
              </a:spcBef>
              <a:spcAft>
                <a:spcPct val="0"/>
              </a:spcAft>
              <a:defRPr sz="2400">
                <a:solidFill>
                  <a:schemeClr val="tx1"/>
                </a:solidFill>
                <a:latin typeface="Arial" charset="0"/>
                <a:ea typeface="ＭＳ Ｐゴシック" charset="-128"/>
              </a:defRPr>
            </a:lvl7pPr>
            <a:lvl8pPr marL="3184525" defTabSz="906463" eaLnBrk="0" fontAlgn="base" hangingPunct="0">
              <a:spcBef>
                <a:spcPct val="0"/>
              </a:spcBef>
              <a:spcAft>
                <a:spcPct val="0"/>
              </a:spcAft>
              <a:defRPr sz="2400">
                <a:solidFill>
                  <a:schemeClr val="tx1"/>
                </a:solidFill>
                <a:latin typeface="Arial" charset="0"/>
                <a:ea typeface="ＭＳ Ｐゴシック" charset="-128"/>
              </a:defRPr>
            </a:lvl8pPr>
            <a:lvl9pPr marL="3641725" defTabSz="906463"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de-DE" sz="1200" dirty="0" smtClean="0">
                <a:solidFill>
                  <a:srgbClr val="261748"/>
                </a:solidFill>
              </a:rPr>
              <a:t>20 </a:t>
            </a:r>
            <a:r>
              <a:rPr lang="de-DE" sz="1200" dirty="0" smtClean="0">
                <a:solidFill>
                  <a:srgbClr val="261748"/>
                </a:solidFill>
                <a:sym typeface="Symbol" pitchFamily="18" charset="2"/>
              </a:rPr>
              <a:t>s </a:t>
            </a:r>
            <a:r>
              <a:rPr lang="de-DE" sz="1200" dirty="0" err="1" smtClean="0">
                <a:solidFill>
                  <a:srgbClr val="261748"/>
                </a:solidFill>
                <a:sym typeface="Symbol" pitchFamily="18" charset="2"/>
              </a:rPr>
              <a:t>pulses</a:t>
            </a:r>
            <a:endParaRPr lang="de-DE" sz="1200" dirty="0" smtClean="0">
              <a:solidFill>
                <a:srgbClr val="261748"/>
              </a:solidFill>
              <a:sym typeface="Symbol" pitchFamily="18" charset="2"/>
            </a:endParaRPr>
          </a:p>
        </p:txBody>
      </p:sp>
      <p:pic>
        <p:nvPicPr>
          <p:cNvPr id="665613" name="Picture 13" descr="PXFEL1_wcc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9938" y="3900488"/>
            <a:ext cx="4451350" cy="2424112"/>
          </a:xfrm>
          <a:prstGeom prst="rect">
            <a:avLst/>
          </a:prstGeom>
          <a:noFill/>
          <a:extLst>
            <a:ext uri="{909E8E84-426E-40DD-AFC4-6F175D3DCCD1}">
              <a14:hiddenFill xmlns:a14="http://schemas.microsoft.com/office/drawing/2010/main">
                <a:solidFill>
                  <a:srgbClr val="FFFFFF"/>
                </a:solidFill>
              </a14:hiddenFill>
            </a:ext>
          </a:extLst>
        </p:spPr>
      </p:pic>
      <p:pic>
        <p:nvPicPr>
          <p:cNvPr id="665614" name="Picture 14" descr="PXFEL1_wcc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9938" y="1138238"/>
            <a:ext cx="4459287" cy="2767012"/>
          </a:xfrm>
          <a:prstGeom prst="rect">
            <a:avLst/>
          </a:prstGeom>
          <a:noFill/>
          <a:extLst>
            <a:ext uri="{909E8E84-426E-40DD-AFC4-6F175D3DCCD1}">
              <a14:hiddenFill xmlns:a14="http://schemas.microsoft.com/office/drawing/2010/main">
                <a:solidFill>
                  <a:srgbClr val="FFFFFF"/>
                </a:solidFill>
              </a14:hiddenFill>
            </a:ext>
          </a:extLst>
        </p:spPr>
      </p:pic>
      <p:sp>
        <p:nvSpPr>
          <p:cNvPr id="665615" name="Text Box 15"/>
          <p:cNvSpPr txBox="1">
            <a:spLocks noChangeArrowheads="1"/>
          </p:cNvSpPr>
          <p:nvPr/>
        </p:nvSpPr>
        <p:spPr bwMode="auto">
          <a:xfrm>
            <a:off x="5797550" y="1066800"/>
            <a:ext cx="2343150" cy="276183"/>
          </a:xfrm>
          <a:prstGeom prst="rect">
            <a:avLst/>
          </a:prstGeom>
          <a:solidFill>
            <a:srgbClr val="FFFF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631" tIns="45316" rIns="90631" bIns="45316">
            <a:spAutoFit/>
          </a:bodyPr>
          <a:lstStyle>
            <a:lvl1pPr defTabSz="906463" eaLnBrk="0" hangingPunct="0">
              <a:spcBef>
                <a:spcPct val="0"/>
              </a:spcBef>
              <a:defRPr sz="2400">
                <a:solidFill>
                  <a:schemeClr val="tx1"/>
                </a:solidFill>
                <a:latin typeface="Arial" charset="0"/>
                <a:ea typeface="ＭＳ Ｐゴシック" charset="-128"/>
              </a:defRPr>
            </a:lvl1pPr>
            <a:lvl2pPr marL="452438" defTabSz="906463" eaLnBrk="0" hangingPunct="0">
              <a:spcBef>
                <a:spcPct val="0"/>
              </a:spcBef>
              <a:defRPr sz="2400">
                <a:solidFill>
                  <a:schemeClr val="tx1"/>
                </a:solidFill>
                <a:latin typeface="Arial" charset="0"/>
                <a:ea typeface="ＭＳ Ｐゴシック" charset="-128"/>
              </a:defRPr>
            </a:lvl2pPr>
            <a:lvl3pPr marL="906463" defTabSz="906463" eaLnBrk="0" hangingPunct="0">
              <a:spcBef>
                <a:spcPct val="0"/>
              </a:spcBef>
              <a:defRPr sz="2400">
                <a:solidFill>
                  <a:schemeClr val="tx1"/>
                </a:solidFill>
                <a:latin typeface="Arial" charset="0"/>
                <a:ea typeface="ＭＳ Ｐゴシック" charset="-128"/>
              </a:defRPr>
            </a:lvl3pPr>
            <a:lvl4pPr marL="1358900" defTabSz="906463" eaLnBrk="0" hangingPunct="0">
              <a:spcBef>
                <a:spcPct val="0"/>
              </a:spcBef>
              <a:defRPr sz="2400">
                <a:solidFill>
                  <a:schemeClr val="tx1"/>
                </a:solidFill>
                <a:latin typeface="Arial" charset="0"/>
                <a:ea typeface="ＭＳ Ｐゴシック" charset="-128"/>
              </a:defRPr>
            </a:lvl4pPr>
            <a:lvl5pPr marL="1812925" defTabSz="906463" eaLnBrk="0" hangingPunct="0">
              <a:spcBef>
                <a:spcPct val="0"/>
              </a:spcBef>
              <a:defRPr sz="2400">
                <a:solidFill>
                  <a:schemeClr val="tx1"/>
                </a:solidFill>
                <a:latin typeface="Arial" charset="0"/>
                <a:ea typeface="ＭＳ Ｐゴシック" charset="-128"/>
              </a:defRPr>
            </a:lvl5pPr>
            <a:lvl6pPr marL="2270125" defTabSz="906463" eaLnBrk="0" fontAlgn="base" hangingPunct="0">
              <a:spcBef>
                <a:spcPct val="0"/>
              </a:spcBef>
              <a:spcAft>
                <a:spcPct val="0"/>
              </a:spcAft>
              <a:defRPr sz="2400">
                <a:solidFill>
                  <a:schemeClr val="tx1"/>
                </a:solidFill>
                <a:latin typeface="Arial" charset="0"/>
                <a:ea typeface="ＭＳ Ｐゴシック" charset="-128"/>
              </a:defRPr>
            </a:lvl6pPr>
            <a:lvl7pPr marL="2727325" defTabSz="906463" eaLnBrk="0" fontAlgn="base" hangingPunct="0">
              <a:spcBef>
                <a:spcPct val="0"/>
              </a:spcBef>
              <a:spcAft>
                <a:spcPct val="0"/>
              </a:spcAft>
              <a:defRPr sz="2400">
                <a:solidFill>
                  <a:schemeClr val="tx1"/>
                </a:solidFill>
                <a:latin typeface="Arial" charset="0"/>
                <a:ea typeface="ＭＳ Ｐゴシック" charset="-128"/>
              </a:defRPr>
            </a:lvl7pPr>
            <a:lvl8pPr marL="3184525" defTabSz="906463" eaLnBrk="0" fontAlgn="base" hangingPunct="0">
              <a:spcBef>
                <a:spcPct val="0"/>
              </a:spcBef>
              <a:spcAft>
                <a:spcPct val="0"/>
              </a:spcAft>
              <a:defRPr sz="2400">
                <a:solidFill>
                  <a:schemeClr val="tx1"/>
                </a:solidFill>
                <a:latin typeface="Arial" charset="0"/>
                <a:ea typeface="ＭＳ Ｐゴシック" charset="-128"/>
              </a:defRPr>
            </a:lvl8pPr>
            <a:lvl9pPr marL="3641725" defTabSz="906463"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de-DE" sz="1200" dirty="0" smtClean="0">
                <a:solidFill>
                  <a:srgbClr val="261748"/>
                </a:solidFill>
              </a:rPr>
              <a:t>50,100,200,400,800 </a:t>
            </a:r>
            <a:r>
              <a:rPr lang="de-DE" sz="1200" dirty="0" smtClean="0">
                <a:solidFill>
                  <a:srgbClr val="261748"/>
                </a:solidFill>
                <a:sym typeface="Symbol" pitchFamily="18" charset="2"/>
              </a:rPr>
              <a:t>s </a:t>
            </a:r>
            <a:r>
              <a:rPr lang="de-DE" sz="1200" dirty="0" err="1" smtClean="0">
                <a:solidFill>
                  <a:srgbClr val="261748"/>
                </a:solidFill>
                <a:sym typeface="Symbol" pitchFamily="18" charset="2"/>
              </a:rPr>
              <a:t>pulses</a:t>
            </a:r>
            <a:endParaRPr lang="de-DE" sz="1200" dirty="0" smtClean="0">
              <a:solidFill>
                <a:srgbClr val="261748"/>
              </a:solidFill>
              <a:sym typeface="Symbol" pitchFamily="18" charset="2"/>
            </a:endParaRPr>
          </a:p>
        </p:txBody>
      </p:sp>
      <p:sp>
        <p:nvSpPr>
          <p:cNvPr id="665616" name="AutoShape 16"/>
          <p:cNvSpPr>
            <a:spLocks noChangeArrowheads="1"/>
          </p:cNvSpPr>
          <p:nvPr/>
        </p:nvSpPr>
        <p:spPr bwMode="auto">
          <a:xfrm>
            <a:off x="5588000" y="5256213"/>
            <a:ext cx="901700" cy="204787"/>
          </a:xfrm>
          <a:prstGeom prst="wedgeRectCallout">
            <a:avLst>
              <a:gd name="adj1" fmla="val -18310"/>
              <a:gd name="adj2" fmla="val 99611"/>
            </a:avLst>
          </a:prstGeom>
          <a:solidFill>
            <a:schemeClr val="bg1"/>
          </a:solidFill>
          <a:ln w="19050">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631" tIns="45316" rIns="90631" bIns="45316"/>
          <a:lstStyle/>
          <a:p>
            <a:pPr algn="ctr" defTabSz="906463" eaLnBrk="1" hangingPunct="1">
              <a:lnSpc>
                <a:spcPct val="80000"/>
              </a:lnSpc>
            </a:pPr>
            <a:r>
              <a:rPr lang="de-DE" sz="1000" smtClean="0">
                <a:solidFill>
                  <a:srgbClr val="FF0000"/>
                </a:solidFill>
                <a:latin typeface="Arial Narrow" pitchFamily="34" charset="0"/>
              </a:rPr>
              <a:t>Light IL events</a:t>
            </a:r>
            <a:endParaRPr lang="en-GB" sz="1000" smtClean="0">
              <a:solidFill>
                <a:srgbClr val="FF0000"/>
              </a:solidFill>
              <a:latin typeface="Arial Narrow" pitchFamily="34" charset="0"/>
            </a:endParaRPr>
          </a:p>
        </p:txBody>
      </p:sp>
      <p:sp>
        <p:nvSpPr>
          <p:cNvPr id="2" name="TextBox 1"/>
          <p:cNvSpPr txBox="1"/>
          <p:nvPr/>
        </p:nvSpPr>
        <p:spPr>
          <a:xfrm>
            <a:off x="1469877" y="1668069"/>
            <a:ext cx="565091" cy="369332"/>
          </a:xfrm>
          <a:prstGeom prst="rect">
            <a:avLst/>
          </a:prstGeom>
          <a:solidFill>
            <a:schemeClr val="bg1"/>
          </a:solidFill>
        </p:spPr>
        <p:txBody>
          <a:bodyPr wrap="none" rtlCol="0">
            <a:spAutoFit/>
          </a:bodyPr>
          <a:lstStyle/>
          <a:p>
            <a:r>
              <a:rPr lang="de-DE" sz="1800" dirty="0" err="1" smtClean="0"/>
              <a:t>Vac</a:t>
            </a:r>
            <a:endParaRPr lang="de-DE" dirty="0"/>
          </a:p>
        </p:txBody>
      </p:sp>
      <p:sp>
        <p:nvSpPr>
          <p:cNvPr id="14" name="TextBox 13"/>
          <p:cNvSpPr txBox="1"/>
          <p:nvPr/>
        </p:nvSpPr>
        <p:spPr>
          <a:xfrm>
            <a:off x="903540" y="2845965"/>
            <a:ext cx="607859" cy="369332"/>
          </a:xfrm>
          <a:prstGeom prst="rect">
            <a:avLst/>
          </a:prstGeom>
          <a:solidFill>
            <a:schemeClr val="bg1"/>
          </a:solidFill>
        </p:spPr>
        <p:txBody>
          <a:bodyPr wrap="none" rtlCol="0">
            <a:spAutoFit/>
          </a:bodyPr>
          <a:lstStyle/>
          <a:p>
            <a:r>
              <a:rPr lang="de-DE" sz="1800" dirty="0" err="1" smtClean="0"/>
              <a:t>Pfor</a:t>
            </a:r>
            <a:endParaRPr lang="de-DE" dirty="0"/>
          </a:p>
        </p:txBody>
      </p:sp>
      <p:sp>
        <p:nvSpPr>
          <p:cNvPr id="15" name="TextBox 14"/>
          <p:cNvSpPr txBox="1"/>
          <p:nvPr/>
        </p:nvSpPr>
        <p:spPr>
          <a:xfrm>
            <a:off x="1997377" y="4058044"/>
            <a:ext cx="389850" cy="369332"/>
          </a:xfrm>
          <a:prstGeom prst="rect">
            <a:avLst/>
          </a:prstGeom>
          <a:solidFill>
            <a:schemeClr val="bg1"/>
          </a:solidFill>
        </p:spPr>
        <p:txBody>
          <a:bodyPr wrap="none" rtlCol="0">
            <a:spAutoFit/>
          </a:bodyPr>
          <a:lstStyle/>
          <a:p>
            <a:r>
              <a:rPr lang="de-DE" sz="1800" dirty="0" smtClean="0"/>
              <a:t>e-</a:t>
            </a:r>
            <a:endParaRPr lang="de-DE" dirty="0"/>
          </a:p>
        </p:txBody>
      </p:sp>
      <p:sp>
        <p:nvSpPr>
          <p:cNvPr id="16" name="TextBox 15"/>
          <p:cNvSpPr txBox="1"/>
          <p:nvPr/>
        </p:nvSpPr>
        <p:spPr>
          <a:xfrm>
            <a:off x="708615" y="5291137"/>
            <a:ext cx="607859" cy="369332"/>
          </a:xfrm>
          <a:prstGeom prst="rect">
            <a:avLst/>
          </a:prstGeom>
          <a:solidFill>
            <a:schemeClr val="bg1"/>
          </a:solidFill>
        </p:spPr>
        <p:txBody>
          <a:bodyPr wrap="none" rtlCol="0">
            <a:spAutoFit/>
          </a:bodyPr>
          <a:lstStyle/>
          <a:p>
            <a:r>
              <a:rPr lang="de-DE" sz="1800" dirty="0" smtClean="0"/>
              <a:t>light</a:t>
            </a:r>
            <a:endParaRPr lang="de-DE" dirty="0"/>
          </a:p>
        </p:txBody>
      </p:sp>
    </p:spTree>
    <p:extLst>
      <p:ext uri="{BB962C8B-B14F-4D97-AF65-F5344CB8AC3E}">
        <p14:creationId xmlns:p14="http://schemas.microsoft.com/office/powerpoint/2010/main" val="941340548"/>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oliennummernplatzhalter 2"/>
          <p:cNvSpPr>
            <a:spLocks noGrp="1"/>
          </p:cNvSpPr>
          <p:nvPr>
            <p:ph type="sldNum" sz="quarter" idx="10"/>
          </p:nvPr>
        </p:nvSpPr>
        <p:spPr/>
        <p:txBody>
          <a:bodyPr/>
          <a:lstStyle/>
          <a:p>
            <a:fld id="{0A3507D1-4F79-4C70-A2C5-EE8E907433C4}" type="slidenum">
              <a:rPr lang="en-GB">
                <a:solidFill>
                  <a:srgbClr val="FFFFFF"/>
                </a:solidFill>
              </a:rPr>
              <a:pPr/>
              <a:t>85</a:t>
            </a:fld>
            <a:endParaRPr lang="en-GB">
              <a:solidFill>
                <a:srgbClr val="FFFFFF"/>
              </a:solidFill>
            </a:endParaRPr>
          </a:p>
        </p:txBody>
      </p:sp>
      <p:sp>
        <p:nvSpPr>
          <p:cNvPr id="16" name="Fußzeilenplatzhalter 3"/>
          <p:cNvSpPr>
            <a:spLocks noGrp="1"/>
          </p:cNvSpPr>
          <p:nvPr>
            <p:ph type="ftr" sz="quarter" idx="11"/>
          </p:nvPr>
        </p:nvSpPr>
        <p:spPr/>
        <p:txBody>
          <a:bodyPr/>
          <a:lstStyle/>
          <a:p>
            <a:r>
              <a:rPr lang="en-GB"/>
              <a:t>Denis Kostin, MHF-SL, DESY.                                                                </a:t>
            </a:r>
            <a:r>
              <a:rPr lang="en-US"/>
              <a:t>November, 2011</a:t>
            </a:r>
            <a:endParaRPr lang="en-GB"/>
          </a:p>
        </p:txBody>
      </p:sp>
      <p:sp>
        <p:nvSpPr>
          <p:cNvPr id="676866" name="Rectangle 2"/>
          <p:cNvSpPr>
            <a:spLocks noGrp="1" noChangeArrowheads="1"/>
          </p:cNvSpPr>
          <p:nvPr>
            <p:ph type="title"/>
          </p:nvPr>
        </p:nvSpPr>
        <p:spPr/>
        <p:txBody>
          <a:bodyPr/>
          <a:lstStyle/>
          <a:p>
            <a:r>
              <a:rPr lang="en-US"/>
              <a:t>RF Couplers Conditioning History/Data (2)</a:t>
            </a:r>
          </a:p>
        </p:txBody>
      </p:sp>
      <p:pic>
        <p:nvPicPr>
          <p:cNvPr id="676875" name="Picture 11" descr="PXFEL1_wcc3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475" y="3849688"/>
            <a:ext cx="4430713" cy="2419350"/>
          </a:xfrm>
          <a:prstGeom prst="rect">
            <a:avLst/>
          </a:prstGeom>
          <a:noFill/>
          <a:extLst>
            <a:ext uri="{909E8E84-426E-40DD-AFC4-6F175D3DCCD1}">
              <a14:hiddenFill xmlns:a14="http://schemas.microsoft.com/office/drawing/2010/main">
                <a:solidFill>
                  <a:srgbClr val="FFFFFF"/>
                </a:solidFill>
              </a14:hiddenFill>
            </a:ext>
          </a:extLst>
        </p:spPr>
      </p:pic>
      <p:pic>
        <p:nvPicPr>
          <p:cNvPr id="676876" name="Picture 12" descr="PXFEL1_wcc3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063" y="1119188"/>
            <a:ext cx="4425950" cy="2738437"/>
          </a:xfrm>
          <a:prstGeom prst="rect">
            <a:avLst/>
          </a:prstGeom>
          <a:noFill/>
          <a:extLst>
            <a:ext uri="{909E8E84-426E-40DD-AFC4-6F175D3DCCD1}">
              <a14:hiddenFill xmlns:a14="http://schemas.microsoft.com/office/drawing/2010/main">
                <a:solidFill>
                  <a:srgbClr val="FFFFFF"/>
                </a:solidFill>
              </a14:hiddenFill>
            </a:ext>
          </a:extLst>
        </p:spPr>
      </p:pic>
      <p:sp>
        <p:nvSpPr>
          <p:cNvPr id="676877" name="Text Box 13"/>
          <p:cNvSpPr txBox="1">
            <a:spLocks noChangeArrowheads="1"/>
          </p:cNvSpPr>
          <p:nvPr/>
        </p:nvSpPr>
        <p:spPr bwMode="auto">
          <a:xfrm>
            <a:off x="1403350" y="1062038"/>
            <a:ext cx="2224088" cy="276183"/>
          </a:xfrm>
          <a:prstGeom prst="rect">
            <a:avLst/>
          </a:prstGeom>
          <a:solidFill>
            <a:srgbClr val="FFFF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631" tIns="45316" rIns="90631" bIns="45316">
            <a:spAutoFit/>
          </a:bodyPr>
          <a:lstStyle>
            <a:lvl1pPr defTabSz="906463" eaLnBrk="0" hangingPunct="0">
              <a:spcBef>
                <a:spcPct val="0"/>
              </a:spcBef>
              <a:defRPr sz="2400">
                <a:solidFill>
                  <a:schemeClr val="tx1"/>
                </a:solidFill>
                <a:latin typeface="Arial" charset="0"/>
                <a:ea typeface="ＭＳ Ｐゴシック" charset="-128"/>
              </a:defRPr>
            </a:lvl1pPr>
            <a:lvl2pPr marL="452438" defTabSz="906463" eaLnBrk="0" hangingPunct="0">
              <a:spcBef>
                <a:spcPct val="0"/>
              </a:spcBef>
              <a:defRPr sz="2400">
                <a:solidFill>
                  <a:schemeClr val="tx1"/>
                </a:solidFill>
                <a:latin typeface="Arial" charset="0"/>
                <a:ea typeface="ＭＳ Ｐゴシック" charset="-128"/>
              </a:defRPr>
            </a:lvl2pPr>
            <a:lvl3pPr marL="906463" defTabSz="906463" eaLnBrk="0" hangingPunct="0">
              <a:spcBef>
                <a:spcPct val="0"/>
              </a:spcBef>
              <a:defRPr sz="2400">
                <a:solidFill>
                  <a:schemeClr val="tx1"/>
                </a:solidFill>
                <a:latin typeface="Arial" charset="0"/>
                <a:ea typeface="ＭＳ Ｐゴシック" charset="-128"/>
              </a:defRPr>
            </a:lvl3pPr>
            <a:lvl4pPr marL="1358900" defTabSz="906463" eaLnBrk="0" hangingPunct="0">
              <a:spcBef>
                <a:spcPct val="0"/>
              </a:spcBef>
              <a:defRPr sz="2400">
                <a:solidFill>
                  <a:schemeClr val="tx1"/>
                </a:solidFill>
                <a:latin typeface="Arial" charset="0"/>
                <a:ea typeface="ＭＳ Ｐゴシック" charset="-128"/>
              </a:defRPr>
            </a:lvl4pPr>
            <a:lvl5pPr marL="1812925" defTabSz="906463" eaLnBrk="0" hangingPunct="0">
              <a:spcBef>
                <a:spcPct val="0"/>
              </a:spcBef>
              <a:defRPr sz="2400">
                <a:solidFill>
                  <a:schemeClr val="tx1"/>
                </a:solidFill>
                <a:latin typeface="Arial" charset="0"/>
                <a:ea typeface="ＭＳ Ｐゴシック" charset="-128"/>
              </a:defRPr>
            </a:lvl5pPr>
            <a:lvl6pPr marL="2270125" defTabSz="906463" eaLnBrk="0" fontAlgn="base" hangingPunct="0">
              <a:spcBef>
                <a:spcPct val="0"/>
              </a:spcBef>
              <a:spcAft>
                <a:spcPct val="0"/>
              </a:spcAft>
              <a:defRPr sz="2400">
                <a:solidFill>
                  <a:schemeClr val="tx1"/>
                </a:solidFill>
                <a:latin typeface="Arial" charset="0"/>
                <a:ea typeface="ＭＳ Ｐゴシック" charset="-128"/>
              </a:defRPr>
            </a:lvl6pPr>
            <a:lvl7pPr marL="2727325" defTabSz="906463" eaLnBrk="0" fontAlgn="base" hangingPunct="0">
              <a:spcBef>
                <a:spcPct val="0"/>
              </a:spcBef>
              <a:spcAft>
                <a:spcPct val="0"/>
              </a:spcAft>
              <a:defRPr sz="2400">
                <a:solidFill>
                  <a:schemeClr val="tx1"/>
                </a:solidFill>
                <a:latin typeface="Arial" charset="0"/>
                <a:ea typeface="ＭＳ Ｐゴシック" charset="-128"/>
              </a:defRPr>
            </a:lvl7pPr>
            <a:lvl8pPr marL="3184525" defTabSz="906463" eaLnBrk="0" fontAlgn="base" hangingPunct="0">
              <a:spcBef>
                <a:spcPct val="0"/>
              </a:spcBef>
              <a:spcAft>
                <a:spcPct val="0"/>
              </a:spcAft>
              <a:defRPr sz="2400">
                <a:solidFill>
                  <a:schemeClr val="tx1"/>
                </a:solidFill>
                <a:latin typeface="Arial" charset="0"/>
                <a:ea typeface="ＭＳ Ｐゴシック" charset="-128"/>
              </a:defRPr>
            </a:lvl8pPr>
            <a:lvl9pPr marL="3641725" defTabSz="906463"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de-DE" sz="1200" dirty="0" smtClean="0">
                <a:solidFill>
                  <a:srgbClr val="261748"/>
                </a:solidFill>
              </a:rPr>
              <a:t>1300 </a:t>
            </a:r>
            <a:r>
              <a:rPr lang="de-DE" sz="1200" dirty="0" smtClean="0">
                <a:solidFill>
                  <a:srgbClr val="261748"/>
                </a:solidFill>
                <a:sym typeface="Symbol" pitchFamily="18" charset="2"/>
              </a:rPr>
              <a:t>s </a:t>
            </a:r>
            <a:r>
              <a:rPr lang="de-DE" sz="1200" dirty="0" err="1" smtClean="0">
                <a:solidFill>
                  <a:srgbClr val="261748"/>
                </a:solidFill>
                <a:sym typeface="Symbol" pitchFamily="18" charset="2"/>
              </a:rPr>
              <a:t>pulses</a:t>
            </a:r>
            <a:endParaRPr lang="de-DE" sz="1200" dirty="0" smtClean="0">
              <a:solidFill>
                <a:srgbClr val="261748"/>
              </a:solidFill>
              <a:sym typeface="Symbol" pitchFamily="18" charset="2"/>
            </a:endParaRPr>
          </a:p>
        </p:txBody>
      </p:sp>
      <p:sp>
        <p:nvSpPr>
          <p:cNvPr id="676878" name="AutoShape 14"/>
          <p:cNvSpPr>
            <a:spLocks noChangeArrowheads="1"/>
          </p:cNvSpPr>
          <p:nvPr/>
        </p:nvSpPr>
        <p:spPr bwMode="auto">
          <a:xfrm>
            <a:off x="798513" y="2338388"/>
            <a:ext cx="658812" cy="206375"/>
          </a:xfrm>
          <a:prstGeom prst="wedgeRectCallout">
            <a:avLst>
              <a:gd name="adj1" fmla="val 21565"/>
              <a:gd name="adj2" fmla="val -89231"/>
            </a:avLst>
          </a:prstGeom>
          <a:solidFill>
            <a:schemeClr val="bg1"/>
          </a:solidFill>
          <a:ln w="19050">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631" tIns="45316" rIns="90631" bIns="45316"/>
          <a:lstStyle/>
          <a:p>
            <a:pPr algn="ctr" defTabSz="906463" eaLnBrk="1" hangingPunct="1">
              <a:lnSpc>
                <a:spcPct val="80000"/>
              </a:lnSpc>
            </a:pPr>
            <a:r>
              <a:rPr lang="de-DE" sz="1000" smtClean="0">
                <a:solidFill>
                  <a:srgbClr val="FF0000"/>
                </a:solidFill>
                <a:latin typeface="Arial Narrow" pitchFamily="34" charset="0"/>
              </a:rPr>
              <a:t>TSP fired</a:t>
            </a:r>
            <a:endParaRPr lang="en-GB" sz="1000" smtClean="0">
              <a:solidFill>
                <a:srgbClr val="FF0000"/>
              </a:solidFill>
              <a:latin typeface="Arial Narrow" pitchFamily="34" charset="0"/>
            </a:endParaRPr>
          </a:p>
        </p:txBody>
      </p:sp>
      <p:sp>
        <p:nvSpPr>
          <p:cNvPr id="676879" name="AutoShape 15"/>
          <p:cNvSpPr>
            <a:spLocks noChangeArrowheads="1"/>
          </p:cNvSpPr>
          <p:nvPr/>
        </p:nvSpPr>
        <p:spPr bwMode="auto">
          <a:xfrm>
            <a:off x="1787525" y="5216525"/>
            <a:ext cx="884238" cy="204788"/>
          </a:xfrm>
          <a:prstGeom prst="wedgeRectCallout">
            <a:avLst>
              <a:gd name="adj1" fmla="val -20199"/>
              <a:gd name="adj2" fmla="val 108139"/>
            </a:avLst>
          </a:prstGeom>
          <a:solidFill>
            <a:schemeClr val="bg1"/>
          </a:solidFill>
          <a:ln w="19050">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631" tIns="45316" rIns="90631" bIns="45316"/>
          <a:lstStyle/>
          <a:p>
            <a:pPr algn="ctr" defTabSz="906463" eaLnBrk="1" hangingPunct="1">
              <a:lnSpc>
                <a:spcPct val="80000"/>
              </a:lnSpc>
            </a:pPr>
            <a:r>
              <a:rPr lang="de-DE" sz="1000" smtClean="0">
                <a:solidFill>
                  <a:srgbClr val="FF0000"/>
                </a:solidFill>
                <a:latin typeface="Arial Narrow" pitchFamily="34" charset="0"/>
              </a:rPr>
              <a:t>Light IL events</a:t>
            </a:r>
            <a:endParaRPr lang="en-GB" sz="1000" smtClean="0">
              <a:solidFill>
                <a:srgbClr val="FF0000"/>
              </a:solidFill>
              <a:latin typeface="Arial Narrow" pitchFamily="34" charset="0"/>
            </a:endParaRPr>
          </a:p>
        </p:txBody>
      </p:sp>
      <p:sp>
        <p:nvSpPr>
          <p:cNvPr id="676880" name="AutoShape 16"/>
          <p:cNvSpPr>
            <a:spLocks noChangeArrowheads="1"/>
          </p:cNvSpPr>
          <p:nvPr/>
        </p:nvSpPr>
        <p:spPr bwMode="auto">
          <a:xfrm>
            <a:off x="465138" y="1169988"/>
            <a:ext cx="876300" cy="204787"/>
          </a:xfrm>
          <a:prstGeom prst="wedgeRectCallout">
            <a:avLst>
              <a:gd name="adj1" fmla="val -21139"/>
              <a:gd name="adj2" fmla="val 96324"/>
            </a:avLst>
          </a:prstGeom>
          <a:solidFill>
            <a:schemeClr val="bg1"/>
          </a:solidFill>
          <a:ln w="19050">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631" tIns="45316" rIns="90631" bIns="45316"/>
          <a:lstStyle/>
          <a:p>
            <a:pPr algn="ctr" defTabSz="906463" eaLnBrk="1" hangingPunct="1">
              <a:lnSpc>
                <a:spcPct val="80000"/>
              </a:lnSpc>
            </a:pPr>
            <a:r>
              <a:rPr lang="de-DE" sz="1000" smtClean="0">
                <a:solidFill>
                  <a:srgbClr val="FF0000"/>
                </a:solidFill>
                <a:latin typeface="Arial Narrow" pitchFamily="34" charset="0"/>
              </a:rPr>
              <a:t>TSP saturated</a:t>
            </a:r>
            <a:endParaRPr lang="en-GB" sz="1000" smtClean="0">
              <a:solidFill>
                <a:srgbClr val="FF0000"/>
              </a:solidFill>
              <a:latin typeface="Arial Narrow" pitchFamily="34" charset="0"/>
            </a:endParaRPr>
          </a:p>
        </p:txBody>
      </p:sp>
      <p:sp>
        <p:nvSpPr>
          <p:cNvPr id="676881" name="Text Box 17"/>
          <p:cNvSpPr txBox="1">
            <a:spLocks noChangeArrowheads="1"/>
          </p:cNvSpPr>
          <p:nvPr/>
        </p:nvSpPr>
        <p:spPr bwMode="auto">
          <a:xfrm rot="16200000">
            <a:off x="2114550" y="3052763"/>
            <a:ext cx="901700" cy="323850"/>
          </a:xfrm>
          <a:prstGeom prst="rect">
            <a:avLst/>
          </a:prstGeom>
          <a:solidFill>
            <a:schemeClr val="bg1"/>
          </a:solidFill>
          <a:ln w="19050">
            <a:solidFill>
              <a:srgbClr val="00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906463" eaLnBrk="0" hangingPunct="0">
              <a:spcBef>
                <a:spcPct val="0"/>
              </a:spcBef>
              <a:defRPr sz="2400">
                <a:solidFill>
                  <a:schemeClr val="tx1"/>
                </a:solidFill>
                <a:latin typeface="Arial" charset="0"/>
                <a:ea typeface="ＭＳ Ｐゴシック" charset="-128"/>
              </a:defRPr>
            </a:lvl1pPr>
            <a:lvl2pPr defTabSz="906463" eaLnBrk="0" hangingPunct="0">
              <a:spcBef>
                <a:spcPct val="0"/>
              </a:spcBef>
              <a:defRPr sz="2400">
                <a:solidFill>
                  <a:schemeClr val="tx1"/>
                </a:solidFill>
                <a:latin typeface="Arial" charset="0"/>
                <a:ea typeface="ＭＳ Ｐゴシック" charset="-128"/>
              </a:defRPr>
            </a:lvl2pPr>
            <a:lvl3pPr defTabSz="906463" eaLnBrk="0" hangingPunct="0">
              <a:spcBef>
                <a:spcPct val="0"/>
              </a:spcBef>
              <a:defRPr sz="2400">
                <a:solidFill>
                  <a:schemeClr val="tx1"/>
                </a:solidFill>
                <a:latin typeface="Arial" charset="0"/>
                <a:ea typeface="ＭＳ Ｐゴシック" charset="-128"/>
              </a:defRPr>
            </a:lvl3pPr>
            <a:lvl4pPr defTabSz="906463" eaLnBrk="0" hangingPunct="0">
              <a:spcBef>
                <a:spcPct val="0"/>
              </a:spcBef>
              <a:defRPr sz="2400">
                <a:solidFill>
                  <a:schemeClr val="tx1"/>
                </a:solidFill>
                <a:latin typeface="Arial" charset="0"/>
                <a:ea typeface="ＭＳ Ｐゴシック" charset="-128"/>
              </a:defRPr>
            </a:lvl4pPr>
            <a:lvl5pPr defTabSz="906463" eaLnBrk="0" hangingPunct="0">
              <a:spcBef>
                <a:spcPct val="0"/>
              </a:spcBef>
              <a:defRPr sz="2400">
                <a:solidFill>
                  <a:schemeClr val="tx1"/>
                </a:solidFill>
                <a:latin typeface="Arial" charset="0"/>
                <a:ea typeface="ＭＳ Ｐゴシック" charset="-128"/>
              </a:defRPr>
            </a:lvl5pPr>
            <a:lvl6pPr defTabSz="906463" eaLnBrk="0" fontAlgn="base" hangingPunct="0">
              <a:spcBef>
                <a:spcPct val="0"/>
              </a:spcBef>
              <a:spcAft>
                <a:spcPct val="0"/>
              </a:spcAft>
              <a:defRPr sz="2400">
                <a:solidFill>
                  <a:schemeClr val="tx1"/>
                </a:solidFill>
                <a:latin typeface="Arial" charset="0"/>
                <a:ea typeface="ＭＳ Ｐゴシック" charset="-128"/>
              </a:defRPr>
            </a:lvl6pPr>
            <a:lvl7pPr defTabSz="906463" eaLnBrk="0" fontAlgn="base" hangingPunct="0">
              <a:spcBef>
                <a:spcPct val="0"/>
              </a:spcBef>
              <a:spcAft>
                <a:spcPct val="0"/>
              </a:spcAft>
              <a:defRPr sz="2400">
                <a:solidFill>
                  <a:schemeClr val="tx1"/>
                </a:solidFill>
                <a:latin typeface="Arial" charset="0"/>
                <a:ea typeface="ＭＳ Ｐゴシック" charset="-128"/>
              </a:defRPr>
            </a:lvl7pPr>
            <a:lvl8pPr defTabSz="906463" eaLnBrk="0" fontAlgn="base" hangingPunct="0">
              <a:spcBef>
                <a:spcPct val="0"/>
              </a:spcBef>
              <a:spcAft>
                <a:spcPct val="0"/>
              </a:spcAft>
              <a:defRPr sz="2400">
                <a:solidFill>
                  <a:schemeClr val="tx1"/>
                </a:solidFill>
                <a:latin typeface="Arial" charset="0"/>
                <a:ea typeface="ＭＳ Ｐゴシック" charset="-128"/>
              </a:defRPr>
            </a:lvl8pPr>
            <a:lvl9pPr defTabSz="906463"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sz="1400" smtClean="0">
                <a:solidFill>
                  <a:srgbClr val="261748"/>
                </a:solidFill>
                <a:latin typeface="Arial Narrow" pitchFamily="34" charset="0"/>
              </a:rPr>
              <a:t>cryo works</a:t>
            </a:r>
          </a:p>
        </p:txBody>
      </p:sp>
      <p:sp>
        <p:nvSpPr>
          <p:cNvPr id="676882" name="Text Box 18"/>
          <p:cNvSpPr txBox="1">
            <a:spLocks noChangeArrowheads="1"/>
          </p:cNvSpPr>
          <p:nvPr/>
        </p:nvSpPr>
        <p:spPr bwMode="auto">
          <a:xfrm rot="16200000">
            <a:off x="819150" y="3057525"/>
            <a:ext cx="901700" cy="323850"/>
          </a:xfrm>
          <a:prstGeom prst="rect">
            <a:avLst/>
          </a:prstGeom>
          <a:solidFill>
            <a:schemeClr val="bg1"/>
          </a:solidFill>
          <a:ln w="19050">
            <a:solidFill>
              <a:srgbClr val="00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906463" eaLnBrk="0" hangingPunct="0">
              <a:spcBef>
                <a:spcPct val="0"/>
              </a:spcBef>
              <a:defRPr sz="2400">
                <a:solidFill>
                  <a:schemeClr val="tx1"/>
                </a:solidFill>
                <a:latin typeface="Arial" charset="0"/>
                <a:ea typeface="ＭＳ Ｐゴシック" charset="-128"/>
              </a:defRPr>
            </a:lvl1pPr>
            <a:lvl2pPr defTabSz="906463" eaLnBrk="0" hangingPunct="0">
              <a:spcBef>
                <a:spcPct val="0"/>
              </a:spcBef>
              <a:defRPr sz="2400">
                <a:solidFill>
                  <a:schemeClr val="tx1"/>
                </a:solidFill>
                <a:latin typeface="Arial" charset="0"/>
                <a:ea typeface="ＭＳ Ｐゴシック" charset="-128"/>
              </a:defRPr>
            </a:lvl2pPr>
            <a:lvl3pPr defTabSz="906463" eaLnBrk="0" hangingPunct="0">
              <a:spcBef>
                <a:spcPct val="0"/>
              </a:spcBef>
              <a:defRPr sz="2400">
                <a:solidFill>
                  <a:schemeClr val="tx1"/>
                </a:solidFill>
                <a:latin typeface="Arial" charset="0"/>
                <a:ea typeface="ＭＳ Ｐゴシック" charset="-128"/>
              </a:defRPr>
            </a:lvl3pPr>
            <a:lvl4pPr defTabSz="906463" eaLnBrk="0" hangingPunct="0">
              <a:spcBef>
                <a:spcPct val="0"/>
              </a:spcBef>
              <a:defRPr sz="2400">
                <a:solidFill>
                  <a:schemeClr val="tx1"/>
                </a:solidFill>
                <a:latin typeface="Arial" charset="0"/>
                <a:ea typeface="ＭＳ Ｐゴシック" charset="-128"/>
              </a:defRPr>
            </a:lvl4pPr>
            <a:lvl5pPr defTabSz="906463" eaLnBrk="0" hangingPunct="0">
              <a:spcBef>
                <a:spcPct val="0"/>
              </a:spcBef>
              <a:defRPr sz="2400">
                <a:solidFill>
                  <a:schemeClr val="tx1"/>
                </a:solidFill>
                <a:latin typeface="Arial" charset="0"/>
                <a:ea typeface="ＭＳ Ｐゴシック" charset="-128"/>
              </a:defRPr>
            </a:lvl5pPr>
            <a:lvl6pPr defTabSz="906463" eaLnBrk="0" fontAlgn="base" hangingPunct="0">
              <a:spcBef>
                <a:spcPct val="0"/>
              </a:spcBef>
              <a:spcAft>
                <a:spcPct val="0"/>
              </a:spcAft>
              <a:defRPr sz="2400">
                <a:solidFill>
                  <a:schemeClr val="tx1"/>
                </a:solidFill>
                <a:latin typeface="Arial" charset="0"/>
                <a:ea typeface="ＭＳ Ｐゴシック" charset="-128"/>
              </a:defRPr>
            </a:lvl6pPr>
            <a:lvl7pPr defTabSz="906463" eaLnBrk="0" fontAlgn="base" hangingPunct="0">
              <a:spcBef>
                <a:spcPct val="0"/>
              </a:spcBef>
              <a:spcAft>
                <a:spcPct val="0"/>
              </a:spcAft>
              <a:defRPr sz="2400">
                <a:solidFill>
                  <a:schemeClr val="tx1"/>
                </a:solidFill>
                <a:latin typeface="Arial" charset="0"/>
                <a:ea typeface="ＭＳ Ｐゴシック" charset="-128"/>
              </a:defRPr>
            </a:lvl7pPr>
            <a:lvl8pPr defTabSz="906463" eaLnBrk="0" fontAlgn="base" hangingPunct="0">
              <a:spcBef>
                <a:spcPct val="0"/>
              </a:spcBef>
              <a:spcAft>
                <a:spcPct val="0"/>
              </a:spcAft>
              <a:defRPr sz="2400">
                <a:solidFill>
                  <a:schemeClr val="tx1"/>
                </a:solidFill>
                <a:latin typeface="Arial" charset="0"/>
                <a:ea typeface="ＭＳ Ｐゴシック" charset="-128"/>
              </a:defRPr>
            </a:lvl8pPr>
            <a:lvl9pPr defTabSz="906463"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sz="1400" smtClean="0">
                <a:solidFill>
                  <a:srgbClr val="261748"/>
                </a:solidFill>
                <a:latin typeface="Arial Narrow" pitchFamily="34" charset="0"/>
              </a:rPr>
              <a:t>cryo works</a:t>
            </a:r>
          </a:p>
        </p:txBody>
      </p:sp>
      <p:pic>
        <p:nvPicPr>
          <p:cNvPr id="676883" name="Picture 19" descr="PXFEL1_wcc4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92638" y="3873500"/>
            <a:ext cx="4445000" cy="2417763"/>
          </a:xfrm>
          <a:prstGeom prst="rect">
            <a:avLst/>
          </a:prstGeom>
          <a:noFill/>
          <a:extLst>
            <a:ext uri="{909E8E84-426E-40DD-AFC4-6F175D3DCCD1}">
              <a14:hiddenFill xmlns:a14="http://schemas.microsoft.com/office/drawing/2010/main">
                <a:solidFill>
                  <a:srgbClr val="FFFFFF"/>
                </a:solidFill>
              </a14:hiddenFill>
            </a:ext>
          </a:extLst>
        </p:spPr>
      </p:pic>
      <p:pic>
        <p:nvPicPr>
          <p:cNvPr id="676884" name="Picture 20" descr="PXFEL1_wcc4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92638" y="1116013"/>
            <a:ext cx="4430712" cy="2763837"/>
          </a:xfrm>
          <a:prstGeom prst="rect">
            <a:avLst/>
          </a:prstGeom>
          <a:noFill/>
          <a:extLst>
            <a:ext uri="{909E8E84-426E-40DD-AFC4-6F175D3DCCD1}">
              <a14:hiddenFill xmlns:a14="http://schemas.microsoft.com/office/drawing/2010/main">
                <a:solidFill>
                  <a:srgbClr val="FFFFFF"/>
                </a:solidFill>
              </a14:hiddenFill>
            </a:ext>
          </a:extLst>
        </p:spPr>
      </p:pic>
      <p:sp>
        <p:nvSpPr>
          <p:cNvPr id="676885" name="Text Box 21"/>
          <p:cNvSpPr txBox="1">
            <a:spLocks noChangeArrowheads="1"/>
          </p:cNvSpPr>
          <p:nvPr/>
        </p:nvSpPr>
        <p:spPr bwMode="auto">
          <a:xfrm>
            <a:off x="5400937" y="1060450"/>
            <a:ext cx="2768337" cy="276183"/>
          </a:xfrm>
          <a:prstGeom prst="rect">
            <a:avLst/>
          </a:prstGeom>
          <a:solidFill>
            <a:srgbClr val="FFFF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631" tIns="45316" rIns="90631" bIns="45316">
            <a:spAutoFit/>
          </a:bodyPr>
          <a:lstStyle>
            <a:lvl1pPr defTabSz="906463" eaLnBrk="0" hangingPunct="0">
              <a:spcBef>
                <a:spcPct val="0"/>
              </a:spcBef>
              <a:defRPr sz="2400">
                <a:solidFill>
                  <a:schemeClr val="tx1"/>
                </a:solidFill>
                <a:latin typeface="Arial" charset="0"/>
                <a:ea typeface="ＭＳ Ｐゴシック" charset="-128"/>
              </a:defRPr>
            </a:lvl1pPr>
            <a:lvl2pPr marL="452438" defTabSz="906463" eaLnBrk="0" hangingPunct="0">
              <a:spcBef>
                <a:spcPct val="0"/>
              </a:spcBef>
              <a:defRPr sz="2400">
                <a:solidFill>
                  <a:schemeClr val="tx1"/>
                </a:solidFill>
                <a:latin typeface="Arial" charset="0"/>
                <a:ea typeface="ＭＳ Ｐゴシック" charset="-128"/>
              </a:defRPr>
            </a:lvl2pPr>
            <a:lvl3pPr marL="906463" defTabSz="906463" eaLnBrk="0" hangingPunct="0">
              <a:spcBef>
                <a:spcPct val="0"/>
              </a:spcBef>
              <a:defRPr sz="2400">
                <a:solidFill>
                  <a:schemeClr val="tx1"/>
                </a:solidFill>
                <a:latin typeface="Arial" charset="0"/>
                <a:ea typeface="ＭＳ Ｐゴシック" charset="-128"/>
              </a:defRPr>
            </a:lvl3pPr>
            <a:lvl4pPr marL="1358900" defTabSz="906463" eaLnBrk="0" hangingPunct="0">
              <a:spcBef>
                <a:spcPct val="0"/>
              </a:spcBef>
              <a:defRPr sz="2400">
                <a:solidFill>
                  <a:schemeClr val="tx1"/>
                </a:solidFill>
                <a:latin typeface="Arial" charset="0"/>
                <a:ea typeface="ＭＳ Ｐゴシック" charset="-128"/>
              </a:defRPr>
            </a:lvl4pPr>
            <a:lvl5pPr marL="1812925" defTabSz="906463" eaLnBrk="0" hangingPunct="0">
              <a:spcBef>
                <a:spcPct val="0"/>
              </a:spcBef>
              <a:defRPr sz="2400">
                <a:solidFill>
                  <a:schemeClr val="tx1"/>
                </a:solidFill>
                <a:latin typeface="Arial" charset="0"/>
                <a:ea typeface="ＭＳ Ｐゴシック" charset="-128"/>
              </a:defRPr>
            </a:lvl5pPr>
            <a:lvl6pPr marL="2270125" defTabSz="906463" eaLnBrk="0" fontAlgn="base" hangingPunct="0">
              <a:spcBef>
                <a:spcPct val="0"/>
              </a:spcBef>
              <a:spcAft>
                <a:spcPct val="0"/>
              </a:spcAft>
              <a:defRPr sz="2400">
                <a:solidFill>
                  <a:schemeClr val="tx1"/>
                </a:solidFill>
                <a:latin typeface="Arial" charset="0"/>
                <a:ea typeface="ＭＳ Ｐゴシック" charset="-128"/>
              </a:defRPr>
            </a:lvl6pPr>
            <a:lvl7pPr marL="2727325" defTabSz="906463" eaLnBrk="0" fontAlgn="base" hangingPunct="0">
              <a:spcBef>
                <a:spcPct val="0"/>
              </a:spcBef>
              <a:spcAft>
                <a:spcPct val="0"/>
              </a:spcAft>
              <a:defRPr sz="2400">
                <a:solidFill>
                  <a:schemeClr val="tx1"/>
                </a:solidFill>
                <a:latin typeface="Arial" charset="0"/>
                <a:ea typeface="ＭＳ Ｐゴシック" charset="-128"/>
              </a:defRPr>
            </a:lvl7pPr>
            <a:lvl8pPr marL="3184525" defTabSz="906463" eaLnBrk="0" fontAlgn="base" hangingPunct="0">
              <a:spcBef>
                <a:spcPct val="0"/>
              </a:spcBef>
              <a:spcAft>
                <a:spcPct val="0"/>
              </a:spcAft>
              <a:defRPr sz="2400">
                <a:solidFill>
                  <a:schemeClr val="tx1"/>
                </a:solidFill>
                <a:latin typeface="Arial" charset="0"/>
                <a:ea typeface="ＭＳ Ｐゴシック" charset="-128"/>
              </a:defRPr>
            </a:lvl8pPr>
            <a:lvl9pPr marL="3641725" defTabSz="906463"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de-DE" sz="1200" dirty="0" smtClean="0">
                <a:solidFill>
                  <a:srgbClr val="261748"/>
                </a:solidFill>
              </a:rPr>
              <a:t>RF power </a:t>
            </a:r>
            <a:r>
              <a:rPr lang="de-DE" sz="1200" dirty="0" err="1" smtClean="0">
                <a:solidFill>
                  <a:srgbClr val="261748"/>
                </a:solidFill>
              </a:rPr>
              <a:t>sweep</a:t>
            </a:r>
            <a:r>
              <a:rPr lang="de-DE" sz="1200" dirty="0" smtClean="0">
                <a:solidFill>
                  <a:srgbClr val="261748"/>
                </a:solidFill>
              </a:rPr>
              <a:t> at 1300 </a:t>
            </a:r>
            <a:r>
              <a:rPr lang="de-DE" sz="1200" dirty="0" smtClean="0">
                <a:solidFill>
                  <a:srgbClr val="261748"/>
                </a:solidFill>
                <a:sym typeface="Symbol" pitchFamily="18" charset="2"/>
              </a:rPr>
              <a:t>s pulse</a:t>
            </a:r>
          </a:p>
        </p:txBody>
      </p:sp>
      <p:sp>
        <p:nvSpPr>
          <p:cNvPr id="676886" name="AutoShape 22"/>
          <p:cNvSpPr>
            <a:spLocks noChangeArrowheads="1"/>
          </p:cNvSpPr>
          <p:nvPr/>
        </p:nvSpPr>
        <p:spPr bwMode="auto">
          <a:xfrm rot="16200000">
            <a:off x="7662069" y="5515769"/>
            <a:ext cx="1233487" cy="219075"/>
          </a:xfrm>
          <a:prstGeom prst="wedgeRectCallout">
            <a:avLst>
              <a:gd name="adj1" fmla="val 20097"/>
              <a:gd name="adj2" fmla="val -125736"/>
            </a:avLst>
          </a:prstGeom>
          <a:solidFill>
            <a:schemeClr val="bg1"/>
          </a:solidFill>
          <a:ln w="19050">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631" tIns="45316" rIns="90631" bIns="45316"/>
          <a:lstStyle/>
          <a:p>
            <a:pPr algn="ctr" defTabSz="906463" eaLnBrk="1" hangingPunct="1">
              <a:lnSpc>
                <a:spcPct val="80000"/>
              </a:lnSpc>
            </a:pPr>
            <a:r>
              <a:rPr lang="en-GB" sz="1000" smtClean="0">
                <a:solidFill>
                  <a:srgbClr val="FF0000"/>
                </a:solidFill>
                <a:latin typeface="Arial Narrow" pitchFamily="34" charset="0"/>
              </a:rPr>
              <a:t>coupler 1,2,6,8 activity</a:t>
            </a:r>
          </a:p>
        </p:txBody>
      </p:sp>
    </p:spTree>
    <p:extLst>
      <p:ext uri="{BB962C8B-B14F-4D97-AF65-F5344CB8AC3E}">
        <p14:creationId xmlns:p14="http://schemas.microsoft.com/office/powerpoint/2010/main" val="3280399853"/>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liennummernplatzhalter 2"/>
          <p:cNvSpPr>
            <a:spLocks noGrp="1"/>
          </p:cNvSpPr>
          <p:nvPr>
            <p:ph type="sldNum" sz="quarter" idx="10"/>
          </p:nvPr>
        </p:nvSpPr>
        <p:spPr/>
        <p:txBody>
          <a:bodyPr/>
          <a:lstStyle/>
          <a:p>
            <a:fld id="{1BBC240E-E1CA-4273-ACBA-3EFC1CC86A1F}" type="slidenum">
              <a:rPr lang="en-GB">
                <a:solidFill>
                  <a:srgbClr val="FFFFFF"/>
                </a:solidFill>
              </a:rPr>
              <a:pPr/>
              <a:t>86</a:t>
            </a:fld>
            <a:endParaRPr lang="en-GB">
              <a:solidFill>
                <a:srgbClr val="FFFFFF"/>
              </a:solidFill>
            </a:endParaRPr>
          </a:p>
        </p:txBody>
      </p:sp>
      <p:sp>
        <p:nvSpPr>
          <p:cNvPr id="10" name="Fußzeilenplatzhalter 3"/>
          <p:cNvSpPr>
            <a:spLocks noGrp="1"/>
          </p:cNvSpPr>
          <p:nvPr>
            <p:ph type="ftr" sz="quarter" idx="11"/>
          </p:nvPr>
        </p:nvSpPr>
        <p:spPr/>
        <p:txBody>
          <a:bodyPr/>
          <a:lstStyle/>
          <a:p>
            <a:r>
              <a:rPr lang="en-GB"/>
              <a:t>Denis Kostin, MHF-SL, DESY.                                                                </a:t>
            </a:r>
            <a:r>
              <a:rPr lang="en-US"/>
              <a:t>November, 2011</a:t>
            </a:r>
            <a:endParaRPr lang="en-GB"/>
          </a:p>
        </p:txBody>
      </p:sp>
      <p:pic>
        <p:nvPicPr>
          <p:cNvPr id="678914" name="Picture 2" descr="PXFEL3_Qloa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2363" y="1092200"/>
            <a:ext cx="3959225" cy="1998663"/>
          </a:xfrm>
          <a:prstGeom prst="rect">
            <a:avLst/>
          </a:prstGeom>
          <a:noFill/>
          <a:extLst>
            <a:ext uri="{909E8E84-426E-40DD-AFC4-6F175D3DCCD1}">
              <a14:hiddenFill xmlns:a14="http://schemas.microsoft.com/office/drawing/2010/main">
                <a:solidFill>
                  <a:srgbClr val="FFFFFF"/>
                </a:solidFill>
              </a14:hiddenFill>
            </a:ext>
          </a:extLst>
        </p:spPr>
      </p:pic>
      <p:pic>
        <p:nvPicPr>
          <p:cNvPr id="67891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0" y="3429000"/>
            <a:ext cx="4392613" cy="305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78917"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0825" y="1795463"/>
            <a:ext cx="4176713" cy="2928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78918"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0825" y="4724400"/>
            <a:ext cx="4176713" cy="176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78919" name="Text Box 7"/>
          <p:cNvSpPr txBox="1">
            <a:spLocks noChangeArrowheads="1"/>
          </p:cNvSpPr>
          <p:nvPr/>
        </p:nvSpPr>
        <p:spPr bwMode="auto">
          <a:xfrm>
            <a:off x="649288" y="1154113"/>
            <a:ext cx="3887787"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r>
              <a:rPr lang="en-US" smtClean="0">
                <a:solidFill>
                  <a:srgbClr val="261748"/>
                </a:solidFill>
              </a:rPr>
              <a:t>Input RF Couplers coupling tuning range measured at CMTB</a:t>
            </a:r>
          </a:p>
        </p:txBody>
      </p:sp>
      <p:sp>
        <p:nvSpPr>
          <p:cNvPr id="678920" name="Text Box 8"/>
          <p:cNvSpPr txBox="1">
            <a:spLocks noChangeArrowheads="1"/>
          </p:cNvSpPr>
          <p:nvPr/>
        </p:nvSpPr>
        <p:spPr bwMode="auto">
          <a:xfrm>
            <a:off x="6646863" y="3108325"/>
            <a:ext cx="235743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400" smtClean="0">
                <a:solidFill>
                  <a:srgbClr val="261748"/>
                </a:solidFill>
              </a:rPr>
              <a:t>operating value Q</a:t>
            </a:r>
            <a:r>
              <a:rPr lang="en-US" sz="1400" baseline="-25000" smtClean="0">
                <a:solidFill>
                  <a:srgbClr val="261748"/>
                </a:solidFill>
              </a:rPr>
              <a:t>load</a:t>
            </a:r>
            <a:r>
              <a:rPr lang="en-US" sz="1400" smtClean="0">
                <a:solidFill>
                  <a:srgbClr val="261748"/>
                </a:solidFill>
              </a:rPr>
              <a:t>=3</a:t>
            </a:r>
            <a:r>
              <a:rPr lang="en-US" sz="1400" smtClean="0">
                <a:solidFill>
                  <a:srgbClr val="261748"/>
                </a:solidFill>
                <a:sym typeface="Symbol" pitchFamily="18" charset="2"/>
              </a:rPr>
              <a:t>10</a:t>
            </a:r>
            <a:r>
              <a:rPr lang="en-US" sz="1400" baseline="30000" smtClean="0">
                <a:solidFill>
                  <a:srgbClr val="261748"/>
                </a:solidFill>
                <a:sym typeface="Symbol" pitchFamily="18" charset="2"/>
              </a:rPr>
              <a:t>6</a:t>
            </a:r>
            <a:endParaRPr lang="en-US" sz="1400" smtClean="0">
              <a:solidFill>
                <a:srgbClr val="261748"/>
              </a:solidFill>
              <a:sym typeface="Symbol" pitchFamily="18" charset="2"/>
            </a:endParaRPr>
          </a:p>
        </p:txBody>
      </p:sp>
      <p:sp>
        <p:nvSpPr>
          <p:cNvPr id="678922" name="Rectangle 10"/>
          <p:cNvSpPr>
            <a:spLocks noGrp="1" noChangeArrowheads="1"/>
          </p:cNvSpPr>
          <p:nvPr>
            <p:ph type="title"/>
          </p:nvPr>
        </p:nvSpPr>
        <p:spPr>
          <a:xfrm>
            <a:off x="1093788" y="515938"/>
            <a:ext cx="7283450" cy="481012"/>
          </a:xfrm>
        </p:spPr>
        <p:txBody>
          <a:bodyPr/>
          <a:lstStyle/>
          <a:p>
            <a:r>
              <a:rPr lang="en-US"/>
              <a:t>RF Couplers Q</a:t>
            </a:r>
            <a:r>
              <a:rPr lang="en-US" baseline="-25000"/>
              <a:t>load</a:t>
            </a:r>
            <a:r>
              <a:rPr lang="en-US"/>
              <a:t> Tests</a:t>
            </a:r>
          </a:p>
        </p:txBody>
      </p:sp>
    </p:spTree>
    <p:extLst>
      <p:ext uri="{BB962C8B-B14F-4D97-AF65-F5344CB8AC3E}">
        <p14:creationId xmlns:p14="http://schemas.microsoft.com/office/powerpoint/2010/main" val="390595891"/>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oliennummernplatzhalter 3"/>
          <p:cNvSpPr>
            <a:spLocks noGrp="1"/>
          </p:cNvSpPr>
          <p:nvPr>
            <p:ph type="sldNum" sz="quarter" idx="10"/>
          </p:nvPr>
        </p:nvSpPr>
        <p:spPr/>
        <p:txBody>
          <a:bodyPr/>
          <a:lstStyle/>
          <a:p>
            <a:fld id="{7B2CB228-DB58-4ECF-A1F8-4765458A81F6}" type="slidenum">
              <a:rPr lang="en-GB">
                <a:solidFill>
                  <a:srgbClr val="FFFFFF"/>
                </a:solidFill>
              </a:rPr>
              <a:pPr/>
              <a:t>87</a:t>
            </a:fld>
            <a:endParaRPr lang="en-GB">
              <a:solidFill>
                <a:srgbClr val="FFFFFF"/>
              </a:solidFill>
            </a:endParaRPr>
          </a:p>
        </p:txBody>
      </p:sp>
      <p:sp>
        <p:nvSpPr>
          <p:cNvPr id="19" name="Fußzeilenplatzhalter 4"/>
          <p:cNvSpPr>
            <a:spLocks noGrp="1"/>
          </p:cNvSpPr>
          <p:nvPr>
            <p:ph type="ftr" sz="quarter" idx="11"/>
          </p:nvPr>
        </p:nvSpPr>
        <p:spPr/>
        <p:txBody>
          <a:bodyPr/>
          <a:lstStyle/>
          <a:p>
            <a:r>
              <a:rPr lang="en-GB"/>
              <a:t>Denis Kostin, MHF-SL, DESY.                                                                </a:t>
            </a:r>
            <a:r>
              <a:rPr lang="en-US"/>
              <a:t>November, 2011</a:t>
            </a:r>
            <a:endParaRPr lang="en-GB"/>
          </a:p>
        </p:txBody>
      </p:sp>
      <p:pic>
        <p:nvPicPr>
          <p:cNvPr id="664578" name="Picture 2" descr="MTS_power_pul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8588" y="3843338"/>
            <a:ext cx="2552700" cy="255905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64579" name="Object 3"/>
          <p:cNvGraphicFramePr>
            <a:graphicFrameLocks noChangeAspect="1"/>
          </p:cNvGraphicFramePr>
          <p:nvPr/>
        </p:nvGraphicFramePr>
        <p:xfrm>
          <a:off x="588963" y="3959225"/>
          <a:ext cx="2995612" cy="1290638"/>
        </p:xfrm>
        <a:graphic>
          <a:graphicData uri="http://schemas.openxmlformats.org/presentationml/2006/ole">
            <mc:AlternateContent xmlns:mc="http://schemas.openxmlformats.org/markup-compatibility/2006">
              <mc:Choice xmlns:v="urn:schemas-microsoft-com:vml" Requires="v">
                <p:oleObj spid="_x0000_s39139" name="Equation" r:id="rId4" imgW="2070000" imgH="901440" progId="Equation.3">
                  <p:embed/>
                </p:oleObj>
              </mc:Choice>
              <mc:Fallback>
                <p:oleObj name="Equation" r:id="rId4" imgW="2070000" imgH="90144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8963" y="3959225"/>
                        <a:ext cx="2995612" cy="12906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64580" name="Rectangle 4"/>
          <p:cNvSpPr>
            <a:spLocks noChangeArrowheads="1"/>
          </p:cNvSpPr>
          <p:nvPr/>
        </p:nvSpPr>
        <p:spPr bwMode="auto">
          <a:xfrm>
            <a:off x="436563" y="5256213"/>
            <a:ext cx="29908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sz="1200" smtClean="0">
                <a:solidFill>
                  <a:srgbClr val="261748"/>
                </a:solidFill>
              </a:rPr>
              <a:t>evaluated error margins for accelerating </a:t>
            </a:r>
            <a:endParaRPr lang="de-DE" sz="1200" smtClean="0">
              <a:solidFill>
                <a:srgbClr val="261748"/>
              </a:solidFill>
            </a:endParaRPr>
          </a:p>
          <a:p>
            <a:r>
              <a:rPr lang="en-US" sz="1200" smtClean="0">
                <a:solidFill>
                  <a:srgbClr val="261748"/>
                </a:solidFill>
              </a:rPr>
              <a:t>gradients in this test are about </a:t>
            </a:r>
            <a:r>
              <a:rPr lang="en-US" sz="1200" smtClean="0">
                <a:solidFill>
                  <a:srgbClr val="261748"/>
                </a:solidFill>
                <a:sym typeface="Symbol" pitchFamily="18" charset="2"/>
              </a:rPr>
              <a:t></a:t>
            </a:r>
            <a:r>
              <a:rPr lang="en-US" sz="1200" smtClean="0">
                <a:solidFill>
                  <a:srgbClr val="261748"/>
                </a:solidFill>
              </a:rPr>
              <a:t>10..16%.</a:t>
            </a:r>
            <a:r>
              <a:rPr lang="en-US" sz="1200" smtClean="0">
                <a:solidFill>
                  <a:srgbClr val="261748"/>
                </a:solidFill>
                <a:sym typeface="Symbol" pitchFamily="18" charset="2"/>
              </a:rPr>
              <a:t> </a:t>
            </a:r>
          </a:p>
        </p:txBody>
      </p:sp>
      <p:sp>
        <p:nvSpPr>
          <p:cNvPr id="664581" name="Rectangle 5"/>
          <p:cNvSpPr>
            <a:spLocks noChangeArrowheads="1"/>
          </p:cNvSpPr>
          <p:nvPr/>
        </p:nvSpPr>
        <p:spPr bwMode="auto">
          <a:xfrm>
            <a:off x="995363" y="3641725"/>
            <a:ext cx="223996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de-DE" b="1" smtClean="0">
                <a:solidFill>
                  <a:srgbClr val="261748"/>
                </a:solidFill>
              </a:rPr>
              <a:t>RF Power Calibration</a:t>
            </a:r>
            <a:endParaRPr lang="en-US" b="1" smtClean="0">
              <a:solidFill>
                <a:srgbClr val="261748"/>
              </a:solidFill>
              <a:sym typeface="Symbol" pitchFamily="18" charset="2"/>
            </a:endParaRPr>
          </a:p>
        </p:txBody>
      </p:sp>
      <p:sp>
        <p:nvSpPr>
          <p:cNvPr id="664582" name="Rectangle 6"/>
          <p:cNvSpPr>
            <a:spLocks noChangeArrowheads="1"/>
          </p:cNvSpPr>
          <p:nvPr/>
        </p:nvSpPr>
        <p:spPr bwMode="auto">
          <a:xfrm>
            <a:off x="414338" y="5708650"/>
            <a:ext cx="3355975" cy="63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1200" smtClean="0">
                <a:solidFill>
                  <a:srgbClr val="261748"/>
                </a:solidFill>
              </a:rPr>
              <a:t>R</a:t>
            </a:r>
            <a:r>
              <a:rPr lang="en-US" sz="1200" baseline="-25000" smtClean="0">
                <a:solidFill>
                  <a:srgbClr val="261748"/>
                </a:solidFill>
              </a:rPr>
              <a:t>sh</a:t>
            </a:r>
            <a:r>
              <a:rPr lang="en-US" sz="1200" smtClean="0">
                <a:solidFill>
                  <a:srgbClr val="261748"/>
                </a:solidFill>
              </a:rPr>
              <a:t>/Q=1030</a:t>
            </a:r>
            <a:r>
              <a:rPr lang="en-US" sz="1200" smtClean="0">
                <a:solidFill>
                  <a:srgbClr val="261748"/>
                </a:solidFill>
                <a:sym typeface="Symbol" pitchFamily="18" charset="2"/>
              </a:rPr>
              <a:t></a:t>
            </a:r>
            <a:r>
              <a:rPr lang="en-US" sz="1200" smtClean="0">
                <a:solidFill>
                  <a:srgbClr val="261748"/>
                </a:solidFill>
              </a:rPr>
              <a:t>, L</a:t>
            </a:r>
            <a:r>
              <a:rPr lang="en-US" sz="1200" smtClean="0">
                <a:solidFill>
                  <a:srgbClr val="261748"/>
                </a:solidFill>
                <a:sym typeface="Symbol" pitchFamily="18" charset="2"/>
              </a:rPr>
              <a:t>cavity=1.035m, </a:t>
            </a:r>
            <a:endParaRPr lang="de-DE" sz="1200" smtClean="0">
              <a:solidFill>
                <a:srgbClr val="261748"/>
              </a:solidFill>
              <a:sym typeface="Symbol" pitchFamily="18" charset="2"/>
            </a:endParaRPr>
          </a:p>
          <a:p>
            <a:r>
              <a:rPr lang="en-US" sz="1200" smtClean="0">
                <a:solidFill>
                  <a:srgbClr val="261748"/>
                </a:solidFill>
                <a:sym typeface="Symbol" pitchFamily="18" charset="2"/>
              </a:rPr>
              <a:t>Qload=3</a:t>
            </a:r>
            <a:r>
              <a:rPr lang="en-US" sz="1200" smtClean="0">
                <a:solidFill>
                  <a:srgbClr val="261748"/>
                </a:solidFill>
              </a:rPr>
              <a:t>10</a:t>
            </a:r>
            <a:r>
              <a:rPr lang="en-US" sz="1200" baseline="30000" smtClean="0">
                <a:solidFill>
                  <a:srgbClr val="261748"/>
                </a:solidFill>
                <a:sym typeface="Symbol" pitchFamily="18" charset="2"/>
              </a:rPr>
              <a:t>6</a:t>
            </a:r>
            <a:r>
              <a:rPr lang="en-US" sz="1200" smtClean="0">
                <a:solidFill>
                  <a:srgbClr val="261748"/>
                </a:solidFill>
                <a:sym typeface="Symbol" pitchFamily="18" charset="2"/>
              </a:rPr>
              <a:t>, f</a:t>
            </a:r>
            <a:r>
              <a:rPr lang="en-US" sz="1200" baseline="-25000" smtClean="0">
                <a:solidFill>
                  <a:srgbClr val="261748"/>
                </a:solidFill>
                <a:sym typeface="Symbol" pitchFamily="18" charset="2"/>
              </a:rPr>
              <a:t>0</a:t>
            </a:r>
            <a:r>
              <a:rPr lang="en-US" sz="1200" smtClean="0">
                <a:solidFill>
                  <a:srgbClr val="261748"/>
                </a:solidFill>
                <a:sym typeface="Symbol" pitchFamily="18" charset="2"/>
              </a:rPr>
              <a:t>=1.3GHz, Pfor</a:t>
            </a:r>
            <a:r>
              <a:rPr lang="en-US" sz="1200" smtClean="0">
                <a:solidFill>
                  <a:srgbClr val="261748"/>
                </a:solidFill>
              </a:rPr>
              <a:t>5kW,</a:t>
            </a:r>
            <a:endParaRPr lang="en-US" sz="1200" smtClean="0">
              <a:solidFill>
                <a:srgbClr val="261748"/>
              </a:solidFill>
              <a:sym typeface="Symbol" pitchFamily="18" charset="2"/>
            </a:endParaRPr>
          </a:p>
          <a:p>
            <a:r>
              <a:rPr lang="en-US" sz="1200" smtClean="0">
                <a:solidFill>
                  <a:srgbClr val="261748"/>
                </a:solidFill>
                <a:sym typeface="Symbol" pitchFamily="18" charset="2"/>
              </a:rPr>
              <a:t>t</a:t>
            </a:r>
            <a:r>
              <a:rPr lang="en-US" sz="1200" baseline="-25000" smtClean="0">
                <a:solidFill>
                  <a:srgbClr val="261748"/>
                </a:solidFill>
                <a:sym typeface="Symbol" pitchFamily="18" charset="2"/>
              </a:rPr>
              <a:t>fill</a:t>
            </a:r>
            <a:r>
              <a:rPr lang="en-US" sz="1200" smtClean="0">
                <a:solidFill>
                  <a:srgbClr val="261748"/>
                </a:solidFill>
                <a:sym typeface="Symbol" pitchFamily="18" charset="2"/>
              </a:rPr>
              <a:t>=1300</a:t>
            </a:r>
            <a:r>
              <a:rPr lang="en-US" sz="1200" smtClean="0">
                <a:solidFill>
                  <a:srgbClr val="261748"/>
                </a:solidFill>
              </a:rPr>
              <a:t>s (for calibration, 500</a:t>
            </a:r>
            <a:r>
              <a:rPr lang="en-US" sz="1200" smtClean="0">
                <a:solidFill>
                  <a:srgbClr val="261748"/>
                </a:solidFill>
                <a:sym typeface="Symbol" pitchFamily="18" charset="2"/>
              </a:rPr>
              <a:t></a:t>
            </a:r>
            <a:r>
              <a:rPr lang="en-US" sz="1200" smtClean="0">
                <a:solidFill>
                  <a:srgbClr val="261748"/>
                </a:solidFill>
              </a:rPr>
              <a:t>s for flat-top)</a:t>
            </a:r>
            <a:r>
              <a:rPr lang="en-US" sz="1200" smtClean="0">
                <a:solidFill>
                  <a:srgbClr val="261748"/>
                </a:solidFill>
                <a:sym typeface="Symbol" pitchFamily="18" charset="2"/>
              </a:rPr>
              <a:t> </a:t>
            </a:r>
          </a:p>
        </p:txBody>
      </p:sp>
      <p:sp>
        <p:nvSpPr>
          <p:cNvPr id="664583" name="Rectangle 7"/>
          <p:cNvSpPr>
            <a:spLocks noChangeArrowheads="1"/>
          </p:cNvSpPr>
          <p:nvPr/>
        </p:nvSpPr>
        <p:spPr bwMode="auto">
          <a:xfrm>
            <a:off x="409575" y="3643313"/>
            <a:ext cx="3457575" cy="2755900"/>
          </a:xfrm>
          <a:prstGeom prst="rect">
            <a:avLst/>
          </a:prstGeom>
          <a:noFill/>
          <a:ln w="25400">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pic>
        <p:nvPicPr>
          <p:cNvPr id="664584" name="Picture 8" descr="Cav_calibration"/>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09575" y="1093788"/>
            <a:ext cx="3452813" cy="2246312"/>
          </a:xfrm>
          <a:prstGeom prst="rect">
            <a:avLst/>
          </a:prstGeom>
          <a:noFill/>
          <a:extLst>
            <a:ext uri="{909E8E84-426E-40DD-AFC4-6F175D3DCCD1}">
              <a14:hiddenFill xmlns:a14="http://schemas.microsoft.com/office/drawing/2010/main">
                <a:solidFill>
                  <a:srgbClr val="FFFFFF"/>
                </a:solidFill>
              </a14:hiddenFill>
            </a:ext>
          </a:extLst>
        </p:spPr>
      </p:pic>
      <p:sp>
        <p:nvSpPr>
          <p:cNvPr id="664587" name="Rectangle 11"/>
          <p:cNvSpPr>
            <a:spLocks noChangeArrowheads="1"/>
          </p:cNvSpPr>
          <p:nvPr/>
        </p:nvSpPr>
        <p:spPr bwMode="auto">
          <a:xfrm>
            <a:off x="0" y="28956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graphicFrame>
        <p:nvGraphicFramePr>
          <p:cNvPr id="664588" name="Object 12"/>
          <p:cNvGraphicFramePr>
            <a:graphicFrameLocks noChangeAspect="1"/>
          </p:cNvGraphicFramePr>
          <p:nvPr/>
        </p:nvGraphicFramePr>
        <p:xfrm>
          <a:off x="6954838" y="3954463"/>
          <a:ext cx="1533525" cy="1141412"/>
        </p:xfrm>
        <a:graphic>
          <a:graphicData uri="http://schemas.openxmlformats.org/presentationml/2006/ole">
            <mc:AlternateContent xmlns:mc="http://schemas.openxmlformats.org/markup-compatibility/2006">
              <mc:Choice xmlns:v="urn:schemas-microsoft-com:vml" Requires="v">
                <p:oleObj spid="_x0000_s39140" name="Equation" r:id="rId7" imgW="1282680" imgH="952200" progId="Equation.3">
                  <p:embed/>
                </p:oleObj>
              </mc:Choice>
              <mc:Fallback>
                <p:oleObj name="Equation" r:id="rId7" imgW="1282680" imgH="9522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954838" y="3954463"/>
                        <a:ext cx="1533525" cy="11414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64589" name="Rectangle 13"/>
          <p:cNvSpPr>
            <a:spLocks noChangeArrowheads="1"/>
          </p:cNvSpPr>
          <p:nvPr/>
        </p:nvSpPr>
        <p:spPr bwMode="auto">
          <a:xfrm>
            <a:off x="0" y="29051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graphicFrame>
        <p:nvGraphicFramePr>
          <p:cNvPr id="664590" name="Object 14"/>
          <p:cNvGraphicFramePr>
            <a:graphicFrameLocks noChangeAspect="1"/>
          </p:cNvGraphicFramePr>
          <p:nvPr/>
        </p:nvGraphicFramePr>
        <p:xfrm>
          <a:off x="6975475" y="5375275"/>
          <a:ext cx="1352550" cy="850900"/>
        </p:xfrm>
        <a:graphic>
          <a:graphicData uri="http://schemas.openxmlformats.org/presentationml/2006/ole">
            <mc:AlternateContent xmlns:mc="http://schemas.openxmlformats.org/markup-compatibility/2006">
              <mc:Choice xmlns:v="urn:schemas-microsoft-com:vml" Requires="v">
                <p:oleObj spid="_x0000_s39141" name="Equation" r:id="rId9" imgW="1143000" imgH="711000" progId="Equation.3">
                  <p:embed/>
                </p:oleObj>
              </mc:Choice>
              <mc:Fallback>
                <p:oleObj name="Equation" r:id="rId9" imgW="1143000" imgH="71100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975475" y="5375275"/>
                        <a:ext cx="1352550" cy="850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664591" name="Picture 15" descr="MTS_eacc_pulse"/>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938588" y="1090613"/>
            <a:ext cx="4814887" cy="26447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664592" name="Rectangle 16"/>
          <p:cNvSpPr>
            <a:spLocks noChangeArrowheads="1"/>
          </p:cNvSpPr>
          <p:nvPr/>
        </p:nvSpPr>
        <p:spPr bwMode="auto">
          <a:xfrm>
            <a:off x="4875213" y="4149725"/>
            <a:ext cx="1477962"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sz="1200" smtClean="0">
                <a:solidFill>
                  <a:srgbClr val="261748"/>
                </a:solidFill>
                <a:latin typeface="Arial Narrow" pitchFamily="34" charset="0"/>
              </a:rPr>
              <a:t>flat-top RF power pulse</a:t>
            </a:r>
            <a:endParaRPr lang="en-US" sz="1200" smtClean="0">
              <a:solidFill>
                <a:srgbClr val="261748"/>
              </a:solidFill>
              <a:latin typeface="Arial Narrow" pitchFamily="34" charset="0"/>
              <a:sym typeface="Symbol" pitchFamily="18" charset="2"/>
            </a:endParaRPr>
          </a:p>
        </p:txBody>
      </p:sp>
      <p:sp>
        <p:nvSpPr>
          <p:cNvPr id="664593" name="Rectangle 17"/>
          <p:cNvSpPr>
            <a:spLocks noChangeArrowheads="1"/>
          </p:cNvSpPr>
          <p:nvPr/>
        </p:nvSpPr>
        <p:spPr bwMode="auto">
          <a:xfrm>
            <a:off x="6624638" y="3846513"/>
            <a:ext cx="2138362" cy="2554287"/>
          </a:xfrm>
          <a:prstGeom prst="rect">
            <a:avLst/>
          </a:prstGeom>
          <a:noFill/>
          <a:ln w="25400">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20000"/>
              </a:spcBef>
              <a:buClr>
                <a:srgbClr val="F8B323"/>
              </a:buClr>
              <a:buFont typeface="Wingdings" pitchFamily="2" charset="2"/>
              <a:buChar char="n"/>
            </a:pPr>
            <a:endParaRPr lang="de-DE" sz="900" smtClean="0">
              <a:solidFill>
                <a:srgbClr val="261748"/>
              </a:solidFill>
            </a:endParaRPr>
          </a:p>
        </p:txBody>
      </p:sp>
      <p:sp>
        <p:nvSpPr>
          <p:cNvPr id="664585" name="Rectangle 9"/>
          <p:cNvSpPr>
            <a:spLocks noChangeArrowheads="1"/>
          </p:cNvSpPr>
          <p:nvPr/>
        </p:nvSpPr>
        <p:spPr bwMode="auto">
          <a:xfrm>
            <a:off x="309563" y="3348038"/>
            <a:ext cx="3576637"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1200" smtClean="0">
                <a:solidFill>
                  <a:srgbClr val="261748"/>
                </a:solidFill>
              </a:rPr>
              <a:t>Cavities gradients for the 1.3 ms rectangular pulse</a:t>
            </a:r>
            <a:endParaRPr lang="en-US" sz="1200" smtClean="0">
              <a:solidFill>
                <a:srgbClr val="261748"/>
              </a:solidFill>
              <a:sym typeface="Symbol" pitchFamily="18" charset="2"/>
            </a:endParaRPr>
          </a:p>
        </p:txBody>
      </p:sp>
      <p:sp>
        <p:nvSpPr>
          <p:cNvPr id="664594" name="Rectangle 18"/>
          <p:cNvSpPr>
            <a:spLocks noGrp="1" noChangeArrowheads="1"/>
          </p:cNvSpPr>
          <p:nvPr>
            <p:ph type="title"/>
          </p:nvPr>
        </p:nvSpPr>
        <p:spPr/>
        <p:txBody>
          <a:bodyPr/>
          <a:lstStyle/>
          <a:p>
            <a:r>
              <a:rPr lang="en-US"/>
              <a:t>RF Calibration / Cavity Test</a:t>
            </a:r>
          </a:p>
        </p:txBody>
      </p:sp>
    </p:spTree>
    <p:extLst>
      <p:ext uri="{BB962C8B-B14F-4D97-AF65-F5344CB8AC3E}">
        <p14:creationId xmlns:p14="http://schemas.microsoft.com/office/powerpoint/2010/main" val="3378846301"/>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Foliennummernplatzhalter 2"/>
          <p:cNvSpPr>
            <a:spLocks noGrp="1"/>
          </p:cNvSpPr>
          <p:nvPr>
            <p:ph type="sldNum" sz="quarter" idx="10"/>
          </p:nvPr>
        </p:nvSpPr>
        <p:spPr/>
        <p:txBody>
          <a:bodyPr/>
          <a:lstStyle/>
          <a:p>
            <a:fld id="{FA2A4A4E-8867-4987-BD46-51D5E0F4DD4A}" type="slidenum">
              <a:rPr lang="en-GB">
                <a:solidFill>
                  <a:srgbClr val="FFFFFF"/>
                </a:solidFill>
              </a:rPr>
              <a:pPr/>
              <a:t>88</a:t>
            </a:fld>
            <a:endParaRPr lang="en-GB">
              <a:solidFill>
                <a:srgbClr val="FFFFFF"/>
              </a:solidFill>
            </a:endParaRPr>
          </a:p>
        </p:txBody>
      </p:sp>
      <p:sp>
        <p:nvSpPr>
          <p:cNvPr id="34" name="Fußzeilenplatzhalter 3"/>
          <p:cNvSpPr>
            <a:spLocks noGrp="1"/>
          </p:cNvSpPr>
          <p:nvPr>
            <p:ph type="ftr" sz="quarter" idx="11"/>
          </p:nvPr>
        </p:nvSpPr>
        <p:spPr/>
        <p:txBody>
          <a:bodyPr/>
          <a:lstStyle/>
          <a:p>
            <a:r>
              <a:rPr lang="en-GB"/>
              <a:t>Denis Kostin, MHF-SL, DESY.                                                                </a:t>
            </a:r>
            <a:r>
              <a:rPr lang="en-US"/>
              <a:t>November, 2011</a:t>
            </a:r>
            <a:endParaRPr lang="en-GB"/>
          </a:p>
        </p:txBody>
      </p:sp>
      <p:pic>
        <p:nvPicPr>
          <p:cNvPr id="68608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749" y="1935079"/>
            <a:ext cx="5013451" cy="3542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608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18100" y="1063625"/>
            <a:ext cx="3825875" cy="266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86085" name="Rectangle 5"/>
          <p:cNvSpPr>
            <a:spLocks noGrp="1" noChangeArrowheads="1"/>
          </p:cNvSpPr>
          <p:nvPr>
            <p:ph type="title"/>
          </p:nvPr>
        </p:nvSpPr>
        <p:spPr>
          <a:xfrm>
            <a:off x="1093788" y="281354"/>
            <a:ext cx="7283450" cy="740996"/>
          </a:xfrm>
        </p:spPr>
        <p:txBody>
          <a:bodyPr/>
          <a:lstStyle/>
          <a:p>
            <a:r>
              <a:rPr lang="en-US" dirty="0" smtClean="0"/>
              <a:t>Example:</a:t>
            </a:r>
            <a:br>
              <a:rPr lang="en-US" dirty="0" smtClean="0"/>
            </a:br>
            <a:r>
              <a:rPr lang="en-US" dirty="0" smtClean="0"/>
              <a:t>Single Cavity Results</a:t>
            </a:r>
            <a:endParaRPr lang="en-US" dirty="0"/>
          </a:p>
        </p:txBody>
      </p:sp>
      <p:pic>
        <p:nvPicPr>
          <p:cNvPr id="1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46663" y="3700463"/>
            <a:ext cx="3968750" cy="2798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70997878"/>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oliennummernplatzhalter 2"/>
          <p:cNvSpPr>
            <a:spLocks noGrp="1"/>
          </p:cNvSpPr>
          <p:nvPr>
            <p:ph type="sldNum" sz="quarter" idx="10"/>
          </p:nvPr>
        </p:nvSpPr>
        <p:spPr/>
        <p:txBody>
          <a:bodyPr/>
          <a:lstStyle/>
          <a:p>
            <a:fld id="{CAF0613B-11F7-4199-8866-9215A82265C3}" type="slidenum">
              <a:rPr lang="en-GB">
                <a:solidFill>
                  <a:srgbClr val="FFFFFF"/>
                </a:solidFill>
              </a:rPr>
              <a:pPr/>
              <a:t>89</a:t>
            </a:fld>
            <a:endParaRPr lang="en-GB">
              <a:solidFill>
                <a:srgbClr val="FFFFFF"/>
              </a:solidFill>
            </a:endParaRPr>
          </a:p>
        </p:txBody>
      </p:sp>
      <p:sp>
        <p:nvSpPr>
          <p:cNvPr id="12" name="Fußzeilenplatzhalter 3"/>
          <p:cNvSpPr>
            <a:spLocks noGrp="1"/>
          </p:cNvSpPr>
          <p:nvPr>
            <p:ph type="ftr" sz="quarter" idx="11"/>
          </p:nvPr>
        </p:nvSpPr>
        <p:spPr/>
        <p:txBody>
          <a:bodyPr/>
          <a:lstStyle/>
          <a:p>
            <a:r>
              <a:rPr lang="en-GB"/>
              <a:t>Denis Kostin, MHF-SL, DESY.                                                                </a:t>
            </a:r>
            <a:r>
              <a:rPr lang="en-US"/>
              <a:t>November, 2011</a:t>
            </a:r>
            <a:endParaRPr lang="en-GB"/>
          </a:p>
        </p:txBody>
      </p:sp>
      <p:pic>
        <p:nvPicPr>
          <p:cNvPr id="667654"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1975" y="1025525"/>
            <a:ext cx="4003675" cy="2684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676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14850" y="1162050"/>
            <a:ext cx="4192588" cy="2570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6765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06913" y="3759200"/>
            <a:ext cx="4224337" cy="2622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67653" name="Text Box 5"/>
          <p:cNvSpPr txBox="1">
            <a:spLocks noChangeArrowheads="1"/>
          </p:cNvSpPr>
          <p:nvPr/>
        </p:nvSpPr>
        <p:spPr bwMode="auto">
          <a:xfrm>
            <a:off x="492125" y="6091238"/>
            <a:ext cx="368458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906463" eaLnBrk="0" hangingPunct="0">
              <a:spcBef>
                <a:spcPct val="0"/>
              </a:spcBef>
              <a:defRPr sz="2400">
                <a:solidFill>
                  <a:schemeClr val="tx1"/>
                </a:solidFill>
                <a:latin typeface="Arial" charset="0"/>
                <a:ea typeface="ＭＳ Ｐゴシック" charset="-128"/>
              </a:defRPr>
            </a:lvl1pPr>
            <a:lvl2pPr defTabSz="906463" eaLnBrk="0" hangingPunct="0">
              <a:spcBef>
                <a:spcPct val="0"/>
              </a:spcBef>
              <a:defRPr sz="2400">
                <a:solidFill>
                  <a:schemeClr val="tx1"/>
                </a:solidFill>
                <a:latin typeface="Arial" charset="0"/>
                <a:ea typeface="ＭＳ Ｐゴシック" charset="-128"/>
              </a:defRPr>
            </a:lvl2pPr>
            <a:lvl3pPr defTabSz="906463" eaLnBrk="0" hangingPunct="0">
              <a:spcBef>
                <a:spcPct val="0"/>
              </a:spcBef>
              <a:defRPr sz="2400">
                <a:solidFill>
                  <a:schemeClr val="tx1"/>
                </a:solidFill>
                <a:latin typeface="Arial" charset="0"/>
                <a:ea typeface="ＭＳ Ｐゴシック" charset="-128"/>
              </a:defRPr>
            </a:lvl3pPr>
            <a:lvl4pPr defTabSz="906463" eaLnBrk="0" hangingPunct="0">
              <a:spcBef>
                <a:spcPct val="0"/>
              </a:spcBef>
              <a:defRPr sz="2400">
                <a:solidFill>
                  <a:schemeClr val="tx1"/>
                </a:solidFill>
                <a:latin typeface="Arial" charset="0"/>
                <a:ea typeface="ＭＳ Ｐゴシック" charset="-128"/>
              </a:defRPr>
            </a:lvl4pPr>
            <a:lvl5pPr defTabSz="906463" eaLnBrk="0" hangingPunct="0">
              <a:spcBef>
                <a:spcPct val="0"/>
              </a:spcBef>
              <a:defRPr sz="2400">
                <a:solidFill>
                  <a:schemeClr val="tx1"/>
                </a:solidFill>
                <a:latin typeface="Arial" charset="0"/>
                <a:ea typeface="ＭＳ Ｐゴシック" charset="-128"/>
              </a:defRPr>
            </a:lvl5pPr>
            <a:lvl6pPr defTabSz="906463" eaLnBrk="0" fontAlgn="base" hangingPunct="0">
              <a:spcBef>
                <a:spcPct val="0"/>
              </a:spcBef>
              <a:spcAft>
                <a:spcPct val="0"/>
              </a:spcAft>
              <a:defRPr sz="2400">
                <a:solidFill>
                  <a:schemeClr val="tx1"/>
                </a:solidFill>
                <a:latin typeface="Arial" charset="0"/>
                <a:ea typeface="ＭＳ Ｐゴシック" charset="-128"/>
              </a:defRPr>
            </a:lvl6pPr>
            <a:lvl7pPr defTabSz="906463" eaLnBrk="0" fontAlgn="base" hangingPunct="0">
              <a:spcBef>
                <a:spcPct val="0"/>
              </a:spcBef>
              <a:spcAft>
                <a:spcPct val="0"/>
              </a:spcAft>
              <a:defRPr sz="2400">
                <a:solidFill>
                  <a:schemeClr val="tx1"/>
                </a:solidFill>
                <a:latin typeface="Arial" charset="0"/>
                <a:ea typeface="ＭＳ Ｐゴシック" charset="-128"/>
              </a:defRPr>
            </a:lvl7pPr>
            <a:lvl8pPr defTabSz="906463" eaLnBrk="0" fontAlgn="base" hangingPunct="0">
              <a:spcBef>
                <a:spcPct val="0"/>
              </a:spcBef>
              <a:spcAft>
                <a:spcPct val="0"/>
              </a:spcAft>
              <a:defRPr sz="2400">
                <a:solidFill>
                  <a:schemeClr val="tx1"/>
                </a:solidFill>
                <a:latin typeface="Arial" charset="0"/>
                <a:ea typeface="ＭＳ Ｐゴシック" charset="-128"/>
              </a:defRPr>
            </a:lvl8pPr>
            <a:lvl9pPr defTabSz="906463"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sz="1400" smtClean="0">
                <a:solidFill>
                  <a:srgbClr val="261748"/>
                </a:solidFill>
              </a:rPr>
              <a:t>Flat-top pulse 500+800</a:t>
            </a:r>
            <a:r>
              <a:rPr lang="el-GR" sz="1400" smtClean="0">
                <a:solidFill>
                  <a:srgbClr val="261748"/>
                </a:solidFill>
                <a:cs typeface="Arial" charset="0"/>
              </a:rPr>
              <a:t>μ</a:t>
            </a:r>
            <a:r>
              <a:rPr lang="de-DE" sz="1400" smtClean="0">
                <a:solidFill>
                  <a:srgbClr val="261748"/>
                </a:solidFill>
                <a:cs typeface="Arial" charset="0"/>
              </a:rPr>
              <a:t>s operation at 10 Hz</a:t>
            </a:r>
            <a:endParaRPr lang="el-GR" sz="1400" smtClean="0">
              <a:solidFill>
                <a:srgbClr val="261748"/>
              </a:solidFill>
              <a:cs typeface="Arial" charset="0"/>
            </a:endParaRPr>
          </a:p>
        </p:txBody>
      </p:sp>
      <p:pic>
        <p:nvPicPr>
          <p:cNvPr id="667655" name="Picture 7" descr="PXFEL1_Ea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0075" y="3805238"/>
            <a:ext cx="3844925" cy="2270125"/>
          </a:xfrm>
          <a:prstGeom prst="rect">
            <a:avLst/>
          </a:prstGeom>
          <a:noFill/>
          <a:extLst>
            <a:ext uri="{909E8E84-426E-40DD-AFC4-6F175D3DCCD1}">
              <a14:hiddenFill xmlns:a14="http://schemas.microsoft.com/office/drawing/2010/main">
                <a:solidFill>
                  <a:srgbClr val="FFFFFF"/>
                </a:solidFill>
              </a14:hiddenFill>
            </a:ext>
          </a:extLst>
        </p:spPr>
      </p:pic>
      <p:sp>
        <p:nvSpPr>
          <p:cNvPr id="667656" name="Rectangle 8"/>
          <p:cNvSpPr>
            <a:spLocks noGrp="1" noChangeArrowheads="1"/>
          </p:cNvSpPr>
          <p:nvPr>
            <p:ph type="title"/>
          </p:nvPr>
        </p:nvSpPr>
        <p:spPr>
          <a:xfrm>
            <a:off x="1093788" y="285750"/>
            <a:ext cx="7283450" cy="736600"/>
          </a:xfrm>
        </p:spPr>
        <p:txBody>
          <a:bodyPr/>
          <a:lstStyle/>
          <a:p>
            <a:r>
              <a:rPr lang="en-US" dirty="0" smtClean="0"/>
              <a:t>Example:</a:t>
            </a:r>
            <a:br>
              <a:rPr lang="en-US" dirty="0" smtClean="0"/>
            </a:br>
            <a:r>
              <a:rPr lang="en-US" dirty="0" smtClean="0"/>
              <a:t>Module </a:t>
            </a:r>
            <a:r>
              <a:rPr lang="en-US" dirty="0"/>
              <a:t>Test </a:t>
            </a:r>
            <a:r>
              <a:rPr lang="en-US" dirty="0" smtClean="0"/>
              <a:t>Results</a:t>
            </a:r>
            <a:endParaRPr lang="en-US" dirty="0"/>
          </a:p>
        </p:txBody>
      </p:sp>
      <p:sp>
        <p:nvSpPr>
          <p:cNvPr id="667657" name="Text Box 9"/>
          <p:cNvSpPr txBox="1">
            <a:spLocks noChangeArrowheads="1"/>
          </p:cNvSpPr>
          <p:nvPr/>
        </p:nvSpPr>
        <p:spPr bwMode="auto">
          <a:xfrm>
            <a:off x="1598613" y="1250950"/>
            <a:ext cx="202406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folHlink"/>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spAutoFit/>
          </a:bodyPr>
          <a:lstStyle>
            <a:lvl1pPr marL="342900" indent="-342900" eaLnBrk="0" hangingPunct="0">
              <a:spcBef>
                <a:spcPct val="0"/>
              </a:spcBef>
              <a:defRPr sz="2400">
                <a:solidFill>
                  <a:schemeClr val="tx1"/>
                </a:solidFill>
                <a:latin typeface="Arial" charset="0"/>
                <a:ea typeface="ＭＳ Ｐゴシック" charset="-128"/>
              </a:defRPr>
            </a:lvl1pPr>
            <a:lvl2pPr eaLnBrk="0" hangingPunct="0">
              <a:spcBef>
                <a:spcPct val="0"/>
              </a:spcBef>
              <a:defRPr sz="2400">
                <a:solidFill>
                  <a:schemeClr val="tx1"/>
                </a:solidFill>
                <a:latin typeface="Arial" charset="0"/>
                <a:ea typeface="ＭＳ Ｐゴシック" charset="-128"/>
              </a:defRPr>
            </a:lvl2pPr>
            <a:lvl3pPr eaLnBrk="0" hangingPunct="0">
              <a:spcBef>
                <a:spcPct val="0"/>
              </a:spcBef>
              <a:defRPr sz="2400">
                <a:solidFill>
                  <a:schemeClr val="tx1"/>
                </a:solidFill>
                <a:latin typeface="Arial" charset="0"/>
                <a:ea typeface="ＭＳ Ｐゴシック" charset="-128"/>
              </a:defRPr>
            </a:lvl3pPr>
            <a:lvl4pPr eaLnBrk="0" hangingPunct="0">
              <a:spcBef>
                <a:spcPct val="0"/>
              </a:spcBef>
              <a:defRPr sz="2400">
                <a:solidFill>
                  <a:schemeClr val="tx1"/>
                </a:solidFill>
                <a:latin typeface="Arial" charset="0"/>
                <a:ea typeface="ＭＳ Ｐゴシック" charset="-128"/>
              </a:defRPr>
            </a:lvl4pPr>
            <a:lvl5pPr eaLnBrk="0" hangingPunct="0">
              <a:spcBef>
                <a:spcPct val="0"/>
              </a:spcBef>
              <a:defRPr sz="2400">
                <a:solidFill>
                  <a:schemeClr val="tx1"/>
                </a:solidFill>
                <a:latin typeface="Arial" charset="0"/>
                <a:ea typeface="ＭＳ Ｐゴシック" charset="-128"/>
              </a:defRPr>
            </a:lvl5pPr>
            <a:lvl6pPr eaLnBrk="0" fontAlgn="base" hangingPunct="0">
              <a:spcBef>
                <a:spcPct val="0"/>
              </a:spcBef>
              <a:spcAft>
                <a:spcPct val="0"/>
              </a:spcAft>
              <a:defRPr sz="2400">
                <a:solidFill>
                  <a:schemeClr val="tx1"/>
                </a:solidFill>
                <a:latin typeface="Arial" charset="0"/>
                <a:ea typeface="ＭＳ Ｐゴシック" charset="-128"/>
              </a:defRPr>
            </a:lvl6pPr>
            <a:lvl7pPr eaLnBrk="0" fontAlgn="base" hangingPunct="0">
              <a:spcBef>
                <a:spcPct val="0"/>
              </a:spcBef>
              <a:spcAft>
                <a:spcPct val="0"/>
              </a:spcAft>
              <a:defRPr sz="2400">
                <a:solidFill>
                  <a:schemeClr val="tx1"/>
                </a:solidFill>
                <a:latin typeface="Arial" charset="0"/>
                <a:ea typeface="ＭＳ Ｐゴシック" charset="-128"/>
              </a:defRPr>
            </a:lvl7pPr>
            <a:lvl8pPr eaLnBrk="0" fontAlgn="base" hangingPunct="0">
              <a:spcBef>
                <a:spcPct val="0"/>
              </a:spcBef>
              <a:spcAft>
                <a:spcPct val="0"/>
              </a:spcAft>
              <a:defRPr sz="2400">
                <a:solidFill>
                  <a:schemeClr val="tx1"/>
                </a:solidFill>
                <a:latin typeface="Arial" charset="0"/>
                <a:ea typeface="ＭＳ Ｐゴシック" charset="-128"/>
              </a:defRPr>
            </a:lvl8pPr>
            <a:lvl9pPr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spcBef>
                <a:spcPct val="20000"/>
              </a:spcBef>
              <a:buClr>
                <a:srgbClr val="F8B323"/>
              </a:buClr>
              <a:buFont typeface="Wingdings" pitchFamily="2" charset="2"/>
              <a:buNone/>
            </a:pPr>
            <a:r>
              <a:rPr lang="en-US" sz="1600" smtClean="0">
                <a:solidFill>
                  <a:srgbClr val="261748"/>
                </a:solidFill>
              </a:rPr>
              <a:t>dynamic cryo-losses</a:t>
            </a:r>
          </a:p>
        </p:txBody>
      </p:sp>
      <p:sp>
        <p:nvSpPr>
          <p:cNvPr id="667658" name="Text Box 10"/>
          <p:cNvSpPr txBox="1">
            <a:spLocks noChangeArrowheads="1"/>
          </p:cNvSpPr>
          <p:nvPr/>
        </p:nvSpPr>
        <p:spPr bwMode="auto">
          <a:xfrm>
            <a:off x="5727700" y="3752850"/>
            <a:ext cx="16970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folHlink"/>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spAutoFit/>
          </a:bodyPr>
          <a:lstStyle>
            <a:lvl1pPr marL="342900" indent="-342900" eaLnBrk="0" hangingPunct="0">
              <a:spcBef>
                <a:spcPct val="0"/>
              </a:spcBef>
              <a:defRPr sz="2400">
                <a:solidFill>
                  <a:schemeClr val="tx1"/>
                </a:solidFill>
                <a:latin typeface="Arial" charset="0"/>
                <a:ea typeface="ＭＳ Ｐゴシック" charset="-128"/>
              </a:defRPr>
            </a:lvl1pPr>
            <a:lvl2pPr eaLnBrk="0" hangingPunct="0">
              <a:spcBef>
                <a:spcPct val="0"/>
              </a:spcBef>
              <a:defRPr sz="2400">
                <a:solidFill>
                  <a:schemeClr val="tx1"/>
                </a:solidFill>
                <a:latin typeface="Arial" charset="0"/>
                <a:ea typeface="ＭＳ Ｐゴシック" charset="-128"/>
              </a:defRPr>
            </a:lvl2pPr>
            <a:lvl3pPr eaLnBrk="0" hangingPunct="0">
              <a:spcBef>
                <a:spcPct val="0"/>
              </a:spcBef>
              <a:defRPr sz="2400">
                <a:solidFill>
                  <a:schemeClr val="tx1"/>
                </a:solidFill>
                <a:latin typeface="Arial" charset="0"/>
                <a:ea typeface="ＭＳ Ｐゴシック" charset="-128"/>
              </a:defRPr>
            </a:lvl3pPr>
            <a:lvl4pPr eaLnBrk="0" hangingPunct="0">
              <a:spcBef>
                <a:spcPct val="0"/>
              </a:spcBef>
              <a:defRPr sz="2400">
                <a:solidFill>
                  <a:schemeClr val="tx1"/>
                </a:solidFill>
                <a:latin typeface="Arial" charset="0"/>
                <a:ea typeface="ＭＳ Ｐゴシック" charset="-128"/>
              </a:defRPr>
            </a:lvl4pPr>
            <a:lvl5pPr eaLnBrk="0" hangingPunct="0">
              <a:spcBef>
                <a:spcPct val="0"/>
              </a:spcBef>
              <a:defRPr sz="2400">
                <a:solidFill>
                  <a:schemeClr val="tx1"/>
                </a:solidFill>
                <a:latin typeface="Arial" charset="0"/>
                <a:ea typeface="ＭＳ Ｐゴシック" charset="-128"/>
              </a:defRPr>
            </a:lvl5pPr>
            <a:lvl6pPr eaLnBrk="0" fontAlgn="base" hangingPunct="0">
              <a:spcBef>
                <a:spcPct val="0"/>
              </a:spcBef>
              <a:spcAft>
                <a:spcPct val="0"/>
              </a:spcAft>
              <a:defRPr sz="2400">
                <a:solidFill>
                  <a:schemeClr val="tx1"/>
                </a:solidFill>
                <a:latin typeface="Arial" charset="0"/>
                <a:ea typeface="ＭＳ Ｐゴシック" charset="-128"/>
              </a:defRPr>
            </a:lvl6pPr>
            <a:lvl7pPr eaLnBrk="0" fontAlgn="base" hangingPunct="0">
              <a:spcBef>
                <a:spcPct val="0"/>
              </a:spcBef>
              <a:spcAft>
                <a:spcPct val="0"/>
              </a:spcAft>
              <a:defRPr sz="2400">
                <a:solidFill>
                  <a:schemeClr val="tx1"/>
                </a:solidFill>
                <a:latin typeface="Arial" charset="0"/>
                <a:ea typeface="ＭＳ Ｐゴシック" charset="-128"/>
              </a:defRPr>
            </a:lvl7pPr>
            <a:lvl8pPr eaLnBrk="0" fontAlgn="base" hangingPunct="0">
              <a:spcBef>
                <a:spcPct val="0"/>
              </a:spcBef>
              <a:spcAft>
                <a:spcPct val="0"/>
              </a:spcAft>
              <a:defRPr sz="2400">
                <a:solidFill>
                  <a:schemeClr val="tx1"/>
                </a:solidFill>
                <a:latin typeface="Arial" charset="0"/>
                <a:ea typeface="ＭＳ Ｐゴシック" charset="-128"/>
              </a:defRPr>
            </a:lvl8pPr>
            <a:lvl9pPr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spcBef>
                <a:spcPct val="20000"/>
              </a:spcBef>
              <a:buClr>
                <a:srgbClr val="F8B323"/>
              </a:buClr>
              <a:buFont typeface="Wingdings" pitchFamily="2" charset="2"/>
              <a:buNone/>
            </a:pPr>
            <a:r>
              <a:rPr lang="en-US" sz="1600" smtClean="0">
                <a:solidFill>
                  <a:srgbClr val="261748"/>
                </a:solidFill>
              </a:rPr>
              <a:t>gamma radiation</a:t>
            </a:r>
          </a:p>
        </p:txBody>
      </p:sp>
      <p:sp>
        <p:nvSpPr>
          <p:cNvPr id="667659" name="Text Box 11"/>
          <p:cNvSpPr txBox="1">
            <a:spLocks noChangeArrowheads="1"/>
          </p:cNvSpPr>
          <p:nvPr/>
        </p:nvSpPr>
        <p:spPr bwMode="auto">
          <a:xfrm>
            <a:off x="5099050" y="1250950"/>
            <a:ext cx="9096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folHlink"/>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spAutoFit/>
          </a:bodyPr>
          <a:lstStyle>
            <a:lvl1pPr marL="342900" indent="-342900" eaLnBrk="0" hangingPunct="0">
              <a:spcBef>
                <a:spcPct val="0"/>
              </a:spcBef>
              <a:defRPr sz="2400">
                <a:solidFill>
                  <a:schemeClr val="tx1"/>
                </a:solidFill>
                <a:latin typeface="Arial" charset="0"/>
                <a:ea typeface="ＭＳ Ｐゴシック" charset="-128"/>
              </a:defRPr>
            </a:lvl1pPr>
            <a:lvl2pPr eaLnBrk="0" hangingPunct="0">
              <a:spcBef>
                <a:spcPct val="0"/>
              </a:spcBef>
              <a:defRPr sz="2400">
                <a:solidFill>
                  <a:schemeClr val="tx1"/>
                </a:solidFill>
                <a:latin typeface="Arial" charset="0"/>
                <a:ea typeface="ＭＳ Ｐゴシック" charset="-128"/>
              </a:defRPr>
            </a:lvl2pPr>
            <a:lvl3pPr eaLnBrk="0" hangingPunct="0">
              <a:spcBef>
                <a:spcPct val="0"/>
              </a:spcBef>
              <a:defRPr sz="2400">
                <a:solidFill>
                  <a:schemeClr val="tx1"/>
                </a:solidFill>
                <a:latin typeface="Arial" charset="0"/>
                <a:ea typeface="ＭＳ Ｐゴシック" charset="-128"/>
              </a:defRPr>
            </a:lvl3pPr>
            <a:lvl4pPr eaLnBrk="0" hangingPunct="0">
              <a:spcBef>
                <a:spcPct val="0"/>
              </a:spcBef>
              <a:defRPr sz="2400">
                <a:solidFill>
                  <a:schemeClr val="tx1"/>
                </a:solidFill>
                <a:latin typeface="Arial" charset="0"/>
                <a:ea typeface="ＭＳ Ｐゴシック" charset="-128"/>
              </a:defRPr>
            </a:lvl4pPr>
            <a:lvl5pPr eaLnBrk="0" hangingPunct="0">
              <a:spcBef>
                <a:spcPct val="0"/>
              </a:spcBef>
              <a:defRPr sz="2400">
                <a:solidFill>
                  <a:schemeClr val="tx1"/>
                </a:solidFill>
                <a:latin typeface="Arial" charset="0"/>
                <a:ea typeface="ＭＳ Ｐゴシック" charset="-128"/>
              </a:defRPr>
            </a:lvl5pPr>
            <a:lvl6pPr eaLnBrk="0" fontAlgn="base" hangingPunct="0">
              <a:spcBef>
                <a:spcPct val="0"/>
              </a:spcBef>
              <a:spcAft>
                <a:spcPct val="0"/>
              </a:spcAft>
              <a:defRPr sz="2400">
                <a:solidFill>
                  <a:schemeClr val="tx1"/>
                </a:solidFill>
                <a:latin typeface="Arial" charset="0"/>
                <a:ea typeface="ＭＳ Ｐゴシック" charset="-128"/>
              </a:defRPr>
            </a:lvl6pPr>
            <a:lvl7pPr eaLnBrk="0" fontAlgn="base" hangingPunct="0">
              <a:spcBef>
                <a:spcPct val="0"/>
              </a:spcBef>
              <a:spcAft>
                <a:spcPct val="0"/>
              </a:spcAft>
              <a:defRPr sz="2400">
                <a:solidFill>
                  <a:schemeClr val="tx1"/>
                </a:solidFill>
                <a:latin typeface="Arial" charset="0"/>
                <a:ea typeface="ＭＳ Ｐゴシック" charset="-128"/>
              </a:defRPr>
            </a:lvl7pPr>
            <a:lvl8pPr eaLnBrk="0" fontAlgn="base" hangingPunct="0">
              <a:spcBef>
                <a:spcPct val="0"/>
              </a:spcBef>
              <a:spcAft>
                <a:spcPct val="0"/>
              </a:spcAft>
              <a:defRPr sz="2400">
                <a:solidFill>
                  <a:schemeClr val="tx1"/>
                </a:solidFill>
                <a:latin typeface="Arial" charset="0"/>
                <a:ea typeface="ＭＳ Ｐゴシック" charset="-128"/>
              </a:defRPr>
            </a:lvl8pPr>
            <a:lvl9pPr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spcBef>
                <a:spcPct val="20000"/>
              </a:spcBef>
              <a:buClr>
                <a:srgbClr val="F8B323"/>
              </a:buClr>
              <a:buFont typeface="Wingdings" pitchFamily="2" charset="2"/>
              <a:buNone/>
            </a:pPr>
            <a:r>
              <a:rPr lang="en-US" sz="1600" smtClean="0">
                <a:solidFill>
                  <a:srgbClr val="261748"/>
                </a:solidFill>
              </a:rPr>
              <a:t>Q</a:t>
            </a:r>
            <a:r>
              <a:rPr lang="en-US" sz="1600" baseline="-25000" smtClean="0">
                <a:solidFill>
                  <a:srgbClr val="261748"/>
                </a:solidFill>
              </a:rPr>
              <a:t>0</a:t>
            </a:r>
            <a:r>
              <a:rPr lang="en-US" sz="1600" smtClean="0">
                <a:solidFill>
                  <a:srgbClr val="261748"/>
                </a:solidFill>
              </a:rPr>
              <a:t>(E</a:t>
            </a:r>
            <a:r>
              <a:rPr lang="en-US" sz="1600" baseline="-25000" smtClean="0">
                <a:solidFill>
                  <a:srgbClr val="261748"/>
                </a:solidFill>
              </a:rPr>
              <a:t>acc</a:t>
            </a:r>
            <a:r>
              <a:rPr lang="en-US" sz="1600" smtClean="0">
                <a:solidFill>
                  <a:srgbClr val="261748"/>
                </a:solidFill>
              </a:rPr>
              <a:t>)</a:t>
            </a:r>
          </a:p>
        </p:txBody>
      </p:sp>
    </p:spTree>
    <p:extLst>
      <p:ext uri="{BB962C8B-B14F-4D97-AF65-F5344CB8AC3E}">
        <p14:creationId xmlns:p14="http://schemas.microsoft.com/office/powerpoint/2010/main" val="2390269212"/>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3"/>
          <p:cNvSpPr>
            <a:spLocks noGrp="1"/>
          </p:cNvSpPr>
          <p:nvPr>
            <p:ph type="sldNum" sz="quarter" idx="10"/>
          </p:nvPr>
        </p:nvSpPr>
        <p:spPr/>
        <p:txBody>
          <a:bodyPr/>
          <a:lstStyle/>
          <a:p>
            <a:fld id="{DD6AC528-94FB-494A-9688-98FE7DAF509E}" type="slidenum">
              <a:rPr lang="en-GB">
                <a:solidFill>
                  <a:srgbClr val="FFFFFF"/>
                </a:solidFill>
              </a:rPr>
              <a:pPr/>
              <a:t>90</a:t>
            </a:fld>
            <a:endParaRPr lang="en-GB">
              <a:solidFill>
                <a:srgbClr val="FFFFFF"/>
              </a:solidFill>
            </a:endParaRPr>
          </a:p>
        </p:txBody>
      </p:sp>
      <p:sp>
        <p:nvSpPr>
          <p:cNvPr id="6" name="Fußzeilenplatzhalter 4"/>
          <p:cNvSpPr>
            <a:spLocks noGrp="1"/>
          </p:cNvSpPr>
          <p:nvPr>
            <p:ph type="ftr" sz="quarter" idx="11"/>
          </p:nvPr>
        </p:nvSpPr>
        <p:spPr/>
        <p:txBody>
          <a:bodyPr/>
          <a:lstStyle/>
          <a:p>
            <a:r>
              <a:rPr lang="en-GB"/>
              <a:t>Denis Kostin, MHF-SL, DESY.                                                                </a:t>
            </a:r>
            <a:r>
              <a:rPr lang="en-US"/>
              <a:t>November, 2011</a:t>
            </a:r>
            <a:endParaRPr lang="en-GB"/>
          </a:p>
        </p:txBody>
      </p:sp>
      <p:sp>
        <p:nvSpPr>
          <p:cNvPr id="117762" name="Rectangle 2"/>
          <p:cNvSpPr>
            <a:spLocks noGrp="1" noChangeArrowheads="1"/>
          </p:cNvSpPr>
          <p:nvPr>
            <p:ph type="title"/>
          </p:nvPr>
        </p:nvSpPr>
        <p:spPr>
          <a:xfrm>
            <a:off x="1093788" y="541338"/>
            <a:ext cx="6613525" cy="481012"/>
          </a:xfrm>
        </p:spPr>
        <p:txBody>
          <a:bodyPr/>
          <a:lstStyle/>
          <a:p>
            <a:r>
              <a:rPr lang="en-GB"/>
              <a:t>Cryo Module Test Bench</a:t>
            </a:r>
          </a:p>
        </p:txBody>
      </p:sp>
      <p:pic>
        <p:nvPicPr>
          <p:cNvPr id="117778" name="Picture 18" descr="DSC_0016"/>
          <p:cNvPicPr>
            <a:picLocks noChangeAspect="1" noChangeArrowheads="1"/>
          </p:cNvPicPr>
          <p:nvPr/>
        </p:nvPicPr>
        <p:blipFill>
          <a:blip r:embed="rId3" cstate="print">
            <a:extLst>
              <a:ext uri="{28A0092B-C50C-407E-A947-70E740481C1C}">
                <a14:useLocalDpi xmlns:a14="http://schemas.microsoft.com/office/drawing/2010/main" val="0"/>
              </a:ext>
            </a:extLst>
          </a:blip>
          <a:srcRect l="15355" r="1688"/>
          <a:stretch>
            <a:fillRect/>
          </a:stretch>
        </p:blipFill>
        <p:spPr bwMode="auto">
          <a:xfrm>
            <a:off x="142875" y="1122363"/>
            <a:ext cx="6588125" cy="4946650"/>
          </a:xfrm>
          <a:prstGeom prst="rect">
            <a:avLst/>
          </a:prstGeom>
          <a:noFill/>
          <a:ln w="25400">
            <a:solidFill>
              <a:schemeClr val="hlink"/>
            </a:solidFill>
            <a:miter lim="800000"/>
            <a:headEnd/>
            <a:tailEnd/>
          </a:ln>
          <a:extLst>
            <a:ext uri="{909E8E84-426E-40DD-AFC4-6F175D3DCCD1}">
              <a14:hiddenFill xmlns:a14="http://schemas.microsoft.com/office/drawing/2010/main">
                <a:solidFill>
                  <a:srgbClr val="FFFFFF"/>
                </a:solidFill>
              </a14:hiddenFill>
            </a:ext>
          </a:extLst>
        </p:spPr>
      </p:pic>
      <p:pic>
        <p:nvPicPr>
          <p:cNvPr id="117779" name="Picture 19" descr="DSC_000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42025" y="2212975"/>
            <a:ext cx="2943225" cy="4154488"/>
          </a:xfrm>
          <a:prstGeom prst="rect">
            <a:avLst/>
          </a:prstGeom>
          <a:noFill/>
          <a:ln w="25400">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3596180"/>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de-DE" dirty="0" err="1" smtClean="0"/>
              <a:t>Accelerator</a:t>
            </a:r>
            <a:r>
              <a:rPr lang="de-DE" dirty="0" smtClean="0"/>
              <a:t> Module Test Facility (</a:t>
            </a:r>
            <a:r>
              <a:rPr lang="de-DE" smtClean="0"/>
              <a:t>AMTF)</a:t>
            </a:r>
            <a:endParaRPr lang="en-GB" dirty="0" smtClean="0"/>
          </a:p>
        </p:txBody>
      </p:sp>
      <p:sp>
        <p:nvSpPr>
          <p:cNvPr id="30723" name="Rectangle 3"/>
          <p:cNvSpPr>
            <a:spLocks noGrp="1" noChangeArrowheads="1"/>
          </p:cNvSpPr>
          <p:nvPr>
            <p:ph type="body" idx="1"/>
          </p:nvPr>
        </p:nvSpPr>
        <p:spPr>
          <a:xfrm>
            <a:off x="282575" y="828675"/>
            <a:ext cx="8516938" cy="5749925"/>
          </a:xfrm>
        </p:spPr>
        <p:txBody>
          <a:bodyPr/>
          <a:lstStyle/>
          <a:p>
            <a:endParaRPr lang="en-US" dirty="0" smtClean="0"/>
          </a:p>
        </p:txBody>
      </p:sp>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1936" r="23074"/>
          <a:stretch/>
        </p:blipFill>
        <p:spPr>
          <a:xfrm>
            <a:off x="5567120" y="1019366"/>
            <a:ext cx="3576880" cy="3573998"/>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8563" y="754765"/>
            <a:ext cx="4631821" cy="2076600"/>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83" y="2904199"/>
            <a:ext cx="5936347" cy="3953799"/>
          </a:xfrm>
          <a:prstGeom prst="rect">
            <a:avLst/>
          </a:prstGeom>
        </p:spPr>
      </p:pic>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de-DE" dirty="0" smtClean="0"/>
              <a:t>References</a:t>
            </a:r>
            <a:endParaRPr lang="en-GB" dirty="0" smtClean="0"/>
          </a:p>
        </p:txBody>
      </p:sp>
      <p:sp>
        <p:nvSpPr>
          <p:cNvPr id="30723" name="Rectangle 3"/>
          <p:cNvSpPr>
            <a:spLocks noGrp="1" noChangeArrowheads="1"/>
          </p:cNvSpPr>
          <p:nvPr>
            <p:ph type="body" idx="1"/>
          </p:nvPr>
        </p:nvSpPr>
        <p:spPr>
          <a:xfrm>
            <a:off x="282575" y="828675"/>
            <a:ext cx="8516938" cy="5749925"/>
          </a:xfrm>
        </p:spPr>
        <p:txBody>
          <a:bodyPr/>
          <a:lstStyle/>
          <a:p>
            <a:r>
              <a:rPr lang="en-US" dirty="0" smtClean="0"/>
              <a:t>H. </a:t>
            </a:r>
            <a:r>
              <a:rPr lang="en-US" dirty="0" err="1" smtClean="0"/>
              <a:t>Padamsee</a:t>
            </a:r>
            <a:r>
              <a:rPr lang="en-US" dirty="0" smtClean="0"/>
              <a:t> et al., “RF Superconductivity for Accelerators”</a:t>
            </a:r>
          </a:p>
          <a:p>
            <a:r>
              <a:rPr lang="en-US" dirty="0" smtClean="0"/>
              <a:t>T. Powers, “Theory and Practice of Cavity Test Systems”, Tutorial SRF Workshop 2005 </a:t>
            </a:r>
            <a:br>
              <a:rPr lang="en-US" dirty="0" smtClean="0"/>
            </a:br>
            <a:r>
              <a:rPr lang="en-US" dirty="0" smtClean="0"/>
              <a:t>+ “Practical Aspects of SRF Cavity Testing </a:t>
            </a:r>
            <a:r>
              <a:rPr lang="en-US" dirty="0"/>
              <a:t>and Operations”, Tutorial SRF Conference </a:t>
            </a:r>
            <a:r>
              <a:rPr lang="en-US" dirty="0" smtClean="0"/>
              <a:t>2013</a:t>
            </a:r>
          </a:p>
          <a:p>
            <a:r>
              <a:rPr lang="en-US" dirty="0" smtClean="0"/>
              <a:t>W.-D.</a:t>
            </a:r>
            <a:r>
              <a:rPr lang="en-US" dirty="0"/>
              <a:t> </a:t>
            </a:r>
            <a:r>
              <a:rPr lang="en-US" dirty="0" smtClean="0"/>
              <a:t>Moeller</a:t>
            </a:r>
            <a:r>
              <a:rPr lang="en-US" dirty="0"/>
              <a:t>,</a:t>
            </a:r>
            <a:r>
              <a:rPr lang="en-US" dirty="0" smtClean="0"/>
              <a:t> </a:t>
            </a:r>
            <a:r>
              <a:rPr lang="en-US" dirty="0"/>
              <a:t>“Design, Fabrication, and operation of High-Power and HOM- Coupler for SC Cavities</a:t>
            </a:r>
            <a:r>
              <a:rPr lang="en-US" dirty="0" smtClean="0"/>
              <a:t>”, Tutorial SRF Conference 2011</a:t>
            </a:r>
          </a:p>
          <a:p>
            <a:r>
              <a:rPr lang="en-US" dirty="0" smtClean="0"/>
              <a:t>J. </a:t>
            </a:r>
            <a:r>
              <a:rPr lang="en-US" dirty="0" err="1" smtClean="0"/>
              <a:t>Sekutowicz</a:t>
            </a:r>
            <a:r>
              <a:rPr lang="en-US" dirty="0"/>
              <a:t>,</a:t>
            </a:r>
            <a:r>
              <a:rPr lang="en-US" dirty="0" smtClean="0"/>
              <a:t> “Superconducting Cavities”, CAS 2010</a:t>
            </a:r>
          </a:p>
          <a:p>
            <a:r>
              <a:rPr lang="en-US" dirty="0" smtClean="0"/>
              <a:t>R. </a:t>
            </a:r>
            <a:r>
              <a:rPr lang="en-US" dirty="0" err="1" smtClean="0"/>
              <a:t>Geng</a:t>
            </a:r>
            <a:r>
              <a:rPr lang="en-US" dirty="0" smtClean="0"/>
              <a:t>, “Limits in Cavity Performance</a:t>
            </a:r>
            <a:r>
              <a:rPr lang="en-US" dirty="0"/>
              <a:t>”, Tutorial SRF Conference </a:t>
            </a:r>
            <a:r>
              <a:rPr lang="en-US" dirty="0" smtClean="0"/>
              <a:t>2011</a:t>
            </a:r>
          </a:p>
          <a:p>
            <a:r>
              <a:rPr lang="en-US" dirty="0" smtClean="0"/>
              <a:t>H. </a:t>
            </a:r>
            <a:r>
              <a:rPr lang="en-US" dirty="0" err="1" smtClean="0"/>
              <a:t>Piel</a:t>
            </a:r>
            <a:r>
              <a:rPr lang="en-US" dirty="0" smtClean="0"/>
              <a:t>, “</a:t>
            </a:r>
            <a:r>
              <a:rPr lang="en-US" dirty="0"/>
              <a:t>Diagnostics Methods of Superconducting Cavities and Identification of </a:t>
            </a:r>
            <a:r>
              <a:rPr lang="en-US" dirty="0" smtClean="0"/>
              <a:t>Phenomena”, SRF workshop 1980</a:t>
            </a:r>
          </a:p>
          <a:p>
            <a:r>
              <a:rPr lang="en-US" dirty="0" smtClean="0"/>
              <a:t>Tutorials and Contributions to SRF workshops / conferences</a:t>
            </a:r>
          </a:p>
          <a:p>
            <a:endParaRPr lang="en-US" dirty="0" smtClean="0"/>
          </a:p>
        </p:txBody>
      </p:sp>
    </p:spTree>
    <p:extLst>
      <p:ext uri="{BB962C8B-B14F-4D97-AF65-F5344CB8AC3E}">
        <p14:creationId xmlns:p14="http://schemas.microsoft.com/office/powerpoint/2010/main" val="3914908302"/>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de-DE" smtClean="0"/>
              <a:t>Thank you !</a:t>
            </a:r>
          </a:p>
        </p:txBody>
      </p:sp>
      <p:sp>
        <p:nvSpPr>
          <p:cNvPr id="29699" name="Rectangle 3"/>
          <p:cNvSpPr>
            <a:spLocks noGrp="1" noChangeArrowheads="1"/>
          </p:cNvSpPr>
          <p:nvPr>
            <p:ph type="body" idx="1"/>
          </p:nvPr>
        </p:nvSpPr>
        <p:spPr>
          <a:xfrm>
            <a:off x="282575" y="828675"/>
            <a:ext cx="8516938" cy="5749925"/>
          </a:xfrm>
        </p:spPr>
        <p:txBody>
          <a:bodyPr/>
          <a:lstStyle/>
          <a:p>
            <a:pPr marL="0" indent="0" algn="ctr">
              <a:buFont typeface="Arial Black" pitchFamily="34" charset="0"/>
              <a:buNone/>
            </a:pPr>
            <a:r>
              <a:rPr lang="en-US" sz="2400" dirty="0" smtClean="0"/>
              <a:t>Thanks to all colleagues for their support, transparencies and “stolen” figures especially</a:t>
            </a:r>
            <a:br>
              <a:rPr lang="en-US" sz="2400" dirty="0" smtClean="0"/>
            </a:br>
            <a:r>
              <a:rPr lang="en-US" sz="2400" dirty="0" smtClean="0"/>
              <a:t/>
            </a:r>
            <a:br>
              <a:rPr lang="en-US" sz="2400" dirty="0" smtClean="0"/>
            </a:br>
            <a:r>
              <a:rPr lang="en-US" sz="2400" dirty="0" smtClean="0"/>
              <a:t>T. </a:t>
            </a:r>
            <a:r>
              <a:rPr lang="en-US" sz="2400" dirty="0" err="1" smtClean="0"/>
              <a:t>Büttner</a:t>
            </a:r>
            <a:r>
              <a:rPr lang="en-US" sz="2400" dirty="0" smtClean="0"/>
              <a:t>, R. </a:t>
            </a:r>
            <a:r>
              <a:rPr lang="en-US" sz="2400" dirty="0" err="1" smtClean="0"/>
              <a:t>Geng</a:t>
            </a:r>
            <a:r>
              <a:rPr lang="en-US" sz="2400" dirty="0" smtClean="0"/>
              <a:t>, A. </a:t>
            </a:r>
            <a:r>
              <a:rPr lang="en-US" sz="2400" dirty="0" err="1" smtClean="0"/>
              <a:t>Gössel</a:t>
            </a:r>
            <a:r>
              <a:rPr lang="en-US" sz="2400" dirty="0" smtClean="0"/>
              <a:t>, D. </a:t>
            </a:r>
            <a:r>
              <a:rPr lang="en-US" sz="2400" dirty="0" err="1" smtClean="0"/>
              <a:t>Kostin</a:t>
            </a:r>
            <a:r>
              <a:rPr lang="en-US" sz="2400" dirty="0" smtClean="0"/>
              <a:t>, R. </a:t>
            </a:r>
            <a:r>
              <a:rPr lang="en-US" sz="2400" dirty="0" err="1" smtClean="0"/>
              <a:t>Laasch</a:t>
            </a:r>
            <a:r>
              <a:rPr lang="en-US" sz="2400" dirty="0" smtClean="0"/>
              <a:t>, L. </a:t>
            </a:r>
            <a:r>
              <a:rPr lang="en-US" sz="2400" dirty="0" err="1" smtClean="0"/>
              <a:t>Lilje</a:t>
            </a:r>
            <a:r>
              <a:rPr lang="en-US" sz="2400" dirty="0" smtClean="0"/>
              <a:t>, </a:t>
            </a:r>
            <a:br>
              <a:rPr lang="en-US" sz="2400" dirty="0" smtClean="0"/>
            </a:br>
            <a:r>
              <a:rPr lang="en-US" sz="2400" dirty="0" smtClean="0"/>
              <a:t>J. </a:t>
            </a:r>
            <a:r>
              <a:rPr lang="en-US" sz="2400" dirty="0" err="1" smtClean="0"/>
              <a:t>Mammosser</a:t>
            </a:r>
            <a:r>
              <a:rPr lang="en-US" sz="2400" dirty="0" smtClean="0"/>
              <a:t>, H. </a:t>
            </a:r>
            <a:r>
              <a:rPr lang="en-US" sz="2400" dirty="0" err="1" smtClean="0"/>
              <a:t>Padamsee</a:t>
            </a:r>
            <a:r>
              <a:rPr lang="en-US" sz="2400" dirty="0" smtClean="0"/>
              <a:t>, H. </a:t>
            </a:r>
            <a:r>
              <a:rPr lang="en-US" sz="2400" dirty="0" err="1" smtClean="0"/>
              <a:t>Piel</a:t>
            </a:r>
            <a:r>
              <a:rPr lang="en-US" sz="2400" dirty="0" smtClean="0"/>
              <a:t>, T. Powers,</a:t>
            </a:r>
            <a:br>
              <a:rPr lang="en-US" sz="2400" dirty="0" smtClean="0"/>
            </a:br>
            <a:r>
              <a:rPr lang="en-US" sz="2400" dirty="0" smtClean="0"/>
              <a:t> F. </a:t>
            </a:r>
            <a:r>
              <a:rPr lang="en-US" sz="2400" dirty="0" err="1" smtClean="0"/>
              <a:t>Schlander</a:t>
            </a:r>
            <a:r>
              <a:rPr lang="en-US" sz="2400" dirty="0" smtClean="0"/>
              <a:t>, J. </a:t>
            </a:r>
            <a:r>
              <a:rPr lang="en-US" sz="2400" dirty="0" err="1" smtClean="0"/>
              <a:t>Sekutowicz</a:t>
            </a:r>
            <a:r>
              <a:rPr lang="en-US" sz="2400" dirty="0" smtClean="0"/>
              <a:t>, Y. </a:t>
            </a:r>
            <a:r>
              <a:rPr lang="en-US" sz="2400" dirty="0" err="1" smtClean="0"/>
              <a:t>Tamashevich</a:t>
            </a:r>
            <a:r>
              <a:rPr lang="en-US" sz="2400" dirty="0" smtClean="0"/>
              <a:t>, H. Weise</a:t>
            </a:r>
            <a:br>
              <a:rPr lang="en-US" sz="2400" dirty="0" smtClean="0"/>
            </a:br>
            <a:endParaRPr lang="en-US" dirty="0" smtClean="0"/>
          </a:p>
          <a:p>
            <a:pPr marL="0" indent="0" algn="ctr">
              <a:buFont typeface="Arial Black" pitchFamily="34" charset="0"/>
              <a:buNone/>
            </a:pPr>
            <a:r>
              <a:rPr lang="en-US" sz="6600" dirty="0" smtClean="0">
                <a:solidFill>
                  <a:schemeClr val="accent6"/>
                </a:solidFill>
              </a:rPr>
              <a:t>The end !</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2_DESY_Vortrag_3-1">
  <a:themeElements>
    <a:clrScheme name="2_DESY_Vortrag_3-1 14">
      <a:dk1>
        <a:srgbClr val="000000"/>
      </a:dk1>
      <a:lt1>
        <a:srgbClr val="FFFFFF"/>
      </a:lt1>
      <a:dk2>
        <a:srgbClr val="FFFFFF"/>
      </a:dk2>
      <a:lt2>
        <a:srgbClr val="808080"/>
      </a:lt2>
      <a:accent1>
        <a:srgbClr val="00A5EB"/>
      </a:accent1>
      <a:accent2>
        <a:srgbClr val="F28E00"/>
      </a:accent2>
      <a:accent3>
        <a:srgbClr val="FFFFFF"/>
      </a:accent3>
      <a:accent4>
        <a:srgbClr val="000000"/>
      </a:accent4>
      <a:accent5>
        <a:srgbClr val="AACFF3"/>
      </a:accent5>
      <a:accent6>
        <a:srgbClr val="DB8000"/>
      </a:accent6>
      <a:hlink>
        <a:srgbClr val="00A5EB"/>
      </a:hlink>
      <a:folHlink>
        <a:srgbClr val="808080"/>
      </a:folHlink>
    </a:clrScheme>
    <a:fontScheme name="2_DESY_Vortrag_3-1">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1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1600" b="0" i="0" u="none" strike="noStrike" cap="none" normalizeH="0" baseline="0" smtClean="0">
            <a:ln>
              <a:noFill/>
            </a:ln>
            <a:solidFill>
              <a:schemeClr val="tx1"/>
            </a:solidFill>
            <a:effectLst/>
            <a:latin typeface="Arial" charset="0"/>
          </a:defRPr>
        </a:defPPr>
      </a:lstStyle>
    </a:lnDef>
  </a:objectDefaults>
  <a:extraClrSchemeLst>
    <a:extraClrScheme>
      <a:clrScheme name="2_DESY_Vortrag_3-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SY_Vortrag_3-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SY_Vortrag_3-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SY_Vortrag_3-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SY_Vortrag_3-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SY_Vortrag_3-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SY_Vortrag_3-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SY_Vortrag_3-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SY_Vortrag_3-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SY_Vortrag_3-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SY_Vortrag_3-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SY_Vortrag_3-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SY_Vortrag_3-1 13">
        <a:dk1>
          <a:srgbClr val="000000"/>
        </a:dk1>
        <a:lt1>
          <a:srgbClr val="FFFFFF"/>
        </a:lt1>
        <a:dk2>
          <a:srgbClr val="FFFFFF"/>
        </a:dk2>
        <a:lt2>
          <a:srgbClr val="808080"/>
        </a:lt2>
        <a:accent1>
          <a:srgbClr val="00A5EB"/>
        </a:accent1>
        <a:accent2>
          <a:srgbClr val="F28E00"/>
        </a:accent2>
        <a:accent3>
          <a:srgbClr val="FFFFFF"/>
        </a:accent3>
        <a:accent4>
          <a:srgbClr val="000000"/>
        </a:accent4>
        <a:accent5>
          <a:srgbClr val="AACFF3"/>
        </a:accent5>
        <a:accent6>
          <a:srgbClr val="DB8000"/>
        </a:accent6>
        <a:hlink>
          <a:srgbClr val="00A5EB"/>
        </a:hlink>
        <a:folHlink>
          <a:srgbClr val="99CC00"/>
        </a:folHlink>
      </a:clrScheme>
      <a:clrMap bg1="lt1" tx1="dk1" bg2="lt2" tx2="dk2" accent1="accent1" accent2="accent2" accent3="accent3" accent4="accent4" accent5="accent5" accent6="accent6" hlink="hlink" folHlink="folHlink"/>
    </a:extraClrScheme>
    <a:extraClrScheme>
      <a:clrScheme name="2_DESY_Vortrag_3-1 14">
        <a:dk1>
          <a:srgbClr val="000000"/>
        </a:dk1>
        <a:lt1>
          <a:srgbClr val="FFFFFF"/>
        </a:lt1>
        <a:dk2>
          <a:srgbClr val="FFFFFF"/>
        </a:dk2>
        <a:lt2>
          <a:srgbClr val="808080"/>
        </a:lt2>
        <a:accent1>
          <a:srgbClr val="00A5EB"/>
        </a:accent1>
        <a:accent2>
          <a:srgbClr val="F28E00"/>
        </a:accent2>
        <a:accent3>
          <a:srgbClr val="FFFFFF"/>
        </a:accent3>
        <a:accent4>
          <a:srgbClr val="000000"/>
        </a:accent4>
        <a:accent5>
          <a:srgbClr val="AACFF3"/>
        </a:accent5>
        <a:accent6>
          <a:srgbClr val="DB8000"/>
        </a:accent6>
        <a:hlink>
          <a:srgbClr val="00A5EB"/>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SY European XFEL">
  <a:themeElements>
    <a:clrScheme name="DESY European XFEL 1">
      <a:dk1>
        <a:srgbClr val="261748"/>
      </a:dk1>
      <a:lt1>
        <a:srgbClr val="FFFFFF"/>
      </a:lt1>
      <a:dk2>
        <a:srgbClr val="000000"/>
      </a:dk2>
      <a:lt2>
        <a:srgbClr val="E0E0E0"/>
      </a:lt2>
      <a:accent1>
        <a:srgbClr val="261748"/>
      </a:accent1>
      <a:accent2>
        <a:srgbClr val="FD930A"/>
      </a:accent2>
      <a:accent3>
        <a:srgbClr val="FFFFFF"/>
      </a:accent3>
      <a:accent4>
        <a:srgbClr val="1F123C"/>
      </a:accent4>
      <a:accent5>
        <a:srgbClr val="ACABB1"/>
      </a:accent5>
      <a:accent6>
        <a:srgbClr val="E58508"/>
      </a:accent6>
      <a:hlink>
        <a:srgbClr val="261748"/>
      </a:hlink>
      <a:folHlink>
        <a:srgbClr val="FD930A"/>
      </a:folHlink>
    </a:clrScheme>
    <a:fontScheme name="DESY European XFEL">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28575" cap="flat" cmpd="sng" algn="ctr">
          <a:solidFill>
            <a:schemeClr val="folHlink"/>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
            <a:srgbClr val="F8B323"/>
          </a:buClr>
          <a:buSzTx/>
          <a:buFont typeface="Wingdings" pitchFamily="2" charset="2"/>
          <a:buChar char="n"/>
          <a:tabLst/>
          <a:defRPr kumimoji="0" lang="de-DE" sz="900" b="0" i="0" u="none" strike="noStrike" cap="none" normalizeH="0" baseline="0" smtClean="0">
            <a:ln>
              <a:noFill/>
            </a:ln>
            <a:solidFill>
              <a:schemeClr val="tx1"/>
            </a:solidFill>
            <a:effectLst/>
            <a:latin typeface="Arial" charset="0"/>
            <a:ea typeface="ＭＳ Ｐゴシック" pitchFamily="112" charset="-128"/>
          </a:defRPr>
        </a:defPPr>
      </a:lstStyle>
    </a:spDef>
    <a:lnDef>
      <a:spPr bwMode="auto">
        <a:xfrm>
          <a:off x="0" y="0"/>
          <a:ext cx="1" cy="1"/>
        </a:xfrm>
        <a:custGeom>
          <a:avLst/>
          <a:gdLst/>
          <a:ahLst/>
          <a:cxnLst/>
          <a:rect l="0" t="0" r="0" b="0"/>
          <a:pathLst/>
        </a:custGeom>
        <a:noFill/>
        <a:ln w="28575" cap="flat" cmpd="sng" algn="ctr">
          <a:solidFill>
            <a:schemeClr val="folHlink"/>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
            <a:srgbClr val="F8B323"/>
          </a:buClr>
          <a:buSzTx/>
          <a:buFont typeface="Wingdings" pitchFamily="2" charset="2"/>
          <a:buChar char="n"/>
          <a:tabLst/>
          <a:defRPr kumimoji="0" lang="de-DE" sz="900" b="0" i="0" u="none" strike="noStrike" cap="none" normalizeH="0" baseline="0" smtClean="0">
            <a:ln>
              <a:noFill/>
            </a:ln>
            <a:solidFill>
              <a:schemeClr val="tx1"/>
            </a:solidFill>
            <a:effectLst/>
            <a:latin typeface="Arial" charset="0"/>
            <a:ea typeface="ＭＳ Ｐゴシック" pitchFamily="112" charset="-128"/>
          </a:defRPr>
        </a:defPPr>
      </a:lstStyle>
    </a:lnDef>
  </a:objectDefaults>
  <a:extraClrSchemeLst>
    <a:extraClrScheme>
      <a:clrScheme name="DESY European XFEL 1">
        <a:dk1>
          <a:srgbClr val="261748"/>
        </a:dk1>
        <a:lt1>
          <a:srgbClr val="FFFFFF"/>
        </a:lt1>
        <a:dk2>
          <a:srgbClr val="000000"/>
        </a:dk2>
        <a:lt2>
          <a:srgbClr val="E0E0E0"/>
        </a:lt2>
        <a:accent1>
          <a:srgbClr val="261748"/>
        </a:accent1>
        <a:accent2>
          <a:srgbClr val="FD930A"/>
        </a:accent2>
        <a:accent3>
          <a:srgbClr val="FFFFFF"/>
        </a:accent3>
        <a:accent4>
          <a:srgbClr val="1F123C"/>
        </a:accent4>
        <a:accent5>
          <a:srgbClr val="ACABB1"/>
        </a:accent5>
        <a:accent6>
          <a:srgbClr val="E58508"/>
        </a:accent6>
        <a:hlink>
          <a:srgbClr val="261748"/>
        </a:hlink>
        <a:folHlink>
          <a:srgbClr val="FD930A"/>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DESY European XFEL">
  <a:themeElements>
    <a:clrScheme name="DESY European XFEL 1">
      <a:dk1>
        <a:srgbClr val="261748"/>
      </a:dk1>
      <a:lt1>
        <a:srgbClr val="FFFFFF"/>
      </a:lt1>
      <a:dk2>
        <a:srgbClr val="000000"/>
      </a:dk2>
      <a:lt2>
        <a:srgbClr val="E0E0E0"/>
      </a:lt2>
      <a:accent1>
        <a:srgbClr val="261748"/>
      </a:accent1>
      <a:accent2>
        <a:srgbClr val="FD930A"/>
      </a:accent2>
      <a:accent3>
        <a:srgbClr val="FFFFFF"/>
      </a:accent3>
      <a:accent4>
        <a:srgbClr val="1F123C"/>
      </a:accent4>
      <a:accent5>
        <a:srgbClr val="ACABB1"/>
      </a:accent5>
      <a:accent6>
        <a:srgbClr val="E58508"/>
      </a:accent6>
      <a:hlink>
        <a:srgbClr val="261748"/>
      </a:hlink>
      <a:folHlink>
        <a:srgbClr val="FD930A"/>
      </a:folHlink>
    </a:clrScheme>
    <a:fontScheme name="DESY European XFEL">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28575" cap="flat" cmpd="sng" algn="ctr">
          <a:solidFill>
            <a:schemeClr val="folHlink"/>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
            <a:srgbClr val="F8B323"/>
          </a:buClr>
          <a:buSzTx/>
          <a:buFont typeface="Wingdings" pitchFamily="2" charset="2"/>
          <a:buChar char="n"/>
          <a:tabLst/>
          <a:defRPr kumimoji="0" lang="de-DE" sz="900" b="0" i="0" u="none" strike="noStrike" cap="none" normalizeH="0" baseline="0" smtClean="0">
            <a:ln>
              <a:noFill/>
            </a:ln>
            <a:solidFill>
              <a:schemeClr val="tx1"/>
            </a:solidFill>
            <a:effectLst/>
            <a:latin typeface="Arial" charset="0"/>
            <a:ea typeface="ＭＳ Ｐゴシック" pitchFamily="112" charset="-128"/>
          </a:defRPr>
        </a:defPPr>
      </a:lstStyle>
    </a:spDef>
    <a:lnDef>
      <a:spPr bwMode="auto">
        <a:xfrm>
          <a:off x="0" y="0"/>
          <a:ext cx="1" cy="1"/>
        </a:xfrm>
        <a:custGeom>
          <a:avLst/>
          <a:gdLst/>
          <a:ahLst/>
          <a:cxnLst/>
          <a:rect l="0" t="0" r="0" b="0"/>
          <a:pathLst/>
        </a:custGeom>
        <a:noFill/>
        <a:ln w="28575" cap="flat" cmpd="sng" algn="ctr">
          <a:solidFill>
            <a:schemeClr val="folHlink"/>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
            <a:srgbClr val="F8B323"/>
          </a:buClr>
          <a:buSzTx/>
          <a:buFont typeface="Wingdings" pitchFamily="2" charset="2"/>
          <a:buChar char="n"/>
          <a:tabLst/>
          <a:defRPr kumimoji="0" lang="de-DE" sz="900" b="0" i="0" u="none" strike="noStrike" cap="none" normalizeH="0" baseline="0" smtClean="0">
            <a:ln>
              <a:noFill/>
            </a:ln>
            <a:solidFill>
              <a:schemeClr val="tx1"/>
            </a:solidFill>
            <a:effectLst/>
            <a:latin typeface="Arial" charset="0"/>
            <a:ea typeface="ＭＳ Ｐゴシック" pitchFamily="112" charset="-128"/>
          </a:defRPr>
        </a:defPPr>
      </a:lstStyle>
    </a:lnDef>
  </a:objectDefaults>
  <a:extraClrSchemeLst>
    <a:extraClrScheme>
      <a:clrScheme name="DESY European XFEL 1">
        <a:dk1>
          <a:srgbClr val="261748"/>
        </a:dk1>
        <a:lt1>
          <a:srgbClr val="FFFFFF"/>
        </a:lt1>
        <a:dk2>
          <a:srgbClr val="000000"/>
        </a:dk2>
        <a:lt2>
          <a:srgbClr val="E0E0E0"/>
        </a:lt2>
        <a:accent1>
          <a:srgbClr val="261748"/>
        </a:accent1>
        <a:accent2>
          <a:srgbClr val="FD930A"/>
        </a:accent2>
        <a:accent3>
          <a:srgbClr val="FFFFFF"/>
        </a:accent3>
        <a:accent4>
          <a:srgbClr val="1F123C"/>
        </a:accent4>
        <a:accent5>
          <a:srgbClr val="ACABB1"/>
        </a:accent5>
        <a:accent6>
          <a:srgbClr val="E58508"/>
        </a:accent6>
        <a:hlink>
          <a:srgbClr val="261748"/>
        </a:hlink>
        <a:folHlink>
          <a:srgbClr val="FD930A"/>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DESY European XFEL">
  <a:themeElements>
    <a:clrScheme name="DESY European XFEL 1">
      <a:dk1>
        <a:srgbClr val="261748"/>
      </a:dk1>
      <a:lt1>
        <a:srgbClr val="FFFFFF"/>
      </a:lt1>
      <a:dk2>
        <a:srgbClr val="000000"/>
      </a:dk2>
      <a:lt2>
        <a:srgbClr val="E0E0E0"/>
      </a:lt2>
      <a:accent1>
        <a:srgbClr val="261748"/>
      </a:accent1>
      <a:accent2>
        <a:srgbClr val="FD930A"/>
      </a:accent2>
      <a:accent3>
        <a:srgbClr val="FFFFFF"/>
      </a:accent3>
      <a:accent4>
        <a:srgbClr val="1F123C"/>
      </a:accent4>
      <a:accent5>
        <a:srgbClr val="ACABB1"/>
      </a:accent5>
      <a:accent6>
        <a:srgbClr val="E58508"/>
      </a:accent6>
      <a:hlink>
        <a:srgbClr val="261748"/>
      </a:hlink>
      <a:folHlink>
        <a:srgbClr val="FD930A"/>
      </a:folHlink>
    </a:clrScheme>
    <a:fontScheme name="DESY European XFEL">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28575" cap="flat" cmpd="sng" algn="ctr">
          <a:solidFill>
            <a:schemeClr val="folHlink"/>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
            <a:srgbClr val="F8B323"/>
          </a:buClr>
          <a:buSzTx/>
          <a:buFont typeface="Wingdings" pitchFamily="2" charset="2"/>
          <a:buChar char="n"/>
          <a:tabLst/>
          <a:defRPr kumimoji="0" lang="de-DE" sz="900" b="0" i="0" u="none" strike="noStrike" cap="none" normalizeH="0" baseline="0" smtClean="0">
            <a:ln>
              <a:noFill/>
            </a:ln>
            <a:solidFill>
              <a:schemeClr val="tx1"/>
            </a:solidFill>
            <a:effectLst/>
            <a:latin typeface="Arial" charset="0"/>
            <a:ea typeface="ＭＳ Ｐゴシック" pitchFamily="112" charset="-128"/>
          </a:defRPr>
        </a:defPPr>
      </a:lstStyle>
    </a:spDef>
    <a:lnDef>
      <a:spPr bwMode="auto">
        <a:xfrm>
          <a:off x="0" y="0"/>
          <a:ext cx="1" cy="1"/>
        </a:xfrm>
        <a:custGeom>
          <a:avLst/>
          <a:gdLst/>
          <a:ahLst/>
          <a:cxnLst/>
          <a:rect l="0" t="0" r="0" b="0"/>
          <a:pathLst/>
        </a:custGeom>
        <a:noFill/>
        <a:ln w="28575" cap="flat" cmpd="sng" algn="ctr">
          <a:solidFill>
            <a:schemeClr val="folHlink"/>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
            <a:srgbClr val="F8B323"/>
          </a:buClr>
          <a:buSzTx/>
          <a:buFont typeface="Wingdings" pitchFamily="2" charset="2"/>
          <a:buChar char="n"/>
          <a:tabLst/>
          <a:defRPr kumimoji="0" lang="de-DE" sz="900" b="0" i="0" u="none" strike="noStrike" cap="none" normalizeH="0" baseline="0" smtClean="0">
            <a:ln>
              <a:noFill/>
            </a:ln>
            <a:solidFill>
              <a:schemeClr val="tx1"/>
            </a:solidFill>
            <a:effectLst/>
            <a:latin typeface="Arial" charset="0"/>
            <a:ea typeface="ＭＳ Ｐゴシック" pitchFamily="112" charset="-128"/>
          </a:defRPr>
        </a:defPPr>
      </a:lstStyle>
    </a:lnDef>
  </a:objectDefaults>
  <a:extraClrSchemeLst>
    <a:extraClrScheme>
      <a:clrScheme name="DESY European XFEL 1">
        <a:dk1>
          <a:srgbClr val="261748"/>
        </a:dk1>
        <a:lt1>
          <a:srgbClr val="FFFFFF"/>
        </a:lt1>
        <a:dk2>
          <a:srgbClr val="000000"/>
        </a:dk2>
        <a:lt2>
          <a:srgbClr val="E0E0E0"/>
        </a:lt2>
        <a:accent1>
          <a:srgbClr val="261748"/>
        </a:accent1>
        <a:accent2>
          <a:srgbClr val="FD930A"/>
        </a:accent2>
        <a:accent3>
          <a:srgbClr val="FFFFFF"/>
        </a:accent3>
        <a:accent4>
          <a:srgbClr val="1F123C"/>
        </a:accent4>
        <a:accent5>
          <a:srgbClr val="ACABB1"/>
        </a:accent5>
        <a:accent6>
          <a:srgbClr val="E58508"/>
        </a:accent6>
        <a:hlink>
          <a:srgbClr val="261748"/>
        </a:hlink>
        <a:folHlink>
          <a:srgbClr val="FD930A"/>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3_DESY European XFEL">
  <a:themeElements>
    <a:clrScheme name="DESY European XFEL 1">
      <a:dk1>
        <a:srgbClr val="261748"/>
      </a:dk1>
      <a:lt1>
        <a:srgbClr val="FFFFFF"/>
      </a:lt1>
      <a:dk2>
        <a:srgbClr val="000000"/>
      </a:dk2>
      <a:lt2>
        <a:srgbClr val="E0E0E0"/>
      </a:lt2>
      <a:accent1>
        <a:srgbClr val="261748"/>
      </a:accent1>
      <a:accent2>
        <a:srgbClr val="FD930A"/>
      </a:accent2>
      <a:accent3>
        <a:srgbClr val="FFFFFF"/>
      </a:accent3>
      <a:accent4>
        <a:srgbClr val="1F123C"/>
      </a:accent4>
      <a:accent5>
        <a:srgbClr val="ACABB1"/>
      </a:accent5>
      <a:accent6>
        <a:srgbClr val="E58508"/>
      </a:accent6>
      <a:hlink>
        <a:srgbClr val="261748"/>
      </a:hlink>
      <a:folHlink>
        <a:srgbClr val="FD930A"/>
      </a:folHlink>
    </a:clrScheme>
    <a:fontScheme name="DESY European XFEL">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28575" cap="flat" cmpd="sng" algn="ctr">
          <a:solidFill>
            <a:schemeClr val="folHlink"/>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
            <a:srgbClr val="F8B323"/>
          </a:buClr>
          <a:buSzTx/>
          <a:buFont typeface="Wingdings" pitchFamily="2" charset="2"/>
          <a:buChar char="n"/>
          <a:tabLst/>
          <a:defRPr kumimoji="0" lang="de-DE" sz="900" b="0" i="0" u="none" strike="noStrike" cap="none" normalizeH="0" baseline="0" smtClean="0">
            <a:ln>
              <a:noFill/>
            </a:ln>
            <a:solidFill>
              <a:schemeClr val="tx1"/>
            </a:solidFill>
            <a:effectLst/>
            <a:latin typeface="Arial" charset="0"/>
            <a:ea typeface="ＭＳ Ｐゴシック" pitchFamily="112" charset="-128"/>
          </a:defRPr>
        </a:defPPr>
      </a:lstStyle>
    </a:spDef>
    <a:lnDef>
      <a:spPr bwMode="auto">
        <a:xfrm>
          <a:off x="0" y="0"/>
          <a:ext cx="1" cy="1"/>
        </a:xfrm>
        <a:custGeom>
          <a:avLst/>
          <a:gdLst/>
          <a:ahLst/>
          <a:cxnLst/>
          <a:rect l="0" t="0" r="0" b="0"/>
          <a:pathLst/>
        </a:custGeom>
        <a:noFill/>
        <a:ln w="28575" cap="flat" cmpd="sng" algn="ctr">
          <a:solidFill>
            <a:schemeClr val="folHlink"/>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
            <a:srgbClr val="F8B323"/>
          </a:buClr>
          <a:buSzTx/>
          <a:buFont typeface="Wingdings" pitchFamily="2" charset="2"/>
          <a:buChar char="n"/>
          <a:tabLst/>
          <a:defRPr kumimoji="0" lang="de-DE" sz="900" b="0" i="0" u="none" strike="noStrike" cap="none" normalizeH="0" baseline="0" smtClean="0">
            <a:ln>
              <a:noFill/>
            </a:ln>
            <a:solidFill>
              <a:schemeClr val="tx1"/>
            </a:solidFill>
            <a:effectLst/>
            <a:latin typeface="Arial" charset="0"/>
            <a:ea typeface="ＭＳ Ｐゴシック" pitchFamily="112" charset="-128"/>
          </a:defRPr>
        </a:defPPr>
      </a:lstStyle>
    </a:lnDef>
  </a:objectDefaults>
  <a:extraClrSchemeLst>
    <a:extraClrScheme>
      <a:clrScheme name="DESY European XFEL 1">
        <a:dk1>
          <a:srgbClr val="261748"/>
        </a:dk1>
        <a:lt1>
          <a:srgbClr val="FFFFFF"/>
        </a:lt1>
        <a:dk2>
          <a:srgbClr val="000000"/>
        </a:dk2>
        <a:lt2>
          <a:srgbClr val="E0E0E0"/>
        </a:lt2>
        <a:accent1>
          <a:srgbClr val="261748"/>
        </a:accent1>
        <a:accent2>
          <a:srgbClr val="FD930A"/>
        </a:accent2>
        <a:accent3>
          <a:srgbClr val="FFFFFF"/>
        </a:accent3>
        <a:accent4>
          <a:srgbClr val="1F123C"/>
        </a:accent4>
        <a:accent5>
          <a:srgbClr val="ACABB1"/>
        </a:accent5>
        <a:accent6>
          <a:srgbClr val="E58508"/>
        </a:accent6>
        <a:hlink>
          <a:srgbClr val="261748"/>
        </a:hlink>
        <a:folHlink>
          <a:srgbClr val="FD930A"/>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4_DESY European XFEL">
  <a:themeElements>
    <a:clrScheme name="DESY European XFEL 1">
      <a:dk1>
        <a:srgbClr val="261748"/>
      </a:dk1>
      <a:lt1>
        <a:srgbClr val="FFFFFF"/>
      </a:lt1>
      <a:dk2>
        <a:srgbClr val="000000"/>
      </a:dk2>
      <a:lt2>
        <a:srgbClr val="E0E0E0"/>
      </a:lt2>
      <a:accent1>
        <a:srgbClr val="261748"/>
      </a:accent1>
      <a:accent2>
        <a:srgbClr val="FD930A"/>
      </a:accent2>
      <a:accent3>
        <a:srgbClr val="FFFFFF"/>
      </a:accent3>
      <a:accent4>
        <a:srgbClr val="1F123C"/>
      </a:accent4>
      <a:accent5>
        <a:srgbClr val="ACABB1"/>
      </a:accent5>
      <a:accent6>
        <a:srgbClr val="E58508"/>
      </a:accent6>
      <a:hlink>
        <a:srgbClr val="261748"/>
      </a:hlink>
      <a:folHlink>
        <a:srgbClr val="FD930A"/>
      </a:folHlink>
    </a:clrScheme>
    <a:fontScheme name="DESY European XFEL">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28575" cap="flat" cmpd="sng" algn="ctr">
          <a:solidFill>
            <a:schemeClr val="folHlink"/>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
            <a:srgbClr val="F8B323"/>
          </a:buClr>
          <a:buSzTx/>
          <a:buFont typeface="Wingdings" pitchFamily="2" charset="2"/>
          <a:buChar char="n"/>
          <a:tabLst/>
          <a:defRPr kumimoji="0" lang="de-DE" sz="900" b="0" i="0" u="none" strike="noStrike" cap="none" normalizeH="0" baseline="0" smtClean="0">
            <a:ln>
              <a:noFill/>
            </a:ln>
            <a:solidFill>
              <a:schemeClr val="tx1"/>
            </a:solidFill>
            <a:effectLst/>
            <a:latin typeface="Arial" charset="0"/>
            <a:ea typeface="ＭＳ Ｐゴシック" pitchFamily="112" charset="-128"/>
          </a:defRPr>
        </a:defPPr>
      </a:lstStyle>
    </a:spDef>
    <a:lnDef>
      <a:spPr bwMode="auto">
        <a:xfrm>
          <a:off x="0" y="0"/>
          <a:ext cx="1" cy="1"/>
        </a:xfrm>
        <a:custGeom>
          <a:avLst/>
          <a:gdLst/>
          <a:ahLst/>
          <a:cxnLst/>
          <a:rect l="0" t="0" r="0" b="0"/>
          <a:pathLst/>
        </a:custGeom>
        <a:noFill/>
        <a:ln w="28575" cap="flat" cmpd="sng" algn="ctr">
          <a:solidFill>
            <a:schemeClr val="folHlink"/>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
            <a:srgbClr val="F8B323"/>
          </a:buClr>
          <a:buSzTx/>
          <a:buFont typeface="Wingdings" pitchFamily="2" charset="2"/>
          <a:buChar char="n"/>
          <a:tabLst/>
          <a:defRPr kumimoji="0" lang="de-DE" sz="900" b="0" i="0" u="none" strike="noStrike" cap="none" normalizeH="0" baseline="0" smtClean="0">
            <a:ln>
              <a:noFill/>
            </a:ln>
            <a:solidFill>
              <a:schemeClr val="tx1"/>
            </a:solidFill>
            <a:effectLst/>
            <a:latin typeface="Arial" charset="0"/>
            <a:ea typeface="ＭＳ Ｐゴシック" pitchFamily="112" charset="-128"/>
          </a:defRPr>
        </a:defPPr>
      </a:lstStyle>
    </a:lnDef>
  </a:objectDefaults>
  <a:extraClrSchemeLst>
    <a:extraClrScheme>
      <a:clrScheme name="DESY European XFEL 1">
        <a:dk1>
          <a:srgbClr val="261748"/>
        </a:dk1>
        <a:lt1>
          <a:srgbClr val="FFFFFF"/>
        </a:lt1>
        <a:dk2>
          <a:srgbClr val="000000"/>
        </a:dk2>
        <a:lt2>
          <a:srgbClr val="E0E0E0"/>
        </a:lt2>
        <a:accent1>
          <a:srgbClr val="261748"/>
        </a:accent1>
        <a:accent2>
          <a:srgbClr val="FD930A"/>
        </a:accent2>
        <a:accent3>
          <a:srgbClr val="FFFFFF"/>
        </a:accent3>
        <a:accent4>
          <a:srgbClr val="1F123C"/>
        </a:accent4>
        <a:accent5>
          <a:srgbClr val="ACABB1"/>
        </a:accent5>
        <a:accent6>
          <a:srgbClr val="E58508"/>
        </a:accent6>
        <a:hlink>
          <a:srgbClr val="261748"/>
        </a:hlink>
        <a:folHlink>
          <a:srgbClr val="FD930A"/>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ORNL_template_0901_97-03">
  <a:themeElements>
    <a:clrScheme name="ORNL_template_0901_97-03 1">
      <a:dk1>
        <a:srgbClr val="000000"/>
      </a:dk1>
      <a:lt1>
        <a:srgbClr val="FFFFFF"/>
      </a:lt1>
      <a:dk2>
        <a:srgbClr val="006C3A"/>
      </a:dk2>
      <a:lt2>
        <a:srgbClr val="FFFFFF"/>
      </a:lt2>
      <a:accent1>
        <a:srgbClr val="4F81BD"/>
      </a:accent1>
      <a:accent2>
        <a:srgbClr val="C0504D"/>
      </a:accent2>
      <a:accent3>
        <a:srgbClr val="FFFFFF"/>
      </a:accent3>
      <a:accent4>
        <a:srgbClr val="000000"/>
      </a:accent4>
      <a:accent5>
        <a:srgbClr val="B2C1DB"/>
      </a:accent5>
      <a:accent6>
        <a:srgbClr val="AE4845"/>
      </a:accent6>
      <a:hlink>
        <a:srgbClr val="1F497D"/>
      </a:hlink>
      <a:folHlink>
        <a:srgbClr val="006C3A"/>
      </a:folHlink>
    </a:clrScheme>
    <a:fontScheme name="ORNL_template_0901_97-03">
      <a:majorFont>
        <a:latin typeface="Arial Black"/>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RNL_template_0901_97-03 1">
        <a:dk1>
          <a:srgbClr val="000000"/>
        </a:dk1>
        <a:lt1>
          <a:srgbClr val="FFFFFF"/>
        </a:lt1>
        <a:dk2>
          <a:srgbClr val="006C3A"/>
        </a:dk2>
        <a:lt2>
          <a:srgbClr val="FFFFFF"/>
        </a:lt2>
        <a:accent1>
          <a:srgbClr val="4F81BD"/>
        </a:accent1>
        <a:accent2>
          <a:srgbClr val="C0504D"/>
        </a:accent2>
        <a:accent3>
          <a:srgbClr val="FFFFFF"/>
        </a:accent3>
        <a:accent4>
          <a:srgbClr val="000000"/>
        </a:accent4>
        <a:accent5>
          <a:srgbClr val="B2C1DB"/>
        </a:accent5>
        <a:accent6>
          <a:srgbClr val="AE4845"/>
        </a:accent6>
        <a:hlink>
          <a:srgbClr val="1F497D"/>
        </a:hlink>
        <a:folHlink>
          <a:srgbClr val="006C3A"/>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1_ORNL_template_0901_97-03">
  <a:themeElements>
    <a:clrScheme name="ORNL_template_0901_97-03 1">
      <a:dk1>
        <a:srgbClr val="000000"/>
      </a:dk1>
      <a:lt1>
        <a:srgbClr val="FFFFFF"/>
      </a:lt1>
      <a:dk2>
        <a:srgbClr val="006C3A"/>
      </a:dk2>
      <a:lt2>
        <a:srgbClr val="FFFFFF"/>
      </a:lt2>
      <a:accent1>
        <a:srgbClr val="4F81BD"/>
      </a:accent1>
      <a:accent2>
        <a:srgbClr val="C0504D"/>
      </a:accent2>
      <a:accent3>
        <a:srgbClr val="FFFFFF"/>
      </a:accent3>
      <a:accent4>
        <a:srgbClr val="000000"/>
      </a:accent4>
      <a:accent5>
        <a:srgbClr val="B2C1DB"/>
      </a:accent5>
      <a:accent6>
        <a:srgbClr val="AE4845"/>
      </a:accent6>
      <a:hlink>
        <a:srgbClr val="1F497D"/>
      </a:hlink>
      <a:folHlink>
        <a:srgbClr val="006C3A"/>
      </a:folHlink>
    </a:clrScheme>
    <a:fontScheme name="ORNL_template_0901_97-03">
      <a:majorFont>
        <a:latin typeface="Arial Black"/>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RNL_template_0901_97-03 1">
        <a:dk1>
          <a:srgbClr val="000000"/>
        </a:dk1>
        <a:lt1>
          <a:srgbClr val="FFFFFF"/>
        </a:lt1>
        <a:dk2>
          <a:srgbClr val="006C3A"/>
        </a:dk2>
        <a:lt2>
          <a:srgbClr val="FFFFFF"/>
        </a:lt2>
        <a:accent1>
          <a:srgbClr val="4F81BD"/>
        </a:accent1>
        <a:accent2>
          <a:srgbClr val="C0504D"/>
        </a:accent2>
        <a:accent3>
          <a:srgbClr val="FFFFFF"/>
        </a:accent3>
        <a:accent4>
          <a:srgbClr val="000000"/>
        </a:accent4>
        <a:accent5>
          <a:srgbClr val="B2C1DB"/>
        </a:accent5>
        <a:accent6>
          <a:srgbClr val="AE4845"/>
        </a:accent6>
        <a:hlink>
          <a:srgbClr val="1F497D"/>
        </a:hlink>
        <a:folHlink>
          <a:srgbClr val="006C3A"/>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rfsc99_cavity">
  <a:themeElements>
    <a:clrScheme name="rfsc99_cavity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rfsc99_cavity">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4400" b="0" i="0" u="none" strike="noStrike" cap="none" normalizeH="0" baseline="0" smtClean="0">
            <a:ln>
              <a:noFill/>
            </a:ln>
            <a:solidFill>
              <a:schemeClr val="accent2"/>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4400" b="0" i="0" u="none" strike="noStrike" cap="none" normalizeH="0" baseline="0" smtClean="0">
            <a:ln>
              <a:noFill/>
            </a:ln>
            <a:solidFill>
              <a:schemeClr val="accent2"/>
            </a:solidFill>
            <a:effectLst/>
            <a:latin typeface="Arial" charset="0"/>
          </a:defRPr>
        </a:defPPr>
      </a:lstStyle>
    </a:lnDef>
  </a:objectDefaults>
  <a:extraClrSchemeLst>
    <a:extraClrScheme>
      <a:clrScheme name="rfsc99_cavity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rfsc99_cavity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rfsc99_cavity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rfsc99_cavity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rfsc99_cavity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rfsc99_cavity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rfsc99_cavity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5_DESY European XFEL">
  <a:themeElements>
    <a:clrScheme name="DESY European XFEL 1">
      <a:dk1>
        <a:srgbClr val="261748"/>
      </a:dk1>
      <a:lt1>
        <a:srgbClr val="FFFFFF"/>
      </a:lt1>
      <a:dk2>
        <a:srgbClr val="000000"/>
      </a:dk2>
      <a:lt2>
        <a:srgbClr val="E0E0E0"/>
      </a:lt2>
      <a:accent1>
        <a:srgbClr val="261748"/>
      </a:accent1>
      <a:accent2>
        <a:srgbClr val="FD930A"/>
      </a:accent2>
      <a:accent3>
        <a:srgbClr val="FFFFFF"/>
      </a:accent3>
      <a:accent4>
        <a:srgbClr val="1F123C"/>
      </a:accent4>
      <a:accent5>
        <a:srgbClr val="ACABB1"/>
      </a:accent5>
      <a:accent6>
        <a:srgbClr val="E58508"/>
      </a:accent6>
      <a:hlink>
        <a:srgbClr val="261748"/>
      </a:hlink>
      <a:folHlink>
        <a:srgbClr val="FD930A"/>
      </a:folHlink>
    </a:clrScheme>
    <a:fontScheme name="DESY European XFEL">
      <a:majorFont>
        <a:latin typeface="Arial"/>
        <a:ea typeface="ＭＳ Ｐゴシック"/>
        <a:cs typeface=""/>
      </a:majorFont>
      <a:minorFont>
        <a:latin typeface="Arial"/>
        <a:ea typeface="ＭＳ Ｐゴシック"/>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28575" cap="flat" cmpd="sng" algn="ctr">
          <a:solidFill>
            <a:schemeClr val="folHlink"/>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
            <a:srgbClr val="F8B323"/>
          </a:buClr>
          <a:buSzTx/>
          <a:buFont typeface="Wingdings" pitchFamily="2" charset="2"/>
          <a:buChar char="n"/>
          <a:tabLst/>
          <a:defRPr kumimoji="0" lang="de-DE" sz="900" b="0" i="0" u="none" strike="noStrike" cap="none" normalizeH="0" baseline="0" smtClean="0">
            <a:ln>
              <a:noFill/>
            </a:ln>
            <a:solidFill>
              <a:schemeClr val="tx1"/>
            </a:solidFill>
            <a:effectLst/>
            <a:latin typeface="Arial" charset="0"/>
            <a:ea typeface="ＭＳ Ｐゴシック" charset="-128"/>
          </a:defRPr>
        </a:defPPr>
      </a:lstStyle>
    </a:spDef>
    <a:lnDef>
      <a:spPr bwMode="auto">
        <a:xfrm>
          <a:off x="0" y="0"/>
          <a:ext cx="1" cy="1"/>
        </a:xfrm>
        <a:custGeom>
          <a:avLst/>
          <a:gdLst/>
          <a:ahLst/>
          <a:cxnLst/>
          <a:rect l="0" t="0" r="0" b="0"/>
          <a:pathLst/>
        </a:custGeom>
        <a:noFill/>
        <a:ln w="28575" cap="flat" cmpd="sng" algn="ctr">
          <a:solidFill>
            <a:schemeClr val="folHlink"/>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
            <a:srgbClr val="F8B323"/>
          </a:buClr>
          <a:buSzTx/>
          <a:buFont typeface="Wingdings" pitchFamily="2" charset="2"/>
          <a:buChar char="n"/>
          <a:tabLst/>
          <a:defRPr kumimoji="0" lang="de-DE" sz="900" b="0" i="0" u="none" strike="noStrike" cap="none" normalizeH="0" baseline="0" smtClean="0">
            <a:ln>
              <a:noFill/>
            </a:ln>
            <a:solidFill>
              <a:schemeClr val="tx1"/>
            </a:solidFill>
            <a:effectLst/>
            <a:latin typeface="Arial" charset="0"/>
            <a:ea typeface="ＭＳ Ｐゴシック" charset="-128"/>
          </a:defRPr>
        </a:defPPr>
      </a:lstStyle>
    </a:lnDef>
  </a:objectDefaults>
  <a:extraClrSchemeLst>
    <a:extraClrScheme>
      <a:clrScheme name="DESY European XFEL 1">
        <a:dk1>
          <a:srgbClr val="261748"/>
        </a:dk1>
        <a:lt1>
          <a:srgbClr val="FFFFFF"/>
        </a:lt1>
        <a:dk2>
          <a:srgbClr val="000000"/>
        </a:dk2>
        <a:lt2>
          <a:srgbClr val="E0E0E0"/>
        </a:lt2>
        <a:accent1>
          <a:srgbClr val="261748"/>
        </a:accent1>
        <a:accent2>
          <a:srgbClr val="FD930A"/>
        </a:accent2>
        <a:accent3>
          <a:srgbClr val="FFFFFF"/>
        </a:accent3>
        <a:accent4>
          <a:srgbClr val="1F123C"/>
        </a:accent4>
        <a:accent5>
          <a:srgbClr val="ACABB1"/>
        </a:accent5>
        <a:accent6>
          <a:srgbClr val="E58508"/>
        </a:accent6>
        <a:hlink>
          <a:srgbClr val="261748"/>
        </a:hlink>
        <a:folHlink>
          <a:srgbClr val="FD930A"/>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Watermark</Template>
  <TotalTime>0</TotalTime>
  <Words>3588</Words>
  <Application>Microsoft Office PowerPoint</Application>
  <PresentationFormat>Bildschirmpräsentation (4:3)</PresentationFormat>
  <Paragraphs>796</Paragraphs>
  <Slides>93</Slides>
  <Notes>16</Notes>
  <HiddenSlides>0</HiddenSlides>
  <MMClips>1</MMClips>
  <ScaleCrop>false</ScaleCrop>
  <HeadingPairs>
    <vt:vector size="6" baseType="variant">
      <vt:variant>
        <vt:lpstr>Design</vt:lpstr>
      </vt:variant>
      <vt:variant>
        <vt:i4>11</vt:i4>
      </vt:variant>
      <vt:variant>
        <vt:lpstr>Eingebettete OLE-Server</vt:lpstr>
      </vt:variant>
      <vt:variant>
        <vt:i4>4</vt:i4>
      </vt:variant>
      <vt:variant>
        <vt:lpstr>Folientitel</vt:lpstr>
      </vt:variant>
      <vt:variant>
        <vt:i4>93</vt:i4>
      </vt:variant>
    </vt:vector>
  </HeadingPairs>
  <TitlesOfParts>
    <vt:vector size="108" baseType="lpstr">
      <vt:lpstr>2_DESY_Vortrag_3-1</vt:lpstr>
      <vt:lpstr>DESY European XFEL</vt:lpstr>
      <vt:lpstr>1_DESY European XFEL</vt:lpstr>
      <vt:lpstr>2_DESY European XFEL</vt:lpstr>
      <vt:lpstr>3_DESY European XFEL</vt:lpstr>
      <vt:lpstr>4_DESY European XFEL</vt:lpstr>
      <vt:lpstr>ORNL_template_0901_97-03</vt:lpstr>
      <vt:lpstr>1_ORNL_template_0901_97-03</vt:lpstr>
      <vt:lpstr>4_Office Theme</vt:lpstr>
      <vt:lpstr>rfsc99_cavity</vt:lpstr>
      <vt:lpstr>5_DESY European XFEL</vt:lpstr>
      <vt:lpstr>Tabelle</vt:lpstr>
      <vt:lpstr>Chart</vt:lpstr>
      <vt:lpstr>Document</vt:lpstr>
      <vt:lpstr>Equation</vt:lpstr>
      <vt:lpstr>Measurement Techniques</vt:lpstr>
      <vt:lpstr>Outline</vt:lpstr>
      <vt:lpstr>Some personal remarks </vt:lpstr>
      <vt:lpstr>Outline</vt:lpstr>
      <vt:lpstr>Vertical test of a SRF cavity</vt:lpstr>
      <vt:lpstr>Vertical test of a SRF cavity II</vt:lpstr>
      <vt:lpstr>Preparation of vertical test</vt:lpstr>
      <vt:lpstr>Vertical test insert</vt:lpstr>
      <vt:lpstr>Preparation of vertical test II</vt:lpstr>
      <vt:lpstr>Vertical  test insert II</vt:lpstr>
      <vt:lpstr>Reminder: Basic Relations</vt:lpstr>
      <vt:lpstr>RF set-up for vertical test: Introduction</vt:lpstr>
      <vt:lpstr>RF set-up for vertical test</vt:lpstr>
      <vt:lpstr>RF set-up for vertical test II</vt:lpstr>
      <vt:lpstr>RF set-up for vertical test III</vt:lpstr>
      <vt:lpstr>RF set-ups</vt:lpstr>
      <vt:lpstr>Cable calibration</vt:lpstr>
      <vt:lpstr>Interlock</vt:lpstr>
      <vt:lpstr>The path to Q0 and Eacc</vt:lpstr>
      <vt:lpstr>The path to Q0 and Eacc II</vt:lpstr>
      <vt:lpstr>The path to Q0 and Eacc III</vt:lpstr>
      <vt:lpstr>The path to Q0 and Eacc IV</vt:lpstr>
      <vt:lpstr>The path to Q0 and Eacc V (Simplified Q(E) points)</vt:lpstr>
      <vt:lpstr>The path to Q0 and Eacc VI: Ptrans(t) =&gt; Q0(Eacc)</vt:lpstr>
      <vt:lpstr>Measurement errors</vt:lpstr>
      <vt:lpstr>Outline</vt:lpstr>
      <vt:lpstr>Temperature Mapping</vt:lpstr>
      <vt:lpstr>Temperature Mapping in superfluid He</vt:lpstr>
      <vt:lpstr>Temperature Mapping: Layout</vt:lpstr>
      <vt:lpstr>Temperature Mapping: Fixed Systems I</vt:lpstr>
      <vt:lpstr>Temperature Mapping: Fixed Systems II</vt:lpstr>
      <vt:lpstr>Example 2: Check of DT vs. Bn </vt:lpstr>
      <vt:lpstr>Temperature Mapping: Fixed Systems IV</vt:lpstr>
      <vt:lpstr>Temperature Mapping: Rotating systems I</vt:lpstr>
      <vt:lpstr>Temperature Mapping: Rotating systems II</vt:lpstr>
      <vt:lpstr>Outline</vt:lpstr>
      <vt:lpstr>Second Sound</vt:lpstr>
      <vt:lpstr>Comparison of Second Sound and Temperature Mapping</vt:lpstr>
      <vt:lpstr>Second sound – detection</vt:lpstr>
      <vt:lpstr>Data Processing</vt:lpstr>
      <vt:lpstr>Quench localisation =&gt; trilateration / probability calculation </vt:lpstr>
      <vt:lpstr>Quench localisation =&gt; summary</vt:lpstr>
      <vt:lpstr>Outline</vt:lpstr>
      <vt:lpstr>X-ray (+neutron) detection</vt:lpstr>
      <vt:lpstr>X-ray detection inside the cryostat</vt:lpstr>
      <vt:lpstr>Electron / dark current detection (only 2 examples)</vt:lpstr>
      <vt:lpstr>Outline</vt:lpstr>
      <vt:lpstr>Interpretation of RF signals</vt:lpstr>
      <vt:lpstr>Interpretation of RF signals II</vt:lpstr>
      <vt:lpstr>Outline</vt:lpstr>
      <vt:lpstr>RF-Signals + Symptoms of Quench</vt:lpstr>
      <vt:lpstr>RF-Signals + Symptoms of Quench II</vt:lpstr>
      <vt:lpstr>PowerPoint-Präsentation</vt:lpstr>
      <vt:lpstr>RF-Signals + Symptoms of Field Emission</vt:lpstr>
      <vt:lpstr>RF-Signals + Symptoms of Field Emission II</vt:lpstr>
      <vt:lpstr>RF-Signals + Symptoms of Field Emission III</vt:lpstr>
      <vt:lpstr>RF-Signals + Symptoms of Field Emission IV</vt:lpstr>
      <vt:lpstr>RF-signals and symptoms of Multipacting</vt:lpstr>
      <vt:lpstr>Multipacting: Temperature mapping</vt:lpstr>
      <vt:lpstr>Multipacting: Processing</vt:lpstr>
      <vt:lpstr>Multipacting in other components</vt:lpstr>
      <vt:lpstr>Outline</vt:lpstr>
      <vt:lpstr>Field emission: Processing and Switch-on</vt:lpstr>
      <vt:lpstr>Field emission: Switch-on</vt:lpstr>
      <vt:lpstr>Field emission: Processing</vt:lpstr>
      <vt:lpstr>Field emission: HPP</vt:lpstr>
      <vt:lpstr>Field emission: HPP II</vt:lpstr>
      <vt:lpstr>Field emission: Processing in accelerator structures</vt:lpstr>
      <vt:lpstr>PowerPoint-Präsentation</vt:lpstr>
      <vt:lpstr>Outline</vt:lpstr>
      <vt:lpstr>Horizontal Cavity Tests</vt:lpstr>
      <vt:lpstr>Cryomodule testing</vt:lpstr>
      <vt:lpstr>Module / Cryogenics</vt:lpstr>
      <vt:lpstr>PowerPoint-Präsentation</vt:lpstr>
      <vt:lpstr>PowerPoint-Präsentation</vt:lpstr>
      <vt:lpstr>PowerPoint-Präsentation</vt:lpstr>
      <vt:lpstr>PowerPoint-Präsentation</vt:lpstr>
      <vt:lpstr>PowerPoint-Präsentation</vt:lpstr>
      <vt:lpstr>Module Test Procedure (1)</vt:lpstr>
      <vt:lpstr>Module Test Procedure (2)</vt:lpstr>
      <vt:lpstr>Module Test Procedure (3)</vt:lpstr>
      <vt:lpstr>Module Test Data</vt:lpstr>
      <vt:lpstr>Cryosystem/Cooldown Test</vt:lpstr>
      <vt:lpstr>RF Couplers Conditioning History/Data (1)</vt:lpstr>
      <vt:lpstr>RF Couplers Conditioning History/Data (2)</vt:lpstr>
      <vt:lpstr>RF Couplers Qload Tests</vt:lpstr>
      <vt:lpstr>RF Calibration / Cavity Test</vt:lpstr>
      <vt:lpstr>Example: Single Cavity Results</vt:lpstr>
      <vt:lpstr>Example: Module Test Results</vt:lpstr>
      <vt:lpstr>Cryo Module Test Bench</vt:lpstr>
      <vt:lpstr>Accelerator Module Test Facility (AMTF)</vt:lpstr>
      <vt:lpstr>References</vt:lpstr>
      <vt:lpstr>Thank you !</vt:lpstr>
    </vt:vector>
  </TitlesOfParts>
  <Company>DESY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Reschke, Detlef</dc:creator>
  <cp:lastModifiedBy>Reschke, Detlef</cp:lastModifiedBy>
  <cp:revision>678</cp:revision>
  <cp:lastPrinted>2015-07-21T14:34:24Z</cp:lastPrinted>
  <dcterms:created xsi:type="dcterms:W3CDTF">2008-04-14T12:45:38Z</dcterms:created>
  <dcterms:modified xsi:type="dcterms:W3CDTF">2015-09-11T15:43:55Z</dcterms:modified>
</cp:coreProperties>
</file>