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2.xml" ContentType="application/vnd.openxmlformats-officedocument.presentationml.notesSlid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82" r:id="rId2"/>
  </p:sldMasterIdLst>
  <p:notesMasterIdLst>
    <p:notesMasterId r:id="rId135"/>
  </p:notesMasterIdLst>
  <p:handoutMasterIdLst>
    <p:handoutMasterId r:id="rId136"/>
  </p:handoutMasterIdLst>
  <p:sldIdLst>
    <p:sldId id="256" r:id="rId3"/>
    <p:sldId id="391" r:id="rId4"/>
    <p:sldId id="393" r:id="rId5"/>
    <p:sldId id="450" r:id="rId6"/>
    <p:sldId id="444" r:id="rId7"/>
    <p:sldId id="422" r:id="rId8"/>
    <p:sldId id="528" r:id="rId9"/>
    <p:sldId id="423" r:id="rId10"/>
    <p:sldId id="424" r:id="rId11"/>
    <p:sldId id="425" r:id="rId12"/>
    <p:sldId id="426" r:id="rId13"/>
    <p:sldId id="427" r:id="rId14"/>
    <p:sldId id="428" r:id="rId15"/>
    <p:sldId id="429" r:id="rId16"/>
    <p:sldId id="430" r:id="rId17"/>
    <p:sldId id="432" r:id="rId18"/>
    <p:sldId id="530" r:id="rId19"/>
    <p:sldId id="446" r:id="rId20"/>
    <p:sldId id="452" r:id="rId21"/>
    <p:sldId id="453" r:id="rId22"/>
    <p:sldId id="454" r:id="rId23"/>
    <p:sldId id="455" r:id="rId24"/>
    <p:sldId id="456" r:id="rId25"/>
    <p:sldId id="457" r:id="rId26"/>
    <p:sldId id="458" r:id="rId27"/>
    <p:sldId id="459" r:id="rId28"/>
    <p:sldId id="448" r:id="rId29"/>
    <p:sldId id="395" r:id="rId30"/>
    <p:sldId id="396" r:id="rId31"/>
    <p:sldId id="397" r:id="rId32"/>
    <p:sldId id="398" r:id="rId33"/>
    <p:sldId id="399" r:id="rId34"/>
    <p:sldId id="400" r:id="rId35"/>
    <p:sldId id="401" r:id="rId36"/>
    <p:sldId id="402" r:id="rId37"/>
    <p:sldId id="403" r:id="rId38"/>
    <p:sldId id="404" r:id="rId39"/>
    <p:sldId id="405" r:id="rId40"/>
    <p:sldId id="406" r:id="rId41"/>
    <p:sldId id="407" r:id="rId42"/>
    <p:sldId id="408" r:id="rId43"/>
    <p:sldId id="409" r:id="rId44"/>
    <p:sldId id="435" r:id="rId45"/>
    <p:sldId id="436" r:id="rId46"/>
    <p:sldId id="437" r:id="rId47"/>
    <p:sldId id="438" r:id="rId48"/>
    <p:sldId id="439" r:id="rId49"/>
    <p:sldId id="440" r:id="rId50"/>
    <p:sldId id="441" r:id="rId51"/>
    <p:sldId id="442" r:id="rId52"/>
    <p:sldId id="410" r:id="rId53"/>
    <p:sldId id="411" r:id="rId54"/>
    <p:sldId id="412" r:id="rId55"/>
    <p:sldId id="413" r:id="rId56"/>
    <p:sldId id="414" r:id="rId57"/>
    <p:sldId id="415" r:id="rId58"/>
    <p:sldId id="416" r:id="rId59"/>
    <p:sldId id="417" r:id="rId60"/>
    <p:sldId id="418" r:id="rId61"/>
    <p:sldId id="419" r:id="rId62"/>
    <p:sldId id="420" r:id="rId63"/>
    <p:sldId id="315" r:id="rId64"/>
    <p:sldId id="346" r:id="rId65"/>
    <p:sldId id="348" r:id="rId66"/>
    <p:sldId id="366" r:id="rId67"/>
    <p:sldId id="350" r:id="rId68"/>
    <p:sldId id="358" r:id="rId69"/>
    <p:sldId id="351" r:id="rId70"/>
    <p:sldId id="461" r:id="rId71"/>
    <p:sldId id="362" r:id="rId72"/>
    <p:sldId id="373" r:id="rId73"/>
    <p:sldId id="367" r:id="rId74"/>
    <p:sldId id="370" r:id="rId75"/>
    <p:sldId id="471" r:id="rId76"/>
    <p:sldId id="355" r:id="rId77"/>
    <p:sldId id="480" r:id="rId78"/>
    <p:sldId id="482" r:id="rId79"/>
    <p:sldId id="472" r:id="rId80"/>
    <p:sldId id="477" r:id="rId81"/>
    <p:sldId id="478" r:id="rId82"/>
    <p:sldId id="463" r:id="rId83"/>
    <p:sldId id="466" r:id="rId84"/>
    <p:sldId id="465" r:id="rId85"/>
    <p:sldId id="467" r:id="rId86"/>
    <p:sldId id="484" r:id="rId87"/>
    <p:sldId id="485" r:id="rId88"/>
    <p:sldId id="486" r:id="rId89"/>
    <p:sldId id="487" r:id="rId90"/>
    <p:sldId id="488" r:id="rId91"/>
    <p:sldId id="489" r:id="rId92"/>
    <p:sldId id="490" r:id="rId93"/>
    <p:sldId id="491" r:id="rId94"/>
    <p:sldId id="492" r:id="rId95"/>
    <p:sldId id="493" r:id="rId96"/>
    <p:sldId id="494" r:id="rId97"/>
    <p:sldId id="495" r:id="rId98"/>
    <p:sldId id="496" r:id="rId99"/>
    <p:sldId id="497" r:id="rId100"/>
    <p:sldId id="498" r:id="rId101"/>
    <p:sldId id="499" r:id="rId102"/>
    <p:sldId id="500" r:id="rId103"/>
    <p:sldId id="501" r:id="rId104"/>
    <p:sldId id="502" r:id="rId105"/>
    <p:sldId id="503" r:id="rId106"/>
    <p:sldId id="504" r:id="rId107"/>
    <p:sldId id="505" r:id="rId108"/>
    <p:sldId id="506" r:id="rId109"/>
    <p:sldId id="507" r:id="rId110"/>
    <p:sldId id="508" r:id="rId111"/>
    <p:sldId id="509" r:id="rId112"/>
    <p:sldId id="510" r:id="rId113"/>
    <p:sldId id="511" r:id="rId114"/>
    <p:sldId id="512" r:id="rId115"/>
    <p:sldId id="513" r:id="rId116"/>
    <p:sldId id="514" r:id="rId117"/>
    <p:sldId id="515" r:id="rId118"/>
    <p:sldId id="516" r:id="rId119"/>
    <p:sldId id="517" r:id="rId120"/>
    <p:sldId id="518" r:id="rId121"/>
    <p:sldId id="519" r:id="rId122"/>
    <p:sldId id="520" r:id="rId123"/>
    <p:sldId id="521" r:id="rId124"/>
    <p:sldId id="522" r:id="rId125"/>
    <p:sldId id="523" r:id="rId126"/>
    <p:sldId id="524" r:id="rId127"/>
    <p:sldId id="525" r:id="rId128"/>
    <p:sldId id="526" r:id="rId129"/>
    <p:sldId id="469" r:id="rId130"/>
    <p:sldId id="475" r:id="rId131"/>
    <p:sldId id="305" r:id="rId132"/>
    <p:sldId id="474" r:id="rId133"/>
    <p:sldId id="364" r:id="rId13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D1F24"/>
    <a:srgbClr val="DA592A"/>
    <a:srgbClr val="808080"/>
    <a:srgbClr val="154D81"/>
    <a:srgbClr val="DF652C"/>
    <a:srgbClr val="E0692D"/>
    <a:srgbClr val="DF6424"/>
    <a:srgbClr val="D354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20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120" Type="http://schemas.openxmlformats.org/officeDocument/2006/relationships/slide" Target="slides/slide118.xml"/><Relationship Id="rId121" Type="http://schemas.openxmlformats.org/officeDocument/2006/relationships/slide" Target="slides/slide119.xml"/><Relationship Id="rId122" Type="http://schemas.openxmlformats.org/officeDocument/2006/relationships/slide" Target="slides/slide120.xml"/><Relationship Id="rId123" Type="http://schemas.openxmlformats.org/officeDocument/2006/relationships/slide" Target="slides/slide121.xml"/><Relationship Id="rId124" Type="http://schemas.openxmlformats.org/officeDocument/2006/relationships/slide" Target="slides/slide122.xml"/><Relationship Id="rId125" Type="http://schemas.openxmlformats.org/officeDocument/2006/relationships/slide" Target="slides/slide123.xml"/><Relationship Id="rId126" Type="http://schemas.openxmlformats.org/officeDocument/2006/relationships/slide" Target="slides/slide124.xml"/><Relationship Id="rId127" Type="http://schemas.openxmlformats.org/officeDocument/2006/relationships/slide" Target="slides/slide125.xml"/><Relationship Id="rId128" Type="http://schemas.openxmlformats.org/officeDocument/2006/relationships/slide" Target="slides/slide126.xml"/><Relationship Id="rId129" Type="http://schemas.openxmlformats.org/officeDocument/2006/relationships/slide" Target="slides/slide12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90" Type="http://schemas.openxmlformats.org/officeDocument/2006/relationships/slide" Target="slides/slide88.xml"/><Relationship Id="rId91" Type="http://schemas.openxmlformats.org/officeDocument/2006/relationships/slide" Target="slides/slide89.xml"/><Relationship Id="rId92" Type="http://schemas.openxmlformats.org/officeDocument/2006/relationships/slide" Target="slides/slide90.xml"/><Relationship Id="rId93" Type="http://schemas.openxmlformats.org/officeDocument/2006/relationships/slide" Target="slides/slide91.xml"/><Relationship Id="rId94" Type="http://schemas.openxmlformats.org/officeDocument/2006/relationships/slide" Target="slides/slide92.xml"/><Relationship Id="rId95" Type="http://schemas.openxmlformats.org/officeDocument/2006/relationships/slide" Target="slides/slide93.xml"/><Relationship Id="rId96" Type="http://schemas.openxmlformats.org/officeDocument/2006/relationships/slide" Target="slides/slide94.xml"/><Relationship Id="rId101" Type="http://schemas.openxmlformats.org/officeDocument/2006/relationships/slide" Target="slides/slide99.xml"/><Relationship Id="rId102" Type="http://schemas.openxmlformats.org/officeDocument/2006/relationships/slide" Target="slides/slide100.xml"/><Relationship Id="rId103" Type="http://schemas.openxmlformats.org/officeDocument/2006/relationships/slide" Target="slides/slide101.xml"/><Relationship Id="rId104" Type="http://schemas.openxmlformats.org/officeDocument/2006/relationships/slide" Target="slides/slide102.xml"/><Relationship Id="rId105" Type="http://schemas.openxmlformats.org/officeDocument/2006/relationships/slide" Target="slides/slide103.xml"/><Relationship Id="rId106" Type="http://schemas.openxmlformats.org/officeDocument/2006/relationships/slide" Target="slides/slide104.xml"/><Relationship Id="rId107" Type="http://schemas.openxmlformats.org/officeDocument/2006/relationships/slide" Target="slides/slide105.xml"/><Relationship Id="rId108" Type="http://schemas.openxmlformats.org/officeDocument/2006/relationships/slide" Target="slides/slide106.xml"/><Relationship Id="rId109" Type="http://schemas.openxmlformats.org/officeDocument/2006/relationships/slide" Target="slides/slide107.xml"/><Relationship Id="rId97" Type="http://schemas.openxmlformats.org/officeDocument/2006/relationships/slide" Target="slides/slide95.xml"/><Relationship Id="rId98" Type="http://schemas.openxmlformats.org/officeDocument/2006/relationships/slide" Target="slides/slide96.xml"/><Relationship Id="rId99" Type="http://schemas.openxmlformats.org/officeDocument/2006/relationships/slide" Target="slides/slide97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00" Type="http://schemas.openxmlformats.org/officeDocument/2006/relationships/slide" Target="slides/slide98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slide" Target="slides/slide73.xml"/><Relationship Id="rId76" Type="http://schemas.openxmlformats.org/officeDocument/2006/relationships/slide" Target="slides/slide74.xml"/><Relationship Id="rId77" Type="http://schemas.openxmlformats.org/officeDocument/2006/relationships/slide" Target="slides/slide75.xml"/><Relationship Id="rId78" Type="http://schemas.openxmlformats.org/officeDocument/2006/relationships/slide" Target="slides/slide76.xml"/><Relationship Id="rId79" Type="http://schemas.openxmlformats.org/officeDocument/2006/relationships/slide" Target="slides/slide77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30" Type="http://schemas.openxmlformats.org/officeDocument/2006/relationships/slide" Target="slides/slide128.xml"/><Relationship Id="rId131" Type="http://schemas.openxmlformats.org/officeDocument/2006/relationships/slide" Target="slides/slide129.xml"/><Relationship Id="rId132" Type="http://schemas.openxmlformats.org/officeDocument/2006/relationships/slide" Target="slides/slide130.xml"/><Relationship Id="rId133" Type="http://schemas.openxmlformats.org/officeDocument/2006/relationships/slide" Target="slides/slide131.xml"/><Relationship Id="rId134" Type="http://schemas.openxmlformats.org/officeDocument/2006/relationships/slide" Target="slides/slide132.xml"/><Relationship Id="rId135" Type="http://schemas.openxmlformats.org/officeDocument/2006/relationships/notesMaster" Target="notesMasters/notesMaster1.xml"/><Relationship Id="rId136" Type="http://schemas.openxmlformats.org/officeDocument/2006/relationships/handoutMaster" Target="handoutMasters/handoutMaster1.xml"/><Relationship Id="rId137" Type="http://schemas.openxmlformats.org/officeDocument/2006/relationships/printerSettings" Target="printerSettings/printerSettings1.bin"/><Relationship Id="rId138" Type="http://schemas.openxmlformats.org/officeDocument/2006/relationships/presProps" Target="presProps.xml"/><Relationship Id="rId13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110" Type="http://schemas.openxmlformats.org/officeDocument/2006/relationships/slide" Target="slides/slide108.xml"/><Relationship Id="rId111" Type="http://schemas.openxmlformats.org/officeDocument/2006/relationships/slide" Target="slides/slide109.xml"/><Relationship Id="rId112" Type="http://schemas.openxmlformats.org/officeDocument/2006/relationships/slide" Target="slides/slide110.xml"/><Relationship Id="rId113" Type="http://schemas.openxmlformats.org/officeDocument/2006/relationships/slide" Target="slides/slide111.xml"/><Relationship Id="rId114" Type="http://schemas.openxmlformats.org/officeDocument/2006/relationships/slide" Target="slides/slide112.xml"/><Relationship Id="rId115" Type="http://schemas.openxmlformats.org/officeDocument/2006/relationships/slide" Target="slides/slide113.xml"/><Relationship Id="rId116" Type="http://schemas.openxmlformats.org/officeDocument/2006/relationships/slide" Target="slides/slide114.xml"/><Relationship Id="rId117" Type="http://schemas.openxmlformats.org/officeDocument/2006/relationships/slide" Target="slides/slide115.xml"/><Relationship Id="rId118" Type="http://schemas.openxmlformats.org/officeDocument/2006/relationships/slide" Target="slides/slide116.xml"/><Relationship Id="rId119" Type="http://schemas.openxmlformats.org/officeDocument/2006/relationships/slide" Target="slides/slide11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80" Type="http://schemas.openxmlformats.org/officeDocument/2006/relationships/slide" Target="slides/slide78.xml"/><Relationship Id="rId81" Type="http://schemas.openxmlformats.org/officeDocument/2006/relationships/slide" Target="slides/slide79.xml"/><Relationship Id="rId82" Type="http://schemas.openxmlformats.org/officeDocument/2006/relationships/slide" Target="slides/slide80.xml"/><Relationship Id="rId83" Type="http://schemas.openxmlformats.org/officeDocument/2006/relationships/slide" Target="slides/slide81.xml"/><Relationship Id="rId84" Type="http://schemas.openxmlformats.org/officeDocument/2006/relationships/slide" Target="slides/slide82.xml"/><Relationship Id="rId85" Type="http://schemas.openxmlformats.org/officeDocument/2006/relationships/slide" Target="slides/slide83.xml"/><Relationship Id="rId86" Type="http://schemas.openxmlformats.org/officeDocument/2006/relationships/slide" Target="slides/slide84.xml"/><Relationship Id="rId87" Type="http://schemas.openxmlformats.org/officeDocument/2006/relationships/slide" Target="slides/slide85.xml"/><Relationship Id="rId88" Type="http://schemas.openxmlformats.org/officeDocument/2006/relationships/slide" Target="slides/slide86.xml"/><Relationship Id="rId89" Type="http://schemas.openxmlformats.org/officeDocument/2006/relationships/slide" Target="slides/slide87.xml"/><Relationship Id="rId140" Type="http://schemas.openxmlformats.org/officeDocument/2006/relationships/theme" Target="theme/theme1.xml"/><Relationship Id="rId14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Relationship Id="rId2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wmf"/><Relationship Id="rId2" Type="http://schemas.openxmlformats.org/officeDocument/2006/relationships/image" Target="../media/image13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fld id="{A49F855E-D5F0-F34D-8225-BB64ADA19B20}" type="datetimeFigureOut">
              <a:rPr lang="en-US"/>
              <a:pPr>
                <a:defRPr/>
              </a:pPr>
              <a:t>9/12/15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fld id="{DA29F8DE-7785-C745-A2E8-93A0772623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501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fld id="{280587E0-8228-E244-9FBC-7A0DCF2884E8}" type="datetimeFigureOut">
              <a:rPr lang="en-US"/>
              <a:pPr>
                <a:defRPr/>
              </a:pPr>
              <a:t>9/12/15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Helvetica"/>
                <a:ea typeface="+mn-ea"/>
                <a:cs typeface="+mn-cs"/>
              </a:defRPr>
            </a:lvl1pPr>
          </a:lstStyle>
          <a:p>
            <a:pPr>
              <a:defRPr/>
            </a:pPr>
            <a:fld id="{A4227A95-5052-4348-BBB2-6F70F11AC4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4072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Flux free Meissner state is stable up to H</a:t>
            </a:r>
            <a:r>
              <a:rPr lang="en-US" baseline="-25000" dirty="0" smtClean="0"/>
              <a:t>c1</a:t>
            </a:r>
          </a:p>
          <a:p>
            <a:r>
              <a:rPr lang="en-US" dirty="0" smtClean="0"/>
              <a:t>Favorable for flux to be deep in bulk above H</a:t>
            </a:r>
            <a:r>
              <a:rPr lang="en-US" baseline="-25000" dirty="0" smtClean="0"/>
              <a:t>c1</a:t>
            </a:r>
          </a:p>
          <a:p>
            <a:r>
              <a:rPr lang="en-US" dirty="0" smtClean="0"/>
              <a:t>BUT surface energy barrier allows metastable state! Ultimate limit: “superheating” field </a:t>
            </a:r>
            <a:r>
              <a:rPr lang="en-US" dirty="0" err="1" smtClean="0"/>
              <a:t>H</a:t>
            </a:r>
            <a:r>
              <a:rPr lang="en-US" baseline="-25000" dirty="0" err="1" smtClean="0"/>
              <a:t>sh</a:t>
            </a:r>
            <a:endParaRPr lang="en-US" baseline="-25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745CB-F3D7-4463-9F94-D0E26959994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965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227A95-5052-4348-BBB2-6F70F11AC49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645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lue-Seal_c100m56y0k23-Mark_SC_Horizontal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063" y="1371600"/>
            <a:ext cx="36449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FermilabLogo_100c56m0y23k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" y="1447800"/>
            <a:ext cx="290195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806450" y="3559283"/>
            <a:ext cx="7526338" cy="1139271"/>
          </a:xfrm>
          <a:prstGeom prst="rect">
            <a:avLst/>
          </a:prstGeom>
        </p:spPr>
        <p:txBody>
          <a:bodyPr wrap="square" lIns="0" tIns="0" rIns="0" bIns="0" anchor="t"/>
          <a:lstStyle>
            <a:lvl1pPr algn="l">
              <a:defRPr sz="3200" b="1" i="0" baseline="0">
                <a:solidFill>
                  <a:srgbClr val="154D81"/>
                </a:solidFill>
                <a:latin typeface="Helvetica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06450" y="4841093"/>
            <a:ext cx="7526338" cy="148995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>
                <a:solidFill>
                  <a:srgbClr val="154D81"/>
                </a:solidFill>
                <a:latin typeface="Helvetica"/>
              </a:defRPr>
            </a:lvl1pPr>
            <a:lvl2pPr marL="4572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2pPr>
            <a:lvl3pPr marL="9144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3pPr>
            <a:lvl4pPr marL="13716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4pPr>
            <a:lvl5pPr marL="18288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6126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400">
                <a:solidFill>
                  <a:srgbClr val="154D8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43046"/>
            <a:ext cx="8672513" cy="498786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404040"/>
                </a:solidFill>
              </a:defRPr>
            </a:lvl1pPr>
            <a:lvl2pPr>
              <a:defRPr sz="2200">
                <a:solidFill>
                  <a:srgbClr val="404040"/>
                </a:solidFill>
              </a:defRPr>
            </a:lvl2pPr>
            <a:lvl3pPr>
              <a:defRPr sz="2000">
                <a:solidFill>
                  <a:srgbClr val="404040"/>
                </a:solidFill>
              </a:defRPr>
            </a:lvl3pPr>
            <a:lvl4pPr>
              <a:defRPr sz="1800">
                <a:solidFill>
                  <a:srgbClr val="40404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0013" y="6515100"/>
            <a:ext cx="1076325" cy="241300"/>
          </a:xfrm>
        </p:spPr>
        <p:txBody>
          <a:bodyPr/>
          <a:lstStyle>
            <a:lvl1pPr>
              <a:defRPr sz="900">
                <a:solidFill>
                  <a:srgbClr val="154D8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154D8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154D81"/>
                </a:solidFill>
              </a:defRPr>
            </a:lvl1pPr>
          </a:lstStyle>
          <a:p>
            <a:pPr>
              <a:defRPr/>
            </a:pPr>
            <a:fld id="{492E84A3-02EC-8549-BD83-9F5790A19C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176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half" idx="12"/>
          </p:nvPr>
        </p:nvSpPr>
        <p:spPr>
          <a:xfrm>
            <a:off x="229365" y="4765101"/>
            <a:ext cx="4251960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4654550" y="4765101"/>
            <a:ext cx="4260850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7"/>
          </p:nvPr>
        </p:nvSpPr>
        <p:spPr>
          <a:xfrm>
            <a:off x="228601" y="1043694"/>
            <a:ext cx="4251324" cy="3568701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404040"/>
                </a:solidFill>
              </a:defRPr>
            </a:lvl1pPr>
            <a:lvl2pPr>
              <a:defRPr sz="2200">
                <a:solidFill>
                  <a:srgbClr val="404040"/>
                </a:solidFill>
              </a:defRPr>
            </a:lvl2pPr>
            <a:lvl3pPr>
              <a:defRPr sz="2000">
                <a:solidFill>
                  <a:srgbClr val="404040"/>
                </a:solidFill>
              </a:defRPr>
            </a:lvl3pPr>
            <a:lvl4pPr>
              <a:defRPr sz="1800">
                <a:solidFill>
                  <a:srgbClr val="40404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40404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8"/>
          </p:nvPr>
        </p:nvSpPr>
        <p:spPr>
          <a:xfrm>
            <a:off x="4654550" y="1043694"/>
            <a:ext cx="4260851" cy="3568701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404040"/>
                </a:solidFill>
              </a:defRPr>
            </a:lvl1pPr>
            <a:lvl2pPr>
              <a:defRPr sz="2200">
                <a:solidFill>
                  <a:srgbClr val="404040"/>
                </a:solidFill>
              </a:defRPr>
            </a:lvl2pPr>
            <a:lvl3pPr>
              <a:defRPr sz="2000">
                <a:solidFill>
                  <a:srgbClr val="404040"/>
                </a:solidFill>
              </a:defRPr>
            </a:lvl3pPr>
            <a:lvl4pPr>
              <a:defRPr sz="1800">
                <a:solidFill>
                  <a:srgbClr val="40404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40404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400">
                <a:solidFill>
                  <a:srgbClr val="154D8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6B608-905B-F04B-A908-5FDAB501B1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433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043693"/>
            <a:ext cx="3027894" cy="49942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5"/>
          </p:nvPr>
        </p:nvSpPr>
        <p:spPr>
          <a:xfrm>
            <a:off x="3469958" y="1043694"/>
            <a:ext cx="5420360" cy="4994275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404040"/>
                </a:solidFill>
              </a:defRPr>
            </a:lvl1pPr>
            <a:lvl2pPr>
              <a:defRPr sz="2200">
                <a:solidFill>
                  <a:srgbClr val="404040"/>
                </a:solidFill>
              </a:defRPr>
            </a:lvl2pPr>
            <a:lvl3pPr>
              <a:defRPr sz="2000">
                <a:solidFill>
                  <a:srgbClr val="404040"/>
                </a:solidFill>
              </a:defRPr>
            </a:lvl3pPr>
            <a:lvl4pPr>
              <a:defRPr sz="1800">
                <a:solidFill>
                  <a:srgbClr val="40404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40404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400">
                <a:solidFill>
                  <a:srgbClr val="154D8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801F5-7CE7-8740-848C-453D5E609F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95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4073" y="1043694"/>
            <a:ext cx="8700851" cy="3695054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>
              <a:buNone/>
              <a:defRPr sz="1600">
                <a:solidFill>
                  <a:srgbClr val="40404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73" y="4943005"/>
            <a:ext cx="8700851" cy="10912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400">
                <a:solidFill>
                  <a:srgbClr val="154D8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0BF7B-9604-224F-8C22-8B0B6161B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058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9964615"/>
      </p:ext>
    </p:extLst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228601" y="361950"/>
            <a:ext cx="8675688" cy="566896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404040"/>
                </a:solidFill>
              </a:defRPr>
            </a:lvl1pPr>
            <a:lvl2pPr>
              <a:defRPr sz="2200">
                <a:solidFill>
                  <a:srgbClr val="404040"/>
                </a:solidFill>
              </a:defRPr>
            </a:lvl2pPr>
            <a:lvl3pPr>
              <a:defRPr sz="2000">
                <a:solidFill>
                  <a:srgbClr val="404040"/>
                </a:solidFill>
              </a:defRPr>
            </a:lvl3pPr>
            <a:lvl4pPr>
              <a:defRPr sz="1800">
                <a:solidFill>
                  <a:srgbClr val="40404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40404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>
          <a:xfrm>
            <a:off x="6445250" y="6515100"/>
            <a:ext cx="1076325" cy="241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21D1E2-E075-234A-85F9-DBC4293C933B}" type="datetime1">
              <a:rPr lang="en-US" smtClean="0"/>
              <a:t>9/12/15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8AAB5-568F-C842-A182-94E427C150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01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23"/>
          <p:cNvSpPr txBox="1">
            <a:spLocks noChangeArrowheads="1"/>
          </p:cNvSpPr>
          <p:nvPr userDrawn="1"/>
        </p:nvSpPr>
        <p:spPr bwMode="auto">
          <a:xfrm>
            <a:off x="3505200" y="3048000"/>
            <a:ext cx="541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8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8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8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8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mtClean="0">
              <a:solidFill>
                <a:srgbClr val="EAEAEA"/>
              </a:solidFill>
              <a:latin typeface="Arial Narrow" pitchFamily="34" charset="0"/>
            </a:endParaRPr>
          </a:p>
        </p:txBody>
      </p:sp>
      <p:sp>
        <p:nvSpPr>
          <p:cNvPr id="537614" name="Rectangle 14"/>
          <p:cNvSpPr>
            <a:spLocks noGrp="1" noChangeArrowheads="1"/>
          </p:cNvSpPr>
          <p:nvPr>
            <p:ph type="ctrTitle"/>
          </p:nvPr>
        </p:nvSpPr>
        <p:spPr>
          <a:xfrm>
            <a:off x="1219200" y="1600200"/>
            <a:ext cx="7772400" cy="1143000"/>
          </a:xfrm>
          <a:prstGeom prst="rect">
            <a:avLst/>
          </a:prstGeom>
        </p:spPr>
        <p:txBody>
          <a:bodyPr anchor="b"/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844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CDA6D-9783-4E40-8E5C-178AF1E69997}" type="datetimeFigureOut">
              <a:rPr lang="en-US" smtClean="0"/>
              <a:t>9/12/15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3CB08-DEEC-41AB-93FD-015183102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92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228601" y="355192"/>
            <a:ext cx="4206240" cy="4250146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404040"/>
                </a:solidFill>
              </a:defRPr>
            </a:lvl1pPr>
            <a:lvl2pPr>
              <a:defRPr sz="2200">
                <a:solidFill>
                  <a:srgbClr val="404040"/>
                </a:solidFill>
              </a:defRPr>
            </a:lvl2pPr>
            <a:lvl3pPr>
              <a:defRPr sz="2000">
                <a:solidFill>
                  <a:srgbClr val="404040"/>
                </a:solidFill>
              </a:defRPr>
            </a:lvl3pPr>
            <a:lvl4pPr>
              <a:defRPr sz="1800">
                <a:solidFill>
                  <a:srgbClr val="40404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40404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4709161" y="355192"/>
            <a:ext cx="4206240" cy="4250146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404040"/>
                </a:solidFill>
              </a:defRPr>
            </a:lvl1pPr>
            <a:lvl2pPr>
              <a:defRPr sz="2200">
                <a:solidFill>
                  <a:srgbClr val="404040"/>
                </a:solidFill>
              </a:defRPr>
            </a:lvl2pPr>
            <a:lvl3pPr>
              <a:defRPr sz="2000">
                <a:solidFill>
                  <a:srgbClr val="404040"/>
                </a:solidFill>
              </a:defRPr>
            </a:lvl3pPr>
            <a:lvl4pPr>
              <a:defRPr sz="1800">
                <a:solidFill>
                  <a:srgbClr val="40404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40404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2"/>
          </p:nvPr>
        </p:nvSpPr>
        <p:spPr>
          <a:xfrm>
            <a:off x="229365" y="4765101"/>
            <a:ext cx="4205476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709160" y="4765101"/>
            <a:ext cx="4206239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0"/>
          </p:nvPr>
        </p:nvSpPr>
        <p:spPr>
          <a:xfrm>
            <a:off x="6445250" y="6515100"/>
            <a:ext cx="1076325" cy="241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DADCC-FFFF-624F-9DA0-66DCD0C557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287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228601" y="361950"/>
            <a:ext cx="8675688" cy="566896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404040"/>
                </a:solidFill>
              </a:defRPr>
            </a:lvl1pPr>
            <a:lvl2pPr>
              <a:defRPr sz="2200">
                <a:solidFill>
                  <a:srgbClr val="404040"/>
                </a:solidFill>
              </a:defRPr>
            </a:lvl2pPr>
            <a:lvl3pPr>
              <a:defRPr sz="2000">
                <a:solidFill>
                  <a:srgbClr val="404040"/>
                </a:solidFill>
              </a:defRPr>
            </a:lvl3pPr>
            <a:lvl4pPr>
              <a:defRPr sz="1800">
                <a:solidFill>
                  <a:srgbClr val="40404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40404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>
          <a:xfrm>
            <a:off x="6445250" y="6515100"/>
            <a:ext cx="1076325" cy="241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8AAB5-568F-C842-A182-94E427C150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99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224073" y="361950"/>
            <a:ext cx="8700851" cy="4369742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>
              <a:buNone/>
              <a:defRPr sz="1600">
                <a:solidFill>
                  <a:srgbClr val="40404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73" y="4943005"/>
            <a:ext cx="8700851" cy="10912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>
          <a:xfrm>
            <a:off x="6445250" y="6515100"/>
            <a:ext cx="1076325" cy="241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FCEC0-B4CE-9C4A-98AC-D0AA86086A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50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out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400">
                <a:solidFill>
                  <a:srgbClr val="154D8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1043046"/>
            <a:ext cx="8672513" cy="498786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404040"/>
                </a:solidFill>
              </a:defRPr>
            </a:lvl1pPr>
            <a:lvl2pPr>
              <a:defRPr sz="2200">
                <a:solidFill>
                  <a:srgbClr val="404040"/>
                </a:solidFill>
              </a:defRPr>
            </a:lvl2pPr>
            <a:lvl3pPr>
              <a:defRPr sz="2000">
                <a:solidFill>
                  <a:srgbClr val="404040"/>
                </a:solidFill>
              </a:defRPr>
            </a:lvl3pPr>
            <a:lvl4pPr>
              <a:defRPr sz="1800">
                <a:solidFill>
                  <a:srgbClr val="40404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0" y="6515100"/>
            <a:ext cx="1076325" cy="241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B65CF-B0F4-1F44-82E2-176C0D0028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484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theme" Target="../theme/theme2.xml"/><Relationship Id="rId6" Type="http://schemas.openxmlformats.org/officeDocument/2006/relationships/image" Target="../media/image6.emf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459538" y="6515100"/>
            <a:ext cx="1076325" cy="2413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r">
              <a:defRPr sz="900">
                <a:solidFill>
                  <a:srgbClr val="154D81"/>
                </a:solidFill>
                <a:latin typeface="Helvetica"/>
              </a:defRPr>
            </a:lvl1pPr>
          </a:lstStyle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6450" y="6515100"/>
            <a:ext cx="5373688" cy="2413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900">
                <a:solidFill>
                  <a:srgbClr val="154D81"/>
                </a:solidFill>
                <a:latin typeface="Helvetica"/>
              </a:defRPr>
            </a:lvl1pPr>
          </a:lstStyle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515100"/>
            <a:ext cx="447675" cy="2413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900">
                <a:solidFill>
                  <a:srgbClr val="154D81"/>
                </a:solidFill>
                <a:latin typeface="Helvetica"/>
              </a:defRPr>
            </a:lvl1pPr>
          </a:lstStyle>
          <a:p>
            <a:pPr>
              <a:defRPr/>
            </a:pPr>
            <a:fld id="{175E7CF7-B3DC-E741-A30F-ACFD129F44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3996" r:id="rId3"/>
    <p:sldLayoutId id="2147483997" r:id="rId4"/>
    <p:sldLayoutId id="2147483998" r:id="rId5"/>
    <p:sldLayoutId id="2147484007" r:id="rId6"/>
    <p:sldLayoutId id="2147484008" r:id="rId7"/>
    <p:sldLayoutId id="2147484009" r:id="rId8"/>
    <p:sldLayoutId id="2147484010" r:id="rId9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1700" b="1" kern="1200">
          <a:solidFill>
            <a:srgbClr val="074184"/>
          </a:solidFill>
          <a:latin typeface="Helvetica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074184"/>
          </a:solidFill>
          <a:latin typeface="Helvetica" charset="0"/>
          <a:ea typeface="ＭＳ Ｐゴシック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074184"/>
          </a:solidFill>
          <a:latin typeface="Helvetica" charset="0"/>
          <a:ea typeface="ＭＳ Ｐゴシック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074184"/>
          </a:solidFill>
          <a:latin typeface="Helvetica" charset="0"/>
          <a:ea typeface="ＭＳ Ｐゴシック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074184"/>
          </a:solidFill>
          <a:latin typeface="Helvetica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rgbClr val="595959"/>
          </a:solidFill>
          <a:latin typeface="Helvetica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595959"/>
          </a:solidFill>
          <a:latin typeface="Helvetica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rgbClr val="595959"/>
          </a:solidFill>
          <a:latin typeface="Helvetica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rgbClr val="595959"/>
          </a:solidFill>
          <a:latin typeface="Helvetica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rgbClr val="595959"/>
          </a:solidFill>
          <a:latin typeface="Helvetica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450013" y="6515100"/>
            <a:ext cx="1076325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914400">
              <a:defRPr sz="900">
                <a:solidFill>
                  <a:srgbClr val="154D81"/>
                </a:solidFill>
                <a:latin typeface="Helvetica" charset="0"/>
                <a:cs typeface="Helvetica" charset="0"/>
              </a:defRPr>
            </a:lvl1pPr>
          </a:lstStyle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9219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806450" y="6515100"/>
            <a:ext cx="5373688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14400">
              <a:defRPr sz="900">
                <a:solidFill>
                  <a:srgbClr val="154D81"/>
                </a:solidFill>
                <a:latin typeface="Helvetica" charset="0"/>
              </a:defRPr>
            </a:lvl1pPr>
          </a:lstStyle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922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228600" y="6515100"/>
            <a:ext cx="447675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14400">
              <a:defRPr sz="900">
                <a:solidFill>
                  <a:srgbClr val="154D81"/>
                </a:solidFill>
                <a:latin typeface="Helvetica" charset="0"/>
              </a:defRPr>
            </a:lvl1pPr>
          </a:lstStyle>
          <a:p>
            <a:pPr>
              <a:defRPr/>
            </a:pPr>
            <a:fld id="{013312A8-C451-0348-BC4E-36B0D1F8B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700" b="1" kern="1200">
          <a:solidFill>
            <a:srgbClr val="2E5286"/>
          </a:solidFill>
          <a:latin typeface="Helvetica"/>
          <a:ea typeface="ＭＳ Ｐゴシック" charset="0"/>
          <a:cs typeface="ＭＳ Ｐゴシック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7F7F7F"/>
          </a:solidFill>
          <a:latin typeface="Helvetica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rgbClr val="7F7F7F"/>
          </a:solidFill>
          <a:latin typeface="Helvetica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rgbClr val="7F7F7F"/>
          </a:solidFill>
          <a:latin typeface="Helvetica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rgbClr val="7F7F7F"/>
          </a:solidFill>
          <a:latin typeface="Helvetica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8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22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28.w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29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0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31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33.wmf"/><Relationship Id="rId5" Type="http://schemas.openxmlformats.org/officeDocument/2006/relationships/image" Target="../media/image34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39.jpeg"/><Relationship Id="rId5" Type="http://schemas.openxmlformats.org/officeDocument/2006/relationships/image" Target="../media/image40.png"/><Relationship Id="rId6" Type="http://schemas.openxmlformats.org/officeDocument/2006/relationships/image" Target="../media/image41.jpeg"/><Relationship Id="rId7" Type="http://schemas.openxmlformats.org/officeDocument/2006/relationships/image" Target="../media/image42.jpeg"/><Relationship Id="rId8" Type="http://schemas.openxmlformats.org/officeDocument/2006/relationships/image" Target="../media/image43.png"/><Relationship Id="rId9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9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33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emf"/><Relationship Id="rId3" Type="http://schemas.openxmlformats.org/officeDocument/2006/relationships/image" Target="../media/image58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emf"/><Relationship Id="rId3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jpeg"/><Relationship Id="rId6" Type="http://schemas.openxmlformats.org/officeDocument/2006/relationships/image" Target="../media/image69.jpeg"/><Relationship Id="rId7" Type="http://schemas.openxmlformats.org/officeDocument/2006/relationships/image" Target="../media/image70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1.png"/><Relationship Id="rId3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4" Type="http://schemas.openxmlformats.org/officeDocument/2006/relationships/image" Target="../media/image79.png"/><Relationship Id="rId5" Type="http://schemas.openxmlformats.org/officeDocument/2006/relationships/image" Target="../media/image80.png"/><Relationship Id="rId6" Type="http://schemas.openxmlformats.org/officeDocument/2006/relationships/image" Target="../media/image81.png"/><Relationship Id="rId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87.png"/><Relationship Id="rId7" Type="http://schemas.openxmlformats.org/officeDocument/2006/relationships/image" Target="../media/image88.png"/><Relationship Id="rId8" Type="http://schemas.openxmlformats.org/officeDocument/2006/relationships/image" Target="../media/image89.png"/><Relationship Id="rId9" Type="http://schemas.openxmlformats.org/officeDocument/2006/relationships/image" Target="../media/image90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4" Type="http://schemas.openxmlformats.org/officeDocument/2006/relationships/image" Target="../media/image92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4" Type="http://schemas.openxmlformats.org/officeDocument/2006/relationships/image" Target="../media/image69.jpeg"/><Relationship Id="rId5" Type="http://schemas.openxmlformats.org/officeDocument/2006/relationships/image" Target="../media/image92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4" Type="http://schemas.openxmlformats.org/officeDocument/2006/relationships/image" Target="../media/image97.png"/><Relationship Id="rId5" Type="http://schemas.openxmlformats.org/officeDocument/2006/relationships/image" Target="../media/image9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4" Type="http://schemas.openxmlformats.org/officeDocument/2006/relationships/image" Target="../media/image101.png"/><Relationship Id="rId5" Type="http://schemas.openxmlformats.org/officeDocument/2006/relationships/image" Target="../media/image102.png"/><Relationship Id="rId6" Type="http://schemas.openxmlformats.org/officeDocument/2006/relationships/image" Target="../media/image103.png"/><Relationship Id="rId7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05.w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4" Type="http://schemas.openxmlformats.org/officeDocument/2006/relationships/image" Target="../media/image108.png"/><Relationship Id="rId5" Type="http://schemas.openxmlformats.org/officeDocument/2006/relationships/image" Target="../media/image109.wmf"/><Relationship Id="rId6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4" Type="http://schemas.openxmlformats.org/officeDocument/2006/relationships/image" Target="../media/image113.emf"/><Relationship Id="rId5" Type="http://schemas.openxmlformats.org/officeDocument/2006/relationships/image" Target="../media/image110.jpeg"/><Relationship Id="rId6" Type="http://schemas.openxmlformats.org/officeDocument/2006/relationships/image" Target="../media/image114.gif"/><Relationship Id="rId7" Type="http://schemas.openxmlformats.org/officeDocument/2006/relationships/image" Target="../media/image115.gif"/><Relationship Id="rId8" Type="http://schemas.openxmlformats.org/officeDocument/2006/relationships/image" Target="../media/image116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e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7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emf"/><Relationship Id="rId3" Type="http://schemas.openxmlformats.org/officeDocument/2006/relationships/image" Target="../media/image120.e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4" Type="http://schemas.openxmlformats.org/officeDocument/2006/relationships/image" Target="../media/image101.png"/><Relationship Id="rId5" Type="http://schemas.openxmlformats.org/officeDocument/2006/relationships/image" Target="../media/image102.png"/><Relationship Id="rId6" Type="http://schemas.openxmlformats.org/officeDocument/2006/relationships/image" Target="../media/image103.png"/><Relationship Id="rId7" Type="http://schemas.openxmlformats.org/officeDocument/2006/relationships/image" Target="../media/image104.png"/><Relationship Id="rId8" Type="http://schemas.openxmlformats.org/officeDocument/2006/relationships/image" Target="../media/image121.png"/><Relationship Id="rId9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123.w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4.png"/><Relationship Id="rId3" Type="http://schemas.openxmlformats.org/officeDocument/2006/relationships/image" Target="../media/image125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6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7.emf"/><Relationship Id="rId3" Type="http://schemas.openxmlformats.org/officeDocument/2006/relationships/image" Target="../media/image128.em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4" Type="http://schemas.openxmlformats.org/officeDocument/2006/relationships/image" Target="../media/image132.png"/><Relationship Id="rId5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0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4.png"/><Relationship Id="rId3" Type="http://schemas.openxmlformats.org/officeDocument/2006/relationships/image" Target="../media/image135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136.wmf"/><Relationship Id="rId5" Type="http://schemas.openxmlformats.org/officeDocument/2006/relationships/oleObject" Target="../embeddings/oleObject11.bin"/><Relationship Id="rId6" Type="http://schemas.openxmlformats.org/officeDocument/2006/relationships/image" Target="../media/image137.w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8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9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://publish.aps.org/search/field/author/J.-M.%20Vogt" TargetMode="External"/><Relationship Id="rId4" Type="http://schemas.openxmlformats.org/officeDocument/2006/relationships/hyperlink" Target="http://publish.aps.org/search/field/author/O.%20Kugeler" TargetMode="External"/><Relationship Id="rId5" Type="http://schemas.openxmlformats.org/officeDocument/2006/relationships/hyperlink" Target="http://publish.aps.org/search/field/author/J.%20Knobloch" TargetMode="External"/><Relationship Id="rId6" Type="http://schemas.openxmlformats.org/officeDocument/2006/relationships/image" Target="../media/image14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emf"/><Relationship Id="rId4" Type="http://schemas.openxmlformats.org/officeDocument/2006/relationships/image" Target="../media/image14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2.emf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upload.wikimedia.org/wikipedia/commons/b/b5/EfektMeisnera.svg" TargetMode="External"/><Relationship Id="rId3" Type="http://schemas.openxmlformats.org/officeDocument/2006/relationships/image" Target="../media/image145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6.png"/><Relationship Id="rId3" Type="http://schemas.openxmlformats.org/officeDocument/2006/relationships/image" Target="../media/image147.emf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8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149.w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0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1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2.jpeg"/></Relationships>
</file>

<file path=ppt/slides/_rels/slide85.xml.rels><?xml version="1.0" encoding="UTF-8" standalone="yes"?>
<Relationships xmlns="http://schemas.openxmlformats.org/package/2006/relationships"><Relationship Id="rId3" Type="http://schemas.microsoft.com/office/2007/relationships/media" Target="../media/media2.mov"/><Relationship Id="rId4" Type="http://schemas.openxmlformats.org/officeDocument/2006/relationships/video" Target="../media/media2.mo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7" Type="http://schemas.openxmlformats.org/officeDocument/2006/relationships/image" Target="../media/image154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5.wmf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6.wmf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7.wmf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8.wmf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9.wmf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0.wmf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1.wmf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2.wmf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3.wmf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4.wmf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5.wmf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6.wmf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7.wmf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8.wmf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9.wmf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0.wmf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1.wmf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2.wmf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3.wmf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4.wmf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5.wmf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6.wmf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7.wmf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8.wmf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9.wmf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0.wmf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1.wmf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2.wmf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3.wmf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4.wmf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5.wmf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6.wmf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7.wmf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8.wmf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9.wmf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90.wmf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91.wmf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92.wmf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93.wmf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94.wmf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5.png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196.w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 bwMode="auto">
          <a:xfrm>
            <a:off x="806450" y="3559175"/>
            <a:ext cx="7556500" cy="1139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solidFill>
                  <a:schemeClr val="tx2"/>
                </a:solidFill>
                <a:latin typeface="Helvetica" charset="0"/>
              </a:rPr>
              <a:t>Pushing </a:t>
            </a:r>
            <a:r>
              <a:rPr lang="en-US" dirty="0" err="1" smtClean="0">
                <a:solidFill>
                  <a:schemeClr val="tx2"/>
                </a:solidFill>
                <a:latin typeface="Helvetica" charset="0"/>
              </a:rPr>
              <a:t>Nb</a:t>
            </a:r>
            <a:r>
              <a:rPr lang="en-US" dirty="0" smtClean="0">
                <a:solidFill>
                  <a:schemeClr val="tx2"/>
                </a:solidFill>
                <a:latin typeface="Helvetica" charset="0"/>
              </a:rPr>
              <a:t> performance</a:t>
            </a:r>
            <a:endParaRPr lang="en-US" dirty="0">
              <a:solidFill>
                <a:schemeClr val="tx2"/>
              </a:solidFill>
              <a:latin typeface="Helvetica" charset="0"/>
            </a:endParaRPr>
          </a:p>
        </p:txBody>
      </p:sp>
      <p:sp>
        <p:nvSpPr>
          <p:cNvPr id="14338" name="Text Placeholder 2"/>
          <p:cNvSpPr>
            <a:spLocks noGrp="1"/>
          </p:cNvSpPr>
          <p:nvPr>
            <p:ph type="body" sz="quarter" idx="10"/>
          </p:nvPr>
        </p:nvSpPr>
        <p:spPr bwMode="auto">
          <a:xfrm>
            <a:off x="806450" y="4841875"/>
            <a:ext cx="7556500" cy="1489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solidFill>
                  <a:schemeClr val="tx2"/>
                </a:solidFill>
                <a:latin typeface="Helvetica" charset="0"/>
              </a:rPr>
              <a:t>Alexander Romanenko</a:t>
            </a:r>
            <a:endParaRPr lang="en-US" dirty="0">
              <a:solidFill>
                <a:schemeClr val="tx2"/>
              </a:solidFill>
              <a:latin typeface="Helvetica" charset="0"/>
            </a:endParaRPr>
          </a:p>
          <a:p>
            <a:r>
              <a:rPr lang="en-US" dirty="0" smtClean="0">
                <a:solidFill>
                  <a:schemeClr val="tx2"/>
                </a:solidFill>
                <a:latin typeface="Helvetica" charset="0"/>
              </a:rPr>
              <a:t>SRF’2015 Tutorials</a:t>
            </a:r>
            <a:endParaRPr lang="en-US" dirty="0">
              <a:solidFill>
                <a:schemeClr val="tx2"/>
              </a:solidFill>
              <a:latin typeface="Helvetica" charset="0"/>
            </a:endParaRPr>
          </a:p>
          <a:p>
            <a:r>
              <a:rPr lang="en-US" dirty="0" smtClean="0">
                <a:solidFill>
                  <a:schemeClr val="tx2"/>
                </a:solidFill>
                <a:latin typeface="Helvetica" charset="0"/>
              </a:rPr>
              <a:t>12 Sep 2015</a:t>
            </a:r>
            <a:endParaRPr lang="en-US" dirty="0">
              <a:solidFill>
                <a:schemeClr val="tx2"/>
              </a:solidFill>
              <a:latin typeface="Helvetica" charset="0"/>
            </a:endParaRPr>
          </a:p>
        </p:txBody>
      </p:sp>
      <p:pic>
        <p:nvPicPr>
          <p:cNvPr id="2" name="Picture 1" descr="header4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421" y="2208297"/>
            <a:ext cx="5387474" cy="11273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94000" y="454526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Part I: brief overview of past limitations + progress in fundamental understanding of previously encountered phenomena</a:t>
            </a:r>
          </a:p>
          <a:p>
            <a:endParaRPr lang="en-US" dirty="0" smtClean="0"/>
          </a:p>
          <a:p>
            <a:r>
              <a:rPr lang="en-US" dirty="0" smtClean="0"/>
              <a:t>Part II: new discoveries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532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4000" dirty="0" smtClean="0"/>
              <a:t>PART I: Brief overview of past limitations + progress in fundamental understanding</a:t>
            </a:r>
            <a:endParaRPr lang="en-US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649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Detailed look at Q(E) curve portions – Q slopes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7119761"/>
              </p:ext>
            </p:extLst>
          </p:nvPr>
        </p:nvGraphicFramePr>
        <p:xfrm>
          <a:off x="666750" y="889598"/>
          <a:ext cx="6990282" cy="5353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8" name="Graph" r:id="rId3" imgW="3906000" imgH="2990520" progId="Origin50.Graph">
                  <p:embed/>
                </p:oleObj>
              </mc:Choice>
              <mc:Fallback>
                <p:oleObj name="Graph" r:id="rId3" imgW="3906000" imgH="29905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6750" y="889598"/>
                        <a:ext cx="6990282" cy="53535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6152972" y="3531213"/>
            <a:ext cx="0" cy="3589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10382" y="3890137"/>
            <a:ext cx="88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quench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639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Q(E) curve and goals of SRF research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30E2D2-278D-DD4B-AAFA-7455CFBD9BD5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l="-23003" r="-23003"/>
          <a:stretch>
            <a:fillRect/>
          </a:stretch>
        </p:blipFill>
        <p:spPr>
          <a:xfrm>
            <a:off x="-784906" y="1043046"/>
            <a:ext cx="8672513" cy="4987867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5828083" y="3027258"/>
            <a:ext cx="352055" cy="27664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/>
          <p:cNvSpPr/>
          <p:nvPr/>
        </p:nvSpPr>
        <p:spPr>
          <a:xfrm>
            <a:off x="3697787" y="2366498"/>
            <a:ext cx="314335" cy="425115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475801" y="1422567"/>
            <a:ext cx="307264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Increase Q =&gt; decrease required power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58789" y="2454497"/>
            <a:ext cx="2720442" cy="1200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Increase max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acc</a:t>
            </a:r>
            <a:r>
              <a:rPr lang="en-US" dirty="0" smtClean="0"/>
              <a:t> =&gt; decrease accelerator length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62296" y="4691306"/>
            <a:ext cx="4550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Typical ILC-prepared cavity at T=2K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661290" y="3576830"/>
            <a:ext cx="1588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Q=</a:t>
            </a:r>
            <a:r>
              <a:rPr lang="en-US" dirty="0" err="1" smtClean="0"/>
              <a:t>const</a:t>
            </a:r>
            <a:r>
              <a:rPr lang="en-US" dirty="0" smtClean="0"/>
              <a:t>/</a:t>
            </a:r>
            <a:r>
              <a:rPr lang="en-US" dirty="0" err="1" smtClean="0"/>
              <a:t>R</a:t>
            </a:r>
            <a:r>
              <a:rPr lang="en-US" baseline="-25000" dirty="0" err="1" smtClean="0"/>
              <a:t>s</a:t>
            </a:r>
            <a:endParaRPr lang="en-US" baseline="-250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030188" y="4038495"/>
            <a:ext cx="0" cy="2117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083491" y="4216172"/>
            <a:ext cx="2413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Average surface resistance</a:t>
            </a:r>
            <a:endParaRPr lang="en-US" sz="16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103" y="4228863"/>
            <a:ext cx="867185" cy="154373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28849" y="5698835"/>
            <a:ext cx="16241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Surface magnetic </a:t>
            </a:r>
          </a:p>
          <a:p>
            <a:r>
              <a:rPr lang="en-US" sz="1600" dirty="0"/>
              <a:t>f</a:t>
            </a:r>
            <a:r>
              <a:rPr lang="en-US" sz="1600" dirty="0" smtClean="0"/>
              <a:t>ield B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4715059" y="3287127"/>
            <a:ext cx="1288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</a:t>
            </a:r>
            <a:r>
              <a:rPr lang="en-US" sz="1600" baseline="-25000" dirty="0" smtClean="0"/>
              <a:t>peak</a:t>
            </a:r>
            <a:r>
              <a:rPr lang="en-US" sz="1600" dirty="0" smtClean="0"/>
              <a:t>~160 </a:t>
            </a:r>
            <a:r>
              <a:rPr lang="en-US" sz="1600" dirty="0" err="1" smtClean="0"/>
              <a:t>mT</a:t>
            </a:r>
            <a:endParaRPr lang="en-US" sz="1600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1227909" y="2577738"/>
            <a:ext cx="433381" cy="2138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62504" y="1714395"/>
            <a:ext cx="11408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Where does Q go at very low fields?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86618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3600" dirty="0"/>
          </a:p>
          <a:p>
            <a:r>
              <a:rPr lang="en-US" sz="3600" dirty="0" smtClean="0"/>
              <a:t>Limits to the achievable gradient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875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Niobium surface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90680C-A272-1248-AE74-9467C6A5807E}" type="datetime1">
              <a:rPr lang="en-US" smtClean="0"/>
              <a:t>9/12/15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/>
          <a:srcRect l="-14224" r="-14224"/>
          <a:stretch>
            <a:fillRect/>
          </a:stretch>
        </p:blipFill>
        <p:spPr>
          <a:xfrm>
            <a:off x="-1042758" y="341170"/>
            <a:ext cx="11139258" cy="612616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526337" y="6030912"/>
            <a:ext cx="1374776" cy="232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9585" y="5671737"/>
            <a:ext cx="4280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Advancements driven by scientific understanding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841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gradient – possible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Multipacting</a:t>
            </a:r>
            <a:endParaRPr lang="en-US" dirty="0" smtClean="0"/>
          </a:p>
          <a:p>
            <a:pPr lvl="1"/>
            <a:r>
              <a:rPr lang="en-US" i="1" dirty="0" smtClean="0"/>
              <a:t>Multiple impact </a:t>
            </a:r>
            <a:r>
              <a:rPr lang="en-US" dirty="0" smtClean="0"/>
              <a:t>electron amplification</a:t>
            </a:r>
          </a:p>
          <a:p>
            <a:r>
              <a:rPr lang="en-US" dirty="0" smtClean="0"/>
              <a:t>Field emission</a:t>
            </a:r>
          </a:p>
          <a:p>
            <a:pPr lvl="1"/>
            <a:r>
              <a:rPr lang="en-US" dirty="0" smtClean="0"/>
              <a:t>Emission and acceleration of electrons by the surface electric fields</a:t>
            </a:r>
          </a:p>
          <a:p>
            <a:r>
              <a:rPr lang="en-US" dirty="0" smtClean="0"/>
              <a:t>Quench</a:t>
            </a:r>
          </a:p>
          <a:p>
            <a:pPr lvl="1"/>
            <a:r>
              <a:rPr lang="en-US" dirty="0" smtClean="0"/>
              <a:t>Localized loss of superconductivity followed by a quickly spreading normal zone consuming all of the available RF power within &lt; 1ms</a:t>
            </a:r>
          </a:p>
          <a:p>
            <a:pPr lvl="1"/>
            <a:r>
              <a:rPr lang="en-US" dirty="0" smtClean="0"/>
              <a:t>Currently still the ultimate limit to gradients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708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Multipacting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1043047"/>
            <a:ext cx="2939602" cy="520320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Understood since ~1980s</a:t>
            </a:r>
          </a:p>
          <a:p>
            <a:pPr lvl="1"/>
            <a:r>
              <a:rPr lang="en-US" dirty="0" smtClean="0"/>
              <a:t>Essentially non-issue in elliptical cavities</a:t>
            </a:r>
          </a:p>
          <a:p>
            <a:pPr lvl="1"/>
            <a:r>
              <a:rPr lang="en-US" dirty="0" smtClean="0"/>
              <a:t>Typical long processing times (hours to days) to achieve the required gradient in lower beta cavities of more complicated shapes (</a:t>
            </a:r>
            <a:r>
              <a:rPr lang="en-US" dirty="0" err="1" smtClean="0"/>
              <a:t>quarterwave</a:t>
            </a:r>
            <a:r>
              <a:rPr lang="en-US" dirty="0" smtClean="0"/>
              <a:t>, spoke, half-wave resonators)</a:t>
            </a:r>
          </a:p>
          <a:p>
            <a:pPr lvl="2"/>
            <a:r>
              <a:rPr lang="en-US" dirty="0" smtClean="0"/>
              <a:t>Still usually can be processed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/>
          <a:srcRect l="-17917" r="-17917"/>
          <a:stretch>
            <a:fillRect/>
          </a:stretch>
        </p:blipFill>
        <p:spPr>
          <a:xfrm>
            <a:off x="2362880" y="1043047"/>
            <a:ext cx="7868629" cy="432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988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7384" r="-17384"/>
          <a:stretch>
            <a:fillRect/>
          </a:stretch>
        </p:blipFill>
        <p:spPr>
          <a:xfrm>
            <a:off x="-1195158" y="254000"/>
            <a:ext cx="11139258" cy="6126163"/>
          </a:xfrm>
        </p:spPr>
      </p:pic>
    </p:spTree>
    <p:extLst>
      <p:ext uri="{BB962C8B-B14F-4D97-AF65-F5344CB8AC3E}">
        <p14:creationId xmlns:p14="http://schemas.microsoft.com/office/powerpoint/2010/main" val="2058663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462"/>
            <a:ext cx="8229600" cy="1143000"/>
          </a:xfrm>
        </p:spPr>
        <p:txBody>
          <a:bodyPr/>
          <a:lstStyle/>
          <a:p>
            <a:r>
              <a:rPr lang="en-US" dirty="0" smtClean="0"/>
              <a:t>Field emission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9522" r="-9522"/>
          <a:stretch>
            <a:fillRect/>
          </a:stretch>
        </p:blipFill>
        <p:spPr>
          <a:xfrm>
            <a:off x="-736600" y="838200"/>
            <a:ext cx="10460914" cy="57531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28600" y="103664"/>
            <a:ext cx="8686800" cy="6417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154D81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074184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074184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074184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700" b="1">
                <a:solidFill>
                  <a:srgbClr val="074184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mtClean="0"/>
              <a:t>Field emission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576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E98EEA-973C-8C4A-AE8D-0DC07F3D7D6F}" type="slidenum">
              <a:rPr lang="en-US"/>
              <a:pPr/>
              <a:t>12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H. Padamsee</a:t>
            </a:r>
          </a:p>
        </p:txBody>
      </p:sp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/>
              <a:t>Museum of Known Field Emitters </a:t>
            </a:r>
            <a:r>
              <a:rPr lang="en-US" sz="1600"/>
              <a:t>0.5 to 10 microns </a:t>
            </a:r>
            <a:br>
              <a:rPr lang="en-US" sz="1600"/>
            </a:br>
            <a:r>
              <a:rPr lang="en-US" altLang="ja-JP" sz="1800">
                <a:solidFill>
                  <a:schemeClr val="tx1"/>
                </a:solidFill>
                <a:cs typeface="ＭＳ Ｐゴシック" charset="0"/>
              </a:rPr>
              <a:t>Note the sharp features on the Particles.</a:t>
            </a:r>
            <a:r>
              <a:rPr lang="en-US" altLang="ja-JP" sz="1800" b="1">
                <a:solidFill>
                  <a:schemeClr val="tx1"/>
                </a:solidFill>
                <a:cs typeface="ＭＳ Ｐゴシック" charset="0"/>
              </a:rPr>
              <a:t> </a:t>
            </a:r>
            <a:endParaRPr lang="en-US" sz="1800" b="1">
              <a:solidFill>
                <a:schemeClr val="tx1"/>
              </a:solidFill>
            </a:endParaRPr>
          </a:p>
        </p:txBody>
      </p:sp>
      <p:pic>
        <p:nvPicPr>
          <p:cNvPr id="2529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2743200" cy="243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293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1447800"/>
            <a:ext cx="2667000" cy="2197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5293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371600"/>
            <a:ext cx="2895600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2934" name="Text Box 6"/>
          <p:cNvSpPr txBox="1">
            <a:spLocks noChangeArrowheads="1"/>
          </p:cNvSpPr>
          <p:nvPr/>
        </p:nvSpPr>
        <p:spPr bwMode="auto">
          <a:xfrm>
            <a:off x="685800" y="3810000"/>
            <a:ext cx="7696200" cy="229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ja-JP" sz="1800" i="0">
                <a:latin typeface="Arial" charset="0"/>
                <a:cs typeface="ＭＳ Ｐゴシック" charset="0"/>
              </a:rPr>
              <a:t>(a) Sub-micron field emitting particles found on sample prepared with 9-cell cavity </a:t>
            </a:r>
          </a:p>
          <a:p>
            <a:pPr algn="l">
              <a:spcBef>
                <a:spcPct val="50000"/>
              </a:spcBef>
            </a:pPr>
            <a:r>
              <a:rPr lang="en-US" altLang="ja-JP" sz="1800" i="0">
                <a:latin typeface="Arial" charset="0"/>
                <a:cs typeface="ＭＳ Ｐゴシック" charset="0"/>
              </a:rPr>
              <a:t>(b) Al particle found at a field emission site in the dc field emission scanning apparatus and subsequently analyzed with the SEM </a:t>
            </a:r>
          </a:p>
          <a:p>
            <a:pPr algn="l">
              <a:spcBef>
                <a:spcPct val="50000"/>
              </a:spcBef>
            </a:pPr>
            <a:r>
              <a:rPr lang="en-US" altLang="ja-JP" sz="1800" i="0">
                <a:latin typeface="Arial" charset="0"/>
                <a:cs typeface="ＭＳ Ｐゴシック" charset="0"/>
              </a:rPr>
              <a:t>(c) Field emitting particle found with thermometry followed by dissection of a 1.5 GHz cavity.  Carbon, oxygen, iron, chromium, and nickel were among the foreign elements detected</a:t>
            </a:r>
            <a:endParaRPr lang="en-US" sz="1800" i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48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96"/>
    </mc:Choice>
    <mc:Fallback xmlns="">
      <p:transition xmlns:p14="http://schemas.microsoft.com/office/powerpoint/2010/main" spd="slow" advTm="409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0254"/>
            <a:ext cx="8229600" cy="546569"/>
          </a:xfrm>
        </p:spPr>
        <p:txBody>
          <a:bodyPr>
            <a:noAutofit/>
          </a:bodyPr>
          <a:lstStyle/>
          <a:p>
            <a:pPr algn="l"/>
            <a:r>
              <a:rPr lang="en-US" sz="1800" dirty="0" smtClean="0"/>
              <a:t>Solution to field emission – high pressure water rinsing (100 </a:t>
            </a:r>
            <a:r>
              <a:rPr lang="en-US" sz="1800" dirty="0" err="1" smtClean="0"/>
              <a:t>atm</a:t>
            </a:r>
            <a:r>
              <a:rPr lang="en-US" sz="1800" dirty="0" smtClean="0"/>
              <a:t>), and an ultra-clean assembly =&gt; remove field emitters and preserve cleanliness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364" y="1320192"/>
            <a:ext cx="6247535" cy="419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68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Quench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Currently the hard limit on achievable cavity gradient</a:t>
            </a:r>
          </a:p>
          <a:p>
            <a:r>
              <a:rPr lang="en-US" dirty="0" smtClean="0"/>
              <a:t>Initial “spark” can be thermal (heating above Tc) or magnetic (local critical field exceeded)</a:t>
            </a:r>
          </a:p>
          <a:p>
            <a:pPr lvl="1"/>
            <a:r>
              <a:rPr lang="en-US" dirty="0" smtClean="0"/>
              <a:t>In any case normal spreading zone emerges</a:t>
            </a:r>
          </a:p>
          <a:p>
            <a:r>
              <a:rPr lang="en-US" dirty="0" smtClean="0"/>
              <a:t>Frequently driven by some sort of defect</a:t>
            </a:r>
          </a:p>
          <a:p>
            <a:pPr lvl="1"/>
            <a:r>
              <a:rPr lang="en-US" dirty="0" smtClean="0"/>
              <a:t>High gradient ones remain to be identified/found</a:t>
            </a:r>
          </a:p>
          <a:p>
            <a:pPr lvl="1"/>
            <a:r>
              <a:rPr lang="en-US" dirty="0" smtClean="0"/>
              <a:t>Accompanied by “pre-heating”</a:t>
            </a:r>
          </a:p>
          <a:p>
            <a:pPr lvl="2"/>
            <a:r>
              <a:rPr lang="en-US" dirty="0" smtClean="0"/>
              <a:t>Frequently not the case of N doped =&gt; different nature of quench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154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breakdown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700" y="2940571"/>
            <a:ext cx="4432300" cy="25184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75326"/>
            <a:ext cx="5511800" cy="36578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78500" y="1140856"/>
            <a:ext cx="309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Overheating of the defect area above </a:t>
            </a:r>
            <a:r>
              <a:rPr lang="en-US" dirty="0" err="1" smtClean="0"/>
              <a:t>Tc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0784" y="5154410"/>
            <a:ext cx="424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Solution -&gt; Raise thermal conductivity -&gt; use high purity niobium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789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Quench – some new aspects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Decreased quench levels in N doped cavities are not associated with pre-heating</a:t>
            </a:r>
          </a:p>
          <a:p>
            <a:pPr lvl="1"/>
            <a:r>
              <a:rPr lang="en-US" dirty="0" smtClean="0"/>
              <a:t>Interesting fundamental problem to understand</a:t>
            </a:r>
          </a:p>
          <a:p>
            <a:r>
              <a:rPr lang="en-US" dirty="0" smtClean="0"/>
              <a:t>Currently -&gt; PPMS </a:t>
            </a:r>
            <a:r>
              <a:rPr lang="en-US" dirty="0" err="1" smtClean="0"/>
              <a:t>etc</a:t>
            </a:r>
            <a:r>
              <a:rPr lang="en-US" dirty="0" smtClean="0"/>
              <a:t> suggest decreased field of first penetration for heavier doping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683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Superheating </a:t>
            </a:r>
            <a:r>
              <a:rPr lang="en-US" dirty="0" smtClean="0"/>
              <a:t>Field – ultimate limit as perceived now</a:t>
            </a:r>
            <a:endParaRPr lang="en-US" dirty="0"/>
          </a:p>
        </p:txBody>
      </p:sp>
      <p:sp>
        <p:nvSpPr>
          <p:cNvPr id="76" name="Content Placeholder 1"/>
          <p:cNvSpPr>
            <a:spLocks noGrp="1"/>
          </p:cNvSpPr>
          <p:nvPr>
            <p:ph idx="1"/>
          </p:nvPr>
        </p:nvSpPr>
        <p:spPr>
          <a:xfrm>
            <a:off x="457200" y="4465068"/>
            <a:ext cx="8458200" cy="2164332"/>
          </a:xfrm>
        </p:spPr>
        <p:txBody>
          <a:bodyPr>
            <a:normAutofit/>
          </a:bodyPr>
          <a:lstStyle/>
          <a:p>
            <a:r>
              <a:rPr lang="en-US" dirty="0"/>
              <a:t>Flux free Meissner state is stable up to H</a:t>
            </a:r>
            <a:r>
              <a:rPr lang="en-US" baseline="-25000" dirty="0"/>
              <a:t>c1</a:t>
            </a:r>
          </a:p>
          <a:p>
            <a:r>
              <a:rPr lang="en-US" dirty="0"/>
              <a:t>Favorable for flux to be deep in bulk above H</a:t>
            </a:r>
            <a:r>
              <a:rPr lang="en-US" baseline="-25000" dirty="0"/>
              <a:t>c1</a:t>
            </a:r>
          </a:p>
          <a:p>
            <a:r>
              <a:rPr lang="en-US" dirty="0"/>
              <a:t>BUT surface energy barrier allows metastable </a:t>
            </a:r>
            <a:r>
              <a:rPr lang="en-US" dirty="0" smtClean="0"/>
              <a:t>state </a:t>
            </a:r>
            <a:r>
              <a:rPr lang="en-US" dirty="0"/>
              <a:t>Ultimate </a:t>
            </a:r>
            <a:r>
              <a:rPr lang="en-US" dirty="0" smtClean="0"/>
              <a:t>SRF limit</a:t>
            </a:r>
            <a:r>
              <a:rPr lang="en-US" dirty="0"/>
              <a:t>: </a:t>
            </a:r>
            <a:r>
              <a:rPr lang="en-US" dirty="0" smtClean="0"/>
              <a:t>superheating </a:t>
            </a:r>
            <a:r>
              <a:rPr lang="en-US" dirty="0"/>
              <a:t>field </a:t>
            </a:r>
            <a:r>
              <a:rPr lang="en-US" dirty="0" err="1" smtClean="0"/>
              <a:t>H</a:t>
            </a:r>
            <a:r>
              <a:rPr lang="en-US" baseline="-25000" dirty="0" err="1" smtClean="0"/>
              <a:t>sh</a:t>
            </a:r>
            <a:endParaRPr lang="en-US" baseline="-25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DADA-A803-483E-BBBC-27C6C7E9F678}" type="slidenum">
              <a:rPr lang="en-US" altLang="en-US" smtClean="0"/>
              <a:pPr/>
              <a:t>17</a:t>
            </a:fld>
            <a:endParaRPr lang="en-US" alt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9380" r="7165"/>
          <a:stretch/>
        </p:blipFill>
        <p:spPr>
          <a:xfrm>
            <a:off x="304800" y="840512"/>
            <a:ext cx="8610600" cy="3459121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892501" y="3424535"/>
            <a:ext cx="1679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i="1" dirty="0" smtClean="0">
                <a:solidFill>
                  <a:srgbClr val="C00000"/>
                </a:solidFill>
                <a:latin typeface="Calibri"/>
              </a:rPr>
              <a:t>Vortex state</a:t>
            </a:r>
            <a:endParaRPr lang="en-US" sz="2400" b="1" i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49040" y="1984801"/>
            <a:ext cx="3771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i="1" dirty="0" smtClean="0">
                <a:solidFill>
                  <a:srgbClr val="000066"/>
                </a:solidFill>
                <a:latin typeface="Calibri"/>
              </a:rPr>
              <a:t>Meissner state (metastable)</a:t>
            </a:r>
            <a:endParaRPr lang="en-US" sz="2400" i="1" dirty="0">
              <a:solidFill>
                <a:srgbClr val="000066"/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1219200"/>
            <a:ext cx="1386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i="1" dirty="0" smtClean="0">
                <a:solidFill>
                  <a:srgbClr val="003300"/>
                </a:solidFill>
                <a:latin typeface="Calibri"/>
              </a:rPr>
              <a:t>Meissner state</a:t>
            </a:r>
            <a:endParaRPr lang="en-US" sz="2400" b="1" i="1" dirty="0">
              <a:solidFill>
                <a:srgbClr val="003300"/>
              </a:solidFill>
              <a:latin typeface="Calibri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1524000" y="2215633"/>
            <a:ext cx="2057400" cy="70888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66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 flipH="1">
            <a:off x="966280" y="2046482"/>
            <a:ext cx="176721" cy="176439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33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5" name="TextBox 74"/>
          <p:cNvSpPr txBox="1"/>
          <p:nvPr/>
        </p:nvSpPr>
        <p:spPr>
          <a:xfrm>
            <a:off x="3733800" y="760968"/>
            <a:ext cx="505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chemeClr val="tx1"/>
                </a:solidFill>
                <a:latin typeface="Calibri"/>
              </a:rPr>
              <a:t>(Note: Magnetization curve </a:t>
            </a:r>
            <a:r>
              <a:rPr lang="en-US" sz="1800" dirty="0">
                <a:solidFill>
                  <a:schemeClr val="tx1"/>
                </a:solidFill>
                <a:latin typeface="Calibri"/>
              </a:rPr>
              <a:t>for H increasing only</a:t>
            </a:r>
            <a:r>
              <a:rPr lang="en-US" sz="1800" dirty="0" smtClean="0">
                <a:solidFill>
                  <a:schemeClr val="tx1"/>
                </a:solidFill>
                <a:latin typeface="Calibri"/>
              </a:rPr>
              <a:t>)</a:t>
            </a:r>
            <a:endParaRPr lang="en-US" sz="1800" dirty="0">
              <a:solidFill>
                <a:schemeClr val="tx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811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228600" y="1161288"/>
          <a:ext cx="6679260" cy="5113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4" name="Graph" r:id="rId3" imgW="3906000" imgH="2990520" progId="Origin50.Graph">
                  <p:embed/>
                </p:oleObj>
              </mc:Choice>
              <mc:Fallback>
                <p:oleObj name="Graph" r:id="rId3" imgW="3906000" imgH="29905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1161288"/>
                        <a:ext cx="6679260" cy="51137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Cavity performance limitations – progress in understanding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B1A9E2-46EA-0E4B-9529-8703329509EA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711540" y="4269580"/>
            <a:ext cx="141380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#2: origin of the “high field Q slope”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743111" y="4037426"/>
            <a:ext cx="1783227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#3: mechanism of the “120C baking”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2764301" y="963769"/>
            <a:ext cx="165168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#4: N doping to increase Q by a factor of &gt;2</a:t>
            </a:r>
            <a:endParaRPr lang="en-US" sz="1600" b="1" dirty="0">
              <a:solidFill>
                <a:srgbClr val="FF000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670474" y="3657600"/>
            <a:ext cx="815927" cy="791823"/>
            <a:chOff x="4670474" y="3657600"/>
            <a:chExt cx="815927" cy="791823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4670474" y="3657600"/>
              <a:ext cx="576775" cy="61198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860385" y="3967086"/>
              <a:ext cx="626016" cy="482337"/>
            </a:xfrm>
            <a:prstGeom prst="rect">
              <a:avLst/>
            </a:prstGeom>
            <a:noFill/>
          </p:spPr>
          <p:txBody>
            <a:bodyPr wrap="square" rtlCol="0">
              <a:normAutofit fontScale="62500" lnSpcReduction="20000"/>
            </a:bodyPr>
            <a:lstStyle/>
            <a:p>
              <a:r>
                <a:rPr lang="en-US" dirty="0" smtClean="0"/>
                <a:t>120C bake </a:t>
              </a:r>
              <a:endParaRPr lang="en-US" dirty="0"/>
            </a:p>
          </p:txBody>
        </p:sp>
      </p:grpSp>
      <p:sp>
        <p:nvSpPr>
          <p:cNvPr id="3" name="Oval 2"/>
          <p:cNvSpPr/>
          <p:nvPr/>
        </p:nvSpPr>
        <p:spPr>
          <a:xfrm rot="20342127">
            <a:off x="4157785" y="3207118"/>
            <a:ext cx="516394" cy="18006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2445614"/>
            <a:ext cx="1702191" cy="728723"/>
            <a:chOff x="0" y="2445614"/>
            <a:chExt cx="1702191" cy="728723"/>
          </a:xfrm>
        </p:grpSpPr>
        <p:sp>
          <p:nvSpPr>
            <p:cNvPr id="20" name="TextBox 19"/>
            <p:cNvSpPr txBox="1"/>
            <p:nvPr/>
          </p:nvSpPr>
          <p:spPr>
            <a:xfrm>
              <a:off x="0" y="2445614"/>
              <a:ext cx="15052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 smtClean="0"/>
                <a:t>Electropolished</a:t>
              </a:r>
              <a:r>
                <a:rPr lang="en-US" sz="1600" dirty="0"/>
                <a:t> </a:t>
              </a:r>
              <a:r>
                <a:rPr lang="en-US" sz="1600" dirty="0" smtClean="0"/>
                <a:t>cavity</a:t>
              </a:r>
              <a:endParaRPr lang="en-US" sz="1600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1294228" y="2869809"/>
              <a:ext cx="407963" cy="30452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Oval 24"/>
          <p:cNvSpPr/>
          <p:nvPr/>
        </p:nvSpPr>
        <p:spPr>
          <a:xfrm rot="20342127">
            <a:off x="1635985" y="3564858"/>
            <a:ext cx="516394" cy="13243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4198911"/>
            <a:ext cx="151335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#1: microscopic mechanism of “Q-disease”</a:t>
            </a:r>
            <a:endParaRPr lang="en-US" sz="1600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1894182" y="3174337"/>
            <a:ext cx="215972" cy="4832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016236" y="3328904"/>
            <a:ext cx="1416273" cy="374812"/>
          </a:xfrm>
          <a:prstGeom prst="rect">
            <a:avLst/>
          </a:prstGeom>
          <a:noFill/>
        </p:spPr>
        <p:txBody>
          <a:bodyPr wrap="square" rtlCol="0">
            <a:normAutofit fontScale="47500" lnSpcReduction="20000"/>
          </a:bodyPr>
          <a:lstStyle/>
          <a:p>
            <a:r>
              <a:rPr lang="en-US" dirty="0" smtClean="0"/>
              <a:t>Too much H absorbed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874840" y="954679"/>
            <a:ext cx="2371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 =1.3 GHz, T = 2K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707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 bwMode="auto">
          <a:xfrm>
            <a:off x="502192" y="2333003"/>
            <a:ext cx="7462487" cy="246973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457200" lvl="1" indent="0">
              <a:buNone/>
            </a:pP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Helvetica" charset="0"/>
              </a:rPr>
              <a:t>R</a:t>
            </a:r>
            <a:r>
              <a:rPr lang="en-US" sz="4400" baseline="-25000" dirty="0" err="1" smtClean="0">
                <a:solidFill>
                  <a:schemeClr val="accent6">
                    <a:lumMod val="50000"/>
                  </a:schemeClr>
                </a:solidFill>
                <a:latin typeface="Helvetica" charset="0"/>
              </a:rPr>
              <a:t>s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Helvetica" charset="0"/>
              </a:rPr>
              <a:t>(T) = R</a:t>
            </a:r>
            <a:r>
              <a:rPr lang="en-US" sz="4400" baseline="-25000" dirty="0" smtClean="0">
                <a:solidFill>
                  <a:schemeClr val="accent6">
                    <a:lumMod val="50000"/>
                  </a:schemeClr>
                </a:solidFill>
                <a:latin typeface="Helvetica" charset="0"/>
              </a:rPr>
              <a:t>BCS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Helvetica" charset="0"/>
              </a:rPr>
              <a:t>(T) +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Helvetica" charset="0"/>
              </a:rPr>
              <a:t>R</a:t>
            </a:r>
            <a:r>
              <a:rPr lang="en-US" sz="4400" baseline="-25000" dirty="0" err="1" smtClean="0">
                <a:solidFill>
                  <a:schemeClr val="accent6">
                    <a:lumMod val="50000"/>
                  </a:schemeClr>
                </a:solidFill>
                <a:latin typeface="Helvetica" charset="0"/>
              </a:rPr>
              <a:t>residual</a:t>
            </a:r>
            <a:endParaRPr lang="en-US" sz="4800" dirty="0" smtClean="0">
              <a:solidFill>
                <a:schemeClr val="accent6">
                  <a:lumMod val="50000"/>
                </a:schemeClr>
              </a:solidFill>
              <a:latin typeface="Helvetica" charset="0"/>
            </a:endParaRPr>
          </a:p>
        </p:txBody>
      </p:sp>
      <p:sp>
        <p:nvSpPr>
          <p:cNvPr id="15363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4CFE3D68-13E3-4578-B69A-75F7A1DA04AB}" type="datetime1">
              <a:rPr lang="en-US" sz="900" smtClean="0">
                <a:solidFill>
                  <a:srgbClr val="154D81"/>
                </a:solidFill>
                <a:latin typeface="Helvetica" charset="0"/>
              </a:rPr>
              <a:t>9/12/15</a:t>
            </a:fld>
            <a:endParaRPr lang="en-US" sz="900">
              <a:solidFill>
                <a:srgbClr val="154D81"/>
              </a:solidFill>
              <a:latin typeface="Helvetica" charset="0"/>
            </a:endParaRPr>
          </a:p>
        </p:txBody>
      </p:sp>
      <p:sp>
        <p:nvSpPr>
          <p:cNvPr id="15364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 smtClean="0">
                <a:solidFill>
                  <a:srgbClr val="154D81"/>
                </a:solidFill>
                <a:latin typeface="Helvetica" charset="0"/>
              </a:rPr>
              <a:t>A. Romanenko | Accelerator R&amp;D HEPAP Subpanel meeting</a:t>
            </a:r>
            <a:endParaRPr lang="en-US" sz="900" b="1">
              <a:solidFill>
                <a:srgbClr val="154D81"/>
              </a:solidFill>
              <a:latin typeface="Helvetica" charset="0"/>
            </a:endParaRPr>
          </a:p>
        </p:txBody>
      </p:sp>
      <p:sp>
        <p:nvSpPr>
          <p:cNvPr id="15365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3B367B8D-2CF4-9040-AC04-3DD19E9612C8}" type="slidenum">
              <a:rPr lang="en-US" sz="900">
                <a:solidFill>
                  <a:srgbClr val="154D81"/>
                </a:solidFill>
                <a:latin typeface="Helvetica" charset="0"/>
              </a:rPr>
              <a:pPr eaLnBrk="1" hangingPunct="1"/>
              <a:t>19</a:t>
            </a:fld>
            <a:endParaRPr lang="en-US" sz="900">
              <a:solidFill>
                <a:srgbClr val="154D81"/>
              </a:solidFill>
              <a:latin typeface="Helvetica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614871" y="3085032"/>
            <a:ext cx="0" cy="9742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606468" y="4324172"/>
            <a:ext cx="28799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Fundamental part described by Bardeen-Cooper-Schrieffer (BCS) theory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999148" y="3085032"/>
            <a:ext cx="450865" cy="9742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54088" y="4220198"/>
            <a:ext cx="2879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Residual resistance due to other contributions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1033369"/>
            <a:ext cx="4322402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Surface resistance</a:t>
            </a:r>
            <a:endParaRPr lang="en-US" sz="4400" dirty="0">
              <a:solidFill>
                <a:srgbClr val="FF000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076770" y="1683521"/>
            <a:ext cx="162370" cy="6494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511476" y="1002590"/>
            <a:ext cx="2228495" cy="83099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800" dirty="0" smtClean="0"/>
              <a:t>Q ~ 1/</a:t>
            </a:r>
            <a:r>
              <a:rPr lang="en-US" sz="4800" dirty="0" err="1" smtClean="0"/>
              <a:t>R</a:t>
            </a:r>
            <a:r>
              <a:rPr lang="en-US" sz="4800" baseline="-25000" dirty="0" err="1" smtClean="0"/>
              <a:t>s</a:t>
            </a:r>
            <a:endParaRPr lang="en-US" sz="4800" baseline="-25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FIRST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84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318" y="1143000"/>
            <a:ext cx="3870109" cy="8398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"/>
            <a:ext cx="7315200" cy="762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BCS resistance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A9520815-D848-124D-87D8-4A63040D3BE8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399" y="3962400"/>
            <a:ext cx="4040221" cy="266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962400"/>
            <a:ext cx="4044330" cy="26926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6785" y="2273875"/>
            <a:ext cx="6134100" cy="1358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3450" y="1174234"/>
            <a:ext cx="5604003" cy="7984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13065" y="2842764"/>
            <a:ext cx="17940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Bauer- Review of surface resistance models –TD note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913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Experimental decomposition of </a:t>
            </a:r>
            <a:r>
              <a:rPr lang="en-US" dirty="0" err="1" smtClean="0"/>
              <a:t>Rbcs</a:t>
            </a:r>
            <a:r>
              <a:rPr lang="en-US" dirty="0" smtClean="0"/>
              <a:t>(H) and </a:t>
            </a:r>
            <a:r>
              <a:rPr lang="en-US" dirty="0" err="1" smtClean="0"/>
              <a:t>Rres</a:t>
            </a:r>
            <a:r>
              <a:rPr lang="en-US" dirty="0" smtClean="0"/>
              <a:t>(H)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605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Cavity Q</a:t>
            </a:r>
            <a:r>
              <a:rPr lang="en-US" baseline="-25000" dirty="0" smtClean="0"/>
              <a:t>0</a:t>
            </a:r>
            <a:r>
              <a:rPr lang="en-US" dirty="0" smtClean="0"/>
              <a:t> is a function of both temperature (T) and surface magnetic field H</a:t>
            </a:r>
          </a:p>
          <a:p>
            <a:pPr lvl="1"/>
            <a:r>
              <a:rPr lang="en-US" dirty="0" smtClean="0"/>
              <a:t>Q slopes</a:t>
            </a:r>
          </a:p>
          <a:p>
            <a:r>
              <a:rPr lang="en-US" u="sng" dirty="0" smtClean="0"/>
              <a:t>Temperature</a:t>
            </a:r>
            <a:r>
              <a:rPr lang="en-US" dirty="0" smtClean="0"/>
              <a:t> dependence of </a:t>
            </a:r>
            <a:r>
              <a:rPr lang="en-US" dirty="0" err="1" smtClean="0"/>
              <a:t>Rbcs</a:t>
            </a:r>
            <a:r>
              <a:rPr lang="en-US" dirty="0" smtClean="0"/>
              <a:t> for all treatments is well-understood -&gt; thermally excited quasiparticles give </a:t>
            </a:r>
            <a:r>
              <a:rPr lang="en-US" dirty="0" err="1" smtClean="0"/>
              <a:t>Rbcs</a:t>
            </a:r>
            <a:r>
              <a:rPr lang="en-US" dirty="0" smtClean="0"/>
              <a:t> ~ 1/T*</a:t>
            </a:r>
            <a:r>
              <a:rPr lang="en-US" dirty="0" err="1" smtClean="0"/>
              <a:t>exp</a:t>
            </a:r>
            <a:r>
              <a:rPr lang="en-US" dirty="0" smtClean="0"/>
              <a:t>(-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/</a:t>
            </a:r>
            <a:r>
              <a:rPr lang="en-US" dirty="0" err="1" smtClean="0"/>
              <a:t>kT</a:t>
            </a:r>
            <a:r>
              <a:rPr lang="en-US" dirty="0" smtClean="0"/>
              <a:t>) at all RF fields (gap </a:t>
            </a:r>
            <a:r>
              <a:rPr lang="en-US" dirty="0" err="1" smtClean="0"/>
              <a:t>etc</a:t>
            </a:r>
            <a:r>
              <a:rPr lang="en-US" dirty="0" smtClean="0"/>
              <a:t> may change though)</a:t>
            </a:r>
          </a:p>
          <a:p>
            <a:r>
              <a:rPr lang="en-US" dirty="0" smtClean="0"/>
              <a:t>Q </a:t>
            </a:r>
            <a:r>
              <a:rPr lang="en-US" dirty="0"/>
              <a:t>= G/&lt;</a:t>
            </a:r>
            <a:r>
              <a:rPr lang="en-US" dirty="0" err="1"/>
              <a:t>Rs</a:t>
            </a:r>
            <a:r>
              <a:rPr lang="en-US" dirty="0"/>
              <a:t>&gt;, where &lt;</a:t>
            </a:r>
            <a:r>
              <a:rPr lang="en-US" dirty="0" err="1"/>
              <a:t>Rs</a:t>
            </a:r>
            <a:r>
              <a:rPr lang="en-US" dirty="0"/>
              <a:t>&gt; = </a:t>
            </a:r>
            <a:r>
              <a:rPr lang="en-US" dirty="0" err="1"/>
              <a:t>Rbcs</a:t>
            </a:r>
            <a:r>
              <a:rPr lang="en-US" dirty="0"/>
              <a:t>(T) + </a:t>
            </a:r>
            <a:r>
              <a:rPr lang="en-US" dirty="0" err="1"/>
              <a:t>Rres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Crucial question</a:t>
            </a:r>
            <a:r>
              <a:rPr lang="en-US" dirty="0"/>
              <a:t> – how does </a:t>
            </a:r>
            <a:r>
              <a:rPr lang="en-US" dirty="0" err="1"/>
              <a:t>Rs</a:t>
            </a:r>
            <a:r>
              <a:rPr lang="en-US" dirty="0"/>
              <a:t>(B) emerge from its components </a:t>
            </a:r>
            <a:r>
              <a:rPr lang="en-US" dirty="0" err="1"/>
              <a:t>Rbcs</a:t>
            </a:r>
            <a:r>
              <a:rPr lang="en-US" dirty="0"/>
              <a:t>(B) and </a:t>
            </a:r>
            <a:r>
              <a:rPr lang="en-US" dirty="0" err="1"/>
              <a:t>Rres</a:t>
            </a:r>
            <a:r>
              <a:rPr lang="en-US" dirty="0"/>
              <a:t> (B)?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634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8117703"/>
              </p:ext>
            </p:extLst>
          </p:nvPr>
        </p:nvGraphicFramePr>
        <p:xfrm>
          <a:off x="4572000" y="527477"/>
          <a:ext cx="4467225" cy="3421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4" name="Graph" r:id="rId3" imgW="3906000" imgH="2990520" progId="Origin50.Graph">
                  <p:embed/>
                </p:oleObj>
              </mc:Choice>
              <mc:Fallback>
                <p:oleObj name="Graph" r:id="rId3" imgW="3906000" imgH="29905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0" y="527477"/>
                        <a:ext cx="4467225" cy="34212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95"/>
            <a:ext cx="8229600" cy="736169"/>
          </a:xfrm>
        </p:spPr>
        <p:txBody>
          <a:bodyPr/>
          <a:lstStyle/>
          <a:p>
            <a:r>
              <a:rPr lang="en-US" dirty="0" smtClean="0"/>
              <a:t>How to decompose the BCS and residual at all fields?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23258"/>
            <a:ext cx="4384675" cy="443774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Obtain as many Q(B,T) measurements as practical at </a:t>
            </a:r>
            <a:r>
              <a:rPr lang="en-US" u="sng" dirty="0" smtClean="0"/>
              <a:t>ALL</a:t>
            </a:r>
            <a:r>
              <a:rPr lang="en-US" dirty="0" smtClean="0"/>
              <a:t> fields (not only at a single low field)</a:t>
            </a:r>
          </a:p>
          <a:p>
            <a:endParaRPr lang="en-US" dirty="0" smtClean="0"/>
          </a:p>
          <a:p>
            <a:r>
              <a:rPr lang="en-US" dirty="0" smtClean="0"/>
              <a:t>At each fixed field fit corresponding Q(T) to extract </a:t>
            </a:r>
            <a:r>
              <a:rPr lang="en-US" dirty="0" err="1" smtClean="0"/>
              <a:t>Rres</a:t>
            </a:r>
            <a:endParaRPr lang="en-US" dirty="0"/>
          </a:p>
          <a:p>
            <a:pPr lvl="1"/>
            <a:r>
              <a:rPr lang="en-US" dirty="0" smtClean="0"/>
              <a:t>Also gives </a:t>
            </a:r>
            <a:r>
              <a:rPr lang="en-US" dirty="0" err="1" smtClean="0"/>
              <a:t>Rbcs</a:t>
            </a:r>
            <a:r>
              <a:rPr lang="en-US" dirty="0" smtClean="0"/>
              <a:t>(T) = </a:t>
            </a:r>
            <a:r>
              <a:rPr lang="en-US" dirty="0" err="1" smtClean="0"/>
              <a:t>Rs</a:t>
            </a:r>
            <a:r>
              <a:rPr lang="en-US" dirty="0" smtClean="0"/>
              <a:t>(T)-</a:t>
            </a:r>
            <a:r>
              <a:rPr lang="en-US" dirty="0" err="1" smtClean="0"/>
              <a:t>Rres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Or simply measure the lowest T Q(E) curve and take it as residual -&gt; frequently an excellent approximation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727372" y="1338942"/>
            <a:ext cx="10886" cy="230777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951347"/>
              </p:ext>
            </p:extLst>
          </p:nvPr>
        </p:nvGraphicFramePr>
        <p:xfrm>
          <a:off x="4724400" y="3431723"/>
          <a:ext cx="3905250" cy="299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5" name="Graph" r:id="rId5" imgW="3906000" imgH="2990520" progId="Origin50.Graph">
                  <p:embed/>
                </p:oleObj>
              </mc:Choice>
              <mc:Fallback>
                <p:oleObj name="Graph" r:id="rId5" imgW="3906000" imgH="29905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24400" y="3431723"/>
                        <a:ext cx="3905250" cy="299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Arrow Connector 12"/>
          <p:cNvCxnSpPr/>
          <p:nvPr/>
        </p:nvCxnSpPr>
        <p:spPr>
          <a:xfrm>
            <a:off x="6727372" y="3733800"/>
            <a:ext cx="10886" cy="15131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15189" y="5870513"/>
            <a:ext cx="1856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Bath temperature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0" y="5655069"/>
            <a:ext cx="4632325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600" dirty="0" smtClean="0">
                <a:solidFill>
                  <a:srgbClr val="0000FF"/>
                </a:solidFill>
              </a:rPr>
              <a:t>A. Romanenko and A. Grassellino </a:t>
            </a:r>
          </a:p>
          <a:p>
            <a:r>
              <a:rPr lang="hu-HU" sz="1600" dirty="0" smtClean="0">
                <a:solidFill>
                  <a:srgbClr val="0000FF"/>
                </a:solidFill>
              </a:rPr>
              <a:t>Appl</a:t>
            </a:r>
            <a:r>
              <a:rPr lang="hu-HU" sz="1600" dirty="0">
                <a:solidFill>
                  <a:srgbClr val="0000FF"/>
                </a:solidFill>
              </a:rPr>
              <a:t>. Phys. Lett. </a:t>
            </a:r>
            <a:r>
              <a:rPr lang="hu-HU" sz="1600" b="1" dirty="0">
                <a:solidFill>
                  <a:srgbClr val="0000FF"/>
                </a:solidFill>
              </a:rPr>
              <a:t>102</a:t>
            </a:r>
            <a:r>
              <a:rPr lang="hu-HU" sz="1600" dirty="0">
                <a:solidFill>
                  <a:srgbClr val="0000FF"/>
                </a:solidFill>
              </a:rPr>
              <a:t>, 252603 (2013)</a:t>
            </a:r>
            <a:endParaRPr lang="en-US" sz="1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713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Plethora of insight – standard treatments</a:t>
            </a:r>
            <a:endParaRPr lang="en-US" dirty="0"/>
          </a:p>
        </p:txBody>
      </p:sp>
      <p:pic>
        <p:nvPicPr>
          <p:cNvPr id="4115" name="Picture 19" descr="Q:\TD_SCRF\Single Cell Research\Articles in preparation\Field Dependence of Rs\FIG1_MINIMUM-01.ep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3380"/>
            <a:ext cx="9099626" cy="385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33400" y="4963886"/>
            <a:ext cx="8229600" cy="129524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High field Q slope is due to </a:t>
            </a:r>
            <a:r>
              <a:rPr lang="en-US" dirty="0" err="1" smtClean="0"/>
              <a:t>Rres</a:t>
            </a:r>
            <a:endParaRPr lang="en-US" dirty="0" smtClean="0"/>
          </a:p>
          <a:p>
            <a:r>
              <a:rPr lang="en-US" dirty="0" smtClean="0"/>
              <a:t>Medium field Q slope is a combination of both </a:t>
            </a:r>
            <a:r>
              <a:rPr lang="en-US" dirty="0" err="1" smtClean="0"/>
              <a:t>Rres</a:t>
            </a:r>
            <a:r>
              <a:rPr lang="en-US" dirty="0" smtClean="0"/>
              <a:t> and </a:t>
            </a:r>
            <a:r>
              <a:rPr lang="en-US" dirty="0" err="1" smtClean="0"/>
              <a:t>Rbcs</a:t>
            </a:r>
            <a:endParaRPr lang="en-US" dirty="0" smtClean="0"/>
          </a:p>
          <a:p>
            <a:r>
              <a:rPr lang="en-US" dirty="0" smtClean="0"/>
              <a:t>Low field Q slope is due to </a:t>
            </a:r>
            <a:r>
              <a:rPr lang="en-US" dirty="0" err="1" smtClean="0"/>
              <a:t>Rres</a:t>
            </a:r>
            <a:endParaRPr lang="en-US" dirty="0" smtClean="0"/>
          </a:p>
          <a:p>
            <a:r>
              <a:rPr lang="en-US" dirty="0" err="1" smtClean="0"/>
              <a:t>Rbcs</a:t>
            </a:r>
            <a:r>
              <a:rPr lang="en-US" dirty="0" smtClean="0"/>
              <a:t> decreases but becomes strongly field dependent after 120C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" y="758530"/>
            <a:ext cx="8686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dirty="0" smtClean="0">
                <a:solidFill>
                  <a:srgbClr val="0000FF"/>
                </a:solidFill>
              </a:rPr>
              <a:t>A. Romanenko and A. Grassellino, Appl</a:t>
            </a:r>
            <a:r>
              <a:rPr lang="hu-HU" sz="2000" dirty="0">
                <a:solidFill>
                  <a:srgbClr val="0000FF"/>
                </a:solidFill>
              </a:rPr>
              <a:t>. Phys. Lett. </a:t>
            </a:r>
            <a:r>
              <a:rPr lang="hu-HU" sz="2000" b="1" dirty="0">
                <a:solidFill>
                  <a:srgbClr val="0000FF"/>
                </a:solidFill>
              </a:rPr>
              <a:t>102</a:t>
            </a:r>
            <a:r>
              <a:rPr lang="hu-HU" sz="2000" dirty="0">
                <a:solidFill>
                  <a:srgbClr val="0000FF"/>
                </a:solidFill>
              </a:rPr>
              <a:t>, 252603 (2013)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53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RF surface temperature increase significant?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499" y="1083128"/>
            <a:ext cx="4060371" cy="443048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It was suggested that a “thermal feedback” may cause a slope in the Q0(E) curve since </a:t>
            </a:r>
            <a:r>
              <a:rPr lang="en-US" dirty="0" err="1" smtClean="0"/>
              <a:t>Rbcs</a:t>
            </a:r>
            <a:r>
              <a:rPr lang="en-US" dirty="0" smtClean="0"/>
              <a:t>(T)~1/T*</a:t>
            </a:r>
            <a:r>
              <a:rPr lang="en-US" dirty="0" err="1" smtClean="0"/>
              <a:t>exp</a:t>
            </a:r>
            <a:r>
              <a:rPr lang="en-US" dirty="0" smtClean="0"/>
              <a:t>(-</a:t>
            </a:r>
            <a:r>
              <a:rPr lang="en-US" dirty="0" err="1" smtClean="0"/>
              <a:t>const</a:t>
            </a:r>
            <a:r>
              <a:rPr lang="en-US" dirty="0" smtClean="0"/>
              <a:t>/T) – strongly T-dependent</a:t>
            </a:r>
          </a:p>
          <a:p>
            <a:pPr lvl="1"/>
            <a:r>
              <a:rPr lang="en-US" dirty="0" err="1" smtClean="0"/>
              <a:t>Trf</a:t>
            </a:r>
            <a:r>
              <a:rPr lang="en-US" dirty="0" smtClean="0"/>
              <a:t> increasing at higher fields=&gt; </a:t>
            </a:r>
            <a:r>
              <a:rPr lang="en-US" dirty="0" err="1" smtClean="0"/>
              <a:t>Rbcs</a:t>
            </a:r>
            <a:r>
              <a:rPr lang="en-US" dirty="0" smtClean="0"/>
              <a:t>(</a:t>
            </a:r>
            <a:r>
              <a:rPr lang="en-US" dirty="0" err="1" smtClean="0"/>
              <a:t>Trf</a:t>
            </a:r>
            <a:r>
              <a:rPr lang="en-US" dirty="0" smtClean="0"/>
              <a:t>) increases =&gt; slope</a:t>
            </a:r>
          </a:p>
          <a:p>
            <a:r>
              <a:rPr lang="en-US" dirty="0" smtClean="0"/>
              <a:t>Only thermal simulations based on </a:t>
            </a:r>
            <a:r>
              <a:rPr lang="en-US" dirty="0" err="1" smtClean="0"/>
              <a:t>Rs</a:t>
            </a:r>
            <a:r>
              <a:rPr lang="en-US" dirty="0" smtClean="0"/>
              <a:t>(H) from RF measurements were reported in the literature</a:t>
            </a:r>
          </a:p>
          <a:p>
            <a:pPr lvl="1"/>
            <a:r>
              <a:rPr lang="en-US" dirty="0" err="1" smtClean="0"/>
              <a:t>Kapitza</a:t>
            </a:r>
            <a:r>
              <a:rPr lang="en-US" dirty="0" smtClean="0"/>
              <a:t> resistance has a big uncertainty</a:t>
            </a:r>
          </a:p>
        </p:txBody>
      </p:sp>
      <p:sp>
        <p:nvSpPr>
          <p:cNvPr id="4" name="Rectangle 3"/>
          <p:cNvSpPr/>
          <p:nvPr/>
        </p:nvSpPr>
        <p:spPr>
          <a:xfrm>
            <a:off x="5203371" y="1687902"/>
            <a:ext cx="2841172" cy="69668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Cavity wall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483229" y="1330238"/>
            <a:ext cx="433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Trf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63018" y="3091991"/>
            <a:ext cx="2192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Helium bath @ </a:t>
            </a:r>
            <a:r>
              <a:rPr lang="en-US" dirty="0" err="1" smtClean="0"/>
              <a:t>Tbath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379029" y="1503236"/>
            <a:ext cx="7402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594293" y="113390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519057" y="1747772"/>
            <a:ext cx="10886" cy="4245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736771" y="1747772"/>
            <a:ext cx="10886" cy="4245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382867" y="2490348"/>
            <a:ext cx="1957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Heat flux= ½ </a:t>
            </a:r>
            <a:r>
              <a:rPr lang="en-US" dirty="0" err="1" smtClean="0"/>
              <a:t>Rs</a:t>
            </a:r>
            <a:r>
              <a:rPr lang="en-US" dirty="0"/>
              <a:t>*</a:t>
            </a:r>
            <a:r>
              <a:rPr lang="en-US" dirty="0" smtClean="0"/>
              <a:t>H</a:t>
            </a:r>
            <a:r>
              <a:rPr lang="en-US" baseline="30000" dirty="0" smtClean="0"/>
              <a:t>2</a:t>
            </a:r>
            <a:endParaRPr lang="en-US" baseline="30000" dirty="0"/>
          </a:p>
        </p:txBody>
      </p:sp>
      <p:sp>
        <p:nvSpPr>
          <p:cNvPr id="14" name="TextBox 13"/>
          <p:cNvSpPr txBox="1"/>
          <p:nvPr/>
        </p:nvSpPr>
        <p:spPr>
          <a:xfrm>
            <a:off x="6163018" y="3474753"/>
            <a:ext cx="1829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Trf</a:t>
            </a:r>
            <a:r>
              <a:rPr lang="en-US" dirty="0" smtClean="0"/>
              <a:t> &gt; Tout &gt; </a:t>
            </a:r>
            <a:r>
              <a:rPr lang="en-US" dirty="0" err="1" smtClean="0"/>
              <a:t>Tbath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401380" y="2384587"/>
            <a:ext cx="596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Tout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517571" y="3940184"/>
            <a:ext cx="44034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</a:t>
            </a:r>
            <a:r>
              <a:rPr lang="en-US" sz="2400" baseline="-25000" dirty="0" smtClean="0"/>
              <a:t>out</a:t>
            </a:r>
            <a:r>
              <a:rPr lang="en-US" sz="2400" dirty="0" smtClean="0"/>
              <a:t> we can measure by T-mapping independently =&gt; only thermal conductivity needed to find </a:t>
            </a:r>
            <a:r>
              <a:rPr lang="en-US" sz="2400" dirty="0" err="1" smtClean="0"/>
              <a:t>Trf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76602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5243788"/>
              </p:ext>
            </p:extLst>
          </p:nvPr>
        </p:nvGraphicFramePr>
        <p:xfrm>
          <a:off x="1081826" y="496541"/>
          <a:ext cx="6823139" cy="52255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" name="Graph" r:id="rId3" imgW="3906000" imgH="2990520" progId="Origin50.Graph">
                  <p:embed/>
                </p:oleObj>
              </mc:Choice>
              <mc:Fallback>
                <p:oleObj name="Graph" r:id="rId3" imgW="3906000" imgH="29905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1826" y="496541"/>
                        <a:ext cx="6823139" cy="52255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>
            <a:off x="2993571" y="4452257"/>
            <a:ext cx="1959429" cy="123008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1885" y="5536975"/>
            <a:ext cx="82418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Heating is negligible, </a:t>
            </a:r>
            <a:r>
              <a:rPr lang="en-US" sz="2400" dirty="0" err="1" smtClean="0"/>
              <a:t>Rbcs</a:t>
            </a:r>
            <a:r>
              <a:rPr lang="en-US" sz="2400" dirty="0" smtClean="0"/>
              <a:t> increase with field is a genuine effect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	</a:t>
            </a:r>
            <a:r>
              <a:rPr lang="en-US" sz="2400" dirty="0" smtClean="0"/>
              <a:t>Thermal feedback does not explain the medium field Q slope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934199" y="2795803"/>
            <a:ext cx="1262743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F</a:t>
            </a:r>
            <a:r>
              <a:rPr lang="en-US" sz="1800" dirty="0" smtClean="0"/>
              <a:t>rom combined T-map/RF measurements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73958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5901862" y="4074263"/>
            <a:ext cx="1486617" cy="14245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Explosion 1 64"/>
          <p:cNvSpPr/>
          <p:nvPr/>
        </p:nvSpPr>
        <p:spPr>
          <a:xfrm>
            <a:off x="7259671" y="4370706"/>
            <a:ext cx="1774673" cy="1034430"/>
          </a:xfrm>
          <a:prstGeom prst="irregularSeal1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4415"/>
            <a:ext cx="8229600" cy="628851"/>
          </a:xfrm>
        </p:spPr>
        <p:txBody>
          <a:bodyPr>
            <a:normAutofit/>
          </a:bodyPr>
          <a:lstStyle/>
          <a:p>
            <a:r>
              <a:rPr lang="en-US" dirty="0" smtClean="0"/>
              <a:t>NOW RECALL: Only surface ~40-100 nm matter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83" y="967503"/>
            <a:ext cx="4709923" cy="3924936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127184" y="1833165"/>
            <a:ext cx="248772" cy="301163"/>
          </a:xfrm>
          <a:prstGeom prst="ellipse">
            <a:avLst/>
          </a:prstGeom>
          <a:noFill/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8" idx="0"/>
          </p:cNvCxnSpPr>
          <p:nvPr/>
        </p:nvCxnSpPr>
        <p:spPr>
          <a:xfrm flipV="1">
            <a:off x="2251570" y="967503"/>
            <a:ext cx="3129757" cy="865662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8" idx="4"/>
          </p:cNvCxnSpPr>
          <p:nvPr/>
        </p:nvCxnSpPr>
        <p:spPr>
          <a:xfrm>
            <a:off x="2251570" y="2134328"/>
            <a:ext cx="3129758" cy="1296309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381327" y="903489"/>
            <a:ext cx="3360700" cy="252714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381328" y="1833165"/>
            <a:ext cx="3360700" cy="5479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Niobium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5800311" y="1833165"/>
            <a:ext cx="13093" cy="54792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813404" y="2011758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3mm</a:t>
            </a:r>
            <a:endParaRPr lang="en-US" sz="1800" dirty="0"/>
          </a:p>
        </p:txBody>
      </p:sp>
      <p:sp>
        <p:nvSpPr>
          <p:cNvPr id="23" name="TextBox 22"/>
          <p:cNvSpPr txBox="1"/>
          <p:nvPr/>
        </p:nvSpPr>
        <p:spPr>
          <a:xfrm>
            <a:off x="5626307" y="909835"/>
            <a:ext cx="1623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Liquid Helium at T=2K </a:t>
            </a:r>
            <a:endParaRPr lang="en-US" sz="1800" dirty="0"/>
          </a:p>
        </p:txBody>
      </p:sp>
      <p:sp>
        <p:nvSpPr>
          <p:cNvPr id="24" name="TextBox 23"/>
          <p:cNvSpPr txBox="1"/>
          <p:nvPr/>
        </p:nvSpPr>
        <p:spPr>
          <a:xfrm>
            <a:off x="5452184" y="2507307"/>
            <a:ext cx="10316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Vacuum with RF fields</a:t>
            </a:r>
            <a:endParaRPr lang="en-US" sz="1800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6903855" y="2489485"/>
            <a:ext cx="671667" cy="13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764629" y="2491103"/>
            <a:ext cx="1046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a</a:t>
            </a:r>
            <a:r>
              <a:rPr lang="en-US" dirty="0" smtClean="0"/>
              <a:t>=B</a:t>
            </a:r>
            <a:r>
              <a:rPr lang="en-US" baseline="-25000" dirty="0" smtClean="0"/>
              <a:t>0</a:t>
            </a:r>
            <a:r>
              <a:rPr lang="en-US" dirty="0" smtClean="0"/>
              <a:t>e</a:t>
            </a:r>
            <a:r>
              <a:rPr lang="en-US" baseline="30000" dirty="0" smtClean="0"/>
              <a:t>i</a:t>
            </a:r>
            <a:r>
              <a:rPr lang="en-US" baseline="30000" dirty="0" smtClean="0">
                <a:latin typeface="Symbol" charset="2"/>
                <a:cs typeface="Symbol" charset="2"/>
              </a:rPr>
              <a:t>w</a:t>
            </a:r>
            <a:r>
              <a:rPr lang="en-US" baseline="30000" dirty="0" smtClean="0"/>
              <a:t>t</a:t>
            </a:r>
            <a:endParaRPr lang="en-US" baseline="30000" dirty="0"/>
          </a:p>
        </p:txBody>
      </p:sp>
      <p:sp>
        <p:nvSpPr>
          <p:cNvPr id="28" name="Oval 27"/>
          <p:cNvSpPr/>
          <p:nvPr/>
        </p:nvSpPr>
        <p:spPr>
          <a:xfrm>
            <a:off x="8315780" y="2212892"/>
            <a:ext cx="371020" cy="322622"/>
          </a:xfrm>
          <a:prstGeom prst="ellipse">
            <a:avLst/>
          </a:prstGeom>
          <a:noFill/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>
            <a:stCxn id="28" idx="2"/>
            <a:endCxn id="33" idx="0"/>
          </p:cNvCxnSpPr>
          <p:nvPr/>
        </p:nvCxnSpPr>
        <p:spPr>
          <a:xfrm flipH="1">
            <a:off x="6941557" y="2374203"/>
            <a:ext cx="1374223" cy="1305220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8" idx="6"/>
            <a:endCxn id="33" idx="7"/>
          </p:cNvCxnSpPr>
          <p:nvPr/>
        </p:nvCxnSpPr>
        <p:spPr>
          <a:xfrm flipH="1">
            <a:off x="8421381" y="2374203"/>
            <a:ext cx="265419" cy="1650384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4848769" y="3679423"/>
            <a:ext cx="4185575" cy="2356926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069311" y="4074263"/>
            <a:ext cx="2115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~10 cm cavity length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5901862" y="5234233"/>
            <a:ext cx="1486617" cy="2487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Nb</a:t>
            </a:r>
            <a:r>
              <a:rPr lang="en-US" sz="1600" baseline="-25000" dirty="0" smtClean="0">
                <a:solidFill>
                  <a:schemeClr val="tx1"/>
                </a:solidFill>
              </a:rPr>
              <a:t>2</a:t>
            </a:r>
            <a:r>
              <a:rPr lang="en-US" sz="1600" dirty="0" smtClean="0">
                <a:solidFill>
                  <a:schemeClr val="tx1"/>
                </a:solidFill>
              </a:rPr>
              <a:t>O</a:t>
            </a:r>
            <a:r>
              <a:rPr lang="en-US" sz="1600" baseline="-25000" dirty="0" smtClean="0">
                <a:solidFill>
                  <a:schemeClr val="tx1"/>
                </a:solidFill>
              </a:rPr>
              <a:t>5</a:t>
            </a:r>
            <a:endParaRPr lang="en-US" sz="1600" baseline="-25000" dirty="0">
              <a:solidFill>
                <a:schemeClr val="tx1"/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6058670" y="5121786"/>
            <a:ext cx="75958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6058670" y="4917267"/>
            <a:ext cx="5143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6058670" y="4539570"/>
            <a:ext cx="2057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6058670" y="4731251"/>
            <a:ext cx="37133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645171" y="4539570"/>
            <a:ext cx="426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in</a:t>
            </a:r>
            <a:endParaRPr lang="en-US" baseline="-25000" dirty="0"/>
          </a:p>
        </p:txBody>
      </p:sp>
      <p:sp>
        <p:nvSpPr>
          <p:cNvPr id="54" name="TextBox 53"/>
          <p:cNvSpPr txBox="1"/>
          <p:nvPr/>
        </p:nvSpPr>
        <p:spPr>
          <a:xfrm>
            <a:off x="5256882" y="5130426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3-5 nm</a:t>
            </a:r>
            <a:endParaRPr lang="en-US" sz="1800" dirty="0"/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7515093" y="4071563"/>
            <a:ext cx="0" cy="116267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515093" y="4621514"/>
            <a:ext cx="12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Symbol" charset="2"/>
                <a:cs typeface="Symbol" charset="2"/>
              </a:rPr>
              <a:t>l</a:t>
            </a:r>
            <a:r>
              <a:rPr lang="en-US" sz="1800" dirty="0" smtClean="0"/>
              <a:t>(0)~40 nm</a:t>
            </a:r>
            <a:endParaRPr lang="en-US" sz="1800" dirty="0"/>
          </a:p>
        </p:txBody>
      </p:sp>
      <p:sp>
        <p:nvSpPr>
          <p:cNvPr id="64" name="TextBox 63"/>
          <p:cNvSpPr txBox="1"/>
          <p:nvPr/>
        </p:nvSpPr>
        <p:spPr>
          <a:xfrm>
            <a:off x="305411" y="5121786"/>
            <a:ext cx="4543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I</a:t>
            </a:r>
            <a:r>
              <a:rPr lang="en-US" sz="2000" b="1" u="sng" dirty="0" smtClean="0"/>
              <a:t>nner</a:t>
            </a:r>
            <a:r>
              <a:rPr lang="en-US" sz="2000" dirty="0" smtClean="0"/>
              <a:t> surface nanostructure within ~ 40-100 nm completely determines RF losses in the cavity</a:t>
            </a:r>
            <a:endParaRPr lang="en-US" sz="2000" baseline="-25000" dirty="0"/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2435345" y="2011758"/>
            <a:ext cx="2684117" cy="2011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28" idx="3"/>
          </p:cNvCxnSpPr>
          <p:nvPr/>
        </p:nvCxnSpPr>
        <p:spPr>
          <a:xfrm flipH="1">
            <a:off x="7811235" y="2488267"/>
            <a:ext cx="558880" cy="11911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6528517" y="5667017"/>
            <a:ext cx="1046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a</a:t>
            </a:r>
            <a:r>
              <a:rPr lang="en-US" dirty="0" smtClean="0"/>
              <a:t>=B</a:t>
            </a:r>
            <a:r>
              <a:rPr lang="en-US" baseline="-25000" dirty="0" smtClean="0"/>
              <a:t>0</a:t>
            </a:r>
            <a:r>
              <a:rPr lang="en-US" dirty="0" smtClean="0"/>
              <a:t>e</a:t>
            </a:r>
            <a:r>
              <a:rPr lang="en-US" baseline="30000" dirty="0" smtClean="0"/>
              <a:t>i</a:t>
            </a:r>
            <a:r>
              <a:rPr lang="en-US" baseline="30000" dirty="0" smtClean="0">
                <a:latin typeface="Symbol" charset="2"/>
                <a:cs typeface="Symbol" charset="2"/>
              </a:rPr>
              <a:t>w</a:t>
            </a:r>
            <a:r>
              <a:rPr lang="en-US" baseline="30000" dirty="0" smtClean="0"/>
              <a:t>t</a:t>
            </a:r>
            <a:endParaRPr lang="en-US" baseline="30000" dirty="0"/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6104064" y="5651214"/>
            <a:ext cx="79979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>
            <a:off x="4477892" y="5405136"/>
            <a:ext cx="370877" cy="936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690471" y="642470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L</a:t>
            </a:r>
            <a:endParaRPr lang="en-US" dirty="0">
              <a:latin typeface="Symbol" charset="2"/>
              <a:cs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622209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in fundamental understanding utilizing advanced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200" b="1" dirty="0">
                <a:solidFill>
                  <a:srgbClr val="FF0000"/>
                </a:solidFill>
              </a:rPr>
              <a:t>M</a:t>
            </a:r>
            <a:r>
              <a:rPr lang="en-US" sz="3200" b="1" dirty="0" smtClean="0">
                <a:solidFill>
                  <a:srgbClr val="FF0000"/>
                </a:solidFill>
              </a:rPr>
              <a:t>icroscopic details of Q-disease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smtClean="0"/>
              <a:t>Cause of the “high field Q slope”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smtClean="0"/>
              <a:t>Mechanism of 120C baking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B77642-5523-3449-B7C5-F9354C8C4B01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927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5071025"/>
              </p:ext>
            </p:extLst>
          </p:nvPr>
        </p:nvGraphicFramePr>
        <p:xfrm>
          <a:off x="228600" y="1002558"/>
          <a:ext cx="4028618" cy="3084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4" name="Graph" r:id="rId3" imgW="3906000" imgH="2990520" progId="Origin50.Graph">
                  <p:embed/>
                </p:oleObj>
              </mc:Choice>
              <mc:Fallback>
                <p:oleObj name="Graph" r:id="rId3" imgW="3906000" imgH="29905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1002558"/>
                        <a:ext cx="4028618" cy="30843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#1: microscopic details of Q disease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66F983-CA37-5748-8605-91322B0B320E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525924" y="1161288"/>
            <a:ext cx="151335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#1: microscopic mechanism of “Q-disease”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418506" y="4508474"/>
            <a:ext cx="8559759" cy="177115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Q-disease was proposed in the past to be caused by excess hydrogen, which forms non-superconducting niobium hydrides upon </a:t>
            </a:r>
            <a:r>
              <a:rPr lang="en-US" dirty="0" err="1" smtClean="0"/>
              <a:t>cooldown</a:t>
            </a:r>
            <a:endParaRPr lang="en-US" dirty="0" smtClean="0"/>
          </a:p>
          <a:p>
            <a:pPr lvl="1"/>
            <a:r>
              <a:rPr lang="en-US" dirty="0" smtClean="0"/>
              <a:t>Remedy found – 600-800C vacuum anneal to degas hydrogen 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icroscopic details never established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68932" y="3073655"/>
            <a:ext cx="1087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Q disease</a:t>
            </a:r>
            <a:endParaRPr lang="en-US" sz="1800" dirty="0"/>
          </a:p>
        </p:txBody>
      </p:sp>
      <p:pic>
        <p:nvPicPr>
          <p:cNvPr id="7" name="Picture 6" descr="NbH_phases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218" y="745403"/>
            <a:ext cx="4795501" cy="364136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868499" y="1002558"/>
            <a:ext cx="1" cy="30843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880950" y="3517699"/>
            <a:ext cx="2100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Nb</a:t>
            </a:r>
            <a:r>
              <a:rPr lang="en-US" sz="1800" dirty="0" smtClean="0"/>
              <a:t>-H phase diagram</a:t>
            </a:r>
            <a:endParaRPr lang="en-US" sz="1800" dirty="0"/>
          </a:p>
        </p:txBody>
      </p:sp>
      <p:sp>
        <p:nvSpPr>
          <p:cNvPr id="22" name="TextBox 21"/>
          <p:cNvSpPr txBox="1"/>
          <p:nvPr/>
        </p:nvSpPr>
        <p:spPr>
          <a:xfrm>
            <a:off x="4365938" y="4125153"/>
            <a:ext cx="9802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Cavity cooling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782433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Microscopic mechanism of Q-disease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Possible to observe </a:t>
            </a:r>
            <a:r>
              <a:rPr lang="en-US" u="sng" dirty="0" smtClean="0"/>
              <a:t>directly</a:t>
            </a:r>
            <a:r>
              <a:rPr lang="en-US" dirty="0" smtClean="0"/>
              <a:t> hydride formation in H-reach niobium samples using the </a:t>
            </a:r>
            <a:r>
              <a:rPr lang="en-US" dirty="0" err="1" smtClean="0"/>
              <a:t>cryostage</a:t>
            </a:r>
            <a:r>
              <a:rPr lang="en-US" dirty="0" smtClean="0"/>
              <a:t> in the laser confocal scanning microscope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1B1F05-1ADB-5343-830A-C78394A5B3EC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5839" y="5560421"/>
            <a:ext cx="5932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 </a:t>
            </a:r>
            <a:r>
              <a:rPr lang="en-US" sz="1800" dirty="0">
                <a:solidFill>
                  <a:srgbClr val="0000FF"/>
                </a:solidFill>
              </a:rPr>
              <a:t>F. </a:t>
            </a:r>
            <a:r>
              <a:rPr lang="en-US" sz="1800" dirty="0" err="1" smtClean="0">
                <a:solidFill>
                  <a:srgbClr val="0000FF"/>
                </a:solidFill>
              </a:rPr>
              <a:t>Barkov</a:t>
            </a:r>
            <a:r>
              <a:rPr lang="en-US" sz="1800" dirty="0" smtClean="0">
                <a:solidFill>
                  <a:srgbClr val="0000FF"/>
                </a:solidFill>
              </a:rPr>
              <a:t> et al, </a:t>
            </a:r>
            <a:r>
              <a:rPr lang="en-US" sz="1800" dirty="0">
                <a:solidFill>
                  <a:srgbClr val="0000FF"/>
                </a:solidFill>
              </a:rPr>
              <a:t>Phys. Rev. ST </a:t>
            </a:r>
            <a:r>
              <a:rPr lang="en-US" sz="1800" dirty="0" err="1">
                <a:solidFill>
                  <a:srgbClr val="0000FF"/>
                </a:solidFill>
              </a:rPr>
              <a:t>Accel</a:t>
            </a:r>
            <a:r>
              <a:rPr lang="en-US" sz="1800" dirty="0">
                <a:solidFill>
                  <a:srgbClr val="0000FF"/>
                </a:solidFill>
              </a:rPr>
              <a:t>. Beams </a:t>
            </a:r>
            <a:r>
              <a:rPr lang="en-US" sz="1800" b="1" dirty="0">
                <a:solidFill>
                  <a:srgbClr val="0000FF"/>
                </a:solidFill>
              </a:rPr>
              <a:t>15</a:t>
            </a:r>
            <a:r>
              <a:rPr lang="en-US" sz="1800" dirty="0">
                <a:solidFill>
                  <a:srgbClr val="0000FF"/>
                </a:solidFill>
              </a:rPr>
              <a:t>, 122001 (2012</a:t>
            </a:r>
            <a:r>
              <a:rPr lang="en-US" sz="18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1800" dirty="0">
                <a:solidFill>
                  <a:srgbClr val="0000FF"/>
                </a:solidFill>
              </a:rPr>
              <a:t> F. </a:t>
            </a:r>
            <a:r>
              <a:rPr lang="en-US" sz="1800" dirty="0" err="1" smtClean="0">
                <a:solidFill>
                  <a:srgbClr val="0000FF"/>
                </a:solidFill>
              </a:rPr>
              <a:t>Barkov</a:t>
            </a:r>
            <a:r>
              <a:rPr lang="en-US" sz="1800" dirty="0" smtClean="0">
                <a:solidFill>
                  <a:srgbClr val="0000FF"/>
                </a:solidFill>
              </a:rPr>
              <a:t> et al, </a:t>
            </a:r>
            <a:r>
              <a:rPr lang="en-US" sz="1800" dirty="0">
                <a:solidFill>
                  <a:srgbClr val="0000FF"/>
                </a:solidFill>
              </a:rPr>
              <a:t>J. Appl. Phys. </a:t>
            </a:r>
            <a:r>
              <a:rPr lang="en-US" sz="1800" b="1" dirty="0">
                <a:solidFill>
                  <a:srgbClr val="0000FF"/>
                </a:solidFill>
              </a:rPr>
              <a:t>114</a:t>
            </a:r>
            <a:r>
              <a:rPr lang="en-US" sz="1800" dirty="0">
                <a:solidFill>
                  <a:srgbClr val="0000FF"/>
                </a:solidFill>
              </a:rPr>
              <a:t>, 164904 (2013)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049" y="2470205"/>
            <a:ext cx="4492258" cy="2039387"/>
          </a:xfrm>
          <a:prstGeom prst="rect">
            <a:avLst/>
          </a:prstGeom>
        </p:spPr>
      </p:pic>
      <p:pic>
        <p:nvPicPr>
          <p:cNvPr id="9" name="Picture 8" descr="Keyence_VK-97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170" y="1888493"/>
            <a:ext cx="3265686" cy="322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42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714071" y="4767236"/>
            <a:ext cx="3124200" cy="2086712"/>
            <a:chOff x="737711" y="4771288"/>
            <a:chExt cx="3124200" cy="2086712"/>
          </a:xfrm>
        </p:grpSpPr>
        <p:pic>
          <p:nvPicPr>
            <p:cNvPr id="54" name="Content Placeholder 3" descr="200K_up_50x_spot1.bmp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187" r="-18187"/>
            <a:stretch>
              <a:fillRect/>
            </a:stretch>
          </p:blipFill>
          <p:spPr>
            <a:xfrm>
              <a:off x="737711" y="4771288"/>
              <a:ext cx="3124200" cy="171819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1781824" y="6488668"/>
              <a:ext cx="883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T=210K</a:t>
              </a:r>
              <a:endParaRPr lang="en-US" dirty="0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152400" y="4799386"/>
            <a:ext cx="9653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Large phase starts to dissolve</a:t>
            </a:r>
            <a:endParaRPr lang="en-US" sz="1600" dirty="0"/>
          </a:p>
        </p:txBody>
      </p:sp>
      <p:grpSp>
        <p:nvGrpSpPr>
          <p:cNvPr id="57" name="Group 56"/>
          <p:cNvGrpSpPr/>
          <p:nvPr/>
        </p:nvGrpSpPr>
        <p:grpSpPr>
          <a:xfrm>
            <a:off x="3323576" y="4771289"/>
            <a:ext cx="3124198" cy="2086711"/>
            <a:chOff x="3323576" y="4771289"/>
            <a:chExt cx="3124198" cy="2086711"/>
          </a:xfrm>
        </p:grpSpPr>
        <p:pic>
          <p:nvPicPr>
            <p:cNvPr id="58" name="Content Placeholder 3" descr="260K_up_50x_spot1.bmp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187" r="-18187"/>
            <a:stretch>
              <a:fillRect/>
            </a:stretch>
          </p:blipFill>
          <p:spPr>
            <a:xfrm>
              <a:off x="3323576" y="4771289"/>
              <a:ext cx="3124198" cy="1718189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4368067" y="6488668"/>
              <a:ext cx="883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T=260K</a:t>
              </a:r>
              <a:endParaRPr lang="en-US" dirty="0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332399" y="5200935"/>
            <a:ext cx="3612225" cy="923330"/>
            <a:chOff x="5332399" y="5200935"/>
            <a:chExt cx="3612225" cy="923330"/>
          </a:xfrm>
        </p:grpSpPr>
        <p:sp>
          <p:nvSpPr>
            <p:cNvPr id="61" name="TextBox 60"/>
            <p:cNvSpPr txBox="1"/>
            <p:nvPr/>
          </p:nvSpPr>
          <p:spPr>
            <a:xfrm>
              <a:off x="6248400" y="5200935"/>
              <a:ext cx="2696224" cy="923330"/>
            </a:xfrm>
            <a:prstGeom prst="rect">
              <a:avLst/>
            </a:prstGeom>
            <a:noFill/>
          </p:spPr>
          <p:txBody>
            <a:bodyPr wrap="square" rtlCol="0">
              <a:normAutofit fontScale="70000" lnSpcReduction="20000"/>
            </a:bodyPr>
            <a:lstStyle/>
            <a:p>
              <a:r>
                <a:rPr lang="en-US" dirty="0" smtClean="0"/>
                <a:t>Hydrides gone, dislocation skeleton (deformation) remains on the surface</a:t>
              </a:r>
              <a:endParaRPr lang="en-US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 flipH="1">
              <a:off x="5332399" y="5567065"/>
              <a:ext cx="916001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3305824" y="274678"/>
            <a:ext cx="3124200" cy="2011322"/>
            <a:chOff x="2743200" y="1710810"/>
            <a:chExt cx="3124200" cy="2011322"/>
          </a:xfrm>
        </p:grpSpPr>
        <p:pic>
          <p:nvPicPr>
            <p:cNvPr id="29" name="Content Placeholder 3" descr="spot1_160K_down_100x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187" r="-18187"/>
            <a:stretch>
              <a:fillRect/>
            </a:stretch>
          </p:blipFill>
          <p:spPr>
            <a:xfrm>
              <a:off x="2743200" y="1710810"/>
              <a:ext cx="3124200" cy="1718190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3886200" y="3352800"/>
              <a:ext cx="883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T=160K</a:t>
              </a:r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37711" y="2602468"/>
            <a:ext cx="3124199" cy="2045732"/>
            <a:chOff x="175087" y="4038600"/>
            <a:chExt cx="3124199" cy="2045732"/>
          </a:xfrm>
        </p:grpSpPr>
        <p:pic>
          <p:nvPicPr>
            <p:cNvPr id="32" name="Content Placeholder 3" descr="100K_down_50x_spot1_time2.bmp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187" r="-18187"/>
            <a:stretch>
              <a:fillRect/>
            </a:stretch>
          </p:blipFill>
          <p:spPr>
            <a:xfrm>
              <a:off x="175087" y="4038600"/>
              <a:ext cx="3124199" cy="1718189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1219200" y="5715000"/>
              <a:ext cx="883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T=100K</a:t>
              </a:r>
              <a:endParaRPr lang="en-US" dirty="0"/>
            </a:p>
          </p:txBody>
        </p:sp>
      </p:grpSp>
      <p:pic>
        <p:nvPicPr>
          <p:cNvPr id="34" name="Content Placeholder 3" descr="spot1_210K_down_100x_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224" y="274678"/>
            <a:ext cx="2286000" cy="1714500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15424" y="1048346"/>
            <a:ext cx="1922065" cy="764137"/>
            <a:chOff x="3352800" y="2484478"/>
            <a:chExt cx="1922065" cy="764137"/>
          </a:xfrm>
        </p:grpSpPr>
        <p:cxnSp>
          <p:nvCxnSpPr>
            <p:cNvPr id="36" name="Straight Arrow Connector 35"/>
            <p:cNvCxnSpPr/>
            <p:nvPr/>
          </p:nvCxnSpPr>
          <p:spPr>
            <a:xfrm flipH="1">
              <a:off x="3485208" y="2823032"/>
              <a:ext cx="568814" cy="42558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3352800" y="2484478"/>
              <a:ext cx="19220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FFF0C1"/>
                  </a:solidFill>
                </a:rPr>
                <a:t>Hydrides first appear</a:t>
              </a:r>
              <a:endParaRPr lang="en-US" sz="1600" dirty="0">
                <a:solidFill>
                  <a:srgbClr val="FFF0C1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833013" y="1916668"/>
            <a:ext cx="88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T=300K</a:t>
            </a:r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5867400" y="274679"/>
            <a:ext cx="3124200" cy="2011321"/>
            <a:chOff x="5257800" y="1710811"/>
            <a:chExt cx="3124200" cy="2011321"/>
          </a:xfrm>
        </p:grpSpPr>
        <p:pic>
          <p:nvPicPr>
            <p:cNvPr id="40" name="Content Placeholder 3" descr="140K_down_50x_spot1_#1.bmp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187" r="-18187"/>
            <a:stretch>
              <a:fillRect/>
            </a:stretch>
          </p:blipFill>
          <p:spPr>
            <a:xfrm>
              <a:off x="5257800" y="1710811"/>
              <a:ext cx="3124200" cy="1718189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6378112" y="3352800"/>
              <a:ext cx="883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T=140K</a:t>
              </a:r>
              <a:endParaRPr lang="en-US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2618" y="2625475"/>
            <a:ext cx="1959503" cy="1323439"/>
            <a:chOff x="72618" y="2625475"/>
            <a:chExt cx="1959503" cy="1323439"/>
          </a:xfrm>
        </p:grpSpPr>
        <p:sp>
          <p:nvSpPr>
            <p:cNvPr id="43" name="Oval 42"/>
            <p:cNvSpPr/>
            <p:nvPr/>
          </p:nvSpPr>
          <p:spPr>
            <a:xfrm>
              <a:off x="1117721" y="2839702"/>
              <a:ext cx="914400" cy="10668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2618" y="2625475"/>
              <a:ext cx="104510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Second (smaller) phase of hydride forms</a:t>
              </a:r>
              <a:endParaRPr lang="en-US" sz="1600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329177" y="2602468"/>
            <a:ext cx="3100847" cy="2045732"/>
            <a:chOff x="2766553" y="2480190"/>
            <a:chExt cx="3100847" cy="2045732"/>
          </a:xfrm>
        </p:grpSpPr>
        <p:pic>
          <p:nvPicPr>
            <p:cNvPr id="46" name="Content Placeholder 3" descr="6K_down_50x_spot1.bmp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187" r="-18187"/>
            <a:stretch>
              <a:fillRect/>
            </a:stretch>
          </p:blipFill>
          <p:spPr>
            <a:xfrm flipV="1">
              <a:off x="2766553" y="2480190"/>
              <a:ext cx="3100847" cy="1705346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3922463" y="4156590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T=6K</a:t>
              </a:r>
              <a:endParaRPr lang="en-US" dirty="0"/>
            </a:p>
          </p:txBody>
        </p:sp>
      </p:grpSp>
      <p:cxnSp>
        <p:nvCxnSpPr>
          <p:cNvPr id="48" name="Straight Arrow Connector 47"/>
          <p:cNvCxnSpPr/>
          <p:nvPr/>
        </p:nvCxnSpPr>
        <p:spPr>
          <a:xfrm>
            <a:off x="867424" y="274679"/>
            <a:ext cx="0" cy="859094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5867400" y="2602469"/>
            <a:ext cx="3124200" cy="2003941"/>
            <a:chOff x="5820424" y="2602469"/>
            <a:chExt cx="3124200" cy="2003941"/>
          </a:xfrm>
        </p:grpSpPr>
        <p:pic>
          <p:nvPicPr>
            <p:cNvPr id="50" name="Content Placeholder 3" descr="180K_up_50x_spot1.bmp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187" r="-18187"/>
            <a:stretch>
              <a:fillRect/>
            </a:stretch>
          </p:blipFill>
          <p:spPr>
            <a:xfrm>
              <a:off x="5820424" y="2602469"/>
              <a:ext cx="3124200" cy="1718190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6940736" y="4237078"/>
              <a:ext cx="883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T=180K</a:t>
              </a:r>
              <a:endParaRPr lang="en-US" dirty="0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72618" y="541316"/>
            <a:ext cx="794806" cy="507030"/>
          </a:xfrm>
          <a:prstGeom prst="rect">
            <a:avLst/>
          </a:prstGeom>
          <a:noFill/>
        </p:spPr>
        <p:txBody>
          <a:bodyPr wrap="square" rtlCol="0">
            <a:normAutofit fontScale="70000" lnSpcReduction="20000"/>
          </a:bodyPr>
          <a:lstStyle/>
          <a:p>
            <a:r>
              <a:rPr lang="en-US" dirty="0" smtClean="0"/>
              <a:t>50 um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34739" y="-130240"/>
            <a:ext cx="2028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First </a:t>
            </a:r>
            <a:r>
              <a:rPr lang="en-US" dirty="0" err="1" smtClean="0"/>
              <a:t>cooldown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B8A8CDC6-7DA7-D34B-B4F9-1900243A5851}" type="datetime1">
              <a:rPr lang="en-US" smtClean="0"/>
              <a:t>9/12/15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34D8AAB5-568F-C842-A182-94E427C15034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7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09696" y="2516303"/>
            <a:ext cx="3125804" cy="2044029"/>
            <a:chOff x="97008" y="2527971"/>
            <a:chExt cx="3125804" cy="2044029"/>
          </a:xfrm>
        </p:grpSpPr>
        <p:pic>
          <p:nvPicPr>
            <p:cNvPr id="12" name="Content Placeholder 3" descr="second_cooldown_160K_down_50x_spot1.bmp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187" r="-18187"/>
            <a:stretch>
              <a:fillRect/>
            </a:stretch>
          </p:blipFill>
          <p:spPr>
            <a:xfrm>
              <a:off x="97008" y="2527971"/>
              <a:ext cx="3125804" cy="171907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301048" y="4202668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160K</a:t>
              </a:r>
              <a:endParaRPr lang="en-US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765613" y="2527971"/>
            <a:ext cx="3125805" cy="2032361"/>
            <a:chOff x="2765613" y="2527971"/>
            <a:chExt cx="3125805" cy="2032361"/>
          </a:xfrm>
        </p:grpSpPr>
        <p:pic>
          <p:nvPicPr>
            <p:cNvPr id="15" name="Content Placeholder 3" descr="second_cooldown_140K_down_50x_spot1.bmp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187" r="-18187"/>
            <a:stretch>
              <a:fillRect/>
            </a:stretch>
          </p:blipFill>
          <p:spPr>
            <a:xfrm>
              <a:off x="2765613" y="2527971"/>
              <a:ext cx="3125805" cy="1719072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3908612" y="4191000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140K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409438" y="2550383"/>
            <a:ext cx="3125804" cy="2009949"/>
            <a:chOff x="5409438" y="2550383"/>
            <a:chExt cx="3125804" cy="2009949"/>
          </a:xfrm>
        </p:grpSpPr>
        <p:pic>
          <p:nvPicPr>
            <p:cNvPr id="18" name="Content Placeholder 3" descr="second_cooldown_100K_down_50x_spot1_time2.bmp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187" r="-18187"/>
            <a:stretch>
              <a:fillRect/>
            </a:stretch>
          </p:blipFill>
          <p:spPr>
            <a:xfrm>
              <a:off x="5409438" y="2550383"/>
              <a:ext cx="3125804" cy="1719072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6644365" y="4191000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100K</a:t>
              </a:r>
              <a:endParaRPr lang="en-US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97008" y="4681728"/>
            <a:ext cx="3125804" cy="2012204"/>
            <a:chOff x="97008" y="4681728"/>
            <a:chExt cx="3125804" cy="2012204"/>
          </a:xfrm>
        </p:grpSpPr>
        <p:pic>
          <p:nvPicPr>
            <p:cNvPr id="24" name="Content Placeholder 3" descr="second_cooldown_6K_down_50x_spot1.bmp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187" r="-18187"/>
            <a:stretch>
              <a:fillRect/>
            </a:stretch>
          </p:blipFill>
          <p:spPr>
            <a:xfrm>
              <a:off x="97008" y="4681728"/>
              <a:ext cx="3125804" cy="1719072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1423597" y="6324600"/>
              <a:ext cx="4219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6K</a:t>
              </a:r>
              <a:endParaRPr lang="en-US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765614" y="4681728"/>
            <a:ext cx="3125804" cy="2012204"/>
            <a:chOff x="2765614" y="4681728"/>
            <a:chExt cx="3125804" cy="2012204"/>
          </a:xfrm>
        </p:grpSpPr>
        <p:pic>
          <p:nvPicPr>
            <p:cNvPr id="29" name="Content Placeholder 3" descr="Before_3rd_cooldown_3days_after2nd_50x_300K.bmp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187" r="-18187"/>
            <a:stretch>
              <a:fillRect/>
            </a:stretch>
          </p:blipFill>
          <p:spPr>
            <a:xfrm>
              <a:off x="2765614" y="4681728"/>
              <a:ext cx="3125804" cy="1719072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3962400" y="6324600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300K</a:t>
              </a:r>
              <a:endParaRPr lang="en-US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516319" y="4634905"/>
            <a:ext cx="3387970" cy="1754327"/>
          </a:xfrm>
          <a:prstGeom prst="rect">
            <a:avLst/>
          </a:prstGeom>
          <a:noFill/>
        </p:spPr>
        <p:txBody>
          <a:bodyPr wrap="square" rtlCol="0">
            <a:normAutofit fontScale="77500" lnSpcReduction="20000"/>
          </a:bodyPr>
          <a:lstStyle/>
          <a:p>
            <a:r>
              <a:rPr lang="en-US" dirty="0" smtClean="0"/>
              <a:t>Hydrides form much easier and at a higher temperature at both the “skeleton” left behind in the first </a:t>
            </a:r>
            <a:r>
              <a:rPr lang="en-US" dirty="0" err="1" smtClean="0"/>
              <a:t>cryocycle</a:t>
            </a:r>
            <a:r>
              <a:rPr lang="en-US" dirty="0" smtClean="0"/>
              <a:t> and at the locations of the second phase =&gt; cannot avoid Q-disease at 2</a:t>
            </a:r>
            <a:r>
              <a:rPr lang="en-US" baseline="30000" dirty="0" smtClean="0"/>
              <a:t>nd</a:t>
            </a:r>
            <a:r>
              <a:rPr lang="en-US" dirty="0" smtClean="0"/>
              <a:t> </a:t>
            </a:r>
            <a:r>
              <a:rPr lang="en-US" dirty="0" err="1" smtClean="0"/>
              <a:t>cooldown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4357917" y="5020967"/>
            <a:ext cx="1142325" cy="694033"/>
            <a:chOff x="4357917" y="5020967"/>
            <a:chExt cx="1142325" cy="694033"/>
          </a:xfrm>
        </p:grpSpPr>
        <p:sp>
          <p:nvSpPr>
            <p:cNvPr id="33" name="TextBox 32"/>
            <p:cNvSpPr txBox="1"/>
            <p:nvPr/>
          </p:nvSpPr>
          <p:spPr>
            <a:xfrm>
              <a:off x="4357917" y="5020967"/>
              <a:ext cx="11423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F0C1"/>
                  </a:solidFill>
                </a:rPr>
                <a:t>More “skeleton”</a:t>
              </a:r>
              <a:endParaRPr lang="en-US" sz="1600" dirty="0">
                <a:solidFill>
                  <a:srgbClr val="FFF0C1"/>
                </a:solidFill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4738298" y="5541264"/>
              <a:ext cx="38101" cy="17373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Oval 34"/>
          <p:cNvSpPr/>
          <p:nvPr/>
        </p:nvSpPr>
        <p:spPr>
          <a:xfrm>
            <a:off x="1845507" y="3299105"/>
            <a:ext cx="914400" cy="1066800"/>
          </a:xfrm>
          <a:prstGeom prst="ellipse">
            <a:avLst/>
          </a:prstGeom>
          <a:noFill/>
          <a:ln>
            <a:solidFill>
              <a:srgbClr val="0741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734248" y="2848038"/>
            <a:ext cx="201711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0C1"/>
                </a:solidFill>
              </a:rPr>
              <a:t>Second phase now growing larger</a:t>
            </a:r>
            <a:endParaRPr lang="en-US" sz="1600" dirty="0">
              <a:solidFill>
                <a:srgbClr val="FFF0C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7041885" y="3228308"/>
            <a:ext cx="1172829" cy="1066800"/>
          </a:xfrm>
          <a:prstGeom prst="ellipse">
            <a:avLst/>
          </a:prstGeom>
          <a:noFill/>
          <a:ln>
            <a:solidFill>
              <a:srgbClr val="0741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2765613" y="360843"/>
            <a:ext cx="3125805" cy="1989689"/>
            <a:chOff x="2765613" y="360843"/>
            <a:chExt cx="3125805" cy="1989689"/>
          </a:xfrm>
        </p:grpSpPr>
        <p:pic>
          <p:nvPicPr>
            <p:cNvPr id="4" name="Content Placeholder 3" descr="second_cooldown_190K_down_50x_spot1.bmp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187" r="-18187"/>
            <a:stretch>
              <a:fillRect/>
            </a:stretch>
          </p:blipFill>
          <p:spPr>
            <a:xfrm>
              <a:off x="2765613" y="360843"/>
              <a:ext cx="3125805" cy="171907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968048" y="1981200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190K</a:t>
              </a:r>
              <a:endParaRPr lang="en-US" dirty="0"/>
            </a:p>
          </p:txBody>
        </p:sp>
      </p:grpSp>
      <p:pic>
        <p:nvPicPr>
          <p:cNvPr id="6" name="Content Placeholder 3" descr="second_cooldown_245K_down_50x_spot1.bmp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>
          <a:xfrm>
            <a:off x="76200" y="360843"/>
            <a:ext cx="3125807" cy="171907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409437" y="360843"/>
            <a:ext cx="3125805" cy="1989689"/>
            <a:chOff x="5409437" y="360843"/>
            <a:chExt cx="3125805" cy="1989689"/>
          </a:xfrm>
        </p:grpSpPr>
        <p:pic>
          <p:nvPicPr>
            <p:cNvPr id="8" name="Content Placeholder 3" descr="second_cooldown_180K_down_50x_spot1_time2.bmp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187" r="-18187"/>
            <a:stretch>
              <a:fillRect/>
            </a:stretch>
          </p:blipFill>
          <p:spPr>
            <a:xfrm>
              <a:off x="5409437" y="360843"/>
              <a:ext cx="3125805" cy="1719072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605197" y="1981200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180K</a:t>
              </a:r>
              <a:endParaRPr lang="en-US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271197" y="1981200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300K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3609792" y="753036"/>
            <a:ext cx="2017113" cy="1027022"/>
            <a:chOff x="3609792" y="753036"/>
            <a:chExt cx="2017113" cy="1027022"/>
          </a:xfrm>
        </p:grpSpPr>
        <p:grpSp>
          <p:nvGrpSpPr>
            <p:cNvPr id="20" name="Group 19"/>
            <p:cNvGrpSpPr/>
            <p:nvPr/>
          </p:nvGrpSpPr>
          <p:grpSpPr>
            <a:xfrm>
              <a:off x="3609792" y="753036"/>
              <a:ext cx="2017113" cy="1027022"/>
              <a:chOff x="3968048" y="357179"/>
              <a:chExt cx="961032" cy="1027022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3968048" y="357179"/>
                <a:ext cx="9610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2">
                        <a:lumMod val="90000"/>
                      </a:schemeClr>
                    </a:solidFill>
                  </a:rPr>
                  <a:t>Hydrides (both phases) now appear at higher T</a:t>
                </a:r>
                <a:endParaRPr lang="en-US" sz="1600" dirty="0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cxnSp>
            <p:nvCxnSpPr>
              <p:cNvPr id="22" name="Straight Arrow Connector 21"/>
              <p:cNvCxnSpPr/>
              <p:nvPr/>
            </p:nvCxnSpPr>
            <p:spPr>
              <a:xfrm flipH="1" flipV="1">
                <a:off x="4346736" y="1236401"/>
                <a:ext cx="76201" cy="14780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Straight Arrow Connector 36"/>
            <p:cNvCxnSpPr/>
            <p:nvPr/>
          </p:nvCxnSpPr>
          <p:spPr>
            <a:xfrm flipH="1">
              <a:off x="4905019" y="1666380"/>
              <a:ext cx="214298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>
            <a:off x="3434739" y="-130240"/>
            <a:ext cx="2395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Second </a:t>
            </a:r>
            <a:r>
              <a:rPr lang="en-US" dirty="0" err="1" smtClean="0"/>
              <a:t>cooldown</a:t>
            </a:r>
            <a:endParaRPr lang="en-US" dirty="0"/>
          </a:p>
        </p:txBody>
      </p:sp>
      <p:sp>
        <p:nvSpPr>
          <p:cNvPr id="45" name="Date Placeholder 4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0478844D-B374-5545-B50A-B13DA95A3B1E}" type="datetime1">
              <a:rPr lang="en-US" smtClean="0"/>
              <a:t>9/12/15</a:t>
            </a:fld>
            <a:endParaRPr lang="en-US"/>
          </a:p>
        </p:txBody>
      </p:sp>
      <p:sp>
        <p:nvSpPr>
          <p:cNvPr id="46" name="Footer Placeholder 4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34D8AAB5-568F-C842-A182-94E427C15034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99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 animBg="1"/>
      <p:bldP spid="36" grpId="0"/>
      <p:bldP spid="3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phase does NOT form in 120C baked niobium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423963-7C2D-E048-9467-64A2C2346AC8}" type="datetime1">
              <a:rPr lang="en-US" smtClean="0"/>
              <a:t>9/12/15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D8AAB5-568F-C842-A182-94E427C15034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9975"/>
            <a:ext cx="9144000" cy="354072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3850" y="5635871"/>
            <a:ext cx="4710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F</a:t>
            </a:r>
            <a:r>
              <a:rPr lang="en-US" sz="1800" dirty="0">
                <a:solidFill>
                  <a:srgbClr val="0000FF"/>
                </a:solidFill>
              </a:rPr>
              <a:t>. </a:t>
            </a:r>
            <a:r>
              <a:rPr lang="en-US" sz="1800" dirty="0" err="1" smtClean="0">
                <a:solidFill>
                  <a:srgbClr val="0000FF"/>
                </a:solidFill>
              </a:rPr>
              <a:t>Barkov</a:t>
            </a:r>
            <a:r>
              <a:rPr lang="en-US" sz="1800" dirty="0" smtClean="0">
                <a:solidFill>
                  <a:srgbClr val="0000FF"/>
                </a:solidFill>
              </a:rPr>
              <a:t> et al, </a:t>
            </a:r>
            <a:r>
              <a:rPr lang="en-US" sz="1800" dirty="0">
                <a:solidFill>
                  <a:srgbClr val="0000FF"/>
                </a:solidFill>
              </a:rPr>
              <a:t>J. Appl. Phys. </a:t>
            </a:r>
            <a:r>
              <a:rPr lang="en-US" sz="1800" b="1" dirty="0">
                <a:solidFill>
                  <a:srgbClr val="0000FF"/>
                </a:solidFill>
              </a:rPr>
              <a:t>114</a:t>
            </a:r>
            <a:r>
              <a:rPr lang="en-US" sz="1800" dirty="0">
                <a:solidFill>
                  <a:srgbClr val="0000FF"/>
                </a:solidFill>
              </a:rPr>
              <a:t>, 164904 (2013)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" y="4887408"/>
            <a:ext cx="8828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Suggested possible involvement of H in the high field Q slope as well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74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in fundamental understanding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M</a:t>
            </a:r>
            <a:r>
              <a:rPr lang="en-US" sz="32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icroscopic details of Q-disease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b="1" dirty="0" smtClean="0">
                <a:solidFill>
                  <a:srgbClr val="FF0000"/>
                </a:solidFill>
              </a:rPr>
              <a:t>Cause of the “high field Q slope”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smtClean="0"/>
              <a:t>Mechanism of 120C baking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12A88A-8D48-7A4F-A15A-DA71E54444CD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585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7574171"/>
              </p:ext>
            </p:extLst>
          </p:nvPr>
        </p:nvGraphicFramePr>
        <p:xfrm>
          <a:off x="228600" y="1161288"/>
          <a:ext cx="6679260" cy="5113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8" name="Graph" r:id="rId3" imgW="3906000" imgH="2990520" progId="Origin50.Graph">
                  <p:embed/>
                </p:oleObj>
              </mc:Choice>
              <mc:Fallback>
                <p:oleObj name="Graph" r:id="rId3" imgW="3906000" imgH="29905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1161288"/>
                        <a:ext cx="6679260" cy="51137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#2: origin of the “high field Q slope”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0F0144-60FB-5F49-AAA6-9B0A78302E5A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711540" y="4269580"/>
            <a:ext cx="141380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#2: origin of the “high field Q slope”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 rot="20342127">
            <a:off x="4157785" y="3207118"/>
            <a:ext cx="516394" cy="18006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2445614"/>
            <a:ext cx="1702191" cy="728723"/>
            <a:chOff x="0" y="2445614"/>
            <a:chExt cx="1702191" cy="728723"/>
          </a:xfrm>
        </p:grpSpPr>
        <p:sp>
          <p:nvSpPr>
            <p:cNvPr id="20" name="TextBox 19"/>
            <p:cNvSpPr txBox="1"/>
            <p:nvPr/>
          </p:nvSpPr>
          <p:spPr>
            <a:xfrm>
              <a:off x="0" y="2445614"/>
              <a:ext cx="15052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 smtClean="0"/>
                <a:t>Electropolished</a:t>
              </a:r>
              <a:r>
                <a:rPr lang="en-US" sz="1600" dirty="0"/>
                <a:t> </a:t>
              </a:r>
              <a:r>
                <a:rPr lang="en-US" sz="1600" dirty="0" smtClean="0"/>
                <a:t>cavity</a:t>
              </a:r>
              <a:endParaRPr lang="en-US" sz="1600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1294228" y="2869809"/>
              <a:ext cx="407963" cy="30452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Oval 24"/>
          <p:cNvSpPr/>
          <p:nvPr/>
        </p:nvSpPr>
        <p:spPr>
          <a:xfrm rot="20342127">
            <a:off x="1635985" y="3564858"/>
            <a:ext cx="516394" cy="13243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4198911"/>
            <a:ext cx="151335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#1: microscopic mechanism of “Q-disease”</a:t>
            </a:r>
            <a:endParaRPr lang="en-US" sz="1600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1894182" y="3174337"/>
            <a:ext cx="215972" cy="4832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016236" y="3328904"/>
            <a:ext cx="1416273" cy="374812"/>
          </a:xfrm>
          <a:prstGeom prst="rect">
            <a:avLst/>
          </a:prstGeom>
          <a:noFill/>
        </p:spPr>
        <p:txBody>
          <a:bodyPr wrap="square" rtlCol="0">
            <a:normAutofit fontScale="47500" lnSpcReduction="20000"/>
          </a:bodyPr>
          <a:lstStyle/>
          <a:p>
            <a:r>
              <a:rPr lang="en-US" dirty="0" smtClean="0"/>
              <a:t>Too much H absorbed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6180138" y="1330158"/>
            <a:ext cx="2912469" cy="4372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Hypothesis: can it be the Q-disease “in miniature” – same mechanism, but </a:t>
            </a:r>
            <a:r>
              <a:rPr lang="en-US" dirty="0" err="1" smtClean="0"/>
              <a:t>nanohydrides</a:t>
            </a:r>
            <a:r>
              <a:rPr lang="en-US" dirty="0" smtClean="0"/>
              <a:t> instead of micron-size ones?</a:t>
            </a:r>
          </a:p>
          <a:p>
            <a:r>
              <a:rPr lang="en-US" dirty="0" smtClean="0"/>
              <a:t>Need free H near surface and enough time to precipitate during </a:t>
            </a:r>
            <a:r>
              <a:rPr lang="en-US" dirty="0" err="1" smtClean="0"/>
              <a:t>cooldown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740169" y="3328904"/>
            <a:ext cx="1439969" cy="6573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2595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B713-B4BE-0644-8E1B-A1AC7FF4F303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Alexander Romanenko | UChicago HEP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D512-C763-2848-AE8D-02F058D46064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</p:spPr>
        <p:txBody>
          <a:bodyPr/>
          <a:lstStyle/>
          <a:p>
            <a:r>
              <a:rPr lang="en-US" dirty="0" smtClean="0"/>
              <a:t>Near-surface H present even after 600-800C degasing 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536282" y="2917431"/>
            <a:ext cx="3379118" cy="1200328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Almost impossible to remove all near-surface hydrogen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9078"/>
            <a:ext cx="9144000" cy="361209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52437" y="4664466"/>
            <a:ext cx="843916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Q-disease is eliminated by the 600-800C H degassing (bulk H content drastically reduced), but the near-surface H-rich layer remains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2296" y="5864794"/>
            <a:ext cx="8663104" cy="381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800" dirty="0" smtClean="0">
                <a:solidFill>
                  <a:srgbClr val="0000FF"/>
                </a:solidFill>
                <a:latin typeface="Arial"/>
                <a:cs typeface="Arial"/>
              </a:rPr>
              <a:t>A. Romanenko and L. V. </a:t>
            </a:r>
            <a:r>
              <a:rPr lang="en-US" sz="1800" dirty="0" err="1" smtClean="0">
                <a:solidFill>
                  <a:srgbClr val="0000FF"/>
                </a:solidFill>
                <a:latin typeface="Arial"/>
                <a:cs typeface="Arial"/>
              </a:rPr>
              <a:t>Goncharova</a:t>
            </a:r>
            <a:r>
              <a:rPr lang="en-US" sz="1800" dirty="0" smtClean="0">
                <a:solidFill>
                  <a:srgbClr val="0000FF"/>
                </a:solidFill>
                <a:latin typeface="Arial"/>
                <a:cs typeface="Arial"/>
              </a:rPr>
              <a:t>, 2011 </a:t>
            </a:r>
            <a:r>
              <a:rPr lang="en-US" sz="1800" dirty="0" err="1" smtClean="0">
                <a:solidFill>
                  <a:srgbClr val="0000FF"/>
                </a:solidFill>
                <a:latin typeface="Arial"/>
                <a:cs typeface="Arial"/>
              </a:rPr>
              <a:t>Supercond</a:t>
            </a:r>
            <a:r>
              <a:rPr lang="en-US" sz="1800" dirty="0" smtClean="0">
                <a:solidFill>
                  <a:srgbClr val="0000FF"/>
                </a:solidFill>
                <a:latin typeface="Arial"/>
                <a:cs typeface="Arial"/>
              </a:rPr>
              <a:t>. Sci. Tech. </a:t>
            </a:r>
            <a:r>
              <a:rPr lang="en-US" sz="1800" b="1" dirty="0" smtClean="0">
                <a:solidFill>
                  <a:srgbClr val="0000FF"/>
                </a:solidFill>
                <a:latin typeface="Arial"/>
                <a:cs typeface="Arial"/>
              </a:rPr>
              <a:t>24</a:t>
            </a:r>
            <a:r>
              <a:rPr lang="en-US" sz="1800" dirty="0" smtClean="0">
                <a:solidFill>
                  <a:srgbClr val="0000FF"/>
                </a:solidFill>
                <a:latin typeface="Arial"/>
                <a:cs typeface="Arial"/>
              </a:rPr>
              <a:t>, 105017 </a:t>
            </a:r>
          </a:p>
        </p:txBody>
      </p:sp>
    </p:spTree>
    <p:extLst>
      <p:ext uri="{BB962C8B-B14F-4D97-AF65-F5344CB8AC3E}">
        <p14:creationId xmlns:p14="http://schemas.microsoft.com/office/powerpoint/2010/main" val="1744998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EF7DC-38A7-2844-86AB-65A1CB4115A2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Alexander Romanenko | UChicago HEP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D512-C763-2848-AE8D-02F058D46064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019800" y="1214269"/>
            <a:ext cx="2552080" cy="210470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Integrate the H diffusion over the time spent in the precipitation temperature range T &lt; 160K =&gt; Diffusion length &gt; 1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6859215" y="3194590"/>
            <a:ext cx="457200" cy="3810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019800" y="3708587"/>
            <a:ext cx="3014162" cy="220783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All free near-surface H has enough time to precipitate into normal conducting  hydrides upon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cooldown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</p:spPr>
        <p:txBody>
          <a:bodyPr/>
          <a:lstStyle/>
          <a:p>
            <a:r>
              <a:rPr lang="en-US" dirty="0" smtClean="0"/>
              <a:t>There is enough time for diffusion-controlled precipitation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631" y="2016887"/>
            <a:ext cx="3997456" cy="310351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9769"/>
            <a:ext cx="19812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70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Nanohydrides</a:t>
            </a:r>
            <a:r>
              <a:rPr lang="en-US" dirty="0" smtClean="0"/>
              <a:t> form upon </a:t>
            </a:r>
            <a:r>
              <a:rPr lang="en-US" dirty="0" err="1" smtClean="0"/>
              <a:t>cooldown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2819400" y="842896"/>
            <a:ext cx="2852531" cy="6858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Not 120C baked sample</a:t>
            </a:r>
          </a:p>
        </p:txBody>
      </p:sp>
      <p:grpSp>
        <p:nvGrpSpPr>
          <p:cNvPr id="101" name="Group 100"/>
          <p:cNvGrpSpPr/>
          <p:nvPr/>
        </p:nvGrpSpPr>
        <p:grpSpPr>
          <a:xfrm>
            <a:off x="3658428" y="3196813"/>
            <a:ext cx="1522344" cy="1379883"/>
            <a:chOff x="3658428" y="3115917"/>
            <a:chExt cx="1522344" cy="1379883"/>
          </a:xfrm>
        </p:grpSpPr>
        <p:sp>
          <p:nvSpPr>
            <p:cNvPr id="94" name="Right Arrow 93"/>
            <p:cNvSpPr/>
            <p:nvPr/>
          </p:nvSpPr>
          <p:spPr>
            <a:xfrm>
              <a:off x="3810000" y="3115917"/>
              <a:ext cx="1219200" cy="617883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3658428" y="3664226"/>
              <a:ext cx="1522344" cy="831574"/>
            </a:xfrm>
            <a:prstGeom prst="rect">
              <a:avLst/>
            </a:prstGeom>
            <a:noFill/>
          </p:spPr>
          <p:txBody>
            <a:bodyPr wrap="square" rtlCol="0">
              <a:normAutofit fontScale="85000" lnSpcReduction="10000"/>
            </a:bodyPr>
            <a:lstStyle/>
            <a:p>
              <a:r>
                <a:rPr lang="en-US" sz="2800" dirty="0" smtClean="0">
                  <a:latin typeface="Arial"/>
                  <a:cs typeface="Arial"/>
                </a:rPr>
                <a:t>“fast” </a:t>
              </a:r>
              <a:r>
                <a:rPr lang="en-US" sz="2800" dirty="0" err="1" smtClean="0">
                  <a:latin typeface="Arial"/>
                  <a:cs typeface="Arial"/>
                </a:rPr>
                <a:t>cooldown</a:t>
              </a:r>
              <a:endParaRPr lang="en-US" sz="2800" dirty="0" smtClean="0">
                <a:latin typeface="Arial"/>
                <a:cs typeface="Arial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403363" y="1440901"/>
            <a:ext cx="4225787" cy="4583595"/>
            <a:chOff x="403363" y="1360005"/>
            <a:chExt cx="4225787" cy="4583595"/>
          </a:xfrm>
        </p:grpSpPr>
        <p:grpSp>
          <p:nvGrpSpPr>
            <p:cNvPr id="93" name="Group 92"/>
            <p:cNvGrpSpPr/>
            <p:nvPr/>
          </p:nvGrpSpPr>
          <p:grpSpPr>
            <a:xfrm>
              <a:off x="434009" y="1378226"/>
              <a:ext cx="3124200" cy="4565374"/>
              <a:chOff x="434009" y="1378226"/>
              <a:chExt cx="3124200" cy="4565374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434009" y="1378226"/>
                <a:ext cx="3124200" cy="3581400"/>
                <a:chOff x="457200" y="914400"/>
                <a:chExt cx="3124200" cy="3581400"/>
              </a:xfrm>
            </p:grpSpPr>
            <p:sp>
              <p:nvSpPr>
                <p:cNvPr id="4" name="Rectangle 3"/>
                <p:cNvSpPr/>
                <p:nvPr/>
              </p:nvSpPr>
              <p:spPr>
                <a:xfrm>
                  <a:off x="457200" y="1371600"/>
                  <a:ext cx="3124200" cy="31242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" name="Oval 4"/>
                <p:cNvSpPr/>
                <p:nvPr/>
              </p:nvSpPr>
              <p:spPr>
                <a:xfrm>
                  <a:off x="990600" y="17526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Oval 5"/>
                <p:cNvSpPr/>
                <p:nvPr/>
              </p:nvSpPr>
              <p:spPr>
                <a:xfrm>
                  <a:off x="609600" y="13716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Oval 6"/>
                <p:cNvSpPr/>
                <p:nvPr/>
              </p:nvSpPr>
              <p:spPr>
                <a:xfrm>
                  <a:off x="685800" y="1800639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Oval 7"/>
                <p:cNvSpPr/>
                <p:nvPr/>
              </p:nvSpPr>
              <p:spPr>
                <a:xfrm>
                  <a:off x="992257" y="1573696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Oval 8"/>
                <p:cNvSpPr/>
                <p:nvPr/>
              </p:nvSpPr>
              <p:spPr>
                <a:xfrm>
                  <a:off x="2476500" y="1497496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Oval 9"/>
                <p:cNvSpPr/>
                <p:nvPr/>
              </p:nvSpPr>
              <p:spPr>
                <a:xfrm>
                  <a:off x="1295400" y="17526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>
                  <a:off x="1671430" y="1535596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Oval 11"/>
                <p:cNvSpPr/>
                <p:nvPr/>
              </p:nvSpPr>
              <p:spPr>
                <a:xfrm>
                  <a:off x="2897257" y="17145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Oval 12"/>
                <p:cNvSpPr/>
                <p:nvPr/>
              </p:nvSpPr>
              <p:spPr>
                <a:xfrm>
                  <a:off x="2095500" y="1649896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Oval 13"/>
                <p:cNvSpPr/>
                <p:nvPr/>
              </p:nvSpPr>
              <p:spPr>
                <a:xfrm>
                  <a:off x="1623391" y="17907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1285461" y="1462709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Oval 15"/>
                <p:cNvSpPr/>
                <p:nvPr/>
              </p:nvSpPr>
              <p:spPr>
                <a:xfrm>
                  <a:off x="3202057" y="1759226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2514600" y="17145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>
                  <a:off x="2874066" y="1535596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1981200" y="1459396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1143000" y="19050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773596" y="14478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Oval 21"/>
                <p:cNvSpPr/>
                <p:nvPr/>
              </p:nvSpPr>
              <p:spPr>
                <a:xfrm>
                  <a:off x="1527313" y="1429578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>
                  <a:off x="647700" y="1628361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1752600" y="2027582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828800" y="1702904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1996109" y="18669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400300" y="1956352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Oval 27"/>
                <p:cNvSpPr/>
                <p:nvPr/>
              </p:nvSpPr>
              <p:spPr>
                <a:xfrm>
                  <a:off x="3429000" y="1991138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>
                  <a:off x="1540565" y="1666461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3163957" y="1421296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2812775" y="1886778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319130" y="1461053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1295400" y="20574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>
                  <a:off x="786848" y="31242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Oval 34"/>
                <p:cNvSpPr/>
                <p:nvPr/>
              </p:nvSpPr>
              <p:spPr>
                <a:xfrm>
                  <a:off x="2367169" y="28956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3462131" y="29337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64634" y="41910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457200" y="914400"/>
                  <a:ext cx="3124200" cy="4572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7" name="TextBox 76"/>
              <p:cNvSpPr txBox="1"/>
              <p:nvPr/>
            </p:nvSpPr>
            <p:spPr>
              <a:xfrm>
                <a:off x="1154597" y="5029200"/>
                <a:ext cx="914400" cy="914400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r>
                  <a:rPr lang="en-US" sz="2800" dirty="0" smtClean="0">
                    <a:latin typeface="Arial"/>
                    <a:cs typeface="Arial"/>
                  </a:rPr>
                  <a:t>T= 300K </a:t>
                </a:r>
              </a:p>
            </p:txBody>
          </p:sp>
        </p:grpSp>
        <p:sp>
          <p:nvSpPr>
            <p:cNvPr id="92" name="TextBox 91"/>
            <p:cNvSpPr txBox="1"/>
            <p:nvPr/>
          </p:nvSpPr>
          <p:spPr>
            <a:xfrm>
              <a:off x="403363" y="2658717"/>
              <a:ext cx="3337891" cy="457200"/>
            </a:xfrm>
            <a:prstGeom prst="rect">
              <a:avLst/>
            </a:prstGeom>
            <a:noFill/>
          </p:spPr>
          <p:txBody>
            <a:bodyPr wrap="none" rtlCol="0">
              <a:normAutofit fontScale="92500" lnSpcReduction="10000"/>
            </a:bodyPr>
            <a:lstStyle/>
            <a:p>
              <a:r>
                <a:rPr lang="en-US" sz="2800" dirty="0" smtClean="0">
                  <a:latin typeface="Arial"/>
                  <a:cs typeface="Arial"/>
                </a:rPr>
                <a:t>Interstitial hydrogen</a:t>
              </a:r>
            </a:p>
          </p:txBody>
        </p:sp>
        <p:cxnSp>
          <p:nvCxnSpPr>
            <p:cNvPr id="97" name="Straight Arrow Connector 96"/>
            <p:cNvCxnSpPr/>
            <p:nvPr/>
          </p:nvCxnSpPr>
          <p:spPr>
            <a:xfrm>
              <a:off x="3741254" y="1911626"/>
              <a:ext cx="0" cy="685800"/>
            </a:xfrm>
            <a:prstGeom prst="straightConnector1">
              <a:avLst/>
            </a:prstGeom>
            <a:ln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/>
            <p:cNvSpPr txBox="1"/>
            <p:nvPr/>
          </p:nvSpPr>
          <p:spPr>
            <a:xfrm>
              <a:off x="3714750" y="1949726"/>
              <a:ext cx="914400" cy="914400"/>
            </a:xfrm>
            <a:prstGeom prst="rect">
              <a:avLst/>
            </a:prstGeom>
            <a:noFill/>
          </p:spPr>
          <p:txBody>
            <a:bodyPr wrap="none" rtlCol="0">
              <a:normAutofit/>
            </a:bodyPr>
            <a:lstStyle/>
            <a:p>
              <a:r>
                <a:rPr lang="en-US" sz="2800" dirty="0" smtClean="0">
                  <a:latin typeface="Arial"/>
                  <a:cs typeface="Arial"/>
                </a:rPr>
                <a:t>~50 nm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374913" y="1360005"/>
              <a:ext cx="1470991" cy="457200"/>
            </a:xfrm>
            <a:prstGeom prst="rect">
              <a:avLst/>
            </a:prstGeom>
            <a:noFill/>
          </p:spPr>
          <p:txBody>
            <a:bodyPr wrap="none" rtlCol="0">
              <a:normAutofit fontScale="92500" lnSpcReduction="10000"/>
            </a:bodyPr>
            <a:lstStyle/>
            <a:p>
              <a:r>
                <a:rPr lang="en-US" sz="2800" dirty="0">
                  <a:latin typeface="Arial"/>
                  <a:cs typeface="Arial"/>
                </a:rPr>
                <a:t>O</a:t>
              </a:r>
              <a:r>
                <a:rPr lang="en-US" sz="2800" dirty="0" smtClean="0">
                  <a:latin typeface="Arial"/>
                  <a:cs typeface="Arial"/>
                </a:rPr>
                <a:t>xide</a:t>
              </a: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5334000" y="1440901"/>
            <a:ext cx="3124200" cy="4583595"/>
            <a:chOff x="5334000" y="1360005"/>
            <a:chExt cx="3124200" cy="4583595"/>
          </a:xfrm>
        </p:grpSpPr>
        <p:sp>
          <p:nvSpPr>
            <p:cNvPr id="42" name="Rectangle 41"/>
            <p:cNvSpPr/>
            <p:nvPr/>
          </p:nvSpPr>
          <p:spPr>
            <a:xfrm>
              <a:off x="5334000" y="1835426"/>
              <a:ext cx="3124200" cy="3124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5334000" y="1378226"/>
              <a:ext cx="3124200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/>
          </p:nvSpPr>
          <p:spPr>
            <a:xfrm>
              <a:off x="5562600" y="1835426"/>
              <a:ext cx="304800" cy="3048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/>
          </p:nvSpPr>
          <p:spPr>
            <a:xfrm>
              <a:off x="6715539" y="1817205"/>
              <a:ext cx="304800" cy="3048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8077200" y="1858617"/>
              <a:ext cx="304800" cy="3048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258338" y="5029200"/>
              <a:ext cx="1818861" cy="914400"/>
            </a:xfrm>
            <a:prstGeom prst="rect">
              <a:avLst/>
            </a:prstGeom>
            <a:noFill/>
          </p:spPr>
          <p:txBody>
            <a:bodyPr wrap="none" rtlCol="0">
              <a:normAutofit/>
            </a:bodyPr>
            <a:lstStyle/>
            <a:p>
              <a:r>
                <a:rPr lang="en-US" sz="2800" dirty="0" smtClean="0">
                  <a:latin typeface="Arial"/>
                  <a:cs typeface="Arial"/>
                </a:rPr>
                <a:t>T= 2K </a:t>
              </a:r>
            </a:p>
          </p:txBody>
        </p:sp>
        <p:cxnSp>
          <p:nvCxnSpPr>
            <p:cNvPr id="83" name="Straight Arrow Connector 82"/>
            <p:cNvCxnSpPr/>
            <p:nvPr/>
          </p:nvCxnSpPr>
          <p:spPr>
            <a:xfrm flipH="1" flipV="1">
              <a:off x="5867401" y="2189922"/>
              <a:ext cx="312737" cy="55327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flipV="1">
              <a:off x="6715539" y="2206487"/>
              <a:ext cx="180561" cy="53671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 flipV="1">
              <a:off x="7261317" y="2206487"/>
              <a:ext cx="815882" cy="53671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/>
            <p:cNvSpPr txBox="1"/>
            <p:nvPr/>
          </p:nvSpPr>
          <p:spPr>
            <a:xfrm>
              <a:off x="5493898" y="2794552"/>
              <a:ext cx="2254437" cy="616226"/>
            </a:xfrm>
            <a:prstGeom prst="rect">
              <a:avLst/>
            </a:prstGeom>
            <a:noFill/>
          </p:spPr>
          <p:txBody>
            <a:bodyPr wrap="none" rtlCol="0">
              <a:normAutofit fontScale="77500" lnSpcReduction="20000"/>
            </a:bodyPr>
            <a:lstStyle/>
            <a:p>
              <a:r>
                <a:rPr lang="en-US" sz="2600" dirty="0" smtClean="0">
                  <a:latin typeface="Arial"/>
                  <a:cs typeface="Arial"/>
                </a:rPr>
                <a:t>Niobium hydrides </a:t>
              </a:r>
            </a:p>
            <a:p>
              <a:r>
                <a:rPr lang="en-US" sz="2600" dirty="0" smtClean="0">
                  <a:latin typeface="Arial"/>
                  <a:cs typeface="Arial"/>
                </a:rPr>
                <a:t>(non-superconducting)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6323727" y="1360005"/>
              <a:ext cx="1470991" cy="457200"/>
            </a:xfrm>
            <a:prstGeom prst="rect">
              <a:avLst/>
            </a:prstGeom>
            <a:noFill/>
          </p:spPr>
          <p:txBody>
            <a:bodyPr wrap="none" rtlCol="0">
              <a:normAutofit fontScale="92500" lnSpcReduction="10000"/>
            </a:bodyPr>
            <a:lstStyle/>
            <a:p>
              <a:r>
                <a:rPr lang="en-US" sz="2800" dirty="0">
                  <a:latin typeface="Arial"/>
                  <a:cs typeface="Arial"/>
                </a:rPr>
                <a:t>O</a:t>
              </a:r>
              <a:r>
                <a:rPr lang="en-US" sz="2800" dirty="0" smtClean="0">
                  <a:latin typeface="Arial"/>
                  <a:cs typeface="Arial"/>
                </a:rPr>
                <a:t>xide</a:t>
              </a: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B98B57-EA8A-AF45-88B1-05BA986C72A3}" type="datetime1">
              <a:rPr lang="en-US" smtClean="0"/>
              <a:t>9/12/15</a:t>
            </a:fld>
            <a:endParaRPr lang="en-US"/>
          </a:p>
        </p:txBody>
      </p:sp>
      <p:sp>
        <p:nvSpPr>
          <p:cNvPr id="41" name="Footer Placeholder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885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Proximity effect model of the “high field Q slope”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276C-BC86-9540-AC1C-FED2816843B5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Alexander Romanenko | </a:t>
            </a:r>
            <a:r>
              <a:rPr lang="en-US" dirty="0" err="1" smtClean="0"/>
              <a:t>UChicago</a:t>
            </a:r>
            <a:r>
              <a:rPr lang="en-US" dirty="0" smtClean="0"/>
              <a:t> HEP Seminar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D512-C763-2848-AE8D-02F058D46064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7" name="Content Placeholder 3" descr="Figure3-eps-converted-to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677" r="-19677"/>
          <a:stretch>
            <a:fillRect/>
          </a:stretch>
        </p:blipFill>
        <p:spPr>
          <a:xfrm>
            <a:off x="4495800" y="3200400"/>
            <a:ext cx="5181600" cy="2849680"/>
          </a:xfrm>
        </p:spPr>
      </p:pic>
      <p:pic>
        <p:nvPicPr>
          <p:cNvPr id="8" name="Picture 7" descr="Figure2-eps-converted-t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124200"/>
            <a:ext cx="3889443" cy="2980844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4876800" y="862600"/>
            <a:ext cx="0" cy="2438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724400" y="3148600"/>
            <a:ext cx="3276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495800" y="862600"/>
            <a:ext cx="304800" cy="304800"/>
          </a:xfrm>
          <a:prstGeom prst="rect">
            <a:avLst/>
          </a:prstGeom>
          <a:noFill/>
        </p:spPr>
        <p:txBody>
          <a:bodyPr wrap="none" rtlCol="0">
            <a:normAutofit fontScale="85000" lnSpcReduction="20000"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0" y="862600"/>
            <a:ext cx="3657600" cy="533400"/>
          </a:xfrm>
          <a:prstGeom prst="rect">
            <a:avLst/>
          </a:prstGeom>
          <a:noFill/>
        </p:spPr>
        <p:txBody>
          <a:bodyPr wrap="square" rtlCol="0">
            <a:normAutofit fontScale="62500" lnSpcReduction="20000"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Cumulative distribution function of proximity-controlled breakdown fields of hydrides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5029200" y="2920000"/>
            <a:ext cx="16764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705600" y="1624600"/>
            <a:ext cx="228600" cy="129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934200" y="1472200"/>
            <a:ext cx="1066800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858000" y="2310400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20000" y="1700800"/>
            <a:ext cx="1295400" cy="1295400"/>
          </a:xfrm>
          <a:prstGeom prst="rect">
            <a:avLst/>
          </a:prstGeom>
          <a:noFill/>
        </p:spPr>
        <p:txBody>
          <a:bodyPr wrap="square" rtlCol="0">
            <a:normAutofit fontScale="70000" lnSpcReduction="20000"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Shape is determined by the distribution of hydride critical fields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sz="2000" baseline="-25000" dirty="0" err="1" smtClean="0">
                <a:latin typeface="Arial" pitchFamily="34" charset="0"/>
                <a:cs typeface="Arial" pitchFamily="34" charset="0"/>
              </a:rPr>
              <a:t>b</a:t>
            </a:r>
            <a:endParaRPr lang="en-US" sz="2000" baseline="-25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53000" y="1167400"/>
            <a:ext cx="2590800" cy="4572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</a:t>
            </a:r>
            <a:r>
              <a:rPr lang="en-US" sz="2000" baseline="-25000" dirty="0" err="1" smtClean="0">
                <a:latin typeface="Arial" pitchFamily="34" charset="0"/>
                <a:cs typeface="Arial" pitchFamily="34" charset="0"/>
              </a:rPr>
              <a:t>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~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R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+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</a:t>
            </a:r>
            <a:r>
              <a:rPr lang="en-US" sz="2000" baseline="-25000" dirty="0" err="1" smtClean="0">
                <a:latin typeface="Arial" pitchFamily="34" charset="0"/>
                <a:cs typeface="Arial" pitchFamily="34" charset="0"/>
              </a:rPr>
              <a:t>n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* F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(H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2000" baseline="-25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346756" y="1396000"/>
            <a:ext cx="4149044" cy="1295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B31B1B"/>
                </a:solidFill>
                <a:latin typeface="Arial"/>
                <a:ea typeface="+mn-ea"/>
                <a:cs typeface="Arial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FF"/>
                </a:solidFill>
                <a:latin typeface="Arial"/>
                <a:ea typeface="ＭＳ Ｐゴシック" charset="-128"/>
                <a:cs typeface="Arial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6600"/>
                </a:solidFill>
                <a:latin typeface="Arial"/>
                <a:ea typeface="ＭＳ Ｐゴシック" charset="-128"/>
                <a:cs typeface="Arial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60066"/>
                </a:solidFill>
                <a:latin typeface="Arial"/>
                <a:ea typeface="ＭＳ Ｐゴシック" charset="-128"/>
                <a:cs typeface="Arial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60066"/>
                </a:solidFill>
                <a:latin typeface="+mn-lt"/>
                <a:ea typeface="ＭＳ Ｐゴシック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60066"/>
                </a:solidFill>
                <a:latin typeface="+mn-lt"/>
                <a:ea typeface="ＭＳ Ｐゴシック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60066"/>
                </a:solidFill>
                <a:latin typeface="+mn-lt"/>
                <a:ea typeface="ＭＳ Ｐゴシック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60066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000" dirty="0" smtClean="0"/>
              <a:t>Normal conducting hydrides of size </a:t>
            </a:r>
            <a:r>
              <a:rPr lang="en-US" sz="2000" i="1" dirty="0" smtClean="0"/>
              <a:t>d</a:t>
            </a:r>
            <a:r>
              <a:rPr lang="en-US" sz="2000" dirty="0"/>
              <a:t> </a:t>
            </a:r>
            <a:r>
              <a:rPr lang="en-US" sz="2000" dirty="0" smtClean="0"/>
              <a:t>become superconducting by proximity effect up to the field </a:t>
            </a:r>
            <a:r>
              <a:rPr lang="en-US" sz="2000" i="1" dirty="0" err="1" smtClean="0"/>
              <a:t>H</a:t>
            </a:r>
            <a:r>
              <a:rPr lang="en-US" sz="2000" i="1" baseline="-25000" dirty="0" err="1" smtClean="0"/>
              <a:t>b</a:t>
            </a:r>
            <a:r>
              <a:rPr lang="en-US" sz="2000" i="1" dirty="0"/>
              <a:t> </a:t>
            </a:r>
            <a:r>
              <a:rPr lang="en-US" sz="2000" i="1" dirty="0" smtClean="0"/>
              <a:t>~ 1/d</a:t>
            </a:r>
            <a:endParaRPr lang="en-US" sz="20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7162800" y="4800600"/>
            <a:ext cx="914400" cy="9144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500" dirty="0" smtClean="0">
                <a:latin typeface="Arial"/>
                <a:cs typeface="Arial"/>
              </a:rPr>
              <a:t>Q disease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62200" y="4800600"/>
            <a:ext cx="762000" cy="304800"/>
          </a:xfrm>
          <a:prstGeom prst="rect">
            <a:avLst/>
          </a:prstGeom>
          <a:noFill/>
        </p:spPr>
        <p:txBody>
          <a:bodyPr wrap="none" rtlCol="0">
            <a:normAutofit fontScale="55000" lnSpcReduction="20000"/>
          </a:bodyPr>
          <a:lstStyle/>
          <a:p>
            <a:r>
              <a:rPr lang="en-US" sz="2800" dirty="0" smtClean="0">
                <a:latin typeface="Arial"/>
                <a:cs typeface="Arial"/>
              </a:rPr>
              <a:t>High field Q slope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152400" y="4038600"/>
            <a:ext cx="1676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B31B1B"/>
                </a:solidFill>
                <a:latin typeface="Arial"/>
                <a:ea typeface="+mn-ea"/>
                <a:cs typeface="Arial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FF"/>
                </a:solidFill>
                <a:latin typeface="Arial"/>
                <a:ea typeface="ＭＳ Ｐゴシック" charset="-128"/>
                <a:cs typeface="Arial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6600"/>
                </a:solidFill>
                <a:latin typeface="Arial"/>
                <a:ea typeface="ＭＳ Ｐゴシック" charset="-128"/>
                <a:cs typeface="Arial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60066"/>
                </a:solidFill>
                <a:latin typeface="Arial"/>
                <a:ea typeface="ＭＳ Ｐゴシック" charset="-128"/>
                <a:cs typeface="Arial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60066"/>
                </a:solidFill>
                <a:latin typeface="+mn-lt"/>
                <a:ea typeface="ＭＳ Ｐゴシック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60066"/>
                </a:solidFill>
                <a:latin typeface="+mn-lt"/>
                <a:ea typeface="ＭＳ Ｐゴシック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60066"/>
                </a:solidFill>
                <a:latin typeface="+mn-lt"/>
                <a:ea typeface="ＭＳ Ｐゴシック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60066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000" dirty="0" smtClean="0"/>
              <a:t>Excellent fits</a:t>
            </a:r>
            <a:endParaRPr lang="en-US" sz="2000" i="1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371600" y="4648200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848600" y="3224800"/>
            <a:ext cx="304800" cy="304800"/>
          </a:xfrm>
          <a:prstGeom prst="rect">
            <a:avLst/>
          </a:prstGeom>
          <a:noFill/>
        </p:spPr>
        <p:txBody>
          <a:bodyPr wrap="none" rtlCol="0">
            <a:normAutofit fontScale="85000" lnSpcReduction="20000"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H</a:t>
            </a:r>
            <a:endParaRPr lang="en-US" sz="2000" baseline="-25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9585" y="5936270"/>
            <a:ext cx="6139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0000FF"/>
                </a:solidFill>
              </a:defRPr>
            </a:lvl1pPr>
          </a:lstStyle>
          <a:p>
            <a:r>
              <a:rPr lang="en-US" sz="1200" dirty="0"/>
              <a:t>A. Romanenko, F. </a:t>
            </a:r>
            <a:r>
              <a:rPr lang="en-US" sz="1200" dirty="0" err="1"/>
              <a:t>Barkov</a:t>
            </a:r>
            <a:r>
              <a:rPr lang="en-US" sz="1200" dirty="0"/>
              <a:t>, L. D. Cooley, A. </a:t>
            </a:r>
            <a:r>
              <a:rPr lang="en-US" sz="1200" dirty="0" err="1"/>
              <a:t>Grassellino</a:t>
            </a:r>
            <a:r>
              <a:rPr lang="en-US" sz="1200" dirty="0"/>
              <a:t>, </a:t>
            </a:r>
            <a:r>
              <a:rPr lang="en-US" sz="1200" dirty="0" err="1"/>
              <a:t>Supercond</a:t>
            </a:r>
            <a:r>
              <a:rPr lang="en-US" sz="1200" dirty="0"/>
              <a:t>. Sci. </a:t>
            </a:r>
            <a:r>
              <a:rPr lang="en-US" sz="1200" dirty="0" smtClean="0"/>
              <a:t>Technol. </a:t>
            </a:r>
            <a:r>
              <a:rPr lang="en-US" sz="1200" b="1" dirty="0"/>
              <a:t>26</a:t>
            </a:r>
            <a:r>
              <a:rPr lang="en-US" sz="1200" dirty="0"/>
              <a:t> (2013) </a:t>
            </a:r>
            <a:r>
              <a:rPr lang="en-US" sz="1200" dirty="0" smtClean="0"/>
              <a:t>035003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57273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Temperature mapping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4A159B-42A4-864D-B3B3-6FFA6F52CCD1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912" y="3279486"/>
            <a:ext cx="5876632" cy="28480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019" y="1152759"/>
            <a:ext cx="3070794" cy="23287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9019" y="4069344"/>
            <a:ext cx="30418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Array of 576 thermometers attached to the outside cavity walls allows mapping wall dissipation  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7892" y="812271"/>
            <a:ext cx="3023374" cy="2519478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flipH="1">
            <a:off x="5570462" y="1991381"/>
            <a:ext cx="490662" cy="16017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061124" y="1616194"/>
            <a:ext cx="750425" cy="16632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668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Investigating cutouts</a:t>
            </a:r>
            <a:endParaRPr lang="en-US" dirty="0"/>
          </a:p>
        </p:txBody>
      </p:sp>
      <p:pic>
        <p:nvPicPr>
          <p:cNvPr id="7" name="Content Placeholder 6" descr="FIG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4" b="8854"/>
          <a:stretch>
            <a:fillRect/>
          </a:stretch>
        </p:blipFill>
        <p:spPr>
          <a:xfrm>
            <a:off x="610615" y="1674991"/>
            <a:ext cx="7297738" cy="4197185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208A5-C476-4846-8980-ECE30AEE04E7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Alexander Romanenko | UChicago HEP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112F3-35FB-F24D-871B-761CF4C274C0}" type="slidenum">
              <a:rPr lang="en-US" smtClean="0"/>
              <a:t>41</a:t>
            </a:fld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3882480" y="3863102"/>
            <a:ext cx="754008" cy="50273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036842" y="857829"/>
            <a:ext cx="4593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Extract samples from cavity walls locations identified by temperature mapping -&gt; direct correlation of RF losses with material structure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61105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 search for </a:t>
            </a:r>
            <a:r>
              <a:rPr lang="en-US" dirty="0" err="1" smtClean="0"/>
              <a:t>nanohydrides</a:t>
            </a:r>
            <a:r>
              <a:rPr lang="en-US" dirty="0" smtClean="0"/>
              <a:t> </a:t>
            </a:r>
            <a:r>
              <a:rPr lang="en-US" smtClean="0"/>
              <a:t>on cutouts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551CE-C6E2-DC43-BA54-DBC9B1D520B9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Alexander Romanenko | UChicago HEP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D512-C763-2848-AE8D-02F058D46064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990600"/>
            <a:ext cx="8546753" cy="4664182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>
            <a:off x="5943600" y="4724400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" y="3810000"/>
            <a:ext cx="3352800" cy="1600200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r>
              <a:rPr lang="en-US" sz="2800" dirty="0" smtClean="0">
                <a:latin typeface="Arial"/>
                <a:cs typeface="Arial"/>
              </a:rPr>
              <a:t>Look at this area with </a:t>
            </a:r>
            <a:r>
              <a:rPr lang="en-US" sz="2800" dirty="0" err="1" smtClean="0">
                <a:latin typeface="Arial"/>
                <a:cs typeface="Arial"/>
              </a:rPr>
              <a:t>subnanometer</a:t>
            </a:r>
            <a:r>
              <a:rPr lang="en-US" sz="2800" dirty="0" smtClean="0">
                <a:latin typeface="Arial"/>
                <a:cs typeface="Arial"/>
              </a:rPr>
              <a:t> resolution in TEM at room 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AND T&lt;100K </a:t>
            </a:r>
            <a:r>
              <a:rPr lang="en-US" sz="2800" dirty="0" smtClean="0">
                <a:latin typeface="Arial"/>
                <a:cs typeface="Arial"/>
              </a:rPr>
              <a:t>temperatures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3581400"/>
            <a:ext cx="1963479" cy="1981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105400" y="5105400"/>
            <a:ext cx="685800" cy="6858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"/>
                <a:cs typeface="Arial"/>
              </a:rPr>
              <a:t>TEM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200400" y="4343400"/>
            <a:ext cx="18288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3850" y="5735815"/>
            <a:ext cx="5062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Y. </a:t>
            </a:r>
            <a:r>
              <a:rPr lang="en-US" sz="1800" dirty="0" err="1" smtClean="0">
                <a:solidFill>
                  <a:srgbClr val="0000FF"/>
                </a:solidFill>
              </a:rPr>
              <a:t>Trenikhina</a:t>
            </a:r>
            <a:r>
              <a:rPr lang="en-US" sz="1800" dirty="0" smtClean="0">
                <a:solidFill>
                  <a:srgbClr val="0000FF"/>
                </a:solidFill>
              </a:rPr>
              <a:t> et al, J. Appl. Phys. </a:t>
            </a:r>
            <a:r>
              <a:rPr lang="en-US" sz="1800" b="1" dirty="0" smtClean="0">
                <a:solidFill>
                  <a:srgbClr val="0000FF"/>
                </a:solidFill>
              </a:rPr>
              <a:t>117</a:t>
            </a:r>
            <a:r>
              <a:rPr lang="en-US" sz="1800" dirty="0" smtClean="0">
                <a:solidFill>
                  <a:srgbClr val="0000FF"/>
                </a:solidFill>
              </a:rPr>
              <a:t>, 154507 (2015)</a:t>
            </a:r>
            <a:endParaRPr lang="en-US" sz="18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990600"/>
            <a:ext cx="3272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85795" y="1558470"/>
            <a:ext cx="981611" cy="836959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r>
              <a:rPr lang="en-US" sz="1600" dirty="0" smtClean="0"/>
              <a:t>Identify samples based on T-map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73016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dropped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18297" y="1213931"/>
            <a:ext cx="2293494" cy="20448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dropped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73961" y="1196072"/>
            <a:ext cx="2509242" cy="20359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dropped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6484" y="1213931"/>
            <a:ext cx="2911078" cy="2000250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Shape 151"/>
          <p:cNvSpPr/>
          <p:nvPr/>
        </p:nvSpPr>
        <p:spPr>
          <a:xfrm>
            <a:off x="250031" y="1166696"/>
            <a:ext cx="1419820" cy="353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>
            <a:lvl1pPr marL="229026" algn="ctr" defTabSz="584200">
              <a:buClrTx/>
              <a:defRPr sz="2600" b="0"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/>
            </a:pPr>
            <a:r>
              <a:rPr sz="1828"/>
              <a:t>Bulk of Nb</a:t>
            </a:r>
          </a:p>
        </p:txBody>
      </p:sp>
      <p:sp>
        <p:nvSpPr>
          <p:cNvPr id="152" name="Shape 152"/>
          <p:cNvSpPr/>
          <p:nvPr/>
        </p:nvSpPr>
        <p:spPr>
          <a:xfrm>
            <a:off x="3268266" y="1153302"/>
            <a:ext cx="2607469" cy="353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>
            <a:lvl1pPr marL="229026" algn="ctr" defTabSz="584200">
              <a:buClrTx/>
              <a:defRPr sz="2600" b="0"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/>
            </a:pPr>
            <a:r>
              <a:rPr sz="1828"/>
              <a:t>Lift out from the bulk</a:t>
            </a:r>
          </a:p>
        </p:txBody>
      </p:sp>
      <p:sp>
        <p:nvSpPr>
          <p:cNvPr id="153" name="Shape 153"/>
          <p:cNvSpPr/>
          <p:nvPr/>
        </p:nvSpPr>
        <p:spPr>
          <a:xfrm>
            <a:off x="5625703" y="1153302"/>
            <a:ext cx="2803922" cy="353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>
            <a:lvl1pPr marL="229026" algn="ctr" defTabSz="584200">
              <a:buClrTx/>
              <a:defRPr sz="2600" b="0"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/>
            </a:pPr>
            <a:r>
              <a:rPr sz="1828"/>
              <a:t>Sample on a Cu grid</a:t>
            </a:r>
          </a:p>
        </p:txBody>
      </p:sp>
      <p:pic>
        <p:nvPicPr>
          <p:cNvPr id="154" name="s1_110_cold_spot6_pt-edep.jp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2067" y="3576784"/>
            <a:ext cx="2782957" cy="25628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s1_110_cold_spot6_bulkout7.jp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116461" y="3580299"/>
            <a:ext cx="2777133" cy="2557458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Shape 156"/>
          <p:cNvSpPr/>
          <p:nvPr/>
        </p:nvSpPr>
        <p:spPr>
          <a:xfrm>
            <a:off x="250031" y="71244"/>
            <a:ext cx="8633493" cy="792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6789" tIns="26789" rIns="26789" bIns="26789">
            <a:spAutoFit/>
          </a:bodyPr>
          <a:lstStyle>
            <a:lvl1pPr>
              <a:defRPr sz="3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400" b="1" dirty="0"/>
              <a:t>TEM sample preparation with </a:t>
            </a:r>
            <a:r>
              <a:rPr lang="en-US" sz="2400" b="1" dirty="0" smtClean="0"/>
              <a:t>focused ion beam </a:t>
            </a:r>
            <a:r>
              <a:rPr sz="2400" b="1" dirty="0" smtClean="0"/>
              <a:t>IB</a:t>
            </a:r>
            <a:r>
              <a:rPr lang="en-US" sz="2400" b="1" dirty="0" smtClean="0"/>
              <a:t> – powerful method to fully analyze cross-section</a:t>
            </a:r>
            <a:endParaRPr sz="2400" b="1" dirty="0"/>
          </a:p>
        </p:txBody>
      </p:sp>
      <p:pic>
        <p:nvPicPr>
          <p:cNvPr id="157" name="s1_110_cold_spot15_after30_0.28_0.2_1.1.jp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965031" y="3552164"/>
            <a:ext cx="2884289" cy="2656138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Shape 158"/>
          <p:cNvSpPr/>
          <p:nvPr/>
        </p:nvSpPr>
        <p:spPr>
          <a:xfrm>
            <a:off x="6293499" y="5361651"/>
            <a:ext cx="2078205" cy="25573"/>
          </a:xfrm>
          <a:prstGeom prst="line">
            <a:avLst/>
          </a:prstGeom>
          <a:ln w="38100">
            <a:solidFill>
              <a:srgbClr val="FFFC41"/>
            </a:solidFill>
            <a:miter lim="400000"/>
            <a:headEnd type="stealth"/>
            <a:tailEnd type="stealth"/>
          </a:ln>
        </p:spPr>
        <p:txBody>
          <a:bodyPr lIns="0" tIns="0" rIns="0" bIns="0"/>
          <a:lstStyle/>
          <a:p>
            <a:pPr defTabSz="321457">
              <a:defRPr sz="1200" b="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159" name="Shape 159"/>
          <p:cNvSpPr/>
          <p:nvPr/>
        </p:nvSpPr>
        <p:spPr>
          <a:xfrm>
            <a:off x="6936541" y="5285189"/>
            <a:ext cx="806311" cy="331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 b="0">
                <a:solidFill>
                  <a:srgbClr val="FFFC41"/>
                </a:solidFill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87" dirty="0">
                <a:solidFill>
                  <a:srgbClr val="FFFF00"/>
                </a:solidFill>
              </a:rPr>
              <a:t>~10 </a:t>
            </a:r>
            <a:r>
              <a:rPr sz="1687" dirty="0" err="1">
                <a:solidFill>
                  <a:srgbClr val="FFFF00"/>
                </a:solidFill>
              </a:rPr>
              <a:t>μm</a:t>
            </a:r>
            <a:endParaRPr sz="1687" dirty="0">
              <a:solidFill>
                <a:srgbClr val="FFFF00"/>
              </a:solidFill>
            </a:endParaRPr>
          </a:p>
        </p:txBody>
      </p:sp>
      <p:sp>
        <p:nvSpPr>
          <p:cNvPr id="160" name="Shape 160"/>
          <p:cNvSpPr/>
          <p:nvPr/>
        </p:nvSpPr>
        <p:spPr>
          <a:xfrm flipH="1" flipV="1">
            <a:off x="6189479" y="4132491"/>
            <a:ext cx="11586" cy="1181616"/>
          </a:xfrm>
          <a:prstGeom prst="line">
            <a:avLst/>
          </a:prstGeom>
          <a:ln w="38100">
            <a:solidFill>
              <a:srgbClr val="FFFC41"/>
            </a:solidFill>
            <a:miter lim="400000"/>
            <a:headEnd type="stealth"/>
            <a:tailEnd type="stealth"/>
          </a:ln>
        </p:spPr>
        <p:txBody>
          <a:bodyPr lIns="0" tIns="0" rIns="0" bIns="0"/>
          <a:lstStyle/>
          <a:p>
            <a:pPr defTabSz="321457">
              <a:defRPr sz="1200" b="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161" name="Shape 161"/>
          <p:cNvSpPr/>
          <p:nvPr/>
        </p:nvSpPr>
        <p:spPr>
          <a:xfrm rot="16204199">
            <a:off x="5669992" y="4552955"/>
            <a:ext cx="698910" cy="331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 b="0">
                <a:solidFill>
                  <a:srgbClr val="FFFC41"/>
                </a:solidFill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87" dirty="0"/>
              <a:t>~</a:t>
            </a:r>
            <a:r>
              <a:rPr sz="1687" dirty="0">
                <a:solidFill>
                  <a:srgbClr val="FFFF00"/>
                </a:solidFill>
              </a:rPr>
              <a:t>3 </a:t>
            </a:r>
            <a:r>
              <a:rPr sz="1687" dirty="0" err="1">
                <a:solidFill>
                  <a:srgbClr val="FFFF00"/>
                </a:solidFill>
              </a:rPr>
              <a:t>μm</a:t>
            </a:r>
            <a:endParaRPr sz="1687" dirty="0">
              <a:solidFill>
                <a:srgbClr val="FFFF00"/>
              </a:solidFill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6331148" y="4444241"/>
            <a:ext cx="2062758" cy="410766"/>
          </a:xfrm>
          <a:prstGeom prst="rect">
            <a:avLst/>
          </a:prstGeom>
          <a:ln w="25400">
            <a:solidFill>
              <a:srgbClr val="FFFC41"/>
            </a:solidFill>
            <a:miter lim="400000"/>
          </a:ln>
        </p:spPr>
        <p:txBody>
          <a:bodyPr lIns="0" tIns="0" rIns="0" bIns="0" anchor="ctr"/>
          <a:lstStyle/>
          <a:p>
            <a:pPr algn="ctr" defTabSz="410751">
              <a:defRPr sz="4000"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Gill Sans"/>
                <a:ea typeface="Gill Sans"/>
                <a:cs typeface="Gill Sans"/>
                <a:sym typeface="Gill Sans"/>
              </a:defRPr>
            </a:pPr>
            <a:endParaRPr sz="2812"/>
          </a:p>
        </p:txBody>
      </p:sp>
      <p:sp>
        <p:nvSpPr>
          <p:cNvPr id="163" name="Shape 163"/>
          <p:cNvSpPr/>
          <p:nvPr/>
        </p:nvSpPr>
        <p:spPr>
          <a:xfrm>
            <a:off x="6438954" y="3906825"/>
            <a:ext cx="1811394" cy="331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 b="0">
                <a:solidFill>
                  <a:srgbClr val="FFFC41"/>
                </a:solidFill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87" dirty="0">
                <a:solidFill>
                  <a:srgbClr val="FFFF00"/>
                </a:solidFill>
              </a:rPr>
              <a:t>Pt protective layer</a:t>
            </a:r>
          </a:p>
        </p:txBody>
      </p:sp>
      <p:sp>
        <p:nvSpPr>
          <p:cNvPr id="164" name="Shape 164"/>
          <p:cNvSpPr/>
          <p:nvPr/>
        </p:nvSpPr>
        <p:spPr>
          <a:xfrm rot="5485803">
            <a:off x="8320088" y="5285189"/>
            <a:ext cx="775854" cy="331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 b="0">
                <a:solidFill>
                  <a:srgbClr val="FFFC41"/>
                </a:solidFill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87"/>
              <a:t>Cu grid</a:t>
            </a:r>
          </a:p>
        </p:txBody>
      </p:sp>
      <p:sp>
        <p:nvSpPr>
          <p:cNvPr id="165" name="Shape 165"/>
          <p:cNvSpPr/>
          <p:nvPr/>
        </p:nvSpPr>
        <p:spPr>
          <a:xfrm>
            <a:off x="1778578" y="3220524"/>
            <a:ext cx="5295305" cy="353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600" b="0"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/>
            </a:pPr>
            <a:r>
              <a:rPr sz="1828"/>
              <a:t>SEM images during the FIB sample preparation</a:t>
            </a:r>
          </a:p>
        </p:txBody>
      </p:sp>
    </p:spTree>
    <p:extLst>
      <p:ext uri="{BB962C8B-B14F-4D97-AF65-F5344CB8AC3E}">
        <p14:creationId xmlns:p14="http://schemas.microsoft.com/office/powerpoint/2010/main" val="155123869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/>
          <p:nvPr/>
        </p:nvSpPr>
        <p:spPr>
          <a:xfrm>
            <a:off x="3286125" y="250032"/>
            <a:ext cx="2857500" cy="443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>
            <a:lvl1pPr defTabSz="1295400">
              <a:spcBef>
                <a:spcPts val="1000"/>
              </a:spcBef>
              <a:buClrTx/>
              <a:defRPr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531" b="1" dirty="0"/>
              <a:t>HRTEM imaging</a:t>
            </a:r>
          </a:p>
        </p:txBody>
      </p:sp>
      <p:pic>
        <p:nvPicPr>
          <p:cNvPr id="380" name="cold_s16_tilt1_image1.70.5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008" y="1240967"/>
            <a:ext cx="4152305" cy="4152305"/>
          </a:xfrm>
          <a:prstGeom prst="rect">
            <a:avLst/>
          </a:prstGeom>
          <a:ln w="12700">
            <a:miter lim="400000"/>
          </a:ln>
        </p:spPr>
      </p:pic>
      <p:sp>
        <p:nvSpPr>
          <p:cNvPr id="381" name="Shape 381"/>
          <p:cNvSpPr/>
          <p:nvPr/>
        </p:nvSpPr>
        <p:spPr>
          <a:xfrm>
            <a:off x="1253195" y="851275"/>
            <a:ext cx="2741415" cy="440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400" b="0"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/>
            </a:pPr>
            <a:r>
              <a:rPr sz="2391"/>
              <a:t>Cold (baked) </a:t>
            </a:r>
          </a:p>
        </p:txBody>
      </p:sp>
      <p:pic>
        <p:nvPicPr>
          <p:cNvPr id="382" name="hot_spot2_s10_tilt2_image_3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44907" y="1245432"/>
            <a:ext cx="4152305" cy="4152305"/>
          </a:xfrm>
          <a:prstGeom prst="rect">
            <a:avLst/>
          </a:prstGeom>
          <a:ln w="12700">
            <a:miter lim="400000"/>
          </a:ln>
        </p:spPr>
      </p:pic>
      <p:sp>
        <p:nvSpPr>
          <p:cNvPr id="383" name="Shape 383"/>
          <p:cNvSpPr/>
          <p:nvPr/>
        </p:nvSpPr>
        <p:spPr>
          <a:xfrm>
            <a:off x="5350352" y="855739"/>
            <a:ext cx="2741414" cy="440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400" b="0"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/>
            </a:pPr>
            <a:r>
              <a:rPr sz="2391"/>
              <a:t>Hot (not baked) </a:t>
            </a:r>
          </a:p>
        </p:txBody>
      </p:sp>
      <p:sp>
        <p:nvSpPr>
          <p:cNvPr id="384" name="Shape 384"/>
          <p:cNvSpPr/>
          <p:nvPr/>
        </p:nvSpPr>
        <p:spPr>
          <a:xfrm>
            <a:off x="2358907" y="5422722"/>
            <a:ext cx="4080867" cy="73584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400" b="0"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/>
            </a:pPr>
            <a:r>
              <a:rPr sz="2391"/>
              <a:t>HRTEM: complicated defect structure in both cutouts </a:t>
            </a:r>
          </a:p>
        </p:txBody>
      </p:sp>
      <p:sp>
        <p:nvSpPr>
          <p:cNvPr id="386" name="Shape 386"/>
          <p:cNvSpPr/>
          <p:nvPr/>
        </p:nvSpPr>
        <p:spPr>
          <a:xfrm rot="2700000">
            <a:off x="3477592" y="1624062"/>
            <a:ext cx="998991" cy="324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marL="40639" marR="40639" defTabSz="914400">
              <a:buClrTx/>
              <a:defRPr sz="3000" b="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109" dirty="0"/>
              <a:t>Pt layer</a:t>
            </a:r>
          </a:p>
        </p:txBody>
      </p:sp>
      <p:sp>
        <p:nvSpPr>
          <p:cNvPr id="387" name="Shape 387"/>
          <p:cNvSpPr/>
          <p:nvPr/>
        </p:nvSpPr>
        <p:spPr>
          <a:xfrm rot="2700000">
            <a:off x="7813374" y="1625831"/>
            <a:ext cx="998991" cy="324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marL="40639" marR="40639" defTabSz="914400">
              <a:buClrTx/>
              <a:defRPr sz="3000" b="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109"/>
              <a:t>Pt layer</a:t>
            </a:r>
          </a:p>
        </p:txBody>
      </p:sp>
    </p:spTree>
    <p:extLst>
      <p:ext uri="{BB962C8B-B14F-4D97-AF65-F5344CB8AC3E}">
        <p14:creationId xmlns:p14="http://schemas.microsoft.com/office/powerpoint/2010/main" val="230616769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1223367" y="294200"/>
            <a:ext cx="7438430" cy="46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>
            <a:lvl1pPr>
              <a:defRPr sz="3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672" b="1" dirty="0"/>
              <a:t>Room T phase in Hot and Cold spot</a:t>
            </a:r>
          </a:p>
        </p:txBody>
      </p:sp>
      <p:pic>
        <p:nvPicPr>
          <p:cNvPr id="216" name="hot2_17_15c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00526" y="1471924"/>
            <a:ext cx="1982391" cy="1819773"/>
          </a:xfrm>
          <a:prstGeom prst="rect">
            <a:avLst/>
          </a:prstGeom>
          <a:ln w="25400">
            <a:round/>
          </a:ln>
        </p:spPr>
      </p:pic>
      <p:pic>
        <p:nvPicPr>
          <p:cNvPr id="217" name="hot2_17_13c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69108" y="3402376"/>
            <a:ext cx="1991321" cy="1862974"/>
          </a:xfrm>
          <a:prstGeom prst="rect">
            <a:avLst/>
          </a:prstGeom>
          <a:ln w="25400">
            <a:round/>
          </a:ln>
        </p:spPr>
      </p:pic>
      <p:pic>
        <p:nvPicPr>
          <p:cNvPr id="218" name="hot2_17_8c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77884" y="1482493"/>
            <a:ext cx="1928813" cy="1798844"/>
          </a:xfrm>
          <a:prstGeom prst="rect">
            <a:avLst/>
          </a:prstGeom>
          <a:ln w="25400">
            <a:round/>
          </a:ln>
        </p:spPr>
      </p:pic>
      <p:sp>
        <p:nvSpPr>
          <p:cNvPr id="219" name="Shape 219"/>
          <p:cNvSpPr/>
          <p:nvPr/>
        </p:nvSpPr>
        <p:spPr>
          <a:xfrm>
            <a:off x="2395305" y="1425613"/>
            <a:ext cx="498214" cy="310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2628900">
              <a:buClrTx/>
              <a:defRPr sz="2200" b="0">
                <a:solidFill>
                  <a:srgbClr val="E324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47"/>
              <a:t>[113]</a:t>
            </a:r>
          </a:p>
        </p:txBody>
      </p:sp>
      <p:sp>
        <p:nvSpPr>
          <p:cNvPr id="220" name="Shape 220"/>
          <p:cNvSpPr/>
          <p:nvPr/>
        </p:nvSpPr>
        <p:spPr>
          <a:xfrm>
            <a:off x="4475922" y="1479191"/>
            <a:ext cx="498214" cy="310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2628900">
              <a:buClrTx/>
              <a:defRPr sz="2200" b="0">
                <a:solidFill>
                  <a:srgbClr val="E324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47"/>
              <a:t>[011]</a:t>
            </a:r>
          </a:p>
        </p:txBody>
      </p:sp>
      <p:sp>
        <p:nvSpPr>
          <p:cNvPr id="221" name="Shape 221"/>
          <p:cNvSpPr/>
          <p:nvPr/>
        </p:nvSpPr>
        <p:spPr>
          <a:xfrm>
            <a:off x="4468294" y="3372284"/>
            <a:ext cx="549189" cy="310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2628900">
              <a:buClrTx/>
              <a:defRPr sz="2200" b="0">
                <a:solidFill>
                  <a:srgbClr val="E324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47"/>
              <a:t>[-111]</a:t>
            </a:r>
          </a:p>
        </p:txBody>
      </p:sp>
      <p:pic>
        <p:nvPicPr>
          <p:cNvPr id="222" name="h216_8c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434161" y="3380557"/>
            <a:ext cx="1924089" cy="1875235"/>
          </a:xfrm>
          <a:prstGeom prst="rect">
            <a:avLst/>
          </a:prstGeom>
          <a:ln w="25400">
            <a:round/>
          </a:ln>
        </p:spPr>
      </p:pic>
      <p:sp>
        <p:nvSpPr>
          <p:cNvPr id="223" name="Shape 223"/>
          <p:cNvSpPr/>
          <p:nvPr/>
        </p:nvSpPr>
        <p:spPr>
          <a:xfrm>
            <a:off x="2214409" y="777048"/>
            <a:ext cx="4402336" cy="74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>
            <a:lvl1pPr algn="ctr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200" b="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uFillTx/>
              </a:defRPr>
            </a:pPr>
            <a:r>
              <a:rPr sz="2250">
                <a:uFill>
                  <a:solidFill/>
                </a:uFill>
              </a:rPr>
              <a:t>Hot (not baked) and Cold (baked) spot at room T</a:t>
            </a:r>
          </a:p>
        </p:txBody>
      </p:sp>
      <p:sp>
        <p:nvSpPr>
          <p:cNvPr id="224" name="Shape 224"/>
          <p:cNvSpPr/>
          <p:nvPr/>
        </p:nvSpPr>
        <p:spPr>
          <a:xfrm>
            <a:off x="2108459" y="5295470"/>
            <a:ext cx="4813417" cy="74659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/>
          <a:p>
            <a:pPr lvl="0" algn="ctr">
              <a:defRPr sz="1800" b="0">
                <a:uFillTx/>
              </a:defRPr>
            </a:pPr>
            <a:r>
              <a:rPr sz="2250"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rPr>
              <a:t>SAD, NED, SEND: only Nb at room T</a:t>
            </a:r>
          </a:p>
          <a:p>
            <a:pPr lvl="0" algn="ctr">
              <a:defRPr sz="1800" b="0">
                <a:uFillTx/>
              </a:defRPr>
            </a:pPr>
            <a:r>
              <a:rPr sz="2250"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rPr>
              <a:t>H in solid solution (α-phase)</a:t>
            </a:r>
          </a:p>
        </p:txBody>
      </p:sp>
      <p:sp>
        <p:nvSpPr>
          <p:cNvPr id="225" name="Shape 225"/>
          <p:cNvSpPr/>
          <p:nvPr/>
        </p:nvSpPr>
        <p:spPr>
          <a:xfrm>
            <a:off x="2493766" y="3372284"/>
            <a:ext cx="512962" cy="310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2628900">
              <a:buClrTx/>
              <a:defRPr sz="2200" b="0">
                <a:solidFill>
                  <a:srgbClr val="E324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47"/>
              <a:t>[100]</a:t>
            </a:r>
          </a:p>
        </p:txBody>
      </p:sp>
      <p:sp>
        <p:nvSpPr>
          <p:cNvPr id="226" name="Shape 226"/>
          <p:cNvSpPr/>
          <p:nvPr/>
        </p:nvSpPr>
        <p:spPr>
          <a:xfrm>
            <a:off x="6509588" y="3036259"/>
            <a:ext cx="1714500" cy="74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/>
          <a:p>
            <a:pPr algn="ctr" defTabSz="321457">
              <a:tabLst>
                <a:tab pos="250022" algn="l"/>
                <a:tab pos="500045" algn="l"/>
                <a:tab pos="750067" algn="l"/>
                <a:tab pos="1000089" algn="l"/>
                <a:tab pos="1250112" algn="l"/>
                <a:tab pos="1500134" algn="l"/>
                <a:tab pos="1750157" algn="l"/>
                <a:tab pos="2000179" algn="l"/>
                <a:tab pos="2250201" algn="l"/>
                <a:tab pos="2500224" algn="l"/>
                <a:tab pos="2750246" algn="l"/>
                <a:tab pos="3000268" algn="l"/>
              </a:tabLst>
              <a:defRPr sz="1800" b="0">
                <a:uFillTx/>
              </a:defRPr>
            </a:pPr>
            <a:r>
              <a:rPr sz="2250"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rPr>
              <a:t>Nb a=3.33Å </a:t>
            </a:r>
          </a:p>
          <a:p>
            <a:pPr algn="ctr" defTabSz="321457">
              <a:tabLst>
                <a:tab pos="250022" algn="l"/>
                <a:tab pos="500045" algn="l"/>
                <a:tab pos="750067" algn="l"/>
                <a:tab pos="1000089" algn="l"/>
                <a:tab pos="1250112" algn="l"/>
                <a:tab pos="1500134" algn="l"/>
                <a:tab pos="1750157" algn="l"/>
                <a:tab pos="2000179" algn="l"/>
                <a:tab pos="2250201" algn="l"/>
                <a:tab pos="2500224" algn="l"/>
                <a:tab pos="2750246" algn="l"/>
                <a:tab pos="3000268" algn="l"/>
              </a:tabLst>
              <a:defRPr sz="1800" b="0">
                <a:uFillTx/>
              </a:defRPr>
            </a:pPr>
            <a:r>
              <a:rPr sz="2250"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rPr>
              <a:t>@room T</a:t>
            </a:r>
          </a:p>
        </p:txBody>
      </p:sp>
    </p:spTree>
    <p:extLst>
      <p:ext uri="{BB962C8B-B14F-4D97-AF65-F5344CB8AC3E}">
        <p14:creationId xmlns:p14="http://schemas.microsoft.com/office/powerpoint/2010/main" val="20250534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dropped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1820" y="1431175"/>
            <a:ext cx="2241352" cy="4676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dropped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30711" y="4366798"/>
            <a:ext cx="1331478" cy="13662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dropped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39641" y="2960688"/>
            <a:ext cx="1321594" cy="13752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droppedImage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839641" y="1523008"/>
            <a:ext cx="1323132" cy="1410891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Shape 232"/>
          <p:cNvSpPr/>
          <p:nvPr/>
        </p:nvSpPr>
        <p:spPr>
          <a:xfrm>
            <a:off x="1770358" y="1585515"/>
            <a:ext cx="182341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β</a:t>
            </a:r>
          </a:p>
        </p:txBody>
      </p:sp>
      <p:sp>
        <p:nvSpPr>
          <p:cNvPr id="233" name="Shape 233"/>
          <p:cNvSpPr/>
          <p:nvPr/>
        </p:nvSpPr>
        <p:spPr>
          <a:xfrm>
            <a:off x="1259156" y="1581051"/>
            <a:ext cx="16150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</a:t>
            </a:r>
          </a:p>
        </p:txBody>
      </p:sp>
      <p:sp>
        <p:nvSpPr>
          <p:cNvPr id="234" name="Shape 234"/>
          <p:cNvSpPr/>
          <p:nvPr/>
        </p:nvSpPr>
        <p:spPr>
          <a:xfrm>
            <a:off x="1156421" y="2134691"/>
            <a:ext cx="406762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ε+β</a:t>
            </a:r>
          </a:p>
        </p:txBody>
      </p:sp>
      <p:sp>
        <p:nvSpPr>
          <p:cNvPr id="235" name="Shape 235"/>
          <p:cNvSpPr/>
          <p:nvPr/>
        </p:nvSpPr>
        <p:spPr>
          <a:xfrm>
            <a:off x="2330648" y="1585515"/>
            <a:ext cx="182341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β</a:t>
            </a:r>
          </a:p>
        </p:txBody>
      </p:sp>
      <p:sp>
        <p:nvSpPr>
          <p:cNvPr id="236" name="Shape 236"/>
          <p:cNvSpPr/>
          <p:nvPr/>
        </p:nvSpPr>
        <p:spPr>
          <a:xfrm>
            <a:off x="723305" y="1585515"/>
            <a:ext cx="16150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</a:t>
            </a:r>
          </a:p>
        </p:txBody>
      </p:sp>
      <p:sp>
        <p:nvSpPr>
          <p:cNvPr id="237" name="Shape 237"/>
          <p:cNvSpPr/>
          <p:nvPr/>
        </p:nvSpPr>
        <p:spPr>
          <a:xfrm>
            <a:off x="723305" y="2112367"/>
            <a:ext cx="16150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</a:t>
            </a:r>
          </a:p>
        </p:txBody>
      </p:sp>
      <p:sp>
        <p:nvSpPr>
          <p:cNvPr id="238" name="Shape 238"/>
          <p:cNvSpPr/>
          <p:nvPr/>
        </p:nvSpPr>
        <p:spPr>
          <a:xfrm>
            <a:off x="1803797" y="2148086"/>
            <a:ext cx="182341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β</a:t>
            </a:r>
          </a:p>
        </p:txBody>
      </p:sp>
      <p:sp>
        <p:nvSpPr>
          <p:cNvPr id="239" name="Shape 239"/>
          <p:cNvSpPr/>
          <p:nvPr/>
        </p:nvSpPr>
        <p:spPr>
          <a:xfrm>
            <a:off x="2303859" y="2148086"/>
            <a:ext cx="182341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β</a:t>
            </a:r>
          </a:p>
        </p:txBody>
      </p:sp>
      <p:sp>
        <p:nvSpPr>
          <p:cNvPr id="240" name="Shape 240"/>
          <p:cNvSpPr/>
          <p:nvPr/>
        </p:nvSpPr>
        <p:spPr>
          <a:xfrm>
            <a:off x="723305" y="2594570"/>
            <a:ext cx="16150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</a:t>
            </a:r>
          </a:p>
        </p:txBody>
      </p:sp>
      <p:sp>
        <p:nvSpPr>
          <p:cNvPr id="241" name="Shape 241"/>
          <p:cNvSpPr/>
          <p:nvPr/>
        </p:nvSpPr>
        <p:spPr>
          <a:xfrm>
            <a:off x="1259086" y="2603500"/>
            <a:ext cx="16150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</a:t>
            </a:r>
          </a:p>
        </p:txBody>
      </p:sp>
      <p:sp>
        <p:nvSpPr>
          <p:cNvPr id="242" name="Shape 242"/>
          <p:cNvSpPr/>
          <p:nvPr/>
        </p:nvSpPr>
        <p:spPr>
          <a:xfrm>
            <a:off x="1669852" y="2612429"/>
            <a:ext cx="406762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ε+β</a:t>
            </a:r>
          </a:p>
        </p:txBody>
      </p:sp>
      <p:sp>
        <p:nvSpPr>
          <p:cNvPr id="243" name="Shape 243"/>
          <p:cNvSpPr/>
          <p:nvPr/>
        </p:nvSpPr>
        <p:spPr>
          <a:xfrm>
            <a:off x="2160985" y="2594570"/>
            <a:ext cx="406762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ε+β</a:t>
            </a:r>
          </a:p>
        </p:txBody>
      </p:sp>
      <p:sp>
        <p:nvSpPr>
          <p:cNvPr id="244" name="Shape 244"/>
          <p:cNvSpPr/>
          <p:nvPr/>
        </p:nvSpPr>
        <p:spPr>
          <a:xfrm>
            <a:off x="759024" y="3085703"/>
            <a:ext cx="16150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</a:t>
            </a:r>
          </a:p>
        </p:txBody>
      </p:sp>
      <p:sp>
        <p:nvSpPr>
          <p:cNvPr id="245" name="Shape 245"/>
          <p:cNvSpPr/>
          <p:nvPr/>
        </p:nvSpPr>
        <p:spPr>
          <a:xfrm>
            <a:off x="1285875" y="3085703"/>
            <a:ext cx="16150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</a:t>
            </a:r>
          </a:p>
        </p:txBody>
      </p:sp>
      <p:sp>
        <p:nvSpPr>
          <p:cNvPr id="246" name="Shape 246"/>
          <p:cNvSpPr/>
          <p:nvPr/>
        </p:nvSpPr>
        <p:spPr>
          <a:xfrm>
            <a:off x="1759149" y="3094633"/>
            <a:ext cx="16150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</a:t>
            </a:r>
          </a:p>
        </p:txBody>
      </p:sp>
      <p:sp>
        <p:nvSpPr>
          <p:cNvPr id="247" name="Shape 247"/>
          <p:cNvSpPr/>
          <p:nvPr/>
        </p:nvSpPr>
        <p:spPr>
          <a:xfrm>
            <a:off x="1759149" y="3612554"/>
            <a:ext cx="16150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</a:t>
            </a:r>
          </a:p>
        </p:txBody>
      </p:sp>
      <p:sp>
        <p:nvSpPr>
          <p:cNvPr id="248" name="Shape 248"/>
          <p:cNvSpPr/>
          <p:nvPr/>
        </p:nvSpPr>
        <p:spPr>
          <a:xfrm>
            <a:off x="1759149" y="4094758"/>
            <a:ext cx="16150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</a:t>
            </a:r>
          </a:p>
        </p:txBody>
      </p:sp>
      <p:sp>
        <p:nvSpPr>
          <p:cNvPr id="249" name="Shape 249"/>
          <p:cNvSpPr/>
          <p:nvPr/>
        </p:nvSpPr>
        <p:spPr>
          <a:xfrm>
            <a:off x="1759149" y="4603750"/>
            <a:ext cx="16150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</a:t>
            </a:r>
          </a:p>
        </p:txBody>
      </p:sp>
      <p:sp>
        <p:nvSpPr>
          <p:cNvPr id="250" name="Shape 250"/>
          <p:cNvSpPr/>
          <p:nvPr/>
        </p:nvSpPr>
        <p:spPr>
          <a:xfrm>
            <a:off x="776883" y="3612554"/>
            <a:ext cx="16150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</a:t>
            </a:r>
          </a:p>
        </p:txBody>
      </p:sp>
      <p:sp>
        <p:nvSpPr>
          <p:cNvPr id="251" name="Shape 251"/>
          <p:cNvSpPr/>
          <p:nvPr/>
        </p:nvSpPr>
        <p:spPr>
          <a:xfrm>
            <a:off x="759024" y="4094758"/>
            <a:ext cx="16150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</a:t>
            </a:r>
          </a:p>
        </p:txBody>
      </p:sp>
      <p:sp>
        <p:nvSpPr>
          <p:cNvPr id="252" name="Shape 252"/>
          <p:cNvSpPr/>
          <p:nvPr/>
        </p:nvSpPr>
        <p:spPr>
          <a:xfrm>
            <a:off x="1276945" y="4085828"/>
            <a:ext cx="16150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</a:t>
            </a:r>
          </a:p>
        </p:txBody>
      </p:sp>
      <p:sp>
        <p:nvSpPr>
          <p:cNvPr id="253" name="Shape 253"/>
          <p:cNvSpPr/>
          <p:nvPr/>
        </p:nvSpPr>
        <p:spPr>
          <a:xfrm>
            <a:off x="1259086" y="3612554"/>
            <a:ext cx="16150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</a:t>
            </a:r>
          </a:p>
        </p:txBody>
      </p:sp>
      <p:sp>
        <p:nvSpPr>
          <p:cNvPr id="254" name="Shape 254"/>
          <p:cNvSpPr/>
          <p:nvPr/>
        </p:nvSpPr>
        <p:spPr>
          <a:xfrm>
            <a:off x="2286000" y="3103562"/>
            <a:ext cx="16150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</a:t>
            </a:r>
          </a:p>
        </p:txBody>
      </p:sp>
      <p:sp>
        <p:nvSpPr>
          <p:cNvPr id="255" name="Shape 255"/>
          <p:cNvSpPr/>
          <p:nvPr/>
        </p:nvSpPr>
        <p:spPr>
          <a:xfrm>
            <a:off x="2160985" y="3603625"/>
            <a:ext cx="406762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ε+β</a:t>
            </a:r>
          </a:p>
        </p:txBody>
      </p:sp>
      <p:sp>
        <p:nvSpPr>
          <p:cNvPr id="256" name="Shape 256"/>
          <p:cNvSpPr/>
          <p:nvPr/>
        </p:nvSpPr>
        <p:spPr>
          <a:xfrm>
            <a:off x="2160985" y="4094758"/>
            <a:ext cx="406762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ε+β</a:t>
            </a:r>
          </a:p>
        </p:txBody>
      </p:sp>
      <p:sp>
        <p:nvSpPr>
          <p:cNvPr id="257" name="Shape 257"/>
          <p:cNvSpPr/>
          <p:nvPr/>
        </p:nvSpPr>
        <p:spPr>
          <a:xfrm>
            <a:off x="2294930" y="4594820"/>
            <a:ext cx="16150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</a:t>
            </a:r>
          </a:p>
        </p:txBody>
      </p:sp>
      <p:sp>
        <p:nvSpPr>
          <p:cNvPr id="258" name="Shape 258"/>
          <p:cNvSpPr/>
          <p:nvPr/>
        </p:nvSpPr>
        <p:spPr>
          <a:xfrm>
            <a:off x="705446" y="4594820"/>
            <a:ext cx="406762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ε+β</a:t>
            </a:r>
          </a:p>
        </p:txBody>
      </p:sp>
      <p:sp>
        <p:nvSpPr>
          <p:cNvPr id="259" name="Shape 259"/>
          <p:cNvSpPr/>
          <p:nvPr/>
        </p:nvSpPr>
        <p:spPr>
          <a:xfrm>
            <a:off x="1241227" y="4612679"/>
            <a:ext cx="182341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β</a:t>
            </a:r>
          </a:p>
        </p:txBody>
      </p:sp>
      <p:sp>
        <p:nvSpPr>
          <p:cNvPr id="260" name="Shape 260"/>
          <p:cNvSpPr/>
          <p:nvPr/>
        </p:nvSpPr>
        <p:spPr>
          <a:xfrm>
            <a:off x="738129" y="4929683"/>
            <a:ext cx="171121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_</a:t>
            </a:r>
          </a:p>
        </p:txBody>
      </p:sp>
      <p:sp>
        <p:nvSpPr>
          <p:cNvPr id="261" name="Shape 261"/>
          <p:cNvSpPr/>
          <p:nvPr/>
        </p:nvSpPr>
        <p:spPr>
          <a:xfrm>
            <a:off x="1241227" y="4943078"/>
            <a:ext cx="171121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_</a:t>
            </a:r>
          </a:p>
        </p:txBody>
      </p:sp>
      <p:sp>
        <p:nvSpPr>
          <p:cNvPr id="262" name="Shape 262"/>
          <p:cNvSpPr/>
          <p:nvPr/>
        </p:nvSpPr>
        <p:spPr>
          <a:xfrm>
            <a:off x="1741289" y="4943078"/>
            <a:ext cx="171121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_</a:t>
            </a:r>
          </a:p>
        </p:txBody>
      </p:sp>
      <p:sp>
        <p:nvSpPr>
          <p:cNvPr id="263" name="Shape 263"/>
          <p:cNvSpPr/>
          <p:nvPr/>
        </p:nvSpPr>
        <p:spPr>
          <a:xfrm>
            <a:off x="2303859" y="4943078"/>
            <a:ext cx="171121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/>
              <a:t>_</a:t>
            </a:r>
          </a:p>
        </p:txBody>
      </p:sp>
      <p:sp>
        <p:nvSpPr>
          <p:cNvPr id="264" name="Shape 264"/>
          <p:cNvSpPr/>
          <p:nvPr/>
        </p:nvSpPr>
        <p:spPr>
          <a:xfrm>
            <a:off x="459957" y="1112242"/>
            <a:ext cx="3909324" cy="3786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3000">
                <a:solidFill>
                  <a:srgbClr val="E32400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109" b="1">
                <a:uFill>
                  <a:solidFill/>
                </a:uFill>
              </a:rPr>
              <a:t>Hot (not baked) spot at 94K</a:t>
            </a:r>
          </a:p>
        </p:txBody>
      </p:sp>
      <p:sp>
        <p:nvSpPr>
          <p:cNvPr id="265" name="Shape 265"/>
          <p:cNvSpPr/>
          <p:nvPr/>
        </p:nvSpPr>
        <p:spPr>
          <a:xfrm>
            <a:off x="4870111" y="1130101"/>
            <a:ext cx="3409187" cy="3786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3000">
                <a:solidFill>
                  <a:srgbClr val="0056D6"/>
                </a:solidFill>
                <a:uFill>
                  <a:solidFill>
                    <a:srgbClr val="0056D6"/>
                  </a:solidFill>
                </a:u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109" b="1"/>
              <a:t>120°C baked stop at 94K</a:t>
            </a:r>
          </a:p>
        </p:txBody>
      </p:sp>
      <p:sp>
        <p:nvSpPr>
          <p:cNvPr id="266" name="Shape 266"/>
          <p:cNvSpPr/>
          <p:nvPr/>
        </p:nvSpPr>
        <p:spPr>
          <a:xfrm>
            <a:off x="2822941" y="4416227"/>
            <a:ext cx="1288413" cy="313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/>
          <a:p>
            <a:pPr lvl="0">
              <a:defRPr sz="1800" b="0">
                <a:uFillTx/>
              </a:defRPr>
            </a:pPr>
            <a:r>
              <a:rPr sz="1687">
                <a:solidFill>
                  <a:srgbClr val="FFFC41"/>
                </a:solidFill>
                <a:uFill>
                  <a:solidFill/>
                </a:uFill>
                <a:latin typeface="Arial"/>
                <a:ea typeface="Arial"/>
                <a:cs typeface="Arial"/>
                <a:sym typeface="Arial"/>
              </a:rPr>
              <a:t>Nb+ε(Nb</a:t>
            </a:r>
            <a:r>
              <a:rPr sz="1687" baseline="-5999">
                <a:solidFill>
                  <a:srgbClr val="FFFC41"/>
                </a:solidFill>
                <a:uFill>
                  <a:solidFill/>
                </a:u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sz="1687">
                <a:solidFill>
                  <a:srgbClr val="FFFC41"/>
                </a:solidFill>
                <a:uFill>
                  <a:solidFill/>
                </a:uFill>
                <a:latin typeface="Arial"/>
                <a:ea typeface="Arial"/>
                <a:cs typeface="Arial"/>
                <a:sym typeface="Arial"/>
              </a:rPr>
              <a:t>H</a:t>
            </a:r>
            <a:r>
              <a:rPr sz="1687" baseline="-5999">
                <a:solidFill>
                  <a:srgbClr val="FFFC41"/>
                </a:solidFill>
                <a:uFill>
                  <a:solidFill/>
                </a:u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1687">
                <a:solidFill>
                  <a:srgbClr val="FFFC41"/>
                </a:solidFill>
                <a:uFill>
                  <a:solidFill/>
                </a:uFill>
                <a:latin typeface="Arial"/>
                <a:ea typeface="Arial"/>
                <a:cs typeface="Arial"/>
                <a:sym typeface="Arial"/>
              </a:rPr>
              <a:t>)</a:t>
            </a:r>
          </a:p>
        </p:txBody>
      </p:sp>
      <p:sp>
        <p:nvSpPr>
          <p:cNvPr id="267" name="Shape 267"/>
          <p:cNvSpPr/>
          <p:nvPr/>
        </p:nvSpPr>
        <p:spPr>
          <a:xfrm>
            <a:off x="2881612" y="3014266"/>
            <a:ext cx="1156967" cy="313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400" b="0">
                <a:solidFill>
                  <a:srgbClr val="F5EC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687">
                <a:uFill>
                  <a:solidFill/>
                </a:uFill>
              </a:rPr>
              <a:t>Nb+β(NbH)</a:t>
            </a:r>
          </a:p>
        </p:txBody>
      </p:sp>
      <p:sp>
        <p:nvSpPr>
          <p:cNvPr id="268" name="Shape 268"/>
          <p:cNvSpPr/>
          <p:nvPr/>
        </p:nvSpPr>
        <p:spPr>
          <a:xfrm>
            <a:off x="2985010" y="1540867"/>
            <a:ext cx="796292" cy="313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400" b="0">
                <a:solidFill>
                  <a:srgbClr val="FFFC4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687">
                <a:uFill>
                  <a:solidFill/>
                </a:uFill>
              </a:rPr>
              <a:t>Nb +ε,β</a:t>
            </a:r>
          </a:p>
        </p:txBody>
      </p:sp>
      <p:sp>
        <p:nvSpPr>
          <p:cNvPr id="269" name="Shape 269"/>
          <p:cNvSpPr/>
          <p:nvPr/>
        </p:nvSpPr>
        <p:spPr>
          <a:xfrm>
            <a:off x="589360" y="5983387"/>
            <a:ext cx="3679031" cy="3786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>
            <a:lvl1pPr>
              <a:defRPr sz="3000">
                <a:solidFill>
                  <a:srgbClr val="E32400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109" b="1">
                <a:uFill>
                  <a:solidFill/>
                </a:uFill>
              </a:rPr>
              <a:t>Nb hydrides precipitation</a:t>
            </a:r>
          </a:p>
        </p:txBody>
      </p:sp>
      <p:sp>
        <p:nvSpPr>
          <p:cNvPr id="270" name="Shape 270"/>
          <p:cNvSpPr/>
          <p:nvPr/>
        </p:nvSpPr>
        <p:spPr>
          <a:xfrm>
            <a:off x="920527" y="248047"/>
            <a:ext cx="7331273" cy="443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>
            <a:lvl1pPr defTabSz="1295400">
              <a:spcBef>
                <a:spcPts val="1000"/>
              </a:spcBef>
              <a:buClrTx/>
              <a:defRPr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531" b="1" dirty="0"/>
              <a:t>Cryogenic T comparison of cavity cutouts </a:t>
            </a:r>
          </a:p>
        </p:txBody>
      </p:sp>
      <p:pic>
        <p:nvPicPr>
          <p:cNvPr id="272" name="cold-tem-8.1-3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598790" y="1505148"/>
            <a:ext cx="2769098" cy="3723680"/>
          </a:xfrm>
          <a:prstGeom prst="rect">
            <a:avLst/>
          </a:prstGeom>
          <a:ln w="12700">
            <a:miter lim="400000"/>
          </a:ln>
        </p:spPr>
      </p:pic>
      <p:sp>
        <p:nvSpPr>
          <p:cNvPr id="273" name="Shape 273"/>
          <p:cNvSpPr/>
          <p:nvPr/>
        </p:nvSpPr>
        <p:spPr>
          <a:xfrm>
            <a:off x="4866680" y="1674812"/>
            <a:ext cx="401953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>
                <a:solidFill>
                  <a:srgbClr val="FFFC41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1828" b="1">
                <a:uFill>
                  <a:solidFill/>
                </a:uFill>
              </a:rPr>
              <a:t>Nb</a:t>
            </a:r>
          </a:p>
        </p:txBody>
      </p:sp>
      <p:sp>
        <p:nvSpPr>
          <p:cNvPr id="274" name="Shape 274"/>
          <p:cNvSpPr/>
          <p:nvPr/>
        </p:nvSpPr>
        <p:spPr>
          <a:xfrm>
            <a:off x="4644963" y="5233293"/>
            <a:ext cx="4143376" cy="3786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/>
          <a:p>
            <a:pPr lvl="0">
              <a:defRPr sz="1800" b="0">
                <a:uFillTx/>
              </a:defRPr>
            </a:pPr>
            <a:r>
              <a:rPr sz="2109" b="1" u="sng">
                <a:solidFill>
                  <a:srgbClr val="0056D6"/>
                </a:solidFill>
                <a:uFill>
                  <a:solidFill>
                    <a:srgbClr val="0056D6"/>
                  </a:solidFill>
                </a:uFill>
                <a:latin typeface="Georgia"/>
                <a:ea typeface="Georgia"/>
                <a:cs typeface="Georgia"/>
                <a:sym typeface="Georgia"/>
              </a:rPr>
              <a:t>NO</a:t>
            </a:r>
            <a:r>
              <a:rPr sz="2109" b="1">
                <a:solidFill>
                  <a:srgbClr val="0056D6"/>
                </a:solidFill>
                <a:uFill>
                  <a:solidFill>
                    <a:srgbClr val="0056D6"/>
                  </a:solidFill>
                </a:uFill>
                <a:latin typeface="Georgia"/>
                <a:ea typeface="Georgia"/>
                <a:cs typeface="Georgia"/>
                <a:sym typeface="Georgia"/>
              </a:rPr>
              <a:t> Nb hydrides precipitation</a:t>
            </a:r>
          </a:p>
        </p:txBody>
      </p:sp>
      <p:pic>
        <p:nvPicPr>
          <p:cNvPr id="275" name="droppedImage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474148" y="1529603"/>
            <a:ext cx="1294805" cy="1287449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Shape 276"/>
          <p:cNvSpPr/>
          <p:nvPr/>
        </p:nvSpPr>
        <p:spPr>
          <a:xfrm>
            <a:off x="8318082" y="2402582"/>
            <a:ext cx="365084" cy="33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2600" b="0">
                <a:solidFill>
                  <a:srgbClr val="FFFC41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828">
                <a:uFill>
                  <a:solidFill/>
                </a:uFill>
              </a:rPr>
              <a:t>Nb</a:t>
            </a:r>
          </a:p>
        </p:txBody>
      </p:sp>
      <p:sp>
        <p:nvSpPr>
          <p:cNvPr id="277" name="Shape 277"/>
          <p:cNvSpPr/>
          <p:nvPr/>
        </p:nvSpPr>
        <p:spPr>
          <a:xfrm>
            <a:off x="1250156" y="728266"/>
            <a:ext cx="6482953" cy="378677"/>
          </a:xfrm>
          <a:prstGeom prst="rect">
            <a:avLst/>
          </a:prstGeom>
          <a:solidFill>
            <a:srgbClr val="AAAAA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>
            <a:lvl1pPr>
              <a:defRPr sz="3000" b="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uFillTx/>
              </a:defRPr>
            </a:pPr>
            <a:r>
              <a:rPr sz="2109">
                <a:uFill>
                  <a:solidFill/>
                </a:uFill>
              </a:rPr>
              <a:t>SEND: diffraction mapping with low intensity beam</a:t>
            </a:r>
          </a:p>
        </p:txBody>
      </p:sp>
    </p:spTree>
    <p:extLst>
      <p:ext uri="{BB962C8B-B14F-4D97-AF65-F5344CB8AC3E}">
        <p14:creationId xmlns:p14="http://schemas.microsoft.com/office/powerpoint/2010/main" val="303931374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dropped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3674" y="1569078"/>
            <a:ext cx="1544837" cy="14799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dropped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52973" y="1561116"/>
            <a:ext cx="1598414" cy="14594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dropped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054078" y="1566449"/>
            <a:ext cx="1535906" cy="147141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droppedImage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688211" y="1565490"/>
            <a:ext cx="1607344" cy="14754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droppedImage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105011" y="3556635"/>
            <a:ext cx="1545209" cy="15180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droppedImage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440177" y="3567274"/>
            <a:ext cx="1562696" cy="15108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droppedImage.png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77285" y="3561087"/>
            <a:ext cx="1556037" cy="15180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droppedImage.png"/>
          <p:cNvPicPr/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5755218" y="3547567"/>
            <a:ext cx="1548001" cy="1535906"/>
          </a:xfrm>
          <a:prstGeom prst="rect">
            <a:avLst/>
          </a:prstGeom>
          <a:ln w="12700">
            <a:miter lim="400000"/>
          </a:ln>
        </p:spPr>
      </p:pic>
      <p:sp>
        <p:nvSpPr>
          <p:cNvPr id="287" name="Shape 287"/>
          <p:cNvSpPr/>
          <p:nvPr/>
        </p:nvSpPr>
        <p:spPr>
          <a:xfrm>
            <a:off x="1438608" y="5212953"/>
            <a:ext cx="5759649" cy="703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/>
          <a:p>
            <a:pPr lvl="0" algn="ctr">
              <a:defRPr sz="1800" b="0">
                <a:uFillTx/>
              </a:defRPr>
            </a:pPr>
            <a:r>
              <a:rPr sz="2109"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rPr>
              <a:t>NED: Nb hydrides precipitation in </a:t>
            </a:r>
            <a:r>
              <a:rPr sz="2109" b="1"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rPr>
              <a:t>all cutouts</a:t>
            </a:r>
            <a:r>
              <a:rPr sz="2109"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rPr>
              <a:t>, </a:t>
            </a:r>
          </a:p>
          <a:p>
            <a:pPr lvl="0" algn="ctr">
              <a:defRPr sz="1800" b="0">
                <a:uFillTx/>
              </a:defRPr>
            </a:pPr>
            <a:r>
              <a:rPr sz="2109"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rPr>
              <a:t>amount and/or size of NbHx is different</a:t>
            </a:r>
          </a:p>
        </p:txBody>
      </p:sp>
      <p:sp>
        <p:nvSpPr>
          <p:cNvPr id="288" name="Shape 288"/>
          <p:cNvSpPr/>
          <p:nvPr/>
        </p:nvSpPr>
        <p:spPr>
          <a:xfrm>
            <a:off x="7304484" y="1382118"/>
            <a:ext cx="1580555" cy="1698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/>
          <a:p>
            <a:pPr lvl="0" algn="ctr">
              <a:defRPr sz="1800" b="0">
                <a:uFillTx/>
              </a:defRPr>
            </a:pPr>
            <a:r>
              <a:rPr sz="2109"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rPr>
              <a:t>44%-68% probed </a:t>
            </a:r>
          </a:p>
          <a:p>
            <a:pPr lvl="0" algn="ctr">
              <a:defRPr sz="1800" b="0">
                <a:uFillTx/>
              </a:defRPr>
            </a:pPr>
            <a:r>
              <a:rPr sz="2109"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rPr>
              <a:t>spots</a:t>
            </a:r>
          </a:p>
          <a:p>
            <a:pPr lvl="0" algn="ctr">
              <a:defRPr sz="1800" b="0">
                <a:uFillTx/>
              </a:defRPr>
            </a:pPr>
            <a:endParaRPr sz="2109">
              <a:uFill>
                <a:solidFill/>
              </a:uFill>
              <a:latin typeface="Georgia"/>
              <a:ea typeface="Georgia"/>
              <a:cs typeface="Georgia"/>
              <a:sym typeface="Georgia"/>
            </a:endParaRPr>
          </a:p>
          <a:p>
            <a:pPr lvl="0" algn="ctr">
              <a:lnSpc>
                <a:spcPct val="80000"/>
              </a:lnSpc>
              <a:defRPr sz="1800" b="0">
                <a:uFillTx/>
              </a:defRPr>
            </a:pPr>
            <a:r>
              <a:rPr sz="1406"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rPr>
              <a:t>~84-130 out </a:t>
            </a:r>
          </a:p>
          <a:p>
            <a:pPr lvl="0" algn="ctr">
              <a:lnSpc>
                <a:spcPct val="80000"/>
              </a:lnSpc>
              <a:defRPr sz="1800" b="0">
                <a:uFillTx/>
              </a:defRPr>
            </a:pPr>
            <a:r>
              <a:rPr sz="1406"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rPr>
              <a:t>of 192 spots</a:t>
            </a:r>
          </a:p>
        </p:txBody>
      </p:sp>
      <p:sp>
        <p:nvSpPr>
          <p:cNvPr id="289" name="Shape 289"/>
          <p:cNvSpPr/>
          <p:nvPr/>
        </p:nvSpPr>
        <p:spPr>
          <a:xfrm>
            <a:off x="7366992" y="3543102"/>
            <a:ext cx="1384102" cy="1622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/>
          <a:p>
            <a:pPr lvl="0" algn="ctr">
              <a:defRPr sz="1800" b="0">
                <a:uFillTx/>
              </a:defRPr>
            </a:pPr>
            <a:r>
              <a:rPr sz="2109"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rPr>
              <a:t>26%-29%</a:t>
            </a:r>
          </a:p>
          <a:p>
            <a:pPr lvl="0" algn="ctr">
              <a:defRPr sz="1800" b="0">
                <a:uFillTx/>
              </a:defRPr>
            </a:pPr>
            <a:r>
              <a:rPr sz="2109"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rPr>
              <a:t>probed spots</a:t>
            </a:r>
          </a:p>
          <a:p>
            <a:pPr lvl="0" algn="ctr">
              <a:defRPr sz="1800" b="0">
                <a:uFillTx/>
              </a:defRPr>
            </a:pPr>
            <a:endParaRPr sz="2109">
              <a:uFill>
                <a:solidFill/>
              </a:uFill>
              <a:latin typeface="Georgia"/>
              <a:ea typeface="Georgia"/>
              <a:cs typeface="Georgia"/>
              <a:sym typeface="Georgia"/>
            </a:endParaRPr>
          </a:p>
          <a:p>
            <a:pPr lvl="0" algn="ctr">
              <a:lnSpc>
                <a:spcPct val="50000"/>
              </a:lnSpc>
              <a:defRPr sz="1800" b="0">
                <a:uFillTx/>
              </a:defRPr>
            </a:pPr>
            <a:r>
              <a:rPr sz="1406"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rPr>
              <a:t>~49-55 out </a:t>
            </a:r>
          </a:p>
          <a:p>
            <a:pPr lvl="0" algn="ctr">
              <a:lnSpc>
                <a:spcPct val="50000"/>
              </a:lnSpc>
              <a:defRPr sz="1800" b="0">
                <a:uFillTx/>
              </a:defRPr>
            </a:pPr>
            <a:r>
              <a:rPr sz="1406"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rPr>
              <a:t>of 192 spots</a:t>
            </a:r>
            <a:r>
              <a:rPr sz="2109"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rPr>
              <a:t> </a:t>
            </a:r>
          </a:p>
        </p:txBody>
      </p:sp>
      <p:sp>
        <p:nvSpPr>
          <p:cNvPr id="291" name="Shape 291"/>
          <p:cNvSpPr/>
          <p:nvPr/>
        </p:nvSpPr>
        <p:spPr>
          <a:xfrm>
            <a:off x="2585223" y="1194594"/>
            <a:ext cx="3244077" cy="3786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3000">
                <a:solidFill>
                  <a:srgbClr val="E32400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109" b="1">
                <a:uFill>
                  <a:solidFill/>
                </a:uFill>
              </a:rPr>
              <a:t>Hot (not baked) at 94K</a:t>
            </a:r>
          </a:p>
        </p:txBody>
      </p:sp>
      <p:sp>
        <p:nvSpPr>
          <p:cNvPr id="292" name="Shape 292"/>
          <p:cNvSpPr/>
          <p:nvPr/>
        </p:nvSpPr>
        <p:spPr>
          <a:xfrm>
            <a:off x="901899" y="143808"/>
            <a:ext cx="7331273" cy="443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>
            <a:lvl1pPr defTabSz="1295400">
              <a:spcBef>
                <a:spcPts val="1000"/>
              </a:spcBef>
              <a:buClrTx/>
              <a:defRPr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531" b="1" dirty="0"/>
              <a:t>Cryogenic T investigations of cavity cutouts </a:t>
            </a:r>
          </a:p>
        </p:txBody>
      </p:sp>
      <p:sp>
        <p:nvSpPr>
          <p:cNvPr id="293" name="Shape 293"/>
          <p:cNvSpPr/>
          <p:nvPr/>
        </p:nvSpPr>
        <p:spPr>
          <a:xfrm>
            <a:off x="1634133" y="819547"/>
            <a:ext cx="5866805" cy="378677"/>
          </a:xfrm>
          <a:prstGeom prst="rect">
            <a:avLst/>
          </a:prstGeom>
          <a:solidFill>
            <a:srgbClr val="AAAAA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>
            <a:lvl1pPr>
              <a:defRPr sz="3000" b="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uFillTx/>
              </a:defRPr>
            </a:pPr>
            <a:r>
              <a:rPr sz="2109">
                <a:uFill>
                  <a:solidFill/>
                </a:uFill>
              </a:rPr>
              <a:t>NED: diffraction with brighter beam, better S/N</a:t>
            </a:r>
          </a:p>
        </p:txBody>
      </p:sp>
      <p:sp>
        <p:nvSpPr>
          <p:cNvPr id="294" name="Shape 294"/>
          <p:cNvSpPr/>
          <p:nvPr/>
        </p:nvSpPr>
        <p:spPr>
          <a:xfrm>
            <a:off x="2503744" y="3194844"/>
            <a:ext cx="3409187" cy="3786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defRPr sz="3000">
                <a:solidFill>
                  <a:srgbClr val="0056D6"/>
                </a:solidFill>
                <a:uFill>
                  <a:solidFill>
                    <a:srgbClr val="0056D6"/>
                  </a:solidFill>
                </a:u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109" b="1"/>
              <a:t>120°C baked stop at 94K</a:t>
            </a:r>
          </a:p>
        </p:txBody>
      </p:sp>
    </p:spTree>
    <p:extLst>
      <p:ext uri="{BB962C8B-B14F-4D97-AF65-F5344CB8AC3E}">
        <p14:creationId xmlns:p14="http://schemas.microsoft.com/office/powerpoint/2010/main" val="361419226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tem-110-29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0800000">
            <a:off x="4107656" y="1910953"/>
            <a:ext cx="4446984" cy="4446984"/>
          </a:xfrm>
          <a:prstGeom prst="rect">
            <a:avLst/>
          </a:prstGeom>
          <a:ln w="25400">
            <a:round/>
          </a:ln>
        </p:spPr>
      </p:pic>
      <p:sp>
        <p:nvSpPr>
          <p:cNvPr id="169" name="Shape 169"/>
          <p:cNvSpPr/>
          <p:nvPr/>
        </p:nvSpPr>
        <p:spPr>
          <a:xfrm>
            <a:off x="4729757" y="2175867"/>
            <a:ext cx="56614" cy="691475"/>
          </a:xfrm>
          <a:prstGeom prst="line">
            <a:avLst/>
          </a:prstGeom>
          <a:ln w="25400">
            <a:solidFill>
              <a:srgbClr val="F5EC00"/>
            </a:solidFill>
            <a:round/>
            <a:headEnd type="stealth"/>
            <a:tailEnd type="stealth"/>
          </a:ln>
        </p:spPr>
        <p:txBody>
          <a:bodyPr lIns="0" tIns="0" rIns="0" bIns="0"/>
          <a:lstStyle/>
          <a:p>
            <a:pPr defTabSz="321457">
              <a:defRPr sz="1200" b="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170" name="Shape 170"/>
          <p:cNvSpPr/>
          <p:nvPr/>
        </p:nvSpPr>
        <p:spPr>
          <a:xfrm rot="21312382">
            <a:off x="4745099" y="2199697"/>
            <a:ext cx="2246128" cy="324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marL="40639" marR="40639" defTabSz="914400">
              <a:buClrTx/>
              <a:defRPr sz="3000" b="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109"/>
              <a:t>Pt protective layer</a:t>
            </a:r>
          </a:p>
        </p:txBody>
      </p:sp>
      <p:sp>
        <p:nvSpPr>
          <p:cNvPr id="171" name="Shape 171"/>
          <p:cNvSpPr/>
          <p:nvPr/>
        </p:nvSpPr>
        <p:spPr>
          <a:xfrm flipH="1" flipV="1">
            <a:off x="6068615" y="2864643"/>
            <a:ext cx="72034" cy="1838326"/>
          </a:xfrm>
          <a:prstGeom prst="line">
            <a:avLst/>
          </a:prstGeom>
          <a:ln w="25400">
            <a:solidFill>
              <a:srgbClr val="F5EC00"/>
            </a:solidFill>
            <a:round/>
            <a:headEnd type="stealth"/>
          </a:ln>
        </p:spPr>
        <p:txBody>
          <a:bodyPr lIns="0" tIns="0" rIns="0" bIns="0"/>
          <a:lstStyle/>
          <a:p>
            <a:pPr defTabSz="321457">
              <a:defRPr sz="1200" b="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172" name="Shape 172"/>
          <p:cNvSpPr/>
          <p:nvPr/>
        </p:nvSpPr>
        <p:spPr>
          <a:xfrm rot="21312382">
            <a:off x="6121637" y="4032539"/>
            <a:ext cx="998991" cy="324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marL="40639" marR="40639" defTabSz="914400">
              <a:buClrTx/>
              <a:defRPr sz="3000" b="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109"/>
              <a:t>Nb bulk</a:t>
            </a:r>
          </a:p>
        </p:txBody>
      </p:sp>
      <p:sp>
        <p:nvSpPr>
          <p:cNvPr id="173" name="Shape 173"/>
          <p:cNvSpPr/>
          <p:nvPr/>
        </p:nvSpPr>
        <p:spPr>
          <a:xfrm rot="21312382">
            <a:off x="5415083" y="2509517"/>
            <a:ext cx="1149674" cy="324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marL="40639" marR="40639" defTabSz="914400">
              <a:buClrTx/>
              <a:defRPr sz="3000" b="0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109"/>
              <a:t>Nb oxide</a:t>
            </a:r>
          </a:p>
        </p:txBody>
      </p:sp>
      <p:sp>
        <p:nvSpPr>
          <p:cNvPr id="174" name="Shape 174"/>
          <p:cNvSpPr/>
          <p:nvPr/>
        </p:nvSpPr>
        <p:spPr>
          <a:xfrm flipH="1" flipV="1">
            <a:off x="5884665" y="2802135"/>
            <a:ext cx="10716" cy="91084"/>
          </a:xfrm>
          <a:prstGeom prst="line">
            <a:avLst/>
          </a:prstGeom>
          <a:ln w="12700">
            <a:solidFill>
              <a:srgbClr val="F5EC00"/>
            </a:solidFill>
            <a:round/>
            <a:headEnd type="stealth"/>
          </a:ln>
        </p:spPr>
        <p:txBody>
          <a:bodyPr lIns="0" tIns="0" rIns="0" bIns="0"/>
          <a:lstStyle/>
          <a:p>
            <a:pPr defTabSz="321457">
              <a:defRPr sz="1200" b="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175" name="Shape 175"/>
          <p:cNvSpPr/>
          <p:nvPr/>
        </p:nvSpPr>
        <p:spPr>
          <a:xfrm>
            <a:off x="2967542" y="3804047"/>
            <a:ext cx="440826" cy="238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 defTabSz="2628900">
              <a:buClrTx/>
              <a:defRPr sz="2200" b="0">
                <a:solidFill>
                  <a:srgbClr val="E324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47"/>
              <a:t>[001]</a:t>
            </a:r>
          </a:p>
        </p:txBody>
      </p:sp>
      <p:pic>
        <p:nvPicPr>
          <p:cNvPr id="176" name="s1_110_cold_spot15_after30_0.28_0.2_1.1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3305" y="2267826"/>
            <a:ext cx="2884289" cy="2656138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Shape 177"/>
          <p:cNvSpPr/>
          <p:nvPr/>
        </p:nvSpPr>
        <p:spPr>
          <a:xfrm>
            <a:off x="1051773" y="4103071"/>
            <a:ext cx="2078205" cy="25573"/>
          </a:xfrm>
          <a:prstGeom prst="line">
            <a:avLst/>
          </a:prstGeom>
          <a:ln w="38100">
            <a:solidFill>
              <a:srgbClr val="FFFC41"/>
            </a:solidFill>
            <a:miter lim="400000"/>
            <a:headEnd type="stealth"/>
            <a:tailEnd type="stealth"/>
          </a:ln>
        </p:spPr>
        <p:txBody>
          <a:bodyPr lIns="0" tIns="0" rIns="0" bIns="0"/>
          <a:lstStyle/>
          <a:p>
            <a:pPr defTabSz="321457">
              <a:defRPr sz="1200" b="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178" name="Shape 178"/>
          <p:cNvSpPr/>
          <p:nvPr/>
        </p:nvSpPr>
        <p:spPr>
          <a:xfrm>
            <a:off x="1694815" y="4026609"/>
            <a:ext cx="806311" cy="331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 b="0">
                <a:solidFill>
                  <a:srgbClr val="FFFC41"/>
                </a:solidFill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87"/>
              <a:t>~10 μm</a:t>
            </a:r>
          </a:p>
        </p:txBody>
      </p:sp>
      <p:sp>
        <p:nvSpPr>
          <p:cNvPr id="179" name="Shape 179"/>
          <p:cNvSpPr/>
          <p:nvPr/>
        </p:nvSpPr>
        <p:spPr>
          <a:xfrm flipH="1" flipV="1">
            <a:off x="947753" y="2873911"/>
            <a:ext cx="11586" cy="1181616"/>
          </a:xfrm>
          <a:prstGeom prst="line">
            <a:avLst/>
          </a:prstGeom>
          <a:ln w="38100">
            <a:solidFill>
              <a:srgbClr val="FFFC41"/>
            </a:solidFill>
            <a:miter lim="400000"/>
            <a:headEnd type="stealth"/>
            <a:tailEnd type="stealth"/>
          </a:ln>
        </p:spPr>
        <p:txBody>
          <a:bodyPr lIns="0" tIns="0" rIns="0" bIns="0"/>
          <a:lstStyle/>
          <a:p>
            <a:pPr defTabSz="321457">
              <a:defRPr sz="1200" b="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180" name="Shape 180"/>
          <p:cNvSpPr/>
          <p:nvPr/>
        </p:nvSpPr>
        <p:spPr>
          <a:xfrm rot="16204199">
            <a:off x="428265" y="3294375"/>
            <a:ext cx="698910" cy="331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 b="0">
                <a:solidFill>
                  <a:srgbClr val="FFFC41"/>
                </a:solidFill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87"/>
              <a:t>~3 μm</a:t>
            </a:r>
          </a:p>
        </p:txBody>
      </p:sp>
      <p:sp>
        <p:nvSpPr>
          <p:cNvPr id="181" name="Shape 181"/>
          <p:cNvSpPr/>
          <p:nvPr/>
        </p:nvSpPr>
        <p:spPr>
          <a:xfrm>
            <a:off x="1062633" y="3107531"/>
            <a:ext cx="2062758" cy="321469"/>
          </a:xfrm>
          <a:prstGeom prst="rect">
            <a:avLst/>
          </a:prstGeom>
          <a:ln w="25400">
            <a:solidFill>
              <a:srgbClr val="FFFC41"/>
            </a:solidFill>
            <a:miter lim="400000"/>
          </a:ln>
        </p:spPr>
        <p:txBody>
          <a:bodyPr lIns="0" tIns="0" rIns="0" bIns="0" anchor="ctr"/>
          <a:lstStyle/>
          <a:p>
            <a:pPr algn="ctr" defTabSz="410751">
              <a:defRPr sz="4000"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Gill Sans"/>
                <a:ea typeface="Gill Sans"/>
                <a:cs typeface="Gill Sans"/>
                <a:sym typeface="Gill Sans"/>
              </a:defRPr>
            </a:pPr>
            <a:endParaRPr sz="2812"/>
          </a:p>
        </p:txBody>
      </p:sp>
      <p:sp>
        <p:nvSpPr>
          <p:cNvPr id="182" name="Shape 182"/>
          <p:cNvSpPr/>
          <p:nvPr/>
        </p:nvSpPr>
        <p:spPr>
          <a:xfrm rot="5485803">
            <a:off x="3123010" y="4115906"/>
            <a:ext cx="775854" cy="331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 b="0">
                <a:solidFill>
                  <a:srgbClr val="FFFC41"/>
                </a:solidFill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87"/>
              <a:t>Cu grid</a:t>
            </a:r>
          </a:p>
        </p:txBody>
      </p:sp>
      <p:sp>
        <p:nvSpPr>
          <p:cNvPr id="183" name="Shape 183"/>
          <p:cNvSpPr/>
          <p:nvPr/>
        </p:nvSpPr>
        <p:spPr>
          <a:xfrm>
            <a:off x="796312" y="1838264"/>
            <a:ext cx="2741415" cy="440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400" b="0"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/>
            </a:pPr>
            <a:r>
              <a:rPr sz="2391"/>
              <a:t>SEM of FIB sample</a:t>
            </a:r>
          </a:p>
        </p:txBody>
      </p:sp>
      <p:pic>
        <p:nvPicPr>
          <p:cNvPr id="184" name="Fermilab_blue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8594" y="250032"/>
            <a:ext cx="1424050" cy="267891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Shape 185"/>
          <p:cNvSpPr/>
          <p:nvPr/>
        </p:nvSpPr>
        <p:spPr>
          <a:xfrm>
            <a:off x="1976501" y="285271"/>
            <a:ext cx="4982766" cy="46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>
            <a:lvl1pPr>
              <a:defRPr sz="3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672" b="1" dirty="0"/>
              <a:t>FIB sample and TEM image</a:t>
            </a:r>
          </a:p>
        </p:txBody>
      </p:sp>
      <p:sp>
        <p:nvSpPr>
          <p:cNvPr id="186" name="Shape 186"/>
          <p:cNvSpPr/>
          <p:nvPr/>
        </p:nvSpPr>
        <p:spPr>
          <a:xfrm>
            <a:off x="4893469" y="1539120"/>
            <a:ext cx="2741414" cy="440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400" b="0"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/>
            </a:pPr>
            <a:r>
              <a:rPr sz="2391"/>
              <a:t>TEM of FIB sample</a:t>
            </a:r>
          </a:p>
        </p:txBody>
      </p:sp>
      <p:sp>
        <p:nvSpPr>
          <p:cNvPr id="187" name="Shape 187"/>
          <p:cNvSpPr/>
          <p:nvPr/>
        </p:nvSpPr>
        <p:spPr>
          <a:xfrm>
            <a:off x="7617023" y="6047626"/>
            <a:ext cx="892969" cy="281295"/>
          </a:xfrm>
          <a:prstGeom prst="rect">
            <a:avLst/>
          </a:prstGeom>
          <a:solid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600" b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828"/>
              <a:t>200 nm</a:t>
            </a:r>
          </a:p>
        </p:txBody>
      </p:sp>
      <p:sp>
        <p:nvSpPr>
          <p:cNvPr id="188" name="Shape 188"/>
          <p:cNvSpPr/>
          <p:nvPr/>
        </p:nvSpPr>
        <p:spPr>
          <a:xfrm>
            <a:off x="1212000" y="2776453"/>
            <a:ext cx="1811394" cy="331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 b="0">
                <a:solidFill>
                  <a:srgbClr val="FFFC41"/>
                </a:solidFill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87"/>
              <a:t>Pt protective layer</a:t>
            </a:r>
          </a:p>
        </p:txBody>
      </p:sp>
    </p:spTree>
    <p:extLst>
      <p:ext uri="{BB962C8B-B14F-4D97-AF65-F5344CB8AC3E}">
        <p14:creationId xmlns:p14="http://schemas.microsoft.com/office/powerpoint/2010/main" val="233626420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hot2_9_110_15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4039" y="1937742"/>
            <a:ext cx="4321969" cy="4321969"/>
          </a:xfrm>
          <a:prstGeom prst="rect">
            <a:avLst/>
          </a:prstGeom>
          <a:ln w="12700">
            <a:miter lim="400000"/>
          </a:ln>
        </p:spPr>
      </p:pic>
      <p:pic>
        <p:nvPicPr>
          <p:cNvPr id="410" name="dropped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29125" y="5569532"/>
            <a:ext cx="928688" cy="932541"/>
          </a:xfrm>
          <a:prstGeom prst="rect">
            <a:avLst/>
          </a:prstGeom>
          <a:ln w="12700">
            <a:miter lim="400000"/>
          </a:ln>
        </p:spPr>
      </p:pic>
      <p:sp>
        <p:nvSpPr>
          <p:cNvPr id="411" name="Shape 411"/>
          <p:cNvSpPr/>
          <p:nvPr/>
        </p:nvSpPr>
        <p:spPr>
          <a:xfrm>
            <a:off x="964406" y="1937742"/>
            <a:ext cx="1071563" cy="324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buClr>
                <a:srgbClr val="FFFC41"/>
              </a:buClr>
              <a:buFont typeface="Helvetica"/>
              <a:defRPr sz="3000">
                <a:solidFill>
                  <a:srgbClr val="FFFC41"/>
                </a:solidFill>
                <a:uFill>
                  <a:solidFill>
                    <a:srgbClr val="FFFC41"/>
                  </a:solidFill>
                </a:u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109" b="1"/>
              <a:t>grain 1</a:t>
            </a:r>
          </a:p>
        </p:txBody>
      </p:sp>
      <p:sp>
        <p:nvSpPr>
          <p:cNvPr id="412" name="Shape 412"/>
          <p:cNvSpPr/>
          <p:nvPr/>
        </p:nvSpPr>
        <p:spPr>
          <a:xfrm>
            <a:off x="4036219" y="4304109"/>
            <a:ext cx="1071563" cy="324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buClr>
                <a:srgbClr val="FFFC41"/>
              </a:buClr>
              <a:buFont typeface="Helvetica"/>
              <a:defRPr sz="3000">
                <a:solidFill>
                  <a:srgbClr val="FFFC41"/>
                </a:solidFill>
                <a:uFill>
                  <a:solidFill>
                    <a:srgbClr val="FFFC41"/>
                  </a:solidFill>
                </a:u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109" b="1"/>
              <a:t>grain 2</a:t>
            </a:r>
          </a:p>
        </p:txBody>
      </p:sp>
      <p:pic>
        <p:nvPicPr>
          <p:cNvPr id="413" name="s1_110_cold_spot6_bulkout7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266025" y="1943712"/>
            <a:ext cx="2986588" cy="2750344"/>
          </a:xfrm>
          <a:prstGeom prst="rect">
            <a:avLst/>
          </a:prstGeom>
          <a:ln w="12700">
            <a:miter lim="400000"/>
          </a:ln>
        </p:spPr>
      </p:pic>
      <p:sp>
        <p:nvSpPr>
          <p:cNvPr id="414" name="Shape 414"/>
          <p:cNvSpPr/>
          <p:nvPr/>
        </p:nvSpPr>
        <p:spPr>
          <a:xfrm>
            <a:off x="1745519" y="101381"/>
            <a:ext cx="7350856" cy="443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6789" tIns="26789" rIns="26789" bIns="26789">
            <a:spAutoFit/>
          </a:bodyPr>
          <a:lstStyle>
            <a:lvl1pPr defTabSz="1295400">
              <a:spcBef>
                <a:spcPts val="1000"/>
              </a:spcBef>
              <a:buClrTx/>
              <a:defRPr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lang="en-US" sz="2531" b="1" dirty="0" smtClean="0"/>
              <a:t>In addition: </a:t>
            </a:r>
            <a:r>
              <a:rPr lang="en-US" sz="2531" b="1" dirty="0"/>
              <a:t>g</a:t>
            </a:r>
            <a:r>
              <a:rPr sz="2531" b="1" dirty="0" smtClean="0"/>
              <a:t>rain </a:t>
            </a:r>
            <a:r>
              <a:rPr sz="2531" b="1" dirty="0"/>
              <a:t>boundaries comparison</a:t>
            </a:r>
          </a:p>
        </p:txBody>
      </p:sp>
      <p:pic>
        <p:nvPicPr>
          <p:cNvPr id="415" name="Fermilab_blue.jp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8594" y="250032"/>
            <a:ext cx="1424050" cy="267891"/>
          </a:xfrm>
          <a:prstGeom prst="rect">
            <a:avLst/>
          </a:prstGeom>
          <a:ln w="12700">
            <a:miter lim="400000"/>
          </a:ln>
        </p:spPr>
      </p:pic>
      <p:sp>
        <p:nvSpPr>
          <p:cNvPr id="416" name="Shape 416"/>
          <p:cNvSpPr/>
          <p:nvPr/>
        </p:nvSpPr>
        <p:spPr>
          <a:xfrm>
            <a:off x="5270085" y="1525725"/>
            <a:ext cx="2741415" cy="440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400" b="0"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/>
            </a:pPr>
            <a:r>
              <a:rPr sz="2391"/>
              <a:t>SEM image of GB</a:t>
            </a:r>
          </a:p>
        </p:txBody>
      </p:sp>
      <p:sp>
        <p:nvSpPr>
          <p:cNvPr id="417" name="Shape 417"/>
          <p:cNvSpPr/>
          <p:nvPr/>
        </p:nvSpPr>
        <p:spPr>
          <a:xfrm>
            <a:off x="1107281" y="1530190"/>
            <a:ext cx="3875484" cy="440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400" b="0"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/>
            </a:pPr>
            <a:r>
              <a:rPr sz="2391"/>
              <a:t>HRTEM image of GB: Hot</a:t>
            </a:r>
          </a:p>
        </p:txBody>
      </p:sp>
      <p:sp>
        <p:nvSpPr>
          <p:cNvPr id="418" name="Shape 418"/>
          <p:cNvSpPr/>
          <p:nvPr/>
        </p:nvSpPr>
        <p:spPr>
          <a:xfrm rot="3069183">
            <a:off x="2274327" y="2453533"/>
            <a:ext cx="965008" cy="389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28573" marR="28573" defTabSz="642915">
              <a:defRPr sz="1800" b="0">
                <a:uFillTx/>
              </a:defRPr>
            </a:pPr>
            <a:r>
              <a:rPr sz="2531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Arial"/>
                <a:ea typeface="Arial"/>
                <a:cs typeface="Arial"/>
                <a:sym typeface="Arial"/>
              </a:rPr>
              <a:t>Nb</a:t>
            </a:r>
            <a:r>
              <a:rPr sz="2531" baseline="-5999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531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sz="2531" baseline="-5999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419" name="Shape 419"/>
          <p:cNvSpPr/>
          <p:nvPr/>
        </p:nvSpPr>
        <p:spPr>
          <a:xfrm flipV="1">
            <a:off x="2937867" y="2940844"/>
            <a:ext cx="324446" cy="339329"/>
          </a:xfrm>
          <a:prstGeom prst="line">
            <a:avLst/>
          </a:prstGeom>
          <a:ln w="25400">
            <a:solidFill>
              <a:srgbClr val="F5EC00"/>
            </a:solidFill>
            <a:miter lim="400000"/>
            <a:headEnd type="stealth"/>
            <a:tailEnd type="stealth"/>
          </a:ln>
        </p:spPr>
        <p:txBody>
          <a:bodyPr lIns="0" tIns="0" rIns="0" bIns="0"/>
          <a:lstStyle/>
          <a:p>
            <a:pPr defTabSz="321457">
              <a:defRPr sz="1200" b="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</p:spTree>
    <p:extLst>
      <p:ext uri="{BB962C8B-B14F-4D97-AF65-F5344CB8AC3E}">
        <p14:creationId xmlns:p14="http://schemas.microsoft.com/office/powerpoint/2010/main" val="399199954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hot_spot2_s10_tilt1_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32734" y="1875234"/>
            <a:ext cx="4241602" cy="4241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23" name="dropped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25641" y="1759149"/>
            <a:ext cx="1178719" cy="1082948"/>
          </a:xfrm>
          <a:prstGeom prst="rect">
            <a:avLst/>
          </a:prstGeom>
          <a:ln w="12700">
            <a:miter lim="400000"/>
          </a:ln>
        </p:spPr>
      </p:pic>
      <p:sp>
        <p:nvSpPr>
          <p:cNvPr id="424" name="Shape 424"/>
          <p:cNvSpPr/>
          <p:nvPr/>
        </p:nvSpPr>
        <p:spPr>
          <a:xfrm>
            <a:off x="2393156" y="6070036"/>
            <a:ext cx="4080867" cy="807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ctr" defTabSz="321457">
              <a:tabLst>
                <a:tab pos="250022" algn="l"/>
                <a:tab pos="500045" algn="l"/>
                <a:tab pos="750067" algn="l"/>
                <a:tab pos="1000089" algn="l"/>
                <a:tab pos="1250112" algn="l"/>
                <a:tab pos="1500134" algn="l"/>
                <a:tab pos="1750157" algn="l"/>
                <a:tab pos="2000179" algn="l"/>
                <a:tab pos="2250201" algn="l"/>
                <a:tab pos="2500224" algn="l"/>
                <a:tab pos="2750246" algn="l"/>
                <a:tab pos="3000268" algn="l"/>
              </a:tabLst>
              <a:defRPr sz="1800" b="0">
                <a:uFillTx/>
              </a:defRPr>
            </a:pPr>
            <a:r>
              <a:rPr sz="2391">
                <a:latin typeface="Georgia"/>
                <a:ea typeface="Georgia"/>
                <a:cs typeface="Georgia"/>
                <a:sym typeface="Georgia"/>
              </a:rPr>
              <a:t>HRTEM: No visible Nb</a:t>
            </a:r>
            <a:r>
              <a:rPr sz="2391" baseline="-5999">
                <a:latin typeface="Georgia"/>
                <a:ea typeface="Georgia"/>
                <a:cs typeface="Georgia"/>
                <a:sym typeface="Georgia"/>
              </a:rPr>
              <a:t>2</a:t>
            </a:r>
            <a:r>
              <a:rPr sz="2391">
                <a:latin typeface="Georgia"/>
                <a:ea typeface="Georgia"/>
                <a:cs typeface="Georgia"/>
                <a:sym typeface="Georgia"/>
              </a:rPr>
              <a:t>O</a:t>
            </a:r>
            <a:r>
              <a:rPr sz="2391" baseline="-5999">
                <a:latin typeface="Georgia"/>
                <a:ea typeface="Georgia"/>
                <a:cs typeface="Georgia"/>
                <a:sym typeface="Georgia"/>
              </a:rPr>
              <a:t>5</a:t>
            </a:r>
            <a:r>
              <a:rPr sz="2391">
                <a:latin typeface="Georgia"/>
                <a:ea typeface="Georgia"/>
                <a:cs typeface="Georgia"/>
                <a:sym typeface="Georgia"/>
              </a:rPr>
              <a:t> oxide layer along GB</a:t>
            </a:r>
          </a:p>
        </p:txBody>
      </p:sp>
      <p:pic>
        <p:nvPicPr>
          <p:cNvPr id="425" name="s13_80K_1sboundary_2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48258" y="1870769"/>
            <a:ext cx="4241602" cy="4241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26" name="droppedImage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21594" y="1759149"/>
            <a:ext cx="1134070" cy="1076847"/>
          </a:xfrm>
          <a:prstGeom prst="rect">
            <a:avLst/>
          </a:prstGeom>
          <a:ln w="12700">
            <a:miter lim="400000"/>
          </a:ln>
        </p:spPr>
      </p:pic>
      <p:sp>
        <p:nvSpPr>
          <p:cNvPr id="427" name="Shape 427"/>
          <p:cNvSpPr/>
          <p:nvPr/>
        </p:nvSpPr>
        <p:spPr>
          <a:xfrm>
            <a:off x="1562695" y="1405524"/>
            <a:ext cx="1625203" cy="3679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400" b="0"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/>
            </a:pPr>
            <a:r>
              <a:rPr sz="2391"/>
              <a:t>Cold</a:t>
            </a:r>
          </a:p>
        </p:txBody>
      </p:sp>
      <p:sp>
        <p:nvSpPr>
          <p:cNvPr id="428" name="Shape 428"/>
          <p:cNvSpPr/>
          <p:nvPr/>
        </p:nvSpPr>
        <p:spPr>
          <a:xfrm>
            <a:off x="6045399" y="1405524"/>
            <a:ext cx="1625203" cy="3679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457200">
              <a:buClrTx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400" b="0">
                <a:uFillTx/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/>
            </a:pPr>
            <a:r>
              <a:rPr sz="2391"/>
              <a:t>Hot</a:t>
            </a:r>
          </a:p>
        </p:txBody>
      </p:sp>
      <p:sp>
        <p:nvSpPr>
          <p:cNvPr id="429" name="Shape 429"/>
          <p:cNvSpPr/>
          <p:nvPr/>
        </p:nvSpPr>
        <p:spPr>
          <a:xfrm>
            <a:off x="1888629" y="143808"/>
            <a:ext cx="5402461" cy="443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>
            <a:lvl1pPr defTabSz="1295400">
              <a:spcBef>
                <a:spcPts val="1000"/>
              </a:spcBef>
              <a:buClrTx/>
              <a:defRPr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531" b="1"/>
              <a:t>Grain boundaries comparison</a:t>
            </a:r>
          </a:p>
        </p:txBody>
      </p:sp>
      <p:sp>
        <p:nvSpPr>
          <p:cNvPr id="430" name="Shape 430"/>
          <p:cNvSpPr/>
          <p:nvPr/>
        </p:nvSpPr>
        <p:spPr>
          <a:xfrm rot="4413655">
            <a:off x="2417202" y="3033963"/>
            <a:ext cx="965008" cy="389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28573" marR="28573" defTabSz="642915">
              <a:defRPr sz="1800" b="0">
                <a:uFillTx/>
              </a:defRPr>
            </a:pPr>
            <a:r>
              <a:rPr sz="2531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Arial"/>
                <a:ea typeface="Arial"/>
                <a:cs typeface="Arial"/>
                <a:sym typeface="Arial"/>
              </a:rPr>
              <a:t>Nb</a:t>
            </a:r>
            <a:r>
              <a:rPr sz="2531" baseline="-5999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531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sz="2531" baseline="-5999">
                <a:solidFill>
                  <a:srgbClr val="F5EC00"/>
                </a:solidFill>
                <a:uFill>
                  <a:solidFill>
                    <a:srgbClr val="F5EC00"/>
                  </a:solidFill>
                </a:u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431" name="Shape 431"/>
          <p:cNvSpPr/>
          <p:nvPr/>
        </p:nvSpPr>
        <p:spPr>
          <a:xfrm flipV="1">
            <a:off x="2428875" y="3690938"/>
            <a:ext cx="1083469" cy="250032"/>
          </a:xfrm>
          <a:prstGeom prst="line">
            <a:avLst/>
          </a:prstGeom>
          <a:ln w="25400">
            <a:solidFill>
              <a:srgbClr val="F5EC00"/>
            </a:solidFill>
            <a:miter lim="400000"/>
            <a:headEnd type="stealth"/>
            <a:tailEnd type="stealth"/>
          </a:ln>
        </p:spPr>
        <p:txBody>
          <a:bodyPr lIns="0" tIns="0" rIns="0" bIns="0"/>
          <a:lstStyle/>
          <a:p>
            <a:pPr defTabSz="321457">
              <a:defRPr sz="1200" b="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</p:spTree>
    <p:extLst>
      <p:ext uri="{BB962C8B-B14F-4D97-AF65-F5344CB8AC3E}">
        <p14:creationId xmlns:p14="http://schemas.microsoft.com/office/powerpoint/2010/main" val="371594714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/>
          </p:cNvSpPr>
          <p:nvPr/>
        </p:nvSpPr>
        <p:spPr bwMode="auto">
          <a:xfrm>
            <a:off x="160734" y="1669852"/>
            <a:ext cx="2357438" cy="250031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2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59" name="Rectangle 3"/>
          <p:cNvSpPr>
            <a:spLocks/>
          </p:cNvSpPr>
          <p:nvPr/>
        </p:nvSpPr>
        <p:spPr bwMode="auto">
          <a:xfrm>
            <a:off x="357187" y="1204392"/>
            <a:ext cx="8259961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400" dirty="0">
                <a:latin typeface="Georgia" charset="0"/>
                <a:cs typeface="Georgia" charset="0"/>
                <a:sym typeface="Georgia" charset="0"/>
              </a:rPr>
              <a:t>Direct </a:t>
            </a:r>
            <a:r>
              <a:rPr lang="en-US" sz="1400" dirty="0" err="1">
                <a:latin typeface="Georgia Bold" charset="0"/>
                <a:cs typeface="Georgia Bold" charset="0"/>
                <a:sym typeface="Georgia Bold" charset="0"/>
              </a:rPr>
              <a:t>nano</a:t>
            </a:r>
            <a:r>
              <a:rPr lang="en-US" sz="1400" dirty="0">
                <a:latin typeface="Georgia Bold" charset="0"/>
                <a:cs typeface="Georgia Bold" charset="0"/>
                <a:sym typeface="Georgia Bold" charset="0"/>
              </a:rPr>
              <a:t>-area electron diffraction (NED)</a:t>
            </a:r>
            <a:r>
              <a:rPr lang="en-US" sz="1400" dirty="0">
                <a:latin typeface="Georgia" charset="0"/>
                <a:cs typeface="Georgia" charset="0"/>
                <a:sym typeface="Georgia" charset="0"/>
              </a:rPr>
              <a:t> phase characterization of the surface of the SRF cavity cutouts before and after in situ mild vacuum bake at room temperature and at </a:t>
            </a:r>
            <a:r>
              <a:rPr lang="en-US" sz="1400" dirty="0" smtClean="0">
                <a:latin typeface="Georgia" charset="0"/>
                <a:cs typeface="Georgia" charset="0"/>
                <a:sym typeface="Georgia" charset="0"/>
              </a:rPr>
              <a:t>94K </a:t>
            </a:r>
            <a:r>
              <a:rPr lang="en-US" sz="1400" u="sng" dirty="0" smtClean="0">
                <a:latin typeface="Georgia" charset="0"/>
                <a:cs typeface="Georgia" charset="0"/>
                <a:sym typeface="Georgia" charset="0"/>
              </a:rPr>
              <a:t> </a:t>
            </a:r>
            <a:endParaRPr lang="en-US" sz="1400" u="sng" dirty="0">
              <a:latin typeface="Georgia" charset="0"/>
              <a:cs typeface="Georgia" charset="0"/>
              <a:sym typeface="Georgia" charset="0"/>
            </a:endParaRPr>
          </a:p>
        </p:txBody>
      </p:sp>
      <p:sp>
        <p:nvSpPr>
          <p:cNvPr id="19460" name="Rectangle 4"/>
          <p:cNvSpPr>
            <a:spLocks/>
          </p:cNvSpPr>
          <p:nvPr/>
        </p:nvSpPr>
        <p:spPr bwMode="auto">
          <a:xfrm>
            <a:off x="2812851" y="1678781"/>
            <a:ext cx="5464969" cy="267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160729" algn="ctr"/>
            <a:r>
              <a:rPr lang="en-US" sz="1800" u="sng">
                <a:latin typeface="Georgia Bold" charset="0"/>
                <a:cs typeface="Georgia Bold" charset="0"/>
                <a:sym typeface="Georgia Bold" charset="0"/>
              </a:rPr>
              <a:t>Room T</a:t>
            </a:r>
            <a:r>
              <a:rPr lang="en-US" sz="1800">
                <a:latin typeface="Georgia" charset="0"/>
                <a:cs typeface="Georgia" charset="0"/>
                <a:sym typeface="Georgia" charset="0"/>
              </a:rPr>
              <a:t>: BCC Nb patterns, </a:t>
            </a:r>
            <a:r>
              <a:rPr lang="en-US" sz="1800">
                <a:latin typeface="Georgia Bold" charset="0"/>
                <a:cs typeface="Georgia Bold" charset="0"/>
                <a:sym typeface="Georgia Bold" charset="0"/>
              </a:rPr>
              <a:t>NO</a:t>
            </a:r>
            <a:r>
              <a:rPr lang="en-US" sz="1800">
                <a:latin typeface="Georgia" charset="0"/>
                <a:cs typeface="Georgia" charset="0"/>
                <a:sym typeface="Georgia" charset="0"/>
              </a:rPr>
              <a:t> additional phases </a:t>
            </a:r>
          </a:p>
        </p:txBody>
      </p:sp>
      <p:pic>
        <p:nvPicPr>
          <p:cNvPr id="19461" name="Picture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157" y="1964531"/>
            <a:ext cx="1491258" cy="122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410" y="1991321"/>
            <a:ext cx="1285875" cy="1208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511" y="1973461"/>
            <a:ext cx="1410891" cy="1234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209" y="1972345"/>
            <a:ext cx="1340570" cy="123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1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69" y="3796865"/>
            <a:ext cx="1919883" cy="1780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1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44" y="3810260"/>
            <a:ext cx="1946672" cy="179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8" name="Rectangle 12"/>
          <p:cNvSpPr>
            <a:spLocks/>
          </p:cNvSpPr>
          <p:nvPr/>
        </p:nvSpPr>
        <p:spPr bwMode="auto">
          <a:xfrm>
            <a:off x="755958" y="3846887"/>
            <a:ext cx="5253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1700">
                <a:solidFill>
                  <a:srgbClr val="FF2712"/>
                </a:solidFill>
                <a:latin typeface="Helvetica" charset="0"/>
                <a:cs typeface="Helvetica" charset="0"/>
                <a:sym typeface="Helvetica" charset="0"/>
              </a:rPr>
              <a:t>[-111]</a:t>
            </a:r>
          </a:p>
        </p:txBody>
      </p:sp>
      <p:sp>
        <p:nvSpPr>
          <p:cNvPr id="19469" name="Rectangle 13"/>
          <p:cNvSpPr>
            <a:spLocks/>
          </p:cNvSpPr>
          <p:nvPr/>
        </p:nvSpPr>
        <p:spPr bwMode="auto">
          <a:xfrm>
            <a:off x="2804540" y="3831260"/>
            <a:ext cx="54140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1700">
                <a:solidFill>
                  <a:srgbClr val="FF2712"/>
                </a:solidFill>
                <a:latin typeface="Helvetica" charset="0"/>
                <a:cs typeface="Helvetica" charset="0"/>
                <a:sym typeface="Helvetica" charset="0"/>
              </a:rPr>
              <a:t>[-112]</a:t>
            </a:r>
          </a:p>
        </p:txBody>
      </p:sp>
      <p:sp>
        <p:nvSpPr>
          <p:cNvPr id="19475" name="Rectangle 19"/>
          <p:cNvSpPr>
            <a:spLocks/>
          </p:cNvSpPr>
          <p:nvPr/>
        </p:nvSpPr>
        <p:spPr bwMode="auto">
          <a:xfrm>
            <a:off x="72055" y="3424535"/>
            <a:ext cx="5464969" cy="267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160729" algn="ctr"/>
            <a:r>
              <a:rPr lang="en-US" sz="1800" u="sng" dirty="0">
                <a:latin typeface="Georgia Bold" charset="0"/>
                <a:cs typeface="Georgia Bold" charset="0"/>
                <a:sym typeface="Georgia Bold" charset="0"/>
              </a:rPr>
              <a:t>94K</a:t>
            </a:r>
            <a:r>
              <a:rPr lang="en-US" sz="1800" dirty="0">
                <a:latin typeface="Georgia" charset="0"/>
                <a:cs typeface="Georgia" charset="0"/>
                <a:sym typeface="Georgia" charset="0"/>
              </a:rPr>
              <a:t>: stoichiometric </a:t>
            </a:r>
            <a:r>
              <a:rPr lang="en-US" sz="1800" dirty="0" err="1">
                <a:latin typeface="Georgia" charset="0"/>
                <a:cs typeface="Georgia" charset="0"/>
                <a:sym typeface="Georgia" charset="0"/>
              </a:rPr>
              <a:t>Nb</a:t>
            </a:r>
            <a:r>
              <a:rPr lang="en-US" sz="1800" dirty="0">
                <a:latin typeface="Georgia" charset="0"/>
                <a:cs typeface="Georgia" charset="0"/>
                <a:sym typeface="Georgia" charset="0"/>
              </a:rPr>
              <a:t> hydride phases! </a:t>
            </a:r>
          </a:p>
        </p:txBody>
      </p:sp>
      <p:sp>
        <p:nvSpPr>
          <p:cNvPr id="19476" name="Rectangle 20"/>
          <p:cNvSpPr>
            <a:spLocks/>
          </p:cNvSpPr>
          <p:nvPr/>
        </p:nvSpPr>
        <p:spPr bwMode="auto">
          <a:xfrm>
            <a:off x="160734" y="1919883"/>
            <a:ext cx="2357438" cy="1098352"/>
          </a:xfrm>
          <a:prstGeom prst="rect">
            <a:avLst/>
          </a:prstGeom>
          <a:solidFill>
            <a:srgbClr val="47C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2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77" name="Rectangle 21"/>
          <p:cNvSpPr>
            <a:spLocks/>
          </p:cNvSpPr>
          <p:nvPr/>
        </p:nvSpPr>
        <p:spPr bwMode="auto">
          <a:xfrm>
            <a:off x="568152" y="1660922"/>
            <a:ext cx="1535906" cy="241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1700">
                <a:latin typeface="Georgia" charset="0"/>
                <a:cs typeface="Georgia" charset="0"/>
                <a:sym typeface="Georgia" charset="0"/>
              </a:rPr>
              <a:t>Nb oxides</a:t>
            </a:r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160735" y="1910953"/>
            <a:ext cx="2359670" cy="1117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79" name="Rectangle 23"/>
          <p:cNvSpPr>
            <a:spLocks/>
          </p:cNvSpPr>
          <p:nvPr/>
        </p:nvSpPr>
        <p:spPr bwMode="auto">
          <a:xfrm>
            <a:off x="1419945" y="2647563"/>
            <a:ext cx="8335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1800">
                <a:latin typeface="Georgia" charset="0"/>
                <a:cs typeface="Georgia" charset="0"/>
                <a:sym typeface="Georgia" charset="0"/>
              </a:rPr>
              <a:t>Nb</a:t>
            </a:r>
            <a:r>
              <a:rPr lang="en-US" sz="1800" baseline="-6000">
                <a:latin typeface="Georgia" charset="0"/>
                <a:cs typeface="Georgia" charset="0"/>
                <a:sym typeface="Georgia" charset="0"/>
              </a:rPr>
              <a:t>  </a:t>
            </a:r>
            <a:r>
              <a:rPr lang="en-US" sz="1800">
                <a:latin typeface="Georgia" charset="0"/>
                <a:cs typeface="Georgia" charset="0"/>
                <a:sym typeface="Georgia" charset="0"/>
              </a:rPr>
              <a:t>bulk</a:t>
            </a:r>
          </a:p>
        </p:txBody>
      </p:sp>
      <p:sp>
        <p:nvSpPr>
          <p:cNvPr id="19480" name="Oval 24"/>
          <p:cNvSpPr>
            <a:spLocks/>
          </p:cNvSpPr>
          <p:nvPr/>
        </p:nvSpPr>
        <p:spPr bwMode="auto">
          <a:xfrm>
            <a:off x="330399" y="1919883"/>
            <a:ext cx="964406" cy="964406"/>
          </a:xfrm>
          <a:prstGeom prst="ellipse">
            <a:avLst/>
          </a:prstGeom>
          <a:solidFill>
            <a:srgbClr val="FDC131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81" name="Line 25"/>
          <p:cNvSpPr>
            <a:spLocks noChangeShapeType="1"/>
          </p:cNvSpPr>
          <p:nvPr/>
        </p:nvSpPr>
        <p:spPr bwMode="auto">
          <a:xfrm>
            <a:off x="151805" y="1669851"/>
            <a:ext cx="2363019" cy="1117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82" name="Line 26"/>
          <p:cNvSpPr>
            <a:spLocks noChangeShapeType="1"/>
          </p:cNvSpPr>
          <p:nvPr/>
        </p:nvSpPr>
        <p:spPr bwMode="auto">
          <a:xfrm rot="10800000">
            <a:off x="2505894" y="1669851"/>
            <a:ext cx="8930" cy="1345035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 rot="10800000" flipH="1">
            <a:off x="160734" y="1678781"/>
            <a:ext cx="0" cy="1348383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84" name="Line 28"/>
          <p:cNvSpPr>
            <a:spLocks noChangeShapeType="1"/>
          </p:cNvSpPr>
          <p:nvPr/>
        </p:nvSpPr>
        <p:spPr bwMode="auto">
          <a:xfrm>
            <a:off x="151805" y="3018234"/>
            <a:ext cx="2363019" cy="1117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85" name="Rectangle 29"/>
          <p:cNvSpPr>
            <a:spLocks/>
          </p:cNvSpPr>
          <p:nvPr/>
        </p:nvSpPr>
        <p:spPr bwMode="auto">
          <a:xfrm>
            <a:off x="160734" y="2192238"/>
            <a:ext cx="1348383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1500">
                <a:latin typeface="Georgia" charset="0"/>
                <a:cs typeface="Georgia" charset="0"/>
                <a:sym typeface="Georgia" charset="0"/>
              </a:rPr>
              <a:t>NED probe</a:t>
            </a:r>
          </a:p>
        </p:txBody>
      </p:sp>
      <p:sp>
        <p:nvSpPr>
          <p:cNvPr id="19487" name="Line 31"/>
          <p:cNvSpPr>
            <a:spLocks noChangeShapeType="1"/>
          </p:cNvSpPr>
          <p:nvPr/>
        </p:nvSpPr>
        <p:spPr bwMode="auto">
          <a:xfrm>
            <a:off x="335980" y="2428875"/>
            <a:ext cx="964406" cy="1117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88" name="Rectangle 32"/>
          <p:cNvSpPr>
            <a:spLocks/>
          </p:cNvSpPr>
          <p:nvPr/>
        </p:nvSpPr>
        <p:spPr bwMode="auto">
          <a:xfrm>
            <a:off x="151805" y="2540496"/>
            <a:ext cx="1348383" cy="241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1700">
                <a:latin typeface="Georgia" charset="0"/>
                <a:cs typeface="Georgia" charset="0"/>
                <a:sym typeface="Georgia" charset="0"/>
              </a:rPr>
              <a:t>40 nm</a:t>
            </a:r>
          </a:p>
        </p:txBody>
      </p:sp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</p:spPr>
        <p:txBody>
          <a:bodyPr/>
          <a:lstStyle/>
          <a:p>
            <a:r>
              <a:rPr lang="en-US" dirty="0" smtClean="0"/>
              <a:t>TEM evidence for </a:t>
            </a:r>
            <a:r>
              <a:rPr lang="en-US" dirty="0" err="1" smtClean="0"/>
              <a:t>nanohydrides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158115" y="3693087"/>
            <a:ext cx="35036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TEM diffraction on cavity cutouts confirms the existence of </a:t>
            </a:r>
            <a:r>
              <a:rPr lang="en-US" dirty="0" err="1" smtClean="0"/>
              <a:t>nanohydrides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/>
              <a:t>	S</a:t>
            </a:r>
            <a:r>
              <a:rPr lang="en-US" dirty="0" smtClean="0"/>
              <a:t>upports the proximity effect model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5D237D-A72A-5245-85FB-D994926BA281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0399" y="743676"/>
            <a:ext cx="8219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Measurements performed at Univ. of Illinois Urbana-Champaign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53850" y="5735815"/>
            <a:ext cx="5062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Y. </a:t>
            </a:r>
            <a:r>
              <a:rPr lang="en-US" sz="1800" dirty="0" err="1" smtClean="0">
                <a:solidFill>
                  <a:srgbClr val="0000FF"/>
                </a:solidFill>
              </a:rPr>
              <a:t>Trenikhina</a:t>
            </a:r>
            <a:r>
              <a:rPr lang="en-US" sz="1800" dirty="0" smtClean="0">
                <a:solidFill>
                  <a:srgbClr val="0000FF"/>
                </a:solidFill>
              </a:rPr>
              <a:t> et al, J. Appl. Phys. </a:t>
            </a:r>
            <a:r>
              <a:rPr lang="en-US" sz="1800" b="1" dirty="0" smtClean="0">
                <a:solidFill>
                  <a:srgbClr val="0000FF"/>
                </a:solidFill>
              </a:rPr>
              <a:t>117</a:t>
            </a:r>
            <a:r>
              <a:rPr lang="en-US" sz="1800" dirty="0" smtClean="0">
                <a:solidFill>
                  <a:srgbClr val="0000FF"/>
                </a:solidFill>
              </a:rPr>
              <a:t>, 154507 (2015)</a:t>
            </a:r>
            <a:endParaRPr lang="en-US" sz="1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95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in fundamental understanding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M</a:t>
            </a:r>
            <a:r>
              <a:rPr lang="en-US" sz="32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icroscopic details of Q-disease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Cause of the “high field Q slope”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b="1" dirty="0">
                <a:solidFill>
                  <a:srgbClr val="FF0000"/>
                </a:solidFill>
              </a:rPr>
              <a:t>Mechanism of 120C </a:t>
            </a:r>
            <a:r>
              <a:rPr lang="en-US" sz="3200" b="1" dirty="0" smtClean="0">
                <a:solidFill>
                  <a:srgbClr val="FF0000"/>
                </a:solidFill>
              </a:rPr>
              <a:t>baking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83192-DC0E-8045-96BD-2FFD5860D6A0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765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5426129"/>
              </p:ext>
            </p:extLst>
          </p:nvPr>
        </p:nvGraphicFramePr>
        <p:xfrm>
          <a:off x="228600" y="1161288"/>
          <a:ext cx="6679260" cy="5113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2" name="Graph" r:id="rId3" imgW="3906000" imgH="2990520" progId="Origin50.Graph">
                  <p:embed/>
                </p:oleObj>
              </mc:Choice>
              <mc:Fallback>
                <p:oleObj name="Graph" r:id="rId3" imgW="3906000" imgH="29905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1161288"/>
                        <a:ext cx="6679260" cy="51137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#3: mechanism of the 120C baking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FEEF9F-C2D8-5B4B-8BE2-5F4D280988BC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711540" y="4269580"/>
            <a:ext cx="141380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#2: origin of the “high field Q slope”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743111" y="4037426"/>
            <a:ext cx="1783227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#3: mechanism of the “120C baking”</a:t>
            </a:r>
            <a:endParaRPr lang="en-US" sz="1600" b="1" dirty="0">
              <a:solidFill>
                <a:srgbClr val="FF000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670474" y="3657600"/>
            <a:ext cx="815927" cy="791823"/>
            <a:chOff x="4670474" y="3657600"/>
            <a:chExt cx="815927" cy="791823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4670474" y="3657600"/>
              <a:ext cx="576775" cy="61198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860385" y="3967086"/>
              <a:ext cx="626016" cy="482337"/>
            </a:xfrm>
            <a:prstGeom prst="rect">
              <a:avLst/>
            </a:prstGeom>
            <a:noFill/>
          </p:spPr>
          <p:txBody>
            <a:bodyPr wrap="square" rtlCol="0">
              <a:normAutofit fontScale="62500" lnSpcReduction="20000"/>
            </a:bodyPr>
            <a:lstStyle/>
            <a:p>
              <a:r>
                <a:rPr lang="en-US" dirty="0" smtClean="0"/>
                <a:t>120C bake </a:t>
              </a:r>
              <a:endParaRPr lang="en-US" dirty="0"/>
            </a:p>
          </p:txBody>
        </p:sp>
      </p:grpSp>
      <p:sp>
        <p:nvSpPr>
          <p:cNvPr id="3" name="Oval 2"/>
          <p:cNvSpPr/>
          <p:nvPr/>
        </p:nvSpPr>
        <p:spPr>
          <a:xfrm rot="20342127">
            <a:off x="4157785" y="3207118"/>
            <a:ext cx="516394" cy="18006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2445614"/>
            <a:ext cx="1702191" cy="728723"/>
            <a:chOff x="0" y="2445614"/>
            <a:chExt cx="1702191" cy="728723"/>
          </a:xfrm>
        </p:grpSpPr>
        <p:sp>
          <p:nvSpPr>
            <p:cNvPr id="20" name="TextBox 19"/>
            <p:cNvSpPr txBox="1"/>
            <p:nvPr/>
          </p:nvSpPr>
          <p:spPr>
            <a:xfrm>
              <a:off x="0" y="2445614"/>
              <a:ext cx="15052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 smtClean="0"/>
                <a:t>Electropolished</a:t>
              </a:r>
              <a:r>
                <a:rPr lang="en-US" sz="1600" dirty="0"/>
                <a:t> </a:t>
              </a:r>
              <a:r>
                <a:rPr lang="en-US" sz="1600" dirty="0" smtClean="0"/>
                <a:t>cavity</a:t>
              </a:r>
              <a:endParaRPr lang="en-US" sz="1600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1294228" y="2869809"/>
              <a:ext cx="407963" cy="30452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Oval 24"/>
          <p:cNvSpPr/>
          <p:nvPr/>
        </p:nvSpPr>
        <p:spPr>
          <a:xfrm rot="20342127">
            <a:off x="1635985" y="3564858"/>
            <a:ext cx="516394" cy="13243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4198911"/>
            <a:ext cx="151335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#1: microscopic mechanism of “Q-disease”</a:t>
            </a:r>
            <a:endParaRPr lang="en-US" sz="1600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1894182" y="3174337"/>
            <a:ext cx="215972" cy="4832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016236" y="3328904"/>
            <a:ext cx="1416273" cy="374812"/>
          </a:xfrm>
          <a:prstGeom prst="rect">
            <a:avLst/>
          </a:prstGeom>
          <a:noFill/>
        </p:spPr>
        <p:txBody>
          <a:bodyPr wrap="square" rtlCol="0">
            <a:normAutofit fontScale="47500" lnSpcReduction="20000"/>
          </a:bodyPr>
          <a:lstStyle/>
          <a:p>
            <a:r>
              <a:rPr lang="en-US" dirty="0" smtClean="0"/>
              <a:t>Too much H absorbed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208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Muon</a:t>
            </a:r>
            <a:r>
              <a:rPr lang="en-US" dirty="0" smtClean="0"/>
              <a:t> spin rotation at PSI (Switzerland)</a:t>
            </a:r>
            <a:endParaRPr lang="en-US" dirty="0"/>
          </a:p>
        </p:txBody>
      </p:sp>
      <p:grpSp>
        <p:nvGrpSpPr>
          <p:cNvPr id="38" name="Group 10"/>
          <p:cNvGrpSpPr>
            <a:grpSpLocks/>
          </p:cNvGrpSpPr>
          <p:nvPr/>
        </p:nvGrpSpPr>
        <p:grpSpPr bwMode="auto">
          <a:xfrm>
            <a:off x="25788" y="1009364"/>
            <a:ext cx="5726722" cy="5296554"/>
            <a:chOff x="24" y="485"/>
            <a:chExt cx="3300" cy="3187"/>
          </a:xfrm>
        </p:grpSpPr>
        <p:grpSp>
          <p:nvGrpSpPr>
            <p:cNvPr id="39" name="Group 11"/>
            <p:cNvGrpSpPr>
              <a:grpSpLocks/>
            </p:cNvGrpSpPr>
            <p:nvPr/>
          </p:nvGrpSpPr>
          <p:grpSpPr bwMode="auto">
            <a:xfrm>
              <a:off x="24" y="485"/>
              <a:ext cx="3300" cy="3187"/>
              <a:chOff x="295" y="663"/>
              <a:chExt cx="3300" cy="3187"/>
            </a:xfrm>
          </p:grpSpPr>
          <p:pic>
            <p:nvPicPr>
              <p:cNvPr id="41" name="Picture 1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5" y="663"/>
                <a:ext cx="3300" cy="31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DFE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2" name="Oval 13"/>
              <p:cNvSpPr>
                <a:spLocks noChangeArrowheads="1"/>
              </p:cNvSpPr>
              <p:nvPr/>
            </p:nvSpPr>
            <p:spPr bwMode="auto">
              <a:xfrm>
                <a:off x="757" y="2085"/>
                <a:ext cx="188" cy="195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chemeClr val="accent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62000" tIns="226800" rIns="162000" anchor="ctr"/>
              <a:lstStyle/>
              <a:p>
                <a:endParaRPr lang="en-US"/>
              </a:p>
            </p:txBody>
          </p:sp>
          <p:sp>
            <p:nvSpPr>
              <p:cNvPr id="43" name="Oval 14"/>
              <p:cNvSpPr>
                <a:spLocks noChangeArrowheads="1"/>
              </p:cNvSpPr>
              <p:nvPr/>
            </p:nvSpPr>
            <p:spPr bwMode="auto">
              <a:xfrm>
                <a:off x="1805" y="2605"/>
                <a:ext cx="188" cy="195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chemeClr val="accent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62000" tIns="226800" rIns="162000" anchor="ctr"/>
              <a:lstStyle/>
              <a:p>
                <a:endParaRPr lang="en-US"/>
              </a:p>
            </p:txBody>
          </p:sp>
          <p:sp>
            <p:nvSpPr>
              <p:cNvPr id="44" name="Oval 15"/>
              <p:cNvSpPr>
                <a:spLocks noChangeArrowheads="1"/>
              </p:cNvSpPr>
              <p:nvPr/>
            </p:nvSpPr>
            <p:spPr bwMode="auto">
              <a:xfrm>
                <a:off x="1071" y="2850"/>
                <a:ext cx="122" cy="12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CC3399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62000" tIns="226800" rIns="162000" anchor="ctr"/>
              <a:lstStyle/>
              <a:p>
                <a:endParaRPr lang="en-US"/>
              </a:p>
            </p:txBody>
          </p:sp>
          <p:sp>
            <p:nvSpPr>
              <p:cNvPr id="45" name="Oval 16"/>
              <p:cNvSpPr>
                <a:spLocks noChangeArrowheads="1"/>
              </p:cNvSpPr>
              <p:nvPr/>
            </p:nvSpPr>
            <p:spPr bwMode="auto">
              <a:xfrm>
                <a:off x="1615" y="3458"/>
                <a:ext cx="122" cy="12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CC3399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62000" tIns="226800" rIns="162000" anchor="ctr"/>
              <a:lstStyle/>
              <a:p>
                <a:endParaRPr lang="en-US"/>
              </a:p>
            </p:txBody>
          </p:sp>
          <p:sp>
            <p:nvSpPr>
              <p:cNvPr id="46" name="Oval 17"/>
              <p:cNvSpPr>
                <a:spLocks noChangeArrowheads="1"/>
              </p:cNvSpPr>
              <p:nvPr/>
            </p:nvSpPr>
            <p:spPr bwMode="auto">
              <a:xfrm>
                <a:off x="3071" y="1850"/>
                <a:ext cx="122" cy="12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9933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62000" tIns="226800" rIns="162000" anchor="ctr"/>
              <a:lstStyle/>
              <a:p>
                <a:endParaRPr lang="en-US"/>
              </a:p>
            </p:txBody>
          </p:sp>
          <p:sp>
            <p:nvSpPr>
              <p:cNvPr id="47" name="Line 18"/>
              <p:cNvSpPr>
                <a:spLocks noChangeShapeType="1"/>
              </p:cNvSpPr>
              <p:nvPr/>
            </p:nvSpPr>
            <p:spPr bwMode="auto">
              <a:xfrm>
                <a:off x="936" y="2220"/>
                <a:ext cx="260" cy="13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62000" tIns="226800" rIns="162000"/>
              <a:lstStyle/>
              <a:p>
                <a:endParaRPr lang="en-US"/>
              </a:p>
            </p:txBody>
          </p:sp>
          <p:sp>
            <p:nvSpPr>
              <p:cNvPr id="48" name="Line 19"/>
              <p:cNvSpPr>
                <a:spLocks noChangeShapeType="1"/>
              </p:cNvSpPr>
              <p:nvPr/>
            </p:nvSpPr>
            <p:spPr bwMode="auto">
              <a:xfrm flipV="1">
                <a:off x="3412" y="1648"/>
                <a:ext cx="140" cy="84"/>
              </a:xfrm>
              <a:prstGeom prst="line">
                <a:avLst/>
              </a:prstGeom>
              <a:noFill/>
              <a:ln w="28575">
                <a:solidFill>
                  <a:srgbClr val="FF9933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62000" tIns="226800" rIns="162000"/>
              <a:lstStyle/>
              <a:p>
                <a:endParaRPr lang="en-US"/>
              </a:p>
            </p:txBody>
          </p:sp>
          <p:sp>
            <p:nvSpPr>
              <p:cNvPr id="49" name="Line 20"/>
              <p:cNvSpPr>
                <a:spLocks noChangeShapeType="1"/>
              </p:cNvSpPr>
              <p:nvPr/>
            </p:nvSpPr>
            <p:spPr bwMode="auto">
              <a:xfrm flipV="1">
                <a:off x="2300" y="2180"/>
                <a:ext cx="392" cy="256"/>
              </a:xfrm>
              <a:prstGeom prst="line">
                <a:avLst/>
              </a:prstGeom>
              <a:noFill/>
              <a:ln w="28575">
                <a:solidFill>
                  <a:srgbClr val="FF9933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62000" tIns="226800" rIns="162000"/>
              <a:lstStyle/>
              <a:p>
                <a:endParaRPr lang="en-US"/>
              </a:p>
            </p:txBody>
          </p:sp>
          <p:sp>
            <p:nvSpPr>
              <p:cNvPr id="50" name="Line 21"/>
              <p:cNvSpPr>
                <a:spLocks noChangeShapeType="1"/>
              </p:cNvSpPr>
              <p:nvPr/>
            </p:nvSpPr>
            <p:spPr bwMode="auto">
              <a:xfrm flipH="1">
                <a:off x="1596" y="3572"/>
                <a:ext cx="64" cy="228"/>
              </a:xfrm>
              <a:prstGeom prst="line">
                <a:avLst/>
              </a:prstGeom>
              <a:noFill/>
              <a:ln w="28575">
                <a:solidFill>
                  <a:srgbClr val="CC3399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62000" tIns="226800" rIns="162000"/>
              <a:lstStyle/>
              <a:p>
                <a:endParaRPr lang="en-US"/>
              </a:p>
            </p:txBody>
          </p:sp>
          <p:sp>
            <p:nvSpPr>
              <p:cNvPr id="51" name="Line 22"/>
              <p:cNvSpPr>
                <a:spLocks noChangeShapeType="1"/>
              </p:cNvSpPr>
              <p:nvPr/>
            </p:nvSpPr>
            <p:spPr bwMode="auto">
              <a:xfrm flipV="1">
                <a:off x="2828" y="1944"/>
                <a:ext cx="252" cy="156"/>
              </a:xfrm>
              <a:prstGeom prst="line">
                <a:avLst/>
              </a:prstGeom>
              <a:noFill/>
              <a:ln w="28575">
                <a:solidFill>
                  <a:srgbClr val="FF9933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62000" tIns="226800" rIns="162000"/>
              <a:lstStyle/>
              <a:p>
                <a:endParaRPr lang="en-US"/>
              </a:p>
            </p:txBody>
          </p:sp>
          <p:sp>
            <p:nvSpPr>
              <p:cNvPr id="52" name="Line 23"/>
              <p:cNvSpPr>
                <a:spLocks noChangeShapeType="1"/>
              </p:cNvSpPr>
              <p:nvPr/>
            </p:nvSpPr>
            <p:spPr bwMode="auto">
              <a:xfrm flipH="1">
                <a:off x="676" y="3008"/>
                <a:ext cx="144" cy="36"/>
              </a:xfrm>
              <a:prstGeom prst="line">
                <a:avLst/>
              </a:prstGeom>
              <a:noFill/>
              <a:ln w="28575">
                <a:solidFill>
                  <a:srgbClr val="CC3399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62000" tIns="226800" rIns="162000"/>
              <a:lstStyle/>
              <a:p>
                <a:endParaRPr lang="en-US"/>
              </a:p>
            </p:txBody>
          </p:sp>
          <p:sp>
            <p:nvSpPr>
              <p:cNvPr id="53" name="Line 24"/>
              <p:cNvSpPr>
                <a:spLocks noChangeShapeType="1"/>
              </p:cNvSpPr>
              <p:nvPr/>
            </p:nvSpPr>
            <p:spPr bwMode="auto">
              <a:xfrm flipH="1">
                <a:off x="1764" y="2796"/>
                <a:ext cx="104" cy="408"/>
              </a:xfrm>
              <a:prstGeom prst="line">
                <a:avLst/>
              </a:prstGeom>
              <a:noFill/>
              <a:ln w="28575">
                <a:solidFill>
                  <a:srgbClr val="CC3399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62000" tIns="226800" rIns="162000"/>
              <a:lstStyle/>
              <a:p>
                <a:endParaRPr lang="en-US"/>
              </a:p>
            </p:txBody>
          </p:sp>
          <p:sp>
            <p:nvSpPr>
              <p:cNvPr id="54" name="Line 25"/>
              <p:cNvSpPr>
                <a:spLocks noChangeShapeType="1"/>
              </p:cNvSpPr>
              <p:nvPr/>
            </p:nvSpPr>
            <p:spPr bwMode="auto">
              <a:xfrm flipH="1">
                <a:off x="1196" y="2716"/>
                <a:ext cx="604" cy="184"/>
              </a:xfrm>
              <a:prstGeom prst="line">
                <a:avLst/>
              </a:prstGeom>
              <a:noFill/>
              <a:ln w="28575">
                <a:solidFill>
                  <a:srgbClr val="CC3399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62000" tIns="226800" rIns="162000"/>
              <a:lstStyle/>
              <a:p>
                <a:endParaRPr lang="en-US"/>
              </a:p>
            </p:txBody>
          </p:sp>
        </p:grpSp>
        <p:sp>
          <p:nvSpPr>
            <p:cNvPr id="40" name="Text Box 26"/>
            <p:cNvSpPr txBox="1">
              <a:spLocks noChangeArrowheads="1"/>
            </p:cNvSpPr>
            <p:nvPr/>
          </p:nvSpPr>
          <p:spPr bwMode="auto">
            <a:xfrm>
              <a:off x="1365" y="1290"/>
              <a:ext cx="219" cy="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chemeClr val="accent2"/>
                </a:buClr>
              </a:pPr>
              <a:r>
                <a:rPr lang="de-CH" sz="2000" dirty="0">
                  <a:solidFill>
                    <a:srgbClr val="FF0000"/>
                  </a:solidFill>
                </a:rPr>
                <a:t>B</a:t>
              </a:r>
              <a:r>
                <a:rPr lang="de-CH" sz="2000" baseline="-25000" dirty="0">
                  <a:solidFill>
                    <a:srgbClr val="FF0000"/>
                  </a:solidFill>
                </a:rPr>
                <a:t>µ</a:t>
              </a:r>
            </a:p>
            <a:p>
              <a:pPr eaLnBrk="1" hangingPunct="1">
                <a:spcBef>
                  <a:spcPct val="50000"/>
                </a:spcBef>
                <a:buClr>
                  <a:schemeClr val="accent2"/>
                </a:buClr>
              </a:pPr>
              <a:endParaRPr lang="de-CH" sz="2000" i="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0" name="Group 5"/>
          <p:cNvGrpSpPr>
            <a:grpSpLocks/>
          </p:cNvGrpSpPr>
          <p:nvPr/>
        </p:nvGrpSpPr>
        <p:grpSpPr bwMode="auto">
          <a:xfrm>
            <a:off x="5512188" y="933164"/>
            <a:ext cx="3505200" cy="2862170"/>
            <a:chOff x="3515" y="612"/>
            <a:chExt cx="2130" cy="1567"/>
          </a:xfrm>
        </p:grpSpPr>
        <p:pic>
          <p:nvPicPr>
            <p:cNvPr id="61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5" y="618"/>
              <a:ext cx="2130" cy="15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3D9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2" name="Rectangle 7"/>
            <p:cNvSpPr>
              <a:spLocks noChangeArrowheads="1"/>
            </p:cNvSpPr>
            <p:nvPr/>
          </p:nvSpPr>
          <p:spPr bwMode="auto">
            <a:xfrm>
              <a:off x="5031" y="612"/>
              <a:ext cx="193" cy="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62000" tIns="226800" rIns="162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Rectangle 8"/>
            <p:cNvSpPr>
              <a:spLocks noChangeArrowheads="1"/>
            </p:cNvSpPr>
            <p:nvPr/>
          </p:nvSpPr>
          <p:spPr bwMode="auto">
            <a:xfrm>
              <a:off x="4271" y="686"/>
              <a:ext cx="813" cy="56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62000" tIns="226800" rIns="162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Rectangle 9"/>
            <p:cNvSpPr>
              <a:spLocks noChangeArrowheads="1"/>
            </p:cNvSpPr>
            <p:nvPr/>
          </p:nvSpPr>
          <p:spPr bwMode="auto">
            <a:xfrm>
              <a:off x="4959" y="670"/>
              <a:ext cx="127" cy="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62000" tIns="226800" rIns="162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65" name="Picture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025" y="3828764"/>
            <a:ext cx="4141363" cy="33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" name="Oval 30"/>
          <p:cNvSpPr>
            <a:spLocks noChangeArrowheads="1"/>
          </p:cNvSpPr>
          <p:nvPr/>
        </p:nvSpPr>
        <p:spPr bwMode="auto">
          <a:xfrm>
            <a:off x="7645788" y="3676364"/>
            <a:ext cx="598216" cy="652341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68" name="Straight Arrow Connector 67"/>
          <p:cNvCxnSpPr>
            <a:stCxn id="66" idx="3"/>
          </p:cNvCxnSpPr>
          <p:nvPr/>
        </p:nvCxnSpPr>
        <p:spPr>
          <a:xfrm flipH="1">
            <a:off x="7112388" y="4233172"/>
            <a:ext cx="621007" cy="52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512188" y="4209764"/>
            <a:ext cx="1981200" cy="304800"/>
          </a:xfrm>
          <a:prstGeom prst="rect">
            <a:avLst/>
          </a:prstGeom>
          <a:noFill/>
        </p:spPr>
        <p:txBody>
          <a:bodyPr wrap="none" rtlCol="0">
            <a:normAutofit fontScale="55000" lnSpcReduction="20000"/>
          </a:bodyPr>
          <a:lstStyle/>
          <a:p>
            <a:r>
              <a:rPr lang="en-US" sz="2800" dirty="0" smtClean="0">
                <a:latin typeface="Arial"/>
                <a:cs typeface="Arial"/>
              </a:rPr>
              <a:t>Contains physics</a:t>
            </a:r>
          </a:p>
        </p:txBody>
      </p:sp>
      <p:grpSp>
        <p:nvGrpSpPr>
          <p:cNvPr id="70" name="Group 8"/>
          <p:cNvGrpSpPr>
            <a:grpSpLocks/>
          </p:cNvGrpSpPr>
          <p:nvPr/>
        </p:nvGrpSpPr>
        <p:grpSpPr bwMode="auto">
          <a:xfrm>
            <a:off x="4674506" y="4514145"/>
            <a:ext cx="2133082" cy="1678214"/>
            <a:chOff x="-136" y="807"/>
            <a:chExt cx="3174" cy="2405"/>
          </a:xfrm>
        </p:grpSpPr>
        <p:pic>
          <p:nvPicPr>
            <p:cNvPr id="71" name="Picture 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6"/>
            <a:stretch>
              <a:fillRect/>
            </a:stretch>
          </p:blipFill>
          <p:spPr bwMode="auto">
            <a:xfrm>
              <a:off x="438" y="1026"/>
              <a:ext cx="2600" cy="2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FE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2" name="Text Box 10"/>
            <p:cNvSpPr txBox="1">
              <a:spLocks noChangeArrowheads="1"/>
            </p:cNvSpPr>
            <p:nvPr/>
          </p:nvSpPr>
          <p:spPr bwMode="auto">
            <a:xfrm rot="16200000">
              <a:off x="-1031" y="1702"/>
              <a:ext cx="2405" cy="6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FE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62000" tIns="226800" rIns="162000">
              <a:spAutoFit/>
            </a:bodyPr>
            <a:lstStyle>
              <a:lvl1pPr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 i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>
                <a:spcBef>
                  <a:spcPct val="100000"/>
                </a:spcBef>
                <a:buClr>
                  <a:schemeClr val="accent2"/>
                </a:buClr>
              </a:pPr>
              <a:r>
                <a:rPr lang="de-CH" sz="900" b="0" dirty="0" err="1">
                  <a:latin typeface="Times New Roman" pitchFamily="18" charset="0"/>
                </a:rPr>
                <a:t>aG</a:t>
              </a:r>
              <a:r>
                <a:rPr lang="de-CH" sz="900" b="0" i="0" dirty="0">
                  <a:latin typeface="Times New Roman" pitchFamily="18" charset="0"/>
                </a:rPr>
                <a:t>(</a:t>
              </a:r>
              <a:r>
                <a:rPr lang="de-CH" sz="900" b="0" dirty="0">
                  <a:latin typeface="Times New Roman" pitchFamily="18" charset="0"/>
                </a:rPr>
                <a:t>t</a:t>
              </a:r>
              <a:r>
                <a:rPr lang="de-CH" sz="900" b="0" i="0" dirty="0">
                  <a:latin typeface="Times New Roman" pitchFamily="18" charset="0"/>
                </a:rPr>
                <a:t>) ~ </a:t>
              </a:r>
              <a:r>
                <a:rPr lang="de-CH" sz="900" b="0" i="0" dirty="0" err="1"/>
                <a:t>Muon</a:t>
              </a:r>
              <a:r>
                <a:rPr lang="de-CH" sz="900" b="0" i="0" dirty="0"/>
                <a:t> Spin </a:t>
              </a:r>
              <a:r>
                <a:rPr lang="de-CH" sz="900" b="0" i="0" dirty="0" err="1"/>
                <a:t>Polarization</a:t>
              </a:r>
              <a:endParaRPr lang="de-CH" sz="900" b="0" i="0" dirty="0"/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6807588" y="5276564"/>
            <a:ext cx="1981200" cy="5334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Frequency – field amplitude</a:t>
            </a:r>
          </a:p>
          <a:p>
            <a:r>
              <a:rPr lang="en-US" sz="1200" dirty="0" smtClean="0">
                <a:latin typeface="Arial"/>
                <a:cs typeface="Arial"/>
              </a:rPr>
              <a:t>Damping – field non-uniformity</a:t>
            </a: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388" y="4743164"/>
            <a:ext cx="2286000" cy="420736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0E4E4E-8E8F-BB45-8D35-8B0C1961337B}" type="datetime1">
              <a:rPr lang="en-US" smtClean="0"/>
              <a:t>9/12/15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48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Muon</a:t>
            </a:r>
            <a:r>
              <a:rPr lang="en-US" dirty="0" smtClean="0"/>
              <a:t> spin rotation – measure B(z) directly</a:t>
            </a:r>
            <a:endParaRPr 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691313" y="5462960"/>
            <a:ext cx="1871662" cy="647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CH"/>
          </a:p>
        </p:txBody>
      </p:sp>
      <p:pic>
        <p:nvPicPr>
          <p:cNvPr id="5" name="Picture 5" descr="fast_t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854447"/>
            <a:ext cx="2389187" cy="179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medium_t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2367335"/>
            <a:ext cx="2389187" cy="179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slow_t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878635"/>
            <a:ext cx="2389187" cy="179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246487" y="3226688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GB" sz="360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1468612" y="1123251"/>
            <a:ext cx="3546475" cy="4835525"/>
          </a:xfrm>
          <a:custGeom>
            <a:avLst/>
            <a:gdLst>
              <a:gd name="T0" fmla="*/ 0 w 2234"/>
              <a:gd name="T1" fmla="*/ 36 h 3046"/>
              <a:gd name="T2" fmla="*/ 46 w 2234"/>
              <a:gd name="T3" fmla="*/ 54 h 3046"/>
              <a:gd name="T4" fmla="*/ 94 w 2234"/>
              <a:gd name="T5" fmla="*/ 64 h 3046"/>
              <a:gd name="T6" fmla="*/ 142 w 2234"/>
              <a:gd name="T7" fmla="*/ 68 h 3046"/>
              <a:gd name="T8" fmla="*/ 216 w 2234"/>
              <a:gd name="T9" fmla="*/ 62 h 3046"/>
              <a:gd name="T10" fmla="*/ 264 w 2234"/>
              <a:gd name="T11" fmla="*/ 58 h 3046"/>
              <a:gd name="T12" fmla="*/ 344 w 2234"/>
              <a:gd name="T13" fmla="*/ 42 h 3046"/>
              <a:gd name="T14" fmla="*/ 442 w 2234"/>
              <a:gd name="T15" fmla="*/ 20 h 3046"/>
              <a:gd name="T16" fmla="*/ 494 w 2234"/>
              <a:gd name="T17" fmla="*/ 16 h 3046"/>
              <a:gd name="T18" fmla="*/ 544 w 2234"/>
              <a:gd name="T19" fmla="*/ 26 h 3046"/>
              <a:gd name="T20" fmla="*/ 610 w 2234"/>
              <a:gd name="T21" fmla="*/ 48 h 3046"/>
              <a:gd name="T22" fmla="*/ 716 w 2234"/>
              <a:gd name="T23" fmla="*/ 60 h 3046"/>
              <a:gd name="T24" fmla="*/ 766 w 2234"/>
              <a:gd name="T25" fmla="*/ 48 h 3046"/>
              <a:gd name="T26" fmla="*/ 814 w 2234"/>
              <a:gd name="T27" fmla="*/ 28 h 3046"/>
              <a:gd name="T28" fmla="*/ 864 w 2234"/>
              <a:gd name="T29" fmla="*/ 16 h 3046"/>
              <a:gd name="T30" fmla="*/ 958 w 2234"/>
              <a:gd name="T31" fmla="*/ 10 h 3046"/>
              <a:gd name="T32" fmla="*/ 1040 w 2234"/>
              <a:gd name="T33" fmla="*/ 10 h 3046"/>
              <a:gd name="T34" fmla="*/ 1116 w 2234"/>
              <a:gd name="T35" fmla="*/ 20 h 3046"/>
              <a:gd name="T36" fmla="*/ 1178 w 2234"/>
              <a:gd name="T37" fmla="*/ 36 h 3046"/>
              <a:gd name="T38" fmla="*/ 1238 w 2234"/>
              <a:gd name="T39" fmla="*/ 62 h 3046"/>
              <a:gd name="T40" fmla="*/ 1334 w 2234"/>
              <a:gd name="T41" fmla="*/ 74 h 3046"/>
              <a:gd name="T42" fmla="*/ 1416 w 2234"/>
              <a:gd name="T43" fmla="*/ 70 h 3046"/>
              <a:gd name="T44" fmla="*/ 1498 w 2234"/>
              <a:gd name="T45" fmla="*/ 54 h 3046"/>
              <a:gd name="T46" fmla="*/ 1554 w 2234"/>
              <a:gd name="T47" fmla="*/ 32 h 3046"/>
              <a:gd name="T48" fmla="*/ 1632 w 2234"/>
              <a:gd name="T49" fmla="*/ 12 h 3046"/>
              <a:gd name="T50" fmla="*/ 1708 w 2234"/>
              <a:gd name="T51" fmla="*/ 2 h 3046"/>
              <a:gd name="T52" fmla="*/ 1840 w 2234"/>
              <a:gd name="T53" fmla="*/ 0 h 3046"/>
              <a:gd name="T54" fmla="*/ 1920 w 2234"/>
              <a:gd name="T55" fmla="*/ 16 h 3046"/>
              <a:gd name="T56" fmla="*/ 2062 w 2234"/>
              <a:gd name="T57" fmla="*/ 30 h 3046"/>
              <a:gd name="T58" fmla="*/ 2156 w 2234"/>
              <a:gd name="T59" fmla="*/ 54 h 3046"/>
              <a:gd name="T60" fmla="*/ 2234 w 2234"/>
              <a:gd name="T61" fmla="*/ 56 h 3046"/>
              <a:gd name="T62" fmla="*/ 2234 w 2234"/>
              <a:gd name="T63" fmla="*/ 3002 h 3046"/>
              <a:gd name="T64" fmla="*/ 2172 w 2234"/>
              <a:gd name="T65" fmla="*/ 2982 h 3046"/>
              <a:gd name="T66" fmla="*/ 2092 w 2234"/>
              <a:gd name="T67" fmla="*/ 2976 h 3046"/>
              <a:gd name="T68" fmla="*/ 2010 w 2234"/>
              <a:gd name="T69" fmla="*/ 2974 h 3046"/>
              <a:gd name="T70" fmla="*/ 1926 w 2234"/>
              <a:gd name="T71" fmla="*/ 2992 h 3046"/>
              <a:gd name="T72" fmla="*/ 1850 w 2234"/>
              <a:gd name="T73" fmla="*/ 3004 h 3046"/>
              <a:gd name="T74" fmla="*/ 1762 w 2234"/>
              <a:gd name="T75" fmla="*/ 3022 h 3046"/>
              <a:gd name="T76" fmla="*/ 1678 w 2234"/>
              <a:gd name="T77" fmla="*/ 3026 h 3046"/>
              <a:gd name="T78" fmla="*/ 1616 w 2234"/>
              <a:gd name="T79" fmla="*/ 3022 h 3046"/>
              <a:gd name="T80" fmla="*/ 1552 w 2234"/>
              <a:gd name="T81" fmla="*/ 2998 h 3046"/>
              <a:gd name="T82" fmla="*/ 1482 w 2234"/>
              <a:gd name="T83" fmla="*/ 2976 h 3046"/>
              <a:gd name="T84" fmla="*/ 1414 w 2234"/>
              <a:gd name="T85" fmla="*/ 2962 h 3046"/>
              <a:gd name="T86" fmla="*/ 1316 w 2234"/>
              <a:gd name="T87" fmla="*/ 2960 h 3046"/>
              <a:gd name="T88" fmla="*/ 1220 w 2234"/>
              <a:gd name="T89" fmla="*/ 2972 h 3046"/>
              <a:gd name="T90" fmla="*/ 1106 w 2234"/>
              <a:gd name="T91" fmla="*/ 2994 h 3046"/>
              <a:gd name="T92" fmla="*/ 996 w 2234"/>
              <a:gd name="T93" fmla="*/ 3026 h 3046"/>
              <a:gd name="T94" fmla="*/ 874 w 2234"/>
              <a:gd name="T95" fmla="*/ 3044 h 3046"/>
              <a:gd name="T96" fmla="*/ 790 w 2234"/>
              <a:gd name="T97" fmla="*/ 3046 h 3046"/>
              <a:gd name="T98" fmla="*/ 712 w 2234"/>
              <a:gd name="T99" fmla="*/ 3036 h 3046"/>
              <a:gd name="T100" fmla="*/ 642 w 2234"/>
              <a:gd name="T101" fmla="*/ 3016 h 3046"/>
              <a:gd name="T102" fmla="*/ 558 w 2234"/>
              <a:gd name="T103" fmla="*/ 2994 h 3046"/>
              <a:gd name="T104" fmla="*/ 456 w 2234"/>
              <a:gd name="T105" fmla="*/ 2974 h 3046"/>
              <a:gd name="T106" fmla="*/ 354 w 2234"/>
              <a:gd name="T107" fmla="*/ 2966 h 3046"/>
              <a:gd name="T108" fmla="*/ 262 w 2234"/>
              <a:gd name="T109" fmla="*/ 2974 h 3046"/>
              <a:gd name="T110" fmla="*/ 174 w 2234"/>
              <a:gd name="T111" fmla="*/ 2992 h 3046"/>
              <a:gd name="T112" fmla="*/ 120 w 2234"/>
              <a:gd name="T113" fmla="*/ 3010 h 3046"/>
              <a:gd name="T114" fmla="*/ 0 w 2234"/>
              <a:gd name="T115" fmla="*/ 3022 h 3046"/>
              <a:gd name="T116" fmla="*/ 0 w 2234"/>
              <a:gd name="T117" fmla="*/ 36 h 3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34" h="3046">
                <a:moveTo>
                  <a:pt x="0" y="36"/>
                </a:moveTo>
                <a:lnTo>
                  <a:pt x="46" y="54"/>
                </a:lnTo>
                <a:lnTo>
                  <a:pt x="94" y="64"/>
                </a:lnTo>
                <a:lnTo>
                  <a:pt x="142" y="68"/>
                </a:lnTo>
                <a:lnTo>
                  <a:pt x="216" y="62"/>
                </a:lnTo>
                <a:lnTo>
                  <a:pt x="264" y="58"/>
                </a:lnTo>
                <a:lnTo>
                  <a:pt x="344" y="42"/>
                </a:lnTo>
                <a:lnTo>
                  <a:pt x="442" y="20"/>
                </a:lnTo>
                <a:lnTo>
                  <a:pt x="494" y="16"/>
                </a:lnTo>
                <a:lnTo>
                  <a:pt x="544" y="26"/>
                </a:lnTo>
                <a:lnTo>
                  <a:pt x="610" y="48"/>
                </a:lnTo>
                <a:lnTo>
                  <a:pt x="716" y="60"/>
                </a:lnTo>
                <a:lnTo>
                  <a:pt x="766" y="48"/>
                </a:lnTo>
                <a:lnTo>
                  <a:pt x="814" y="28"/>
                </a:lnTo>
                <a:lnTo>
                  <a:pt x="864" y="16"/>
                </a:lnTo>
                <a:lnTo>
                  <a:pt x="958" y="10"/>
                </a:lnTo>
                <a:lnTo>
                  <a:pt x="1040" y="10"/>
                </a:lnTo>
                <a:lnTo>
                  <a:pt x="1116" y="20"/>
                </a:lnTo>
                <a:lnTo>
                  <a:pt x="1178" y="36"/>
                </a:lnTo>
                <a:lnTo>
                  <a:pt x="1238" y="62"/>
                </a:lnTo>
                <a:lnTo>
                  <a:pt x="1334" y="74"/>
                </a:lnTo>
                <a:lnTo>
                  <a:pt x="1416" y="70"/>
                </a:lnTo>
                <a:lnTo>
                  <a:pt x="1498" y="54"/>
                </a:lnTo>
                <a:lnTo>
                  <a:pt x="1554" y="32"/>
                </a:lnTo>
                <a:lnTo>
                  <a:pt x="1632" y="12"/>
                </a:lnTo>
                <a:lnTo>
                  <a:pt x="1708" y="2"/>
                </a:lnTo>
                <a:lnTo>
                  <a:pt x="1840" y="0"/>
                </a:lnTo>
                <a:lnTo>
                  <a:pt x="1920" y="16"/>
                </a:lnTo>
                <a:lnTo>
                  <a:pt x="2062" y="30"/>
                </a:lnTo>
                <a:lnTo>
                  <a:pt x="2156" y="54"/>
                </a:lnTo>
                <a:lnTo>
                  <a:pt x="2234" y="56"/>
                </a:lnTo>
                <a:lnTo>
                  <a:pt x="2234" y="3002"/>
                </a:lnTo>
                <a:lnTo>
                  <a:pt x="2172" y="2982"/>
                </a:lnTo>
                <a:lnTo>
                  <a:pt x="2092" y="2976"/>
                </a:lnTo>
                <a:lnTo>
                  <a:pt x="2010" y="2974"/>
                </a:lnTo>
                <a:lnTo>
                  <a:pt x="1926" y="2992"/>
                </a:lnTo>
                <a:lnTo>
                  <a:pt x="1850" y="3004"/>
                </a:lnTo>
                <a:lnTo>
                  <a:pt x="1762" y="3022"/>
                </a:lnTo>
                <a:lnTo>
                  <a:pt x="1678" y="3026"/>
                </a:lnTo>
                <a:lnTo>
                  <a:pt x="1616" y="3022"/>
                </a:lnTo>
                <a:lnTo>
                  <a:pt x="1552" y="2998"/>
                </a:lnTo>
                <a:lnTo>
                  <a:pt x="1482" y="2976"/>
                </a:lnTo>
                <a:lnTo>
                  <a:pt x="1414" y="2962"/>
                </a:lnTo>
                <a:lnTo>
                  <a:pt x="1316" y="2960"/>
                </a:lnTo>
                <a:lnTo>
                  <a:pt x="1220" y="2972"/>
                </a:lnTo>
                <a:lnTo>
                  <a:pt x="1106" y="2994"/>
                </a:lnTo>
                <a:lnTo>
                  <a:pt x="996" y="3026"/>
                </a:lnTo>
                <a:lnTo>
                  <a:pt x="874" y="3044"/>
                </a:lnTo>
                <a:lnTo>
                  <a:pt x="790" y="3046"/>
                </a:lnTo>
                <a:lnTo>
                  <a:pt x="712" y="3036"/>
                </a:lnTo>
                <a:lnTo>
                  <a:pt x="642" y="3016"/>
                </a:lnTo>
                <a:lnTo>
                  <a:pt x="558" y="2994"/>
                </a:lnTo>
                <a:lnTo>
                  <a:pt x="456" y="2974"/>
                </a:lnTo>
                <a:lnTo>
                  <a:pt x="354" y="2966"/>
                </a:lnTo>
                <a:lnTo>
                  <a:pt x="262" y="2974"/>
                </a:lnTo>
                <a:lnTo>
                  <a:pt x="174" y="2992"/>
                </a:lnTo>
                <a:lnTo>
                  <a:pt x="120" y="3010"/>
                </a:lnTo>
                <a:lnTo>
                  <a:pt x="0" y="3022"/>
                </a:lnTo>
                <a:lnTo>
                  <a:pt x="0" y="36"/>
                </a:lnTo>
                <a:close/>
              </a:path>
            </a:pathLst>
          </a:custGeom>
          <a:solidFill>
            <a:srgbClr val="99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0" name="Freeform 11"/>
          <p:cNvSpPr>
            <a:spLocks/>
          </p:cNvSpPr>
          <p:nvPr/>
        </p:nvSpPr>
        <p:spPr bwMode="auto">
          <a:xfrm>
            <a:off x="1474962" y="1129601"/>
            <a:ext cx="3546475" cy="4835525"/>
          </a:xfrm>
          <a:custGeom>
            <a:avLst/>
            <a:gdLst>
              <a:gd name="T0" fmla="*/ 0 w 2234"/>
              <a:gd name="T1" fmla="*/ 36 h 3046"/>
              <a:gd name="T2" fmla="*/ 46 w 2234"/>
              <a:gd name="T3" fmla="*/ 54 h 3046"/>
              <a:gd name="T4" fmla="*/ 94 w 2234"/>
              <a:gd name="T5" fmla="*/ 64 h 3046"/>
              <a:gd name="T6" fmla="*/ 142 w 2234"/>
              <a:gd name="T7" fmla="*/ 68 h 3046"/>
              <a:gd name="T8" fmla="*/ 216 w 2234"/>
              <a:gd name="T9" fmla="*/ 62 h 3046"/>
              <a:gd name="T10" fmla="*/ 264 w 2234"/>
              <a:gd name="T11" fmla="*/ 58 h 3046"/>
              <a:gd name="T12" fmla="*/ 344 w 2234"/>
              <a:gd name="T13" fmla="*/ 42 h 3046"/>
              <a:gd name="T14" fmla="*/ 442 w 2234"/>
              <a:gd name="T15" fmla="*/ 20 h 3046"/>
              <a:gd name="T16" fmla="*/ 494 w 2234"/>
              <a:gd name="T17" fmla="*/ 16 h 3046"/>
              <a:gd name="T18" fmla="*/ 544 w 2234"/>
              <a:gd name="T19" fmla="*/ 26 h 3046"/>
              <a:gd name="T20" fmla="*/ 610 w 2234"/>
              <a:gd name="T21" fmla="*/ 48 h 3046"/>
              <a:gd name="T22" fmla="*/ 716 w 2234"/>
              <a:gd name="T23" fmla="*/ 60 h 3046"/>
              <a:gd name="T24" fmla="*/ 766 w 2234"/>
              <a:gd name="T25" fmla="*/ 48 h 3046"/>
              <a:gd name="T26" fmla="*/ 814 w 2234"/>
              <a:gd name="T27" fmla="*/ 28 h 3046"/>
              <a:gd name="T28" fmla="*/ 864 w 2234"/>
              <a:gd name="T29" fmla="*/ 16 h 3046"/>
              <a:gd name="T30" fmla="*/ 958 w 2234"/>
              <a:gd name="T31" fmla="*/ 10 h 3046"/>
              <a:gd name="T32" fmla="*/ 1040 w 2234"/>
              <a:gd name="T33" fmla="*/ 10 h 3046"/>
              <a:gd name="T34" fmla="*/ 1116 w 2234"/>
              <a:gd name="T35" fmla="*/ 20 h 3046"/>
              <a:gd name="T36" fmla="*/ 1178 w 2234"/>
              <a:gd name="T37" fmla="*/ 36 h 3046"/>
              <a:gd name="T38" fmla="*/ 1238 w 2234"/>
              <a:gd name="T39" fmla="*/ 62 h 3046"/>
              <a:gd name="T40" fmla="*/ 1334 w 2234"/>
              <a:gd name="T41" fmla="*/ 74 h 3046"/>
              <a:gd name="T42" fmla="*/ 1416 w 2234"/>
              <a:gd name="T43" fmla="*/ 70 h 3046"/>
              <a:gd name="T44" fmla="*/ 1498 w 2234"/>
              <a:gd name="T45" fmla="*/ 54 h 3046"/>
              <a:gd name="T46" fmla="*/ 1554 w 2234"/>
              <a:gd name="T47" fmla="*/ 32 h 3046"/>
              <a:gd name="T48" fmla="*/ 1632 w 2234"/>
              <a:gd name="T49" fmla="*/ 12 h 3046"/>
              <a:gd name="T50" fmla="*/ 1708 w 2234"/>
              <a:gd name="T51" fmla="*/ 2 h 3046"/>
              <a:gd name="T52" fmla="*/ 1840 w 2234"/>
              <a:gd name="T53" fmla="*/ 0 h 3046"/>
              <a:gd name="T54" fmla="*/ 1920 w 2234"/>
              <a:gd name="T55" fmla="*/ 16 h 3046"/>
              <a:gd name="T56" fmla="*/ 2062 w 2234"/>
              <a:gd name="T57" fmla="*/ 30 h 3046"/>
              <a:gd name="T58" fmla="*/ 2156 w 2234"/>
              <a:gd name="T59" fmla="*/ 54 h 3046"/>
              <a:gd name="T60" fmla="*/ 2234 w 2234"/>
              <a:gd name="T61" fmla="*/ 56 h 3046"/>
              <a:gd name="T62" fmla="*/ 2234 w 2234"/>
              <a:gd name="T63" fmla="*/ 3002 h 3046"/>
              <a:gd name="T64" fmla="*/ 2172 w 2234"/>
              <a:gd name="T65" fmla="*/ 2982 h 3046"/>
              <a:gd name="T66" fmla="*/ 2092 w 2234"/>
              <a:gd name="T67" fmla="*/ 2976 h 3046"/>
              <a:gd name="T68" fmla="*/ 2010 w 2234"/>
              <a:gd name="T69" fmla="*/ 2974 h 3046"/>
              <a:gd name="T70" fmla="*/ 1926 w 2234"/>
              <a:gd name="T71" fmla="*/ 2992 h 3046"/>
              <a:gd name="T72" fmla="*/ 1850 w 2234"/>
              <a:gd name="T73" fmla="*/ 3004 h 3046"/>
              <a:gd name="T74" fmla="*/ 1762 w 2234"/>
              <a:gd name="T75" fmla="*/ 3022 h 3046"/>
              <a:gd name="T76" fmla="*/ 1678 w 2234"/>
              <a:gd name="T77" fmla="*/ 3026 h 3046"/>
              <a:gd name="T78" fmla="*/ 1616 w 2234"/>
              <a:gd name="T79" fmla="*/ 3022 h 3046"/>
              <a:gd name="T80" fmla="*/ 1552 w 2234"/>
              <a:gd name="T81" fmla="*/ 2998 h 3046"/>
              <a:gd name="T82" fmla="*/ 1482 w 2234"/>
              <a:gd name="T83" fmla="*/ 2976 h 3046"/>
              <a:gd name="T84" fmla="*/ 1414 w 2234"/>
              <a:gd name="T85" fmla="*/ 2962 h 3046"/>
              <a:gd name="T86" fmla="*/ 1316 w 2234"/>
              <a:gd name="T87" fmla="*/ 2960 h 3046"/>
              <a:gd name="T88" fmla="*/ 1220 w 2234"/>
              <a:gd name="T89" fmla="*/ 2972 h 3046"/>
              <a:gd name="T90" fmla="*/ 1106 w 2234"/>
              <a:gd name="T91" fmla="*/ 2994 h 3046"/>
              <a:gd name="T92" fmla="*/ 996 w 2234"/>
              <a:gd name="T93" fmla="*/ 3026 h 3046"/>
              <a:gd name="T94" fmla="*/ 874 w 2234"/>
              <a:gd name="T95" fmla="*/ 3044 h 3046"/>
              <a:gd name="T96" fmla="*/ 790 w 2234"/>
              <a:gd name="T97" fmla="*/ 3046 h 3046"/>
              <a:gd name="T98" fmla="*/ 712 w 2234"/>
              <a:gd name="T99" fmla="*/ 3036 h 3046"/>
              <a:gd name="T100" fmla="*/ 642 w 2234"/>
              <a:gd name="T101" fmla="*/ 3016 h 3046"/>
              <a:gd name="T102" fmla="*/ 558 w 2234"/>
              <a:gd name="T103" fmla="*/ 2994 h 3046"/>
              <a:gd name="T104" fmla="*/ 456 w 2234"/>
              <a:gd name="T105" fmla="*/ 2974 h 3046"/>
              <a:gd name="T106" fmla="*/ 354 w 2234"/>
              <a:gd name="T107" fmla="*/ 2966 h 3046"/>
              <a:gd name="T108" fmla="*/ 262 w 2234"/>
              <a:gd name="T109" fmla="*/ 2974 h 3046"/>
              <a:gd name="T110" fmla="*/ 174 w 2234"/>
              <a:gd name="T111" fmla="*/ 2992 h 3046"/>
              <a:gd name="T112" fmla="*/ 120 w 2234"/>
              <a:gd name="T113" fmla="*/ 3010 h 3046"/>
              <a:gd name="T114" fmla="*/ 0 w 2234"/>
              <a:gd name="T115" fmla="*/ 3022 h 3046"/>
              <a:gd name="T116" fmla="*/ 0 w 2234"/>
              <a:gd name="T117" fmla="*/ 36 h 3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34" h="3046">
                <a:moveTo>
                  <a:pt x="0" y="36"/>
                </a:moveTo>
                <a:lnTo>
                  <a:pt x="46" y="54"/>
                </a:lnTo>
                <a:lnTo>
                  <a:pt x="94" y="64"/>
                </a:lnTo>
                <a:lnTo>
                  <a:pt x="142" y="68"/>
                </a:lnTo>
                <a:lnTo>
                  <a:pt x="216" y="62"/>
                </a:lnTo>
                <a:lnTo>
                  <a:pt x="264" y="58"/>
                </a:lnTo>
                <a:lnTo>
                  <a:pt x="344" y="42"/>
                </a:lnTo>
                <a:lnTo>
                  <a:pt x="442" y="20"/>
                </a:lnTo>
                <a:lnTo>
                  <a:pt x="494" y="16"/>
                </a:lnTo>
                <a:lnTo>
                  <a:pt x="544" y="26"/>
                </a:lnTo>
                <a:lnTo>
                  <a:pt x="610" y="48"/>
                </a:lnTo>
                <a:lnTo>
                  <a:pt x="716" y="60"/>
                </a:lnTo>
                <a:lnTo>
                  <a:pt x="766" y="48"/>
                </a:lnTo>
                <a:lnTo>
                  <a:pt x="814" y="28"/>
                </a:lnTo>
                <a:lnTo>
                  <a:pt x="864" y="16"/>
                </a:lnTo>
                <a:lnTo>
                  <a:pt x="958" y="10"/>
                </a:lnTo>
                <a:lnTo>
                  <a:pt x="1040" y="10"/>
                </a:lnTo>
                <a:lnTo>
                  <a:pt x="1116" y="20"/>
                </a:lnTo>
                <a:lnTo>
                  <a:pt x="1178" y="36"/>
                </a:lnTo>
                <a:lnTo>
                  <a:pt x="1238" y="62"/>
                </a:lnTo>
                <a:lnTo>
                  <a:pt x="1334" y="74"/>
                </a:lnTo>
                <a:lnTo>
                  <a:pt x="1416" y="70"/>
                </a:lnTo>
                <a:lnTo>
                  <a:pt x="1498" y="54"/>
                </a:lnTo>
                <a:lnTo>
                  <a:pt x="1554" y="32"/>
                </a:lnTo>
                <a:lnTo>
                  <a:pt x="1632" y="12"/>
                </a:lnTo>
                <a:lnTo>
                  <a:pt x="1708" y="2"/>
                </a:lnTo>
                <a:lnTo>
                  <a:pt x="1840" y="0"/>
                </a:lnTo>
                <a:lnTo>
                  <a:pt x="1920" y="16"/>
                </a:lnTo>
                <a:lnTo>
                  <a:pt x="2062" y="30"/>
                </a:lnTo>
                <a:lnTo>
                  <a:pt x="2156" y="54"/>
                </a:lnTo>
                <a:lnTo>
                  <a:pt x="2234" y="56"/>
                </a:lnTo>
                <a:lnTo>
                  <a:pt x="2234" y="3002"/>
                </a:lnTo>
                <a:lnTo>
                  <a:pt x="2172" y="2982"/>
                </a:lnTo>
                <a:lnTo>
                  <a:pt x="2092" y="2976"/>
                </a:lnTo>
                <a:lnTo>
                  <a:pt x="2010" y="2974"/>
                </a:lnTo>
                <a:lnTo>
                  <a:pt x="1926" y="2992"/>
                </a:lnTo>
                <a:lnTo>
                  <a:pt x="1850" y="3004"/>
                </a:lnTo>
                <a:lnTo>
                  <a:pt x="1762" y="3022"/>
                </a:lnTo>
                <a:lnTo>
                  <a:pt x="1678" y="3026"/>
                </a:lnTo>
                <a:lnTo>
                  <a:pt x="1616" y="3022"/>
                </a:lnTo>
                <a:lnTo>
                  <a:pt x="1552" y="2998"/>
                </a:lnTo>
                <a:lnTo>
                  <a:pt x="1482" y="2976"/>
                </a:lnTo>
                <a:lnTo>
                  <a:pt x="1414" y="2962"/>
                </a:lnTo>
                <a:lnTo>
                  <a:pt x="1316" y="2960"/>
                </a:lnTo>
                <a:lnTo>
                  <a:pt x="1220" y="2972"/>
                </a:lnTo>
                <a:lnTo>
                  <a:pt x="1106" y="2994"/>
                </a:lnTo>
                <a:lnTo>
                  <a:pt x="996" y="3026"/>
                </a:lnTo>
                <a:lnTo>
                  <a:pt x="874" y="3044"/>
                </a:lnTo>
                <a:lnTo>
                  <a:pt x="790" y="3046"/>
                </a:lnTo>
                <a:lnTo>
                  <a:pt x="712" y="3036"/>
                </a:lnTo>
                <a:lnTo>
                  <a:pt x="642" y="3016"/>
                </a:lnTo>
                <a:lnTo>
                  <a:pt x="558" y="2994"/>
                </a:lnTo>
                <a:lnTo>
                  <a:pt x="456" y="2974"/>
                </a:lnTo>
                <a:lnTo>
                  <a:pt x="354" y="2966"/>
                </a:lnTo>
                <a:lnTo>
                  <a:pt x="262" y="2974"/>
                </a:lnTo>
                <a:lnTo>
                  <a:pt x="174" y="2992"/>
                </a:lnTo>
                <a:lnTo>
                  <a:pt x="120" y="3010"/>
                </a:lnTo>
                <a:lnTo>
                  <a:pt x="0" y="3022"/>
                </a:lnTo>
                <a:lnTo>
                  <a:pt x="0" y="36"/>
                </a:lnTo>
                <a:close/>
              </a:path>
            </a:pathLst>
          </a:custGeom>
          <a:solidFill>
            <a:srgbClr val="99FFFF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805037" y="1364551"/>
            <a:ext cx="54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GB" sz="2400" dirty="0">
                <a:solidFill>
                  <a:srgbClr val="00CC00"/>
                </a:solidFill>
                <a:latin typeface="+mn-lt"/>
              </a:rPr>
              <a:t>B(z)</a:t>
            </a:r>
            <a:endParaRPr lang="en-GB" sz="2400" dirty="0">
              <a:latin typeface="+mn-lt"/>
            </a:endParaRP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5443712" y="4831651"/>
            <a:ext cx="1362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GB" sz="2400" dirty="0">
                <a:solidFill>
                  <a:srgbClr val="00CC00"/>
                </a:solidFill>
                <a:latin typeface="+mn-lt"/>
              </a:rPr>
              <a:t>z</a:t>
            </a:r>
            <a:endParaRPr lang="en-GB" sz="2400" dirty="0">
              <a:latin typeface="+mn-lt"/>
            </a:endParaRPr>
          </a:p>
        </p:txBody>
      </p:sp>
      <p:sp>
        <p:nvSpPr>
          <p:cNvPr id="13" name="Freeform 15"/>
          <p:cNvSpPr>
            <a:spLocks/>
          </p:cNvSpPr>
          <p:nvPr/>
        </p:nvSpPr>
        <p:spPr bwMode="auto">
          <a:xfrm>
            <a:off x="5459587" y="5171376"/>
            <a:ext cx="171450" cy="111125"/>
          </a:xfrm>
          <a:custGeom>
            <a:avLst/>
            <a:gdLst>
              <a:gd name="T0" fmla="*/ 108 w 108"/>
              <a:gd name="T1" fmla="*/ 36 h 70"/>
              <a:gd name="T2" fmla="*/ 0 w 108"/>
              <a:gd name="T3" fmla="*/ 70 h 70"/>
              <a:gd name="T4" fmla="*/ 0 w 108"/>
              <a:gd name="T5" fmla="*/ 0 h 70"/>
              <a:gd name="T6" fmla="*/ 108 w 108"/>
              <a:gd name="T7" fmla="*/ 36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8" h="70">
                <a:moveTo>
                  <a:pt x="108" y="36"/>
                </a:moveTo>
                <a:lnTo>
                  <a:pt x="0" y="70"/>
                </a:lnTo>
                <a:lnTo>
                  <a:pt x="0" y="0"/>
                </a:lnTo>
                <a:lnTo>
                  <a:pt x="108" y="36"/>
                </a:lnTo>
                <a:close/>
              </a:path>
            </a:pathLst>
          </a:custGeom>
          <a:solidFill>
            <a:srgbClr val="00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1481312" y="5228526"/>
            <a:ext cx="3981450" cy="1587"/>
          </a:xfrm>
          <a:prstGeom prst="line">
            <a:avLst/>
          </a:prstGeom>
          <a:noFill/>
          <a:ln w="1905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5" name="Freeform 17"/>
          <p:cNvSpPr>
            <a:spLocks/>
          </p:cNvSpPr>
          <p:nvPr/>
        </p:nvSpPr>
        <p:spPr bwMode="auto">
          <a:xfrm>
            <a:off x="1417812" y="1405826"/>
            <a:ext cx="111125" cy="168275"/>
          </a:xfrm>
          <a:custGeom>
            <a:avLst/>
            <a:gdLst>
              <a:gd name="T0" fmla="*/ 36 w 70"/>
              <a:gd name="T1" fmla="*/ 0 h 106"/>
              <a:gd name="T2" fmla="*/ 70 w 70"/>
              <a:gd name="T3" fmla="*/ 106 h 106"/>
              <a:gd name="T4" fmla="*/ 0 w 70"/>
              <a:gd name="T5" fmla="*/ 106 h 106"/>
              <a:gd name="T6" fmla="*/ 36 w 70"/>
              <a:gd name="T7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0" h="106">
                <a:moveTo>
                  <a:pt x="36" y="0"/>
                </a:moveTo>
                <a:lnTo>
                  <a:pt x="70" y="106"/>
                </a:lnTo>
                <a:lnTo>
                  <a:pt x="0" y="106"/>
                </a:lnTo>
                <a:lnTo>
                  <a:pt x="36" y="0"/>
                </a:lnTo>
                <a:close/>
              </a:path>
            </a:pathLst>
          </a:custGeom>
          <a:solidFill>
            <a:srgbClr val="00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 flipV="1">
            <a:off x="1474962" y="1574101"/>
            <a:ext cx="1587" cy="3654425"/>
          </a:xfrm>
          <a:prstGeom prst="line">
            <a:avLst/>
          </a:prstGeom>
          <a:noFill/>
          <a:ln w="1905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1252712" y="5060251"/>
            <a:ext cx="1715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  <a:latin typeface="Helvetica" pitchFamily="34" charset="0"/>
              </a:rPr>
              <a:t>0</a:t>
            </a:r>
            <a:endParaRPr lang="en-GB" dirty="0"/>
          </a:p>
        </p:txBody>
      </p:sp>
      <p:sp>
        <p:nvSpPr>
          <p:cNvPr id="18" name="Freeform 20"/>
          <p:cNvSpPr>
            <a:spLocks/>
          </p:cNvSpPr>
          <p:nvPr/>
        </p:nvSpPr>
        <p:spPr bwMode="auto">
          <a:xfrm>
            <a:off x="433562" y="1964626"/>
            <a:ext cx="4572000" cy="3248025"/>
          </a:xfrm>
          <a:custGeom>
            <a:avLst/>
            <a:gdLst>
              <a:gd name="T0" fmla="*/ 0 w 2880"/>
              <a:gd name="T1" fmla="*/ 0 h 2046"/>
              <a:gd name="T2" fmla="*/ 654 w 2880"/>
              <a:gd name="T3" fmla="*/ 0 h 2046"/>
              <a:gd name="T4" fmla="*/ 698 w 2880"/>
              <a:gd name="T5" fmla="*/ 250 h 2046"/>
              <a:gd name="T6" fmla="*/ 724 w 2880"/>
              <a:gd name="T7" fmla="*/ 392 h 2046"/>
              <a:gd name="T8" fmla="*/ 752 w 2880"/>
              <a:gd name="T9" fmla="*/ 522 h 2046"/>
              <a:gd name="T10" fmla="*/ 786 w 2880"/>
              <a:gd name="T11" fmla="*/ 660 h 2046"/>
              <a:gd name="T12" fmla="*/ 818 w 2880"/>
              <a:gd name="T13" fmla="*/ 784 h 2046"/>
              <a:gd name="T14" fmla="*/ 854 w 2880"/>
              <a:gd name="T15" fmla="*/ 910 h 2046"/>
              <a:gd name="T16" fmla="*/ 880 w 2880"/>
              <a:gd name="T17" fmla="*/ 998 h 2046"/>
              <a:gd name="T18" fmla="*/ 916 w 2880"/>
              <a:gd name="T19" fmla="*/ 1102 h 2046"/>
              <a:gd name="T20" fmla="*/ 952 w 2880"/>
              <a:gd name="T21" fmla="*/ 1196 h 2046"/>
              <a:gd name="T22" fmla="*/ 986 w 2880"/>
              <a:gd name="T23" fmla="*/ 1278 h 2046"/>
              <a:gd name="T24" fmla="*/ 1026 w 2880"/>
              <a:gd name="T25" fmla="*/ 1360 h 2046"/>
              <a:gd name="T26" fmla="*/ 1054 w 2880"/>
              <a:gd name="T27" fmla="*/ 1414 h 2046"/>
              <a:gd name="T28" fmla="*/ 1092 w 2880"/>
              <a:gd name="T29" fmla="*/ 1480 h 2046"/>
              <a:gd name="T30" fmla="*/ 1130 w 2880"/>
              <a:gd name="T31" fmla="*/ 1540 h 2046"/>
              <a:gd name="T32" fmla="*/ 1160 w 2880"/>
              <a:gd name="T33" fmla="*/ 1582 h 2046"/>
              <a:gd name="T34" fmla="*/ 1196 w 2880"/>
              <a:gd name="T35" fmla="*/ 1632 h 2046"/>
              <a:gd name="T36" fmla="*/ 1260 w 2880"/>
              <a:gd name="T37" fmla="*/ 1702 h 2046"/>
              <a:gd name="T38" fmla="*/ 1302 w 2880"/>
              <a:gd name="T39" fmla="*/ 1746 h 2046"/>
              <a:gd name="T40" fmla="*/ 1354 w 2880"/>
              <a:gd name="T41" fmla="*/ 1788 h 2046"/>
              <a:gd name="T42" fmla="*/ 1412 w 2880"/>
              <a:gd name="T43" fmla="*/ 1828 h 2046"/>
              <a:gd name="T44" fmla="*/ 1450 w 2880"/>
              <a:gd name="T45" fmla="*/ 1852 h 2046"/>
              <a:gd name="T46" fmla="*/ 1492 w 2880"/>
              <a:gd name="T47" fmla="*/ 1876 h 2046"/>
              <a:gd name="T48" fmla="*/ 1554 w 2880"/>
              <a:gd name="T49" fmla="*/ 1904 h 2046"/>
              <a:gd name="T50" fmla="*/ 1616 w 2880"/>
              <a:gd name="T51" fmla="*/ 1932 h 2046"/>
              <a:gd name="T52" fmla="*/ 1668 w 2880"/>
              <a:gd name="T53" fmla="*/ 1948 h 2046"/>
              <a:gd name="T54" fmla="*/ 1736 w 2880"/>
              <a:gd name="T55" fmla="*/ 1968 h 2046"/>
              <a:gd name="T56" fmla="*/ 1866 w 2880"/>
              <a:gd name="T57" fmla="*/ 1994 h 2046"/>
              <a:gd name="T58" fmla="*/ 1926 w 2880"/>
              <a:gd name="T59" fmla="*/ 2006 h 2046"/>
              <a:gd name="T60" fmla="*/ 2030 w 2880"/>
              <a:gd name="T61" fmla="*/ 2018 h 2046"/>
              <a:gd name="T62" fmla="*/ 2144 w 2880"/>
              <a:gd name="T63" fmla="*/ 2028 h 2046"/>
              <a:gd name="T64" fmla="*/ 2248 w 2880"/>
              <a:gd name="T65" fmla="*/ 2034 h 2046"/>
              <a:gd name="T66" fmla="*/ 2364 w 2880"/>
              <a:gd name="T67" fmla="*/ 2038 h 2046"/>
              <a:gd name="T68" fmla="*/ 2562 w 2880"/>
              <a:gd name="T69" fmla="*/ 2044 h 2046"/>
              <a:gd name="T70" fmla="*/ 2880 w 2880"/>
              <a:gd name="T71" fmla="*/ 2046 h 2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880" h="2046">
                <a:moveTo>
                  <a:pt x="0" y="0"/>
                </a:moveTo>
                <a:lnTo>
                  <a:pt x="654" y="0"/>
                </a:lnTo>
                <a:lnTo>
                  <a:pt x="698" y="250"/>
                </a:lnTo>
                <a:lnTo>
                  <a:pt x="724" y="392"/>
                </a:lnTo>
                <a:lnTo>
                  <a:pt x="752" y="522"/>
                </a:lnTo>
                <a:lnTo>
                  <a:pt x="786" y="660"/>
                </a:lnTo>
                <a:lnTo>
                  <a:pt x="818" y="784"/>
                </a:lnTo>
                <a:lnTo>
                  <a:pt x="854" y="910"/>
                </a:lnTo>
                <a:lnTo>
                  <a:pt x="880" y="998"/>
                </a:lnTo>
                <a:lnTo>
                  <a:pt x="916" y="1102"/>
                </a:lnTo>
                <a:lnTo>
                  <a:pt x="952" y="1196"/>
                </a:lnTo>
                <a:lnTo>
                  <a:pt x="986" y="1278"/>
                </a:lnTo>
                <a:lnTo>
                  <a:pt x="1026" y="1360"/>
                </a:lnTo>
                <a:lnTo>
                  <a:pt x="1054" y="1414"/>
                </a:lnTo>
                <a:lnTo>
                  <a:pt x="1092" y="1480"/>
                </a:lnTo>
                <a:lnTo>
                  <a:pt x="1130" y="1540"/>
                </a:lnTo>
                <a:lnTo>
                  <a:pt x="1160" y="1582"/>
                </a:lnTo>
                <a:lnTo>
                  <a:pt x="1196" y="1632"/>
                </a:lnTo>
                <a:lnTo>
                  <a:pt x="1260" y="1702"/>
                </a:lnTo>
                <a:lnTo>
                  <a:pt x="1302" y="1746"/>
                </a:lnTo>
                <a:lnTo>
                  <a:pt x="1354" y="1788"/>
                </a:lnTo>
                <a:lnTo>
                  <a:pt x="1412" y="1828"/>
                </a:lnTo>
                <a:lnTo>
                  <a:pt x="1450" y="1852"/>
                </a:lnTo>
                <a:lnTo>
                  <a:pt x="1492" y="1876"/>
                </a:lnTo>
                <a:lnTo>
                  <a:pt x="1554" y="1904"/>
                </a:lnTo>
                <a:lnTo>
                  <a:pt x="1616" y="1932"/>
                </a:lnTo>
                <a:lnTo>
                  <a:pt x="1668" y="1948"/>
                </a:lnTo>
                <a:lnTo>
                  <a:pt x="1736" y="1968"/>
                </a:lnTo>
                <a:lnTo>
                  <a:pt x="1866" y="1994"/>
                </a:lnTo>
                <a:lnTo>
                  <a:pt x="1926" y="2006"/>
                </a:lnTo>
                <a:lnTo>
                  <a:pt x="2030" y="2018"/>
                </a:lnTo>
                <a:lnTo>
                  <a:pt x="2144" y="2028"/>
                </a:lnTo>
                <a:lnTo>
                  <a:pt x="2248" y="2034"/>
                </a:lnTo>
                <a:lnTo>
                  <a:pt x="2364" y="2038"/>
                </a:lnTo>
                <a:lnTo>
                  <a:pt x="2562" y="2044"/>
                </a:lnTo>
                <a:lnTo>
                  <a:pt x="2880" y="2046"/>
                </a:lnTo>
              </a:path>
            </a:pathLst>
          </a:custGeom>
          <a:noFill/>
          <a:ln w="38100">
            <a:solidFill>
              <a:srgbClr val="EE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2486199" y="1796351"/>
            <a:ext cx="210153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GB" sz="2000" b="1" dirty="0" smtClean="0">
                <a:solidFill>
                  <a:srgbClr val="000000"/>
                </a:solidFill>
                <a:latin typeface="+mn-lt"/>
              </a:rPr>
              <a:t>Superconductor</a:t>
            </a:r>
            <a:br>
              <a:rPr lang="en-GB" sz="2000" b="1" dirty="0" smtClean="0">
                <a:solidFill>
                  <a:srgbClr val="000000"/>
                </a:solidFill>
                <a:latin typeface="+mn-lt"/>
              </a:rPr>
            </a:br>
            <a:r>
              <a:rPr lang="en-GB" sz="2000" b="1" dirty="0" smtClean="0">
                <a:solidFill>
                  <a:srgbClr val="000000"/>
                </a:solidFill>
                <a:latin typeface="+mn-lt"/>
              </a:rPr>
              <a:t>in the </a:t>
            </a:r>
            <a:r>
              <a:rPr lang="en-GB" sz="2000" b="1" dirty="0" err="1" smtClean="0">
                <a:solidFill>
                  <a:srgbClr val="000000"/>
                </a:solidFill>
                <a:latin typeface="+mn-lt"/>
              </a:rPr>
              <a:t>Meissner</a:t>
            </a:r>
            <a:r>
              <a:rPr lang="en-GB" sz="2000" b="1" dirty="0" smtClean="0">
                <a:solidFill>
                  <a:srgbClr val="000000"/>
                </a:solidFill>
                <a:latin typeface="+mn-lt"/>
              </a:rPr>
              <a:t> State</a:t>
            </a: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6694488" y="1013197"/>
            <a:ext cx="1871662" cy="1235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CH"/>
          </a:p>
        </p:txBody>
      </p:sp>
      <p:cxnSp>
        <p:nvCxnSpPr>
          <p:cNvPr id="21" name="Straight Connector 20"/>
          <p:cNvCxnSpPr/>
          <p:nvPr/>
        </p:nvCxnSpPr>
        <p:spPr bwMode="auto">
          <a:xfrm>
            <a:off x="1638461" y="2851486"/>
            <a:ext cx="0" cy="238180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30"/>
          <p:cNvSpPr>
            <a:spLocks noChangeArrowheads="1"/>
          </p:cNvSpPr>
          <p:nvPr/>
        </p:nvSpPr>
        <p:spPr bwMode="auto">
          <a:xfrm>
            <a:off x="6691313" y="2518147"/>
            <a:ext cx="1871662" cy="1247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CH"/>
          </a:p>
        </p:txBody>
      </p:sp>
      <p:sp>
        <p:nvSpPr>
          <p:cNvPr id="23" name="Rectangle 31"/>
          <p:cNvSpPr>
            <a:spLocks noChangeArrowheads="1"/>
          </p:cNvSpPr>
          <p:nvPr/>
        </p:nvSpPr>
        <p:spPr bwMode="auto">
          <a:xfrm>
            <a:off x="6694488" y="4029447"/>
            <a:ext cx="1871662" cy="12573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CH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183" y="5767760"/>
            <a:ext cx="1863090" cy="342900"/>
          </a:xfrm>
          <a:prstGeom prst="rect">
            <a:avLst/>
          </a:prstGeom>
        </p:spPr>
      </p:pic>
      <p:cxnSp>
        <p:nvCxnSpPr>
          <p:cNvPr id="25" name="Straight Arrow Connector 24"/>
          <p:cNvCxnSpPr/>
          <p:nvPr/>
        </p:nvCxnSpPr>
        <p:spPr bwMode="auto">
          <a:xfrm>
            <a:off x="805037" y="1964626"/>
            <a:ext cx="0" cy="32646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stealth" w="lg" len="lg"/>
            <a:tailEnd type="none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259696" y="2790125"/>
            <a:ext cx="424796" cy="372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de-CH" sz="2400" b="1" dirty="0" err="1" smtClean="0">
                <a:solidFill>
                  <a:srgbClr val="FF0000"/>
                </a:solidFill>
                <a:latin typeface="Arial Narrow"/>
                <a:cs typeface="Arial Narrow"/>
              </a:rPr>
              <a:t>B</a:t>
            </a:r>
            <a:r>
              <a:rPr lang="de-CH" sz="2400" b="1" baseline="-25000" dirty="0" err="1" smtClean="0">
                <a:solidFill>
                  <a:srgbClr val="FF0000"/>
                </a:solidFill>
                <a:latin typeface="Arial Narrow"/>
                <a:cs typeface="Arial Narrow"/>
              </a:rPr>
              <a:t>ext</a:t>
            </a:r>
            <a:endParaRPr lang="de-CH" sz="2400" b="1" baseline="-25000" dirty="0">
              <a:solidFill>
                <a:srgbClr val="FF0000"/>
              </a:solidFill>
              <a:latin typeface="Arial Narrow"/>
              <a:cs typeface="Arial Narrow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1752600" y="4319960"/>
            <a:ext cx="3125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GB" sz="2400" dirty="0" smtClean="0">
                <a:solidFill>
                  <a:srgbClr val="EE0000"/>
                </a:solidFill>
                <a:latin typeface="Symbol" pitchFamily="18" charset="2"/>
              </a:rPr>
              <a:t>l</a:t>
            </a:r>
            <a:endParaRPr lang="en-GB" sz="2400" dirty="0"/>
          </a:p>
        </p:txBody>
      </p:sp>
      <p:cxnSp>
        <p:nvCxnSpPr>
          <p:cNvPr id="28" name="Straight Arrow Connector 27"/>
          <p:cNvCxnSpPr/>
          <p:nvPr/>
        </p:nvCxnSpPr>
        <p:spPr bwMode="auto">
          <a:xfrm flipV="1">
            <a:off x="1481312" y="4700960"/>
            <a:ext cx="728488" cy="5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/>
          </a:ln>
          <a:effectLst/>
        </p:spPr>
      </p:cxnSp>
      <p:pic>
        <p:nvPicPr>
          <p:cNvPr id="29" name="Picture 28" descr="Muon_precession_fast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00362" y="2556763"/>
            <a:ext cx="381000" cy="4667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30" name="Straight Connector 29"/>
          <p:cNvCxnSpPr/>
          <p:nvPr/>
        </p:nvCxnSpPr>
        <p:spPr bwMode="auto">
          <a:xfrm>
            <a:off x="2246487" y="4458011"/>
            <a:ext cx="1589" cy="76973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1" name="Picture 27" descr="Muon_precession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09962" y="4156963"/>
            <a:ext cx="381000" cy="4667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32" name="Straight Connector 31"/>
          <p:cNvCxnSpPr/>
          <p:nvPr/>
        </p:nvCxnSpPr>
        <p:spPr bwMode="auto">
          <a:xfrm>
            <a:off x="3089660" y="5060251"/>
            <a:ext cx="795" cy="17025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3" name="Picture 26" descr="Muon_precession_slow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48162" y="4766563"/>
            <a:ext cx="381000" cy="4667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47DAC1-9A8C-4D44-B04F-00057EE12C3C}" type="datetime1">
              <a:rPr lang="en-US" smtClean="0"/>
              <a:t>9/12/15</a:t>
            </a:fld>
            <a:endParaRPr lang="en-US"/>
          </a:p>
        </p:txBody>
      </p:sp>
      <p:sp>
        <p:nvSpPr>
          <p:cNvPr id="34" name="Footer Placeholder 3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88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228600" y="1787229"/>
            <a:ext cx="3027894" cy="499427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Heat treatment at 120C leads to the strong increase in the penetration depth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smtClean="0"/>
              <a:t>Consistent with the depth-dependent mean free path decrease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Is also the first ever confirmation of non-locality in bulk niobium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smtClean="0"/>
              <a:t>Textbook example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120C bake leads to strong </a:t>
            </a:r>
            <a:r>
              <a:rPr lang="en-US" dirty="0" err="1" smtClean="0"/>
              <a:t>Meissner</a:t>
            </a:r>
            <a:r>
              <a:rPr lang="en-US" dirty="0" smtClean="0"/>
              <a:t> screening changes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72F63AB5-71EB-484A-9820-6D63E0F3701B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2437" y="913301"/>
            <a:ext cx="8495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0000FF"/>
                </a:solidFill>
              </a:rPr>
              <a:t>A. </a:t>
            </a:r>
            <a:r>
              <a:rPr lang="fr-FR" sz="2000" dirty="0" err="1" smtClean="0">
                <a:solidFill>
                  <a:srgbClr val="0000FF"/>
                </a:solidFill>
              </a:rPr>
              <a:t>Romanenko</a:t>
            </a:r>
            <a:r>
              <a:rPr lang="fr-FR" sz="2000" dirty="0" smtClean="0">
                <a:solidFill>
                  <a:srgbClr val="0000FF"/>
                </a:solidFill>
              </a:rPr>
              <a:t>, A. </a:t>
            </a:r>
            <a:r>
              <a:rPr lang="fr-FR" sz="2000" dirty="0" err="1" smtClean="0">
                <a:solidFill>
                  <a:srgbClr val="0000FF"/>
                </a:solidFill>
              </a:rPr>
              <a:t>Grassellino</a:t>
            </a:r>
            <a:r>
              <a:rPr lang="fr-FR" sz="2000" dirty="0" smtClean="0">
                <a:solidFill>
                  <a:srgbClr val="0000FF"/>
                </a:solidFill>
              </a:rPr>
              <a:t>, F. </a:t>
            </a:r>
            <a:r>
              <a:rPr lang="fr-FR" sz="2000" dirty="0" err="1" smtClean="0">
                <a:solidFill>
                  <a:srgbClr val="0000FF"/>
                </a:solidFill>
              </a:rPr>
              <a:t>Barkov</a:t>
            </a:r>
            <a:r>
              <a:rPr lang="fr-FR" sz="2000" dirty="0" smtClean="0">
                <a:solidFill>
                  <a:srgbClr val="0000FF"/>
                </a:solidFill>
              </a:rPr>
              <a:t>, A. Suter, Z. </a:t>
            </a:r>
            <a:r>
              <a:rPr lang="fr-FR" sz="2000" dirty="0">
                <a:solidFill>
                  <a:srgbClr val="0000FF"/>
                </a:solidFill>
              </a:rPr>
              <a:t>Salman, T. </a:t>
            </a:r>
            <a:r>
              <a:rPr lang="fr-FR" sz="2000" dirty="0" err="1">
                <a:solidFill>
                  <a:srgbClr val="0000FF"/>
                </a:solidFill>
              </a:rPr>
              <a:t>Prokscha</a:t>
            </a:r>
            <a:r>
              <a:rPr lang="fr-FR" sz="2000" dirty="0">
                <a:solidFill>
                  <a:srgbClr val="0000FF"/>
                </a:solidFill>
              </a:rPr>
              <a:t>, </a:t>
            </a:r>
            <a:endParaRPr lang="fr-FR" sz="2000" dirty="0" smtClean="0">
              <a:solidFill>
                <a:srgbClr val="0000FF"/>
              </a:solidFill>
            </a:endParaRPr>
          </a:p>
          <a:p>
            <a:r>
              <a:rPr lang="fr-FR" sz="2000" dirty="0" err="1" smtClean="0">
                <a:solidFill>
                  <a:srgbClr val="0000FF"/>
                </a:solidFill>
              </a:rPr>
              <a:t>Appl</a:t>
            </a:r>
            <a:r>
              <a:rPr lang="fr-FR" sz="2000" dirty="0">
                <a:solidFill>
                  <a:srgbClr val="0000FF"/>
                </a:solidFill>
              </a:rPr>
              <a:t>. Phys. </a:t>
            </a:r>
            <a:r>
              <a:rPr lang="fr-FR" sz="2000" dirty="0" err="1">
                <a:solidFill>
                  <a:srgbClr val="0000FF"/>
                </a:solidFill>
              </a:rPr>
              <a:t>Lett</a:t>
            </a:r>
            <a:r>
              <a:rPr lang="fr-FR" sz="2000" dirty="0">
                <a:solidFill>
                  <a:srgbClr val="0000FF"/>
                </a:solidFill>
              </a:rPr>
              <a:t>. </a:t>
            </a:r>
            <a:r>
              <a:rPr lang="fr-FR" sz="2000" b="1" dirty="0">
                <a:solidFill>
                  <a:srgbClr val="0000FF"/>
                </a:solidFill>
              </a:rPr>
              <a:t>104</a:t>
            </a:r>
            <a:r>
              <a:rPr lang="fr-FR" sz="2000" dirty="0">
                <a:solidFill>
                  <a:srgbClr val="0000FF"/>
                </a:solidFill>
              </a:rPr>
              <a:t>, 072601 (2014)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412" y="1223786"/>
            <a:ext cx="6630056" cy="506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59538" y="3104299"/>
            <a:ext cx="1976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Baked at 120C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05318" y="3975181"/>
            <a:ext cx="1307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Unbaked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321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Positron annihilation </a:t>
            </a:r>
            <a:r>
              <a:rPr lang="en-US" dirty="0"/>
              <a:t>D</a:t>
            </a:r>
            <a:r>
              <a:rPr lang="en-US" dirty="0" smtClean="0"/>
              <a:t>oppler broadening spectroscopy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0069-1423-C34E-95DA-A0D919667CA1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Alexander Romanenko | UChicago HEP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D512-C763-2848-AE8D-02F058D46064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846389"/>
            <a:ext cx="5852826" cy="3523247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28600" y="4343400"/>
            <a:ext cx="8683625" cy="1905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 parameter corresponds to positron annihilation with valence electrons, W-&gt; core electrons</a:t>
            </a:r>
          </a:p>
          <a:p>
            <a:r>
              <a:rPr lang="en-US" dirty="0" smtClean="0"/>
              <a:t>S is sensitive to open-volume defects, W-to chemical surrounding at the annihilation site</a:t>
            </a:r>
          </a:p>
          <a:p>
            <a:r>
              <a:rPr lang="en-US" dirty="0" smtClean="0"/>
              <a:t>Increase in S parameter indicates presence of vacancy defects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780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6577" y="1168198"/>
            <a:ext cx="85788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A. Romanenko, C. J. </a:t>
            </a:r>
            <a:r>
              <a:rPr lang="en-US" sz="1600" dirty="0" err="1" smtClean="0">
                <a:solidFill>
                  <a:srgbClr val="0000FF"/>
                </a:solidFill>
              </a:rPr>
              <a:t>Edwardson</a:t>
            </a:r>
            <a:r>
              <a:rPr lang="en-US" sz="1600" dirty="0" smtClean="0">
                <a:solidFill>
                  <a:srgbClr val="0000FF"/>
                </a:solidFill>
              </a:rPr>
              <a:t>, P. G. Coleman, P. J. Simpson, Appl. Phys. </a:t>
            </a:r>
            <a:r>
              <a:rPr lang="en-US" sz="1600" dirty="0" err="1" smtClean="0">
                <a:solidFill>
                  <a:srgbClr val="0000FF"/>
                </a:solidFill>
              </a:rPr>
              <a:t>Lett</a:t>
            </a:r>
            <a:r>
              <a:rPr lang="en-US" sz="1600" dirty="0" smtClean="0">
                <a:solidFill>
                  <a:srgbClr val="0000FF"/>
                </a:solidFill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</a:rPr>
              <a:t>102</a:t>
            </a:r>
            <a:r>
              <a:rPr lang="en-US" sz="1600" dirty="0" smtClean="0">
                <a:solidFill>
                  <a:srgbClr val="0000FF"/>
                </a:solidFill>
              </a:rPr>
              <a:t>, 232601 (2013) </a:t>
            </a:r>
            <a:endParaRPr lang="en-US" sz="1600" dirty="0">
              <a:solidFill>
                <a:srgbClr val="0000FF"/>
              </a:solidFill>
            </a:endParaRPr>
          </a:p>
        </p:txBody>
      </p:sp>
      <p:pic>
        <p:nvPicPr>
          <p:cNvPr id="5" name="Picture 4" descr="FIG_2-eps-converted-t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96" y="1475431"/>
            <a:ext cx="7875375" cy="3244258"/>
          </a:xfrm>
          <a:prstGeom prst="rect">
            <a:avLst/>
          </a:prstGeom>
        </p:spPr>
      </p:pic>
      <p:pic>
        <p:nvPicPr>
          <p:cNvPr id="6" name="Picture 5" descr="FIG_3-eps-converted-t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184" y="1407031"/>
            <a:ext cx="3937688" cy="32162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250956" y="3718568"/>
            <a:ext cx="914400" cy="9144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endParaRPr lang="en-US" sz="2800" dirty="0" smtClean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28800" y="4580048"/>
            <a:ext cx="1225826" cy="5334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BCP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16487" y="4562870"/>
            <a:ext cx="1225826" cy="5334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EP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35312" y="3794768"/>
            <a:ext cx="607688" cy="80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112" y="4617200"/>
            <a:ext cx="914400" cy="9144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Large grain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839156" y="3566168"/>
            <a:ext cx="30384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-75244" y="3374011"/>
            <a:ext cx="914400" cy="3048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Fine grain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228600" y="5024018"/>
            <a:ext cx="8839200" cy="129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Positron annihilation spectroscopy: 120C baking results in “doping” of the first ~50 nm from the surface with vacancies</a:t>
            </a:r>
          </a:p>
          <a:p>
            <a:pPr lvl="1"/>
            <a:r>
              <a:rPr lang="en-US" dirty="0" smtClean="0"/>
              <a:t>So-called </a:t>
            </a:r>
            <a:r>
              <a:rPr lang="en-US" dirty="0" smtClean="0">
                <a:solidFill>
                  <a:srgbClr val="FF0000"/>
                </a:solidFill>
              </a:rPr>
              <a:t>superabundant vacancy </a:t>
            </a:r>
            <a:r>
              <a:rPr lang="en-US" dirty="0" smtClean="0"/>
              <a:t>formation mechanism manifested in niobium [</a:t>
            </a:r>
            <a:r>
              <a:rPr lang="en-US" dirty="0" smtClean="0">
                <a:solidFill>
                  <a:srgbClr val="0000FF"/>
                </a:solidFill>
              </a:rPr>
              <a:t>Y. </a:t>
            </a:r>
            <a:r>
              <a:rPr lang="en-US" dirty="0" err="1" smtClean="0">
                <a:solidFill>
                  <a:srgbClr val="0000FF"/>
                </a:solidFill>
              </a:rPr>
              <a:t>Fukai</a:t>
            </a:r>
            <a:r>
              <a:rPr lang="en-US" dirty="0" smtClean="0">
                <a:solidFill>
                  <a:srgbClr val="0000FF"/>
                </a:solidFill>
              </a:rPr>
              <a:t> and N. Okuma, Phys. Rev. </a:t>
            </a:r>
            <a:r>
              <a:rPr lang="en-US" dirty="0" err="1" smtClean="0">
                <a:solidFill>
                  <a:srgbClr val="0000FF"/>
                </a:solidFill>
              </a:rPr>
              <a:t>Lett</a:t>
            </a:r>
            <a:r>
              <a:rPr lang="en-US" dirty="0" smtClean="0">
                <a:solidFill>
                  <a:srgbClr val="0000FF"/>
                </a:solidFill>
              </a:rPr>
              <a:t>. </a:t>
            </a:r>
            <a:r>
              <a:rPr lang="en-US" b="1" dirty="0" smtClean="0">
                <a:solidFill>
                  <a:srgbClr val="0000FF"/>
                </a:solidFill>
              </a:rPr>
              <a:t>73</a:t>
            </a:r>
            <a:r>
              <a:rPr lang="en-US" dirty="0" smtClean="0">
                <a:solidFill>
                  <a:srgbClr val="0000FF"/>
                </a:solidFill>
              </a:rPr>
              <a:t>, 1640 (1994)</a:t>
            </a:r>
            <a:r>
              <a:rPr lang="en-US" dirty="0" smtClean="0"/>
              <a:t>]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Positron annihilation studies on cavity cutouts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56326F-269A-FB4C-B7D3-778D43CA87AC}" type="datetime1">
              <a:rPr lang="en-US" smtClean="0"/>
              <a:t>9/12/15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55404" y="795212"/>
            <a:ext cx="78344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Collaboration with Bath University (UK) and Western University (Canada)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03570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Effect of 120C baking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E4554-F4D4-B944-B7A7-F15AE2B2BFE0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Alexander Romanenko | UChicago HEP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D512-C763-2848-AE8D-02F058D46064}" type="slidenum">
              <a:rPr lang="en-US" smtClean="0"/>
              <a:pPr/>
              <a:t>59</a:t>
            </a:fld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434009" y="1360005"/>
            <a:ext cx="4195141" cy="4583595"/>
            <a:chOff x="434009" y="1360005"/>
            <a:chExt cx="4195141" cy="4583595"/>
          </a:xfrm>
        </p:grpSpPr>
        <p:grpSp>
          <p:nvGrpSpPr>
            <p:cNvPr id="50" name="Group 49"/>
            <p:cNvGrpSpPr/>
            <p:nvPr/>
          </p:nvGrpSpPr>
          <p:grpSpPr>
            <a:xfrm>
              <a:off x="434009" y="1378226"/>
              <a:ext cx="3124200" cy="4565374"/>
              <a:chOff x="434009" y="1378226"/>
              <a:chExt cx="3124200" cy="4565374"/>
            </a:xfrm>
          </p:grpSpPr>
          <p:grpSp>
            <p:nvGrpSpPr>
              <p:cNvPr id="55" name="Group 54"/>
              <p:cNvGrpSpPr/>
              <p:nvPr/>
            </p:nvGrpSpPr>
            <p:grpSpPr>
              <a:xfrm>
                <a:off x="434009" y="1378226"/>
                <a:ext cx="3124200" cy="3581400"/>
                <a:chOff x="457200" y="914400"/>
                <a:chExt cx="3124200" cy="3581400"/>
              </a:xfrm>
            </p:grpSpPr>
            <p:sp>
              <p:nvSpPr>
                <p:cNvPr id="57" name="Rectangle 56"/>
                <p:cNvSpPr/>
                <p:nvPr/>
              </p:nvSpPr>
              <p:spPr>
                <a:xfrm>
                  <a:off x="457200" y="1371600"/>
                  <a:ext cx="3124200" cy="31242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Oval 57"/>
                <p:cNvSpPr/>
                <p:nvPr/>
              </p:nvSpPr>
              <p:spPr>
                <a:xfrm>
                  <a:off x="990600" y="17526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609600" y="13716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Oval 59"/>
                <p:cNvSpPr/>
                <p:nvPr/>
              </p:nvSpPr>
              <p:spPr>
                <a:xfrm>
                  <a:off x="685800" y="1800639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Oval 60"/>
                <p:cNvSpPr/>
                <p:nvPr/>
              </p:nvSpPr>
              <p:spPr>
                <a:xfrm>
                  <a:off x="992257" y="1573696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Oval 61"/>
                <p:cNvSpPr/>
                <p:nvPr/>
              </p:nvSpPr>
              <p:spPr>
                <a:xfrm>
                  <a:off x="2476500" y="1497496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1295400" y="17526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Oval 63"/>
                <p:cNvSpPr/>
                <p:nvPr/>
              </p:nvSpPr>
              <p:spPr>
                <a:xfrm>
                  <a:off x="1671430" y="1535596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2897257" y="17145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>
                  <a:off x="2095500" y="1649896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>
                  <a:off x="1623391" y="17907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1285461" y="1462709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3202057" y="1759226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>
                  <a:off x="2514600" y="17145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2874066" y="1535596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1981200" y="1459396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1143000" y="19050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773596" y="14478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1527313" y="1429578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>
                  <a:off x="647700" y="1628361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1752600" y="2027582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1828800" y="1702904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1996109" y="18669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2400300" y="1956352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Oval 80"/>
                <p:cNvSpPr/>
                <p:nvPr/>
              </p:nvSpPr>
              <p:spPr>
                <a:xfrm>
                  <a:off x="3429000" y="1991138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>
                  <a:off x="1540565" y="1666461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Oval 82"/>
                <p:cNvSpPr/>
                <p:nvPr/>
              </p:nvSpPr>
              <p:spPr>
                <a:xfrm>
                  <a:off x="3163957" y="1421296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2812775" y="1886778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2319130" y="1461053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1295400" y="20574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786848" y="31242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2367169" y="28956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3462131" y="29337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Oval 89"/>
                <p:cNvSpPr/>
                <p:nvPr/>
              </p:nvSpPr>
              <p:spPr>
                <a:xfrm>
                  <a:off x="1964634" y="41910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Rectangle 90"/>
                <p:cNvSpPr/>
                <p:nvPr/>
              </p:nvSpPr>
              <p:spPr>
                <a:xfrm>
                  <a:off x="457200" y="914400"/>
                  <a:ext cx="3124200" cy="4572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6" name="TextBox 55"/>
              <p:cNvSpPr txBox="1"/>
              <p:nvPr/>
            </p:nvSpPr>
            <p:spPr>
              <a:xfrm>
                <a:off x="1154597" y="5029200"/>
                <a:ext cx="914400" cy="914400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r>
                  <a:rPr lang="en-US" sz="2800" dirty="0" smtClean="0">
                    <a:latin typeface="Arial"/>
                    <a:cs typeface="Arial"/>
                  </a:rPr>
                  <a:t>T= 300K </a:t>
                </a: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470453" y="2676938"/>
              <a:ext cx="3337891" cy="457200"/>
            </a:xfrm>
            <a:prstGeom prst="rect">
              <a:avLst/>
            </a:prstGeom>
            <a:noFill/>
          </p:spPr>
          <p:txBody>
            <a:bodyPr wrap="none" rtlCol="0">
              <a:normAutofit/>
            </a:bodyPr>
            <a:lstStyle/>
            <a:p>
              <a:r>
                <a:rPr lang="en-US" sz="1800" dirty="0" smtClean="0">
                  <a:latin typeface="Arial"/>
                  <a:cs typeface="Arial"/>
                </a:rPr>
                <a:t>Free interstitial hydrogen</a:t>
              </a:r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>
              <a:off x="3741254" y="1911626"/>
              <a:ext cx="0" cy="685800"/>
            </a:xfrm>
            <a:prstGeom prst="straightConnector1">
              <a:avLst/>
            </a:prstGeom>
            <a:ln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3714750" y="1949726"/>
              <a:ext cx="914400" cy="914400"/>
            </a:xfrm>
            <a:prstGeom prst="rect">
              <a:avLst/>
            </a:prstGeom>
            <a:noFill/>
          </p:spPr>
          <p:txBody>
            <a:bodyPr wrap="none" rtlCol="0">
              <a:normAutofit/>
            </a:bodyPr>
            <a:lstStyle/>
            <a:p>
              <a:r>
                <a:rPr lang="en-US" sz="2800" dirty="0" smtClean="0">
                  <a:latin typeface="Arial"/>
                  <a:cs typeface="Arial"/>
                </a:rPr>
                <a:t>~50 nm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374913" y="1360005"/>
              <a:ext cx="1470991" cy="457200"/>
            </a:xfrm>
            <a:prstGeom prst="rect">
              <a:avLst/>
            </a:prstGeom>
            <a:noFill/>
          </p:spPr>
          <p:txBody>
            <a:bodyPr wrap="none" rtlCol="0">
              <a:normAutofit fontScale="92500" lnSpcReduction="10000"/>
            </a:bodyPr>
            <a:lstStyle/>
            <a:p>
              <a:r>
                <a:rPr lang="en-US" sz="2800" dirty="0">
                  <a:latin typeface="Arial"/>
                  <a:cs typeface="Arial"/>
                </a:rPr>
                <a:t>O</a:t>
              </a:r>
              <a:r>
                <a:rPr lang="en-US" sz="2800" dirty="0" smtClean="0">
                  <a:latin typeface="Arial"/>
                  <a:cs typeface="Arial"/>
                </a:rPr>
                <a:t>xide</a:t>
              </a: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658428" y="3115917"/>
            <a:ext cx="1522344" cy="1379883"/>
            <a:chOff x="3658428" y="3115917"/>
            <a:chExt cx="1522344" cy="1379883"/>
          </a:xfrm>
        </p:grpSpPr>
        <p:sp>
          <p:nvSpPr>
            <p:cNvPr id="93" name="Right Arrow 92"/>
            <p:cNvSpPr/>
            <p:nvPr/>
          </p:nvSpPr>
          <p:spPr>
            <a:xfrm>
              <a:off x="3810000" y="3115917"/>
              <a:ext cx="1219200" cy="617883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3658428" y="3664226"/>
              <a:ext cx="1522344" cy="831574"/>
            </a:xfrm>
            <a:prstGeom prst="rect">
              <a:avLst/>
            </a:prstGeom>
            <a:noFill/>
          </p:spPr>
          <p:txBody>
            <a:bodyPr wrap="square" rtlCol="0">
              <a:normAutofit fontScale="92500" lnSpcReduction="10000"/>
            </a:bodyPr>
            <a:lstStyle/>
            <a:p>
              <a:r>
                <a:rPr lang="en-US" sz="2800" dirty="0" smtClean="0">
                  <a:latin typeface="Arial"/>
                  <a:cs typeface="Arial"/>
                </a:rPr>
                <a:t>120C baking</a:t>
              </a:r>
            </a:p>
          </p:txBody>
        </p:sp>
      </p:grpSp>
      <p:sp>
        <p:nvSpPr>
          <p:cNvPr id="95" name="TextBox 94"/>
          <p:cNvSpPr txBox="1"/>
          <p:nvPr/>
        </p:nvSpPr>
        <p:spPr>
          <a:xfrm>
            <a:off x="1470990" y="695739"/>
            <a:ext cx="7139609" cy="457200"/>
          </a:xfrm>
          <a:prstGeom prst="rect">
            <a:avLst/>
          </a:prstGeom>
          <a:noFill/>
        </p:spPr>
        <p:txBody>
          <a:bodyPr wrap="none" rtlCol="0">
            <a:normAutofit fontScale="92500" lnSpcReduction="10000"/>
          </a:bodyPr>
          <a:lstStyle/>
          <a:p>
            <a:endParaRPr lang="en-US" sz="2800" dirty="0" smtClean="0">
              <a:latin typeface="Arial"/>
              <a:cs typeface="Arial"/>
            </a:endParaRPr>
          </a:p>
        </p:txBody>
      </p:sp>
      <p:grpSp>
        <p:nvGrpSpPr>
          <p:cNvPr id="182" name="Group 181"/>
          <p:cNvGrpSpPr/>
          <p:nvPr/>
        </p:nvGrpSpPr>
        <p:grpSpPr>
          <a:xfrm>
            <a:off x="5167934" y="1371600"/>
            <a:ext cx="3154845" cy="4583595"/>
            <a:chOff x="5180773" y="1378226"/>
            <a:chExt cx="3154845" cy="4583595"/>
          </a:xfrm>
        </p:grpSpPr>
        <p:grpSp>
          <p:nvGrpSpPr>
            <p:cNvPr id="97" name="Group 96"/>
            <p:cNvGrpSpPr/>
            <p:nvPr/>
          </p:nvGrpSpPr>
          <p:grpSpPr>
            <a:xfrm>
              <a:off x="5194439" y="1384852"/>
              <a:ext cx="3141179" cy="4576969"/>
              <a:chOff x="417030" y="1366631"/>
              <a:chExt cx="3141179" cy="4576969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417030" y="1366631"/>
                <a:ext cx="3141179" cy="3592995"/>
                <a:chOff x="440221" y="902805"/>
                <a:chExt cx="3141179" cy="3592995"/>
              </a:xfrm>
            </p:grpSpPr>
            <p:sp>
              <p:nvSpPr>
                <p:cNvPr id="104" name="Rectangle 103"/>
                <p:cNvSpPr/>
                <p:nvPr/>
              </p:nvSpPr>
              <p:spPr>
                <a:xfrm>
                  <a:off x="457200" y="1371600"/>
                  <a:ext cx="3124200" cy="31242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Oval 133"/>
                <p:cNvSpPr/>
                <p:nvPr/>
              </p:nvSpPr>
              <p:spPr>
                <a:xfrm>
                  <a:off x="786848" y="31242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Oval 134"/>
                <p:cNvSpPr/>
                <p:nvPr/>
              </p:nvSpPr>
              <p:spPr>
                <a:xfrm>
                  <a:off x="2367169" y="28956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Oval 135"/>
                <p:cNvSpPr/>
                <p:nvPr/>
              </p:nvSpPr>
              <p:spPr>
                <a:xfrm>
                  <a:off x="3462131" y="29337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>
                  <a:off x="1964634" y="41910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Rectangle 137"/>
                <p:cNvSpPr/>
                <p:nvPr/>
              </p:nvSpPr>
              <p:spPr>
                <a:xfrm>
                  <a:off x="440221" y="902805"/>
                  <a:ext cx="3124200" cy="4572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3" name="TextBox 102"/>
              <p:cNvSpPr txBox="1"/>
              <p:nvPr/>
            </p:nvSpPr>
            <p:spPr>
              <a:xfrm>
                <a:off x="1154597" y="5029200"/>
                <a:ext cx="914400" cy="914400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r>
                  <a:rPr lang="en-US" sz="2800" dirty="0" smtClean="0">
                    <a:latin typeface="Arial"/>
                    <a:cs typeface="Arial"/>
                  </a:rPr>
                  <a:t>T= 300K </a:t>
                </a:r>
              </a:p>
            </p:txBody>
          </p:sp>
        </p:grpSp>
        <p:sp>
          <p:nvSpPr>
            <p:cNvPr id="98" name="TextBox 97"/>
            <p:cNvSpPr txBox="1"/>
            <p:nvPr/>
          </p:nvSpPr>
          <p:spPr>
            <a:xfrm>
              <a:off x="5180773" y="2676938"/>
              <a:ext cx="3073676" cy="682488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r>
                <a:rPr lang="en-US" sz="1800" dirty="0" smtClean="0">
                  <a:latin typeface="Arial"/>
                  <a:cs typeface="Arial"/>
                </a:rPr>
                <a:t>Hydrogen is trapped by vacancies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6192078" y="1378226"/>
              <a:ext cx="1470991" cy="457200"/>
            </a:xfrm>
            <a:prstGeom prst="rect">
              <a:avLst/>
            </a:prstGeom>
            <a:noFill/>
          </p:spPr>
          <p:txBody>
            <a:bodyPr wrap="none" rtlCol="0">
              <a:normAutofit fontScale="92500" lnSpcReduction="10000"/>
            </a:bodyPr>
            <a:lstStyle/>
            <a:p>
              <a:r>
                <a:rPr lang="en-US" sz="2800" dirty="0">
                  <a:latin typeface="Arial"/>
                  <a:cs typeface="Arial"/>
                </a:rPr>
                <a:t>O</a:t>
              </a:r>
              <a:r>
                <a:rPr lang="en-US" sz="2800" dirty="0" smtClean="0">
                  <a:latin typeface="Arial"/>
                  <a:cs typeface="Arial"/>
                </a:rPr>
                <a:t>xide</a:t>
              </a:r>
            </a:p>
          </p:txBody>
        </p:sp>
        <p:grpSp>
          <p:nvGrpSpPr>
            <p:cNvPr id="145" name="Group 144"/>
            <p:cNvGrpSpPr/>
            <p:nvPr/>
          </p:nvGrpSpPr>
          <p:grpSpPr>
            <a:xfrm>
              <a:off x="5340627" y="1971261"/>
              <a:ext cx="400878" cy="414130"/>
              <a:chOff x="3684105" y="5363817"/>
              <a:chExt cx="400878" cy="414130"/>
            </a:xfrm>
          </p:grpSpPr>
          <p:sp>
            <p:nvSpPr>
              <p:cNvPr id="140" name="Oval 139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Oval 143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6" name="Group 145"/>
            <p:cNvGrpSpPr/>
            <p:nvPr/>
          </p:nvGrpSpPr>
          <p:grpSpPr>
            <a:xfrm>
              <a:off x="5731567" y="2112065"/>
              <a:ext cx="400878" cy="414130"/>
              <a:chOff x="3684105" y="5363817"/>
              <a:chExt cx="400878" cy="414130"/>
            </a:xfrm>
          </p:grpSpPr>
          <p:sp>
            <p:nvSpPr>
              <p:cNvPr id="147" name="Oval 146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Oval 149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Oval 150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2" name="Group 151"/>
            <p:cNvGrpSpPr/>
            <p:nvPr/>
          </p:nvGrpSpPr>
          <p:grpSpPr>
            <a:xfrm>
              <a:off x="6087720" y="1872284"/>
              <a:ext cx="400878" cy="414130"/>
              <a:chOff x="3684105" y="5363817"/>
              <a:chExt cx="400878" cy="414130"/>
            </a:xfrm>
          </p:grpSpPr>
          <p:sp>
            <p:nvSpPr>
              <p:cNvPr id="153" name="Oval 152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Oval 153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Oval 154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8" name="Group 157"/>
            <p:cNvGrpSpPr/>
            <p:nvPr/>
          </p:nvGrpSpPr>
          <p:grpSpPr>
            <a:xfrm>
              <a:off x="6488598" y="2150165"/>
              <a:ext cx="400878" cy="414130"/>
              <a:chOff x="3684105" y="5363817"/>
              <a:chExt cx="400878" cy="414130"/>
            </a:xfrm>
          </p:grpSpPr>
          <p:sp>
            <p:nvSpPr>
              <p:cNvPr id="159" name="Oval 158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4" name="Group 163"/>
            <p:cNvGrpSpPr/>
            <p:nvPr/>
          </p:nvGrpSpPr>
          <p:grpSpPr>
            <a:xfrm>
              <a:off x="6920948" y="1911626"/>
              <a:ext cx="400878" cy="414130"/>
              <a:chOff x="3684105" y="5363817"/>
              <a:chExt cx="400878" cy="414130"/>
            </a:xfrm>
          </p:grpSpPr>
          <p:sp>
            <p:nvSpPr>
              <p:cNvPr id="165" name="Oval 164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0" name="Group 169"/>
            <p:cNvGrpSpPr/>
            <p:nvPr/>
          </p:nvGrpSpPr>
          <p:grpSpPr>
            <a:xfrm>
              <a:off x="7245626" y="2284343"/>
              <a:ext cx="400878" cy="414130"/>
              <a:chOff x="3684105" y="5363817"/>
              <a:chExt cx="400878" cy="414130"/>
            </a:xfrm>
          </p:grpSpPr>
          <p:sp>
            <p:nvSpPr>
              <p:cNvPr id="171" name="Oval 170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6" name="Group 175"/>
            <p:cNvGrpSpPr/>
            <p:nvPr/>
          </p:nvGrpSpPr>
          <p:grpSpPr>
            <a:xfrm>
              <a:off x="7646504" y="1911626"/>
              <a:ext cx="400878" cy="414130"/>
              <a:chOff x="3684105" y="5363817"/>
              <a:chExt cx="400878" cy="414130"/>
            </a:xfrm>
          </p:grpSpPr>
          <p:sp>
            <p:nvSpPr>
              <p:cNvPr id="177" name="Oval 176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62622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Effect of 120C baking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DEC8C-291E-554C-A965-9CF0A8039C7F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Alexander Romanenko | UChicago HEP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D512-C763-2848-AE8D-02F058D46064}" type="slidenum">
              <a:rPr lang="en-US" smtClean="0"/>
              <a:pPr/>
              <a:t>60</a:t>
            </a:fld>
            <a:endParaRPr lang="en-US"/>
          </a:p>
        </p:txBody>
      </p:sp>
      <p:grpSp>
        <p:nvGrpSpPr>
          <p:cNvPr id="92" name="Group 91"/>
          <p:cNvGrpSpPr/>
          <p:nvPr/>
        </p:nvGrpSpPr>
        <p:grpSpPr>
          <a:xfrm>
            <a:off x="3658428" y="3270665"/>
            <a:ext cx="1522344" cy="1379883"/>
            <a:chOff x="3658428" y="3115917"/>
            <a:chExt cx="1522344" cy="1379883"/>
          </a:xfrm>
        </p:grpSpPr>
        <p:sp>
          <p:nvSpPr>
            <p:cNvPr id="93" name="Right Arrow 92"/>
            <p:cNvSpPr/>
            <p:nvPr/>
          </p:nvSpPr>
          <p:spPr>
            <a:xfrm>
              <a:off x="3810000" y="3115917"/>
              <a:ext cx="1219200" cy="617883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3658428" y="3664226"/>
              <a:ext cx="1522344" cy="831574"/>
            </a:xfrm>
            <a:prstGeom prst="rect">
              <a:avLst/>
            </a:prstGeom>
            <a:noFill/>
          </p:spPr>
          <p:txBody>
            <a:bodyPr wrap="square" rtlCol="0">
              <a:normAutofit fontScale="85000" lnSpcReduction="10000"/>
            </a:bodyPr>
            <a:lstStyle/>
            <a:p>
              <a:r>
                <a:rPr lang="en-US" sz="2800" dirty="0" smtClean="0">
                  <a:latin typeface="Arial"/>
                  <a:cs typeface="Arial"/>
                </a:rPr>
                <a:t>“fast” </a:t>
              </a:r>
              <a:r>
                <a:rPr lang="en-US" sz="2800" dirty="0" err="1" smtClean="0">
                  <a:latin typeface="Arial"/>
                  <a:cs typeface="Arial"/>
                </a:rPr>
                <a:t>cooldown</a:t>
              </a:r>
              <a:endParaRPr lang="en-US" sz="2800" dirty="0" smtClean="0">
                <a:latin typeface="Arial"/>
                <a:cs typeface="Arial"/>
              </a:endParaRPr>
            </a:p>
          </p:txBody>
        </p:sp>
      </p:grpSp>
      <p:sp>
        <p:nvSpPr>
          <p:cNvPr id="95" name="TextBox 94"/>
          <p:cNvSpPr txBox="1"/>
          <p:nvPr/>
        </p:nvSpPr>
        <p:spPr>
          <a:xfrm>
            <a:off x="1470990" y="850487"/>
            <a:ext cx="7139609" cy="457200"/>
          </a:xfrm>
          <a:prstGeom prst="rect">
            <a:avLst/>
          </a:prstGeom>
          <a:noFill/>
        </p:spPr>
        <p:txBody>
          <a:bodyPr wrap="none" rtlCol="0">
            <a:normAutofit fontScale="92500" lnSpcReduction="10000"/>
          </a:bodyPr>
          <a:lstStyle/>
          <a:p>
            <a:r>
              <a:rPr lang="en-US" sz="2800" dirty="0" smtClean="0">
                <a:latin typeface="Arial"/>
                <a:cs typeface="Arial"/>
              </a:rPr>
              <a:t>Cooling down of 120C baked niobium</a:t>
            </a:r>
          </a:p>
        </p:txBody>
      </p:sp>
      <p:grpSp>
        <p:nvGrpSpPr>
          <p:cNvPr id="182" name="Group 181"/>
          <p:cNvGrpSpPr/>
          <p:nvPr/>
        </p:nvGrpSpPr>
        <p:grpSpPr>
          <a:xfrm>
            <a:off x="5167934" y="1526348"/>
            <a:ext cx="3154845" cy="4583595"/>
            <a:chOff x="5180773" y="1378226"/>
            <a:chExt cx="3154845" cy="4583595"/>
          </a:xfrm>
        </p:grpSpPr>
        <p:grpSp>
          <p:nvGrpSpPr>
            <p:cNvPr id="97" name="Group 96"/>
            <p:cNvGrpSpPr/>
            <p:nvPr/>
          </p:nvGrpSpPr>
          <p:grpSpPr>
            <a:xfrm>
              <a:off x="5194439" y="1384852"/>
              <a:ext cx="3141179" cy="4576969"/>
              <a:chOff x="417030" y="1366631"/>
              <a:chExt cx="3141179" cy="4576969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417030" y="1366631"/>
                <a:ext cx="3141179" cy="3592995"/>
                <a:chOff x="440221" y="902805"/>
                <a:chExt cx="3141179" cy="3592995"/>
              </a:xfrm>
            </p:grpSpPr>
            <p:sp>
              <p:nvSpPr>
                <p:cNvPr id="104" name="Rectangle 103"/>
                <p:cNvSpPr/>
                <p:nvPr/>
              </p:nvSpPr>
              <p:spPr>
                <a:xfrm>
                  <a:off x="457200" y="1371600"/>
                  <a:ext cx="3124200" cy="31242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Oval 133"/>
                <p:cNvSpPr/>
                <p:nvPr/>
              </p:nvSpPr>
              <p:spPr>
                <a:xfrm>
                  <a:off x="786848" y="31242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Oval 134"/>
                <p:cNvSpPr/>
                <p:nvPr/>
              </p:nvSpPr>
              <p:spPr>
                <a:xfrm>
                  <a:off x="2367169" y="28956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Oval 135"/>
                <p:cNvSpPr/>
                <p:nvPr/>
              </p:nvSpPr>
              <p:spPr>
                <a:xfrm>
                  <a:off x="3462131" y="29337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>
                  <a:off x="1964634" y="41910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Rectangle 137"/>
                <p:cNvSpPr/>
                <p:nvPr/>
              </p:nvSpPr>
              <p:spPr>
                <a:xfrm>
                  <a:off x="440221" y="902805"/>
                  <a:ext cx="3124200" cy="4572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3" name="TextBox 102"/>
              <p:cNvSpPr txBox="1"/>
              <p:nvPr/>
            </p:nvSpPr>
            <p:spPr>
              <a:xfrm>
                <a:off x="1154597" y="5029200"/>
                <a:ext cx="914400" cy="914400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r>
                  <a:rPr lang="en-US" sz="2800" dirty="0" smtClean="0">
                    <a:latin typeface="Arial"/>
                    <a:cs typeface="Arial"/>
                  </a:rPr>
                  <a:t>T= 2K </a:t>
                </a:r>
              </a:p>
            </p:txBody>
          </p:sp>
        </p:grpSp>
        <p:sp>
          <p:nvSpPr>
            <p:cNvPr id="98" name="TextBox 97"/>
            <p:cNvSpPr txBox="1"/>
            <p:nvPr/>
          </p:nvSpPr>
          <p:spPr>
            <a:xfrm>
              <a:off x="5180773" y="2676938"/>
              <a:ext cx="3073676" cy="682488"/>
            </a:xfrm>
            <a:prstGeom prst="rect">
              <a:avLst/>
            </a:prstGeom>
            <a:noFill/>
          </p:spPr>
          <p:txBody>
            <a:bodyPr wrap="square" rtlCol="0">
              <a:normAutofit fontScale="92500" lnSpcReduction="20000"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No/smaller hydrides are formed due to significant portion of hydrogen trapped 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6192078" y="1378226"/>
              <a:ext cx="1470991" cy="457200"/>
            </a:xfrm>
            <a:prstGeom prst="rect">
              <a:avLst/>
            </a:prstGeom>
            <a:noFill/>
          </p:spPr>
          <p:txBody>
            <a:bodyPr wrap="none" rtlCol="0">
              <a:normAutofit fontScale="92500" lnSpcReduction="10000"/>
            </a:bodyPr>
            <a:lstStyle/>
            <a:p>
              <a:r>
                <a:rPr lang="en-US" sz="2800" dirty="0">
                  <a:latin typeface="Arial"/>
                  <a:cs typeface="Arial"/>
                </a:rPr>
                <a:t>O</a:t>
              </a:r>
              <a:r>
                <a:rPr lang="en-US" sz="2800" dirty="0" smtClean="0">
                  <a:latin typeface="Arial"/>
                  <a:cs typeface="Arial"/>
                </a:rPr>
                <a:t>xide</a:t>
              </a:r>
            </a:p>
          </p:txBody>
        </p:sp>
        <p:grpSp>
          <p:nvGrpSpPr>
            <p:cNvPr id="145" name="Group 144"/>
            <p:cNvGrpSpPr/>
            <p:nvPr/>
          </p:nvGrpSpPr>
          <p:grpSpPr>
            <a:xfrm>
              <a:off x="5340627" y="1971261"/>
              <a:ext cx="400878" cy="414130"/>
              <a:chOff x="3684105" y="5363817"/>
              <a:chExt cx="400878" cy="414130"/>
            </a:xfrm>
          </p:grpSpPr>
          <p:sp>
            <p:nvSpPr>
              <p:cNvPr id="140" name="Oval 139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Oval 143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6" name="Group 145"/>
            <p:cNvGrpSpPr/>
            <p:nvPr/>
          </p:nvGrpSpPr>
          <p:grpSpPr>
            <a:xfrm>
              <a:off x="5731567" y="2112065"/>
              <a:ext cx="400878" cy="414130"/>
              <a:chOff x="3684105" y="5363817"/>
              <a:chExt cx="400878" cy="414130"/>
            </a:xfrm>
          </p:grpSpPr>
          <p:sp>
            <p:nvSpPr>
              <p:cNvPr id="147" name="Oval 146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Oval 149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Oval 150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2" name="Group 151"/>
            <p:cNvGrpSpPr/>
            <p:nvPr/>
          </p:nvGrpSpPr>
          <p:grpSpPr>
            <a:xfrm>
              <a:off x="6087720" y="1872284"/>
              <a:ext cx="400878" cy="414130"/>
              <a:chOff x="3684105" y="5363817"/>
              <a:chExt cx="400878" cy="414130"/>
            </a:xfrm>
          </p:grpSpPr>
          <p:sp>
            <p:nvSpPr>
              <p:cNvPr id="153" name="Oval 152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Oval 153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Oval 154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8" name="Group 157"/>
            <p:cNvGrpSpPr/>
            <p:nvPr/>
          </p:nvGrpSpPr>
          <p:grpSpPr>
            <a:xfrm>
              <a:off x="6488598" y="2150165"/>
              <a:ext cx="400878" cy="414130"/>
              <a:chOff x="3684105" y="5363817"/>
              <a:chExt cx="400878" cy="414130"/>
            </a:xfrm>
          </p:grpSpPr>
          <p:sp>
            <p:nvSpPr>
              <p:cNvPr id="159" name="Oval 158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4" name="Group 163"/>
            <p:cNvGrpSpPr/>
            <p:nvPr/>
          </p:nvGrpSpPr>
          <p:grpSpPr>
            <a:xfrm>
              <a:off x="6920948" y="1911626"/>
              <a:ext cx="400878" cy="414130"/>
              <a:chOff x="3684105" y="5363817"/>
              <a:chExt cx="400878" cy="414130"/>
            </a:xfrm>
          </p:grpSpPr>
          <p:sp>
            <p:nvSpPr>
              <p:cNvPr id="165" name="Oval 164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0" name="Group 169"/>
            <p:cNvGrpSpPr/>
            <p:nvPr/>
          </p:nvGrpSpPr>
          <p:grpSpPr>
            <a:xfrm>
              <a:off x="7245626" y="2284343"/>
              <a:ext cx="400878" cy="414130"/>
              <a:chOff x="3684105" y="5363817"/>
              <a:chExt cx="400878" cy="414130"/>
            </a:xfrm>
          </p:grpSpPr>
          <p:sp>
            <p:nvSpPr>
              <p:cNvPr id="171" name="Oval 170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6" name="Group 175"/>
            <p:cNvGrpSpPr/>
            <p:nvPr/>
          </p:nvGrpSpPr>
          <p:grpSpPr>
            <a:xfrm>
              <a:off x="7646504" y="1911626"/>
              <a:ext cx="400878" cy="414130"/>
              <a:chOff x="3684105" y="5363817"/>
              <a:chExt cx="400878" cy="414130"/>
            </a:xfrm>
          </p:grpSpPr>
          <p:sp>
            <p:nvSpPr>
              <p:cNvPr id="177" name="Oval 176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07" name="Group 106"/>
          <p:cNvGrpSpPr/>
          <p:nvPr/>
        </p:nvGrpSpPr>
        <p:grpSpPr>
          <a:xfrm>
            <a:off x="394666" y="1526348"/>
            <a:ext cx="3141179" cy="4583595"/>
            <a:chOff x="5194439" y="1378226"/>
            <a:chExt cx="3141179" cy="4583595"/>
          </a:xfrm>
        </p:grpSpPr>
        <p:grpSp>
          <p:nvGrpSpPr>
            <p:cNvPr id="108" name="Group 107"/>
            <p:cNvGrpSpPr/>
            <p:nvPr/>
          </p:nvGrpSpPr>
          <p:grpSpPr>
            <a:xfrm>
              <a:off x="5194439" y="1384852"/>
              <a:ext cx="3141179" cy="4576969"/>
              <a:chOff x="417030" y="1366631"/>
              <a:chExt cx="3141179" cy="4576969"/>
            </a:xfrm>
          </p:grpSpPr>
          <p:grpSp>
            <p:nvGrpSpPr>
              <p:cNvPr id="201" name="Group 200"/>
              <p:cNvGrpSpPr/>
              <p:nvPr/>
            </p:nvGrpSpPr>
            <p:grpSpPr>
              <a:xfrm>
                <a:off x="417030" y="1366631"/>
                <a:ext cx="3141179" cy="3592995"/>
                <a:chOff x="440221" y="902805"/>
                <a:chExt cx="3141179" cy="3592995"/>
              </a:xfrm>
            </p:grpSpPr>
            <p:sp>
              <p:nvSpPr>
                <p:cNvPr id="203" name="Rectangle 202"/>
                <p:cNvSpPr/>
                <p:nvPr/>
              </p:nvSpPr>
              <p:spPr>
                <a:xfrm>
                  <a:off x="457200" y="1371600"/>
                  <a:ext cx="3124200" cy="31242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Oval 203"/>
                <p:cNvSpPr/>
                <p:nvPr/>
              </p:nvSpPr>
              <p:spPr>
                <a:xfrm>
                  <a:off x="786848" y="31242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Oval 204"/>
                <p:cNvSpPr/>
                <p:nvPr/>
              </p:nvSpPr>
              <p:spPr>
                <a:xfrm>
                  <a:off x="2367169" y="28956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6" name="Oval 205"/>
                <p:cNvSpPr/>
                <p:nvPr/>
              </p:nvSpPr>
              <p:spPr>
                <a:xfrm>
                  <a:off x="3462131" y="29337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Oval 206"/>
                <p:cNvSpPr/>
                <p:nvPr/>
              </p:nvSpPr>
              <p:spPr>
                <a:xfrm>
                  <a:off x="1964634" y="4191000"/>
                  <a:ext cx="76200" cy="76200"/>
                </a:xfrm>
                <a:prstGeom prst="ellipse">
                  <a:avLst/>
                </a:prstGeom>
                <a:solidFill>
                  <a:schemeClr val="tx2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Rectangle 207"/>
                <p:cNvSpPr/>
                <p:nvPr/>
              </p:nvSpPr>
              <p:spPr>
                <a:xfrm>
                  <a:off x="440221" y="902805"/>
                  <a:ext cx="3124200" cy="4572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2" name="TextBox 201"/>
              <p:cNvSpPr txBox="1"/>
              <p:nvPr/>
            </p:nvSpPr>
            <p:spPr>
              <a:xfrm>
                <a:off x="1154597" y="5029200"/>
                <a:ext cx="914400" cy="914400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r>
                  <a:rPr lang="en-US" sz="2800" dirty="0" smtClean="0">
                    <a:latin typeface="Arial"/>
                    <a:cs typeface="Arial"/>
                  </a:rPr>
                  <a:t>T= 300K </a:t>
                </a:r>
              </a:p>
            </p:txBody>
          </p:sp>
        </p:grpSp>
        <p:sp>
          <p:nvSpPr>
            <p:cNvPr id="110" name="TextBox 109"/>
            <p:cNvSpPr txBox="1"/>
            <p:nvPr/>
          </p:nvSpPr>
          <p:spPr>
            <a:xfrm>
              <a:off x="6192078" y="1378226"/>
              <a:ext cx="1470991" cy="457200"/>
            </a:xfrm>
            <a:prstGeom prst="rect">
              <a:avLst/>
            </a:prstGeom>
            <a:noFill/>
          </p:spPr>
          <p:txBody>
            <a:bodyPr wrap="none" rtlCol="0">
              <a:normAutofit fontScale="92500" lnSpcReduction="10000"/>
            </a:bodyPr>
            <a:lstStyle/>
            <a:p>
              <a:r>
                <a:rPr lang="en-US" sz="2800" dirty="0">
                  <a:latin typeface="Arial"/>
                  <a:cs typeface="Arial"/>
                </a:rPr>
                <a:t>O</a:t>
              </a:r>
              <a:r>
                <a:rPr lang="en-US" sz="2800" dirty="0" smtClean="0">
                  <a:latin typeface="Arial"/>
                  <a:cs typeface="Arial"/>
                </a:rPr>
                <a:t>xide</a:t>
              </a:r>
            </a:p>
          </p:txBody>
        </p:sp>
        <p:grpSp>
          <p:nvGrpSpPr>
            <p:cNvPr id="111" name="Group 110"/>
            <p:cNvGrpSpPr/>
            <p:nvPr/>
          </p:nvGrpSpPr>
          <p:grpSpPr>
            <a:xfrm>
              <a:off x="5340627" y="1971261"/>
              <a:ext cx="400878" cy="414130"/>
              <a:chOff x="3684105" y="5363817"/>
              <a:chExt cx="400878" cy="414130"/>
            </a:xfrm>
          </p:grpSpPr>
          <p:sp>
            <p:nvSpPr>
              <p:cNvPr id="196" name="Oval 195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Oval 196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Oval 197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Oval 198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Oval 199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5731567" y="2112065"/>
              <a:ext cx="400878" cy="414130"/>
              <a:chOff x="3684105" y="5363817"/>
              <a:chExt cx="400878" cy="414130"/>
            </a:xfrm>
          </p:grpSpPr>
          <p:sp>
            <p:nvSpPr>
              <p:cNvPr id="191" name="Oval 190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Oval 191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Oval 192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Oval 193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Oval 194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3" name="Group 112"/>
            <p:cNvGrpSpPr/>
            <p:nvPr/>
          </p:nvGrpSpPr>
          <p:grpSpPr>
            <a:xfrm>
              <a:off x="6087720" y="1872284"/>
              <a:ext cx="400878" cy="414130"/>
              <a:chOff x="3684105" y="5363817"/>
              <a:chExt cx="400878" cy="414130"/>
            </a:xfrm>
          </p:grpSpPr>
          <p:sp>
            <p:nvSpPr>
              <p:cNvPr id="186" name="Oval 185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Oval 186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Oval 187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Oval 188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Oval 189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4" name="Group 113"/>
            <p:cNvGrpSpPr/>
            <p:nvPr/>
          </p:nvGrpSpPr>
          <p:grpSpPr>
            <a:xfrm>
              <a:off x="6488598" y="2150165"/>
              <a:ext cx="400878" cy="414130"/>
              <a:chOff x="3684105" y="5363817"/>
              <a:chExt cx="400878" cy="414130"/>
            </a:xfrm>
          </p:grpSpPr>
          <p:sp>
            <p:nvSpPr>
              <p:cNvPr id="133" name="Oval 132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Oval 138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Oval 184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5" name="Group 114"/>
            <p:cNvGrpSpPr/>
            <p:nvPr/>
          </p:nvGrpSpPr>
          <p:grpSpPr>
            <a:xfrm>
              <a:off x="6920948" y="1911626"/>
              <a:ext cx="400878" cy="414130"/>
              <a:chOff x="3684105" y="5363817"/>
              <a:chExt cx="400878" cy="414130"/>
            </a:xfrm>
          </p:grpSpPr>
          <p:sp>
            <p:nvSpPr>
              <p:cNvPr id="128" name="Oval 127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Oval 130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6" name="Group 115"/>
            <p:cNvGrpSpPr/>
            <p:nvPr/>
          </p:nvGrpSpPr>
          <p:grpSpPr>
            <a:xfrm>
              <a:off x="7245626" y="2284343"/>
              <a:ext cx="400878" cy="414130"/>
              <a:chOff x="3684105" y="5363817"/>
              <a:chExt cx="400878" cy="414130"/>
            </a:xfrm>
          </p:grpSpPr>
          <p:sp>
            <p:nvSpPr>
              <p:cNvPr id="123" name="Oval 122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Oval 126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7" name="Group 116"/>
            <p:cNvGrpSpPr/>
            <p:nvPr/>
          </p:nvGrpSpPr>
          <p:grpSpPr>
            <a:xfrm>
              <a:off x="7646504" y="1911626"/>
              <a:ext cx="400878" cy="414130"/>
              <a:chOff x="3684105" y="5363817"/>
              <a:chExt cx="400878" cy="414130"/>
            </a:xfrm>
          </p:grpSpPr>
          <p:sp>
            <p:nvSpPr>
              <p:cNvPr id="118" name="Oval 117"/>
              <p:cNvSpPr/>
              <p:nvPr/>
            </p:nvSpPr>
            <p:spPr>
              <a:xfrm>
                <a:off x="3816627" y="5504621"/>
                <a:ext cx="128380" cy="1300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4008783" y="5524500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3849756" y="570174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Oval 120"/>
              <p:cNvSpPr/>
              <p:nvPr/>
            </p:nvSpPr>
            <p:spPr>
              <a:xfrm>
                <a:off x="3843130" y="5363817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3684105" y="5536095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97609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/>
          </p:cNvSpPr>
          <p:nvPr/>
        </p:nvSpPr>
        <p:spPr bwMode="auto">
          <a:xfrm>
            <a:off x="160734" y="1377872"/>
            <a:ext cx="2357438" cy="250031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2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60" name="Rectangle 4"/>
          <p:cNvSpPr>
            <a:spLocks/>
          </p:cNvSpPr>
          <p:nvPr/>
        </p:nvSpPr>
        <p:spPr bwMode="auto">
          <a:xfrm>
            <a:off x="2812851" y="1386801"/>
            <a:ext cx="5464969" cy="267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160729" algn="ctr"/>
            <a:r>
              <a:rPr lang="en-US" sz="1800" u="sng">
                <a:latin typeface="Georgia Bold" charset="0"/>
                <a:cs typeface="Georgia Bold" charset="0"/>
                <a:sym typeface="Georgia Bold" charset="0"/>
              </a:rPr>
              <a:t>Room T</a:t>
            </a:r>
            <a:r>
              <a:rPr lang="en-US" sz="1800">
                <a:latin typeface="Georgia" charset="0"/>
                <a:cs typeface="Georgia" charset="0"/>
                <a:sym typeface="Georgia" charset="0"/>
              </a:rPr>
              <a:t>: BCC Nb patterns, </a:t>
            </a:r>
            <a:r>
              <a:rPr lang="en-US" sz="1800">
                <a:latin typeface="Georgia Bold" charset="0"/>
                <a:cs typeface="Georgia Bold" charset="0"/>
                <a:sym typeface="Georgia Bold" charset="0"/>
              </a:rPr>
              <a:t>NO</a:t>
            </a:r>
            <a:r>
              <a:rPr lang="en-US" sz="1800">
                <a:latin typeface="Georgia" charset="0"/>
                <a:cs typeface="Georgia" charset="0"/>
                <a:sym typeface="Georgia" charset="0"/>
              </a:rPr>
              <a:t> additional phases </a:t>
            </a:r>
          </a:p>
        </p:txBody>
      </p:sp>
      <p:pic>
        <p:nvPicPr>
          <p:cNvPr id="19461" name="Picture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157" y="1672551"/>
            <a:ext cx="1491258" cy="122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410" y="1699341"/>
            <a:ext cx="1285875" cy="1208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511" y="1681481"/>
            <a:ext cx="1410891" cy="1234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209" y="1680365"/>
            <a:ext cx="1340570" cy="123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5" name="Rectangle 9"/>
          <p:cNvSpPr>
            <a:spLocks/>
          </p:cNvSpPr>
          <p:nvPr/>
        </p:nvSpPr>
        <p:spPr bwMode="auto">
          <a:xfrm>
            <a:off x="598289" y="5248891"/>
            <a:ext cx="3303984" cy="241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700">
                <a:solidFill>
                  <a:srgbClr val="D90B00"/>
                </a:solidFill>
                <a:latin typeface="Georgia" charset="0"/>
                <a:cs typeface="Georgia" charset="0"/>
                <a:sym typeface="Georgia" charset="0"/>
              </a:rPr>
              <a:t>Hot spot: 44-68% of probed spots</a:t>
            </a:r>
          </a:p>
        </p:txBody>
      </p:sp>
      <p:pic>
        <p:nvPicPr>
          <p:cNvPr id="19466" name="Picture 1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566" y="3418305"/>
            <a:ext cx="1919883" cy="1780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1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41" y="3431700"/>
            <a:ext cx="1946672" cy="179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8" name="Rectangle 12"/>
          <p:cNvSpPr>
            <a:spLocks/>
          </p:cNvSpPr>
          <p:nvPr/>
        </p:nvSpPr>
        <p:spPr bwMode="auto">
          <a:xfrm>
            <a:off x="568355" y="3468327"/>
            <a:ext cx="5253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1700">
                <a:solidFill>
                  <a:srgbClr val="FF2712"/>
                </a:solidFill>
                <a:latin typeface="Helvetica" charset="0"/>
                <a:cs typeface="Helvetica" charset="0"/>
                <a:sym typeface="Helvetica" charset="0"/>
              </a:rPr>
              <a:t>[-111]</a:t>
            </a:r>
          </a:p>
        </p:txBody>
      </p:sp>
      <p:sp>
        <p:nvSpPr>
          <p:cNvPr id="19469" name="Rectangle 13"/>
          <p:cNvSpPr>
            <a:spLocks/>
          </p:cNvSpPr>
          <p:nvPr/>
        </p:nvSpPr>
        <p:spPr bwMode="auto">
          <a:xfrm>
            <a:off x="2616937" y="3452700"/>
            <a:ext cx="54140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1700">
                <a:solidFill>
                  <a:srgbClr val="FF2712"/>
                </a:solidFill>
                <a:latin typeface="Helvetica" charset="0"/>
                <a:cs typeface="Helvetica" charset="0"/>
                <a:sym typeface="Helvetica" charset="0"/>
              </a:rPr>
              <a:t>[-112]</a:t>
            </a:r>
          </a:p>
        </p:txBody>
      </p:sp>
      <p:pic>
        <p:nvPicPr>
          <p:cNvPr id="19470" name="Picture 14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095" y="3441746"/>
            <a:ext cx="1937742" cy="173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1" name="Rectangle 15"/>
          <p:cNvSpPr>
            <a:spLocks/>
          </p:cNvSpPr>
          <p:nvPr/>
        </p:nvSpPr>
        <p:spPr bwMode="auto">
          <a:xfrm>
            <a:off x="4795242" y="5222102"/>
            <a:ext cx="3536156" cy="241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700" dirty="0">
                <a:solidFill>
                  <a:srgbClr val="0044FE"/>
                </a:solidFill>
                <a:latin typeface="Georgia" charset="0"/>
                <a:cs typeface="Georgia" charset="0"/>
                <a:sym typeface="Georgia" charset="0"/>
              </a:rPr>
              <a:t>Baked spot: 26-29% of probed spots</a:t>
            </a:r>
          </a:p>
        </p:txBody>
      </p:sp>
      <p:pic>
        <p:nvPicPr>
          <p:cNvPr id="19472" name="Picture 16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226" y="3448443"/>
            <a:ext cx="1879699" cy="1732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3" name="Rectangle 17"/>
          <p:cNvSpPr>
            <a:spLocks/>
          </p:cNvSpPr>
          <p:nvPr/>
        </p:nvSpPr>
        <p:spPr bwMode="auto">
          <a:xfrm>
            <a:off x="4698132" y="3476348"/>
            <a:ext cx="405184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1400">
                <a:solidFill>
                  <a:srgbClr val="0044FE"/>
                </a:solidFill>
                <a:latin typeface="Helvetica" charset="0"/>
                <a:cs typeface="Helvetica" charset="0"/>
                <a:sym typeface="Helvetica" charset="0"/>
              </a:rPr>
              <a:t>[001]</a:t>
            </a:r>
          </a:p>
        </p:txBody>
      </p:sp>
      <p:sp>
        <p:nvSpPr>
          <p:cNvPr id="19474" name="Rectangle 18"/>
          <p:cNvSpPr>
            <a:spLocks/>
          </p:cNvSpPr>
          <p:nvPr/>
        </p:nvSpPr>
        <p:spPr bwMode="auto">
          <a:xfrm>
            <a:off x="6696150" y="3476348"/>
            <a:ext cx="394022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1400">
                <a:solidFill>
                  <a:srgbClr val="0044FE"/>
                </a:solidFill>
                <a:latin typeface="Helvetica" charset="0"/>
                <a:cs typeface="Helvetica" charset="0"/>
                <a:sym typeface="Helvetica" charset="0"/>
              </a:rPr>
              <a:t>[011]</a:t>
            </a:r>
          </a:p>
        </p:txBody>
      </p:sp>
      <p:sp>
        <p:nvSpPr>
          <p:cNvPr id="19475" name="Rectangle 19"/>
          <p:cNvSpPr>
            <a:spLocks/>
          </p:cNvSpPr>
          <p:nvPr/>
        </p:nvSpPr>
        <p:spPr bwMode="auto">
          <a:xfrm>
            <a:off x="1616273" y="3132555"/>
            <a:ext cx="5464969" cy="267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160729" algn="ctr"/>
            <a:r>
              <a:rPr lang="en-US" sz="1800" u="sng" dirty="0">
                <a:latin typeface="Georgia Bold" charset="0"/>
                <a:cs typeface="Georgia Bold" charset="0"/>
                <a:sym typeface="Georgia Bold" charset="0"/>
              </a:rPr>
              <a:t>94K</a:t>
            </a:r>
            <a:r>
              <a:rPr lang="en-US" sz="1800" dirty="0">
                <a:latin typeface="Georgia" charset="0"/>
                <a:cs typeface="Georgia" charset="0"/>
                <a:sym typeface="Georgia" charset="0"/>
              </a:rPr>
              <a:t>: stoichiometric </a:t>
            </a:r>
            <a:r>
              <a:rPr lang="en-US" sz="1800" dirty="0" err="1">
                <a:latin typeface="Georgia" charset="0"/>
                <a:cs typeface="Georgia" charset="0"/>
                <a:sym typeface="Georgia" charset="0"/>
              </a:rPr>
              <a:t>Nb</a:t>
            </a:r>
            <a:r>
              <a:rPr lang="en-US" sz="1800" dirty="0">
                <a:latin typeface="Georgia" charset="0"/>
                <a:cs typeface="Georgia" charset="0"/>
                <a:sym typeface="Georgia" charset="0"/>
              </a:rPr>
              <a:t> hydride </a:t>
            </a:r>
            <a:r>
              <a:rPr lang="en-US" sz="1800" dirty="0" smtClean="0">
                <a:latin typeface="Georgia" charset="0"/>
                <a:cs typeface="Georgia" charset="0"/>
                <a:sym typeface="Georgia" charset="0"/>
              </a:rPr>
              <a:t>phases</a:t>
            </a:r>
            <a:endParaRPr lang="en-US" sz="1800" dirty="0">
              <a:latin typeface="Georgia" charset="0"/>
              <a:cs typeface="Georgia" charset="0"/>
              <a:sym typeface="Georgia" charset="0"/>
            </a:endParaRPr>
          </a:p>
        </p:txBody>
      </p:sp>
      <p:sp>
        <p:nvSpPr>
          <p:cNvPr id="19476" name="Rectangle 20"/>
          <p:cNvSpPr>
            <a:spLocks/>
          </p:cNvSpPr>
          <p:nvPr/>
        </p:nvSpPr>
        <p:spPr bwMode="auto">
          <a:xfrm>
            <a:off x="160734" y="1627903"/>
            <a:ext cx="2357438" cy="1098352"/>
          </a:xfrm>
          <a:prstGeom prst="rect">
            <a:avLst/>
          </a:prstGeom>
          <a:solidFill>
            <a:srgbClr val="47C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2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77" name="Rectangle 21"/>
          <p:cNvSpPr>
            <a:spLocks/>
          </p:cNvSpPr>
          <p:nvPr/>
        </p:nvSpPr>
        <p:spPr bwMode="auto">
          <a:xfrm>
            <a:off x="568152" y="1368942"/>
            <a:ext cx="1535906" cy="241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1700">
                <a:latin typeface="Georgia" charset="0"/>
                <a:cs typeface="Georgia" charset="0"/>
                <a:sym typeface="Georgia" charset="0"/>
              </a:rPr>
              <a:t>Nb oxides</a:t>
            </a:r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160735" y="1618973"/>
            <a:ext cx="2359670" cy="1117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79" name="Rectangle 23"/>
          <p:cNvSpPr>
            <a:spLocks/>
          </p:cNvSpPr>
          <p:nvPr/>
        </p:nvSpPr>
        <p:spPr bwMode="auto">
          <a:xfrm>
            <a:off x="1419945" y="2355583"/>
            <a:ext cx="8335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1800">
                <a:latin typeface="Georgia" charset="0"/>
                <a:cs typeface="Georgia" charset="0"/>
                <a:sym typeface="Georgia" charset="0"/>
              </a:rPr>
              <a:t>Nb</a:t>
            </a:r>
            <a:r>
              <a:rPr lang="en-US" sz="1800" baseline="-6000">
                <a:latin typeface="Georgia" charset="0"/>
                <a:cs typeface="Georgia" charset="0"/>
                <a:sym typeface="Georgia" charset="0"/>
              </a:rPr>
              <a:t>  </a:t>
            </a:r>
            <a:r>
              <a:rPr lang="en-US" sz="1800">
                <a:latin typeface="Georgia" charset="0"/>
                <a:cs typeface="Georgia" charset="0"/>
                <a:sym typeface="Georgia" charset="0"/>
              </a:rPr>
              <a:t>bulk</a:t>
            </a:r>
          </a:p>
        </p:txBody>
      </p:sp>
      <p:sp>
        <p:nvSpPr>
          <p:cNvPr id="19480" name="Oval 24"/>
          <p:cNvSpPr>
            <a:spLocks/>
          </p:cNvSpPr>
          <p:nvPr/>
        </p:nvSpPr>
        <p:spPr bwMode="auto">
          <a:xfrm>
            <a:off x="330399" y="1627903"/>
            <a:ext cx="964406" cy="964406"/>
          </a:xfrm>
          <a:prstGeom prst="ellipse">
            <a:avLst/>
          </a:prstGeom>
          <a:solidFill>
            <a:srgbClr val="FDC131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81" name="Line 25"/>
          <p:cNvSpPr>
            <a:spLocks noChangeShapeType="1"/>
          </p:cNvSpPr>
          <p:nvPr/>
        </p:nvSpPr>
        <p:spPr bwMode="auto">
          <a:xfrm>
            <a:off x="151805" y="1377871"/>
            <a:ext cx="2363019" cy="1117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82" name="Line 26"/>
          <p:cNvSpPr>
            <a:spLocks noChangeShapeType="1"/>
          </p:cNvSpPr>
          <p:nvPr/>
        </p:nvSpPr>
        <p:spPr bwMode="auto">
          <a:xfrm rot="10800000">
            <a:off x="2505894" y="1377871"/>
            <a:ext cx="8930" cy="1345035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 rot="10800000" flipH="1">
            <a:off x="160734" y="1386801"/>
            <a:ext cx="0" cy="1348383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84" name="Line 28"/>
          <p:cNvSpPr>
            <a:spLocks noChangeShapeType="1"/>
          </p:cNvSpPr>
          <p:nvPr/>
        </p:nvSpPr>
        <p:spPr bwMode="auto">
          <a:xfrm>
            <a:off x="151805" y="2726254"/>
            <a:ext cx="2363019" cy="1117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85" name="Rectangle 29"/>
          <p:cNvSpPr>
            <a:spLocks/>
          </p:cNvSpPr>
          <p:nvPr/>
        </p:nvSpPr>
        <p:spPr bwMode="auto">
          <a:xfrm>
            <a:off x="160734" y="1900258"/>
            <a:ext cx="1348383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1500">
                <a:latin typeface="Georgia" charset="0"/>
                <a:cs typeface="Georgia" charset="0"/>
                <a:sym typeface="Georgia" charset="0"/>
              </a:rPr>
              <a:t>NED probe</a:t>
            </a:r>
          </a:p>
        </p:txBody>
      </p:sp>
      <p:sp>
        <p:nvSpPr>
          <p:cNvPr id="19487" name="Line 31"/>
          <p:cNvSpPr>
            <a:spLocks noChangeShapeType="1"/>
          </p:cNvSpPr>
          <p:nvPr/>
        </p:nvSpPr>
        <p:spPr bwMode="auto">
          <a:xfrm>
            <a:off x="335980" y="2136895"/>
            <a:ext cx="964406" cy="1117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88" name="Rectangle 32"/>
          <p:cNvSpPr>
            <a:spLocks/>
          </p:cNvSpPr>
          <p:nvPr/>
        </p:nvSpPr>
        <p:spPr bwMode="auto">
          <a:xfrm>
            <a:off x="151805" y="2248516"/>
            <a:ext cx="1348383" cy="241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1700">
                <a:latin typeface="Georgia" charset="0"/>
                <a:cs typeface="Georgia" charset="0"/>
                <a:sym typeface="Georgia" charset="0"/>
              </a:rPr>
              <a:t>40 nm</a:t>
            </a:r>
          </a:p>
        </p:txBody>
      </p:sp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228600" y="103664"/>
            <a:ext cx="8686800" cy="641739"/>
          </a:xfrm>
        </p:spPr>
        <p:txBody>
          <a:bodyPr/>
          <a:lstStyle/>
          <a:p>
            <a:r>
              <a:rPr lang="en-US" dirty="0" smtClean="0"/>
              <a:t>TEM -&gt; further evidence for 120C baking effect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1805" y="5665181"/>
            <a:ext cx="89118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120C baking leads to the decrease in size/density of the </a:t>
            </a:r>
            <a:r>
              <a:rPr lang="en-US" dirty="0" err="1" smtClean="0"/>
              <a:t>nanohydrides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BDA938-8E7E-664B-A7B1-01A8EA67CFF4}" type="datetime1">
              <a:rPr lang="en-US" smtClean="0"/>
              <a:t>9/12/15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0399" y="845017"/>
            <a:ext cx="8219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Measurements performed at Univ. of Illinois Urbana-Champaign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66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sz="4000" dirty="0" smtClean="0"/>
              <a:t>PART II: New Discoveries</a:t>
            </a:r>
          </a:p>
          <a:p>
            <a:pPr marL="457200" lvl="1" indent="0">
              <a:buNone/>
            </a:pPr>
            <a:endParaRPr lang="en-US" sz="3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732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sz="4000" dirty="0" smtClean="0"/>
              <a:t>Nitrogen doping</a:t>
            </a:r>
            <a:endParaRPr lang="en-US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809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-46038" y="1420813"/>
          <a:ext cx="6226176" cy="476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9" name="Graph" r:id="rId3" imgW="3911600" imgH="2984500" progId="Origin50.Graph">
                  <p:embed/>
                </p:oleObj>
              </mc:Choice>
              <mc:Fallback>
                <p:oleObj name="Graph" r:id="rId3" imgW="3911600" imgH="298450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6038" y="1420813"/>
                        <a:ext cx="6226176" cy="476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1"/>
          <p:cNvSpPr>
            <a:spLocks noGrp="1"/>
          </p:cNvSpPr>
          <p:nvPr>
            <p:ph type="title"/>
          </p:nvPr>
        </p:nvSpPr>
        <p:spPr bwMode="auto">
          <a:xfrm>
            <a:off x="228600" y="103188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>
                <a:latin typeface="Helvetica" charset="0"/>
              </a:rPr>
              <a:t>Nitrogen doping: a breakthrough in Q</a:t>
            </a:r>
          </a:p>
        </p:txBody>
      </p:sp>
      <p:sp>
        <p:nvSpPr>
          <p:cNvPr id="1027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  <a:ea typeface="MS PGothic" charset="0"/>
                <a:cs typeface="MS PGothic" charset="0"/>
              </a:rPr>
              <a:t>3/24/15</a:t>
            </a:r>
          </a:p>
        </p:txBody>
      </p:sp>
      <p:sp>
        <p:nvSpPr>
          <p:cNvPr id="1028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  <a:ea typeface="MS PGothic" charset="0"/>
                <a:cs typeface="MS PGothic" charset="0"/>
              </a:rPr>
              <a:t>Alexander Romanenko | FCC Week 2015</a:t>
            </a:r>
            <a:endParaRPr lang="en-US" sz="900" b="1">
              <a:solidFill>
                <a:srgbClr val="154D81"/>
              </a:solidFill>
              <a:latin typeface="Helvetica" charset="0"/>
              <a:ea typeface="MS PGothic" charset="0"/>
              <a:cs typeface="MS PGothic" charset="0"/>
            </a:endParaRPr>
          </a:p>
        </p:txBody>
      </p:sp>
      <p:sp>
        <p:nvSpPr>
          <p:cNvPr id="102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ACD3EC32-6E5D-B342-B293-74AC93F87FAB}" type="slidenum">
              <a:rPr lang="en-US" sz="900">
                <a:solidFill>
                  <a:srgbClr val="154D81"/>
                </a:solidFill>
                <a:latin typeface="Helvetica" charset="0"/>
                <a:ea typeface="MS PGothic" charset="0"/>
                <a:cs typeface="MS PGothic" charset="0"/>
              </a:rPr>
              <a:pPr eaLnBrk="1" hangingPunct="1"/>
              <a:t>64</a:t>
            </a:fld>
            <a:endParaRPr lang="en-US" sz="900">
              <a:solidFill>
                <a:srgbClr val="154D81"/>
              </a:solidFill>
              <a:latin typeface="Helvetica" charset="0"/>
              <a:ea typeface="MS PGothic" charset="0"/>
              <a:cs typeface="MS PGothic" charset="0"/>
            </a:endParaRPr>
          </a:p>
        </p:txBody>
      </p:sp>
      <p:grpSp>
        <p:nvGrpSpPr>
          <p:cNvPr id="1030" name="Group 17"/>
          <p:cNvGrpSpPr>
            <a:grpSpLocks/>
          </p:cNvGrpSpPr>
          <p:nvPr/>
        </p:nvGrpSpPr>
        <p:grpSpPr bwMode="auto">
          <a:xfrm>
            <a:off x="1438275" y="3125788"/>
            <a:ext cx="1754188" cy="1058862"/>
            <a:chOff x="0" y="1973771"/>
            <a:chExt cx="1505241" cy="1210555"/>
          </a:xfrm>
        </p:grpSpPr>
        <p:sp>
          <p:nvSpPr>
            <p:cNvPr id="1038" name="TextBox 19"/>
            <p:cNvSpPr txBox="1">
              <a:spLocks noChangeArrowheads="1"/>
            </p:cNvSpPr>
            <p:nvPr/>
          </p:nvSpPr>
          <p:spPr bwMode="auto">
            <a:xfrm>
              <a:off x="0" y="2445614"/>
              <a:ext cx="1505241" cy="738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>
                  <a:ea typeface="MS PGothic" charset="0"/>
                  <a:cs typeface="MS PGothic" charset="0"/>
                </a:rPr>
                <a:t>Standard state-of-the art preparation</a:t>
              </a:r>
            </a:p>
          </p:txBody>
        </p:sp>
        <p:cxnSp>
          <p:nvCxnSpPr>
            <p:cNvPr id="21" name="Straight Arrow Connector 20"/>
            <p:cNvCxnSpPr>
              <a:cxnSpLocks noChangeShapeType="1"/>
            </p:cNvCxnSpPr>
            <p:nvPr/>
          </p:nvCxnSpPr>
          <p:spPr bwMode="auto">
            <a:xfrm flipV="1">
              <a:off x="753302" y="1973771"/>
              <a:ext cx="0" cy="471881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31" name="TextBox 15"/>
          <p:cNvSpPr txBox="1">
            <a:spLocks noChangeArrowheads="1"/>
          </p:cNvSpPr>
          <p:nvPr/>
        </p:nvSpPr>
        <p:spPr bwMode="auto">
          <a:xfrm>
            <a:off x="4927600" y="2293938"/>
            <a:ext cx="3273425" cy="83185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ea typeface="MS PGothic" charset="0"/>
                <a:cs typeface="MS PGothic" charset="0"/>
              </a:rPr>
              <a:t>This was the highest Q possible up to 2012</a:t>
            </a:r>
          </a:p>
        </p:txBody>
      </p:sp>
      <p:sp>
        <p:nvSpPr>
          <p:cNvPr id="1032" name="TextBox 23"/>
          <p:cNvSpPr txBox="1">
            <a:spLocks noChangeArrowheads="1"/>
          </p:cNvSpPr>
          <p:nvPr/>
        </p:nvSpPr>
        <p:spPr bwMode="auto">
          <a:xfrm>
            <a:off x="2105025" y="908050"/>
            <a:ext cx="6281738" cy="830263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FF0000"/>
                </a:solidFill>
                <a:ea typeface="MS PGothic" charset="0"/>
                <a:cs typeface="MS PGothic" charset="0"/>
              </a:rPr>
              <a:t>Record after nitrogen doping – up to 4 times higher Q! </a:t>
            </a:r>
          </a:p>
        </p:txBody>
      </p:sp>
      <p:cxnSp>
        <p:nvCxnSpPr>
          <p:cNvPr id="19" name="Straight Arrow Connector 18"/>
          <p:cNvCxnSpPr>
            <a:cxnSpLocks noChangeShapeType="1"/>
          </p:cNvCxnSpPr>
          <p:nvPr/>
        </p:nvCxnSpPr>
        <p:spPr bwMode="auto">
          <a:xfrm flipH="1">
            <a:off x="3051175" y="1722438"/>
            <a:ext cx="419100" cy="39052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Arrow Connector 29"/>
          <p:cNvCxnSpPr>
            <a:cxnSpLocks noChangeShapeType="1"/>
          </p:cNvCxnSpPr>
          <p:nvPr/>
        </p:nvCxnSpPr>
        <p:spPr bwMode="auto">
          <a:xfrm flipH="1">
            <a:off x="3470275" y="2770188"/>
            <a:ext cx="1390650" cy="3556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35" name="TextBox 21"/>
          <p:cNvSpPr txBox="1">
            <a:spLocks noChangeArrowheads="1"/>
          </p:cNvSpPr>
          <p:nvPr/>
        </p:nvSpPr>
        <p:spPr bwMode="auto">
          <a:xfrm>
            <a:off x="4619625" y="5546725"/>
            <a:ext cx="4484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0000FF"/>
                </a:solidFill>
                <a:ea typeface="MS PGothic" charset="0"/>
                <a:cs typeface="MS PGothic" charset="0"/>
              </a:rPr>
              <a:t>A. Grassellino et al, 2013 Supercond. Sci. Technol. </a:t>
            </a:r>
            <a:r>
              <a:rPr lang="en-US" sz="1400" b="1">
                <a:solidFill>
                  <a:srgbClr val="0000FF"/>
                </a:solidFill>
                <a:ea typeface="MS PGothic" charset="0"/>
                <a:cs typeface="MS PGothic" charset="0"/>
              </a:rPr>
              <a:t>26</a:t>
            </a:r>
            <a:r>
              <a:rPr lang="en-US" sz="1400">
                <a:solidFill>
                  <a:srgbClr val="0000FF"/>
                </a:solidFill>
                <a:ea typeface="MS PGothic" charset="0"/>
                <a:cs typeface="MS PGothic" charset="0"/>
              </a:rPr>
              <a:t> 102001 (Rapid Communication) – highlights of 2013</a:t>
            </a:r>
          </a:p>
        </p:txBody>
      </p:sp>
      <p:sp>
        <p:nvSpPr>
          <p:cNvPr id="1036" name="TextBox 5"/>
          <p:cNvSpPr txBox="1">
            <a:spLocks noChangeArrowheads="1"/>
          </p:cNvSpPr>
          <p:nvPr/>
        </p:nvSpPr>
        <p:spPr bwMode="auto">
          <a:xfrm>
            <a:off x="2628900" y="4762500"/>
            <a:ext cx="1149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ea typeface="MS PGothic" charset="0"/>
                <a:cs typeface="MS PGothic" charset="0"/>
              </a:rPr>
              <a:t>1.3 GHz</a:t>
            </a:r>
          </a:p>
        </p:txBody>
      </p:sp>
    </p:spTree>
    <p:extLst>
      <p:ext uri="{BB962C8B-B14F-4D97-AF65-F5344CB8AC3E}">
        <p14:creationId xmlns:p14="http://schemas.microsoft.com/office/powerpoint/2010/main" val="4268319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863" r="-21863"/>
          <a:stretch>
            <a:fillRect/>
          </a:stretch>
        </p:blipFill>
        <p:spPr>
          <a:xfrm>
            <a:off x="-613011" y="925504"/>
            <a:ext cx="5360892" cy="281460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Nitrogen doping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DE460F-B3B8-E940-BAF5-037F10066F22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8508" y="1296901"/>
            <a:ext cx="4843579" cy="384516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3779" y="3944499"/>
            <a:ext cx="41216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Injection of small nitrogen partial pressure at the end of 800C degassing-&gt; drastic increase in Q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526338" y="3928218"/>
            <a:ext cx="906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T=2K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5056" y="5881890"/>
            <a:ext cx="87070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A. </a:t>
            </a:r>
            <a:r>
              <a:rPr lang="en-US" sz="1400" dirty="0" err="1" smtClean="0">
                <a:solidFill>
                  <a:srgbClr val="0000FF"/>
                </a:solidFill>
              </a:rPr>
              <a:t>Grassellino</a:t>
            </a:r>
            <a:r>
              <a:rPr lang="en-US" sz="1400" dirty="0" smtClean="0">
                <a:solidFill>
                  <a:srgbClr val="0000FF"/>
                </a:solidFill>
              </a:rPr>
              <a:t> et al, 2013 </a:t>
            </a:r>
            <a:r>
              <a:rPr lang="en-US" sz="1400" dirty="0" err="1" smtClean="0">
                <a:solidFill>
                  <a:srgbClr val="0000FF"/>
                </a:solidFill>
              </a:rPr>
              <a:t>Supercond</a:t>
            </a:r>
            <a:r>
              <a:rPr lang="en-US" sz="1400" dirty="0">
                <a:solidFill>
                  <a:srgbClr val="0000FF"/>
                </a:solidFill>
              </a:rPr>
              <a:t>. Sci. Technol. </a:t>
            </a:r>
            <a:r>
              <a:rPr lang="en-US" sz="1400" b="1" dirty="0">
                <a:solidFill>
                  <a:srgbClr val="0000FF"/>
                </a:solidFill>
              </a:rPr>
              <a:t>26</a:t>
            </a:r>
            <a:r>
              <a:rPr lang="en-US" sz="1400" dirty="0">
                <a:solidFill>
                  <a:srgbClr val="0000FF"/>
                </a:solidFill>
              </a:rPr>
              <a:t> 102001 (Rapid Communication) </a:t>
            </a:r>
            <a:r>
              <a:rPr lang="en-US" sz="1400" dirty="0" smtClean="0">
                <a:solidFill>
                  <a:srgbClr val="0000FF"/>
                </a:solidFill>
              </a:rPr>
              <a:t>– selected for highlights of 2013</a:t>
            </a:r>
            <a:endParaRPr lang="en-US" sz="1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91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 bwMode="auto">
          <a:xfrm>
            <a:off x="228600" y="103188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>
                <a:latin typeface="Helvetica" charset="0"/>
              </a:rPr>
              <a:t>N Doping – small deviation from standard ILC treatment</a:t>
            </a:r>
          </a:p>
        </p:txBody>
      </p:sp>
      <p:sp>
        <p:nvSpPr>
          <p:cNvPr id="14338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E84FC5E4-6991-D64D-BEA8-31DAD3ACE8FD}" type="slidenum">
              <a:rPr lang="en-US" sz="900">
                <a:solidFill>
                  <a:srgbClr val="154D81"/>
                </a:solidFill>
                <a:latin typeface="Helvetica" charset="0"/>
              </a:rPr>
              <a:pPr eaLnBrk="1" hangingPunct="1"/>
              <a:t>66</a:t>
            </a:fld>
            <a:endParaRPr lang="en-US" sz="900">
              <a:solidFill>
                <a:srgbClr val="154D81"/>
              </a:solidFill>
              <a:latin typeface="Helvetica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388" y="911225"/>
            <a:ext cx="7645400" cy="2616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buClr>
                <a:srgbClr val="9A0000"/>
              </a:buClr>
              <a:defRPr/>
            </a:pPr>
            <a:r>
              <a:rPr lang="en-US" sz="2000" dirty="0"/>
              <a:t>Example from FNAL 2/6 doping process:</a:t>
            </a:r>
          </a:p>
          <a:p>
            <a:pPr algn="just">
              <a:buClr>
                <a:srgbClr val="9A0000"/>
              </a:buClr>
              <a:defRPr/>
            </a:pPr>
            <a:endParaRPr lang="en-US" sz="2000" dirty="0"/>
          </a:p>
          <a:p>
            <a:pPr marL="285750" indent="-285750" algn="just">
              <a:buClr>
                <a:srgbClr val="9A0000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Bulk EP</a:t>
            </a:r>
          </a:p>
          <a:p>
            <a:pPr marL="285750" indent="-285750" algn="just">
              <a:buClr>
                <a:srgbClr val="9A0000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800 C anneal for 2 hours in vacuum</a:t>
            </a:r>
          </a:p>
          <a:p>
            <a:pPr marL="285750" indent="-285750" algn="just">
              <a:buClr>
                <a:srgbClr val="9A0000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2 minutes @ 800C nitrogen diffusion</a:t>
            </a:r>
          </a:p>
          <a:p>
            <a:pPr marL="285750" indent="-285750" algn="just">
              <a:buClr>
                <a:srgbClr val="9A0000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800 C for 6 minutes in vacuum</a:t>
            </a:r>
          </a:p>
          <a:p>
            <a:pPr marL="285750" indent="-285750" algn="just">
              <a:buClr>
                <a:srgbClr val="9A0000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Vacuum cooling</a:t>
            </a:r>
          </a:p>
          <a:p>
            <a:pPr marL="285750" indent="-285750" algn="just">
              <a:buClr>
                <a:srgbClr val="9A0000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5 microns EP</a:t>
            </a:r>
          </a:p>
        </p:txBody>
      </p:sp>
      <p:pic>
        <p:nvPicPr>
          <p:cNvPr id="14340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5"/>
          <a:stretch>
            <a:fillRect/>
          </a:stretch>
        </p:blipFill>
        <p:spPr bwMode="auto">
          <a:xfrm>
            <a:off x="130175" y="3706813"/>
            <a:ext cx="4635500" cy="281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970713" y="1592263"/>
            <a:ext cx="1449387" cy="46196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Cavity after Equator Welding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70713" y="2254250"/>
            <a:ext cx="1449387" cy="27622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EP 140 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72300" y="3943350"/>
            <a:ext cx="1449388" cy="27781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Ethanol Rinse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70713" y="3249613"/>
            <a:ext cx="1449387" cy="46196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External 20 um BCP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72300" y="2701925"/>
            <a:ext cx="1449388" cy="27781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Short HPR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0713" y="4494213"/>
            <a:ext cx="1449387" cy="27781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800C HT Bake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2300" y="5024438"/>
            <a:ext cx="1449388" cy="27622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RF Tuning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2300" y="5599113"/>
            <a:ext cx="1449388" cy="27781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EP 40 um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89513" y="6130925"/>
            <a:ext cx="1449387" cy="27622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Ethanol Rinse</a:t>
            </a:r>
          </a:p>
        </p:txBody>
      </p:sp>
      <p:cxnSp>
        <p:nvCxnSpPr>
          <p:cNvPr id="21" name="Straight Arrow Connector 20"/>
          <p:cNvCxnSpPr>
            <a:stCxn id="12" idx="2"/>
            <a:endCxn id="13" idx="0"/>
          </p:cNvCxnSpPr>
          <p:nvPr/>
        </p:nvCxnSpPr>
        <p:spPr>
          <a:xfrm flipH="1">
            <a:off x="7696200" y="2054225"/>
            <a:ext cx="0" cy="200025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5" idx="2"/>
            <a:endCxn id="14" idx="0"/>
          </p:cNvCxnSpPr>
          <p:nvPr/>
        </p:nvCxnSpPr>
        <p:spPr>
          <a:xfrm>
            <a:off x="7696200" y="3711575"/>
            <a:ext cx="1588" cy="231775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3" idx="2"/>
            <a:endCxn id="16" idx="0"/>
          </p:cNvCxnSpPr>
          <p:nvPr/>
        </p:nvCxnSpPr>
        <p:spPr>
          <a:xfrm>
            <a:off x="7696200" y="2530475"/>
            <a:ext cx="1588" cy="17145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7" idx="2"/>
            <a:endCxn id="18" idx="0"/>
          </p:cNvCxnSpPr>
          <p:nvPr/>
        </p:nvCxnSpPr>
        <p:spPr>
          <a:xfrm>
            <a:off x="7696200" y="4772025"/>
            <a:ext cx="1588" cy="252413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9" idx="2"/>
            <a:endCxn id="34" idx="0"/>
          </p:cNvCxnSpPr>
          <p:nvPr/>
        </p:nvCxnSpPr>
        <p:spPr>
          <a:xfrm flipH="1">
            <a:off x="7696200" y="5876925"/>
            <a:ext cx="1588" cy="25400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8" idx="2"/>
            <a:endCxn id="19" idx="0"/>
          </p:cNvCxnSpPr>
          <p:nvPr/>
        </p:nvCxnSpPr>
        <p:spPr>
          <a:xfrm>
            <a:off x="7697788" y="5300663"/>
            <a:ext cx="0" cy="29845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4" idx="2"/>
            <a:endCxn id="17" idx="0"/>
          </p:cNvCxnSpPr>
          <p:nvPr/>
        </p:nvCxnSpPr>
        <p:spPr>
          <a:xfrm flipH="1">
            <a:off x="7696200" y="4221163"/>
            <a:ext cx="1588" cy="27305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6" idx="2"/>
            <a:endCxn id="15" idx="0"/>
          </p:cNvCxnSpPr>
          <p:nvPr/>
        </p:nvCxnSpPr>
        <p:spPr>
          <a:xfrm flipH="1">
            <a:off x="7696200" y="2979738"/>
            <a:ext cx="1588" cy="269875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989513" y="3910013"/>
            <a:ext cx="1449387" cy="27781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Long HPR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89513" y="3441700"/>
            <a:ext cx="1449387" cy="27622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Final Assembly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89513" y="5624513"/>
            <a:ext cx="1449387" cy="27622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Long HPR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89513" y="4840288"/>
            <a:ext cx="1449387" cy="64611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Helium Tank Welding Procedure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89513" y="4356100"/>
            <a:ext cx="1449387" cy="27781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VT Assembly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70713" y="6130925"/>
            <a:ext cx="1449387" cy="27622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HPR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89513" y="2035175"/>
            <a:ext cx="1449387" cy="27622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HOM Tuning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89513" y="1546225"/>
            <a:ext cx="1449387" cy="27622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Ship to DESY</a:t>
            </a:r>
          </a:p>
        </p:txBody>
      </p:sp>
      <p:cxnSp>
        <p:nvCxnSpPr>
          <p:cNvPr id="37" name="Straight Arrow Connector 36"/>
          <p:cNvCxnSpPr>
            <a:stCxn id="44" idx="0"/>
            <a:endCxn id="48" idx="2"/>
          </p:cNvCxnSpPr>
          <p:nvPr/>
        </p:nvCxnSpPr>
        <p:spPr>
          <a:xfrm flipV="1">
            <a:off x="5715000" y="2773363"/>
            <a:ext cx="0" cy="219075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5" idx="0"/>
            <a:endCxn id="36" idx="2"/>
          </p:cNvCxnSpPr>
          <p:nvPr/>
        </p:nvCxnSpPr>
        <p:spPr>
          <a:xfrm flipV="1">
            <a:off x="5715000" y="1822450"/>
            <a:ext cx="0" cy="212725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9" idx="0"/>
            <a:endCxn id="30" idx="2"/>
          </p:cNvCxnSpPr>
          <p:nvPr/>
        </p:nvCxnSpPr>
        <p:spPr>
          <a:xfrm flipH="1" flipV="1">
            <a:off x="5715000" y="3717925"/>
            <a:ext cx="0" cy="192088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2" idx="0"/>
            <a:endCxn id="33" idx="2"/>
          </p:cNvCxnSpPr>
          <p:nvPr/>
        </p:nvCxnSpPr>
        <p:spPr>
          <a:xfrm flipV="1">
            <a:off x="5715000" y="4633913"/>
            <a:ext cx="0" cy="206375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4" idx="1"/>
            <a:endCxn id="20" idx="3"/>
          </p:cNvCxnSpPr>
          <p:nvPr/>
        </p:nvCxnSpPr>
        <p:spPr>
          <a:xfrm flipH="1">
            <a:off x="6438900" y="6269038"/>
            <a:ext cx="531813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3" idx="0"/>
            <a:endCxn id="29" idx="2"/>
          </p:cNvCxnSpPr>
          <p:nvPr/>
        </p:nvCxnSpPr>
        <p:spPr>
          <a:xfrm flipH="1" flipV="1">
            <a:off x="5715000" y="4187825"/>
            <a:ext cx="0" cy="168275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31" idx="0"/>
            <a:endCxn id="32" idx="2"/>
          </p:cNvCxnSpPr>
          <p:nvPr/>
        </p:nvCxnSpPr>
        <p:spPr>
          <a:xfrm flipH="1" flipV="1">
            <a:off x="5715000" y="5486400"/>
            <a:ext cx="0" cy="138113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989513" y="2992438"/>
            <a:ext cx="1449387" cy="27781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Leak Check</a:t>
            </a:r>
          </a:p>
        </p:txBody>
      </p:sp>
      <p:cxnSp>
        <p:nvCxnSpPr>
          <p:cNvPr id="45" name="Straight Arrow Connector 44"/>
          <p:cNvCxnSpPr>
            <a:stCxn id="30" idx="0"/>
            <a:endCxn id="44" idx="2"/>
          </p:cNvCxnSpPr>
          <p:nvPr/>
        </p:nvCxnSpPr>
        <p:spPr>
          <a:xfrm flipV="1">
            <a:off x="5715000" y="3270250"/>
            <a:ext cx="0" cy="17145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20" idx="0"/>
            <a:endCxn id="31" idx="2"/>
          </p:cNvCxnSpPr>
          <p:nvPr/>
        </p:nvCxnSpPr>
        <p:spPr>
          <a:xfrm flipV="1">
            <a:off x="5715000" y="5900738"/>
            <a:ext cx="0" cy="230187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4864100" y="1374775"/>
            <a:ext cx="4140200" cy="5130800"/>
          </a:xfrm>
          <a:prstGeom prst="rect">
            <a:avLst/>
          </a:prstGeom>
          <a:noFill/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4989513" y="2497138"/>
            <a:ext cx="1449387" cy="27622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1200" dirty="0"/>
              <a:t>120C bake</a:t>
            </a:r>
          </a:p>
        </p:txBody>
      </p:sp>
      <p:cxnSp>
        <p:nvCxnSpPr>
          <p:cNvPr id="49" name="Straight Arrow Connector 48"/>
          <p:cNvCxnSpPr>
            <a:stCxn id="48" idx="0"/>
            <a:endCxn id="35" idx="2"/>
          </p:cNvCxnSpPr>
          <p:nvPr/>
        </p:nvCxnSpPr>
        <p:spPr>
          <a:xfrm flipH="1" flipV="1">
            <a:off x="5715000" y="2311400"/>
            <a:ext cx="0" cy="185738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6843713" y="4346575"/>
            <a:ext cx="1703387" cy="655638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80" name="TextBox 50"/>
          <p:cNvSpPr txBox="1">
            <a:spLocks noChangeArrowheads="1"/>
          </p:cNvSpPr>
          <p:nvPr/>
        </p:nvSpPr>
        <p:spPr bwMode="auto">
          <a:xfrm rot="5400000">
            <a:off x="8107362" y="3394076"/>
            <a:ext cx="1209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/>
              <a:t>XFEL</a:t>
            </a:r>
          </a:p>
        </p:txBody>
      </p:sp>
      <p:sp>
        <p:nvSpPr>
          <p:cNvPr id="52" name="Oval 51"/>
          <p:cNvSpPr/>
          <p:nvPr/>
        </p:nvSpPr>
        <p:spPr>
          <a:xfrm>
            <a:off x="6705600" y="5527675"/>
            <a:ext cx="1931988" cy="45720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5416550" y="2219325"/>
            <a:ext cx="5953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800"/>
              <a:t>X</a:t>
            </a:r>
            <a:endParaRPr lang="en-US"/>
          </a:p>
        </p:txBody>
      </p:sp>
      <p:sp>
        <p:nvSpPr>
          <p:cNvPr id="14383" name="TextBox 53"/>
          <p:cNvSpPr txBox="1">
            <a:spLocks noChangeArrowheads="1"/>
          </p:cNvSpPr>
          <p:nvPr/>
        </p:nvSpPr>
        <p:spPr bwMode="auto">
          <a:xfrm>
            <a:off x="4600575" y="911225"/>
            <a:ext cx="4484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00FF"/>
                </a:solidFill>
              </a:rPr>
              <a:t>A. Grassellino et al, 2013 Supercond. Sci. Technol. </a:t>
            </a:r>
            <a:r>
              <a:rPr lang="en-US" sz="1200" b="1">
                <a:solidFill>
                  <a:srgbClr val="0000FF"/>
                </a:solidFill>
              </a:rPr>
              <a:t>26</a:t>
            </a:r>
            <a:r>
              <a:rPr lang="en-US" sz="1200">
                <a:solidFill>
                  <a:srgbClr val="0000FF"/>
                </a:solidFill>
              </a:rPr>
              <a:t> 102001 (Rapid Communication)</a:t>
            </a:r>
          </a:p>
        </p:txBody>
      </p:sp>
      <p:sp>
        <p:nvSpPr>
          <p:cNvPr id="14384" name="Date Placeholder 54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</a:rPr>
              <a:t>3/24/15</a:t>
            </a:r>
          </a:p>
        </p:txBody>
      </p:sp>
      <p:sp>
        <p:nvSpPr>
          <p:cNvPr id="14385" name="Footer Placeholder 55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</a:rPr>
              <a:t>Alexander Romanenko | FCC Week 2015</a:t>
            </a:r>
            <a:endParaRPr lang="en-US" sz="900" b="1">
              <a:solidFill>
                <a:srgbClr val="154D81"/>
              </a:solidFill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370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2" grpId="0" animBg="1"/>
      <p:bldP spid="5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 level understanding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042" y="943104"/>
            <a:ext cx="3444516" cy="4987925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812" y="1329474"/>
            <a:ext cx="4874401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100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 bwMode="auto">
          <a:xfrm>
            <a:off x="228600" y="103188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>
                <a:latin typeface="Helvetica" charset="0"/>
              </a:rPr>
              <a:t>“Production” recipe for LCLS-II – 9-cells for prototype cryomodule(s)</a:t>
            </a:r>
          </a:p>
        </p:txBody>
      </p:sp>
      <p:sp>
        <p:nvSpPr>
          <p:cNvPr id="15362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</a:rPr>
              <a:t>3/24/15</a:t>
            </a:r>
          </a:p>
        </p:txBody>
      </p:sp>
      <p:sp>
        <p:nvSpPr>
          <p:cNvPr id="15363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</a:rPr>
              <a:t>Alexander Romanenko | FCC Week 2015</a:t>
            </a:r>
            <a:endParaRPr lang="en-US" sz="900" b="1">
              <a:solidFill>
                <a:srgbClr val="154D81"/>
              </a:solidFill>
              <a:latin typeface="Helvetica" charset="0"/>
            </a:endParaRPr>
          </a:p>
        </p:txBody>
      </p:sp>
      <p:sp>
        <p:nvSpPr>
          <p:cNvPr id="1536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CD210B52-CFDF-584A-9ACF-6CF0D16A6E83}" type="slidenum">
              <a:rPr lang="en-US" sz="900">
                <a:solidFill>
                  <a:srgbClr val="154D81"/>
                </a:solidFill>
                <a:latin typeface="Helvetica" charset="0"/>
              </a:rPr>
              <a:pPr eaLnBrk="1" hangingPunct="1"/>
              <a:t>68</a:t>
            </a:fld>
            <a:endParaRPr lang="en-US" sz="900">
              <a:solidFill>
                <a:srgbClr val="154D81"/>
              </a:solidFill>
              <a:latin typeface="Helvetica" charset="0"/>
            </a:endParaRPr>
          </a:p>
        </p:txBody>
      </p:sp>
      <p:pic>
        <p:nvPicPr>
          <p:cNvPr id="15365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1098550"/>
            <a:ext cx="6562725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18316" y="867717"/>
            <a:ext cx="3044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A. </a:t>
            </a:r>
            <a:r>
              <a:rPr lang="en-US" sz="2000" dirty="0" err="1" smtClean="0">
                <a:solidFill>
                  <a:srgbClr val="0000FF"/>
                </a:solidFill>
              </a:rPr>
              <a:t>Grassellino</a:t>
            </a:r>
            <a:r>
              <a:rPr lang="en-US" sz="2000" dirty="0" smtClean="0">
                <a:solidFill>
                  <a:srgbClr val="0000FF"/>
                </a:solidFill>
              </a:rPr>
              <a:t> et al, IPAC’15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235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3495675"/>
            <a:ext cx="3286125" cy="263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225" y="3495675"/>
            <a:ext cx="3363913" cy="266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8" y="871538"/>
            <a:ext cx="3284538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225" y="876300"/>
            <a:ext cx="3363913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900113" y="838200"/>
            <a:ext cx="0" cy="5319713"/>
          </a:xfrm>
          <a:prstGeom prst="line">
            <a:avLst/>
          </a:prstGeom>
          <a:ln>
            <a:prstDash val="sys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390" name="TextBox 14"/>
          <p:cNvSpPr txBox="1">
            <a:spLocks noChangeArrowheads="1"/>
          </p:cNvSpPr>
          <p:nvPr/>
        </p:nvSpPr>
        <p:spPr bwMode="auto">
          <a:xfrm>
            <a:off x="6545263" y="4167188"/>
            <a:ext cx="2489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 Data from Cornell/Jlab/FNAL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4214813" y="1712913"/>
            <a:ext cx="0" cy="4445000"/>
          </a:xfrm>
          <a:prstGeom prst="line">
            <a:avLst/>
          </a:prstGeom>
          <a:ln>
            <a:prstDash val="sys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392" name="TextBox 20"/>
          <p:cNvSpPr txBox="1">
            <a:spLocks noChangeArrowheads="1"/>
          </p:cNvSpPr>
          <p:nvPr/>
        </p:nvSpPr>
        <p:spPr bwMode="auto">
          <a:xfrm>
            <a:off x="490538" y="1303338"/>
            <a:ext cx="10858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/>
              <a:t>16 MV/m</a:t>
            </a:r>
          </a:p>
        </p:txBody>
      </p:sp>
      <p:sp>
        <p:nvSpPr>
          <p:cNvPr id="16393" name="TextBox 21"/>
          <p:cNvSpPr txBox="1">
            <a:spLocks noChangeArrowheads="1"/>
          </p:cNvSpPr>
          <p:nvPr/>
        </p:nvSpPr>
        <p:spPr bwMode="auto">
          <a:xfrm>
            <a:off x="3879850" y="1344613"/>
            <a:ext cx="825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/>
              <a:t>2.7e10</a:t>
            </a:r>
          </a:p>
        </p:txBody>
      </p:sp>
      <p:sp>
        <p:nvSpPr>
          <p:cNvPr id="16394" name="TextBox 22"/>
          <p:cNvSpPr txBox="1">
            <a:spLocks noChangeArrowheads="1"/>
          </p:cNvSpPr>
          <p:nvPr/>
        </p:nvSpPr>
        <p:spPr bwMode="auto">
          <a:xfrm>
            <a:off x="6823075" y="962025"/>
            <a:ext cx="190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/>
              <a:t>Recipe 2/6</a:t>
            </a:r>
          </a:p>
        </p:txBody>
      </p:sp>
      <p:sp>
        <p:nvSpPr>
          <p:cNvPr id="16395" name="TextBox 23"/>
          <p:cNvSpPr txBox="1">
            <a:spLocks noChangeArrowheads="1"/>
          </p:cNvSpPr>
          <p:nvPr/>
        </p:nvSpPr>
        <p:spPr bwMode="auto">
          <a:xfrm>
            <a:off x="6734175" y="3654425"/>
            <a:ext cx="2300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/>
              <a:t>Recipe 20/30</a:t>
            </a:r>
          </a:p>
        </p:txBody>
      </p:sp>
      <p:sp>
        <p:nvSpPr>
          <p:cNvPr id="16396" name="TextBox 28"/>
          <p:cNvSpPr txBox="1">
            <a:spLocks noChangeArrowheads="1"/>
          </p:cNvSpPr>
          <p:nvPr/>
        </p:nvSpPr>
        <p:spPr bwMode="auto">
          <a:xfrm>
            <a:off x="6648450" y="4835525"/>
            <a:ext cx="23923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&lt;Q&gt;=3.24e10</a:t>
            </a:r>
          </a:p>
          <a:p>
            <a:pPr eaLnBrk="1" hangingPunct="1"/>
            <a:r>
              <a:rPr lang="en-US" sz="1800"/>
              <a:t>&lt;E</a:t>
            </a:r>
            <a:r>
              <a:rPr lang="en-US" sz="1800" baseline="-25000"/>
              <a:t>max</a:t>
            </a:r>
            <a:r>
              <a:rPr lang="en-US" sz="1800"/>
              <a:t>&gt;=16.3 MV/m</a:t>
            </a:r>
          </a:p>
          <a:p>
            <a:pPr eaLnBrk="1" hangingPunct="1"/>
            <a:r>
              <a:rPr lang="en-US" sz="1800"/>
              <a:t>E</a:t>
            </a:r>
            <a:r>
              <a:rPr lang="en-US" sz="1800" baseline="-25000"/>
              <a:t>max</a:t>
            </a:r>
            <a:r>
              <a:rPr lang="en-US" sz="1800"/>
              <a:t>median=16.5MV/m</a:t>
            </a:r>
          </a:p>
        </p:txBody>
      </p:sp>
      <p:sp>
        <p:nvSpPr>
          <p:cNvPr id="16397" name="Title 5"/>
          <p:cNvSpPr>
            <a:spLocks noGrp="1"/>
          </p:cNvSpPr>
          <p:nvPr>
            <p:ph type="title"/>
          </p:nvPr>
        </p:nvSpPr>
        <p:spPr bwMode="auto">
          <a:xfrm>
            <a:off x="228600" y="103188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>
                <a:latin typeface="Helvetica" charset="0"/>
              </a:rPr>
              <a:t>Statistics for two doping recipes on 1.3 GHz 9-cells</a:t>
            </a:r>
          </a:p>
        </p:txBody>
      </p:sp>
      <p:sp>
        <p:nvSpPr>
          <p:cNvPr id="16398" name="TextBox 6"/>
          <p:cNvSpPr txBox="1">
            <a:spLocks noChangeArrowheads="1"/>
          </p:cNvSpPr>
          <p:nvPr/>
        </p:nvSpPr>
        <p:spPr bwMode="auto">
          <a:xfrm>
            <a:off x="6648450" y="1446213"/>
            <a:ext cx="22812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Data from FNAL/JLab</a:t>
            </a:r>
          </a:p>
        </p:txBody>
      </p:sp>
      <p:sp>
        <p:nvSpPr>
          <p:cNvPr id="16399" name="TextBox 24"/>
          <p:cNvSpPr txBox="1">
            <a:spLocks noChangeArrowheads="1"/>
          </p:cNvSpPr>
          <p:nvPr/>
        </p:nvSpPr>
        <p:spPr bwMode="auto">
          <a:xfrm>
            <a:off x="6561138" y="1984375"/>
            <a:ext cx="26368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/>
              <a:t>&lt;Q&gt;=3.6e10</a:t>
            </a:r>
          </a:p>
          <a:p>
            <a:pPr eaLnBrk="1" hangingPunct="1"/>
            <a:r>
              <a:rPr lang="en-US" sz="2000"/>
              <a:t>&lt;E</a:t>
            </a:r>
            <a:r>
              <a:rPr lang="en-US" sz="2000" baseline="-25000"/>
              <a:t>max</a:t>
            </a:r>
            <a:r>
              <a:rPr lang="en-US" sz="2000"/>
              <a:t>&gt;=22.2 MV/m</a:t>
            </a:r>
          </a:p>
          <a:p>
            <a:pPr eaLnBrk="1" hangingPunct="1"/>
            <a:r>
              <a:rPr lang="en-US" sz="2000"/>
              <a:t>E</a:t>
            </a:r>
            <a:r>
              <a:rPr lang="en-US" sz="2000" baseline="-25000"/>
              <a:t>max</a:t>
            </a:r>
            <a:r>
              <a:rPr lang="en-US" sz="2000"/>
              <a:t>median=22.8MV/m</a:t>
            </a:r>
          </a:p>
        </p:txBody>
      </p:sp>
      <p:sp>
        <p:nvSpPr>
          <p:cNvPr id="16400" name="Date Placeholder 1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</a:rPr>
              <a:t>3/24/15</a:t>
            </a:r>
          </a:p>
        </p:txBody>
      </p:sp>
      <p:sp>
        <p:nvSpPr>
          <p:cNvPr id="16401" name="Footer Placeholder 16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</a:rPr>
              <a:t>Alexander Romanenko | FCC Week 2015</a:t>
            </a:r>
            <a:endParaRPr lang="en-US" sz="900" b="1">
              <a:solidFill>
                <a:srgbClr val="154D81"/>
              </a:solidFill>
              <a:latin typeface="Helvetica" charset="0"/>
            </a:endParaRPr>
          </a:p>
        </p:txBody>
      </p:sp>
      <p:sp>
        <p:nvSpPr>
          <p:cNvPr id="16402" name="Slide Number Placeholder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A828868D-48FD-B44A-9CBB-BCFC21ABA060}" type="slidenum">
              <a:rPr lang="en-US" sz="900">
                <a:solidFill>
                  <a:srgbClr val="154D81"/>
                </a:solidFill>
                <a:latin typeface="Helvetica" charset="0"/>
              </a:rPr>
              <a:pPr eaLnBrk="1" hangingPunct="1"/>
              <a:t>69</a:t>
            </a:fld>
            <a:endParaRPr lang="en-US" sz="900">
              <a:solidFill>
                <a:srgbClr val="154D81"/>
              </a:solidFill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144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“Reversed” field dependence of R</a:t>
            </a:r>
            <a:r>
              <a:rPr lang="en-US" baseline="-25000" dirty="0" smtClean="0"/>
              <a:t>BCS</a:t>
            </a:r>
            <a:endParaRPr lang="en-US" baseline="-25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9A6565-595B-5841-A58F-F974657F4782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483" y="1837561"/>
            <a:ext cx="4705517" cy="3463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1" y="1447185"/>
            <a:ext cx="4163163" cy="386774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228600" y="963114"/>
            <a:ext cx="2494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</a:t>
            </a:r>
            <a:r>
              <a:rPr lang="en-US" baseline="-25000" dirty="0" err="1" smtClean="0"/>
              <a:t>s</a:t>
            </a:r>
            <a:r>
              <a:rPr lang="en-US" dirty="0" smtClean="0"/>
              <a:t>(T) = R</a:t>
            </a:r>
            <a:r>
              <a:rPr lang="en-US" baseline="-25000" dirty="0" smtClean="0"/>
              <a:t>BCS</a:t>
            </a:r>
            <a:r>
              <a:rPr lang="en-US" dirty="0" smtClean="0"/>
              <a:t>(T)+</a:t>
            </a:r>
            <a:r>
              <a:rPr lang="en-US" dirty="0" err="1" smtClean="0"/>
              <a:t>R</a:t>
            </a:r>
            <a:r>
              <a:rPr lang="en-US" baseline="-25000" dirty="0" err="1" smtClean="0"/>
              <a:t>res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5441859"/>
            <a:ext cx="6395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A. </a:t>
            </a:r>
            <a:r>
              <a:rPr lang="en-US" sz="1400" dirty="0" err="1" smtClean="0">
                <a:solidFill>
                  <a:srgbClr val="0000FF"/>
                </a:solidFill>
              </a:rPr>
              <a:t>Grassellino</a:t>
            </a:r>
            <a:r>
              <a:rPr lang="en-US" sz="1400" dirty="0" smtClean="0">
                <a:solidFill>
                  <a:srgbClr val="0000FF"/>
                </a:solidFill>
              </a:rPr>
              <a:t> et al, 2013 </a:t>
            </a:r>
            <a:r>
              <a:rPr lang="en-US" sz="1400" dirty="0" err="1" smtClean="0">
                <a:solidFill>
                  <a:srgbClr val="0000FF"/>
                </a:solidFill>
              </a:rPr>
              <a:t>Supercond</a:t>
            </a:r>
            <a:r>
              <a:rPr lang="en-US" sz="1400" dirty="0">
                <a:solidFill>
                  <a:srgbClr val="0000FF"/>
                </a:solidFill>
              </a:rPr>
              <a:t>. Sci. Technol. </a:t>
            </a:r>
            <a:r>
              <a:rPr lang="en-US" sz="1400" b="1" dirty="0">
                <a:solidFill>
                  <a:srgbClr val="0000FF"/>
                </a:solidFill>
              </a:rPr>
              <a:t>26</a:t>
            </a:r>
            <a:r>
              <a:rPr lang="en-US" sz="1400" dirty="0">
                <a:solidFill>
                  <a:srgbClr val="0000FF"/>
                </a:solidFill>
              </a:rPr>
              <a:t> 102001 (Rapid Communication) </a:t>
            </a:r>
          </a:p>
        </p:txBody>
      </p:sp>
      <p:sp>
        <p:nvSpPr>
          <p:cNvPr id="3" name="Oval 2"/>
          <p:cNvSpPr/>
          <p:nvPr/>
        </p:nvSpPr>
        <p:spPr>
          <a:xfrm rot="1078867">
            <a:off x="5238261" y="3700685"/>
            <a:ext cx="3000778" cy="85021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7765961" y="4790941"/>
            <a:ext cx="115909" cy="5239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186411" y="5300896"/>
            <a:ext cx="1728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Origin of the anti-Q-slope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2460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BCS missing?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B.P. Xiao, C. Reece, M. J. Kelley </a:t>
            </a:r>
            <a:r>
              <a:rPr lang="en-US" dirty="0" smtClean="0"/>
              <a:t>from </a:t>
            </a:r>
            <a:r>
              <a:rPr lang="en-US" dirty="0" err="1" smtClean="0"/>
              <a:t>JLab</a:t>
            </a:r>
            <a:r>
              <a:rPr lang="en-US" dirty="0"/>
              <a:t> </a:t>
            </a:r>
            <a:r>
              <a:rPr lang="en-US" dirty="0" smtClean="0"/>
              <a:t>and College of William and Mary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omentum of Cooper pairs leads to an inversed field dependence of R</a:t>
            </a:r>
            <a:r>
              <a:rPr lang="en-US" baseline="-25000" dirty="0" smtClean="0"/>
              <a:t>BCS</a:t>
            </a:r>
            <a:r>
              <a:rPr lang="en-US" dirty="0" smtClean="0"/>
              <a:t>? </a:t>
            </a:r>
          </a:p>
          <a:p>
            <a:pPr lvl="1"/>
            <a:r>
              <a:rPr lang="en-US" dirty="0" smtClean="0">
                <a:solidFill>
                  <a:srgbClr val="00B0F0"/>
                </a:solidFill>
              </a:rPr>
              <a:t>[B.P. Xiao et al, </a:t>
            </a:r>
            <a:r>
              <a:rPr lang="en-US" dirty="0" err="1" smtClean="0">
                <a:solidFill>
                  <a:srgbClr val="00B0F0"/>
                </a:solidFill>
              </a:rPr>
              <a:t>Physica</a:t>
            </a:r>
            <a:r>
              <a:rPr lang="en-US" dirty="0" smtClean="0">
                <a:solidFill>
                  <a:srgbClr val="00B0F0"/>
                </a:solidFill>
              </a:rPr>
              <a:t> C </a:t>
            </a:r>
            <a:r>
              <a:rPr lang="en-US" b="1" dirty="0" smtClean="0">
                <a:solidFill>
                  <a:srgbClr val="00B0F0"/>
                </a:solidFill>
              </a:rPr>
              <a:t>490</a:t>
            </a:r>
            <a:r>
              <a:rPr lang="en-US" dirty="0" smtClean="0">
                <a:solidFill>
                  <a:srgbClr val="00B0F0"/>
                </a:solidFill>
              </a:rPr>
              <a:t> (2013) 26-31]</a:t>
            </a:r>
            <a:endParaRPr lang="en-US" baseline="-25000" dirty="0" smtClean="0">
              <a:solidFill>
                <a:srgbClr val="00B0F0"/>
              </a:solidFill>
            </a:endParaRPr>
          </a:p>
          <a:p>
            <a:endParaRPr lang="en-US" dirty="0" smtClean="0"/>
          </a:p>
          <a:p>
            <a:r>
              <a:rPr lang="en-US" u="sng" dirty="0" smtClean="0"/>
              <a:t>A. </a:t>
            </a:r>
            <a:r>
              <a:rPr lang="en-US" u="sng" dirty="0" err="1" smtClean="0"/>
              <a:t>Gurevich</a:t>
            </a:r>
            <a:r>
              <a:rPr lang="en-US" dirty="0" smtClean="0"/>
              <a:t> from ODU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ime-dependent density of states leads to the effect? </a:t>
            </a:r>
          </a:p>
          <a:p>
            <a:pPr lvl="1"/>
            <a:r>
              <a:rPr lang="en-US" dirty="0" smtClean="0">
                <a:solidFill>
                  <a:srgbClr val="00B0F0"/>
                </a:solidFill>
              </a:rPr>
              <a:t>[A. </a:t>
            </a:r>
            <a:r>
              <a:rPr lang="en-US" dirty="0" err="1" smtClean="0">
                <a:solidFill>
                  <a:srgbClr val="00B0F0"/>
                </a:solidFill>
              </a:rPr>
              <a:t>Gurevich</a:t>
            </a:r>
            <a:r>
              <a:rPr lang="en-US" dirty="0" smtClean="0">
                <a:solidFill>
                  <a:srgbClr val="00B0F0"/>
                </a:solidFill>
              </a:rPr>
              <a:t>, Phys. Rev. </a:t>
            </a:r>
            <a:r>
              <a:rPr lang="en-US" dirty="0" err="1" smtClean="0">
                <a:solidFill>
                  <a:srgbClr val="00B0F0"/>
                </a:solidFill>
              </a:rPr>
              <a:t>Lett</a:t>
            </a:r>
            <a:r>
              <a:rPr lang="en-US" dirty="0" smtClean="0">
                <a:solidFill>
                  <a:srgbClr val="00B0F0"/>
                </a:solidFill>
              </a:rPr>
              <a:t>. </a:t>
            </a:r>
            <a:r>
              <a:rPr lang="en-US" b="1" dirty="0" smtClean="0">
                <a:solidFill>
                  <a:srgbClr val="00B0F0"/>
                </a:solidFill>
              </a:rPr>
              <a:t>113</a:t>
            </a:r>
            <a:r>
              <a:rPr lang="en-US" dirty="0" smtClean="0">
                <a:solidFill>
                  <a:srgbClr val="00B0F0"/>
                </a:solidFill>
              </a:rPr>
              <a:t>, 087001 (2014)]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4D57DF-D90C-4621-86C1-B5F5EB2E1F3A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 Romanenko | Accelerator R&amp;D HEPAP Subpanel meeting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561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Muon</a:t>
            </a:r>
            <a:r>
              <a:rPr lang="en-US" dirty="0" smtClean="0"/>
              <a:t> spin rotation – nitrogen doping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3200400" y="939024"/>
          <a:ext cx="6589116" cy="50462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6" name="Graph" r:id="rId3" imgW="3906000" imgH="2991600" progId="Origin50.Graph">
                  <p:embed/>
                </p:oleObj>
              </mc:Choice>
              <mc:Fallback>
                <p:oleObj name="Graph" r:id="rId3" imgW="3906000" imgH="29916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00400" y="939024"/>
                        <a:ext cx="6589116" cy="50462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0" y="4596624"/>
            <a:ext cx="914400" cy="9144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Ba = 25 </a:t>
            </a:r>
            <a:r>
              <a:rPr lang="en-US" sz="2000" dirty="0" err="1" smtClean="0">
                <a:latin typeface="Arial"/>
                <a:cs typeface="Arial"/>
              </a:rPr>
              <a:t>mT</a:t>
            </a:r>
            <a:endParaRPr lang="en-US" sz="2000" dirty="0" smtClean="0">
              <a:latin typeface="Arial"/>
              <a:cs typeface="Arial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-228600" y="1015224"/>
          <a:ext cx="4343400" cy="3317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7" name="Graph" r:id="rId5" imgW="3870720" imgH="2956320" progId="Origin50.Graph">
                  <p:embed/>
                </p:oleObj>
              </mc:Choice>
              <mc:Fallback>
                <p:oleObj name="Graph" r:id="rId5" imgW="3870720" imgH="29563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228600" y="1015224"/>
                        <a:ext cx="4343400" cy="33172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2400" y="862824"/>
            <a:ext cx="3733800" cy="533400"/>
          </a:xfrm>
          <a:prstGeom prst="rect">
            <a:avLst/>
          </a:prstGeom>
          <a:noFill/>
        </p:spPr>
        <p:txBody>
          <a:bodyPr wrap="square" rtlCol="0">
            <a:normAutofit fontScale="62500" lnSpcReduction="20000"/>
          </a:bodyPr>
          <a:lstStyle/>
          <a:p>
            <a:r>
              <a:rPr lang="en-US" sz="2800" dirty="0" smtClean="0">
                <a:latin typeface="Arial"/>
                <a:cs typeface="Arial"/>
              </a:rPr>
              <a:t>Use variable energy </a:t>
            </a:r>
            <a:r>
              <a:rPr lang="en-US" sz="2800" dirty="0" err="1" smtClean="0">
                <a:latin typeface="Arial"/>
                <a:cs typeface="Arial"/>
              </a:rPr>
              <a:t>muons</a:t>
            </a:r>
            <a:r>
              <a:rPr lang="en-US" sz="2800" dirty="0" smtClean="0">
                <a:latin typeface="Arial"/>
                <a:cs typeface="Arial"/>
              </a:rPr>
              <a:t>, which stop in the first ~100nm 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352800" y="3910824"/>
            <a:ext cx="7620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33400" y="4291824"/>
            <a:ext cx="3200400" cy="1905000"/>
          </a:xfrm>
          <a:prstGeom prst="rect">
            <a:avLst/>
          </a:prstGeom>
        </p:spPr>
        <p:txBody>
          <a:bodyPr wrap="square">
            <a:normAutofit fontScale="55000" lnSpcReduction="20000"/>
          </a:bodyPr>
          <a:lstStyle/>
          <a:p>
            <a:r>
              <a:rPr lang="en-US" dirty="0">
                <a:latin typeface="Arial"/>
                <a:cs typeface="Arial"/>
              </a:rPr>
              <a:t>BCP and EP unbaked -&gt; strong screening, excellent fit provided by the clean limit </a:t>
            </a:r>
            <a:r>
              <a:rPr lang="en-US" dirty="0" err="1">
                <a:latin typeface="Arial"/>
                <a:cs typeface="Arial"/>
              </a:rPr>
              <a:t>Pippard</a:t>
            </a:r>
            <a:r>
              <a:rPr lang="en-US" dirty="0">
                <a:latin typeface="Arial"/>
                <a:cs typeface="Arial"/>
              </a:rPr>
              <a:t>/BCS model 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EP+120C bake-&gt; strongly suppressed </a:t>
            </a:r>
            <a:r>
              <a:rPr lang="en-US" dirty="0" err="1">
                <a:latin typeface="Arial"/>
                <a:cs typeface="Arial"/>
              </a:rPr>
              <a:t>m.f.p</a:t>
            </a:r>
            <a:r>
              <a:rPr lang="en-US" dirty="0">
                <a:latin typeface="Arial"/>
                <a:cs typeface="Arial"/>
              </a:rPr>
              <a:t>., gradient of the </a:t>
            </a:r>
            <a:r>
              <a:rPr lang="en-US" dirty="0" err="1">
                <a:latin typeface="Arial"/>
                <a:cs typeface="Arial"/>
              </a:rPr>
              <a:t>m.f.p</a:t>
            </a:r>
            <a:r>
              <a:rPr lang="en-US" dirty="0">
                <a:latin typeface="Arial"/>
                <a:cs typeface="Arial"/>
              </a:rPr>
              <a:t>. from the surface, dirty limit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N-doped -&gt; intermediate </a:t>
            </a:r>
            <a:r>
              <a:rPr lang="en-US" dirty="0" err="1">
                <a:latin typeface="Arial"/>
                <a:cs typeface="Arial"/>
              </a:rPr>
              <a:t>m.f.p</a:t>
            </a:r>
            <a:r>
              <a:rPr lang="en-US" dirty="0">
                <a:latin typeface="Arial"/>
                <a:cs typeface="Arial"/>
              </a:rPr>
              <a:t>., no gradient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2005824"/>
            <a:ext cx="2971800" cy="60960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r>
              <a:rPr lang="en-US" sz="1800" i="1" dirty="0" err="1" smtClean="0">
                <a:latin typeface="Arial"/>
                <a:cs typeface="Arial"/>
              </a:rPr>
              <a:t>mfp</a:t>
            </a:r>
            <a:r>
              <a:rPr lang="en-US" sz="1800" dirty="0" smtClean="0">
                <a:latin typeface="Arial"/>
                <a:cs typeface="Arial"/>
              </a:rPr>
              <a:t> ~ 2 nm at the surface, increasing deeper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553200" y="3301224"/>
            <a:ext cx="1219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724400" y="1929624"/>
            <a:ext cx="6858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00600" y="1320024"/>
            <a:ext cx="914400" cy="9144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endParaRPr lang="en-US" sz="2800" dirty="0" smtClean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95800" y="1396224"/>
            <a:ext cx="1295400" cy="533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~15 nm - </a:t>
            </a:r>
            <a:r>
              <a:rPr lang="en-US" sz="1600" dirty="0">
                <a:latin typeface="Arial"/>
                <a:cs typeface="Arial"/>
              </a:rPr>
              <a:t>n</a:t>
            </a:r>
            <a:r>
              <a:rPr lang="en-US" sz="1600" dirty="0" smtClean="0">
                <a:latin typeface="Arial"/>
                <a:cs typeface="Arial"/>
              </a:rPr>
              <a:t>o screening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3148824"/>
            <a:ext cx="914400" cy="9144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endParaRPr lang="en-US" sz="2800" dirty="0" smtClean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72400" y="3072624"/>
            <a:ext cx="1295400" cy="457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i="1" dirty="0">
                <a:latin typeface="Arial"/>
                <a:cs typeface="Arial"/>
              </a:rPr>
              <a:t>m</a:t>
            </a:r>
            <a:r>
              <a:rPr lang="en-US" sz="2000" i="1" dirty="0" smtClean="0">
                <a:latin typeface="Arial"/>
                <a:cs typeface="Arial"/>
              </a:rPr>
              <a:t>fp</a:t>
            </a:r>
            <a:r>
              <a:rPr lang="en-US" sz="2000" dirty="0" smtClean="0">
                <a:latin typeface="Arial"/>
                <a:cs typeface="Arial"/>
              </a:rPr>
              <a:t>~40 nm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5715000" y="3453624"/>
            <a:ext cx="3810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800600" y="3301224"/>
            <a:ext cx="1066800" cy="914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i="1" dirty="0" err="1">
                <a:latin typeface="Arial"/>
                <a:cs typeface="Arial"/>
              </a:rPr>
              <a:t>m</a:t>
            </a:r>
            <a:r>
              <a:rPr lang="en-US" sz="2000" i="1" dirty="0" err="1" smtClean="0">
                <a:latin typeface="Arial"/>
                <a:cs typeface="Arial"/>
              </a:rPr>
              <a:t>fp</a:t>
            </a:r>
            <a:r>
              <a:rPr lang="en-US" sz="2000" dirty="0" smtClean="0">
                <a:latin typeface="Arial"/>
                <a:cs typeface="Arial"/>
              </a:rPr>
              <a:t> &gt; 400 nm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BCDA9C-427A-434F-AB21-B3E1CD7CB2FF}" type="datetime1">
              <a:rPr lang="en-US" smtClean="0"/>
              <a:t>9/12/15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11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Non-equilibrium superconductivity – another possible mechanism?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Quasiparticle</a:t>
            </a:r>
            <a:r>
              <a:rPr lang="en-US" dirty="0" smtClean="0"/>
              <a:t> distribution deviates from thermal equilibrium and changes the “BCS” surface resistance</a:t>
            </a:r>
          </a:p>
          <a:p>
            <a:pPr lvl="1"/>
            <a:r>
              <a:rPr lang="en-US" dirty="0" smtClean="0"/>
              <a:t>Photon absorption (surface resistance source) is the cause of deviation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5715F3-6273-2246-80C7-43616510DDD0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654" y="2480596"/>
            <a:ext cx="6491850" cy="33698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62455" y="5738344"/>
            <a:ext cx="7016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P. J. de </a:t>
            </a:r>
            <a:r>
              <a:rPr lang="en-US" dirty="0" err="1" smtClean="0">
                <a:solidFill>
                  <a:srgbClr val="0000FF"/>
                </a:solidFill>
              </a:rPr>
              <a:t>Visser</a:t>
            </a:r>
            <a:r>
              <a:rPr lang="en-US" dirty="0" smtClean="0">
                <a:solidFill>
                  <a:srgbClr val="0000FF"/>
                </a:solidFill>
              </a:rPr>
              <a:t> et al, Phys. Rev. </a:t>
            </a:r>
            <a:r>
              <a:rPr lang="en-US" dirty="0" err="1" smtClean="0">
                <a:solidFill>
                  <a:srgbClr val="0000FF"/>
                </a:solidFill>
              </a:rPr>
              <a:t>Lett</a:t>
            </a:r>
            <a:r>
              <a:rPr lang="en-US" dirty="0" smtClean="0">
                <a:solidFill>
                  <a:srgbClr val="0000FF"/>
                </a:solidFill>
              </a:rPr>
              <a:t>. </a:t>
            </a:r>
            <a:r>
              <a:rPr lang="en-US" b="1" dirty="0">
                <a:solidFill>
                  <a:srgbClr val="0000FF"/>
                </a:solidFill>
              </a:rPr>
              <a:t>112</a:t>
            </a:r>
            <a:r>
              <a:rPr lang="en-US" dirty="0">
                <a:solidFill>
                  <a:srgbClr val="0000FF"/>
                </a:solidFill>
              </a:rPr>
              <a:t>, 047004 (2014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890" y="3536399"/>
            <a:ext cx="16034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Effect in Al: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596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 bwMode="auto">
          <a:xfrm>
            <a:off x="487363" y="87313"/>
            <a:ext cx="8382000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sz="2200" dirty="0">
                <a:latin typeface="Helvetica" charset="0"/>
              </a:rPr>
              <a:t>Doping of 650 MHz -&gt; Q=7e10 at 2K, 17 MV/</a:t>
            </a:r>
            <a:r>
              <a:rPr lang="en-US" sz="2200" dirty="0" smtClean="0">
                <a:latin typeface="Helvetica" charset="0"/>
              </a:rPr>
              <a:t>m</a:t>
            </a:r>
            <a:endParaRPr lang="en-US" sz="2200" dirty="0">
              <a:latin typeface="Helvetica" charset="0"/>
            </a:endParaRPr>
          </a:p>
        </p:txBody>
      </p:sp>
      <p:pic>
        <p:nvPicPr>
          <p:cNvPr id="23554" name="Picture 2" descr="C:\Users\annag\AppData\Local\Microsoft\Windows\Temporary Internet Files\Content.IE5\0221997M\120CvsNdop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2113" y="835025"/>
            <a:ext cx="6913563" cy="529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5737225" y="1065213"/>
            <a:ext cx="313213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ea typeface="MS PGothic" charset="0"/>
                <a:cs typeface="MS PGothic" charset="0"/>
              </a:rPr>
              <a:t>Applying N doping to 650 MHz cavities leads to much higher Qs than with EP+120C</a:t>
            </a:r>
          </a:p>
          <a:p>
            <a:pPr eaLnBrk="1" hangingPunct="1"/>
            <a:endParaRPr lang="en-US" dirty="0">
              <a:ea typeface="MS PGothic" charset="0"/>
              <a:cs typeface="MS PGothic" charset="0"/>
            </a:endParaRPr>
          </a:p>
          <a:p>
            <a:pPr eaLnBrk="1" hangingPunct="1"/>
            <a:r>
              <a:rPr lang="en-US" dirty="0">
                <a:ea typeface="MS PGothic" charset="0"/>
                <a:cs typeface="MS PGothic" charset="0"/>
              </a:rPr>
              <a:t>Should be further improved if 1.3 GHz results are directly scaled -&gt; Q~1e11 at 2K</a:t>
            </a:r>
          </a:p>
          <a:p>
            <a:pPr eaLnBrk="1" hangingPunct="1"/>
            <a:endParaRPr lang="en-US" dirty="0">
              <a:ea typeface="MS PGothic" charset="0"/>
              <a:cs typeface="MS PGothic" charset="0"/>
            </a:endParaRPr>
          </a:p>
        </p:txBody>
      </p:sp>
      <p:cxnSp>
        <p:nvCxnSpPr>
          <p:cNvPr id="8" name="Straight Arrow Connector 7"/>
          <p:cNvCxnSpPr>
            <a:cxnSpLocks noChangeShapeType="1"/>
          </p:cNvCxnSpPr>
          <p:nvPr/>
        </p:nvCxnSpPr>
        <p:spPr bwMode="auto">
          <a:xfrm flipV="1">
            <a:off x="4327525" y="1665288"/>
            <a:ext cx="1409700" cy="5619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57" name="Date Placeholder 8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  <a:ea typeface="MS PGothic" charset="0"/>
                <a:cs typeface="MS PGothic" charset="0"/>
              </a:rPr>
              <a:t>3/24/15</a:t>
            </a:r>
          </a:p>
        </p:txBody>
      </p:sp>
      <p:sp>
        <p:nvSpPr>
          <p:cNvPr id="23558" name="Footer Placeholder 9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  <a:ea typeface="MS PGothic" charset="0"/>
                <a:cs typeface="MS PGothic" charset="0"/>
              </a:rPr>
              <a:t>Alexander Romanenko | FCC Week 2015</a:t>
            </a:r>
            <a:endParaRPr lang="en-US" sz="900" b="1">
              <a:solidFill>
                <a:srgbClr val="154D81"/>
              </a:solidFill>
              <a:latin typeface="Helvetica" charset="0"/>
              <a:ea typeface="MS PGothic" charset="0"/>
              <a:cs typeface="MS PGothic" charset="0"/>
            </a:endParaRPr>
          </a:p>
        </p:txBody>
      </p:sp>
      <p:sp>
        <p:nvSpPr>
          <p:cNvPr id="23559" name="Slide Number Placeholder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CA3E5CCD-0643-E34C-879B-6ADA52BE2249}" type="slidenum">
              <a:rPr lang="en-US" sz="900">
                <a:solidFill>
                  <a:srgbClr val="154D81"/>
                </a:solidFill>
                <a:latin typeface="Helvetica" charset="0"/>
                <a:ea typeface="MS PGothic" charset="0"/>
                <a:cs typeface="MS PGothic" charset="0"/>
              </a:rPr>
              <a:pPr eaLnBrk="1" hangingPunct="1"/>
              <a:t>74</a:t>
            </a:fld>
            <a:endParaRPr lang="en-US" sz="900">
              <a:solidFill>
                <a:srgbClr val="154D81"/>
              </a:solidFill>
              <a:latin typeface="Helvetica" charset="0"/>
              <a:ea typeface="MS PGothic" charset="0"/>
              <a:cs typeface="MS PGothic" charset="0"/>
            </a:endParaRPr>
          </a:p>
        </p:txBody>
      </p:sp>
      <p:sp>
        <p:nvSpPr>
          <p:cNvPr id="23560" name="TextBox 2"/>
          <p:cNvSpPr txBox="1">
            <a:spLocks noChangeArrowheads="1"/>
          </p:cNvSpPr>
          <p:nvPr/>
        </p:nvSpPr>
        <p:spPr bwMode="auto">
          <a:xfrm>
            <a:off x="1236663" y="4251325"/>
            <a:ext cx="8588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ea typeface="MS PGothic" charset="0"/>
                <a:cs typeface="MS PGothic" charset="0"/>
              </a:rPr>
              <a:t>1-cell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42950" y="5873750"/>
            <a:ext cx="6633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Doping for other frequencies -&gt; a lot to be explored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610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sz="3600" dirty="0" err="1" smtClean="0"/>
              <a:t>Meissner</a:t>
            </a:r>
            <a:r>
              <a:rPr lang="en-US" sz="3600" dirty="0" smtClean="0"/>
              <a:t> expulsion strongly affected by cooling</a:t>
            </a:r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45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48632"/>
          </a:xfrm>
        </p:spPr>
        <p:txBody>
          <a:bodyPr>
            <a:noAutofit/>
          </a:bodyPr>
          <a:lstStyle/>
          <a:p>
            <a:r>
              <a:rPr lang="en-US" sz="2800" dirty="0" smtClean="0"/>
              <a:t>Proposed role of thermal currents in thermal cycling effect on Q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7800"/>
            <a:ext cx="4738487" cy="2819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389" y="904684"/>
            <a:ext cx="8328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hlinkClick r:id="rId3"/>
              </a:rPr>
              <a:t>J.-M. </a:t>
            </a:r>
            <a:r>
              <a:rPr lang="en-US" sz="1800" b="1" dirty="0" smtClean="0">
                <a:hlinkClick r:id="rId3"/>
              </a:rPr>
              <a:t>Vogt, </a:t>
            </a:r>
            <a:r>
              <a:rPr lang="en-US" sz="1800" b="1" dirty="0">
                <a:hlinkClick r:id="rId4"/>
              </a:rPr>
              <a:t>O. Kugeler, and </a:t>
            </a:r>
            <a:r>
              <a:rPr lang="en-US" sz="1800" b="1" dirty="0">
                <a:hlinkClick r:id="rId5"/>
              </a:rPr>
              <a:t>J. Knobloch</a:t>
            </a:r>
            <a:r>
              <a:rPr lang="en-US" sz="1800" b="1" dirty="0"/>
              <a:t>, </a:t>
            </a:r>
            <a:r>
              <a:rPr lang="en-US" sz="1800" b="1" dirty="0" smtClean="0"/>
              <a:t>Phys</a:t>
            </a:r>
            <a:r>
              <a:rPr lang="en-US" sz="1800" b="1" dirty="0"/>
              <a:t>. Rev. ST </a:t>
            </a:r>
            <a:r>
              <a:rPr lang="en-US" sz="1800" b="1" dirty="0" err="1"/>
              <a:t>Accel</a:t>
            </a:r>
            <a:r>
              <a:rPr lang="en-US" sz="1800" b="1" dirty="0"/>
              <a:t>. Beams 16, 102002 (2013)</a:t>
            </a:r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394" y="1466850"/>
            <a:ext cx="4236627" cy="3011578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4478428"/>
            <a:ext cx="8672513" cy="1552485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hermal currents were proposed to play a major role in change of the residual resistance of a dressed BCP cavity due to thermal cycling </a:t>
            </a:r>
          </a:p>
          <a:p>
            <a:pPr lvl="1"/>
            <a:r>
              <a:rPr lang="en-US" dirty="0" smtClean="0"/>
              <a:t>Original recommendation – cool down slow and uniform through </a:t>
            </a:r>
            <a:r>
              <a:rPr lang="en-US" dirty="0" err="1" smtClean="0"/>
              <a:t>Tc</a:t>
            </a:r>
            <a:r>
              <a:rPr lang="en-US" dirty="0" smtClean="0"/>
              <a:t> to minimize the effect</a:t>
            </a:r>
          </a:p>
        </p:txBody>
      </p:sp>
    </p:spTree>
    <p:extLst>
      <p:ext uri="{BB962C8B-B14F-4D97-AF65-F5344CB8AC3E}">
        <p14:creationId xmlns:p14="http://schemas.microsoft.com/office/powerpoint/2010/main" val="1377191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FNAL discovery – </a:t>
            </a:r>
            <a:r>
              <a:rPr lang="en-US" sz="3200" u="sng" dirty="0" err="1" smtClean="0"/>
              <a:t>Meissner</a:t>
            </a:r>
            <a:r>
              <a:rPr lang="en-US" sz="3200" u="sng" dirty="0" smtClean="0"/>
              <a:t> expulsion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852902-146D-584E-896B-E6A0DB435D9E}" type="datetime1">
              <a:rPr lang="en-US" smtClean="0"/>
              <a:pPr>
                <a:defRPr/>
              </a:pPr>
              <a:t>9/12/15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16018" y="5764792"/>
            <a:ext cx="90279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00" b="1" dirty="0" smtClean="0"/>
              <a:t>A. Romanenko, A. </a:t>
            </a:r>
            <a:r>
              <a:rPr lang="en-US" sz="1800" b="1" dirty="0" err="1" smtClean="0"/>
              <a:t>Grassellino</a:t>
            </a:r>
            <a:r>
              <a:rPr lang="en-US" sz="1800" b="1" dirty="0" smtClean="0"/>
              <a:t>, O. </a:t>
            </a:r>
            <a:r>
              <a:rPr lang="en-US" sz="1800" b="1" dirty="0" err="1" smtClean="0"/>
              <a:t>Melnychuk</a:t>
            </a:r>
            <a:r>
              <a:rPr lang="en-US" sz="1800" b="1" dirty="0" smtClean="0"/>
              <a:t>, D. A. </a:t>
            </a:r>
            <a:r>
              <a:rPr lang="en-US" sz="1800" b="1" dirty="0" err="1" smtClean="0"/>
              <a:t>Sergatskov</a:t>
            </a:r>
            <a:r>
              <a:rPr lang="en-US" sz="1800" b="1" dirty="0" smtClean="0"/>
              <a:t>, </a:t>
            </a:r>
            <a:r>
              <a:rPr lang="hu-HU" sz="1800" b="1" dirty="0"/>
              <a:t>J. Appl. Phys. 115, 184903 (2014) </a:t>
            </a:r>
            <a:endParaRPr lang="en-US" sz="1800" b="1" dirty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0000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1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7905" y="695595"/>
            <a:ext cx="3644012" cy="279683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568139" y="3798161"/>
            <a:ext cx="52920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404040"/>
                </a:solidFill>
                <a:latin typeface="Calibri" charset="0"/>
                <a:ea typeface="ＭＳ Ｐゴシック" charset="0"/>
                <a:cs typeface="ＭＳ Ｐゴシック" charset="0"/>
              </a:rPr>
              <a:t>By only </a:t>
            </a:r>
            <a:r>
              <a:rPr lang="en-US" sz="2400" dirty="0">
                <a:solidFill>
                  <a:srgbClr val="404040"/>
                </a:solidFill>
                <a:latin typeface="Calibri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400" dirty="0" smtClean="0">
                <a:solidFill>
                  <a:srgbClr val="404040"/>
                </a:solidFill>
                <a:latin typeface="Calibri" charset="0"/>
                <a:ea typeface="ＭＳ Ｐゴシック" charset="0"/>
                <a:cs typeface="ＭＳ Ｐゴシック" charset="0"/>
              </a:rPr>
              <a:t>arying the “speed” of cavity cooling through </a:t>
            </a:r>
            <a:r>
              <a:rPr lang="en-US" sz="2400" dirty="0" err="1" smtClean="0">
                <a:solidFill>
                  <a:srgbClr val="404040"/>
                </a:solidFill>
                <a:latin typeface="Calibri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aseline="-25000" dirty="0" err="1" smtClean="0">
                <a:solidFill>
                  <a:srgbClr val="404040"/>
                </a:solidFill>
                <a:latin typeface="Calibri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400" dirty="0" smtClean="0">
                <a:solidFill>
                  <a:srgbClr val="404040"/>
                </a:solidFill>
                <a:latin typeface="Calibri" charset="0"/>
                <a:ea typeface="ＭＳ Ｐゴシック" charset="0"/>
                <a:cs typeface="ＭＳ Ｐゴシック" charset="0"/>
              </a:rPr>
              <a:t>=9.25K the residual surface resistance can be systematically and reversibly varied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17" y="792177"/>
            <a:ext cx="3272593" cy="27002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017" y="3412476"/>
            <a:ext cx="3101888" cy="25351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69960" y="2820592"/>
            <a:ext cx="12479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Single grain EP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1935198" y="5271346"/>
            <a:ext cx="1122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Fine grain EP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5639328" y="2780887"/>
            <a:ext cx="8081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 doped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68074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Meissner</a:t>
            </a:r>
            <a:r>
              <a:rPr lang="en-US" dirty="0" smtClean="0"/>
              <a:t> effect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  <p:pic>
        <p:nvPicPr>
          <p:cNvPr id="7" name="Picture 4" descr="File:EfektMeisnera.sv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t="12185"/>
          <a:stretch>
            <a:fillRect/>
          </a:stretch>
        </p:blipFill>
        <p:spPr bwMode="auto">
          <a:xfrm>
            <a:off x="1460500" y="1457396"/>
            <a:ext cx="5759529" cy="505770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127250" y="812213"/>
            <a:ext cx="15829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Normal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4523526" y="826914"/>
            <a:ext cx="3351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Superconducting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78259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346808"/>
            <a:ext cx="6637056" cy="497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Magnetic probes – key diagnostics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759485"/>
            <a:ext cx="3286606" cy="4405829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6255521" y="2057400"/>
            <a:ext cx="0" cy="1371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324600" y="2587513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H=5mG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105400" y="4267200"/>
            <a:ext cx="709863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842039" y="4133989"/>
            <a:ext cx="19632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Field enhancement</a:t>
            </a:r>
          </a:p>
          <a:p>
            <a:r>
              <a:rPr lang="en-US" sz="2000" dirty="0" smtClean="0"/>
              <a:t>due to </a:t>
            </a:r>
            <a:r>
              <a:rPr lang="en-US" sz="2000" dirty="0" err="1" smtClean="0"/>
              <a:t>Meissner</a:t>
            </a:r>
            <a:r>
              <a:rPr lang="en-US" sz="2000" dirty="0" smtClean="0"/>
              <a:t> effect – ambient flux expulsion</a:t>
            </a:r>
            <a:endParaRPr lang="en-US" sz="2000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914400" y="4331732"/>
            <a:ext cx="1143000" cy="3164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914400" y="4419600"/>
            <a:ext cx="1643304" cy="370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6200" y="4528066"/>
            <a:ext cx="1346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Fluxgate </a:t>
            </a:r>
          </a:p>
          <a:p>
            <a:r>
              <a:rPr lang="en-US" sz="1400" dirty="0" smtClean="0"/>
              <a:t>magnetometers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8179571" y="1360339"/>
            <a:ext cx="3866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/>
              <a:t>mG</a:t>
            </a:r>
            <a:endParaRPr lang="en-US" sz="11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" y="815839"/>
            <a:ext cx="56114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Fluxgate magnetometers and thermometers on cavities during fast/slow </a:t>
            </a:r>
            <a:r>
              <a:rPr lang="en-US" sz="2000" dirty="0" err="1" smtClean="0"/>
              <a:t>cooldowns</a:t>
            </a:r>
            <a:r>
              <a:rPr lang="en-US" sz="2000" dirty="0" smtClean="0"/>
              <a:t> allowed us to discover the subtle underlying effect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12628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same magnetic probe reading for fast/slow cooling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071E4D-4BF7-1B40-80F6-6665BDA7274D}" type="datetime1">
              <a:rPr lang="en-US" smtClean="0"/>
              <a:pPr>
                <a:defRPr/>
              </a:pPr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Presenter | Presentation Title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32" y="815996"/>
            <a:ext cx="7367500" cy="57195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65947" y="2195112"/>
            <a:ext cx="2994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 flux expulsion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401177" y="4017425"/>
            <a:ext cx="2568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Poor flux expulsion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886925" y="2554061"/>
            <a:ext cx="279022" cy="1027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152143" y="4362613"/>
            <a:ext cx="249034" cy="1164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220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itle 1"/>
          <p:cNvSpPr>
            <a:spLocks noGrp="1"/>
          </p:cNvSpPr>
          <p:nvPr>
            <p:ph type="title"/>
          </p:nvPr>
        </p:nvSpPr>
        <p:spPr bwMode="auto">
          <a:xfrm>
            <a:off x="228600" y="103188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Helvetica" charset="0"/>
              </a:rPr>
              <a:t>FNAL: Minimizing </a:t>
            </a:r>
            <a:r>
              <a:rPr lang="en-US" dirty="0">
                <a:latin typeface="Helvetica" charset="0"/>
              </a:rPr>
              <a:t>residual resistance (maximize Q) by avoiding the ambient magnetic flux to be trapped</a:t>
            </a:r>
          </a:p>
        </p:txBody>
      </p:sp>
      <p:sp>
        <p:nvSpPr>
          <p:cNvPr id="2050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</a:rPr>
              <a:t>3/24/15</a:t>
            </a: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</a:rPr>
              <a:t>Alexander Romanenko | FCC Week 2015</a:t>
            </a:r>
            <a:endParaRPr lang="en-US" sz="900" b="1">
              <a:solidFill>
                <a:srgbClr val="154D81"/>
              </a:solidFill>
              <a:latin typeface="Helvetica" charset="0"/>
            </a:endParaRP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767DFA48-BB4E-CD49-B002-3766C41B7E50}" type="slidenum">
              <a:rPr lang="en-US" sz="900">
                <a:solidFill>
                  <a:srgbClr val="154D81"/>
                </a:solidFill>
                <a:latin typeface="Helvetica" charset="0"/>
              </a:rPr>
              <a:pPr eaLnBrk="1" hangingPunct="1"/>
              <a:t>81</a:t>
            </a:fld>
            <a:endParaRPr lang="en-US" sz="900">
              <a:solidFill>
                <a:srgbClr val="154D81"/>
              </a:solidFill>
              <a:latin typeface="Helvetica" charset="0"/>
            </a:endParaRPr>
          </a:p>
        </p:txBody>
      </p:sp>
      <p:graphicFrame>
        <p:nvGraphicFramePr>
          <p:cNvPr id="2053" name="Object 6"/>
          <p:cNvGraphicFramePr>
            <a:graphicFrameLocks noChangeAspect="1"/>
          </p:cNvGraphicFramePr>
          <p:nvPr/>
        </p:nvGraphicFramePr>
        <p:xfrm>
          <a:off x="228600" y="695325"/>
          <a:ext cx="7597775" cy="581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7" name="Graph" r:id="rId3" imgW="3911600" imgH="2984500" progId="Origin50.Graph">
                  <p:embed/>
                </p:oleObj>
              </mc:Choice>
              <mc:Fallback>
                <p:oleObj name="Graph" r:id="rId3" imgW="3911600" imgH="298450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695325"/>
                        <a:ext cx="7597775" cy="581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V="1">
            <a:off x="5907088" y="2017713"/>
            <a:ext cx="1016000" cy="101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5640388" y="4651375"/>
            <a:ext cx="1282700" cy="101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56" name="TextBox 11"/>
          <p:cNvSpPr txBox="1">
            <a:spLocks noChangeArrowheads="1"/>
          </p:cNvSpPr>
          <p:nvPr/>
        </p:nvSpPr>
        <p:spPr bwMode="auto">
          <a:xfrm>
            <a:off x="6923088" y="1601788"/>
            <a:ext cx="19923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Flux expelled efficiently</a:t>
            </a:r>
          </a:p>
        </p:txBody>
      </p:sp>
      <p:sp>
        <p:nvSpPr>
          <p:cNvPr id="2057" name="TextBox 12"/>
          <p:cNvSpPr txBox="1">
            <a:spLocks noChangeArrowheads="1"/>
          </p:cNvSpPr>
          <p:nvPr/>
        </p:nvSpPr>
        <p:spPr bwMode="auto">
          <a:xfrm>
            <a:off x="6923088" y="4237038"/>
            <a:ext cx="19923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Flux mostly trapped</a:t>
            </a:r>
          </a:p>
        </p:txBody>
      </p:sp>
      <p:sp>
        <p:nvSpPr>
          <p:cNvPr id="2058" name="TextBox 2"/>
          <p:cNvSpPr txBox="1">
            <a:spLocks noChangeArrowheads="1"/>
          </p:cNvSpPr>
          <p:nvPr/>
        </p:nvSpPr>
        <p:spPr bwMode="auto">
          <a:xfrm>
            <a:off x="1579563" y="763588"/>
            <a:ext cx="62468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Same cavity, just cooled differently through 9.2K</a:t>
            </a:r>
          </a:p>
        </p:txBody>
      </p:sp>
      <p:sp>
        <p:nvSpPr>
          <p:cNvPr id="2059" name="TextBox 7"/>
          <p:cNvSpPr txBox="1">
            <a:spLocks noChangeArrowheads="1"/>
          </p:cNvSpPr>
          <p:nvPr/>
        </p:nvSpPr>
        <p:spPr bwMode="auto">
          <a:xfrm>
            <a:off x="1709738" y="5053013"/>
            <a:ext cx="1614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2K, 1.3 GHz</a:t>
            </a:r>
          </a:p>
        </p:txBody>
      </p:sp>
    </p:spTree>
    <p:extLst>
      <p:ext uri="{BB962C8B-B14F-4D97-AF65-F5344CB8AC3E}">
        <p14:creationId xmlns:p14="http://schemas.microsoft.com/office/powerpoint/2010/main" val="3328029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 bwMode="auto">
          <a:xfrm>
            <a:off x="228600" y="103188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Helvetica" charset="0"/>
              </a:rPr>
              <a:t>Differences </a:t>
            </a:r>
            <a:r>
              <a:rPr lang="en-US" dirty="0">
                <a:latin typeface="Helvetica" charset="0"/>
              </a:rPr>
              <a:t>between fast/slow</a:t>
            </a:r>
          </a:p>
        </p:txBody>
      </p:sp>
      <p:sp>
        <p:nvSpPr>
          <p:cNvPr id="19458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</a:rPr>
              <a:t>3/24/15</a:t>
            </a:r>
          </a:p>
        </p:txBody>
      </p:sp>
      <p:sp>
        <p:nvSpPr>
          <p:cNvPr id="19459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</a:rPr>
              <a:t>Alexander Romanenko | FCC Week 2015</a:t>
            </a:r>
            <a:endParaRPr lang="en-US" sz="900" b="1">
              <a:solidFill>
                <a:srgbClr val="154D81"/>
              </a:solidFill>
              <a:latin typeface="Helvetica" charset="0"/>
            </a:endParaRPr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5C99CF6E-3E97-C443-A42C-79CC689E3D98}" type="slidenum">
              <a:rPr lang="en-US" sz="900">
                <a:solidFill>
                  <a:srgbClr val="154D81"/>
                </a:solidFill>
                <a:latin typeface="Helvetica" charset="0"/>
              </a:rPr>
              <a:pPr eaLnBrk="1" hangingPunct="1"/>
              <a:t>82</a:t>
            </a:fld>
            <a:endParaRPr lang="en-US" sz="900">
              <a:solidFill>
                <a:srgbClr val="154D81"/>
              </a:solidFill>
              <a:latin typeface="Helvetica" charset="0"/>
            </a:endParaRPr>
          </a:p>
        </p:txBody>
      </p:sp>
      <p:pic>
        <p:nvPicPr>
          <p:cNvPr id="19461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5113"/>
            <a:ext cx="8639175" cy="350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TextBox 9"/>
          <p:cNvSpPr txBox="1">
            <a:spLocks noChangeArrowheads="1"/>
          </p:cNvSpPr>
          <p:nvPr/>
        </p:nvSpPr>
        <p:spPr bwMode="auto">
          <a:xfrm>
            <a:off x="1276350" y="5275263"/>
            <a:ext cx="8597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/>
              <a:t>#1: Difference </a:t>
            </a:r>
            <a:r>
              <a:rPr lang="en-US" dirty="0"/>
              <a:t>in geometry of transition</a:t>
            </a:r>
          </a:p>
        </p:txBody>
      </p:sp>
    </p:spTree>
    <p:extLst>
      <p:ext uri="{BB962C8B-B14F-4D97-AF65-F5344CB8AC3E}">
        <p14:creationId xmlns:p14="http://schemas.microsoft.com/office/powerpoint/2010/main" val="138590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xfrm>
            <a:off x="228600" y="103188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Helvetica" charset="0"/>
              </a:rPr>
              <a:t>Driving parameter of expulsion</a:t>
            </a:r>
            <a:endParaRPr lang="en-US" dirty="0">
              <a:latin typeface="Helvetica" charset="0"/>
            </a:endParaRPr>
          </a:p>
        </p:txBody>
      </p:sp>
      <p:sp>
        <p:nvSpPr>
          <p:cNvPr id="18434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</a:rPr>
              <a:t>3/24/15</a:t>
            </a:r>
          </a:p>
        </p:txBody>
      </p:sp>
      <p:sp>
        <p:nvSpPr>
          <p:cNvPr id="18435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</a:rPr>
              <a:t>Alexander Romanenko | FCC Week 2015</a:t>
            </a:r>
            <a:endParaRPr lang="en-US" sz="900" b="1">
              <a:solidFill>
                <a:srgbClr val="154D81"/>
              </a:solidFill>
              <a:latin typeface="Helvetica" charset="0"/>
            </a:endParaRPr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D91B8F79-111E-3C48-BA08-7A638F9A5460}" type="slidenum">
              <a:rPr lang="en-US" sz="900">
                <a:solidFill>
                  <a:srgbClr val="154D81"/>
                </a:solidFill>
                <a:latin typeface="Helvetica" charset="0"/>
              </a:rPr>
              <a:pPr eaLnBrk="1" hangingPunct="1"/>
              <a:t>83</a:t>
            </a:fld>
            <a:endParaRPr lang="en-US" sz="900">
              <a:solidFill>
                <a:srgbClr val="154D81"/>
              </a:solidFill>
              <a:latin typeface="Helvetica" charset="0"/>
            </a:endParaRPr>
          </a:p>
        </p:txBody>
      </p:sp>
      <p:pic>
        <p:nvPicPr>
          <p:cNvPr id="1843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982663"/>
            <a:ext cx="6151563" cy="518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Box 7"/>
          <p:cNvSpPr txBox="1">
            <a:spLocks noChangeArrowheads="1"/>
          </p:cNvSpPr>
          <p:nvPr/>
        </p:nvSpPr>
        <p:spPr bwMode="auto">
          <a:xfrm>
            <a:off x="1757363" y="5861050"/>
            <a:ext cx="6469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Temperature difference at the phase front (dT/dx)</a:t>
            </a:r>
          </a:p>
        </p:txBody>
      </p:sp>
      <p:sp>
        <p:nvSpPr>
          <p:cNvPr id="18439" name="TextBox 8"/>
          <p:cNvSpPr txBox="1">
            <a:spLocks noChangeArrowheads="1"/>
          </p:cNvSpPr>
          <p:nvPr/>
        </p:nvSpPr>
        <p:spPr bwMode="auto">
          <a:xfrm>
            <a:off x="133350" y="982663"/>
            <a:ext cx="88519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0000FF"/>
                </a:solidFill>
              </a:rPr>
              <a:t>A. Romanenko, A. Grassellino, A. C. Crawford, D. A. Sergatskov, and O. Melnychuk, Appl. Phys. Lett. </a:t>
            </a:r>
            <a:r>
              <a:rPr lang="en-US" sz="1400" b="1">
                <a:solidFill>
                  <a:srgbClr val="0000FF"/>
                </a:solidFill>
              </a:rPr>
              <a:t>105</a:t>
            </a:r>
            <a:r>
              <a:rPr lang="en-US" sz="1400">
                <a:solidFill>
                  <a:srgbClr val="0000FF"/>
                </a:solidFill>
              </a:rPr>
              <a:t>, 234103 (2014)</a:t>
            </a:r>
          </a:p>
        </p:txBody>
      </p:sp>
    </p:spTree>
    <p:extLst>
      <p:ext uri="{BB962C8B-B14F-4D97-AF65-F5344CB8AC3E}">
        <p14:creationId xmlns:p14="http://schemas.microsoft.com/office/powerpoint/2010/main" val="3125437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 bwMode="auto">
          <a:xfrm>
            <a:off x="228600" y="103188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>
                <a:latin typeface="Helvetica" charset="0"/>
              </a:rPr>
              <a:t>Observing fast and slow cooldown dynamics</a:t>
            </a:r>
          </a:p>
        </p:txBody>
      </p:sp>
      <p:pic>
        <p:nvPicPr>
          <p:cNvPr id="20482" name="Content Placeholder 6" descr="IMG_210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2" t="11658" r="10893" b="11658"/>
          <a:stretch>
            <a:fillRect/>
          </a:stretch>
        </p:blipFill>
        <p:spPr bwMode="auto">
          <a:xfrm>
            <a:off x="1171575" y="1104900"/>
            <a:ext cx="5775325" cy="4683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</a:rPr>
              <a:t>3/24/15</a:t>
            </a:r>
          </a:p>
        </p:txBody>
      </p:sp>
      <p:sp>
        <p:nvSpPr>
          <p:cNvPr id="20484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</a:rPr>
              <a:t>Alexander Romanenko | FCC Week 2015</a:t>
            </a:r>
            <a:endParaRPr lang="en-US" sz="900" b="1">
              <a:solidFill>
                <a:srgbClr val="154D81"/>
              </a:solidFill>
              <a:latin typeface="Helvetica" charset="0"/>
            </a:endParaRPr>
          </a:p>
        </p:txBody>
      </p:sp>
      <p:sp>
        <p:nvSpPr>
          <p:cNvPr id="20485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08AC63A1-D054-4948-B797-E97A9B6C5F22}" type="slidenum">
              <a:rPr lang="en-US" sz="900">
                <a:solidFill>
                  <a:srgbClr val="154D81"/>
                </a:solidFill>
                <a:latin typeface="Helvetica" charset="0"/>
              </a:rPr>
              <a:pPr eaLnBrk="1" hangingPunct="1"/>
              <a:t>84</a:t>
            </a:fld>
            <a:endParaRPr lang="en-US" sz="900">
              <a:solidFill>
                <a:srgbClr val="154D81"/>
              </a:solidFill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723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Fast_13Mar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55098"/>
            <a:ext cx="4911481" cy="36836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and slow </a:t>
            </a:r>
            <a:r>
              <a:rPr lang="en-US" dirty="0" err="1" smtClean="0"/>
              <a:t>cooldown</a:t>
            </a:r>
            <a:r>
              <a:rPr lang="en-US" dirty="0" smtClean="0"/>
              <a:t> dynamics captured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3/24/15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FCC Week 2015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  <p:pic>
        <p:nvPicPr>
          <p:cNvPr id="7" name="Fast_12Mar.mo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42528" y="1574364"/>
            <a:ext cx="4775427" cy="35815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8034" y="1116863"/>
            <a:ext cx="2073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Fast from 300K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13311" y="1112699"/>
            <a:ext cx="1999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Slow from 12K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20220" y="5446620"/>
            <a:ext cx="5843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M. </a:t>
            </a:r>
            <a:r>
              <a:rPr lang="en-US" sz="2800" dirty="0" err="1" smtClean="0">
                <a:solidFill>
                  <a:srgbClr val="0000FF"/>
                </a:solidFill>
              </a:rPr>
              <a:t>Martinello</a:t>
            </a:r>
            <a:r>
              <a:rPr lang="en-US" sz="2800" dirty="0" smtClean="0">
                <a:solidFill>
                  <a:srgbClr val="0000FF"/>
                </a:solidFill>
              </a:rPr>
              <a:t>, M. </a:t>
            </a:r>
            <a:r>
              <a:rPr lang="en-US" sz="2800" dirty="0" err="1" smtClean="0">
                <a:solidFill>
                  <a:srgbClr val="0000FF"/>
                </a:solidFill>
              </a:rPr>
              <a:t>Checchin</a:t>
            </a:r>
            <a:r>
              <a:rPr lang="en-US" sz="2800" dirty="0" smtClean="0">
                <a:solidFill>
                  <a:srgbClr val="0000FF"/>
                </a:solidFill>
              </a:rPr>
              <a:t> - PhD work 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07104" y="2785130"/>
            <a:ext cx="8063398" cy="45273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07104" y="4266020"/>
            <a:ext cx="8063398" cy="194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0" y="2446576"/>
            <a:ext cx="5006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Top</a:t>
            </a:r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-74989" y="4266020"/>
            <a:ext cx="806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Bottom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04131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Fast </a:t>
            </a:r>
            <a:r>
              <a:rPr lang="en-US" dirty="0" err="1" smtClean="0"/>
              <a:t>cooldown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3/24/15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FCC Week 2015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64B69-BC83-734E-B37B-0B793F7AD13B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970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3CB08-DEEC-41AB-93FD-015183102DB1}" type="slidenum">
              <a:rPr lang="en-US" smtClean="0"/>
              <a:t>87</a:t>
            </a:fld>
            <a:endParaRPr lang="en-US"/>
          </a:p>
        </p:txBody>
      </p:sp>
      <p:pic>
        <p:nvPicPr>
          <p:cNvPr id="4098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657947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3CB08-DEEC-41AB-93FD-015183102DB1}" type="slidenum">
              <a:rPr lang="en-US" smtClean="0"/>
              <a:t>88</a:t>
            </a:fld>
            <a:endParaRPr lang="en-US"/>
          </a:p>
        </p:txBody>
      </p:sp>
      <p:pic>
        <p:nvPicPr>
          <p:cNvPr id="3074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040650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3CB08-DEEC-41AB-93FD-015183102DB1}" type="slidenum">
              <a:rPr lang="en-US" smtClean="0"/>
              <a:t>89</a:t>
            </a:fld>
            <a:endParaRPr lang="en-US"/>
          </a:p>
        </p:txBody>
      </p:sp>
      <p:pic>
        <p:nvPicPr>
          <p:cNvPr id="5122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472719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3CB08-DEEC-41AB-93FD-015183102DB1}" type="slidenum">
              <a:rPr lang="en-US" smtClean="0"/>
              <a:t>90</a:t>
            </a:fld>
            <a:endParaRPr lang="en-US"/>
          </a:p>
        </p:txBody>
      </p:sp>
      <p:pic>
        <p:nvPicPr>
          <p:cNvPr id="6146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839818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3CB08-DEEC-41AB-93FD-015183102DB1}" type="slidenum">
              <a:rPr lang="en-US" smtClean="0"/>
              <a:t>91</a:t>
            </a:fld>
            <a:endParaRPr lang="en-US"/>
          </a:p>
        </p:txBody>
      </p:sp>
      <p:pic>
        <p:nvPicPr>
          <p:cNvPr id="7170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682978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3CB08-DEEC-41AB-93FD-015183102DB1}" type="slidenum">
              <a:rPr lang="en-US" smtClean="0"/>
              <a:t>92</a:t>
            </a:fld>
            <a:endParaRPr lang="en-US"/>
          </a:p>
        </p:txBody>
      </p:sp>
      <p:pic>
        <p:nvPicPr>
          <p:cNvPr id="8194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349111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3CB08-DEEC-41AB-93FD-015183102DB1}" type="slidenum">
              <a:rPr lang="en-US" smtClean="0"/>
              <a:t>93</a:t>
            </a:fld>
            <a:endParaRPr lang="en-US"/>
          </a:p>
        </p:txBody>
      </p:sp>
      <p:pic>
        <p:nvPicPr>
          <p:cNvPr id="9218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701736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3CB08-DEEC-41AB-93FD-015183102DB1}" type="slidenum">
              <a:rPr lang="en-US" smtClean="0"/>
              <a:t>94</a:t>
            </a:fld>
            <a:endParaRPr lang="en-US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05382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Slow </a:t>
            </a:r>
            <a:r>
              <a:rPr lang="en-US" dirty="0" err="1" smtClean="0"/>
              <a:t>cooldown</a:t>
            </a:r>
            <a:r>
              <a:rPr lang="en-US" dirty="0" smtClean="0"/>
              <a:t> – encircling normal areas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3/24/15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FCC Week 2015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64B69-BC83-734E-B37B-0B793F7AD13B}" type="slidenum">
              <a:rPr lang="en-US" smtClean="0"/>
              <a:pPr>
                <a:defRPr/>
              </a:pPr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98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96</a:t>
            </a:fld>
            <a:endParaRPr lang="en-US"/>
          </a:p>
        </p:txBody>
      </p:sp>
      <p:pic>
        <p:nvPicPr>
          <p:cNvPr id="1026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907148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97</a:t>
            </a:fld>
            <a:endParaRPr lang="en-US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105012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98</a:t>
            </a:fld>
            <a:endParaRPr lang="en-US"/>
          </a:p>
        </p:txBody>
      </p:sp>
      <p:pic>
        <p:nvPicPr>
          <p:cNvPr id="3074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131159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99</a:t>
            </a:fld>
            <a:endParaRPr lang="en-US"/>
          </a:p>
        </p:txBody>
      </p:sp>
      <p:pic>
        <p:nvPicPr>
          <p:cNvPr id="4098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336533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100</a:t>
            </a:fld>
            <a:endParaRPr lang="en-US"/>
          </a:p>
        </p:txBody>
      </p:sp>
      <p:pic>
        <p:nvPicPr>
          <p:cNvPr id="5122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511852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101</a:t>
            </a:fld>
            <a:endParaRPr lang="en-US"/>
          </a:p>
        </p:txBody>
      </p:sp>
      <p:pic>
        <p:nvPicPr>
          <p:cNvPr id="6146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050104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102</a:t>
            </a:fld>
            <a:endParaRPr lang="en-US"/>
          </a:p>
        </p:txBody>
      </p:sp>
      <p:pic>
        <p:nvPicPr>
          <p:cNvPr id="7170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943984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103</a:t>
            </a:fld>
            <a:endParaRPr lang="en-US"/>
          </a:p>
        </p:txBody>
      </p:sp>
      <p:pic>
        <p:nvPicPr>
          <p:cNvPr id="8194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377743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104</a:t>
            </a:fld>
            <a:endParaRPr lang="en-US"/>
          </a:p>
        </p:txBody>
      </p:sp>
      <p:pic>
        <p:nvPicPr>
          <p:cNvPr id="9218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681827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105</a:t>
            </a:fld>
            <a:endParaRPr lang="en-US"/>
          </a:p>
        </p:txBody>
      </p:sp>
      <p:pic>
        <p:nvPicPr>
          <p:cNvPr id="10242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05355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106</a:t>
            </a:fld>
            <a:endParaRPr lang="en-US"/>
          </a:p>
        </p:txBody>
      </p:sp>
      <p:pic>
        <p:nvPicPr>
          <p:cNvPr id="11266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021979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107</a:t>
            </a:fld>
            <a:endParaRPr lang="en-US"/>
          </a:p>
        </p:txBody>
      </p:sp>
      <p:pic>
        <p:nvPicPr>
          <p:cNvPr id="12290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817410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108</a:t>
            </a:fld>
            <a:endParaRPr lang="en-US"/>
          </a:p>
        </p:txBody>
      </p:sp>
      <p:pic>
        <p:nvPicPr>
          <p:cNvPr id="13314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687254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109</a:t>
            </a:fld>
            <a:endParaRPr lang="en-US"/>
          </a:p>
        </p:txBody>
      </p:sp>
      <p:pic>
        <p:nvPicPr>
          <p:cNvPr id="14338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440155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110</a:t>
            </a:fld>
            <a:endParaRPr lang="en-US"/>
          </a:p>
        </p:txBody>
      </p:sp>
      <p:pic>
        <p:nvPicPr>
          <p:cNvPr id="15362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964450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111</a:t>
            </a:fld>
            <a:endParaRPr lang="en-US"/>
          </a:p>
        </p:txBody>
      </p:sp>
      <p:pic>
        <p:nvPicPr>
          <p:cNvPr id="16386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264812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112</a:t>
            </a:fld>
            <a:endParaRPr lang="en-US"/>
          </a:p>
        </p:txBody>
      </p:sp>
      <p:pic>
        <p:nvPicPr>
          <p:cNvPr id="17410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724486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113</a:t>
            </a:fld>
            <a:endParaRPr lang="en-US"/>
          </a:p>
        </p:txBody>
      </p:sp>
      <p:pic>
        <p:nvPicPr>
          <p:cNvPr id="18434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553546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114</a:t>
            </a:fld>
            <a:endParaRPr lang="en-US"/>
          </a:p>
        </p:txBody>
      </p:sp>
      <p:pic>
        <p:nvPicPr>
          <p:cNvPr id="19458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464232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115</a:t>
            </a:fld>
            <a:endParaRPr lang="en-US"/>
          </a:p>
        </p:txBody>
      </p:sp>
      <p:pic>
        <p:nvPicPr>
          <p:cNvPr id="20482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170101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116</a:t>
            </a:fld>
            <a:endParaRPr lang="en-US"/>
          </a:p>
        </p:txBody>
      </p:sp>
      <p:pic>
        <p:nvPicPr>
          <p:cNvPr id="21506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310041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117</a:t>
            </a:fld>
            <a:endParaRPr lang="en-US"/>
          </a:p>
        </p:txBody>
      </p:sp>
      <p:pic>
        <p:nvPicPr>
          <p:cNvPr id="22530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91590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118</a:t>
            </a:fld>
            <a:endParaRPr lang="en-US"/>
          </a:p>
        </p:txBody>
      </p:sp>
      <p:pic>
        <p:nvPicPr>
          <p:cNvPr id="23554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190306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119</a:t>
            </a:fld>
            <a:endParaRPr lang="en-US"/>
          </a:p>
        </p:txBody>
      </p:sp>
      <p:pic>
        <p:nvPicPr>
          <p:cNvPr id="24578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656699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120</a:t>
            </a:fld>
            <a:endParaRPr lang="en-US"/>
          </a:p>
        </p:txBody>
      </p:sp>
      <p:pic>
        <p:nvPicPr>
          <p:cNvPr id="25602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742973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121</a:t>
            </a:fld>
            <a:endParaRPr lang="en-US"/>
          </a:p>
        </p:txBody>
      </p:sp>
      <p:pic>
        <p:nvPicPr>
          <p:cNvPr id="26626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822269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122</a:t>
            </a:fld>
            <a:endParaRPr lang="en-US"/>
          </a:p>
        </p:txBody>
      </p:sp>
      <p:pic>
        <p:nvPicPr>
          <p:cNvPr id="27650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698559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123</a:t>
            </a:fld>
            <a:endParaRPr lang="en-US"/>
          </a:p>
        </p:txBody>
      </p:sp>
      <p:pic>
        <p:nvPicPr>
          <p:cNvPr id="28674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355481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124</a:t>
            </a:fld>
            <a:endParaRPr lang="en-US"/>
          </a:p>
        </p:txBody>
      </p:sp>
      <p:pic>
        <p:nvPicPr>
          <p:cNvPr id="29698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994942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125</a:t>
            </a:fld>
            <a:endParaRPr lang="en-US"/>
          </a:p>
        </p:txBody>
      </p:sp>
      <p:pic>
        <p:nvPicPr>
          <p:cNvPr id="30722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44577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126</a:t>
            </a:fld>
            <a:endParaRPr lang="en-US"/>
          </a:p>
        </p:txBody>
      </p:sp>
      <p:pic>
        <p:nvPicPr>
          <p:cNvPr id="31746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0151024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41EC-E667-45C9-86DA-18650966E508}" type="slidenum">
              <a:rPr lang="en-US" smtClean="0"/>
              <a:t>127</a:t>
            </a:fld>
            <a:endParaRPr lang="en-US"/>
          </a:p>
        </p:txBody>
      </p:sp>
      <p:pic>
        <p:nvPicPr>
          <p:cNvPr id="32770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301485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 bwMode="auto">
          <a:xfrm>
            <a:off x="228600" y="103188"/>
            <a:ext cx="86868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>
                <a:latin typeface="Helvetica" charset="0"/>
              </a:rPr>
              <a:t>Utilizing new physics for record high Qs</a:t>
            </a:r>
          </a:p>
        </p:txBody>
      </p:sp>
      <p:sp>
        <p:nvSpPr>
          <p:cNvPr id="22530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</a:rPr>
              <a:t>3/24/15</a:t>
            </a:r>
          </a:p>
        </p:txBody>
      </p:sp>
      <p:sp>
        <p:nvSpPr>
          <p:cNvPr id="2253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rgbClr val="154D81"/>
                </a:solidFill>
                <a:latin typeface="Helvetica" charset="0"/>
              </a:rPr>
              <a:t>Alexander Romanenko | FCC Week 2015</a:t>
            </a:r>
            <a:endParaRPr lang="en-US" sz="900" b="1">
              <a:solidFill>
                <a:srgbClr val="154D81"/>
              </a:solidFill>
              <a:latin typeface="Helvetica" charset="0"/>
            </a:endParaRP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BC283EBB-73D9-0C4A-BFE3-C214F06A103A}" type="slidenum">
              <a:rPr lang="en-US" sz="900">
                <a:solidFill>
                  <a:srgbClr val="154D81"/>
                </a:solidFill>
                <a:latin typeface="Helvetica" charset="0"/>
              </a:rPr>
              <a:pPr eaLnBrk="1" hangingPunct="1"/>
              <a:t>128</a:t>
            </a:fld>
            <a:endParaRPr lang="en-US" sz="900">
              <a:solidFill>
                <a:srgbClr val="154D81"/>
              </a:solidFill>
              <a:latin typeface="Helvetica" charset="0"/>
            </a:endParaRPr>
          </a:p>
        </p:txBody>
      </p:sp>
      <p:pic>
        <p:nvPicPr>
          <p:cNvPr id="22533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75" y="841375"/>
            <a:ext cx="6397625" cy="505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Box 8"/>
          <p:cNvSpPr txBox="1">
            <a:spLocks noChangeArrowheads="1"/>
          </p:cNvSpPr>
          <p:nvPr/>
        </p:nvSpPr>
        <p:spPr bwMode="auto">
          <a:xfrm>
            <a:off x="6180138" y="1766888"/>
            <a:ext cx="2852737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Combination of nitrogen doping and efficient flux expulsion =&gt;</a:t>
            </a:r>
          </a:p>
          <a:p>
            <a:pPr eaLnBrk="1" hangingPunct="1"/>
            <a:r>
              <a:rPr lang="en-US"/>
              <a:t> Record high Q &gt;1e11 up to 28 MV/m in SRF cavities</a:t>
            </a:r>
          </a:p>
          <a:p>
            <a:pPr eaLnBrk="1" hangingPunct="1"/>
            <a:endParaRPr lang="en-US"/>
          </a:p>
        </p:txBody>
      </p:sp>
      <p:sp>
        <p:nvSpPr>
          <p:cNvPr id="22535" name="TextBox 9"/>
          <p:cNvSpPr txBox="1">
            <a:spLocks noChangeArrowheads="1"/>
          </p:cNvSpPr>
          <p:nvPr/>
        </p:nvSpPr>
        <p:spPr bwMode="auto">
          <a:xfrm>
            <a:off x="128588" y="5876925"/>
            <a:ext cx="88534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rgbClr val="0000FF"/>
                </a:solidFill>
              </a:rPr>
              <a:t>A. Romanenko, A. </a:t>
            </a:r>
            <a:r>
              <a:rPr lang="en-US" sz="1400" dirty="0" err="1">
                <a:solidFill>
                  <a:srgbClr val="0000FF"/>
                </a:solidFill>
              </a:rPr>
              <a:t>Grassellino</a:t>
            </a:r>
            <a:r>
              <a:rPr lang="en-US" sz="1400" dirty="0">
                <a:solidFill>
                  <a:srgbClr val="0000FF"/>
                </a:solidFill>
              </a:rPr>
              <a:t>, A. C. Crawford, D. A. </a:t>
            </a:r>
            <a:r>
              <a:rPr lang="en-US" sz="1400" dirty="0" err="1">
                <a:solidFill>
                  <a:srgbClr val="0000FF"/>
                </a:solidFill>
              </a:rPr>
              <a:t>Sergatskov</a:t>
            </a:r>
            <a:r>
              <a:rPr lang="en-US" sz="1400" dirty="0">
                <a:solidFill>
                  <a:srgbClr val="0000FF"/>
                </a:solidFill>
              </a:rPr>
              <a:t>, and O. </a:t>
            </a:r>
            <a:r>
              <a:rPr lang="en-US" sz="1400" dirty="0" err="1">
                <a:solidFill>
                  <a:srgbClr val="0000FF"/>
                </a:solidFill>
              </a:rPr>
              <a:t>Melnychuk</a:t>
            </a:r>
            <a:r>
              <a:rPr lang="en-US" sz="1400" dirty="0">
                <a:solidFill>
                  <a:srgbClr val="0000FF"/>
                </a:solidFill>
              </a:rPr>
              <a:t>, Appl. Phys. </a:t>
            </a:r>
            <a:r>
              <a:rPr lang="en-US" sz="1400" dirty="0" err="1">
                <a:solidFill>
                  <a:srgbClr val="0000FF"/>
                </a:solidFill>
              </a:rPr>
              <a:t>Lett</a:t>
            </a:r>
            <a:r>
              <a:rPr lang="en-US" sz="1400" dirty="0">
                <a:solidFill>
                  <a:srgbClr val="0000FF"/>
                </a:solidFill>
              </a:rPr>
              <a:t>. </a:t>
            </a:r>
            <a:r>
              <a:rPr lang="en-US" sz="1400" b="1" dirty="0">
                <a:solidFill>
                  <a:srgbClr val="0000FF"/>
                </a:solidFill>
              </a:rPr>
              <a:t>105</a:t>
            </a:r>
            <a:r>
              <a:rPr lang="en-US" sz="1400" dirty="0">
                <a:solidFill>
                  <a:srgbClr val="0000FF"/>
                </a:solidFill>
              </a:rPr>
              <a:t>, 234103 (2014)</a:t>
            </a:r>
          </a:p>
        </p:txBody>
      </p:sp>
      <p:sp>
        <p:nvSpPr>
          <p:cNvPr id="22536" name="TextBox 10"/>
          <p:cNvSpPr txBox="1">
            <a:spLocks noChangeArrowheads="1"/>
          </p:cNvSpPr>
          <p:nvPr/>
        </p:nvSpPr>
        <p:spPr bwMode="auto">
          <a:xfrm>
            <a:off x="1643063" y="4645025"/>
            <a:ext cx="3683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Ambient magnetic fields are fully expelled</a:t>
            </a:r>
          </a:p>
        </p:txBody>
      </p:sp>
      <p:sp>
        <p:nvSpPr>
          <p:cNvPr id="22537" name="TextBox 2"/>
          <p:cNvSpPr txBox="1">
            <a:spLocks noChangeArrowheads="1"/>
          </p:cNvSpPr>
          <p:nvPr/>
        </p:nvSpPr>
        <p:spPr bwMode="auto">
          <a:xfrm>
            <a:off x="1344613" y="4168775"/>
            <a:ext cx="25225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1.5K, 1.3GHz 1-cell</a:t>
            </a:r>
          </a:p>
        </p:txBody>
      </p:sp>
    </p:spTree>
    <p:extLst>
      <p:ext uri="{BB962C8B-B14F-4D97-AF65-F5344CB8AC3E}">
        <p14:creationId xmlns:p14="http://schemas.microsoft.com/office/powerpoint/2010/main" val="2622305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sz="3600" dirty="0" smtClean="0"/>
              <a:t>One more limit to push..!</a:t>
            </a:r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129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692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FINAL: Non-accelerator applications: SRF for </a:t>
            </a:r>
            <a:r>
              <a:rPr lang="en-US" dirty="0" err="1" smtClean="0"/>
              <a:t>qubits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Single photons </a:t>
            </a:r>
            <a:r>
              <a:rPr lang="en-US" dirty="0" err="1" smtClean="0"/>
              <a:t>vs</a:t>
            </a:r>
            <a:r>
              <a:rPr lang="en-US" dirty="0" smtClean="0"/>
              <a:t> MV/m</a:t>
            </a:r>
          </a:p>
          <a:p>
            <a:pPr lvl="1"/>
            <a:r>
              <a:rPr lang="en-US" dirty="0" smtClean="0"/>
              <a:t>Ultralow field and temperature limit</a:t>
            </a:r>
          </a:p>
          <a:p>
            <a:pPr lvl="2"/>
            <a:r>
              <a:rPr lang="en-US" dirty="0" smtClean="0"/>
              <a:t>We did not explore it in SRF before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077D40-124F-F347-8428-BFD96391C86D}" type="datetime1">
              <a:rPr lang="en-US" smtClean="0"/>
              <a:t>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UChicago HEP Seminar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130</a:t>
            </a:fld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7390406"/>
              </p:ext>
            </p:extLst>
          </p:nvPr>
        </p:nvGraphicFramePr>
        <p:xfrm>
          <a:off x="228600" y="1933574"/>
          <a:ext cx="5951538" cy="4558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9" name="Graph" r:id="rId3" imgW="3906000" imgH="2990520" progId="Origin50.Graph">
                  <p:embed/>
                </p:oleObj>
              </mc:Choice>
              <mc:Fallback>
                <p:oleObj name="Graph" r:id="rId3" imgW="3906000" imgH="29905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1933574"/>
                        <a:ext cx="5951538" cy="45580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>
            <a:off x="1503623" y="3664413"/>
            <a:ext cx="3926939" cy="10657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30562" y="2554870"/>
            <a:ext cx="33576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Where does the “low field Q slope” end?</a:t>
            </a:r>
          </a:p>
          <a:p>
            <a:r>
              <a:rPr lang="en-US" dirty="0" smtClean="0"/>
              <a:t>What is the Q at single-photon field levels?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162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Exciting times – a lot to study/discover</a:t>
            </a:r>
          </a:p>
          <a:p>
            <a:r>
              <a:rPr lang="en-US" dirty="0" smtClean="0"/>
              <a:t>I hope you will now be better prepared for the fundamental R&amp;D talks and hot topics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131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049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previous tutorial speakers</a:t>
            </a:r>
          </a:p>
          <a:p>
            <a:r>
              <a:rPr lang="en-US" dirty="0" smtClean="0"/>
              <a:t>FNAL SRF science team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9/12/15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Alexander Romanenko | SRF'2015 - Pushing Nb Limits</a:t>
            </a:r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E84A3-02EC-8549-BD83-9F5790A19C80}" type="slidenum">
              <a:rPr lang="en-US" smtClean="0"/>
              <a:pPr>
                <a:defRPr/>
              </a:pPr>
              <a:t>132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043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FermilabTemplate">
  <a:themeElements>
    <a:clrScheme name="Custom 2">
      <a:dk1>
        <a:srgbClr val="404040"/>
      </a:dk1>
      <a:lt1>
        <a:srgbClr val="FFFFFF"/>
      </a:lt1>
      <a:dk2>
        <a:srgbClr val="154D81"/>
      </a:dk2>
      <a:lt2>
        <a:srgbClr val="FFFFFF"/>
      </a:lt2>
      <a:accent1>
        <a:srgbClr val="82D2E6"/>
      </a:accent1>
      <a:accent2>
        <a:srgbClr val="1997B7"/>
      </a:accent2>
      <a:accent3>
        <a:srgbClr val="DA592A"/>
      </a:accent3>
      <a:accent4>
        <a:srgbClr val="BD1F24"/>
      </a:accent4>
      <a:accent5>
        <a:srgbClr val="519A24"/>
      </a:accent5>
      <a:accent6>
        <a:srgbClr val="404040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ermilab: Footer Only">
  <a:themeElements>
    <a:clrScheme name="Fermilab">
      <a:dk1>
        <a:srgbClr val="074184"/>
      </a:dk1>
      <a:lt1>
        <a:srgbClr val="FFFFFF"/>
      </a:lt1>
      <a:dk2>
        <a:srgbClr val="074184"/>
      </a:dk2>
      <a:lt2>
        <a:srgbClr val="FFFCF3"/>
      </a:lt2>
      <a:accent1>
        <a:srgbClr val="70C3DC"/>
      </a:accent1>
      <a:accent2>
        <a:srgbClr val="E14825"/>
      </a:accent2>
      <a:accent3>
        <a:srgbClr val="399F3C"/>
      </a:accent3>
      <a:accent4>
        <a:srgbClr val="800F1B"/>
      </a:accent4>
      <a:accent5>
        <a:srgbClr val="1997B7"/>
      </a:accent5>
      <a:accent6>
        <a:srgbClr val="40404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FermilabTemplate.potx</Template>
  <TotalTime>10637</TotalTime>
  <Words>4943</Words>
  <Application>Microsoft Macintosh PowerPoint</Application>
  <PresentationFormat>On-screen Show (4:3)</PresentationFormat>
  <Paragraphs>863</Paragraphs>
  <Slides>132</Slides>
  <Notes>2</Notes>
  <HiddenSlides>0</HiddenSlides>
  <MMClips>2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132</vt:i4>
      </vt:variant>
    </vt:vector>
  </HeadingPairs>
  <TitlesOfParts>
    <vt:vector size="135" baseType="lpstr">
      <vt:lpstr>FermilabTemplate</vt:lpstr>
      <vt:lpstr>Fermilab: Footer Only</vt:lpstr>
      <vt:lpstr>Graph</vt:lpstr>
      <vt:lpstr>Pushing Nb performance</vt:lpstr>
      <vt:lpstr>PowerPoint Presentation</vt:lpstr>
      <vt:lpstr>PowerPoint Presentation</vt:lpstr>
      <vt:lpstr>Detailed look at Q(E) curve portions – Q slopes</vt:lpstr>
      <vt:lpstr>Q(E) curve and goals of SRF research</vt:lpstr>
      <vt:lpstr>PowerPoint Presentation</vt:lpstr>
      <vt:lpstr>Niobium surface structure</vt:lpstr>
      <vt:lpstr>High gradient – possible limitations</vt:lpstr>
      <vt:lpstr>Multipacting</vt:lpstr>
      <vt:lpstr>PowerPoint Presentation</vt:lpstr>
      <vt:lpstr>Field emission</vt:lpstr>
      <vt:lpstr>Museum of Known Field Emitters 0.5 to 10 microns  Note the sharp features on the Particles. </vt:lpstr>
      <vt:lpstr>Solution to field emission – high pressure water rinsing (100 atm), and an ultra-clean assembly =&gt; remove field emitters and preserve cleanliness</vt:lpstr>
      <vt:lpstr>Quench</vt:lpstr>
      <vt:lpstr>Thermal breakdown</vt:lpstr>
      <vt:lpstr>Quench – some new aspects</vt:lpstr>
      <vt:lpstr>Superheating Field – ultimate limit as perceived now</vt:lpstr>
      <vt:lpstr>Cavity performance limitations – progress in understanding</vt:lpstr>
      <vt:lpstr>BUT FIRST</vt:lpstr>
      <vt:lpstr>BCS resistance</vt:lpstr>
      <vt:lpstr>PowerPoint Presentation</vt:lpstr>
      <vt:lpstr>Motivation</vt:lpstr>
      <vt:lpstr>How to decompose the BCS and residual at all fields?</vt:lpstr>
      <vt:lpstr>Plethora of insight – standard treatments</vt:lpstr>
      <vt:lpstr>Is RF surface temperature increase significant? </vt:lpstr>
      <vt:lpstr>PowerPoint Presentation</vt:lpstr>
      <vt:lpstr>NOW RECALL: Only surface ~40-100 nm matter</vt:lpstr>
      <vt:lpstr>Progress in fundamental understanding utilizing advanced techniques</vt:lpstr>
      <vt:lpstr>Topic #1: microscopic details of Q disease</vt:lpstr>
      <vt:lpstr>Microscopic mechanism of Q-disease</vt:lpstr>
      <vt:lpstr>PowerPoint Presentation</vt:lpstr>
      <vt:lpstr>PowerPoint Presentation</vt:lpstr>
      <vt:lpstr>Small phase does NOT form in 120C baked niobium</vt:lpstr>
      <vt:lpstr>Progress in fundamental understanding</vt:lpstr>
      <vt:lpstr>Topic #2: origin of the “high field Q slope”</vt:lpstr>
      <vt:lpstr>Near-surface H present even after 600-800C degasing </vt:lpstr>
      <vt:lpstr>There is enough time for diffusion-controlled precipitation</vt:lpstr>
      <vt:lpstr>Nanohydrides form upon cooldown</vt:lpstr>
      <vt:lpstr>Proximity effect model of the “high field Q slope”</vt:lpstr>
      <vt:lpstr>Temperature mapping</vt:lpstr>
      <vt:lpstr>Investigating cutouts</vt:lpstr>
      <vt:lpstr>TEM search for nanohydrides on cutouts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TEM evidence for nanohydrides</vt:lpstr>
      <vt:lpstr>Progress in fundamental understanding</vt:lpstr>
      <vt:lpstr>Topic #3: mechanism of the 120C baking</vt:lpstr>
      <vt:lpstr>Muon spin rotation at PSI (Switzerland)</vt:lpstr>
      <vt:lpstr>Muon spin rotation – measure B(z) directly</vt:lpstr>
      <vt:lpstr>120C bake leads to strong Meissner screening changes</vt:lpstr>
      <vt:lpstr>Positron annihilation Doppler broadening spectroscopy</vt:lpstr>
      <vt:lpstr>Positron annihilation studies on cavity cutouts</vt:lpstr>
      <vt:lpstr>Effect of 120C baking</vt:lpstr>
      <vt:lpstr>Effect of 120C baking</vt:lpstr>
      <vt:lpstr>TEM -&gt; further evidence for 120C baking effect</vt:lpstr>
      <vt:lpstr>PowerPoint Presentation</vt:lpstr>
      <vt:lpstr>PowerPoint Presentation</vt:lpstr>
      <vt:lpstr>Nitrogen doping: a breakthrough in Q</vt:lpstr>
      <vt:lpstr>Nitrogen doping</vt:lpstr>
      <vt:lpstr>N Doping – small deviation from standard ILC treatment</vt:lpstr>
      <vt:lpstr>Material level understanding</vt:lpstr>
      <vt:lpstr>“Production” recipe for LCLS-II – 9-cells for prototype cryomodule(s)</vt:lpstr>
      <vt:lpstr>Statistics for two doping recipes on 1.3 GHz 9-cells</vt:lpstr>
      <vt:lpstr>“Reversed” field dependence of RBCS</vt:lpstr>
      <vt:lpstr>What is BCS missing?</vt:lpstr>
      <vt:lpstr>Muon spin rotation – nitrogen doping</vt:lpstr>
      <vt:lpstr>Non-equilibrium superconductivity – another possible mechanism?</vt:lpstr>
      <vt:lpstr>Doping of 650 MHz -&gt; Q=7e10 at 2K, 17 MV/m</vt:lpstr>
      <vt:lpstr>PowerPoint Presentation</vt:lpstr>
      <vt:lpstr>Proposed role of thermal currents in thermal cycling effect on Q</vt:lpstr>
      <vt:lpstr>FNAL discovery – Meissner expulsion</vt:lpstr>
      <vt:lpstr>Meissner effect</vt:lpstr>
      <vt:lpstr>Magnetic probes – key diagnostics</vt:lpstr>
      <vt:lpstr>Typical same magnetic probe reading for fast/slow cooling</vt:lpstr>
      <vt:lpstr>FNAL: Minimizing residual resistance (maximize Q) by avoiding the ambient magnetic flux to be trapped</vt:lpstr>
      <vt:lpstr>Differences between fast/slow</vt:lpstr>
      <vt:lpstr>Driving parameter of expulsion</vt:lpstr>
      <vt:lpstr>Observing fast and slow cooldown dynamics</vt:lpstr>
      <vt:lpstr>Fast and slow cooldown dynamics captured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Utilizing new physics for record high Qs</vt:lpstr>
      <vt:lpstr>PowerPoint Presentation</vt:lpstr>
      <vt:lpstr>FINAL: Non-accelerator applications: SRF for qubits</vt:lpstr>
      <vt:lpstr>Final remarks</vt:lpstr>
      <vt:lpstr>Acknowledgments</vt:lpstr>
    </vt:vector>
  </TitlesOfParts>
  <Company>Sandbox Studio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Sandbox Studio</dc:creator>
  <cp:lastModifiedBy>Alexander Romanenko</cp:lastModifiedBy>
  <cp:revision>188</cp:revision>
  <cp:lastPrinted>2014-01-20T19:40:21Z</cp:lastPrinted>
  <dcterms:created xsi:type="dcterms:W3CDTF">2014-01-03T20:18:13Z</dcterms:created>
  <dcterms:modified xsi:type="dcterms:W3CDTF">2015-09-12T17:38:09Z</dcterms:modified>
</cp:coreProperties>
</file>