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40" r:id="rId2"/>
  </p:sldMasterIdLst>
  <p:notesMasterIdLst>
    <p:notesMasterId r:id="rId41"/>
  </p:notesMasterIdLst>
  <p:sldIdLst>
    <p:sldId id="333" r:id="rId3"/>
    <p:sldId id="426" r:id="rId4"/>
    <p:sldId id="420" r:id="rId5"/>
    <p:sldId id="418" r:id="rId6"/>
    <p:sldId id="463" r:id="rId7"/>
    <p:sldId id="449" r:id="rId8"/>
    <p:sldId id="459" r:id="rId9"/>
    <p:sldId id="462" r:id="rId10"/>
    <p:sldId id="401" r:id="rId11"/>
    <p:sldId id="441" r:id="rId12"/>
    <p:sldId id="393" r:id="rId13"/>
    <p:sldId id="447" r:id="rId14"/>
    <p:sldId id="436" r:id="rId15"/>
    <p:sldId id="430" r:id="rId16"/>
    <p:sldId id="397" r:id="rId17"/>
    <p:sldId id="440" r:id="rId18"/>
    <p:sldId id="451" r:id="rId19"/>
    <p:sldId id="469" r:id="rId20"/>
    <p:sldId id="467" r:id="rId21"/>
    <p:sldId id="468" r:id="rId22"/>
    <p:sldId id="434" r:id="rId23"/>
    <p:sldId id="438" r:id="rId24"/>
    <p:sldId id="465" r:id="rId25"/>
    <p:sldId id="466" r:id="rId26"/>
    <p:sldId id="439" r:id="rId27"/>
    <p:sldId id="373" r:id="rId28"/>
    <p:sldId id="437" r:id="rId29"/>
    <p:sldId id="361" r:id="rId30"/>
    <p:sldId id="374" r:id="rId31"/>
    <p:sldId id="470" r:id="rId32"/>
    <p:sldId id="472" r:id="rId33"/>
    <p:sldId id="444" r:id="rId34"/>
    <p:sldId id="445" r:id="rId35"/>
    <p:sldId id="452" r:id="rId36"/>
    <p:sldId id="454" r:id="rId37"/>
    <p:sldId id="453" r:id="rId38"/>
    <p:sldId id="450" r:id="rId39"/>
    <p:sldId id="464" r:id="rId40"/>
  </p:sldIdLst>
  <p:sldSz cx="9144000" cy="6858000" type="screen4x3"/>
  <p:notesSz cx="7102475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0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33CC"/>
    <a:srgbClr val="0066CC"/>
    <a:srgbClr val="30DECC"/>
    <a:srgbClr val="FFA200"/>
    <a:srgbClr val="61E5D8"/>
    <a:srgbClr val="00FFFF"/>
    <a:srgbClr val="009A46"/>
    <a:srgbClr val="A50021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1" autoAdjust="0"/>
    <p:restoredTop sz="92298" autoAdjust="0"/>
  </p:normalViewPr>
  <p:slideViewPr>
    <p:cSldViewPr>
      <p:cViewPr varScale="1">
        <p:scale>
          <a:sx n="61" d="100"/>
          <a:sy n="61" d="100"/>
        </p:scale>
        <p:origin x="1420" y="60"/>
      </p:cViewPr>
      <p:guideLst>
        <p:guide orient="horz" pos="890"/>
        <p:guide pos="2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077740" cy="511731"/>
          </a:xfrm>
          <a:prstGeom prst="rect">
            <a:avLst/>
          </a:prstGeom>
        </p:spPr>
        <p:txBody>
          <a:bodyPr vert="horz" lIns="101589" tIns="50794" rIns="101589" bIns="50794" rtlCol="0"/>
          <a:lstStyle>
            <a:lvl1pPr algn="l">
              <a:defRPr sz="14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095" y="4"/>
            <a:ext cx="3077740" cy="511731"/>
          </a:xfrm>
          <a:prstGeom prst="rect">
            <a:avLst/>
          </a:prstGeom>
        </p:spPr>
        <p:txBody>
          <a:bodyPr vert="horz" lIns="101589" tIns="50794" rIns="101589" bIns="50794" rtlCol="0"/>
          <a:lstStyle>
            <a:lvl1pPr algn="r">
              <a:defRPr sz="1400"/>
            </a:lvl1pPr>
          </a:lstStyle>
          <a:p>
            <a:fld id="{96A81C3E-DA73-4384-84E5-8C6D40F574B8}" type="datetimeFigureOut">
              <a:rPr lang="it-IT" smtClean="0"/>
              <a:pPr/>
              <a:t>13/07/2016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175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589" tIns="50794" rIns="101589" bIns="5079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248" y="4861442"/>
            <a:ext cx="5681980" cy="4605576"/>
          </a:xfrm>
          <a:prstGeom prst="rect">
            <a:avLst/>
          </a:prstGeom>
        </p:spPr>
        <p:txBody>
          <a:bodyPr vert="horz" lIns="101589" tIns="50794" rIns="101589" bIns="50794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10"/>
            <a:ext cx="3077740" cy="511731"/>
          </a:xfrm>
          <a:prstGeom prst="rect">
            <a:avLst/>
          </a:prstGeom>
        </p:spPr>
        <p:txBody>
          <a:bodyPr vert="horz" lIns="101589" tIns="50794" rIns="101589" bIns="50794" rtlCol="0" anchor="b"/>
          <a:lstStyle>
            <a:lvl1pPr algn="l">
              <a:defRPr sz="14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095" y="9721110"/>
            <a:ext cx="3077740" cy="511731"/>
          </a:xfrm>
          <a:prstGeom prst="rect">
            <a:avLst/>
          </a:prstGeom>
        </p:spPr>
        <p:txBody>
          <a:bodyPr vert="horz" lIns="101589" tIns="50794" rIns="101589" bIns="50794" rtlCol="0" anchor="b"/>
          <a:lstStyle>
            <a:lvl1pPr algn="r">
              <a:defRPr sz="1400"/>
            </a:lvl1pPr>
          </a:lstStyle>
          <a:p>
            <a:fld id="{9D688B0A-7D6F-44CA-AD8F-B2D32F8E0F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291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 smtClean="0"/>
          </a:p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354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 smtClean="0"/>
          </a:p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075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4336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95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 smtClean="0"/>
          </a:p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>
                <a:solidFill>
                  <a:prstClr val="black"/>
                </a:solidFill>
              </a:rPr>
              <a:pPr/>
              <a:t>8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074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2622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214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1382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814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726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9682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228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 smtClean="0"/>
          </a:p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>
                <a:solidFill>
                  <a:prstClr val="black"/>
                </a:solidFill>
              </a:rPr>
              <a:pPr/>
              <a:t>20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51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5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4040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854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704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790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553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  <a:p>
            <a:endParaRPr lang="en-US" baseline="0" noProof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152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88B0A-7D6F-44CA-AD8F-B2D32F8E0F3F}" type="slidenum">
              <a:rPr lang="it-IT" smtClean="0"/>
              <a:pPr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628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8193-4ABA-4299-8866-F25A3E68A2BF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C65B-BF42-4063-BB1A-9F4E352C87D5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C0691-86E0-49BF-876E-63BE03975F2D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BFBC-D3C3-4CAE-8D17-A7E67FB159B0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108D0-DFED-4711-AFDD-319F9FF1E355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D01-E264-4297-9CD1-B0F9100F8351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49D0-8415-4C86-85DE-D49260C44A83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22793-F89B-4431-998B-E77A423944A5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A9CB-B731-4E3A-883B-6212DA678EC4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E5D1-A86B-4AB8-97A0-C29168C4786F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F6E88-0221-4EA2-86C9-562A4C6A2D6F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8193-4ABA-4299-8866-F25A3E68A2B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359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C65B-BF42-4063-BB1A-9F4E352C87D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720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C0691-86E0-49BF-876E-63BE03975F2D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91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BFBC-D3C3-4CAE-8D17-A7E67FB159B0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75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108D0-DFED-4711-AFDD-319F9FF1E35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5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D01-E264-4297-9CD1-B0F9100F8351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27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49D0-8415-4C86-85DE-D49260C44A8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04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22793-F89B-4431-998B-E77A423944A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74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A9CB-B731-4E3A-883B-6212DA678EC4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32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E5D1-A86B-4AB8-97A0-C29168C4786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45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F6E88-0221-4EA2-86C9-562A4C6A2D6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861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F9908-B83A-48A0-94CB-61D88D1BBEF9}" type="datetime1">
              <a:rPr lang="it-IT" smtClean="0"/>
              <a:pPr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F9908-B83A-48A0-94CB-61D88D1BBEF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13/07/2016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21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ttangolo arrotondato 8"/>
          <p:cNvSpPr>
            <a:spLocks noChangeAspect="1"/>
          </p:cNvSpPr>
          <p:nvPr/>
        </p:nvSpPr>
        <p:spPr>
          <a:xfrm>
            <a:off x="756556" y="975737"/>
            <a:ext cx="7630889" cy="202121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experimental signature of the Giant Pairing Vibration in </a:t>
            </a:r>
            <a:r>
              <a:rPr lang="en-US" sz="3600" b="1" baseline="30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and </a:t>
            </a:r>
            <a:r>
              <a:rPr lang="en-US" sz="3600" b="1" baseline="30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nuclei</a:t>
            </a:r>
            <a:endParaRPr lang="it-IT" sz="36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3" descr="LogoINF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8030"/>
            <a:ext cx="1152000" cy="73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sellaDiTesto 14"/>
          <p:cNvSpPr txBox="1"/>
          <p:nvPr/>
        </p:nvSpPr>
        <p:spPr>
          <a:xfrm>
            <a:off x="611560" y="292494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Diana Carbone</a:t>
            </a:r>
          </a:p>
        </p:txBody>
      </p:sp>
      <p:sp>
        <p:nvSpPr>
          <p:cNvPr id="7" name="Rettangolo 6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79" y="4308265"/>
            <a:ext cx="8873858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6"/>
    </mc:Choice>
    <mc:Fallback xmlns="">
      <p:transition spd="slow" advTm="1811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Outline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Rettangolo 55"/>
          <p:cNvSpPr/>
          <p:nvPr/>
        </p:nvSpPr>
        <p:spPr>
          <a:xfrm>
            <a:off x="396464" y="4509120"/>
            <a:ext cx="8352000" cy="12961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Preliminary results about new experiments with MAGNEX: (</a:t>
            </a:r>
            <a:r>
              <a:rPr lang="en-US" sz="24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US" sz="24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 reactions @ 270 MeV</a:t>
            </a:r>
          </a:p>
          <a:p>
            <a:pPr indent="361950" algn="just"/>
            <a:r>
              <a:rPr lang="en-US" sz="24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Sn(</a:t>
            </a:r>
            <a:r>
              <a:rPr lang="en-US" sz="2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p,t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24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118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 reaction @ 35 MeV </a:t>
            </a:r>
            <a:endParaRPr lang="en-US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96464" y="980728"/>
            <a:ext cx="8352000" cy="126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98738" lvl="7" algn="just"/>
            <a:endParaRPr lang="en-US" sz="2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96465" y="980728"/>
            <a:ext cx="835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Searching for the Giant Pairing Vibration with two-neutron transfer reactions between heavy nuclei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Summary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GPV features and history</a:t>
            </a: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96464" y="2446115"/>
            <a:ext cx="8352000" cy="187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96464" y="2636912"/>
            <a:ext cx="835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First experimental signature of the GPV </a:t>
            </a:r>
          </a:p>
          <a:p>
            <a:pPr algn="ctr"/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and 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reactions @ 84 MeV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GPV signatures: energy, width, cross section, angular distributions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2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90"/>
    </mc:Choice>
    <mc:Fallback xmlns="">
      <p:transition spd="slow" advTm="4999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/>
          <p:cNvSpPr/>
          <p:nvPr/>
        </p:nvSpPr>
        <p:spPr>
          <a:xfrm>
            <a:off x="612000" y="3789200"/>
            <a:ext cx="79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the Giant Pairing Vibration?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6084168" y="1526595"/>
            <a:ext cx="2772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R.A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Broglia and D. </a:t>
            </a:r>
            <a:r>
              <a:rPr lang="it-IT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PLB 69 (1977) 129</a:t>
            </a:r>
            <a:endParaRPr lang="it-IT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385476" y="2333966"/>
            <a:ext cx="6774996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Collective excitation of a pair across major shell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Analogous to </a:t>
            </a:r>
            <a:r>
              <a:rPr lang="en-US" sz="2000" b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Giant Resonances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two-nucleon transfer reactions should populate it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720163" y="3918142"/>
            <a:ext cx="3131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Giant</a:t>
            </a:r>
            <a:r>
              <a:rPr lang="it-IT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Resonances</a:t>
            </a:r>
            <a:endParaRPr lang="it-IT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5203117" y="4726183"/>
            <a:ext cx="33843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Collective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p-p or h-h </a:t>
            </a:r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excitations</a:t>
            </a: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644249" y="4710794"/>
            <a:ext cx="37837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Giant</a:t>
            </a:r>
            <a:r>
              <a:rPr lang="it-IT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Pairing</a:t>
            </a:r>
            <a:r>
              <a:rPr lang="it-IT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Vibrations</a:t>
            </a:r>
            <a:r>
              <a:rPr lang="it-IT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(GPV</a:t>
            </a:r>
            <a:r>
              <a:rPr lang="it-IT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34" name="Rettangolo 33"/>
          <p:cNvSpPr/>
          <p:nvPr/>
        </p:nvSpPr>
        <p:spPr>
          <a:xfrm>
            <a:off x="5292080" y="3948066"/>
            <a:ext cx="24513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Collective p-h excitations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Connettore 2 7"/>
          <p:cNvCxnSpPr/>
          <p:nvPr/>
        </p:nvCxnSpPr>
        <p:spPr>
          <a:xfrm>
            <a:off x="4341112" y="4102808"/>
            <a:ext cx="878960" cy="0"/>
          </a:xfrm>
          <a:prstGeom prst="straightConnector1">
            <a:avLst/>
          </a:prstGeom>
          <a:ln w="28575">
            <a:solidFill>
              <a:srgbClr val="FF6600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4341112" y="4871320"/>
            <a:ext cx="878960" cy="0"/>
          </a:xfrm>
          <a:prstGeom prst="straightConnector1">
            <a:avLst/>
          </a:prstGeom>
          <a:ln w="28575">
            <a:solidFill>
              <a:srgbClr val="FF6600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4747794" y="2976417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GDR, GQR)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251520" y="1037850"/>
            <a:ext cx="8003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Predicted for the first time in 1977 by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Broglia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Bes starting from the </a:t>
            </a:r>
            <a:r>
              <a:rPr lang="en-US" b="1" u="sng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quantum symmetry between particles and holes</a:t>
            </a:r>
            <a:r>
              <a:rPr lang="en-US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it-IT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7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74"/>
    </mc:Choice>
    <mc:Fallback xmlns="">
      <p:transition spd="slow" advTm="4797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23528" y="569946"/>
            <a:ext cx="8277621" cy="4800852"/>
          </a:xfrm>
          <a:prstGeom prst="rect">
            <a:avLst/>
          </a:prstGeom>
          <a:noFill/>
        </p:spPr>
        <p:txBody>
          <a:bodyPr wrap="square" lIns="90983" tIns="45491" rIns="90983" bIns="45491" rtlCol="0">
            <a:spAutoFit/>
          </a:bodyPr>
          <a:lstStyle/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Theoretical studies: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theoretical predictions limited to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heavy nuclei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(Sn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Pb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isotopes)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b="1" u="sng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of weakly bound projectiles (as the (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He,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He) reactions)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predictions on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nuclei (oxygen isotopes)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cQRPA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88722" y="3825248"/>
            <a:ext cx="7566557" cy="183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 predicted features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Excitation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~ 20 MeV with respect to the unperturbed nucleus 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Cross section comparable to that of the </a:t>
            </a:r>
            <a:r>
              <a:rPr lang="en-US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pairing vibration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angular momentum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FWHM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no specific predictions, hypothesis of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 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1-2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50310" y="1156682"/>
            <a:ext cx="2973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R.A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Broglia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D. Bes PLB 69 (1977)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129-133</a:t>
            </a:r>
          </a:p>
          <a:p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L.Fortunato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 EPJ A14, 37-42(2002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436096" y="1988840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W.von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Oertzen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A.Vitturi,Rep.Prog.Phys.64 (2001)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1247</a:t>
            </a:r>
          </a:p>
          <a:p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L.Fortunato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Phys.of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Atomic Nuclei,Vol.66 (2003)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1445</a:t>
            </a:r>
            <a:endParaRPr lang="it-IT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084168" y="281286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E.Khan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 PRC 69 (2004)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014314</a:t>
            </a:r>
          </a:p>
          <a:p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B.Avez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 PRC 78 (2008) 044318 </a:t>
            </a:r>
            <a:endParaRPr lang="it-IT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GPV: an old story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9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03"/>
    </mc:Choice>
    <mc:Fallback xmlns="">
      <p:transition spd="slow" advTm="5020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2" cstate="print"/>
          <a:srcRect r="4091"/>
          <a:stretch>
            <a:fillRect/>
          </a:stretch>
        </p:blipFill>
        <p:spPr bwMode="auto">
          <a:xfrm>
            <a:off x="4067944" y="2002705"/>
            <a:ext cx="4896544" cy="284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284111" y="582461"/>
            <a:ext cx="4575778" cy="58752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20000"/>
              </a:spcBef>
            </a:pPr>
            <a:r>
              <a:rPr lang="en-US" sz="2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400" b="1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120</a:t>
            </a:r>
            <a:r>
              <a:rPr lang="en-US" sz="2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Sn(</a:t>
            </a:r>
            <a:r>
              <a:rPr lang="en-US" sz="240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p,t</a:t>
            </a:r>
            <a:r>
              <a:rPr lang="en-US" sz="2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2400" b="1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118</a:t>
            </a:r>
            <a:r>
              <a:rPr lang="en-US" sz="2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 reaction</a:t>
            </a:r>
            <a:endParaRPr lang="en-US" sz="24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/>
          <a:srcRect l="1369" t="1316" r="2738" b="439"/>
          <a:stretch>
            <a:fillRect/>
          </a:stretch>
        </p:blipFill>
        <p:spPr bwMode="auto">
          <a:xfrm>
            <a:off x="376817" y="1278052"/>
            <a:ext cx="3026447" cy="48363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/>
          <p:cNvSpPr txBox="1"/>
          <p:nvPr/>
        </p:nvSpPr>
        <p:spPr>
          <a:xfrm>
            <a:off x="562098" y="6070775"/>
            <a:ext cx="276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G.M. </a:t>
            </a:r>
            <a:r>
              <a:rPr lang="it-IT" sz="11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Crawley</a:t>
            </a:r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 PRL 39 (1977) 1451</a:t>
            </a:r>
          </a:p>
          <a:p>
            <a:pPr algn="ctr"/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G.M. </a:t>
            </a:r>
            <a:r>
              <a:rPr lang="it-IT" sz="11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Crawley</a:t>
            </a:r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1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</a:t>
            </a:r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al. PRC 23 (1981) 689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652120" y="4806091"/>
            <a:ext cx="29981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it-IT" sz="11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Mouginot</a:t>
            </a:r>
            <a:r>
              <a:rPr lang="it-IT" sz="11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 PRC 83 (2011) 037302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684766" y="1340768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structure around 12 MeV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932040" y="1763319"/>
            <a:ext cx="3681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Sn(</a:t>
            </a:r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p,t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it-IT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118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 @ 50 </a:t>
            </a:r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" name="Connettore 2 14"/>
          <p:cNvCxnSpPr/>
          <p:nvPr/>
        </p:nvCxnSpPr>
        <p:spPr>
          <a:xfrm>
            <a:off x="7164288" y="2828981"/>
            <a:ext cx="0" cy="432048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4083341" y="5485812"/>
            <a:ext cx="4637339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Deep hole state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pickup of 2 neutrons which leaves 2 holes in deep-lying orbits </a:t>
            </a:r>
          </a:p>
          <a:p>
            <a:pPr algn="ctr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(ex. 1g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9/2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2p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3/2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2p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1/2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-2" y="-1"/>
            <a:ext cx="6696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Unsuccessful experimental attempts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4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3"/>
          <a:srcRect b="70430"/>
          <a:stretch/>
        </p:blipFill>
        <p:spPr>
          <a:xfrm>
            <a:off x="1671177" y="3820570"/>
            <a:ext cx="5760000" cy="803472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/>
          <a:srcRect t="43271"/>
          <a:stretch/>
        </p:blipFill>
        <p:spPr>
          <a:xfrm>
            <a:off x="1681687" y="4602264"/>
            <a:ext cx="5760000" cy="1541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ttangolo 16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experimental evidence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2052000" y="6181453"/>
            <a:ext cx="5040000" cy="36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Carbone, EPJ Plus (2015) 130:143</a:t>
            </a:r>
            <a:endParaRPr lang="en-GB" sz="16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-1" y="476672"/>
            <a:ext cx="9140404" cy="84577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and 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it-IT" sz="28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</a:t>
            </a:r>
            <a:r>
              <a:rPr lang="it-IT" sz="2800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reactions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@ 84 </a:t>
            </a:r>
            <a:r>
              <a:rPr lang="it-IT" sz="2800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it-IT" sz="2800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t="10877" r="9642" b="30395"/>
          <a:stretch/>
        </p:blipFill>
        <p:spPr bwMode="auto">
          <a:xfrm>
            <a:off x="4570201" y="1173357"/>
            <a:ext cx="260188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t="10877" r="9633" b="30414"/>
          <a:stretch/>
        </p:blipFill>
        <p:spPr bwMode="auto">
          <a:xfrm>
            <a:off x="1963461" y="1176207"/>
            <a:ext cx="260271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ttore 2 10"/>
          <p:cNvCxnSpPr/>
          <p:nvPr/>
        </p:nvCxnSpPr>
        <p:spPr>
          <a:xfrm>
            <a:off x="4148326" y="2613357"/>
            <a:ext cx="0" cy="36000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863346" y="2329135"/>
            <a:ext cx="61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  <p:cxnSp>
        <p:nvCxnSpPr>
          <p:cNvPr id="23" name="Connettore 2 22"/>
          <p:cNvCxnSpPr/>
          <p:nvPr/>
        </p:nvCxnSpPr>
        <p:spPr>
          <a:xfrm>
            <a:off x="6444208" y="2433357"/>
            <a:ext cx="0" cy="36000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159228" y="2134131"/>
            <a:ext cx="61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  <p:sp>
        <p:nvSpPr>
          <p:cNvPr id="26" name="Rettangolo arrotondato 25"/>
          <p:cNvSpPr/>
          <p:nvPr/>
        </p:nvSpPr>
        <p:spPr>
          <a:xfrm>
            <a:off x="3881314" y="1201031"/>
            <a:ext cx="576064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6517471" y="1185456"/>
            <a:ext cx="604627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09933"/>
      </p:ext>
    </p:extLst>
  </p:cSld>
  <p:clrMapOvr>
    <a:masterClrMapping/>
  </p:clrMapOvr>
  <p:transition advTm="2726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184731" y="776312"/>
            <a:ext cx="8779757" cy="402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  <a:r>
              <a:rPr lang="en-US" sz="2000" b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</a:t>
            </a:r>
            <a:r>
              <a:rPr lang="en-US" sz="2000" b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requires</a:t>
            </a:r>
            <a:r>
              <a:rPr lang="en-US" sz="20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i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</a:t>
            </a:r>
            <a:r>
              <a:rPr lang="en-US" sz="2000" b="1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ransfer reactions               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</a:t>
            </a:r>
            <a:r>
              <a:rPr lang="en-US" sz="2000" b="1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n-US" sz="2000" b="1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momentum</a:t>
            </a:r>
            <a:r>
              <a:rPr lang="en-US" sz="2000" b="1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transferred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Brink’s matching conditions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0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heavy nuclei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GB" sz="2000" b="1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</a:t>
            </a:r>
            <a:r>
              <a:rPr lang="en-GB" sz="2000" b="1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density</a:t>
            </a:r>
            <a:r>
              <a:rPr lang="en-GB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very high already at low energy, thus making the identification of such modes very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elting of the GPV peak in heavy ions due to the large widths of the unbound low orbital angular momentum states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4"/>
              <p:cNvSpPr/>
              <p:nvPr/>
            </p:nvSpPr>
            <p:spPr>
              <a:xfrm>
                <a:off x="1779513" y="2095698"/>
                <a:ext cx="6912768" cy="5230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Δ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)+</m:t>
                      </m:r>
                      <m:box>
                        <m:box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box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𝑒𝑓𝑓</m:t>
                          </m:r>
                        </m:sub>
                      </m:sSub>
                      <m:f>
                        <m:fPr>
                          <m:type m:val="lin"/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ℏ</m:t>
                          </m:r>
                          <m:r>
                            <a:rPr lang="en-US" sz="2400" i="1">
                              <a:latin typeface="Cambria Math"/>
                            </a:rPr>
                            <m:t>𝑣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≈0</m:t>
                      </m:r>
                    </m:oMath>
                  </m:oMathPara>
                </a14:m>
                <a:endParaRPr lang="it-IT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Rettango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513" y="2095698"/>
                <a:ext cx="6912768" cy="52309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e 5"/>
          <p:cNvSpPr/>
          <p:nvPr/>
        </p:nvSpPr>
        <p:spPr>
          <a:xfrm>
            <a:off x="2833441" y="2060848"/>
            <a:ext cx="1181338" cy="6480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7155980" y="2495679"/>
            <a:ext cx="18085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D.M.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Brink PLB 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(1972)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</a:t>
            </a:r>
            <a:endParaRPr lang="it-IT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Difficulties in observing the GPV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Freccia a destra 35"/>
          <p:cNvSpPr/>
          <p:nvPr/>
        </p:nvSpPr>
        <p:spPr>
          <a:xfrm>
            <a:off x="1115696" y="2204904"/>
            <a:ext cx="72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4734859" y="2060848"/>
            <a:ext cx="1332000" cy="6480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353004" y="4526318"/>
            <a:ext cx="8496852" cy="1999026"/>
            <a:chOff x="353004" y="4382302"/>
            <a:chExt cx="8496852" cy="1999026"/>
          </a:xfrm>
        </p:grpSpPr>
        <p:sp>
          <p:nvSpPr>
            <p:cNvPr id="35" name="Rettangolo 34"/>
            <p:cNvSpPr/>
            <p:nvPr/>
          </p:nvSpPr>
          <p:spPr>
            <a:xfrm>
              <a:off x="353004" y="4386348"/>
              <a:ext cx="8496852" cy="1980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1818228" y="4382302"/>
              <a:ext cx="5507545" cy="73285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</a:t>
              </a:r>
              <a:r>
                <a:rPr lang="en-US" sz="2000" baseline="30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18</a:t>
              </a:r>
              <a:r>
                <a:rPr lang="en-US" sz="2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O,</a:t>
              </a:r>
              <a:r>
                <a:rPr lang="en-US" sz="2000" baseline="30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16</a:t>
              </a:r>
              <a:r>
                <a:rPr lang="en-US" sz="2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O) reactions on light nuclei: </a:t>
              </a:r>
            </a:p>
            <a:p>
              <a:pPr algn="ctr"/>
              <a:r>
                <a:rPr lang="en-US" sz="2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good candidates to populate the GPV</a:t>
              </a:r>
              <a:endParaRPr lang="en-US" sz="2000" dirty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1025606" y="5057889"/>
              <a:ext cx="70927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Low </a:t>
              </a:r>
              <a:r>
                <a:rPr lang="en-US" sz="20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transfer </a:t>
              </a:r>
              <a:r>
                <a:rPr lang="en-GB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favoured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Brink’s matching </a:t>
              </a:r>
              <a:r>
                <a:rPr lang="en-US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conditions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lang="en-US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ompromise 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between the level density and the </a:t>
              </a:r>
              <a:r>
                <a:rPr lang="en-US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collectivity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Preformed neutron pair in </a:t>
              </a:r>
              <a:r>
                <a:rPr lang="en-US" sz="2000" baseline="30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18</a:t>
              </a:r>
              <a:r>
                <a:rPr lang="en-US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Very low </a:t>
              </a:r>
              <a:r>
                <a:rPr lang="en-GB" sz="20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polarizability</a:t>
              </a:r>
              <a:r>
                <a:rPr lang="it-IT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 </a:t>
              </a:r>
              <a:r>
                <a:rPr lang="en-GB" sz="2000" baseline="30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16</a:t>
              </a:r>
              <a:r>
                <a:rPr lang="en-GB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 </a:t>
              </a:r>
              <a:r>
                <a:rPr lang="it-IT" sz="2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core</a:t>
              </a:r>
              <a:endPara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" name="Rettangolo 14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Freccia a destra 16"/>
          <p:cNvSpPr/>
          <p:nvPr/>
        </p:nvSpPr>
        <p:spPr>
          <a:xfrm>
            <a:off x="2609998" y="1256025"/>
            <a:ext cx="900000" cy="360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6542523" y="3982378"/>
            <a:ext cx="25923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</a:t>
            </a:r>
            <a:r>
              <a:rPr lang="en-US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Laskin</a:t>
            </a:r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 PRC 93 (2016) 034321</a:t>
            </a:r>
            <a:endParaRPr lang="it-IT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39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05"/>
    </mc:Choice>
    <mc:Fallback xmlns="">
      <p:transition spd="slow" advTm="77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/>
              <p:cNvSpPr/>
              <p:nvPr/>
            </p:nvSpPr>
            <p:spPr>
              <a:xfrm>
                <a:off x="306000" y="692696"/>
                <a:ext cx="8532000" cy="1974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baseline="30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</a:t>
                </a:r>
                <a:r>
                  <a:rPr lang="en-US" sz="2000" baseline="30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7+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beam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 84 MeV incident energy delivered by Tandem accelerator </a:t>
                </a:r>
                <a:endParaRPr lang="en-US" sz="20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baseline="30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C, </a:t>
                </a:r>
                <a:r>
                  <a:rPr lang="en-US" sz="2000" baseline="30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13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 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thin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targets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Ejectiles detected by the </a:t>
                </a:r>
                <a:r>
                  <a:rPr lang="en-US" sz="2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MAGNEX large acceptance spectrometer</a:t>
                </a:r>
                <a:endPara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Angular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settings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Arial" pitchFamily="34" charset="0"/>
                          </a:rPr>
                          <m:t>𝜃</m:t>
                        </m:r>
                      </m:e>
                      <m:sub>
                        <m:r>
                          <a:rPr lang="it-IT" sz="2000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𝑜𝑝𝑡</m:t>
                        </m:r>
                      </m:sub>
                    </m:sSub>
                    <m:r>
                      <a:rPr lang="it-IT" sz="2000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6°, 12°, 18°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          3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°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Arial" pitchFamily="34" charset="0"/>
                          </a:rPr>
                          <m:t>𝜃</m:t>
                        </m:r>
                      </m:e>
                      <m:sub>
                        <m:r>
                          <a:rPr lang="it-IT" sz="2000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𝑙𝑎𝑏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&lt; 24.3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°</a:t>
                </a:r>
                <a:endParaRPr lang="en-US" sz="20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Rettango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00" y="692696"/>
                <a:ext cx="8532000" cy="1974515"/>
              </a:xfrm>
              <a:prstGeom prst="rect">
                <a:avLst/>
              </a:prstGeom>
              <a:blipFill rotWithShape="0">
                <a:blip r:embed="rId4"/>
                <a:stretch>
                  <a:fillRect l="-643" r="-1571" b="-9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ttangolo 1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setup @ INFN-LNS</a:t>
            </a:r>
            <a:endParaRPr lang="en-US" sz="28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reccia a destra 2"/>
          <p:cNvSpPr/>
          <p:nvPr/>
        </p:nvSpPr>
        <p:spPr>
          <a:xfrm>
            <a:off x="4860032" y="2226130"/>
            <a:ext cx="972104" cy="28803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038663"/>
              </p:ext>
            </p:extLst>
          </p:nvPr>
        </p:nvGraphicFramePr>
        <p:xfrm>
          <a:off x="539553" y="3861048"/>
          <a:ext cx="5184575" cy="1892808"/>
        </p:xfrm>
        <a:graphic>
          <a:graphicData uri="http://schemas.openxmlformats.org/drawingml/2006/table">
            <a:tbl>
              <a:tblPr/>
              <a:tblGrid>
                <a:gridCol w="3456383"/>
                <a:gridCol w="1728192"/>
              </a:tblGrid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Optical characteristics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Actual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values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Maximum magnetic rigidity (Tm)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1.8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Solid angle (msr)</a:t>
                      </a:r>
                      <a:endParaRPr lang="it-IT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Momentum acceptance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-14%, +10%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Momentum dispersion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3.68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First order momentum resolution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5400</a:t>
                      </a:r>
                      <a:endParaRPr lang="it-IT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CasellaDiTesto 11"/>
          <p:cNvSpPr txBox="1"/>
          <p:nvPr/>
        </p:nvSpPr>
        <p:spPr>
          <a:xfrm>
            <a:off x="5220073" y="6212032"/>
            <a:ext cx="3672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en-US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Cappuzzello</a:t>
            </a:r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Eur. Phys. J A (2016) 52:167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5940152" y="3795107"/>
            <a:ext cx="2952000" cy="23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compensation of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aberrations:</a:t>
            </a:r>
          </a:p>
          <a:p>
            <a:pPr algn="ctr"/>
            <a:r>
              <a:rPr lang="en-US" u="sng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Trajectory reconstruction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Measured resolutions: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Energy E/E 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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 1/1000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Angle </a:t>
            </a:r>
            <a:r>
              <a:rPr lang="en-US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Δθ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 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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 0.3°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Mass </a:t>
            </a:r>
            <a:r>
              <a:rPr lang="en-US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Δm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itchFamily="18" charset="2"/>
              </a:rPr>
              <a:t>/m  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 1/160 </a:t>
            </a:r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84731" y="3356992"/>
            <a:ext cx="5755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MAGNEX spectrometer</a:t>
            </a:r>
            <a:endParaRPr lang="it-IT" sz="2400" dirty="0"/>
          </a:p>
        </p:txBody>
      </p:sp>
      <p:sp>
        <p:nvSpPr>
          <p:cNvPr id="15" name="Rettangolo 14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2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03"/>
    </mc:Choice>
    <mc:Fallback xmlns="">
      <p:transition spd="slow" advTm="104903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t="10877" r="9642" b="30395"/>
          <a:stretch/>
        </p:blipFill>
        <p:spPr bwMode="auto">
          <a:xfrm>
            <a:off x="4576125" y="1271404"/>
            <a:ext cx="4460371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t="10877" r="9633" b="30414"/>
          <a:stretch/>
        </p:blipFill>
        <p:spPr bwMode="auto">
          <a:xfrm>
            <a:off x="254222" y="1271884"/>
            <a:ext cx="4461794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02482" y="836712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7" name="Connettore 2 26"/>
          <p:cNvCxnSpPr/>
          <p:nvPr/>
        </p:nvCxnSpPr>
        <p:spPr>
          <a:xfrm>
            <a:off x="3995936" y="3960548"/>
            <a:ext cx="0" cy="576064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707904" y="3627923"/>
            <a:ext cx="61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  <p:sp>
        <p:nvSpPr>
          <p:cNvPr id="31" name="Rettangolo arrotondato 30"/>
          <p:cNvSpPr/>
          <p:nvPr/>
        </p:nvSpPr>
        <p:spPr>
          <a:xfrm>
            <a:off x="899592" y="839329"/>
            <a:ext cx="3456384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777447" y="5797572"/>
            <a:ext cx="3383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resolution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~ 200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keV</a:t>
            </a:r>
            <a:endParaRPr lang="it-IT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505119" y="5797572"/>
            <a:ext cx="1980000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9° &lt; </a:t>
            </a:r>
            <a:r>
              <a:rPr lang="el-GR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it-IT" sz="2000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&lt; 10°</a:t>
            </a:r>
            <a:endParaRPr lang="it-IT" sz="2000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spectra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5221495" y="836712"/>
            <a:ext cx="3456384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3345441" y="1449200"/>
            <a:ext cx="0" cy="3672000"/>
          </a:xfrm>
          <a:prstGeom prst="line">
            <a:avLst/>
          </a:prstGeom>
          <a:ln w="19050">
            <a:solidFill>
              <a:srgbClr val="FF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7009370" y="1449200"/>
            <a:ext cx="0" cy="3672000"/>
          </a:xfrm>
          <a:prstGeom prst="line">
            <a:avLst/>
          </a:prstGeom>
          <a:ln w="19050">
            <a:solidFill>
              <a:srgbClr val="FF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 rot="5400000">
            <a:off x="6280573" y="2146066"/>
            <a:ext cx="17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1050" b="1" baseline="-25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2n </a:t>
            </a:r>
            <a:r>
              <a:rPr lang="it-IT" sz="105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9.35 </a:t>
            </a:r>
            <a:r>
              <a:rPr lang="it-IT" sz="105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050" b="1" dirty="0" smtClean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 rot="5400000">
            <a:off x="2635840" y="2146066"/>
            <a:ext cx="17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1050" b="1" baseline="-25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2n </a:t>
            </a:r>
            <a:r>
              <a:rPr lang="it-IT" sz="105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13.12 </a:t>
            </a:r>
            <a:r>
              <a:rPr lang="it-IT" sz="105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050" b="1" dirty="0" smtClean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5" name="Connettore 2 34"/>
          <p:cNvCxnSpPr/>
          <p:nvPr/>
        </p:nvCxnSpPr>
        <p:spPr>
          <a:xfrm>
            <a:off x="7729719" y="3551437"/>
            <a:ext cx="0" cy="576064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7441687" y="3218812"/>
            <a:ext cx="61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</p:spTree>
    <p:extLst>
      <p:ext uri="{BB962C8B-B14F-4D97-AF65-F5344CB8AC3E}">
        <p14:creationId xmlns:p14="http://schemas.microsoft.com/office/powerpoint/2010/main" val="168124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94"/>
    </mc:Choice>
    <mc:Fallback xmlns="">
      <p:transition spd="slow" advTm="979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139952" y="1557192"/>
            <a:ext cx="4896000" cy="40418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3135" t="24774" r="4250" b="10190"/>
          <a:stretch/>
        </p:blipFill>
        <p:spPr>
          <a:xfrm>
            <a:off x="302110" y="1349372"/>
            <a:ext cx="3621818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107504" y="876494"/>
            <a:ext cx="3960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it-IT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it-IT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it-IT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@ 7° &lt; </a:t>
            </a:r>
            <a:r>
              <a:rPr lang="el-G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it-IT" i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&lt;17°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3528" y="5510144"/>
            <a:ext cx="8440944" cy="1015200"/>
          </a:xfrm>
          <a:prstGeom prst="rect">
            <a:avLst/>
          </a:prstGeom>
          <a:noFill/>
          <a:ln>
            <a:noFill/>
          </a:ln>
        </p:spPr>
        <p:txBody>
          <a:bodyPr wrap="square" lIns="90983" tIns="45491" rIns="90983" bIns="45491" rtlCol="0" anchor="ctr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000" dirty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000" baseline="30000" dirty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US" sz="2000" dirty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bump at 13.7 ± 0.1 MeV is not </a:t>
            </a:r>
            <a:r>
              <a:rPr lang="en-US" sz="20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reproduced</a:t>
            </a:r>
          </a:p>
          <a:p>
            <a:pPr algn="ctr">
              <a:lnSpc>
                <a:spcPts val="3600"/>
              </a:lnSpc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results for </a:t>
            </a:r>
            <a:r>
              <a:rPr lang="en-US" sz="20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case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156009" y="1052736"/>
            <a:ext cx="5024503" cy="3692856"/>
          </a:xfrm>
          <a:prstGeom prst="rect">
            <a:avLst/>
          </a:prstGeom>
          <a:noFill/>
        </p:spPr>
        <p:txBody>
          <a:bodyPr wrap="square" lIns="90983" tIns="45491" rIns="90983" bIns="45491" rtlCol="0">
            <a:spAutoFit/>
          </a:bodyPr>
          <a:lstStyle/>
          <a:p>
            <a:pPr algn="ctr"/>
            <a:r>
              <a:rPr lang="en-US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independent semi-classical </a:t>
            </a:r>
            <a:r>
              <a:rPr lang="en-US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models</a:t>
            </a:r>
          </a:p>
          <a:p>
            <a:pPr algn="ctr"/>
            <a:endParaRPr lang="en-US" sz="16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b="1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lang="en-US" sz="1600" b="1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Towing of a di-neutron system</a:t>
            </a:r>
          </a:p>
          <a:p>
            <a:pPr marL="180975" indent="-180975">
              <a:buFont typeface="+mj-lt"/>
              <a:buAutoNum type="arabicParenR" startAt="2"/>
            </a:pPr>
            <a:endParaRPr lang="en-US" sz="400" b="1" dirty="0">
              <a:solidFill>
                <a:srgbClr val="0033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11113">
              <a:buFont typeface="Wingdings" panose="05000000000000000000" pitchFamily="2" charset="2"/>
              <a:buChar char="Ø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Extreme hypothesis of the removal of a di-neutron from projectile</a:t>
            </a:r>
          </a:p>
          <a:p>
            <a:pPr marL="457200" indent="-11113">
              <a:buFont typeface="Wingdings" panose="05000000000000000000" pitchFamily="2" charset="2"/>
              <a:buChar char="Ø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TDSE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approach</a:t>
            </a: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Removal </a:t>
            </a:r>
            <a:r>
              <a:rPr lang="en-US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two independent neutrons from the </a:t>
            </a:r>
            <a:r>
              <a:rPr lang="en-US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projectile</a:t>
            </a:r>
          </a:p>
          <a:p>
            <a:pPr marL="85725" indent="-85725">
              <a:buFont typeface="+mj-lt"/>
              <a:buAutoNum type="arabicParenR"/>
            </a:pPr>
            <a:endParaRPr lang="en-US" sz="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11113">
              <a:buFont typeface="Wingdings" panose="05000000000000000000" pitchFamily="2" charset="2"/>
              <a:buChar char="Ø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Transfer to the continuum of the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target+n+n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11113">
              <a:buFont typeface="Wingdings" panose="05000000000000000000" pitchFamily="2" charset="2"/>
              <a:buChar char="Ø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Two-step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mechanism</a:t>
            </a:r>
          </a:p>
          <a:p>
            <a:pPr marL="457200" indent="-11113">
              <a:buFont typeface="Wingdings" panose="05000000000000000000" pitchFamily="2" charset="2"/>
              <a:buChar char="Ø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n-n correlations</a:t>
            </a:r>
          </a:p>
          <a:p>
            <a:pPr marL="457200" indent="-11113">
              <a:buFont typeface="Wingdings" panose="05000000000000000000" pitchFamily="2" charset="2"/>
              <a:buChar char="Ø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Optical model S-matrix for the n-target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interaction</a:t>
            </a:r>
          </a:p>
        </p:txBody>
      </p:sp>
      <p:sp>
        <p:nvSpPr>
          <p:cNvPr id="9" name="Rettangolo 8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Projectile break-up contribution 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373288" y="4437112"/>
            <a:ext cx="28436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en-US" sz="10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Cappuzzello</a:t>
            </a:r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PLB 711 (2012) 347</a:t>
            </a:r>
          </a:p>
          <a:p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Rea, Master Thesis, Pisa 2010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568930" y="2559749"/>
            <a:ext cx="28436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J.A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05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Scarpaci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</a:t>
            </a:r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PLB 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428 (1998) </a:t>
            </a:r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241</a:t>
            </a:r>
          </a:p>
        </p:txBody>
      </p:sp>
      <p:cxnSp>
        <p:nvCxnSpPr>
          <p:cNvPr id="13" name="Connettore 2 12"/>
          <p:cNvCxnSpPr/>
          <p:nvPr/>
        </p:nvCxnSpPr>
        <p:spPr>
          <a:xfrm>
            <a:off x="2915816" y="3356992"/>
            <a:ext cx="0" cy="32400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2663848" y="3079993"/>
            <a:ext cx="5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775034" y="5253611"/>
            <a:ext cx="33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Carbone et al., PRC 90 (2014) 064621</a:t>
            </a:r>
          </a:p>
        </p:txBody>
      </p:sp>
      <p:sp>
        <p:nvSpPr>
          <p:cNvPr id="3" name="Rettangolo 2"/>
          <p:cNvSpPr/>
          <p:nvPr/>
        </p:nvSpPr>
        <p:spPr>
          <a:xfrm>
            <a:off x="4191035" y="4980261"/>
            <a:ext cx="48449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algn="ctr"/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Applied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</a:t>
            </a:r>
            <a:r>
              <a:rPr lang="en-U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Be(</a:t>
            </a:r>
            <a:r>
              <a:rPr lang="en-U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U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U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case</a:t>
            </a:r>
          </a:p>
        </p:txBody>
      </p:sp>
    </p:spTree>
    <p:extLst>
      <p:ext uri="{BB962C8B-B14F-4D97-AF65-F5344CB8AC3E}">
        <p14:creationId xmlns:p14="http://schemas.microsoft.com/office/powerpoint/2010/main" val="17469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4473" t="10725" r="8360" b="29268"/>
          <a:stretch/>
        </p:blipFill>
        <p:spPr>
          <a:xfrm>
            <a:off x="4572000" y="1034711"/>
            <a:ext cx="4250399" cy="4140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/>
          <a:srcRect l="5516" t="11267" r="9460" b="29819"/>
          <a:stretch/>
        </p:blipFill>
        <p:spPr>
          <a:xfrm>
            <a:off x="349566" y="1034711"/>
            <a:ext cx="4222434" cy="4140000"/>
          </a:xfrm>
          <a:prstGeom prst="rect">
            <a:avLst/>
          </a:prstGeom>
        </p:spPr>
      </p:pic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34776" y="5199583"/>
            <a:ext cx="7874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Gaussian model superimposed on a linear background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194152" y="5674304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baseline="30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 	</a:t>
            </a:r>
            <a:r>
              <a:rPr lang="it-IT" sz="2000" b="1" i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b="1" i="1" baseline="-25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16.9 ± 0.1 </a:t>
            </a:r>
            <a:r>
              <a:rPr lang="it-IT" sz="2000" b="1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FWHM = 1.2 ± 0.3 </a:t>
            </a:r>
            <a:r>
              <a:rPr lang="it-IT" sz="2000" b="1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20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000" b="1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 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it-IT" sz="2000" b="1" i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b="1" i="1" baseline="-25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13.7 ± 0.1 </a:t>
            </a:r>
            <a:r>
              <a:rPr lang="it-IT" sz="2000" b="1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FWHM = </a:t>
            </a:r>
            <a:r>
              <a:rPr lang="it-IT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 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 0.3 </a:t>
            </a:r>
            <a:r>
              <a:rPr lang="it-IT" sz="200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20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 rot="16200000">
            <a:off x="2600294" y="3726000"/>
            <a:ext cx="1080120" cy="238363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16.43</a:t>
            </a:r>
            <a:endParaRPr lang="it-IT" sz="10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 rot="16200000">
            <a:off x="2719475" y="3820262"/>
            <a:ext cx="1080120" cy="238363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16.72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and width of the bumps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14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41"/>
    </mc:Choice>
    <mc:Fallback xmlns="">
      <p:transition spd="slow" advTm="2614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0248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3"/>
          <a:srcRect l="4066" t="11051" r="10191" b="20518"/>
          <a:stretch/>
        </p:blipFill>
        <p:spPr>
          <a:xfrm>
            <a:off x="755576" y="1147212"/>
            <a:ext cx="3537966" cy="39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Rettangolo 2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Bump angular distributions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4572000" y="2316048"/>
            <a:ext cx="4392488" cy="8327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9550" tIns="46566" rIns="89550" bIns="46566">
            <a:spAutoFit/>
          </a:bodyPr>
          <a:lstStyle/>
          <a:p>
            <a:pPr algn="just"/>
            <a:r>
              <a:rPr lang="en-GB" sz="2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Clear </a:t>
            </a:r>
            <a:r>
              <a:rPr lang="en-GB" sz="24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oscillating </a:t>
            </a:r>
            <a:r>
              <a:rPr lang="en-GB" sz="2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pattern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bump angular distributions</a:t>
            </a:r>
          </a:p>
        </p:txBody>
      </p:sp>
      <p:sp>
        <p:nvSpPr>
          <p:cNvPr id="4" name="Freccia a destra 3"/>
          <p:cNvSpPr/>
          <p:nvPr/>
        </p:nvSpPr>
        <p:spPr>
          <a:xfrm>
            <a:off x="1475656" y="5533718"/>
            <a:ext cx="1224136" cy="55957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2915816" y="5394482"/>
            <a:ext cx="4824536" cy="8327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9550" tIns="46566" rIns="89550" bIns="46566">
            <a:spAutoFit/>
          </a:bodyPr>
          <a:lstStyle/>
          <a:p>
            <a:pPr algn="just"/>
            <a:r>
              <a:rPr lang="en-GB" sz="24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Resonant </a:t>
            </a:r>
            <a:r>
              <a:rPr lang="en-GB" sz="2400" dirty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states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characterized by a well-defined angular momentum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7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16"/>
    </mc:Choice>
    <mc:Fallback xmlns="">
      <p:transition spd="slow" advTm="9781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-17512" y="1785010"/>
            <a:ext cx="9144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 properties</a:t>
            </a:r>
          </a:p>
        </p:txBody>
      </p:sp>
      <p:sp>
        <p:nvSpPr>
          <p:cNvPr id="8" name="Rettangolo 7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846000" y="2780928"/>
            <a:ext cx="7452000" cy="158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Excitation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~ 20 MeV with respect to the unperturbed nucleus 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FWHM 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 1-2 MeV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Cross section comparable to that of the </a:t>
            </a:r>
            <a:r>
              <a:rPr lang="en-US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pairing vibration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angular momentum </a:t>
            </a:r>
            <a:r>
              <a:rPr lang="en-U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2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16"/>
    </mc:Choice>
    <mc:Fallback xmlns="">
      <p:transition spd="slow" advTm="8061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asellaDiTesto 94"/>
          <p:cNvSpPr txBox="1"/>
          <p:nvPr/>
        </p:nvSpPr>
        <p:spPr>
          <a:xfrm rot="16200000">
            <a:off x="1068870" y="3878771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600" baseline="30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1600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it-IT" sz="16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437454" y="1914248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0248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0" name="Connettore 1 49"/>
          <p:cNvCxnSpPr/>
          <p:nvPr/>
        </p:nvCxnSpPr>
        <p:spPr>
          <a:xfrm>
            <a:off x="755576" y="6116388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787268" y="6188396"/>
            <a:ext cx="83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2" name="Connettore 2 51"/>
          <p:cNvCxnSpPr/>
          <p:nvPr/>
        </p:nvCxnSpPr>
        <p:spPr>
          <a:xfrm rot="5400000" flipH="1" flipV="1">
            <a:off x="692198" y="5584250"/>
            <a:ext cx="1008000" cy="1588"/>
          </a:xfrm>
          <a:prstGeom prst="straightConnector1">
            <a:avLst/>
          </a:prstGeom>
          <a:ln w="28575">
            <a:solidFill>
              <a:srgbClr val="FF66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/>
          <p:nvPr/>
        </p:nvCxnSpPr>
        <p:spPr>
          <a:xfrm rot="5400000" flipH="1" flipV="1">
            <a:off x="-1409261" y="3948851"/>
            <a:ext cx="42840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379522" y="59600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262330" y="4971601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3.02</a:t>
            </a:r>
          </a:p>
        </p:txBody>
      </p:sp>
      <p:cxnSp>
        <p:nvCxnSpPr>
          <p:cNvPr id="56" name="Connettore 1 55"/>
          <p:cNvCxnSpPr/>
          <p:nvPr/>
        </p:nvCxnSpPr>
        <p:spPr>
          <a:xfrm>
            <a:off x="754511" y="5075229"/>
            <a:ext cx="7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56"/>
          <p:cNvCxnSpPr/>
          <p:nvPr/>
        </p:nvCxnSpPr>
        <p:spPr>
          <a:xfrm>
            <a:off x="1318192" y="2104539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/>
          <p:cNvSpPr txBox="1"/>
          <p:nvPr/>
        </p:nvSpPr>
        <p:spPr>
          <a:xfrm>
            <a:off x="164704" y="1952226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19.92</a:t>
            </a:r>
          </a:p>
        </p:txBody>
      </p:sp>
      <p:cxnSp>
        <p:nvCxnSpPr>
          <p:cNvPr id="59" name="Connettore 1 58"/>
          <p:cNvCxnSpPr/>
          <p:nvPr/>
        </p:nvCxnSpPr>
        <p:spPr>
          <a:xfrm>
            <a:off x="753653" y="2077757"/>
            <a:ext cx="7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 rot="16200000">
            <a:off x="-2021310" y="3809763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600" baseline="30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1600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it-IT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it-IT" sz="16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1973223" y="1960523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16.9 </a:t>
            </a:r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2067003" y="4897713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1619672" y="5945175"/>
            <a:ext cx="631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1259632" y="5102704"/>
            <a:ext cx="92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1" name="Connettore 1 70"/>
          <p:cNvCxnSpPr/>
          <p:nvPr/>
        </p:nvCxnSpPr>
        <p:spPr>
          <a:xfrm>
            <a:off x="1376816" y="5070046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sellaDiTesto 82"/>
          <p:cNvSpPr txBox="1"/>
          <p:nvPr/>
        </p:nvSpPr>
        <p:spPr>
          <a:xfrm>
            <a:off x="1202363" y="5584702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it-IT" sz="14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- </a:t>
            </a:r>
            <a:r>
              <a:rPr lang="el-GR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it-IT" sz="14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it-IT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= 3.02 </a:t>
            </a:r>
            <a:r>
              <a:rPr lang="it-IT" sz="1400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400" dirty="0" smtClean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4" name="Connettore 1 83"/>
          <p:cNvCxnSpPr/>
          <p:nvPr/>
        </p:nvCxnSpPr>
        <p:spPr>
          <a:xfrm>
            <a:off x="3846105" y="6185396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CasellaDiTesto 84"/>
          <p:cNvSpPr txBox="1"/>
          <p:nvPr/>
        </p:nvSpPr>
        <p:spPr>
          <a:xfrm>
            <a:off x="3677460" y="6188396"/>
            <a:ext cx="983163" cy="382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6" name="Connettore 2 85"/>
          <p:cNvCxnSpPr/>
          <p:nvPr/>
        </p:nvCxnSpPr>
        <p:spPr>
          <a:xfrm rot="5400000" flipH="1" flipV="1">
            <a:off x="3419196" y="5328310"/>
            <a:ext cx="1548000" cy="1588"/>
          </a:xfrm>
          <a:prstGeom prst="straightConnector1">
            <a:avLst/>
          </a:prstGeom>
          <a:ln w="28575">
            <a:solidFill>
              <a:srgbClr val="FF66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asellaDiTesto 86"/>
          <p:cNvSpPr txBox="1"/>
          <p:nvPr/>
        </p:nvSpPr>
        <p:spPr>
          <a:xfrm>
            <a:off x="4192402" y="5399455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it-IT" sz="14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- </a:t>
            </a:r>
            <a:r>
              <a:rPr lang="el-GR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it-IT" sz="1400" baseline="30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it-IT" sz="14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= 6.7 </a:t>
            </a:r>
            <a:r>
              <a:rPr lang="it-IT" sz="1400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400" dirty="0" smtClean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8" name="Connettore 2 87"/>
          <p:cNvCxnSpPr/>
          <p:nvPr/>
        </p:nvCxnSpPr>
        <p:spPr>
          <a:xfrm rot="5400000" flipH="1" flipV="1">
            <a:off x="1682333" y="4017859"/>
            <a:ext cx="42840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asellaDiTesto 88"/>
          <p:cNvSpPr txBox="1"/>
          <p:nvPr/>
        </p:nvSpPr>
        <p:spPr>
          <a:xfrm>
            <a:off x="3471116" y="602905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90" name="CasellaDiTesto 89"/>
          <p:cNvSpPr txBox="1"/>
          <p:nvPr/>
        </p:nvSpPr>
        <p:spPr>
          <a:xfrm>
            <a:off x="3353924" y="4385033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6.7</a:t>
            </a:r>
          </a:p>
        </p:txBody>
      </p:sp>
      <p:cxnSp>
        <p:nvCxnSpPr>
          <p:cNvPr id="91" name="Connettore 1 90"/>
          <p:cNvCxnSpPr/>
          <p:nvPr/>
        </p:nvCxnSpPr>
        <p:spPr>
          <a:xfrm>
            <a:off x="3846105" y="4488661"/>
            <a:ext cx="7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1 91"/>
          <p:cNvCxnSpPr/>
          <p:nvPr/>
        </p:nvCxnSpPr>
        <p:spPr>
          <a:xfrm>
            <a:off x="4312605" y="2060848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CasellaDiTesto 92"/>
          <p:cNvSpPr txBox="1"/>
          <p:nvPr/>
        </p:nvSpPr>
        <p:spPr>
          <a:xfrm>
            <a:off x="3353066" y="1944625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20.4</a:t>
            </a:r>
          </a:p>
        </p:txBody>
      </p:sp>
      <p:cxnSp>
        <p:nvCxnSpPr>
          <p:cNvPr id="94" name="Connettore 1 93"/>
          <p:cNvCxnSpPr/>
          <p:nvPr/>
        </p:nvCxnSpPr>
        <p:spPr>
          <a:xfrm>
            <a:off x="3845247" y="2059270"/>
            <a:ext cx="7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CasellaDiTesto 95"/>
          <p:cNvSpPr txBox="1"/>
          <p:nvPr/>
        </p:nvSpPr>
        <p:spPr>
          <a:xfrm>
            <a:off x="5021959" y="1916832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13.7 </a:t>
            </a:r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CasellaDiTesto 96"/>
          <p:cNvSpPr txBox="1"/>
          <p:nvPr/>
        </p:nvSpPr>
        <p:spPr>
          <a:xfrm>
            <a:off x="5047925" y="4337023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8" name="CasellaDiTesto 97"/>
          <p:cNvSpPr txBox="1"/>
          <p:nvPr/>
        </p:nvSpPr>
        <p:spPr>
          <a:xfrm>
            <a:off x="4572333" y="5945175"/>
            <a:ext cx="462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" name="CasellaDiTesto 98"/>
          <p:cNvSpPr txBox="1"/>
          <p:nvPr/>
        </p:nvSpPr>
        <p:spPr>
          <a:xfrm>
            <a:off x="4356309" y="4542014"/>
            <a:ext cx="77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6" name="Connettore 1 105"/>
          <p:cNvCxnSpPr/>
          <p:nvPr/>
        </p:nvCxnSpPr>
        <p:spPr>
          <a:xfrm>
            <a:off x="4303415" y="4509356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ttangolo 125"/>
          <p:cNvSpPr/>
          <p:nvPr/>
        </p:nvSpPr>
        <p:spPr>
          <a:xfrm>
            <a:off x="6156472" y="2995075"/>
            <a:ext cx="2664000" cy="118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800" i="1" baseline="-25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11560" y="692696"/>
            <a:ext cx="75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excitation energy of the two resonances compared to the target ground state is the same (~ 20 MeV)</a:t>
            </a:r>
          </a:p>
        </p:txBody>
      </p:sp>
      <p:sp>
        <p:nvSpPr>
          <p:cNvPr id="4" name="Rettangolo 3"/>
          <p:cNvSpPr/>
          <p:nvPr/>
        </p:nvSpPr>
        <p:spPr>
          <a:xfrm>
            <a:off x="6221429" y="3068960"/>
            <a:ext cx="25090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Pairing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scale</a:t>
            </a:r>
          </a:p>
          <a:p>
            <a:pPr algn="ctr"/>
            <a:endParaRPr lang="it-IT" sz="2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0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i="1" baseline="30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000" i="1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000" i="1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it-IT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i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it-IT" sz="2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it-IT" sz="2000" i="1" baseline="-25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2000" i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it-IT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it-IT" sz="2000" i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81" name="CasellaDiTesto 80"/>
          <p:cNvSpPr txBox="1"/>
          <p:nvPr/>
        </p:nvSpPr>
        <p:spPr>
          <a:xfrm>
            <a:off x="1213384" y="2181963"/>
            <a:ext cx="92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  <p:sp>
        <p:nvSpPr>
          <p:cNvPr id="82" name="CasellaDiTesto 81"/>
          <p:cNvSpPr txBox="1"/>
          <p:nvPr/>
        </p:nvSpPr>
        <p:spPr>
          <a:xfrm>
            <a:off x="4242757" y="2163518"/>
            <a:ext cx="86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</a:p>
        </p:txBody>
      </p:sp>
      <p:sp>
        <p:nvSpPr>
          <p:cNvPr id="5" name="Rettangolo 4"/>
          <p:cNvSpPr/>
          <p:nvPr/>
        </p:nvSpPr>
        <p:spPr>
          <a:xfrm>
            <a:off x="107504" y="1705161"/>
            <a:ext cx="5832000" cy="1003759"/>
          </a:xfrm>
          <a:prstGeom prst="rect">
            <a:avLst/>
          </a:prstGeom>
          <a:noFill/>
          <a:ln w="19050">
            <a:solidFill>
              <a:srgbClr val="FF66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6113644" y="4765273"/>
            <a:ext cx="30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Consistent with </a:t>
            </a:r>
            <a:r>
              <a:rPr lang="en-GB" sz="240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cQRPA</a:t>
            </a:r>
            <a:r>
              <a:rPr lang="en-GB" sz="24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predictions</a:t>
            </a:r>
          </a:p>
        </p:txBody>
      </p:sp>
      <p:sp>
        <p:nvSpPr>
          <p:cNvPr id="6" name="Rettangolo 5"/>
          <p:cNvSpPr/>
          <p:nvPr/>
        </p:nvSpPr>
        <p:spPr>
          <a:xfrm flipH="1">
            <a:off x="6876520" y="5613128"/>
            <a:ext cx="2268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E.Khan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 PRC 69 (2004) 014314 </a:t>
            </a:r>
          </a:p>
        </p:txBody>
      </p:sp>
      <p:sp>
        <p:nvSpPr>
          <p:cNvPr id="76" name="Rettangolo 7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Excitation energy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Rettangolo 66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9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4"/>
    </mc:Choice>
    <mc:Fallback xmlns="">
      <p:transition spd="slow" advTm="1705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/>
          <p:cNvSpPr txBox="1"/>
          <p:nvPr/>
        </p:nvSpPr>
        <p:spPr>
          <a:xfrm>
            <a:off x="315126" y="1196752"/>
            <a:ext cx="849717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 </a:t>
            </a:r>
            <a:r>
              <a:rPr lang="it-IT" sz="20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b="1" i="1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16.9 ± 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0.1 </a:t>
            </a:r>
            <a:r>
              <a:rPr lang="it-IT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</a:t>
            </a:r>
            <a:r>
              <a:rPr lang="it-IT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FWHM = 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 ± </a:t>
            </a:r>
            <a:r>
              <a:rPr lang="it-IT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0.3 </a:t>
            </a:r>
            <a:r>
              <a:rPr lang="it-IT" sz="200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2000" b="1" dirty="0" smtClean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000" b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 </a:t>
            </a:r>
            <a:r>
              <a:rPr lang="it-IT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b="1" i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13.7 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 0.1 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it-IT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FWHM 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it-IT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 </a:t>
            </a:r>
            <a:r>
              <a:rPr lang="it-IT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 0.3 </a:t>
            </a:r>
            <a:r>
              <a:rPr lang="it-IT" sz="2000" b="1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20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47564" y="1916832"/>
            <a:ext cx="784887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Consistent with the discussions about the GPV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15126" y="743438"/>
            <a:ext cx="84971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 err="1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Measured</a:t>
            </a:r>
            <a:r>
              <a:rPr lang="it-IT" sz="28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800" dirty="0" err="1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widths</a:t>
            </a:r>
            <a:endParaRPr lang="it-IT" sz="2800" dirty="0" smtClean="0">
              <a:ln>
                <a:solidFill>
                  <a:srgbClr val="FF6600"/>
                </a:solidFill>
              </a:ln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298550" y="2780928"/>
            <a:ext cx="8611930" cy="3600400"/>
            <a:chOff x="298550" y="2780928"/>
            <a:chExt cx="8611930" cy="3600400"/>
          </a:xfrm>
        </p:grpSpPr>
        <p:sp>
          <p:nvSpPr>
            <p:cNvPr id="39" name="Rettangolo 38"/>
            <p:cNvSpPr/>
            <p:nvPr/>
          </p:nvSpPr>
          <p:spPr>
            <a:xfrm>
              <a:off x="298550" y="2780928"/>
              <a:ext cx="8513748" cy="3600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98550" y="2823320"/>
              <a:ext cx="84971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Cross </a:t>
              </a:r>
              <a:r>
                <a:rPr lang="it-IT" sz="2800" dirty="0" err="1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section</a:t>
              </a:r>
              <a:endParaRPr lang="it-IT" sz="28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315276" y="3347700"/>
              <a:ext cx="8480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he </a:t>
              </a:r>
              <a:r>
                <a:rPr lang="en-GB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GPV 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cross section is </a:t>
              </a:r>
              <a:r>
                <a:rPr lang="en-GB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predicted to be similar to 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</a:t>
              </a:r>
              <a:r>
                <a:rPr lang="en-GB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GB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= 0 transition to the </a:t>
              </a:r>
              <a:r>
                <a:rPr lang="en-GB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g.s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3203848" y="3873822"/>
              <a:ext cx="390796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σ(</a:t>
              </a:r>
              <a:r>
                <a:rPr lang="en-GB" baseline="30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lang="en-GB" baseline="-25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g.s</a:t>
              </a:r>
              <a:r>
                <a:rPr lang="en-GB" baseline="-25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en-GB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 = 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0.92 ± 0.10 </a:t>
              </a:r>
              <a:r>
                <a:rPr lang="en-GB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mb</a:t>
              </a:r>
              <a:endPara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σ(</a:t>
              </a:r>
              <a:r>
                <a:rPr lang="en-GB" baseline="30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lang="en-GB" baseline="-25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GPV</a:t>
              </a:r>
              <a:r>
                <a:rPr lang="en-GB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 = 0.66 </a:t>
              </a:r>
              <a:r>
                <a:rPr lang="en-GB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± 0.07 </a:t>
              </a:r>
              <a:r>
                <a:rPr lang="en-GB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mb</a:t>
              </a:r>
              <a:endPara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1115616" y="4103395"/>
              <a:ext cx="183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aseline="30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r>
                <a:rPr lang="it-IT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 case</a:t>
              </a:r>
            </a:p>
          </p:txBody>
        </p:sp>
        <p:sp>
          <p:nvSpPr>
            <p:cNvPr id="3" name="Parentesi graffa chiusa 2"/>
            <p:cNvSpPr/>
            <p:nvPr/>
          </p:nvSpPr>
          <p:spPr>
            <a:xfrm>
              <a:off x="6084168" y="4077136"/>
              <a:ext cx="144016" cy="576000"/>
            </a:xfrm>
            <a:prstGeom prst="rightBrace">
              <a:avLst/>
            </a:prstGeom>
            <a:ln w="28575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6228184" y="4005064"/>
              <a:ext cx="24482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Consistent</a:t>
              </a:r>
              <a:r>
                <a:rPr lang="it-IT" dirty="0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with </a:t>
              </a:r>
              <a:r>
                <a:rPr lang="it-IT" dirty="0" err="1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theoretical</a:t>
              </a:r>
              <a:r>
                <a:rPr lang="it-IT" dirty="0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it-IT" dirty="0" err="1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predictions</a:t>
              </a:r>
              <a:endParaRPr lang="it-IT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1115616" y="5036298"/>
              <a:ext cx="2569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aseline="30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r>
                <a:rPr lang="it-IT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 case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ttangolo 47"/>
                <p:cNvSpPr/>
                <p:nvPr/>
              </p:nvSpPr>
              <p:spPr>
                <a:xfrm>
                  <a:off x="3815164" y="4878693"/>
                  <a:ext cx="3585019" cy="6789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it-IT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it-IT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𝑑</m:t>
                                    </m:r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it-IT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𝑑</m:t>
                                    </m:r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𝛺</m:t>
                                    </m:r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𝑡𝑟</m:t>
                            </m:r>
                          </m:sub>
                        </m:sSub>
                        <m:r>
                          <a:rPr lang="en-US" sz="16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it-IT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it-IT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it-IT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𝑑</m:t>
                                    </m:r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it-IT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𝑑</m:t>
                                    </m:r>
                                    <m:r>
                                      <a:rPr lang="en-US" sz="1600" i="1">
                                        <a:latin typeface="Cambria Math"/>
                                      </a:rPr>
                                      <m:t>𝛺</m:t>
                                    </m:r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𝑠𝑐</m:t>
                            </m:r>
                          </m:sub>
                        </m:sSub>
                        <m:sSub>
                          <m:sSubPr>
                            <m:ctrlPr>
                              <a:rPr lang="it-IT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𝑡𝑟</m:t>
                            </m:r>
                          </m:sub>
                        </m:sSub>
                        <m:d>
                          <m:dPr>
                            <m:ctrlPr>
                              <a:rPr lang="it-IT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𝜃</m:t>
                            </m:r>
                          </m:e>
                        </m:d>
                        <m:r>
                          <a:rPr lang="en-US" sz="1600" i="1">
                            <a:latin typeface="Cambria Math"/>
                          </a:rPr>
                          <m:t>𝐹</m:t>
                        </m:r>
                        <m:r>
                          <a:rPr lang="en-US" sz="1600" i="1">
                            <a:latin typeface="Cambria Math"/>
                          </a:rPr>
                          <m:t>(</m:t>
                        </m:r>
                        <m:r>
                          <a:rPr lang="en-US" sz="1600" i="1">
                            <a:latin typeface="Cambria Math"/>
                          </a:rPr>
                          <m:t>𝑄</m:t>
                        </m:r>
                        <m:r>
                          <a:rPr lang="en-US" sz="1600" i="1">
                            <a:latin typeface="Cambria Math"/>
                          </a:rPr>
                          <m:t>,</m:t>
                        </m:r>
                        <m:r>
                          <a:rPr lang="en-US" sz="1600" i="1">
                            <a:latin typeface="Cambria Math"/>
                          </a:rPr>
                          <m:t>𝐿</m:t>
                        </m:r>
                        <m:r>
                          <a:rPr lang="en-US" sz="1600" i="1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it-IT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48" name="Rettangolo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5164" y="4878693"/>
                  <a:ext cx="3585019" cy="67896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Freccia a destra 48"/>
            <p:cNvSpPr/>
            <p:nvPr/>
          </p:nvSpPr>
          <p:spPr>
            <a:xfrm>
              <a:off x="2411760" y="5013176"/>
              <a:ext cx="1152128" cy="36000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>
            <a:xfrm>
              <a:off x="5029839" y="5614301"/>
              <a:ext cx="3852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W. von </a:t>
              </a:r>
              <a:r>
                <a:rPr lang="en-GB" sz="1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Oertzen</a:t>
              </a:r>
              <a:r>
                <a:rPr lang="en-GB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and A. </a:t>
              </a:r>
              <a:r>
                <a:rPr lang="en-GB" sz="10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Vitturi</a:t>
              </a:r>
              <a:r>
                <a:rPr lang="en-GB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GB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Rep. </a:t>
              </a:r>
              <a:r>
                <a:rPr lang="en-GB" sz="1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</a:t>
              </a:r>
              <a:r>
                <a:rPr lang="en-GB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Phys</a:t>
              </a:r>
              <a:r>
                <a:rPr lang="en-GB" sz="10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en-GB" sz="1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64</a:t>
              </a:r>
              <a:r>
                <a:rPr lang="en-GB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(2001) 1247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ttangolo 50"/>
                <p:cNvSpPr/>
                <p:nvPr/>
              </p:nvSpPr>
              <p:spPr>
                <a:xfrm>
                  <a:off x="1331640" y="5617465"/>
                  <a:ext cx="2074799" cy="76386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it-IT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𝑠𝑡𝑟𝑒𝑛𝑔𝑡h</m:t>
                            </m:r>
                            <m:r>
                              <a:rPr lang="it-IT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i="1">
                                <a:latin typeface="Cambria Math"/>
                              </a:rPr>
                              <m:t>(</m:t>
                            </m:r>
                            <m:sPre>
                              <m:sPre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sPrePr>
                              <m:sub/>
                              <m:sup>
                                <m:r>
                                  <a:rPr lang="en-GB" i="1">
                                    <a:latin typeface="Cambria Math"/>
                                  </a:rPr>
                                  <m:t>15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𝐺𝑃𝑉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/>
                                  </a:rPr>
                                  <m:t>)</m:t>
                                </m:r>
                              </m:e>
                            </m:sPre>
                          </m:num>
                          <m:den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𝑠𝑡𝑟𝑒𝑛𝑔𝑡h</m:t>
                            </m:r>
                            <m:r>
                              <a:rPr lang="it-IT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i="1">
                                <a:latin typeface="Cambria Math"/>
                              </a:rPr>
                              <m:t>(</m:t>
                            </m:r>
                            <m:sPre>
                              <m:sPre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sPrePr>
                              <m:sub/>
                              <m:sup>
                                <m:r>
                                  <a:rPr lang="en-GB" i="1">
                                    <a:latin typeface="Cambria Math"/>
                                  </a:rPr>
                                  <m:t>14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𝑔</m:t>
                                    </m:r>
                                    <m:r>
                                      <a:rPr lang="en-GB" i="1">
                                        <a:latin typeface="Cambria Math"/>
                                      </a:rPr>
                                      <m:t>.</m:t>
                                    </m:r>
                                    <m:r>
                                      <a:rPr lang="en-GB" i="1">
                                        <a:latin typeface="Cambria Math"/>
                                      </a:rPr>
                                      <m:t>𝑠</m:t>
                                    </m:r>
                                    <m:r>
                                      <a:rPr lang="en-GB" i="1">
                                        <a:latin typeface="Cambria Math"/>
                                      </a:rPr>
                                      <m:t>.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/>
                                  </a:rPr>
                                  <m:t>)</m:t>
                                </m:r>
                              </m:e>
                            </m:sPre>
                          </m:den>
                        </m:f>
                      </m:oMath>
                    </m:oMathPara>
                  </a14:m>
                  <a:endParaRPr lang="it-IT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51" name="Rettangolo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1640" y="5617465"/>
                  <a:ext cx="2074799" cy="76386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CasellaDiTesto 51"/>
            <p:cNvSpPr txBox="1"/>
            <p:nvPr/>
          </p:nvSpPr>
          <p:spPr>
            <a:xfrm>
              <a:off x="3313049" y="5825448"/>
              <a:ext cx="18526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 3.5 ± 0.8</a:t>
              </a:r>
              <a:endParaRPr lang="it-IT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6138480" y="3686835"/>
              <a:ext cx="27720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R.A</a:t>
              </a:r>
              <a:r>
                <a:rPr lang="it-IT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it-IT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Broglia and D. </a:t>
              </a:r>
              <a:r>
                <a:rPr lang="it-IT" sz="10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Bes</a:t>
              </a:r>
              <a:r>
                <a:rPr lang="it-IT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PLB 69 (1977) 129</a:t>
              </a:r>
              <a:endPara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2" name="Rettangolo 31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Width and cross section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5292520" y="2290533"/>
            <a:ext cx="3852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W. von </a:t>
            </a:r>
            <a:r>
              <a:rPr lang="en-GB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Oertzen</a:t>
            </a:r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A. </a:t>
            </a:r>
            <a:r>
              <a:rPr lang="en-GB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Vitturi</a:t>
            </a:r>
            <a:r>
              <a:rPr lang="en-GB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Rep. </a:t>
            </a:r>
            <a:r>
              <a:rPr lang="en-GB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</a:t>
            </a:r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Phys</a:t>
            </a:r>
            <a:r>
              <a:rPr lang="en-GB"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GB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</a:t>
            </a:r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(2001) 1247</a:t>
            </a:r>
          </a:p>
        </p:txBody>
      </p:sp>
      <p:sp>
        <p:nvSpPr>
          <p:cNvPr id="34" name="Rettangolo 33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214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881"/>
    </mc:Choice>
    <mc:Fallback xmlns="">
      <p:transition spd="slow" advTm="92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0248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5220072" y="880711"/>
            <a:ext cx="3223577" cy="3960000"/>
            <a:chOff x="4850017" y="1417812"/>
            <a:chExt cx="3223577" cy="3960000"/>
          </a:xfrm>
        </p:grpSpPr>
        <p:pic>
          <p:nvPicPr>
            <p:cNvPr id="26" name="Immagine 25"/>
            <p:cNvPicPr>
              <a:picLocks noChangeAspect="1"/>
            </p:cNvPicPr>
            <p:nvPr/>
          </p:nvPicPr>
          <p:blipFill rotWithShape="1">
            <a:blip r:embed="rId3"/>
            <a:srcRect l="2152" t="19166" r="9043" b="3748"/>
            <a:stretch/>
          </p:blipFill>
          <p:spPr>
            <a:xfrm>
              <a:off x="4850017" y="1417812"/>
              <a:ext cx="3223577" cy="396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" name="Rettangolo 1"/>
            <p:cNvSpPr/>
            <p:nvPr/>
          </p:nvSpPr>
          <p:spPr>
            <a:xfrm>
              <a:off x="5356879" y="4536849"/>
              <a:ext cx="7841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i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1600" b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= 0 </a:t>
              </a:r>
              <a:endParaRPr lang="it-IT" sz="16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5407414" y="2952673"/>
              <a:ext cx="7841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i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1600" b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= </a:t>
              </a:r>
              <a:r>
                <a:rPr lang="en-US" sz="1600" b="1" dirty="0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 </a:t>
              </a:r>
              <a:endParaRPr lang="it-IT" sz="16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5426081" y="1822031"/>
              <a:ext cx="7841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i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1600" b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= 4</a:t>
              </a:r>
              <a:r>
                <a:rPr lang="en-US" sz="1600" b="1" dirty="0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endParaRPr lang="it-IT" sz="16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4"/>
          <a:srcRect l="4066" t="11051" r="10191" b="20518"/>
          <a:stretch/>
        </p:blipFill>
        <p:spPr>
          <a:xfrm>
            <a:off x="755576" y="880711"/>
            <a:ext cx="3506092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Rettangolo 2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Multipolarity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ngular distributions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-2" y="5013176"/>
            <a:ext cx="9140405" cy="14482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9550" tIns="46566" rIns="89550" bIns="46566">
            <a:spAutoFit/>
          </a:bodyPr>
          <a:lstStyle/>
          <a:p>
            <a:pPr algn="ctr"/>
            <a:r>
              <a:rPr lang="en-GB" sz="2800" i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GB" sz="28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800" dirty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0 indication</a:t>
            </a:r>
          </a:p>
          <a:p>
            <a:pPr algn="ctr"/>
            <a:r>
              <a:rPr lang="en-GB" sz="19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Equal population of the </a:t>
            </a:r>
            <a:r>
              <a:rPr lang="en-GB" sz="1900" i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GB" sz="19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-states </a:t>
            </a:r>
            <a:r>
              <a:rPr lang="en-GB" sz="19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heavy-ion reactions near the Coulomb barrier</a:t>
            </a:r>
          </a:p>
          <a:p>
            <a:pPr marL="1797050">
              <a:buFont typeface="Wingdings" pitchFamily="2" charset="2"/>
              <a:buChar char="Ø"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 ≠ 0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transitions: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featureless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shape</a:t>
            </a:r>
            <a:endParaRPr lang="en-GB" sz="2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97050">
              <a:buFont typeface="Wingdings" pitchFamily="2" charset="2"/>
              <a:buChar char="Ø"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transitions: oscillations clearly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appear 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90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16"/>
    </mc:Choice>
    <mc:Fallback xmlns="">
      <p:transition spd="slow" advTm="9781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Multipolarity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calculations for 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2800" b="1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</a:t>
            </a:r>
            <a:endParaRPr lang="en-US" sz="2800" b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405190" y="1201277"/>
            <a:ext cx="8703314" cy="1430699"/>
            <a:chOff x="405190" y="1201277"/>
            <a:chExt cx="8703314" cy="1430699"/>
          </a:xfrm>
        </p:grpSpPr>
        <p:sp>
          <p:nvSpPr>
            <p:cNvPr id="13" name="CasellaDiTesto 12"/>
            <p:cNvSpPr txBox="1"/>
            <p:nvPr/>
          </p:nvSpPr>
          <p:spPr>
            <a:xfrm>
              <a:off x="405190" y="1201277"/>
              <a:ext cx="8333620" cy="1430699"/>
            </a:xfrm>
            <a:prstGeom prst="rect">
              <a:avLst/>
            </a:prstGeom>
            <a:noFill/>
          </p:spPr>
          <p:txBody>
            <a:bodyPr wrap="square" lIns="90983" tIns="45491" rIns="90983" bIns="45491" rtlCol="0">
              <a:spAutoFit/>
            </a:bodyPr>
            <a:lstStyle/>
            <a:p>
              <a:pPr algn="ctr"/>
              <a:r>
                <a:rPr lang="en-US" sz="24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 Discretized continuum scheme calculations</a:t>
              </a:r>
            </a:p>
            <a:p>
              <a:pPr algn="ctr"/>
              <a:endParaRPr lang="en-US" sz="12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009650" indent="-285750">
                <a:buFont typeface="Wingdings" panose="05000000000000000000" pitchFamily="2" charset="2"/>
                <a:buChar char="Ø"/>
              </a:pPr>
              <a:r>
                <a:rPr lang="en-US" sz="17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Three </a:t>
              </a:r>
              <a:r>
                <a:rPr lang="en-US" sz="17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body </a:t>
              </a:r>
              <a:r>
                <a:rPr lang="en-US" sz="17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assumption             finer details not accurate </a:t>
              </a:r>
              <a:endParaRPr lang="en-US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009650" indent="-285750">
                <a:buFont typeface="Wingdings" panose="05000000000000000000" pitchFamily="2" charset="2"/>
                <a:buChar char="Ø"/>
              </a:pPr>
              <a:r>
                <a:rPr lang="en-US" sz="17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Global features: </a:t>
              </a:r>
              <a:r>
                <a:rPr lang="en-US" sz="1700" i="1" u="sng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1700" u="sng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700" u="sng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 0 </a:t>
              </a:r>
              <a:r>
                <a:rPr lang="en-US" sz="1700" u="sng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cross </a:t>
              </a:r>
              <a:r>
                <a:rPr lang="en-US" sz="1700" u="sng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section absolute value is found consistent with the </a:t>
              </a:r>
              <a:r>
                <a:rPr lang="en-US" sz="1700" u="sng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experimental </a:t>
              </a:r>
              <a:r>
                <a:rPr lang="en-US" sz="1700" b="1" u="sng" dirty="0" smtClean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without any scaling factor</a:t>
              </a:r>
              <a:endParaRPr lang="en-US" sz="1700" b="1" u="sng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5652504" y="1551655"/>
              <a:ext cx="3456000" cy="271903"/>
            </a:xfrm>
            <a:prstGeom prst="roundRect">
              <a:avLst/>
            </a:prstGeom>
            <a:noFill/>
          </p:spPr>
          <p:txBody>
            <a:bodyPr wrap="square" lIns="90983" tIns="45491" rIns="90983" bIns="45491" rtlCol="0">
              <a:spAutoFit/>
            </a:bodyPr>
            <a:lstStyle/>
            <a:p>
              <a:pPr algn="just"/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A.M. Moro and F.M. </a:t>
              </a:r>
              <a:r>
                <a:rPr lang="en-US" sz="1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Nunes</a:t>
              </a:r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US" sz="1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Nucl</a:t>
              </a:r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Phys. A 767 </a:t>
              </a:r>
              <a:r>
                <a:rPr lang="en-US" sz="10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(2006) 138</a:t>
              </a:r>
              <a:endPara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Freccia a destra 13"/>
            <p:cNvSpPr/>
            <p:nvPr/>
          </p:nvSpPr>
          <p:spPr>
            <a:xfrm>
              <a:off x="3830654" y="1798215"/>
              <a:ext cx="684000" cy="25200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251520" y="6093296"/>
            <a:ext cx="8712968" cy="399647"/>
          </a:xfrm>
          <a:prstGeom prst="rect">
            <a:avLst/>
          </a:prstGeom>
          <a:noFill/>
        </p:spPr>
        <p:txBody>
          <a:bodyPr wrap="square" lIns="90983" tIns="45491" rIns="90983" bIns="45491" rtlCol="0">
            <a:spAutoFit/>
          </a:bodyPr>
          <a:lstStyle/>
          <a:p>
            <a:pPr algn="ctr"/>
            <a:r>
              <a:rPr lang="en-US" sz="20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 approaches suggest </a:t>
            </a:r>
            <a:r>
              <a:rPr lang="en-US" sz="2000" i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20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transfer for the </a:t>
            </a:r>
            <a:r>
              <a:rPr lang="en-US" sz="2000" baseline="300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sz="20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resonance at 16.9 MeV</a:t>
            </a:r>
            <a:endParaRPr lang="en-GB" sz="2000" dirty="0">
              <a:ln>
                <a:solidFill>
                  <a:srgbClr val="FF6600"/>
                </a:solidFill>
              </a:ln>
              <a:solidFill>
                <a:srgbClr val="FF66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64804" y="623624"/>
            <a:ext cx="8788387" cy="615091"/>
          </a:xfrm>
          <a:prstGeom prst="rect">
            <a:avLst/>
          </a:prstGeom>
          <a:noFill/>
        </p:spPr>
        <p:txBody>
          <a:bodyPr wrap="square" lIns="90983" tIns="45491" rIns="90983" bIns="45491" rtlCol="0">
            <a:spAutoFit/>
          </a:bodyPr>
          <a:lstStyle/>
          <a:p>
            <a:r>
              <a:rPr lang="en-US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Common ingredients: a. Sao-Paulo parameter free double folding potential</a:t>
            </a:r>
            <a:endParaRPr lang="en-US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62163"/>
            <a:r>
              <a:rPr lang="en-US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</a:t>
            </a:r>
            <a:r>
              <a:rPr lang="en-US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Extreme cluster model approximation for the two neutrons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164804" y="2615646"/>
            <a:ext cx="8799684" cy="3474551"/>
            <a:chOff x="164804" y="2615646"/>
            <a:chExt cx="8799684" cy="3474551"/>
          </a:xfrm>
        </p:grpSpPr>
        <p:grpSp>
          <p:nvGrpSpPr>
            <p:cNvPr id="3" name="Gruppo 2"/>
            <p:cNvGrpSpPr/>
            <p:nvPr/>
          </p:nvGrpSpPr>
          <p:grpSpPr>
            <a:xfrm>
              <a:off x="164804" y="2615646"/>
              <a:ext cx="8799684" cy="3474551"/>
              <a:chOff x="164804" y="2615646"/>
              <a:chExt cx="8799684" cy="3474551"/>
            </a:xfrm>
          </p:grpSpPr>
          <p:sp>
            <p:nvSpPr>
              <p:cNvPr id="17" name="Rettangolo 16"/>
              <p:cNvSpPr/>
              <p:nvPr/>
            </p:nvSpPr>
            <p:spPr>
              <a:xfrm>
                <a:off x="164804" y="2634197"/>
                <a:ext cx="8799684" cy="3456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2" name="Immagine 1"/>
              <p:cNvPicPr>
                <a:picLocks noChangeAspect="1"/>
              </p:cNvPicPr>
              <p:nvPr/>
            </p:nvPicPr>
            <p:blipFill rotWithShape="1">
              <a:blip r:embed="rId2"/>
              <a:srcRect l="2018" t="11767" b="33051"/>
              <a:stretch/>
            </p:blipFill>
            <p:spPr>
              <a:xfrm>
                <a:off x="320744" y="3117928"/>
                <a:ext cx="3612706" cy="28800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" name="CasellaDiTesto 3"/>
              <p:cNvSpPr txBox="1"/>
              <p:nvPr/>
            </p:nvSpPr>
            <p:spPr>
              <a:xfrm>
                <a:off x="4017254" y="3140968"/>
                <a:ext cx="4947234" cy="2861860"/>
              </a:xfrm>
              <a:prstGeom prst="rect">
                <a:avLst/>
              </a:prstGeom>
              <a:noFill/>
            </p:spPr>
            <p:txBody>
              <a:bodyPr wrap="square" lIns="90983" tIns="45491" rIns="90983" bIns="45491" rtlCol="0">
                <a:spAutoFit/>
              </a:bodyPr>
              <a:lstStyle/>
              <a:p>
                <a:pPr marL="285750" indent="-285750">
                  <a:lnSpc>
                    <a:spcPts val="2400"/>
                  </a:lnSpc>
                  <a:buFont typeface="Wingdings" panose="05000000000000000000" pitchFamily="2" charset="2"/>
                  <a:buChar char="Ø"/>
                </a:pPr>
                <a:r>
                  <a:rPr lang="en-US" sz="17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ame approach used to describe transitions to bound and resonant states in </a:t>
                </a:r>
                <a:r>
                  <a:rPr lang="en-US" sz="1700" baseline="30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14</a:t>
                </a: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</a:p>
              <a:p>
                <a:pPr marL="285750" indent="-285750">
                  <a:lnSpc>
                    <a:spcPts val="2400"/>
                  </a:lnSpc>
                  <a:buFont typeface="Wingdings" panose="05000000000000000000" pitchFamily="2" charset="2"/>
                  <a:buChar char="Ø"/>
                </a:pPr>
                <a:endParaRPr lang="en-US" sz="17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85750" indent="-285750">
                  <a:lnSpc>
                    <a:spcPts val="2400"/>
                  </a:lnSpc>
                  <a:buFont typeface="Wingdings" panose="05000000000000000000" pitchFamily="2" charset="2"/>
                  <a:buChar char="Ø"/>
                </a:pPr>
                <a:r>
                  <a:rPr lang="en-US" sz="17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alculations for various </a:t>
                </a:r>
                <a:r>
                  <a:rPr lang="en-US" sz="1700" i="1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</a:t>
                </a: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components</a:t>
                </a:r>
              </a:p>
              <a:p>
                <a:pPr marL="285750" indent="-285750">
                  <a:lnSpc>
                    <a:spcPts val="2400"/>
                  </a:lnSpc>
                  <a:buFont typeface="Wingdings" panose="05000000000000000000" pitchFamily="2" charset="2"/>
                  <a:buChar char="Ø"/>
                </a:pP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Artificial </a:t>
                </a:r>
                <a:r>
                  <a:rPr lang="en-US" sz="17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energy value of 12 MeV (below </a:t>
                </a:r>
                <a:r>
                  <a:rPr lang="en-US" sz="1700" i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sz="1700" i="1" baseline="-25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2n</a:t>
                </a: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</a:t>
                </a:r>
              </a:p>
              <a:p>
                <a:pPr marL="285750" indent="-285750">
                  <a:lnSpc>
                    <a:spcPts val="2400"/>
                  </a:lnSpc>
                  <a:buFont typeface="Wingdings" panose="05000000000000000000" pitchFamily="2" charset="2"/>
                  <a:buChar char="Ø"/>
                </a:pP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No spectroscopic amplitudes available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              Renormalization at </a:t>
                </a:r>
                <a:r>
                  <a:rPr lang="el-GR" sz="1700" i="1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θ</a:t>
                </a:r>
                <a:r>
                  <a:rPr lang="it-IT" sz="1700" i="1" baseline="-25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CM</a:t>
                </a:r>
                <a:r>
                  <a:rPr lang="it-IT" sz="17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9°</a:t>
                </a:r>
                <a:endParaRPr lang="en-US" sz="17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85750" indent="-285750">
                  <a:lnSpc>
                    <a:spcPts val="2400"/>
                  </a:lnSpc>
                  <a:buFont typeface="Wingdings" panose="05000000000000000000" pitchFamily="2" charset="2"/>
                  <a:buChar char="Ø"/>
                </a:pPr>
                <a:r>
                  <a:rPr lang="en-US" sz="1700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sz="1700" u="sng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hape </a:t>
                </a:r>
                <a:r>
                  <a:rPr lang="en-US" sz="1700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of the </a:t>
                </a:r>
                <a:r>
                  <a:rPr lang="en-US" sz="1700" i="1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</a:t>
                </a:r>
                <a:r>
                  <a:rPr lang="en-US" sz="1700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0 </a:t>
                </a:r>
                <a:r>
                  <a:rPr lang="en-US" sz="1700" u="sng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calculation </a:t>
                </a:r>
                <a:r>
                  <a:rPr lang="en-US" sz="1700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consistent with the experimental angular distribution</a:t>
                </a:r>
              </a:p>
            </p:txBody>
          </p:sp>
          <p:sp>
            <p:nvSpPr>
              <p:cNvPr id="10" name="CasellaDiTesto 9"/>
              <p:cNvSpPr txBox="1"/>
              <p:nvPr/>
            </p:nvSpPr>
            <p:spPr>
              <a:xfrm>
                <a:off x="6325191" y="3673075"/>
                <a:ext cx="2628000" cy="271903"/>
              </a:xfrm>
              <a:prstGeom prst="roundRect">
                <a:avLst/>
              </a:prstGeom>
              <a:noFill/>
            </p:spPr>
            <p:txBody>
              <a:bodyPr wrap="square" lIns="90983" tIns="45491" rIns="90983" bIns="45491" rtlCol="0">
                <a:spAutoFit/>
              </a:bodyPr>
              <a:lstStyle/>
              <a:p>
                <a:pPr algn="just"/>
                <a:r>
                  <a:rPr lang="en-US" sz="1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M. </a:t>
                </a:r>
                <a:r>
                  <a:rPr lang="en-US" sz="1000" dirty="0" err="1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Cavallaro</a:t>
                </a:r>
                <a:r>
                  <a:rPr lang="en-US" sz="1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et al., PRC 88 (2013) 054601</a:t>
                </a:r>
                <a:endPara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" name="CasellaDiTesto 14"/>
              <p:cNvSpPr txBox="1"/>
              <p:nvPr/>
            </p:nvSpPr>
            <p:spPr>
              <a:xfrm>
                <a:off x="2415426" y="2615646"/>
                <a:ext cx="4313148" cy="461202"/>
              </a:xfrm>
              <a:prstGeom prst="rect">
                <a:avLst/>
              </a:prstGeom>
              <a:noFill/>
            </p:spPr>
            <p:txBody>
              <a:bodyPr wrap="square" lIns="90983" tIns="45491" rIns="90983" bIns="45491" rtlCol="0">
                <a:spAutoFit/>
              </a:bodyPr>
              <a:lstStyle/>
              <a:p>
                <a:pPr algn="ctr"/>
                <a:r>
                  <a:rPr lang="en-US" sz="2400" dirty="0" smtClean="0">
                    <a:ln>
                      <a:solidFill>
                        <a:srgbClr val="FF6600"/>
                      </a:solidFill>
                    </a:ln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 CRC calculations </a:t>
                </a:r>
                <a:endParaRPr lang="en-US" sz="2400" baseline="-25000" dirty="0" smtClean="0">
                  <a:ln>
                    <a:solidFill>
                      <a:srgbClr val="FF6600"/>
                    </a:solidFill>
                  </a:ln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9" name="Freccia a destra 18"/>
            <p:cNvSpPr/>
            <p:nvPr/>
          </p:nvSpPr>
          <p:spPr>
            <a:xfrm>
              <a:off x="4514654" y="5041907"/>
              <a:ext cx="684000" cy="25200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1" name="Rettangolo 20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1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/>
          <a:srcRect t="43271"/>
          <a:stretch/>
        </p:blipFill>
        <p:spPr>
          <a:xfrm>
            <a:off x="972000" y="4062958"/>
            <a:ext cx="7200000" cy="1926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tangolo 3"/>
          <p:cNvSpPr/>
          <p:nvPr/>
        </p:nvSpPr>
        <p:spPr>
          <a:xfrm>
            <a:off x="5468409" y="1628800"/>
            <a:ext cx="3528392" cy="738664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>
            <a:spAutoFit/>
          </a:bodyPr>
          <a:lstStyle/>
          <a:p>
            <a:pPr marL="273050">
              <a:lnSpc>
                <a:spcPct val="150000"/>
              </a:lnSpc>
            </a:pPr>
            <a:r>
              <a:rPr lang="en-US" sz="2800" b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 population</a:t>
            </a:r>
            <a:endParaRPr lang="en-US" sz="2800" b="1" dirty="0">
              <a:ln>
                <a:solidFill>
                  <a:srgbClr val="FF6600"/>
                </a:solidFill>
              </a:ln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539552" y="1639707"/>
            <a:ext cx="3384040" cy="129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 algn="just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 energy</a:t>
            </a:r>
          </a:p>
          <a:p>
            <a:pPr marL="355600" indent="-355600" algn="just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 width</a:t>
            </a:r>
          </a:p>
          <a:p>
            <a:pPr marL="355600" indent="-355600" algn="just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 cross section</a:t>
            </a:r>
          </a:p>
          <a:p>
            <a:pPr marL="355600" indent="-355600" algn="just">
              <a:buFont typeface="Wingdings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</a:t>
            </a:r>
            <a:r>
              <a:rPr lang="en-U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</a:t>
            </a:r>
            <a:endParaRPr lang="en-US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Freccia a destra 1"/>
          <p:cNvSpPr/>
          <p:nvPr/>
        </p:nvSpPr>
        <p:spPr>
          <a:xfrm>
            <a:off x="4031772" y="2035567"/>
            <a:ext cx="1440160" cy="5040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arrotondato 2"/>
          <p:cNvSpPr/>
          <p:nvPr/>
        </p:nvSpPr>
        <p:spPr>
          <a:xfrm>
            <a:off x="936000" y="692696"/>
            <a:ext cx="7272000" cy="88601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00"/>
              </a:lnSpc>
            </a:pPr>
            <a:r>
              <a:rPr lang="it-IT" sz="2400" baseline="30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 </a:t>
            </a:r>
            <a:r>
              <a:rPr lang="it-IT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400" i="1" baseline="-25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it-IT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16.9 </a:t>
            </a:r>
            <a:r>
              <a:rPr lang="it-IT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FWHM = </a:t>
            </a:r>
            <a:r>
              <a:rPr lang="it-IT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 </a:t>
            </a:r>
            <a:r>
              <a:rPr lang="it-IT" sz="2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24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2400" baseline="30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 </a:t>
            </a:r>
            <a:r>
              <a:rPr lang="it-IT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400" i="1" baseline="-25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it-IT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13.7 </a:t>
            </a:r>
            <a:r>
              <a:rPr lang="it-IT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FWHM = 1.9 </a:t>
            </a:r>
            <a:r>
              <a:rPr lang="it-IT" sz="2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it-IT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experimental evidence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5580112" y="2289140"/>
            <a:ext cx="3136039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Particle-hole symmetry confirmation</a:t>
            </a:r>
            <a:endParaRPr lang="en-GB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3"/>
          <a:srcRect b="70430"/>
          <a:stretch/>
        </p:blipFill>
        <p:spPr>
          <a:xfrm>
            <a:off x="972000" y="3068960"/>
            <a:ext cx="7200000" cy="1004340"/>
          </a:xfrm>
          <a:prstGeom prst="rect">
            <a:avLst/>
          </a:prstGeom>
        </p:spPr>
      </p:pic>
      <p:sp>
        <p:nvSpPr>
          <p:cNvPr id="15" name="Rettangolo arrotondato 14"/>
          <p:cNvSpPr/>
          <p:nvPr/>
        </p:nvSpPr>
        <p:spPr>
          <a:xfrm>
            <a:off x="1044032" y="6110905"/>
            <a:ext cx="5004000" cy="36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Carbone, EPJ Plus (2015) 130:143</a:t>
            </a:r>
            <a:endParaRPr lang="en-GB" sz="2000" b="1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42957"/>
      </p:ext>
    </p:extLst>
  </p:cSld>
  <p:clrMapOvr>
    <a:masterClrMapping/>
  </p:clrMapOvr>
  <p:transition advTm="27267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887" y="2636912"/>
            <a:ext cx="9144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Future works</a:t>
            </a:r>
          </a:p>
        </p:txBody>
      </p:sp>
    </p:spTree>
    <p:extLst>
      <p:ext uri="{BB962C8B-B14F-4D97-AF65-F5344CB8AC3E}">
        <p14:creationId xmlns:p14="http://schemas.microsoft.com/office/powerpoint/2010/main" val="201103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5580112" y="6212032"/>
            <a:ext cx="34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en-US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Cappuzzello</a:t>
            </a:r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Eur. Phys. J A (2016) 52:167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/>
              <p:cNvSpPr/>
              <p:nvPr/>
            </p:nvSpPr>
            <p:spPr>
              <a:xfrm>
                <a:off x="104403" y="692696"/>
                <a:ext cx="9036000" cy="56216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C(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O,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16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O)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14</a:t>
                </a:r>
                <a:r>
                  <a:rPr lang="en-US" sz="2400" b="1" dirty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13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C(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O,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16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O)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15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 reactions</a:t>
                </a:r>
                <a:endParaRPr lang="en-US" sz="2400" baseline="30000" dirty="0" smtClean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baseline="30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</a:t>
                </a:r>
                <a:r>
                  <a:rPr lang="en-US" sz="2000" baseline="30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7</a:t>
                </a:r>
                <a:r>
                  <a:rPr lang="en-US" sz="2000" baseline="30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+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beam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 </a:t>
                </a:r>
                <a:r>
                  <a:rPr lang="en-US" sz="2000" b="1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270 MeV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incident energy delivered by the K800 Superconducting Cyclotron  </a:t>
                </a:r>
                <a:endParaRPr lang="en-US" sz="20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baseline="30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C, </a:t>
                </a:r>
                <a:r>
                  <a:rPr lang="en-US" sz="2000" baseline="30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13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 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thin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targets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Ejectiles detected by the </a:t>
                </a:r>
                <a:r>
                  <a:rPr lang="en-US" sz="2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MAGNEX large acceptance spectrometer</a:t>
                </a:r>
                <a:endPara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Angular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settings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Arial" pitchFamily="34" charset="0"/>
                          </a:rPr>
                          <m:t>𝜃</m:t>
                        </m:r>
                      </m:e>
                      <m:sub>
                        <m:r>
                          <a:rPr lang="it-IT" sz="2000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𝑜𝑝𝑡</m:t>
                        </m:r>
                      </m:sub>
                    </m:sSub>
                    <m:r>
                      <a:rPr lang="it-IT" sz="2000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7°, 13°               3</a:t>
                </a:r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°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Arial" pitchFamily="34" charset="0"/>
                          </a:rPr>
                          <m:t>𝜃</m:t>
                        </m:r>
                      </m:e>
                      <m:sub>
                        <m:r>
                          <a:rPr lang="it-IT" sz="2000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𝑙𝑎𝑏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&lt;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19°</a:t>
                </a:r>
              </a:p>
              <a:p>
                <a:pPr>
                  <a:lnSpc>
                    <a:spcPct val="150000"/>
                  </a:lnSpc>
                </a:pPr>
                <a:endParaRPr lang="en-US" sz="1000" dirty="0" smtClean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120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Sn(</a:t>
                </a:r>
                <a:r>
                  <a:rPr lang="en-US" sz="2400" b="1" dirty="0" err="1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p,t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</a:t>
                </a:r>
                <a:r>
                  <a:rPr lang="en-US" sz="2400" b="1" baseline="30000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118</a:t>
                </a:r>
                <a:r>
                  <a:rPr lang="en-US" sz="2400" b="1" dirty="0" smtClean="0">
                    <a:solidFill>
                      <a:srgbClr val="FF66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Sn reaction</a:t>
                </a:r>
                <a:endParaRPr lang="en-US" sz="2400" b="1" dirty="0">
                  <a:solidFill>
                    <a:srgbClr val="FF66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Proton beam at 35 MeV accelerated by the K800 Superconducting Cyclotron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baseline="30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120</a:t>
                </a:r>
                <a:r>
                  <a:rPr lang="en-US" sz="2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Sn target 2.8 mg/cm</a:t>
                </a:r>
                <a:r>
                  <a:rPr lang="en-US" sz="2000" baseline="30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en-US" sz="2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thickness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Triton ejectiles momentum analyzed and detected at forward angles by the MAGNEX spectrometer </a:t>
                </a:r>
              </a:p>
            </p:txBody>
          </p:sp>
        </mc:Choice>
        <mc:Fallback xmlns="">
          <p:sp>
            <p:nvSpPr>
              <p:cNvPr id="2" name="Rettango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03" y="692696"/>
                <a:ext cx="9036000" cy="5621667"/>
              </a:xfrm>
              <a:prstGeom prst="rect">
                <a:avLst/>
              </a:prstGeom>
              <a:blipFill rotWithShape="0">
                <a:blip r:embed="rId4"/>
                <a:stretch>
                  <a:fillRect l="-607" r="-67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ttangolo 1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Experiments @ INFN-LNS</a:t>
            </a:r>
            <a:endParaRPr lang="en-US" sz="28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reccia a destra 2"/>
          <p:cNvSpPr/>
          <p:nvPr/>
        </p:nvSpPr>
        <p:spPr>
          <a:xfrm>
            <a:off x="4139952" y="3223609"/>
            <a:ext cx="972104" cy="28803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86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03"/>
    </mc:Choice>
    <mc:Fallback xmlns="">
      <p:transition spd="slow" advTm="104903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897172" y="1914248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120248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2591780" y="5508914"/>
            <a:ext cx="40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Energy resolution ~ 600 keV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l="5064" t="11359" r="10341" b="29406"/>
          <a:stretch/>
        </p:blipFill>
        <p:spPr>
          <a:xfrm>
            <a:off x="197096" y="1169577"/>
            <a:ext cx="4177808" cy="414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/>
          <a:srcRect l="5021" t="11359" r="9236" b="29406"/>
          <a:stretch/>
        </p:blipFill>
        <p:spPr>
          <a:xfrm>
            <a:off x="4557919" y="1164627"/>
            <a:ext cx="4234521" cy="4140000"/>
          </a:xfrm>
          <a:prstGeom prst="rect">
            <a:avLst/>
          </a:prstGeom>
        </p:spPr>
      </p:pic>
      <p:cxnSp>
        <p:nvCxnSpPr>
          <p:cNvPr id="18" name="Connettore 2 17"/>
          <p:cNvCxnSpPr/>
          <p:nvPr/>
        </p:nvCxnSpPr>
        <p:spPr>
          <a:xfrm>
            <a:off x="3380181" y="2564952"/>
            <a:ext cx="0" cy="43200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869037" y="22768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GPV</a:t>
            </a:r>
          </a:p>
        </p:txBody>
      </p:sp>
      <p:cxnSp>
        <p:nvCxnSpPr>
          <p:cNvPr id="22" name="Connettore 2 21"/>
          <p:cNvCxnSpPr/>
          <p:nvPr/>
        </p:nvCxnSpPr>
        <p:spPr>
          <a:xfrm>
            <a:off x="7589276" y="2492896"/>
            <a:ext cx="0" cy="43200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7078132" y="2185119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GPV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experiment @ 270 MeV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9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10"/>
    </mc:Choice>
    <mc:Fallback xmlns="">
      <p:transition spd="slow" advTm="5841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897172" y="1914248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120248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4832" t="11864" r="10574" b="28902"/>
          <a:stretch/>
        </p:blipFill>
        <p:spPr>
          <a:xfrm>
            <a:off x="4615464" y="1089200"/>
            <a:ext cx="4177808" cy="4140000"/>
          </a:xfrm>
          <a:prstGeom prst="rect">
            <a:avLst/>
          </a:prstGeom>
        </p:spPr>
      </p:pic>
      <p:sp>
        <p:nvSpPr>
          <p:cNvPr id="22" name="Rettangolo arrotondato 21"/>
          <p:cNvSpPr/>
          <p:nvPr/>
        </p:nvSpPr>
        <p:spPr>
          <a:xfrm>
            <a:off x="867693" y="5254678"/>
            <a:ext cx="7812000" cy="1186867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@ 84 </a:t>
            </a:r>
            <a:r>
              <a:rPr lang="it-IT" sz="2000" b="1" dirty="0" err="1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it-IT" sz="20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b="1" dirty="0" err="1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incident</a:t>
            </a:r>
            <a:r>
              <a:rPr lang="it-IT" sz="20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b="1" dirty="0" err="1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energy</a:t>
            </a:r>
            <a:endParaRPr lang="it-IT" sz="2000" b="1" dirty="0" smtClean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it-IT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it-IT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/>
          <a:srcRect l="5552" t="11678" r="11454" b="29798"/>
          <a:stretch/>
        </p:blipFill>
        <p:spPr>
          <a:xfrm>
            <a:off x="325389" y="1089200"/>
            <a:ext cx="4149221" cy="41400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388684" y="4472468"/>
            <a:ext cx="852926" cy="238363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 smtClean="0">
                <a:latin typeface="Arial" pitchFamily="34" charset="0"/>
                <a:cs typeface="Arial" pitchFamily="34" charset="0"/>
              </a:rPr>
              <a:t>16.43 + 16.72</a:t>
            </a:r>
          </a:p>
        </p:txBody>
      </p:sp>
      <p:cxnSp>
        <p:nvCxnSpPr>
          <p:cNvPr id="10" name="Connettore 2 9"/>
          <p:cNvCxnSpPr/>
          <p:nvPr/>
        </p:nvCxnSpPr>
        <p:spPr>
          <a:xfrm>
            <a:off x="3095841" y="4583524"/>
            <a:ext cx="396039" cy="8125"/>
          </a:xfrm>
          <a:prstGeom prst="straightConnector1">
            <a:avLst/>
          </a:prstGeom>
          <a:ln>
            <a:solidFill>
              <a:schemeClr val="tx1"/>
            </a:solidFill>
            <a:headEnd type="arrow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arrotondato 20"/>
          <p:cNvSpPr/>
          <p:nvPr/>
        </p:nvSpPr>
        <p:spPr>
          <a:xfrm>
            <a:off x="874610" y="5721546"/>
            <a:ext cx="3600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it-IT" sz="20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GPV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it-IT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it-IT" sz="2000" i="1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16.9 ± 0.1 </a:t>
            </a:r>
            <a:r>
              <a:rPr lang="it-IT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it-IT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FWHM = 1.2 ± 0.3 </a:t>
            </a:r>
            <a:r>
              <a:rPr lang="it-IT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it-IT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5072904" y="5721546"/>
            <a:ext cx="3600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it-IT" sz="20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GPV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it-IT" sz="2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it-IT" sz="20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it-I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13.7 ± 0.1 </a:t>
            </a:r>
            <a:r>
              <a:rPr lang="it-IT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it-IT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FWHM </a:t>
            </a:r>
            <a:r>
              <a:rPr lang="it-I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1.9 </a:t>
            </a:r>
            <a:r>
              <a:rPr lang="it-I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± </a:t>
            </a:r>
            <a:r>
              <a:rPr lang="it-I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0.3 </a:t>
            </a:r>
            <a:r>
              <a:rPr lang="it-IT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it-IT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experiment @ 270 MeV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2195736" y="6577466"/>
            <a:ext cx="6948264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XXXIV </a:t>
            </a:r>
            <a:r>
              <a:rPr lang="en-US" sz="12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Mazurian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Lakes Conference on Physics                      September 6 – 13, 2015, </a:t>
            </a:r>
            <a:r>
              <a:rPr lang="en-US" sz="12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Piaski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Poland 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86"/>
    </mc:Choice>
    <mc:Fallback xmlns="">
      <p:transition spd="slow" advTm="48686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1152128" y="1080121"/>
            <a:ext cx="6948264" cy="4884942"/>
            <a:chOff x="16893401" y="18999155"/>
            <a:chExt cx="14170328" cy="9649072"/>
          </a:xfrm>
        </p:grpSpPr>
        <p:pic>
          <p:nvPicPr>
            <p:cNvPr id="5" name="Picture 2" descr="Ecc.gi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48"/>
            <a:stretch>
              <a:fillRect/>
            </a:stretch>
          </p:blipFill>
          <p:spPr>
            <a:xfrm>
              <a:off x="16893401" y="18999155"/>
              <a:ext cx="14170328" cy="9649072"/>
            </a:xfrm>
            <a:prstGeom prst="rect">
              <a:avLst/>
            </a:prstGeom>
          </p:spPr>
        </p:pic>
        <p:sp>
          <p:nvSpPr>
            <p:cNvPr id="6" name="Rectangle 79"/>
            <p:cNvSpPr/>
            <p:nvPr/>
          </p:nvSpPr>
          <p:spPr>
            <a:xfrm>
              <a:off x="26081198" y="21069578"/>
              <a:ext cx="3073435" cy="668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8° ≤ </a:t>
              </a:r>
              <a:r>
                <a:rPr lang="en-US" sz="1600" b="1" i="1" dirty="0" err="1" smtClean="0">
                  <a:latin typeface="Times New Roman" pitchFamily="18" charset="0"/>
                  <a:cs typeface="Times New Roman" pitchFamily="18" charset="0"/>
                </a:rPr>
                <a:t>θ</a:t>
              </a:r>
              <a:r>
                <a:rPr lang="en-US" sz="1600" b="1" i="1" baseline="-25000" dirty="0" err="1" smtClean="0">
                  <a:latin typeface="Times New Roman" pitchFamily="18" charset="0"/>
                  <a:cs typeface="Times New Roman" pitchFamily="18" charset="0"/>
                </a:rPr>
                <a:t>lab</a:t>
              </a:r>
              <a:r>
                <a:rPr lang="en-US" sz="1600" b="1" i="1" baseline="-25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≤ 12°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3"/>
            <p:cNvSpPr/>
            <p:nvPr/>
          </p:nvSpPr>
          <p:spPr>
            <a:xfrm>
              <a:off x="25042735" y="20421504"/>
              <a:ext cx="4993017" cy="790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p + </a:t>
              </a:r>
              <a:r>
                <a:rPr lang="en-US" sz="2000" b="1" baseline="30000" dirty="0">
                  <a:latin typeface="Times New Roman" pitchFamily="18" charset="0"/>
                  <a:cs typeface="Times New Roman" pitchFamily="18" charset="0"/>
                </a:rPr>
                <a:t>120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Sn 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  <a:sym typeface="Symbol"/>
                </a:rPr>
                <a:t> t + </a:t>
              </a:r>
              <a:r>
                <a:rPr lang="en-US" sz="2000" b="1" baseline="30000" dirty="0">
                  <a:latin typeface="Times New Roman" pitchFamily="18" charset="0"/>
                  <a:cs typeface="Times New Roman" pitchFamily="18" charset="0"/>
                  <a:sym typeface="Symbol"/>
                </a:rPr>
                <a:t>118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  <a:sym typeface="Symbol"/>
                </a:rPr>
                <a:t>Sn</a:t>
              </a:r>
            </a:p>
          </p:txBody>
        </p:sp>
        <p:sp>
          <p:nvSpPr>
            <p:cNvPr id="8" name="Rectangle 4"/>
            <p:cNvSpPr/>
            <p:nvPr/>
          </p:nvSpPr>
          <p:spPr>
            <a:xfrm rot="16200000">
              <a:off x="18015899" y="20756839"/>
              <a:ext cx="2114720" cy="6904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err="1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g.s</a:t>
              </a:r>
              <a:r>
                <a:rPr lang="en-US" sz="16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. (x 0.5)   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83"/>
            <p:cNvSpPr/>
            <p:nvPr/>
          </p:nvSpPr>
          <p:spPr>
            <a:xfrm rot="16200000">
              <a:off x="18765114" y="22349026"/>
              <a:ext cx="2378531" cy="6904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1.23  (x 0.2)  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84"/>
            <p:cNvSpPr/>
            <p:nvPr/>
          </p:nvSpPr>
          <p:spPr>
            <a:xfrm>
              <a:off x="25410903" y="25399734"/>
              <a:ext cx="582105" cy="6862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  <a:latin typeface="Comic Sans MS"/>
                  <a:cs typeface="Comic Sans MS"/>
                </a:rPr>
                <a:t>d</a:t>
              </a:r>
              <a:endParaRPr lang="en-US" sz="1600" dirty="0"/>
            </a:p>
          </p:txBody>
        </p:sp>
        <p:cxnSp>
          <p:nvCxnSpPr>
            <p:cNvPr id="11" name="Straight Arrow Connector 6"/>
            <p:cNvCxnSpPr>
              <a:stCxn id="10" idx="2"/>
            </p:cNvCxnSpPr>
            <p:nvPr/>
          </p:nvCxnSpPr>
          <p:spPr>
            <a:xfrm flipH="1">
              <a:off x="25491060" y="26085948"/>
              <a:ext cx="210897" cy="70132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85"/>
            <p:cNvCxnSpPr>
              <a:stCxn id="10" idx="2"/>
            </p:cNvCxnSpPr>
            <p:nvPr/>
          </p:nvCxnSpPr>
          <p:spPr>
            <a:xfrm>
              <a:off x="25701956" y="26085948"/>
              <a:ext cx="221149" cy="11333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80"/>
          <p:cNvSpPr txBox="1"/>
          <p:nvPr/>
        </p:nvSpPr>
        <p:spPr>
          <a:xfrm>
            <a:off x="1457908" y="763085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 colors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 D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ifferent spectrometer field settings 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5220072" y="2592288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bin width 34 keV/bin</a:t>
            </a:r>
            <a:endParaRPr lang="it-IT" b="1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17" name="Ovale 16"/>
          <p:cNvSpPr/>
          <p:nvPr/>
        </p:nvSpPr>
        <p:spPr>
          <a:xfrm>
            <a:off x="5436096" y="5112568"/>
            <a:ext cx="2304256" cy="54868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 rot="795711">
            <a:off x="5348957" y="3271199"/>
            <a:ext cx="2098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 err="1" smtClean="0">
                <a:solidFill>
                  <a:srgbClr val="FF6600"/>
                </a:solidFill>
              </a:rPr>
              <a:t>preliminary</a:t>
            </a:r>
            <a:endParaRPr lang="it-IT" sz="3200" dirty="0">
              <a:solidFill>
                <a:srgbClr val="FF6600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118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 excitation energy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3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GPV.gi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2" r="6171"/>
          <a:stretch/>
        </p:blipFill>
        <p:spPr>
          <a:xfrm>
            <a:off x="56623" y="2708920"/>
            <a:ext cx="5739513" cy="4005064"/>
          </a:xfrm>
          <a:prstGeom prst="rect">
            <a:avLst/>
          </a:prstGeom>
        </p:spPr>
      </p:pic>
      <p:sp>
        <p:nvSpPr>
          <p:cNvPr id="18" name="TextBox 92"/>
          <p:cNvSpPr txBox="1"/>
          <p:nvPr/>
        </p:nvSpPr>
        <p:spPr>
          <a:xfrm>
            <a:off x="0" y="7054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presence of a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bump is clearly observed in the GPV energy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region.    </a:t>
            </a:r>
          </a:p>
          <a:p>
            <a:pPr algn="ctr"/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 with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Lorentz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function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a linear background.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5724128" y="3429000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Cross Section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GPV candidate in the angular region 8°≤</a:t>
            </a:r>
            <a:r>
              <a:rPr lang="en-US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n-US" i="1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≤12°</a:t>
            </a:r>
          </a:p>
          <a:p>
            <a:pPr algn="ctr"/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 =1.1 ± 0.1 </a:t>
            </a:r>
            <a:r>
              <a:rPr lang="en-US" dirty="0" err="1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μb</a:t>
            </a:r>
            <a:endParaRPr lang="en-US" dirty="0" smtClean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Such a small value could explain the historical difficulty to observe the GPV</a:t>
            </a:r>
          </a:p>
        </p:txBody>
      </p:sp>
      <p:sp>
        <p:nvSpPr>
          <p:cNvPr id="8" name="CasellaDiTesto 7"/>
          <p:cNvSpPr txBox="1"/>
          <p:nvPr/>
        </p:nvSpPr>
        <p:spPr>
          <a:xfrm rot="795711">
            <a:off x="2644557" y="3352056"/>
            <a:ext cx="1946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 err="1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preliminary</a:t>
            </a:r>
            <a:endParaRPr lang="it-IT" sz="28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7178841" y="190922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 </a:t>
            </a:r>
            <a:r>
              <a:rPr lang="it-IT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it-IT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width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Freccia a destra 4"/>
          <p:cNvSpPr/>
          <p:nvPr/>
        </p:nvSpPr>
        <p:spPr>
          <a:xfrm rot="10800000">
            <a:off x="6444208" y="2076456"/>
            <a:ext cx="648072" cy="32316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GPV energy region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577647" y="1764392"/>
            <a:ext cx="3780000" cy="93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2400" baseline="-25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13.6 ± 0.1 MeV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FWHM = 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1.5 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 0.4 MeV</a:t>
            </a:r>
          </a:p>
        </p:txBody>
      </p:sp>
    </p:spTree>
    <p:extLst>
      <p:ext uri="{BB962C8B-B14F-4D97-AF65-F5344CB8AC3E}">
        <p14:creationId xmlns:p14="http://schemas.microsoft.com/office/powerpoint/2010/main" val="123515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ttangolo 59"/>
          <p:cNvSpPr/>
          <p:nvPr/>
        </p:nvSpPr>
        <p:spPr>
          <a:xfrm>
            <a:off x="396464" y="764704"/>
            <a:ext cx="8352000" cy="1977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80528" y="802804"/>
            <a:ext cx="8495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>
              <a:buFont typeface="Wingdings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and 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at 84 </a:t>
            </a:r>
            <a:r>
              <a:rPr lang="en-GB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>
              <a:buFont typeface="Wingdings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Known bound and resonant states of the residual nuclei</a:t>
            </a:r>
          </a:p>
          <a:p>
            <a:pPr marL="361950">
              <a:buFont typeface="Wingdings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Unknown bumps in the continuum</a:t>
            </a:r>
          </a:p>
          <a:p>
            <a:pPr marL="361950"/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>
              <a:buFont typeface="Wingdings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Particle-hole symmetry confirmation </a:t>
            </a:r>
          </a:p>
        </p:txBody>
      </p:sp>
      <p:sp>
        <p:nvSpPr>
          <p:cNvPr id="38" name="Rettangolo 37"/>
          <p:cNvSpPr/>
          <p:nvPr/>
        </p:nvSpPr>
        <p:spPr>
          <a:xfrm>
            <a:off x="396464" y="2852936"/>
            <a:ext cx="8352000" cy="241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Rettangolo 55"/>
          <p:cNvSpPr/>
          <p:nvPr/>
        </p:nvSpPr>
        <p:spPr>
          <a:xfrm>
            <a:off x="396464" y="5348471"/>
            <a:ext cx="8352000" cy="1152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98738" lvl="7" algn="just"/>
            <a:endParaRPr lang="en-US" sz="2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6464" y="1887215"/>
            <a:ext cx="835200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61950" algn="ctr"/>
            <a:r>
              <a:rPr lang="en-GB" sz="2400" u="sng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Evidence of the GPV population 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44199" y="2852936"/>
            <a:ext cx="83148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experiments:</a:t>
            </a:r>
          </a:p>
          <a:p>
            <a:pPr>
              <a:buFont typeface="Wingdings" pitchFamily="2" charset="2"/>
              <a:buChar char="Ø"/>
            </a:pP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and 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at 270 MeV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Population of the same resonances: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65113" indent="-265113">
              <a:buFont typeface="Wingdings" panose="05000000000000000000" pitchFamily="2" charset="2"/>
              <a:buChar char="Ø"/>
            </a:pP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Sn(</a:t>
            </a:r>
            <a:r>
              <a:rPr lang="en-GB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p,t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GB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118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 at 35 MeV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44199" y="5297140"/>
            <a:ext cx="8314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Outlooks: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Bumps angular distributions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 targets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Conclusions and Outlooks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868144" y="368393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</a:t>
            </a:r>
            <a:endParaRPr lang="it-IT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width</a:t>
            </a:r>
            <a:endParaRPr lang="it-IT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428492" y="4455210"/>
            <a:ext cx="4434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indication of a </a:t>
            </a:r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resonance at 13.6 MeV 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very low cross section</a:t>
            </a:r>
          </a:p>
        </p:txBody>
      </p:sp>
    </p:spTree>
    <p:extLst>
      <p:ext uri="{BB962C8B-B14F-4D97-AF65-F5344CB8AC3E}">
        <p14:creationId xmlns:p14="http://schemas.microsoft.com/office/powerpoint/2010/main" val="246370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90"/>
    </mc:Choice>
    <mc:Fallback xmlns="">
      <p:transition spd="slow" advTm="4999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897172" y="1914248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0248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44828" y="1175847"/>
            <a:ext cx="87484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C.Agodi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M.Bondì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2000" u="sng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D.Carbone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M.Cavallaro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F.Cappuzzello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A.Cunsolo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kumimoji="0" lang="it-IT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A.Foti</a:t>
            </a:r>
            <a:endParaRPr kumimoji="0" lang="it-IT" sz="2000" b="0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44858" y="1772816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Dipartimento </a:t>
            </a:r>
            <a:r>
              <a:rPr lang="it-IT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Fisica e Astronomia, Università degli Studi di Catania, </a:t>
            </a:r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Italy</a:t>
            </a:r>
            <a:endParaRPr lang="it-IT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hangingPunct="0"/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Istituto </a:t>
            </a:r>
            <a:r>
              <a:rPr lang="it-IT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Nazionale di Fisica Nucleare – Laboratori Nazionali del Sud, </a:t>
            </a:r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Italy</a:t>
            </a:r>
            <a:endParaRPr lang="it-IT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hangingPunct="0"/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Istituto </a:t>
            </a:r>
            <a:r>
              <a:rPr lang="it-IT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Nazionale di Fisica Nucleare – Sezione Catania, </a:t>
            </a:r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Italy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240634" y="4199251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fr-FR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Azaiez</a:t>
            </a:r>
            <a:r>
              <a:rPr lang="fr-F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S.Franchoo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E. Khan, </a:t>
            </a:r>
            <a:r>
              <a:rPr lang="fr-F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J.A.</a:t>
            </a:r>
            <a:r>
              <a:rPr lang="fr-FR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Scarpaci</a:t>
            </a:r>
            <a:r>
              <a:rPr lang="fr-F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fr-FR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CNRS - IN2P3 – Institut de Physique Nucléaire d’Orsay, France </a:t>
            </a:r>
            <a:endParaRPr lang="en-U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40634" y="2609109"/>
            <a:ext cx="8748464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A.Bonaccorso</a:t>
            </a:r>
            <a:endParaRPr lang="it-IT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Istituto Nazionale di Fisica Nucleare – Sezione di Pisa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A.Vitturi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L.Fortunato</a:t>
            </a:r>
            <a:endParaRPr lang="it-IT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16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Università degli Studi di Padova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44828" y="4952604"/>
            <a:ext cx="874846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R.Linares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J.Lubian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Universidade</a:t>
            </a:r>
            <a:r>
              <a:rPr lang="en-GB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Federal </a:t>
            </a:r>
            <a:r>
              <a:rPr lang="en-GB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Fluminense</a:t>
            </a:r>
            <a:r>
              <a:rPr lang="en-GB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Niteroi, Brazil</a:t>
            </a:r>
            <a:endParaRPr kumimoji="0" lang="it-IT" b="0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 group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03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"/>
    </mc:Choice>
    <mc:Fallback xmlns="">
      <p:transition spd="slow" advTm="706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4874628" y="1616125"/>
            <a:ext cx="3945844" cy="840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Immagine 8" descr="de_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602" y="1556792"/>
            <a:ext cx="4084616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magine 9" descr="x_eres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5856" y="2709320"/>
            <a:ext cx="4084616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Line 254"/>
          <p:cNvSpPr>
            <a:spLocks noChangeShapeType="1"/>
          </p:cNvSpPr>
          <p:nvPr/>
        </p:nvSpPr>
        <p:spPr bwMode="auto">
          <a:xfrm>
            <a:off x="6152824" y="2036319"/>
            <a:ext cx="720080" cy="0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square" lIns="90000" tIns="46800" rIns="90000" bIns="46800">
            <a:spAutoFit/>
          </a:bodyPr>
          <a:lstStyle/>
          <a:p>
            <a:endParaRPr lang="en-US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tangolo 2"/>
              <p:cNvSpPr/>
              <p:nvPr/>
            </p:nvSpPr>
            <p:spPr>
              <a:xfrm>
                <a:off x="4901406" y="1712557"/>
                <a:ext cx="1061188" cy="6712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𝐵</m:t>
                      </m:r>
                      <m:r>
                        <a:rPr lang="en-US" sz="2000" i="1">
                          <a:latin typeface="Cambria Math"/>
                        </a:rPr>
                        <m:t>𝜌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it-IT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Rettango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406" y="1712557"/>
                <a:ext cx="1061188" cy="6712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3"/>
              <p:cNvSpPr/>
              <p:nvPr/>
            </p:nvSpPr>
            <p:spPr>
              <a:xfrm>
                <a:off x="6904657" y="1712557"/>
                <a:ext cx="2007986" cy="6712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𝑓𝑜𝑐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2000" i="1">
                          <a:latin typeface="Cambria Math"/>
                        </a:rPr>
                        <m:t>∝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𝑟𝑒𝑠𝑖𝑑</m:t>
                          </m:r>
                        </m:sub>
                      </m:sSub>
                    </m:oMath>
                  </m:oMathPara>
                </a14:m>
                <a:endParaRPr lang="it-IT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Rettango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657" y="1712557"/>
                <a:ext cx="2007986" cy="67127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sellaDiTesto 18"/>
          <p:cNvSpPr txBox="1"/>
          <p:nvPr/>
        </p:nvSpPr>
        <p:spPr>
          <a:xfrm>
            <a:off x="764737" y="6186209"/>
            <a:ext cx="30963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en-US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Cappuzzello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NIMA 621 (2010) 419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67061" y="951111"/>
            <a:ext cx="431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it-IT" sz="24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identification</a:t>
            </a:r>
            <a:endParaRPr lang="it-IT" sz="2400" dirty="0" smtClean="0">
              <a:ln>
                <a:solidFill>
                  <a:srgbClr val="FF6600"/>
                </a:solidFill>
              </a:ln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608488" y="1028228"/>
            <a:ext cx="43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2400" dirty="0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 smtClean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identification</a:t>
            </a:r>
            <a:endParaRPr lang="it-IT" sz="2400" dirty="0" smtClean="0">
              <a:ln>
                <a:solidFill>
                  <a:srgbClr val="FF6600"/>
                </a:solidFill>
              </a:ln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Particle identification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Freccia a destra 1"/>
          <p:cNvSpPr/>
          <p:nvPr/>
        </p:nvSpPr>
        <p:spPr>
          <a:xfrm>
            <a:off x="3707904" y="3645024"/>
            <a:ext cx="1296144" cy="28803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7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42646" y="848906"/>
            <a:ext cx="8658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Sequential transfer to the continuum of uncorrelated neutrons </a:t>
            </a:r>
          </a:p>
          <a:p>
            <a:r>
              <a:rPr lang="en-US" sz="20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(two independent break-up processes) 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323530" y="1637710"/>
            <a:ext cx="482668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&gt;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	    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+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</a:t>
            </a:r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</a:t>
            </a:r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+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n	</a:t>
            </a:r>
          </a:p>
          <a:p>
            <a:endParaRPr lang="en-US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&gt; S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2n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   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+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</a:t>
            </a:r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</a:t>
            </a:r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+ 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n + n	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670641" y="2631887"/>
            <a:ext cx="386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ransfer probability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1962000" y="3104964"/>
            <a:ext cx="5220000" cy="8640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/>
              <p:cNvSpPr/>
              <p:nvPr/>
            </p:nvSpPr>
            <p:spPr>
              <a:xfrm>
                <a:off x="2042389" y="3148868"/>
                <a:ext cx="5074659" cy="856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𝑑𝑃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|1−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</m:acc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+1−|</m:t>
                              </m:r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sSub>
                                    <m:sSub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𝑗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𝑓</m:t>
                                      </m:r>
                                    </m:sub>
                                  </m:sSub>
                                </m:sub>
                              </m:sSub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it-IT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Rettango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389" y="3148868"/>
                <a:ext cx="5074659" cy="8561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sellaDiTesto 29"/>
          <p:cNvSpPr txBox="1"/>
          <p:nvPr/>
        </p:nvSpPr>
        <p:spPr>
          <a:xfrm>
            <a:off x="216184" y="2636912"/>
            <a:ext cx="386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+mj-lt"/>
              <a:buAutoNum type="arabicParenR"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Calculation of the S-Matrix</a:t>
            </a:r>
          </a:p>
        </p:txBody>
      </p:sp>
      <p:sp>
        <p:nvSpPr>
          <p:cNvPr id="8" name="Freccia a destra 7"/>
          <p:cNvSpPr/>
          <p:nvPr/>
        </p:nvSpPr>
        <p:spPr>
          <a:xfrm>
            <a:off x="3779912" y="2784264"/>
            <a:ext cx="792088" cy="1440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vale 8"/>
          <p:cNvSpPr/>
          <p:nvPr/>
        </p:nvSpPr>
        <p:spPr>
          <a:xfrm>
            <a:off x="3901312" y="3148868"/>
            <a:ext cx="1044000" cy="648000"/>
          </a:xfrm>
          <a:prstGeom prst="ellipse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Connettore 2 10"/>
          <p:cNvCxnSpPr>
            <a:stCxn id="9" idx="4"/>
          </p:cNvCxnSpPr>
          <p:nvPr/>
        </p:nvCxnSpPr>
        <p:spPr>
          <a:xfrm flipH="1">
            <a:off x="4343611" y="3796868"/>
            <a:ext cx="79701" cy="486936"/>
          </a:xfrm>
          <a:prstGeom prst="straightConnector1">
            <a:avLst/>
          </a:prstGeom>
          <a:ln w="28575">
            <a:solidFill>
              <a:srgbClr val="A5002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275856" y="4283804"/>
            <a:ext cx="1976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lastic break-up</a:t>
            </a:r>
          </a:p>
        </p:txBody>
      </p:sp>
      <p:cxnSp>
        <p:nvCxnSpPr>
          <p:cNvPr id="38" name="Connettore 2 37"/>
          <p:cNvCxnSpPr>
            <a:stCxn id="45" idx="4"/>
          </p:cNvCxnSpPr>
          <p:nvPr/>
        </p:nvCxnSpPr>
        <p:spPr>
          <a:xfrm>
            <a:off x="5610155" y="3808670"/>
            <a:ext cx="144794" cy="47247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5251966" y="4283804"/>
            <a:ext cx="277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Neutron absorption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250077" y="4670626"/>
            <a:ext cx="386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+mj-lt"/>
              <a:buAutoNum type="arabicParenR" startAt="2"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Total transfer cross section</a:t>
            </a:r>
          </a:p>
        </p:txBody>
      </p:sp>
      <p:sp>
        <p:nvSpPr>
          <p:cNvPr id="44" name="Rettangolo arrotondato 43"/>
          <p:cNvSpPr/>
          <p:nvPr/>
        </p:nvSpPr>
        <p:spPr>
          <a:xfrm>
            <a:off x="810109" y="5229288"/>
            <a:ext cx="3456000" cy="7560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4"/>
              <p:cNvSpPr/>
              <p:nvPr/>
            </p:nvSpPr>
            <p:spPr>
              <a:xfrm>
                <a:off x="779326" y="5238110"/>
                <a:ext cx="3509486" cy="7079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𝑆</m:t>
                      </m:r>
                      <m:nary>
                        <m:naryPr>
                          <m:limLoc m:val="subSup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𝑏𝑑𝑏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𝑑𝑃</m:t>
                              </m:r>
                              <m:d>
                                <m:d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𝑓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𝑒𝑙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it-IT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Rettango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26" y="5238110"/>
                <a:ext cx="3509486" cy="70795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vale 44"/>
          <p:cNvSpPr/>
          <p:nvPr/>
        </p:nvSpPr>
        <p:spPr>
          <a:xfrm>
            <a:off x="5088155" y="3160670"/>
            <a:ext cx="1044000" cy="648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4572000" y="5229200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Semi-classical treatment of the relative motion</a:t>
            </a:r>
          </a:p>
        </p:txBody>
      </p:sp>
      <p:sp>
        <p:nvSpPr>
          <p:cNvPr id="52" name="Ovale 51"/>
          <p:cNvSpPr/>
          <p:nvPr/>
        </p:nvSpPr>
        <p:spPr>
          <a:xfrm>
            <a:off x="3404539" y="5342663"/>
            <a:ext cx="794556" cy="521976"/>
          </a:xfrm>
          <a:prstGeom prst="ellipse">
            <a:avLst/>
          </a:prstGeom>
          <a:noFill/>
          <a:ln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3" name="Connettore 2 52"/>
          <p:cNvCxnSpPr/>
          <p:nvPr/>
        </p:nvCxnSpPr>
        <p:spPr>
          <a:xfrm>
            <a:off x="3805715" y="5864639"/>
            <a:ext cx="144794" cy="372673"/>
          </a:xfrm>
          <a:prstGeom prst="straightConnector1">
            <a:avLst/>
          </a:prstGeom>
          <a:ln w="28575">
            <a:solidFill>
              <a:srgbClr val="009A46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3614323" y="6152451"/>
            <a:ext cx="330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9A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Core-target elastic scattering</a:t>
            </a:r>
          </a:p>
        </p:txBody>
      </p:sp>
      <p:sp>
        <p:nvSpPr>
          <p:cNvPr id="56" name="Ovale 55"/>
          <p:cNvSpPr/>
          <p:nvPr/>
        </p:nvSpPr>
        <p:spPr>
          <a:xfrm>
            <a:off x="1622548" y="5358175"/>
            <a:ext cx="501180" cy="458964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7" name="Connettore 2 56"/>
          <p:cNvCxnSpPr/>
          <p:nvPr/>
        </p:nvCxnSpPr>
        <p:spPr>
          <a:xfrm flipH="1">
            <a:off x="1787438" y="5818172"/>
            <a:ext cx="78368" cy="33427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/>
          <p:cNvSpPr txBox="1"/>
          <p:nvPr/>
        </p:nvSpPr>
        <p:spPr>
          <a:xfrm>
            <a:off x="251520" y="6156012"/>
            <a:ext cx="357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Initial state spectroscopic factor</a:t>
            </a:r>
          </a:p>
        </p:txBody>
      </p:sp>
      <p:sp>
        <p:nvSpPr>
          <p:cNvPr id="36" name="Rettangolo 3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Break-up calculations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32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"/>
    </mc:Choice>
    <mc:Fallback xmlns="">
      <p:transition spd="slow" advTm="696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2516439" y="2509375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>
          <a:blip r:embed="rId3" cstate="print"/>
          <a:srcRect l="6927" t="25489" r="5042" b="10666"/>
          <a:stretch>
            <a:fillRect/>
          </a:stretch>
        </p:blipFill>
        <p:spPr bwMode="auto">
          <a:xfrm>
            <a:off x="2456623" y="2097336"/>
            <a:ext cx="4230754" cy="43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" name="CasellaDiTesto 31"/>
          <p:cNvSpPr txBox="1"/>
          <p:nvPr/>
        </p:nvSpPr>
        <p:spPr>
          <a:xfrm>
            <a:off x="242646" y="692696"/>
            <a:ext cx="8658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Sequential transfer to the continuum of uncorrelated neutrons </a:t>
            </a:r>
          </a:p>
          <a:p>
            <a:pPr algn="ctr"/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Transfer to the continuum model by A. </a:t>
            </a:r>
            <a:r>
              <a:rPr lang="en-US" sz="2000" dirty="0" err="1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Bonaccorso</a:t>
            </a: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et al. </a:t>
            </a:r>
          </a:p>
        </p:txBody>
      </p:sp>
      <p:sp>
        <p:nvSpPr>
          <p:cNvPr id="33" name="Rettangolo 32"/>
          <p:cNvSpPr/>
          <p:nvPr/>
        </p:nvSpPr>
        <p:spPr>
          <a:xfrm>
            <a:off x="5940152" y="1446892"/>
            <a:ext cx="314514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1050" dirty="0" err="1">
                <a:latin typeface="Arial" pitchFamily="34" charset="0"/>
                <a:cs typeface="Arial" pitchFamily="34" charset="0"/>
              </a:rPr>
              <a:t>Bonaccorso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, et al., Phys. Rev. C 49 (1994) 329</a:t>
            </a:r>
          </a:p>
        </p:txBody>
      </p:sp>
      <p:cxnSp>
        <p:nvCxnSpPr>
          <p:cNvPr id="22" name="Connettore 2 21"/>
          <p:cNvCxnSpPr/>
          <p:nvPr/>
        </p:nvCxnSpPr>
        <p:spPr>
          <a:xfrm>
            <a:off x="5465572" y="4534543"/>
            <a:ext cx="0" cy="468000"/>
          </a:xfrm>
          <a:prstGeom prst="straightConnector1">
            <a:avLst/>
          </a:prstGeom>
          <a:ln w="28575"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5033524" y="4218666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Unknown</a:t>
            </a:r>
            <a:endParaRPr lang="it-IT" sz="1200" b="1" dirty="0" smtClean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Projectile break-up calculations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2843808" y="1520848"/>
            <a:ext cx="3672408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C(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it-IT" sz="28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it-IT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it-IT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1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9"/>
    </mc:Choice>
    <mc:Fallback xmlns="">
      <p:transition spd="slow" advTm="5439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Be(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reaction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10488" b="16654"/>
          <a:stretch/>
        </p:blipFill>
        <p:spPr>
          <a:xfrm>
            <a:off x="395536" y="1268760"/>
            <a:ext cx="4189937" cy="4320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38311" y="5636209"/>
            <a:ext cx="3852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Peaks</a:t>
            </a:r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</a:t>
            </a:r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* </a:t>
            </a:r>
            <a:r>
              <a:rPr lang="it-IT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refers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it-IT" sz="1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ejectile 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emitted in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its 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excited state at 0.87 MeV</a:t>
            </a:r>
            <a:r>
              <a:rPr lang="it-IT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932040" y="2153428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1-n</a:t>
            </a:r>
            <a:r>
              <a:rPr lang="en-US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breakup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calculations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two new n-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potentials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data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aseline="30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Be(</a:t>
            </a:r>
            <a:r>
              <a:rPr lang="en-US" i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n,nn</a:t>
            </a:r>
            <a:r>
              <a:rPr lang="en-US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baseline="30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US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aseline="30000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Be(</a:t>
            </a:r>
            <a:r>
              <a:rPr lang="en-US" i="1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n,α</a:t>
            </a:r>
            <a:r>
              <a:rPr lang="en-US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baseline="30000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07504" y="876494"/>
            <a:ext cx="3960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3°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</a:t>
            </a:r>
            <a:r>
              <a:rPr lang="el-G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it-IT" i="1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&lt;10°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715838" y="5913836"/>
            <a:ext cx="444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Carbone et al., PRC 90 (2014) 064621</a:t>
            </a:r>
          </a:p>
        </p:txBody>
      </p:sp>
      <p:sp>
        <p:nvSpPr>
          <p:cNvPr id="9" name="Rettangolo 8"/>
          <p:cNvSpPr/>
          <p:nvPr/>
        </p:nvSpPr>
        <p:spPr>
          <a:xfrm>
            <a:off x="5292080" y="4189808"/>
            <a:ext cx="38357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Bonaccorso and R. J. Charity, </a:t>
            </a:r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PRC 89, 024619 </a:t>
            </a:r>
            <a:r>
              <a:rPr lang="it-IT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(2014)</a:t>
            </a:r>
            <a:endParaRPr lang="it-IT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0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842442" y="1662220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Picture 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" t="25346" b="10052"/>
          <a:stretch/>
        </p:blipFill>
        <p:spPr bwMode="auto">
          <a:xfrm>
            <a:off x="5028311" y="1353957"/>
            <a:ext cx="3792161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t="25037" r="4940" b="10316"/>
          <a:stretch/>
        </p:blipFill>
        <p:spPr bwMode="auto">
          <a:xfrm>
            <a:off x="827584" y="1344618"/>
            <a:ext cx="3563356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asellaDiTesto 31"/>
          <p:cNvSpPr txBox="1"/>
          <p:nvPr/>
        </p:nvSpPr>
        <p:spPr>
          <a:xfrm>
            <a:off x="1849406" y="6089884"/>
            <a:ext cx="7237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n+</a:t>
            </a:r>
            <a:r>
              <a:rPr lang="en-GB" sz="12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GB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optical potential from 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 </a:t>
            </a:r>
            <a:r>
              <a:rPr lang="en-US" sz="12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Blanchon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et al., </a:t>
            </a:r>
            <a:r>
              <a:rPr lang="en-US" sz="12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Nucl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Phys. A 784 (2007) </a:t>
            </a:r>
            <a:r>
              <a:rPr lang="en-US" sz="12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</a:t>
            </a:r>
            <a:endParaRPr lang="en-GB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Bonaccorso and R. J. Charity, PRC 89, 024619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(2014)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179512" y="5025950"/>
            <a:ext cx="8906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 defTabSz="914400">
              <a:buFont typeface="Wingdings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Single-particle resonance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1.78 MeV (                                    ) well reproduced</a:t>
            </a:r>
          </a:p>
          <a:p>
            <a:pPr marL="182563" indent="-182563" defTabSz="914400">
              <a:buFont typeface="Wingdings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Dominance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</a:t>
            </a:r>
            <a:r>
              <a:rPr lang="en-US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two-neutron absorption above </a:t>
            </a:r>
            <a:r>
              <a:rPr lang="en-US" i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i="1" baseline="-250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2n</a:t>
            </a:r>
          </a:p>
          <a:p>
            <a:pPr marL="182563" indent="-182563">
              <a:buFont typeface="Wingdings" pitchFamily="2" charset="2"/>
              <a:buChar char="Ø"/>
            </a:pPr>
            <a:r>
              <a:rPr lang="en-US" i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contribution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5/2</a:t>
            </a: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3/2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orbitals</a:t>
            </a:r>
            <a:endParaRPr lang="en-US" dirty="0" smtClean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4438617" y="4994757"/>
                <a:ext cx="2732991" cy="399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  <a:cs typeface="Arial" pitchFamily="34" charset="0"/>
                        </a:rPr>
                        <m:t>|</m:t>
                      </m:r>
                      <m:sPre>
                        <m:sPre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PrePr>
                        <m:sub/>
                        <m:sup>
                          <m:r>
                            <a:rPr lang="it-IT" b="0" i="1" smtClean="0">
                              <a:latin typeface="Cambria Math"/>
                            </a:rPr>
                            <m:t>10</m:t>
                          </m:r>
                        </m:sup>
                        <m:e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𝐵𝑒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</a:rPr>
                                <m:t>𝑔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.</m:t>
                              </m:r>
                            </m:sub>
                          </m:sSub>
                        </m:e>
                      </m:sPre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⨂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  <a:ea typeface="Cambria Math"/>
                            </a:rPr>
                            <m:t>(1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it-IT" i="1">
                                  <a:latin typeface="Cambria Math"/>
                                  <a:ea typeface="Cambria Math"/>
                                </a:rPr>
                                <m:t>5/2</m:t>
                              </m:r>
                            </m:sub>
                          </m:sSub>
                          <m:r>
                            <a:rPr lang="it-IT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  <a:ea typeface="Cambria Math"/>
                            </a:rPr>
                            <m:t>𝜐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it-IT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617" y="4994757"/>
                <a:ext cx="2732991" cy="399725"/>
              </a:xfrm>
              <a:prstGeom prst="rect">
                <a:avLst/>
              </a:prstGeom>
              <a:blipFill rotWithShape="0"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ttore 1 23"/>
          <p:cNvCxnSpPr/>
          <p:nvPr/>
        </p:nvCxnSpPr>
        <p:spPr>
          <a:xfrm rot="5400000" flipH="1" flipV="1">
            <a:off x="221533" y="3001956"/>
            <a:ext cx="29880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 rot="5400000" flipH="1" flipV="1">
            <a:off x="1429767" y="2998804"/>
            <a:ext cx="29880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29"/>
          <p:cNvCxnSpPr/>
          <p:nvPr/>
        </p:nvCxnSpPr>
        <p:spPr>
          <a:xfrm rot="5400000" flipH="1" flipV="1">
            <a:off x="4109965" y="2981936"/>
            <a:ext cx="29880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 rot="5400000" flipH="1" flipV="1">
            <a:off x="5598280" y="2978784"/>
            <a:ext cx="29880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27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Be(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O)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reaction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1" y="799159"/>
            <a:ext cx="9144000" cy="3690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3°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</a:t>
            </a:r>
            <a:r>
              <a:rPr lang="el-G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it-IT" i="1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&lt;10°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52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3096" t="8714" r="16102" b="5924"/>
          <a:stretch/>
        </p:blipFill>
        <p:spPr>
          <a:xfrm>
            <a:off x="395536" y="2672426"/>
            <a:ext cx="4680000" cy="34928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 Box 26"/>
          <p:cNvSpPr txBox="1">
            <a:spLocks noChangeArrowheads="1"/>
          </p:cNvSpPr>
          <p:nvPr/>
        </p:nvSpPr>
        <p:spPr bwMode="auto">
          <a:xfrm>
            <a:off x="5286243" y="2588382"/>
            <a:ext cx="3393720" cy="28640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9550" tIns="46566" rIns="89550" bIns="46566">
            <a:spAutoFit/>
          </a:bodyPr>
          <a:lstStyle/>
          <a:p>
            <a:pPr algn="just"/>
            <a:r>
              <a:rPr lang="en-GB" sz="2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 </a:t>
            </a:r>
            <a:r>
              <a:rPr lang="en-GB" sz="20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procedure: </a:t>
            </a:r>
            <a:endParaRPr lang="en-GB" sz="2000" dirty="0" smtClean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GB" sz="2000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GB" sz="2000" dirty="0" smtClean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GB" sz="2000" dirty="0" smtClean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GB" sz="2000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Bessel </a:t>
            </a:r>
            <a:r>
              <a:rPr lang="en-GB" sz="20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function </a:t>
            </a:r>
            <a:r>
              <a:rPr lang="en-GB" sz="2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necessary </a:t>
            </a:r>
            <a:r>
              <a:rPr lang="en-GB" sz="20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describe the </a:t>
            </a:r>
            <a:r>
              <a:rPr lang="en-GB" sz="2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shape</a:t>
            </a:r>
            <a:endParaRPr lang="en-GB" sz="2000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GB" sz="2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scillations confidently </a:t>
            </a:r>
            <a:r>
              <a:rPr lang="en-GB" sz="20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established</a:t>
            </a:r>
          </a:p>
        </p:txBody>
      </p:sp>
      <p:sp>
        <p:nvSpPr>
          <p:cNvPr id="4" name="Rettangolo 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 analysis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5"/>
              <p:cNvSpPr/>
              <p:nvPr/>
            </p:nvSpPr>
            <p:spPr>
              <a:xfrm>
                <a:off x="1081294" y="2064715"/>
                <a:ext cx="3244606" cy="454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it-IT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"/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it-IT" sz="20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it-IT" sz="20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𝑘𝑟</m:t>
                              </m:r>
                            </m:e>
                          </m:d>
                        </m:e>
                        <m:sup>
                          <m:r>
                            <a:rPr lang="it-IT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sz="20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2000" i="1">
                          <a:latin typeface="Cambria Math" panose="02040503050406030204" pitchFamily="18" charset="0"/>
                        </a:rPr>
                        <m:t>h</m:t>
                      </m:r>
                      <m:sSup>
                        <m:sSup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sz="2000" i="0">
                                      <a:latin typeface="Cambria Math" panose="02040503050406030204" pitchFamily="18" charset="0"/>
                                    </a:rPr>
                                    <m:t>CM</m:t>
                                  </m:r>
                                </m:sub>
                                <m:sup>
                                  <m:r>
                                    <a:rPr lang="it-IT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it-IT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it-IT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6" name="Rettango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294" y="2064715"/>
                <a:ext cx="3244606" cy="454996"/>
              </a:xfrm>
              <a:prstGeom prst="rect">
                <a:avLst/>
              </a:prstGeom>
              <a:blipFill rotWithShape="0">
                <a:blip r:embed="rId3"/>
                <a:stretch>
                  <a:fillRect t="-100000" r="-4128" b="-1702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tangolo 6"/>
              <p:cNvSpPr/>
              <p:nvPr/>
            </p:nvSpPr>
            <p:spPr>
              <a:xfrm>
                <a:off x="5466194" y="900779"/>
                <a:ext cx="3388555" cy="6560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  <m:sup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  <m:sup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it-IT" i="0">
                                  <a:latin typeface="Cambria Math" panose="02040503050406030204" pitchFamily="18" charset="0"/>
                                </a:rPr>
                                <m:t>co</m:t>
                              </m:r>
                              <m:func>
                                <m:func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fName>
                                <m:e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CM</m:t>
                                  </m:r>
                                </m:sub>
                              </m:sSub>
                            </m:e>
                          </m:d>
                        </m:e>
                      </m:ra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7" name="Rettango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194" y="900779"/>
                <a:ext cx="3388555" cy="65601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tangolo 8"/>
          <p:cNvSpPr/>
          <p:nvPr/>
        </p:nvSpPr>
        <p:spPr>
          <a:xfrm>
            <a:off x="6084168" y="2998635"/>
            <a:ext cx="1944216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= 1.00 ± 0.24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 = 0.31 ± 0.04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 = 29 ± 9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539551" y="675501"/>
            <a:ext cx="4032450" cy="13251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9550" tIns="46566" rIns="89550" bIns="46566">
            <a:spAutoFit/>
          </a:bodyPr>
          <a:lstStyle/>
          <a:p>
            <a:pPr algn="just"/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Comparison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a model function </a:t>
            </a:r>
          </a:p>
          <a:p>
            <a:pPr algn="ctr"/>
            <a:r>
              <a:rPr lang="en-GB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Cylindrical Bessel (</a:t>
            </a:r>
            <a:r>
              <a:rPr lang="en-GB" sz="2000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lang="en-GB" sz="2000" u="sng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GB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  <a:p>
            <a:pPr algn="ctr"/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GB" sz="2000" u="sng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GB" sz="2000" u="sng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Gaussian</a:t>
            </a:r>
            <a:endParaRPr lang="en-GB" sz="2000" u="sng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273780" y="756615"/>
            <a:ext cx="32239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30000"/>
            </a:pPr>
            <a:r>
              <a:rPr lang="en-GB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en-GB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</a:p>
          <a:p>
            <a:pPr marL="285750" indent="-285750">
              <a:buSzPct val="130000"/>
              <a:buFont typeface="Arial" panose="020B0604020202020204" pitchFamily="34" charset="0"/>
              <a:buChar char="•"/>
            </a:pPr>
            <a:r>
              <a:rPr lang="en-GB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B" kern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SzPct val="130000"/>
              <a:buFont typeface="Arial" panose="020B0604020202020204" pitchFamily="34" charset="0"/>
              <a:buChar char="•"/>
            </a:pPr>
            <a:endParaRPr lang="en-GB" kern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SzPct val="130000"/>
              <a:buFont typeface="Arial" panose="020B0604020202020204" pitchFamily="34" charset="0"/>
              <a:buChar char="•"/>
            </a:pPr>
            <a:r>
              <a:rPr lang="en-GB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a, h and σ free parameters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52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cQRPA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calculations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7039" t="11373" r="5366" b="29110"/>
          <a:stretch/>
        </p:blipFill>
        <p:spPr>
          <a:xfrm>
            <a:off x="683568" y="1371637"/>
            <a:ext cx="4491656" cy="43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CasellaDiTesto 6"/>
          <p:cNvSpPr txBox="1"/>
          <p:nvPr/>
        </p:nvSpPr>
        <p:spPr>
          <a:xfrm>
            <a:off x="5512666" y="1450857"/>
            <a:ext cx="3307807" cy="1476865"/>
          </a:xfrm>
          <a:prstGeom prst="rect">
            <a:avLst/>
          </a:prstGeom>
          <a:noFill/>
        </p:spPr>
        <p:txBody>
          <a:bodyPr wrap="square" lIns="90983" tIns="45491" rIns="90983" bIns="45491" rtlCol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Collective structure at ~ 20 MeV with respect to the 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24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g.s.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B" sz="2400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Freccia in giù 7"/>
          <p:cNvSpPr/>
          <p:nvPr/>
        </p:nvSpPr>
        <p:spPr>
          <a:xfrm rot="3300000">
            <a:off x="4872844" y="1691805"/>
            <a:ext cx="346411" cy="12240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5334742" y="3412157"/>
            <a:ext cx="37017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value </a:t>
            </a:r>
            <a:r>
              <a:rPr lang="en-US" sz="28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consistent with GPV predictions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5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4" r="2231" b="23415"/>
          <a:stretch/>
        </p:blipFill>
        <p:spPr bwMode="auto">
          <a:xfrm>
            <a:off x="5177752" y="2638193"/>
            <a:ext cx="3833024" cy="3599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897172" y="1914248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1202351" y="1416507"/>
            <a:ext cx="561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/>
              <p:cNvSpPr/>
              <p:nvPr/>
            </p:nvSpPr>
            <p:spPr>
              <a:xfrm>
                <a:off x="3472722" y="1988840"/>
                <a:ext cx="5508104" cy="818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𝑁𝑁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b="1" i="1">
                              <a:latin typeface="Cambria Math"/>
                            </a:rPr>
                            <m:t>𝑹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" name="Rettango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722" y="1988840"/>
                <a:ext cx="5508104" cy="81887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3"/>
              <p:cNvSpPr/>
              <p:nvPr/>
            </p:nvSpPr>
            <p:spPr>
              <a:xfrm>
                <a:off x="857081" y="1217341"/>
                <a:ext cx="3131178" cy="603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𝐿𝐸</m:t>
                          </m:r>
                        </m:sub>
                      </m:sSub>
                      <m:d>
                        <m:d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𝑅</m:t>
                          </m:r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𝐸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𝐹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</a:rPr>
                        <m:t>𝑅</m:t>
                      </m:r>
                      <m:r>
                        <a:rPr lang="en-US" sz="2000" i="1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Rettango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081" y="1217341"/>
                <a:ext cx="3131178" cy="6038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/>
          <p:cNvSpPr txBox="1"/>
          <p:nvPr/>
        </p:nvSpPr>
        <p:spPr>
          <a:xfrm>
            <a:off x="179512" y="2236802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it-IT" sz="2000" dirty="0" smtClean="0">
                <a:latin typeface="Arial" pitchFamily="34" charset="0"/>
                <a:cs typeface="Arial" pitchFamily="34" charset="0"/>
              </a:rPr>
              <a:t>Double-</a:t>
            </a:r>
            <a:r>
              <a:rPr lang="it-IT" sz="2000" dirty="0" err="1" smtClean="0">
                <a:latin typeface="Arial" pitchFamily="34" charset="0"/>
                <a:cs typeface="Arial" pitchFamily="34" charset="0"/>
              </a:rPr>
              <a:t>folding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cs typeface="Arial" pitchFamily="34" charset="0"/>
              </a:rPr>
              <a:t>potential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5"/>
              <p:cNvSpPr/>
              <p:nvPr/>
            </p:nvSpPr>
            <p:spPr>
              <a:xfrm>
                <a:off x="323528" y="2739698"/>
                <a:ext cx="58105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𝑁𝑁</m:t>
                          </m:r>
                        </m:sub>
                      </m:sSub>
                    </m:oMath>
                  </m:oMathPara>
                </a14:m>
                <a:endParaRPr lang="it-IT" sz="1600" dirty="0"/>
              </a:p>
            </p:txBody>
          </p:sp>
        </mc:Choice>
        <mc:Fallback xmlns="">
          <p:sp>
            <p:nvSpPr>
              <p:cNvPr id="6" name="Rettango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39698"/>
                <a:ext cx="581057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nettore 2 7"/>
          <p:cNvCxnSpPr/>
          <p:nvPr/>
        </p:nvCxnSpPr>
        <p:spPr>
          <a:xfrm>
            <a:off x="1202351" y="2924364"/>
            <a:ext cx="540000" cy="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921021" y="2724309"/>
            <a:ext cx="442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Arial" pitchFamily="34" charset="0"/>
                <a:cs typeface="Arial" pitchFamily="34" charset="0"/>
              </a:rPr>
              <a:t>nucleon-nucleon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dirty="0" err="1" smtClean="0">
                <a:latin typeface="Arial" pitchFamily="34" charset="0"/>
                <a:cs typeface="Arial" pitchFamily="34" charset="0"/>
              </a:rPr>
              <a:t>interaction</a:t>
            </a:r>
            <a:r>
              <a:rPr lang="it-IT" dirty="0">
                <a:latin typeface="Arial" pitchFamily="34" charset="0"/>
                <a:cs typeface="Arial" pitchFamily="34" charset="0"/>
              </a:rPr>
              <a:t>: </a:t>
            </a:r>
            <a:r>
              <a:rPr lang="it-IT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M3Y</a:t>
            </a:r>
            <a:endParaRPr lang="it-IT" b="1" dirty="0" smtClean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ttangolo 24"/>
              <p:cNvSpPr/>
              <p:nvPr/>
            </p:nvSpPr>
            <p:spPr>
              <a:xfrm>
                <a:off x="323528" y="3099738"/>
                <a:ext cx="62125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60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it-IT" sz="16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it-IT" sz="16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it-IT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it-IT" sz="1600" dirty="0"/>
              </a:p>
            </p:txBody>
          </p:sp>
        </mc:Choice>
        <mc:Fallback xmlns="">
          <p:sp>
            <p:nvSpPr>
              <p:cNvPr id="25" name="Rettango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099738"/>
                <a:ext cx="621259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ttore 2 25"/>
          <p:cNvCxnSpPr/>
          <p:nvPr/>
        </p:nvCxnSpPr>
        <p:spPr>
          <a:xfrm>
            <a:off x="1202351" y="3293290"/>
            <a:ext cx="540000" cy="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1921021" y="3068960"/>
            <a:ext cx="442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wide and </a:t>
            </a:r>
            <a:r>
              <a:rPr lang="it-IT" dirty="0" err="1" smtClean="0">
                <a:latin typeface="Arial" pitchFamily="34" charset="0"/>
                <a:cs typeface="Arial" pitchFamily="34" charset="0"/>
              </a:rPr>
              <a:t>systematic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dirty="0" err="1" smtClean="0">
                <a:latin typeface="Arial" pitchFamily="34" charset="0"/>
                <a:cs typeface="Arial" pitchFamily="34" charset="0"/>
              </a:rPr>
              <a:t>dataset</a:t>
            </a:r>
            <a:endParaRPr lang="it-IT" b="1" dirty="0" smtClean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tangolo 8"/>
              <p:cNvSpPr/>
              <p:nvPr/>
            </p:nvSpPr>
            <p:spPr>
              <a:xfrm>
                <a:off x="3100565" y="3933056"/>
                <a:ext cx="1039387" cy="5520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9" name="Rettango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565" y="3933056"/>
                <a:ext cx="1039387" cy="55207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sellaDiTesto 28"/>
          <p:cNvSpPr txBox="1"/>
          <p:nvPr/>
        </p:nvSpPr>
        <p:spPr>
          <a:xfrm>
            <a:off x="179512" y="4005064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it-IT" sz="2000" dirty="0" smtClean="0">
                <a:latin typeface="Arial" pitchFamily="34" charset="0"/>
                <a:cs typeface="Arial" pitchFamily="34" charset="0"/>
              </a:rPr>
              <a:t>Pauli non-</a:t>
            </a:r>
            <a:r>
              <a:rPr lang="it-IT" sz="2000" dirty="0" err="1" smtClean="0">
                <a:latin typeface="Arial" pitchFamily="34" charset="0"/>
                <a:cs typeface="Arial" pitchFamily="34" charset="0"/>
              </a:rPr>
              <a:t>locality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tangolo 9"/>
              <p:cNvSpPr/>
              <p:nvPr/>
            </p:nvSpPr>
            <p:spPr>
              <a:xfrm>
                <a:off x="2627784" y="5003884"/>
                <a:ext cx="23030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=0.6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∙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𝐿𝐸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𝑅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0" name="Rettango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003884"/>
                <a:ext cx="230300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asellaDiTesto 30"/>
          <p:cNvSpPr txBox="1"/>
          <p:nvPr/>
        </p:nvSpPr>
        <p:spPr>
          <a:xfrm>
            <a:off x="179512" y="4973106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it-IT" sz="2000" dirty="0" err="1" smtClean="0">
                <a:latin typeface="Arial" pitchFamily="34" charset="0"/>
                <a:cs typeface="Arial" pitchFamily="34" charset="0"/>
              </a:rPr>
              <a:t>Imaginary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 part</a:t>
            </a:r>
          </a:p>
        </p:txBody>
      </p:sp>
      <p:sp>
        <p:nvSpPr>
          <p:cNvPr id="7" name="Rettangolo 6"/>
          <p:cNvSpPr/>
          <p:nvPr/>
        </p:nvSpPr>
        <p:spPr>
          <a:xfrm>
            <a:off x="6254196" y="1360091"/>
            <a:ext cx="27678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L.C.Chamon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et. al. PRC</a:t>
            </a:r>
            <a:r>
              <a:rPr lang="en-US" sz="1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66 (2002) 014610</a:t>
            </a:r>
          </a:p>
          <a:p>
            <a:r>
              <a:rPr lang="en-GB" sz="1000" dirty="0">
                <a:latin typeface="Arial" pitchFamily="34" charset="0"/>
                <a:cs typeface="Arial" pitchFamily="34" charset="0"/>
              </a:rPr>
              <a:t>D. 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Pereira 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et al. PLB 670 (2009) 330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Sao-Paulo optical potential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26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42502" y="2043112"/>
            <a:ext cx="241266" cy="2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Coupling schemes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magine 10" descr="coupling_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267" y="772471"/>
            <a:ext cx="3213735" cy="2807970"/>
          </a:xfrm>
          <a:prstGeom prst="rect">
            <a:avLst/>
          </a:prstGeom>
        </p:spPr>
      </p:pic>
      <p:pic>
        <p:nvPicPr>
          <p:cNvPr id="12" name="Immagine 11" descr="coupling_b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9912" y="3580441"/>
            <a:ext cx="4658995" cy="2771775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7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3433" t="11782" r="14593" b="2208"/>
          <a:stretch/>
        </p:blipFill>
        <p:spPr>
          <a:xfrm>
            <a:off x="197768" y="663566"/>
            <a:ext cx="4370232" cy="3240000"/>
          </a:xfrm>
          <a:prstGeom prst="rect">
            <a:avLst/>
          </a:prstGeom>
        </p:spPr>
      </p:pic>
      <p:grpSp>
        <p:nvGrpSpPr>
          <p:cNvPr id="6" name="Gruppo 5"/>
          <p:cNvGrpSpPr>
            <a:grpSpLocks noChangeAspect="1"/>
          </p:cNvGrpSpPr>
          <p:nvPr/>
        </p:nvGrpSpPr>
        <p:grpSpPr>
          <a:xfrm>
            <a:off x="5073213" y="3053720"/>
            <a:ext cx="3599382" cy="3144926"/>
            <a:chOff x="6084168" y="2476805"/>
            <a:chExt cx="3213735" cy="2807970"/>
          </a:xfrm>
        </p:grpSpPr>
        <p:pic>
          <p:nvPicPr>
            <p:cNvPr id="21" name="Immagine 20" descr="coupling_a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4168" y="2476805"/>
              <a:ext cx="3213735" cy="2807970"/>
            </a:xfrm>
            <a:prstGeom prst="rect">
              <a:avLst/>
            </a:prstGeom>
          </p:spPr>
        </p:pic>
        <p:sp>
          <p:nvSpPr>
            <p:cNvPr id="2" name="Rettangolo 1"/>
            <p:cNvSpPr/>
            <p:nvPr/>
          </p:nvSpPr>
          <p:spPr>
            <a:xfrm>
              <a:off x="6142247" y="2564904"/>
              <a:ext cx="222989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" t="16058" r="9857" b="29216"/>
          <a:stretch/>
        </p:blipFill>
        <p:spPr bwMode="auto">
          <a:xfrm>
            <a:off x="4883782" y="2849933"/>
            <a:ext cx="3988673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5624665" y="3759910"/>
            <a:ext cx="994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it-IT" sz="28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= 4</a:t>
            </a:r>
            <a:endParaRPr lang="it-IT" sz="2800" dirty="0">
              <a:solidFill>
                <a:srgbClr val="FF660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626399" y="5313706"/>
            <a:ext cx="994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it-IT" sz="28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= 2</a:t>
            </a:r>
            <a:endParaRPr lang="it-IT" sz="2800" dirty="0">
              <a:solidFill>
                <a:srgbClr val="FF66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755576" y="2833772"/>
            <a:ext cx="994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it-IT" sz="28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= 0</a:t>
            </a:r>
            <a:endParaRPr lang="it-IT" sz="2800" dirty="0">
              <a:solidFill>
                <a:srgbClr val="FF66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769752" y="1819357"/>
            <a:ext cx="4374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CRC - Cluster model (L-S coupling)</a:t>
            </a:r>
          </a:p>
          <a:p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769752" y="2139419"/>
            <a:ext cx="4374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CRC – Independent transfer (j-j coupling)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871300" y="782619"/>
            <a:ext cx="4309212" cy="374059"/>
          </a:xfrm>
          <a:prstGeom prst="roundRect">
            <a:avLst/>
          </a:prstGeom>
          <a:noFill/>
        </p:spPr>
        <p:txBody>
          <a:bodyPr wrap="square" lIns="90983" tIns="45491" rIns="90983" bIns="45491" rtlCol="0">
            <a:spAutoFit/>
          </a:bodyPr>
          <a:lstStyle/>
          <a:p>
            <a:pPr algn="just"/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Cavallaro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PRC 88 (2013) 054601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CRC calculations for </a:t>
            </a:r>
            <a:r>
              <a:rPr lang="en-US" sz="2800" b="1" baseline="30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transitions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3808" y="4096054"/>
            <a:ext cx="4374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30DECC"/>
                </a:solidFill>
                <a:latin typeface="Arial" pitchFamily="34" charset="0"/>
                <a:cs typeface="Arial" pitchFamily="34" charset="0"/>
              </a:rPr>
              <a:t>Coherent sum of direct (cluster model) and sequential calculations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FFA200"/>
                </a:solidFill>
                <a:latin typeface="Arial" pitchFamily="34" charset="0"/>
                <a:cs typeface="Arial" pitchFamily="34" charset="0"/>
              </a:rPr>
              <a:t>Coherent sum of direct (independent </a:t>
            </a:r>
            <a:r>
              <a:rPr lang="en-US" sz="1600" dirty="0">
                <a:solidFill>
                  <a:srgbClr val="FFA2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1600" dirty="0" smtClean="0">
                <a:solidFill>
                  <a:srgbClr val="FFA200"/>
                </a:solidFill>
                <a:latin typeface="Arial" pitchFamily="34" charset="0"/>
                <a:cs typeface="Arial" pitchFamily="34" charset="0"/>
              </a:rPr>
              <a:t>oordinates) and sequential calculations</a:t>
            </a:r>
          </a:p>
          <a:p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60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4228" t="8362" r="4685" b="32764"/>
          <a:stretch/>
        </p:blipFill>
        <p:spPr bwMode="auto">
          <a:xfrm>
            <a:off x="4571725" y="2637344"/>
            <a:ext cx="4248747" cy="388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23528" y="836712"/>
            <a:ext cx="55737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Three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bound states of the </a:t>
            </a:r>
            <a:r>
              <a:rPr lang="en-US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were included (E</a:t>
            </a:r>
            <a:r>
              <a:rPr lang="en-US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6.589, 9.746, 16.9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MeV)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 momentum of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100ħ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baseline="-25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600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the </a:t>
            </a:r>
            <a:r>
              <a:rPr lang="en-US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and </a:t>
            </a:r>
            <a:r>
              <a:rPr lang="en-US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relative motion </a:t>
            </a: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</a:t>
            </a:r>
            <a:r>
              <a:rPr lang="en-US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100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the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2n-</a:t>
            </a:r>
            <a:r>
              <a:rPr lang="en-US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width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2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i="1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 state at 16.9 MeV in </a:t>
            </a:r>
            <a:r>
              <a:rPr lang="en-US" baseline="30000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US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scaling factors</a:t>
            </a:r>
            <a:endParaRPr lang="it-IT" b="1" dirty="0">
              <a:solidFill>
                <a:srgbClr val="FF66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Discretized continuum scheme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5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/>
        </p:nvGrpSpPr>
        <p:grpSpPr>
          <a:xfrm>
            <a:off x="1979712" y="1866310"/>
            <a:ext cx="4824536" cy="4003377"/>
            <a:chOff x="9311324" y="18434348"/>
            <a:chExt cx="6458654" cy="6071174"/>
          </a:xfrm>
        </p:grpSpPr>
        <p:grpSp>
          <p:nvGrpSpPr>
            <p:cNvPr id="8" name="Group 63"/>
            <p:cNvGrpSpPr/>
            <p:nvPr/>
          </p:nvGrpSpPr>
          <p:grpSpPr>
            <a:xfrm>
              <a:off x="9311324" y="18434348"/>
              <a:ext cx="6458654" cy="6071174"/>
              <a:chOff x="4630825" y="1988840"/>
              <a:chExt cx="4038621" cy="3623120"/>
            </a:xfrm>
          </p:grpSpPr>
          <p:pic>
            <p:nvPicPr>
              <p:cNvPr id="13" name="Immagine 4" descr="p-t_ident.jpg"/>
              <p:cNvPicPr>
                <a:picLocks noChangeAspect="1"/>
              </p:cNvPicPr>
              <p:nvPr/>
            </p:nvPicPr>
            <p:blipFill>
              <a:blip r:embed="rId2" cstate="print"/>
              <a:srcRect l="4288" t="22555" r="4764" b="21208"/>
              <a:stretch>
                <a:fillRect/>
              </a:stretch>
            </p:blipFill>
            <p:spPr>
              <a:xfrm>
                <a:off x="4932040" y="1988840"/>
                <a:ext cx="3737406" cy="3270599"/>
              </a:xfrm>
              <a:prstGeom prst="rect">
                <a:avLst/>
              </a:prstGeom>
            </p:spPr>
          </p:pic>
          <p:sp>
            <p:nvSpPr>
              <p:cNvPr id="14" name="CasellaDiTesto 6"/>
              <p:cNvSpPr txBox="1"/>
              <p:nvPr/>
            </p:nvSpPr>
            <p:spPr>
              <a:xfrm>
                <a:off x="4630825" y="3140969"/>
                <a:ext cx="449038" cy="71833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GB" sz="2000" b="1" dirty="0" smtClean="0">
                    <a:latin typeface="Times" pitchFamily="18" charset="0"/>
                    <a:cs typeface="Times" pitchFamily="18" charset="0"/>
                    <a:sym typeface="Symbol"/>
                  </a:rPr>
                  <a:t></a:t>
                </a:r>
                <a:r>
                  <a:rPr lang="en-GB" sz="2000" b="1" i="1" dirty="0" smtClean="0">
                    <a:latin typeface="Times" pitchFamily="18" charset="0"/>
                    <a:cs typeface="Times" pitchFamily="18" charset="0"/>
                    <a:sym typeface="Symbol"/>
                  </a:rPr>
                  <a:t>E</a:t>
                </a:r>
                <a:endParaRPr lang="en-GB" sz="2000" b="1" i="1" dirty="0">
                  <a:latin typeface="Times" pitchFamily="18" charset="0"/>
                  <a:cs typeface="Times" pitchFamily="18" charset="0"/>
                </a:endParaRPr>
              </a:p>
            </p:txBody>
          </p:sp>
          <p:sp>
            <p:nvSpPr>
              <p:cNvPr id="15" name="CasellaDiTesto 7"/>
              <p:cNvSpPr txBox="1"/>
              <p:nvPr/>
            </p:nvSpPr>
            <p:spPr>
              <a:xfrm>
                <a:off x="6372200" y="5229200"/>
                <a:ext cx="1224136" cy="38276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en-GB" sz="2000" b="1" i="1" dirty="0" err="1" smtClean="0">
                    <a:latin typeface="Times" pitchFamily="18" charset="0"/>
                    <a:cs typeface="Times" pitchFamily="18" charset="0"/>
                    <a:sym typeface="Symbol"/>
                  </a:rPr>
                  <a:t>X</a:t>
                </a:r>
                <a:r>
                  <a:rPr lang="en-GB" sz="2000" b="1" i="1" baseline="-25000" dirty="0" err="1" smtClean="0">
                    <a:latin typeface="Times" pitchFamily="18" charset="0"/>
                    <a:cs typeface="Times" pitchFamily="18" charset="0"/>
                    <a:sym typeface="Symbol"/>
                  </a:rPr>
                  <a:t>f</a:t>
                </a:r>
                <a:r>
                  <a:rPr lang="en-GB" sz="2000" b="1" i="1" baseline="-25000" dirty="0" smtClean="0">
                    <a:latin typeface="Times" pitchFamily="18" charset="0"/>
                    <a:cs typeface="Times" pitchFamily="18" charset="0"/>
                    <a:sym typeface="Symbol"/>
                  </a:rPr>
                  <a:t> </a:t>
                </a:r>
                <a:r>
                  <a:rPr lang="en-GB" sz="2000" b="1" i="1" baseline="-25000" dirty="0" err="1" smtClean="0">
                    <a:latin typeface="Times" pitchFamily="18" charset="0"/>
                    <a:cs typeface="Times" pitchFamily="18" charset="0"/>
                    <a:sym typeface="Symbol"/>
                  </a:rPr>
                  <a:t>oc</a:t>
                </a:r>
                <a:r>
                  <a:rPr lang="en-GB" sz="2000" b="1" dirty="0" smtClean="0">
                    <a:latin typeface="Times" pitchFamily="18" charset="0"/>
                    <a:cs typeface="Times" pitchFamily="18" charset="0"/>
                    <a:sym typeface="Symbol"/>
                  </a:rPr>
                  <a:t>(mm)</a:t>
                </a:r>
                <a:endParaRPr lang="en-GB" sz="2000" b="1" i="1" dirty="0">
                  <a:latin typeface="Times" pitchFamily="18" charset="0"/>
                  <a:cs typeface="Times" pitchFamily="18" charset="0"/>
                </a:endParaRPr>
              </a:p>
            </p:txBody>
          </p:sp>
          <p:sp>
            <p:nvSpPr>
              <p:cNvPr id="16" name="CasellaDiTesto 8"/>
              <p:cNvSpPr txBox="1"/>
              <p:nvPr/>
            </p:nvSpPr>
            <p:spPr>
              <a:xfrm>
                <a:off x="6300192" y="2708921"/>
                <a:ext cx="504056" cy="35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latin typeface="Times" pitchFamily="18" charset="0"/>
                    <a:cs typeface="Times" pitchFamily="18" charset="0"/>
                    <a:sym typeface="Symbol"/>
                  </a:rPr>
                  <a:t></a:t>
                </a:r>
                <a:endParaRPr lang="en-GB" b="1" dirty="0">
                  <a:latin typeface="Times" pitchFamily="18" charset="0"/>
                  <a:cs typeface="Times" pitchFamily="18" charset="0"/>
                </a:endParaRPr>
              </a:p>
            </p:txBody>
          </p:sp>
          <p:sp>
            <p:nvSpPr>
              <p:cNvPr id="17" name="CasellaDiTesto 9"/>
              <p:cNvSpPr txBox="1"/>
              <p:nvPr/>
            </p:nvSpPr>
            <p:spPr>
              <a:xfrm>
                <a:off x="7740352" y="3356993"/>
                <a:ext cx="504056" cy="35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latin typeface="Times" pitchFamily="18" charset="0"/>
                    <a:cs typeface="Times" pitchFamily="18" charset="0"/>
                    <a:sym typeface="Symbol"/>
                  </a:rPr>
                  <a:t>t</a:t>
                </a:r>
                <a:endParaRPr lang="en-GB" b="1" dirty="0">
                  <a:latin typeface="Times" pitchFamily="18" charset="0"/>
                  <a:cs typeface="Times" pitchFamily="18" charset="0"/>
                </a:endParaRPr>
              </a:p>
            </p:txBody>
          </p:sp>
          <p:sp>
            <p:nvSpPr>
              <p:cNvPr id="18" name="CasellaDiTesto 10"/>
              <p:cNvSpPr txBox="1"/>
              <p:nvPr/>
            </p:nvSpPr>
            <p:spPr>
              <a:xfrm>
                <a:off x="7812360" y="4149081"/>
                <a:ext cx="504056" cy="35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latin typeface="Times" pitchFamily="18" charset="0"/>
                    <a:cs typeface="Times" pitchFamily="18" charset="0"/>
                    <a:sym typeface="Symbol"/>
                  </a:rPr>
                  <a:t>d</a:t>
                </a:r>
                <a:endParaRPr lang="en-GB" b="1" dirty="0">
                  <a:latin typeface="Times" pitchFamily="18" charset="0"/>
                  <a:cs typeface="Times" pitchFamily="18" charset="0"/>
                </a:endParaRPr>
              </a:p>
            </p:txBody>
          </p:sp>
        </p:grpSp>
        <p:cxnSp>
          <p:nvCxnSpPr>
            <p:cNvPr id="9" name="Connettore 1 8"/>
            <p:cNvCxnSpPr/>
            <p:nvPr/>
          </p:nvCxnSpPr>
          <p:spPr>
            <a:xfrm>
              <a:off x="10345096" y="18506356"/>
              <a:ext cx="0" cy="51845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>
              <a:off x="15252273" y="18506356"/>
              <a:ext cx="0" cy="51845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1 10"/>
            <p:cNvCxnSpPr/>
            <p:nvPr/>
          </p:nvCxnSpPr>
          <p:spPr>
            <a:xfrm>
              <a:off x="10348111" y="18527622"/>
              <a:ext cx="489654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1 11"/>
            <p:cNvCxnSpPr/>
            <p:nvPr/>
          </p:nvCxnSpPr>
          <p:spPr>
            <a:xfrm>
              <a:off x="10358744" y="23682722"/>
              <a:ext cx="489654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sellaDiTesto 1"/>
          <p:cNvSpPr txBox="1"/>
          <p:nvPr/>
        </p:nvSpPr>
        <p:spPr>
          <a:xfrm>
            <a:off x="3786903" y="1372706"/>
            <a:ext cx="1901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8° &lt; </a:t>
            </a:r>
            <a:r>
              <a:rPr lang="el-GR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it-IT" sz="2000" i="1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&lt; 12°</a:t>
            </a: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-2" y="-1"/>
            <a:ext cx="666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Particle identification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96403" y="6577466"/>
            <a:ext cx="8244000" cy="2805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DREB2016 9</a:t>
            </a:r>
            <a:r>
              <a:rPr lang="en-US" sz="1200" baseline="30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conference on Direct Reactions with Exotic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eams         July 11 – 15, 2016, Halifax, Canada</a:t>
            </a:r>
            <a:endPara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928477" y="744876"/>
            <a:ext cx="3324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+ </a:t>
            </a:r>
            <a:r>
              <a:rPr lang="it-IT" sz="2400" b="1" baseline="30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</a:t>
            </a:r>
            <a:r>
              <a:rPr lang="it-IT" sz="24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 </a:t>
            </a:r>
            <a:r>
              <a:rPr lang="it-IT" sz="2400" b="1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lang="it-IT" sz="24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35 </a:t>
            </a:r>
            <a:r>
              <a:rPr lang="it-IT" sz="2400" b="1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MeV</a:t>
            </a:r>
            <a:r>
              <a:rPr lang="it-IT" sz="24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01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buFont typeface="Arial" pitchFamily="34" charset="0"/>
          <a:buChar char="•"/>
          <a:defRPr sz="240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buFont typeface="Arial" pitchFamily="34" charset="0"/>
          <a:buChar char="•"/>
          <a:defRPr sz="240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160883</TotalTime>
  <Words>3099</Words>
  <Application>Microsoft Office PowerPoint</Application>
  <PresentationFormat>Presentazione su schermo (4:3)</PresentationFormat>
  <Paragraphs>536</Paragraphs>
  <Slides>38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49" baseType="lpstr">
      <vt:lpstr>Arial</vt:lpstr>
      <vt:lpstr>Calibri</vt:lpstr>
      <vt:lpstr>Cambria Math</vt:lpstr>
      <vt:lpstr>Comic Sans MS</vt:lpstr>
      <vt:lpstr>Symbol</vt:lpstr>
      <vt:lpstr>Tahoma</vt:lpstr>
      <vt:lpstr>Times</vt:lpstr>
      <vt:lpstr>Times New Roman</vt:lpstr>
      <vt:lpstr>Wingdings</vt:lpstr>
      <vt:lpstr>Tema di Office</vt:lpstr>
      <vt:lpstr>Tema1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Diana</dc:creator>
  <cp:lastModifiedBy>Diana Carbone</cp:lastModifiedBy>
  <cp:revision>1326</cp:revision>
  <dcterms:created xsi:type="dcterms:W3CDTF">2010-06-26T08:25:25Z</dcterms:created>
  <dcterms:modified xsi:type="dcterms:W3CDTF">2016-07-13T02:15:38Z</dcterms:modified>
</cp:coreProperties>
</file>