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74" r:id="rId1"/>
  </p:sldMasterIdLst>
  <p:notesMasterIdLst>
    <p:notesMasterId r:id="rId28"/>
  </p:notesMasterIdLst>
  <p:handoutMasterIdLst>
    <p:handoutMasterId r:id="rId29"/>
  </p:handoutMasterIdLst>
  <p:sldIdLst>
    <p:sldId id="339" r:id="rId2"/>
    <p:sldId id="541" r:id="rId3"/>
    <p:sldId id="497" r:id="rId4"/>
    <p:sldId id="471" r:id="rId5"/>
    <p:sldId id="480" r:id="rId6"/>
    <p:sldId id="481" r:id="rId7"/>
    <p:sldId id="537" r:id="rId8"/>
    <p:sldId id="526" r:id="rId9"/>
    <p:sldId id="527" r:id="rId10"/>
    <p:sldId id="528" r:id="rId11"/>
    <p:sldId id="529" r:id="rId12"/>
    <p:sldId id="530" r:id="rId13"/>
    <p:sldId id="531" r:id="rId14"/>
    <p:sldId id="532" r:id="rId15"/>
    <p:sldId id="533" r:id="rId16"/>
    <p:sldId id="544" r:id="rId17"/>
    <p:sldId id="535" r:id="rId18"/>
    <p:sldId id="536" r:id="rId19"/>
    <p:sldId id="540" r:id="rId20"/>
    <p:sldId id="542" r:id="rId21"/>
    <p:sldId id="543" r:id="rId22"/>
    <p:sldId id="468" r:id="rId23"/>
    <p:sldId id="522" r:id="rId24"/>
    <p:sldId id="538" r:id="rId25"/>
    <p:sldId id="539" r:id="rId26"/>
    <p:sldId id="270" r:id="rId27"/>
  </p:sldIdLst>
  <p:sldSz cx="9144000" cy="6858000" type="screen4x3"/>
  <p:notesSz cx="987425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60" userDrawn="1">
          <p15:clr>
            <a:srgbClr val="A4A3A4"/>
          </p15:clr>
        </p15:guide>
        <p15:guide id="2" pos="311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60000"/>
    <a:srgbClr val="0000FF"/>
    <a:srgbClr val="820000"/>
    <a:srgbClr val="B40000"/>
    <a:srgbClr val="D20000"/>
    <a:srgbClr val="A80014"/>
    <a:srgbClr val="8A0010"/>
    <a:srgbClr val="920011"/>
    <a:srgbClr val="960012"/>
    <a:srgbClr val="86001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25" autoAdjust="0"/>
    <p:restoredTop sz="96450" autoAdjust="0"/>
  </p:normalViewPr>
  <p:slideViewPr>
    <p:cSldViewPr snapToGrid="0" snapToObjects="1">
      <p:cViewPr varScale="1">
        <p:scale>
          <a:sx n="70" d="100"/>
          <a:sy n="70" d="100"/>
        </p:scale>
        <p:origin x="94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51" d="100"/>
          <a:sy n="51" d="100"/>
        </p:scale>
        <p:origin x="2928" y="78"/>
      </p:cViewPr>
      <p:guideLst>
        <p:guide orient="horz" pos="2160"/>
        <p:guide pos="311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279295" cy="343136"/>
          </a:xfrm>
          <a:prstGeom prst="rect">
            <a:avLst/>
          </a:prstGeom>
        </p:spPr>
        <p:txBody>
          <a:bodyPr vert="horz" lIns="91533" tIns="45766" rIns="91533" bIns="45766" rtlCol="0"/>
          <a:lstStyle>
            <a:lvl1pPr algn="l">
              <a:defRPr sz="1200"/>
            </a:lvl1pPr>
          </a:lstStyle>
          <a:p>
            <a:endParaRPr lang="en-US"/>
          </a:p>
        </p:txBody>
      </p:sp>
      <p:sp>
        <p:nvSpPr>
          <p:cNvPr id="3" name="Date Placeholder 2"/>
          <p:cNvSpPr>
            <a:spLocks noGrp="1"/>
          </p:cNvSpPr>
          <p:nvPr>
            <p:ph type="dt" sz="quarter" idx="1"/>
          </p:nvPr>
        </p:nvSpPr>
        <p:spPr>
          <a:xfrm>
            <a:off x="5592697" y="2"/>
            <a:ext cx="4279295" cy="343136"/>
          </a:xfrm>
          <a:prstGeom prst="rect">
            <a:avLst/>
          </a:prstGeom>
        </p:spPr>
        <p:txBody>
          <a:bodyPr vert="horz" lIns="91533" tIns="45766" rIns="91533" bIns="45766" rtlCol="0"/>
          <a:lstStyle>
            <a:lvl1pPr algn="r">
              <a:defRPr sz="1200"/>
            </a:lvl1pPr>
          </a:lstStyle>
          <a:p>
            <a:fld id="{866279A9-E797-8E49-BEE6-4C2CA25B30BD}" type="datetimeFigureOut">
              <a:rPr lang="en-US" smtClean="0"/>
              <a:t>7/10/2016</a:t>
            </a:fld>
            <a:endParaRPr lang="en-US"/>
          </a:p>
        </p:txBody>
      </p:sp>
      <p:sp>
        <p:nvSpPr>
          <p:cNvPr id="4" name="Footer Placeholder 3"/>
          <p:cNvSpPr>
            <a:spLocks noGrp="1"/>
          </p:cNvSpPr>
          <p:nvPr>
            <p:ph type="ftr" sz="quarter" idx="2"/>
          </p:nvPr>
        </p:nvSpPr>
        <p:spPr>
          <a:xfrm>
            <a:off x="0" y="6513686"/>
            <a:ext cx="4279295" cy="343136"/>
          </a:xfrm>
          <a:prstGeom prst="rect">
            <a:avLst/>
          </a:prstGeom>
        </p:spPr>
        <p:txBody>
          <a:bodyPr vert="horz" lIns="91533" tIns="45766" rIns="91533" bIns="45766" rtlCol="0" anchor="b"/>
          <a:lstStyle>
            <a:lvl1pPr algn="l">
              <a:defRPr sz="1200"/>
            </a:lvl1pPr>
          </a:lstStyle>
          <a:p>
            <a:endParaRPr lang="en-US"/>
          </a:p>
        </p:txBody>
      </p:sp>
      <p:sp>
        <p:nvSpPr>
          <p:cNvPr id="5" name="Slide Number Placeholder 4"/>
          <p:cNvSpPr>
            <a:spLocks noGrp="1"/>
          </p:cNvSpPr>
          <p:nvPr>
            <p:ph type="sldNum" sz="quarter" idx="3"/>
          </p:nvPr>
        </p:nvSpPr>
        <p:spPr>
          <a:xfrm>
            <a:off x="5592697" y="6513686"/>
            <a:ext cx="4279295" cy="343136"/>
          </a:xfrm>
          <a:prstGeom prst="rect">
            <a:avLst/>
          </a:prstGeom>
        </p:spPr>
        <p:txBody>
          <a:bodyPr vert="horz" lIns="91533" tIns="45766" rIns="91533" bIns="45766" rtlCol="0" anchor="b"/>
          <a:lstStyle>
            <a:lvl1pPr algn="r">
              <a:defRPr sz="1200"/>
            </a:lvl1pPr>
          </a:lstStyle>
          <a:p>
            <a:fld id="{BBF75E3E-BECB-D842-AA17-FAD5D1415103}" type="slidenum">
              <a:rPr lang="en-US" smtClean="0"/>
              <a:t>‹#›</a:t>
            </a:fld>
            <a:endParaRPr lang="en-US"/>
          </a:p>
        </p:txBody>
      </p:sp>
    </p:spTree>
    <p:extLst>
      <p:ext uri="{BB962C8B-B14F-4D97-AF65-F5344CB8AC3E}">
        <p14:creationId xmlns:p14="http://schemas.microsoft.com/office/powerpoint/2010/main" val="353689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279295" cy="343136"/>
          </a:xfrm>
          <a:prstGeom prst="rect">
            <a:avLst/>
          </a:prstGeom>
        </p:spPr>
        <p:txBody>
          <a:bodyPr vert="horz" lIns="91533" tIns="45766" rIns="91533" bIns="45766" rtlCol="0"/>
          <a:lstStyle>
            <a:lvl1pPr algn="l">
              <a:defRPr sz="1200"/>
            </a:lvl1pPr>
          </a:lstStyle>
          <a:p>
            <a:endParaRPr lang="en-US"/>
          </a:p>
        </p:txBody>
      </p:sp>
      <p:sp>
        <p:nvSpPr>
          <p:cNvPr id="3" name="Date Placeholder 2"/>
          <p:cNvSpPr>
            <a:spLocks noGrp="1"/>
          </p:cNvSpPr>
          <p:nvPr>
            <p:ph type="dt" idx="1"/>
          </p:nvPr>
        </p:nvSpPr>
        <p:spPr>
          <a:xfrm>
            <a:off x="5592697" y="2"/>
            <a:ext cx="4279295" cy="343136"/>
          </a:xfrm>
          <a:prstGeom prst="rect">
            <a:avLst/>
          </a:prstGeom>
        </p:spPr>
        <p:txBody>
          <a:bodyPr vert="horz" lIns="91533" tIns="45766" rIns="91533" bIns="45766" rtlCol="0"/>
          <a:lstStyle>
            <a:lvl1pPr algn="r">
              <a:defRPr sz="1200"/>
            </a:lvl1pPr>
          </a:lstStyle>
          <a:p>
            <a:fld id="{6B43EAFC-B366-084E-B185-01E8CF36F679}" type="datetimeFigureOut">
              <a:rPr lang="en-US" smtClean="0"/>
              <a:t>7/10/2016</a:t>
            </a:fld>
            <a:endParaRPr lang="en-US"/>
          </a:p>
        </p:txBody>
      </p:sp>
      <p:sp>
        <p:nvSpPr>
          <p:cNvPr id="4" name="Slide Image Placeholder 3"/>
          <p:cNvSpPr>
            <a:spLocks noGrp="1" noRot="1" noChangeAspect="1"/>
          </p:cNvSpPr>
          <p:nvPr>
            <p:ph type="sldImg" idx="2"/>
          </p:nvPr>
        </p:nvSpPr>
        <p:spPr>
          <a:xfrm>
            <a:off x="3222625" y="514350"/>
            <a:ext cx="3429000" cy="2571750"/>
          </a:xfrm>
          <a:prstGeom prst="rect">
            <a:avLst/>
          </a:prstGeom>
          <a:noFill/>
          <a:ln w="12700">
            <a:solidFill>
              <a:prstClr val="black"/>
            </a:solidFill>
          </a:ln>
        </p:spPr>
        <p:txBody>
          <a:bodyPr vert="horz" lIns="91533" tIns="45766" rIns="91533" bIns="45766" rtlCol="0" anchor="ctr"/>
          <a:lstStyle/>
          <a:p>
            <a:endParaRPr lang="en-US"/>
          </a:p>
        </p:txBody>
      </p:sp>
      <p:sp>
        <p:nvSpPr>
          <p:cNvPr id="5" name="Notes Placeholder 4"/>
          <p:cNvSpPr>
            <a:spLocks noGrp="1"/>
          </p:cNvSpPr>
          <p:nvPr>
            <p:ph type="body" sz="quarter" idx="3"/>
          </p:nvPr>
        </p:nvSpPr>
        <p:spPr>
          <a:xfrm>
            <a:off x="987878" y="3258023"/>
            <a:ext cx="7898497" cy="3085863"/>
          </a:xfrm>
          <a:prstGeom prst="rect">
            <a:avLst/>
          </a:prstGeom>
        </p:spPr>
        <p:txBody>
          <a:bodyPr vert="horz" lIns="91533" tIns="45766" rIns="91533" bIns="457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686"/>
            <a:ext cx="4279295" cy="343136"/>
          </a:xfrm>
          <a:prstGeom prst="rect">
            <a:avLst/>
          </a:prstGeom>
        </p:spPr>
        <p:txBody>
          <a:bodyPr vert="horz" lIns="91533" tIns="45766" rIns="91533" bIns="45766" rtlCol="0" anchor="b"/>
          <a:lstStyle>
            <a:lvl1pPr algn="l">
              <a:defRPr sz="1200"/>
            </a:lvl1pPr>
          </a:lstStyle>
          <a:p>
            <a:endParaRPr lang="en-US"/>
          </a:p>
        </p:txBody>
      </p:sp>
      <p:sp>
        <p:nvSpPr>
          <p:cNvPr id="7" name="Slide Number Placeholder 6"/>
          <p:cNvSpPr>
            <a:spLocks noGrp="1"/>
          </p:cNvSpPr>
          <p:nvPr>
            <p:ph type="sldNum" sz="quarter" idx="5"/>
          </p:nvPr>
        </p:nvSpPr>
        <p:spPr>
          <a:xfrm>
            <a:off x="5592697" y="6513686"/>
            <a:ext cx="4279295" cy="343136"/>
          </a:xfrm>
          <a:prstGeom prst="rect">
            <a:avLst/>
          </a:prstGeom>
        </p:spPr>
        <p:txBody>
          <a:bodyPr vert="horz" lIns="91533" tIns="45766" rIns="91533" bIns="45766" rtlCol="0" anchor="b"/>
          <a:lstStyle>
            <a:lvl1pPr algn="r">
              <a:defRPr sz="1200"/>
            </a:lvl1pPr>
          </a:lstStyle>
          <a:p>
            <a:fld id="{67A4DBCD-23EF-3F41-8576-FD841E0ECF7E}" type="slidenum">
              <a:rPr lang="en-US" smtClean="0"/>
              <a:t>‹#›</a:t>
            </a:fld>
            <a:endParaRPr lang="en-US"/>
          </a:p>
        </p:txBody>
      </p:sp>
    </p:spTree>
    <p:extLst>
      <p:ext uri="{BB962C8B-B14F-4D97-AF65-F5344CB8AC3E}">
        <p14:creationId xmlns:p14="http://schemas.microsoft.com/office/powerpoint/2010/main" val="8082213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Good afternoon. I would like first to thanks the organizers for giving me the opportunity to present some results of ab initio structure and reaction. In this talk we will stay in the region of light nuclei.</a:t>
            </a:r>
          </a:p>
          <a:p>
            <a:r>
              <a:rPr lang="en-US" baseline="0" dirty="0" smtClean="0"/>
              <a:t>In the first parts of these 20 minutes, I will try to convince you that we can use ab initio method and data from reaction with radioactive ion beam to refine our understanding of the nuclear interaction (bare).</a:t>
            </a:r>
          </a:p>
          <a:p>
            <a:r>
              <a:rPr lang="en-US" baseline="0" dirty="0" smtClean="0"/>
              <a:t>While in the second part we will shift gears and use ab initio calculation to obtain observables that would be rather demanding to observe in the laboratory.  We will be interested in the case of the polarized </a:t>
            </a:r>
            <a:r>
              <a:rPr lang="en-US" baseline="0" dirty="0" err="1" smtClean="0"/>
              <a:t>dt</a:t>
            </a:r>
            <a:r>
              <a:rPr lang="en-US" baseline="0" dirty="0" smtClean="0"/>
              <a:t> fusion.</a:t>
            </a:r>
            <a:endParaRPr lang="en-US" baseline="0" dirty="0"/>
          </a:p>
        </p:txBody>
      </p:sp>
      <p:sp>
        <p:nvSpPr>
          <p:cNvPr id="4" name="Slide Number Placeholder 3"/>
          <p:cNvSpPr>
            <a:spLocks noGrp="1"/>
          </p:cNvSpPr>
          <p:nvPr>
            <p:ph type="sldNum" sz="quarter" idx="10"/>
          </p:nvPr>
        </p:nvSpPr>
        <p:spPr/>
        <p:txBody>
          <a:bodyPr/>
          <a:lstStyle/>
          <a:p>
            <a:fld id="{67A4DBCD-23EF-3F41-8576-FD841E0ECF7E}" type="slidenum">
              <a:rPr lang="en-US" smtClean="0"/>
              <a:t>1</a:t>
            </a:fld>
            <a:endParaRPr lang="en-US"/>
          </a:p>
        </p:txBody>
      </p:sp>
    </p:spTree>
    <p:extLst>
      <p:ext uri="{BB962C8B-B14F-4D97-AF65-F5344CB8AC3E}">
        <p14:creationId xmlns:p14="http://schemas.microsoft.com/office/powerpoint/2010/main" val="726408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a:t>
            </a:r>
            <a:r>
              <a:rPr lang="fr-FR" baseline="0" dirty="0" smtClean="0"/>
              <a:t> </a:t>
            </a:r>
            <a:r>
              <a:rPr lang="fr-FR" baseline="0" dirty="0" err="1" smtClean="0"/>
              <a:t>just</a:t>
            </a:r>
            <a:r>
              <a:rPr lang="fr-FR" baseline="0" dirty="0" smtClean="0"/>
              <a:t> </a:t>
            </a:r>
            <a:r>
              <a:rPr lang="fr-FR" baseline="0" dirty="0" err="1" smtClean="0"/>
              <a:t>want</a:t>
            </a:r>
            <a:r>
              <a:rPr lang="fr-FR" baseline="0" dirty="0" smtClean="0"/>
              <a:t> to </a:t>
            </a:r>
            <a:r>
              <a:rPr lang="fr-FR" baseline="0" dirty="0" err="1" smtClean="0"/>
              <a:t>offer</a:t>
            </a:r>
            <a:r>
              <a:rPr lang="fr-FR" baseline="0" dirty="0" smtClean="0"/>
              <a:t> </a:t>
            </a:r>
            <a:r>
              <a:rPr lang="fr-FR" baseline="0" dirty="0" err="1" smtClean="0"/>
              <a:t>you</a:t>
            </a:r>
            <a:r>
              <a:rPr lang="fr-FR" baseline="0" dirty="0" smtClean="0"/>
              <a:t> a </a:t>
            </a:r>
            <a:r>
              <a:rPr lang="fr-FR" baseline="0" dirty="0" err="1" smtClean="0"/>
              <a:t>little</a:t>
            </a:r>
            <a:r>
              <a:rPr lang="fr-FR" baseline="0" dirty="0" smtClean="0"/>
              <a:t> </a:t>
            </a:r>
            <a:r>
              <a:rPr lang="fr-FR" baseline="0" dirty="0" err="1" smtClean="0"/>
              <a:t>reminder</a:t>
            </a:r>
            <a:r>
              <a:rPr lang="fr-FR" baseline="0" dirty="0" smtClean="0"/>
              <a:t> on all the </a:t>
            </a:r>
            <a:r>
              <a:rPr lang="fr-FR" baseline="0" dirty="0" err="1" smtClean="0"/>
              <a:t>exotic</a:t>
            </a:r>
            <a:r>
              <a:rPr lang="fr-FR" baseline="0" dirty="0" smtClean="0"/>
              <a:t> </a:t>
            </a:r>
            <a:r>
              <a:rPr lang="fr-FR" baseline="0" dirty="0" err="1" smtClean="0"/>
              <a:t>nuclear</a:t>
            </a:r>
            <a:r>
              <a:rPr lang="fr-FR" baseline="0" dirty="0" smtClean="0"/>
              <a:t> </a:t>
            </a:r>
            <a:r>
              <a:rPr lang="fr-FR" baseline="0" dirty="0" err="1" smtClean="0"/>
              <a:t>properties</a:t>
            </a:r>
            <a:r>
              <a:rPr lang="fr-FR" baseline="0" dirty="0" smtClean="0"/>
              <a:t> </a:t>
            </a:r>
            <a:r>
              <a:rPr lang="fr-FR" baseline="0" dirty="0" err="1" smtClean="0"/>
              <a:t>that</a:t>
            </a:r>
            <a:r>
              <a:rPr lang="fr-FR" baseline="0" dirty="0" smtClean="0"/>
              <a:t> </a:t>
            </a:r>
            <a:r>
              <a:rPr lang="fr-FR" baseline="0" dirty="0" err="1" smtClean="0"/>
              <a:t>populates</a:t>
            </a:r>
            <a:r>
              <a:rPr lang="fr-FR" baseline="0" dirty="0" smtClean="0"/>
              <a:t> the light </a:t>
            </a:r>
            <a:r>
              <a:rPr lang="fr-FR" baseline="0" dirty="0" err="1" smtClean="0"/>
              <a:t>sector</a:t>
            </a:r>
            <a:r>
              <a:rPr lang="fr-FR" baseline="0" dirty="0" smtClean="0"/>
              <a:t>, </a:t>
            </a:r>
            <a:r>
              <a:rPr lang="fr-FR" baseline="0" dirty="0" err="1" smtClean="0"/>
              <a:t>which</a:t>
            </a:r>
            <a:r>
              <a:rPr lang="fr-FR" baseline="0" dirty="0" smtClean="0"/>
              <a:t> </a:t>
            </a:r>
            <a:r>
              <a:rPr lang="fr-FR" baseline="0" dirty="0" err="1" smtClean="0"/>
              <a:t>gives</a:t>
            </a:r>
            <a:r>
              <a:rPr lang="fr-FR" baseline="0" dirty="0" smtClean="0"/>
              <a:t> a </a:t>
            </a:r>
            <a:r>
              <a:rPr lang="fr-FR" baseline="0" dirty="0" err="1" smtClean="0"/>
              <a:t>glimpse</a:t>
            </a:r>
            <a:r>
              <a:rPr lang="fr-FR" baseline="0" dirty="0" smtClean="0"/>
              <a:t> of </a:t>
            </a:r>
            <a:r>
              <a:rPr lang="fr-FR" baseline="0" dirty="0" err="1" smtClean="0"/>
              <a:t>what</a:t>
            </a:r>
            <a:r>
              <a:rPr lang="fr-FR" baseline="0" dirty="0" smtClean="0"/>
              <a:t> one </a:t>
            </a:r>
            <a:r>
              <a:rPr lang="fr-FR" baseline="0" dirty="0" err="1" smtClean="0"/>
              <a:t>may</a:t>
            </a:r>
            <a:r>
              <a:rPr lang="fr-FR" baseline="0" dirty="0" smtClean="0"/>
              <a:t> </a:t>
            </a:r>
            <a:r>
              <a:rPr lang="fr-FR" baseline="0" dirty="0" err="1" smtClean="0"/>
              <a:t>encounter</a:t>
            </a:r>
            <a:r>
              <a:rPr lang="fr-FR" baseline="0" dirty="0" smtClean="0"/>
              <a:t> in medium to </a:t>
            </a:r>
            <a:r>
              <a:rPr lang="fr-FR" baseline="0" dirty="0" err="1" smtClean="0"/>
              <a:t>heavy</a:t>
            </a:r>
            <a:r>
              <a:rPr lang="fr-FR" baseline="0" dirty="0" smtClean="0"/>
              <a:t> </a:t>
            </a:r>
            <a:r>
              <a:rPr lang="fr-FR" baseline="0" dirty="0" err="1" smtClean="0"/>
              <a:t>nuclei</a:t>
            </a:r>
            <a:r>
              <a:rPr lang="fr-FR" baseline="0" dirty="0" smtClean="0"/>
              <a:t> </a:t>
            </a:r>
            <a:r>
              <a:rPr lang="fr-FR" baseline="0" dirty="0" err="1" smtClean="0"/>
              <a:t>towards</a:t>
            </a:r>
            <a:r>
              <a:rPr lang="fr-FR" baseline="0" dirty="0" smtClean="0"/>
              <a:t> the </a:t>
            </a:r>
            <a:r>
              <a:rPr lang="fr-FR" baseline="0" dirty="0" err="1" smtClean="0"/>
              <a:t>drip</a:t>
            </a:r>
            <a:r>
              <a:rPr lang="fr-FR" baseline="0" dirty="0" smtClean="0"/>
              <a:t> </a:t>
            </a:r>
            <a:r>
              <a:rPr lang="fr-FR" baseline="0" dirty="0" err="1" smtClean="0"/>
              <a:t>lines</a:t>
            </a:r>
            <a:r>
              <a:rPr lang="fr-FR" baseline="0" dirty="0" smtClean="0"/>
              <a:t>.</a:t>
            </a:r>
          </a:p>
          <a:p>
            <a:endParaRPr lang="fr-FR" dirty="0"/>
          </a:p>
        </p:txBody>
      </p:sp>
      <p:sp>
        <p:nvSpPr>
          <p:cNvPr id="4" name="Espace réservé du numéro de diapositive 3"/>
          <p:cNvSpPr>
            <a:spLocks noGrp="1"/>
          </p:cNvSpPr>
          <p:nvPr>
            <p:ph type="sldNum" sz="quarter" idx="10"/>
          </p:nvPr>
        </p:nvSpPr>
        <p:spPr/>
        <p:txBody>
          <a:bodyPr/>
          <a:lstStyle/>
          <a:p>
            <a:fld id="{67A4DBCD-23EF-3F41-8576-FD841E0ECF7E}" type="slidenum">
              <a:rPr lang="en-US" smtClean="0"/>
              <a:t>2</a:t>
            </a:fld>
            <a:endParaRPr lang="en-US"/>
          </a:p>
        </p:txBody>
      </p:sp>
    </p:spTree>
    <p:extLst>
      <p:ext uri="{BB962C8B-B14F-4D97-AF65-F5344CB8AC3E}">
        <p14:creationId xmlns:p14="http://schemas.microsoft.com/office/powerpoint/2010/main" val="3729136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basically</a:t>
            </a:r>
            <a:r>
              <a:rPr lang="en-US" baseline="0" dirty="0"/>
              <a:t> we merge the two approach</a:t>
            </a:r>
          </a:p>
          <a:p>
            <a:pPr marL="228600" indent="-228600">
              <a:buAutoNum type="arabicParenR"/>
            </a:pPr>
            <a:r>
              <a:rPr lang="en-US" baseline="0" dirty="0"/>
              <a:t>The one for the nuclear structure that will get a good shot at the low-lying resonance</a:t>
            </a:r>
          </a:p>
          <a:p>
            <a:pPr marL="228600" indent="-228600">
              <a:buAutoNum type="arabicParenR"/>
            </a:pPr>
            <a:r>
              <a:rPr lang="en-US" baseline="0" dirty="0"/>
              <a:t>The one that will deal with the scattering degree of freedom !</a:t>
            </a:r>
          </a:p>
          <a:p>
            <a:pPr marL="228600" indent="-228600">
              <a:buAutoNum type="arabicParenR"/>
            </a:pPr>
            <a:r>
              <a:rPr lang="en-US" baseline="0" dirty="0"/>
              <a:t>The NCSMC is born </a:t>
            </a:r>
            <a:r>
              <a:rPr lang="en-US" baseline="0" dirty="0" err="1"/>
              <a:t>cf</a:t>
            </a:r>
            <a:r>
              <a:rPr lang="en-US" baseline="0" dirty="0"/>
              <a:t> those paper.</a:t>
            </a:r>
          </a:p>
          <a:p>
            <a:pPr marL="0" indent="0">
              <a:buNone/>
            </a:pPr>
            <a:endParaRPr lang="en-US" baseline="0" dirty="0"/>
          </a:p>
        </p:txBody>
      </p:sp>
      <p:sp>
        <p:nvSpPr>
          <p:cNvPr id="4" name="Slide Number Placeholder 3"/>
          <p:cNvSpPr>
            <a:spLocks noGrp="1"/>
          </p:cNvSpPr>
          <p:nvPr>
            <p:ph type="sldNum" sz="quarter" idx="10"/>
          </p:nvPr>
        </p:nvSpPr>
        <p:spPr/>
        <p:txBody>
          <a:bodyPr/>
          <a:lstStyle/>
          <a:p>
            <a:fld id="{67A4DBCD-23EF-3F41-8576-FD841E0ECF7E}" type="slidenum">
              <a:rPr lang="en-US" smtClean="0"/>
              <a:t>4</a:t>
            </a:fld>
            <a:endParaRPr lang="en-US"/>
          </a:p>
        </p:txBody>
      </p:sp>
    </p:spTree>
    <p:extLst>
      <p:ext uri="{BB962C8B-B14F-4D97-AF65-F5344CB8AC3E}">
        <p14:creationId xmlns:p14="http://schemas.microsoft.com/office/powerpoint/2010/main" val="1706715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basically</a:t>
            </a:r>
            <a:r>
              <a:rPr lang="en-US" baseline="0" dirty="0"/>
              <a:t> we merge the two approach</a:t>
            </a:r>
          </a:p>
          <a:p>
            <a:pPr marL="228600" indent="-228600">
              <a:buAutoNum type="arabicParenR"/>
            </a:pPr>
            <a:r>
              <a:rPr lang="en-US" baseline="0" dirty="0"/>
              <a:t>The one for the nuclear structure that will get a good shot at the low-lying resonance</a:t>
            </a:r>
          </a:p>
          <a:p>
            <a:pPr marL="228600" indent="-228600">
              <a:buAutoNum type="arabicParenR"/>
            </a:pPr>
            <a:r>
              <a:rPr lang="en-US" baseline="0" dirty="0"/>
              <a:t>The one that will deal with the scattering degree of freedom !</a:t>
            </a:r>
          </a:p>
          <a:p>
            <a:pPr marL="228600" indent="-228600">
              <a:buAutoNum type="arabicParenR"/>
            </a:pPr>
            <a:r>
              <a:rPr lang="en-US" baseline="0" dirty="0"/>
              <a:t>The NCSMC is born </a:t>
            </a:r>
            <a:r>
              <a:rPr lang="en-US" baseline="0" dirty="0" err="1"/>
              <a:t>cf</a:t>
            </a:r>
            <a:r>
              <a:rPr lang="en-US" baseline="0" dirty="0"/>
              <a:t> those paper.</a:t>
            </a:r>
          </a:p>
          <a:p>
            <a:pPr marL="0" indent="0">
              <a:buNone/>
            </a:pPr>
            <a:endParaRPr lang="en-US" baseline="0" dirty="0"/>
          </a:p>
        </p:txBody>
      </p:sp>
      <p:sp>
        <p:nvSpPr>
          <p:cNvPr id="4" name="Slide Number Placeholder 3"/>
          <p:cNvSpPr>
            <a:spLocks noGrp="1"/>
          </p:cNvSpPr>
          <p:nvPr>
            <p:ph type="sldNum" sz="quarter" idx="10"/>
          </p:nvPr>
        </p:nvSpPr>
        <p:spPr/>
        <p:txBody>
          <a:bodyPr/>
          <a:lstStyle/>
          <a:p>
            <a:fld id="{67A4DBCD-23EF-3F41-8576-FD841E0ECF7E}" type="slidenum">
              <a:rPr lang="en-US" smtClean="0"/>
              <a:t>5</a:t>
            </a:fld>
            <a:endParaRPr lang="en-US"/>
          </a:p>
        </p:txBody>
      </p:sp>
    </p:spTree>
    <p:extLst>
      <p:ext uri="{BB962C8B-B14F-4D97-AF65-F5344CB8AC3E}">
        <p14:creationId xmlns:p14="http://schemas.microsoft.com/office/powerpoint/2010/main" val="1706715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basically</a:t>
            </a:r>
            <a:r>
              <a:rPr lang="en-US" baseline="0" dirty="0"/>
              <a:t> we merge the two approach</a:t>
            </a:r>
          </a:p>
          <a:p>
            <a:pPr marL="228600" indent="-228600">
              <a:buAutoNum type="arabicParenR"/>
            </a:pPr>
            <a:r>
              <a:rPr lang="en-US" baseline="0" dirty="0"/>
              <a:t>The one for the nuclear structure that will get a good shot at the low-lying resonance</a:t>
            </a:r>
          </a:p>
          <a:p>
            <a:pPr marL="228600" indent="-228600">
              <a:buAutoNum type="arabicParenR"/>
            </a:pPr>
            <a:r>
              <a:rPr lang="en-US" baseline="0" dirty="0"/>
              <a:t>The one that will deal with the scattering degree of freedom !</a:t>
            </a:r>
          </a:p>
          <a:p>
            <a:pPr marL="228600" indent="-228600">
              <a:buAutoNum type="arabicParenR"/>
            </a:pPr>
            <a:r>
              <a:rPr lang="en-US" baseline="0" dirty="0"/>
              <a:t>The NCSMC is born </a:t>
            </a:r>
            <a:r>
              <a:rPr lang="en-US" baseline="0" dirty="0" err="1"/>
              <a:t>cf</a:t>
            </a:r>
            <a:r>
              <a:rPr lang="en-US" baseline="0" dirty="0"/>
              <a:t> those paper.</a:t>
            </a:r>
          </a:p>
          <a:p>
            <a:pPr marL="0" indent="0">
              <a:buNone/>
            </a:pPr>
            <a:endParaRPr lang="en-US" baseline="0" dirty="0"/>
          </a:p>
        </p:txBody>
      </p:sp>
      <p:sp>
        <p:nvSpPr>
          <p:cNvPr id="4" name="Slide Number Placeholder 3"/>
          <p:cNvSpPr>
            <a:spLocks noGrp="1"/>
          </p:cNvSpPr>
          <p:nvPr>
            <p:ph type="sldNum" sz="quarter" idx="10"/>
          </p:nvPr>
        </p:nvSpPr>
        <p:spPr/>
        <p:txBody>
          <a:bodyPr/>
          <a:lstStyle/>
          <a:p>
            <a:fld id="{67A4DBCD-23EF-3F41-8576-FD841E0ECF7E}" type="slidenum">
              <a:rPr lang="en-US" smtClean="0"/>
              <a:t>6</a:t>
            </a:fld>
            <a:endParaRPr lang="en-US"/>
          </a:p>
        </p:txBody>
      </p:sp>
    </p:spTree>
    <p:extLst>
      <p:ext uri="{BB962C8B-B14F-4D97-AF65-F5344CB8AC3E}">
        <p14:creationId xmlns:p14="http://schemas.microsoft.com/office/powerpoint/2010/main" val="1706715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95663" y="428625"/>
            <a:ext cx="3049587" cy="2287588"/>
          </a:xfrm>
        </p:spPr>
      </p:sp>
      <p:sp>
        <p:nvSpPr>
          <p:cNvPr id="3" name="Notes Placeholder 2"/>
          <p:cNvSpPr>
            <a:spLocks noGrp="1"/>
          </p:cNvSpPr>
          <p:nvPr>
            <p:ph type="body" idx="1"/>
          </p:nvPr>
        </p:nvSpPr>
        <p:spPr/>
        <p:txBody>
          <a:bodyPr>
            <a:normAutofit/>
          </a:bodyPr>
          <a:lstStyle/>
          <a:p>
            <a:r>
              <a:rPr lang="en-US" dirty="0"/>
              <a:t>I</a:t>
            </a:r>
            <a:r>
              <a:rPr lang="en-US" baseline="0" dirty="0"/>
              <a:t> would like to develop a little bit more on my first motivation which is a perfect case to advocate for ab initio calculations. The pp chain consists of a chain of low-energy nuclear reaction that happens in star like our sun. These are low-energy reaction because they are in a plasma medium meaning that the typical energy scale is thermal energy (related the temperature of the star). Nuclear astrophysicist who want to model the evolution of star, their death </a:t>
            </a:r>
            <a:r>
              <a:rPr lang="en-US" baseline="0" dirty="0" err="1"/>
              <a:t>etc</a:t>
            </a:r>
            <a:r>
              <a:rPr lang="en-US" baseline="0" dirty="0"/>
              <a:t> need some nuclear physics inputs. Those are sometime very challenging to obtain both </a:t>
            </a:r>
            <a:r>
              <a:rPr lang="en-US" baseline="0" dirty="0" err="1"/>
              <a:t>exp</a:t>
            </a:r>
            <a:r>
              <a:rPr lang="en-US" baseline="0" dirty="0"/>
              <a:t> and theoretically. There are a couple of reasons for that. First since it is low-energy reaction in a plasma you have “List”… for the theorist the fundamental theory that can predict the reaction cross-section without tuning is still not available above masses A&gt;5.</a:t>
            </a:r>
            <a:endParaRPr lang="en-US" dirty="0"/>
          </a:p>
        </p:txBody>
      </p:sp>
      <p:sp>
        <p:nvSpPr>
          <p:cNvPr id="4" name="Slide Number Placeholder 3"/>
          <p:cNvSpPr>
            <a:spLocks noGrp="1"/>
          </p:cNvSpPr>
          <p:nvPr>
            <p:ph type="sldNum" sz="quarter" idx="10"/>
          </p:nvPr>
        </p:nvSpPr>
        <p:spPr/>
        <p:txBody>
          <a:bodyPr/>
          <a:lstStyle/>
          <a:p>
            <a:pPr>
              <a:defRPr/>
            </a:pPr>
            <a:fld id="{E44C2C91-C02F-4400-8194-9B266B881EA1}" type="slidenum">
              <a:rPr lang="en-US" smtClean="0"/>
              <a:pPr>
                <a:defRPr/>
              </a:pPr>
              <a:t>19</a:t>
            </a:fld>
            <a:endParaRPr lang="en-US"/>
          </a:p>
        </p:txBody>
      </p:sp>
    </p:spTree>
    <p:extLst>
      <p:ext uri="{BB962C8B-B14F-4D97-AF65-F5344CB8AC3E}">
        <p14:creationId xmlns:p14="http://schemas.microsoft.com/office/powerpoint/2010/main" val="303348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xfrm>
            <a:off x="5593127" y="6513911"/>
            <a:ext cx="4278841" cy="342900"/>
          </a:xfrm>
          <a:prstGeom prst="rect">
            <a:avLst/>
          </a:prstGeom>
          <a:noFill/>
        </p:spPr>
        <p:txBody>
          <a:bodyPr lIns="93272" tIns="46636" rIns="93272" bIns="46636"/>
          <a:lstStyle/>
          <a:p>
            <a:fld id="{1CAACD71-BA74-4845-A955-67763E972EFF}" type="slidenum">
              <a:rPr lang="en-US" smtClean="0"/>
              <a:pPr/>
              <a:t>20</a:t>
            </a:fld>
            <a:endParaRPr lang="en-US"/>
          </a:p>
        </p:txBody>
      </p:sp>
      <p:sp>
        <p:nvSpPr>
          <p:cNvPr id="5123" name="Rectangle 2"/>
          <p:cNvSpPr>
            <a:spLocks noGrp="1" noRot="1" noChangeAspect="1" noChangeArrowheads="1" noTextEdit="1"/>
          </p:cNvSpPr>
          <p:nvPr>
            <p:ph type="sldImg"/>
          </p:nvPr>
        </p:nvSpPr>
        <p:spPr>
          <a:xfrm>
            <a:off x="3395663" y="428625"/>
            <a:ext cx="3049587" cy="2287588"/>
          </a:xfrm>
          <a:solidFill>
            <a:srgbClr val="FFFFFF"/>
          </a:solidFill>
          <a:ln/>
        </p:spPr>
      </p:sp>
      <p:sp>
        <p:nvSpPr>
          <p:cNvPr id="5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latin typeface="Times" charset="0"/>
            </a:endParaRPr>
          </a:p>
        </p:txBody>
      </p:sp>
    </p:spTree>
    <p:extLst>
      <p:ext uri="{BB962C8B-B14F-4D97-AF65-F5344CB8AC3E}">
        <p14:creationId xmlns:p14="http://schemas.microsoft.com/office/powerpoint/2010/main" val="3750644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xfrm>
            <a:off x="5593127" y="6513911"/>
            <a:ext cx="4278841" cy="342900"/>
          </a:xfrm>
          <a:prstGeom prst="rect">
            <a:avLst/>
          </a:prstGeom>
          <a:noFill/>
        </p:spPr>
        <p:txBody>
          <a:bodyPr lIns="93272" tIns="46636" rIns="93272" bIns="46636"/>
          <a:lstStyle/>
          <a:p>
            <a:fld id="{1CAACD71-BA74-4845-A955-67763E972EFF}" type="slidenum">
              <a:rPr lang="en-US" smtClean="0"/>
              <a:pPr/>
              <a:t>21</a:t>
            </a:fld>
            <a:endParaRPr lang="en-US"/>
          </a:p>
        </p:txBody>
      </p:sp>
      <p:sp>
        <p:nvSpPr>
          <p:cNvPr id="5123" name="Rectangle 2"/>
          <p:cNvSpPr>
            <a:spLocks noGrp="1" noRot="1" noChangeAspect="1" noChangeArrowheads="1" noTextEdit="1"/>
          </p:cNvSpPr>
          <p:nvPr>
            <p:ph type="sldImg"/>
          </p:nvPr>
        </p:nvSpPr>
        <p:spPr>
          <a:xfrm>
            <a:off x="3395663" y="428625"/>
            <a:ext cx="3049587" cy="2287588"/>
          </a:xfrm>
          <a:solidFill>
            <a:srgbClr val="FFFFFF"/>
          </a:solidFill>
          <a:ln/>
        </p:spPr>
      </p:sp>
      <p:sp>
        <p:nvSpPr>
          <p:cNvPr id="5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latin typeface="Times" charset="0"/>
            </a:endParaRPr>
          </a:p>
        </p:txBody>
      </p:sp>
    </p:spTree>
    <p:extLst>
      <p:ext uri="{BB962C8B-B14F-4D97-AF65-F5344CB8AC3E}">
        <p14:creationId xmlns:p14="http://schemas.microsoft.com/office/powerpoint/2010/main" val="276105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xfrm>
            <a:off x="5593127" y="6513911"/>
            <a:ext cx="4278841" cy="342900"/>
          </a:xfrm>
          <a:prstGeom prst="rect">
            <a:avLst/>
          </a:prstGeom>
          <a:noFill/>
        </p:spPr>
        <p:txBody>
          <a:bodyPr lIns="93272" tIns="46636" rIns="93272" bIns="46636"/>
          <a:lstStyle/>
          <a:p>
            <a:fld id="{1CAACD71-BA74-4845-A955-67763E972EFF}" type="slidenum">
              <a:rPr lang="en-US" smtClean="0"/>
              <a:pPr/>
              <a:t>22</a:t>
            </a:fld>
            <a:endParaRPr lang="en-US"/>
          </a:p>
        </p:txBody>
      </p:sp>
      <p:sp>
        <p:nvSpPr>
          <p:cNvPr id="5123" name="Rectangle 2"/>
          <p:cNvSpPr>
            <a:spLocks noGrp="1" noRot="1" noChangeAspect="1" noChangeArrowheads="1" noTextEdit="1"/>
          </p:cNvSpPr>
          <p:nvPr>
            <p:ph type="sldImg"/>
          </p:nvPr>
        </p:nvSpPr>
        <p:spPr>
          <a:xfrm>
            <a:off x="3395663" y="428625"/>
            <a:ext cx="3049587" cy="2287588"/>
          </a:xfrm>
          <a:solidFill>
            <a:srgbClr val="FFFFFF"/>
          </a:solidFill>
          <a:ln/>
        </p:spPr>
      </p:sp>
      <p:sp>
        <p:nvSpPr>
          <p:cNvPr id="5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latin typeface="Times" charset="0"/>
            </a:endParaRPr>
          </a:p>
        </p:txBody>
      </p:sp>
    </p:spTree>
    <p:extLst>
      <p:ext uri="{BB962C8B-B14F-4D97-AF65-F5344CB8AC3E}">
        <p14:creationId xmlns:p14="http://schemas.microsoft.com/office/powerpoint/2010/main" val="276105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xfrm>
            <a:off x="5593127" y="6513911"/>
            <a:ext cx="4278841" cy="342900"/>
          </a:xfrm>
          <a:prstGeom prst="rect">
            <a:avLst/>
          </a:prstGeom>
          <a:noFill/>
        </p:spPr>
        <p:txBody>
          <a:bodyPr lIns="93272" tIns="46636" rIns="93272" bIns="46636"/>
          <a:lstStyle/>
          <a:p>
            <a:fld id="{1CAACD71-BA74-4845-A955-67763E972EFF}" type="slidenum">
              <a:rPr lang="en-US" smtClean="0"/>
              <a:pPr/>
              <a:t>23</a:t>
            </a:fld>
            <a:endParaRPr lang="en-US"/>
          </a:p>
        </p:txBody>
      </p:sp>
      <p:sp>
        <p:nvSpPr>
          <p:cNvPr id="5123" name="Rectangle 2"/>
          <p:cNvSpPr>
            <a:spLocks noGrp="1" noRot="1" noChangeAspect="1" noChangeArrowheads="1" noTextEdit="1"/>
          </p:cNvSpPr>
          <p:nvPr>
            <p:ph type="sldImg"/>
          </p:nvPr>
        </p:nvSpPr>
        <p:spPr>
          <a:xfrm>
            <a:off x="3395663" y="428625"/>
            <a:ext cx="3049587" cy="2287588"/>
          </a:xfrm>
          <a:solidFill>
            <a:srgbClr val="FFFFFF"/>
          </a:solidFill>
          <a:ln/>
        </p:spPr>
      </p:sp>
      <p:sp>
        <p:nvSpPr>
          <p:cNvPr id="5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latin typeface="Times" charset="0"/>
            </a:endParaRPr>
          </a:p>
        </p:txBody>
      </p:sp>
    </p:spTree>
    <p:extLst>
      <p:ext uri="{BB962C8B-B14F-4D97-AF65-F5344CB8AC3E}">
        <p14:creationId xmlns:p14="http://schemas.microsoft.com/office/powerpoint/2010/main" val="1714408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xfrm>
            <a:off x="5593127" y="6513911"/>
            <a:ext cx="4278841" cy="342900"/>
          </a:xfrm>
          <a:prstGeom prst="rect">
            <a:avLst/>
          </a:prstGeom>
          <a:noFill/>
        </p:spPr>
        <p:txBody>
          <a:bodyPr lIns="93272" tIns="46636" rIns="93272" bIns="46636"/>
          <a:lstStyle/>
          <a:p>
            <a:fld id="{1CAACD71-BA74-4845-A955-67763E972EFF}" type="slidenum">
              <a:rPr lang="en-US" smtClean="0"/>
              <a:pPr/>
              <a:t>24</a:t>
            </a:fld>
            <a:endParaRPr lang="en-US"/>
          </a:p>
        </p:txBody>
      </p:sp>
      <p:sp>
        <p:nvSpPr>
          <p:cNvPr id="5123" name="Rectangle 2"/>
          <p:cNvSpPr>
            <a:spLocks noGrp="1" noRot="1" noChangeAspect="1" noChangeArrowheads="1" noTextEdit="1"/>
          </p:cNvSpPr>
          <p:nvPr>
            <p:ph type="sldImg"/>
          </p:nvPr>
        </p:nvSpPr>
        <p:spPr>
          <a:xfrm>
            <a:off x="3395663" y="428625"/>
            <a:ext cx="3049587" cy="2287588"/>
          </a:xfrm>
          <a:solidFill>
            <a:srgbClr val="FFFFFF"/>
          </a:solidFill>
          <a:ln/>
        </p:spPr>
      </p:sp>
      <p:sp>
        <p:nvSpPr>
          <p:cNvPr id="5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latin typeface="Times" charset="0"/>
            </a:endParaRPr>
          </a:p>
        </p:txBody>
      </p:sp>
    </p:spTree>
    <p:extLst>
      <p:ext uri="{BB962C8B-B14F-4D97-AF65-F5344CB8AC3E}">
        <p14:creationId xmlns:p14="http://schemas.microsoft.com/office/powerpoint/2010/main" val="276105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xfrm>
            <a:off x="5593127" y="6513911"/>
            <a:ext cx="4278841" cy="342900"/>
          </a:xfrm>
          <a:prstGeom prst="rect">
            <a:avLst/>
          </a:prstGeom>
          <a:noFill/>
        </p:spPr>
        <p:txBody>
          <a:bodyPr lIns="93272" tIns="46636" rIns="93272" bIns="46636"/>
          <a:lstStyle/>
          <a:p>
            <a:fld id="{1CAACD71-BA74-4845-A955-67763E972EFF}" type="slidenum">
              <a:rPr lang="en-US" smtClean="0"/>
              <a:pPr/>
              <a:t>25</a:t>
            </a:fld>
            <a:endParaRPr lang="en-US"/>
          </a:p>
        </p:txBody>
      </p:sp>
      <p:sp>
        <p:nvSpPr>
          <p:cNvPr id="5123" name="Rectangle 2"/>
          <p:cNvSpPr>
            <a:spLocks noGrp="1" noRot="1" noChangeAspect="1" noChangeArrowheads="1" noTextEdit="1"/>
          </p:cNvSpPr>
          <p:nvPr>
            <p:ph type="sldImg"/>
          </p:nvPr>
        </p:nvSpPr>
        <p:spPr>
          <a:xfrm>
            <a:off x="3395663" y="428625"/>
            <a:ext cx="3049587" cy="2287588"/>
          </a:xfrm>
          <a:solidFill>
            <a:srgbClr val="FFFFFF"/>
          </a:solidFill>
          <a:ln/>
        </p:spPr>
      </p:sp>
      <p:sp>
        <p:nvSpPr>
          <p:cNvPr id="5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latin typeface="Times" charset="0"/>
            </a:endParaRPr>
          </a:p>
        </p:txBody>
      </p:sp>
    </p:spTree>
    <p:extLst>
      <p:ext uri="{BB962C8B-B14F-4D97-AF65-F5344CB8AC3E}">
        <p14:creationId xmlns:p14="http://schemas.microsoft.com/office/powerpoint/2010/main" val="276105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063047E2-255B-4733-83DB-C7158F40BC18}" type="slidenum">
              <a:rPr lang="en-US"/>
              <a:pPr/>
              <a:t>26</a:t>
            </a:fld>
            <a:endParaRPr lang="en-US"/>
          </a:p>
        </p:txBody>
      </p:sp>
      <p:sp>
        <p:nvSpPr>
          <p:cNvPr id="44035" name="Rectangle 2"/>
          <p:cNvSpPr>
            <a:spLocks noGrp="1" noRot="1" noChangeAspect="1" noChangeArrowheads="1"/>
          </p:cNvSpPr>
          <p:nvPr>
            <p:ph type="sldImg"/>
          </p:nvPr>
        </p:nvSpPr>
        <p:spPr>
          <a:xfrm>
            <a:off x="3395663" y="428625"/>
            <a:ext cx="3049587" cy="2287588"/>
          </a:xfrm>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In conclusion:</a:t>
            </a:r>
          </a:p>
          <a:p>
            <a:pPr eaLnBrk="1" hangingPunct="1"/>
            <a:r>
              <a:rPr lang="en-US" dirty="0"/>
              <a:t>We are extending the </a:t>
            </a:r>
            <a:r>
              <a:rPr lang="en-US" dirty="0" err="1"/>
              <a:t>ab</a:t>
            </a:r>
            <a:r>
              <a:rPr lang="en-US" dirty="0"/>
              <a:t> initio no-core shell model to treat low-energy light-ion reactions.</a:t>
            </a:r>
          </a:p>
          <a:p>
            <a:pPr eaLnBrk="1" hangingPunct="1"/>
            <a:r>
              <a:rPr lang="en-US" dirty="0"/>
              <a:t>The nucleon scattering on light nuclei with realistic NN potentials represent our recent achievements in this direction.</a:t>
            </a:r>
          </a:p>
          <a:p>
            <a:pPr eaLnBrk="1" hangingPunct="1"/>
            <a:r>
              <a:rPr lang="en-US" dirty="0"/>
              <a:t>We have much more work ahead of us. Indeed, we need to implement and test the approach for heavier projectiles, </a:t>
            </a:r>
            <a:r>
              <a:rPr lang="en-US" dirty="0" err="1"/>
              <a:t>startng</a:t>
            </a:r>
            <a:r>
              <a:rPr lang="en-US" dirty="0"/>
              <a:t> with the deuteron projectile, up to the alpha-particle projectile, which is essential to calculate reactions of astrophysical interest.</a:t>
            </a:r>
          </a:p>
          <a:p>
            <a:pPr eaLnBrk="1" hangingPunct="1"/>
            <a:r>
              <a:rPr lang="en-US" dirty="0" err="1"/>
              <a:t>Inaddition</a:t>
            </a:r>
            <a:r>
              <a:rPr lang="en-US" dirty="0"/>
              <a:t>, it is clear that this approach is not always efficient. In particular when the target has a very small disintegration threshold. But we have already an idea of how make our method more efficient. </a:t>
            </a:r>
          </a:p>
          <a:p>
            <a:pPr eaLnBrk="1" hangingPunct="1"/>
            <a:r>
              <a:rPr lang="en-US" dirty="0"/>
              <a:t>Merging the NCSM and RGM approaches represents our best opportunity to build a method able to describe both structure and continuum.</a:t>
            </a:r>
          </a:p>
          <a:p>
            <a:pPr eaLnBrk="1" hangingPunct="1"/>
            <a:r>
              <a:rPr lang="en-US" dirty="0"/>
              <a:t>Indeed, the RGM equations can be solved also using bound-state boundary conditions. In this regard the RGM method can provide the long range part of the model space needed to describe system like the 6He.</a:t>
            </a:r>
          </a:p>
          <a:p>
            <a:pPr eaLnBrk="1" hangingPunct="1"/>
            <a:r>
              <a:rPr lang="en-US" dirty="0"/>
              <a:t>In the next steps we are planning on introducing the NNN potential terms in the RGM formalism, as well as the treatment of two-cluster basis with two-, three- and four-nucleon projectiles.</a:t>
            </a:r>
          </a:p>
          <a:p>
            <a:pPr eaLnBrk="1" hangingPunct="1"/>
            <a:r>
              <a:rPr lang="en-US" dirty="0"/>
              <a:t>Finally: our ultimate goal in the long run is to build a more complete microscopic theory of both structure and reactions, the </a:t>
            </a:r>
            <a:r>
              <a:rPr lang="en-US" dirty="0" err="1"/>
              <a:t>ab</a:t>
            </a:r>
            <a:r>
              <a:rPr lang="en-US" dirty="0"/>
              <a:t> initio NCSM with continuum,  by constructing an over-complete model space containing the NCSM basis, the cluster basis, but also the coupling between them. With this kind of basis one has a better hope to tackle problems like the 9Be breakup in n+8Be.</a:t>
            </a:r>
          </a:p>
          <a:p>
            <a:pPr eaLnBrk="1" hangingPunct="1"/>
            <a:endParaRPr lang="en-US" dirty="0"/>
          </a:p>
        </p:txBody>
      </p:sp>
    </p:spTree>
    <p:extLst>
      <p:ext uri="{BB962C8B-B14F-4D97-AF65-F5344CB8AC3E}">
        <p14:creationId xmlns:p14="http://schemas.microsoft.com/office/powerpoint/2010/main" val="39571498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re">
    <p:spTree>
      <p:nvGrpSpPr>
        <p:cNvPr id="1" name=""/>
        <p:cNvGrpSpPr/>
        <p:nvPr/>
      </p:nvGrpSpPr>
      <p:grpSpPr>
        <a:xfrm>
          <a:off x="0" y="0"/>
          <a:ext cx="0" cy="0"/>
          <a:chOff x="0" y="0"/>
          <a:chExt cx="0" cy="0"/>
        </a:xfrm>
      </p:grpSpPr>
      <p:sp>
        <p:nvSpPr>
          <p:cNvPr id="4" name="Rectangle 3"/>
          <p:cNvSpPr/>
          <p:nvPr userDrawn="1"/>
        </p:nvSpPr>
        <p:spPr>
          <a:xfrm>
            <a:off x="1" y="3220808"/>
            <a:ext cx="3347864" cy="3637192"/>
          </a:xfrm>
          <a:prstGeom prst="rect">
            <a:avLst/>
          </a:prstGeom>
          <a:gradFill flip="none" rotWithShape="1">
            <a:gsLst>
              <a:gs pos="0">
                <a:srgbClr val="820000"/>
              </a:gs>
              <a:gs pos="50000">
                <a:srgbClr val="C00000">
                  <a:shade val="67500"/>
                  <a:satMod val="115000"/>
                </a:srgbClr>
              </a:gs>
              <a:gs pos="100000">
                <a:srgbClr val="C00000">
                  <a:shade val="100000"/>
                  <a:satMod val="115000"/>
                  <a:lumMod val="97000"/>
                  <a:lumOff val="3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3960000" y="1855288"/>
            <a:ext cx="4788464" cy="2653832"/>
          </a:xfrm>
        </p:spPr>
        <p:txBody>
          <a:bodyPr anchor="t" anchorCtr="0"/>
          <a:lstStyle>
            <a:lvl1pPr>
              <a:lnSpc>
                <a:spcPts val="3800"/>
              </a:lnSpc>
              <a:defRPr sz="2800" b="0" cap="all" baseline="0">
                <a:solidFill>
                  <a:srgbClr val="666666"/>
                </a:solidFill>
              </a:defRPr>
            </a:lvl1pPr>
          </a:lstStyle>
          <a:p>
            <a:r>
              <a:rPr lang="fr-FR" dirty="0"/>
              <a:t>Modifiez le style du titre</a:t>
            </a:r>
          </a:p>
        </p:txBody>
      </p:sp>
      <p:sp>
        <p:nvSpPr>
          <p:cNvPr id="3" name="Sous-titre 2"/>
          <p:cNvSpPr>
            <a:spLocks noGrp="1"/>
          </p:cNvSpPr>
          <p:nvPr>
            <p:ph type="subTitle" idx="1"/>
          </p:nvPr>
        </p:nvSpPr>
        <p:spPr>
          <a:xfrm>
            <a:off x="3960000" y="5805264"/>
            <a:ext cx="4788464" cy="504056"/>
          </a:xfrm>
        </p:spPr>
        <p:txBody>
          <a:bodyPr anchor="b" anchorCtr="0"/>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9" name="Espace réservé du texte 8"/>
          <p:cNvSpPr>
            <a:spLocks noGrp="1"/>
          </p:cNvSpPr>
          <p:nvPr>
            <p:ph type="body" sz="quarter" idx="13" hasCustomPrompt="1"/>
          </p:nvPr>
        </p:nvSpPr>
        <p:spPr>
          <a:xfrm>
            <a:off x="3960000" y="4509120"/>
            <a:ext cx="4788464" cy="1224136"/>
          </a:xfrm>
        </p:spPr>
        <p:txBody>
          <a:bodyPr anchor="b" anchorCtr="0"/>
          <a:lstStyle>
            <a:lvl1pPr marL="0" indent="0">
              <a:buFont typeface="Arial" pitchFamily="34" charset="0"/>
              <a:buNone/>
              <a:defRPr sz="850" b="0">
                <a:solidFill>
                  <a:srgbClr val="666666"/>
                </a:solidFill>
              </a:defRPr>
            </a:lvl1pPr>
          </a:lstStyle>
          <a:p>
            <a:pPr lvl="0"/>
            <a:r>
              <a:rPr lang="fr-FR" dirty="0"/>
              <a:t>Nom événement | Prénom Nom</a:t>
            </a:r>
          </a:p>
        </p:txBody>
      </p:sp>
      <p:sp>
        <p:nvSpPr>
          <p:cNvPr id="11" name="Espace réservé de la date 10"/>
          <p:cNvSpPr>
            <a:spLocks noGrp="1"/>
          </p:cNvSpPr>
          <p:nvPr>
            <p:ph type="dt" sz="half" idx="14"/>
          </p:nvPr>
        </p:nvSpPr>
        <p:spPr>
          <a:xfrm>
            <a:off x="3960000" y="6305192"/>
            <a:ext cx="1450504" cy="365125"/>
          </a:xfrm>
        </p:spPr>
        <p:txBody>
          <a:bodyPr/>
          <a:lstStyle/>
          <a:p>
            <a:fld id="{D2A75C59-46AA-497A-B7D9-57B916E64869}" type="datetime1">
              <a:rPr lang="en-US" smtClean="0"/>
              <a:t>7/10/2016</a:t>
            </a:fld>
            <a:endParaRPr lang="en-US"/>
          </a:p>
        </p:txBody>
      </p:sp>
      <p:sp>
        <p:nvSpPr>
          <p:cNvPr id="12" name="Espace réservé du numéro de diapositive 11"/>
          <p:cNvSpPr>
            <a:spLocks noGrp="1"/>
          </p:cNvSpPr>
          <p:nvPr>
            <p:ph type="sldNum" sz="quarter" idx="15"/>
          </p:nvPr>
        </p:nvSpPr>
        <p:spPr/>
        <p:txBody>
          <a:bodyPr/>
          <a:lstStyle>
            <a:lvl1pPr>
              <a:defRPr>
                <a:solidFill>
                  <a:schemeClr val="bg1"/>
                </a:solidFill>
              </a:defRPr>
            </a:lvl1pPr>
          </a:lstStyle>
          <a:p>
            <a:fld id="{BF5E6784-CC38-4B61-AF70-D07875F0FD75}" type="slidenum">
              <a:rPr lang="en-US" smtClean="0"/>
              <a:t>‹#›</a:t>
            </a:fld>
            <a:endParaRPr lang="en-US"/>
          </a:p>
        </p:txBody>
      </p:sp>
      <p:sp>
        <p:nvSpPr>
          <p:cNvPr id="13" name="Espace réservé du pied de page 12"/>
          <p:cNvSpPr>
            <a:spLocks noGrp="1"/>
          </p:cNvSpPr>
          <p:nvPr>
            <p:ph type="ftr" sz="quarter" idx="16"/>
          </p:nvPr>
        </p:nvSpPr>
        <p:spPr>
          <a:xfrm>
            <a:off x="5436096" y="6305192"/>
            <a:ext cx="2555448" cy="365125"/>
          </a:xfrm>
        </p:spPr>
        <p:txBody>
          <a:bodyPr/>
          <a:lstStyle>
            <a:lvl1pPr>
              <a:defRPr>
                <a:solidFill>
                  <a:schemeClr val="bg1"/>
                </a:solidFill>
              </a:defRPr>
            </a:lvl1pPr>
          </a:lstStyle>
          <a:p>
            <a:endParaRPr lang="en-US"/>
          </a:p>
        </p:txBody>
      </p:sp>
      <p:sp>
        <p:nvSpPr>
          <p:cNvPr id="18" name="ZoneTexte 17"/>
          <p:cNvSpPr txBox="1"/>
          <p:nvPr userDrawn="1"/>
        </p:nvSpPr>
        <p:spPr>
          <a:xfrm>
            <a:off x="1412032" y="6245696"/>
            <a:ext cx="936104" cy="261610"/>
          </a:xfrm>
          <a:prstGeom prst="rect">
            <a:avLst/>
          </a:prstGeom>
          <a:noFill/>
        </p:spPr>
        <p:txBody>
          <a:bodyPr wrap="square" rtlCol="0">
            <a:spAutoFit/>
          </a:bodyPr>
          <a:lstStyle/>
          <a:p>
            <a:pPr algn="ctr"/>
            <a:r>
              <a:rPr lang="fr-FR" sz="1100" dirty="0">
                <a:solidFill>
                  <a:schemeClr val="bg1"/>
                </a:solidFill>
                <a:latin typeface="+mj-lt"/>
              </a:rPr>
              <a:t>www.cea.fr</a:t>
            </a:r>
          </a:p>
        </p:txBody>
      </p:sp>
      <p:pic>
        <p:nvPicPr>
          <p:cNvPr id="20" name="Picture 2" descr="C:\Temp\Telechargements\huping\Downloads\CEA_GB_logotype.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489768"/>
            <a:ext cx="3347864" cy="273104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userDrawn="1"/>
        </p:nvSpPr>
        <p:spPr>
          <a:xfrm>
            <a:off x="1" y="0"/>
            <a:ext cx="3347864" cy="489768"/>
          </a:xfrm>
          <a:prstGeom prst="rect">
            <a:avLst/>
          </a:prstGeom>
          <a:gradFill flip="none" rotWithShape="1">
            <a:gsLst>
              <a:gs pos="0">
                <a:srgbClr val="820000"/>
              </a:gs>
              <a:gs pos="47000">
                <a:srgbClr val="B40000">
                  <a:lumMod val="96000"/>
                  <a:lumOff val="4000"/>
                </a:srgbClr>
              </a:gs>
              <a:gs pos="76000">
                <a:srgbClr val="D40000"/>
              </a:gs>
              <a:gs pos="94000">
                <a:srgbClr val="C00000">
                  <a:shade val="100000"/>
                  <a:satMod val="115000"/>
                  <a:lumMod val="92000"/>
                  <a:lumOff val="8000"/>
                </a:srgbClr>
              </a:gs>
            </a:gsLst>
            <a:lin ang="59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re 1 visuel">
    <p:spTree>
      <p:nvGrpSpPr>
        <p:cNvPr id="1" name=""/>
        <p:cNvGrpSpPr/>
        <p:nvPr/>
      </p:nvGrpSpPr>
      <p:grpSpPr>
        <a:xfrm>
          <a:off x="0" y="0"/>
          <a:ext cx="0" cy="0"/>
          <a:chOff x="0" y="0"/>
          <a:chExt cx="0" cy="0"/>
        </a:xfrm>
      </p:grpSpPr>
      <p:sp>
        <p:nvSpPr>
          <p:cNvPr id="2" name="Titre 1"/>
          <p:cNvSpPr>
            <a:spLocks noGrp="1"/>
          </p:cNvSpPr>
          <p:nvPr>
            <p:ph type="ctrTitle"/>
          </p:nvPr>
        </p:nvSpPr>
        <p:spPr>
          <a:xfrm>
            <a:off x="3960000" y="1855288"/>
            <a:ext cx="4788464" cy="1429696"/>
          </a:xfrm>
        </p:spPr>
        <p:txBody>
          <a:bodyPr anchor="t" anchorCtr="0"/>
          <a:lstStyle>
            <a:lvl1pPr>
              <a:lnSpc>
                <a:spcPts val="3800"/>
              </a:lnSpc>
              <a:defRPr sz="2800" b="0" cap="all" baseline="0">
                <a:solidFill>
                  <a:srgbClr val="666666"/>
                </a:solidFill>
              </a:defRPr>
            </a:lvl1pPr>
          </a:lstStyle>
          <a:p>
            <a:r>
              <a:rPr lang="fr-FR"/>
              <a:t>Modifiez le style du titre</a:t>
            </a:r>
            <a:endParaRPr lang="fr-FR" dirty="0"/>
          </a:p>
        </p:txBody>
      </p:sp>
      <p:sp>
        <p:nvSpPr>
          <p:cNvPr id="3" name="Sous-titre 2"/>
          <p:cNvSpPr>
            <a:spLocks noGrp="1"/>
          </p:cNvSpPr>
          <p:nvPr>
            <p:ph type="subTitle" idx="1"/>
          </p:nvPr>
        </p:nvSpPr>
        <p:spPr>
          <a:xfrm>
            <a:off x="3960000" y="5805264"/>
            <a:ext cx="4788464" cy="504056"/>
          </a:xfrm>
        </p:spPr>
        <p:txBody>
          <a:bodyPr anchor="b" anchorCtr="0"/>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9" name="Espace réservé du texte 8"/>
          <p:cNvSpPr>
            <a:spLocks noGrp="1"/>
          </p:cNvSpPr>
          <p:nvPr>
            <p:ph type="body" sz="quarter" idx="13" hasCustomPrompt="1"/>
          </p:nvPr>
        </p:nvSpPr>
        <p:spPr>
          <a:xfrm>
            <a:off x="3960000" y="5445224"/>
            <a:ext cx="4788464" cy="288032"/>
          </a:xfrm>
        </p:spPr>
        <p:txBody>
          <a:bodyPr anchor="b" anchorCtr="0"/>
          <a:lstStyle>
            <a:lvl1pPr marL="0" indent="0">
              <a:buFont typeface="Arial" pitchFamily="34" charset="0"/>
              <a:buNone/>
              <a:defRPr sz="850" b="0">
                <a:solidFill>
                  <a:srgbClr val="666666"/>
                </a:solidFill>
              </a:defRPr>
            </a:lvl1pPr>
          </a:lstStyle>
          <a:p>
            <a:pPr lvl="0"/>
            <a:r>
              <a:rPr lang="fr-FR" dirty="0"/>
              <a:t>Nom événement | Prénom Nom</a:t>
            </a:r>
          </a:p>
        </p:txBody>
      </p:sp>
      <p:sp>
        <p:nvSpPr>
          <p:cNvPr id="12" name="Espace réservé pour une image  11"/>
          <p:cNvSpPr>
            <a:spLocks noGrp="1"/>
          </p:cNvSpPr>
          <p:nvPr>
            <p:ph type="pic" sz="quarter" idx="14" hasCustomPrompt="1"/>
          </p:nvPr>
        </p:nvSpPr>
        <p:spPr>
          <a:xfrm>
            <a:off x="3311999" y="3311999"/>
            <a:ext cx="5832000" cy="2124000"/>
          </a:xfrm>
          <a:solidFill>
            <a:srgbClr val="666666"/>
          </a:solidFill>
        </p:spPr>
        <p:txBody>
          <a:bodyPr anchor="ctr"/>
          <a:lstStyle>
            <a:lvl1pPr marL="0" indent="0" algn="ctr">
              <a:defRPr sz="1200">
                <a:solidFill>
                  <a:schemeClr val="bg1"/>
                </a:solidFill>
              </a:defRPr>
            </a:lvl1pPr>
          </a:lstStyle>
          <a:p>
            <a:r>
              <a:rPr lang="fr-FR" dirty="0"/>
              <a:t> Visuel</a:t>
            </a:r>
          </a:p>
        </p:txBody>
      </p:sp>
      <p:sp>
        <p:nvSpPr>
          <p:cNvPr id="13" name="Espace réservé de la date 12"/>
          <p:cNvSpPr>
            <a:spLocks noGrp="1"/>
          </p:cNvSpPr>
          <p:nvPr>
            <p:ph type="dt" sz="half" idx="15"/>
          </p:nvPr>
        </p:nvSpPr>
        <p:spPr>
          <a:xfrm>
            <a:off x="3960000" y="6305192"/>
            <a:ext cx="1450504" cy="365125"/>
          </a:xfrm>
        </p:spPr>
        <p:txBody>
          <a:bodyPr/>
          <a:lstStyle/>
          <a:p>
            <a:fld id="{D2A75C59-46AA-497A-B7D9-57B916E64869}" type="datetime1">
              <a:rPr lang="en-US" smtClean="0"/>
              <a:t>7/10/2016</a:t>
            </a:fld>
            <a:endParaRPr lang="en-US"/>
          </a:p>
        </p:txBody>
      </p:sp>
      <p:sp>
        <p:nvSpPr>
          <p:cNvPr id="14" name="Espace réservé du numéro de diapositive 13"/>
          <p:cNvSpPr>
            <a:spLocks noGrp="1"/>
          </p:cNvSpPr>
          <p:nvPr>
            <p:ph type="sldNum" sz="quarter" idx="16"/>
          </p:nvPr>
        </p:nvSpPr>
        <p:spPr/>
        <p:txBody>
          <a:bodyPr/>
          <a:lstStyle>
            <a:lvl1pPr>
              <a:defRPr>
                <a:solidFill>
                  <a:schemeClr val="bg1"/>
                </a:solidFill>
              </a:defRPr>
            </a:lvl1pPr>
          </a:lstStyle>
          <a:p>
            <a:fld id="{BF5E6784-CC38-4B61-AF70-D07875F0FD75}" type="slidenum">
              <a:rPr lang="en-US" smtClean="0"/>
              <a:t>‹#›</a:t>
            </a:fld>
            <a:endParaRPr lang="en-US"/>
          </a:p>
        </p:txBody>
      </p:sp>
      <p:sp>
        <p:nvSpPr>
          <p:cNvPr id="15" name="Espace réservé du pied de page 14"/>
          <p:cNvSpPr>
            <a:spLocks noGrp="1"/>
          </p:cNvSpPr>
          <p:nvPr>
            <p:ph type="ftr" sz="quarter" idx="17"/>
          </p:nvPr>
        </p:nvSpPr>
        <p:spPr>
          <a:xfrm>
            <a:off x="5436096" y="6305192"/>
            <a:ext cx="2555448" cy="365125"/>
          </a:xfrm>
        </p:spPr>
        <p:txBody>
          <a:bodyPr/>
          <a:lstStyle>
            <a:lvl1pPr>
              <a:defRPr>
                <a:solidFill>
                  <a:schemeClr val="bg1"/>
                </a:solidFill>
              </a:defRPr>
            </a:lvl1pPr>
          </a:lstStyle>
          <a:p>
            <a:endParaRPr lang="en-US"/>
          </a:p>
        </p:txBody>
      </p:sp>
      <p:sp>
        <p:nvSpPr>
          <p:cNvPr id="17" name="Rectangle 16"/>
          <p:cNvSpPr/>
          <p:nvPr userDrawn="1"/>
        </p:nvSpPr>
        <p:spPr>
          <a:xfrm>
            <a:off x="1" y="3220808"/>
            <a:ext cx="3347864" cy="3637192"/>
          </a:xfrm>
          <a:prstGeom prst="rect">
            <a:avLst/>
          </a:prstGeom>
          <a:gradFill flip="none" rotWithShape="1">
            <a:gsLst>
              <a:gs pos="0">
                <a:srgbClr val="820000"/>
              </a:gs>
              <a:gs pos="50000">
                <a:srgbClr val="C00000">
                  <a:shade val="67500"/>
                  <a:satMod val="115000"/>
                </a:srgbClr>
              </a:gs>
              <a:gs pos="100000">
                <a:srgbClr val="C00000">
                  <a:shade val="100000"/>
                  <a:satMod val="115000"/>
                  <a:lumMod val="97000"/>
                  <a:lumOff val="3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userDrawn="1"/>
        </p:nvSpPr>
        <p:spPr>
          <a:xfrm>
            <a:off x="1412032" y="6245696"/>
            <a:ext cx="936104" cy="261610"/>
          </a:xfrm>
          <a:prstGeom prst="rect">
            <a:avLst/>
          </a:prstGeom>
          <a:noFill/>
        </p:spPr>
        <p:txBody>
          <a:bodyPr wrap="square" rtlCol="0">
            <a:spAutoFit/>
          </a:bodyPr>
          <a:lstStyle/>
          <a:p>
            <a:pPr algn="ctr"/>
            <a:r>
              <a:rPr lang="fr-FR" sz="1100" dirty="0">
                <a:solidFill>
                  <a:schemeClr val="bg1"/>
                </a:solidFill>
                <a:latin typeface="+mj-lt"/>
              </a:rPr>
              <a:t>www.cea.fr</a:t>
            </a:r>
          </a:p>
        </p:txBody>
      </p:sp>
      <p:pic>
        <p:nvPicPr>
          <p:cNvPr id="19" name="Picture 2" descr="C:\Temp\Telechargements\huping\Downloads\CEA_GB_logotype.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489768"/>
            <a:ext cx="3347864" cy="2731040"/>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userDrawn="1"/>
        </p:nvSpPr>
        <p:spPr>
          <a:xfrm>
            <a:off x="1" y="0"/>
            <a:ext cx="3347864" cy="489768"/>
          </a:xfrm>
          <a:prstGeom prst="rect">
            <a:avLst/>
          </a:prstGeom>
          <a:gradFill flip="none" rotWithShape="1">
            <a:gsLst>
              <a:gs pos="0">
                <a:srgbClr val="820000"/>
              </a:gs>
              <a:gs pos="47000">
                <a:srgbClr val="B40000">
                  <a:lumMod val="96000"/>
                  <a:lumOff val="4000"/>
                </a:srgbClr>
              </a:gs>
              <a:gs pos="76000">
                <a:srgbClr val="D40000"/>
              </a:gs>
              <a:gs pos="94000">
                <a:srgbClr val="C00000">
                  <a:shade val="100000"/>
                  <a:satMod val="115000"/>
                  <a:lumMod val="92000"/>
                  <a:lumOff val="8000"/>
                </a:srgbClr>
              </a:gs>
            </a:gsLst>
            <a:lin ang="59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re 3 visuels">
    <p:spTree>
      <p:nvGrpSpPr>
        <p:cNvPr id="1" name=""/>
        <p:cNvGrpSpPr/>
        <p:nvPr/>
      </p:nvGrpSpPr>
      <p:grpSpPr>
        <a:xfrm>
          <a:off x="0" y="0"/>
          <a:ext cx="0" cy="0"/>
          <a:chOff x="0" y="0"/>
          <a:chExt cx="0" cy="0"/>
        </a:xfrm>
      </p:grpSpPr>
      <p:sp>
        <p:nvSpPr>
          <p:cNvPr id="2" name="Titre 1"/>
          <p:cNvSpPr>
            <a:spLocks noGrp="1"/>
          </p:cNvSpPr>
          <p:nvPr>
            <p:ph type="ctrTitle"/>
          </p:nvPr>
        </p:nvSpPr>
        <p:spPr>
          <a:xfrm>
            <a:off x="3960000" y="1855288"/>
            <a:ext cx="4788464" cy="1429696"/>
          </a:xfrm>
        </p:spPr>
        <p:txBody>
          <a:bodyPr anchor="t" anchorCtr="0"/>
          <a:lstStyle>
            <a:lvl1pPr>
              <a:lnSpc>
                <a:spcPts val="3800"/>
              </a:lnSpc>
              <a:defRPr sz="2800" b="0" cap="all" baseline="0">
                <a:solidFill>
                  <a:srgbClr val="666666"/>
                </a:solidFill>
              </a:defRPr>
            </a:lvl1pPr>
          </a:lstStyle>
          <a:p>
            <a:r>
              <a:rPr lang="fr-FR"/>
              <a:t>Modifiez le style du titre</a:t>
            </a:r>
            <a:endParaRPr lang="fr-FR" dirty="0"/>
          </a:p>
        </p:txBody>
      </p:sp>
      <p:sp>
        <p:nvSpPr>
          <p:cNvPr id="3" name="Sous-titre 2"/>
          <p:cNvSpPr>
            <a:spLocks noGrp="1"/>
          </p:cNvSpPr>
          <p:nvPr>
            <p:ph type="subTitle" idx="1"/>
          </p:nvPr>
        </p:nvSpPr>
        <p:spPr>
          <a:xfrm>
            <a:off x="3960000" y="5805264"/>
            <a:ext cx="4788464" cy="504056"/>
          </a:xfrm>
        </p:spPr>
        <p:txBody>
          <a:bodyPr anchor="b" anchorCtr="0"/>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9" name="Espace réservé du texte 8"/>
          <p:cNvSpPr>
            <a:spLocks noGrp="1"/>
          </p:cNvSpPr>
          <p:nvPr>
            <p:ph type="body" sz="quarter" idx="13" hasCustomPrompt="1"/>
          </p:nvPr>
        </p:nvSpPr>
        <p:spPr>
          <a:xfrm>
            <a:off x="3960000" y="5445224"/>
            <a:ext cx="4788464" cy="288032"/>
          </a:xfrm>
        </p:spPr>
        <p:txBody>
          <a:bodyPr anchor="b" anchorCtr="0"/>
          <a:lstStyle>
            <a:lvl1pPr marL="0" indent="0">
              <a:buFont typeface="Arial" pitchFamily="34" charset="0"/>
              <a:buNone/>
              <a:defRPr sz="850" b="0">
                <a:solidFill>
                  <a:srgbClr val="666666"/>
                </a:solidFill>
              </a:defRPr>
            </a:lvl1pPr>
          </a:lstStyle>
          <a:p>
            <a:pPr lvl="0"/>
            <a:r>
              <a:rPr lang="fr-FR" dirty="0"/>
              <a:t>Nom événement | Prénom Nom</a:t>
            </a:r>
          </a:p>
        </p:txBody>
      </p:sp>
      <p:sp>
        <p:nvSpPr>
          <p:cNvPr id="14" name="Espace réservé de la date 13"/>
          <p:cNvSpPr>
            <a:spLocks noGrp="1"/>
          </p:cNvSpPr>
          <p:nvPr>
            <p:ph type="dt" sz="half" idx="17"/>
          </p:nvPr>
        </p:nvSpPr>
        <p:spPr>
          <a:xfrm>
            <a:off x="3960000" y="6305192"/>
            <a:ext cx="1450504" cy="365125"/>
          </a:xfrm>
        </p:spPr>
        <p:txBody>
          <a:bodyPr/>
          <a:lstStyle/>
          <a:p>
            <a:fld id="{D2A75C59-46AA-497A-B7D9-57B916E64869}" type="datetime1">
              <a:rPr lang="en-US" smtClean="0"/>
              <a:t>7/10/2016</a:t>
            </a:fld>
            <a:endParaRPr lang="en-US"/>
          </a:p>
        </p:txBody>
      </p:sp>
      <p:sp>
        <p:nvSpPr>
          <p:cNvPr id="15" name="Espace réservé du numéro de diapositive 14"/>
          <p:cNvSpPr>
            <a:spLocks noGrp="1"/>
          </p:cNvSpPr>
          <p:nvPr>
            <p:ph type="sldNum" sz="quarter" idx="18"/>
          </p:nvPr>
        </p:nvSpPr>
        <p:spPr/>
        <p:txBody>
          <a:bodyPr/>
          <a:lstStyle>
            <a:lvl1pPr>
              <a:defRPr>
                <a:solidFill>
                  <a:schemeClr val="bg1"/>
                </a:solidFill>
              </a:defRPr>
            </a:lvl1pPr>
          </a:lstStyle>
          <a:p>
            <a:fld id="{BF5E6784-CC38-4B61-AF70-D07875F0FD75}" type="slidenum">
              <a:rPr lang="en-US" smtClean="0"/>
              <a:t>‹#›</a:t>
            </a:fld>
            <a:endParaRPr lang="en-US"/>
          </a:p>
        </p:txBody>
      </p:sp>
      <p:sp>
        <p:nvSpPr>
          <p:cNvPr id="16" name="Espace réservé du pied de page 15"/>
          <p:cNvSpPr>
            <a:spLocks noGrp="1"/>
          </p:cNvSpPr>
          <p:nvPr>
            <p:ph type="ftr" sz="quarter" idx="19"/>
          </p:nvPr>
        </p:nvSpPr>
        <p:spPr>
          <a:xfrm>
            <a:off x="5436096" y="6305192"/>
            <a:ext cx="2555448" cy="365125"/>
          </a:xfrm>
        </p:spPr>
        <p:txBody>
          <a:bodyPr/>
          <a:lstStyle>
            <a:lvl1pPr>
              <a:defRPr>
                <a:solidFill>
                  <a:schemeClr val="bg1"/>
                </a:solidFill>
              </a:defRPr>
            </a:lvl1pPr>
          </a:lstStyle>
          <a:p>
            <a:endParaRPr lang="en-US"/>
          </a:p>
        </p:txBody>
      </p:sp>
      <p:sp>
        <p:nvSpPr>
          <p:cNvPr id="21" name="Espace réservé du contenu 20"/>
          <p:cNvSpPr>
            <a:spLocks noGrp="1"/>
          </p:cNvSpPr>
          <p:nvPr>
            <p:ph sz="quarter" idx="20" hasCustomPrompt="1"/>
          </p:nvPr>
        </p:nvSpPr>
        <p:spPr>
          <a:xfrm>
            <a:off x="3312000" y="3312000"/>
            <a:ext cx="1944000" cy="2124000"/>
          </a:xfrm>
          <a:solidFill>
            <a:srgbClr val="666666"/>
          </a:solidFill>
        </p:spPr>
        <p:txBody>
          <a:bodyPr anchor="ctr"/>
          <a:lstStyle>
            <a:lvl1pPr marL="0" indent="0" algn="ctr">
              <a:defRPr sz="1200">
                <a:solidFill>
                  <a:schemeClr val="bg1"/>
                </a:solidFill>
              </a:defRPr>
            </a:lvl1pPr>
          </a:lstStyle>
          <a:p>
            <a:r>
              <a:rPr lang="fr-FR" dirty="0"/>
              <a:t>Visuel</a:t>
            </a:r>
          </a:p>
        </p:txBody>
      </p:sp>
      <p:sp>
        <p:nvSpPr>
          <p:cNvPr id="22" name="Espace réservé du contenu 20"/>
          <p:cNvSpPr>
            <a:spLocks noGrp="1"/>
          </p:cNvSpPr>
          <p:nvPr>
            <p:ph sz="quarter" idx="21" hasCustomPrompt="1"/>
          </p:nvPr>
        </p:nvSpPr>
        <p:spPr>
          <a:xfrm>
            <a:off x="5256000" y="3312000"/>
            <a:ext cx="1944000" cy="2124000"/>
          </a:xfrm>
          <a:solidFill>
            <a:srgbClr val="808080"/>
          </a:solidFill>
        </p:spPr>
        <p:txBody>
          <a:bodyPr anchor="ctr"/>
          <a:lstStyle>
            <a:lvl1pPr marL="0" indent="0" algn="ctr">
              <a:defRPr sz="1200">
                <a:solidFill>
                  <a:schemeClr val="bg1"/>
                </a:solidFill>
              </a:defRPr>
            </a:lvl1pPr>
          </a:lstStyle>
          <a:p>
            <a:r>
              <a:rPr lang="fr-FR" dirty="0"/>
              <a:t>Visuel</a:t>
            </a:r>
          </a:p>
        </p:txBody>
      </p:sp>
      <p:sp>
        <p:nvSpPr>
          <p:cNvPr id="23" name="Espace réservé du contenu 20"/>
          <p:cNvSpPr>
            <a:spLocks noGrp="1"/>
          </p:cNvSpPr>
          <p:nvPr>
            <p:ph sz="quarter" idx="22" hasCustomPrompt="1"/>
          </p:nvPr>
        </p:nvSpPr>
        <p:spPr>
          <a:xfrm>
            <a:off x="7200000" y="3312000"/>
            <a:ext cx="1944000" cy="2124000"/>
          </a:xfrm>
          <a:solidFill>
            <a:srgbClr val="B2B2B2"/>
          </a:solidFill>
        </p:spPr>
        <p:txBody>
          <a:bodyPr anchor="ctr"/>
          <a:lstStyle>
            <a:lvl1pPr marL="0" indent="0" algn="ctr">
              <a:defRPr sz="1200">
                <a:solidFill>
                  <a:schemeClr val="bg1"/>
                </a:solidFill>
              </a:defRPr>
            </a:lvl1pPr>
          </a:lstStyle>
          <a:p>
            <a:r>
              <a:rPr lang="fr-FR" dirty="0"/>
              <a:t>Visuel</a:t>
            </a:r>
          </a:p>
        </p:txBody>
      </p:sp>
      <p:sp>
        <p:nvSpPr>
          <p:cNvPr id="17" name="Rectangle 16"/>
          <p:cNvSpPr/>
          <p:nvPr userDrawn="1"/>
        </p:nvSpPr>
        <p:spPr>
          <a:xfrm>
            <a:off x="1" y="3220808"/>
            <a:ext cx="3347864" cy="3637192"/>
          </a:xfrm>
          <a:prstGeom prst="rect">
            <a:avLst/>
          </a:prstGeom>
          <a:gradFill flip="none" rotWithShape="1">
            <a:gsLst>
              <a:gs pos="0">
                <a:srgbClr val="820000"/>
              </a:gs>
              <a:gs pos="50000">
                <a:srgbClr val="C00000">
                  <a:shade val="67500"/>
                  <a:satMod val="115000"/>
                </a:srgbClr>
              </a:gs>
              <a:gs pos="100000">
                <a:srgbClr val="C00000">
                  <a:shade val="100000"/>
                  <a:satMod val="115000"/>
                  <a:lumMod val="97000"/>
                  <a:lumOff val="3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userDrawn="1"/>
        </p:nvSpPr>
        <p:spPr>
          <a:xfrm>
            <a:off x="1412032" y="6245696"/>
            <a:ext cx="936104" cy="261610"/>
          </a:xfrm>
          <a:prstGeom prst="rect">
            <a:avLst/>
          </a:prstGeom>
          <a:noFill/>
        </p:spPr>
        <p:txBody>
          <a:bodyPr wrap="square" rtlCol="0">
            <a:spAutoFit/>
          </a:bodyPr>
          <a:lstStyle/>
          <a:p>
            <a:pPr algn="ctr"/>
            <a:r>
              <a:rPr lang="fr-FR" sz="1100" dirty="0">
                <a:solidFill>
                  <a:schemeClr val="bg1"/>
                </a:solidFill>
                <a:latin typeface="+mj-lt"/>
              </a:rPr>
              <a:t>www.cea.fr</a:t>
            </a:r>
          </a:p>
        </p:txBody>
      </p:sp>
      <p:pic>
        <p:nvPicPr>
          <p:cNvPr id="27" name="Picture 2" descr="C:\Temp\Telechargements\huping\Downloads\CEA_GB_logotype.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489768"/>
            <a:ext cx="3347864" cy="2731040"/>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userDrawn="1"/>
        </p:nvSpPr>
        <p:spPr>
          <a:xfrm>
            <a:off x="1" y="0"/>
            <a:ext cx="3347864" cy="489768"/>
          </a:xfrm>
          <a:prstGeom prst="rect">
            <a:avLst/>
          </a:prstGeom>
          <a:gradFill flip="none" rotWithShape="1">
            <a:gsLst>
              <a:gs pos="0">
                <a:srgbClr val="820000"/>
              </a:gs>
              <a:gs pos="47000">
                <a:srgbClr val="B40000">
                  <a:lumMod val="96000"/>
                  <a:lumOff val="4000"/>
                </a:srgbClr>
              </a:gs>
              <a:gs pos="76000">
                <a:srgbClr val="D40000"/>
              </a:gs>
              <a:gs pos="94000">
                <a:srgbClr val="C00000">
                  <a:shade val="100000"/>
                  <a:satMod val="115000"/>
                  <a:lumMod val="92000"/>
                  <a:lumOff val="8000"/>
                </a:srgbClr>
              </a:gs>
            </a:gsLst>
            <a:lin ang="59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Intercalaires">
    <p:spTree>
      <p:nvGrpSpPr>
        <p:cNvPr id="1" name=""/>
        <p:cNvGrpSpPr/>
        <p:nvPr/>
      </p:nvGrpSpPr>
      <p:grpSpPr>
        <a:xfrm>
          <a:off x="0" y="0"/>
          <a:ext cx="0" cy="0"/>
          <a:chOff x="0" y="0"/>
          <a:chExt cx="0" cy="0"/>
        </a:xfrm>
      </p:grpSpPr>
      <p:pic>
        <p:nvPicPr>
          <p:cNvPr id="12" name="Image 11" descr="bandeau_intercalaire.png"/>
          <p:cNvPicPr>
            <a:picLocks noChangeAspect="1"/>
          </p:cNvPicPr>
          <p:nvPr/>
        </p:nvPicPr>
        <p:blipFill>
          <a:blip r:embed="rId2" cstate="print"/>
          <a:stretch>
            <a:fillRect/>
          </a:stretch>
        </p:blipFill>
        <p:spPr>
          <a:xfrm>
            <a:off x="3310128" y="0"/>
            <a:ext cx="5833872" cy="6858000"/>
          </a:xfrm>
          <a:prstGeom prst="rect">
            <a:avLst/>
          </a:prstGeom>
        </p:spPr>
      </p:pic>
      <p:sp>
        <p:nvSpPr>
          <p:cNvPr id="2" name="Titre 1"/>
          <p:cNvSpPr>
            <a:spLocks noGrp="1"/>
          </p:cNvSpPr>
          <p:nvPr>
            <p:ph type="title"/>
          </p:nvPr>
        </p:nvSpPr>
        <p:spPr>
          <a:xfrm>
            <a:off x="3672000" y="1949598"/>
            <a:ext cx="5364496" cy="4719761"/>
          </a:xfrm>
        </p:spPr>
        <p:txBody>
          <a:bodyPr anchor="t"/>
          <a:lstStyle>
            <a:lvl1pPr algn="l">
              <a:lnSpc>
                <a:spcPts val="2800"/>
              </a:lnSpc>
              <a:defRPr sz="2200" b="1" cap="all"/>
            </a:lvl1pPr>
          </a:lstStyle>
          <a:p>
            <a:r>
              <a:rPr lang="fr-FR"/>
              <a:t>Modifiez le style du titre</a:t>
            </a:r>
            <a:endParaRPr lang="fr-FR" dirty="0"/>
          </a:p>
        </p:txBody>
      </p:sp>
      <p:sp>
        <p:nvSpPr>
          <p:cNvPr id="3" name="Espace réservé du texte 2"/>
          <p:cNvSpPr>
            <a:spLocks noGrp="1"/>
          </p:cNvSpPr>
          <p:nvPr>
            <p:ph type="body" idx="1"/>
          </p:nvPr>
        </p:nvSpPr>
        <p:spPr>
          <a:xfrm>
            <a:off x="3672000" y="260649"/>
            <a:ext cx="5292488" cy="1584176"/>
          </a:xfrm>
        </p:spPr>
        <p:txBody>
          <a:bodyPr anchor="t" anchorCtr="0"/>
          <a:lstStyle>
            <a:lvl1pPr marL="0" indent="0">
              <a:lnSpc>
                <a:spcPts val="1200"/>
              </a:lnSpc>
              <a:spcAft>
                <a:spcPts val="0"/>
              </a:spcAft>
              <a:buNone/>
              <a:defRPr sz="85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7" name="Espace réservé de la date 6"/>
          <p:cNvSpPr>
            <a:spLocks noGrp="1"/>
          </p:cNvSpPr>
          <p:nvPr>
            <p:ph type="dt" sz="half" idx="10"/>
          </p:nvPr>
        </p:nvSpPr>
        <p:spPr/>
        <p:txBody>
          <a:bodyPr/>
          <a:lstStyle/>
          <a:p>
            <a:fld id="{D2A75C59-46AA-497A-B7D9-57B916E64869}" type="datetime1">
              <a:rPr lang="en-US" smtClean="0"/>
              <a:t>7/10/2016</a:t>
            </a:fld>
            <a:endParaRPr lang="en-US"/>
          </a:p>
        </p:txBody>
      </p:sp>
      <p:sp>
        <p:nvSpPr>
          <p:cNvPr id="8" name="Espace réservé du numéro de diapositive 7"/>
          <p:cNvSpPr>
            <a:spLocks noGrp="1"/>
          </p:cNvSpPr>
          <p:nvPr>
            <p:ph type="sldNum" sz="quarter" idx="11"/>
          </p:nvPr>
        </p:nvSpPr>
        <p:spPr>
          <a:xfrm>
            <a:off x="576000" y="5877272"/>
            <a:ext cx="2699856" cy="365125"/>
          </a:xfrm>
        </p:spPr>
        <p:txBody>
          <a:bodyPr/>
          <a:lstStyle>
            <a:lvl1pPr>
              <a:defRPr>
                <a:solidFill>
                  <a:schemeClr val="bg1"/>
                </a:solidFill>
              </a:defRPr>
            </a:lvl1pPr>
          </a:lstStyle>
          <a:p>
            <a:fld id="{BF5E6784-CC38-4B61-AF70-D07875F0FD75}" type="slidenum">
              <a:rPr lang="en-US" smtClean="0"/>
              <a:t>‹#›</a:t>
            </a:fld>
            <a:endParaRPr lang="en-US"/>
          </a:p>
        </p:txBody>
      </p:sp>
      <p:sp>
        <p:nvSpPr>
          <p:cNvPr id="9" name="Espace réservé du pied de page 8"/>
          <p:cNvSpPr>
            <a:spLocks noGrp="1"/>
          </p:cNvSpPr>
          <p:nvPr>
            <p:ph type="ftr" sz="quarter" idx="12"/>
          </p:nvPr>
        </p:nvSpPr>
        <p:spPr>
          <a:xfrm>
            <a:off x="576000" y="5445224"/>
            <a:ext cx="2699856" cy="365125"/>
          </a:xfrm>
        </p:spPr>
        <p:txBody>
          <a:bodyPr/>
          <a:lstStyle>
            <a:lvl1pPr>
              <a:defRPr>
                <a:solidFill>
                  <a:schemeClr val="bg1"/>
                </a:solidFill>
              </a:defRPr>
            </a:lvl1pPr>
          </a:lstStyle>
          <a:p>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Modifiez le style du titre</a:t>
            </a:r>
          </a:p>
        </p:txBody>
      </p:sp>
      <p:sp>
        <p:nvSpPr>
          <p:cNvPr id="3" name="Espace réservé du contenu 2"/>
          <p:cNvSpPr>
            <a:spLocks noGrp="1"/>
          </p:cNvSpPr>
          <p:nvPr>
            <p:ph idx="1"/>
          </p:nvPr>
        </p:nvSpPr>
        <p:spPr/>
        <p:txBody>
          <a:bodyPr/>
          <a:lstStyle>
            <a:lvl1pPr>
              <a:spcBef>
                <a:spcPts val="2000"/>
              </a:spcBef>
              <a:spcAft>
                <a:spcPts val="1500"/>
              </a:spcAft>
              <a:defRPr/>
            </a:lvl1pPr>
            <a:lvl2pPr marL="361950" indent="0">
              <a:lnSpc>
                <a:spcPts val="2800"/>
              </a:lnSpc>
              <a:buFont typeface="Arial" pitchFamily="34" charset="0"/>
              <a:buNone/>
              <a:tabLst>
                <a:tab pos="8077200" algn="r"/>
              </a:tabLst>
              <a:defRPr sz="2200"/>
            </a:lvl2pPr>
            <a:lvl3pPr marL="361950" indent="0">
              <a:lnSpc>
                <a:spcPts val="2800"/>
              </a:lnSpc>
              <a:buFont typeface="Arial" pitchFamily="34" charset="0"/>
              <a:buNone/>
              <a:tabLst>
                <a:tab pos="8077200" algn="r"/>
              </a:tabLst>
              <a:defRPr sz="2200"/>
            </a:lvl3pPr>
            <a:lvl4pPr marL="361950" indent="0">
              <a:lnSpc>
                <a:spcPts val="2800"/>
              </a:lnSpc>
              <a:buFont typeface="Arial" pitchFamily="34" charset="0"/>
              <a:buNone/>
              <a:tabLst>
                <a:tab pos="8077200" algn="r"/>
              </a:tabLst>
              <a:defRPr sz="2200"/>
            </a:lvl4pPr>
            <a:lvl5pPr marL="361950" indent="0">
              <a:lnSpc>
                <a:spcPts val="2800"/>
              </a:lnSpc>
              <a:buNone/>
              <a:tabLst>
                <a:tab pos="8077200" algn="r"/>
              </a:tabLst>
              <a:defRPr sz="22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e la date 9"/>
          <p:cNvSpPr>
            <a:spLocks noGrp="1"/>
          </p:cNvSpPr>
          <p:nvPr>
            <p:ph type="dt" sz="half" idx="10"/>
          </p:nvPr>
        </p:nvSpPr>
        <p:spPr/>
        <p:txBody>
          <a:bodyPr/>
          <a:lstStyle/>
          <a:p>
            <a:fld id="{D2A75C59-46AA-497A-B7D9-57B916E64869}" type="datetime1">
              <a:rPr lang="en-US" smtClean="0"/>
              <a:t>7/10/2016</a:t>
            </a:fld>
            <a:endParaRPr lang="en-US"/>
          </a:p>
        </p:txBody>
      </p:sp>
      <p:sp>
        <p:nvSpPr>
          <p:cNvPr id="11" name="Espace réservé du numéro de diapositive 10"/>
          <p:cNvSpPr>
            <a:spLocks noGrp="1"/>
          </p:cNvSpPr>
          <p:nvPr>
            <p:ph type="sldNum" sz="quarter" idx="11"/>
          </p:nvPr>
        </p:nvSpPr>
        <p:spPr/>
        <p:txBody>
          <a:bodyPr/>
          <a:lstStyle/>
          <a:p>
            <a:fld id="{BF5E6784-CC38-4B61-AF70-D07875F0FD75}" type="slidenum">
              <a:rPr lang="en-US" smtClean="0"/>
              <a:t>‹#›</a:t>
            </a:fld>
            <a:endParaRPr lang="en-US"/>
          </a:p>
        </p:txBody>
      </p:sp>
      <p:sp>
        <p:nvSpPr>
          <p:cNvPr id="12" name="Espace réservé du pied de page 11"/>
          <p:cNvSpPr>
            <a:spLocks noGrp="1"/>
          </p:cNvSpPr>
          <p:nvPr>
            <p:ph type="ftr" sz="quarter" idx="12"/>
          </p:nvPr>
        </p:nvSpPr>
        <p:spPr/>
        <p:txBody>
          <a:bodyPr/>
          <a:lstStyle/>
          <a:p>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e la date 9"/>
          <p:cNvSpPr>
            <a:spLocks noGrp="1"/>
          </p:cNvSpPr>
          <p:nvPr>
            <p:ph type="dt" sz="half" idx="10"/>
          </p:nvPr>
        </p:nvSpPr>
        <p:spPr/>
        <p:txBody>
          <a:bodyPr/>
          <a:lstStyle/>
          <a:p>
            <a:fld id="{D2A75C59-46AA-497A-B7D9-57B916E64869}" type="datetime1">
              <a:rPr lang="en-US" smtClean="0"/>
              <a:t>7/10/2016</a:t>
            </a:fld>
            <a:endParaRPr lang="en-US"/>
          </a:p>
        </p:txBody>
      </p:sp>
      <p:sp>
        <p:nvSpPr>
          <p:cNvPr id="11" name="Espace réservé du numéro de diapositive 10"/>
          <p:cNvSpPr>
            <a:spLocks noGrp="1"/>
          </p:cNvSpPr>
          <p:nvPr>
            <p:ph type="sldNum" sz="quarter" idx="11"/>
          </p:nvPr>
        </p:nvSpPr>
        <p:spPr/>
        <p:txBody>
          <a:bodyPr/>
          <a:lstStyle/>
          <a:p>
            <a:fld id="{BF5E6784-CC38-4B61-AF70-D07875F0FD75}" type="slidenum">
              <a:rPr lang="en-US" smtClean="0"/>
              <a:t>‹#›</a:t>
            </a:fld>
            <a:endParaRPr lang="en-US"/>
          </a:p>
        </p:txBody>
      </p:sp>
      <p:sp>
        <p:nvSpPr>
          <p:cNvPr id="12" name="Espace réservé du pied de page 11"/>
          <p:cNvSpPr>
            <a:spLocks noGrp="1"/>
          </p:cNvSpPr>
          <p:nvPr>
            <p:ph type="ftr" sz="quarter" idx="12"/>
          </p:nvPr>
        </p:nvSpPr>
        <p:spPr/>
        <p:txBody>
          <a:bodyPr/>
          <a:lstStyle/>
          <a:p>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exte 1 visue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a:xfrm>
            <a:off x="576000" y="1268760"/>
            <a:ext cx="4428048" cy="496855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e la date 11"/>
          <p:cNvSpPr>
            <a:spLocks noGrp="1"/>
          </p:cNvSpPr>
          <p:nvPr>
            <p:ph type="dt" sz="half" idx="16"/>
          </p:nvPr>
        </p:nvSpPr>
        <p:spPr/>
        <p:txBody>
          <a:bodyPr/>
          <a:lstStyle/>
          <a:p>
            <a:fld id="{D2A75C59-46AA-497A-B7D9-57B916E64869}" type="datetime1">
              <a:rPr lang="en-US" smtClean="0"/>
              <a:t>7/10/2016</a:t>
            </a:fld>
            <a:endParaRPr lang="en-US"/>
          </a:p>
        </p:txBody>
      </p:sp>
      <p:sp>
        <p:nvSpPr>
          <p:cNvPr id="13" name="Espace réservé du numéro de diapositive 12"/>
          <p:cNvSpPr>
            <a:spLocks noGrp="1"/>
          </p:cNvSpPr>
          <p:nvPr>
            <p:ph type="sldNum" sz="quarter" idx="17"/>
          </p:nvPr>
        </p:nvSpPr>
        <p:spPr/>
        <p:txBody>
          <a:bodyPr/>
          <a:lstStyle/>
          <a:p>
            <a:fld id="{BF5E6784-CC38-4B61-AF70-D07875F0FD75}" type="slidenum">
              <a:rPr lang="en-US" smtClean="0"/>
              <a:t>‹#›</a:t>
            </a:fld>
            <a:endParaRPr lang="en-US"/>
          </a:p>
        </p:txBody>
      </p:sp>
      <p:sp>
        <p:nvSpPr>
          <p:cNvPr id="14" name="Espace réservé du pied de page 13"/>
          <p:cNvSpPr>
            <a:spLocks noGrp="1"/>
          </p:cNvSpPr>
          <p:nvPr>
            <p:ph type="ftr" sz="quarter" idx="18"/>
          </p:nvPr>
        </p:nvSpPr>
        <p:spPr/>
        <p:txBody>
          <a:bodyPr/>
          <a:lstStyle/>
          <a:p>
            <a:endParaRPr lang="en-US"/>
          </a:p>
        </p:txBody>
      </p:sp>
      <p:sp>
        <p:nvSpPr>
          <p:cNvPr id="11" name="Espace réservé du contenu 20"/>
          <p:cNvSpPr>
            <a:spLocks noGrp="1"/>
          </p:cNvSpPr>
          <p:nvPr>
            <p:ph sz="quarter" idx="20" hasCustomPrompt="1"/>
          </p:nvPr>
        </p:nvSpPr>
        <p:spPr>
          <a:xfrm>
            <a:off x="5148000" y="2016000"/>
            <a:ext cx="3492000" cy="3690000"/>
          </a:xfrm>
          <a:solidFill>
            <a:srgbClr val="666666"/>
          </a:solidFill>
        </p:spPr>
        <p:txBody>
          <a:bodyPr anchor="ctr"/>
          <a:lstStyle>
            <a:lvl1pPr marL="0" indent="0" algn="ctr">
              <a:defRPr sz="1200">
                <a:solidFill>
                  <a:schemeClr val="bg1"/>
                </a:solidFill>
              </a:defRPr>
            </a:lvl1pPr>
          </a:lstStyle>
          <a:p>
            <a:r>
              <a:rPr lang="fr-FR" dirty="0"/>
              <a:t>Visuel</a:t>
            </a: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xte 3 visuel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a:xfrm>
            <a:off x="576000" y="1268760"/>
            <a:ext cx="4428048" cy="496855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e la date 11"/>
          <p:cNvSpPr>
            <a:spLocks noGrp="1"/>
          </p:cNvSpPr>
          <p:nvPr>
            <p:ph type="dt" sz="half" idx="18"/>
          </p:nvPr>
        </p:nvSpPr>
        <p:spPr/>
        <p:txBody>
          <a:bodyPr/>
          <a:lstStyle/>
          <a:p>
            <a:fld id="{D2A75C59-46AA-497A-B7D9-57B916E64869}" type="datetime1">
              <a:rPr lang="en-US" smtClean="0"/>
              <a:t>7/10/2016</a:t>
            </a:fld>
            <a:endParaRPr lang="en-US"/>
          </a:p>
        </p:txBody>
      </p:sp>
      <p:sp>
        <p:nvSpPr>
          <p:cNvPr id="13" name="Espace réservé du numéro de diapositive 12"/>
          <p:cNvSpPr>
            <a:spLocks noGrp="1"/>
          </p:cNvSpPr>
          <p:nvPr>
            <p:ph type="sldNum" sz="quarter" idx="19"/>
          </p:nvPr>
        </p:nvSpPr>
        <p:spPr/>
        <p:txBody>
          <a:bodyPr/>
          <a:lstStyle/>
          <a:p>
            <a:fld id="{BF5E6784-CC38-4B61-AF70-D07875F0FD75}" type="slidenum">
              <a:rPr lang="en-US" smtClean="0"/>
              <a:t>‹#›</a:t>
            </a:fld>
            <a:endParaRPr lang="en-US"/>
          </a:p>
        </p:txBody>
      </p:sp>
      <p:sp>
        <p:nvSpPr>
          <p:cNvPr id="14" name="Espace réservé du pied de page 13"/>
          <p:cNvSpPr>
            <a:spLocks noGrp="1"/>
          </p:cNvSpPr>
          <p:nvPr>
            <p:ph type="ftr" sz="quarter" idx="20"/>
          </p:nvPr>
        </p:nvSpPr>
        <p:spPr/>
        <p:txBody>
          <a:bodyPr/>
          <a:lstStyle/>
          <a:p>
            <a:endParaRPr lang="en-US"/>
          </a:p>
        </p:txBody>
      </p:sp>
      <p:sp>
        <p:nvSpPr>
          <p:cNvPr id="15" name="Espace réservé du contenu 20"/>
          <p:cNvSpPr>
            <a:spLocks noGrp="1"/>
          </p:cNvSpPr>
          <p:nvPr>
            <p:ph sz="quarter" idx="21" hasCustomPrompt="1"/>
          </p:nvPr>
        </p:nvSpPr>
        <p:spPr>
          <a:xfrm>
            <a:off x="5148000" y="2016000"/>
            <a:ext cx="3492000" cy="1980000"/>
          </a:xfrm>
          <a:solidFill>
            <a:srgbClr val="666666"/>
          </a:solidFill>
        </p:spPr>
        <p:txBody>
          <a:bodyPr anchor="ctr"/>
          <a:lstStyle>
            <a:lvl1pPr marL="0" indent="0" algn="ctr">
              <a:defRPr sz="1200">
                <a:solidFill>
                  <a:schemeClr val="bg1"/>
                </a:solidFill>
              </a:defRPr>
            </a:lvl1pPr>
          </a:lstStyle>
          <a:p>
            <a:r>
              <a:rPr lang="fr-FR" dirty="0"/>
              <a:t>Visuel</a:t>
            </a:r>
          </a:p>
        </p:txBody>
      </p:sp>
      <p:sp>
        <p:nvSpPr>
          <p:cNvPr id="16" name="Espace réservé du contenu 20"/>
          <p:cNvSpPr>
            <a:spLocks noGrp="1"/>
          </p:cNvSpPr>
          <p:nvPr>
            <p:ph sz="quarter" idx="22" hasCustomPrompt="1"/>
          </p:nvPr>
        </p:nvSpPr>
        <p:spPr>
          <a:xfrm>
            <a:off x="5148000" y="3999600"/>
            <a:ext cx="1746000" cy="1695600"/>
          </a:xfrm>
          <a:solidFill>
            <a:srgbClr val="808080"/>
          </a:solidFill>
        </p:spPr>
        <p:txBody>
          <a:bodyPr anchor="ctr"/>
          <a:lstStyle>
            <a:lvl1pPr marL="0" indent="0" algn="ctr">
              <a:defRPr sz="1200">
                <a:solidFill>
                  <a:schemeClr val="bg1"/>
                </a:solidFill>
              </a:defRPr>
            </a:lvl1pPr>
          </a:lstStyle>
          <a:p>
            <a:r>
              <a:rPr lang="fr-FR" dirty="0"/>
              <a:t>Visuel</a:t>
            </a:r>
          </a:p>
        </p:txBody>
      </p:sp>
      <p:sp>
        <p:nvSpPr>
          <p:cNvPr id="17" name="Espace réservé du contenu 20"/>
          <p:cNvSpPr>
            <a:spLocks noGrp="1"/>
          </p:cNvSpPr>
          <p:nvPr>
            <p:ph sz="quarter" idx="23" hasCustomPrompt="1"/>
          </p:nvPr>
        </p:nvSpPr>
        <p:spPr>
          <a:xfrm>
            <a:off x="6894000" y="3999600"/>
            <a:ext cx="1746000" cy="1695600"/>
          </a:xfrm>
          <a:solidFill>
            <a:srgbClr val="B2B2B2"/>
          </a:solidFill>
        </p:spPr>
        <p:txBody>
          <a:bodyPr anchor="ctr"/>
          <a:lstStyle>
            <a:lvl1pPr marL="0" indent="0" algn="ctr">
              <a:defRPr sz="1200">
                <a:solidFill>
                  <a:schemeClr val="bg1"/>
                </a:solidFill>
              </a:defRPr>
            </a:lvl1pPr>
          </a:lstStyle>
          <a:p>
            <a:r>
              <a:rPr lang="fr-FR" dirty="0"/>
              <a:t>Visuel</a:t>
            </a: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xte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a:xfrm>
            <a:off x="576000" y="3707506"/>
            <a:ext cx="8172464" cy="2529805"/>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e la date 9"/>
          <p:cNvSpPr>
            <a:spLocks noGrp="1"/>
          </p:cNvSpPr>
          <p:nvPr>
            <p:ph type="dt" sz="half" idx="10"/>
          </p:nvPr>
        </p:nvSpPr>
        <p:spPr/>
        <p:txBody>
          <a:bodyPr/>
          <a:lstStyle/>
          <a:p>
            <a:fld id="{D2A75C59-46AA-497A-B7D9-57B916E64869}" type="datetime1">
              <a:rPr lang="en-US" smtClean="0"/>
              <a:t>7/10/2016</a:t>
            </a:fld>
            <a:endParaRPr lang="en-US"/>
          </a:p>
        </p:txBody>
      </p:sp>
      <p:sp>
        <p:nvSpPr>
          <p:cNvPr id="11" name="Espace réservé du numéro de diapositive 10"/>
          <p:cNvSpPr>
            <a:spLocks noGrp="1"/>
          </p:cNvSpPr>
          <p:nvPr>
            <p:ph type="sldNum" sz="quarter" idx="11"/>
          </p:nvPr>
        </p:nvSpPr>
        <p:spPr/>
        <p:txBody>
          <a:bodyPr/>
          <a:lstStyle/>
          <a:p>
            <a:fld id="{BF5E6784-CC38-4B61-AF70-D07875F0FD75}" type="slidenum">
              <a:rPr lang="en-US" smtClean="0"/>
              <a:t>‹#›</a:t>
            </a:fld>
            <a:endParaRPr lang="en-US"/>
          </a:p>
        </p:txBody>
      </p:sp>
      <p:sp>
        <p:nvSpPr>
          <p:cNvPr id="12" name="Espace réservé du pied de page 11"/>
          <p:cNvSpPr>
            <a:spLocks noGrp="1"/>
          </p:cNvSpPr>
          <p:nvPr>
            <p:ph type="ftr" sz="quarter" idx="12"/>
          </p:nvPr>
        </p:nvSpPr>
        <p:spPr/>
        <p:txBody>
          <a:bodyPr/>
          <a:lstStyle/>
          <a:p>
            <a:endParaRPr lang="en-US"/>
          </a:p>
        </p:txBody>
      </p:sp>
      <p:sp>
        <p:nvSpPr>
          <p:cNvPr id="9" name="Espace réservé du contenu 20"/>
          <p:cNvSpPr>
            <a:spLocks noGrp="1"/>
          </p:cNvSpPr>
          <p:nvPr>
            <p:ph sz="quarter" idx="21" hasCustomPrompt="1"/>
          </p:nvPr>
        </p:nvSpPr>
        <p:spPr>
          <a:xfrm>
            <a:off x="576000" y="1458000"/>
            <a:ext cx="8064000" cy="1908000"/>
          </a:xfrm>
          <a:solidFill>
            <a:srgbClr val="666666"/>
          </a:solidFill>
        </p:spPr>
        <p:txBody>
          <a:bodyPr anchor="ctr"/>
          <a:lstStyle>
            <a:lvl1pPr marL="0" indent="0" algn="ctr">
              <a:defRPr sz="1200">
                <a:solidFill>
                  <a:schemeClr val="bg1"/>
                </a:solidFill>
              </a:defRPr>
            </a:lvl1pPr>
          </a:lstStyle>
          <a:p>
            <a:r>
              <a:rPr lang="fr-FR" dirty="0"/>
              <a:t>Visuel</a:t>
            </a:r>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ge vierge">
    <p:spTree>
      <p:nvGrpSpPr>
        <p:cNvPr id="1" name=""/>
        <p:cNvGrpSpPr/>
        <p:nvPr/>
      </p:nvGrpSpPr>
      <p:grpSpPr>
        <a:xfrm>
          <a:off x="0" y="0"/>
          <a:ext cx="0" cy="0"/>
          <a:chOff x="0" y="0"/>
          <a:chExt cx="0" cy="0"/>
        </a:xfrm>
      </p:grpSpPr>
      <p:pic>
        <p:nvPicPr>
          <p:cNvPr id="9" name="Image 8" descr="bandeau_page_carte.png"/>
          <p:cNvPicPr>
            <a:picLocks noChangeAspect="1"/>
          </p:cNvPicPr>
          <p:nvPr/>
        </p:nvPicPr>
        <p:blipFill>
          <a:blip r:embed="rId2" cstate="print"/>
          <a:stretch>
            <a:fillRect/>
          </a:stretch>
        </p:blipFill>
        <p:spPr>
          <a:xfrm>
            <a:off x="0" y="0"/>
            <a:ext cx="9144000" cy="251460"/>
          </a:xfrm>
          <a:prstGeom prst="rect">
            <a:avLst/>
          </a:prstGeom>
        </p:spPr>
      </p:pic>
      <p:sp>
        <p:nvSpPr>
          <p:cNvPr id="6" name="Espace réservé de la date 5"/>
          <p:cNvSpPr>
            <a:spLocks noGrp="1"/>
          </p:cNvSpPr>
          <p:nvPr>
            <p:ph type="dt" sz="half" idx="10"/>
          </p:nvPr>
        </p:nvSpPr>
        <p:spPr/>
        <p:txBody>
          <a:bodyPr/>
          <a:lstStyle/>
          <a:p>
            <a:fld id="{D2A75C59-46AA-497A-B7D9-57B916E64869}" type="datetime1">
              <a:rPr lang="en-US" smtClean="0"/>
              <a:t>7/10/2016</a:t>
            </a:fld>
            <a:endParaRPr lang="en-US"/>
          </a:p>
        </p:txBody>
      </p:sp>
      <p:sp>
        <p:nvSpPr>
          <p:cNvPr id="7" name="Espace réservé du numéro de diapositive 6"/>
          <p:cNvSpPr>
            <a:spLocks noGrp="1"/>
          </p:cNvSpPr>
          <p:nvPr>
            <p:ph type="sldNum" sz="quarter" idx="11"/>
          </p:nvPr>
        </p:nvSpPr>
        <p:spPr/>
        <p:txBody>
          <a:bodyPr/>
          <a:lstStyle/>
          <a:p>
            <a:fld id="{BF5E6784-CC38-4B61-AF70-D07875F0FD75}" type="slidenum">
              <a:rPr lang="en-US" smtClean="0"/>
              <a:t>‹#›</a:t>
            </a:fld>
            <a:endParaRPr lang="en-US"/>
          </a:p>
        </p:txBody>
      </p:sp>
      <p:sp>
        <p:nvSpPr>
          <p:cNvPr id="8" name="Espace réservé du pied de page 7"/>
          <p:cNvSpPr>
            <a:spLocks noGrp="1"/>
          </p:cNvSpPr>
          <p:nvPr>
            <p:ph type="ftr" sz="quarter" idx="12"/>
          </p:nvPr>
        </p:nvSpPr>
        <p:spPr/>
        <p:txBody>
          <a:bodyPr/>
          <a:lstStyle/>
          <a:p>
            <a:endParaRPr lang="en-US"/>
          </a:p>
        </p:txBody>
      </p:sp>
      <p:sp>
        <p:nvSpPr>
          <p:cNvPr id="17" name="Espace réservé du contenu 15"/>
          <p:cNvSpPr>
            <a:spLocks noGrp="1"/>
          </p:cNvSpPr>
          <p:nvPr>
            <p:ph sz="quarter" idx="15"/>
          </p:nvPr>
        </p:nvSpPr>
        <p:spPr>
          <a:xfrm>
            <a:off x="378000" y="836613"/>
            <a:ext cx="8460000" cy="5184775"/>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arte">
    <p:spTree>
      <p:nvGrpSpPr>
        <p:cNvPr id="1" name=""/>
        <p:cNvGrpSpPr/>
        <p:nvPr/>
      </p:nvGrpSpPr>
      <p:grpSpPr>
        <a:xfrm>
          <a:off x="0" y="0"/>
          <a:ext cx="0" cy="0"/>
          <a:chOff x="0" y="0"/>
          <a:chExt cx="0" cy="0"/>
        </a:xfrm>
      </p:grpSpPr>
      <p:pic>
        <p:nvPicPr>
          <p:cNvPr id="10" name="Image 9" descr="carte.png"/>
          <p:cNvPicPr>
            <a:picLocks noChangeAspect="1"/>
          </p:cNvPicPr>
          <p:nvPr/>
        </p:nvPicPr>
        <p:blipFill>
          <a:blip r:embed="rId2" cstate="print"/>
          <a:stretch>
            <a:fillRect/>
          </a:stretch>
        </p:blipFill>
        <p:spPr>
          <a:xfrm>
            <a:off x="376486" y="846237"/>
            <a:ext cx="8460000" cy="4156911"/>
          </a:xfrm>
          <a:prstGeom prst="rect">
            <a:avLst/>
          </a:prstGeom>
        </p:spPr>
      </p:pic>
      <p:pic>
        <p:nvPicPr>
          <p:cNvPr id="9" name="Image 8" descr="bandeau_page_carte.png"/>
          <p:cNvPicPr>
            <a:picLocks noChangeAspect="1"/>
          </p:cNvPicPr>
          <p:nvPr/>
        </p:nvPicPr>
        <p:blipFill>
          <a:blip r:embed="rId3" cstate="print"/>
          <a:stretch>
            <a:fillRect/>
          </a:stretch>
        </p:blipFill>
        <p:spPr>
          <a:xfrm>
            <a:off x="0" y="0"/>
            <a:ext cx="9144000" cy="251460"/>
          </a:xfrm>
          <a:prstGeom prst="rect">
            <a:avLst/>
          </a:prstGeom>
        </p:spPr>
      </p:pic>
      <p:sp>
        <p:nvSpPr>
          <p:cNvPr id="6" name="Espace réservé de la date 5"/>
          <p:cNvSpPr>
            <a:spLocks noGrp="1"/>
          </p:cNvSpPr>
          <p:nvPr>
            <p:ph type="dt" sz="half" idx="10"/>
          </p:nvPr>
        </p:nvSpPr>
        <p:spPr/>
        <p:txBody>
          <a:bodyPr/>
          <a:lstStyle/>
          <a:p>
            <a:fld id="{D2A75C59-46AA-497A-B7D9-57B916E64869}" type="datetime1">
              <a:rPr lang="en-US" smtClean="0"/>
              <a:t>7/10/2016</a:t>
            </a:fld>
            <a:endParaRPr lang="en-US"/>
          </a:p>
        </p:txBody>
      </p:sp>
      <p:sp>
        <p:nvSpPr>
          <p:cNvPr id="7" name="Espace réservé du numéro de diapositive 6"/>
          <p:cNvSpPr>
            <a:spLocks noGrp="1"/>
          </p:cNvSpPr>
          <p:nvPr>
            <p:ph type="sldNum" sz="quarter" idx="11"/>
          </p:nvPr>
        </p:nvSpPr>
        <p:spPr/>
        <p:txBody>
          <a:bodyPr/>
          <a:lstStyle/>
          <a:p>
            <a:fld id="{BF5E6784-CC38-4B61-AF70-D07875F0FD75}" type="slidenum">
              <a:rPr lang="en-US" smtClean="0"/>
              <a:t>‹#›</a:t>
            </a:fld>
            <a:endParaRPr lang="en-US"/>
          </a:p>
        </p:txBody>
      </p:sp>
      <p:sp>
        <p:nvSpPr>
          <p:cNvPr id="8" name="Espace réservé du pied de page 7"/>
          <p:cNvSpPr>
            <a:spLocks noGrp="1"/>
          </p:cNvSpPr>
          <p:nvPr>
            <p:ph type="ftr" sz="quarter" idx="12"/>
          </p:nvPr>
        </p:nvSpPr>
        <p:spPr/>
        <p:txBody>
          <a:bodyPr/>
          <a:lstStyle/>
          <a:p>
            <a:endParaRPr lang="en-US"/>
          </a:p>
        </p:txBody>
      </p:sp>
      <p:sp>
        <p:nvSpPr>
          <p:cNvPr id="33" name="Espace réservé du graphique 32"/>
          <p:cNvSpPr>
            <a:spLocks noGrp="1"/>
          </p:cNvSpPr>
          <p:nvPr>
            <p:ph type="chart" sz="quarter" idx="13" hasCustomPrompt="1"/>
          </p:nvPr>
        </p:nvSpPr>
        <p:spPr>
          <a:xfrm>
            <a:off x="899592" y="5157788"/>
            <a:ext cx="3240360" cy="863600"/>
          </a:xfrm>
        </p:spPr>
        <p:txBody>
          <a:bodyPr anchor="ctr"/>
          <a:lstStyle>
            <a:lvl1pPr marL="0" indent="0" algn="ctr">
              <a:defRPr sz="1200"/>
            </a:lvl1pPr>
          </a:lstStyle>
          <a:p>
            <a:r>
              <a:rPr lang="fr-FR" dirty="0"/>
              <a:t> Graphique</a:t>
            </a:r>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1_Texte">
    <p:spTree>
      <p:nvGrpSpPr>
        <p:cNvPr id="1" name=""/>
        <p:cNvGrpSpPr/>
        <p:nvPr/>
      </p:nvGrpSpPr>
      <p:grpSpPr>
        <a:xfrm>
          <a:off x="0" y="0"/>
          <a:ext cx="0" cy="0"/>
          <a:chOff x="0" y="0"/>
          <a:chExt cx="0" cy="0"/>
        </a:xfrm>
      </p:grpSpPr>
      <p:pic>
        <p:nvPicPr>
          <p:cNvPr id="8" name="Image 7" descr="bandeau_intercalaire.png"/>
          <p:cNvPicPr>
            <a:picLocks noChangeAspect="1"/>
          </p:cNvPicPr>
          <p:nvPr/>
        </p:nvPicPr>
        <p:blipFill>
          <a:blip r:embed="rId2" cstate="print"/>
          <a:stretch>
            <a:fillRect/>
          </a:stretch>
        </p:blipFill>
        <p:spPr>
          <a:xfrm>
            <a:off x="3310128" y="0"/>
            <a:ext cx="5833872" cy="6858000"/>
          </a:xfrm>
          <a:prstGeom prst="rect">
            <a:avLst/>
          </a:prstGeom>
        </p:spPr>
      </p:pic>
      <p:pic>
        <p:nvPicPr>
          <p:cNvPr id="7" name="Image 6" descr="bandeau_dernière.png"/>
          <p:cNvPicPr>
            <a:picLocks noChangeAspect="1"/>
          </p:cNvPicPr>
          <p:nvPr/>
        </p:nvPicPr>
        <p:blipFill>
          <a:blip r:embed="rId3" cstate="print"/>
          <a:srcRect b="15350"/>
          <a:stretch>
            <a:fillRect/>
          </a:stretch>
        </p:blipFill>
        <p:spPr>
          <a:xfrm>
            <a:off x="3310128" y="0"/>
            <a:ext cx="5833872" cy="5805264"/>
          </a:xfrm>
          <a:prstGeom prst="rect">
            <a:avLst/>
          </a:prstGeom>
        </p:spPr>
      </p:pic>
      <p:sp>
        <p:nvSpPr>
          <p:cNvPr id="2" name="Titre 1"/>
          <p:cNvSpPr>
            <a:spLocks noGrp="1"/>
          </p:cNvSpPr>
          <p:nvPr>
            <p:ph type="title"/>
          </p:nvPr>
        </p:nvSpPr>
        <p:spPr>
          <a:xfrm>
            <a:off x="7138800" y="5799600"/>
            <a:ext cx="1897200" cy="943200"/>
          </a:xfrm>
        </p:spPr>
        <p:txBody>
          <a:bodyPr anchor="t" anchorCtr="0"/>
          <a:lstStyle>
            <a:lvl1pPr>
              <a:lnSpc>
                <a:spcPts val="1200"/>
              </a:lnSpc>
              <a:defRPr sz="850" b="0" cap="none" baseline="0">
                <a:solidFill>
                  <a:schemeClr val="bg2"/>
                </a:solidFill>
              </a:defRPr>
            </a:lvl1pPr>
          </a:lstStyle>
          <a:p>
            <a:r>
              <a:rPr lang="fr-FR"/>
              <a:t>Modifiez le style du titre</a:t>
            </a:r>
            <a:endParaRPr lang="fr-FR" dirty="0"/>
          </a:p>
        </p:txBody>
      </p:sp>
      <p:sp>
        <p:nvSpPr>
          <p:cNvPr id="3" name="Espace réservé du contenu 2"/>
          <p:cNvSpPr>
            <a:spLocks noGrp="1"/>
          </p:cNvSpPr>
          <p:nvPr>
            <p:ph idx="1"/>
          </p:nvPr>
        </p:nvSpPr>
        <p:spPr>
          <a:xfrm>
            <a:off x="3539505" y="5799600"/>
            <a:ext cx="3552775" cy="943200"/>
          </a:xfrm>
        </p:spPr>
        <p:txBody>
          <a:bodyPr/>
          <a:lstStyle>
            <a:lvl1pPr marL="0" indent="0">
              <a:lnSpc>
                <a:spcPts val="1200"/>
              </a:lnSpc>
              <a:spcAft>
                <a:spcPts val="0"/>
              </a:spcAft>
              <a:buFont typeface="Arial" pitchFamily="34" charset="0"/>
              <a:buNone/>
              <a:defRPr sz="800">
                <a:solidFill>
                  <a:schemeClr val="bg1"/>
                </a:solidFill>
              </a:defRPr>
            </a:lvl1pPr>
            <a:lvl2pPr marL="0" indent="0">
              <a:lnSpc>
                <a:spcPts val="1200"/>
              </a:lnSpc>
              <a:spcBef>
                <a:spcPts val="800"/>
              </a:spcBef>
              <a:buFont typeface="Arial" pitchFamily="34" charset="0"/>
              <a:buNone/>
              <a:defRPr sz="650">
                <a:solidFill>
                  <a:schemeClr val="bg1"/>
                </a:solidFill>
              </a:defRPr>
            </a:lvl2pPr>
            <a:lvl3pPr marL="0" indent="0">
              <a:lnSpc>
                <a:spcPts val="1200"/>
              </a:lnSpc>
              <a:buFont typeface="Arial" pitchFamily="34" charset="0"/>
              <a:buNone/>
              <a:defRPr sz="650">
                <a:solidFill>
                  <a:schemeClr val="bg1"/>
                </a:solidFill>
              </a:defRPr>
            </a:lvl3pPr>
            <a:lvl4pPr marL="0" indent="0">
              <a:lnSpc>
                <a:spcPts val="1200"/>
              </a:lnSpc>
              <a:buFont typeface="Arial" pitchFamily="34" charset="0"/>
              <a:buNone/>
              <a:defRPr sz="650">
                <a:solidFill>
                  <a:schemeClr val="bg1"/>
                </a:solidFill>
              </a:defRPr>
            </a:lvl4pPr>
            <a:lvl5pPr marL="0" indent="0">
              <a:lnSpc>
                <a:spcPts val="1200"/>
              </a:lnSpc>
              <a:buFont typeface="Arial" pitchFamily="34" charset="0"/>
              <a:buNone/>
              <a:defRPr sz="650">
                <a:solidFill>
                  <a:schemeClr val="bg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e la date 9"/>
          <p:cNvSpPr>
            <a:spLocks noGrp="1"/>
          </p:cNvSpPr>
          <p:nvPr>
            <p:ph type="dt" sz="half" idx="10"/>
          </p:nvPr>
        </p:nvSpPr>
        <p:spPr/>
        <p:txBody>
          <a:bodyPr/>
          <a:lstStyle/>
          <a:p>
            <a:fld id="{D2A75C59-46AA-497A-B7D9-57B916E64869}" type="datetime1">
              <a:rPr lang="en-US" smtClean="0"/>
              <a:t>7/10/2016</a:t>
            </a:fld>
            <a:endParaRPr lang="en-US"/>
          </a:p>
        </p:txBody>
      </p:sp>
      <p:sp>
        <p:nvSpPr>
          <p:cNvPr id="11" name="Espace réservé du numéro de diapositive 10"/>
          <p:cNvSpPr>
            <a:spLocks noGrp="1"/>
          </p:cNvSpPr>
          <p:nvPr>
            <p:ph type="sldNum" sz="quarter" idx="11"/>
          </p:nvPr>
        </p:nvSpPr>
        <p:spPr>
          <a:xfrm>
            <a:off x="576000" y="5445224"/>
            <a:ext cx="1118696" cy="365125"/>
          </a:xfrm>
        </p:spPr>
        <p:txBody>
          <a:bodyPr/>
          <a:lstStyle>
            <a:lvl1pPr algn="l">
              <a:defRPr>
                <a:solidFill>
                  <a:schemeClr val="bg1"/>
                </a:solidFill>
              </a:defRPr>
            </a:lvl1pPr>
          </a:lstStyle>
          <a:p>
            <a:fld id="{BF5E6784-CC38-4B61-AF70-D07875F0FD75}" type="slidenum">
              <a:rPr lang="en-US" smtClean="0"/>
              <a:t>‹#›</a:t>
            </a:fld>
            <a:endParaRPr lang="en-US"/>
          </a:p>
        </p:txBody>
      </p:sp>
      <p:sp>
        <p:nvSpPr>
          <p:cNvPr id="12" name="Espace réservé du pied de page 11"/>
          <p:cNvSpPr>
            <a:spLocks noGrp="1"/>
          </p:cNvSpPr>
          <p:nvPr>
            <p:ph type="ftr" sz="quarter" idx="12"/>
          </p:nvPr>
        </p:nvSpPr>
        <p:spPr>
          <a:xfrm>
            <a:off x="576000" y="5877272"/>
            <a:ext cx="2664296" cy="365125"/>
          </a:xfrm>
        </p:spPr>
        <p:txBody>
          <a:bodyPr/>
          <a:lstStyle>
            <a:lvl1pPr algn="l">
              <a:defRPr>
                <a:solidFill>
                  <a:schemeClr val="bg1"/>
                </a:solidFill>
              </a:defRPr>
            </a:lvl1pPr>
          </a:lstStyle>
          <a:p>
            <a:endParaRPr lang="en-US"/>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31679647-84FF-47AC-B7F2-A7CF745D3F60}" type="datetime1">
              <a:rPr lang="en-US" smtClean="0"/>
              <a:t>7/10/2016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5E6784-CC38-4B61-AF70-D07875F0FD75}" type="slidenum">
              <a:rPr lang="en-US" smtClean="0"/>
              <a:t>‹#›</a:t>
            </a:fld>
            <a:endParaRPr lang="en-US"/>
          </a:p>
        </p:txBody>
      </p:sp>
      <p:sp>
        <p:nvSpPr>
          <p:cNvPr id="7" name="Titre 6"/>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846927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A711E8-E9F6-4A35-BC7B-04AC550B7CF6}" type="datetime1">
              <a:rPr lang="en-US" smtClean="0"/>
              <a:t>7/10/2016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sz="1600">
                <a:solidFill>
                  <a:schemeClr val="tx1"/>
                </a:solidFill>
              </a:defRPr>
            </a:lvl1pPr>
          </a:lstStyle>
          <a:p>
            <a:fld id="{782B6C27-AA78-42BC-A00F-15136AB64F86}" type="slidenum">
              <a:rPr lang="en-US" smtClean="0"/>
              <a:pPr/>
              <a:t>‹#›</a:t>
            </a:fld>
            <a:endParaRPr lang="en-US"/>
          </a:p>
        </p:txBody>
      </p:sp>
    </p:spTree>
    <p:extLst>
      <p:ext uri="{BB962C8B-B14F-4D97-AF65-F5344CB8AC3E}">
        <p14:creationId xmlns:p14="http://schemas.microsoft.com/office/powerpoint/2010/main" val="2979441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
        <p:nvSpPr>
          <p:cNvPr id="4" name="Rectangle 3"/>
          <p:cNvSpPr>
            <a:spLocks noGrp="1" noChangeArrowheads="1"/>
          </p:cNvSpPr>
          <p:nvPr>
            <p:ph type="dt" sz="half" idx="10"/>
          </p:nvPr>
        </p:nvSpPr>
        <p:spPr/>
        <p:txBody>
          <a:bodyPr/>
          <a:lstStyle>
            <a:lvl1pPr>
              <a:defRPr/>
            </a:lvl1pPr>
          </a:lstStyle>
          <a:p>
            <a:pPr>
              <a:defRPr/>
            </a:pPr>
            <a:r>
              <a:rPr lang="en-US"/>
              <a:t>December 10, 2010</a:t>
            </a:r>
          </a:p>
        </p:txBody>
      </p:sp>
      <p:sp>
        <p:nvSpPr>
          <p:cNvPr id="5" name="Rectangle 4"/>
          <p:cNvSpPr>
            <a:spLocks noGrp="1" noChangeArrowheads="1"/>
          </p:cNvSpPr>
          <p:nvPr>
            <p:ph type="ftr" sz="quarter" idx="11"/>
          </p:nvPr>
        </p:nvSpPr>
        <p:spPr/>
        <p:txBody>
          <a:bodyPr/>
          <a:lstStyle>
            <a:lvl1pPr>
              <a:defRPr/>
            </a:lvl1pPr>
          </a:lstStyle>
          <a:p>
            <a:pPr>
              <a:defRPr/>
            </a:pPr>
            <a:r>
              <a:rPr lang="en-US"/>
              <a:t>Theory at TRIUMF</a:t>
            </a:r>
          </a:p>
        </p:txBody>
      </p:sp>
      <p:sp>
        <p:nvSpPr>
          <p:cNvPr id="6" name="Rectangle 5"/>
          <p:cNvSpPr>
            <a:spLocks noGrp="1" noChangeArrowheads="1"/>
          </p:cNvSpPr>
          <p:nvPr>
            <p:ph type="sldNum" sz="quarter" idx="12"/>
          </p:nvPr>
        </p:nvSpPr>
        <p:spPr/>
        <p:txBody>
          <a:bodyPr/>
          <a:lstStyle>
            <a:lvl1pPr>
              <a:defRPr/>
            </a:lvl1pPr>
          </a:lstStyle>
          <a:p>
            <a:pPr>
              <a:defRPr/>
            </a:pPr>
            <a:fld id="{46A7D6E3-EA9D-E741-9881-B35FD4502932}" type="slidenum">
              <a:rPr lang="en-US"/>
              <a:pPr>
                <a:defRPr/>
              </a:pPr>
              <a:t>‹#›</a:t>
            </a:fld>
            <a:endParaRPr lang="en-US"/>
          </a:p>
        </p:txBody>
      </p:sp>
    </p:spTree>
    <p:extLst>
      <p:ext uri="{BB962C8B-B14F-4D97-AF65-F5344CB8AC3E}">
        <p14:creationId xmlns:p14="http://schemas.microsoft.com/office/powerpoint/2010/main" val="2591743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512000" y="44624"/>
            <a:ext cx="7236464" cy="936104"/>
          </a:xfrm>
          <a:prstGeom prst="rect">
            <a:avLst/>
          </a:prstGeom>
        </p:spPr>
        <p:txBody>
          <a:bodyPr vert="horz" lIns="0" tIns="0" rIns="0" bIns="0" rtlCol="0" anchor="ctr" anchorCtr="0">
            <a:noAutofit/>
          </a:bodyPr>
          <a:lstStyle/>
          <a:p>
            <a:r>
              <a:rPr lang="fr-FR" dirty="0"/>
              <a:t>Cliquez pour modifier le style du titre</a:t>
            </a:r>
          </a:p>
        </p:txBody>
      </p:sp>
      <p:sp>
        <p:nvSpPr>
          <p:cNvPr id="3" name="Espace réservé du texte 2"/>
          <p:cNvSpPr>
            <a:spLocks noGrp="1"/>
          </p:cNvSpPr>
          <p:nvPr>
            <p:ph type="body" idx="1"/>
          </p:nvPr>
        </p:nvSpPr>
        <p:spPr>
          <a:xfrm>
            <a:off x="576000" y="1268760"/>
            <a:ext cx="8172464" cy="4968552"/>
          </a:xfrm>
          <a:prstGeom prst="rect">
            <a:avLst/>
          </a:prstGeom>
        </p:spPr>
        <p:txBody>
          <a:bodyPr vert="horz" lIns="0" tIns="0" rIns="0" bIns="0" rtlCol="0">
            <a:no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576000" y="6305192"/>
            <a:ext cx="1450504" cy="365125"/>
          </a:xfrm>
          <a:prstGeom prst="rect">
            <a:avLst/>
          </a:prstGeom>
        </p:spPr>
        <p:txBody>
          <a:bodyPr vert="horz" lIns="0" tIns="0" rIns="0" bIns="0" rtlCol="0" anchor="ctr"/>
          <a:lstStyle>
            <a:lvl1pPr algn="l">
              <a:defRPr sz="1000" cap="all" baseline="0">
                <a:solidFill>
                  <a:schemeClr val="bg1"/>
                </a:solidFill>
              </a:defRPr>
            </a:lvl1pPr>
          </a:lstStyle>
          <a:p>
            <a:fld id="{543FF7CE-97EC-4586-B3DF-51FAF4B33A99}" type="datetime4">
              <a:rPr lang="fr-FR" smtClean="0"/>
              <a:pPr/>
              <a:t>10 juillet 2016</a:t>
            </a:fld>
            <a:endParaRPr lang="fr-FR" dirty="0"/>
          </a:p>
        </p:txBody>
      </p:sp>
      <p:sp>
        <p:nvSpPr>
          <p:cNvPr id="5" name="Espace réservé du pied de page 4"/>
          <p:cNvSpPr>
            <a:spLocks noGrp="1"/>
          </p:cNvSpPr>
          <p:nvPr>
            <p:ph type="ftr" sz="quarter" idx="3"/>
          </p:nvPr>
        </p:nvSpPr>
        <p:spPr>
          <a:xfrm>
            <a:off x="2051720" y="6305192"/>
            <a:ext cx="5939824" cy="365125"/>
          </a:xfrm>
          <a:prstGeom prst="rect">
            <a:avLst/>
          </a:prstGeom>
        </p:spPr>
        <p:txBody>
          <a:bodyPr vert="horz" lIns="0" tIns="0" rIns="0" bIns="0" rtlCol="0" anchor="ctr"/>
          <a:lstStyle>
            <a:lvl1pPr algn="r">
              <a:defRPr sz="1000">
                <a:solidFill>
                  <a:srgbClr val="666666"/>
                </a:solidFill>
              </a:defRPr>
            </a:lvl1pPr>
          </a:lstStyle>
          <a:p>
            <a:r>
              <a:rPr lang="fr-FR" dirty="0"/>
              <a:t>CEA | 10 AVRIL 2012</a:t>
            </a:r>
          </a:p>
        </p:txBody>
      </p:sp>
      <p:sp>
        <p:nvSpPr>
          <p:cNvPr id="6" name="Espace réservé du numéro de diapositive 5"/>
          <p:cNvSpPr>
            <a:spLocks noGrp="1"/>
          </p:cNvSpPr>
          <p:nvPr>
            <p:ph type="sldNum" sz="quarter" idx="4"/>
          </p:nvPr>
        </p:nvSpPr>
        <p:spPr>
          <a:xfrm>
            <a:off x="8025304" y="6303598"/>
            <a:ext cx="1118696" cy="365125"/>
          </a:xfrm>
          <a:prstGeom prst="rect">
            <a:avLst/>
          </a:prstGeom>
        </p:spPr>
        <p:txBody>
          <a:bodyPr vert="horz" lIns="0" tIns="0" rIns="0" bIns="0" rtlCol="0" anchor="ctr"/>
          <a:lstStyle>
            <a:lvl1pPr algn="l">
              <a:defRPr sz="1000">
                <a:solidFill>
                  <a:srgbClr val="666666"/>
                </a:solidFill>
              </a:defRPr>
            </a:lvl1pPr>
          </a:lstStyle>
          <a:p>
            <a:r>
              <a:rPr lang="fr-FR" dirty="0"/>
              <a:t>|  PAGE </a:t>
            </a:r>
            <a:fld id="{AEFB9B6D-867A-40B8-ACB0-35CC9F272C9C}" type="slidenum">
              <a:rPr lang="fr-FR" smtClean="0"/>
              <a:pPr/>
              <a:t>‹#›</a:t>
            </a:fld>
            <a:endParaRPr lang="fr-FR" dirty="0"/>
          </a:p>
        </p:txBody>
      </p:sp>
      <p:grpSp>
        <p:nvGrpSpPr>
          <p:cNvPr id="8" name="Groupe 7"/>
          <p:cNvGrpSpPr/>
          <p:nvPr userDrawn="1"/>
        </p:nvGrpSpPr>
        <p:grpSpPr>
          <a:xfrm>
            <a:off x="-5993" y="-2"/>
            <a:ext cx="9141602" cy="980730"/>
            <a:chOff x="2397" y="1480799"/>
            <a:chExt cx="9141602" cy="980730"/>
          </a:xfrm>
        </p:grpSpPr>
        <p:sp>
          <p:nvSpPr>
            <p:cNvPr id="7" name="Rectangle 6"/>
            <p:cNvSpPr/>
            <p:nvPr userDrawn="1"/>
          </p:nvSpPr>
          <p:spPr>
            <a:xfrm>
              <a:off x="888244" y="1480801"/>
              <a:ext cx="8255755" cy="980728"/>
            </a:xfrm>
            <a:prstGeom prst="rect">
              <a:avLst/>
            </a:prstGeom>
            <a:gradFill flip="none" rotWithShape="1">
              <a:gsLst>
                <a:gs pos="10000">
                  <a:srgbClr val="8E000E"/>
                </a:gs>
                <a:gs pos="50000">
                  <a:schemeClr val="tx2">
                    <a:shade val="67500"/>
                    <a:satMod val="115000"/>
                  </a:schemeClr>
                </a:gs>
                <a:gs pos="100000">
                  <a:srgbClr val="8A0010"/>
                </a:gs>
              </a:gsLst>
              <a:lin ang="167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fr-FR" b="0">
                <a:solidFill>
                  <a:srgbClr val="FF0000"/>
                </a:solidFill>
              </a:endParaRPr>
            </a:p>
          </p:txBody>
        </p:sp>
        <p:pic>
          <p:nvPicPr>
            <p:cNvPr id="181250" name="Picture 2"/>
            <p:cNvPicPr>
              <a:picLocks noChangeAspect="1" noChangeArrowheads="1"/>
            </p:cNvPicPr>
            <p:nvPr userDrawn="1"/>
          </p:nvPicPr>
          <p:blipFill>
            <a:blip r:embed="rId17">
              <a:extLst>
                <a:ext uri="{28A0092B-C50C-407E-A947-70E740481C1C}">
                  <a14:useLocalDpi xmlns:a14="http://schemas.microsoft.com/office/drawing/2010/main" val="0"/>
                </a:ext>
              </a:extLst>
            </a:blip>
            <a:stretch>
              <a:fillRect/>
            </a:stretch>
          </p:blipFill>
          <p:spPr bwMode="auto">
            <a:xfrm>
              <a:off x="2397" y="1480799"/>
              <a:ext cx="1202234" cy="980730"/>
            </a:xfrm>
            <a:prstGeom prst="rect">
              <a:avLst/>
            </a:prstGeom>
            <a:noFill/>
            <a:extLst>
              <a:ext uri="{909E8E84-426E-40DD-AFC4-6F175D3DCCD1}">
                <a14:hiddenFill xmlns:a14="http://schemas.microsoft.com/office/drawing/2010/main">
                  <a:solidFill>
                    <a:srgbClr val="FFFFFF"/>
                  </a:solidFill>
                </a14:hiddenFill>
              </a:ext>
            </a:extLst>
          </p:spPr>
        </p:pic>
      </p:grpSp>
    </p:spTree>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 id="2147483887" r:id="rId13"/>
    <p:sldLayoutId id="2147483888" r:id="rId14"/>
    <p:sldLayoutId id="2147483889" r:id="rId15"/>
  </p:sldLayoutIdLst>
  <p:hf hdr="0" ftr="0" dt="0"/>
  <p:txStyles>
    <p:titleStyle>
      <a:lvl1pPr algn="l" defTabSz="914400" rtl="0" eaLnBrk="1" latinLnBrk="0" hangingPunct="1">
        <a:spcBef>
          <a:spcPct val="0"/>
        </a:spcBef>
        <a:buNone/>
        <a:defRPr sz="2200" b="1" kern="1200" cap="all" baseline="0">
          <a:solidFill>
            <a:schemeClr val="bg1"/>
          </a:solidFill>
          <a:latin typeface="+mj-lt"/>
          <a:ea typeface="+mj-ea"/>
          <a:cs typeface="+mj-cs"/>
        </a:defRPr>
      </a:lvl1pPr>
    </p:titleStyle>
    <p:bodyStyle>
      <a:lvl1pPr marL="923925"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mn-lt"/>
          <a:ea typeface="+mn-ea"/>
          <a:cs typeface="+mn-cs"/>
        </a:defRPr>
      </a:lvl1pPr>
      <a:lvl2pPr marL="360363" indent="-360363" algn="l" defTabSz="914400" rtl="0" eaLnBrk="1" latinLnBrk="0" hangingPunct="1">
        <a:lnSpc>
          <a:spcPts val="2000"/>
        </a:lnSpc>
        <a:spcBef>
          <a:spcPts val="0"/>
        </a:spcBef>
        <a:buSzPct val="90000"/>
        <a:buFontTx/>
        <a:buBlip>
          <a:blip r:embed="rId18"/>
        </a:buBlip>
        <a:defRPr sz="1600" kern="1200">
          <a:solidFill>
            <a:srgbClr val="666666"/>
          </a:solidFill>
          <a:latin typeface="+mn-lt"/>
          <a:ea typeface="+mn-ea"/>
          <a:cs typeface="+mn-cs"/>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mn-lt"/>
          <a:ea typeface="+mn-ea"/>
          <a:cs typeface="+mn-cs"/>
        </a:defRPr>
      </a:lvl3pPr>
      <a:lvl4pPr marL="1009650" indent="-238125" algn="l" defTabSz="914400" rtl="0" eaLnBrk="1" latinLnBrk="0" hangingPunct="1">
        <a:lnSpc>
          <a:spcPts val="2000"/>
        </a:lnSpc>
        <a:spcBef>
          <a:spcPts val="0"/>
        </a:spcBef>
        <a:buClr>
          <a:srgbClr val="666666"/>
        </a:buClr>
        <a:buSzPct val="36000"/>
        <a:buFontTx/>
        <a:buBlip>
          <a:blip r:embed="rId19"/>
        </a:buBlip>
        <a:defRPr sz="1600" kern="1200">
          <a:solidFill>
            <a:srgbClr val="666666"/>
          </a:solidFill>
          <a:latin typeface="+mn-lt"/>
          <a:ea typeface="+mn-ea"/>
          <a:cs typeface="+mn-cs"/>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slideLayout" Target="../slideLayouts/slideLayout14.xml"/><Relationship Id="rId1" Type="http://schemas.openxmlformats.org/officeDocument/2006/relationships/tags" Target="../tags/tag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13" Type="http://schemas.openxmlformats.org/officeDocument/2006/relationships/image" Target="../media/image27.tiff"/><Relationship Id="rId3" Type="http://schemas.openxmlformats.org/officeDocument/2006/relationships/notesSlide" Target="../notesSlides/notesSlide3.xml"/><Relationship Id="rId7" Type="http://schemas.openxmlformats.org/officeDocument/2006/relationships/image" Target="../media/image1010.png"/><Relationship Id="rId12" Type="http://schemas.openxmlformats.org/officeDocument/2006/relationships/image" Target="../media/image260.png"/><Relationship Id="rId2" Type="http://schemas.openxmlformats.org/officeDocument/2006/relationships/slideLayout" Target="../slideLayouts/slideLayout14.xml"/><Relationship Id="rId1" Type="http://schemas.openxmlformats.org/officeDocument/2006/relationships/tags" Target="../tags/tag2.xml"/><Relationship Id="rId6" Type="http://schemas.openxmlformats.org/officeDocument/2006/relationships/image" Target="../media/image26.png"/><Relationship Id="rId5" Type="http://schemas.openxmlformats.org/officeDocument/2006/relationships/image" Target="../media/image25.png"/><Relationship Id="rId15" Type="http://schemas.openxmlformats.org/officeDocument/2006/relationships/image" Target="../media/image29.png"/><Relationship Id="rId4" Type="http://schemas.openxmlformats.org/officeDocument/2006/relationships/image" Target="../media/image270.png"/><Relationship Id="rId14" Type="http://schemas.openxmlformats.org/officeDocument/2006/relationships/image" Target="../media/image28.png"/></Relationships>
</file>

<file path=ppt/slides/_rels/slide5.xml.rels><?xml version="1.0" encoding="UTF-8" standalone="yes"?>
<Relationships xmlns="http://schemas.openxmlformats.org/package/2006/relationships"><Relationship Id="rId18" Type="http://schemas.openxmlformats.org/officeDocument/2006/relationships/image" Target="../media/image25.png"/><Relationship Id="rId3" Type="http://schemas.openxmlformats.org/officeDocument/2006/relationships/image" Target="../media/image990.png"/><Relationship Id="rId21" Type="http://schemas.openxmlformats.org/officeDocument/2006/relationships/image" Target="../media/image52.png"/><Relationship Id="rId17" Type="http://schemas.openxmlformats.org/officeDocument/2006/relationships/image" Target="../media/image270.png"/><Relationship Id="rId7" Type="http://schemas.openxmlformats.org/officeDocument/2006/relationships/image" Target="../media/image1010.png"/><Relationship Id="rId2" Type="http://schemas.openxmlformats.org/officeDocument/2006/relationships/notesSlide" Target="../notesSlides/notesSlide4.xml"/><Relationship Id="rId20" Type="http://schemas.openxmlformats.org/officeDocument/2006/relationships/image" Target="../media/image51.png"/><Relationship Id="rId1" Type="http://schemas.openxmlformats.org/officeDocument/2006/relationships/slideLayout" Target="../slideLayouts/slideLayout14.xml"/><Relationship Id="rId24" Type="http://schemas.openxmlformats.org/officeDocument/2006/relationships/image" Target="../media/image55.png"/><Relationship Id="rId5" Type="http://schemas.openxmlformats.org/officeDocument/2006/relationships/image" Target="../media/image31.png"/><Relationship Id="rId23" Type="http://schemas.openxmlformats.org/officeDocument/2006/relationships/image" Target="../media/image54.png"/><Relationship Id="rId19" Type="http://schemas.openxmlformats.org/officeDocument/2006/relationships/image" Target="../media/image26.png"/><Relationship Id="rId4" Type="http://schemas.openxmlformats.org/officeDocument/2006/relationships/image" Target="../media/image30.png"/><Relationship Id="rId22" Type="http://schemas.openxmlformats.org/officeDocument/2006/relationships/image" Target="../media/image53.png"/></Relationships>
</file>

<file path=ppt/slides/_rels/slide6.xml.rels><?xml version="1.0" encoding="UTF-8" standalone="yes"?>
<Relationships xmlns="http://schemas.openxmlformats.org/package/2006/relationships"><Relationship Id="rId18" Type="http://schemas.openxmlformats.org/officeDocument/2006/relationships/image" Target="../media/image51.png"/><Relationship Id="rId3" Type="http://schemas.openxmlformats.org/officeDocument/2006/relationships/image" Target="../media/image990.png"/><Relationship Id="rId21" Type="http://schemas.openxmlformats.org/officeDocument/2006/relationships/image" Target="../media/image54.png"/><Relationship Id="rId17" Type="http://schemas.openxmlformats.org/officeDocument/2006/relationships/image" Target="../media/image26.png"/><Relationship Id="rId7" Type="http://schemas.openxmlformats.org/officeDocument/2006/relationships/image" Target="../media/image1010.png"/><Relationship Id="rId2" Type="http://schemas.openxmlformats.org/officeDocument/2006/relationships/notesSlide" Target="../notesSlides/notesSlide5.xml"/><Relationship Id="rId16" Type="http://schemas.openxmlformats.org/officeDocument/2006/relationships/image" Target="../media/image25.png"/><Relationship Id="rId20" Type="http://schemas.openxmlformats.org/officeDocument/2006/relationships/image" Target="../media/image53.png"/><Relationship Id="rId1" Type="http://schemas.openxmlformats.org/officeDocument/2006/relationships/slideLayout" Target="../slideLayouts/slideLayout14.xml"/><Relationship Id="rId15" Type="http://schemas.openxmlformats.org/officeDocument/2006/relationships/image" Target="../media/image270.png"/><Relationship Id="rId19" Type="http://schemas.openxmlformats.org/officeDocument/2006/relationships/image" Target="../media/image52.png"/><Relationship Id="rId22" Type="http://schemas.openxmlformats.org/officeDocument/2006/relationships/image" Target="../media/image55.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15.xml"/><Relationship Id="rId1" Type="http://schemas.openxmlformats.org/officeDocument/2006/relationships/tags" Target="../tags/tag3.xml"/><Relationship Id="rId6" Type="http://schemas.openxmlformats.org/officeDocument/2006/relationships/image" Target="../media/image34.png"/><Relationship Id="rId5" Type="http://schemas.openxmlformats.org/officeDocument/2006/relationships/image" Target="../media/image13.tiff"/><Relationship Id="rId4" Type="http://schemas.openxmlformats.org/officeDocument/2006/relationships/image" Target="../media/image33.emf"/></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emf"/><Relationship Id="rId1" Type="http://schemas.openxmlformats.org/officeDocument/2006/relationships/slideLayout" Target="../slideLayouts/slideLayout15.xml"/><Relationship Id="rId6" Type="http://schemas.openxmlformats.org/officeDocument/2006/relationships/image" Target="../media/image13.tiff"/><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7.emf"/><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1.png"/><Relationship Id="rId2" Type="http://schemas.openxmlformats.org/officeDocument/2006/relationships/image" Target="../media/image38.emf"/><Relationship Id="rId1" Type="http://schemas.openxmlformats.org/officeDocument/2006/relationships/slideLayout" Target="../slideLayouts/slideLayout15.xml"/><Relationship Id="rId6" Type="http://schemas.openxmlformats.org/officeDocument/2006/relationships/image" Target="../media/image40.png"/><Relationship Id="rId5" Type="http://schemas.openxmlformats.org/officeDocument/2006/relationships/image" Target="../media/image34.png"/><Relationship Id="rId4" Type="http://schemas.openxmlformats.org/officeDocument/2006/relationships/image" Target="../media/image39.emf"/></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5.xml"/><Relationship Id="rId5" Type="http://schemas.openxmlformats.org/officeDocument/2006/relationships/image" Target="../media/image44.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5.xml"/><Relationship Id="rId6" Type="http://schemas.openxmlformats.org/officeDocument/2006/relationships/image" Target="../media/image34.png"/><Relationship Id="rId5" Type="http://schemas.openxmlformats.org/officeDocument/2006/relationships/image" Target="../media/image45.png"/><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8" Type="http://schemas.openxmlformats.org/officeDocument/2006/relationships/image" Target="../media/image52.tiff"/><Relationship Id="rId3" Type="http://schemas.openxmlformats.org/officeDocument/2006/relationships/image" Target="../media/image2.png"/><Relationship Id="rId7" Type="http://schemas.openxmlformats.org/officeDocument/2006/relationships/image" Target="../media/image34.png"/><Relationship Id="rId2" Type="http://schemas.openxmlformats.org/officeDocument/2006/relationships/slideLayout" Target="../slideLayouts/slideLayout15.xml"/><Relationship Id="rId1" Type="http://schemas.openxmlformats.org/officeDocument/2006/relationships/tags" Target="../tags/tag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51.emf"/></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6.png"/><Relationship Id="rId1" Type="http://schemas.openxmlformats.org/officeDocument/2006/relationships/slideLayout" Target="../slideLayouts/slideLayout14.xml"/><Relationship Id="rId4" Type="http://schemas.openxmlformats.org/officeDocument/2006/relationships/image" Target="../media/image52.tiff"/></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14.xml"/><Relationship Id="rId1" Type="http://schemas.openxmlformats.org/officeDocument/2006/relationships/tags" Target="../tags/tag5.xml"/><Relationship Id="rId6" Type="http://schemas.openxmlformats.org/officeDocument/2006/relationships/image" Target="../media/image59.emf"/><Relationship Id="rId5" Type="http://schemas.openxmlformats.org/officeDocument/2006/relationships/image" Target="../media/image58.emf"/><Relationship Id="rId4" Type="http://schemas.openxmlformats.org/officeDocument/2006/relationships/image" Target="../media/image57.emf"/></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5.png"/><Relationship Id="rId2" Type="http://schemas.openxmlformats.org/officeDocument/2006/relationships/image" Target="../media/image60.png"/><Relationship Id="rId1" Type="http://schemas.openxmlformats.org/officeDocument/2006/relationships/slideLayout" Target="../slideLayouts/slideLayout15.xml"/><Relationship Id="rId6" Type="http://schemas.openxmlformats.org/officeDocument/2006/relationships/image" Target="../media/image34.png"/><Relationship Id="rId5" Type="http://schemas.openxmlformats.org/officeDocument/2006/relationships/image" Target="../media/image62.png"/><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64.png"/><Relationship Id="rId7" Type="http://schemas.openxmlformats.org/officeDocument/2006/relationships/image" Target="../media/image45.png"/><Relationship Id="rId2" Type="http://schemas.openxmlformats.org/officeDocument/2006/relationships/image" Target="../media/image63.png"/><Relationship Id="rId1" Type="http://schemas.openxmlformats.org/officeDocument/2006/relationships/slideLayout" Target="../slideLayouts/slideLayout15.xml"/><Relationship Id="rId6" Type="http://schemas.openxmlformats.org/officeDocument/2006/relationships/image" Target="../media/image44.png"/><Relationship Id="rId5" Type="http://schemas.openxmlformats.org/officeDocument/2006/relationships/image" Target="../media/image34.png"/><Relationship Id="rId4" Type="http://schemas.openxmlformats.org/officeDocument/2006/relationships/image" Target="../media/image38.emf"/></Relationships>
</file>

<file path=ppt/slides/_rels/slide19.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notesSlide" Target="../notesSlides/notesSlide6.xml"/><Relationship Id="rId7" Type="http://schemas.openxmlformats.org/officeDocument/2006/relationships/image" Target="../media/image67.png"/><Relationship Id="rId2" Type="http://schemas.openxmlformats.org/officeDocument/2006/relationships/slideLayout" Target="../slideLayouts/slideLayout14.xml"/><Relationship Id="rId1" Type="http://schemas.openxmlformats.org/officeDocument/2006/relationships/tags" Target="../tags/tag6.xml"/><Relationship Id="rId6" Type="http://schemas.microsoft.com/office/2007/relationships/hdphoto" Target="../media/hdphoto1.wdp"/><Relationship Id="rId5" Type="http://schemas.openxmlformats.org/officeDocument/2006/relationships/image" Target="../media/image66.png"/><Relationship Id="rId4" Type="http://schemas.openxmlformats.org/officeDocument/2006/relationships/image" Target="../media/image65.jpeg"/><Relationship Id="rId9" Type="http://schemas.openxmlformats.org/officeDocument/2006/relationships/image" Target="../media/image69.png"/></Relationships>
</file>

<file path=ppt/slides/_rels/slide2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74.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7.png"/><Relationship Id="rId7" Type="http://schemas.openxmlformats.org/officeDocument/2006/relationships/image" Target="../media/image74.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3.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7.png"/><Relationship Id="rId7" Type="http://schemas.openxmlformats.org/officeDocument/2006/relationships/image" Target="../media/image74.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 Id="rId9" Type="http://schemas.openxmlformats.org/officeDocument/2006/relationships/image" Target="../media/image80.emf"/></Relationships>
</file>

<file path=ppt/slides/_rels/slide24.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1.png"/><Relationship Id="rId7" Type="http://schemas.openxmlformats.org/officeDocument/2006/relationships/image" Target="../media/image81.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5.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83.png"/><Relationship Id="rId7" Type="http://schemas.openxmlformats.org/officeDocument/2006/relationships/image" Target="../media/image73.png"/><Relationship Id="rId12" Type="http://schemas.openxmlformats.org/officeDocument/2006/relationships/image" Target="../media/image850.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72.png"/><Relationship Id="rId11" Type="http://schemas.openxmlformats.org/officeDocument/2006/relationships/image" Target="../media/image840.png"/><Relationship Id="rId5" Type="http://schemas.openxmlformats.org/officeDocument/2006/relationships/image" Target="../media/image71.png"/><Relationship Id="rId10" Type="http://schemas.openxmlformats.org/officeDocument/2006/relationships/image" Target="../media/image830.png"/><Relationship Id="rId4" Type="http://schemas.openxmlformats.org/officeDocument/2006/relationships/image" Target="../media/image84.png"/><Relationship Id="rId9" Type="http://schemas.openxmlformats.org/officeDocument/2006/relationships/image" Target="../media/image85.png"/></Relationships>
</file>

<file path=ppt/slides/_rels/slide26.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 Id="rId9"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84006" y="1855288"/>
            <a:ext cx="4964458" cy="2420877"/>
          </a:xfrm>
        </p:spPr>
        <p:txBody>
          <a:bodyPr anchor="ctr"/>
          <a:lstStyle/>
          <a:p>
            <a:r>
              <a:rPr lang="en-US" dirty="0"/>
              <a:t>Ab Initio Structure and Reactions of Light Nuclei</a:t>
            </a:r>
            <a:endParaRPr lang="en-US" sz="2800" b="1" dirty="0"/>
          </a:p>
        </p:txBody>
      </p:sp>
      <p:sp>
        <p:nvSpPr>
          <p:cNvPr id="6" name="Espace réservé du texte 5"/>
          <p:cNvSpPr>
            <a:spLocks noGrp="1"/>
          </p:cNvSpPr>
          <p:nvPr>
            <p:ph type="body" sz="quarter" idx="13"/>
          </p:nvPr>
        </p:nvSpPr>
        <p:spPr/>
        <p:txBody>
          <a:bodyPr/>
          <a:lstStyle/>
          <a:p>
            <a:r>
              <a:rPr lang="en-US" sz="1200" dirty="0"/>
              <a:t>Guillaume </a:t>
            </a:r>
            <a:r>
              <a:rPr lang="en-US" sz="1200" dirty="0" err="1"/>
              <a:t>Hupin</a:t>
            </a:r>
            <a:endParaRPr lang="en-US" sz="1200" dirty="0"/>
          </a:p>
          <a:p>
            <a:r>
              <a:rPr lang="en-US" sz="1200" dirty="0"/>
              <a:t>DREB, Halifax, July 11</a:t>
            </a:r>
            <a:r>
              <a:rPr lang="en-US" sz="1200" baseline="30000" dirty="0"/>
              <a:t>st</a:t>
            </a:r>
            <a:r>
              <a:rPr lang="en-US" sz="1200" dirty="0"/>
              <a:t> 2016.</a:t>
            </a:r>
          </a:p>
          <a:p>
            <a:endParaRPr lang="fr-FR" dirty="0"/>
          </a:p>
        </p:txBody>
      </p:sp>
      <p:sp>
        <p:nvSpPr>
          <p:cNvPr id="7" name="TextBox 6"/>
          <p:cNvSpPr txBox="1"/>
          <p:nvPr/>
        </p:nvSpPr>
        <p:spPr>
          <a:xfrm>
            <a:off x="450388" y="4374534"/>
            <a:ext cx="2894791" cy="1873865"/>
          </a:xfrm>
          <a:prstGeom prst="rect">
            <a:avLst/>
          </a:prstGeom>
        </p:spPr>
        <p:txBody>
          <a:bodyPr vert="horz" lIns="0" tIns="0" rIns="0" bIns="0" rtlCol="0" anchor="t" anchorCtr="0">
            <a:noAutofit/>
          </a:bodyPr>
          <a:lstStyle>
            <a:lvl1pPr indent="0" defTabSz="914400">
              <a:lnSpc>
                <a:spcPct val="100000"/>
              </a:lnSpc>
              <a:spcBef>
                <a:spcPts val="0"/>
              </a:spcBef>
              <a:spcAft>
                <a:spcPts val="400"/>
              </a:spcAft>
              <a:buFont typeface="Arial" pitchFamily="34" charset="0"/>
              <a:buNone/>
              <a:defRPr sz="850" b="0">
                <a:solidFill>
                  <a:srgbClr val="666666"/>
                </a:solidFill>
              </a:defRPr>
            </a:lvl1pPr>
            <a:lvl2pPr marL="360363" indent="-360363" defTabSz="914400">
              <a:lnSpc>
                <a:spcPts val="2000"/>
              </a:lnSpc>
              <a:spcBef>
                <a:spcPts val="0"/>
              </a:spcBef>
              <a:buSzPct val="90000"/>
              <a:buFontTx/>
              <a:buBlip>
                <a:blip r:embed="rId3"/>
              </a:buBlip>
              <a:defRPr sz="1600">
                <a:solidFill>
                  <a:srgbClr val="666666"/>
                </a:solidFill>
              </a:defRPr>
            </a:lvl2pPr>
            <a:lvl3pPr marL="361950" indent="0" defTabSz="914400">
              <a:lnSpc>
                <a:spcPts val="2000"/>
              </a:lnSpc>
              <a:spcBef>
                <a:spcPts val="0"/>
              </a:spcBef>
              <a:buSzPct val="36000"/>
              <a:buFont typeface="Arial" pitchFamily="34" charset="0"/>
              <a:buNone/>
              <a:defRPr sz="1600">
                <a:solidFill>
                  <a:srgbClr val="666666"/>
                </a:solidFill>
              </a:defRPr>
            </a:lvl3pPr>
            <a:lvl4pPr marL="1009650" indent="-238125" defTabSz="914400">
              <a:lnSpc>
                <a:spcPts val="2000"/>
              </a:lnSpc>
              <a:spcBef>
                <a:spcPts val="0"/>
              </a:spcBef>
              <a:buClr>
                <a:srgbClr val="666666"/>
              </a:buClr>
              <a:buSzPct val="36000"/>
              <a:buFontTx/>
              <a:buBlip>
                <a:blip r:embed="rId4"/>
              </a:buBlip>
              <a:defRPr sz="1600">
                <a:solidFill>
                  <a:srgbClr val="666666"/>
                </a:solidFill>
              </a:defRPr>
            </a:lvl4pPr>
            <a:lvl5pPr marL="1133475" indent="-114300" defTabSz="914400">
              <a:lnSpc>
                <a:spcPts val="2000"/>
              </a:lnSpc>
              <a:spcBef>
                <a:spcPts val="0"/>
              </a:spcBef>
              <a:buClr>
                <a:srgbClr val="666666"/>
              </a:buClr>
              <a:buFont typeface="Arial" pitchFamily="34" charset="0"/>
              <a:buChar char="-"/>
              <a:defRPr sz="1600">
                <a:solidFill>
                  <a:srgbClr val="666666"/>
                </a:solidFill>
              </a:defRPr>
            </a:lvl5pPr>
            <a:lvl6pPr marL="2514600" indent="-228600" defTabSz="914400">
              <a:spcBef>
                <a:spcPct val="20000"/>
              </a:spcBef>
              <a:buFont typeface="Arial" pitchFamily="34" charset="0"/>
              <a:buChar char="•"/>
              <a:defRPr sz="2000"/>
            </a:lvl6pPr>
            <a:lvl7pPr marL="2971800" indent="-228600" defTabSz="914400">
              <a:spcBef>
                <a:spcPct val="20000"/>
              </a:spcBef>
              <a:buFont typeface="Arial" pitchFamily="34" charset="0"/>
              <a:buChar char="•"/>
              <a:defRPr sz="2000"/>
            </a:lvl7pPr>
            <a:lvl8pPr marL="3429000" indent="-228600" defTabSz="914400">
              <a:spcBef>
                <a:spcPct val="20000"/>
              </a:spcBef>
              <a:buFont typeface="Arial" pitchFamily="34" charset="0"/>
              <a:buChar char="•"/>
              <a:defRPr sz="2000"/>
            </a:lvl8pPr>
            <a:lvl9pPr marL="3886200" indent="-228600" defTabSz="914400">
              <a:spcBef>
                <a:spcPct val="20000"/>
              </a:spcBef>
              <a:buFont typeface="Arial" pitchFamily="34" charset="0"/>
              <a:buChar char="•"/>
              <a:defRPr sz="2000"/>
            </a:lvl9pPr>
          </a:lstStyle>
          <a:p>
            <a:r>
              <a:rPr lang="en-US" sz="1600" b="1" dirty="0">
                <a:solidFill>
                  <a:schemeClr val="bg1"/>
                </a:solidFill>
              </a:rPr>
              <a:t>Collaborators</a:t>
            </a:r>
            <a:r>
              <a:rPr lang="en-US" dirty="0">
                <a:solidFill>
                  <a:schemeClr val="bg1"/>
                </a:solidFill>
              </a:rPr>
              <a:t>:</a:t>
            </a:r>
            <a:endParaRPr lang="en-US" sz="1200" dirty="0">
              <a:solidFill>
                <a:schemeClr val="bg1"/>
              </a:solidFill>
            </a:endParaRPr>
          </a:p>
          <a:p>
            <a:pPr lvl="1">
              <a:lnSpc>
                <a:spcPct val="100000"/>
              </a:lnSpc>
            </a:pPr>
            <a:r>
              <a:rPr lang="en-US" sz="1200" b="1" dirty="0">
                <a:solidFill>
                  <a:schemeClr val="bg1"/>
                </a:solidFill>
              </a:rPr>
              <a:t>A. </a:t>
            </a:r>
            <a:r>
              <a:rPr lang="en-US" sz="1200" b="1" dirty="0" err="1">
                <a:solidFill>
                  <a:schemeClr val="bg1"/>
                </a:solidFill>
              </a:rPr>
              <a:t>Calci</a:t>
            </a:r>
            <a:r>
              <a:rPr lang="en-US" sz="1200" b="1" dirty="0">
                <a:solidFill>
                  <a:schemeClr val="bg1"/>
                </a:solidFill>
              </a:rPr>
              <a:t> (TRIUMF)</a:t>
            </a:r>
          </a:p>
          <a:p>
            <a:pPr lvl="1">
              <a:lnSpc>
                <a:spcPct val="100000"/>
              </a:lnSpc>
            </a:pPr>
            <a:r>
              <a:rPr lang="en-US" sz="1200" b="1" dirty="0">
                <a:solidFill>
                  <a:schemeClr val="bg1"/>
                </a:solidFill>
              </a:rPr>
              <a:t>J. </a:t>
            </a:r>
            <a:r>
              <a:rPr lang="en-US" sz="1200" b="1" dirty="0" err="1">
                <a:solidFill>
                  <a:schemeClr val="bg1"/>
                </a:solidFill>
              </a:rPr>
              <a:t>Dohet-Eraly</a:t>
            </a:r>
            <a:r>
              <a:rPr lang="en-US" sz="1200" b="1" dirty="0">
                <a:solidFill>
                  <a:schemeClr val="bg1"/>
                </a:solidFill>
              </a:rPr>
              <a:t> (TRIUMF)</a:t>
            </a:r>
          </a:p>
          <a:p>
            <a:pPr lvl="1">
              <a:lnSpc>
                <a:spcPct val="100000"/>
              </a:lnSpc>
            </a:pPr>
            <a:r>
              <a:rPr lang="en-US" sz="1200" dirty="0">
                <a:solidFill>
                  <a:schemeClr val="bg1"/>
                </a:solidFill>
              </a:rPr>
              <a:t>J. </a:t>
            </a:r>
            <a:r>
              <a:rPr lang="en-US" sz="1200" dirty="0" err="1">
                <a:solidFill>
                  <a:schemeClr val="bg1"/>
                </a:solidFill>
              </a:rPr>
              <a:t>Langhammer</a:t>
            </a:r>
            <a:r>
              <a:rPr lang="en-US" sz="1200" dirty="0">
                <a:solidFill>
                  <a:schemeClr val="bg1"/>
                </a:solidFill>
              </a:rPr>
              <a:t> (Private sector) </a:t>
            </a:r>
          </a:p>
          <a:p>
            <a:pPr lvl="1">
              <a:lnSpc>
                <a:spcPct val="100000"/>
              </a:lnSpc>
            </a:pPr>
            <a:r>
              <a:rPr lang="en-US" sz="1200" b="1" dirty="0">
                <a:solidFill>
                  <a:schemeClr val="bg1"/>
                </a:solidFill>
              </a:rPr>
              <a:t>P. </a:t>
            </a:r>
            <a:r>
              <a:rPr lang="en-US" sz="1200" b="1" dirty="0" err="1">
                <a:solidFill>
                  <a:schemeClr val="bg1"/>
                </a:solidFill>
              </a:rPr>
              <a:t>Navrátil</a:t>
            </a:r>
            <a:r>
              <a:rPr lang="en-US" sz="1200" b="1" dirty="0">
                <a:solidFill>
                  <a:schemeClr val="bg1"/>
                </a:solidFill>
              </a:rPr>
              <a:t> (TRIUMF)</a:t>
            </a:r>
          </a:p>
          <a:p>
            <a:pPr lvl="1">
              <a:lnSpc>
                <a:spcPct val="100000"/>
              </a:lnSpc>
            </a:pPr>
            <a:r>
              <a:rPr lang="en-US" sz="1200" dirty="0">
                <a:solidFill>
                  <a:schemeClr val="bg1"/>
                </a:solidFill>
              </a:rPr>
              <a:t>F. Raimondi (U. of Surrey)</a:t>
            </a:r>
          </a:p>
          <a:p>
            <a:pPr lvl="1">
              <a:lnSpc>
                <a:spcPct val="100000"/>
              </a:lnSpc>
            </a:pPr>
            <a:r>
              <a:rPr lang="en-US" sz="1200" dirty="0">
                <a:solidFill>
                  <a:schemeClr val="bg1"/>
                </a:solidFill>
              </a:rPr>
              <a:t>C. Romero-Redondo (LLNL)</a:t>
            </a:r>
          </a:p>
          <a:p>
            <a:pPr lvl="1">
              <a:lnSpc>
                <a:spcPct val="100000"/>
              </a:lnSpc>
            </a:pPr>
            <a:r>
              <a:rPr lang="en-US" sz="1200" dirty="0">
                <a:solidFill>
                  <a:schemeClr val="bg1"/>
                </a:solidFill>
              </a:rPr>
              <a:t>R. Roth (TU Darmstadt)</a:t>
            </a:r>
          </a:p>
          <a:p>
            <a:pPr lvl="1">
              <a:lnSpc>
                <a:spcPct val="100000"/>
              </a:lnSpc>
            </a:pPr>
            <a:r>
              <a:rPr lang="en-US" sz="1200" b="1" dirty="0">
                <a:solidFill>
                  <a:schemeClr val="bg1"/>
                </a:solidFill>
              </a:rPr>
              <a:t>S. </a:t>
            </a:r>
            <a:r>
              <a:rPr lang="en-US" sz="1200" b="1" dirty="0" err="1">
                <a:solidFill>
                  <a:schemeClr val="bg1"/>
                </a:solidFill>
              </a:rPr>
              <a:t>Quaglioni</a:t>
            </a:r>
            <a:r>
              <a:rPr lang="en-US" sz="1200" b="1" dirty="0">
                <a:solidFill>
                  <a:schemeClr val="bg1"/>
                </a:solidFill>
              </a:rPr>
              <a:t> (LLNL)</a:t>
            </a:r>
          </a:p>
        </p:txBody>
      </p:sp>
      <p:pic>
        <p:nvPicPr>
          <p:cNvPr id="9" name="Picture 2"/>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t="12277" b="27844"/>
          <a:stretch/>
        </p:blipFill>
        <p:spPr bwMode="auto">
          <a:xfrm>
            <a:off x="621922" y="2832175"/>
            <a:ext cx="2101329" cy="845820"/>
          </a:xfrm>
          <a:prstGeom prst="rect">
            <a:avLst/>
          </a:prstGeom>
          <a:noFill/>
          <a:ln w="9525">
            <a:noFill/>
            <a:miter lim="800000"/>
            <a:headEnd/>
            <a:tailEnd/>
          </a:ln>
        </p:spPr>
      </p:pic>
      <p:pic>
        <p:nvPicPr>
          <p:cNvPr id="177154" name="Picture 2" descr="File:LLNL-logo.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0388" y="2692435"/>
            <a:ext cx="2444402" cy="471210"/>
          </a:xfrm>
          <a:prstGeom prst="rect">
            <a:avLst/>
          </a:prstGeom>
          <a:solidFill>
            <a:schemeClr val="bg1">
              <a:alpha val="58000"/>
            </a:schemeClr>
          </a:solidFill>
          <a:extLst/>
        </p:spPr>
      </p:pic>
      <p:sp>
        <p:nvSpPr>
          <p:cNvPr id="8" name="Sous-titre 7"/>
          <p:cNvSpPr>
            <a:spLocks noGrp="1"/>
          </p:cNvSpPr>
          <p:nvPr>
            <p:ph type="subTitle" idx="1"/>
          </p:nvPr>
        </p:nvSpPr>
        <p:spPr/>
        <p:txBody>
          <a:bodyPr/>
          <a:lstStyle/>
          <a:p>
            <a:endParaRPr lang="fr-FR" dirty="0"/>
          </a:p>
        </p:txBody>
      </p:sp>
      <p:pic>
        <p:nvPicPr>
          <p:cNvPr id="181253" name="Picture 5" descr="E:\cnrsfilaire-grand-5491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108" y="3677995"/>
            <a:ext cx="598170" cy="598170"/>
          </a:xfrm>
          <a:prstGeom prst="rect">
            <a:avLst/>
          </a:prstGeom>
          <a:noFill/>
          <a:extLst>
            <a:ext uri="{909E8E84-426E-40DD-AFC4-6F175D3DCCD1}">
              <a14:hiddenFill xmlns:a14="http://schemas.microsoft.com/office/drawing/2010/main">
                <a:solidFill>
                  <a:srgbClr val="FFFFFF"/>
                </a:solidFill>
              </a14:hiddenFill>
            </a:ext>
          </a:extLst>
        </p:spPr>
      </p:pic>
      <p:pic>
        <p:nvPicPr>
          <p:cNvPr id="181254" name="Picture 6" descr="E:\com_ipn_l600px-1e925.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14719" y="3676086"/>
            <a:ext cx="1008532" cy="593165"/>
          </a:xfrm>
          <a:prstGeom prst="rect">
            <a:avLst/>
          </a:prstGeom>
          <a:solidFill>
            <a:schemeClr val="bg1">
              <a:alpha val="86000"/>
            </a:schemeClr>
          </a:solidFill>
        </p:spPr>
      </p:pic>
      <p:sp>
        <p:nvSpPr>
          <p:cNvPr id="10" name="TextBox 5"/>
          <p:cNvSpPr txBox="1"/>
          <p:nvPr/>
        </p:nvSpPr>
        <p:spPr>
          <a:xfrm>
            <a:off x="336591" y="6189784"/>
            <a:ext cx="2183871" cy="648000"/>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defPPr>
              <a:defRPr lang="en-US"/>
            </a:defPPr>
            <a:lvl1pPr>
              <a:defRPr>
                <a:solidFill>
                  <a:schemeClr val="dk1"/>
                </a:solidFill>
              </a:defRPr>
            </a:lvl1pPr>
            <a:lvl2pPr marL="0" lvl="1" algn="just">
              <a:spcAft>
                <a:spcPts val="600"/>
              </a:spcAft>
              <a:defRPr sz="1600" kern="0">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1600" dirty="0"/>
              <a:t>IRIS collaboration:</a:t>
            </a:r>
          </a:p>
          <a:p>
            <a:r>
              <a:rPr lang="da-DK" sz="1200" b="1" dirty="0"/>
              <a:t>A. Kumar, R. Kanungo, A. Sanetullaev </a:t>
            </a:r>
            <a:r>
              <a:rPr lang="da-DK" sz="1200" b="1" i="1" dirty="0"/>
              <a:t>et al. </a:t>
            </a:r>
            <a:endParaRPr lang="en-US" sz="1200" i="1" dirty="0"/>
          </a:p>
        </p:txBody>
      </p:sp>
    </p:spTree>
    <p:extLst>
      <p:ext uri="{BB962C8B-B14F-4D97-AF65-F5344CB8AC3E}">
        <p14:creationId xmlns:p14="http://schemas.microsoft.com/office/powerpoint/2010/main" val="2373125252"/>
      </p:ext>
    </p:extLst>
  </p:cSld>
  <p:clrMapOvr>
    <a:masterClrMapping/>
  </p:clrMapOvr>
  <mc:AlternateContent xmlns:mc="http://schemas.openxmlformats.org/markup-compatibility/2006">
    <mc:Choice xmlns:p14="http://schemas.microsoft.com/office/powerpoint/2010/main" Requires="p14">
      <p:transition spd="slow" p14:dur="2000" advTm="64685"/>
    </mc:Choice>
    <mc:Fallback>
      <p:transition spd="slow" advTm="64685"/>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sz="2000" b="0" dirty="0" err="1" smtClean="0"/>
              <a:t>Sandbox</a:t>
            </a:r>
            <a:r>
              <a:rPr lang="fr-FR" sz="2000" b="0" dirty="0" smtClean="0"/>
              <a:t>: </a:t>
            </a:r>
            <a:r>
              <a:rPr lang="fr-FR" sz="2000" b="0" dirty="0" err="1" smtClean="0"/>
              <a:t>exotic</a:t>
            </a:r>
            <a:r>
              <a:rPr lang="fr-FR" sz="2000" b="0" dirty="0" smtClean="0"/>
              <a:t> </a:t>
            </a:r>
            <a:r>
              <a:rPr lang="fr-FR" sz="2000" b="0" dirty="0" err="1" smtClean="0"/>
              <a:t>properties</a:t>
            </a:r>
            <a:r>
              <a:rPr lang="fr-FR" sz="2000" b="0" dirty="0" smtClean="0"/>
              <a:t> of the few-body </a:t>
            </a:r>
            <a:r>
              <a:rPr lang="fr-FR" sz="2000" b="0" dirty="0" err="1" smtClean="0"/>
              <a:t>systems</a:t>
            </a:r>
            <a:endParaRPr lang="fr-FR" sz="2000" b="0" dirty="0"/>
          </a:p>
        </p:txBody>
      </p:sp>
      <p:sp>
        <p:nvSpPr>
          <p:cNvPr id="6" name="Espace réservé du numéro de diapositive 5"/>
          <p:cNvSpPr>
            <a:spLocks noGrp="1"/>
          </p:cNvSpPr>
          <p:nvPr>
            <p:ph type="sldNum" sz="quarter" idx="12"/>
          </p:nvPr>
        </p:nvSpPr>
        <p:spPr/>
        <p:txBody>
          <a:bodyPr/>
          <a:lstStyle/>
          <a:p>
            <a:fld id="{BF5E6784-CC38-4B61-AF70-D07875F0FD75}" type="slidenum">
              <a:rPr lang="en-US" smtClean="0"/>
              <a:t>2</a:t>
            </a:fld>
            <a:endParaRPr lang="en-US"/>
          </a:p>
        </p:txBody>
      </p:sp>
      <p:pic>
        <p:nvPicPr>
          <p:cNvPr id="4" name="Content Placeholder 7"/>
          <p:cNvPicPr>
            <a:picLocks noChangeAspect="1"/>
          </p:cNvPicPr>
          <p:nvPr/>
        </p:nvPicPr>
        <p:blipFill rotWithShape="1">
          <a:blip r:embed="rId3" cstate="screen">
            <a:clrChange>
              <a:clrFrom>
                <a:srgbClr val="11807F"/>
              </a:clrFrom>
              <a:clrTo>
                <a:srgbClr val="11807F">
                  <a:alpha val="0"/>
                </a:srgbClr>
              </a:clrTo>
            </a:clrChange>
            <a:extLst>
              <a:ext uri="{28A0092B-C50C-407E-A947-70E740481C1C}">
                <a14:useLocalDpi xmlns:a14="http://schemas.microsoft.com/office/drawing/2010/main"/>
              </a:ext>
            </a:extLst>
          </a:blip>
          <a:srcRect l="-21725" t="-6442" b="-7811"/>
          <a:stretch/>
        </p:blipFill>
        <p:spPr bwMode="auto">
          <a:xfrm>
            <a:off x="0" y="981260"/>
            <a:ext cx="9144000" cy="5295900"/>
          </a:xfrm>
          <a:prstGeom prst="rect">
            <a:avLst/>
          </a:prstGeom>
          <a:solidFill>
            <a:srgbClr val="008080"/>
          </a:solidFill>
          <a:ln w="9525">
            <a:noFill/>
            <a:miter lim="800000"/>
            <a:headEnd/>
            <a:tailEnd/>
          </a:ln>
        </p:spPr>
      </p:pic>
      <p:sp>
        <p:nvSpPr>
          <p:cNvPr id="9" name="TextBox 41"/>
          <p:cNvSpPr txBox="1"/>
          <p:nvPr/>
        </p:nvSpPr>
        <p:spPr>
          <a:xfrm>
            <a:off x="424288" y="4198321"/>
            <a:ext cx="2135265" cy="646331"/>
          </a:xfrm>
          <a:prstGeom prst="rect">
            <a:avLst/>
          </a:prstGeom>
          <a:noFill/>
        </p:spPr>
        <p:txBody>
          <a:bodyPr wrap="none" rtlCol="0">
            <a:spAutoFit/>
          </a:bodyPr>
          <a:lstStyle/>
          <a:p>
            <a:pPr algn="l"/>
            <a:r>
              <a:rPr lang="en-US" dirty="0" smtClean="0">
                <a:solidFill>
                  <a:srgbClr val="FFFFFF"/>
                </a:solidFill>
              </a:rPr>
              <a:t>What is the nature</a:t>
            </a:r>
          </a:p>
          <a:p>
            <a:pPr algn="l"/>
            <a:r>
              <a:rPr lang="en-US" dirty="0" smtClean="0">
                <a:solidFill>
                  <a:srgbClr val="FFFFFF"/>
                </a:solidFill>
              </a:rPr>
              <a:t>of the nuclear force?</a:t>
            </a:r>
            <a:endParaRPr lang="en-US" dirty="0">
              <a:solidFill>
                <a:srgbClr val="FFFFFF"/>
              </a:solidFill>
            </a:endParaRPr>
          </a:p>
        </p:txBody>
      </p:sp>
      <p:grpSp>
        <p:nvGrpSpPr>
          <p:cNvPr id="10" name="Group 42"/>
          <p:cNvGrpSpPr/>
          <p:nvPr/>
        </p:nvGrpSpPr>
        <p:grpSpPr>
          <a:xfrm>
            <a:off x="4400550" y="1400360"/>
            <a:ext cx="736177" cy="261610"/>
            <a:chOff x="4400550" y="1377950"/>
            <a:chExt cx="736177" cy="261610"/>
          </a:xfrm>
        </p:grpSpPr>
        <p:sp>
          <p:nvSpPr>
            <p:cNvPr id="11" name="Rectangle 10"/>
            <p:cNvSpPr/>
            <p:nvPr/>
          </p:nvSpPr>
          <p:spPr bwMode="auto">
            <a:xfrm>
              <a:off x="4400550" y="1416050"/>
              <a:ext cx="196850" cy="196850"/>
            </a:xfrm>
            <a:prstGeom prst="rect">
              <a:avLst/>
            </a:prstGeom>
            <a:solidFill>
              <a:schemeClr val="tx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48" charset="0"/>
                <a:ea typeface="ＭＳ Ｐゴシック" pitchFamily="48" charset="-128"/>
                <a:cs typeface="ＭＳ Ｐゴシック" pitchFamily="48" charset="-128"/>
              </a:endParaRPr>
            </a:p>
          </p:txBody>
        </p:sp>
        <p:sp>
          <p:nvSpPr>
            <p:cNvPr id="12" name="TextBox 44"/>
            <p:cNvSpPr txBox="1"/>
            <p:nvPr/>
          </p:nvSpPr>
          <p:spPr>
            <a:xfrm>
              <a:off x="4552081" y="1377950"/>
              <a:ext cx="584646" cy="261610"/>
            </a:xfrm>
            <a:prstGeom prst="rect">
              <a:avLst/>
            </a:prstGeom>
            <a:noFill/>
          </p:spPr>
          <p:txBody>
            <a:bodyPr wrap="none" rtlCol="0">
              <a:spAutoFit/>
            </a:bodyPr>
            <a:lstStyle/>
            <a:p>
              <a:r>
                <a:rPr lang="en-US" sz="1100" dirty="0" smtClean="0"/>
                <a:t>Stable</a:t>
              </a:r>
              <a:endParaRPr lang="en-US" sz="1200" dirty="0"/>
            </a:p>
          </p:txBody>
        </p:sp>
      </p:grpSp>
      <p:sp>
        <p:nvSpPr>
          <p:cNvPr id="13" name="TextBox 45"/>
          <p:cNvSpPr txBox="1"/>
          <p:nvPr/>
        </p:nvSpPr>
        <p:spPr>
          <a:xfrm>
            <a:off x="495495" y="1662202"/>
            <a:ext cx="2002471" cy="2462213"/>
          </a:xfrm>
          <a:prstGeom prst="rect">
            <a:avLst/>
          </a:prstGeom>
          <a:noFill/>
        </p:spPr>
        <p:txBody>
          <a:bodyPr wrap="none" rtlCol="0">
            <a:spAutoFit/>
          </a:bodyPr>
          <a:lstStyle/>
          <a:p>
            <a:pPr algn="l"/>
            <a:r>
              <a:rPr lang="en-US" sz="1800" dirty="0" smtClean="0"/>
              <a:t>Nuclei exhibit:</a:t>
            </a:r>
          </a:p>
          <a:p>
            <a:pPr algn="l"/>
            <a:endParaRPr lang="en-US" sz="900" dirty="0" smtClean="0"/>
          </a:p>
          <a:p>
            <a:pPr marL="285750" indent="-285750" algn="l">
              <a:spcBef>
                <a:spcPts val="0"/>
              </a:spcBef>
              <a:spcAft>
                <a:spcPts val="300"/>
              </a:spcAft>
              <a:buFont typeface="Arial"/>
              <a:buChar char="•"/>
            </a:pPr>
            <a:r>
              <a:rPr lang="en-US" sz="1600" dirty="0" smtClean="0"/>
              <a:t>Bound states</a:t>
            </a:r>
            <a:endParaRPr lang="en-US" sz="900" dirty="0" smtClean="0"/>
          </a:p>
          <a:p>
            <a:pPr marL="285750" indent="-285750" algn="l">
              <a:spcBef>
                <a:spcPts val="0"/>
              </a:spcBef>
              <a:spcAft>
                <a:spcPts val="300"/>
              </a:spcAft>
              <a:buFont typeface="Arial"/>
              <a:buChar char="•"/>
            </a:pPr>
            <a:r>
              <a:rPr lang="en-US" sz="1600" dirty="0" smtClean="0"/>
              <a:t>Resonant states</a:t>
            </a:r>
          </a:p>
          <a:p>
            <a:pPr marL="285750" indent="-285750" algn="l">
              <a:spcBef>
                <a:spcPts val="0"/>
              </a:spcBef>
              <a:spcAft>
                <a:spcPts val="300"/>
              </a:spcAft>
              <a:buFont typeface="Arial"/>
              <a:buChar char="•"/>
            </a:pPr>
            <a:r>
              <a:rPr lang="en-US" sz="1600" dirty="0" smtClean="0"/>
              <a:t>Scattering states</a:t>
            </a:r>
          </a:p>
          <a:p>
            <a:pPr marL="285750" indent="-285750" algn="l">
              <a:spcBef>
                <a:spcPts val="0"/>
              </a:spcBef>
              <a:spcAft>
                <a:spcPts val="300"/>
              </a:spcAft>
              <a:buFont typeface="Arial"/>
              <a:buChar char="•"/>
            </a:pPr>
            <a:r>
              <a:rPr lang="en-US" sz="1600" dirty="0" smtClean="0"/>
              <a:t>Halo densities</a:t>
            </a:r>
          </a:p>
          <a:p>
            <a:pPr marL="285750" indent="-285750" algn="l">
              <a:spcBef>
                <a:spcPts val="0"/>
              </a:spcBef>
              <a:spcAft>
                <a:spcPts val="300"/>
              </a:spcAft>
              <a:buFont typeface="Arial"/>
              <a:buChar char="•"/>
            </a:pPr>
            <a:r>
              <a:rPr lang="en-US" sz="1600" dirty="0" smtClean="0"/>
              <a:t>Cluster states</a:t>
            </a:r>
          </a:p>
          <a:p>
            <a:pPr marL="285750" indent="-285750" algn="l">
              <a:spcBef>
                <a:spcPts val="0"/>
              </a:spcBef>
              <a:spcAft>
                <a:spcPts val="300"/>
              </a:spcAft>
              <a:buFont typeface="Arial"/>
              <a:buChar char="•"/>
            </a:pPr>
            <a:r>
              <a:rPr lang="en-US" sz="1600" dirty="0" smtClean="0"/>
              <a:t>Skins</a:t>
            </a:r>
          </a:p>
          <a:p>
            <a:pPr marL="285750" indent="-285750" algn="l">
              <a:spcBef>
                <a:spcPts val="0"/>
              </a:spcBef>
              <a:spcAft>
                <a:spcPts val="300"/>
              </a:spcAft>
              <a:buFont typeface="Arial"/>
              <a:buChar char="•"/>
            </a:pPr>
            <a:r>
              <a:rPr lang="en-US" sz="1600" dirty="0" smtClean="0"/>
              <a:t>…</a:t>
            </a:r>
            <a:endParaRPr lang="en-US" sz="1600" dirty="0"/>
          </a:p>
        </p:txBody>
      </p:sp>
      <p:sp>
        <p:nvSpPr>
          <p:cNvPr id="2" name="AutoShape 2" descr="See original image"/>
          <p:cNvSpPr>
            <a:spLocks noChangeAspect="1" noChangeArrowheads="1"/>
          </p:cNvSpPr>
          <p:nvPr/>
        </p:nvSpPr>
        <p:spPr bwMode="auto">
          <a:xfrm>
            <a:off x="155575" y="-1897063"/>
            <a:ext cx="7038975" cy="39528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86372" name="Picture 4" descr="See original image"/>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1248851" y="4906791"/>
            <a:ext cx="229767" cy="231226"/>
          </a:xfrm>
          <a:prstGeom prst="ellipse">
            <a:avLst/>
          </a:prstGeom>
          <a:noFill/>
          <a:extLst>
            <a:ext uri="{909E8E84-426E-40DD-AFC4-6F175D3DCCD1}">
              <a14:hiddenFill xmlns:a14="http://schemas.microsoft.com/office/drawing/2010/main">
                <a:solidFill>
                  <a:srgbClr val="FFFFFF"/>
                </a:solidFill>
              </a14:hiddenFill>
            </a:ext>
          </a:extLst>
        </p:spPr>
      </p:pic>
      <p:pic>
        <p:nvPicPr>
          <p:cNvPr id="14" name="Picture 4" descr="See original image"/>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1045008" y="5122559"/>
            <a:ext cx="229767" cy="231226"/>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4" descr="See original image"/>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1229640" y="5082986"/>
            <a:ext cx="229767" cy="231226"/>
          </a:xfrm>
          <a:prstGeom prst="ellipse">
            <a:avLst/>
          </a:prstGeom>
          <a:noFill/>
          <a:extLst>
            <a:ext uri="{909E8E84-426E-40DD-AFC4-6F175D3DCCD1}">
              <a14:hiddenFill xmlns:a14="http://schemas.microsoft.com/office/drawing/2010/main">
                <a:solidFill>
                  <a:srgbClr val="FFFFFF"/>
                </a:solidFill>
              </a14:hiddenFill>
            </a:ext>
          </a:extLst>
        </p:spPr>
      </p:pic>
      <p:pic>
        <p:nvPicPr>
          <p:cNvPr id="16" name="Picture 4" descr="See original image"/>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962602" y="4980051"/>
            <a:ext cx="229767" cy="231226"/>
          </a:xfrm>
          <a:prstGeom prst="ellipse">
            <a:avLst/>
          </a:prstGeom>
          <a:noFill/>
          <a:extLst>
            <a:ext uri="{909E8E84-426E-40DD-AFC4-6F175D3DCCD1}">
              <a14:hiddenFill xmlns:a14="http://schemas.microsoft.com/office/drawing/2010/main">
                <a:solidFill>
                  <a:srgbClr val="FFFFFF"/>
                </a:solidFill>
              </a14:hiddenFill>
            </a:ext>
          </a:extLst>
        </p:spPr>
      </p:pic>
      <p:pic>
        <p:nvPicPr>
          <p:cNvPr id="17" name="Picture 4" descr="See original image"/>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1077485" y="4838168"/>
            <a:ext cx="229767" cy="231226"/>
          </a:xfrm>
          <a:prstGeom prst="ellipse">
            <a:avLst/>
          </a:prstGeom>
          <a:noFill/>
          <a:extLst>
            <a:ext uri="{909E8E84-426E-40DD-AFC4-6F175D3DCCD1}">
              <a14:hiddenFill xmlns:a14="http://schemas.microsoft.com/office/drawing/2010/main">
                <a:solidFill>
                  <a:srgbClr val="FFFFFF"/>
                </a:solidFill>
              </a14:hiddenFill>
            </a:ext>
          </a:extLst>
        </p:spPr>
      </p:pic>
      <p:pic>
        <p:nvPicPr>
          <p:cNvPr id="19" name="Picture 4" descr="See original image"/>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1114756" y="5008187"/>
            <a:ext cx="229767" cy="231226"/>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917385"/>
      </p:ext>
    </p:extLst>
  </p:cSld>
  <p:clrMapOvr>
    <a:masterClrMapping/>
  </p:clrMapOvr>
  <mc:AlternateContent xmlns:mc="http://schemas.openxmlformats.org/markup-compatibility/2006">
    <mc:Choice xmlns:p14="http://schemas.microsoft.com/office/powerpoint/2010/main" Requires="p14">
      <p:transition spd="slow" p14:dur="2000" advTm="58218"/>
    </mc:Choice>
    <mc:Fallback>
      <p:transition spd="slow" advTm="58218"/>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6894613" y="1021150"/>
            <a:ext cx="2199736" cy="5793716"/>
          </a:xfrm>
          <a:prstGeom prst="rect">
            <a:avLst/>
          </a:prstGeom>
          <a:solidFill>
            <a:srgbClr val="124991">
              <a:alpha val="33000"/>
            </a:srgbClr>
          </a:solidFill>
        </p:spPr>
        <p:txBody>
          <a:bodyPr wrap="square" tIns="137160" bIns="137160" rtlCol="0" anchor="ctr">
            <a:noAutofit/>
          </a:bodyPr>
          <a:lstStyle/>
          <a:p>
            <a:endParaRPr lang="fr-FR">
              <a:solidFill>
                <a:schemeClr val="bg1"/>
              </a:solidFill>
            </a:endParaRPr>
          </a:p>
        </p:txBody>
      </p:sp>
      <p:pic>
        <p:nvPicPr>
          <p:cNvPr id="155652" name="Picture 4" descr="H:\Mes documents\Workshop-ECTJuin-2016\err_prop_hist.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7166836" y="1595117"/>
            <a:ext cx="1733634" cy="1924050"/>
          </a:xfrm>
          <a:prstGeom prst="rect">
            <a:avLst/>
          </a:prstGeom>
          <a:noFill/>
          <a:extLst>
            <a:ext uri="{909E8E84-426E-40DD-AFC4-6F175D3DCCD1}">
              <a14:hiddenFill xmlns:a14="http://schemas.microsoft.com/office/drawing/2010/main">
                <a:solidFill>
                  <a:srgbClr val="FFFFFF"/>
                </a:solidFill>
              </a14:hiddenFill>
            </a:ext>
          </a:extLst>
        </p:spPr>
      </p:pic>
      <p:sp>
        <p:nvSpPr>
          <p:cNvPr id="7" name="Titre 6"/>
          <p:cNvSpPr>
            <a:spLocks noGrp="1"/>
          </p:cNvSpPr>
          <p:nvPr>
            <p:ph type="title"/>
          </p:nvPr>
        </p:nvSpPr>
        <p:spPr/>
        <p:txBody>
          <a:bodyPr/>
          <a:lstStyle/>
          <a:p>
            <a:r>
              <a:rPr lang="fr-FR" sz="2000" b="0" dirty="0"/>
              <a:t>Chiral effective </a:t>
            </a:r>
            <a:r>
              <a:rPr lang="fr-FR" sz="2000" b="0" dirty="0" err="1"/>
              <a:t>field</a:t>
            </a:r>
            <a:r>
              <a:rPr lang="fr-FR" sz="2000" b="0" dirty="0"/>
              <a:t> </a:t>
            </a:r>
            <a:r>
              <a:rPr lang="fr-FR" sz="2000" b="0" dirty="0" err="1"/>
              <a:t>theory</a:t>
            </a:r>
            <a:r>
              <a:rPr lang="fr-FR" sz="2000" b="0" dirty="0"/>
              <a:t>: </a:t>
            </a:r>
            <a:r>
              <a:rPr lang="fr-FR" sz="2000" b="0" dirty="0" err="1"/>
              <a:t>Towards</a:t>
            </a:r>
            <a:r>
              <a:rPr lang="fr-FR" sz="2000" b="0" dirty="0"/>
              <a:t> </a:t>
            </a:r>
            <a:r>
              <a:rPr lang="fr-FR" sz="2000" b="0" dirty="0" err="1"/>
              <a:t>precision</a:t>
            </a:r>
            <a:r>
              <a:rPr lang="fr-FR" sz="2000" b="0" dirty="0"/>
              <a:t> </a:t>
            </a:r>
            <a:r>
              <a:rPr lang="fr-FR" sz="2000" b="0" dirty="0" err="1"/>
              <a:t>nuclear</a:t>
            </a:r>
            <a:r>
              <a:rPr lang="fr-FR" sz="2000" b="0" dirty="0"/>
              <a:t> </a:t>
            </a:r>
            <a:r>
              <a:rPr lang="fr-FR" sz="2000" b="0" dirty="0" err="1"/>
              <a:t>physics</a:t>
            </a:r>
            <a:endParaRPr lang="fr-FR" sz="2000" b="0" dirty="0"/>
          </a:p>
        </p:txBody>
      </p:sp>
      <p:sp>
        <p:nvSpPr>
          <p:cNvPr id="6" name="Espace réservé du numéro de diapositive 5"/>
          <p:cNvSpPr>
            <a:spLocks noGrp="1"/>
          </p:cNvSpPr>
          <p:nvPr>
            <p:ph type="sldNum" sz="quarter" idx="12"/>
          </p:nvPr>
        </p:nvSpPr>
        <p:spPr/>
        <p:txBody>
          <a:bodyPr/>
          <a:lstStyle/>
          <a:p>
            <a:fld id="{BF5E6784-CC38-4B61-AF70-D07875F0FD75}" type="slidenum">
              <a:rPr lang="en-US" smtClean="0"/>
              <a:t>3</a:t>
            </a:fld>
            <a:endParaRPr lang="en-US"/>
          </a:p>
        </p:txBody>
      </p:sp>
      <p:grpSp>
        <p:nvGrpSpPr>
          <p:cNvPr id="8" name="Group 57"/>
          <p:cNvGrpSpPr>
            <a:grpSpLocks noChangeAspect="1"/>
          </p:cNvGrpSpPr>
          <p:nvPr/>
        </p:nvGrpSpPr>
        <p:grpSpPr>
          <a:xfrm>
            <a:off x="473021" y="888299"/>
            <a:ext cx="6221422" cy="4014667"/>
            <a:chOff x="233721" y="1481167"/>
            <a:chExt cx="7599885" cy="4904185"/>
          </a:xfrm>
        </p:grpSpPr>
        <p:sp>
          <p:nvSpPr>
            <p:cNvPr id="9" name="Rectangle 8"/>
            <p:cNvSpPr/>
            <p:nvPr/>
          </p:nvSpPr>
          <p:spPr bwMode="auto">
            <a:xfrm>
              <a:off x="390541" y="2371069"/>
              <a:ext cx="2692727" cy="747488"/>
            </a:xfrm>
            <a:prstGeom prst="rect">
              <a:avLst/>
            </a:prstGeom>
            <a:solidFill>
              <a:srgbClr val="008000">
                <a:alpha val="37000"/>
              </a:srgbClr>
            </a:solidFill>
            <a:ln>
              <a:no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10" name="Rectangle 9"/>
            <p:cNvSpPr/>
            <p:nvPr/>
          </p:nvSpPr>
          <p:spPr bwMode="auto">
            <a:xfrm>
              <a:off x="382605" y="3251793"/>
              <a:ext cx="2700663" cy="747488"/>
            </a:xfrm>
            <a:prstGeom prst="rect">
              <a:avLst/>
            </a:prstGeom>
            <a:solidFill>
              <a:srgbClr val="800000">
                <a:alpha val="37000"/>
              </a:srgbClr>
            </a:solidFill>
            <a:ln>
              <a:no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11" name="Rectangle 10"/>
            <p:cNvSpPr/>
            <p:nvPr/>
          </p:nvSpPr>
          <p:spPr bwMode="auto">
            <a:xfrm>
              <a:off x="390541" y="4156317"/>
              <a:ext cx="5353239" cy="747488"/>
            </a:xfrm>
            <a:prstGeom prst="rect">
              <a:avLst/>
            </a:prstGeom>
            <a:solidFill>
              <a:srgbClr val="FF0000">
                <a:alpha val="37000"/>
              </a:srgbClr>
            </a:solidFill>
            <a:ln>
              <a:no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12" name="Rectangle 11"/>
            <p:cNvSpPr/>
            <p:nvPr/>
          </p:nvSpPr>
          <p:spPr bwMode="auto">
            <a:xfrm>
              <a:off x="390541" y="5074571"/>
              <a:ext cx="7443065" cy="747488"/>
            </a:xfrm>
            <a:prstGeom prst="rect">
              <a:avLst/>
            </a:prstGeom>
            <a:solidFill>
              <a:schemeClr val="accent3">
                <a:lumMod val="50000"/>
                <a:alpha val="37000"/>
              </a:schemeClr>
            </a:solidFill>
            <a:ln>
              <a:no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pic>
          <p:nvPicPr>
            <p:cNvPr id="13" name="Picture 62" descr="fig1.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7220" y="2518096"/>
              <a:ext cx="810278" cy="448108"/>
            </a:xfrm>
            <a:prstGeom prst="rect">
              <a:avLst/>
            </a:prstGeom>
          </p:spPr>
        </p:pic>
        <p:pic>
          <p:nvPicPr>
            <p:cNvPr id="14" name="Picture 63" descr="fig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7220" y="3419334"/>
              <a:ext cx="2062525" cy="448108"/>
            </a:xfrm>
            <a:prstGeom prst="rect">
              <a:avLst/>
            </a:prstGeom>
          </p:spPr>
        </p:pic>
        <p:pic>
          <p:nvPicPr>
            <p:cNvPr id="15" name="Picture 64" descr="fig3.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7220" y="4320572"/>
              <a:ext cx="767308" cy="441969"/>
            </a:xfrm>
            <a:prstGeom prst="rect">
              <a:avLst/>
            </a:prstGeom>
          </p:spPr>
        </p:pic>
        <p:pic>
          <p:nvPicPr>
            <p:cNvPr id="16" name="Picture 65" descr="fig4.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7220" y="5215672"/>
              <a:ext cx="1958171" cy="448108"/>
            </a:xfrm>
            <a:prstGeom prst="rect">
              <a:avLst/>
            </a:prstGeom>
          </p:spPr>
        </p:pic>
        <p:pic>
          <p:nvPicPr>
            <p:cNvPr id="17" name="Picture 66" descr="fig5.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447244" y="4320572"/>
              <a:ext cx="1620555" cy="448108"/>
            </a:xfrm>
            <a:prstGeom prst="rect">
              <a:avLst/>
            </a:prstGeom>
          </p:spPr>
        </p:pic>
        <p:pic>
          <p:nvPicPr>
            <p:cNvPr id="18" name="Picture 67" descr="fig6.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447244" y="5215672"/>
              <a:ext cx="1835402" cy="448108"/>
            </a:xfrm>
            <a:prstGeom prst="rect">
              <a:avLst/>
            </a:prstGeom>
          </p:spPr>
        </p:pic>
        <p:pic>
          <p:nvPicPr>
            <p:cNvPr id="19" name="Picture 68" descr="fig7.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076289" y="5221811"/>
              <a:ext cx="1638971" cy="441969"/>
            </a:xfrm>
            <a:prstGeom prst="rect">
              <a:avLst/>
            </a:prstGeom>
          </p:spPr>
        </p:pic>
        <p:sp>
          <p:nvSpPr>
            <p:cNvPr id="20" name="Rectangle 19"/>
            <p:cNvSpPr/>
            <p:nvPr/>
          </p:nvSpPr>
          <p:spPr bwMode="auto">
            <a:xfrm>
              <a:off x="470984" y="2322845"/>
              <a:ext cx="2467604" cy="3576689"/>
            </a:xfrm>
            <a:prstGeom prst="rect">
              <a:avLst/>
            </a:prstGeom>
            <a:noFill/>
            <a:ln w="28575" cmpd="sng">
              <a:solidFill>
                <a:srgbClr val="0000FF"/>
              </a:solidFill>
              <a:prstDash val="solid"/>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1" name="Rectangle 20"/>
            <p:cNvSpPr/>
            <p:nvPr/>
          </p:nvSpPr>
          <p:spPr bwMode="auto">
            <a:xfrm>
              <a:off x="3203517" y="4066982"/>
              <a:ext cx="2403620" cy="924314"/>
            </a:xfrm>
            <a:prstGeom prst="rect">
              <a:avLst/>
            </a:prstGeom>
            <a:noFill/>
            <a:ln w="28575" cmpd="sng">
              <a:solidFill>
                <a:srgbClr val="FF0000"/>
              </a:solidFill>
              <a:prstDash val="solid"/>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pic>
          <p:nvPicPr>
            <p:cNvPr id="22" name="Picture 71"/>
            <p:cNvPicPr>
              <a:picLocks noChangeAspect="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4785" y="1859651"/>
              <a:ext cx="332012" cy="350454"/>
            </a:xfrm>
            <a:prstGeom prst="rect">
              <a:avLst/>
            </a:prstGeom>
          </p:spPr>
        </p:pic>
        <p:pic>
          <p:nvPicPr>
            <p:cNvPr id="23" name="Picture 72"/>
            <p:cNvPicPr>
              <a:picLocks noChangeAspect="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574115" y="1859651"/>
              <a:ext cx="332012" cy="350454"/>
            </a:xfrm>
            <a:prstGeom prst="rect">
              <a:avLst/>
            </a:prstGeom>
          </p:spPr>
        </p:pic>
        <p:pic>
          <p:nvPicPr>
            <p:cNvPr id="24" name="Picture 73"/>
            <p:cNvPicPr>
              <a:picLocks noChangeAspect="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981835" y="3251793"/>
              <a:ext cx="332012" cy="350454"/>
            </a:xfrm>
            <a:prstGeom prst="rect">
              <a:avLst/>
            </a:prstGeom>
          </p:spPr>
        </p:pic>
        <p:pic>
          <p:nvPicPr>
            <p:cNvPr id="25" name="Picture 74"/>
            <p:cNvPicPr>
              <a:picLocks noChangeAspect="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404878" y="3251793"/>
              <a:ext cx="332012" cy="350454"/>
            </a:xfrm>
            <a:prstGeom prst="rect">
              <a:avLst/>
            </a:prstGeom>
          </p:spPr>
        </p:pic>
        <p:grpSp>
          <p:nvGrpSpPr>
            <p:cNvPr id="26" name="Group 75"/>
            <p:cNvGrpSpPr/>
            <p:nvPr/>
          </p:nvGrpSpPr>
          <p:grpSpPr>
            <a:xfrm>
              <a:off x="6421283" y="4297447"/>
              <a:ext cx="755055" cy="350454"/>
              <a:chOff x="7501594" y="4297447"/>
              <a:chExt cx="755055" cy="350454"/>
            </a:xfrm>
          </p:grpSpPr>
          <p:pic>
            <p:nvPicPr>
              <p:cNvPr id="32" name="Picture 81"/>
              <p:cNvPicPr>
                <a:picLocks noChangeAspect="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501594" y="4297447"/>
                <a:ext cx="332012" cy="350454"/>
              </a:xfrm>
              <a:prstGeom prst="rect">
                <a:avLst/>
              </a:prstGeom>
            </p:spPr>
          </p:pic>
          <p:pic>
            <p:nvPicPr>
              <p:cNvPr id="33" name="Picture 82"/>
              <p:cNvPicPr>
                <a:picLocks noChangeAspect="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924637" y="4297447"/>
                <a:ext cx="332012" cy="350454"/>
              </a:xfrm>
              <a:prstGeom prst="rect">
                <a:avLst/>
              </a:prstGeom>
            </p:spPr>
          </p:pic>
        </p:grpSp>
        <p:pic>
          <p:nvPicPr>
            <p:cNvPr id="27" name="Picture 76"/>
            <p:cNvPicPr>
              <a:picLocks noChangeAspect="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32804" y="4604097"/>
              <a:ext cx="332012" cy="350454"/>
            </a:xfrm>
            <a:prstGeom prst="rect">
              <a:avLst/>
            </a:prstGeom>
          </p:spPr>
        </p:pic>
        <p:pic>
          <p:nvPicPr>
            <p:cNvPr id="28" name="Picture 77"/>
            <p:cNvPicPr>
              <a:picLocks noChangeAspect="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066021" y="4604097"/>
              <a:ext cx="332012" cy="350454"/>
            </a:xfrm>
            <a:prstGeom prst="rect">
              <a:avLst/>
            </a:prstGeom>
          </p:spPr>
        </p:pic>
        <p:pic>
          <p:nvPicPr>
            <p:cNvPr id="29" name="Picture 78"/>
            <p:cNvPicPr>
              <a:picLocks noChangeAspect="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195336" y="3545664"/>
              <a:ext cx="332012" cy="350454"/>
            </a:xfrm>
            <a:prstGeom prst="rect">
              <a:avLst/>
            </a:prstGeom>
          </p:spPr>
        </p:pic>
        <p:cxnSp>
          <p:nvCxnSpPr>
            <p:cNvPr id="30" name="Straight Arrow Connector 79"/>
            <p:cNvCxnSpPr/>
            <p:nvPr/>
          </p:nvCxnSpPr>
          <p:spPr>
            <a:xfrm flipH="1" flipV="1">
              <a:off x="233721" y="1481167"/>
              <a:ext cx="18862" cy="4904185"/>
            </a:xfrm>
            <a:prstGeom prst="straightConnector1">
              <a:avLst/>
            </a:prstGeom>
            <a:ln w="60325" cmpd="sng">
              <a:solidFill>
                <a:srgbClr val="0000FF"/>
              </a:solidFill>
              <a:headEnd type="none"/>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80"/>
            <p:cNvSpPr txBox="1"/>
            <p:nvPr/>
          </p:nvSpPr>
          <p:spPr>
            <a:xfrm>
              <a:off x="336187" y="1481167"/>
              <a:ext cx="1958894" cy="451164"/>
            </a:xfrm>
            <a:prstGeom prst="rect">
              <a:avLst/>
            </a:prstGeom>
            <a:noFill/>
          </p:spPr>
          <p:txBody>
            <a:bodyPr wrap="square" rtlCol="0">
              <a:spAutoFit/>
            </a:bodyPr>
            <a:lstStyle/>
            <a:p>
              <a:pPr algn="just"/>
              <a:r>
                <a:rPr lang="en-US" dirty="0">
                  <a:solidFill>
                    <a:srgbClr val="0000FF"/>
                  </a:solidFill>
                </a:rPr>
                <a:t>Importance</a:t>
              </a:r>
            </a:p>
          </p:txBody>
        </p:sp>
      </p:grpSp>
      <p:sp>
        <p:nvSpPr>
          <p:cNvPr id="35" name="TextBox 83"/>
          <p:cNvSpPr txBox="1"/>
          <p:nvPr/>
        </p:nvSpPr>
        <p:spPr>
          <a:xfrm>
            <a:off x="2923122" y="999415"/>
            <a:ext cx="4021142" cy="923330"/>
          </a:xfrm>
          <a:prstGeom prst="rect">
            <a:avLst/>
          </a:prstGeom>
          <a:noFill/>
        </p:spPr>
        <p:txBody>
          <a:bodyPr wrap="square" rtlCol="0">
            <a:spAutoFit/>
          </a:bodyPr>
          <a:lstStyle/>
          <a:p>
            <a:r>
              <a:rPr lang="en-US" dirty="0"/>
              <a:t>Chiral effective field theory is a low-energy expansion of the interaction between </a:t>
            </a:r>
            <a:r>
              <a:rPr lang="en-US" dirty="0" smtClean="0"/>
              <a:t>nucleons.</a:t>
            </a:r>
            <a:endParaRPr lang="en-US" dirty="0"/>
          </a:p>
        </p:txBody>
      </p:sp>
      <p:sp>
        <p:nvSpPr>
          <p:cNvPr id="37" name="TextBox 5"/>
          <p:cNvSpPr txBox="1"/>
          <p:nvPr/>
        </p:nvSpPr>
        <p:spPr>
          <a:xfrm>
            <a:off x="719174" y="5202340"/>
            <a:ext cx="5631520" cy="646331"/>
          </a:xfrm>
          <a:prstGeom prst="rect">
            <a:avLst/>
          </a:prstGeom>
          <a:noFill/>
          <a:ln>
            <a:solidFill>
              <a:schemeClr val="tx1"/>
            </a:solidFill>
          </a:ln>
        </p:spPr>
        <p:txBody>
          <a:bodyPr wrap="square" rtlCol="0">
            <a:spAutoFit/>
          </a:bodyPr>
          <a:lstStyle/>
          <a:p>
            <a:pPr algn="ctr"/>
            <a:r>
              <a:rPr lang="en-US" dirty="0"/>
              <a:t>Constrained to provide an accurate description of the </a:t>
            </a:r>
            <a:r>
              <a:rPr lang="en-US" dirty="0">
                <a:solidFill>
                  <a:srgbClr val="0000FF"/>
                </a:solidFill>
              </a:rPr>
              <a:t>A=2</a:t>
            </a:r>
            <a:r>
              <a:rPr lang="en-US" dirty="0"/>
              <a:t> and </a:t>
            </a:r>
            <a:r>
              <a:rPr lang="en-US" dirty="0">
                <a:solidFill>
                  <a:srgbClr val="FF0000"/>
                </a:solidFill>
              </a:rPr>
              <a:t>A=3</a:t>
            </a:r>
            <a:r>
              <a:rPr lang="en-US" dirty="0"/>
              <a:t> systems.</a:t>
            </a:r>
          </a:p>
        </p:txBody>
      </p:sp>
      <p:cxnSp>
        <p:nvCxnSpPr>
          <p:cNvPr id="38" name="Straight Arrow Connector 9"/>
          <p:cNvCxnSpPr/>
          <p:nvPr/>
        </p:nvCxnSpPr>
        <p:spPr>
          <a:xfrm>
            <a:off x="2687280" y="4505259"/>
            <a:ext cx="564878" cy="539591"/>
          </a:xfrm>
          <a:prstGeom prst="straightConnector1">
            <a:avLst/>
          </a:prstGeom>
          <a:ln w="28575">
            <a:solidFill>
              <a:srgbClr val="0000FF"/>
            </a:solidFill>
            <a:prstDash val="solid"/>
            <a:tailEnd type="stealth" w="lg" len="lg"/>
          </a:ln>
        </p:spPr>
        <p:style>
          <a:lnRef idx="1">
            <a:schemeClr val="accent1"/>
          </a:lnRef>
          <a:fillRef idx="0">
            <a:schemeClr val="accent1"/>
          </a:fillRef>
          <a:effectRef idx="0">
            <a:schemeClr val="accent1"/>
          </a:effectRef>
          <a:fontRef idx="minor">
            <a:schemeClr val="tx1"/>
          </a:fontRef>
        </p:style>
      </p:cxnSp>
      <p:cxnSp>
        <p:nvCxnSpPr>
          <p:cNvPr id="39" name="Straight Arrow Connector 88"/>
          <p:cNvCxnSpPr>
            <a:stCxn id="21" idx="2"/>
          </p:cNvCxnSpPr>
          <p:nvPr/>
        </p:nvCxnSpPr>
        <p:spPr>
          <a:xfrm flipH="1">
            <a:off x="3647920" y="3761763"/>
            <a:ext cx="240064" cy="1141203"/>
          </a:xfrm>
          <a:prstGeom prst="straightConnector1">
            <a:avLst/>
          </a:prstGeom>
          <a:ln w="28575">
            <a:solidFill>
              <a:srgbClr val="FF0000"/>
            </a:solidFill>
            <a:prstDash val="solid"/>
            <a:tailEnd type="stealth" w="lg" len="lg"/>
          </a:ln>
        </p:spPr>
        <p:style>
          <a:lnRef idx="1">
            <a:schemeClr val="accent1"/>
          </a:lnRef>
          <a:fillRef idx="0">
            <a:schemeClr val="accent1"/>
          </a:fillRef>
          <a:effectRef idx="0">
            <a:schemeClr val="accent1"/>
          </a:effectRef>
          <a:fontRef idx="minor">
            <a:schemeClr val="tx1"/>
          </a:fontRef>
        </p:style>
      </p:cxnSp>
      <p:sp>
        <p:nvSpPr>
          <p:cNvPr id="40" name="TextBox 89"/>
          <p:cNvSpPr txBox="1"/>
          <p:nvPr/>
        </p:nvSpPr>
        <p:spPr>
          <a:xfrm>
            <a:off x="719174" y="6256923"/>
            <a:ext cx="5631520" cy="369332"/>
          </a:xfrm>
          <a:prstGeom prst="rect">
            <a:avLst/>
          </a:prstGeom>
          <a:noFill/>
          <a:ln>
            <a:solidFill>
              <a:schemeClr val="tx1"/>
            </a:solidFill>
          </a:ln>
        </p:spPr>
        <p:txBody>
          <a:bodyPr wrap="square" rtlCol="0">
            <a:spAutoFit/>
          </a:bodyPr>
          <a:lstStyle/>
          <a:p>
            <a:pPr algn="ctr"/>
            <a:r>
              <a:rPr lang="en-US" dirty="0"/>
              <a:t>Predictions for nuclear structure and dynamic (A&gt;3).</a:t>
            </a:r>
          </a:p>
        </p:txBody>
      </p:sp>
      <p:cxnSp>
        <p:nvCxnSpPr>
          <p:cNvPr id="41" name="Straight Arrow Connector 15"/>
          <p:cNvCxnSpPr>
            <a:stCxn id="37" idx="2"/>
            <a:endCxn id="40" idx="0"/>
          </p:cNvCxnSpPr>
          <p:nvPr/>
        </p:nvCxnSpPr>
        <p:spPr>
          <a:xfrm>
            <a:off x="3534934" y="5848671"/>
            <a:ext cx="0" cy="408252"/>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 name="ZoneTexte 1"/>
          <p:cNvSpPr txBox="1"/>
          <p:nvPr/>
        </p:nvSpPr>
        <p:spPr>
          <a:xfrm>
            <a:off x="7319410" y="3527793"/>
            <a:ext cx="1539917" cy="415498"/>
          </a:xfrm>
          <a:prstGeom prst="rect">
            <a:avLst/>
          </a:prstGeom>
          <a:noFill/>
        </p:spPr>
        <p:txBody>
          <a:bodyPr wrap="square" rtlCol="0">
            <a:spAutoFit/>
          </a:bodyPr>
          <a:lstStyle/>
          <a:p>
            <a:r>
              <a:rPr lang="fr-FR" sz="1050" b="1" dirty="0">
                <a:solidFill>
                  <a:srgbClr val="0000FF"/>
                </a:solidFill>
                <a:latin typeface="+mj-lt"/>
                <a:ea typeface="+mj-ea"/>
                <a:cs typeface="+mj-cs"/>
              </a:rPr>
              <a:t>B. D. Carlsson </a:t>
            </a:r>
            <a:r>
              <a:rPr lang="fr-FR" sz="1050" b="1" i="1" dirty="0">
                <a:solidFill>
                  <a:srgbClr val="0000FF"/>
                </a:solidFill>
                <a:latin typeface="+mj-lt"/>
                <a:ea typeface="+mj-ea"/>
                <a:cs typeface="+mj-cs"/>
              </a:rPr>
              <a:t>et. al. </a:t>
            </a:r>
            <a:r>
              <a:rPr lang="fr-FR" sz="1050" b="1" dirty="0">
                <a:solidFill>
                  <a:srgbClr val="0000FF"/>
                </a:solidFill>
                <a:latin typeface="+mj-lt"/>
                <a:ea typeface="+mj-ea"/>
                <a:cs typeface="+mj-cs"/>
              </a:rPr>
              <a:t>PRX6 (2016)</a:t>
            </a:r>
          </a:p>
        </p:txBody>
      </p:sp>
      <p:pic>
        <p:nvPicPr>
          <p:cNvPr id="155651" name="Picture 3" descr="H:\Mes documents\Workshop-ECTJuin-2016\obs200.pn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a:stretch/>
        </p:blipFill>
        <p:spPr bwMode="auto">
          <a:xfrm>
            <a:off x="7150138" y="3955073"/>
            <a:ext cx="1750332" cy="1675050"/>
          </a:xfrm>
          <a:prstGeom prst="rect">
            <a:avLst/>
          </a:prstGeom>
          <a:noFill/>
          <a:extLst>
            <a:ext uri="{909E8E84-426E-40DD-AFC4-6F175D3DCCD1}">
              <a14:hiddenFill xmlns:a14="http://schemas.microsoft.com/office/drawing/2010/main">
                <a:solidFill>
                  <a:srgbClr val="FFFFFF"/>
                </a:solidFill>
              </a14:hiddenFill>
            </a:ext>
          </a:extLst>
        </p:spPr>
      </p:pic>
      <p:sp>
        <p:nvSpPr>
          <p:cNvPr id="49" name="ZoneTexte 48"/>
          <p:cNvSpPr txBox="1"/>
          <p:nvPr/>
        </p:nvSpPr>
        <p:spPr>
          <a:xfrm>
            <a:off x="7319410" y="5630123"/>
            <a:ext cx="1539917" cy="415498"/>
          </a:xfrm>
          <a:prstGeom prst="rect">
            <a:avLst/>
          </a:prstGeom>
          <a:noFill/>
        </p:spPr>
        <p:txBody>
          <a:bodyPr wrap="square" rtlCol="0">
            <a:spAutoFit/>
          </a:bodyPr>
          <a:lstStyle/>
          <a:p>
            <a:r>
              <a:rPr lang="fr-FR" sz="1050" b="1" dirty="0">
                <a:solidFill>
                  <a:srgbClr val="0000FF"/>
                </a:solidFill>
                <a:latin typeface="+mj-lt"/>
                <a:ea typeface="+mj-ea"/>
                <a:cs typeface="+mj-cs"/>
              </a:rPr>
              <a:t>E. </a:t>
            </a:r>
            <a:r>
              <a:rPr lang="fr-FR" sz="1050" b="1" dirty="0" err="1">
                <a:solidFill>
                  <a:srgbClr val="0000FF"/>
                </a:solidFill>
                <a:latin typeface="+mj-lt"/>
                <a:ea typeface="+mj-ea"/>
                <a:cs typeface="+mj-cs"/>
              </a:rPr>
              <a:t>Epelbaum</a:t>
            </a:r>
            <a:r>
              <a:rPr lang="fr-FR" sz="1050" b="1" dirty="0">
                <a:solidFill>
                  <a:srgbClr val="0000FF"/>
                </a:solidFill>
                <a:latin typeface="+mj-lt"/>
                <a:ea typeface="+mj-ea"/>
                <a:cs typeface="+mj-cs"/>
              </a:rPr>
              <a:t>, </a:t>
            </a:r>
            <a:r>
              <a:rPr lang="fr-FR" sz="1050" b="1" i="1" dirty="0">
                <a:solidFill>
                  <a:srgbClr val="0000FF"/>
                </a:solidFill>
                <a:latin typeface="+mj-lt"/>
                <a:ea typeface="+mj-ea"/>
                <a:cs typeface="+mj-cs"/>
              </a:rPr>
              <a:t>et al.</a:t>
            </a:r>
          </a:p>
          <a:p>
            <a:r>
              <a:rPr lang="fr-FR" sz="1050" b="1" dirty="0">
                <a:solidFill>
                  <a:srgbClr val="0000FF"/>
                </a:solidFill>
                <a:latin typeface="+mj-lt"/>
                <a:ea typeface="+mj-ea"/>
                <a:cs typeface="+mj-cs"/>
              </a:rPr>
              <a:t>PRL115 (2015) </a:t>
            </a:r>
          </a:p>
        </p:txBody>
      </p:sp>
      <p:sp>
        <p:nvSpPr>
          <p:cNvPr id="47" name="ZoneTexte 46"/>
          <p:cNvSpPr txBox="1"/>
          <p:nvPr/>
        </p:nvSpPr>
        <p:spPr>
          <a:xfrm>
            <a:off x="8080193" y="4041350"/>
            <a:ext cx="442750" cy="307777"/>
          </a:xfrm>
          <a:prstGeom prst="rect">
            <a:avLst/>
          </a:prstGeom>
          <a:noFill/>
        </p:spPr>
        <p:txBody>
          <a:bodyPr wrap="none" rtlCol="0">
            <a:spAutoFit/>
          </a:bodyPr>
          <a:lstStyle/>
          <a:p>
            <a:r>
              <a:rPr lang="fr-FR" sz="1400" dirty="0"/>
              <a:t>n-p</a:t>
            </a:r>
          </a:p>
        </p:txBody>
      </p:sp>
      <p:sp>
        <p:nvSpPr>
          <p:cNvPr id="48" name="ZoneTexte 47"/>
          <p:cNvSpPr txBox="1"/>
          <p:nvPr/>
        </p:nvSpPr>
        <p:spPr>
          <a:xfrm>
            <a:off x="7379760" y="4899500"/>
            <a:ext cx="1212191" cy="307777"/>
          </a:xfrm>
          <a:prstGeom prst="rect">
            <a:avLst/>
          </a:prstGeom>
          <a:noFill/>
        </p:spPr>
        <p:txBody>
          <a:bodyPr wrap="none" rtlCol="0">
            <a:spAutoFit/>
          </a:bodyPr>
          <a:lstStyle/>
          <a:p>
            <a:r>
              <a:rPr lang="fr-FR" sz="1400" dirty="0"/>
              <a:t>NLO</a:t>
            </a:r>
            <a:r>
              <a:rPr lang="fr-FR" sz="1400" dirty="0">
                <a:sym typeface="Symbol"/>
              </a:rPr>
              <a:t>N</a:t>
            </a:r>
            <a:r>
              <a:rPr lang="fr-FR" sz="1400" baseline="30000" dirty="0">
                <a:sym typeface="Symbol"/>
              </a:rPr>
              <a:t>4</a:t>
            </a:r>
            <a:r>
              <a:rPr lang="fr-FR" sz="1400" dirty="0">
                <a:sym typeface="Symbol"/>
              </a:rPr>
              <a:t>LO</a:t>
            </a:r>
            <a:endParaRPr lang="fr-FR" sz="1400" dirty="0"/>
          </a:p>
        </p:txBody>
      </p:sp>
    </p:spTree>
    <p:custDataLst>
      <p:tags r:id="rId1"/>
    </p:custDataLst>
    <p:extLst>
      <p:ext uri="{BB962C8B-B14F-4D97-AF65-F5344CB8AC3E}">
        <p14:creationId xmlns:p14="http://schemas.microsoft.com/office/powerpoint/2010/main" val="2798676405"/>
      </p:ext>
    </p:extLst>
  </p:cSld>
  <p:clrMapOvr>
    <a:masterClrMapping/>
  </p:clrMapOvr>
  <mc:AlternateContent xmlns:mc="http://schemas.openxmlformats.org/markup-compatibility/2006">
    <mc:Choice xmlns:p14="http://schemas.microsoft.com/office/powerpoint/2010/main" Requires="p14">
      <p:transition spd="slow" p14:dur="2000" advTm="132731"/>
    </mc:Choice>
    <mc:Fallback>
      <p:transition spd="slow" advTm="1327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56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565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2" grpId="0"/>
      <p:bldP spid="49" grpId="0"/>
      <p:bldP spid="4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82B6C27-AA78-42BC-A00F-15136AB64F86}" type="slidenum">
              <a:rPr lang="en-US" smtClean="0"/>
              <a:t>4</a:t>
            </a:fld>
            <a:endParaRPr lang="en-US" dirty="0"/>
          </a:p>
        </p:txBody>
      </p:sp>
      <p:sp>
        <p:nvSpPr>
          <p:cNvPr id="13" name="TextBox 12"/>
          <p:cNvSpPr txBox="1"/>
          <p:nvPr/>
        </p:nvSpPr>
        <p:spPr>
          <a:xfrm>
            <a:off x="188506" y="1264502"/>
            <a:ext cx="6346515" cy="646331"/>
          </a:xfrm>
          <a:prstGeom prst="rect">
            <a:avLst/>
          </a:prstGeom>
          <a:noFill/>
        </p:spPr>
        <p:txBody>
          <a:bodyPr wrap="square" rtlCol="0">
            <a:spAutoFit/>
          </a:bodyPr>
          <a:lstStyle/>
          <a:p>
            <a:pPr marL="285750" indent="-285750" algn="just">
              <a:buFont typeface="Arial" panose="020B0604020202020204" pitchFamily="34" charset="0"/>
              <a:buChar char="•"/>
            </a:pPr>
            <a:r>
              <a:rPr lang="en-US" dirty="0"/>
              <a:t>Methods develop in this presentation to solve the many body problem</a:t>
            </a:r>
          </a:p>
        </p:txBody>
      </p:sp>
      <p:sp>
        <p:nvSpPr>
          <p:cNvPr id="100" name="Rectangle 7"/>
          <p:cNvSpPr>
            <a:spLocks noChangeArrowheads="1"/>
          </p:cNvSpPr>
          <p:nvPr/>
        </p:nvSpPr>
        <p:spPr bwMode="auto">
          <a:xfrm>
            <a:off x="6761438" y="1690690"/>
            <a:ext cx="2297253" cy="1296000"/>
          </a:xfrm>
          <a:prstGeom prst="rect">
            <a:avLst/>
          </a:prstGeom>
          <a:solidFill>
            <a:srgbClr val="124A91"/>
          </a:solidFill>
          <a:ln w="3175">
            <a:solidFill>
              <a:srgbClr val="B3B3B3"/>
            </a:solidFill>
            <a:miter lim="800000"/>
            <a:headEnd/>
            <a:tailEnd/>
          </a:ln>
        </p:spPr>
        <p:txBody>
          <a:bodyPr wrap="square" anchor="ctr">
            <a:noAutofit/>
          </a:bodyPr>
          <a:lstStyle/>
          <a:p>
            <a:r>
              <a:rPr lang="en-US" dirty="0">
                <a:solidFill>
                  <a:schemeClr val="bg1"/>
                </a:solidFill>
                <a:ea typeface="ＭＳ Ｐゴシック" charset="0"/>
                <a:cs typeface="ＭＳ Ｐゴシック" charset="0"/>
              </a:rPr>
              <a:t>Can address bound and low-lying resonances (short range correlations)</a:t>
            </a:r>
          </a:p>
        </p:txBody>
      </p:sp>
      <p:grpSp>
        <p:nvGrpSpPr>
          <p:cNvPr id="7" name="Group 6"/>
          <p:cNvGrpSpPr/>
          <p:nvPr/>
        </p:nvGrpSpPr>
        <p:grpSpPr>
          <a:xfrm>
            <a:off x="715658" y="1784550"/>
            <a:ext cx="6116577" cy="1202140"/>
            <a:chOff x="715658" y="1735603"/>
            <a:chExt cx="6116577" cy="1202140"/>
          </a:xfrm>
        </p:grpSpPr>
        <p:sp>
          <p:nvSpPr>
            <p:cNvPr id="64" name="Oval 63"/>
            <p:cNvSpPr>
              <a:spLocks noChangeAspect="1"/>
            </p:cNvSpPr>
            <p:nvPr/>
          </p:nvSpPr>
          <p:spPr bwMode="auto">
            <a:xfrm>
              <a:off x="3487825" y="1841687"/>
              <a:ext cx="800444" cy="448056"/>
            </a:xfrm>
            <a:prstGeom prst="ellipse">
              <a:avLst/>
            </a:prstGeom>
            <a:solidFill>
              <a:srgbClr val="FF0000">
                <a:alpha val="22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48" charset="0"/>
                <a:ea typeface="ＭＳ Ｐゴシック" pitchFamily="48" charset="-128"/>
                <a:cs typeface="ＭＳ Ｐゴシック" pitchFamily="48" charset="-128"/>
              </a:endParaRPr>
            </a:p>
          </p:txBody>
        </p:sp>
        <p:sp>
          <p:nvSpPr>
            <p:cNvPr id="62" name="Oval 61"/>
            <p:cNvSpPr>
              <a:spLocks noChangeAspect="1"/>
            </p:cNvSpPr>
            <p:nvPr/>
          </p:nvSpPr>
          <p:spPr bwMode="auto">
            <a:xfrm>
              <a:off x="3068067" y="1893097"/>
              <a:ext cx="340553" cy="345236"/>
            </a:xfrm>
            <a:prstGeom prst="ellipse">
              <a:avLst/>
            </a:prstGeom>
            <a:solidFill>
              <a:srgbClr val="0000FF">
                <a:alpha val="35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p:txBody>
        </p:sp>
        <mc:AlternateContent xmlns:mc="http://schemas.openxmlformats.org/markup-compatibility/2006" xmlns:a14="http://schemas.microsoft.com/office/drawing/2010/main">
          <mc:Choice Requires="a14">
            <p:sp>
              <p:nvSpPr>
                <p:cNvPr id="5" name="TextBox 4"/>
                <p:cNvSpPr txBox="1"/>
                <p:nvPr/>
              </p:nvSpPr>
              <p:spPr>
                <a:xfrm>
                  <a:off x="715658" y="1735603"/>
                  <a:ext cx="3757952" cy="6721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m:rPr>
                                <m:sty m:val="p"/>
                              </m:rPr>
                              <a:rPr lang="el-GR" i="1" smtClean="0">
                                <a:latin typeface="Cambria Math" panose="02040503050406030204" pitchFamily="18" charset="0"/>
                                <a:ea typeface="Cambria Math" panose="02040503050406030204" pitchFamily="18" charset="0"/>
                              </a:rPr>
                              <m:t>Ψ</m:t>
                            </m:r>
                          </m:e>
                          <m:sub>
                            <m:r>
                              <a:rPr lang="en-US" b="0" i="1" smtClean="0">
                                <a:latin typeface="Cambria Math" panose="02040503050406030204" pitchFamily="18" charset="0"/>
                              </a:rPr>
                              <m:t>𝑁𝐶𝑆𝑀</m:t>
                            </m:r>
                          </m:sub>
                          <m:sup>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m:t>
                            </m:r>
                          </m:sup>
                        </m:sSubSup>
                        <m:r>
                          <a:rPr lang="fr-FR" b="0" i="1" smtClean="0">
                            <a:latin typeface="Cambria Math"/>
                          </a:rPr>
                          <m:t>=</m:t>
                        </m:r>
                        <m:d>
                          <m:dPr>
                            <m:begChr m:val="|"/>
                            <m:endChr m:val=""/>
                            <m:ctrlPr>
                              <a:rPr lang="en-US" i="1">
                                <a:latin typeface="Cambria Math" panose="02040503050406030204" pitchFamily="18" charset="0"/>
                              </a:rPr>
                            </m:ctrlPr>
                          </m:dPr>
                          <m:e>
                            <m:d>
                              <m:dPr>
                                <m:begChr m:val=""/>
                                <m:endChr m:val="⟩"/>
                                <m:ctrlPr>
                                  <a:rPr lang="en-US" i="1">
                                    <a:latin typeface="Cambria Math" panose="02040503050406030204" pitchFamily="18" charset="0"/>
                                  </a:rPr>
                                </m:ctrlPr>
                              </m:dPr>
                              <m:e>
                                <m:r>
                                  <a:rPr lang="en-US" i="1">
                                    <a:latin typeface="Cambria Math" panose="02040503050406030204" pitchFamily="18" charset="0"/>
                                  </a:rPr>
                                  <m:t>𝐴</m:t>
                                </m:r>
                                <m:r>
                                  <a:rPr lang="en-US" i="1">
                                    <a:latin typeface="Cambria Math" panose="02040503050406030204" pitchFamily="18" charset="0"/>
                                    <a:ea typeface="Cambria Math" panose="02040503050406030204" pitchFamily="18" charset="0"/>
                                  </a:rPr>
                                  <m:t>𝜆</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𝐽</m:t>
                                    </m:r>
                                  </m:e>
                                  <m:sup>
                                    <m:r>
                                      <a:rPr lang="en-US" i="1">
                                        <a:latin typeface="Cambria Math" panose="02040503050406030204" pitchFamily="18" charset="0"/>
                                        <a:ea typeface="Cambria Math" panose="02040503050406030204" pitchFamily="18" charset="0"/>
                                      </a:rPr>
                                      <m:t>𝜋</m:t>
                                    </m:r>
                                  </m:sup>
                                </m:sSup>
                                <m:r>
                                  <a:rPr lang="en-US" i="1">
                                    <a:latin typeface="Cambria Math" panose="02040503050406030204" pitchFamily="18" charset="0"/>
                                    <a:ea typeface="Cambria Math" panose="02040503050406030204" pitchFamily="18" charset="0"/>
                                  </a:rPr>
                                  <m:t>𝑇</m:t>
                                </m:r>
                              </m:e>
                            </m:d>
                          </m:e>
                        </m:d>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a:ea typeface="Cambria Math"/>
                              </a:rPr>
                              <m:t>𝛼</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a:ea typeface="Cambria Math"/>
                                  </a:rPr>
                                  <m:t>𝛼</m:t>
                                </m:r>
                              </m:sub>
                            </m:sSub>
                            <m:r>
                              <a:rPr lang="en-US" b="0" i="1" smtClean="0">
                                <a:latin typeface="Cambria Math" panose="02040503050406030204" pitchFamily="18" charset="0"/>
                              </a:rPr>
                              <m:t>   </m:t>
                            </m:r>
                            <m:d>
                              <m:dPr>
                                <m:begChr m:val="|"/>
                                <m:endChr m:val=""/>
                                <m:ctrlPr>
                                  <a:rPr lang="en-US" i="1">
                                    <a:latin typeface="Cambria Math" panose="02040503050406030204" pitchFamily="18" charset="0"/>
                                  </a:rPr>
                                </m:ctrlPr>
                              </m:dPr>
                              <m:e>
                                <m:d>
                                  <m:dPr>
                                    <m:begChr m:val=""/>
                                    <m:endChr m:val="⟩"/>
                                    <m:ctrlPr>
                                      <a:rPr lang="en-US" i="1">
                                        <a:latin typeface="Cambria Math" panose="02040503050406030204" pitchFamily="18" charset="0"/>
                                      </a:rPr>
                                    </m:ctrlPr>
                                  </m:dPr>
                                  <m:e>
                                    <m:r>
                                      <a:rPr lang="en-US" i="1">
                                        <a:latin typeface="Cambria Math" panose="02040503050406030204" pitchFamily="18" charset="0"/>
                                      </a:rPr>
                                      <m:t>𝐴</m:t>
                                    </m:r>
                                    <m:r>
                                      <a:rPr lang="en-US" i="1" smtClean="0">
                                        <a:latin typeface="Cambria Math"/>
                                        <a:ea typeface="Cambria Math"/>
                                      </a:rPr>
                                      <m:t>𝛼</m:t>
                                    </m:r>
                                    <m:sSup>
                                      <m:sSupPr>
                                        <m:ctrlPr>
                                          <a:rPr lang="en-US" i="1">
                                            <a:latin typeface="Cambria Math" panose="02040503050406030204" pitchFamily="18" charset="0"/>
                                            <a:ea typeface="Cambria Math" panose="02040503050406030204" pitchFamily="18" charset="0"/>
                                          </a:rPr>
                                        </m:ctrlPr>
                                      </m:sSupPr>
                                      <m:e>
                                        <m:sSub>
                                          <m:sSubPr>
                                            <m:ctrlPr>
                                              <a:rPr lang="en-US" i="1" smtClean="0">
                                                <a:latin typeface="Cambria Math" panose="02040503050406030204" pitchFamily="18" charset="0"/>
                                                <a:ea typeface="Cambria Math" panose="02040503050406030204" pitchFamily="18" charset="0"/>
                                              </a:rPr>
                                            </m:ctrlPr>
                                          </m:sSubPr>
                                          <m:e>
                                            <m:r>
                                              <a:rPr lang="fr-FR" b="0" i="1" smtClean="0">
                                                <a:latin typeface="Cambria Math"/>
                                                <a:ea typeface="Cambria Math" panose="02040503050406030204" pitchFamily="18" charset="0"/>
                                              </a:rPr>
                                              <m:t>𝑗</m:t>
                                            </m:r>
                                          </m:e>
                                          <m:sub>
                                            <m:r>
                                              <a:rPr lang="fr-FR" b="0" i="1" smtClean="0">
                                                <a:latin typeface="Cambria Math"/>
                                                <a:ea typeface="Cambria Math" panose="02040503050406030204" pitchFamily="18" charset="0"/>
                                              </a:rPr>
                                              <m:t>𝑧</m:t>
                                            </m:r>
                                          </m:sub>
                                        </m:sSub>
                                      </m:e>
                                      <m:sup>
                                        <m:r>
                                          <a:rPr lang="en-US" i="1">
                                            <a:latin typeface="Cambria Math" panose="02040503050406030204" pitchFamily="18" charset="0"/>
                                            <a:ea typeface="Cambria Math" panose="02040503050406030204" pitchFamily="18" charset="0"/>
                                          </a:rPr>
                                          <m:t>𝜋</m:t>
                                        </m:r>
                                      </m:sup>
                                    </m:sSup>
                                    <m:sSub>
                                      <m:sSubPr>
                                        <m:ctrlPr>
                                          <a:rPr lang="en-US" i="1" smtClean="0">
                                            <a:latin typeface="Cambria Math" panose="02040503050406030204" pitchFamily="18" charset="0"/>
                                            <a:ea typeface="Cambria Math" panose="02040503050406030204" pitchFamily="18" charset="0"/>
                                          </a:rPr>
                                        </m:ctrlPr>
                                      </m:sSubPr>
                                      <m:e>
                                        <m:r>
                                          <a:rPr lang="fr-FR" b="0" i="1" smtClean="0">
                                            <a:latin typeface="Cambria Math"/>
                                            <a:ea typeface="Cambria Math" panose="02040503050406030204" pitchFamily="18" charset="0"/>
                                          </a:rPr>
                                          <m:t>𝑡</m:t>
                                        </m:r>
                                      </m:e>
                                      <m:sub>
                                        <m:r>
                                          <a:rPr lang="fr-FR" b="0" i="1" smtClean="0">
                                            <a:latin typeface="Cambria Math"/>
                                            <a:ea typeface="Cambria Math" panose="02040503050406030204" pitchFamily="18" charset="0"/>
                                          </a:rPr>
                                          <m:t>𝑧</m:t>
                                        </m:r>
                                      </m:sub>
                                    </m:sSub>
                                  </m:e>
                                </m:d>
                              </m:e>
                            </m:d>
                          </m:e>
                        </m:nary>
                      </m:oMath>
                    </m:oMathPara>
                  </a14:m>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715658" y="1735603"/>
                  <a:ext cx="3757952" cy="672172"/>
                </a:xfrm>
                <a:prstGeom prst="rect">
                  <a:avLst/>
                </a:prstGeom>
                <a:blipFill rotWithShape="1">
                  <a:blip r:embed="rId4"/>
                  <a:stretch>
                    <a:fillRect/>
                  </a:stretch>
                </a:blipFill>
              </p:spPr>
              <p:txBody>
                <a:bodyPr/>
                <a:lstStyle/>
                <a:p>
                  <a:r>
                    <a:rPr lang="fr-FR">
                      <a:noFill/>
                    </a:rPr>
                    <a:t> </a:t>
                  </a:r>
                </a:p>
              </p:txBody>
            </p:sp>
          </mc:Fallback>
        </mc:AlternateContent>
        <p:sp>
          <p:nvSpPr>
            <p:cNvPr id="61" name="Rectangle 1065"/>
            <p:cNvSpPr>
              <a:spLocks noChangeArrowheads="1"/>
            </p:cNvSpPr>
            <p:nvPr/>
          </p:nvSpPr>
          <p:spPr bwMode="auto">
            <a:xfrm>
              <a:off x="3182023" y="2414523"/>
              <a:ext cx="1431836" cy="523220"/>
            </a:xfrm>
            <a:prstGeom prst="rect">
              <a:avLst/>
            </a:prstGeom>
            <a:noFill/>
            <a:ln w="9525">
              <a:noFill/>
              <a:miter lim="800000"/>
              <a:headEnd/>
              <a:tailEnd/>
            </a:ln>
            <a:effectLst/>
          </p:spPr>
          <p:txBody>
            <a:bodyPr wrap="square" anchor="ctr">
              <a:prstTxWarp prst="textNoShape">
                <a:avLst/>
              </a:prstTxWarp>
              <a:spAutoFit/>
            </a:bodyPr>
            <a:lstStyle/>
            <a:p>
              <a:pPr algn="ctr"/>
              <a:r>
                <a:rPr lang="en-US" sz="1400" dirty="0">
                  <a:solidFill>
                    <a:srgbClr val="FF0000"/>
                  </a:solidFill>
                </a:rPr>
                <a:t>A-body harmonic oscillator states</a:t>
              </a:r>
            </a:p>
          </p:txBody>
        </p:sp>
        <p:sp>
          <p:nvSpPr>
            <p:cNvPr id="63" name="Rectangle 1065"/>
            <p:cNvSpPr>
              <a:spLocks noChangeArrowheads="1"/>
            </p:cNvSpPr>
            <p:nvPr/>
          </p:nvSpPr>
          <p:spPr bwMode="auto">
            <a:xfrm>
              <a:off x="1155113" y="2414523"/>
              <a:ext cx="1647237" cy="522000"/>
            </a:xfrm>
            <a:prstGeom prst="rect">
              <a:avLst/>
            </a:prstGeom>
            <a:noFill/>
            <a:ln w="9525">
              <a:noFill/>
              <a:miter lim="800000"/>
              <a:headEnd/>
              <a:tailEnd/>
            </a:ln>
            <a:effectLst/>
          </p:spPr>
          <p:txBody>
            <a:bodyPr wrap="square" anchor="ctr">
              <a:prstTxWarp prst="textNoShape">
                <a:avLst/>
              </a:prstTxWarp>
              <a:spAutoFit/>
            </a:bodyPr>
            <a:lstStyle/>
            <a:p>
              <a:pPr algn="ctr"/>
              <a:r>
                <a:rPr lang="en-US" sz="1400" dirty="0">
                  <a:solidFill>
                    <a:srgbClr val="0000FF"/>
                  </a:solidFill>
                </a:rPr>
                <a:t>Mixing coefficients</a:t>
              </a:r>
              <a:r>
                <a:rPr lang="en-US" sz="900" dirty="0">
                  <a:solidFill>
                    <a:srgbClr val="0000FF"/>
                  </a:solidFill>
                </a:rPr>
                <a:t>(unknown)</a:t>
              </a:r>
            </a:p>
          </p:txBody>
        </p:sp>
        <p:sp>
          <p:nvSpPr>
            <p:cNvPr id="66" name="Left-Right Arrow 65"/>
            <p:cNvSpPr/>
            <p:nvPr/>
          </p:nvSpPr>
          <p:spPr bwMode="auto">
            <a:xfrm>
              <a:off x="4557538" y="1988133"/>
              <a:ext cx="387801" cy="198217"/>
            </a:xfrm>
            <a:prstGeom prst="leftRightArrow">
              <a:avLst>
                <a:gd name="adj1" fmla="val 44490"/>
                <a:gd name="adj2" fmla="val 50000"/>
              </a:avLst>
            </a:prstGeom>
            <a:solidFill>
              <a:srgbClr val="FF0000"/>
            </a:solidFill>
            <a:ln w="12700" cmpd="sng">
              <a:solidFill>
                <a:srgbClr val="0000FF"/>
              </a:solid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ln>
                  <a:solidFill>
                    <a:srgbClr val="FF0000"/>
                  </a:solidFill>
                </a:ln>
                <a:solidFill>
                  <a:schemeClr val="tx1"/>
                </a:solidFill>
              </a:endParaRPr>
            </a:p>
          </p:txBody>
        </p:sp>
        <p:cxnSp>
          <p:nvCxnSpPr>
            <p:cNvPr id="77" name="Straight Arrow Connector 76"/>
            <p:cNvCxnSpPr>
              <a:stCxn id="63" idx="3"/>
              <a:endCxn id="62" idx="4"/>
            </p:cNvCxnSpPr>
            <p:nvPr/>
          </p:nvCxnSpPr>
          <p:spPr>
            <a:xfrm flipV="1">
              <a:off x="2802350" y="2238333"/>
              <a:ext cx="435994" cy="437190"/>
            </a:xfrm>
            <a:prstGeom prst="straightConnector1">
              <a:avLst/>
            </a:prstGeom>
            <a:ln w="19050" cmpd="sng">
              <a:solidFill>
                <a:srgbClr val="0000FF"/>
              </a:solidFill>
              <a:headEnd type="none"/>
              <a:tailEnd type="triangle" w="sm" len="med"/>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a:stCxn id="61" idx="1"/>
              <a:endCxn id="64" idx="3"/>
            </p:cNvCxnSpPr>
            <p:nvPr/>
          </p:nvCxnSpPr>
          <p:spPr>
            <a:xfrm flipV="1">
              <a:off x="3182023" y="2224127"/>
              <a:ext cx="423024" cy="452006"/>
            </a:xfrm>
            <a:prstGeom prst="straightConnector1">
              <a:avLst/>
            </a:prstGeom>
            <a:ln w="19050" cmpd="sng">
              <a:solidFill>
                <a:srgbClr val="FF0000"/>
              </a:solidFill>
              <a:headEnd type="none"/>
              <a:tailEnd type="triangle" w="sm" len="med"/>
            </a:ln>
          </p:spPr>
          <p:style>
            <a:lnRef idx="2">
              <a:schemeClr val="accent1"/>
            </a:lnRef>
            <a:fillRef idx="0">
              <a:schemeClr val="accent1"/>
            </a:fillRef>
            <a:effectRef idx="1">
              <a:schemeClr val="accent1"/>
            </a:effectRef>
            <a:fontRef idx="minor">
              <a:schemeClr val="tx1"/>
            </a:fontRef>
          </p:style>
        </p:cxnSp>
        <p:grpSp>
          <p:nvGrpSpPr>
            <p:cNvPr id="86" name="Group 85"/>
            <p:cNvGrpSpPr>
              <a:grpSpLocks noChangeAspect="1"/>
            </p:cNvGrpSpPr>
            <p:nvPr/>
          </p:nvGrpSpPr>
          <p:grpSpPr>
            <a:xfrm>
              <a:off x="5341600" y="1747532"/>
              <a:ext cx="519208" cy="499581"/>
              <a:chOff x="8043848" y="4145318"/>
              <a:chExt cx="469426" cy="451682"/>
            </a:xfrm>
          </p:grpSpPr>
          <p:sp>
            <p:nvSpPr>
              <p:cNvPr id="87" name="Oval 86"/>
              <p:cNvSpPr>
                <a:spLocks noChangeAspect="1"/>
              </p:cNvSpPr>
              <p:nvPr/>
            </p:nvSpPr>
            <p:spPr>
              <a:xfrm rot="16200000">
                <a:off x="8052720" y="4136446"/>
                <a:ext cx="451682" cy="469426"/>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88" name="Picture 87"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8118909" y="4371533"/>
                <a:ext cx="189171" cy="184612"/>
              </a:xfrm>
              <a:prstGeom prst="rect">
                <a:avLst/>
              </a:prstGeom>
            </p:spPr>
          </p:pic>
          <p:pic>
            <p:nvPicPr>
              <p:cNvPr id="90" name="Picture 89"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066162" y="4287859"/>
                <a:ext cx="189171" cy="184612"/>
              </a:xfrm>
              <a:prstGeom prst="rect">
                <a:avLst/>
              </a:prstGeom>
            </p:spPr>
          </p:pic>
          <p:pic>
            <p:nvPicPr>
              <p:cNvPr id="91" name="Picture 90"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190519" y="4384487"/>
                <a:ext cx="189171" cy="184612"/>
              </a:xfrm>
              <a:prstGeom prst="rect">
                <a:avLst/>
              </a:prstGeom>
            </p:spPr>
          </p:pic>
          <p:pic>
            <p:nvPicPr>
              <p:cNvPr id="94" name="Picture 93"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165208" y="4165777"/>
                <a:ext cx="189170" cy="184612"/>
              </a:xfrm>
              <a:prstGeom prst="rect">
                <a:avLst/>
              </a:prstGeom>
            </p:spPr>
          </p:pic>
          <p:pic>
            <p:nvPicPr>
              <p:cNvPr id="92" name="Picture 91"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8167356" y="4237595"/>
                <a:ext cx="189171" cy="184612"/>
              </a:xfrm>
              <a:prstGeom prst="rect">
                <a:avLst/>
              </a:prstGeom>
            </p:spPr>
          </p:pic>
          <p:pic>
            <p:nvPicPr>
              <p:cNvPr id="95" name="Picture 94"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8275227" y="4328488"/>
                <a:ext cx="189171" cy="184612"/>
              </a:xfrm>
              <a:prstGeom prst="rect">
                <a:avLst/>
              </a:prstGeom>
            </p:spPr>
          </p:pic>
          <p:pic>
            <p:nvPicPr>
              <p:cNvPr id="93" name="Picture 92"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297596" y="4219133"/>
                <a:ext cx="189170" cy="184612"/>
              </a:xfrm>
              <a:prstGeom prst="rect">
                <a:avLst/>
              </a:prstGeom>
            </p:spPr>
          </p:pic>
        </p:grpSp>
        <p:sp>
          <p:nvSpPr>
            <p:cNvPr id="98" name="TextBox 97"/>
            <p:cNvSpPr txBox="1"/>
            <p:nvPr/>
          </p:nvSpPr>
          <p:spPr>
            <a:xfrm>
              <a:off x="4557538" y="2629966"/>
              <a:ext cx="2274697" cy="307777"/>
            </a:xfrm>
            <a:prstGeom prst="rect">
              <a:avLst/>
            </a:prstGeom>
            <a:noFill/>
          </p:spPr>
          <p:txBody>
            <a:bodyPr wrap="square" rtlCol="0">
              <a:spAutoFit/>
            </a:bodyPr>
            <a:lstStyle/>
            <a:p>
              <a:pPr algn="ctr"/>
              <a:r>
                <a:rPr lang="en-US" sz="1400" dirty="0">
                  <a:solidFill>
                    <a:srgbClr val="00CC00"/>
                  </a:solidFill>
                </a:rPr>
                <a:t>Second quantization</a:t>
              </a:r>
            </a:p>
          </p:txBody>
        </p:sp>
        <mc:AlternateContent xmlns:mc="http://schemas.openxmlformats.org/markup-compatibility/2006" xmlns:a14="http://schemas.microsoft.com/office/drawing/2010/main">
          <mc:Choice Requires="a14">
            <p:sp>
              <p:nvSpPr>
                <p:cNvPr id="4" name="TextBox 3"/>
                <p:cNvSpPr txBox="1"/>
                <p:nvPr/>
              </p:nvSpPr>
              <p:spPr>
                <a:xfrm>
                  <a:off x="4746387" y="2302537"/>
                  <a:ext cx="1872307" cy="3030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d>
                              <m:dPr>
                                <m:begChr m:val="|"/>
                                <m:endChr m:val=""/>
                                <m:ctrlPr>
                                  <a:rPr lang="en-US" sz="1600" i="1">
                                    <a:latin typeface="Cambria Math" panose="02040503050406030204" pitchFamily="18" charset="0"/>
                                  </a:rPr>
                                </m:ctrlPr>
                              </m:dPr>
                              <m:e>
                                <m:d>
                                  <m:dPr>
                                    <m:begChr m:val=""/>
                                    <m:endChr m:val="⟩"/>
                                    <m:ctrlPr>
                                      <a:rPr lang="en-US" sz="1600" i="1">
                                        <a:latin typeface="Cambria Math" panose="02040503050406030204" pitchFamily="18" charset="0"/>
                                      </a:rPr>
                                    </m:ctrlPr>
                                  </m:dPr>
                                  <m:e>
                                    <m:r>
                                      <a:rPr lang="en-US" sz="1600" i="1">
                                        <a:latin typeface="Cambria Math" panose="02040503050406030204" pitchFamily="18" charset="0"/>
                                      </a:rPr>
                                      <m:t>𝐴</m:t>
                                    </m:r>
                                    <m:r>
                                      <a:rPr lang="en-US" sz="1600" i="1">
                                        <a:latin typeface="Cambria Math" panose="02040503050406030204" pitchFamily="18" charset="0"/>
                                        <a:ea typeface="Cambria Math" panose="02040503050406030204" pitchFamily="18" charset="0"/>
                                      </a:rPr>
                                      <m:t>𝜆</m:t>
                                    </m:r>
                                    <m:sSup>
                                      <m:sSupPr>
                                        <m:ctrlPr>
                                          <a:rPr lang="en-US" sz="1600" i="1">
                                            <a:latin typeface="Cambria Math" panose="02040503050406030204" pitchFamily="18" charset="0"/>
                                            <a:ea typeface="Cambria Math" panose="02040503050406030204" pitchFamily="18" charset="0"/>
                                          </a:rPr>
                                        </m:ctrlPr>
                                      </m:sSupPr>
                                      <m:e>
                                        <m:r>
                                          <a:rPr lang="en-US" sz="1600" i="1">
                                            <a:latin typeface="Cambria Math" panose="02040503050406030204" pitchFamily="18" charset="0"/>
                                            <a:ea typeface="Cambria Math" panose="02040503050406030204" pitchFamily="18" charset="0"/>
                                          </a:rPr>
                                          <m:t>𝐽</m:t>
                                        </m:r>
                                      </m:e>
                                      <m:sup>
                                        <m:r>
                                          <a:rPr lang="en-US" sz="1600" i="1">
                                            <a:latin typeface="Cambria Math" panose="02040503050406030204" pitchFamily="18" charset="0"/>
                                            <a:ea typeface="Cambria Math" panose="02040503050406030204" pitchFamily="18" charset="0"/>
                                          </a:rPr>
                                          <m:t>𝜋</m:t>
                                        </m:r>
                                      </m:sup>
                                    </m:sSup>
                                    <m:r>
                                      <a:rPr lang="en-US" sz="1600" i="1">
                                        <a:latin typeface="Cambria Math" panose="02040503050406030204" pitchFamily="18" charset="0"/>
                                        <a:ea typeface="Cambria Math" panose="02040503050406030204" pitchFamily="18" charset="0"/>
                                      </a:rPr>
                                      <m:t>𝑇</m:t>
                                    </m:r>
                                  </m:e>
                                </m:d>
                              </m:e>
                            </m:d>
                          </m:e>
                          <m:sub>
                            <m:r>
                              <a:rPr lang="en-US" sz="1600" b="0" i="1" smtClean="0">
                                <a:latin typeface="Cambria Math" panose="02040503050406030204" pitchFamily="18" charset="0"/>
                              </a:rPr>
                              <m:t>𝑆𝐷</m:t>
                            </m:r>
                          </m:sub>
                        </m:sSub>
                        <m:sSub>
                          <m:sSubPr>
                            <m:ctrlPr>
                              <a:rPr lang="en-US" sz="1600" i="1" smtClean="0">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𝜙</m:t>
                            </m:r>
                          </m:e>
                          <m:sub>
                            <m:r>
                              <a:rPr lang="en-US" sz="1600" b="0" i="1" smtClean="0">
                                <a:latin typeface="Cambria Math" panose="02040503050406030204" pitchFamily="18" charset="0"/>
                                <a:ea typeface="Cambria Math" panose="02040503050406030204" pitchFamily="18" charset="0"/>
                              </a:rPr>
                              <m:t>00</m:t>
                            </m:r>
                          </m:sub>
                        </m:sSub>
                        <m:d>
                          <m:dPr>
                            <m:ctrlPr>
                              <a:rPr lang="en-US" sz="1600" i="1" smtClean="0">
                                <a:latin typeface="Cambria Math" panose="02040503050406030204" pitchFamily="18" charset="0"/>
                                <a:ea typeface="Cambria Math" panose="02040503050406030204" pitchFamily="18" charset="0"/>
                              </a:rPr>
                            </m:ctrlPr>
                          </m:dPr>
                          <m:e>
                            <m:sSubSup>
                              <m:sSubSupPr>
                                <m:ctrlPr>
                                  <a:rPr lang="en-US" sz="1600" b="0" i="1" smtClean="0">
                                    <a:latin typeface="Cambria Math" panose="02040503050406030204" pitchFamily="18" charset="0"/>
                                    <a:ea typeface="Cambria Math" panose="02040503050406030204" pitchFamily="18" charset="0"/>
                                  </a:rPr>
                                </m:ctrlPr>
                              </m:sSubSupPr>
                              <m:e>
                                <m:acc>
                                  <m:accPr>
                                    <m:chr m:val="⃗"/>
                                    <m:ctrlPr>
                                      <a:rPr lang="en-US" sz="1600" i="1">
                                        <a:latin typeface="Cambria Math" panose="02040503050406030204" pitchFamily="18" charset="0"/>
                                        <a:ea typeface="Cambria Math" panose="02040503050406030204" pitchFamily="18" charset="0"/>
                                      </a:rPr>
                                    </m:ctrlPr>
                                  </m:accPr>
                                  <m:e>
                                    <m:r>
                                      <a:rPr lang="en-US" sz="1600" i="1">
                                        <a:latin typeface="Cambria Math" panose="02040503050406030204" pitchFamily="18" charset="0"/>
                                        <a:ea typeface="Cambria Math" panose="02040503050406030204" pitchFamily="18" charset="0"/>
                                      </a:rPr>
                                      <m:t>𝑅</m:t>
                                    </m:r>
                                  </m:e>
                                </m:acc>
                              </m:e>
                              <m:sub>
                                <m:r>
                                  <a:rPr lang="en-US" sz="1600" b="0" i="1" smtClean="0">
                                    <a:latin typeface="Cambria Math" panose="02040503050406030204" pitchFamily="18" charset="0"/>
                                    <a:ea typeface="Cambria Math" panose="02040503050406030204" pitchFamily="18" charset="0"/>
                                  </a:rPr>
                                  <m:t>𝑐</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𝑚</m:t>
                                </m:r>
                                <m:r>
                                  <a:rPr lang="en-US" sz="1600" b="0" i="1" smtClean="0">
                                    <a:latin typeface="Cambria Math" panose="02040503050406030204" pitchFamily="18" charset="0"/>
                                    <a:ea typeface="Cambria Math" panose="02040503050406030204" pitchFamily="18" charset="0"/>
                                  </a:rPr>
                                  <m:t>.</m:t>
                                </m:r>
                              </m:sub>
                              <m:sup>
                                <m:r>
                                  <a:rPr lang="en-US" sz="1600" b="0" i="1" smtClean="0">
                                    <a:latin typeface="Cambria Math" panose="02040503050406030204" pitchFamily="18" charset="0"/>
                                    <a:ea typeface="Cambria Math" panose="02040503050406030204" pitchFamily="18" charset="0"/>
                                  </a:rPr>
                                  <m:t>𝐴</m:t>
                                </m:r>
                              </m:sup>
                            </m:sSubSup>
                          </m:e>
                        </m:d>
                      </m:oMath>
                    </m:oMathPara>
                  </a14:m>
                  <a:endParaRPr lang="en-US" sz="1600" dirty="0"/>
                </a:p>
              </p:txBody>
            </p:sp>
          </mc:Choice>
          <mc:Fallback xmlns="">
            <p:sp>
              <p:nvSpPr>
                <p:cNvPr id="4" name="TextBox 3"/>
                <p:cNvSpPr txBox="1">
                  <a:spLocks noRot="1" noChangeAspect="1" noMove="1" noResize="1" noEditPoints="1" noAdjustHandles="1" noChangeArrowheads="1" noChangeShapeType="1" noTextEdit="1"/>
                </p:cNvSpPr>
                <p:nvPr/>
              </p:nvSpPr>
              <p:spPr>
                <a:xfrm>
                  <a:off x="4746387" y="2302537"/>
                  <a:ext cx="1872307" cy="303032"/>
                </a:xfrm>
                <a:prstGeom prst="rect">
                  <a:avLst/>
                </a:prstGeom>
                <a:blipFill rotWithShape="0">
                  <a:blip r:embed="rId7"/>
                  <a:stretch>
                    <a:fillRect l="-18241" t="-128571" b="-202041"/>
                  </a:stretch>
                </a:blipFill>
              </p:spPr>
              <p:txBody>
                <a:bodyPr/>
                <a:lstStyle/>
                <a:p>
                  <a:r>
                    <a:rPr lang="en-US">
                      <a:noFill/>
                    </a:rPr>
                    <a:t> </a:t>
                  </a:r>
                </a:p>
              </p:txBody>
            </p:sp>
          </mc:Fallback>
        </mc:AlternateContent>
      </p:grpSp>
      <p:sp>
        <p:nvSpPr>
          <p:cNvPr id="60" name="Titre 6"/>
          <p:cNvSpPr txBox="1">
            <a:spLocks/>
          </p:cNvSpPr>
          <p:nvPr/>
        </p:nvSpPr>
        <p:spPr>
          <a:xfrm>
            <a:off x="1512000" y="44624"/>
            <a:ext cx="7236000" cy="936104"/>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r>
              <a:rPr lang="en-US" sz="2000" b="0" dirty="0">
                <a:cs typeface="Arial Narrow"/>
              </a:rPr>
              <a:t>Equal treatment of bound and resonant states: couple NCSM and NCSM/RGM (NCSMC)</a:t>
            </a:r>
            <a:br>
              <a:rPr lang="en-US" sz="2000" b="0" dirty="0">
                <a:cs typeface="Arial Narrow"/>
              </a:rPr>
            </a:br>
            <a:endParaRPr lang="fr-FR" sz="1050" cap="none" dirty="0">
              <a:solidFill>
                <a:schemeClr val="bg1">
                  <a:lumMod val="65000"/>
                </a:schemeClr>
              </a:solidFill>
            </a:endParaRPr>
          </a:p>
        </p:txBody>
      </p:sp>
      <p:grpSp>
        <p:nvGrpSpPr>
          <p:cNvPr id="67" name="Group 26"/>
          <p:cNvGrpSpPr>
            <a:grpSpLocks noChangeAspect="1"/>
          </p:cNvGrpSpPr>
          <p:nvPr/>
        </p:nvGrpSpPr>
        <p:grpSpPr>
          <a:xfrm>
            <a:off x="1263119" y="3203203"/>
            <a:ext cx="2918968" cy="2439349"/>
            <a:chOff x="584472" y="1919901"/>
            <a:chExt cx="3463652" cy="2894534"/>
          </a:xfrm>
        </p:grpSpPr>
        <p:sp>
          <p:nvSpPr>
            <p:cNvPr id="69" name="Snip Diagonal Corner Rectangle 27"/>
            <p:cNvSpPr/>
            <p:nvPr/>
          </p:nvSpPr>
          <p:spPr bwMode="auto">
            <a:xfrm>
              <a:off x="660511" y="1919901"/>
              <a:ext cx="3387613" cy="2528316"/>
            </a:xfrm>
            <a:prstGeom prst="snip2DiagRect">
              <a:avLst/>
            </a:prstGeom>
            <a:noFill/>
            <a:ln w="15875" cap="flat" cmpd="sng" algn="ctr">
              <a:solidFill>
                <a:srgbClr val="1A4A9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48" charset="0"/>
                <a:ea typeface="ＭＳ Ｐゴシック" pitchFamily="48" charset="-128"/>
                <a:cs typeface="ＭＳ Ｐゴシック" pitchFamily="48" charset="-128"/>
              </a:endParaRPr>
            </a:p>
          </p:txBody>
        </p:sp>
        <p:sp>
          <p:nvSpPr>
            <p:cNvPr id="70" name="Freeform 45"/>
            <p:cNvSpPr>
              <a:spLocks noChangeAspect="1"/>
            </p:cNvSpPr>
            <p:nvPr/>
          </p:nvSpPr>
          <p:spPr bwMode="auto">
            <a:xfrm>
              <a:off x="652589" y="2002529"/>
              <a:ext cx="2726875" cy="2267834"/>
            </a:xfrm>
            <a:custGeom>
              <a:avLst/>
              <a:gdLst>
                <a:gd name="T0" fmla="*/ 0 w 669"/>
                <a:gd name="T1" fmla="*/ 0 h 1063"/>
                <a:gd name="T2" fmla="*/ 341 w 669"/>
                <a:gd name="T3" fmla="*/ 1061 h 1063"/>
                <a:gd name="T4" fmla="*/ 669 w 669"/>
                <a:gd name="T5" fmla="*/ 13 h 1063"/>
                <a:gd name="T6" fmla="*/ 0 60000 65536"/>
                <a:gd name="T7" fmla="*/ 0 60000 65536"/>
                <a:gd name="T8" fmla="*/ 0 60000 65536"/>
                <a:gd name="T9" fmla="*/ 0 w 669"/>
                <a:gd name="T10" fmla="*/ 0 h 1063"/>
                <a:gd name="T11" fmla="*/ 669 w 669"/>
                <a:gd name="T12" fmla="*/ 1063 h 1063"/>
                <a:gd name="connsiteX0" fmla="*/ 0 w 9592"/>
                <a:gd name="connsiteY0" fmla="*/ 1111 h 9859"/>
                <a:gd name="connsiteX1" fmla="*/ 4689 w 9592"/>
                <a:gd name="connsiteY1" fmla="*/ 9859 h 9859"/>
                <a:gd name="connsiteX2" fmla="*/ 9592 w 9592"/>
                <a:gd name="connsiteY2" fmla="*/ 0 h 9859"/>
              </a:gdLst>
              <a:ahLst/>
              <a:cxnLst>
                <a:cxn ang="0">
                  <a:pos x="connsiteX0" y="connsiteY0"/>
                </a:cxn>
                <a:cxn ang="0">
                  <a:pos x="connsiteX1" y="connsiteY1"/>
                </a:cxn>
                <a:cxn ang="0">
                  <a:pos x="connsiteX2" y="connsiteY2"/>
                </a:cxn>
              </a:cxnLst>
              <a:rect l="l" t="t" r="r" b="b"/>
              <a:pathLst>
                <a:path w="9592" h="9859">
                  <a:moveTo>
                    <a:pt x="0" y="1111"/>
                  </a:moveTo>
                  <a:cubicBezTo>
                    <a:pt x="1719" y="6087"/>
                    <a:pt x="3030" y="9840"/>
                    <a:pt x="4689" y="9859"/>
                  </a:cubicBezTo>
                  <a:cubicBezTo>
                    <a:pt x="6348" y="9878"/>
                    <a:pt x="7963" y="4939"/>
                    <a:pt x="9592" y="0"/>
                  </a:cubicBezTo>
                </a:path>
              </a:pathLst>
            </a:custGeom>
            <a:noFill/>
            <a:ln w="15875">
              <a:solidFill>
                <a:srgbClr val="008040"/>
              </a:solidFill>
              <a:round/>
              <a:headEnd/>
              <a:tailEnd/>
            </a:ln>
          </p:spPr>
          <p:txBody>
            <a:bodyPr wrap="none" anchor="ctr">
              <a:prstTxWarp prst="textNoShape">
                <a:avLst/>
              </a:prstTxWarp>
            </a:bodyPr>
            <a:lstStyle/>
            <a:p>
              <a:endParaRPr lang="en-US"/>
            </a:p>
          </p:txBody>
        </p:sp>
        <p:sp>
          <p:nvSpPr>
            <p:cNvPr id="71" name="Line 46"/>
            <p:cNvSpPr>
              <a:spLocks noChangeAspect="1" noChangeShapeType="1"/>
            </p:cNvSpPr>
            <p:nvPr/>
          </p:nvSpPr>
          <p:spPr bwMode="auto">
            <a:xfrm>
              <a:off x="1391145" y="3784459"/>
              <a:ext cx="1162981" cy="0"/>
            </a:xfrm>
            <a:prstGeom prst="line">
              <a:avLst/>
            </a:prstGeom>
            <a:noFill/>
            <a:ln w="15875">
              <a:solidFill>
                <a:srgbClr val="008040"/>
              </a:solidFill>
              <a:round/>
              <a:headEnd/>
              <a:tailEnd/>
            </a:ln>
          </p:spPr>
          <p:txBody>
            <a:bodyPr wrap="none" anchor="ctr">
              <a:prstTxWarp prst="textNoShape">
                <a:avLst/>
              </a:prstTxWarp>
            </a:bodyPr>
            <a:lstStyle/>
            <a:p>
              <a:endParaRPr lang="en-US"/>
            </a:p>
          </p:txBody>
        </p:sp>
        <p:sp>
          <p:nvSpPr>
            <p:cNvPr id="72" name="Line 47"/>
            <p:cNvSpPr>
              <a:spLocks noChangeAspect="1" noChangeShapeType="1"/>
            </p:cNvSpPr>
            <p:nvPr/>
          </p:nvSpPr>
          <p:spPr bwMode="auto">
            <a:xfrm>
              <a:off x="1139786" y="3334919"/>
              <a:ext cx="1653908" cy="13581"/>
            </a:xfrm>
            <a:prstGeom prst="line">
              <a:avLst/>
            </a:prstGeom>
            <a:noFill/>
            <a:ln w="15875">
              <a:solidFill>
                <a:srgbClr val="008040"/>
              </a:solidFill>
              <a:round/>
              <a:headEnd/>
              <a:tailEnd/>
            </a:ln>
          </p:spPr>
          <p:txBody>
            <a:bodyPr wrap="none" anchor="ctr">
              <a:prstTxWarp prst="textNoShape">
                <a:avLst/>
              </a:prstTxWarp>
            </a:bodyPr>
            <a:lstStyle/>
            <a:p>
              <a:endParaRPr lang="en-US"/>
            </a:p>
          </p:txBody>
        </p:sp>
        <p:sp>
          <p:nvSpPr>
            <p:cNvPr id="73" name="Line 48"/>
            <p:cNvSpPr>
              <a:spLocks noChangeAspect="1" noChangeShapeType="1"/>
            </p:cNvSpPr>
            <p:nvPr/>
          </p:nvSpPr>
          <p:spPr bwMode="auto">
            <a:xfrm>
              <a:off x="920951" y="2855102"/>
              <a:ext cx="2106482" cy="13432"/>
            </a:xfrm>
            <a:prstGeom prst="line">
              <a:avLst/>
            </a:prstGeom>
            <a:noFill/>
            <a:ln w="15875">
              <a:solidFill>
                <a:srgbClr val="008040"/>
              </a:solidFill>
              <a:round/>
              <a:headEnd/>
              <a:tailEnd/>
            </a:ln>
          </p:spPr>
          <p:txBody>
            <a:bodyPr wrap="none" anchor="ctr">
              <a:prstTxWarp prst="textNoShape">
                <a:avLst/>
              </a:prstTxWarp>
            </a:bodyPr>
            <a:lstStyle/>
            <a:p>
              <a:endParaRPr lang="en-US"/>
            </a:p>
          </p:txBody>
        </p:sp>
        <p:sp>
          <p:nvSpPr>
            <p:cNvPr id="74" name="Line 49"/>
            <p:cNvSpPr>
              <a:spLocks noChangeAspect="1" noChangeShapeType="1"/>
            </p:cNvSpPr>
            <p:nvPr/>
          </p:nvSpPr>
          <p:spPr bwMode="auto">
            <a:xfrm>
              <a:off x="686167" y="2332531"/>
              <a:ext cx="2558019" cy="13187"/>
            </a:xfrm>
            <a:prstGeom prst="line">
              <a:avLst/>
            </a:prstGeom>
            <a:noFill/>
            <a:ln w="15875">
              <a:solidFill>
                <a:srgbClr val="008040"/>
              </a:solidFill>
              <a:round/>
              <a:headEnd/>
              <a:tailEnd/>
            </a:ln>
          </p:spPr>
          <p:txBody>
            <a:bodyPr wrap="none" anchor="ctr">
              <a:prstTxWarp prst="textNoShape">
                <a:avLst/>
              </a:prstTxWarp>
            </a:bodyPr>
            <a:lstStyle/>
            <a:p>
              <a:endParaRPr lang="en-US"/>
            </a:p>
          </p:txBody>
        </p:sp>
        <p:sp>
          <p:nvSpPr>
            <p:cNvPr id="75" name="Oval 54"/>
            <p:cNvSpPr>
              <a:spLocks noChangeAspect="1" noChangeArrowheads="1"/>
            </p:cNvSpPr>
            <p:nvPr/>
          </p:nvSpPr>
          <p:spPr bwMode="auto">
            <a:xfrm>
              <a:off x="1523815" y="3717299"/>
              <a:ext cx="113290" cy="110818"/>
            </a:xfrm>
            <a:prstGeom prst="ellipse">
              <a:avLst/>
            </a:prstGeom>
            <a:solidFill>
              <a:srgbClr val="6666FF"/>
            </a:solidFill>
            <a:ln w="15875">
              <a:solidFill>
                <a:srgbClr val="0080FF"/>
              </a:solidFill>
              <a:round/>
              <a:headEnd/>
              <a:tailEnd/>
            </a:ln>
          </p:spPr>
          <p:txBody>
            <a:bodyPr wrap="none" anchor="ctr">
              <a:prstTxWarp prst="textNoShape">
                <a:avLst/>
              </a:prstTxWarp>
            </a:bodyPr>
            <a:lstStyle/>
            <a:p>
              <a:endParaRPr lang="en-US"/>
            </a:p>
          </p:txBody>
        </p:sp>
        <p:sp>
          <p:nvSpPr>
            <p:cNvPr id="76" name="Oval 55"/>
            <p:cNvSpPr>
              <a:spLocks noChangeAspect="1" noChangeArrowheads="1"/>
            </p:cNvSpPr>
            <p:nvPr/>
          </p:nvSpPr>
          <p:spPr bwMode="auto">
            <a:xfrm>
              <a:off x="1670967" y="3717633"/>
              <a:ext cx="113290" cy="110818"/>
            </a:xfrm>
            <a:prstGeom prst="ellipse">
              <a:avLst/>
            </a:prstGeom>
            <a:solidFill>
              <a:srgbClr val="6666FF"/>
            </a:solidFill>
            <a:ln w="15875">
              <a:solidFill>
                <a:srgbClr val="0080FF"/>
              </a:solidFill>
              <a:round/>
              <a:headEnd/>
              <a:tailEnd/>
            </a:ln>
          </p:spPr>
          <p:txBody>
            <a:bodyPr wrap="none" anchor="ctr">
              <a:prstTxWarp prst="textNoShape">
                <a:avLst/>
              </a:prstTxWarp>
            </a:bodyPr>
            <a:lstStyle/>
            <a:p>
              <a:endParaRPr lang="en-US"/>
            </a:p>
          </p:txBody>
        </p:sp>
        <p:sp>
          <p:nvSpPr>
            <p:cNvPr id="80" name="Oval 56"/>
            <p:cNvSpPr>
              <a:spLocks noChangeAspect="1" noChangeArrowheads="1"/>
            </p:cNvSpPr>
            <p:nvPr/>
          </p:nvSpPr>
          <p:spPr bwMode="auto">
            <a:xfrm>
              <a:off x="2075036" y="3720656"/>
              <a:ext cx="113290" cy="110818"/>
            </a:xfrm>
            <a:prstGeom prst="ellipse">
              <a:avLst/>
            </a:prstGeom>
            <a:solidFill>
              <a:srgbClr val="FF0000"/>
            </a:solidFill>
            <a:ln w="25400">
              <a:solidFill>
                <a:srgbClr val="FC0B1D"/>
              </a:solidFill>
              <a:round/>
              <a:headEnd/>
              <a:tailEnd/>
            </a:ln>
          </p:spPr>
          <p:txBody>
            <a:bodyPr wrap="none" anchor="ctr">
              <a:prstTxWarp prst="textNoShape">
                <a:avLst/>
              </a:prstTxWarp>
            </a:bodyPr>
            <a:lstStyle/>
            <a:p>
              <a:endParaRPr lang="en-US"/>
            </a:p>
          </p:txBody>
        </p:sp>
        <p:sp>
          <p:nvSpPr>
            <p:cNvPr id="81" name="Oval 57"/>
            <p:cNvSpPr>
              <a:spLocks noChangeAspect="1" noChangeArrowheads="1"/>
            </p:cNvSpPr>
            <p:nvPr/>
          </p:nvSpPr>
          <p:spPr bwMode="auto">
            <a:xfrm>
              <a:off x="2226363" y="3720322"/>
              <a:ext cx="113290" cy="110818"/>
            </a:xfrm>
            <a:prstGeom prst="ellipse">
              <a:avLst/>
            </a:prstGeom>
            <a:solidFill>
              <a:srgbClr val="FF0000"/>
            </a:solidFill>
            <a:ln w="25400">
              <a:solidFill>
                <a:srgbClr val="FC0B1D"/>
              </a:solidFill>
              <a:round/>
              <a:headEnd/>
              <a:tailEnd/>
            </a:ln>
          </p:spPr>
          <p:txBody>
            <a:bodyPr wrap="none" anchor="ctr">
              <a:prstTxWarp prst="textNoShape">
                <a:avLst/>
              </a:prstTxWarp>
            </a:bodyPr>
            <a:lstStyle/>
            <a:p>
              <a:endParaRPr lang="en-US"/>
            </a:p>
          </p:txBody>
        </p:sp>
        <p:sp>
          <p:nvSpPr>
            <p:cNvPr id="82" name="Oval 60"/>
            <p:cNvSpPr>
              <a:spLocks noChangeAspect="1" noChangeArrowheads="1"/>
            </p:cNvSpPr>
            <p:nvPr/>
          </p:nvSpPr>
          <p:spPr bwMode="auto">
            <a:xfrm>
              <a:off x="2149376" y="3287981"/>
              <a:ext cx="113290" cy="107457"/>
            </a:xfrm>
            <a:prstGeom prst="ellipse">
              <a:avLst/>
            </a:prstGeom>
            <a:solidFill>
              <a:srgbClr val="FF0000"/>
            </a:solidFill>
            <a:ln w="15875">
              <a:solidFill>
                <a:srgbClr val="FC0B1D"/>
              </a:solidFill>
              <a:round/>
              <a:headEnd/>
              <a:tailEnd/>
            </a:ln>
          </p:spPr>
          <p:txBody>
            <a:bodyPr wrap="none" anchor="ctr">
              <a:prstTxWarp prst="textNoShape">
                <a:avLst/>
              </a:prstTxWarp>
            </a:bodyPr>
            <a:lstStyle/>
            <a:p>
              <a:endParaRPr lang="en-US"/>
            </a:p>
          </p:txBody>
        </p:sp>
        <p:sp>
          <p:nvSpPr>
            <p:cNvPr id="83" name="Oval 61"/>
            <p:cNvSpPr>
              <a:spLocks noChangeAspect="1" noChangeArrowheads="1"/>
            </p:cNvSpPr>
            <p:nvPr/>
          </p:nvSpPr>
          <p:spPr bwMode="auto">
            <a:xfrm>
              <a:off x="1577454" y="3287981"/>
              <a:ext cx="113290" cy="107457"/>
            </a:xfrm>
            <a:prstGeom prst="ellipse">
              <a:avLst/>
            </a:prstGeom>
            <a:solidFill>
              <a:srgbClr val="6666FF"/>
            </a:solidFill>
            <a:ln w="15875">
              <a:solidFill>
                <a:srgbClr val="0080FF"/>
              </a:solidFill>
              <a:round/>
              <a:headEnd/>
              <a:tailEnd/>
            </a:ln>
          </p:spPr>
          <p:txBody>
            <a:bodyPr wrap="none" anchor="ctr">
              <a:prstTxWarp prst="textNoShape">
                <a:avLst/>
              </a:prstTxWarp>
            </a:bodyPr>
            <a:lstStyle/>
            <a:p>
              <a:endParaRPr lang="en-US"/>
            </a:p>
          </p:txBody>
        </p:sp>
        <p:sp>
          <p:nvSpPr>
            <p:cNvPr id="84" name="TextBox 44"/>
            <p:cNvSpPr txBox="1"/>
            <p:nvPr/>
          </p:nvSpPr>
          <p:spPr>
            <a:xfrm>
              <a:off x="1079281" y="4449226"/>
              <a:ext cx="2741959" cy="365209"/>
            </a:xfrm>
            <a:prstGeom prst="rect">
              <a:avLst/>
            </a:prstGeom>
            <a:solidFill>
              <a:srgbClr val="0000FF"/>
            </a:solidFill>
          </p:spPr>
          <p:txBody>
            <a:bodyPr wrap="square" rtlCol="0">
              <a:spAutoFit/>
            </a:bodyPr>
            <a:lstStyle/>
            <a:p>
              <a:pPr algn="ctr"/>
              <a:r>
                <a:rPr lang="en-US" sz="1400" dirty="0">
                  <a:solidFill>
                    <a:schemeClr val="bg1"/>
                  </a:solidFill>
                </a:rPr>
                <a:t>No-Core Shell Model</a:t>
              </a:r>
            </a:p>
          </p:txBody>
        </p:sp>
        <p:sp>
          <p:nvSpPr>
            <p:cNvPr id="85" name="Line 51"/>
            <p:cNvSpPr>
              <a:spLocks noChangeAspect="1" noChangeShapeType="1"/>
            </p:cNvSpPr>
            <p:nvPr/>
          </p:nvSpPr>
          <p:spPr bwMode="auto">
            <a:xfrm>
              <a:off x="2474173" y="2366055"/>
              <a:ext cx="0" cy="498079"/>
            </a:xfrm>
            <a:prstGeom prst="line">
              <a:avLst/>
            </a:prstGeom>
            <a:noFill/>
            <a:ln w="19050">
              <a:solidFill>
                <a:srgbClr val="000000"/>
              </a:solidFill>
              <a:round/>
              <a:headEnd type="triangle" w="med" len="sm"/>
              <a:tailEnd type="triangle" w="med" len="sm"/>
            </a:ln>
          </p:spPr>
          <p:txBody>
            <a:bodyPr wrap="none" anchor="ctr">
              <a:prstTxWarp prst="textNoShape">
                <a:avLst/>
              </a:prstTxWarp>
            </a:bodyPr>
            <a:lstStyle/>
            <a:p>
              <a:endParaRPr lang="en-US"/>
            </a:p>
          </p:txBody>
        </p:sp>
        <mc:AlternateContent xmlns:mc="http://schemas.openxmlformats.org/markup-compatibility/2006" xmlns:a14="http://schemas.microsoft.com/office/drawing/2010/main">
          <mc:Choice Requires="a14">
            <p:sp>
              <p:nvSpPr>
                <p:cNvPr id="96" name="TextBox 46"/>
                <p:cNvSpPr txBox="1"/>
                <p:nvPr/>
              </p:nvSpPr>
              <p:spPr>
                <a:xfrm>
                  <a:off x="2528356" y="2461205"/>
                  <a:ext cx="461986" cy="307777"/>
                </a:xfrm>
                <a:prstGeom prst="rect">
                  <a:avLst/>
                </a:prstGeom>
                <a:noFill/>
              </p:spPr>
              <p:txBody>
                <a:bodyPr wrap="none" rtlCol="0">
                  <a:spAutoFit/>
                </a:bodyPr>
                <a:lstStyle/>
                <a:p>
                  <a:pPr algn="just"/>
                  <a14:m>
                    <m:oMathPara xmlns:m="http://schemas.openxmlformats.org/officeDocument/2006/math">
                      <m:oMathParaPr>
                        <m:jc m:val="centerGroup"/>
                      </m:oMathParaPr>
                      <m:oMath xmlns:m="http://schemas.openxmlformats.org/officeDocument/2006/math">
                        <m:r>
                          <a:rPr lang="el-GR" sz="1400" i="1" smtClean="0">
                            <a:latin typeface="Cambria Math"/>
                            <a:ea typeface="Cambria Math"/>
                          </a:rPr>
                          <m:t>ℏ</m:t>
                        </m:r>
                        <m:r>
                          <m:rPr>
                            <m:sty m:val="p"/>
                          </m:rPr>
                          <a:rPr lang="el-GR" sz="1400" i="1" smtClean="0">
                            <a:latin typeface="Cambria Math"/>
                            <a:ea typeface="Cambria Math"/>
                          </a:rPr>
                          <m:t>Ω</m:t>
                        </m:r>
                      </m:oMath>
                    </m:oMathPara>
                  </a14:m>
                  <a:endParaRPr lang="en-US" sz="1400" dirty="0"/>
                </a:p>
              </p:txBody>
            </p:sp>
          </mc:Choice>
          <mc:Fallback xmlns="">
            <p:sp>
              <p:nvSpPr>
                <p:cNvPr id="3" name="TextBox 2"/>
                <p:cNvSpPr txBox="1">
                  <a:spLocks noRot="1" noChangeAspect="1" noMove="1" noResize="1" noEditPoints="1" noAdjustHandles="1" noChangeArrowheads="1" noChangeShapeType="1" noTextEdit="1"/>
                </p:cNvSpPr>
                <p:nvPr/>
              </p:nvSpPr>
              <p:spPr>
                <a:xfrm>
                  <a:off x="2528355" y="2461205"/>
                  <a:ext cx="461986" cy="307777"/>
                </a:xfrm>
                <a:prstGeom prst="rect">
                  <a:avLst/>
                </a:prstGeom>
                <a:blipFill rotWithShape="1">
                  <a:blip r:embed="rId12"/>
                  <a:stretch>
                    <a:fillRect/>
                  </a:stretch>
                </a:blipFill>
              </p:spPr>
              <p:txBody>
                <a:bodyPr/>
                <a:lstStyle/>
                <a:p>
                  <a:r>
                    <a:rPr lang="en-US">
                      <a:noFill/>
                    </a:rPr>
                    <a:t> </a:t>
                  </a:r>
                </a:p>
              </p:txBody>
            </p:sp>
          </mc:Fallback>
        </mc:AlternateContent>
        <p:sp>
          <p:nvSpPr>
            <p:cNvPr id="97" name="Up Arrow 47"/>
            <p:cNvSpPr/>
            <p:nvPr/>
          </p:nvSpPr>
          <p:spPr bwMode="auto">
            <a:xfrm>
              <a:off x="584472" y="2273399"/>
              <a:ext cx="540435" cy="773743"/>
            </a:xfrm>
            <a:prstGeom prst="upArrow">
              <a:avLst>
                <a:gd name="adj1" fmla="val 54766"/>
                <a:gd name="adj2" fmla="val 50000"/>
              </a:avLst>
            </a:prstGeom>
            <a:solidFill>
              <a:srgbClr val="0000FF"/>
            </a:solidFill>
            <a:ln>
              <a:solidFill>
                <a:srgbClr val="0000FF"/>
              </a:solidFill>
              <a:headEnd/>
              <a:tailEnd/>
            </a:ln>
          </p:spPr>
          <p:style>
            <a:lnRef idx="1">
              <a:schemeClr val="accent1"/>
            </a:lnRef>
            <a:fillRef idx="2">
              <a:schemeClr val="accent1"/>
            </a:fillRef>
            <a:effectRef idx="1">
              <a:schemeClr val="accent1"/>
            </a:effectRef>
            <a:fontRef idx="minor">
              <a:schemeClr val="dk1"/>
            </a:fontRef>
          </p:style>
          <p:txBody>
            <a:bodyPr vert="vert270" rtlCol="0" anchor="ctr">
              <a:prstTxWarp prst="textNoShape">
                <a:avLst/>
              </a:prstTxWarp>
            </a:bodyPr>
            <a:lstStyle/>
            <a:p>
              <a:pPr algn="ctr">
                <a:spcBef>
                  <a:spcPct val="0"/>
                </a:spcBef>
              </a:pPr>
              <a:r>
                <a:rPr lang="en-US" sz="1600" dirty="0">
                  <a:solidFill>
                    <a:srgbClr val="FFFFFF"/>
                  </a:solidFill>
                </a:rPr>
                <a:t>N</a:t>
              </a:r>
              <a:r>
                <a:rPr lang="en-US" sz="1600" baseline="-25000" dirty="0">
                  <a:solidFill>
                    <a:srgbClr val="FFFFFF"/>
                  </a:solidFill>
                </a:rPr>
                <a:t>max</a:t>
              </a:r>
            </a:p>
          </p:txBody>
        </p:sp>
        <p:sp>
          <p:nvSpPr>
            <p:cNvPr id="99" name="Oval 58"/>
            <p:cNvSpPr>
              <a:spLocks noChangeAspect="1" noChangeArrowheads="1"/>
            </p:cNvSpPr>
            <p:nvPr/>
          </p:nvSpPr>
          <p:spPr bwMode="auto">
            <a:xfrm>
              <a:off x="1366366" y="3286831"/>
              <a:ext cx="109728" cy="109756"/>
            </a:xfrm>
            <a:prstGeom prst="ellipse">
              <a:avLst/>
            </a:prstGeom>
            <a:solidFill>
              <a:srgbClr val="C3E1F8"/>
            </a:solidFill>
            <a:ln w="15875">
              <a:solidFill>
                <a:srgbClr val="0080FF"/>
              </a:solidFill>
              <a:round/>
              <a:headEnd/>
              <a:tailEnd/>
            </a:ln>
          </p:spPr>
          <p:txBody>
            <a:bodyPr wrap="none" anchor="ctr">
              <a:prstTxWarp prst="textNoShape">
                <a:avLst/>
              </a:prstTxWarp>
            </a:bodyPr>
            <a:lstStyle/>
            <a:p>
              <a:endParaRPr lang="en-US"/>
            </a:p>
          </p:txBody>
        </p:sp>
        <p:sp>
          <p:nvSpPr>
            <p:cNvPr id="101" name="Oval 59"/>
            <p:cNvSpPr>
              <a:spLocks noChangeAspect="1" noChangeArrowheads="1"/>
            </p:cNvSpPr>
            <p:nvPr/>
          </p:nvSpPr>
          <p:spPr bwMode="auto">
            <a:xfrm>
              <a:off x="2414011" y="3286832"/>
              <a:ext cx="109728" cy="109755"/>
            </a:xfrm>
            <a:prstGeom prst="ellipse">
              <a:avLst/>
            </a:prstGeom>
            <a:solidFill>
              <a:srgbClr val="FFCCFF"/>
            </a:solidFill>
            <a:ln w="15875">
              <a:solidFill>
                <a:srgbClr val="FC0B1D"/>
              </a:solidFill>
              <a:round/>
              <a:headEnd/>
              <a:tailEnd/>
            </a:ln>
          </p:spPr>
          <p:txBody>
            <a:bodyPr wrap="none" anchor="ctr">
              <a:prstTxWarp prst="textNoShape">
                <a:avLst/>
              </a:prstTxWarp>
            </a:bodyPr>
            <a:lstStyle/>
            <a:p>
              <a:endParaRPr lang="en-US"/>
            </a:p>
          </p:txBody>
        </p:sp>
        <p:sp>
          <p:nvSpPr>
            <p:cNvPr id="102" name="Oval 62"/>
            <p:cNvSpPr>
              <a:spLocks noChangeAspect="1" noChangeArrowheads="1"/>
            </p:cNvSpPr>
            <p:nvPr/>
          </p:nvSpPr>
          <p:spPr bwMode="auto">
            <a:xfrm>
              <a:off x="1998550" y="2806941"/>
              <a:ext cx="109728" cy="109755"/>
            </a:xfrm>
            <a:prstGeom prst="ellipse">
              <a:avLst/>
            </a:prstGeom>
            <a:solidFill>
              <a:srgbClr val="FFCCFF"/>
            </a:solidFill>
            <a:ln w="15875">
              <a:solidFill>
                <a:srgbClr val="FC0B1D"/>
              </a:solidFill>
              <a:round/>
              <a:headEnd/>
              <a:tailEnd/>
            </a:ln>
          </p:spPr>
          <p:txBody>
            <a:bodyPr wrap="none" anchor="ctr">
              <a:prstTxWarp prst="textNoShape">
                <a:avLst/>
              </a:prstTxWarp>
            </a:bodyPr>
            <a:lstStyle/>
            <a:p>
              <a:endParaRPr lang="en-US" sz="2400" b="1">
                <a:ea typeface="ヒラギノ角ゴ Pro W3" charset="-128"/>
                <a:cs typeface="ヒラギノ角ゴ Pro W3" charset="-128"/>
              </a:endParaRPr>
            </a:p>
          </p:txBody>
        </p:sp>
        <p:sp>
          <p:nvSpPr>
            <p:cNvPr id="103" name="Oval 63"/>
            <p:cNvSpPr>
              <a:spLocks noChangeAspect="1" noChangeArrowheads="1"/>
            </p:cNvSpPr>
            <p:nvPr/>
          </p:nvSpPr>
          <p:spPr bwMode="auto">
            <a:xfrm>
              <a:off x="1477870" y="2806941"/>
              <a:ext cx="109728" cy="109755"/>
            </a:xfrm>
            <a:prstGeom prst="ellipse">
              <a:avLst/>
            </a:prstGeom>
            <a:solidFill>
              <a:srgbClr val="C3E1F8"/>
            </a:solidFill>
            <a:ln w="15875">
              <a:solidFill>
                <a:srgbClr val="0080FF"/>
              </a:solidFill>
              <a:round/>
              <a:headEnd/>
              <a:tailEnd/>
            </a:ln>
          </p:spPr>
          <p:txBody>
            <a:bodyPr wrap="none" anchor="ctr">
              <a:prstTxWarp prst="textNoShape">
                <a:avLst/>
              </a:prstTxWarp>
            </a:bodyPr>
            <a:lstStyle/>
            <a:p>
              <a:endParaRPr lang="en-US"/>
            </a:p>
          </p:txBody>
        </p:sp>
        <p:cxnSp>
          <p:nvCxnSpPr>
            <p:cNvPr id="104" name="AutoShape 64"/>
            <p:cNvCxnSpPr>
              <a:cxnSpLocks noChangeAspect="1" noChangeShapeType="1"/>
              <a:stCxn id="81" idx="0"/>
              <a:endCxn id="101" idx="0"/>
            </p:cNvCxnSpPr>
            <p:nvPr/>
          </p:nvCxnSpPr>
          <p:spPr bwMode="auto">
            <a:xfrm rot="5400000" flipH="1" flipV="1">
              <a:off x="2159196" y="3410644"/>
              <a:ext cx="433490" cy="185867"/>
            </a:xfrm>
            <a:prstGeom prst="curvedConnector3">
              <a:avLst>
                <a:gd name="adj1" fmla="val 152735"/>
              </a:avLst>
            </a:prstGeom>
            <a:noFill/>
            <a:ln w="15875" cap="rnd">
              <a:solidFill>
                <a:schemeClr val="tx1"/>
              </a:solidFill>
              <a:prstDash val="sysDot"/>
              <a:round/>
              <a:headEnd/>
              <a:tailEnd type="triangle" w="med" len="med"/>
            </a:ln>
          </p:spPr>
        </p:cxnSp>
        <p:cxnSp>
          <p:nvCxnSpPr>
            <p:cNvPr id="105" name="AutoShape 65"/>
            <p:cNvCxnSpPr>
              <a:cxnSpLocks noChangeAspect="1" noChangeShapeType="1"/>
              <a:stCxn id="83" idx="0"/>
              <a:endCxn id="103" idx="0"/>
            </p:cNvCxnSpPr>
            <p:nvPr/>
          </p:nvCxnSpPr>
          <p:spPr bwMode="auto">
            <a:xfrm rot="16200000" flipV="1">
              <a:off x="1342897" y="2996778"/>
              <a:ext cx="481040" cy="101365"/>
            </a:xfrm>
            <a:prstGeom prst="curvedConnector3">
              <a:avLst>
                <a:gd name="adj1" fmla="val 147522"/>
              </a:avLst>
            </a:prstGeom>
            <a:noFill/>
            <a:ln w="15875" cap="rnd">
              <a:solidFill>
                <a:schemeClr val="tx1"/>
              </a:solidFill>
              <a:prstDash val="sysDot"/>
              <a:round/>
              <a:headEnd/>
              <a:tailEnd type="triangle" w="med" len="med"/>
            </a:ln>
          </p:spPr>
        </p:cxnSp>
        <p:cxnSp>
          <p:nvCxnSpPr>
            <p:cNvPr id="106" name="AutoShape 66"/>
            <p:cNvCxnSpPr>
              <a:cxnSpLocks noChangeAspect="1" noChangeShapeType="1"/>
              <a:stCxn id="75" idx="0"/>
              <a:endCxn id="99" idx="4"/>
            </p:cNvCxnSpPr>
            <p:nvPr/>
          </p:nvCxnSpPr>
          <p:spPr bwMode="auto">
            <a:xfrm rot="16200000" flipV="1">
              <a:off x="1340489" y="3477328"/>
              <a:ext cx="320712" cy="159230"/>
            </a:xfrm>
            <a:prstGeom prst="curvedConnector3">
              <a:avLst>
                <a:gd name="adj1" fmla="val 50000"/>
              </a:avLst>
            </a:prstGeom>
            <a:noFill/>
            <a:ln w="15875" cap="rnd">
              <a:solidFill>
                <a:schemeClr val="tx1"/>
              </a:solidFill>
              <a:prstDash val="sysDot"/>
              <a:round/>
              <a:headEnd/>
              <a:tailEnd type="triangle" w="med" len="med"/>
            </a:ln>
          </p:spPr>
        </p:cxnSp>
        <p:cxnSp>
          <p:nvCxnSpPr>
            <p:cNvPr id="107" name="AutoShape 67"/>
            <p:cNvCxnSpPr>
              <a:cxnSpLocks noChangeAspect="1" noChangeShapeType="1"/>
              <a:stCxn id="80" idx="0"/>
              <a:endCxn id="102" idx="4"/>
            </p:cNvCxnSpPr>
            <p:nvPr/>
          </p:nvCxnSpPr>
          <p:spPr bwMode="auto">
            <a:xfrm rot="16200000" flipV="1">
              <a:off x="1690568" y="3279542"/>
              <a:ext cx="803960" cy="78267"/>
            </a:xfrm>
            <a:prstGeom prst="curvedConnector3">
              <a:avLst>
                <a:gd name="adj1" fmla="val 50000"/>
              </a:avLst>
            </a:prstGeom>
            <a:noFill/>
            <a:ln w="15875" cap="rnd">
              <a:solidFill>
                <a:schemeClr val="tx1"/>
              </a:solidFill>
              <a:prstDash val="sysDot"/>
              <a:round/>
              <a:headEnd/>
              <a:tailEnd type="triangle" w="med" len="med"/>
            </a:ln>
          </p:spPr>
        </p:cxnSp>
      </p:grpSp>
      <p:grpSp>
        <p:nvGrpSpPr>
          <p:cNvPr id="130" name="Group 5"/>
          <p:cNvGrpSpPr/>
          <p:nvPr/>
        </p:nvGrpSpPr>
        <p:grpSpPr>
          <a:xfrm>
            <a:off x="4359083" y="3823444"/>
            <a:ext cx="2136118" cy="2057359"/>
            <a:chOff x="3303739" y="2708203"/>
            <a:chExt cx="2136118" cy="2057359"/>
          </a:xfrm>
        </p:grpSpPr>
        <p:pic>
          <p:nvPicPr>
            <p:cNvPr id="131" name="Picture 192" descr="fig4-b.tiff"/>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3303739" y="2708203"/>
              <a:ext cx="2025488" cy="2057359"/>
            </a:xfrm>
            <a:prstGeom prst="rect">
              <a:avLst/>
            </a:prstGeom>
            <a:solidFill>
              <a:schemeClr val="bg1">
                <a:alpha val="85000"/>
              </a:schemeClr>
            </a:solidFill>
          </p:spPr>
        </p:pic>
        <p:sp>
          <p:nvSpPr>
            <p:cNvPr id="132" name="Freeform 69"/>
            <p:cNvSpPr/>
            <p:nvPr/>
          </p:nvSpPr>
          <p:spPr>
            <a:xfrm rot="1076377">
              <a:off x="3729402" y="3001818"/>
              <a:ext cx="1710455" cy="1044992"/>
            </a:xfrm>
            <a:custGeom>
              <a:avLst/>
              <a:gdLst>
                <a:gd name="connsiteX0" fmla="*/ 0 w 2564574"/>
                <a:gd name="connsiteY0" fmla="*/ 0 h 394545"/>
                <a:gd name="connsiteX1" fmla="*/ 678133 w 2564574"/>
                <a:gd name="connsiteY1" fmla="*/ 160276 h 394545"/>
                <a:gd name="connsiteX2" fmla="*/ 2108376 w 2564574"/>
                <a:gd name="connsiteY2" fmla="*/ 357540 h 394545"/>
                <a:gd name="connsiteX3" fmla="*/ 2564574 w 2564574"/>
                <a:gd name="connsiteY3" fmla="*/ 394527 h 394545"/>
                <a:gd name="connsiteX0" fmla="*/ 1 w 3228451"/>
                <a:gd name="connsiteY0" fmla="*/ 0 h 388791"/>
                <a:gd name="connsiteX1" fmla="*/ 1342010 w 3228451"/>
                <a:gd name="connsiteY1" fmla="*/ 154522 h 388791"/>
                <a:gd name="connsiteX2" fmla="*/ 2772253 w 3228451"/>
                <a:gd name="connsiteY2" fmla="*/ 351786 h 388791"/>
                <a:gd name="connsiteX3" fmla="*/ 3228451 w 3228451"/>
                <a:gd name="connsiteY3" fmla="*/ 388773 h 388791"/>
                <a:gd name="connsiteX0" fmla="*/ -1 w 3228449"/>
                <a:gd name="connsiteY0" fmla="*/ 0 h 388791"/>
                <a:gd name="connsiteX1" fmla="*/ 1342008 w 3228449"/>
                <a:gd name="connsiteY1" fmla="*/ 154522 h 388791"/>
                <a:gd name="connsiteX2" fmla="*/ 2772251 w 3228449"/>
                <a:gd name="connsiteY2" fmla="*/ 351786 h 388791"/>
                <a:gd name="connsiteX3" fmla="*/ 3228449 w 3228449"/>
                <a:gd name="connsiteY3" fmla="*/ 388773 h 388791"/>
                <a:gd name="connsiteX0" fmla="*/ 1 w 3228451"/>
                <a:gd name="connsiteY0" fmla="*/ 0 h 388791"/>
                <a:gd name="connsiteX1" fmla="*/ 1274982 w 3228451"/>
                <a:gd name="connsiteY1" fmla="*/ 182271 h 388791"/>
                <a:gd name="connsiteX2" fmla="*/ 2772253 w 3228451"/>
                <a:gd name="connsiteY2" fmla="*/ 351786 h 388791"/>
                <a:gd name="connsiteX3" fmla="*/ 3228451 w 3228451"/>
                <a:gd name="connsiteY3" fmla="*/ 388773 h 388791"/>
                <a:gd name="connsiteX0" fmla="*/ 0 w 3068924"/>
                <a:gd name="connsiteY0" fmla="*/ 0 h 376555"/>
                <a:gd name="connsiteX1" fmla="*/ 1115455 w 3068924"/>
                <a:gd name="connsiteY1" fmla="*/ 170035 h 376555"/>
                <a:gd name="connsiteX2" fmla="*/ 2612726 w 3068924"/>
                <a:gd name="connsiteY2" fmla="*/ 339550 h 376555"/>
                <a:gd name="connsiteX3" fmla="*/ 3068924 w 3068924"/>
                <a:gd name="connsiteY3" fmla="*/ 376537 h 376555"/>
                <a:gd name="connsiteX0" fmla="*/ 0 w 3068924"/>
                <a:gd name="connsiteY0" fmla="*/ 0 h 376555"/>
                <a:gd name="connsiteX1" fmla="*/ 1339162 w 3068924"/>
                <a:gd name="connsiteY1" fmla="*/ 224195 h 376555"/>
                <a:gd name="connsiteX2" fmla="*/ 2612726 w 3068924"/>
                <a:gd name="connsiteY2" fmla="*/ 339550 h 376555"/>
                <a:gd name="connsiteX3" fmla="*/ 3068924 w 3068924"/>
                <a:gd name="connsiteY3" fmla="*/ 376537 h 376555"/>
                <a:gd name="connsiteX0" fmla="*/ 0 w 3068924"/>
                <a:gd name="connsiteY0" fmla="*/ 0 h 376576"/>
                <a:gd name="connsiteX1" fmla="*/ 1339162 w 3068924"/>
                <a:gd name="connsiteY1" fmla="*/ 224195 h 376576"/>
                <a:gd name="connsiteX2" fmla="*/ 2410315 w 3068924"/>
                <a:gd name="connsiteY2" fmla="*/ 340175 h 376576"/>
                <a:gd name="connsiteX3" fmla="*/ 3068924 w 3068924"/>
                <a:gd name="connsiteY3" fmla="*/ 376537 h 376576"/>
                <a:gd name="connsiteX0" fmla="*/ 0 w 3068924"/>
                <a:gd name="connsiteY0" fmla="*/ 0 h 376537"/>
                <a:gd name="connsiteX1" fmla="*/ 1339162 w 3068924"/>
                <a:gd name="connsiteY1" fmla="*/ 224195 h 376537"/>
                <a:gd name="connsiteX2" fmla="*/ 2410315 w 3068924"/>
                <a:gd name="connsiteY2" fmla="*/ 340175 h 376537"/>
                <a:gd name="connsiteX3" fmla="*/ 3068924 w 3068924"/>
                <a:gd name="connsiteY3" fmla="*/ 376537 h 376537"/>
                <a:gd name="connsiteX0" fmla="*/ 0 w 3068924"/>
                <a:gd name="connsiteY0" fmla="*/ 0 h 376537"/>
                <a:gd name="connsiteX1" fmla="*/ 1339162 w 3068924"/>
                <a:gd name="connsiteY1" fmla="*/ 224195 h 376537"/>
                <a:gd name="connsiteX2" fmla="*/ 2410315 w 3068924"/>
                <a:gd name="connsiteY2" fmla="*/ 340175 h 376537"/>
                <a:gd name="connsiteX3" fmla="*/ 3068924 w 3068924"/>
                <a:gd name="connsiteY3" fmla="*/ 376537 h 376537"/>
                <a:gd name="connsiteX0" fmla="*/ 0 w 3082676"/>
                <a:gd name="connsiteY0" fmla="*/ 0 h 385521"/>
                <a:gd name="connsiteX1" fmla="*/ 1339162 w 3082676"/>
                <a:gd name="connsiteY1" fmla="*/ 224195 h 385521"/>
                <a:gd name="connsiteX2" fmla="*/ 2410315 w 3082676"/>
                <a:gd name="connsiteY2" fmla="*/ 340175 h 385521"/>
                <a:gd name="connsiteX3" fmla="*/ 3082677 w 3082676"/>
                <a:gd name="connsiteY3" fmla="*/ 385521 h 385521"/>
                <a:gd name="connsiteX0" fmla="*/ 0 w 3082678"/>
                <a:gd name="connsiteY0" fmla="*/ 0 h 385521"/>
                <a:gd name="connsiteX1" fmla="*/ 1339162 w 3082678"/>
                <a:gd name="connsiteY1" fmla="*/ 224195 h 385521"/>
                <a:gd name="connsiteX2" fmla="*/ 2410315 w 3082678"/>
                <a:gd name="connsiteY2" fmla="*/ 340175 h 385521"/>
                <a:gd name="connsiteX3" fmla="*/ 3082677 w 3082678"/>
                <a:gd name="connsiteY3" fmla="*/ 385521 h 385521"/>
                <a:gd name="connsiteX0" fmla="*/ 0 w 3082676"/>
                <a:gd name="connsiteY0" fmla="*/ 0 h 385521"/>
                <a:gd name="connsiteX1" fmla="*/ 1339162 w 3082676"/>
                <a:gd name="connsiteY1" fmla="*/ 224195 h 385521"/>
                <a:gd name="connsiteX2" fmla="*/ 2410315 w 3082676"/>
                <a:gd name="connsiteY2" fmla="*/ 340175 h 385521"/>
                <a:gd name="connsiteX3" fmla="*/ 3082677 w 3082676"/>
                <a:gd name="connsiteY3" fmla="*/ 385521 h 385521"/>
                <a:gd name="connsiteX0" fmla="*/ 0 w 2951064"/>
                <a:gd name="connsiteY0" fmla="*/ 0 h 381299"/>
                <a:gd name="connsiteX1" fmla="*/ 1339162 w 2951064"/>
                <a:gd name="connsiteY1" fmla="*/ 224195 h 381299"/>
                <a:gd name="connsiteX2" fmla="*/ 2410315 w 2951064"/>
                <a:gd name="connsiteY2" fmla="*/ 340175 h 381299"/>
                <a:gd name="connsiteX3" fmla="*/ 2951065 w 2951064"/>
                <a:gd name="connsiteY3" fmla="*/ 381299 h 381299"/>
              </a:gdLst>
              <a:ahLst/>
              <a:cxnLst>
                <a:cxn ang="0">
                  <a:pos x="connsiteX0" y="connsiteY0"/>
                </a:cxn>
                <a:cxn ang="0">
                  <a:pos x="connsiteX1" y="connsiteY1"/>
                </a:cxn>
                <a:cxn ang="0">
                  <a:pos x="connsiteX2" y="connsiteY2"/>
                </a:cxn>
                <a:cxn ang="0">
                  <a:pos x="connsiteX3" y="connsiteY3"/>
                </a:cxn>
              </a:cxnLst>
              <a:rect l="l" t="t" r="r" b="b"/>
              <a:pathLst>
                <a:path w="2951064" h="381299">
                  <a:moveTo>
                    <a:pt x="0" y="0"/>
                  </a:moveTo>
                  <a:cubicBezTo>
                    <a:pt x="375996" y="69626"/>
                    <a:pt x="937443" y="167499"/>
                    <a:pt x="1339162" y="224195"/>
                  </a:cubicBezTo>
                  <a:cubicBezTo>
                    <a:pt x="1740881" y="280891"/>
                    <a:pt x="2053429" y="304042"/>
                    <a:pt x="2410315" y="340175"/>
                  </a:cubicBezTo>
                  <a:cubicBezTo>
                    <a:pt x="2718580" y="369380"/>
                    <a:pt x="2726944" y="366184"/>
                    <a:pt x="2951065" y="381299"/>
                  </a:cubicBezTo>
                </a:path>
              </a:pathLst>
            </a:custGeom>
            <a:ln w="19050" cmpd="sng">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133" name="TextBox 55"/>
              <p:cNvSpPr txBox="1"/>
              <p:nvPr/>
            </p:nvSpPr>
            <p:spPr>
              <a:xfrm>
                <a:off x="5127227" y="4037302"/>
                <a:ext cx="967612"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ea typeface="Cambria Math" panose="02040503050406030204" pitchFamily="18" charset="0"/>
                        </a:rPr>
                        <m:t>≈</m:t>
                      </m:r>
                      <m:sSup>
                        <m:sSupPr>
                          <m:ctrlPr>
                            <a:rPr lang="en-US" sz="1600" i="1" smtClean="0">
                              <a:latin typeface="Cambria Math" panose="02040503050406030204" pitchFamily="18" charset="0"/>
                              <a:ea typeface="Cambria Math" panose="02040503050406030204" pitchFamily="18" charset="0"/>
                            </a:rPr>
                          </m:ctrlPr>
                        </m:sSupPr>
                        <m:e>
                          <m:r>
                            <a:rPr lang="en-US" sz="1600" i="1" smtClean="0">
                              <a:latin typeface="Cambria Math" panose="02040503050406030204" pitchFamily="18" charset="0"/>
                              <a:ea typeface="Cambria Math" panose="02040503050406030204" pitchFamily="18" charset="0"/>
                            </a:rPr>
                            <m:t>𝑒</m:t>
                          </m:r>
                        </m:e>
                        <m:sup>
                          <m:r>
                            <a:rPr lang="en-US" sz="1600" i="1" smtClean="0">
                              <a:latin typeface="Cambria Math" panose="02040503050406030204" pitchFamily="18" charset="0"/>
                              <a:ea typeface="Cambria Math" panose="02040503050406030204" pitchFamily="18" charset="0"/>
                            </a:rPr>
                            <m:t>−</m:t>
                          </m:r>
                          <m:r>
                            <a:rPr lang="en-US" sz="1600" i="1" smtClean="0">
                              <a:latin typeface="Cambria Math" panose="02040503050406030204" pitchFamily="18" charset="0"/>
                              <a:ea typeface="Cambria Math" panose="02040503050406030204" pitchFamily="18" charset="0"/>
                            </a:rPr>
                            <m:t>𝛼</m:t>
                          </m:r>
                          <m:r>
                            <a:rPr lang="fr-FR" sz="1600" b="0" i="1" smtClean="0">
                              <a:latin typeface="Cambria Math"/>
                              <a:ea typeface="Cambria Math" panose="02040503050406030204" pitchFamily="18" charset="0"/>
                            </a:rPr>
                            <m:t>𝑟</m:t>
                          </m:r>
                        </m:sup>
                      </m:sSup>
                    </m:oMath>
                  </m:oMathPara>
                </a14:m>
                <a:endParaRPr lang="en-US" sz="1600" dirty="0"/>
              </a:p>
            </p:txBody>
          </p:sp>
        </mc:Choice>
        <mc:Fallback xmlns="">
          <p:sp>
            <p:nvSpPr>
              <p:cNvPr id="133" name="TextBox 55"/>
              <p:cNvSpPr txBox="1">
                <a:spLocks noRot="1" noChangeAspect="1" noMove="1" noResize="1" noEditPoints="1" noAdjustHandles="1" noChangeArrowheads="1" noChangeShapeType="1" noTextEdit="1"/>
              </p:cNvSpPr>
              <p:nvPr/>
            </p:nvSpPr>
            <p:spPr>
              <a:xfrm>
                <a:off x="5127227" y="4037302"/>
                <a:ext cx="967612" cy="246221"/>
              </a:xfrm>
              <a:prstGeom prst="rect">
                <a:avLst/>
              </a:prstGeom>
              <a:blipFill rotWithShape="1">
                <a:blip r:embed="rId14"/>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56" name="TextBox 67"/>
              <p:cNvSpPr txBox="1"/>
              <p:nvPr/>
            </p:nvSpPr>
            <p:spPr>
              <a:xfrm>
                <a:off x="715658" y="5669610"/>
                <a:ext cx="2720617" cy="7469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Ψ</m:t>
                          </m:r>
                        </m:e>
                        <m:sub>
                          <m:r>
                            <a:rPr lang="en-US" sz="2000" i="1">
                              <a:latin typeface="Cambria Math" panose="02040503050406030204" pitchFamily="18" charset="0"/>
                            </a:rPr>
                            <m:t>𝑁𝐶𝑆𝑀</m:t>
                          </m:r>
                          <m:r>
                            <a:rPr lang="en-US" sz="2000" b="0" i="1" smtClean="0">
                              <a:latin typeface="Cambria Math" panose="02040503050406030204" pitchFamily="18" charset="0"/>
                            </a:rPr>
                            <m:t>𝐶</m:t>
                          </m:r>
                        </m:sub>
                        <m:sup>
                          <m:r>
                            <a:rPr lang="en-US" sz="2000" i="1">
                              <a:latin typeface="Cambria Math" panose="02040503050406030204" pitchFamily="18" charset="0"/>
                            </a:rPr>
                            <m:t>(</m:t>
                          </m:r>
                          <m:r>
                            <a:rPr lang="en-US" sz="2000" i="1">
                              <a:latin typeface="Cambria Math" panose="02040503050406030204" pitchFamily="18" charset="0"/>
                            </a:rPr>
                            <m:t>𝐴</m:t>
                          </m:r>
                          <m:r>
                            <a:rPr lang="en-US" sz="2000" i="1">
                              <a:latin typeface="Cambria Math" panose="02040503050406030204" pitchFamily="18" charset="0"/>
                            </a:rPr>
                            <m:t>)</m:t>
                          </m:r>
                        </m:sup>
                      </m:sSubSup>
                      <m:r>
                        <a:rPr lang="en-US" sz="2000" i="1">
                          <a:latin typeface="Cambria Math" panose="02040503050406030204" pitchFamily="18" charset="0"/>
                        </a:rPr>
                        <m:t>=</m:t>
                      </m:r>
                      <m:nary>
                        <m:naryPr>
                          <m:chr m:val="∑"/>
                          <m:supHide m:val="on"/>
                          <m:ctrlPr>
                            <a:rPr lang="en-US" sz="2000" i="1">
                              <a:latin typeface="Cambria Math" panose="02040503050406030204" pitchFamily="18" charset="0"/>
                            </a:rPr>
                          </m:ctrlPr>
                        </m:naryPr>
                        <m:sub>
                          <m:r>
                            <m:rPr>
                              <m:brk m:alnAt="7"/>
                            </m:rPr>
                            <a:rPr lang="en-US" sz="2000" i="1">
                              <a:latin typeface="Cambria Math" panose="02040503050406030204" pitchFamily="18" charset="0"/>
                              <a:ea typeface="Cambria Math" panose="02040503050406030204" pitchFamily="18" charset="0"/>
                            </a:rPr>
                            <m:t>𝜆</m:t>
                          </m:r>
                        </m:sub>
                        <m:sup/>
                        <m:e>
                          <m:sSub>
                            <m:sSubPr>
                              <m:ctrlPr>
                                <a:rPr lang="en-US" sz="2000" i="1">
                                  <a:latin typeface="Cambria Math" panose="02040503050406030204" pitchFamily="18" charset="0"/>
                                </a:rPr>
                              </m:ctrlPr>
                            </m:sSubPr>
                            <m:e>
                              <m:r>
                                <a:rPr lang="en-US" sz="2000" i="1">
                                  <a:latin typeface="Cambria Math" panose="02040503050406030204" pitchFamily="18" charset="0"/>
                                </a:rPr>
                                <m:t>𝑐</m:t>
                              </m:r>
                            </m:e>
                            <m:sub>
                              <m:r>
                                <a:rPr lang="en-US" sz="2000" i="1">
                                  <a:latin typeface="Cambria Math" panose="02040503050406030204" pitchFamily="18" charset="0"/>
                                  <a:ea typeface="Cambria Math" panose="02040503050406030204" pitchFamily="18" charset="0"/>
                                </a:rPr>
                                <m:t>𝜆</m:t>
                              </m:r>
                            </m:sub>
                          </m:sSub>
                          <m:d>
                            <m:dPr>
                              <m:begChr m:val="|"/>
                              <m:endChr m:val=""/>
                              <m:ctrlPr>
                                <a:rPr lang="en-US" sz="2000" i="1">
                                  <a:latin typeface="Cambria Math" panose="02040503050406030204" pitchFamily="18" charset="0"/>
                                </a:rPr>
                              </m:ctrlPr>
                            </m:dPr>
                            <m:e>
                              <m:d>
                                <m:dPr>
                                  <m:begChr m:val=""/>
                                  <m:endChr m:val="⟩"/>
                                  <m:ctrlPr>
                                    <a:rPr lang="en-US" sz="2000" i="1">
                                      <a:latin typeface="Cambria Math" panose="02040503050406030204" pitchFamily="18" charset="0"/>
                                    </a:rPr>
                                  </m:ctrlPr>
                                </m:dPr>
                                <m:e>
                                  <m:r>
                                    <a:rPr lang="en-US" sz="2000" i="1">
                                      <a:latin typeface="Cambria Math" panose="02040503050406030204" pitchFamily="18" charset="0"/>
                                    </a:rPr>
                                    <m:t>𝐴</m:t>
                                  </m:r>
                                  <m:r>
                                    <a:rPr lang="en-US" sz="2000" i="1">
                                      <a:latin typeface="Cambria Math" panose="02040503050406030204" pitchFamily="18" charset="0"/>
                                      <a:ea typeface="Cambria Math" panose="02040503050406030204" pitchFamily="18" charset="0"/>
                                    </a:rPr>
                                    <m:t>𝜆</m:t>
                                  </m:r>
                                  <m:sSup>
                                    <m:sSupPr>
                                      <m:ctrlPr>
                                        <a:rPr lang="en-US" sz="2000" i="1">
                                          <a:latin typeface="Cambria Math" panose="02040503050406030204" pitchFamily="18" charset="0"/>
                                          <a:ea typeface="Cambria Math" panose="02040503050406030204" pitchFamily="18" charset="0"/>
                                        </a:rPr>
                                      </m:ctrlPr>
                                    </m:sSupPr>
                                    <m:e>
                                      <m:r>
                                        <a:rPr lang="en-US" sz="2000" i="1">
                                          <a:latin typeface="Cambria Math" panose="02040503050406030204" pitchFamily="18" charset="0"/>
                                          <a:ea typeface="Cambria Math" panose="02040503050406030204" pitchFamily="18" charset="0"/>
                                        </a:rPr>
                                        <m:t>𝐽</m:t>
                                      </m:r>
                                    </m:e>
                                    <m:sup>
                                      <m:r>
                                        <a:rPr lang="en-US" sz="2000" i="1">
                                          <a:latin typeface="Cambria Math" panose="02040503050406030204" pitchFamily="18" charset="0"/>
                                          <a:ea typeface="Cambria Math" panose="02040503050406030204" pitchFamily="18" charset="0"/>
                                        </a:rPr>
                                        <m:t>𝜋</m:t>
                                      </m:r>
                                    </m:sup>
                                  </m:sSup>
                                  <m:r>
                                    <a:rPr lang="en-US" sz="2000" i="1">
                                      <a:latin typeface="Cambria Math" panose="02040503050406030204" pitchFamily="18" charset="0"/>
                                      <a:ea typeface="Cambria Math" panose="02040503050406030204" pitchFamily="18" charset="0"/>
                                    </a:rPr>
                                    <m:t>𝑇</m:t>
                                  </m:r>
                                </m:e>
                              </m:d>
                            </m:e>
                          </m:d>
                        </m:e>
                      </m:nary>
                    </m:oMath>
                  </m:oMathPara>
                </a14:m>
                <a:endParaRPr lang="en-US" sz="2000" dirty="0"/>
              </a:p>
            </p:txBody>
          </p:sp>
        </mc:Choice>
        <mc:Fallback xmlns="">
          <p:sp>
            <p:nvSpPr>
              <p:cNvPr id="56" name="TextBox 67"/>
              <p:cNvSpPr txBox="1">
                <a:spLocks noRot="1" noChangeAspect="1" noMove="1" noResize="1" noEditPoints="1" noAdjustHandles="1" noChangeArrowheads="1" noChangeShapeType="1" noTextEdit="1"/>
              </p:cNvSpPr>
              <p:nvPr/>
            </p:nvSpPr>
            <p:spPr>
              <a:xfrm>
                <a:off x="715658" y="5669610"/>
                <a:ext cx="2720617" cy="746936"/>
              </a:xfrm>
              <a:prstGeom prst="rect">
                <a:avLst/>
              </a:prstGeom>
              <a:blipFill rotWithShape="1">
                <a:blip r:embed="rId15"/>
                <a:stretch>
                  <a:fillRect/>
                </a:stretch>
              </a:blipFill>
            </p:spPr>
            <p:txBody>
              <a:bodyPr/>
              <a:lstStyle/>
              <a:p>
                <a:r>
                  <a:rPr lang="fr-FR">
                    <a:noFill/>
                  </a:rPr>
                  <a:t> </a:t>
                </a:r>
              </a:p>
            </p:txBody>
          </p:sp>
        </mc:Fallback>
      </mc:AlternateContent>
      <p:sp>
        <p:nvSpPr>
          <p:cNvPr id="65" name="Rectangle 3"/>
          <p:cNvSpPr>
            <a:spLocks noChangeArrowheads="1"/>
          </p:cNvSpPr>
          <p:nvPr/>
        </p:nvSpPr>
        <p:spPr bwMode="auto">
          <a:xfrm>
            <a:off x="4905534" y="3425307"/>
            <a:ext cx="1185806" cy="307777"/>
          </a:xfrm>
          <a:prstGeom prst="rect">
            <a:avLst/>
          </a:prstGeom>
          <a:solidFill>
            <a:srgbClr val="0000FF"/>
          </a:solidFill>
          <a:ln w="12700" cmpd="sng">
            <a:solidFill>
              <a:srgbClr val="0000FF"/>
            </a:solidFill>
            <a:miter lim="800000"/>
            <a:headEnd/>
            <a:tailEnd/>
          </a:ln>
        </p:spPr>
        <p:txBody>
          <a:bodyPr wrap="square" tIns="0" anchor="ctr">
            <a:noAutofit/>
          </a:bodyPr>
          <a:lstStyle/>
          <a:p>
            <a:pPr algn="ctr"/>
            <a:r>
              <a:rPr lang="en-US" sz="1400" dirty="0">
                <a:solidFill>
                  <a:srgbClr val="FFFFFF"/>
                </a:solidFill>
                <a:cs typeface="Arial Narrow"/>
              </a:rPr>
              <a:t>HO basis</a:t>
            </a:r>
          </a:p>
        </p:txBody>
      </p:sp>
    </p:spTree>
    <p:custDataLst>
      <p:tags r:id="rId1"/>
    </p:custDataLst>
    <p:extLst>
      <p:ext uri="{BB962C8B-B14F-4D97-AF65-F5344CB8AC3E}">
        <p14:creationId xmlns:p14="http://schemas.microsoft.com/office/powerpoint/2010/main" val="1544868406"/>
      </p:ext>
    </p:extLst>
  </p:cSld>
  <p:clrMapOvr>
    <a:masterClrMapping/>
  </p:clrMapOvr>
  <mc:AlternateContent xmlns:mc="http://schemas.openxmlformats.org/markup-compatibility/2006">
    <mc:Choice xmlns:p14="http://schemas.microsoft.com/office/powerpoint/2010/main" Requires="p14">
      <p:transition spd="slow" p14:dur="2000" advTm="57152"/>
    </mc:Choice>
    <mc:Fallback>
      <p:transition spd="slow" advTm="571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p:bldP spid="6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8" name="TextBox 67"/>
              <p:cNvSpPr txBox="1"/>
              <p:nvPr/>
            </p:nvSpPr>
            <p:spPr>
              <a:xfrm>
                <a:off x="628650" y="5630864"/>
                <a:ext cx="6068393" cy="8073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Ψ</m:t>
                          </m:r>
                        </m:e>
                        <m:sub>
                          <m:r>
                            <a:rPr lang="en-US" sz="2000" i="1">
                              <a:latin typeface="Cambria Math" panose="02040503050406030204" pitchFamily="18" charset="0"/>
                            </a:rPr>
                            <m:t>𝑁𝐶𝑆𝑀</m:t>
                          </m:r>
                          <m:r>
                            <a:rPr lang="en-US" sz="2000" b="0" i="1" smtClean="0">
                              <a:latin typeface="Cambria Math" panose="02040503050406030204" pitchFamily="18" charset="0"/>
                            </a:rPr>
                            <m:t>𝐶</m:t>
                          </m:r>
                        </m:sub>
                        <m:sup>
                          <m:r>
                            <a:rPr lang="en-US" sz="2000" i="1">
                              <a:latin typeface="Cambria Math" panose="02040503050406030204" pitchFamily="18" charset="0"/>
                            </a:rPr>
                            <m:t>(</m:t>
                          </m:r>
                          <m:r>
                            <a:rPr lang="en-US" sz="2000" i="1">
                              <a:latin typeface="Cambria Math" panose="02040503050406030204" pitchFamily="18" charset="0"/>
                            </a:rPr>
                            <m:t>𝐴</m:t>
                          </m:r>
                          <m:r>
                            <a:rPr lang="en-US" sz="2000" i="1">
                              <a:latin typeface="Cambria Math" panose="02040503050406030204" pitchFamily="18" charset="0"/>
                            </a:rPr>
                            <m:t>)</m:t>
                          </m:r>
                        </m:sup>
                      </m:sSubSup>
                      <m:r>
                        <a:rPr lang="en-US" sz="2000" i="1">
                          <a:latin typeface="Cambria Math" panose="02040503050406030204" pitchFamily="18" charset="0"/>
                        </a:rPr>
                        <m:t>=</m:t>
                      </m:r>
                      <m:nary>
                        <m:naryPr>
                          <m:chr m:val="∑"/>
                          <m:supHide m:val="on"/>
                          <m:ctrlPr>
                            <a:rPr lang="en-US" sz="2000" i="1">
                              <a:latin typeface="Cambria Math" panose="02040503050406030204" pitchFamily="18" charset="0"/>
                            </a:rPr>
                          </m:ctrlPr>
                        </m:naryPr>
                        <m:sub>
                          <m:r>
                            <m:rPr>
                              <m:brk m:alnAt="7"/>
                            </m:rPr>
                            <a:rPr lang="en-US" sz="2000" i="1">
                              <a:latin typeface="Cambria Math" panose="02040503050406030204" pitchFamily="18" charset="0"/>
                              <a:ea typeface="Cambria Math" panose="02040503050406030204" pitchFamily="18" charset="0"/>
                            </a:rPr>
                            <m:t>𝜆</m:t>
                          </m:r>
                        </m:sub>
                        <m:sup/>
                        <m:e>
                          <m:sSub>
                            <m:sSubPr>
                              <m:ctrlPr>
                                <a:rPr lang="en-US" sz="2000" i="1">
                                  <a:latin typeface="Cambria Math" panose="02040503050406030204" pitchFamily="18" charset="0"/>
                                </a:rPr>
                              </m:ctrlPr>
                            </m:sSubPr>
                            <m:e>
                              <m:r>
                                <a:rPr lang="en-US" sz="2000" i="1">
                                  <a:latin typeface="Cambria Math" panose="02040503050406030204" pitchFamily="18" charset="0"/>
                                </a:rPr>
                                <m:t>𝑐</m:t>
                              </m:r>
                            </m:e>
                            <m:sub>
                              <m:r>
                                <a:rPr lang="en-US" sz="2000" i="1">
                                  <a:latin typeface="Cambria Math" panose="02040503050406030204" pitchFamily="18" charset="0"/>
                                  <a:ea typeface="Cambria Math" panose="02040503050406030204" pitchFamily="18" charset="0"/>
                                </a:rPr>
                                <m:t>𝜆</m:t>
                              </m:r>
                            </m:sub>
                          </m:sSub>
                          <m:d>
                            <m:dPr>
                              <m:begChr m:val="|"/>
                              <m:endChr m:val=""/>
                              <m:ctrlPr>
                                <a:rPr lang="en-US" sz="2000" i="1">
                                  <a:latin typeface="Cambria Math" panose="02040503050406030204" pitchFamily="18" charset="0"/>
                                </a:rPr>
                              </m:ctrlPr>
                            </m:dPr>
                            <m:e>
                              <m:d>
                                <m:dPr>
                                  <m:begChr m:val=""/>
                                  <m:endChr m:val="⟩"/>
                                  <m:ctrlPr>
                                    <a:rPr lang="en-US" sz="2000" i="1">
                                      <a:latin typeface="Cambria Math" panose="02040503050406030204" pitchFamily="18" charset="0"/>
                                    </a:rPr>
                                  </m:ctrlPr>
                                </m:dPr>
                                <m:e>
                                  <m:r>
                                    <a:rPr lang="en-US" sz="2000" i="1">
                                      <a:latin typeface="Cambria Math" panose="02040503050406030204" pitchFamily="18" charset="0"/>
                                    </a:rPr>
                                    <m:t>𝐴</m:t>
                                  </m:r>
                                  <m:r>
                                    <a:rPr lang="en-US" sz="2000" i="1">
                                      <a:latin typeface="Cambria Math" panose="02040503050406030204" pitchFamily="18" charset="0"/>
                                      <a:ea typeface="Cambria Math" panose="02040503050406030204" pitchFamily="18" charset="0"/>
                                    </a:rPr>
                                    <m:t>𝜆</m:t>
                                  </m:r>
                                  <m:sSup>
                                    <m:sSupPr>
                                      <m:ctrlPr>
                                        <a:rPr lang="en-US" sz="2000" i="1">
                                          <a:latin typeface="Cambria Math" panose="02040503050406030204" pitchFamily="18" charset="0"/>
                                          <a:ea typeface="Cambria Math" panose="02040503050406030204" pitchFamily="18" charset="0"/>
                                        </a:rPr>
                                      </m:ctrlPr>
                                    </m:sSupPr>
                                    <m:e>
                                      <m:r>
                                        <a:rPr lang="en-US" sz="2000" i="1">
                                          <a:latin typeface="Cambria Math" panose="02040503050406030204" pitchFamily="18" charset="0"/>
                                          <a:ea typeface="Cambria Math" panose="02040503050406030204" pitchFamily="18" charset="0"/>
                                        </a:rPr>
                                        <m:t>𝐽</m:t>
                                      </m:r>
                                    </m:e>
                                    <m:sup>
                                      <m:r>
                                        <a:rPr lang="en-US" sz="2000" i="1">
                                          <a:latin typeface="Cambria Math" panose="02040503050406030204" pitchFamily="18" charset="0"/>
                                          <a:ea typeface="Cambria Math" panose="02040503050406030204" pitchFamily="18" charset="0"/>
                                        </a:rPr>
                                        <m:t>𝜋</m:t>
                                      </m:r>
                                    </m:sup>
                                  </m:sSup>
                                  <m:r>
                                    <a:rPr lang="en-US" sz="2000" i="1">
                                      <a:latin typeface="Cambria Math" panose="02040503050406030204" pitchFamily="18" charset="0"/>
                                      <a:ea typeface="Cambria Math" panose="02040503050406030204" pitchFamily="18" charset="0"/>
                                    </a:rPr>
                                    <m:t>𝑇</m:t>
                                  </m:r>
                                </m:e>
                              </m:d>
                            </m:e>
                          </m:d>
                          <m:r>
                            <a:rPr lang="en-US" sz="2000" b="0" i="1" smtClean="0">
                              <a:latin typeface="Cambria Math" panose="02040503050406030204" pitchFamily="18" charset="0"/>
                            </a:rPr>
                            <m:t>+</m:t>
                          </m:r>
                          <m:nary>
                            <m:naryPr>
                              <m:chr m:val="∑"/>
                              <m:supHide m:val="on"/>
                              <m:ctrlPr>
                                <a:rPr lang="en-US" sz="2000" i="1">
                                  <a:latin typeface="Cambria Math" panose="02040503050406030204" pitchFamily="18" charset="0"/>
                                </a:rPr>
                              </m:ctrlPr>
                            </m:naryPr>
                            <m:sub>
                              <m:r>
                                <m:rPr>
                                  <m:brk m:alnAt="7"/>
                                </m:rPr>
                                <a:rPr lang="en-US" sz="2000" i="1">
                                  <a:latin typeface="Cambria Math" panose="02040503050406030204" pitchFamily="18" charset="0"/>
                                </a:rPr>
                                <m:t>𝑣</m:t>
                              </m:r>
                            </m:sub>
                            <m:sup/>
                            <m:e>
                              <m:nary>
                                <m:naryPr>
                                  <m:limLoc m:val="undOvr"/>
                                  <m:subHide m:val="on"/>
                                  <m:supHide m:val="on"/>
                                  <m:ctrlPr>
                                    <a:rPr lang="en-US" sz="2000" i="1">
                                      <a:latin typeface="Cambria Math" panose="02040503050406030204" pitchFamily="18" charset="0"/>
                                    </a:rPr>
                                  </m:ctrlPr>
                                </m:naryPr>
                                <m:sub/>
                                <m:sup/>
                                <m:e>
                                  <m:r>
                                    <a:rPr lang="en-US" sz="2000" i="1">
                                      <a:latin typeface="Cambria Math" panose="02040503050406030204" pitchFamily="18" charset="0"/>
                                    </a:rPr>
                                    <m:t>𝑑</m:t>
                                  </m:r>
                                  <m:acc>
                                    <m:accPr>
                                      <m:chr m:val="⃗"/>
                                      <m:ctrlPr>
                                        <a:rPr lang="en-US" sz="2000" i="1">
                                          <a:latin typeface="Cambria Math" panose="02040503050406030204" pitchFamily="18" charset="0"/>
                                        </a:rPr>
                                      </m:ctrlPr>
                                    </m:accPr>
                                    <m:e>
                                      <m:r>
                                        <a:rPr lang="en-US" sz="2000" i="1">
                                          <a:latin typeface="Cambria Math" panose="02040503050406030204" pitchFamily="18" charset="0"/>
                                        </a:rPr>
                                        <m:t>𝑟</m:t>
                                      </m:r>
                                    </m:e>
                                  </m:acc>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𝑔</m:t>
                                      </m:r>
                                    </m:e>
                                    <m:sub>
                                      <m:r>
                                        <a:rPr lang="en-US" sz="2000" i="1">
                                          <a:latin typeface="Cambria Math" panose="02040503050406030204" pitchFamily="18" charset="0"/>
                                        </a:rPr>
                                        <m:t>𝑣</m:t>
                                      </m:r>
                                    </m:sub>
                                  </m:sSub>
                                  <m:d>
                                    <m:dPr>
                                      <m:ctrlPr>
                                        <a:rPr lang="en-US" sz="2000" i="1">
                                          <a:latin typeface="Cambria Math" panose="02040503050406030204" pitchFamily="18" charset="0"/>
                                        </a:rPr>
                                      </m:ctrlPr>
                                    </m:dPr>
                                    <m:e>
                                      <m:acc>
                                        <m:accPr>
                                          <m:chr m:val="⃗"/>
                                          <m:ctrlPr>
                                            <a:rPr lang="en-US" sz="2000" i="1">
                                              <a:latin typeface="Cambria Math" panose="02040503050406030204" pitchFamily="18" charset="0"/>
                                            </a:rPr>
                                          </m:ctrlPr>
                                        </m:accPr>
                                        <m:e>
                                          <m:r>
                                            <a:rPr lang="en-US" sz="2000" i="1">
                                              <a:latin typeface="Cambria Math" panose="02040503050406030204" pitchFamily="18" charset="0"/>
                                            </a:rPr>
                                            <m:t>𝑟</m:t>
                                          </m:r>
                                        </m:e>
                                      </m:acc>
                                    </m:e>
                                  </m:d>
                                  <m:r>
                                    <a:rPr lang="en-US" sz="2000" i="1">
                                      <a:latin typeface="Cambria Math" panose="02040503050406030204" pitchFamily="18" charset="0"/>
                                    </a:rPr>
                                    <m:t> </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𝐴</m:t>
                                          </m:r>
                                        </m:e>
                                      </m:acc>
                                    </m:e>
                                    <m:sub>
                                      <m:r>
                                        <a:rPr lang="en-US" sz="2000" i="1">
                                          <a:latin typeface="Cambria Math" panose="02040503050406030204" pitchFamily="18" charset="0"/>
                                        </a:rPr>
                                        <m:t>𝑣</m:t>
                                      </m:r>
                                    </m:sub>
                                  </m:sSub>
                                  <m:d>
                                    <m:dPr>
                                      <m:begChr m:val="|"/>
                                      <m:endChr m:val=""/>
                                      <m:ctrlPr>
                                        <a:rPr lang="en-US" sz="2000" i="1">
                                          <a:latin typeface="Cambria Math" panose="02040503050406030204" pitchFamily="18" charset="0"/>
                                        </a:rPr>
                                      </m:ctrlPr>
                                    </m:dPr>
                                    <m:e>
                                      <m:d>
                                        <m:dPr>
                                          <m:begChr m:val=""/>
                                          <m:endChr m:val="⟩"/>
                                          <m:ctrlPr>
                                            <a:rPr lang="en-US" sz="2000" i="1">
                                              <a:latin typeface="Cambria Math" panose="02040503050406030204" pitchFamily="18" charset="0"/>
                                            </a:rPr>
                                          </m:ctrlPr>
                                        </m:dPr>
                                        <m:e>
                                          <m:sSubSup>
                                            <m:sSubSupPr>
                                              <m:ctrlPr>
                                                <a:rPr lang="el-GR" sz="2000" i="1">
                                                  <a:latin typeface="Cambria Math" panose="02040503050406030204" pitchFamily="18" charset="0"/>
                                                  <a:ea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Φ</m:t>
                                              </m:r>
                                            </m:e>
                                            <m:sub>
                                              <m:r>
                                                <a:rPr lang="en-US" sz="2000" i="1">
                                                  <a:latin typeface="Cambria Math" panose="02040503050406030204" pitchFamily="18" charset="0"/>
                                                  <a:ea typeface="Cambria Math" panose="02040503050406030204" pitchFamily="18" charset="0"/>
                                                </a:rPr>
                                                <m:t>𝑣</m:t>
                                              </m:r>
                                              <m:acc>
                                                <m:accPr>
                                                  <m:chr m:val="⃗"/>
                                                  <m:ctrlPr>
                                                    <a:rPr lang="en-US" sz="2000" i="1">
                                                      <a:latin typeface="Cambria Math" panose="02040503050406030204" pitchFamily="18" charset="0"/>
                                                      <a:ea typeface="Cambria Math" panose="02040503050406030204" pitchFamily="18" charset="0"/>
                                                    </a:rPr>
                                                  </m:ctrlPr>
                                                </m:accPr>
                                                <m:e>
                                                  <m:r>
                                                    <a:rPr lang="en-US" sz="2000" i="1">
                                                      <a:latin typeface="Cambria Math" panose="02040503050406030204" pitchFamily="18" charset="0"/>
                                                      <a:ea typeface="Cambria Math" panose="02040503050406030204" pitchFamily="18" charset="0"/>
                                                    </a:rPr>
                                                    <m:t>𝑟</m:t>
                                                  </m:r>
                                                </m:e>
                                              </m:acc>
                                            </m:sub>
                                            <m:sup>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𝐴</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𝑎</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𝑎</m:t>
                                              </m:r>
                                              <m:r>
                                                <a:rPr lang="en-US" sz="2000" i="1">
                                                  <a:latin typeface="Cambria Math" panose="02040503050406030204" pitchFamily="18" charset="0"/>
                                                  <a:ea typeface="Cambria Math" panose="02040503050406030204" pitchFamily="18" charset="0"/>
                                                </a:rPr>
                                                <m:t>)</m:t>
                                              </m:r>
                                            </m:sup>
                                          </m:sSubSup>
                                        </m:e>
                                      </m:d>
                                    </m:e>
                                  </m:d>
                                </m:e>
                              </m:nary>
                            </m:e>
                          </m:nary>
                        </m:e>
                      </m:nary>
                    </m:oMath>
                  </m:oMathPara>
                </a14:m>
                <a:endParaRPr lang="en-US" sz="2000" dirty="0"/>
              </a:p>
            </p:txBody>
          </p:sp>
        </mc:Choice>
        <mc:Fallback xmlns="">
          <p:sp>
            <p:nvSpPr>
              <p:cNvPr id="68" name="TextBox 67"/>
              <p:cNvSpPr txBox="1">
                <a:spLocks noRot="1" noChangeAspect="1" noMove="1" noResize="1" noEditPoints="1" noAdjustHandles="1" noChangeArrowheads="1" noChangeShapeType="1" noTextEdit="1"/>
              </p:cNvSpPr>
              <p:nvPr/>
            </p:nvSpPr>
            <p:spPr>
              <a:xfrm>
                <a:off x="628650" y="5630864"/>
                <a:ext cx="6068393" cy="807337"/>
              </a:xfrm>
              <a:prstGeom prst="rect">
                <a:avLst/>
              </a:prstGeom>
              <a:blipFill rotWithShape="0">
                <a:blip r:embed="rId3"/>
                <a:stretch>
                  <a:fillRect/>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p:txBody>
          <a:bodyPr/>
          <a:lstStyle/>
          <a:p>
            <a:fld id="{782B6C27-AA78-42BC-A00F-15136AB64F86}" type="slidenum">
              <a:rPr lang="en-US" smtClean="0"/>
              <a:t>5</a:t>
            </a:fld>
            <a:endParaRPr lang="en-US"/>
          </a:p>
        </p:txBody>
      </p:sp>
      <p:sp>
        <p:nvSpPr>
          <p:cNvPr id="100" name="Rectangle 7"/>
          <p:cNvSpPr>
            <a:spLocks noChangeArrowheads="1"/>
          </p:cNvSpPr>
          <p:nvPr/>
        </p:nvSpPr>
        <p:spPr bwMode="auto">
          <a:xfrm>
            <a:off x="6761438" y="1690690"/>
            <a:ext cx="2297253" cy="1296000"/>
          </a:xfrm>
          <a:prstGeom prst="rect">
            <a:avLst/>
          </a:prstGeom>
          <a:solidFill>
            <a:srgbClr val="124A91"/>
          </a:solidFill>
          <a:ln w="3175">
            <a:solidFill>
              <a:srgbClr val="B3B3B3"/>
            </a:solidFill>
            <a:miter lim="800000"/>
            <a:headEnd/>
            <a:tailEnd/>
          </a:ln>
        </p:spPr>
        <p:txBody>
          <a:bodyPr wrap="square" anchor="ctr">
            <a:noAutofit/>
          </a:bodyPr>
          <a:lstStyle/>
          <a:p>
            <a:r>
              <a:rPr lang="en-US" dirty="0">
                <a:solidFill>
                  <a:schemeClr val="bg1"/>
                </a:solidFill>
                <a:ea typeface="ＭＳ Ｐゴシック" charset="0"/>
                <a:cs typeface="ＭＳ Ｐゴシック" charset="0"/>
              </a:rPr>
              <a:t>Can address bound and low-lying resonances (short range correlations)</a:t>
            </a:r>
          </a:p>
        </p:txBody>
      </p:sp>
      <p:sp>
        <p:nvSpPr>
          <p:cNvPr id="114" name="Oval 113"/>
          <p:cNvSpPr/>
          <p:nvPr/>
        </p:nvSpPr>
        <p:spPr bwMode="auto">
          <a:xfrm>
            <a:off x="4530723" y="5794623"/>
            <a:ext cx="671472" cy="442978"/>
          </a:xfrm>
          <a:prstGeom prst="ellipse">
            <a:avLst/>
          </a:prstGeom>
          <a:solidFill>
            <a:srgbClr val="0000FF">
              <a:alpha val="35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p:txBody>
      </p:sp>
      <p:sp>
        <p:nvSpPr>
          <p:cNvPr id="115" name="Oval 114"/>
          <p:cNvSpPr>
            <a:spLocks noChangeAspect="1"/>
          </p:cNvSpPr>
          <p:nvPr/>
        </p:nvSpPr>
        <p:spPr bwMode="auto">
          <a:xfrm>
            <a:off x="2123311" y="5794623"/>
            <a:ext cx="436969" cy="442978"/>
          </a:xfrm>
          <a:prstGeom prst="ellipse">
            <a:avLst/>
          </a:prstGeom>
          <a:solidFill>
            <a:srgbClr val="0000FF">
              <a:alpha val="35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p:txBody>
      </p:sp>
      <p:sp>
        <p:nvSpPr>
          <p:cNvPr id="60" name="Titre 6"/>
          <p:cNvSpPr txBox="1">
            <a:spLocks/>
          </p:cNvSpPr>
          <p:nvPr/>
        </p:nvSpPr>
        <p:spPr>
          <a:xfrm>
            <a:off x="1512000" y="44624"/>
            <a:ext cx="7236000" cy="936104"/>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r>
              <a:rPr lang="en-US" sz="2000" b="0" dirty="0">
                <a:cs typeface="Arial Narrow"/>
              </a:rPr>
              <a:t>Equal treatment of bound and resonant states: couple NCSM and NCSM/RGM (NCSMC)</a:t>
            </a:r>
            <a:br>
              <a:rPr lang="en-US" sz="2000" b="0" dirty="0">
                <a:cs typeface="Arial Narrow"/>
              </a:rPr>
            </a:br>
            <a:endParaRPr lang="fr-FR" sz="1050" cap="none" dirty="0">
              <a:solidFill>
                <a:schemeClr val="bg1">
                  <a:lumMod val="65000"/>
                </a:schemeClr>
              </a:solidFill>
            </a:endParaRPr>
          </a:p>
        </p:txBody>
      </p:sp>
      <p:grpSp>
        <p:nvGrpSpPr>
          <p:cNvPr id="108" name="Groupe 107"/>
          <p:cNvGrpSpPr/>
          <p:nvPr/>
        </p:nvGrpSpPr>
        <p:grpSpPr>
          <a:xfrm>
            <a:off x="6860994" y="3448669"/>
            <a:ext cx="2098141" cy="1995620"/>
            <a:chOff x="6157299" y="1513840"/>
            <a:chExt cx="2098141" cy="1995620"/>
          </a:xfrm>
        </p:grpSpPr>
        <p:grpSp>
          <p:nvGrpSpPr>
            <p:cNvPr id="109" name="Group 229"/>
            <p:cNvGrpSpPr>
              <a:grpSpLocks noChangeAspect="1"/>
            </p:cNvGrpSpPr>
            <p:nvPr/>
          </p:nvGrpSpPr>
          <p:grpSpPr>
            <a:xfrm>
              <a:off x="6157299" y="1513840"/>
              <a:ext cx="2020347" cy="1174710"/>
              <a:chOff x="5347432" y="4353294"/>
              <a:chExt cx="2648949" cy="1540205"/>
            </a:xfrm>
          </p:grpSpPr>
          <p:sp>
            <p:nvSpPr>
              <p:cNvPr id="113" name="Oval 84"/>
              <p:cNvSpPr/>
              <p:nvPr/>
            </p:nvSpPr>
            <p:spPr bwMode="auto">
              <a:xfrm>
                <a:off x="6007210" y="4452351"/>
                <a:ext cx="1460258" cy="1441148"/>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grpSp>
            <p:nvGrpSpPr>
              <p:cNvPr id="116" name="Group 94"/>
              <p:cNvGrpSpPr/>
              <p:nvPr/>
            </p:nvGrpSpPr>
            <p:grpSpPr>
              <a:xfrm>
                <a:off x="6434349" y="4869936"/>
                <a:ext cx="605978" cy="605979"/>
                <a:chOff x="3046267" y="5132315"/>
                <a:chExt cx="605978" cy="605979"/>
              </a:xfrm>
            </p:grpSpPr>
            <p:sp>
              <p:nvSpPr>
                <p:cNvPr id="123" name="Oval 163"/>
                <p:cNvSpPr/>
                <p:nvPr/>
              </p:nvSpPr>
              <p:spPr>
                <a:xfrm rot="16654851">
                  <a:off x="3046266" y="5132316"/>
                  <a:ext cx="605979" cy="605978"/>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124" name="Picture 164" descr="ball2v2pn-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654851">
                  <a:off x="3162798" y="5391221"/>
                  <a:ext cx="282245" cy="275444"/>
                </a:xfrm>
                <a:prstGeom prst="rect">
                  <a:avLst/>
                </a:prstGeom>
              </p:spPr>
            </p:pic>
            <p:grpSp>
              <p:nvGrpSpPr>
                <p:cNvPr id="125" name="Group 166"/>
                <p:cNvGrpSpPr/>
                <p:nvPr/>
              </p:nvGrpSpPr>
              <p:grpSpPr>
                <a:xfrm rot="16654851">
                  <a:off x="3137904" y="5170143"/>
                  <a:ext cx="419968" cy="550889"/>
                  <a:chOff x="16040944" y="9157792"/>
                  <a:chExt cx="1097900" cy="1440160"/>
                </a:xfrm>
              </p:grpSpPr>
              <p:pic>
                <p:nvPicPr>
                  <p:cNvPr id="126" name="Picture 167"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127" name="Picture 168"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040944" y="9877872"/>
                    <a:ext cx="737860" cy="720080"/>
                  </a:xfrm>
                  <a:prstGeom prst="rect">
                    <a:avLst/>
                  </a:prstGeom>
                </p:spPr>
              </p:pic>
              <p:pic>
                <p:nvPicPr>
                  <p:cNvPr id="128" name="Picture 169" descr="ball2v2pn-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386034" y="9668034"/>
                    <a:ext cx="737860" cy="720080"/>
                  </a:xfrm>
                  <a:prstGeom prst="rect">
                    <a:avLst/>
                  </a:prstGeom>
                </p:spPr>
              </p:pic>
            </p:grpSp>
          </p:grpSp>
          <p:sp>
            <p:nvSpPr>
              <p:cNvPr id="117" name="Freeform 95"/>
              <p:cNvSpPr/>
              <p:nvPr/>
            </p:nvSpPr>
            <p:spPr>
              <a:xfrm>
                <a:off x="5507272" y="5018503"/>
                <a:ext cx="946129" cy="236338"/>
              </a:xfrm>
              <a:custGeom>
                <a:avLst/>
                <a:gdLst>
                  <a:gd name="connsiteX0" fmla="*/ 0 w 1417913"/>
                  <a:gd name="connsiteY0" fmla="*/ 332888 h 505500"/>
                  <a:gd name="connsiteX1" fmla="*/ 197275 w 1417913"/>
                  <a:gd name="connsiteY1" fmla="*/ 12335 h 505500"/>
                  <a:gd name="connsiteX2" fmla="*/ 406880 w 1417913"/>
                  <a:gd name="connsiteY2" fmla="*/ 505494 h 505500"/>
                  <a:gd name="connsiteX3" fmla="*/ 604154 w 1417913"/>
                  <a:gd name="connsiteY3" fmla="*/ 6 h 505500"/>
                  <a:gd name="connsiteX4" fmla="*/ 789100 w 1417913"/>
                  <a:gd name="connsiteY4" fmla="*/ 493165 h 505500"/>
                  <a:gd name="connsiteX5" fmla="*/ 974045 w 1417913"/>
                  <a:gd name="connsiteY5" fmla="*/ 12335 h 505500"/>
                  <a:gd name="connsiteX6" fmla="*/ 1109671 w 1417913"/>
                  <a:gd name="connsiteY6" fmla="*/ 505494 h 505500"/>
                  <a:gd name="connsiteX7" fmla="*/ 1269957 w 1417913"/>
                  <a:gd name="connsiteY7" fmla="*/ 24664 h 505500"/>
                  <a:gd name="connsiteX8" fmla="*/ 1417913 w 1417913"/>
                  <a:gd name="connsiteY8" fmla="*/ 394533 h 505500"/>
                  <a:gd name="connsiteX0" fmla="*/ 0 w 1417913"/>
                  <a:gd name="connsiteY0" fmla="*/ 332888 h 505608"/>
                  <a:gd name="connsiteX1" fmla="*/ 234264 w 1417913"/>
                  <a:gd name="connsiteY1" fmla="*/ 49322 h 505608"/>
                  <a:gd name="connsiteX2" fmla="*/ 406880 w 1417913"/>
                  <a:gd name="connsiteY2" fmla="*/ 505494 h 505608"/>
                  <a:gd name="connsiteX3" fmla="*/ 604154 w 1417913"/>
                  <a:gd name="connsiteY3" fmla="*/ 6 h 505608"/>
                  <a:gd name="connsiteX4" fmla="*/ 789100 w 1417913"/>
                  <a:gd name="connsiteY4" fmla="*/ 493165 h 505608"/>
                  <a:gd name="connsiteX5" fmla="*/ 974045 w 1417913"/>
                  <a:gd name="connsiteY5" fmla="*/ 12335 h 505608"/>
                  <a:gd name="connsiteX6" fmla="*/ 1109671 w 1417913"/>
                  <a:gd name="connsiteY6" fmla="*/ 505494 h 505608"/>
                  <a:gd name="connsiteX7" fmla="*/ 1269957 w 1417913"/>
                  <a:gd name="connsiteY7" fmla="*/ 24664 h 505608"/>
                  <a:gd name="connsiteX8" fmla="*/ 1417913 w 1417913"/>
                  <a:gd name="connsiteY8" fmla="*/ 394533 h 505608"/>
                  <a:gd name="connsiteX0" fmla="*/ 0 w 1343934"/>
                  <a:gd name="connsiteY0" fmla="*/ 369874 h 505607"/>
                  <a:gd name="connsiteX1" fmla="*/ 160285 w 1343934"/>
                  <a:gd name="connsiteY1" fmla="*/ 49322 h 505607"/>
                  <a:gd name="connsiteX2" fmla="*/ 332901 w 1343934"/>
                  <a:gd name="connsiteY2" fmla="*/ 505494 h 505607"/>
                  <a:gd name="connsiteX3" fmla="*/ 530175 w 1343934"/>
                  <a:gd name="connsiteY3" fmla="*/ 6 h 505607"/>
                  <a:gd name="connsiteX4" fmla="*/ 715121 w 1343934"/>
                  <a:gd name="connsiteY4" fmla="*/ 493165 h 505607"/>
                  <a:gd name="connsiteX5" fmla="*/ 900066 w 1343934"/>
                  <a:gd name="connsiteY5" fmla="*/ 12335 h 505607"/>
                  <a:gd name="connsiteX6" fmla="*/ 1035692 w 1343934"/>
                  <a:gd name="connsiteY6" fmla="*/ 505494 h 505607"/>
                  <a:gd name="connsiteX7" fmla="*/ 1195978 w 1343934"/>
                  <a:gd name="connsiteY7" fmla="*/ 24664 h 505607"/>
                  <a:gd name="connsiteX8" fmla="*/ 1343934 w 1343934"/>
                  <a:gd name="connsiteY8" fmla="*/ 394533 h 505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3934" h="505607">
                    <a:moveTo>
                      <a:pt x="0" y="369874"/>
                    </a:moveTo>
                    <a:cubicBezTo>
                      <a:pt x="64731" y="195213"/>
                      <a:pt x="104802" y="26719"/>
                      <a:pt x="160285" y="49322"/>
                    </a:cubicBezTo>
                    <a:cubicBezTo>
                      <a:pt x="215769" y="71925"/>
                      <a:pt x="271253" y="513713"/>
                      <a:pt x="332901" y="505494"/>
                    </a:cubicBezTo>
                    <a:cubicBezTo>
                      <a:pt x="394549" y="497275"/>
                      <a:pt x="466472" y="2061"/>
                      <a:pt x="530175" y="6"/>
                    </a:cubicBezTo>
                    <a:cubicBezTo>
                      <a:pt x="593878" y="-2049"/>
                      <a:pt x="653473" y="491110"/>
                      <a:pt x="715121" y="493165"/>
                    </a:cubicBezTo>
                    <a:cubicBezTo>
                      <a:pt x="776769" y="495220"/>
                      <a:pt x="846638" y="10280"/>
                      <a:pt x="900066" y="12335"/>
                    </a:cubicBezTo>
                    <a:cubicBezTo>
                      <a:pt x="953494" y="14390"/>
                      <a:pt x="986373" y="503439"/>
                      <a:pt x="1035692" y="505494"/>
                    </a:cubicBezTo>
                    <a:cubicBezTo>
                      <a:pt x="1085011" y="507549"/>
                      <a:pt x="1144604" y="43157"/>
                      <a:pt x="1195978" y="24664"/>
                    </a:cubicBezTo>
                    <a:cubicBezTo>
                      <a:pt x="1247352" y="6171"/>
                      <a:pt x="1343934" y="394533"/>
                      <a:pt x="1343934" y="394533"/>
                    </a:cubicBezTo>
                  </a:path>
                </a:pathLst>
              </a:custGeom>
              <a:ln w="190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9" name="Freeform 171"/>
              <p:cNvSpPr/>
              <p:nvPr/>
            </p:nvSpPr>
            <p:spPr>
              <a:xfrm rot="19436827">
                <a:off x="6889957" y="4794651"/>
                <a:ext cx="890988" cy="211614"/>
              </a:xfrm>
              <a:custGeom>
                <a:avLst/>
                <a:gdLst>
                  <a:gd name="connsiteX0" fmla="*/ 0 w 1417913"/>
                  <a:gd name="connsiteY0" fmla="*/ 332888 h 505500"/>
                  <a:gd name="connsiteX1" fmla="*/ 197275 w 1417913"/>
                  <a:gd name="connsiteY1" fmla="*/ 12335 h 505500"/>
                  <a:gd name="connsiteX2" fmla="*/ 406880 w 1417913"/>
                  <a:gd name="connsiteY2" fmla="*/ 505494 h 505500"/>
                  <a:gd name="connsiteX3" fmla="*/ 604154 w 1417913"/>
                  <a:gd name="connsiteY3" fmla="*/ 6 h 505500"/>
                  <a:gd name="connsiteX4" fmla="*/ 789100 w 1417913"/>
                  <a:gd name="connsiteY4" fmla="*/ 493165 h 505500"/>
                  <a:gd name="connsiteX5" fmla="*/ 974045 w 1417913"/>
                  <a:gd name="connsiteY5" fmla="*/ 12335 h 505500"/>
                  <a:gd name="connsiteX6" fmla="*/ 1109671 w 1417913"/>
                  <a:gd name="connsiteY6" fmla="*/ 505494 h 505500"/>
                  <a:gd name="connsiteX7" fmla="*/ 1269957 w 1417913"/>
                  <a:gd name="connsiteY7" fmla="*/ 24664 h 505500"/>
                  <a:gd name="connsiteX8" fmla="*/ 1417913 w 1417913"/>
                  <a:gd name="connsiteY8" fmla="*/ 394533 h 505500"/>
                  <a:gd name="connsiteX0" fmla="*/ 0 w 1417913"/>
                  <a:gd name="connsiteY0" fmla="*/ 332888 h 505500"/>
                  <a:gd name="connsiteX1" fmla="*/ 258915 w 1417913"/>
                  <a:gd name="connsiteY1" fmla="*/ 11457 h 505500"/>
                  <a:gd name="connsiteX2" fmla="*/ 406880 w 1417913"/>
                  <a:gd name="connsiteY2" fmla="*/ 505494 h 505500"/>
                  <a:gd name="connsiteX3" fmla="*/ 604154 w 1417913"/>
                  <a:gd name="connsiteY3" fmla="*/ 6 h 505500"/>
                  <a:gd name="connsiteX4" fmla="*/ 789100 w 1417913"/>
                  <a:gd name="connsiteY4" fmla="*/ 493165 h 505500"/>
                  <a:gd name="connsiteX5" fmla="*/ 974045 w 1417913"/>
                  <a:gd name="connsiteY5" fmla="*/ 12335 h 505500"/>
                  <a:gd name="connsiteX6" fmla="*/ 1109671 w 1417913"/>
                  <a:gd name="connsiteY6" fmla="*/ 505494 h 505500"/>
                  <a:gd name="connsiteX7" fmla="*/ 1269957 w 1417913"/>
                  <a:gd name="connsiteY7" fmla="*/ 24664 h 505500"/>
                  <a:gd name="connsiteX8" fmla="*/ 1417913 w 1417913"/>
                  <a:gd name="connsiteY8" fmla="*/ 394533 h 505500"/>
                  <a:gd name="connsiteX0" fmla="*/ 0 w 1358105"/>
                  <a:gd name="connsiteY0" fmla="*/ 376427 h 505500"/>
                  <a:gd name="connsiteX1" fmla="*/ 199107 w 1358105"/>
                  <a:gd name="connsiteY1" fmla="*/ 11457 h 505500"/>
                  <a:gd name="connsiteX2" fmla="*/ 347072 w 1358105"/>
                  <a:gd name="connsiteY2" fmla="*/ 505494 h 505500"/>
                  <a:gd name="connsiteX3" fmla="*/ 544346 w 1358105"/>
                  <a:gd name="connsiteY3" fmla="*/ 6 h 505500"/>
                  <a:gd name="connsiteX4" fmla="*/ 729292 w 1358105"/>
                  <a:gd name="connsiteY4" fmla="*/ 493165 h 505500"/>
                  <a:gd name="connsiteX5" fmla="*/ 914237 w 1358105"/>
                  <a:gd name="connsiteY5" fmla="*/ 12335 h 505500"/>
                  <a:gd name="connsiteX6" fmla="*/ 1049863 w 1358105"/>
                  <a:gd name="connsiteY6" fmla="*/ 505494 h 505500"/>
                  <a:gd name="connsiteX7" fmla="*/ 1210149 w 1358105"/>
                  <a:gd name="connsiteY7" fmla="*/ 24664 h 505500"/>
                  <a:gd name="connsiteX8" fmla="*/ 1358105 w 1358105"/>
                  <a:gd name="connsiteY8" fmla="*/ 394533 h 50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8105" h="505500">
                    <a:moveTo>
                      <a:pt x="0" y="376427"/>
                    </a:moveTo>
                    <a:cubicBezTo>
                      <a:pt x="64731" y="201766"/>
                      <a:pt x="141262" y="-10054"/>
                      <a:pt x="199107" y="11457"/>
                    </a:cubicBezTo>
                    <a:cubicBezTo>
                      <a:pt x="256952" y="32968"/>
                      <a:pt x="289532" y="507402"/>
                      <a:pt x="347072" y="505494"/>
                    </a:cubicBezTo>
                    <a:cubicBezTo>
                      <a:pt x="404612" y="503586"/>
                      <a:pt x="480643" y="2061"/>
                      <a:pt x="544346" y="6"/>
                    </a:cubicBezTo>
                    <a:cubicBezTo>
                      <a:pt x="608049" y="-2049"/>
                      <a:pt x="667644" y="491110"/>
                      <a:pt x="729292" y="493165"/>
                    </a:cubicBezTo>
                    <a:cubicBezTo>
                      <a:pt x="790940" y="495220"/>
                      <a:pt x="860809" y="10280"/>
                      <a:pt x="914237" y="12335"/>
                    </a:cubicBezTo>
                    <a:cubicBezTo>
                      <a:pt x="967665" y="14390"/>
                      <a:pt x="1000544" y="503439"/>
                      <a:pt x="1049863" y="505494"/>
                    </a:cubicBezTo>
                    <a:cubicBezTo>
                      <a:pt x="1099182" y="507549"/>
                      <a:pt x="1158775" y="43157"/>
                      <a:pt x="1210149" y="24664"/>
                    </a:cubicBezTo>
                    <a:cubicBezTo>
                      <a:pt x="1261523" y="6171"/>
                      <a:pt x="1358105" y="394533"/>
                      <a:pt x="1358105" y="394533"/>
                    </a:cubicBezTo>
                  </a:path>
                </a:pathLst>
              </a:custGeom>
              <a:ln w="1905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20" name="Straight Arrow Connector 98"/>
              <p:cNvCxnSpPr/>
              <p:nvPr/>
            </p:nvCxnSpPr>
            <p:spPr>
              <a:xfrm flipV="1">
                <a:off x="7731065" y="4353294"/>
                <a:ext cx="265316" cy="255512"/>
              </a:xfrm>
              <a:prstGeom prst="straightConnector1">
                <a:avLst/>
              </a:prstGeom>
              <a:ln w="31750" cmpd="sng">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pic>
            <p:nvPicPr>
              <p:cNvPr id="121" name="Picture 170"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571324" y="4500012"/>
                <a:ext cx="282246" cy="275445"/>
              </a:xfrm>
              <a:prstGeom prst="rect">
                <a:avLst/>
              </a:prstGeom>
            </p:spPr>
          </p:pic>
          <p:pic>
            <p:nvPicPr>
              <p:cNvPr id="122" name="Picture 165"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5344032" y="5009407"/>
                <a:ext cx="282246" cy="275445"/>
              </a:xfrm>
              <a:prstGeom prst="rect">
                <a:avLst/>
              </a:prstGeom>
            </p:spPr>
          </p:pic>
        </p:grpSp>
        <p:sp>
          <p:nvSpPr>
            <p:cNvPr id="110" name="TextBox 44"/>
            <p:cNvSpPr txBox="1"/>
            <p:nvPr/>
          </p:nvSpPr>
          <p:spPr>
            <a:xfrm>
              <a:off x="6262340" y="2770796"/>
              <a:ext cx="1993100" cy="738664"/>
            </a:xfrm>
            <a:prstGeom prst="rect">
              <a:avLst/>
            </a:prstGeom>
            <a:solidFill>
              <a:srgbClr val="0000FF"/>
            </a:solidFill>
          </p:spPr>
          <p:txBody>
            <a:bodyPr wrap="square" rtlCol="0">
              <a:spAutoFit/>
            </a:bodyPr>
            <a:lstStyle/>
            <a:p>
              <a:pPr algn="ctr"/>
              <a:r>
                <a:rPr lang="en-US" sz="1400" dirty="0">
                  <a:solidFill>
                    <a:schemeClr val="bg1"/>
                  </a:solidFill>
                </a:rPr>
                <a:t>NCSM/RGM</a:t>
              </a:r>
            </a:p>
            <a:p>
              <a:pPr algn="ctr"/>
              <a:r>
                <a:rPr lang="en-US" sz="1400" dirty="0">
                  <a:solidFill>
                    <a:schemeClr val="bg1"/>
                  </a:solidFill>
                </a:rPr>
                <a:t>Cluster formalism for elastic/inelastic</a:t>
              </a:r>
            </a:p>
          </p:txBody>
        </p:sp>
      </p:grpSp>
      <p:sp>
        <p:nvSpPr>
          <p:cNvPr id="129" name="TextBox 12"/>
          <p:cNvSpPr txBox="1"/>
          <p:nvPr/>
        </p:nvSpPr>
        <p:spPr>
          <a:xfrm>
            <a:off x="188506" y="1264502"/>
            <a:ext cx="6346515" cy="646331"/>
          </a:xfrm>
          <a:prstGeom prst="rect">
            <a:avLst/>
          </a:prstGeom>
          <a:noFill/>
        </p:spPr>
        <p:txBody>
          <a:bodyPr wrap="square" rtlCol="0">
            <a:spAutoFit/>
          </a:bodyPr>
          <a:lstStyle/>
          <a:p>
            <a:pPr marL="285750" indent="-285750" algn="just">
              <a:buFont typeface="Arial" panose="020B0604020202020204" pitchFamily="34" charset="0"/>
              <a:buChar char="•"/>
            </a:pPr>
            <a:r>
              <a:rPr lang="en-US" dirty="0"/>
              <a:t>Methods develop in this presentation to solve the many body problem</a:t>
            </a:r>
          </a:p>
        </p:txBody>
      </p:sp>
      <p:sp>
        <p:nvSpPr>
          <p:cNvPr id="130" name="Rectangle 7"/>
          <p:cNvSpPr>
            <a:spLocks noChangeArrowheads="1"/>
          </p:cNvSpPr>
          <p:nvPr/>
        </p:nvSpPr>
        <p:spPr bwMode="auto">
          <a:xfrm>
            <a:off x="6761438" y="1690690"/>
            <a:ext cx="2297253" cy="1296000"/>
          </a:xfrm>
          <a:prstGeom prst="rect">
            <a:avLst/>
          </a:prstGeom>
          <a:solidFill>
            <a:srgbClr val="124A91"/>
          </a:solidFill>
          <a:ln w="3175">
            <a:solidFill>
              <a:srgbClr val="B3B3B3"/>
            </a:solidFill>
            <a:miter lim="800000"/>
            <a:headEnd/>
            <a:tailEnd/>
          </a:ln>
        </p:spPr>
        <p:txBody>
          <a:bodyPr wrap="square" anchor="ctr">
            <a:noAutofit/>
          </a:bodyPr>
          <a:lstStyle/>
          <a:p>
            <a:r>
              <a:rPr lang="en-US" dirty="0">
                <a:solidFill>
                  <a:schemeClr val="bg1"/>
                </a:solidFill>
                <a:ea typeface="ＭＳ Ｐゴシック" charset="0"/>
                <a:cs typeface="ＭＳ Ｐゴシック" charset="0"/>
              </a:rPr>
              <a:t>Can address bound and low-lying resonances (short range correlations)</a:t>
            </a:r>
          </a:p>
        </p:txBody>
      </p:sp>
      <p:grpSp>
        <p:nvGrpSpPr>
          <p:cNvPr id="131" name="Group 6"/>
          <p:cNvGrpSpPr/>
          <p:nvPr/>
        </p:nvGrpSpPr>
        <p:grpSpPr>
          <a:xfrm>
            <a:off x="715658" y="1784550"/>
            <a:ext cx="6116577" cy="1202140"/>
            <a:chOff x="715658" y="1735603"/>
            <a:chExt cx="6116577" cy="1202140"/>
          </a:xfrm>
        </p:grpSpPr>
        <p:sp>
          <p:nvSpPr>
            <p:cNvPr id="132" name="Oval 63"/>
            <p:cNvSpPr>
              <a:spLocks noChangeAspect="1"/>
            </p:cNvSpPr>
            <p:nvPr/>
          </p:nvSpPr>
          <p:spPr bwMode="auto">
            <a:xfrm>
              <a:off x="3487825" y="1841687"/>
              <a:ext cx="800444" cy="448056"/>
            </a:xfrm>
            <a:prstGeom prst="ellipse">
              <a:avLst/>
            </a:prstGeom>
            <a:solidFill>
              <a:srgbClr val="FF0000">
                <a:alpha val="22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48" charset="0"/>
                <a:ea typeface="ＭＳ Ｐゴシック" pitchFamily="48" charset="-128"/>
                <a:cs typeface="ＭＳ Ｐゴシック" pitchFamily="48" charset="-128"/>
              </a:endParaRPr>
            </a:p>
          </p:txBody>
        </p:sp>
        <p:sp>
          <p:nvSpPr>
            <p:cNvPr id="133" name="Oval 61"/>
            <p:cNvSpPr>
              <a:spLocks noChangeAspect="1"/>
            </p:cNvSpPr>
            <p:nvPr/>
          </p:nvSpPr>
          <p:spPr bwMode="auto">
            <a:xfrm>
              <a:off x="3068067" y="1893097"/>
              <a:ext cx="340553" cy="345236"/>
            </a:xfrm>
            <a:prstGeom prst="ellipse">
              <a:avLst/>
            </a:prstGeom>
            <a:solidFill>
              <a:srgbClr val="0000FF">
                <a:alpha val="35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p:txBody>
        </p:sp>
        <mc:AlternateContent xmlns:mc="http://schemas.openxmlformats.org/markup-compatibility/2006" xmlns:a14="http://schemas.microsoft.com/office/drawing/2010/main">
          <mc:Choice Requires="a14">
            <p:sp>
              <p:nvSpPr>
                <p:cNvPr id="134" name="TextBox 4"/>
                <p:cNvSpPr txBox="1"/>
                <p:nvPr/>
              </p:nvSpPr>
              <p:spPr>
                <a:xfrm>
                  <a:off x="715658" y="1735603"/>
                  <a:ext cx="3757952" cy="6721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m:rPr>
                                <m:sty m:val="p"/>
                              </m:rPr>
                              <a:rPr lang="el-GR" i="1" smtClean="0">
                                <a:latin typeface="Cambria Math" panose="02040503050406030204" pitchFamily="18" charset="0"/>
                                <a:ea typeface="Cambria Math" panose="02040503050406030204" pitchFamily="18" charset="0"/>
                              </a:rPr>
                              <m:t>Ψ</m:t>
                            </m:r>
                          </m:e>
                          <m:sub>
                            <m:r>
                              <a:rPr lang="en-US" b="0" i="1" smtClean="0">
                                <a:latin typeface="Cambria Math" panose="02040503050406030204" pitchFamily="18" charset="0"/>
                              </a:rPr>
                              <m:t>𝑁𝐶𝑆𝑀</m:t>
                            </m:r>
                          </m:sub>
                          <m:sup>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m:t>
                            </m:r>
                          </m:sup>
                        </m:sSubSup>
                        <m:r>
                          <a:rPr lang="fr-FR" b="0" i="1" smtClean="0">
                            <a:latin typeface="Cambria Math"/>
                          </a:rPr>
                          <m:t>=</m:t>
                        </m:r>
                        <m:d>
                          <m:dPr>
                            <m:begChr m:val="|"/>
                            <m:endChr m:val=""/>
                            <m:ctrlPr>
                              <a:rPr lang="en-US" i="1">
                                <a:latin typeface="Cambria Math" panose="02040503050406030204" pitchFamily="18" charset="0"/>
                              </a:rPr>
                            </m:ctrlPr>
                          </m:dPr>
                          <m:e>
                            <m:d>
                              <m:dPr>
                                <m:begChr m:val=""/>
                                <m:endChr m:val="⟩"/>
                                <m:ctrlPr>
                                  <a:rPr lang="en-US" i="1">
                                    <a:latin typeface="Cambria Math" panose="02040503050406030204" pitchFamily="18" charset="0"/>
                                  </a:rPr>
                                </m:ctrlPr>
                              </m:dPr>
                              <m:e>
                                <m:r>
                                  <a:rPr lang="en-US" i="1">
                                    <a:latin typeface="Cambria Math" panose="02040503050406030204" pitchFamily="18" charset="0"/>
                                  </a:rPr>
                                  <m:t>𝐴</m:t>
                                </m:r>
                                <m:r>
                                  <a:rPr lang="en-US" i="1">
                                    <a:latin typeface="Cambria Math" panose="02040503050406030204" pitchFamily="18" charset="0"/>
                                    <a:ea typeface="Cambria Math" panose="02040503050406030204" pitchFamily="18" charset="0"/>
                                  </a:rPr>
                                  <m:t>𝜆</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𝐽</m:t>
                                    </m:r>
                                  </m:e>
                                  <m:sup>
                                    <m:r>
                                      <a:rPr lang="en-US" i="1">
                                        <a:latin typeface="Cambria Math" panose="02040503050406030204" pitchFamily="18" charset="0"/>
                                        <a:ea typeface="Cambria Math" panose="02040503050406030204" pitchFamily="18" charset="0"/>
                                      </a:rPr>
                                      <m:t>𝜋</m:t>
                                    </m:r>
                                  </m:sup>
                                </m:sSup>
                                <m:r>
                                  <a:rPr lang="en-US" i="1">
                                    <a:latin typeface="Cambria Math" panose="02040503050406030204" pitchFamily="18" charset="0"/>
                                    <a:ea typeface="Cambria Math" panose="02040503050406030204" pitchFamily="18" charset="0"/>
                                  </a:rPr>
                                  <m:t>𝑇</m:t>
                                </m:r>
                              </m:e>
                            </m:d>
                          </m:e>
                        </m:d>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a:ea typeface="Cambria Math"/>
                              </a:rPr>
                              <m:t>𝛼</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a:ea typeface="Cambria Math"/>
                                  </a:rPr>
                                  <m:t>𝛼</m:t>
                                </m:r>
                              </m:sub>
                            </m:sSub>
                            <m:r>
                              <a:rPr lang="en-US" b="0" i="1" smtClean="0">
                                <a:latin typeface="Cambria Math" panose="02040503050406030204" pitchFamily="18" charset="0"/>
                              </a:rPr>
                              <m:t>   </m:t>
                            </m:r>
                            <m:d>
                              <m:dPr>
                                <m:begChr m:val="|"/>
                                <m:endChr m:val=""/>
                                <m:ctrlPr>
                                  <a:rPr lang="en-US" i="1">
                                    <a:latin typeface="Cambria Math" panose="02040503050406030204" pitchFamily="18" charset="0"/>
                                  </a:rPr>
                                </m:ctrlPr>
                              </m:dPr>
                              <m:e>
                                <m:d>
                                  <m:dPr>
                                    <m:begChr m:val=""/>
                                    <m:endChr m:val="⟩"/>
                                    <m:ctrlPr>
                                      <a:rPr lang="en-US" i="1">
                                        <a:latin typeface="Cambria Math" panose="02040503050406030204" pitchFamily="18" charset="0"/>
                                      </a:rPr>
                                    </m:ctrlPr>
                                  </m:dPr>
                                  <m:e>
                                    <m:r>
                                      <a:rPr lang="en-US" i="1">
                                        <a:latin typeface="Cambria Math" panose="02040503050406030204" pitchFamily="18" charset="0"/>
                                      </a:rPr>
                                      <m:t>𝐴</m:t>
                                    </m:r>
                                    <m:r>
                                      <a:rPr lang="en-US" i="1" smtClean="0">
                                        <a:latin typeface="Cambria Math"/>
                                        <a:ea typeface="Cambria Math"/>
                                      </a:rPr>
                                      <m:t>𝛼</m:t>
                                    </m:r>
                                    <m:sSup>
                                      <m:sSupPr>
                                        <m:ctrlPr>
                                          <a:rPr lang="en-US" i="1">
                                            <a:latin typeface="Cambria Math" panose="02040503050406030204" pitchFamily="18" charset="0"/>
                                            <a:ea typeface="Cambria Math" panose="02040503050406030204" pitchFamily="18" charset="0"/>
                                          </a:rPr>
                                        </m:ctrlPr>
                                      </m:sSupPr>
                                      <m:e>
                                        <m:sSub>
                                          <m:sSubPr>
                                            <m:ctrlPr>
                                              <a:rPr lang="en-US" i="1" smtClean="0">
                                                <a:latin typeface="Cambria Math" panose="02040503050406030204" pitchFamily="18" charset="0"/>
                                                <a:ea typeface="Cambria Math" panose="02040503050406030204" pitchFamily="18" charset="0"/>
                                              </a:rPr>
                                            </m:ctrlPr>
                                          </m:sSubPr>
                                          <m:e>
                                            <m:r>
                                              <a:rPr lang="fr-FR" b="0" i="1" smtClean="0">
                                                <a:latin typeface="Cambria Math"/>
                                                <a:ea typeface="Cambria Math" panose="02040503050406030204" pitchFamily="18" charset="0"/>
                                              </a:rPr>
                                              <m:t>𝑗</m:t>
                                            </m:r>
                                          </m:e>
                                          <m:sub>
                                            <m:r>
                                              <a:rPr lang="fr-FR" b="0" i="1" smtClean="0">
                                                <a:latin typeface="Cambria Math"/>
                                                <a:ea typeface="Cambria Math" panose="02040503050406030204" pitchFamily="18" charset="0"/>
                                              </a:rPr>
                                              <m:t>𝑧</m:t>
                                            </m:r>
                                          </m:sub>
                                        </m:sSub>
                                      </m:e>
                                      <m:sup>
                                        <m:r>
                                          <a:rPr lang="en-US" i="1">
                                            <a:latin typeface="Cambria Math" panose="02040503050406030204" pitchFamily="18" charset="0"/>
                                            <a:ea typeface="Cambria Math" panose="02040503050406030204" pitchFamily="18" charset="0"/>
                                          </a:rPr>
                                          <m:t>𝜋</m:t>
                                        </m:r>
                                      </m:sup>
                                    </m:sSup>
                                    <m:sSub>
                                      <m:sSubPr>
                                        <m:ctrlPr>
                                          <a:rPr lang="en-US" i="1" smtClean="0">
                                            <a:latin typeface="Cambria Math" panose="02040503050406030204" pitchFamily="18" charset="0"/>
                                            <a:ea typeface="Cambria Math" panose="02040503050406030204" pitchFamily="18" charset="0"/>
                                          </a:rPr>
                                        </m:ctrlPr>
                                      </m:sSubPr>
                                      <m:e>
                                        <m:r>
                                          <a:rPr lang="fr-FR" b="0" i="1" smtClean="0">
                                            <a:latin typeface="Cambria Math"/>
                                            <a:ea typeface="Cambria Math" panose="02040503050406030204" pitchFamily="18" charset="0"/>
                                          </a:rPr>
                                          <m:t>𝑡</m:t>
                                        </m:r>
                                      </m:e>
                                      <m:sub>
                                        <m:r>
                                          <a:rPr lang="fr-FR" b="0" i="1" smtClean="0">
                                            <a:latin typeface="Cambria Math"/>
                                            <a:ea typeface="Cambria Math" panose="02040503050406030204" pitchFamily="18" charset="0"/>
                                          </a:rPr>
                                          <m:t>𝑧</m:t>
                                        </m:r>
                                      </m:sub>
                                    </m:sSub>
                                  </m:e>
                                </m:d>
                              </m:e>
                            </m:d>
                          </m:e>
                        </m:nary>
                      </m:oMath>
                    </m:oMathPara>
                  </a14:m>
                  <a:endParaRPr lang="en-US" dirty="0"/>
                </a:p>
              </p:txBody>
            </p:sp>
          </mc:Choice>
          <mc:Fallback xmlns="">
            <p:sp>
              <p:nvSpPr>
                <p:cNvPr id="134" name="TextBox 4"/>
                <p:cNvSpPr txBox="1">
                  <a:spLocks noRot="1" noChangeAspect="1" noMove="1" noResize="1" noEditPoints="1" noAdjustHandles="1" noChangeArrowheads="1" noChangeShapeType="1" noTextEdit="1"/>
                </p:cNvSpPr>
                <p:nvPr/>
              </p:nvSpPr>
              <p:spPr>
                <a:xfrm>
                  <a:off x="715658" y="1735603"/>
                  <a:ext cx="3757952" cy="672172"/>
                </a:xfrm>
                <a:prstGeom prst="rect">
                  <a:avLst/>
                </a:prstGeom>
                <a:blipFill rotWithShape="1">
                  <a:blip r:embed="rId17"/>
                  <a:stretch>
                    <a:fillRect/>
                  </a:stretch>
                </a:blipFill>
              </p:spPr>
              <p:txBody>
                <a:bodyPr/>
                <a:lstStyle/>
                <a:p>
                  <a:r>
                    <a:rPr lang="fr-FR">
                      <a:noFill/>
                    </a:rPr>
                    <a:t> </a:t>
                  </a:r>
                </a:p>
              </p:txBody>
            </p:sp>
          </mc:Fallback>
        </mc:AlternateContent>
        <p:sp>
          <p:nvSpPr>
            <p:cNvPr id="135" name="Rectangle 1065"/>
            <p:cNvSpPr>
              <a:spLocks noChangeArrowheads="1"/>
            </p:cNvSpPr>
            <p:nvPr/>
          </p:nvSpPr>
          <p:spPr bwMode="auto">
            <a:xfrm>
              <a:off x="3182023" y="2414523"/>
              <a:ext cx="1431836" cy="523220"/>
            </a:xfrm>
            <a:prstGeom prst="rect">
              <a:avLst/>
            </a:prstGeom>
            <a:noFill/>
            <a:ln w="9525">
              <a:noFill/>
              <a:miter lim="800000"/>
              <a:headEnd/>
              <a:tailEnd/>
            </a:ln>
            <a:effectLst/>
          </p:spPr>
          <p:txBody>
            <a:bodyPr wrap="square" anchor="ctr">
              <a:prstTxWarp prst="textNoShape">
                <a:avLst/>
              </a:prstTxWarp>
              <a:spAutoFit/>
            </a:bodyPr>
            <a:lstStyle/>
            <a:p>
              <a:pPr algn="ctr"/>
              <a:r>
                <a:rPr lang="en-US" sz="1400" dirty="0">
                  <a:solidFill>
                    <a:srgbClr val="FF0000"/>
                  </a:solidFill>
                </a:rPr>
                <a:t>A-body harmonic oscillator states</a:t>
              </a:r>
            </a:p>
          </p:txBody>
        </p:sp>
        <p:sp>
          <p:nvSpPr>
            <p:cNvPr id="136" name="Rectangle 1065"/>
            <p:cNvSpPr>
              <a:spLocks noChangeArrowheads="1"/>
            </p:cNvSpPr>
            <p:nvPr/>
          </p:nvSpPr>
          <p:spPr bwMode="auto">
            <a:xfrm>
              <a:off x="1155113" y="2414523"/>
              <a:ext cx="1647237" cy="522000"/>
            </a:xfrm>
            <a:prstGeom prst="rect">
              <a:avLst/>
            </a:prstGeom>
            <a:noFill/>
            <a:ln w="9525">
              <a:noFill/>
              <a:miter lim="800000"/>
              <a:headEnd/>
              <a:tailEnd/>
            </a:ln>
            <a:effectLst/>
          </p:spPr>
          <p:txBody>
            <a:bodyPr wrap="square" anchor="ctr">
              <a:prstTxWarp prst="textNoShape">
                <a:avLst/>
              </a:prstTxWarp>
              <a:spAutoFit/>
            </a:bodyPr>
            <a:lstStyle/>
            <a:p>
              <a:pPr algn="ctr"/>
              <a:r>
                <a:rPr lang="en-US" sz="1400" dirty="0">
                  <a:solidFill>
                    <a:srgbClr val="0000FF"/>
                  </a:solidFill>
                </a:rPr>
                <a:t>Mixing coefficients</a:t>
              </a:r>
              <a:r>
                <a:rPr lang="en-US" sz="900" dirty="0">
                  <a:solidFill>
                    <a:srgbClr val="0000FF"/>
                  </a:solidFill>
                </a:rPr>
                <a:t>(unknown)</a:t>
              </a:r>
            </a:p>
          </p:txBody>
        </p:sp>
        <p:sp>
          <p:nvSpPr>
            <p:cNvPr id="137" name="Left-Right Arrow 65"/>
            <p:cNvSpPr/>
            <p:nvPr/>
          </p:nvSpPr>
          <p:spPr bwMode="auto">
            <a:xfrm>
              <a:off x="4557538" y="1988133"/>
              <a:ext cx="387801" cy="198217"/>
            </a:xfrm>
            <a:prstGeom prst="leftRightArrow">
              <a:avLst>
                <a:gd name="adj1" fmla="val 44490"/>
                <a:gd name="adj2" fmla="val 50000"/>
              </a:avLst>
            </a:prstGeom>
            <a:solidFill>
              <a:srgbClr val="FF0000"/>
            </a:solidFill>
            <a:ln w="12700" cmpd="sng">
              <a:solidFill>
                <a:srgbClr val="0000FF"/>
              </a:solid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ln>
                  <a:solidFill>
                    <a:srgbClr val="FF0000"/>
                  </a:solidFill>
                </a:ln>
                <a:solidFill>
                  <a:schemeClr val="tx1"/>
                </a:solidFill>
              </a:endParaRPr>
            </a:p>
          </p:txBody>
        </p:sp>
        <p:cxnSp>
          <p:nvCxnSpPr>
            <p:cNvPr id="138" name="Straight Arrow Connector 76"/>
            <p:cNvCxnSpPr>
              <a:stCxn id="136" idx="3"/>
              <a:endCxn id="133" idx="4"/>
            </p:cNvCxnSpPr>
            <p:nvPr/>
          </p:nvCxnSpPr>
          <p:spPr>
            <a:xfrm flipV="1">
              <a:off x="2802350" y="2238333"/>
              <a:ext cx="435994" cy="437190"/>
            </a:xfrm>
            <a:prstGeom prst="straightConnector1">
              <a:avLst/>
            </a:prstGeom>
            <a:ln w="19050" cmpd="sng">
              <a:solidFill>
                <a:srgbClr val="0000FF"/>
              </a:solidFill>
              <a:headEnd type="none"/>
              <a:tailEnd type="triangle" w="sm" len="med"/>
            </a:ln>
          </p:spPr>
          <p:style>
            <a:lnRef idx="2">
              <a:schemeClr val="accent1"/>
            </a:lnRef>
            <a:fillRef idx="0">
              <a:schemeClr val="accent1"/>
            </a:fillRef>
            <a:effectRef idx="1">
              <a:schemeClr val="accent1"/>
            </a:effectRef>
            <a:fontRef idx="minor">
              <a:schemeClr val="tx1"/>
            </a:fontRef>
          </p:style>
        </p:cxnSp>
        <p:cxnSp>
          <p:nvCxnSpPr>
            <p:cNvPr id="139" name="Straight Arrow Connector 77"/>
            <p:cNvCxnSpPr>
              <a:stCxn id="135" idx="1"/>
              <a:endCxn id="132" idx="3"/>
            </p:cNvCxnSpPr>
            <p:nvPr/>
          </p:nvCxnSpPr>
          <p:spPr>
            <a:xfrm flipV="1">
              <a:off x="3182023" y="2224127"/>
              <a:ext cx="423024" cy="452006"/>
            </a:xfrm>
            <a:prstGeom prst="straightConnector1">
              <a:avLst/>
            </a:prstGeom>
            <a:ln w="19050" cmpd="sng">
              <a:solidFill>
                <a:srgbClr val="FF0000"/>
              </a:solidFill>
              <a:headEnd type="none"/>
              <a:tailEnd type="triangle" w="sm" len="med"/>
            </a:ln>
          </p:spPr>
          <p:style>
            <a:lnRef idx="2">
              <a:schemeClr val="accent1"/>
            </a:lnRef>
            <a:fillRef idx="0">
              <a:schemeClr val="accent1"/>
            </a:fillRef>
            <a:effectRef idx="1">
              <a:schemeClr val="accent1"/>
            </a:effectRef>
            <a:fontRef idx="minor">
              <a:schemeClr val="tx1"/>
            </a:fontRef>
          </p:style>
        </p:cxnSp>
        <p:grpSp>
          <p:nvGrpSpPr>
            <p:cNvPr id="140" name="Group 85"/>
            <p:cNvGrpSpPr>
              <a:grpSpLocks noChangeAspect="1"/>
            </p:cNvGrpSpPr>
            <p:nvPr/>
          </p:nvGrpSpPr>
          <p:grpSpPr>
            <a:xfrm>
              <a:off x="5341600" y="1747532"/>
              <a:ext cx="519208" cy="499581"/>
              <a:chOff x="8043848" y="4145318"/>
              <a:chExt cx="469426" cy="451682"/>
            </a:xfrm>
          </p:grpSpPr>
          <p:sp>
            <p:nvSpPr>
              <p:cNvPr id="143" name="Oval 86"/>
              <p:cNvSpPr>
                <a:spLocks noChangeAspect="1"/>
              </p:cNvSpPr>
              <p:nvPr/>
            </p:nvSpPr>
            <p:spPr>
              <a:xfrm rot="16200000">
                <a:off x="8052720" y="4136446"/>
                <a:ext cx="451682" cy="469426"/>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144" name="Picture 87" descr="ball2v2pn-2.png"/>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16200000">
                <a:off x="8118909" y="4371533"/>
                <a:ext cx="189171" cy="184612"/>
              </a:xfrm>
              <a:prstGeom prst="rect">
                <a:avLst/>
              </a:prstGeom>
            </p:spPr>
          </p:pic>
          <p:pic>
            <p:nvPicPr>
              <p:cNvPr id="145" name="Picture 89" descr="ball2v2pn.png"/>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16200000">
                <a:off x="8066162" y="4287859"/>
                <a:ext cx="189171" cy="184612"/>
              </a:xfrm>
              <a:prstGeom prst="rect">
                <a:avLst/>
              </a:prstGeom>
            </p:spPr>
          </p:pic>
          <p:pic>
            <p:nvPicPr>
              <p:cNvPr id="146" name="Picture 90" descr="ball2v2pn.png"/>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16200000">
                <a:off x="8190519" y="4384487"/>
                <a:ext cx="189171" cy="184612"/>
              </a:xfrm>
              <a:prstGeom prst="rect">
                <a:avLst/>
              </a:prstGeom>
            </p:spPr>
          </p:pic>
          <p:pic>
            <p:nvPicPr>
              <p:cNvPr id="147" name="Picture 93" descr="ball2v2pn.png"/>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16200000">
                <a:off x="8165208" y="4165777"/>
                <a:ext cx="189170" cy="184612"/>
              </a:xfrm>
              <a:prstGeom prst="rect">
                <a:avLst/>
              </a:prstGeom>
            </p:spPr>
          </p:pic>
          <p:pic>
            <p:nvPicPr>
              <p:cNvPr id="148" name="Picture 91" descr="ball2v2pn-2.png"/>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16200000">
                <a:off x="8167356" y="4237595"/>
                <a:ext cx="189171" cy="184612"/>
              </a:xfrm>
              <a:prstGeom prst="rect">
                <a:avLst/>
              </a:prstGeom>
            </p:spPr>
          </p:pic>
          <p:pic>
            <p:nvPicPr>
              <p:cNvPr id="149" name="Picture 94" descr="ball2v2pn-2.png"/>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16200000">
                <a:off x="8275227" y="4328488"/>
                <a:ext cx="189171" cy="184612"/>
              </a:xfrm>
              <a:prstGeom prst="rect">
                <a:avLst/>
              </a:prstGeom>
            </p:spPr>
          </p:pic>
          <p:pic>
            <p:nvPicPr>
              <p:cNvPr id="150" name="Picture 92" descr="ball2v2pn.png"/>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16200000">
                <a:off x="8297596" y="4219133"/>
                <a:ext cx="189170" cy="184612"/>
              </a:xfrm>
              <a:prstGeom prst="rect">
                <a:avLst/>
              </a:prstGeom>
            </p:spPr>
          </p:pic>
        </p:grpSp>
        <p:sp>
          <p:nvSpPr>
            <p:cNvPr id="141" name="TextBox 97"/>
            <p:cNvSpPr txBox="1"/>
            <p:nvPr/>
          </p:nvSpPr>
          <p:spPr>
            <a:xfrm>
              <a:off x="4557538" y="2629966"/>
              <a:ext cx="2274697" cy="307777"/>
            </a:xfrm>
            <a:prstGeom prst="rect">
              <a:avLst/>
            </a:prstGeom>
            <a:noFill/>
          </p:spPr>
          <p:txBody>
            <a:bodyPr wrap="square" rtlCol="0">
              <a:spAutoFit/>
            </a:bodyPr>
            <a:lstStyle/>
            <a:p>
              <a:pPr algn="ctr"/>
              <a:r>
                <a:rPr lang="en-US" sz="1400" dirty="0">
                  <a:solidFill>
                    <a:srgbClr val="00CC00"/>
                  </a:solidFill>
                </a:rPr>
                <a:t>Second quantization</a:t>
              </a:r>
            </a:p>
          </p:txBody>
        </p:sp>
        <mc:AlternateContent xmlns:mc="http://schemas.openxmlformats.org/markup-compatibility/2006" xmlns:a14="http://schemas.microsoft.com/office/drawing/2010/main">
          <mc:Choice Requires="a14">
            <p:sp>
              <p:nvSpPr>
                <p:cNvPr id="142" name="TextBox 3"/>
                <p:cNvSpPr txBox="1"/>
                <p:nvPr/>
              </p:nvSpPr>
              <p:spPr>
                <a:xfrm>
                  <a:off x="4746387" y="2302537"/>
                  <a:ext cx="1872307" cy="3030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d>
                              <m:dPr>
                                <m:begChr m:val="|"/>
                                <m:endChr m:val=""/>
                                <m:ctrlPr>
                                  <a:rPr lang="en-US" sz="1600" i="1">
                                    <a:latin typeface="Cambria Math" panose="02040503050406030204" pitchFamily="18" charset="0"/>
                                  </a:rPr>
                                </m:ctrlPr>
                              </m:dPr>
                              <m:e>
                                <m:d>
                                  <m:dPr>
                                    <m:begChr m:val=""/>
                                    <m:endChr m:val="⟩"/>
                                    <m:ctrlPr>
                                      <a:rPr lang="en-US" sz="1600" i="1">
                                        <a:latin typeface="Cambria Math" panose="02040503050406030204" pitchFamily="18" charset="0"/>
                                      </a:rPr>
                                    </m:ctrlPr>
                                  </m:dPr>
                                  <m:e>
                                    <m:r>
                                      <a:rPr lang="en-US" sz="1600" i="1">
                                        <a:latin typeface="Cambria Math" panose="02040503050406030204" pitchFamily="18" charset="0"/>
                                      </a:rPr>
                                      <m:t>𝐴</m:t>
                                    </m:r>
                                    <m:r>
                                      <a:rPr lang="en-US" sz="1600" i="1">
                                        <a:latin typeface="Cambria Math" panose="02040503050406030204" pitchFamily="18" charset="0"/>
                                        <a:ea typeface="Cambria Math" panose="02040503050406030204" pitchFamily="18" charset="0"/>
                                      </a:rPr>
                                      <m:t>𝜆</m:t>
                                    </m:r>
                                    <m:sSup>
                                      <m:sSupPr>
                                        <m:ctrlPr>
                                          <a:rPr lang="en-US" sz="1600" i="1">
                                            <a:latin typeface="Cambria Math" panose="02040503050406030204" pitchFamily="18" charset="0"/>
                                            <a:ea typeface="Cambria Math" panose="02040503050406030204" pitchFamily="18" charset="0"/>
                                          </a:rPr>
                                        </m:ctrlPr>
                                      </m:sSupPr>
                                      <m:e>
                                        <m:r>
                                          <a:rPr lang="en-US" sz="1600" i="1">
                                            <a:latin typeface="Cambria Math" panose="02040503050406030204" pitchFamily="18" charset="0"/>
                                            <a:ea typeface="Cambria Math" panose="02040503050406030204" pitchFamily="18" charset="0"/>
                                          </a:rPr>
                                          <m:t>𝐽</m:t>
                                        </m:r>
                                      </m:e>
                                      <m:sup>
                                        <m:r>
                                          <a:rPr lang="en-US" sz="1600" i="1">
                                            <a:latin typeface="Cambria Math" panose="02040503050406030204" pitchFamily="18" charset="0"/>
                                            <a:ea typeface="Cambria Math" panose="02040503050406030204" pitchFamily="18" charset="0"/>
                                          </a:rPr>
                                          <m:t>𝜋</m:t>
                                        </m:r>
                                      </m:sup>
                                    </m:sSup>
                                    <m:r>
                                      <a:rPr lang="en-US" sz="1600" i="1">
                                        <a:latin typeface="Cambria Math" panose="02040503050406030204" pitchFamily="18" charset="0"/>
                                        <a:ea typeface="Cambria Math" panose="02040503050406030204" pitchFamily="18" charset="0"/>
                                      </a:rPr>
                                      <m:t>𝑇</m:t>
                                    </m:r>
                                  </m:e>
                                </m:d>
                              </m:e>
                            </m:d>
                          </m:e>
                          <m:sub>
                            <m:r>
                              <a:rPr lang="en-US" sz="1600" b="0" i="1" smtClean="0">
                                <a:latin typeface="Cambria Math" panose="02040503050406030204" pitchFamily="18" charset="0"/>
                              </a:rPr>
                              <m:t>𝑆𝐷</m:t>
                            </m:r>
                          </m:sub>
                        </m:sSub>
                        <m:sSub>
                          <m:sSubPr>
                            <m:ctrlPr>
                              <a:rPr lang="en-US" sz="1600" i="1" smtClean="0">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𝜙</m:t>
                            </m:r>
                          </m:e>
                          <m:sub>
                            <m:r>
                              <a:rPr lang="en-US" sz="1600" b="0" i="1" smtClean="0">
                                <a:latin typeface="Cambria Math" panose="02040503050406030204" pitchFamily="18" charset="0"/>
                                <a:ea typeface="Cambria Math" panose="02040503050406030204" pitchFamily="18" charset="0"/>
                              </a:rPr>
                              <m:t>00</m:t>
                            </m:r>
                          </m:sub>
                        </m:sSub>
                        <m:d>
                          <m:dPr>
                            <m:ctrlPr>
                              <a:rPr lang="en-US" sz="1600" i="1" smtClean="0">
                                <a:latin typeface="Cambria Math" panose="02040503050406030204" pitchFamily="18" charset="0"/>
                                <a:ea typeface="Cambria Math" panose="02040503050406030204" pitchFamily="18" charset="0"/>
                              </a:rPr>
                            </m:ctrlPr>
                          </m:dPr>
                          <m:e>
                            <m:sSubSup>
                              <m:sSubSupPr>
                                <m:ctrlPr>
                                  <a:rPr lang="en-US" sz="1600" b="0" i="1" smtClean="0">
                                    <a:latin typeface="Cambria Math" panose="02040503050406030204" pitchFamily="18" charset="0"/>
                                    <a:ea typeface="Cambria Math" panose="02040503050406030204" pitchFamily="18" charset="0"/>
                                  </a:rPr>
                                </m:ctrlPr>
                              </m:sSubSupPr>
                              <m:e>
                                <m:acc>
                                  <m:accPr>
                                    <m:chr m:val="⃗"/>
                                    <m:ctrlPr>
                                      <a:rPr lang="en-US" sz="1600" i="1">
                                        <a:latin typeface="Cambria Math" panose="02040503050406030204" pitchFamily="18" charset="0"/>
                                        <a:ea typeface="Cambria Math" panose="02040503050406030204" pitchFamily="18" charset="0"/>
                                      </a:rPr>
                                    </m:ctrlPr>
                                  </m:accPr>
                                  <m:e>
                                    <m:r>
                                      <a:rPr lang="en-US" sz="1600" i="1">
                                        <a:latin typeface="Cambria Math" panose="02040503050406030204" pitchFamily="18" charset="0"/>
                                        <a:ea typeface="Cambria Math" panose="02040503050406030204" pitchFamily="18" charset="0"/>
                                      </a:rPr>
                                      <m:t>𝑅</m:t>
                                    </m:r>
                                  </m:e>
                                </m:acc>
                              </m:e>
                              <m:sub>
                                <m:r>
                                  <a:rPr lang="en-US" sz="1600" b="0" i="1" smtClean="0">
                                    <a:latin typeface="Cambria Math" panose="02040503050406030204" pitchFamily="18" charset="0"/>
                                    <a:ea typeface="Cambria Math" panose="02040503050406030204" pitchFamily="18" charset="0"/>
                                  </a:rPr>
                                  <m:t>𝑐</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𝑚</m:t>
                                </m:r>
                                <m:r>
                                  <a:rPr lang="en-US" sz="1600" b="0" i="1" smtClean="0">
                                    <a:latin typeface="Cambria Math" panose="02040503050406030204" pitchFamily="18" charset="0"/>
                                    <a:ea typeface="Cambria Math" panose="02040503050406030204" pitchFamily="18" charset="0"/>
                                  </a:rPr>
                                  <m:t>.</m:t>
                                </m:r>
                              </m:sub>
                              <m:sup>
                                <m:r>
                                  <a:rPr lang="en-US" sz="1600" b="0" i="1" smtClean="0">
                                    <a:latin typeface="Cambria Math" panose="02040503050406030204" pitchFamily="18" charset="0"/>
                                    <a:ea typeface="Cambria Math" panose="02040503050406030204" pitchFamily="18" charset="0"/>
                                  </a:rPr>
                                  <m:t>𝐴</m:t>
                                </m:r>
                              </m:sup>
                            </m:sSubSup>
                          </m:e>
                        </m:d>
                      </m:oMath>
                    </m:oMathPara>
                  </a14:m>
                  <a:endParaRPr lang="en-US" sz="1600" dirty="0"/>
                </a:p>
              </p:txBody>
            </p:sp>
          </mc:Choice>
          <mc:Fallback xmlns="">
            <p:sp>
              <p:nvSpPr>
                <p:cNvPr id="4" name="TextBox 3"/>
                <p:cNvSpPr txBox="1">
                  <a:spLocks noRot="1" noChangeAspect="1" noMove="1" noResize="1" noEditPoints="1" noAdjustHandles="1" noChangeArrowheads="1" noChangeShapeType="1" noTextEdit="1"/>
                </p:cNvSpPr>
                <p:nvPr/>
              </p:nvSpPr>
              <p:spPr>
                <a:xfrm>
                  <a:off x="4746387" y="2302537"/>
                  <a:ext cx="1872307" cy="303032"/>
                </a:xfrm>
                <a:prstGeom prst="rect">
                  <a:avLst/>
                </a:prstGeom>
                <a:blipFill rotWithShape="0">
                  <a:blip r:embed="rId7"/>
                  <a:stretch>
                    <a:fillRect l="-18241" t="-128571" b="-202041"/>
                  </a:stretch>
                </a:blipFill>
              </p:spPr>
              <p:txBody>
                <a:bodyPr/>
                <a:lstStyle/>
                <a:p>
                  <a:r>
                    <a:rPr lang="en-US">
                      <a:noFill/>
                    </a:rPr>
                    <a:t> </a:t>
                  </a:r>
                </a:p>
              </p:txBody>
            </p:sp>
          </mc:Fallback>
        </mc:AlternateContent>
      </p:grpSp>
      <p:grpSp>
        <p:nvGrpSpPr>
          <p:cNvPr id="74" name="Groupe 73"/>
          <p:cNvGrpSpPr/>
          <p:nvPr/>
        </p:nvGrpSpPr>
        <p:grpSpPr>
          <a:xfrm>
            <a:off x="719119" y="2991941"/>
            <a:ext cx="5951505" cy="1711069"/>
            <a:chOff x="719119" y="2991941"/>
            <a:chExt cx="5951505" cy="1711069"/>
          </a:xfrm>
        </p:grpSpPr>
        <mc:AlternateContent xmlns:mc="http://schemas.openxmlformats.org/markup-compatibility/2006" xmlns:a14="http://schemas.microsoft.com/office/drawing/2010/main">
          <mc:Choice Requires="a14">
            <p:sp>
              <p:nvSpPr>
                <p:cNvPr id="75" name="TextBox 78"/>
                <p:cNvSpPr txBox="1"/>
                <p:nvPr/>
              </p:nvSpPr>
              <p:spPr>
                <a:xfrm>
                  <a:off x="719119" y="3432894"/>
                  <a:ext cx="3705563" cy="72307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m:rPr>
                                <m:sty m:val="p"/>
                              </m:rPr>
                              <a:rPr lang="el-GR" i="1" smtClean="0">
                                <a:latin typeface="Cambria Math" panose="02040503050406030204" pitchFamily="18" charset="0"/>
                                <a:ea typeface="Cambria Math" panose="02040503050406030204" pitchFamily="18" charset="0"/>
                              </a:rPr>
                              <m:t>Ψ</m:t>
                            </m:r>
                          </m:e>
                          <m:sub>
                            <m:r>
                              <a:rPr lang="en-US" b="0" i="1" smtClean="0">
                                <a:latin typeface="Cambria Math" panose="02040503050406030204" pitchFamily="18" charset="0"/>
                              </a:rPr>
                              <m:t>𝑅𝐺𝑀</m:t>
                            </m:r>
                          </m:sub>
                          <m:sup>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m:t>
                            </m:r>
                          </m:sup>
                        </m:sSubSup>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𝑣</m:t>
                            </m:r>
                          </m:sub>
                          <m:sup/>
                          <m:e>
                            <m:nary>
                              <m:naryPr>
                                <m:limLoc m:val="undOvr"/>
                                <m:subHide m:val="on"/>
                                <m:supHide m:val="on"/>
                                <m:ctrlPr>
                                  <a:rPr lang="en-US" b="0" i="1" smtClean="0">
                                    <a:latin typeface="Cambria Math" panose="02040503050406030204" pitchFamily="18" charset="0"/>
                                  </a:rPr>
                                </m:ctrlPr>
                              </m:naryPr>
                              <m:sub/>
                              <m:sup/>
                              <m:e>
                                <m:r>
                                  <a:rPr lang="en-US" b="0" i="1" smtClean="0">
                                    <a:latin typeface="Cambria Math" panose="02040503050406030204" pitchFamily="18" charset="0"/>
                                  </a:rPr>
                                  <m:t>𝑑</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𝑟</m:t>
                                    </m:r>
                                  </m:e>
                                </m:acc>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rPr>
                                      <m:t>𝑣</m:t>
                                    </m:r>
                                  </m:sub>
                                </m:sSub>
                                <m:d>
                                  <m:dPr>
                                    <m:ctrlPr>
                                      <a:rPr lang="en-US" b="0" i="1" smtClean="0">
                                        <a:latin typeface="Cambria Math" panose="02040503050406030204" pitchFamily="18" charset="0"/>
                                      </a:rPr>
                                    </m:ctrlPr>
                                  </m:d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𝑟</m:t>
                                        </m:r>
                                      </m:e>
                                    </m:acc>
                                  </m:e>
                                </m:d>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𝐴</m:t>
                                        </m:r>
                                      </m:e>
                                    </m:acc>
                                  </m:e>
                                  <m:sub>
                                    <m:r>
                                      <a:rPr lang="en-US" b="0" i="1" smtClean="0">
                                        <a:latin typeface="Cambria Math" panose="02040503050406030204" pitchFamily="18" charset="0"/>
                                      </a:rPr>
                                      <m:t>𝑣</m:t>
                                    </m:r>
                                  </m:sub>
                                </m:sSub>
                                <m:d>
                                  <m:dPr>
                                    <m:begChr m:val="|"/>
                                    <m:endChr m:val=""/>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sSubSup>
                                          <m:sSubSupPr>
                                            <m:ctrlPr>
                                              <a:rPr lang="el-GR" b="0" i="1" smtClean="0">
                                                <a:latin typeface="Cambria Math" panose="02040503050406030204" pitchFamily="18" charset="0"/>
                                                <a:ea typeface="Cambria Math" panose="02040503050406030204" pitchFamily="18" charset="0"/>
                                              </a:rPr>
                                            </m:ctrlPr>
                                          </m:sSubSupPr>
                                          <m:e>
                                            <m:r>
                                              <m:rPr>
                                                <m:sty m:val="p"/>
                                              </m:rPr>
                                              <a:rPr lang="el-GR" i="1">
                                                <a:latin typeface="Cambria Math" panose="02040503050406030204" pitchFamily="18" charset="0"/>
                                                <a:ea typeface="Cambria Math" panose="02040503050406030204" pitchFamily="18" charset="0"/>
                                              </a:rPr>
                                              <m:t>Φ</m:t>
                                            </m:r>
                                          </m:e>
                                          <m:sub>
                                            <m:r>
                                              <a:rPr lang="en-US" b="0" i="1" smtClean="0">
                                                <a:latin typeface="Cambria Math" panose="02040503050406030204" pitchFamily="18" charset="0"/>
                                                <a:ea typeface="Cambria Math" panose="02040503050406030204" pitchFamily="18" charset="0"/>
                                              </a:rPr>
                                              <m:t>𝑣</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𝑟</m:t>
                                                </m:r>
                                              </m:e>
                                            </m:acc>
                                          </m:sub>
                                          <m: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𝐴</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sup>
                                        </m:sSubSup>
                                      </m:e>
                                    </m:d>
                                  </m:e>
                                </m:d>
                              </m:e>
                            </m:nary>
                          </m:e>
                        </m:nary>
                      </m:oMath>
                    </m:oMathPara>
                  </a14:m>
                  <a:endParaRPr lang="en-US" dirty="0"/>
                </a:p>
              </p:txBody>
            </p:sp>
          </mc:Choice>
          <mc:Fallback xmlns="">
            <p:sp>
              <p:nvSpPr>
                <p:cNvPr id="75" name="TextBox 78"/>
                <p:cNvSpPr txBox="1">
                  <a:spLocks noRot="1" noChangeAspect="1" noMove="1" noResize="1" noEditPoints="1" noAdjustHandles="1" noChangeArrowheads="1" noChangeShapeType="1" noTextEdit="1"/>
                </p:cNvSpPr>
                <p:nvPr/>
              </p:nvSpPr>
              <p:spPr>
                <a:xfrm>
                  <a:off x="719119" y="3432894"/>
                  <a:ext cx="3705563" cy="723070"/>
                </a:xfrm>
                <a:prstGeom prst="rect">
                  <a:avLst/>
                </a:prstGeom>
                <a:blipFill rotWithShape="1">
                  <a:blip r:embed="rId20"/>
                  <a:stretch>
                    <a:fillRect/>
                  </a:stretch>
                </a:blipFill>
              </p:spPr>
              <p:txBody>
                <a:bodyPr/>
                <a:lstStyle/>
                <a:p>
                  <a:r>
                    <a:rPr lang="fr-FR">
                      <a:noFill/>
                    </a:rPr>
                    <a:t> </a:t>
                  </a:r>
                </a:p>
              </p:txBody>
            </p:sp>
          </mc:Fallback>
        </mc:AlternateContent>
        <p:sp>
          <p:nvSpPr>
            <p:cNvPr id="76" name="Rectangle 1065"/>
            <p:cNvSpPr>
              <a:spLocks noChangeArrowheads="1"/>
            </p:cNvSpPr>
            <p:nvPr/>
          </p:nvSpPr>
          <p:spPr bwMode="auto">
            <a:xfrm>
              <a:off x="3833856" y="4179790"/>
              <a:ext cx="877461" cy="523220"/>
            </a:xfrm>
            <a:prstGeom prst="rect">
              <a:avLst/>
            </a:prstGeom>
            <a:noFill/>
            <a:ln w="9525">
              <a:noFill/>
              <a:miter lim="800000"/>
              <a:headEnd/>
              <a:tailEnd/>
            </a:ln>
            <a:effectLst/>
          </p:spPr>
          <p:txBody>
            <a:bodyPr wrap="square" anchor="ctr">
              <a:prstTxWarp prst="textNoShape">
                <a:avLst/>
              </a:prstTxWarp>
              <a:spAutoFit/>
            </a:bodyPr>
            <a:lstStyle/>
            <a:p>
              <a:pPr algn="ctr"/>
              <a:r>
                <a:rPr lang="en-US" sz="1400" dirty="0">
                  <a:solidFill>
                    <a:srgbClr val="FF0000"/>
                  </a:solidFill>
                </a:rPr>
                <a:t>Channel basis</a:t>
              </a:r>
            </a:p>
          </p:txBody>
        </p:sp>
        <p:sp>
          <p:nvSpPr>
            <p:cNvPr id="77" name="Oval 33"/>
            <p:cNvSpPr/>
            <p:nvPr/>
          </p:nvSpPr>
          <p:spPr bwMode="auto">
            <a:xfrm>
              <a:off x="2427247" y="3553586"/>
              <a:ext cx="671472" cy="442978"/>
            </a:xfrm>
            <a:prstGeom prst="ellipse">
              <a:avLst/>
            </a:prstGeom>
            <a:solidFill>
              <a:srgbClr val="0000FF">
                <a:alpha val="35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p:txBody>
        </p:sp>
        <p:sp>
          <p:nvSpPr>
            <p:cNvPr id="78" name="Rectangle 1065"/>
            <p:cNvSpPr>
              <a:spLocks noChangeArrowheads="1"/>
            </p:cNvSpPr>
            <p:nvPr/>
          </p:nvSpPr>
          <p:spPr bwMode="auto">
            <a:xfrm>
              <a:off x="784928" y="4179790"/>
              <a:ext cx="1382670" cy="523220"/>
            </a:xfrm>
            <a:prstGeom prst="rect">
              <a:avLst/>
            </a:prstGeom>
            <a:noFill/>
            <a:ln w="9525">
              <a:noFill/>
              <a:miter lim="800000"/>
              <a:headEnd/>
              <a:tailEnd/>
            </a:ln>
            <a:effectLst/>
          </p:spPr>
          <p:txBody>
            <a:bodyPr wrap="square" anchor="ctr">
              <a:prstTxWarp prst="textNoShape">
                <a:avLst/>
              </a:prstTxWarp>
              <a:spAutoFit/>
            </a:bodyPr>
            <a:lstStyle/>
            <a:p>
              <a:pPr algn="ctr"/>
              <a:r>
                <a:rPr lang="en-US" sz="1400" dirty="0">
                  <a:solidFill>
                    <a:srgbClr val="0000FF"/>
                  </a:solidFill>
                </a:rPr>
                <a:t>Relative wave function </a:t>
              </a:r>
              <a:r>
                <a:rPr lang="en-US" sz="900" dirty="0">
                  <a:solidFill>
                    <a:srgbClr val="0000FF"/>
                  </a:solidFill>
                </a:rPr>
                <a:t>(unknown)</a:t>
              </a:r>
            </a:p>
          </p:txBody>
        </p:sp>
        <p:sp>
          <p:nvSpPr>
            <p:cNvPr id="80" name="Oval 35"/>
            <p:cNvSpPr>
              <a:spLocks noChangeAspect="1"/>
            </p:cNvSpPr>
            <p:nvPr/>
          </p:nvSpPr>
          <p:spPr bwMode="auto">
            <a:xfrm>
              <a:off x="3315151" y="3530008"/>
              <a:ext cx="976212" cy="448056"/>
            </a:xfrm>
            <a:prstGeom prst="ellipse">
              <a:avLst/>
            </a:prstGeom>
            <a:solidFill>
              <a:srgbClr val="FF0000">
                <a:alpha val="22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48" charset="0"/>
                <a:ea typeface="ＭＳ Ｐゴシック" pitchFamily="48" charset="-128"/>
                <a:cs typeface="ＭＳ Ｐゴシック" pitchFamily="48" charset="-128"/>
              </a:endParaRPr>
            </a:p>
          </p:txBody>
        </p:sp>
        <p:sp>
          <p:nvSpPr>
            <p:cNvPr id="81" name="Left-Right Arrow 36"/>
            <p:cNvSpPr/>
            <p:nvPr/>
          </p:nvSpPr>
          <p:spPr bwMode="auto">
            <a:xfrm>
              <a:off x="4557538" y="3550629"/>
              <a:ext cx="387801" cy="198217"/>
            </a:xfrm>
            <a:prstGeom prst="leftRightArrow">
              <a:avLst>
                <a:gd name="adj1" fmla="val 44490"/>
                <a:gd name="adj2" fmla="val 50000"/>
              </a:avLst>
            </a:prstGeom>
            <a:solidFill>
              <a:srgbClr val="FF0000"/>
            </a:solidFill>
            <a:ln w="12700" cmpd="sng">
              <a:solidFill>
                <a:srgbClr val="0000FF"/>
              </a:solid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ln>
                  <a:solidFill>
                    <a:srgbClr val="FF0000"/>
                  </a:solidFill>
                </a:ln>
                <a:solidFill>
                  <a:schemeClr val="tx1"/>
                </a:solidFill>
              </a:endParaRPr>
            </a:p>
          </p:txBody>
        </p:sp>
        <p:sp>
          <p:nvSpPr>
            <p:cNvPr id="82" name="TextBox 37"/>
            <p:cNvSpPr txBox="1"/>
            <p:nvPr/>
          </p:nvSpPr>
          <p:spPr>
            <a:xfrm>
              <a:off x="2260781" y="4395233"/>
              <a:ext cx="1479892" cy="307777"/>
            </a:xfrm>
            <a:prstGeom prst="rect">
              <a:avLst/>
            </a:prstGeom>
            <a:noFill/>
          </p:spPr>
          <p:txBody>
            <a:bodyPr wrap="none" rtlCol="0">
              <a:spAutoFit/>
            </a:bodyPr>
            <a:lstStyle/>
            <a:p>
              <a:pPr algn="just"/>
              <a:r>
                <a:rPr lang="en-US" sz="1400" dirty="0" err="1"/>
                <a:t>Antisymmetrizer</a:t>
              </a:r>
              <a:endParaRPr lang="en-US" sz="1400" dirty="0"/>
            </a:p>
          </p:txBody>
        </p:sp>
        <p:cxnSp>
          <p:nvCxnSpPr>
            <p:cNvPr id="83" name="Straight Arrow Connector 38"/>
            <p:cNvCxnSpPr>
              <a:stCxn id="78" idx="3"/>
              <a:endCxn id="77" idx="4"/>
            </p:cNvCxnSpPr>
            <p:nvPr/>
          </p:nvCxnSpPr>
          <p:spPr>
            <a:xfrm flipV="1">
              <a:off x="2167598" y="3996564"/>
              <a:ext cx="595385" cy="444836"/>
            </a:xfrm>
            <a:prstGeom prst="straightConnector1">
              <a:avLst/>
            </a:prstGeom>
            <a:ln w="19050" cmpd="sng">
              <a:solidFill>
                <a:srgbClr val="0000FF"/>
              </a:solidFill>
              <a:headEnd type="none"/>
              <a:tailEnd type="triangle" w="sm" len="med"/>
            </a:ln>
          </p:spPr>
          <p:style>
            <a:lnRef idx="2">
              <a:schemeClr val="accent1"/>
            </a:lnRef>
            <a:fillRef idx="0">
              <a:schemeClr val="accent1"/>
            </a:fillRef>
            <a:effectRef idx="1">
              <a:schemeClr val="accent1"/>
            </a:effectRef>
            <a:fontRef idx="minor">
              <a:schemeClr val="tx1"/>
            </a:fontRef>
          </p:style>
        </p:cxnSp>
        <p:cxnSp>
          <p:nvCxnSpPr>
            <p:cNvPr id="84" name="Straight Arrow Connector 39"/>
            <p:cNvCxnSpPr>
              <a:stCxn id="76" idx="1"/>
              <a:endCxn id="80" idx="4"/>
            </p:cNvCxnSpPr>
            <p:nvPr/>
          </p:nvCxnSpPr>
          <p:spPr>
            <a:xfrm flipH="1" flipV="1">
              <a:off x="3803257" y="3978064"/>
              <a:ext cx="30599" cy="463336"/>
            </a:xfrm>
            <a:prstGeom prst="straightConnector1">
              <a:avLst/>
            </a:prstGeom>
            <a:ln w="19050" cmpd="sng">
              <a:solidFill>
                <a:srgbClr val="FF0000"/>
              </a:solidFill>
              <a:headEnd type="none"/>
              <a:tailEnd type="triangle" w="sm" len="med"/>
            </a:ln>
          </p:spPr>
          <p:style>
            <a:lnRef idx="2">
              <a:schemeClr val="accent1"/>
            </a:lnRef>
            <a:fillRef idx="0">
              <a:schemeClr val="accent1"/>
            </a:fillRef>
            <a:effectRef idx="1">
              <a:schemeClr val="accent1"/>
            </a:effectRef>
            <a:fontRef idx="minor">
              <a:schemeClr val="tx1"/>
            </a:fontRef>
          </p:style>
        </p:cxnSp>
        <p:cxnSp>
          <p:nvCxnSpPr>
            <p:cNvPr id="85" name="Straight Arrow Connector 40"/>
            <p:cNvCxnSpPr>
              <a:stCxn id="82" idx="0"/>
            </p:cNvCxnSpPr>
            <p:nvPr/>
          </p:nvCxnSpPr>
          <p:spPr>
            <a:xfrm flipV="1">
              <a:off x="3000727" y="3871229"/>
              <a:ext cx="220783" cy="524004"/>
            </a:xfrm>
            <a:prstGeom prst="straightConnector1">
              <a:avLst/>
            </a:prstGeom>
            <a:ln w="19050" cmpd="sng">
              <a:solidFill>
                <a:schemeClr val="tx1"/>
              </a:solidFill>
              <a:headEnd type="none"/>
              <a:tailEnd type="triangle" w="sm" len="med"/>
            </a:ln>
          </p:spPr>
          <p:style>
            <a:lnRef idx="2">
              <a:schemeClr val="accent1"/>
            </a:lnRef>
            <a:fillRef idx="0">
              <a:schemeClr val="accent1"/>
            </a:fillRef>
            <a:effectRef idx="1">
              <a:schemeClr val="accent1"/>
            </a:effectRef>
            <a:fontRef idx="minor">
              <a:schemeClr val="tx1"/>
            </a:fontRef>
          </p:style>
        </p:cxnSp>
        <p:sp>
          <p:nvSpPr>
            <p:cNvPr id="86" name="TextBox 58"/>
            <p:cNvSpPr txBox="1"/>
            <p:nvPr/>
          </p:nvSpPr>
          <p:spPr>
            <a:xfrm>
              <a:off x="4804499" y="4179790"/>
              <a:ext cx="1780775" cy="523220"/>
            </a:xfrm>
            <a:prstGeom prst="rect">
              <a:avLst/>
            </a:prstGeom>
            <a:noFill/>
          </p:spPr>
          <p:txBody>
            <a:bodyPr wrap="square" rtlCol="0">
              <a:spAutoFit/>
            </a:bodyPr>
            <a:lstStyle/>
            <a:p>
              <a:pPr algn="ctr"/>
              <a:r>
                <a:rPr lang="en-US" sz="1400" dirty="0">
                  <a:solidFill>
                    <a:srgbClr val="00CC00"/>
                  </a:solidFill>
                </a:rPr>
                <a:t>Cluster expansion technique</a:t>
              </a:r>
            </a:p>
          </p:txBody>
        </p:sp>
        <p:grpSp>
          <p:nvGrpSpPr>
            <p:cNvPr id="87" name="Groupe 86"/>
            <p:cNvGrpSpPr/>
            <p:nvPr/>
          </p:nvGrpSpPr>
          <p:grpSpPr>
            <a:xfrm>
              <a:off x="4740672" y="2991941"/>
              <a:ext cx="1929952" cy="1190826"/>
              <a:chOff x="4740672" y="2991941"/>
              <a:chExt cx="1929952" cy="1190826"/>
            </a:xfrm>
          </p:grpSpPr>
          <mc:AlternateContent xmlns:mc="http://schemas.openxmlformats.org/markup-compatibility/2006" xmlns:a14="http://schemas.microsoft.com/office/drawing/2010/main">
            <mc:Choice Requires="a14">
              <p:sp>
                <p:nvSpPr>
                  <p:cNvPr id="88" name="ZoneTexte 87"/>
                  <p:cNvSpPr txBox="1"/>
                  <p:nvPr/>
                </p:nvSpPr>
                <p:spPr>
                  <a:xfrm>
                    <a:off x="5101171" y="2991941"/>
                    <a:ext cx="821250" cy="3815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fr-FR" i="1" smtClean="0">
                                  <a:latin typeface="Cambria Math" panose="02040503050406030204" pitchFamily="18" charset="0"/>
                                </a:rPr>
                              </m:ctrlPr>
                            </m:sSubPr>
                            <m:e>
                              <m:acc>
                                <m:accPr>
                                  <m:chr m:val="⃗"/>
                                  <m:ctrlPr>
                                    <a:rPr lang="fr-FR" i="1" smtClean="0">
                                      <a:latin typeface="Cambria Math" panose="02040503050406030204" pitchFamily="18" charset="0"/>
                                    </a:rPr>
                                  </m:ctrlPr>
                                </m:accPr>
                                <m:e>
                                  <m:r>
                                    <a:rPr lang="fr-FR" b="0" i="1" smtClean="0">
                                      <a:latin typeface="Cambria Math"/>
                                    </a:rPr>
                                    <m:t>𝑟</m:t>
                                  </m:r>
                                </m:e>
                              </m:acc>
                            </m:e>
                            <m:sub>
                              <m:r>
                                <a:rPr lang="fr-FR" b="0" i="1" smtClean="0">
                                  <a:latin typeface="Cambria Math"/>
                                </a:rPr>
                                <m:t>𝐴</m:t>
                              </m:r>
                              <m:r>
                                <a:rPr lang="fr-FR" b="0" i="1" smtClean="0">
                                  <a:latin typeface="Cambria Math"/>
                                </a:rPr>
                                <m:t>−</m:t>
                              </m:r>
                              <m:r>
                                <a:rPr lang="fr-FR" b="0" i="1" smtClean="0">
                                  <a:latin typeface="Cambria Math"/>
                                </a:rPr>
                                <m:t>𝑎</m:t>
                              </m:r>
                              <m:r>
                                <a:rPr lang="fr-FR" b="0" i="1" smtClean="0">
                                  <a:latin typeface="Cambria Math"/>
                                </a:rPr>
                                <m:t>,</m:t>
                              </m:r>
                              <m:r>
                                <a:rPr lang="fr-FR" b="0" i="1" smtClean="0">
                                  <a:latin typeface="Cambria Math"/>
                                </a:rPr>
                                <m:t>𝑎</m:t>
                              </m:r>
                            </m:sub>
                          </m:sSub>
                        </m:oMath>
                      </m:oMathPara>
                    </a14:m>
                    <a:endParaRPr lang="fr-FR" dirty="0"/>
                  </a:p>
                </p:txBody>
              </p:sp>
            </mc:Choice>
            <mc:Fallback xmlns="">
              <p:sp>
                <p:nvSpPr>
                  <p:cNvPr id="88" name="ZoneTexte 87"/>
                  <p:cNvSpPr txBox="1">
                    <a:spLocks noRot="1" noChangeAspect="1" noMove="1" noResize="1" noEditPoints="1" noAdjustHandles="1" noChangeArrowheads="1" noChangeShapeType="1" noTextEdit="1"/>
                  </p:cNvSpPr>
                  <p:nvPr/>
                </p:nvSpPr>
                <p:spPr>
                  <a:xfrm>
                    <a:off x="5101171" y="2991941"/>
                    <a:ext cx="821250" cy="381515"/>
                  </a:xfrm>
                  <a:prstGeom prst="rect">
                    <a:avLst/>
                  </a:prstGeom>
                  <a:blipFill rotWithShape="1">
                    <a:blip r:embed="rId21"/>
                    <a:stretch>
                      <a:fillRect t="-20968"/>
                    </a:stretch>
                  </a:blipFill>
                </p:spPr>
                <p:txBody>
                  <a:bodyPr/>
                  <a:lstStyle/>
                  <a:p>
                    <a:r>
                      <a:rPr lang="fr-FR">
                        <a:noFill/>
                      </a:rPr>
                      <a:t> </a:t>
                    </a:r>
                  </a:p>
                </p:txBody>
              </p:sp>
            </mc:Fallback>
          </mc:AlternateContent>
          <p:grpSp>
            <p:nvGrpSpPr>
              <p:cNvPr id="90" name="Group 47"/>
              <p:cNvGrpSpPr>
                <a:grpSpLocks noChangeAspect="1"/>
              </p:cNvGrpSpPr>
              <p:nvPr/>
            </p:nvGrpSpPr>
            <p:grpSpPr>
              <a:xfrm>
                <a:off x="5286651" y="3245636"/>
                <a:ext cx="780369" cy="473425"/>
                <a:chOff x="8058383" y="4135567"/>
                <a:chExt cx="705547" cy="428033"/>
              </a:xfrm>
            </p:grpSpPr>
            <p:sp>
              <p:nvSpPr>
                <p:cNvPr id="94" name="Oval 48"/>
                <p:cNvSpPr>
                  <a:spLocks noChangeAspect="1"/>
                </p:cNvSpPr>
                <p:nvPr/>
              </p:nvSpPr>
              <p:spPr>
                <a:xfrm rot="16200000">
                  <a:off x="8065522" y="4192974"/>
                  <a:ext cx="363487" cy="377766"/>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95" name="Picture 49" descr="ball2v2pn-2.png"/>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16200000">
                  <a:off x="8118909" y="4371533"/>
                  <a:ext cx="189171" cy="184612"/>
                </a:xfrm>
                <a:prstGeom prst="rect">
                  <a:avLst/>
                </a:prstGeom>
              </p:spPr>
            </p:pic>
            <p:sp>
              <p:nvSpPr>
                <p:cNvPr id="96" name="Oval 50"/>
                <p:cNvSpPr>
                  <a:spLocks noChangeAspect="1"/>
                </p:cNvSpPr>
                <p:nvPr/>
              </p:nvSpPr>
              <p:spPr>
                <a:xfrm rot="16200000">
                  <a:off x="8454470" y="4144667"/>
                  <a:ext cx="318559" cy="300360"/>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97" name="Picture 51" descr="ball2v2pn.png"/>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16200000">
                  <a:off x="8066162" y="4287859"/>
                  <a:ext cx="189171" cy="184612"/>
                </a:xfrm>
                <a:prstGeom prst="rect">
                  <a:avLst/>
                </a:prstGeom>
              </p:spPr>
            </p:pic>
            <p:pic>
              <p:nvPicPr>
                <p:cNvPr id="98" name="Picture 52" descr="ball2v2pn.png"/>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16200000">
                  <a:off x="8205289" y="4343870"/>
                  <a:ext cx="189171" cy="184612"/>
                </a:xfrm>
                <a:prstGeom prst="rect">
                  <a:avLst/>
                </a:prstGeom>
              </p:spPr>
            </p:pic>
            <p:pic>
              <p:nvPicPr>
                <p:cNvPr id="99" name="Picture 53" descr="ball2v2pn-2.png"/>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16200000">
                  <a:off x="8167356" y="4219133"/>
                  <a:ext cx="189171" cy="184612"/>
                </a:xfrm>
                <a:prstGeom prst="rect">
                  <a:avLst/>
                </a:prstGeom>
              </p:spPr>
            </p:pic>
            <p:pic>
              <p:nvPicPr>
                <p:cNvPr id="101" name="Picture 54" descr="ball2v2pn.png"/>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16200000">
                  <a:off x="8570253" y="4233783"/>
                  <a:ext cx="189170" cy="184612"/>
                </a:xfrm>
                <a:prstGeom prst="rect">
                  <a:avLst/>
                </a:prstGeom>
              </p:spPr>
            </p:pic>
            <p:pic>
              <p:nvPicPr>
                <p:cNvPr id="102" name="Picture 55" descr="ball2v2pn.png"/>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16200000">
                  <a:off x="8477947" y="4226827"/>
                  <a:ext cx="189170" cy="184612"/>
                </a:xfrm>
                <a:prstGeom prst="rect">
                  <a:avLst/>
                </a:prstGeom>
              </p:spPr>
            </p:pic>
            <p:pic>
              <p:nvPicPr>
                <p:cNvPr id="103" name="Picture 56" descr="ball2v2pn-2.png"/>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16200000">
                  <a:off x="8550075" y="4154699"/>
                  <a:ext cx="189171" cy="184612"/>
                </a:xfrm>
                <a:prstGeom prst="rect">
                  <a:avLst/>
                </a:prstGeom>
              </p:spPr>
            </p:pic>
            <p:cxnSp>
              <p:nvCxnSpPr>
                <p:cNvPr id="104" name="Straight Arrow Connector 57"/>
                <p:cNvCxnSpPr/>
                <p:nvPr/>
              </p:nvCxnSpPr>
              <p:spPr>
                <a:xfrm rot="16200000">
                  <a:off x="8358159" y="4114452"/>
                  <a:ext cx="122062" cy="427216"/>
                </a:xfrm>
                <a:prstGeom prst="straightConnector1">
                  <a:avLst/>
                </a:prstGeom>
                <a:ln w="19050" cmpd="sng">
                  <a:solidFill>
                    <a:srgbClr val="000000"/>
                  </a:solidFill>
                  <a:headEnd type="triangle" w="sm" len="med"/>
                  <a:tailEnd type="none" w="sm" len="med"/>
                </a:ln>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xmlns:a14="http://schemas.microsoft.com/office/drawing/2010/main">
            <mc:Choice Requires="a14">
              <p:sp>
                <p:nvSpPr>
                  <p:cNvPr id="91" name="TextBox 88"/>
                  <p:cNvSpPr txBox="1"/>
                  <p:nvPr/>
                </p:nvSpPr>
                <p:spPr>
                  <a:xfrm>
                    <a:off x="4740672" y="3895637"/>
                    <a:ext cx="1929952" cy="2871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rPr>
                              </m:ctrlPr>
                            </m:sSubSupPr>
                            <m:e>
                              <m:r>
                                <a:rPr lang="en-US" sz="1400" i="1" smtClean="0">
                                  <a:latin typeface="Cambria Math" panose="02040503050406030204" pitchFamily="18" charset="0"/>
                                  <a:ea typeface="Cambria Math" panose="02040503050406030204" pitchFamily="18" charset="0"/>
                                </a:rPr>
                                <m:t>𝜓</m:t>
                              </m:r>
                            </m:e>
                            <m:sub>
                              <m:sSub>
                                <m:sSubPr>
                                  <m:ctrlPr>
                                    <a:rPr lang="en-US" sz="1400" i="1" smtClean="0">
                                      <a:latin typeface="Cambria Math" panose="02040503050406030204" pitchFamily="18" charset="0"/>
                                    </a:rPr>
                                  </m:ctrlPr>
                                </m:sSubPr>
                                <m:e>
                                  <m:r>
                                    <a:rPr lang="en-US" sz="1400" i="1" smtClean="0">
                                      <a:latin typeface="Cambria Math" panose="02040503050406030204" pitchFamily="18" charset="0"/>
                                      <a:ea typeface="Cambria Math" panose="02040503050406030204" pitchFamily="18" charset="0"/>
                                    </a:rPr>
                                    <m:t>𝛼</m:t>
                                  </m:r>
                                </m:e>
                                <m:sub>
                                  <m:r>
                                    <a:rPr lang="en-US" sz="1400" b="0" i="1" smtClean="0">
                                      <a:latin typeface="Cambria Math" panose="02040503050406030204" pitchFamily="18" charset="0"/>
                                    </a:rPr>
                                    <m:t>1</m:t>
                                  </m:r>
                                </m:sub>
                              </m:sSub>
                            </m:sub>
                            <m:sup>
                              <m:r>
                                <a:rPr lang="en-US" sz="1400" b="0" i="1" smtClean="0">
                                  <a:latin typeface="Cambria Math" panose="02040503050406030204" pitchFamily="18" charset="0"/>
                                </a:rPr>
                                <m:t>(</m:t>
                              </m:r>
                              <m:r>
                                <a:rPr lang="en-US" sz="1400" b="0" i="1" smtClean="0">
                                  <a:latin typeface="Cambria Math" panose="02040503050406030204" pitchFamily="18" charset="0"/>
                                </a:rPr>
                                <m:t>𝐴</m:t>
                              </m:r>
                              <m:r>
                                <a:rPr lang="en-US" sz="1400" b="0" i="1" smtClean="0">
                                  <a:latin typeface="Cambria Math" panose="02040503050406030204" pitchFamily="18" charset="0"/>
                                </a:rPr>
                                <m:t>−</m:t>
                              </m:r>
                              <m:r>
                                <a:rPr lang="en-US" sz="1400" b="0" i="1" smtClean="0">
                                  <a:latin typeface="Cambria Math" panose="02040503050406030204" pitchFamily="18" charset="0"/>
                                </a:rPr>
                                <m:t>𝑎</m:t>
                              </m:r>
                              <m:r>
                                <a:rPr lang="en-US" sz="1400" b="0" i="1" smtClean="0">
                                  <a:latin typeface="Cambria Math" panose="02040503050406030204" pitchFamily="18" charset="0"/>
                                </a:rPr>
                                <m:t>)</m:t>
                              </m:r>
                            </m:sup>
                          </m:sSubSup>
                          <m:sSubSup>
                            <m:sSubSupPr>
                              <m:ctrlPr>
                                <a:rPr lang="en-US" sz="1400" i="1">
                                  <a:latin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𝜓</m:t>
                              </m:r>
                            </m:e>
                            <m:sub>
                              <m:sSub>
                                <m:sSubPr>
                                  <m:ctrlPr>
                                    <a:rPr lang="en-US" sz="1400" i="1">
                                      <a:latin typeface="Cambria Math" panose="02040503050406030204" pitchFamily="18" charset="0"/>
                                    </a:rPr>
                                  </m:ctrlPr>
                                </m:sSubPr>
                                <m:e>
                                  <m:r>
                                    <a:rPr lang="en-US" sz="1400" i="1">
                                      <a:latin typeface="Cambria Math" panose="02040503050406030204" pitchFamily="18" charset="0"/>
                                      <a:ea typeface="Cambria Math" panose="02040503050406030204" pitchFamily="18" charset="0"/>
                                    </a:rPr>
                                    <m:t>𝛼</m:t>
                                  </m:r>
                                </m:e>
                                <m:sub>
                                  <m:r>
                                    <a:rPr lang="en-US" sz="1400" b="0" i="1" smtClean="0">
                                      <a:latin typeface="Cambria Math" panose="02040503050406030204" pitchFamily="18" charset="0"/>
                                    </a:rPr>
                                    <m:t>2</m:t>
                                  </m:r>
                                </m:sub>
                              </m:sSub>
                            </m:sub>
                            <m:sup>
                              <m:r>
                                <a:rPr lang="en-US" sz="1400" i="1">
                                  <a:latin typeface="Cambria Math" panose="02040503050406030204" pitchFamily="18" charset="0"/>
                                </a:rPr>
                                <m:t>(</m:t>
                              </m:r>
                              <m:r>
                                <a:rPr lang="en-US" sz="1400" i="1">
                                  <a:latin typeface="Cambria Math" panose="02040503050406030204" pitchFamily="18" charset="0"/>
                                </a:rPr>
                                <m:t>𝑎</m:t>
                              </m:r>
                              <m:r>
                                <a:rPr lang="en-US" sz="1400" i="1">
                                  <a:latin typeface="Cambria Math" panose="02040503050406030204" pitchFamily="18" charset="0"/>
                                </a:rPr>
                                <m:t>)</m:t>
                              </m:r>
                            </m:sup>
                          </m:sSubSup>
                          <m:r>
                            <a:rPr lang="en-US" sz="1400" b="0" i="1" smtClean="0">
                              <a:latin typeface="Cambria Math" panose="02040503050406030204" pitchFamily="18" charset="0"/>
                            </a:rPr>
                            <m:t> </m:t>
                          </m:r>
                          <m:r>
                            <a:rPr lang="en-US" sz="1400" b="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m:t>
                          </m:r>
                          <m:acc>
                            <m:accPr>
                              <m:chr m:val="⃗"/>
                              <m:ctrlPr>
                                <a:rPr lang="en-US" sz="1400" b="0" i="1" smtClean="0">
                                  <a:latin typeface="Cambria Math" panose="02040503050406030204" pitchFamily="18" charset="0"/>
                                  <a:ea typeface="Cambria Math" panose="02040503050406030204" pitchFamily="18" charset="0"/>
                                </a:rPr>
                              </m:ctrlPr>
                            </m:accPr>
                            <m:e>
                              <m:r>
                                <a:rPr lang="en-US" sz="1400" b="0" i="1" smtClean="0">
                                  <a:latin typeface="Cambria Math" panose="02040503050406030204" pitchFamily="18" charset="0"/>
                                  <a:ea typeface="Cambria Math" panose="02040503050406030204" pitchFamily="18" charset="0"/>
                                </a:rPr>
                                <m:t>𝑟</m:t>
                              </m:r>
                            </m:e>
                          </m:acc>
                          <m:r>
                            <a:rPr lang="en-US" sz="1400" b="0" i="1" smtClean="0">
                              <a:latin typeface="Cambria Math" panose="02040503050406030204" pitchFamily="18" charset="0"/>
                              <a:ea typeface="Cambria Math" panose="02040503050406030204" pitchFamily="18" charset="0"/>
                            </a:rPr>
                            <m:t>−</m:t>
                          </m:r>
                          <m:sSub>
                            <m:sSubPr>
                              <m:ctrlPr>
                                <a:rPr lang="en-US" sz="1400" b="0" i="1" smtClean="0">
                                  <a:latin typeface="Cambria Math" panose="02040503050406030204" pitchFamily="18" charset="0"/>
                                  <a:ea typeface="Cambria Math" panose="02040503050406030204" pitchFamily="18" charset="0"/>
                                </a:rPr>
                              </m:ctrlPr>
                            </m:sSubPr>
                            <m:e>
                              <m:acc>
                                <m:accPr>
                                  <m:chr m:val="⃗"/>
                                  <m:ctrlPr>
                                    <a:rPr lang="en-US" sz="1400" i="1">
                                      <a:latin typeface="Cambria Math" panose="02040503050406030204" pitchFamily="18" charset="0"/>
                                      <a:ea typeface="Cambria Math" panose="02040503050406030204" pitchFamily="18" charset="0"/>
                                    </a:rPr>
                                  </m:ctrlPr>
                                </m:accPr>
                                <m:e>
                                  <m:r>
                                    <a:rPr lang="en-US" sz="1400" i="1">
                                      <a:latin typeface="Cambria Math" panose="02040503050406030204" pitchFamily="18" charset="0"/>
                                      <a:ea typeface="Cambria Math" panose="02040503050406030204" pitchFamily="18" charset="0"/>
                                    </a:rPr>
                                    <m:t>𝑟</m:t>
                                  </m:r>
                                </m:e>
                              </m:acc>
                            </m:e>
                            <m:sub>
                              <m:r>
                                <a:rPr lang="en-US" sz="1400" b="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𝑎</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𝑎</m:t>
                              </m:r>
                            </m:sub>
                          </m:sSub>
                          <m:r>
                            <a:rPr lang="en-US" sz="1400" b="0" i="1" smtClean="0">
                              <a:latin typeface="Cambria Math" panose="02040503050406030204" pitchFamily="18" charset="0"/>
                              <a:ea typeface="Cambria Math" panose="02040503050406030204" pitchFamily="18" charset="0"/>
                            </a:rPr>
                            <m:t>)</m:t>
                          </m:r>
                        </m:oMath>
                      </m:oMathPara>
                    </a14:m>
                    <a:endParaRPr lang="en-US" sz="1600" dirty="0"/>
                  </a:p>
                </p:txBody>
              </p:sp>
            </mc:Choice>
            <mc:Fallback xmlns="">
              <p:sp>
                <p:nvSpPr>
                  <p:cNvPr id="91" name="TextBox 88"/>
                  <p:cNvSpPr txBox="1">
                    <a:spLocks noRot="1" noChangeAspect="1" noMove="1" noResize="1" noEditPoints="1" noAdjustHandles="1" noChangeArrowheads="1" noChangeShapeType="1" noTextEdit="1"/>
                  </p:cNvSpPr>
                  <p:nvPr/>
                </p:nvSpPr>
                <p:spPr>
                  <a:xfrm>
                    <a:off x="4740672" y="3895637"/>
                    <a:ext cx="1929952" cy="287130"/>
                  </a:xfrm>
                  <a:prstGeom prst="rect">
                    <a:avLst/>
                  </a:prstGeom>
                  <a:blipFill rotWithShape="1">
                    <a:blip r:embed="rId22"/>
                    <a:stretch>
                      <a:fillRect l="-2848" t="-10638" r="-2848" b="-17021"/>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2" name="ZoneTexte 91"/>
                  <p:cNvSpPr txBox="1"/>
                  <p:nvPr/>
                </p:nvSpPr>
                <p:spPr>
                  <a:xfrm>
                    <a:off x="5165259" y="3636575"/>
                    <a:ext cx="72795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fr-FR" sz="1200" b="0" i="1" smtClean="0">
                              <a:latin typeface="Cambria Math"/>
                            </a:rPr>
                            <m:t>(</m:t>
                          </m:r>
                          <m:r>
                            <a:rPr lang="fr-FR" sz="1200" b="0" i="1" smtClean="0">
                              <a:latin typeface="Cambria Math"/>
                            </a:rPr>
                            <m:t>𝐴</m:t>
                          </m:r>
                          <m:r>
                            <a:rPr lang="fr-FR" sz="1200" b="0" i="1" smtClean="0">
                              <a:latin typeface="Cambria Math"/>
                            </a:rPr>
                            <m:t>−</m:t>
                          </m:r>
                          <m:r>
                            <a:rPr lang="fr-FR" sz="1200" b="0" i="1" smtClean="0">
                              <a:latin typeface="Cambria Math"/>
                            </a:rPr>
                            <m:t>𝑎</m:t>
                          </m:r>
                          <m:r>
                            <a:rPr lang="fr-FR" sz="1200" b="0" i="1" smtClean="0">
                              <a:latin typeface="Cambria Math"/>
                            </a:rPr>
                            <m:t>)</m:t>
                          </m:r>
                        </m:oMath>
                      </m:oMathPara>
                    </a14:m>
                    <a:endParaRPr lang="fr-FR" sz="1200" dirty="0"/>
                  </a:p>
                </p:txBody>
              </p:sp>
            </mc:Choice>
            <mc:Fallback xmlns="">
              <p:sp>
                <p:nvSpPr>
                  <p:cNvPr id="92" name="ZoneTexte 91"/>
                  <p:cNvSpPr txBox="1">
                    <a:spLocks noRot="1" noChangeAspect="1" noMove="1" noResize="1" noEditPoints="1" noAdjustHandles="1" noChangeArrowheads="1" noChangeShapeType="1" noTextEdit="1"/>
                  </p:cNvSpPr>
                  <p:nvPr/>
                </p:nvSpPr>
                <p:spPr>
                  <a:xfrm>
                    <a:off x="5165259" y="3636575"/>
                    <a:ext cx="727956" cy="276999"/>
                  </a:xfrm>
                  <a:prstGeom prst="rect">
                    <a:avLst/>
                  </a:prstGeom>
                  <a:blipFill rotWithShape="1">
                    <a:blip r:embed="rId23"/>
                    <a:stretch>
                      <a:fillRect b="-11111"/>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3" name="ZoneTexte 92"/>
                  <p:cNvSpPr txBox="1"/>
                  <p:nvPr/>
                </p:nvSpPr>
                <p:spPr>
                  <a:xfrm>
                    <a:off x="5845709" y="3530008"/>
                    <a:ext cx="316690"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fr-FR" sz="1200" b="0" i="1" smtClean="0">
                              <a:latin typeface="Cambria Math"/>
                            </a:rPr>
                            <m:t>𝑎</m:t>
                          </m:r>
                        </m:oMath>
                      </m:oMathPara>
                    </a14:m>
                    <a:endParaRPr lang="fr-FR" dirty="0"/>
                  </a:p>
                </p:txBody>
              </p:sp>
            </mc:Choice>
            <mc:Fallback xmlns="">
              <p:sp>
                <p:nvSpPr>
                  <p:cNvPr id="93" name="ZoneTexte 92"/>
                  <p:cNvSpPr txBox="1">
                    <a:spLocks noRot="1" noChangeAspect="1" noMove="1" noResize="1" noEditPoints="1" noAdjustHandles="1" noChangeArrowheads="1" noChangeShapeType="1" noTextEdit="1"/>
                  </p:cNvSpPr>
                  <p:nvPr/>
                </p:nvSpPr>
                <p:spPr>
                  <a:xfrm>
                    <a:off x="5845709" y="3530008"/>
                    <a:ext cx="316690" cy="276999"/>
                  </a:xfrm>
                  <a:prstGeom prst="rect">
                    <a:avLst/>
                  </a:prstGeom>
                  <a:blipFill rotWithShape="1">
                    <a:blip r:embed="rId24"/>
                    <a:stretch>
                      <a:fillRect/>
                    </a:stretch>
                  </a:blipFill>
                </p:spPr>
                <p:txBody>
                  <a:bodyPr/>
                  <a:lstStyle/>
                  <a:p>
                    <a:r>
                      <a:rPr lang="fr-FR">
                        <a:noFill/>
                      </a:rPr>
                      <a:t> </a:t>
                    </a:r>
                  </a:p>
                </p:txBody>
              </p:sp>
            </mc:Fallback>
          </mc:AlternateContent>
        </p:grpSp>
      </p:grpSp>
    </p:spTree>
    <p:extLst>
      <p:ext uri="{BB962C8B-B14F-4D97-AF65-F5344CB8AC3E}">
        <p14:creationId xmlns:p14="http://schemas.microsoft.com/office/powerpoint/2010/main" val="3357826148"/>
      </p:ext>
    </p:extLst>
  </p:cSld>
  <p:clrMapOvr>
    <a:masterClrMapping/>
  </p:clrMapOvr>
  <mc:AlternateContent xmlns:mc="http://schemas.openxmlformats.org/markup-compatibility/2006">
    <mc:Choice xmlns:p14="http://schemas.microsoft.com/office/powerpoint/2010/main" Requires="p14">
      <p:transition spd="slow" p14:dur="2000" advTm="47686"/>
    </mc:Choice>
    <mc:Fallback>
      <p:transition spd="slow" advTm="47686"/>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8" name="TextBox 67"/>
              <p:cNvSpPr txBox="1"/>
              <p:nvPr/>
            </p:nvSpPr>
            <p:spPr>
              <a:xfrm>
                <a:off x="628650" y="5630864"/>
                <a:ext cx="6068393" cy="8073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Ψ</m:t>
                          </m:r>
                        </m:e>
                        <m:sub>
                          <m:r>
                            <a:rPr lang="en-US" sz="2000" i="1">
                              <a:latin typeface="Cambria Math" panose="02040503050406030204" pitchFamily="18" charset="0"/>
                            </a:rPr>
                            <m:t>𝑁𝐶𝑆𝑀</m:t>
                          </m:r>
                          <m:r>
                            <a:rPr lang="en-US" sz="2000" b="0" i="1" smtClean="0">
                              <a:latin typeface="Cambria Math" panose="02040503050406030204" pitchFamily="18" charset="0"/>
                            </a:rPr>
                            <m:t>𝐶</m:t>
                          </m:r>
                        </m:sub>
                        <m:sup>
                          <m:r>
                            <a:rPr lang="en-US" sz="2000" i="1">
                              <a:latin typeface="Cambria Math" panose="02040503050406030204" pitchFamily="18" charset="0"/>
                            </a:rPr>
                            <m:t>(</m:t>
                          </m:r>
                          <m:r>
                            <a:rPr lang="en-US" sz="2000" i="1">
                              <a:latin typeface="Cambria Math" panose="02040503050406030204" pitchFamily="18" charset="0"/>
                            </a:rPr>
                            <m:t>𝐴</m:t>
                          </m:r>
                          <m:r>
                            <a:rPr lang="en-US" sz="2000" i="1">
                              <a:latin typeface="Cambria Math" panose="02040503050406030204" pitchFamily="18" charset="0"/>
                            </a:rPr>
                            <m:t>)</m:t>
                          </m:r>
                        </m:sup>
                      </m:sSubSup>
                      <m:r>
                        <a:rPr lang="en-US" sz="2000" i="1">
                          <a:latin typeface="Cambria Math" panose="02040503050406030204" pitchFamily="18" charset="0"/>
                        </a:rPr>
                        <m:t>=</m:t>
                      </m:r>
                      <m:nary>
                        <m:naryPr>
                          <m:chr m:val="∑"/>
                          <m:supHide m:val="on"/>
                          <m:ctrlPr>
                            <a:rPr lang="en-US" sz="2000" i="1">
                              <a:latin typeface="Cambria Math" panose="02040503050406030204" pitchFamily="18" charset="0"/>
                            </a:rPr>
                          </m:ctrlPr>
                        </m:naryPr>
                        <m:sub>
                          <m:r>
                            <m:rPr>
                              <m:brk m:alnAt="7"/>
                            </m:rPr>
                            <a:rPr lang="en-US" sz="2000" i="1">
                              <a:latin typeface="Cambria Math" panose="02040503050406030204" pitchFamily="18" charset="0"/>
                              <a:ea typeface="Cambria Math" panose="02040503050406030204" pitchFamily="18" charset="0"/>
                            </a:rPr>
                            <m:t>𝜆</m:t>
                          </m:r>
                        </m:sub>
                        <m:sup/>
                        <m:e>
                          <m:sSub>
                            <m:sSubPr>
                              <m:ctrlPr>
                                <a:rPr lang="en-US" sz="2000" i="1">
                                  <a:latin typeface="Cambria Math" panose="02040503050406030204" pitchFamily="18" charset="0"/>
                                </a:rPr>
                              </m:ctrlPr>
                            </m:sSubPr>
                            <m:e>
                              <m:r>
                                <a:rPr lang="en-US" sz="2000" i="1">
                                  <a:latin typeface="Cambria Math" panose="02040503050406030204" pitchFamily="18" charset="0"/>
                                </a:rPr>
                                <m:t>𝑐</m:t>
                              </m:r>
                            </m:e>
                            <m:sub>
                              <m:r>
                                <a:rPr lang="en-US" sz="2000" i="1">
                                  <a:latin typeface="Cambria Math" panose="02040503050406030204" pitchFamily="18" charset="0"/>
                                  <a:ea typeface="Cambria Math" panose="02040503050406030204" pitchFamily="18" charset="0"/>
                                </a:rPr>
                                <m:t>𝜆</m:t>
                              </m:r>
                            </m:sub>
                          </m:sSub>
                          <m:d>
                            <m:dPr>
                              <m:begChr m:val="|"/>
                              <m:endChr m:val=""/>
                              <m:ctrlPr>
                                <a:rPr lang="en-US" sz="2000" i="1">
                                  <a:latin typeface="Cambria Math" panose="02040503050406030204" pitchFamily="18" charset="0"/>
                                </a:rPr>
                              </m:ctrlPr>
                            </m:dPr>
                            <m:e>
                              <m:d>
                                <m:dPr>
                                  <m:begChr m:val=""/>
                                  <m:endChr m:val="⟩"/>
                                  <m:ctrlPr>
                                    <a:rPr lang="en-US" sz="2000" i="1">
                                      <a:latin typeface="Cambria Math" panose="02040503050406030204" pitchFamily="18" charset="0"/>
                                    </a:rPr>
                                  </m:ctrlPr>
                                </m:dPr>
                                <m:e>
                                  <m:r>
                                    <a:rPr lang="en-US" sz="2000" i="1">
                                      <a:latin typeface="Cambria Math" panose="02040503050406030204" pitchFamily="18" charset="0"/>
                                    </a:rPr>
                                    <m:t>𝐴</m:t>
                                  </m:r>
                                  <m:r>
                                    <a:rPr lang="en-US" sz="2000" i="1">
                                      <a:latin typeface="Cambria Math" panose="02040503050406030204" pitchFamily="18" charset="0"/>
                                      <a:ea typeface="Cambria Math" panose="02040503050406030204" pitchFamily="18" charset="0"/>
                                    </a:rPr>
                                    <m:t>𝜆</m:t>
                                  </m:r>
                                  <m:sSup>
                                    <m:sSupPr>
                                      <m:ctrlPr>
                                        <a:rPr lang="en-US" sz="2000" i="1">
                                          <a:latin typeface="Cambria Math" panose="02040503050406030204" pitchFamily="18" charset="0"/>
                                          <a:ea typeface="Cambria Math" panose="02040503050406030204" pitchFamily="18" charset="0"/>
                                        </a:rPr>
                                      </m:ctrlPr>
                                    </m:sSupPr>
                                    <m:e>
                                      <m:r>
                                        <a:rPr lang="en-US" sz="2000" i="1">
                                          <a:latin typeface="Cambria Math" panose="02040503050406030204" pitchFamily="18" charset="0"/>
                                          <a:ea typeface="Cambria Math" panose="02040503050406030204" pitchFamily="18" charset="0"/>
                                        </a:rPr>
                                        <m:t>𝐽</m:t>
                                      </m:r>
                                    </m:e>
                                    <m:sup>
                                      <m:r>
                                        <a:rPr lang="en-US" sz="2000" i="1">
                                          <a:latin typeface="Cambria Math" panose="02040503050406030204" pitchFamily="18" charset="0"/>
                                          <a:ea typeface="Cambria Math" panose="02040503050406030204" pitchFamily="18" charset="0"/>
                                        </a:rPr>
                                        <m:t>𝜋</m:t>
                                      </m:r>
                                    </m:sup>
                                  </m:sSup>
                                  <m:r>
                                    <a:rPr lang="en-US" sz="2000" i="1">
                                      <a:latin typeface="Cambria Math" panose="02040503050406030204" pitchFamily="18" charset="0"/>
                                      <a:ea typeface="Cambria Math" panose="02040503050406030204" pitchFamily="18" charset="0"/>
                                    </a:rPr>
                                    <m:t>𝑇</m:t>
                                  </m:r>
                                </m:e>
                              </m:d>
                            </m:e>
                          </m:d>
                          <m:r>
                            <a:rPr lang="en-US" sz="2000" b="0" i="1" smtClean="0">
                              <a:latin typeface="Cambria Math" panose="02040503050406030204" pitchFamily="18" charset="0"/>
                            </a:rPr>
                            <m:t>+</m:t>
                          </m:r>
                          <m:nary>
                            <m:naryPr>
                              <m:chr m:val="∑"/>
                              <m:supHide m:val="on"/>
                              <m:ctrlPr>
                                <a:rPr lang="en-US" sz="2000" i="1">
                                  <a:latin typeface="Cambria Math" panose="02040503050406030204" pitchFamily="18" charset="0"/>
                                </a:rPr>
                              </m:ctrlPr>
                            </m:naryPr>
                            <m:sub>
                              <m:r>
                                <m:rPr>
                                  <m:brk m:alnAt="7"/>
                                </m:rPr>
                                <a:rPr lang="en-US" sz="2000" i="1">
                                  <a:latin typeface="Cambria Math" panose="02040503050406030204" pitchFamily="18" charset="0"/>
                                </a:rPr>
                                <m:t>𝑣</m:t>
                              </m:r>
                            </m:sub>
                            <m:sup/>
                            <m:e>
                              <m:nary>
                                <m:naryPr>
                                  <m:limLoc m:val="undOvr"/>
                                  <m:subHide m:val="on"/>
                                  <m:supHide m:val="on"/>
                                  <m:ctrlPr>
                                    <a:rPr lang="en-US" sz="2000" i="1">
                                      <a:latin typeface="Cambria Math" panose="02040503050406030204" pitchFamily="18" charset="0"/>
                                    </a:rPr>
                                  </m:ctrlPr>
                                </m:naryPr>
                                <m:sub/>
                                <m:sup/>
                                <m:e>
                                  <m:r>
                                    <a:rPr lang="en-US" sz="2000" i="1">
                                      <a:latin typeface="Cambria Math" panose="02040503050406030204" pitchFamily="18" charset="0"/>
                                    </a:rPr>
                                    <m:t>𝑑</m:t>
                                  </m:r>
                                  <m:acc>
                                    <m:accPr>
                                      <m:chr m:val="⃗"/>
                                      <m:ctrlPr>
                                        <a:rPr lang="en-US" sz="2000" i="1">
                                          <a:latin typeface="Cambria Math" panose="02040503050406030204" pitchFamily="18" charset="0"/>
                                        </a:rPr>
                                      </m:ctrlPr>
                                    </m:accPr>
                                    <m:e>
                                      <m:r>
                                        <a:rPr lang="en-US" sz="2000" i="1">
                                          <a:latin typeface="Cambria Math" panose="02040503050406030204" pitchFamily="18" charset="0"/>
                                        </a:rPr>
                                        <m:t>𝑟</m:t>
                                      </m:r>
                                    </m:e>
                                  </m:acc>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𝑔</m:t>
                                      </m:r>
                                    </m:e>
                                    <m:sub>
                                      <m:r>
                                        <a:rPr lang="en-US" sz="2000" i="1">
                                          <a:latin typeface="Cambria Math" panose="02040503050406030204" pitchFamily="18" charset="0"/>
                                        </a:rPr>
                                        <m:t>𝑣</m:t>
                                      </m:r>
                                    </m:sub>
                                  </m:sSub>
                                  <m:d>
                                    <m:dPr>
                                      <m:ctrlPr>
                                        <a:rPr lang="en-US" sz="2000" i="1">
                                          <a:latin typeface="Cambria Math" panose="02040503050406030204" pitchFamily="18" charset="0"/>
                                        </a:rPr>
                                      </m:ctrlPr>
                                    </m:dPr>
                                    <m:e>
                                      <m:acc>
                                        <m:accPr>
                                          <m:chr m:val="⃗"/>
                                          <m:ctrlPr>
                                            <a:rPr lang="en-US" sz="2000" i="1">
                                              <a:latin typeface="Cambria Math" panose="02040503050406030204" pitchFamily="18" charset="0"/>
                                            </a:rPr>
                                          </m:ctrlPr>
                                        </m:accPr>
                                        <m:e>
                                          <m:r>
                                            <a:rPr lang="en-US" sz="2000" i="1">
                                              <a:latin typeface="Cambria Math" panose="02040503050406030204" pitchFamily="18" charset="0"/>
                                            </a:rPr>
                                            <m:t>𝑟</m:t>
                                          </m:r>
                                        </m:e>
                                      </m:acc>
                                    </m:e>
                                  </m:d>
                                  <m:r>
                                    <a:rPr lang="en-US" sz="2000" i="1">
                                      <a:latin typeface="Cambria Math" panose="02040503050406030204" pitchFamily="18" charset="0"/>
                                    </a:rPr>
                                    <m:t> </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𝐴</m:t>
                                          </m:r>
                                        </m:e>
                                      </m:acc>
                                    </m:e>
                                    <m:sub>
                                      <m:r>
                                        <a:rPr lang="en-US" sz="2000" i="1">
                                          <a:latin typeface="Cambria Math" panose="02040503050406030204" pitchFamily="18" charset="0"/>
                                        </a:rPr>
                                        <m:t>𝑣</m:t>
                                      </m:r>
                                    </m:sub>
                                  </m:sSub>
                                  <m:d>
                                    <m:dPr>
                                      <m:begChr m:val="|"/>
                                      <m:endChr m:val=""/>
                                      <m:ctrlPr>
                                        <a:rPr lang="en-US" sz="2000" i="1">
                                          <a:latin typeface="Cambria Math" panose="02040503050406030204" pitchFamily="18" charset="0"/>
                                        </a:rPr>
                                      </m:ctrlPr>
                                    </m:dPr>
                                    <m:e>
                                      <m:d>
                                        <m:dPr>
                                          <m:begChr m:val=""/>
                                          <m:endChr m:val="⟩"/>
                                          <m:ctrlPr>
                                            <a:rPr lang="en-US" sz="2000" i="1">
                                              <a:latin typeface="Cambria Math" panose="02040503050406030204" pitchFamily="18" charset="0"/>
                                            </a:rPr>
                                          </m:ctrlPr>
                                        </m:dPr>
                                        <m:e>
                                          <m:sSubSup>
                                            <m:sSubSupPr>
                                              <m:ctrlPr>
                                                <a:rPr lang="el-GR" sz="2000" i="1">
                                                  <a:latin typeface="Cambria Math" panose="02040503050406030204" pitchFamily="18" charset="0"/>
                                                  <a:ea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Φ</m:t>
                                              </m:r>
                                            </m:e>
                                            <m:sub>
                                              <m:r>
                                                <a:rPr lang="en-US" sz="2000" i="1">
                                                  <a:latin typeface="Cambria Math" panose="02040503050406030204" pitchFamily="18" charset="0"/>
                                                  <a:ea typeface="Cambria Math" panose="02040503050406030204" pitchFamily="18" charset="0"/>
                                                </a:rPr>
                                                <m:t>𝑣</m:t>
                                              </m:r>
                                              <m:acc>
                                                <m:accPr>
                                                  <m:chr m:val="⃗"/>
                                                  <m:ctrlPr>
                                                    <a:rPr lang="en-US" sz="2000" i="1">
                                                      <a:latin typeface="Cambria Math" panose="02040503050406030204" pitchFamily="18" charset="0"/>
                                                      <a:ea typeface="Cambria Math" panose="02040503050406030204" pitchFamily="18" charset="0"/>
                                                    </a:rPr>
                                                  </m:ctrlPr>
                                                </m:accPr>
                                                <m:e>
                                                  <m:r>
                                                    <a:rPr lang="en-US" sz="2000" i="1">
                                                      <a:latin typeface="Cambria Math" panose="02040503050406030204" pitchFamily="18" charset="0"/>
                                                      <a:ea typeface="Cambria Math" panose="02040503050406030204" pitchFamily="18" charset="0"/>
                                                    </a:rPr>
                                                    <m:t>𝑟</m:t>
                                                  </m:r>
                                                </m:e>
                                              </m:acc>
                                            </m:sub>
                                            <m:sup>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𝐴</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𝑎</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𝑎</m:t>
                                              </m:r>
                                              <m:r>
                                                <a:rPr lang="en-US" sz="2000" i="1">
                                                  <a:latin typeface="Cambria Math" panose="02040503050406030204" pitchFamily="18" charset="0"/>
                                                  <a:ea typeface="Cambria Math" panose="02040503050406030204" pitchFamily="18" charset="0"/>
                                                </a:rPr>
                                                <m:t>)</m:t>
                                              </m:r>
                                            </m:sup>
                                          </m:sSubSup>
                                        </m:e>
                                      </m:d>
                                    </m:e>
                                  </m:d>
                                </m:e>
                              </m:nary>
                            </m:e>
                          </m:nary>
                        </m:e>
                      </m:nary>
                    </m:oMath>
                  </m:oMathPara>
                </a14:m>
                <a:endParaRPr lang="en-US" sz="2000" dirty="0"/>
              </a:p>
            </p:txBody>
          </p:sp>
        </mc:Choice>
        <mc:Fallback xmlns="">
          <p:sp>
            <p:nvSpPr>
              <p:cNvPr id="68" name="TextBox 67"/>
              <p:cNvSpPr txBox="1">
                <a:spLocks noRot="1" noChangeAspect="1" noMove="1" noResize="1" noEditPoints="1" noAdjustHandles="1" noChangeArrowheads="1" noChangeShapeType="1" noTextEdit="1"/>
              </p:cNvSpPr>
              <p:nvPr/>
            </p:nvSpPr>
            <p:spPr>
              <a:xfrm>
                <a:off x="628650" y="5630864"/>
                <a:ext cx="6068393" cy="807337"/>
              </a:xfrm>
              <a:prstGeom prst="rect">
                <a:avLst/>
              </a:prstGeom>
              <a:blipFill rotWithShape="0">
                <a:blip r:embed="rId3"/>
                <a:stretch>
                  <a:fillRect/>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p:txBody>
          <a:bodyPr/>
          <a:lstStyle/>
          <a:p>
            <a:fld id="{782B6C27-AA78-42BC-A00F-15136AB64F86}" type="slidenum">
              <a:rPr lang="en-US" smtClean="0"/>
              <a:t>6</a:t>
            </a:fld>
            <a:endParaRPr lang="en-US"/>
          </a:p>
        </p:txBody>
      </p:sp>
      <p:sp>
        <p:nvSpPr>
          <p:cNvPr id="13" name="TextBox 12"/>
          <p:cNvSpPr txBox="1"/>
          <p:nvPr/>
        </p:nvSpPr>
        <p:spPr>
          <a:xfrm>
            <a:off x="188506" y="1264502"/>
            <a:ext cx="6346515" cy="646331"/>
          </a:xfrm>
          <a:prstGeom prst="rect">
            <a:avLst/>
          </a:prstGeom>
          <a:noFill/>
        </p:spPr>
        <p:txBody>
          <a:bodyPr wrap="square" rtlCol="0">
            <a:spAutoFit/>
          </a:bodyPr>
          <a:lstStyle/>
          <a:p>
            <a:pPr marL="285750" indent="-285750" algn="just">
              <a:buFont typeface="Arial" panose="020B0604020202020204" pitchFamily="34" charset="0"/>
              <a:buChar char="•"/>
            </a:pPr>
            <a:r>
              <a:rPr lang="en-US" dirty="0"/>
              <a:t>Methods develop in this presentation to solve the many body problem</a:t>
            </a:r>
          </a:p>
        </p:txBody>
      </p:sp>
      <p:sp>
        <p:nvSpPr>
          <p:cNvPr id="100" name="Rectangle 7"/>
          <p:cNvSpPr>
            <a:spLocks noChangeArrowheads="1"/>
          </p:cNvSpPr>
          <p:nvPr/>
        </p:nvSpPr>
        <p:spPr bwMode="auto">
          <a:xfrm>
            <a:off x="6761438" y="1690690"/>
            <a:ext cx="2297253" cy="1296000"/>
          </a:xfrm>
          <a:prstGeom prst="rect">
            <a:avLst/>
          </a:prstGeom>
          <a:solidFill>
            <a:srgbClr val="124A91"/>
          </a:solidFill>
          <a:ln w="3175">
            <a:solidFill>
              <a:srgbClr val="B3B3B3"/>
            </a:solidFill>
            <a:miter lim="800000"/>
            <a:headEnd/>
            <a:tailEnd/>
          </a:ln>
        </p:spPr>
        <p:txBody>
          <a:bodyPr wrap="square" anchor="ctr">
            <a:noAutofit/>
          </a:bodyPr>
          <a:lstStyle/>
          <a:p>
            <a:r>
              <a:rPr lang="en-US" dirty="0">
                <a:solidFill>
                  <a:schemeClr val="bg1"/>
                </a:solidFill>
                <a:ea typeface="ＭＳ Ｐゴシック" charset="0"/>
                <a:cs typeface="ＭＳ Ｐゴシック" charset="0"/>
              </a:rPr>
              <a:t>Can address bound and low-lying resonances (short range correlations)</a:t>
            </a:r>
          </a:p>
        </p:txBody>
      </p:sp>
      <p:sp>
        <p:nvSpPr>
          <p:cNvPr id="111" name="Rectangle 7"/>
          <p:cNvSpPr>
            <a:spLocks noChangeArrowheads="1"/>
          </p:cNvSpPr>
          <p:nvPr/>
        </p:nvSpPr>
        <p:spPr bwMode="auto">
          <a:xfrm>
            <a:off x="6761438" y="3407010"/>
            <a:ext cx="2297253" cy="1296000"/>
          </a:xfrm>
          <a:prstGeom prst="rect">
            <a:avLst/>
          </a:prstGeom>
          <a:solidFill>
            <a:srgbClr val="124A91"/>
          </a:solidFill>
          <a:ln w="3175">
            <a:solidFill>
              <a:srgbClr val="B3B3B3"/>
            </a:solidFill>
            <a:miter lim="800000"/>
            <a:headEnd/>
            <a:tailEnd/>
          </a:ln>
        </p:spPr>
        <p:txBody>
          <a:bodyPr wrap="square" anchor="ctr">
            <a:noAutofit/>
          </a:bodyPr>
          <a:lstStyle/>
          <a:p>
            <a:r>
              <a:rPr lang="en-US" dirty="0">
                <a:solidFill>
                  <a:schemeClr val="bg1"/>
                </a:solidFill>
                <a:ea typeface="ＭＳ Ｐゴシック" charset="0"/>
                <a:cs typeface="ＭＳ Ｐゴシック" charset="0"/>
              </a:rPr>
              <a:t>Design to account for scattering states ( best for long range correlations)</a:t>
            </a:r>
          </a:p>
        </p:txBody>
      </p:sp>
      <p:sp>
        <p:nvSpPr>
          <p:cNvPr id="112" name="TextBox 111"/>
          <p:cNvSpPr txBox="1"/>
          <p:nvPr/>
        </p:nvSpPr>
        <p:spPr>
          <a:xfrm>
            <a:off x="188506" y="4923089"/>
            <a:ext cx="6346515" cy="646331"/>
          </a:xfrm>
          <a:prstGeom prst="rect">
            <a:avLst/>
          </a:prstGeom>
          <a:noFill/>
        </p:spPr>
        <p:txBody>
          <a:bodyPr wrap="square" rtlCol="0">
            <a:spAutoFit/>
          </a:bodyPr>
          <a:lstStyle/>
          <a:p>
            <a:pPr marL="285750" indent="-285750" algn="just">
              <a:buFont typeface="Arial"/>
              <a:buChar char="•"/>
            </a:pPr>
            <a:r>
              <a:rPr lang="en-US" dirty="0"/>
              <a:t>The many body </a:t>
            </a:r>
            <a:r>
              <a:rPr lang="en-US" u="sng" dirty="0"/>
              <a:t>quantum</a:t>
            </a:r>
            <a:r>
              <a:rPr lang="en-US" dirty="0"/>
              <a:t> problem is best described by the superposition of both type of wave functions</a:t>
            </a:r>
          </a:p>
        </p:txBody>
      </p:sp>
      <p:sp>
        <p:nvSpPr>
          <p:cNvPr id="114" name="Oval 113"/>
          <p:cNvSpPr/>
          <p:nvPr/>
        </p:nvSpPr>
        <p:spPr bwMode="auto">
          <a:xfrm>
            <a:off x="4530723" y="5794623"/>
            <a:ext cx="671472" cy="442978"/>
          </a:xfrm>
          <a:prstGeom prst="ellipse">
            <a:avLst/>
          </a:prstGeom>
          <a:solidFill>
            <a:srgbClr val="0000FF">
              <a:alpha val="35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p:txBody>
      </p:sp>
      <p:sp>
        <p:nvSpPr>
          <p:cNvPr id="115" name="Oval 114"/>
          <p:cNvSpPr>
            <a:spLocks noChangeAspect="1"/>
          </p:cNvSpPr>
          <p:nvPr/>
        </p:nvSpPr>
        <p:spPr bwMode="auto">
          <a:xfrm>
            <a:off x="2123311" y="5794623"/>
            <a:ext cx="436969" cy="442978"/>
          </a:xfrm>
          <a:prstGeom prst="ellipse">
            <a:avLst/>
          </a:prstGeom>
          <a:solidFill>
            <a:srgbClr val="0000FF">
              <a:alpha val="35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p:txBody>
      </p:sp>
      <p:sp>
        <p:nvSpPr>
          <p:cNvPr id="118" name="Rectangle 7"/>
          <p:cNvSpPr>
            <a:spLocks noChangeArrowheads="1"/>
          </p:cNvSpPr>
          <p:nvPr/>
        </p:nvSpPr>
        <p:spPr bwMode="auto">
          <a:xfrm>
            <a:off x="6761438" y="5696907"/>
            <a:ext cx="2297253" cy="366155"/>
          </a:xfrm>
          <a:prstGeom prst="rect">
            <a:avLst/>
          </a:prstGeom>
          <a:solidFill>
            <a:srgbClr val="124A91"/>
          </a:solidFill>
          <a:ln w="3175">
            <a:solidFill>
              <a:srgbClr val="B3B3B3"/>
            </a:solidFill>
            <a:miter lim="800000"/>
            <a:headEnd/>
            <a:tailEnd/>
          </a:ln>
        </p:spPr>
        <p:txBody>
          <a:bodyPr wrap="square" anchor="ctr">
            <a:noAutofit/>
          </a:bodyPr>
          <a:lstStyle/>
          <a:p>
            <a:pPr algn="ctr"/>
            <a:r>
              <a:rPr lang="en-US" dirty="0">
                <a:solidFill>
                  <a:schemeClr val="bg1"/>
                </a:solidFill>
                <a:ea typeface="ＭＳ Ｐゴシック" charset="0"/>
                <a:cs typeface="ＭＳ Ｐゴシック" charset="0"/>
              </a:rPr>
              <a:t>NCSMC</a:t>
            </a:r>
          </a:p>
        </p:txBody>
      </p:sp>
      <p:sp>
        <p:nvSpPr>
          <p:cNvPr id="60" name="Titre 6"/>
          <p:cNvSpPr txBox="1">
            <a:spLocks/>
          </p:cNvSpPr>
          <p:nvPr/>
        </p:nvSpPr>
        <p:spPr>
          <a:xfrm>
            <a:off x="1512000" y="44624"/>
            <a:ext cx="7236000" cy="936104"/>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r>
              <a:rPr lang="en-US" sz="2000" b="0" dirty="0">
                <a:cs typeface="Arial Narrow"/>
              </a:rPr>
              <a:t>Equal treatment of bound and resonant states: couple NCSM and NCSM/RGM (NCSMC)</a:t>
            </a:r>
            <a:br>
              <a:rPr lang="en-US" sz="2000" b="0" dirty="0">
                <a:cs typeface="Arial Narrow"/>
              </a:rPr>
            </a:br>
            <a:r>
              <a:rPr lang="en-US" sz="1050" cap="none" dirty="0">
                <a:solidFill>
                  <a:schemeClr val="bg1">
                    <a:lumMod val="65000"/>
                  </a:schemeClr>
                </a:solidFill>
              </a:rPr>
              <a:t>S. </a:t>
            </a:r>
            <a:r>
              <a:rPr lang="en-US" sz="1050" cap="none" dirty="0" err="1">
                <a:solidFill>
                  <a:schemeClr val="bg1">
                    <a:lumMod val="65000"/>
                  </a:schemeClr>
                </a:solidFill>
              </a:rPr>
              <a:t>Baroni</a:t>
            </a:r>
            <a:r>
              <a:rPr lang="en-US" sz="1050" cap="none" dirty="0">
                <a:solidFill>
                  <a:schemeClr val="bg1">
                    <a:lumMod val="65000"/>
                  </a:schemeClr>
                </a:solidFill>
              </a:rPr>
              <a:t>, P. </a:t>
            </a:r>
            <a:r>
              <a:rPr lang="en-US" sz="1050" cap="none" dirty="0" err="1">
                <a:solidFill>
                  <a:schemeClr val="bg1">
                    <a:lumMod val="65000"/>
                  </a:schemeClr>
                </a:solidFill>
              </a:rPr>
              <a:t>Navrátil</a:t>
            </a:r>
            <a:r>
              <a:rPr lang="en-US" sz="1050" cap="none" dirty="0">
                <a:solidFill>
                  <a:schemeClr val="bg1">
                    <a:lumMod val="65000"/>
                  </a:schemeClr>
                </a:solidFill>
              </a:rPr>
              <a:t> and S. </a:t>
            </a:r>
            <a:r>
              <a:rPr lang="en-US" sz="1050" cap="none" dirty="0" err="1">
                <a:solidFill>
                  <a:schemeClr val="bg1">
                    <a:lumMod val="65000"/>
                  </a:schemeClr>
                </a:solidFill>
              </a:rPr>
              <a:t>Quaglioni</a:t>
            </a:r>
            <a:r>
              <a:rPr lang="en-US" sz="1050" cap="none" dirty="0">
                <a:solidFill>
                  <a:schemeClr val="bg1">
                    <a:lumMod val="65000"/>
                  </a:schemeClr>
                </a:solidFill>
              </a:rPr>
              <a:t> PRL110 (2013); PRC93 (2013)</a:t>
            </a:r>
            <a:endParaRPr lang="fr-FR" sz="1050" cap="none" dirty="0">
              <a:solidFill>
                <a:schemeClr val="bg1">
                  <a:lumMod val="65000"/>
                </a:schemeClr>
              </a:solidFill>
            </a:endParaRPr>
          </a:p>
        </p:txBody>
      </p:sp>
      <p:grpSp>
        <p:nvGrpSpPr>
          <p:cNvPr id="129" name="Group 6"/>
          <p:cNvGrpSpPr/>
          <p:nvPr/>
        </p:nvGrpSpPr>
        <p:grpSpPr>
          <a:xfrm>
            <a:off x="715658" y="1784550"/>
            <a:ext cx="6116577" cy="1202140"/>
            <a:chOff x="715658" y="1735603"/>
            <a:chExt cx="6116577" cy="1202140"/>
          </a:xfrm>
        </p:grpSpPr>
        <p:sp>
          <p:nvSpPr>
            <p:cNvPr id="130" name="Oval 63"/>
            <p:cNvSpPr>
              <a:spLocks noChangeAspect="1"/>
            </p:cNvSpPr>
            <p:nvPr/>
          </p:nvSpPr>
          <p:spPr bwMode="auto">
            <a:xfrm>
              <a:off x="3487825" y="1841687"/>
              <a:ext cx="800444" cy="448056"/>
            </a:xfrm>
            <a:prstGeom prst="ellipse">
              <a:avLst/>
            </a:prstGeom>
            <a:solidFill>
              <a:srgbClr val="FF0000">
                <a:alpha val="22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48" charset="0"/>
                <a:ea typeface="ＭＳ Ｐゴシック" pitchFamily="48" charset="-128"/>
                <a:cs typeface="ＭＳ Ｐゴシック" pitchFamily="48" charset="-128"/>
              </a:endParaRPr>
            </a:p>
          </p:txBody>
        </p:sp>
        <p:sp>
          <p:nvSpPr>
            <p:cNvPr id="131" name="Oval 61"/>
            <p:cNvSpPr>
              <a:spLocks noChangeAspect="1"/>
            </p:cNvSpPr>
            <p:nvPr/>
          </p:nvSpPr>
          <p:spPr bwMode="auto">
            <a:xfrm>
              <a:off x="3068067" y="1893097"/>
              <a:ext cx="340553" cy="345236"/>
            </a:xfrm>
            <a:prstGeom prst="ellipse">
              <a:avLst/>
            </a:prstGeom>
            <a:solidFill>
              <a:srgbClr val="0000FF">
                <a:alpha val="35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p:txBody>
        </p:sp>
        <mc:AlternateContent xmlns:mc="http://schemas.openxmlformats.org/markup-compatibility/2006" xmlns:a14="http://schemas.microsoft.com/office/drawing/2010/main">
          <mc:Choice Requires="a14">
            <p:sp>
              <p:nvSpPr>
                <p:cNvPr id="132" name="TextBox 4"/>
                <p:cNvSpPr txBox="1"/>
                <p:nvPr/>
              </p:nvSpPr>
              <p:spPr>
                <a:xfrm>
                  <a:off x="715658" y="1735603"/>
                  <a:ext cx="3757952" cy="6721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m:rPr>
                                <m:sty m:val="p"/>
                              </m:rPr>
                              <a:rPr lang="el-GR" i="1" smtClean="0">
                                <a:latin typeface="Cambria Math" panose="02040503050406030204" pitchFamily="18" charset="0"/>
                                <a:ea typeface="Cambria Math" panose="02040503050406030204" pitchFamily="18" charset="0"/>
                              </a:rPr>
                              <m:t>Ψ</m:t>
                            </m:r>
                          </m:e>
                          <m:sub>
                            <m:r>
                              <a:rPr lang="en-US" b="0" i="1" smtClean="0">
                                <a:latin typeface="Cambria Math" panose="02040503050406030204" pitchFamily="18" charset="0"/>
                              </a:rPr>
                              <m:t>𝑁𝐶𝑆𝑀</m:t>
                            </m:r>
                          </m:sub>
                          <m:sup>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m:t>
                            </m:r>
                          </m:sup>
                        </m:sSubSup>
                        <m:r>
                          <a:rPr lang="fr-FR" b="0" i="1" smtClean="0">
                            <a:latin typeface="Cambria Math"/>
                          </a:rPr>
                          <m:t>=</m:t>
                        </m:r>
                        <m:d>
                          <m:dPr>
                            <m:begChr m:val="|"/>
                            <m:endChr m:val=""/>
                            <m:ctrlPr>
                              <a:rPr lang="en-US" i="1">
                                <a:latin typeface="Cambria Math" panose="02040503050406030204" pitchFamily="18" charset="0"/>
                              </a:rPr>
                            </m:ctrlPr>
                          </m:dPr>
                          <m:e>
                            <m:d>
                              <m:dPr>
                                <m:begChr m:val=""/>
                                <m:endChr m:val="⟩"/>
                                <m:ctrlPr>
                                  <a:rPr lang="en-US" i="1">
                                    <a:latin typeface="Cambria Math" panose="02040503050406030204" pitchFamily="18" charset="0"/>
                                  </a:rPr>
                                </m:ctrlPr>
                              </m:dPr>
                              <m:e>
                                <m:r>
                                  <a:rPr lang="en-US" i="1">
                                    <a:latin typeface="Cambria Math" panose="02040503050406030204" pitchFamily="18" charset="0"/>
                                  </a:rPr>
                                  <m:t>𝐴</m:t>
                                </m:r>
                                <m:r>
                                  <a:rPr lang="en-US" i="1">
                                    <a:latin typeface="Cambria Math" panose="02040503050406030204" pitchFamily="18" charset="0"/>
                                    <a:ea typeface="Cambria Math" panose="02040503050406030204" pitchFamily="18" charset="0"/>
                                  </a:rPr>
                                  <m:t>𝜆</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𝐽</m:t>
                                    </m:r>
                                  </m:e>
                                  <m:sup>
                                    <m:r>
                                      <a:rPr lang="en-US" i="1">
                                        <a:latin typeface="Cambria Math" panose="02040503050406030204" pitchFamily="18" charset="0"/>
                                        <a:ea typeface="Cambria Math" panose="02040503050406030204" pitchFamily="18" charset="0"/>
                                      </a:rPr>
                                      <m:t>𝜋</m:t>
                                    </m:r>
                                  </m:sup>
                                </m:sSup>
                                <m:r>
                                  <a:rPr lang="en-US" i="1">
                                    <a:latin typeface="Cambria Math" panose="02040503050406030204" pitchFamily="18" charset="0"/>
                                    <a:ea typeface="Cambria Math" panose="02040503050406030204" pitchFamily="18" charset="0"/>
                                  </a:rPr>
                                  <m:t>𝑇</m:t>
                                </m:r>
                              </m:e>
                            </m:d>
                          </m:e>
                        </m:d>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a:ea typeface="Cambria Math"/>
                              </a:rPr>
                              <m:t>𝛼</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a:ea typeface="Cambria Math"/>
                                  </a:rPr>
                                  <m:t>𝛼</m:t>
                                </m:r>
                              </m:sub>
                            </m:sSub>
                            <m:r>
                              <a:rPr lang="en-US" b="0" i="1" smtClean="0">
                                <a:latin typeface="Cambria Math" panose="02040503050406030204" pitchFamily="18" charset="0"/>
                              </a:rPr>
                              <m:t>   </m:t>
                            </m:r>
                            <m:d>
                              <m:dPr>
                                <m:begChr m:val="|"/>
                                <m:endChr m:val=""/>
                                <m:ctrlPr>
                                  <a:rPr lang="en-US" i="1">
                                    <a:latin typeface="Cambria Math" panose="02040503050406030204" pitchFamily="18" charset="0"/>
                                  </a:rPr>
                                </m:ctrlPr>
                              </m:dPr>
                              <m:e>
                                <m:d>
                                  <m:dPr>
                                    <m:begChr m:val=""/>
                                    <m:endChr m:val="⟩"/>
                                    <m:ctrlPr>
                                      <a:rPr lang="en-US" i="1">
                                        <a:latin typeface="Cambria Math" panose="02040503050406030204" pitchFamily="18" charset="0"/>
                                      </a:rPr>
                                    </m:ctrlPr>
                                  </m:dPr>
                                  <m:e>
                                    <m:r>
                                      <a:rPr lang="en-US" i="1">
                                        <a:latin typeface="Cambria Math" panose="02040503050406030204" pitchFamily="18" charset="0"/>
                                      </a:rPr>
                                      <m:t>𝐴</m:t>
                                    </m:r>
                                    <m:r>
                                      <a:rPr lang="en-US" i="1" smtClean="0">
                                        <a:latin typeface="Cambria Math"/>
                                        <a:ea typeface="Cambria Math"/>
                                      </a:rPr>
                                      <m:t>𝛼</m:t>
                                    </m:r>
                                    <m:sSup>
                                      <m:sSupPr>
                                        <m:ctrlPr>
                                          <a:rPr lang="en-US" i="1">
                                            <a:latin typeface="Cambria Math" panose="02040503050406030204" pitchFamily="18" charset="0"/>
                                            <a:ea typeface="Cambria Math" panose="02040503050406030204" pitchFamily="18" charset="0"/>
                                          </a:rPr>
                                        </m:ctrlPr>
                                      </m:sSupPr>
                                      <m:e>
                                        <m:sSub>
                                          <m:sSubPr>
                                            <m:ctrlPr>
                                              <a:rPr lang="en-US" i="1" smtClean="0">
                                                <a:latin typeface="Cambria Math" panose="02040503050406030204" pitchFamily="18" charset="0"/>
                                                <a:ea typeface="Cambria Math" panose="02040503050406030204" pitchFamily="18" charset="0"/>
                                              </a:rPr>
                                            </m:ctrlPr>
                                          </m:sSubPr>
                                          <m:e>
                                            <m:r>
                                              <a:rPr lang="fr-FR" b="0" i="1" smtClean="0">
                                                <a:latin typeface="Cambria Math"/>
                                                <a:ea typeface="Cambria Math" panose="02040503050406030204" pitchFamily="18" charset="0"/>
                                              </a:rPr>
                                              <m:t>𝑗</m:t>
                                            </m:r>
                                          </m:e>
                                          <m:sub>
                                            <m:r>
                                              <a:rPr lang="fr-FR" b="0" i="1" smtClean="0">
                                                <a:latin typeface="Cambria Math"/>
                                                <a:ea typeface="Cambria Math" panose="02040503050406030204" pitchFamily="18" charset="0"/>
                                              </a:rPr>
                                              <m:t>𝑧</m:t>
                                            </m:r>
                                          </m:sub>
                                        </m:sSub>
                                      </m:e>
                                      <m:sup>
                                        <m:r>
                                          <a:rPr lang="en-US" i="1">
                                            <a:latin typeface="Cambria Math" panose="02040503050406030204" pitchFamily="18" charset="0"/>
                                            <a:ea typeface="Cambria Math" panose="02040503050406030204" pitchFamily="18" charset="0"/>
                                          </a:rPr>
                                          <m:t>𝜋</m:t>
                                        </m:r>
                                      </m:sup>
                                    </m:sSup>
                                    <m:sSub>
                                      <m:sSubPr>
                                        <m:ctrlPr>
                                          <a:rPr lang="en-US" i="1" smtClean="0">
                                            <a:latin typeface="Cambria Math" panose="02040503050406030204" pitchFamily="18" charset="0"/>
                                            <a:ea typeface="Cambria Math" panose="02040503050406030204" pitchFamily="18" charset="0"/>
                                          </a:rPr>
                                        </m:ctrlPr>
                                      </m:sSubPr>
                                      <m:e>
                                        <m:r>
                                          <a:rPr lang="fr-FR" b="0" i="1" smtClean="0">
                                            <a:latin typeface="Cambria Math"/>
                                            <a:ea typeface="Cambria Math" panose="02040503050406030204" pitchFamily="18" charset="0"/>
                                          </a:rPr>
                                          <m:t>𝑡</m:t>
                                        </m:r>
                                      </m:e>
                                      <m:sub>
                                        <m:r>
                                          <a:rPr lang="fr-FR" b="0" i="1" smtClean="0">
                                            <a:latin typeface="Cambria Math"/>
                                            <a:ea typeface="Cambria Math" panose="02040503050406030204" pitchFamily="18" charset="0"/>
                                          </a:rPr>
                                          <m:t>𝑧</m:t>
                                        </m:r>
                                      </m:sub>
                                    </m:sSub>
                                  </m:e>
                                </m:d>
                              </m:e>
                            </m:d>
                          </m:e>
                        </m:nary>
                      </m:oMath>
                    </m:oMathPara>
                  </a14:m>
                  <a:endParaRPr lang="en-US" dirty="0"/>
                </a:p>
              </p:txBody>
            </p:sp>
          </mc:Choice>
          <mc:Fallback xmlns="">
            <p:sp>
              <p:nvSpPr>
                <p:cNvPr id="132" name="TextBox 4"/>
                <p:cNvSpPr txBox="1">
                  <a:spLocks noRot="1" noChangeAspect="1" noMove="1" noResize="1" noEditPoints="1" noAdjustHandles="1" noChangeArrowheads="1" noChangeShapeType="1" noTextEdit="1"/>
                </p:cNvSpPr>
                <p:nvPr/>
              </p:nvSpPr>
              <p:spPr>
                <a:xfrm>
                  <a:off x="715658" y="1735603"/>
                  <a:ext cx="3757952" cy="672172"/>
                </a:xfrm>
                <a:prstGeom prst="rect">
                  <a:avLst/>
                </a:prstGeom>
                <a:blipFill rotWithShape="1">
                  <a:blip r:embed="rId15"/>
                  <a:stretch>
                    <a:fillRect/>
                  </a:stretch>
                </a:blipFill>
              </p:spPr>
              <p:txBody>
                <a:bodyPr/>
                <a:lstStyle/>
                <a:p>
                  <a:r>
                    <a:rPr lang="fr-FR">
                      <a:noFill/>
                    </a:rPr>
                    <a:t> </a:t>
                  </a:r>
                </a:p>
              </p:txBody>
            </p:sp>
          </mc:Fallback>
        </mc:AlternateContent>
        <p:sp>
          <p:nvSpPr>
            <p:cNvPr id="133" name="Rectangle 1065"/>
            <p:cNvSpPr>
              <a:spLocks noChangeArrowheads="1"/>
            </p:cNvSpPr>
            <p:nvPr/>
          </p:nvSpPr>
          <p:spPr bwMode="auto">
            <a:xfrm>
              <a:off x="3182023" y="2414523"/>
              <a:ext cx="1431836" cy="523220"/>
            </a:xfrm>
            <a:prstGeom prst="rect">
              <a:avLst/>
            </a:prstGeom>
            <a:noFill/>
            <a:ln w="9525">
              <a:noFill/>
              <a:miter lim="800000"/>
              <a:headEnd/>
              <a:tailEnd/>
            </a:ln>
            <a:effectLst/>
          </p:spPr>
          <p:txBody>
            <a:bodyPr wrap="square" anchor="ctr">
              <a:prstTxWarp prst="textNoShape">
                <a:avLst/>
              </a:prstTxWarp>
              <a:spAutoFit/>
            </a:bodyPr>
            <a:lstStyle/>
            <a:p>
              <a:pPr algn="ctr"/>
              <a:r>
                <a:rPr lang="en-US" sz="1400" dirty="0">
                  <a:solidFill>
                    <a:srgbClr val="FF0000"/>
                  </a:solidFill>
                </a:rPr>
                <a:t>A-body harmonic oscillator states</a:t>
              </a:r>
            </a:p>
          </p:txBody>
        </p:sp>
        <p:sp>
          <p:nvSpPr>
            <p:cNvPr id="134" name="Rectangle 1065"/>
            <p:cNvSpPr>
              <a:spLocks noChangeArrowheads="1"/>
            </p:cNvSpPr>
            <p:nvPr/>
          </p:nvSpPr>
          <p:spPr bwMode="auto">
            <a:xfrm>
              <a:off x="1155113" y="2414523"/>
              <a:ext cx="1647237" cy="522000"/>
            </a:xfrm>
            <a:prstGeom prst="rect">
              <a:avLst/>
            </a:prstGeom>
            <a:noFill/>
            <a:ln w="9525">
              <a:noFill/>
              <a:miter lim="800000"/>
              <a:headEnd/>
              <a:tailEnd/>
            </a:ln>
            <a:effectLst/>
          </p:spPr>
          <p:txBody>
            <a:bodyPr wrap="square" anchor="ctr">
              <a:prstTxWarp prst="textNoShape">
                <a:avLst/>
              </a:prstTxWarp>
              <a:spAutoFit/>
            </a:bodyPr>
            <a:lstStyle/>
            <a:p>
              <a:pPr algn="ctr"/>
              <a:r>
                <a:rPr lang="en-US" sz="1400" dirty="0">
                  <a:solidFill>
                    <a:srgbClr val="0000FF"/>
                  </a:solidFill>
                </a:rPr>
                <a:t>Mixing coefficients</a:t>
              </a:r>
              <a:r>
                <a:rPr lang="en-US" sz="900" dirty="0">
                  <a:solidFill>
                    <a:srgbClr val="0000FF"/>
                  </a:solidFill>
                </a:rPr>
                <a:t>(unknown)</a:t>
              </a:r>
            </a:p>
          </p:txBody>
        </p:sp>
        <p:sp>
          <p:nvSpPr>
            <p:cNvPr id="135" name="Left-Right Arrow 65"/>
            <p:cNvSpPr/>
            <p:nvPr/>
          </p:nvSpPr>
          <p:spPr bwMode="auto">
            <a:xfrm>
              <a:off x="4557538" y="1988133"/>
              <a:ext cx="387801" cy="198217"/>
            </a:xfrm>
            <a:prstGeom prst="leftRightArrow">
              <a:avLst>
                <a:gd name="adj1" fmla="val 44490"/>
                <a:gd name="adj2" fmla="val 50000"/>
              </a:avLst>
            </a:prstGeom>
            <a:solidFill>
              <a:srgbClr val="FF0000"/>
            </a:solidFill>
            <a:ln w="12700" cmpd="sng">
              <a:solidFill>
                <a:srgbClr val="0000FF"/>
              </a:solid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ln>
                  <a:solidFill>
                    <a:srgbClr val="FF0000"/>
                  </a:solidFill>
                </a:ln>
                <a:solidFill>
                  <a:schemeClr val="tx1"/>
                </a:solidFill>
              </a:endParaRPr>
            </a:p>
          </p:txBody>
        </p:sp>
        <p:cxnSp>
          <p:nvCxnSpPr>
            <p:cNvPr id="136" name="Straight Arrow Connector 76"/>
            <p:cNvCxnSpPr>
              <a:stCxn id="134" idx="3"/>
              <a:endCxn id="131" idx="4"/>
            </p:cNvCxnSpPr>
            <p:nvPr/>
          </p:nvCxnSpPr>
          <p:spPr>
            <a:xfrm flipV="1">
              <a:off x="2802350" y="2238333"/>
              <a:ext cx="435994" cy="437190"/>
            </a:xfrm>
            <a:prstGeom prst="straightConnector1">
              <a:avLst/>
            </a:prstGeom>
            <a:ln w="19050" cmpd="sng">
              <a:solidFill>
                <a:srgbClr val="0000FF"/>
              </a:solidFill>
              <a:headEnd type="none"/>
              <a:tailEnd type="triangle" w="sm" len="med"/>
            </a:ln>
          </p:spPr>
          <p:style>
            <a:lnRef idx="2">
              <a:schemeClr val="accent1"/>
            </a:lnRef>
            <a:fillRef idx="0">
              <a:schemeClr val="accent1"/>
            </a:fillRef>
            <a:effectRef idx="1">
              <a:schemeClr val="accent1"/>
            </a:effectRef>
            <a:fontRef idx="minor">
              <a:schemeClr val="tx1"/>
            </a:fontRef>
          </p:style>
        </p:cxnSp>
        <p:cxnSp>
          <p:nvCxnSpPr>
            <p:cNvPr id="137" name="Straight Arrow Connector 77"/>
            <p:cNvCxnSpPr>
              <a:stCxn id="133" idx="1"/>
              <a:endCxn id="130" idx="3"/>
            </p:cNvCxnSpPr>
            <p:nvPr/>
          </p:nvCxnSpPr>
          <p:spPr>
            <a:xfrm flipV="1">
              <a:off x="3182023" y="2224127"/>
              <a:ext cx="423024" cy="452006"/>
            </a:xfrm>
            <a:prstGeom prst="straightConnector1">
              <a:avLst/>
            </a:prstGeom>
            <a:ln w="19050" cmpd="sng">
              <a:solidFill>
                <a:srgbClr val="FF0000"/>
              </a:solidFill>
              <a:headEnd type="none"/>
              <a:tailEnd type="triangle" w="sm" len="med"/>
            </a:ln>
          </p:spPr>
          <p:style>
            <a:lnRef idx="2">
              <a:schemeClr val="accent1"/>
            </a:lnRef>
            <a:fillRef idx="0">
              <a:schemeClr val="accent1"/>
            </a:fillRef>
            <a:effectRef idx="1">
              <a:schemeClr val="accent1"/>
            </a:effectRef>
            <a:fontRef idx="minor">
              <a:schemeClr val="tx1"/>
            </a:fontRef>
          </p:style>
        </p:cxnSp>
        <p:grpSp>
          <p:nvGrpSpPr>
            <p:cNvPr id="138" name="Group 85"/>
            <p:cNvGrpSpPr>
              <a:grpSpLocks noChangeAspect="1"/>
            </p:cNvGrpSpPr>
            <p:nvPr/>
          </p:nvGrpSpPr>
          <p:grpSpPr>
            <a:xfrm>
              <a:off x="5341600" y="1747532"/>
              <a:ext cx="519208" cy="499581"/>
              <a:chOff x="8043848" y="4145318"/>
              <a:chExt cx="469426" cy="451682"/>
            </a:xfrm>
          </p:grpSpPr>
          <p:sp>
            <p:nvSpPr>
              <p:cNvPr id="141" name="Oval 86"/>
              <p:cNvSpPr>
                <a:spLocks noChangeAspect="1"/>
              </p:cNvSpPr>
              <p:nvPr/>
            </p:nvSpPr>
            <p:spPr>
              <a:xfrm rot="16200000">
                <a:off x="8052720" y="4136446"/>
                <a:ext cx="451682" cy="469426"/>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142" name="Picture 87" descr="ball2v2pn-2.png"/>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rot="16200000">
                <a:off x="8118909" y="4371533"/>
                <a:ext cx="189171" cy="184612"/>
              </a:xfrm>
              <a:prstGeom prst="rect">
                <a:avLst/>
              </a:prstGeom>
            </p:spPr>
          </p:pic>
          <p:pic>
            <p:nvPicPr>
              <p:cNvPr id="143" name="Picture 89" descr="ball2v2pn.png"/>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16200000">
                <a:off x="8066162" y="4287859"/>
                <a:ext cx="189171" cy="184612"/>
              </a:xfrm>
              <a:prstGeom prst="rect">
                <a:avLst/>
              </a:prstGeom>
            </p:spPr>
          </p:pic>
          <p:pic>
            <p:nvPicPr>
              <p:cNvPr id="144" name="Picture 90" descr="ball2v2pn.png"/>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16200000">
                <a:off x="8190519" y="4384487"/>
                <a:ext cx="189171" cy="184612"/>
              </a:xfrm>
              <a:prstGeom prst="rect">
                <a:avLst/>
              </a:prstGeom>
            </p:spPr>
          </p:pic>
          <p:pic>
            <p:nvPicPr>
              <p:cNvPr id="145" name="Picture 93" descr="ball2v2pn.png"/>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16200000">
                <a:off x="8165208" y="4165777"/>
                <a:ext cx="189170" cy="184612"/>
              </a:xfrm>
              <a:prstGeom prst="rect">
                <a:avLst/>
              </a:prstGeom>
            </p:spPr>
          </p:pic>
          <p:pic>
            <p:nvPicPr>
              <p:cNvPr id="146" name="Picture 91" descr="ball2v2pn-2.png"/>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rot="16200000">
                <a:off x="8167356" y="4237595"/>
                <a:ext cx="189171" cy="184612"/>
              </a:xfrm>
              <a:prstGeom prst="rect">
                <a:avLst/>
              </a:prstGeom>
            </p:spPr>
          </p:pic>
          <p:pic>
            <p:nvPicPr>
              <p:cNvPr id="147" name="Picture 94" descr="ball2v2pn-2.png"/>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rot="16200000">
                <a:off x="8275227" y="4328488"/>
                <a:ext cx="189171" cy="184612"/>
              </a:xfrm>
              <a:prstGeom prst="rect">
                <a:avLst/>
              </a:prstGeom>
            </p:spPr>
          </p:pic>
          <p:pic>
            <p:nvPicPr>
              <p:cNvPr id="148" name="Picture 92" descr="ball2v2pn.png"/>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16200000">
                <a:off x="8297596" y="4219133"/>
                <a:ext cx="189170" cy="184612"/>
              </a:xfrm>
              <a:prstGeom prst="rect">
                <a:avLst/>
              </a:prstGeom>
            </p:spPr>
          </p:pic>
        </p:grpSp>
        <p:sp>
          <p:nvSpPr>
            <p:cNvPr id="139" name="TextBox 97"/>
            <p:cNvSpPr txBox="1"/>
            <p:nvPr/>
          </p:nvSpPr>
          <p:spPr>
            <a:xfrm>
              <a:off x="4557538" y="2629966"/>
              <a:ext cx="2274697" cy="307777"/>
            </a:xfrm>
            <a:prstGeom prst="rect">
              <a:avLst/>
            </a:prstGeom>
            <a:noFill/>
          </p:spPr>
          <p:txBody>
            <a:bodyPr wrap="square" rtlCol="0">
              <a:spAutoFit/>
            </a:bodyPr>
            <a:lstStyle/>
            <a:p>
              <a:pPr algn="ctr"/>
              <a:r>
                <a:rPr lang="en-US" sz="1400" dirty="0">
                  <a:solidFill>
                    <a:srgbClr val="00CC00"/>
                  </a:solidFill>
                </a:rPr>
                <a:t>Second quantization</a:t>
              </a:r>
            </a:p>
          </p:txBody>
        </p:sp>
        <mc:AlternateContent xmlns:mc="http://schemas.openxmlformats.org/markup-compatibility/2006" xmlns:a14="http://schemas.microsoft.com/office/drawing/2010/main">
          <mc:Choice Requires="a14">
            <p:sp>
              <p:nvSpPr>
                <p:cNvPr id="140" name="TextBox 3"/>
                <p:cNvSpPr txBox="1"/>
                <p:nvPr/>
              </p:nvSpPr>
              <p:spPr>
                <a:xfrm>
                  <a:off x="4746387" y="2302537"/>
                  <a:ext cx="1872307" cy="3030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d>
                              <m:dPr>
                                <m:begChr m:val="|"/>
                                <m:endChr m:val=""/>
                                <m:ctrlPr>
                                  <a:rPr lang="en-US" sz="1600" i="1">
                                    <a:latin typeface="Cambria Math" panose="02040503050406030204" pitchFamily="18" charset="0"/>
                                  </a:rPr>
                                </m:ctrlPr>
                              </m:dPr>
                              <m:e>
                                <m:d>
                                  <m:dPr>
                                    <m:begChr m:val=""/>
                                    <m:endChr m:val="⟩"/>
                                    <m:ctrlPr>
                                      <a:rPr lang="en-US" sz="1600" i="1">
                                        <a:latin typeface="Cambria Math" panose="02040503050406030204" pitchFamily="18" charset="0"/>
                                      </a:rPr>
                                    </m:ctrlPr>
                                  </m:dPr>
                                  <m:e>
                                    <m:r>
                                      <a:rPr lang="en-US" sz="1600" i="1">
                                        <a:latin typeface="Cambria Math" panose="02040503050406030204" pitchFamily="18" charset="0"/>
                                      </a:rPr>
                                      <m:t>𝐴</m:t>
                                    </m:r>
                                    <m:r>
                                      <a:rPr lang="en-US" sz="1600" i="1">
                                        <a:latin typeface="Cambria Math" panose="02040503050406030204" pitchFamily="18" charset="0"/>
                                        <a:ea typeface="Cambria Math" panose="02040503050406030204" pitchFamily="18" charset="0"/>
                                      </a:rPr>
                                      <m:t>𝜆</m:t>
                                    </m:r>
                                    <m:sSup>
                                      <m:sSupPr>
                                        <m:ctrlPr>
                                          <a:rPr lang="en-US" sz="1600" i="1">
                                            <a:latin typeface="Cambria Math" panose="02040503050406030204" pitchFamily="18" charset="0"/>
                                            <a:ea typeface="Cambria Math" panose="02040503050406030204" pitchFamily="18" charset="0"/>
                                          </a:rPr>
                                        </m:ctrlPr>
                                      </m:sSupPr>
                                      <m:e>
                                        <m:r>
                                          <a:rPr lang="en-US" sz="1600" i="1">
                                            <a:latin typeface="Cambria Math" panose="02040503050406030204" pitchFamily="18" charset="0"/>
                                            <a:ea typeface="Cambria Math" panose="02040503050406030204" pitchFamily="18" charset="0"/>
                                          </a:rPr>
                                          <m:t>𝐽</m:t>
                                        </m:r>
                                      </m:e>
                                      <m:sup>
                                        <m:r>
                                          <a:rPr lang="en-US" sz="1600" i="1">
                                            <a:latin typeface="Cambria Math" panose="02040503050406030204" pitchFamily="18" charset="0"/>
                                            <a:ea typeface="Cambria Math" panose="02040503050406030204" pitchFamily="18" charset="0"/>
                                          </a:rPr>
                                          <m:t>𝜋</m:t>
                                        </m:r>
                                      </m:sup>
                                    </m:sSup>
                                    <m:r>
                                      <a:rPr lang="en-US" sz="1600" i="1">
                                        <a:latin typeface="Cambria Math" panose="02040503050406030204" pitchFamily="18" charset="0"/>
                                        <a:ea typeface="Cambria Math" panose="02040503050406030204" pitchFamily="18" charset="0"/>
                                      </a:rPr>
                                      <m:t>𝑇</m:t>
                                    </m:r>
                                  </m:e>
                                </m:d>
                              </m:e>
                            </m:d>
                          </m:e>
                          <m:sub>
                            <m:r>
                              <a:rPr lang="en-US" sz="1600" b="0" i="1" smtClean="0">
                                <a:latin typeface="Cambria Math" panose="02040503050406030204" pitchFamily="18" charset="0"/>
                              </a:rPr>
                              <m:t>𝑆𝐷</m:t>
                            </m:r>
                          </m:sub>
                        </m:sSub>
                        <m:sSub>
                          <m:sSubPr>
                            <m:ctrlPr>
                              <a:rPr lang="en-US" sz="1600" i="1" smtClean="0">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𝜙</m:t>
                            </m:r>
                          </m:e>
                          <m:sub>
                            <m:r>
                              <a:rPr lang="en-US" sz="1600" b="0" i="1" smtClean="0">
                                <a:latin typeface="Cambria Math" panose="02040503050406030204" pitchFamily="18" charset="0"/>
                                <a:ea typeface="Cambria Math" panose="02040503050406030204" pitchFamily="18" charset="0"/>
                              </a:rPr>
                              <m:t>00</m:t>
                            </m:r>
                          </m:sub>
                        </m:sSub>
                        <m:d>
                          <m:dPr>
                            <m:ctrlPr>
                              <a:rPr lang="en-US" sz="1600" i="1" smtClean="0">
                                <a:latin typeface="Cambria Math" panose="02040503050406030204" pitchFamily="18" charset="0"/>
                                <a:ea typeface="Cambria Math" panose="02040503050406030204" pitchFamily="18" charset="0"/>
                              </a:rPr>
                            </m:ctrlPr>
                          </m:dPr>
                          <m:e>
                            <m:sSubSup>
                              <m:sSubSupPr>
                                <m:ctrlPr>
                                  <a:rPr lang="en-US" sz="1600" b="0" i="1" smtClean="0">
                                    <a:latin typeface="Cambria Math" panose="02040503050406030204" pitchFamily="18" charset="0"/>
                                    <a:ea typeface="Cambria Math" panose="02040503050406030204" pitchFamily="18" charset="0"/>
                                  </a:rPr>
                                </m:ctrlPr>
                              </m:sSubSupPr>
                              <m:e>
                                <m:acc>
                                  <m:accPr>
                                    <m:chr m:val="⃗"/>
                                    <m:ctrlPr>
                                      <a:rPr lang="en-US" sz="1600" i="1">
                                        <a:latin typeface="Cambria Math" panose="02040503050406030204" pitchFamily="18" charset="0"/>
                                        <a:ea typeface="Cambria Math" panose="02040503050406030204" pitchFamily="18" charset="0"/>
                                      </a:rPr>
                                    </m:ctrlPr>
                                  </m:accPr>
                                  <m:e>
                                    <m:r>
                                      <a:rPr lang="en-US" sz="1600" i="1">
                                        <a:latin typeface="Cambria Math" panose="02040503050406030204" pitchFamily="18" charset="0"/>
                                        <a:ea typeface="Cambria Math" panose="02040503050406030204" pitchFamily="18" charset="0"/>
                                      </a:rPr>
                                      <m:t>𝑅</m:t>
                                    </m:r>
                                  </m:e>
                                </m:acc>
                              </m:e>
                              <m:sub>
                                <m:r>
                                  <a:rPr lang="en-US" sz="1600" b="0" i="1" smtClean="0">
                                    <a:latin typeface="Cambria Math" panose="02040503050406030204" pitchFamily="18" charset="0"/>
                                    <a:ea typeface="Cambria Math" panose="02040503050406030204" pitchFamily="18" charset="0"/>
                                  </a:rPr>
                                  <m:t>𝑐</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𝑚</m:t>
                                </m:r>
                                <m:r>
                                  <a:rPr lang="en-US" sz="1600" b="0" i="1" smtClean="0">
                                    <a:latin typeface="Cambria Math" panose="02040503050406030204" pitchFamily="18" charset="0"/>
                                    <a:ea typeface="Cambria Math" panose="02040503050406030204" pitchFamily="18" charset="0"/>
                                  </a:rPr>
                                  <m:t>.</m:t>
                                </m:r>
                              </m:sub>
                              <m:sup>
                                <m:r>
                                  <a:rPr lang="en-US" sz="1600" b="0" i="1" smtClean="0">
                                    <a:latin typeface="Cambria Math" panose="02040503050406030204" pitchFamily="18" charset="0"/>
                                    <a:ea typeface="Cambria Math" panose="02040503050406030204" pitchFamily="18" charset="0"/>
                                  </a:rPr>
                                  <m:t>𝐴</m:t>
                                </m:r>
                              </m:sup>
                            </m:sSubSup>
                          </m:e>
                        </m:d>
                      </m:oMath>
                    </m:oMathPara>
                  </a14:m>
                  <a:endParaRPr lang="en-US" sz="1600" dirty="0"/>
                </a:p>
              </p:txBody>
            </p:sp>
          </mc:Choice>
          <mc:Fallback xmlns="">
            <p:sp>
              <p:nvSpPr>
                <p:cNvPr id="4" name="TextBox 3"/>
                <p:cNvSpPr txBox="1">
                  <a:spLocks noRot="1" noChangeAspect="1" noMove="1" noResize="1" noEditPoints="1" noAdjustHandles="1" noChangeArrowheads="1" noChangeShapeType="1" noTextEdit="1"/>
                </p:cNvSpPr>
                <p:nvPr/>
              </p:nvSpPr>
              <p:spPr>
                <a:xfrm>
                  <a:off x="4746387" y="2302537"/>
                  <a:ext cx="1872307" cy="303032"/>
                </a:xfrm>
                <a:prstGeom prst="rect">
                  <a:avLst/>
                </a:prstGeom>
                <a:blipFill rotWithShape="0">
                  <a:blip r:embed="rId7"/>
                  <a:stretch>
                    <a:fillRect l="-18241" t="-128571" b="-202041"/>
                  </a:stretch>
                </a:blipFill>
              </p:spPr>
              <p:txBody>
                <a:bodyPr/>
                <a:lstStyle/>
                <a:p>
                  <a:r>
                    <a:rPr lang="en-US">
                      <a:noFill/>
                    </a:rPr>
                    <a:t> </a:t>
                  </a:r>
                </a:p>
              </p:txBody>
            </p:sp>
          </mc:Fallback>
        </mc:AlternateContent>
      </p:grpSp>
      <p:grpSp>
        <p:nvGrpSpPr>
          <p:cNvPr id="93" name="Groupe 92"/>
          <p:cNvGrpSpPr/>
          <p:nvPr/>
        </p:nvGrpSpPr>
        <p:grpSpPr>
          <a:xfrm>
            <a:off x="719119" y="2991941"/>
            <a:ext cx="5951505" cy="1711069"/>
            <a:chOff x="719119" y="2991941"/>
            <a:chExt cx="5951505" cy="1711069"/>
          </a:xfrm>
        </p:grpSpPr>
        <mc:AlternateContent xmlns:mc="http://schemas.openxmlformats.org/markup-compatibility/2006" xmlns:a14="http://schemas.microsoft.com/office/drawing/2010/main">
          <mc:Choice Requires="a14">
            <p:sp>
              <p:nvSpPr>
                <p:cNvPr id="94" name="TextBox 78"/>
                <p:cNvSpPr txBox="1"/>
                <p:nvPr/>
              </p:nvSpPr>
              <p:spPr>
                <a:xfrm>
                  <a:off x="719119" y="3432894"/>
                  <a:ext cx="3705563" cy="72307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m:rPr>
                                <m:sty m:val="p"/>
                              </m:rPr>
                              <a:rPr lang="el-GR" i="1" smtClean="0">
                                <a:latin typeface="Cambria Math" panose="02040503050406030204" pitchFamily="18" charset="0"/>
                                <a:ea typeface="Cambria Math" panose="02040503050406030204" pitchFamily="18" charset="0"/>
                              </a:rPr>
                              <m:t>Ψ</m:t>
                            </m:r>
                          </m:e>
                          <m:sub>
                            <m:r>
                              <a:rPr lang="en-US" b="0" i="1" smtClean="0">
                                <a:latin typeface="Cambria Math" panose="02040503050406030204" pitchFamily="18" charset="0"/>
                              </a:rPr>
                              <m:t>𝑅𝐺𝑀</m:t>
                            </m:r>
                          </m:sub>
                          <m:sup>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m:t>
                            </m:r>
                          </m:sup>
                        </m:sSubSup>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𝑣</m:t>
                            </m:r>
                          </m:sub>
                          <m:sup/>
                          <m:e>
                            <m:nary>
                              <m:naryPr>
                                <m:limLoc m:val="undOvr"/>
                                <m:subHide m:val="on"/>
                                <m:supHide m:val="on"/>
                                <m:ctrlPr>
                                  <a:rPr lang="en-US" b="0" i="1" smtClean="0">
                                    <a:latin typeface="Cambria Math" panose="02040503050406030204" pitchFamily="18" charset="0"/>
                                  </a:rPr>
                                </m:ctrlPr>
                              </m:naryPr>
                              <m:sub/>
                              <m:sup/>
                              <m:e>
                                <m:r>
                                  <a:rPr lang="en-US" b="0" i="1" smtClean="0">
                                    <a:latin typeface="Cambria Math" panose="02040503050406030204" pitchFamily="18" charset="0"/>
                                  </a:rPr>
                                  <m:t>𝑑</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𝑟</m:t>
                                    </m:r>
                                  </m:e>
                                </m:acc>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rPr>
                                      <m:t>𝑣</m:t>
                                    </m:r>
                                  </m:sub>
                                </m:sSub>
                                <m:d>
                                  <m:dPr>
                                    <m:ctrlPr>
                                      <a:rPr lang="en-US" b="0" i="1" smtClean="0">
                                        <a:latin typeface="Cambria Math" panose="02040503050406030204" pitchFamily="18" charset="0"/>
                                      </a:rPr>
                                    </m:ctrlPr>
                                  </m:d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𝑟</m:t>
                                        </m:r>
                                      </m:e>
                                    </m:acc>
                                  </m:e>
                                </m:d>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𝐴</m:t>
                                        </m:r>
                                      </m:e>
                                    </m:acc>
                                  </m:e>
                                  <m:sub>
                                    <m:r>
                                      <a:rPr lang="en-US" b="0" i="1" smtClean="0">
                                        <a:latin typeface="Cambria Math" panose="02040503050406030204" pitchFamily="18" charset="0"/>
                                      </a:rPr>
                                      <m:t>𝑣</m:t>
                                    </m:r>
                                  </m:sub>
                                </m:sSub>
                                <m:d>
                                  <m:dPr>
                                    <m:begChr m:val="|"/>
                                    <m:endChr m:val=""/>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sSubSup>
                                          <m:sSubSupPr>
                                            <m:ctrlPr>
                                              <a:rPr lang="el-GR" b="0" i="1" smtClean="0">
                                                <a:latin typeface="Cambria Math" panose="02040503050406030204" pitchFamily="18" charset="0"/>
                                                <a:ea typeface="Cambria Math" panose="02040503050406030204" pitchFamily="18" charset="0"/>
                                              </a:rPr>
                                            </m:ctrlPr>
                                          </m:sSubSupPr>
                                          <m:e>
                                            <m:r>
                                              <m:rPr>
                                                <m:sty m:val="p"/>
                                              </m:rPr>
                                              <a:rPr lang="el-GR" i="1">
                                                <a:latin typeface="Cambria Math" panose="02040503050406030204" pitchFamily="18" charset="0"/>
                                                <a:ea typeface="Cambria Math" panose="02040503050406030204" pitchFamily="18" charset="0"/>
                                              </a:rPr>
                                              <m:t>Φ</m:t>
                                            </m:r>
                                          </m:e>
                                          <m:sub>
                                            <m:r>
                                              <a:rPr lang="en-US" b="0" i="1" smtClean="0">
                                                <a:latin typeface="Cambria Math" panose="02040503050406030204" pitchFamily="18" charset="0"/>
                                                <a:ea typeface="Cambria Math" panose="02040503050406030204" pitchFamily="18" charset="0"/>
                                              </a:rPr>
                                              <m:t>𝑣</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𝑟</m:t>
                                                </m:r>
                                              </m:e>
                                            </m:acc>
                                          </m:sub>
                                          <m: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𝐴</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sup>
                                        </m:sSubSup>
                                      </m:e>
                                    </m:d>
                                  </m:e>
                                </m:d>
                              </m:e>
                            </m:nary>
                          </m:e>
                        </m:nary>
                      </m:oMath>
                    </m:oMathPara>
                  </a14:m>
                  <a:endParaRPr lang="en-US" dirty="0"/>
                </a:p>
              </p:txBody>
            </p:sp>
          </mc:Choice>
          <mc:Fallback xmlns="">
            <p:sp>
              <p:nvSpPr>
                <p:cNvPr id="94" name="TextBox 78"/>
                <p:cNvSpPr txBox="1">
                  <a:spLocks noRot="1" noChangeAspect="1" noMove="1" noResize="1" noEditPoints="1" noAdjustHandles="1" noChangeArrowheads="1" noChangeShapeType="1" noTextEdit="1"/>
                </p:cNvSpPr>
                <p:nvPr/>
              </p:nvSpPr>
              <p:spPr>
                <a:xfrm>
                  <a:off x="719119" y="3432894"/>
                  <a:ext cx="3705563" cy="723070"/>
                </a:xfrm>
                <a:prstGeom prst="rect">
                  <a:avLst/>
                </a:prstGeom>
                <a:blipFill rotWithShape="1">
                  <a:blip r:embed="rId18"/>
                  <a:stretch>
                    <a:fillRect/>
                  </a:stretch>
                </a:blipFill>
              </p:spPr>
              <p:txBody>
                <a:bodyPr/>
                <a:lstStyle/>
                <a:p>
                  <a:r>
                    <a:rPr lang="fr-FR">
                      <a:noFill/>
                    </a:rPr>
                    <a:t> </a:t>
                  </a:r>
                </a:p>
              </p:txBody>
            </p:sp>
          </mc:Fallback>
        </mc:AlternateContent>
        <p:sp>
          <p:nvSpPr>
            <p:cNvPr id="95" name="Rectangle 1065"/>
            <p:cNvSpPr>
              <a:spLocks noChangeArrowheads="1"/>
            </p:cNvSpPr>
            <p:nvPr/>
          </p:nvSpPr>
          <p:spPr bwMode="auto">
            <a:xfrm>
              <a:off x="3833856" y="4179790"/>
              <a:ext cx="877461" cy="523220"/>
            </a:xfrm>
            <a:prstGeom prst="rect">
              <a:avLst/>
            </a:prstGeom>
            <a:noFill/>
            <a:ln w="9525">
              <a:noFill/>
              <a:miter lim="800000"/>
              <a:headEnd/>
              <a:tailEnd/>
            </a:ln>
            <a:effectLst/>
          </p:spPr>
          <p:txBody>
            <a:bodyPr wrap="square" anchor="ctr">
              <a:prstTxWarp prst="textNoShape">
                <a:avLst/>
              </a:prstTxWarp>
              <a:spAutoFit/>
            </a:bodyPr>
            <a:lstStyle/>
            <a:p>
              <a:pPr algn="ctr"/>
              <a:r>
                <a:rPr lang="en-US" sz="1400" dirty="0">
                  <a:solidFill>
                    <a:srgbClr val="FF0000"/>
                  </a:solidFill>
                </a:rPr>
                <a:t>Channel basis</a:t>
              </a:r>
            </a:p>
          </p:txBody>
        </p:sp>
        <p:sp>
          <p:nvSpPr>
            <p:cNvPr id="96" name="Oval 33"/>
            <p:cNvSpPr/>
            <p:nvPr/>
          </p:nvSpPr>
          <p:spPr bwMode="auto">
            <a:xfrm>
              <a:off x="2427247" y="3553586"/>
              <a:ext cx="671472" cy="442978"/>
            </a:xfrm>
            <a:prstGeom prst="ellipse">
              <a:avLst/>
            </a:prstGeom>
            <a:solidFill>
              <a:srgbClr val="0000FF">
                <a:alpha val="35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48" charset="0"/>
                <a:ea typeface="ＭＳ Ｐゴシック" pitchFamily="48" charset="-128"/>
                <a:cs typeface="ＭＳ Ｐゴシック" pitchFamily="48" charset="-128"/>
              </a:endParaRPr>
            </a:p>
          </p:txBody>
        </p:sp>
        <p:sp>
          <p:nvSpPr>
            <p:cNvPr id="97" name="Rectangle 1065"/>
            <p:cNvSpPr>
              <a:spLocks noChangeArrowheads="1"/>
            </p:cNvSpPr>
            <p:nvPr/>
          </p:nvSpPr>
          <p:spPr bwMode="auto">
            <a:xfrm>
              <a:off x="784928" y="4179790"/>
              <a:ext cx="1382670" cy="523220"/>
            </a:xfrm>
            <a:prstGeom prst="rect">
              <a:avLst/>
            </a:prstGeom>
            <a:noFill/>
            <a:ln w="9525">
              <a:noFill/>
              <a:miter lim="800000"/>
              <a:headEnd/>
              <a:tailEnd/>
            </a:ln>
            <a:effectLst/>
          </p:spPr>
          <p:txBody>
            <a:bodyPr wrap="square" anchor="ctr">
              <a:prstTxWarp prst="textNoShape">
                <a:avLst/>
              </a:prstTxWarp>
              <a:spAutoFit/>
            </a:bodyPr>
            <a:lstStyle/>
            <a:p>
              <a:pPr algn="ctr"/>
              <a:r>
                <a:rPr lang="en-US" sz="1400" dirty="0">
                  <a:solidFill>
                    <a:srgbClr val="0000FF"/>
                  </a:solidFill>
                </a:rPr>
                <a:t>Relative wave function </a:t>
              </a:r>
              <a:r>
                <a:rPr lang="en-US" sz="900" dirty="0">
                  <a:solidFill>
                    <a:srgbClr val="0000FF"/>
                  </a:solidFill>
                </a:rPr>
                <a:t>(unknown)</a:t>
              </a:r>
            </a:p>
          </p:txBody>
        </p:sp>
        <p:sp>
          <p:nvSpPr>
            <p:cNvPr id="98" name="Oval 35"/>
            <p:cNvSpPr>
              <a:spLocks noChangeAspect="1"/>
            </p:cNvSpPr>
            <p:nvPr/>
          </p:nvSpPr>
          <p:spPr bwMode="auto">
            <a:xfrm>
              <a:off x="3315151" y="3530008"/>
              <a:ext cx="976212" cy="448056"/>
            </a:xfrm>
            <a:prstGeom prst="ellipse">
              <a:avLst/>
            </a:prstGeom>
            <a:solidFill>
              <a:srgbClr val="FF0000">
                <a:alpha val="22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48" charset="0"/>
                <a:ea typeface="ＭＳ Ｐゴシック" pitchFamily="48" charset="-128"/>
                <a:cs typeface="ＭＳ Ｐゴシック" pitchFamily="48" charset="-128"/>
              </a:endParaRPr>
            </a:p>
          </p:txBody>
        </p:sp>
        <p:sp>
          <p:nvSpPr>
            <p:cNvPr id="99" name="Left-Right Arrow 36"/>
            <p:cNvSpPr/>
            <p:nvPr/>
          </p:nvSpPr>
          <p:spPr bwMode="auto">
            <a:xfrm>
              <a:off x="4557538" y="3550629"/>
              <a:ext cx="387801" cy="198217"/>
            </a:xfrm>
            <a:prstGeom prst="leftRightArrow">
              <a:avLst>
                <a:gd name="adj1" fmla="val 44490"/>
                <a:gd name="adj2" fmla="val 50000"/>
              </a:avLst>
            </a:prstGeom>
            <a:solidFill>
              <a:srgbClr val="FF0000"/>
            </a:solidFill>
            <a:ln w="12700" cmpd="sng">
              <a:solidFill>
                <a:srgbClr val="0000FF"/>
              </a:solid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ln>
                  <a:solidFill>
                    <a:srgbClr val="FF0000"/>
                  </a:solidFill>
                </a:ln>
                <a:solidFill>
                  <a:schemeClr val="tx1"/>
                </a:solidFill>
              </a:endParaRPr>
            </a:p>
          </p:txBody>
        </p:sp>
        <p:sp>
          <p:nvSpPr>
            <p:cNvPr id="101" name="TextBox 37"/>
            <p:cNvSpPr txBox="1"/>
            <p:nvPr/>
          </p:nvSpPr>
          <p:spPr>
            <a:xfrm>
              <a:off x="2260781" y="4395233"/>
              <a:ext cx="1479892" cy="307777"/>
            </a:xfrm>
            <a:prstGeom prst="rect">
              <a:avLst/>
            </a:prstGeom>
            <a:noFill/>
          </p:spPr>
          <p:txBody>
            <a:bodyPr wrap="none" rtlCol="0">
              <a:spAutoFit/>
            </a:bodyPr>
            <a:lstStyle/>
            <a:p>
              <a:pPr algn="just"/>
              <a:r>
                <a:rPr lang="en-US" sz="1400" dirty="0" err="1"/>
                <a:t>Antisymmetrizer</a:t>
              </a:r>
              <a:endParaRPr lang="en-US" sz="1400" dirty="0"/>
            </a:p>
          </p:txBody>
        </p:sp>
        <p:cxnSp>
          <p:nvCxnSpPr>
            <p:cNvPr id="102" name="Straight Arrow Connector 38"/>
            <p:cNvCxnSpPr>
              <a:stCxn id="97" idx="3"/>
              <a:endCxn id="96" idx="4"/>
            </p:cNvCxnSpPr>
            <p:nvPr/>
          </p:nvCxnSpPr>
          <p:spPr>
            <a:xfrm flipV="1">
              <a:off x="2167598" y="3996564"/>
              <a:ext cx="595385" cy="444836"/>
            </a:xfrm>
            <a:prstGeom prst="straightConnector1">
              <a:avLst/>
            </a:prstGeom>
            <a:ln w="19050" cmpd="sng">
              <a:solidFill>
                <a:srgbClr val="0000FF"/>
              </a:solidFill>
              <a:headEnd type="none"/>
              <a:tailEnd type="triangle" w="sm" len="med"/>
            </a:ln>
          </p:spPr>
          <p:style>
            <a:lnRef idx="2">
              <a:schemeClr val="accent1"/>
            </a:lnRef>
            <a:fillRef idx="0">
              <a:schemeClr val="accent1"/>
            </a:fillRef>
            <a:effectRef idx="1">
              <a:schemeClr val="accent1"/>
            </a:effectRef>
            <a:fontRef idx="minor">
              <a:schemeClr val="tx1"/>
            </a:fontRef>
          </p:style>
        </p:cxnSp>
        <p:cxnSp>
          <p:nvCxnSpPr>
            <p:cNvPr id="103" name="Straight Arrow Connector 39"/>
            <p:cNvCxnSpPr>
              <a:stCxn id="95" idx="1"/>
              <a:endCxn id="98" idx="4"/>
            </p:cNvCxnSpPr>
            <p:nvPr/>
          </p:nvCxnSpPr>
          <p:spPr>
            <a:xfrm flipH="1" flipV="1">
              <a:off x="3803257" y="3978064"/>
              <a:ext cx="30599" cy="463336"/>
            </a:xfrm>
            <a:prstGeom prst="straightConnector1">
              <a:avLst/>
            </a:prstGeom>
            <a:ln w="19050" cmpd="sng">
              <a:solidFill>
                <a:srgbClr val="FF0000"/>
              </a:solidFill>
              <a:headEnd type="none"/>
              <a:tailEnd type="triangle" w="sm" len="med"/>
            </a:ln>
          </p:spPr>
          <p:style>
            <a:lnRef idx="2">
              <a:schemeClr val="accent1"/>
            </a:lnRef>
            <a:fillRef idx="0">
              <a:schemeClr val="accent1"/>
            </a:fillRef>
            <a:effectRef idx="1">
              <a:schemeClr val="accent1"/>
            </a:effectRef>
            <a:fontRef idx="minor">
              <a:schemeClr val="tx1"/>
            </a:fontRef>
          </p:style>
        </p:cxnSp>
        <p:cxnSp>
          <p:nvCxnSpPr>
            <p:cNvPr id="104" name="Straight Arrow Connector 40"/>
            <p:cNvCxnSpPr>
              <a:stCxn id="101" idx="0"/>
            </p:cNvCxnSpPr>
            <p:nvPr/>
          </p:nvCxnSpPr>
          <p:spPr>
            <a:xfrm flipV="1">
              <a:off x="3000727" y="3871229"/>
              <a:ext cx="220783" cy="524004"/>
            </a:xfrm>
            <a:prstGeom prst="straightConnector1">
              <a:avLst/>
            </a:prstGeom>
            <a:ln w="19050" cmpd="sng">
              <a:solidFill>
                <a:schemeClr val="tx1"/>
              </a:solidFill>
              <a:headEnd type="none"/>
              <a:tailEnd type="triangle" w="sm" len="med"/>
            </a:ln>
          </p:spPr>
          <p:style>
            <a:lnRef idx="2">
              <a:schemeClr val="accent1"/>
            </a:lnRef>
            <a:fillRef idx="0">
              <a:schemeClr val="accent1"/>
            </a:fillRef>
            <a:effectRef idx="1">
              <a:schemeClr val="accent1"/>
            </a:effectRef>
            <a:fontRef idx="minor">
              <a:schemeClr val="tx1"/>
            </a:fontRef>
          </p:style>
        </p:cxnSp>
        <p:sp>
          <p:nvSpPr>
            <p:cNvPr id="105" name="TextBox 58"/>
            <p:cNvSpPr txBox="1"/>
            <p:nvPr/>
          </p:nvSpPr>
          <p:spPr>
            <a:xfrm>
              <a:off x="4804499" y="4179790"/>
              <a:ext cx="1780775" cy="523220"/>
            </a:xfrm>
            <a:prstGeom prst="rect">
              <a:avLst/>
            </a:prstGeom>
            <a:noFill/>
          </p:spPr>
          <p:txBody>
            <a:bodyPr wrap="square" rtlCol="0">
              <a:spAutoFit/>
            </a:bodyPr>
            <a:lstStyle/>
            <a:p>
              <a:pPr algn="ctr"/>
              <a:r>
                <a:rPr lang="en-US" sz="1400" dirty="0">
                  <a:solidFill>
                    <a:srgbClr val="00CC00"/>
                  </a:solidFill>
                </a:rPr>
                <a:t>Cluster expansion technique</a:t>
              </a:r>
            </a:p>
          </p:txBody>
        </p:sp>
        <p:grpSp>
          <p:nvGrpSpPr>
            <p:cNvPr id="106" name="Groupe 105"/>
            <p:cNvGrpSpPr/>
            <p:nvPr/>
          </p:nvGrpSpPr>
          <p:grpSpPr>
            <a:xfrm>
              <a:off x="4740672" y="2991941"/>
              <a:ext cx="1929952" cy="1190826"/>
              <a:chOff x="4740672" y="2991941"/>
              <a:chExt cx="1929952" cy="1190826"/>
            </a:xfrm>
          </p:grpSpPr>
          <mc:AlternateContent xmlns:mc="http://schemas.openxmlformats.org/markup-compatibility/2006" xmlns:a14="http://schemas.microsoft.com/office/drawing/2010/main">
            <mc:Choice Requires="a14">
              <p:sp>
                <p:nvSpPr>
                  <p:cNvPr id="107" name="ZoneTexte 106"/>
                  <p:cNvSpPr txBox="1"/>
                  <p:nvPr/>
                </p:nvSpPr>
                <p:spPr>
                  <a:xfrm>
                    <a:off x="5101171" y="2991941"/>
                    <a:ext cx="821250" cy="3815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fr-FR" i="1" smtClean="0">
                                  <a:latin typeface="Cambria Math" panose="02040503050406030204" pitchFamily="18" charset="0"/>
                                </a:rPr>
                              </m:ctrlPr>
                            </m:sSubPr>
                            <m:e>
                              <m:acc>
                                <m:accPr>
                                  <m:chr m:val="⃗"/>
                                  <m:ctrlPr>
                                    <a:rPr lang="fr-FR" i="1" smtClean="0">
                                      <a:latin typeface="Cambria Math" panose="02040503050406030204" pitchFamily="18" charset="0"/>
                                    </a:rPr>
                                  </m:ctrlPr>
                                </m:accPr>
                                <m:e>
                                  <m:r>
                                    <a:rPr lang="fr-FR" b="0" i="1" smtClean="0">
                                      <a:latin typeface="Cambria Math"/>
                                    </a:rPr>
                                    <m:t>𝑟</m:t>
                                  </m:r>
                                </m:e>
                              </m:acc>
                            </m:e>
                            <m:sub>
                              <m:r>
                                <a:rPr lang="fr-FR" b="0" i="1" smtClean="0">
                                  <a:latin typeface="Cambria Math"/>
                                </a:rPr>
                                <m:t>𝐴</m:t>
                              </m:r>
                              <m:r>
                                <a:rPr lang="fr-FR" b="0" i="1" smtClean="0">
                                  <a:latin typeface="Cambria Math"/>
                                </a:rPr>
                                <m:t>−</m:t>
                              </m:r>
                              <m:r>
                                <a:rPr lang="fr-FR" b="0" i="1" smtClean="0">
                                  <a:latin typeface="Cambria Math"/>
                                </a:rPr>
                                <m:t>𝑎</m:t>
                              </m:r>
                              <m:r>
                                <a:rPr lang="fr-FR" b="0" i="1" smtClean="0">
                                  <a:latin typeface="Cambria Math"/>
                                </a:rPr>
                                <m:t>,</m:t>
                              </m:r>
                              <m:r>
                                <a:rPr lang="fr-FR" b="0" i="1" smtClean="0">
                                  <a:latin typeface="Cambria Math"/>
                                </a:rPr>
                                <m:t>𝑎</m:t>
                              </m:r>
                            </m:sub>
                          </m:sSub>
                        </m:oMath>
                      </m:oMathPara>
                    </a14:m>
                    <a:endParaRPr lang="fr-FR" dirty="0"/>
                  </a:p>
                </p:txBody>
              </p:sp>
            </mc:Choice>
            <mc:Fallback xmlns="">
              <p:sp>
                <p:nvSpPr>
                  <p:cNvPr id="107" name="ZoneTexte 106"/>
                  <p:cNvSpPr txBox="1">
                    <a:spLocks noRot="1" noChangeAspect="1" noMove="1" noResize="1" noEditPoints="1" noAdjustHandles="1" noChangeArrowheads="1" noChangeShapeType="1" noTextEdit="1"/>
                  </p:cNvSpPr>
                  <p:nvPr/>
                </p:nvSpPr>
                <p:spPr>
                  <a:xfrm>
                    <a:off x="5101171" y="2991941"/>
                    <a:ext cx="821250" cy="381515"/>
                  </a:xfrm>
                  <a:prstGeom prst="rect">
                    <a:avLst/>
                  </a:prstGeom>
                  <a:blipFill rotWithShape="1">
                    <a:blip r:embed="rId19"/>
                    <a:stretch>
                      <a:fillRect t="-20968"/>
                    </a:stretch>
                  </a:blipFill>
                </p:spPr>
                <p:txBody>
                  <a:bodyPr/>
                  <a:lstStyle/>
                  <a:p>
                    <a:r>
                      <a:rPr lang="fr-FR">
                        <a:noFill/>
                      </a:rPr>
                      <a:t> </a:t>
                    </a:r>
                  </a:p>
                </p:txBody>
              </p:sp>
            </mc:Fallback>
          </mc:AlternateContent>
          <p:grpSp>
            <p:nvGrpSpPr>
              <p:cNvPr id="108" name="Group 47"/>
              <p:cNvGrpSpPr>
                <a:grpSpLocks noChangeAspect="1"/>
              </p:cNvGrpSpPr>
              <p:nvPr/>
            </p:nvGrpSpPr>
            <p:grpSpPr>
              <a:xfrm>
                <a:off x="5286651" y="3245636"/>
                <a:ext cx="780369" cy="473425"/>
                <a:chOff x="8058383" y="4135567"/>
                <a:chExt cx="705547" cy="428033"/>
              </a:xfrm>
            </p:grpSpPr>
            <p:sp>
              <p:nvSpPr>
                <p:cNvPr id="116" name="Oval 48"/>
                <p:cNvSpPr>
                  <a:spLocks noChangeAspect="1"/>
                </p:cNvSpPr>
                <p:nvPr/>
              </p:nvSpPr>
              <p:spPr>
                <a:xfrm rot="16200000">
                  <a:off x="8065522" y="4192974"/>
                  <a:ext cx="363487" cy="377766"/>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117" name="Picture 49" descr="ball2v2pn-2.png"/>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rot="16200000">
                  <a:off x="8118909" y="4371533"/>
                  <a:ext cx="189171" cy="184612"/>
                </a:xfrm>
                <a:prstGeom prst="rect">
                  <a:avLst/>
                </a:prstGeom>
              </p:spPr>
            </p:pic>
            <p:sp>
              <p:nvSpPr>
                <p:cNvPr id="119" name="Oval 50"/>
                <p:cNvSpPr>
                  <a:spLocks noChangeAspect="1"/>
                </p:cNvSpPr>
                <p:nvPr/>
              </p:nvSpPr>
              <p:spPr>
                <a:xfrm rot="16200000">
                  <a:off x="8454470" y="4144667"/>
                  <a:ext cx="318559" cy="300360"/>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120" name="Picture 51" descr="ball2v2pn.png"/>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16200000">
                  <a:off x="8066162" y="4287859"/>
                  <a:ext cx="189171" cy="184612"/>
                </a:xfrm>
                <a:prstGeom prst="rect">
                  <a:avLst/>
                </a:prstGeom>
              </p:spPr>
            </p:pic>
            <p:pic>
              <p:nvPicPr>
                <p:cNvPr id="121" name="Picture 52" descr="ball2v2pn.png"/>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16200000">
                  <a:off x="8205289" y="4343870"/>
                  <a:ext cx="189171" cy="184612"/>
                </a:xfrm>
                <a:prstGeom prst="rect">
                  <a:avLst/>
                </a:prstGeom>
              </p:spPr>
            </p:pic>
            <p:pic>
              <p:nvPicPr>
                <p:cNvPr id="122" name="Picture 53" descr="ball2v2pn-2.png"/>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rot="16200000">
                  <a:off x="8167356" y="4219133"/>
                  <a:ext cx="189171" cy="184612"/>
                </a:xfrm>
                <a:prstGeom prst="rect">
                  <a:avLst/>
                </a:prstGeom>
              </p:spPr>
            </p:pic>
            <p:pic>
              <p:nvPicPr>
                <p:cNvPr id="123" name="Picture 54" descr="ball2v2pn.png"/>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16200000">
                  <a:off x="8570253" y="4233783"/>
                  <a:ext cx="189170" cy="184612"/>
                </a:xfrm>
                <a:prstGeom prst="rect">
                  <a:avLst/>
                </a:prstGeom>
              </p:spPr>
            </p:pic>
            <p:pic>
              <p:nvPicPr>
                <p:cNvPr id="124" name="Picture 55" descr="ball2v2pn.png"/>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16200000">
                  <a:off x="8477947" y="4226827"/>
                  <a:ext cx="189170" cy="184612"/>
                </a:xfrm>
                <a:prstGeom prst="rect">
                  <a:avLst/>
                </a:prstGeom>
              </p:spPr>
            </p:pic>
            <p:pic>
              <p:nvPicPr>
                <p:cNvPr id="125" name="Picture 56" descr="ball2v2pn-2.png"/>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rot="16200000">
                  <a:off x="8550075" y="4154699"/>
                  <a:ext cx="189171" cy="184612"/>
                </a:xfrm>
                <a:prstGeom prst="rect">
                  <a:avLst/>
                </a:prstGeom>
              </p:spPr>
            </p:pic>
            <p:cxnSp>
              <p:nvCxnSpPr>
                <p:cNvPr id="126" name="Straight Arrow Connector 57"/>
                <p:cNvCxnSpPr/>
                <p:nvPr/>
              </p:nvCxnSpPr>
              <p:spPr>
                <a:xfrm rot="16200000">
                  <a:off x="8358159" y="4114452"/>
                  <a:ext cx="122062" cy="427216"/>
                </a:xfrm>
                <a:prstGeom prst="straightConnector1">
                  <a:avLst/>
                </a:prstGeom>
                <a:ln w="19050" cmpd="sng">
                  <a:solidFill>
                    <a:srgbClr val="000000"/>
                  </a:solidFill>
                  <a:headEnd type="triangle" w="sm" len="med"/>
                  <a:tailEnd type="none" w="sm" len="med"/>
                </a:ln>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xmlns:a14="http://schemas.microsoft.com/office/drawing/2010/main">
            <mc:Choice Requires="a14">
              <p:sp>
                <p:nvSpPr>
                  <p:cNvPr id="109" name="TextBox 88"/>
                  <p:cNvSpPr txBox="1"/>
                  <p:nvPr/>
                </p:nvSpPr>
                <p:spPr>
                  <a:xfrm>
                    <a:off x="4740672" y="3895637"/>
                    <a:ext cx="1929952" cy="2871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rPr>
                              </m:ctrlPr>
                            </m:sSubSupPr>
                            <m:e>
                              <m:r>
                                <a:rPr lang="en-US" sz="1400" i="1" smtClean="0">
                                  <a:latin typeface="Cambria Math" panose="02040503050406030204" pitchFamily="18" charset="0"/>
                                  <a:ea typeface="Cambria Math" panose="02040503050406030204" pitchFamily="18" charset="0"/>
                                </a:rPr>
                                <m:t>𝜓</m:t>
                              </m:r>
                            </m:e>
                            <m:sub>
                              <m:sSub>
                                <m:sSubPr>
                                  <m:ctrlPr>
                                    <a:rPr lang="en-US" sz="1400" i="1" smtClean="0">
                                      <a:latin typeface="Cambria Math" panose="02040503050406030204" pitchFamily="18" charset="0"/>
                                    </a:rPr>
                                  </m:ctrlPr>
                                </m:sSubPr>
                                <m:e>
                                  <m:r>
                                    <a:rPr lang="en-US" sz="1400" i="1" smtClean="0">
                                      <a:latin typeface="Cambria Math" panose="02040503050406030204" pitchFamily="18" charset="0"/>
                                      <a:ea typeface="Cambria Math" panose="02040503050406030204" pitchFamily="18" charset="0"/>
                                    </a:rPr>
                                    <m:t>𝛼</m:t>
                                  </m:r>
                                </m:e>
                                <m:sub>
                                  <m:r>
                                    <a:rPr lang="en-US" sz="1400" b="0" i="1" smtClean="0">
                                      <a:latin typeface="Cambria Math" panose="02040503050406030204" pitchFamily="18" charset="0"/>
                                    </a:rPr>
                                    <m:t>1</m:t>
                                  </m:r>
                                </m:sub>
                              </m:sSub>
                            </m:sub>
                            <m:sup>
                              <m:r>
                                <a:rPr lang="en-US" sz="1400" b="0" i="1" smtClean="0">
                                  <a:latin typeface="Cambria Math" panose="02040503050406030204" pitchFamily="18" charset="0"/>
                                </a:rPr>
                                <m:t>(</m:t>
                              </m:r>
                              <m:r>
                                <a:rPr lang="en-US" sz="1400" b="0" i="1" smtClean="0">
                                  <a:latin typeface="Cambria Math" panose="02040503050406030204" pitchFamily="18" charset="0"/>
                                </a:rPr>
                                <m:t>𝐴</m:t>
                              </m:r>
                              <m:r>
                                <a:rPr lang="en-US" sz="1400" b="0" i="1" smtClean="0">
                                  <a:latin typeface="Cambria Math" panose="02040503050406030204" pitchFamily="18" charset="0"/>
                                </a:rPr>
                                <m:t>−</m:t>
                              </m:r>
                              <m:r>
                                <a:rPr lang="en-US" sz="1400" b="0" i="1" smtClean="0">
                                  <a:latin typeface="Cambria Math" panose="02040503050406030204" pitchFamily="18" charset="0"/>
                                </a:rPr>
                                <m:t>𝑎</m:t>
                              </m:r>
                              <m:r>
                                <a:rPr lang="en-US" sz="1400" b="0" i="1" smtClean="0">
                                  <a:latin typeface="Cambria Math" panose="02040503050406030204" pitchFamily="18" charset="0"/>
                                </a:rPr>
                                <m:t>)</m:t>
                              </m:r>
                            </m:sup>
                          </m:sSubSup>
                          <m:sSubSup>
                            <m:sSubSupPr>
                              <m:ctrlPr>
                                <a:rPr lang="en-US" sz="1400" i="1">
                                  <a:latin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𝜓</m:t>
                              </m:r>
                            </m:e>
                            <m:sub>
                              <m:sSub>
                                <m:sSubPr>
                                  <m:ctrlPr>
                                    <a:rPr lang="en-US" sz="1400" i="1">
                                      <a:latin typeface="Cambria Math" panose="02040503050406030204" pitchFamily="18" charset="0"/>
                                    </a:rPr>
                                  </m:ctrlPr>
                                </m:sSubPr>
                                <m:e>
                                  <m:r>
                                    <a:rPr lang="en-US" sz="1400" i="1">
                                      <a:latin typeface="Cambria Math" panose="02040503050406030204" pitchFamily="18" charset="0"/>
                                      <a:ea typeface="Cambria Math" panose="02040503050406030204" pitchFamily="18" charset="0"/>
                                    </a:rPr>
                                    <m:t>𝛼</m:t>
                                  </m:r>
                                </m:e>
                                <m:sub>
                                  <m:r>
                                    <a:rPr lang="en-US" sz="1400" b="0" i="1" smtClean="0">
                                      <a:latin typeface="Cambria Math" panose="02040503050406030204" pitchFamily="18" charset="0"/>
                                    </a:rPr>
                                    <m:t>2</m:t>
                                  </m:r>
                                </m:sub>
                              </m:sSub>
                            </m:sub>
                            <m:sup>
                              <m:r>
                                <a:rPr lang="en-US" sz="1400" i="1">
                                  <a:latin typeface="Cambria Math" panose="02040503050406030204" pitchFamily="18" charset="0"/>
                                </a:rPr>
                                <m:t>(</m:t>
                              </m:r>
                              <m:r>
                                <a:rPr lang="en-US" sz="1400" i="1">
                                  <a:latin typeface="Cambria Math" panose="02040503050406030204" pitchFamily="18" charset="0"/>
                                </a:rPr>
                                <m:t>𝑎</m:t>
                              </m:r>
                              <m:r>
                                <a:rPr lang="en-US" sz="1400" i="1">
                                  <a:latin typeface="Cambria Math" panose="02040503050406030204" pitchFamily="18" charset="0"/>
                                </a:rPr>
                                <m:t>)</m:t>
                              </m:r>
                            </m:sup>
                          </m:sSubSup>
                          <m:r>
                            <a:rPr lang="en-US" sz="1400" b="0" i="1" smtClean="0">
                              <a:latin typeface="Cambria Math" panose="02040503050406030204" pitchFamily="18" charset="0"/>
                            </a:rPr>
                            <m:t> </m:t>
                          </m:r>
                          <m:r>
                            <a:rPr lang="en-US" sz="1400" b="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m:t>
                          </m:r>
                          <m:acc>
                            <m:accPr>
                              <m:chr m:val="⃗"/>
                              <m:ctrlPr>
                                <a:rPr lang="en-US" sz="1400" b="0" i="1" smtClean="0">
                                  <a:latin typeface="Cambria Math" panose="02040503050406030204" pitchFamily="18" charset="0"/>
                                  <a:ea typeface="Cambria Math" panose="02040503050406030204" pitchFamily="18" charset="0"/>
                                </a:rPr>
                              </m:ctrlPr>
                            </m:accPr>
                            <m:e>
                              <m:r>
                                <a:rPr lang="en-US" sz="1400" b="0" i="1" smtClean="0">
                                  <a:latin typeface="Cambria Math" panose="02040503050406030204" pitchFamily="18" charset="0"/>
                                  <a:ea typeface="Cambria Math" panose="02040503050406030204" pitchFamily="18" charset="0"/>
                                </a:rPr>
                                <m:t>𝑟</m:t>
                              </m:r>
                            </m:e>
                          </m:acc>
                          <m:r>
                            <a:rPr lang="en-US" sz="1400" b="0" i="1" smtClean="0">
                              <a:latin typeface="Cambria Math" panose="02040503050406030204" pitchFamily="18" charset="0"/>
                              <a:ea typeface="Cambria Math" panose="02040503050406030204" pitchFamily="18" charset="0"/>
                            </a:rPr>
                            <m:t>−</m:t>
                          </m:r>
                          <m:sSub>
                            <m:sSubPr>
                              <m:ctrlPr>
                                <a:rPr lang="en-US" sz="1400" b="0" i="1" smtClean="0">
                                  <a:latin typeface="Cambria Math" panose="02040503050406030204" pitchFamily="18" charset="0"/>
                                  <a:ea typeface="Cambria Math" panose="02040503050406030204" pitchFamily="18" charset="0"/>
                                </a:rPr>
                              </m:ctrlPr>
                            </m:sSubPr>
                            <m:e>
                              <m:acc>
                                <m:accPr>
                                  <m:chr m:val="⃗"/>
                                  <m:ctrlPr>
                                    <a:rPr lang="en-US" sz="1400" i="1">
                                      <a:latin typeface="Cambria Math" panose="02040503050406030204" pitchFamily="18" charset="0"/>
                                      <a:ea typeface="Cambria Math" panose="02040503050406030204" pitchFamily="18" charset="0"/>
                                    </a:rPr>
                                  </m:ctrlPr>
                                </m:accPr>
                                <m:e>
                                  <m:r>
                                    <a:rPr lang="en-US" sz="1400" i="1">
                                      <a:latin typeface="Cambria Math" panose="02040503050406030204" pitchFamily="18" charset="0"/>
                                      <a:ea typeface="Cambria Math" panose="02040503050406030204" pitchFamily="18" charset="0"/>
                                    </a:rPr>
                                    <m:t>𝑟</m:t>
                                  </m:r>
                                </m:e>
                              </m:acc>
                            </m:e>
                            <m:sub>
                              <m:r>
                                <a:rPr lang="en-US" sz="1400" b="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𝑎</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𝑎</m:t>
                              </m:r>
                            </m:sub>
                          </m:sSub>
                          <m:r>
                            <a:rPr lang="en-US" sz="1400" b="0" i="1" smtClean="0">
                              <a:latin typeface="Cambria Math" panose="02040503050406030204" pitchFamily="18" charset="0"/>
                              <a:ea typeface="Cambria Math" panose="02040503050406030204" pitchFamily="18" charset="0"/>
                            </a:rPr>
                            <m:t>)</m:t>
                          </m:r>
                        </m:oMath>
                      </m:oMathPara>
                    </a14:m>
                    <a:endParaRPr lang="en-US" sz="1600" dirty="0"/>
                  </a:p>
                </p:txBody>
              </p:sp>
            </mc:Choice>
            <mc:Fallback xmlns="">
              <p:sp>
                <p:nvSpPr>
                  <p:cNvPr id="109" name="TextBox 88"/>
                  <p:cNvSpPr txBox="1">
                    <a:spLocks noRot="1" noChangeAspect="1" noMove="1" noResize="1" noEditPoints="1" noAdjustHandles="1" noChangeArrowheads="1" noChangeShapeType="1" noTextEdit="1"/>
                  </p:cNvSpPr>
                  <p:nvPr/>
                </p:nvSpPr>
                <p:spPr>
                  <a:xfrm>
                    <a:off x="4740672" y="3895637"/>
                    <a:ext cx="1929952" cy="287130"/>
                  </a:xfrm>
                  <a:prstGeom prst="rect">
                    <a:avLst/>
                  </a:prstGeom>
                  <a:blipFill rotWithShape="1">
                    <a:blip r:embed="rId20"/>
                    <a:stretch>
                      <a:fillRect l="-2848" t="-10638" r="-2848" b="-17021"/>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10" name="ZoneTexte 109"/>
                  <p:cNvSpPr txBox="1"/>
                  <p:nvPr/>
                </p:nvSpPr>
                <p:spPr>
                  <a:xfrm>
                    <a:off x="5165259" y="3636575"/>
                    <a:ext cx="72795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fr-FR" sz="1200" b="0" i="1" smtClean="0">
                              <a:latin typeface="Cambria Math"/>
                            </a:rPr>
                            <m:t>(</m:t>
                          </m:r>
                          <m:r>
                            <a:rPr lang="fr-FR" sz="1200" b="0" i="1" smtClean="0">
                              <a:latin typeface="Cambria Math"/>
                            </a:rPr>
                            <m:t>𝐴</m:t>
                          </m:r>
                          <m:r>
                            <a:rPr lang="fr-FR" sz="1200" b="0" i="1" smtClean="0">
                              <a:latin typeface="Cambria Math"/>
                            </a:rPr>
                            <m:t>−</m:t>
                          </m:r>
                          <m:r>
                            <a:rPr lang="fr-FR" sz="1200" b="0" i="1" smtClean="0">
                              <a:latin typeface="Cambria Math"/>
                            </a:rPr>
                            <m:t>𝑎</m:t>
                          </m:r>
                          <m:r>
                            <a:rPr lang="fr-FR" sz="1200" b="0" i="1" smtClean="0">
                              <a:latin typeface="Cambria Math"/>
                            </a:rPr>
                            <m:t>)</m:t>
                          </m:r>
                        </m:oMath>
                      </m:oMathPara>
                    </a14:m>
                    <a:endParaRPr lang="fr-FR" sz="1200" dirty="0"/>
                  </a:p>
                </p:txBody>
              </p:sp>
            </mc:Choice>
            <mc:Fallback xmlns="">
              <p:sp>
                <p:nvSpPr>
                  <p:cNvPr id="110" name="ZoneTexte 109"/>
                  <p:cNvSpPr txBox="1">
                    <a:spLocks noRot="1" noChangeAspect="1" noMove="1" noResize="1" noEditPoints="1" noAdjustHandles="1" noChangeArrowheads="1" noChangeShapeType="1" noTextEdit="1"/>
                  </p:cNvSpPr>
                  <p:nvPr/>
                </p:nvSpPr>
                <p:spPr>
                  <a:xfrm>
                    <a:off x="5165259" y="3636575"/>
                    <a:ext cx="727956" cy="276999"/>
                  </a:xfrm>
                  <a:prstGeom prst="rect">
                    <a:avLst/>
                  </a:prstGeom>
                  <a:blipFill rotWithShape="1">
                    <a:blip r:embed="rId21"/>
                    <a:stretch>
                      <a:fillRect b="-11111"/>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13" name="ZoneTexte 112"/>
                  <p:cNvSpPr txBox="1"/>
                  <p:nvPr/>
                </p:nvSpPr>
                <p:spPr>
                  <a:xfrm>
                    <a:off x="5845709" y="3530008"/>
                    <a:ext cx="316690"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fr-FR" sz="1200" b="0" i="1" smtClean="0">
                              <a:latin typeface="Cambria Math"/>
                            </a:rPr>
                            <m:t>𝑎</m:t>
                          </m:r>
                        </m:oMath>
                      </m:oMathPara>
                    </a14:m>
                    <a:endParaRPr lang="fr-FR" dirty="0"/>
                  </a:p>
                </p:txBody>
              </p:sp>
            </mc:Choice>
            <mc:Fallback xmlns="">
              <p:sp>
                <p:nvSpPr>
                  <p:cNvPr id="113" name="ZoneTexte 112"/>
                  <p:cNvSpPr txBox="1">
                    <a:spLocks noRot="1" noChangeAspect="1" noMove="1" noResize="1" noEditPoints="1" noAdjustHandles="1" noChangeArrowheads="1" noChangeShapeType="1" noTextEdit="1"/>
                  </p:cNvSpPr>
                  <p:nvPr/>
                </p:nvSpPr>
                <p:spPr>
                  <a:xfrm>
                    <a:off x="5845709" y="3530008"/>
                    <a:ext cx="316690" cy="276999"/>
                  </a:xfrm>
                  <a:prstGeom prst="rect">
                    <a:avLst/>
                  </a:prstGeom>
                  <a:blipFill rotWithShape="1">
                    <a:blip r:embed="rId22"/>
                    <a:stretch>
                      <a:fillRect/>
                    </a:stretch>
                  </a:blipFill>
                </p:spPr>
                <p:txBody>
                  <a:bodyPr/>
                  <a:lstStyle/>
                  <a:p>
                    <a:r>
                      <a:rPr lang="fr-FR">
                        <a:noFill/>
                      </a:rPr>
                      <a:t> </a:t>
                    </a:r>
                  </a:p>
                </p:txBody>
              </p:sp>
            </mc:Fallback>
          </mc:AlternateContent>
        </p:grpSp>
      </p:grpSp>
    </p:spTree>
    <p:extLst>
      <p:ext uri="{BB962C8B-B14F-4D97-AF65-F5344CB8AC3E}">
        <p14:creationId xmlns:p14="http://schemas.microsoft.com/office/powerpoint/2010/main" val="3357826148"/>
      </p:ext>
    </p:extLst>
  </p:cSld>
  <p:clrMapOvr>
    <a:masterClrMapping/>
  </p:clrMapOvr>
  <mc:AlternateContent xmlns:mc="http://schemas.openxmlformats.org/markup-compatibility/2006">
    <mc:Choice xmlns:p14="http://schemas.microsoft.com/office/powerpoint/2010/main" Requires="p14">
      <p:transition spd="slow" p14:dur="2000" advTm="13936"/>
    </mc:Choice>
    <mc:Fallback>
      <p:transition spd="slow" advTm="13936"/>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e 76"/>
          <p:cNvGrpSpPr/>
          <p:nvPr/>
        </p:nvGrpSpPr>
        <p:grpSpPr>
          <a:xfrm>
            <a:off x="6411520" y="1142418"/>
            <a:ext cx="2661519" cy="1818272"/>
            <a:chOff x="6411520" y="1142418"/>
            <a:chExt cx="2661519" cy="1818272"/>
          </a:xfrm>
        </p:grpSpPr>
        <p:grpSp>
          <p:nvGrpSpPr>
            <p:cNvPr id="25" name="Groupe 24"/>
            <p:cNvGrpSpPr/>
            <p:nvPr/>
          </p:nvGrpSpPr>
          <p:grpSpPr>
            <a:xfrm>
              <a:off x="6411520" y="1527584"/>
              <a:ext cx="2363827" cy="1433106"/>
              <a:chOff x="6124146" y="2600325"/>
              <a:chExt cx="2363827" cy="1433106"/>
            </a:xfrm>
          </p:grpSpPr>
          <p:sp>
            <p:nvSpPr>
              <p:cNvPr id="35" name="Snip Diagonal Corner Rectangle 27"/>
              <p:cNvSpPr/>
              <p:nvPr/>
            </p:nvSpPr>
            <p:spPr bwMode="auto">
              <a:xfrm>
                <a:off x="6124146" y="2600325"/>
                <a:ext cx="2363827" cy="1433106"/>
              </a:xfrm>
              <a:prstGeom prst="snip2DiagRect">
                <a:avLst/>
              </a:prstGeom>
              <a:noFill/>
              <a:ln w="15875" cap="flat" cmpd="sng" algn="ctr">
                <a:solidFill>
                  <a:srgbClr val="1A4A9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48" charset="0"/>
                  <a:ea typeface="ＭＳ Ｐゴシック" pitchFamily="48" charset="-128"/>
                  <a:cs typeface="ＭＳ Ｐゴシック" pitchFamily="48" charset="-128"/>
                </a:endParaRPr>
              </a:p>
            </p:txBody>
          </p:sp>
          <p:sp>
            <p:nvSpPr>
              <p:cNvPr id="37" name="Line 46"/>
              <p:cNvSpPr>
                <a:spLocks noChangeAspect="1" noChangeShapeType="1"/>
              </p:cNvSpPr>
              <p:nvPr/>
            </p:nvSpPr>
            <p:spPr bwMode="auto">
              <a:xfrm>
                <a:off x="6467657" y="3580060"/>
                <a:ext cx="540000" cy="0"/>
              </a:xfrm>
              <a:prstGeom prst="line">
                <a:avLst/>
              </a:prstGeom>
              <a:noFill/>
              <a:ln w="15875">
                <a:solidFill>
                  <a:srgbClr val="008040"/>
                </a:solidFill>
                <a:round/>
                <a:headEnd/>
                <a:tailEnd/>
              </a:ln>
            </p:spPr>
            <p:txBody>
              <a:bodyPr wrap="none" anchor="ctr">
                <a:prstTxWarp prst="textNoShape">
                  <a:avLst/>
                </a:prstTxWarp>
              </a:bodyPr>
              <a:lstStyle/>
              <a:p>
                <a:endParaRPr lang="en-US" b="1"/>
              </a:p>
            </p:txBody>
          </p:sp>
          <p:sp>
            <p:nvSpPr>
              <p:cNvPr id="38" name="Line 47"/>
              <p:cNvSpPr>
                <a:spLocks noChangeShapeType="1"/>
              </p:cNvSpPr>
              <p:nvPr/>
            </p:nvSpPr>
            <p:spPr bwMode="auto">
              <a:xfrm>
                <a:off x="6368513" y="3342163"/>
                <a:ext cx="734400" cy="0"/>
              </a:xfrm>
              <a:prstGeom prst="line">
                <a:avLst/>
              </a:prstGeom>
              <a:noFill/>
              <a:ln w="15875">
                <a:solidFill>
                  <a:srgbClr val="008040"/>
                </a:solidFill>
                <a:round/>
                <a:headEnd/>
                <a:tailEnd/>
              </a:ln>
            </p:spPr>
            <p:txBody>
              <a:bodyPr wrap="none" anchor="ctr">
                <a:prstTxWarp prst="textNoShape">
                  <a:avLst/>
                </a:prstTxWarp>
              </a:bodyPr>
              <a:lstStyle/>
              <a:p>
                <a:endParaRPr lang="en-US" b="1"/>
              </a:p>
            </p:txBody>
          </p:sp>
          <p:sp>
            <p:nvSpPr>
              <p:cNvPr id="63" name="Line 46"/>
              <p:cNvSpPr>
                <a:spLocks noChangeAspect="1" noChangeShapeType="1"/>
              </p:cNvSpPr>
              <p:nvPr/>
            </p:nvSpPr>
            <p:spPr bwMode="auto">
              <a:xfrm>
                <a:off x="7583399" y="3580060"/>
                <a:ext cx="524811" cy="0"/>
              </a:xfrm>
              <a:prstGeom prst="line">
                <a:avLst/>
              </a:prstGeom>
              <a:noFill/>
              <a:ln w="15875">
                <a:solidFill>
                  <a:srgbClr val="008040"/>
                </a:solidFill>
                <a:round/>
                <a:headEnd/>
                <a:tailEnd/>
              </a:ln>
            </p:spPr>
            <p:txBody>
              <a:bodyPr wrap="none" anchor="ctr">
                <a:prstTxWarp prst="textNoShape">
                  <a:avLst/>
                </a:prstTxWarp>
              </a:bodyPr>
              <a:lstStyle/>
              <a:p>
                <a:endParaRPr lang="en-US" b="1"/>
              </a:p>
            </p:txBody>
          </p:sp>
          <p:sp>
            <p:nvSpPr>
              <p:cNvPr id="64" name="Line 47"/>
              <p:cNvSpPr>
                <a:spLocks noChangeShapeType="1"/>
              </p:cNvSpPr>
              <p:nvPr/>
            </p:nvSpPr>
            <p:spPr bwMode="auto">
              <a:xfrm>
                <a:off x="7496160" y="3342163"/>
                <a:ext cx="720000" cy="0"/>
              </a:xfrm>
              <a:prstGeom prst="line">
                <a:avLst/>
              </a:prstGeom>
              <a:noFill/>
              <a:ln w="15875">
                <a:solidFill>
                  <a:srgbClr val="008040"/>
                </a:solidFill>
                <a:round/>
                <a:headEnd/>
                <a:tailEnd/>
              </a:ln>
            </p:spPr>
            <p:txBody>
              <a:bodyPr wrap="none" anchor="ctr">
                <a:prstTxWarp prst="textNoShape">
                  <a:avLst/>
                </a:prstTxWarp>
              </a:bodyPr>
              <a:lstStyle/>
              <a:p>
                <a:endParaRPr lang="en-US" b="1"/>
              </a:p>
            </p:txBody>
          </p:sp>
          <p:sp>
            <p:nvSpPr>
              <p:cNvPr id="36" name="Freeform 45"/>
              <p:cNvSpPr>
                <a:spLocks noChangeAspect="1"/>
              </p:cNvSpPr>
              <p:nvPr/>
            </p:nvSpPr>
            <p:spPr bwMode="auto">
              <a:xfrm>
                <a:off x="6153857" y="2657013"/>
                <a:ext cx="1153400" cy="1223114"/>
              </a:xfrm>
              <a:custGeom>
                <a:avLst/>
                <a:gdLst>
                  <a:gd name="T0" fmla="*/ 0 w 669"/>
                  <a:gd name="T1" fmla="*/ 0 h 1063"/>
                  <a:gd name="T2" fmla="*/ 341 w 669"/>
                  <a:gd name="T3" fmla="*/ 1061 h 1063"/>
                  <a:gd name="T4" fmla="*/ 669 w 669"/>
                  <a:gd name="T5" fmla="*/ 13 h 1063"/>
                  <a:gd name="T6" fmla="*/ 0 60000 65536"/>
                  <a:gd name="T7" fmla="*/ 0 60000 65536"/>
                  <a:gd name="T8" fmla="*/ 0 60000 65536"/>
                  <a:gd name="T9" fmla="*/ 0 w 669"/>
                  <a:gd name="T10" fmla="*/ 0 h 1063"/>
                  <a:gd name="T11" fmla="*/ 669 w 669"/>
                  <a:gd name="T12" fmla="*/ 1063 h 1063"/>
                  <a:gd name="connsiteX0" fmla="*/ 0 w 9592"/>
                  <a:gd name="connsiteY0" fmla="*/ 1111 h 9859"/>
                  <a:gd name="connsiteX1" fmla="*/ 4689 w 9592"/>
                  <a:gd name="connsiteY1" fmla="*/ 9859 h 9859"/>
                  <a:gd name="connsiteX2" fmla="*/ 9592 w 9592"/>
                  <a:gd name="connsiteY2" fmla="*/ 0 h 9859"/>
                  <a:gd name="connsiteX0" fmla="*/ 0 w 9603"/>
                  <a:gd name="connsiteY0" fmla="*/ 0 h 8873"/>
                  <a:gd name="connsiteX1" fmla="*/ 4888 w 9603"/>
                  <a:gd name="connsiteY1" fmla="*/ 8873 h 8873"/>
                  <a:gd name="connsiteX2" fmla="*/ 9603 w 9603"/>
                  <a:gd name="connsiteY2" fmla="*/ 82 h 8873"/>
                </a:gdLst>
                <a:ahLst/>
                <a:cxnLst>
                  <a:cxn ang="0">
                    <a:pos x="connsiteX0" y="connsiteY0"/>
                  </a:cxn>
                  <a:cxn ang="0">
                    <a:pos x="connsiteX1" y="connsiteY1"/>
                  </a:cxn>
                  <a:cxn ang="0">
                    <a:pos x="connsiteX2" y="connsiteY2"/>
                  </a:cxn>
                </a:cxnLst>
                <a:rect l="l" t="t" r="r" b="b"/>
                <a:pathLst>
                  <a:path w="9603" h="8873">
                    <a:moveTo>
                      <a:pt x="0" y="0"/>
                    </a:moveTo>
                    <a:cubicBezTo>
                      <a:pt x="1792" y="5047"/>
                      <a:pt x="3159" y="8854"/>
                      <a:pt x="4888" y="8873"/>
                    </a:cubicBezTo>
                    <a:cubicBezTo>
                      <a:pt x="6618" y="8892"/>
                      <a:pt x="7905" y="5092"/>
                      <a:pt x="9603" y="82"/>
                    </a:cubicBezTo>
                  </a:path>
                </a:pathLst>
              </a:custGeom>
              <a:noFill/>
              <a:ln w="15875">
                <a:solidFill>
                  <a:srgbClr val="008040"/>
                </a:solidFill>
                <a:round/>
                <a:headEnd/>
                <a:tailEnd/>
              </a:ln>
            </p:spPr>
            <p:txBody>
              <a:bodyPr wrap="none" anchor="ctr">
                <a:prstTxWarp prst="textNoShape">
                  <a:avLst/>
                </a:prstTxWarp>
              </a:bodyPr>
              <a:lstStyle/>
              <a:p>
                <a:endParaRPr lang="en-US" b="1"/>
              </a:p>
            </p:txBody>
          </p:sp>
          <p:sp>
            <p:nvSpPr>
              <p:cNvPr id="41" name="Oval 54"/>
              <p:cNvSpPr>
                <a:spLocks noChangeAspect="1" noChangeArrowheads="1"/>
              </p:cNvSpPr>
              <p:nvPr/>
            </p:nvSpPr>
            <p:spPr bwMode="auto">
              <a:xfrm>
                <a:off x="6630972" y="3529312"/>
                <a:ext cx="95474" cy="93391"/>
              </a:xfrm>
              <a:prstGeom prst="ellipse">
                <a:avLst/>
              </a:prstGeom>
              <a:solidFill>
                <a:srgbClr val="6666FF"/>
              </a:solidFill>
              <a:ln w="15875">
                <a:solidFill>
                  <a:srgbClr val="0080FF"/>
                </a:solidFill>
                <a:round/>
                <a:headEnd/>
                <a:tailEnd/>
              </a:ln>
            </p:spPr>
            <p:txBody>
              <a:bodyPr wrap="none" anchor="ctr">
                <a:prstTxWarp prst="textNoShape">
                  <a:avLst/>
                </a:prstTxWarp>
              </a:bodyPr>
              <a:lstStyle/>
              <a:p>
                <a:endParaRPr lang="en-US"/>
              </a:p>
            </p:txBody>
          </p:sp>
          <p:sp>
            <p:nvSpPr>
              <p:cNvPr id="42" name="Oval 55"/>
              <p:cNvSpPr>
                <a:spLocks noChangeAspect="1" noChangeArrowheads="1"/>
              </p:cNvSpPr>
              <p:nvPr/>
            </p:nvSpPr>
            <p:spPr bwMode="auto">
              <a:xfrm>
                <a:off x="6754984" y="3529593"/>
                <a:ext cx="95474" cy="93391"/>
              </a:xfrm>
              <a:prstGeom prst="ellipse">
                <a:avLst/>
              </a:prstGeom>
              <a:solidFill>
                <a:srgbClr val="6666FF"/>
              </a:solidFill>
              <a:ln w="15875">
                <a:solidFill>
                  <a:srgbClr val="0080FF"/>
                </a:solidFill>
                <a:round/>
                <a:headEnd/>
                <a:tailEnd/>
              </a:ln>
            </p:spPr>
            <p:txBody>
              <a:bodyPr wrap="none" anchor="ctr">
                <a:prstTxWarp prst="textNoShape">
                  <a:avLst/>
                </a:prstTxWarp>
              </a:bodyPr>
              <a:lstStyle/>
              <a:p>
                <a:endParaRPr lang="en-US"/>
              </a:p>
            </p:txBody>
          </p:sp>
          <p:sp>
            <p:nvSpPr>
              <p:cNvPr id="43" name="Oval 56"/>
              <p:cNvSpPr>
                <a:spLocks noChangeAspect="1" noChangeArrowheads="1"/>
              </p:cNvSpPr>
              <p:nvPr/>
            </p:nvSpPr>
            <p:spPr bwMode="auto">
              <a:xfrm>
                <a:off x="7529272" y="3295468"/>
                <a:ext cx="95474" cy="93391"/>
              </a:xfrm>
              <a:prstGeom prst="ellipse">
                <a:avLst/>
              </a:prstGeom>
              <a:solidFill>
                <a:srgbClr val="FF0000"/>
              </a:solidFill>
              <a:ln w="25400">
                <a:solidFill>
                  <a:srgbClr val="FC0B1D"/>
                </a:solidFill>
                <a:round/>
                <a:headEnd/>
                <a:tailEnd/>
              </a:ln>
            </p:spPr>
            <p:txBody>
              <a:bodyPr wrap="none" anchor="ctr">
                <a:prstTxWarp prst="textNoShape">
                  <a:avLst/>
                </a:prstTxWarp>
              </a:bodyPr>
              <a:lstStyle/>
              <a:p>
                <a:endParaRPr lang="en-US"/>
              </a:p>
            </p:txBody>
          </p:sp>
          <p:sp>
            <p:nvSpPr>
              <p:cNvPr id="44" name="Oval 57"/>
              <p:cNvSpPr>
                <a:spLocks noChangeAspect="1" noChangeArrowheads="1"/>
              </p:cNvSpPr>
              <p:nvPr/>
            </p:nvSpPr>
            <p:spPr bwMode="auto">
              <a:xfrm>
                <a:off x="7899264" y="3534780"/>
                <a:ext cx="95474" cy="93391"/>
              </a:xfrm>
              <a:prstGeom prst="ellipse">
                <a:avLst/>
              </a:prstGeom>
              <a:solidFill>
                <a:srgbClr val="FF0000"/>
              </a:solidFill>
              <a:ln w="25400">
                <a:solidFill>
                  <a:srgbClr val="FC0B1D"/>
                </a:solidFill>
                <a:round/>
                <a:headEnd/>
                <a:tailEnd/>
              </a:ln>
            </p:spPr>
            <p:txBody>
              <a:bodyPr wrap="none" anchor="ctr">
                <a:prstTxWarp prst="textNoShape">
                  <a:avLst/>
                </a:prstTxWarp>
              </a:bodyPr>
              <a:lstStyle/>
              <a:p>
                <a:endParaRPr lang="en-US"/>
              </a:p>
            </p:txBody>
          </p:sp>
          <p:sp>
            <p:nvSpPr>
              <p:cNvPr id="45" name="Oval 60"/>
              <p:cNvSpPr>
                <a:spLocks noChangeAspect="1" noChangeArrowheads="1"/>
              </p:cNvSpPr>
              <p:nvPr/>
            </p:nvSpPr>
            <p:spPr bwMode="auto">
              <a:xfrm>
                <a:off x="7733840" y="3534780"/>
                <a:ext cx="95474" cy="90559"/>
              </a:xfrm>
              <a:prstGeom prst="ellipse">
                <a:avLst/>
              </a:prstGeom>
              <a:solidFill>
                <a:srgbClr val="FF0000"/>
              </a:solidFill>
              <a:ln w="15875">
                <a:solidFill>
                  <a:srgbClr val="FC0B1D"/>
                </a:solidFill>
                <a:round/>
                <a:headEnd/>
                <a:tailEnd/>
              </a:ln>
            </p:spPr>
            <p:txBody>
              <a:bodyPr wrap="none" anchor="ctr">
                <a:prstTxWarp prst="textNoShape">
                  <a:avLst/>
                </a:prstTxWarp>
              </a:bodyPr>
              <a:lstStyle/>
              <a:p>
                <a:endParaRPr lang="en-US"/>
              </a:p>
            </p:txBody>
          </p:sp>
          <p:sp>
            <p:nvSpPr>
              <p:cNvPr id="46" name="Oval 61"/>
              <p:cNvSpPr>
                <a:spLocks noChangeAspect="1" noChangeArrowheads="1"/>
              </p:cNvSpPr>
              <p:nvPr/>
            </p:nvSpPr>
            <p:spPr bwMode="auto">
              <a:xfrm>
                <a:off x="6631927" y="3296884"/>
                <a:ext cx="95474" cy="90559"/>
              </a:xfrm>
              <a:prstGeom prst="ellipse">
                <a:avLst/>
              </a:prstGeom>
              <a:solidFill>
                <a:srgbClr val="6666FF"/>
              </a:solidFill>
              <a:ln w="15875">
                <a:solidFill>
                  <a:srgbClr val="0080FF"/>
                </a:solidFill>
                <a:round/>
                <a:headEnd/>
                <a:tailEnd/>
              </a:ln>
            </p:spPr>
            <p:txBody>
              <a:bodyPr wrap="none" anchor="ctr">
                <a:prstTxWarp prst="textNoShape">
                  <a:avLst/>
                </a:prstTxWarp>
              </a:bodyPr>
              <a:lstStyle/>
              <a:p>
                <a:endParaRPr lang="en-US"/>
              </a:p>
            </p:txBody>
          </p:sp>
          <p:sp>
            <p:nvSpPr>
              <p:cNvPr id="59" name="Oval 61"/>
              <p:cNvSpPr>
                <a:spLocks noChangeAspect="1" noChangeArrowheads="1"/>
              </p:cNvSpPr>
              <p:nvPr/>
            </p:nvSpPr>
            <p:spPr bwMode="auto">
              <a:xfrm>
                <a:off x="6754984" y="3296884"/>
                <a:ext cx="95474" cy="90559"/>
              </a:xfrm>
              <a:prstGeom prst="ellipse">
                <a:avLst/>
              </a:prstGeom>
              <a:solidFill>
                <a:srgbClr val="6666FF"/>
              </a:solidFill>
              <a:ln w="15875">
                <a:solidFill>
                  <a:srgbClr val="0080FF"/>
                </a:solidFill>
                <a:round/>
                <a:headEnd/>
                <a:tailEnd/>
              </a:ln>
            </p:spPr>
            <p:txBody>
              <a:bodyPr wrap="none" anchor="ctr">
                <a:prstTxWarp prst="textNoShape">
                  <a:avLst/>
                </a:prstTxWarp>
              </a:bodyPr>
              <a:lstStyle/>
              <a:p>
                <a:endParaRPr lang="en-US"/>
              </a:p>
            </p:txBody>
          </p:sp>
          <p:sp>
            <p:nvSpPr>
              <p:cNvPr id="62" name="Freeform 45"/>
              <p:cNvSpPr>
                <a:spLocks noChangeAspect="1"/>
              </p:cNvSpPr>
              <p:nvPr/>
            </p:nvSpPr>
            <p:spPr bwMode="auto">
              <a:xfrm>
                <a:off x="7269599" y="2657013"/>
                <a:ext cx="1148716" cy="1223114"/>
              </a:xfrm>
              <a:custGeom>
                <a:avLst/>
                <a:gdLst>
                  <a:gd name="T0" fmla="*/ 0 w 669"/>
                  <a:gd name="T1" fmla="*/ 0 h 1063"/>
                  <a:gd name="T2" fmla="*/ 341 w 669"/>
                  <a:gd name="T3" fmla="*/ 1061 h 1063"/>
                  <a:gd name="T4" fmla="*/ 669 w 669"/>
                  <a:gd name="T5" fmla="*/ 13 h 1063"/>
                  <a:gd name="T6" fmla="*/ 0 60000 65536"/>
                  <a:gd name="T7" fmla="*/ 0 60000 65536"/>
                  <a:gd name="T8" fmla="*/ 0 60000 65536"/>
                  <a:gd name="T9" fmla="*/ 0 w 669"/>
                  <a:gd name="T10" fmla="*/ 0 h 1063"/>
                  <a:gd name="T11" fmla="*/ 669 w 669"/>
                  <a:gd name="T12" fmla="*/ 1063 h 1063"/>
                  <a:gd name="connsiteX0" fmla="*/ 0 w 9592"/>
                  <a:gd name="connsiteY0" fmla="*/ 1111 h 9859"/>
                  <a:gd name="connsiteX1" fmla="*/ 4689 w 9592"/>
                  <a:gd name="connsiteY1" fmla="*/ 9859 h 9859"/>
                  <a:gd name="connsiteX2" fmla="*/ 9592 w 9592"/>
                  <a:gd name="connsiteY2" fmla="*/ 0 h 9859"/>
                  <a:gd name="connsiteX0" fmla="*/ 0 w 9564"/>
                  <a:gd name="connsiteY0" fmla="*/ 0 h 8873"/>
                  <a:gd name="connsiteX1" fmla="*/ 4888 w 9564"/>
                  <a:gd name="connsiteY1" fmla="*/ 8873 h 8873"/>
                  <a:gd name="connsiteX2" fmla="*/ 9564 w 9564"/>
                  <a:gd name="connsiteY2" fmla="*/ 186 h 8873"/>
                </a:gdLst>
                <a:ahLst/>
                <a:cxnLst>
                  <a:cxn ang="0">
                    <a:pos x="connsiteX0" y="connsiteY0"/>
                  </a:cxn>
                  <a:cxn ang="0">
                    <a:pos x="connsiteX1" y="connsiteY1"/>
                  </a:cxn>
                  <a:cxn ang="0">
                    <a:pos x="connsiteX2" y="connsiteY2"/>
                  </a:cxn>
                </a:cxnLst>
                <a:rect l="l" t="t" r="r" b="b"/>
                <a:pathLst>
                  <a:path w="9564" h="8873">
                    <a:moveTo>
                      <a:pt x="0" y="0"/>
                    </a:moveTo>
                    <a:cubicBezTo>
                      <a:pt x="1792" y="5047"/>
                      <a:pt x="3159" y="8854"/>
                      <a:pt x="4888" y="8873"/>
                    </a:cubicBezTo>
                    <a:cubicBezTo>
                      <a:pt x="6618" y="8892"/>
                      <a:pt x="7866" y="5196"/>
                      <a:pt x="9564" y="186"/>
                    </a:cubicBezTo>
                  </a:path>
                </a:pathLst>
              </a:custGeom>
              <a:noFill/>
              <a:ln w="15875">
                <a:solidFill>
                  <a:srgbClr val="008040"/>
                </a:solidFill>
                <a:round/>
                <a:headEnd/>
                <a:tailEnd/>
              </a:ln>
            </p:spPr>
            <p:txBody>
              <a:bodyPr wrap="none" anchor="ctr">
                <a:prstTxWarp prst="textNoShape">
                  <a:avLst/>
                </a:prstTxWarp>
              </a:bodyPr>
              <a:lstStyle/>
              <a:p>
                <a:endParaRPr lang="en-US" b="1"/>
              </a:p>
            </p:txBody>
          </p:sp>
          <p:sp>
            <p:nvSpPr>
              <p:cNvPr id="65" name="Line 48"/>
              <p:cNvSpPr>
                <a:spLocks noChangeAspect="1" noChangeShapeType="1"/>
              </p:cNvSpPr>
              <p:nvPr/>
            </p:nvSpPr>
            <p:spPr bwMode="auto">
              <a:xfrm>
                <a:off x="7429499" y="3135884"/>
                <a:ext cx="846000" cy="0"/>
              </a:xfrm>
              <a:prstGeom prst="line">
                <a:avLst/>
              </a:prstGeom>
              <a:noFill/>
              <a:ln w="15875">
                <a:solidFill>
                  <a:srgbClr val="008040"/>
                </a:solidFill>
                <a:round/>
                <a:headEnd/>
                <a:tailEnd/>
              </a:ln>
            </p:spPr>
            <p:txBody>
              <a:bodyPr wrap="none" anchor="ctr">
                <a:prstTxWarp prst="textNoShape">
                  <a:avLst/>
                </a:prstTxWarp>
              </a:bodyPr>
              <a:lstStyle/>
              <a:p>
                <a:endParaRPr lang="en-US" b="1"/>
              </a:p>
            </p:txBody>
          </p:sp>
          <p:sp>
            <p:nvSpPr>
              <p:cNvPr id="66" name="Oval 56"/>
              <p:cNvSpPr>
                <a:spLocks noChangeAspect="1" noChangeArrowheads="1"/>
              </p:cNvSpPr>
              <p:nvPr/>
            </p:nvSpPr>
            <p:spPr bwMode="auto">
              <a:xfrm>
                <a:off x="7690572" y="3295468"/>
                <a:ext cx="95474" cy="93391"/>
              </a:xfrm>
              <a:prstGeom prst="ellipse">
                <a:avLst/>
              </a:prstGeom>
              <a:solidFill>
                <a:srgbClr val="FF0000"/>
              </a:solidFill>
              <a:ln w="25400">
                <a:solidFill>
                  <a:srgbClr val="FC0B1D"/>
                </a:solidFill>
                <a:round/>
                <a:headEnd/>
                <a:tailEnd/>
              </a:ln>
            </p:spPr>
            <p:txBody>
              <a:bodyPr wrap="none" anchor="ctr">
                <a:prstTxWarp prst="textNoShape">
                  <a:avLst/>
                </a:prstTxWarp>
              </a:bodyPr>
              <a:lstStyle/>
              <a:p>
                <a:endParaRPr lang="en-US"/>
              </a:p>
            </p:txBody>
          </p:sp>
          <p:sp>
            <p:nvSpPr>
              <p:cNvPr id="67" name="Oval 56"/>
              <p:cNvSpPr>
                <a:spLocks noChangeAspect="1" noChangeArrowheads="1"/>
              </p:cNvSpPr>
              <p:nvPr/>
            </p:nvSpPr>
            <p:spPr bwMode="auto">
              <a:xfrm>
                <a:off x="7899264" y="3295468"/>
                <a:ext cx="95474" cy="93391"/>
              </a:xfrm>
              <a:prstGeom prst="ellipse">
                <a:avLst/>
              </a:prstGeom>
              <a:solidFill>
                <a:srgbClr val="FF0000"/>
              </a:solidFill>
              <a:ln w="25400">
                <a:solidFill>
                  <a:srgbClr val="FC0B1D"/>
                </a:solidFill>
                <a:round/>
                <a:headEnd/>
                <a:tailEnd/>
              </a:ln>
            </p:spPr>
            <p:txBody>
              <a:bodyPr wrap="none" anchor="ctr">
                <a:prstTxWarp prst="textNoShape">
                  <a:avLst/>
                </a:prstTxWarp>
              </a:bodyPr>
              <a:lstStyle/>
              <a:p>
                <a:endParaRPr lang="en-US"/>
              </a:p>
            </p:txBody>
          </p:sp>
          <p:sp>
            <p:nvSpPr>
              <p:cNvPr id="68" name="Oval 56"/>
              <p:cNvSpPr>
                <a:spLocks noChangeAspect="1" noChangeArrowheads="1"/>
              </p:cNvSpPr>
              <p:nvPr/>
            </p:nvSpPr>
            <p:spPr bwMode="auto">
              <a:xfrm>
                <a:off x="8069852" y="3295468"/>
                <a:ext cx="95474" cy="93391"/>
              </a:xfrm>
              <a:prstGeom prst="ellipse">
                <a:avLst/>
              </a:prstGeom>
              <a:solidFill>
                <a:srgbClr val="FF0000"/>
              </a:solidFill>
              <a:ln w="25400">
                <a:solidFill>
                  <a:srgbClr val="FC0B1D"/>
                </a:solidFill>
                <a:round/>
                <a:headEnd/>
                <a:tailEnd/>
              </a:ln>
            </p:spPr>
            <p:txBody>
              <a:bodyPr wrap="none" anchor="ctr">
                <a:prstTxWarp prst="textNoShape">
                  <a:avLst/>
                </a:prstTxWarp>
              </a:bodyPr>
              <a:lstStyle/>
              <a:p>
                <a:endParaRPr lang="en-US"/>
              </a:p>
            </p:txBody>
          </p:sp>
          <p:sp>
            <p:nvSpPr>
              <p:cNvPr id="72" name="Line 48"/>
              <p:cNvSpPr>
                <a:spLocks noChangeAspect="1" noChangeShapeType="1"/>
              </p:cNvSpPr>
              <p:nvPr/>
            </p:nvSpPr>
            <p:spPr bwMode="auto">
              <a:xfrm>
                <a:off x="6304401" y="3135884"/>
                <a:ext cx="864000" cy="0"/>
              </a:xfrm>
              <a:prstGeom prst="line">
                <a:avLst/>
              </a:prstGeom>
              <a:noFill/>
              <a:ln w="15875">
                <a:solidFill>
                  <a:srgbClr val="008040"/>
                </a:solidFill>
                <a:round/>
                <a:headEnd/>
                <a:tailEnd/>
              </a:ln>
            </p:spPr>
            <p:txBody>
              <a:bodyPr wrap="none" anchor="ctr">
                <a:prstTxWarp prst="textNoShape">
                  <a:avLst/>
                </a:prstTxWarp>
              </a:bodyPr>
              <a:lstStyle/>
              <a:p>
                <a:endParaRPr lang="en-US" b="1"/>
              </a:p>
            </p:txBody>
          </p:sp>
          <p:sp>
            <p:nvSpPr>
              <p:cNvPr id="73" name="Line 48"/>
              <p:cNvSpPr>
                <a:spLocks noChangeAspect="1" noChangeShapeType="1"/>
              </p:cNvSpPr>
              <p:nvPr/>
            </p:nvSpPr>
            <p:spPr bwMode="auto">
              <a:xfrm>
                <a:off x="7365537" y="2959539"/>
                <a:ext cx="972000" cy="0"/>
              </a:xfrm>
              <a:prstGeom prst="line">
                <a:avLst/>
              </a:prstGeom>
              <a:noFill/>
              <a:ln w="15875">
                <a:solidFill>
                  <a:srgbClr val="008040"/>
                </a:solidFill>
                <a:round/>
                <a:headEnd/>
                <a:tailEnd/>
              </a:ln>
            </p:spPr>
            <p:txBody>
              <a:bodyPr wrap="none" anchor="ctr">
                <a:prstTxWarp prst="textNoShape">
                  <a:avLst/>
                </a:prstTxWarp>
              </a:bodyPr>
              <a:lstStyle/>
              <a:p>
                <a:endParaRPr lang="en-US" b="1"/>
              </a:p>
            </p:txBody>
          </p:sp>
          <p:sp>
            <p:nvSpPr>
              <p:cNvPr id="74" name="Line 48"/>
              <p:cNvSpPr>
                <a:spLocks noChangeAspect="1" noChangeShapeType="1"/>
              </p:cNvSpPr>
              <p:nvPr/>
            </p:nvSpPr>
            <p:spPr bwMode="auto">
              <a:xfrm>
                <a:off x="6253394" y="2959539"/>
                <a:ext cx="972000" cy="0"/>
              </a:xfrm>
              <a:prstGeom prst="line">
                <a:avLst/>
              </a:prstGeom>
              <a:noFill/>
              <a:ln w="15875">
                <a:solidFill>
                  <a:srgbClr val="008040"/>
                </a:solidFill>
                <a:round/>
                <a:headEnd/>
                <a:tailEnd/>
              </a:ln>
            </p:spPr>
            <p:txBody>
              <a:bodyPr wrap="none" anchor="ctr">
                <a:prstTxWarp prst="textNoShape">
                  <a:avLst/>
                </a:prstTxWarp>
              </a:bodyPr>
              <a:lstStyle/>
              <a:p>
                <a:endParaRPr lang="en-US" b="1"/>
              </a:p>
            </p:txBody>
          </p:sp>
          <p:sp>
            <p:nvSpPr>
              <p:cNvPr id="69" name="Oval 56"/>
              <p:cNvSpPr>
                <a:spLocks noChangeAspect="1" noChangeArrowheads="1"/>
              </p:cNvSpPr>
              <p:nvPr/>
            </p:nvSpPr>
            <p:spPr bwMode="auto">
              <a:xfrm>
                <a:off x="7824201" y="3003096"/>
                <a:ext cx="95474" cy="93391"/>
              </a:xfrm>
              <a:prstGeom prst="ellipse">
                <a:avLst/>
              </a:prstGeom>
              <a:solidFill>
                <a:srgbClr val="FF0000"/>
              </a:solidFill>
              <a:ln w="25400">
                <a:solidFill>
                  <a:srgbClr val="FC0B1D"/>
                </a:solidFill>
                <a:round/>
                <a:headEnd/>
                <a:tailEnd/>
              </a:ln>
            </p:spPr>
            <p:txBody>
              <a:bodyPr wrap="none" anchor="ctr">
                <a:prstTxWarp prst="textNoShape">
                  <a:avLst/>
                </a:prstTxWarp>
              </a:bodyPr>
              <a:lstStyle/>
              <a:p>
                <a:endParaRPr lang="en-US"/>
              </a:p>
            </p:txBody>
          </p:sp>
          <p:pic>
            <p:nvPicPr>
              <p:cNvPr id="24" name="Imag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1938" y="2642211"/>
                <a:ext cx="532041" cy="532041"/>
              </a:xfrm>
              <a:prstGeom prst="rect">
                <a:avLst/>
              </a:prstGeom>
            </p:spPr>
          </p:pic>
        </p:grpSp>
        <p:sp>
          <p:nvSpPr>
            <p:cNvPr id="29" name="TextBox 28"/>
            <p:cNvSpPr txBox="1"/>
            <p:nvPr/>
          </p:nvSpPr>
          <p:spPr>
            <a:xfrm>
              <a:off x="8588347" y="2155508"/>
              <a:ext cx="367088" cy="269484"/>
            </a:xfrm>
            <a:prstGeom prst="rect">
              <a:avLst/>
            </a:prstGeom>
            <a:solidFill>
              <a:schemeClr val="bg1"/>
            </a:solidFill>
          </p:spPr>
          <p:txBody>
            <a:bodyPr wrap="none" lIns="0" tIns="0" rIns="0" bIns="0" rtlCol="0">
              <a:noAutofit/>
            </a:bodyPr>
            <a:lstStyle/>
            <a:p>
              <a:r>
                <a:rPr lang="en-US" sz="1400" dirty="0"/>
                <a:t>0p</a:t>
              </a:r>
              <a:r>
                <a:rPr lang="en-US" sz="1400" baseline="-25000" dirty="0"/>
                <a:t>3/2</a:t>
              </a:r>
            </a:p>
          </p:txBody>
        </p:sp>
        <p:sp>
          <p:nvSpPr>
            <p:cNvPr id="30" name="TextBox 29"/>
            <p:cNvSpPr txBox="1"/>
            <p:nvPr/>
          </p:nvSpPr>
          <p:spPr>
            <a:xfrm>
              <a:off x="8645588" y="1961675"/>
              <a:ext cx="367088" cy="215444"/>
            </a:xfrm>
            <a:prstGeom prst="rect">
              <a:avLst/>
            </a:prstGeom>
            <a:solidFill>
              <a:schemeClr val="bg1"/>
            </a:solidFill>
          </p:spPr>
          <p:txBody>
            <a:bodyPr wrap="none" lIns="0" tIns="0" rIns="0" bIns="0" rtlCol="0">
              <a:spAutoFit/>
            </a:bodyPr>
            <a:lstStyle/>
            <a:p>
              <a:r>
                <a:rPr lang="en-US" sz="1400" dirty="0"/>
                <a:t>0p</a:t>
              </a:r>
              <a:r>
                <a:rPr lang="en-US" sz="1400" baseline="-25000" dirty="0"/>
                <a:t>1/2</a:t>
              </a:r>
            </a:p>
          </p:txBody>
        </p:sp>
        <p:sp>
          <p:nvSpPr>
            <p:cNvPr id="75" name="ZoneTexte 74"/>
            <p:cNvSpPr txBox="1"/>
            <p:nvPr/>
          </p:nvSpPr>
          <p:spPr>
            <a:xfrm>
              <a:off x="6697923" y="1142418"/>
              <a:ext cx="690027" cy="369332"/>
            </a:xfrm>
            <a:prstGeom prst="rect">
              <a:avLst/>
            </a:prstGeom>
            <a:noFill/>
          </p:spPr>
          <p:txBody>
            <a:bodyPr wrap="square" rtlCol="0">
              <a:spAutoFit/>
            </a:bodyPr>
            <a:lstStyle/>
            <a:p>
              <a:r>
                <a:rPr lang="en-US" dirty="0">
                  <a:solidFill>
                    <a:srgbClr val="FF0000"/>
                  </a:solidFill>
                </a:rPr>
                <a:t>Z=4</a:t>
              </a:r>
              <a:endParaRPr lang="fr-FR" dirty="0">
                <a:solidFill>
                  <a:srgbClr val="FF0000"/>
                </a:solidFill>
              </a:endParaRPr>
            </a:p>
          </p:txBody>
        </p:sp>
        <p:sp>
          <p:nvSpPr>
            <p:cNvPr id="76" name="ZoneTexte 75"/>
            <p:cNvSpPr txBox="1"/>
            <p:nvPr/>
          </p:nvSpPr>
          <p:spPr>
            <a:xfrm>
              <a:off x="7756229" y="1142418"/>
              <a:ext cx="690027" cy="369332"/>
            </a:xfrm>
            <a:prstGeom prst="rect">
              <a:avLst/>
            </a:prstGeom>
            <a:noFill/>
          </p:spPr>
          <p:txBody>
            <a:bodyPr wrap="square" rtlCol="0">
              <a:spAutoFit/>
            </a:bodyPr>
            <a:lstStyle/>
            <a:p>
              <a:r>
                <a:rPr lang="en-US" dirty="0">
                  <a:solidFill>
                    <a:srgbClr val="FF0000"/>
                  </a:solidFill>
                </a:rPr>
                <a:t>N=7</a:t>
              </a:r>
              <a:endParaRPr lang="fr-FR" dirty="0">
                <a:solidFill>
                  <a:srgbClr val="FF0000"/>
                </a:solidFill>
              </a:endParaRPr>
            </a:p>
          </p:txBody>
        </p:sp>
        <p:sp>
          <p:nvSpPr>
            <p:cNvPr id="31" name="TextBox 30"/>
            <p:cNvSpPr txBox="1"/>
            <p:nvPr/>
          </p:nvSpPr>
          <p:spPr>
            <a:xfrm>
              <a:off x="8715569" y="1775457"/>
              <a:ext cx="357470" cy="215444"/>
            </a:xfrm>
            <a:prstGeom prst="rect">
              <a:avLst/>
            </a:prstGeom>
            <a:solidFill>
              <a:schemeClr val="bg1"/>
            </a:solidFill>
          </p:spPr>
          <p:txBody>
            <a:bodyPr wrap="none" lIns="0" tIns="0" rIns="0" bIns="0" rtlCol="0">
              <a:spAutoFit/>
            </a:bodyPr>
            <a:lstStyle/>
            <a:p>
              <a:r>
                <a:rPr lang="en-US" sz="1400" dirty="0"/>
                <a:t>1s</a:t>
              </a:r>
              <a:r>
                <a:rPr lang="en-US" sz="1400" baseline="-25000" dirty="0"/>
                <a:t>1/2</a:t>
              </a:r>
            </a:p>
          </p:txBody>
        </p:sp>
        <p:sp>
          <p:nvSpPr>
            <p:cNvPr id="28" name="TextBox 27"/>
            <p:cNvSpPr txBox="1"/>
            <p:nvPr/>
          </p:nvSpPr>
          <p:spPr>
            <a:xfrm>
              <a:off x="8474613" y="2393710"/>
              <a:ext cx="357470" cy="215444"/>
            </a:xfrm>
            <a:prstGeom prst="rect">
              <a:avLst/>
            </a:prstGeom>
            <a:solidFill>
              <a:schemeClr val="bg1"/>
            </a:solidFill>
          </p:spPr>
          <p:txBody>
            <a:bodyPr wrap="none" lIns="0" tIns="0" rIns="0" bIns="0" rtlCol="0">
              <a:spAutoFit/>
            </a:bodyPr>
            <a:lstStyle/>
            <a:p>
              <a:r>
                <a:rPr lang="en-US" sz="1400" dirty="0"/>
                <a:t>0s</a:t>
              </a:r>
              <a:r>
                <a:rPr lang="en-US" sz="1400" baseline="-25000" dirty="0"/>
                <a:t>1/2</a:t>
              </a:r>
            </a:p>
          </p:txBody>
        </p:sp>
      </p:grpSp>
      <p:sp>
        <p:nvSpPr>
          <p:cNvPr id="2" name="Content Placeholder 1"/>
          <p:cNvSpPr>
            <a:spLocks noGrp="1"/>
          </p:cNvSpPr>
          <p:nvPr>
            <p:ph idx="1"/>
          </p:nvPr>
        </p:nvSpPr>
        <p:spPr>
          <a:xfrm>
            <a:off x="576000" y="1380424"/>
            <a:ext cx="5695260" cy="4555556"/>
          </a:xfrm>
        </p:spPr>
        <p:txBody>
          <a:bodyPr>
            <a:noAutofit/>
          </a:bodyPr>
          <a:lstStyle/>
          <a:p>
            <a:pPr lvl="1">
              <a:spcBef>
                <a:spcPts val="1200"/>
              </a:spcBef>
            </a:pPr>
            <a:r>
              <a:rPr lang="en-US" sz="1800" dirty="0"/>
              <a:t>In the shell model picture </a:t>
            </a:r>
            <a:r>
              <a:rPr lang="en-US" sz="1800" dirty="0" err="1"/>
              <a:t>g.s</a:t>
            </a:r>
            <a:r>
              <a:rPr lang="en-US" sz="1800" dirty="0"/>
              <a:t>. expected to be J</a:t>
            </a:r>
            <a:r>
              <a:rPr lang="en-US" sz="1800" baseline="30000" dirty="0"/>
              <a:t>π</a:t>
            </a:r>
            <a:r>
              <a:rPr lang="en-US" sz="1800" dirty="0"/>
              <a:t>=1/2</a:t>
            </a:r>
            <a:r>
              <a:rPr lang="en-US" sz="1800" baseline="30000" dirty="0"/>
              <a:t>-</a:t>
            </a:r>
            <a:endParaRPr lang="en-US" sz="1800" dirty="0"/>
          </a:p>
          <a:p>
            <a:pPr lvl="2">
              <a:spcBef>
                <a:spcPts val="1200"/>
              </a:spcBef>
            </a:pPr>
            <a:r>
              <a:rPr lang="en-US" sz="1800" dirty="0"/>
              <a:t>(Z=6, N=7) </a:t>
            </a:r>
            <a:r>
              <a:rPr lang="en-US" sz="1800" baseline="30000" dirty="0"/>
              <a:t>13</a:t>
            </a:r>
            <a:r>
              <a:rPr lang="en-US" sz="1800" dirty="0"/>
              <a:t>C and (Z=8, N=7) </a:t>
            </a:r>
            <a:r>
              <a:rPr lang="en-US" sz="1800" baseline="30000" dirty="0"/>
              <a:t>15</a:t>
            </a:r>
            <a:r>
              <a:rPr lang="en-US" sz="1800" dirty="0"/>
              <a:t>O have J</a:t>
            </a:r>
            <a:r>
              <a:rPr lang="en-US" sz="1800" baseline="30000" dirty="0"/>
              <a:t>π</a:t>
            </a:r>
            <a:r>
              <a:rPr lang="en-US" sz="1800" dirty="0"/>
              <a:t>=1/2</a:t>
            </a:r>
            <a:r>
              <a:rPr lang="en-US" sz="1800" baseline="30000" dirty="0"/>
              <a:t>-</a:t>
            </a:r>
            <a:r>
              <a:rPr lang="en-US" sz="1800" dirty="0"/>
              <a:t> </a:t>
            </a:r>
            <a:r>
              <a:rPr lang="en-US" sz="1800" dirty="0" err="1"/>
              <a:t>g.s</a:t>
            </a:r>
            <a:r>
              <a:rPr lang="en-US" sz="1800" dirty="0"/>
              <a:t>.</a:t>
            </a:r>
          </a:p>
          <a:p>
            <a:pPr lvl="1">
              <a:spcBef>
                <a:spcPts val="1200"/>
              </a:spcBef>
            </a:pPr>
            <a:r>
              <a:rPr lang="en-US" sz="1800" dirty="0"/>
              <a:t>In reality, </a:t>
            </a:r>
            <a:r>
              <a:rPr lang="en-US" sz="1800" baseline="30000" dirty="0"/>
              <a:t>11</a:t>
            </a:r>
            <a:r>
              <a:rPr lang="en-US" sz="1800" dirty="0"/>
              <a:t>Be </a:t>
            </a:r>
            <a:r>
              <a:rPr lang="en-US" sz="1800" dirty="0" err="1"/>
              <a:t>g.s</a:t>
            </a:r>
            <a:r>
              <a:rPr lang="en-US" sz="1800" dirty="0"/>
              <a:t>. is </a:t>
            </a:r>
            <a:r>
              <a:rPr lang="en-US" sz="1800" b="1" dirty="0">
                <a:solidFill>
                  <a:srgbClr val="FF0000"/>
                </a:solidFill>
              </a:rPr>
              <a:t>J</a:t>
            </a:r>
            <a:r>
              <a:rPr lang="en-US" sz="2400" b="1" baseline="30000" dirty="0">
                <a:solidFill>
                  <a:srgbClr val="FF0000"/>
                </a:solidFill>
                <a:latin typeface="Symbol" panose="05050102010706020507" pitchFamily="18" charset="2"/>
                <a:sym typeface="Symbol" panose="05050102010706020507" pitchFamily="18" charset="2"/>
              </a:rPr>
              <a:t></a:t>
            </a:r>
            <a:r>
              <a:rPr lang="en-US" sz="1800" b="1" dirty="0">
                <a:solidFill>
                  <a:srgbClr val="FF0000"/>
                </a:solidFill>
              </a:rPr>
              <a:t>=1/2</a:t>
            </a:r>
            <a:r>
              <a:rPr lang="en-US" sz="1800" b="1" baseline="30000" dirty="0">
                <a:solidFill>
                  <a:srgbClr val="FF0000"/>
                </a:solidFill>
              </a:rPr>
              <a:t>+</a:t>
            </a:r>
            <a:r>
              <a:rPr lang="en-US" sz="1800" b="1" dirty="0"/>
              <a:t> </a:t>
            </a:r>
            <a:r>
              <a:rPr lang="en-US" sz="1800" dirty="0"/>
              <a:t>-- </a:t>
            </a:r>
            <a:r>
              <a:rPr lang="en-US" sz="1800" dirty="0">
                <a:solidFill>
                  <a:srgbClr val="FF0000"/>
                </a:solidFill>
              </a:rPr>
              <a:t>parity inversion</a:t>
            </a:r>
          </a:p>
          <a:p>
            <a:pPr lvl="1">
              <a:spcBef>
                <a:spcPts val="1200"/>
              </a:spcBef>
            </a:pPr>
            <a:r>
              <a:rPr lang="en-US" sz="1800" dirty="0"/>
              <a:t>Very weakly bound: </a:t>
            </a:r>
            <a:r>
              <a:rPr lang="en-US" sz="1800" dirty="0">
                <a:solidFill>
                  <a:srgbClr val="FF0000"/>
                </a:solidFill>
              </a:rPr>
              <a:t>E</a:t>
            </a:r>
            <a:r>
              <a:rPr lang="en-US" sz="1800" baseline="-25000" dirty="0">
                <a:solidFill>
                  <a:srgbClr val="FF0000"/>
                </a:solidFill>
              </a:rPr>
              <a:t>th</a:t>
            </a:r>
            <a:r>
              <a:rPr lang="en-US" sz="1800" dirty="0">
                <a:solidFill>
                  <a:srgbClr val="FF0000"/>
                </a:solidFill>
              </a:rPr>
              <a:t>=-0.5 MeV </a:t>
            </a:r>
            <a:r>
              <a:rPr lang="en-US" sz="1800" b="1" dirty="0">
                <a:solidFill>
                  <a:srgbClr val="FF0000"/>
                </a:solidFill>
              </a:rPr>
              <a:t>Halo state </a:t>
            </a:r>
            <a:r>
              <a:rPr lang="en-US" sz="1800" dirty="0"/>
              <a:t>-- dominated by </a:t>
            </a:r>
            <a:r>
              <a:rPr lang="en-US" sz="1800" baseline="30000" dirty="0"/>
              <a:t>10</a:t>
            </a:r>
            <a:r>
              <a:rPr lang="en-US" sz="1800" dirty="0"/>
              <a:t>Be-n in the </a:t>
            </a:r>
            <a:r>
              <a:rPr lang="en-US" sz="1800" i="1" dirty="0"/>
              <a:t>S</a:t>
            </a:r>
            <a:r>
              <a:rPr lang="en-US" sz="1800" dirty="0"/>
              <a:t>-wave</a:t>
            </a:r>
          </a:p>
          <a:p>
            <a:pPr lvl="1">
              <a:spcBef>
                <a:spcPts val="1200"/>
              </a:spcBef>
            </a:pPr>
            <a:r>
              <a:rPr lang="en-US" sz="1800" dirty="0"/>
              <a:t>The 1/2</a:t>
            </a:r>
            <a:r>
              <a:rPr lang="en-US" sz="1800" baseline="30000" dirty="0"/>
              <a:t>-</a:t>
            </a:r>
            <a:r>
              <a:rPr lang="en-US" sz="1800" dirty="0"/>
              <a:t> state also bound -- </a:t>
            </a:r>
            <a:r>
              <a:rPr lang="en-US" sz="1800" dirty="0">
                <a:solidFill>
                  <a:srgbClr val="FF0000"/>
                </a:solidFill>
              </a:rPr>
              <a:t>only by 180 </a:t>
            </a:r>
            <a:r>
              <a:rPr lang="en-US" sz="1800" dirty="0" err="1">
                <a:solidFill>
                  <a:srgbClr val="FF0000"/>
                </a:solidFill>
              </a:rPr>
              <a:t>keV</a:t>
            </a:r>
            <a:endParaRPr lang="en-US" sz="1800" dirty="0">
              <a:solidFill>
                <a:srgbClr val="FF0000"/>
              </a:solidFill>
            </a:endParaRPr>
          </a:p>
          <a:p>
            <a:pPr marL="0" lvl="1" indent="0">
              <a:spcBef>
                <a:spcPts val="1200"/>
              </a:spcBef>
              <a:buNone/>
            </a:pPr>
            <a:endParaRPr lang="en-US" sz="1800" dirty="0">
              <a:solidFill>
                <a:srgbClr val="FF0000"/>
              </a:solidFill>
            </a:endParaRPr>
          </a:p>
          <a:p>
            <a:pPr marL="0" lvl="1" indent="0">
              <a:spcBef>
                <a:spcPts val="1200"/>
              </a:spcBef>
              <a:buNone/>
            </a:pPr>
            <a:endParaRPr lang="en-US" sz="1800" dirty="0"/>
          </a:p>
          <a:p>
            <a:pPr marL="0"/>
            <a:r>
              <a:rPr lang="en-US" sz="2000" dirty="0">
                <a:solidFill>
                  <a:srgbClr val="FF0000"/>
                </a:solidFill>
              </a:rPr>
              <a:t>Can we describe </a:t>
            </a:r>
            <a:r>
              <a:rPr lang="en-US" sz="2000" baseline="30000" dirty="0">
                <a:solidFill>
                  <a:srgbClr val="FF0000"/>
                </a:solidFill>
              </a:rPr>
              <a:t>11</a:t>
            </a:r>
            <a:r>
              <a:rPr lang="en-US" sz="2000" dirty="0">
                <a:solidFill>
                  <a:srgbClr val="FF0000"/>
                </a:solidFill>
              </a:rPr>
              <a:t>Be in </a:t>
            </a:r>
            <a:r>
              <a:rPr lang="en-US" sz="2000" i="1" dirty="0">
                <a:solidFill>
                  <a:srgbClr val="FF0000"/>
                </a:solidFill>
              </a:rPr>
              <a:t>ab initio </a:t>
            </a:r>
            <a:r>
              <a:rPr lang="en-US" sz="2000" dirty="0">
                <a:solidFill>
                  <a:srgbClr val="FF0000"/>
                </a:solidFill>
              </a:rPr>
              <a:t>calculations?</a:t>
            </a:r>
          </a:p>
          <a:p>
            <a:pPr lvl="3">
              <a:spcBef>
                <a:spcPts val="1200"/>
              </a:spcBef>
            </a:pPr>
            <a:r>
              <a:rPr lang="en-US" sz="1800" dirty="0"/>
              <a:t>Continuum must be included</a:t>
            </a:r>
          </a:p>
          <a:p>
            <a:pPr lvl="3">
              <a:spcBef>
                <a:spcPts val="1200"/>
              </a:spcBef>
            </a:pPr>
            <a:r>
              <a:rPr lang="en-US" sz="1800" dirty="0"/>
              <a:t>Does the 3N interaction play a role in the parity inversion? </a:t>
            </a:r>
          </a:p>
          <a:p>
            <a:pPr marL="0" indent="0">
              <a:buNone/>
            </a:pPr>
            <a:r>
              <a:rPr lang="en-US" sz="2000" dirty="0"/>
              <a:t>			</a:t>
            </a:r>
          </a:p>
          <a:p>
            <a:pPr marL="0" indent="0">
              <a:buNone/>
            </a:pPr>
            <a:endParaRPr lang="en-US" sz="2000" dirty="0"/>
          </a:p>
        </p:txBody>
      </p:sp>
      <p:sp>
        <p:nvSpPr>
          <p:cNvPr id="3" name="Title 2"/>
          <p:cNvSpPr>
            <a:spLocks noGrp="1"/>
          </p:cNvSpPr>
          <p:nvPr>
            <p:ph type="title"/>
          </p:nvPr>
        </p:nvSpPr>
        <p:spPr/>
        <p:txBody>
          <a:bodyPr/>
          <a:lstStyle/>
          <a:p>
            <a:r>
              <a:rPr lang="en-US" sz="2000" b="0" dirty="0"/>
              <a:t>Neutron-rich halo nucleus </a:t>
            </a:r>
            <a:r>
              <a:rPr lang="en-US" sz="2000" b="0" baseline="30000" dirty="0"/>
              <a:t>11</a:t>
            </a:r>
            <a:r>
              <a:rPr lang="en-US" sz="2000" b="0" dirty="0"/>
              <a:t>Be</a:t>
            </a:r>
          </a:p>
        </p:txBody>
      </p:sp>
      <p:sp>
        <p:nvSpPr>
          <p:cNvPr id="4" name="Slide Number Placeholder 3"/>
          <p:cNvSpPr>
            <a:spLocks noGrp="1"/>
          </p:cNvSpPr>
          <p:nvPr>
            <p:ph type="sldNum" sz="quarter" idx="12"/>
          </p:nvPr>
        </p:nvSpPr>
        <p:spPr/>
        <p:txBody>
          <a:bodyPr vert="horz" lIns="0" tIns="0" rIns="0" bIns="0" rtlCol="0" anchor="ctr"/>
          <a:lstStyle/>
          <a:p>
            <a:fld id="{46A7D6E3-EA9D-E741-9881-B35FD4502932}" type="slidenum">
              <a:rPr lang="en-US" sz="1600">
                <a:solidFill>
                  <a:schemeClr val="tx1"/>
                </a:solidFill>
              </a:rPr>
              <a:pPr/>
              <a:t>7</a:t>
            </a:fld>
            <a:endParaRPr lang="en-US" sz="1600" dirty="0">
              <a:solidFill>
                <a:schemeClr val="tx1"/>
              </a:solidFill>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5292" y="4038600"/>
            <a:ext cx="2511320" cy="2133600"/>
          </a:xfrm>
          <a:prstGeom prst="rect">
            <a:avLst/>
          </a:prstGeom>
          <a:noFill/>
          <a:ln>
            <a:noFill/>
          </a:ln>
          <a:effectLst/>
        </p:spPr>
      </p:pic>
      <p:sp>
        <p:nvSpPr>
          <p:cNvPr id="21" name="AutoShape 4" descr="See original image"/>
          <p:cNvSpPr>
            <a:spLocks noChangeAspect="1" noChangeArrowheads="1"/>
          </p:cNvSpPr>
          <p:nvPr/>
        </p:nvSpPr>
        <p:spPr bwMode="auto">
          <a:xfrm>
            <a:off x="63500" y="789449"/>
            <a:ext cx="5276850" cy="4350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8" name="Content Placeholder 7"/>
          <p:cNvPicPr>
            <a:picLocks noChangeAspect="1"/>
          </p:cNvPicPr>
          <p:nvPr/>
        </p:nvPicPr>
        <p:blipFill rotWithShape="1">
          <a:blip r:embed="rId5" cstate="screen">
            <a:clrChange>
              <a:clrFrom>
                <a:srgbClr val="11807F"/>
              </a:clrFrom>
              <a:clrTo>
                <a:srgbClr val="11807F">
                  <a:alpha val="0"/>
                </a:srgbClr>
              </a:clrTo>
            </a:clrChange>
            <a:extLst>
              <a:ext uri="{28A0092B-C50C-407E-A947-70E740481C1C}">
                <a14:useLocalDpi xmlns:a14="http://schemas.microsoft.com/office/drawing/2010/main"/>
              </a:ext>
            </a:extLst>
          </a:blip>
          <a:srcRect l="43059" t="49224" r="17751" b="28112"/>
          <a:stretch/>
        </p:blipFill>
        <p:spPr bwMode="auto">
          <a:xfrm>
            <a:off x="6532142" y="120771"/>
            <a:ext cx="2603232" cy="928950"/>
          </a:xfrm>
          <a:prstGeom prst="rect">
            <a:avLst/>
          </a:prstGeom>
          <a:noFill/>
          <a:ln w="9525">
            <a:noFill/>
            <a:miter lim="800000"/>
            <a:headEnd/>
            <a:tailEnd/>
          </a:ln>
        </p:spPr>
      </p:pic>
      <p:sp>
        <p:nvSpPr>
          <p:cNvPr id="79" name="Ellipse 78"/>
          <p:cNvSpPr/>
          <p:nvPr/>
        </p:nvSpPr>
        <p:spPr>
          <a:xfrm>
            <a:off x="7238671" y="391935"/>
            <a:ext cx="324000" cy="324000"/>
          </a:xfrm>
          <a:prstGeom prst="ellipse">
            <a:avLst/>
          </a:prstGeom>
          <a:noFill/>
          <a:ln w="38100">
            <a:solidFill>
              <a:srgbClr val="F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Straight Arrow Connector 6"/>
          <p:cNvCxnSpPr>
            <a:stCxn id="69" idx="2"/>
          </p:cNvCxnSpPr>
          <p:nvPr/>
        </p:nvCxnSpPr>
        <p:spPr>
          <a:xfrm flipH="1" flipV="1">
            <a:off x="7977946" y="1878601"/>
            <a:ext cx="133629" cy="9845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69" idx="2"/>
          </p:cNvCxnSpPr>
          <p:nvPr/>
        </p:nvCxnSpPr>
        <p:spPr>
          <a:xfrm flipH="1">
            <a:off x="7956390" y="1977051"/>
            <a:ext cx="155185" cy="7611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7" name="Rectangle 9"/>
          <p:cNvSpPr>
            <a:spLocks noChangeArrowheads="1"/>
          </p:cNvSpPr>
          <p:nvPr/>
        </p:nvSpPr>
        <p:spPr bwMode="auto">
          <a:xfrm>
            <a:off x="6271260" y="3025485"/>
            <a:ext cx="2761047" cy="517488"/>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p>
            <a:pPr marL="0" lvl="1">
              <a:spcAft>
                <a:spcPts val="600"/>
              </a:spcAft>
            </a:pPr>
            <a:r>
              <a:rPr lang="en-US" sz="1600" kern="0" dirty="0"/>
              <a:t>Single particle interpretation using nuclear shell model </a:t>
            </a:r>
          </a:p>
        </p:txBody>
      </p:sp>
      <p:pic>
        <p:nvPicPr>
          <p:cNvPr id="49" name="Picture 2" descr="http://www.triumf.ca/sites/default/files/TRIUMF_logo_white_blue_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25" y="789450"/>
            <a:ext cx="1462595" cy="52054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92069059"/>
      </p:ext>
    </p:extLst>
  </p:cSld>
  <p:clrMapOvr>
    <a:masterClrMapping/>
  </p:clrMapOvr>
  <mc:AlternateContent xmlns:mc="http://schemas.openxmlformats.org/markup-compatibility/2006">
    <mc:Choice xmlns:p14="http://schemas.microsoft.com/office/powerpoint/2010/main" Requires="p14">
      <p:transition spd="slow" p14:dur="2000" advTm="115252"/>
    </mc:Choice>
    <mc:Fallback>
      <p:transition spd="slow" advTm="1152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8" end="8"/>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94475" y="1295399"/>
            <a:ext cx="4899550" cy="3372780"/>
          </a:xfrm>
        </p:spPr>
        <p:txBody>
          <a:bodyPr vert="horz" lIns="0" tIns="0" rIns="0" bIns="0" rtlCol="0">
            <a:noAutofit/>
          </a:bodyPr>
          <a:lstStyle/>
          <a:p>
            <a:pPr lvl="1">
              <a:spcBef>
                <a:spcPts val="1200"/>
              </a:spcBef>
            </a:pPr>
            <a:r>
              <a:rPr lang="en-US" sz="1800" dirty="0"/>
              <a:t>Limited information about the structure of proton rich </a:t>
            </a:r>
            <a:r>
              <a:rPr lang="en-US" sz="1800" baseline="30000" dirty="0"/>
              <a:t>11</a:t>
            </a:r>
            <a:r>
              <a:rPr lang="en-US" sz="1800" dirty="0"/>
              <a:t>N – mirror nucleus of </a:t>
            </a:r>
            <a:r>
              <a:rPr lang="en-US" sz="1800" baseline="30000" dirty="0"/>
              <a:t>11</a:t>
            </a:r>
            <a:r>
              <a:rPr lang="en-US" sz="1800" dirty="0"/>
              <a:t>Be halo nucleus</a:t>
            </a:r>
          </a:p>
          <a:p>
            <a:pPr lvl="1">
              <a:spcBef>
                <a:spcPts val="1200"/>
              </a:spcBef>
            </a:pPr>
            <a:r>
              <a:rPr lang="en-US" sz="1800" dirty="0"/>
              <a:t>Incomplete knowledge of </a:t>
            </a:r>
            <a:r>
              <a:rPr lang="en-US" sz="1800" baseline="30000" dirty="0"/>
              <a:t>10</a:t>
            </a:r>
            <a:r>
              <a:rPr lang="en-US" sz="1800" dirty="0"/>
              <a:t>C unbound excited states</a:t>
            </a:r>
          </a:p>
          <a:p>
            <a:pPr lvl="1">
              <a:spcBef>
                <a:spcPts val="1200"/>
              </a:spcBef>
            </a:pPr>
            <a:r>
              <a:rPr lang="en-US" sz="1800" dirty="0"/>
              <a:t>Importance of 3N force effects and continuum</a:t>
            </a:r>
          </a:p>
          <a:p>
            <a:pPr lvl="1">
              <a:spcBef>
                <a:spcPts val="1200"/>
              </a:spcBef>
            </a:pPr>
            <a:r>
              <a:rPr lang="en-US" sz="1800" dirty="0"/>
              <a:t>Can structure of exotic nuclei discriminate among different nuclear force models? </a:t>
            </a:r>
            <a:endParaRPr lang="en-US" dirty="0"/>
          </a:p>
        </p:txBody>
      </p:sp>
      <p:sp>
        <p:nvSpPr>
          <p:cNvPr id="3" name="Title 2"/>
          <p:cNvSpPr>
            <a:spLocks noGrp="1"/>
          </p:cNvSpPr>
          <p:nvPr>
            <p:ph type="title"/>
          </p:nvPr>
        </p:nvSpPr>
        <p:spPr>
          <a:xfrm>
            <a:off x="1512000" y="44624"/>
            <a:ext cx="4786250" cy="936104"/>
          </a:xfrm>
        </p:spPr>
        <p:txBody>
          <a:bodyPr vert="horz" lIns="0" tIns="0" rIns="0" bIns="0" rtlCol="0" anchor="ctr" anchorCtr="0">
            <a:noAutofit/>
          </a:bodyPr>
          <a:lstStyle/>
          <a:p>
            <a:r>
              <a:rPr lang="en-US" sz="2000" b="0" cap="none" dirty="0"/>
              <a:t>p</a:t>
            </a:r>
            <a:r>
              <a:rPr lang="en-US" sz="2000" b="0" dirty="0"/>
              <a:t>-</a:t>
            </a:r>
            <a:r>
              <a:rPr lang="en-US" sz="2000" b="0" baseline="30000" dirty="0"/>
              <a:t>10</a:t>
            </a:r>
            <a:r>
              <a:rPr lang="en-US" sz="2000" b="0" dirty="0"/>
              <a:t>C scattering: structure of </a:t>
            </a:r>
            <a:r>
              <a:rPr lang="en-US" sz="2000" b="0" baseline="30000" dirty="0"/>
              <a:t>11</a:t>
            </a:r>
            <a:r>
              <a:rPr lang="en-US" sz="2000" b="0" dirty="0"/>
              <a:t>N resonances</a:t>
            </a:r>
          </a:p>
        </p:txBody>
      </p:sp>
      <p:sp>
        <p:nvSpPr>
          <p:cNvPr id="4" name="Slide Number Placeholder 3"/>
          <p:cNvSpPr>
            <a:spLocks noGrp="1"/>
          </p:cNvSpPr>
          <p:nvPr>
            <p:ph type="sldNum" sz="quarter" idx="12"/>
          </p:nvPr>
        </p:nvSpPr>
        <p:spPr/>
        <p:txBody>
          <a:bodyPr vert="horz" lIns="0" tIns="0" rIns="0" bIns="0" rtlCol="0" anchor="ctr"/>
          <a:lstStyle/>
          <a:p>
            <a:fld id="{46A7D6E3-EA9D-E741-9881-B35FD4502932}" type="slidenum">
              <a:rPr lang="en-US" sz="1600">
                <a:solidFill>
                  <a:schemeClr val="tx1"/>
                </a:solidFill>
              </a:rPr>
              <a:pPr/>
              <a:t>8</a:t>
            </a:fld>
            <a:endParaRPr lang="en-US" sz="1600">
              <a:solidFill>
                <a:schemeClr val="tx1"/>
              </a:solidFill>
            </a:endParaRP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7469" y="3375989"/>
            <a:ext cx="2136531" cy="1815182"/>
          </a:xfrm>
          <a:prstGeom prst="rect">
            <a:avLst/>
          </a:prstGeom>
          <a:ln>
            <a:noFill/>
          </a:ln>
        </p:spPr>
      </p:pic>
      <p:pic>
        <p:nvPicPr>
          <p:cNvPr id="12" name="Picture 2" descr="http://www.triumf.ca/sites/default/files/TRIUMF_logo_white_blue_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5" y="789450"/>
            <a:ext cx="1462595" cy="520542"/>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a:off x="822496" y="4351777"/>
            <a:ext cx="4371529" cy="2440224"/>
            <a:chOff x="294475" y="4336591"/>
            <a:chExt cx="4371529" cy="2440224"/>
          </a:xfrm>
        </p:grpSpPr>
        <p:pic>
          <p:nvPicPr>
            <p:cNvPr id="7" name="Picture 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4475" y="4336591"/>
              <a:ext cx="4027880" cy="2327224"/>
            </a:xfrm>
            <a:prstGeom prst="rect">
              <a:avLst/>
            </a:prstGeom>
          </p:spPr>
        </p:pic>
        <p:sp>
          <p:nvSpPr>
            <p:cNvPr id="13" name="Rectangle 12"/>
            <p:cNvSpPr/>
            <p:nvPr/>
          </p:nvSpPr>
          <p:spPr>
            <a:xfrm>
              <a:off x="3221764" y="5426579"/>
              <a:ext cx="1444240" cy="13502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302139" y="6354873"/>
              <a:ext cx="671334" cy="4133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6674" name="Picture 2" descr="http://www.tunl.duke.edu/nucldata/figures/11figs/11_06_2012.png"/>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3156" t="12274" r="22643" b="14823"/>
          <a:stretch/>
        </p:blipFill>
        <p:spPr bwMode="auto">
          <a:xfrm>
            <a:off x="5061796" y="1171379"/>
            <a:ext cx="2111691" cy="4515241"/>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e 20"/>
          <p:cNvGrpSpPr>
            <a:grpSpLocks noChangeAspect="1"/>
          </p:cNvGrpSpPr>
          <p:nvPr/>
        </p:nvGrpSpPr>
        <p:grpSpPr>
          <a:xfrm>
            <a:off x="6532142" y="119179"/>
            <a:ext cx="2604790" cy="1764000"/>
            <a:chOff x="6555054" y="0"/>
            <a:chExt cx="2458452" cy="1664898"/>
          </a:xfrm>
        </p:grpSpPr>
        <p:pic>
          <p:nvPicPr>
            <p:cNvPr id="22" name="Content Placeholder 7"/>
            <p:cNvPicPr>
              <a:picLocks noChangeAspect="1"/>
            </p:cNvPicPr>
            <p:nvPr/>
          </p:nvPicPr>
          <p:blipFill rotWithShape="1">
            <a:blip r:embed="rId6" cstate="screen">
              <a:clrChange>
                <a:clrFrom>
                  <a:srgbClr val="11807F"/>
                </a:clrFrom>
                <a:clrTo>
                  <a:srgbClr val="11807F">
                    <a:alpha val="0"/>
                  </a:srgbClr>
                </a:clrTo>
              </a:clrChange>
              <a:extLst>
                <a:ext uri="{28A0092B-C50C-407E-A947-70E740481C1C}">
                  <a14:useLocalDpi xmlns:a14="http://schemas.microsoft.com/office/drawing/2010/main"/>
                </a:ext>
              </a:extLst>
            </a:blip>
            <a:srcRect l="34189" t="26579" r="26671" b="30462"/>
            <a:stretch/>
          </p:blipFill>
          <p:spPr bwMode="auto">
            <a:xfrm>
              <a:off x="6555054" y="0"/>
              <a:ext cx="2458452" cy="1664898"/>
            </a:xfrm>
            <a:prstGeom prst="rect">
              <a:avLst/>
            </a:prstGeom>
            <a:noFill/>
            <a:ln w="9525">
              <a:noFill/>
              <a:miter lim="800000"/>
              <a:headEnd/>
              <a:tailEnd/>
            </a:ln>
          </p:spPr>
        </p:pic>
        <p:sp>
          <p:nvSpPr>
            <p:cNvPr id="23" name="Ellipse 78"/>
            <p:cNvSpPr/>
            <p:nvPr/>
          </p:nvSpPr>
          <p:spPr>
            <a:xfrm>
              <a:off x="7772391" y="1122721"/>
              <a:ext cx="305798" cy="305798"/>
            </a:xfrm>
            <a:prstGeom prst="ellipse">
              <a:avLst/>
            </a:prstGeom>
            <a:noFill/>
            <a:ln w="38100">
              <a:solidFill>
                <a:srgbClr val="F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a:p>
          </p:txBody>
        </p:sp>
        <p:sp>
          <p:nvSpPr>
            <p:cNvPr id="24" name="Ellipse 78"/>
            <p:cNvSpPr/>
            <p:nvPr/>
          </p:nvSpPr>
          <p:spPr>
            <a:xfrm>
              <a:off x="6774673" y="129606"/>
              <a:ext cx="305798" cy="305798"/>
            </a:xfrm>
            <a:prstGeom prst="ellipse">
              <a:avLst/>
            </a:prstGeom>
            <a:noFill/>
            <a:ln w="38100">
              <a:solidFill>
                <a:srgbClr val="F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a:p>
          </p:txBody>
        </p:sp>
      </p:grpSp>
    </p:spTree>
    <p:extLst>
      <p:ext uri="{BB962C8B-B14F-4D97-AF65-F5344CB8AC3E}">
        <p14:creationId xmlns:p14="http://schemas.microsoft.com/office/powerpoint/2010/main" val="678526451"/>
      </p:ext>
    </p:extLst>
  </p:cSld>
  <p:clrMapOvr>
    <a:masterClrMapping/>
  </p:clrMapOvr>
  <mc:AlternateContent xmlns:mc="http://schemas.openxmlformats.org/markup-compatibility/2006">
    <mc:Choice xmlns:p14="http://schemas.microsoft.com/office/powerpoint/2010/main" Requires="p14">
      <p:transition spd="slow" p14:dur="2000" advTm="50725"/>
    </mc:Choice>
    <mc:Fallback>
      <p:transition spd="slow" advTm="50725"/>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 y="1295400"/>
            <a:ext cx="8968952" cy="1676400"/>
          </a:xfrm>
        </p:spPr>
        <p:txBody>
          <a:bodyPr>
            <a:noAutofit/>
          </a:bodyPr>
          <a:lstStyle/>
          <a:p>
            <a:pPr marL="0">
              <a:spcBef>
                <a:spcPts val="1200"/>
              </a:spcBef>
            </a:pPr>
            <a:r>
              <a:rPr lang="en-US" sz="2000" dirty="0"/>
              <a:t>New experiment at ISAC TRIUMF with reaccelerated </a:t>
            </a:r>
            <a:r>
              <a:rPr lang="en-US" sz="2000" baseline="30000" dirty="0"/>
              <a:t>10</a:t>
            </a:r>
            <a:r>
              <a:rPr lang="en-US" sz="2000" dirty="0"/>
              <a:t>C</a:t>
            </a:r>
          </a:p>
          <a:p>
            <a:pPr marL="0" lvl="1">
              <a:spcBef>
                <a:spcPts val="1200"/>
              </a:spcBef>
            </a:pPr>
            <a:r>
              <a:rPr lang="en-US" sz="1800" dirty="0"/>
              <a:t>The first ever </a:t>
            </a:r>
            <a:r>
              <a:rPr lang="en-US" sz="1800" baseline="30000" dirty="0"/>
              <a:t>10</a:t>
            </a:r>
            <a:r>
              <a:rPr lang="en-US" sz="1800" dirty="0"/>
              <a:t>C beam at TRIUMF</a:t>
            </a:r>
          </a:p>
          <a:p>
            <a:pPr marL="0" lvl="1">
              <a:spcBef>
                <a:spcPts val="1200"/>
              </a:spcBef>
            </a:pPr>
            <a:r>
              <a:rPr lang="en-US" sz="1800" dirty="0"/>
              <a:t>Angular distributions measured at </a:t>
            </a:r>
            <a:r>
              <a:rPr lang="en-US" sz="1800" i="1" dirty="0"/>
              <a:t>E</a:t>
            </a:r>
            <a:r>
              <a:rPr lang="en-US" sz="1800" baseline="-25000" dirty="0"/>
              <a:t>CM</a:t>
            </a:r>
            <a:r>
              <a:rPr lang="en-US" sz="1800" dirty="0"/>
              <a:t> ~ 4.16 MeV and 4.4 MeV</a:t>
            </a:r>
          </a:p>
        </p:txBody>
      </p:sp>
      <p:sp>
        <p:nvSpPr>
          <p:cNvPr id="3" name="Title 2"/>
          <p:cNvSpPr>
            <a:spLocks noGrp="1"/>
          </p:cNvSpPr>
          <p:nvPr>
            <p:ph type="title"/>
          </p:nvPr>
        </p:nvSpPr>
        <p:spPr/>
        <p:txBody>
          <a:bodyPr vert="horz" lIns="0" tIns="0" rIns="0" bIns="0" rtlCol="0" anchor="ctr" anchorCtr="0">
            <a:noAutofit/>
          </a:bodyPr>
          <a:lstStyle/>
          <a:p>
            <a:r>
              <a:rPr lang="en-US" sz="2000" b="0" cap="none" baseline="30000" dirty="0"/>
              <a:t>10</a:t>
            </a:r>
            <a:r>
              <a:rPr lang="en-US" sz="2000" b="0" cap="none" dirty="0"/>
              <a:t>C(</a:t>
            </a:r>
            <a:r>
              <a:rPr lang="en-US" sz="2000" b="0" i="1" cap="none" dirty="0" err="1"/>
              <a:t>p</a:t>
            </a:r>
            <a:r>
              <a:rPr lang="en-US" sz="2000" b="0" cap="none" dirty="0" err="1"/>
              <a:t>,</a:t>
            </a:r>
            <a:r>
              <a:rPr lang="en-US" sz="2000" b="0" i="1" cap="none" dirty="0" err="1"/>
              <a:t>p</a:t>
            </a:r>
            <a:r>
              <a:rPr lang="en-US" sz="2000" b="0" cap="none" dirty="0"/>
              <a:t>) @ IRIS with solid H</a:t>
            </a:r>
            <a:r>
              <a:rPr lang="en-US" sz="2000" b="0" cap="none" baseline="-25000" dirty="0"/>
              <a:t>2</a:t>
            </a:r>
            <a:r>
              <a:rPr lang="en-US" sz="2000" b="0" cap="none" dirty="0"/>
              <a:t> target </a:t>
            </a:r>
          </a:p>
        </p:txBody>
      </p:sp>
      <p:sp>
        <p:nvSpPr>
          <p:cNvPr id="4" name="Slide Number Placeholder 3"/>
          <p:cNvSpPr>
            <a:spLocks noGrp="1"/>
          </p:cNvSpPr>
          <p:nvPr>
            <p:ph type="sldNum" sz="quarter" idx="12"/>
          </p:nvPr>
        </p:nvSpPr>
        <p:spPr/>
        <p:txBody>
          <a:bodyPr vert="horz" lIns="0" tIns="0" rIns="0" bIns="0" rtlCol="0" anchor="ctr"/>
          <a:lstStyle/>
          <a:p>
            <a:fld id="{46A7D6E3-EA9D-E741-9881-B35FD4502932}" type="slidenum">
              <a:rPr lang="en-US" sz="1600">
                <a:solidFill>
                  <a:schemeClr val="tx1"/>
                </a:solidFill>
              </a:rPr>
              <a:pPr/>
              <a:t>9</a:t>
            </a:fld>
            <a:endParaRPr lang="en-US" sz="1600">
              <a:solidFill>
                <a:schemeClr val="tx1"/>
              </a:solidFill>
            </a:endParaRPr>
          </a:p>
        </p:txBody>
      </p:sp>
      <p:pic>
        <p:nvPicPr>
          <p:cNvPr id="5" name="Picture 4"/>
          <p:cNvPicPr>
            <a:picLocks noChangeAspect="1"/>
          </p:cNvPicPr>
          <p:nvPr/>
        </p:nvPicPr>
        <p:blipFill>
          <a:blip r:embed="rId2"/>
          <a:stretch>
            <a:fillRect/>
          </a:stretch>
        </p:blipFill>
        <p:spPr>
          <a:xfrm>
            <a:off x="609600" y="2663796"/>
            <a:ext cx="5818257" cy="4178236"/>
          </a:xfrm>
          <a:prstGeom prst="rect">
            <a:avLst/>
          </a:prstGeom>
        </p:spPr>
      </p:pic>
      <p:sp>
        <p:nvSpPr>
          <p:cNvPr id="6" name="TextBox 5"/>
          <p:cNvSpPr txBox="1"/>
          <p:nvPr/>
        </p:nvSpPr>
        <p:spPr>
          <a:xfrm>
            <a:off x="6388396" y="4489945"/>
            <a:ext cx="2671996" cy="1214819"/>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defPPr>
              <a:defRPr lang="en-US"/>
            </a:defPPr>
            <a:lvl1pPr>
              <a:defRPr>
                <a:solidFill>
                  <a:schemeClr val="dk1"/>
                </a:solidFill>
              </a:defRPr>
            </a:lvl1pPr>
            <a:lvl2pPr marL="0" lvl="1" algn="just">
              <a:spcAft>
                <a:spcPts val="600"/>
              </a:spcAft>
              <a:defRPr sz="1600" kern="0">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t>IRIS collaboration:</a:t>
            </a:r>
          </a:p>
          <a:p>
            <a:r>
              <a:rPr lang="da-DK" b="1" dirty="0"/>
              <a:t>A. Kumar, R. Kanungo, A. Sanetullaev </a:t>
            </a:r>
            <a:r>
              <a:rPr lang="da-DK" b="1" i="1" dirty="0"/>
              <a:t>et al. </a:t>
            </a:r>
            <a:endParaRPr lang="en-US" i="1" dirty="0"/>
          </a:p>
        </p:txBody>
      </p:sp>
      <p:pic>
        <p:nvPicPr>
          <p:cNvPr id="155650" name="Picture 2" descr="http://www.triumf.ca/sites/default/files/TRIUMF_logo_white_blue_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8396" y="0"/>
            <a:ext cx="2755604" cy="980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213768"/>
      </p:ext>
    </p:extLst>
  </p:cSld>
  <p:clrMapOvr>
    <a:masterClrMapping/>
  </p:clrMapOvr>
  <mc:AlternateContent xmlns:mc="http://schemas.openxmlformats.org/markup-compatibility/2006">
    <mc:Choice xmlns:p14="http://schemas.microsoft.com/office/powerpoint/2010/main" Requires="p14">
      <p:transition spd="slow" p14:dur="2000" advTm="53730"/>
    </mc:Choice>
    <mc:Fallback>
      <p:transition spd="slow" advTm="5373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ctr" anchorCtr="0">
            <a:noAutofit/>
          </a:bodyPr>
          <a:lstStyle/>
          <a:p>
            <a:r>
              <a:rPr lang="en-US" sz="2000" b="0" cap="none" dirty="0"/>
              <a:t>p</a:t>
            </a:r>
            <a:r>
              <a:rPr lang="en-US" sz="2000" b="0" dirty="0"/>
              <a:t>-</a:t>
            </a:r>
            <a:r>
              <a:rPr lang="en-US" sz="2000" b="0" baseline="30000" dirty="0"/>
              <a:t>10</a:t>
            </a:r>
            <a:r>
              <a:rPr lang="en-US" sz="2000" b="0" dirty="0"/>
              <a:t>C scattering: structure of </a:t>
            </a:r>
            <a:r>
              <a:rPr lang="en-US" sz="2000" b="0" baseline="30000" dirty="0"/>
              <a:t>11</a:t>
            </a:r>
            <a:r>
              <a:rPr lang="en-US" sz="2000" b="0" dirty="0"/>
              <a:t>N resonances</a:t>
            </a:r>
            <a:br>
              <a:rPr lang="en-US" sz="2000" b="0" dirty="0"/>
            </a:br>
            <a:r>
              <a:rPr lang="en-US" sz="1050" cap="none" dirty="0">
                <a:solidFill>
                  <a:schemeClr val="bg1">
                    <a:lumMod val="65000"/>
                  </a:schemeClr>
                </a:solidFill>
              </a:rPr>
              <a:t>A. </a:t>
            </a:r>
            <a:r>
              <a:rPr lang="en-US" sz="1050" cap="none" dirty="0" err="1">
                <a:solidFill>
                  <a:schemeClr val="bg1">
                    <a:lumMod val="65000"/>
                  </a:schemeClr>
                </a:solidFill>
              </a:rPr>
              <a:t>Calci</a:t>
            </a:r>
            <a:r>
              <a:rPr lang="en-US" sz="1050" cap="none" dirty="0">
                <a:solidFill>
                  <a:schemeClr val="bg1">
                    <a:lumMod val="65000"/>
                  </a:schemeClr>
                </a:solidFill>
              </a:rPr>
              <a:t>, P. </a:t>
            </a:r>
            <a:r>
              <a:rPr lang="en-US" sz="1050" cap="none" dirty="0" err="1">
                <a:solidFill>
                  <a:schemeClr val="bg1">
                    <a:lumMod val="65000"/>
                  </a:schemeClr>
                </a:solidFill>
              </a:rPr>
              <a:t>Navratil</a:t>
            </a:r>
            <a:r>
              <a:rPr lang="en-US" sz="1050" cap="none" dirty="0">
                <a:solidFill>
                  <a:schemeClr val="bg1">
                    <a:lumMod val="65000"/>
                  </a:schemeClr>
                </a:solidFill>
              </a:rPr>
              <a:t>, G. </a:t>
            </a:r>
            <a:r>
              <a:rPr lang="en-US" sz="1050" cap="none" dirty="0" err="1">
                <a:solidFill>
                  <a:schemeClr val="bg1">
                    <a:lumMod val="65000"/>
                  </a:schemeClr>
                </a:solidFill>
              </a:rPr>
              <a:t>Hupin</a:t>
            </a:r>
            <a:r>
              <a:rPr lang="en-US" sz="1050" cap="none" dirty="0">
                <a:solidFill>
                  <a:schemeClr val="bg1">
                    <a:lumMod val="65000"/>
                  </a:schemeClr>
                </a:solidFill>
              </a:rPr>
              <a:t>, S. </a:t>
            </a:r>
            <a:r>
              <a:rPr lang="en-US" sz="1050" cap="none" dirty="0" err="1">
                <a:solidFill>
                  <a:schemeClr val="bg1">
                    <a:lumMod val="65000"/>
                  </a:schemeClr>
                </a:solidFill>
              </a:rPr>
              <a:t>Quaglioni</a:t>
            </a:r>
            <a:r>
              <a:rPr lang="en-US" sz="1050" cap="none" dirty="0">
                <a:solidFill>
                  <a:schemeClr val="bg1">
                    <a:lumMod val="65000"/>
                  </a:schemeClr>
                </a:solidFill>
              </a:rPr>
              <a:t>, R. Roth </a:t>
            </a:r>
            <a:r>
              <a:rPr lang="en-US" sz="1050" i="1" cap="none" dirty="0">
                <a:solidFill>
                  <a:schemeClr val="bg1">
                    <a:lumMod val="65000"/>
                  </a:schemeClr>
                </a:solidFill>
              </a:rPr>
              <a:t>et al. </a:t>
            </a:r>
            <a:r>
              <a:rPr lang="en-US" sz="1050" cap="none" dirty="0">
                <a:solidFill>
                  <a:schemeClr val="bg1">
                    <a:lumMod val="65000"/>
                  </a:schemeClr>
                </a:solidFill>
              </a:rPr>
              <a:t>with IRIS collaboration, in preparation</a:t>
            </a:r>
            <a:endParaRPr lang="en-US" sz="1050" b="0" cap="none" dirty="0">
              <a:solidFill>
                <a:schemeClr val="bg1">
                  <a:lumMod val="65000"/>
                </a:schemeClr>
              </a:solidFill>
            </a:endParaRPr>
          </a:p>
        </p:txBody>
      </p:sp>
      <p:sp>
        <p:nvSpPr>
          <p:cNvPr id="4" name="Slide Number Placeholder 3"/>
          <p:cNvSpPr>
            <a:spLocks noGrp="1"/>
          </p:cNvSpPr>
          <p:nvPr>
            <p:ph type="sldNum" sz="quarter" idx="12"/>
          </p:nvPr>
        </p:nvSpPr>
        <p:spPr/>
        <p:txBody>
          <a:bodyPr vert="horz" lIns="0" tIns="0" rIns="0" bIns="0" rtlCol="0" anchor="ctr"/>
          <a:lstStyle/>
          <a:p>
            <a:fld id="{46A7D6E3-EA9D-E741-9881-B35FD4502932}" type="slidenum">
              <a:rPr lang="en-US" sz="1600">
                <a:solidFill>
                  <a:schemeClr val="tx1"/>
                </a:solidFill>
              </a:rPr>
              <a:pPr/>
              <a:t>10</a:t>
            </a:fld>
            <a:endParaRPr lang="en-US" sz="1600">
              <a:solidFill>
                <a:schemeClr val="tx1"/>
              </a:solidFill>
            </a:endParaRPr>
          </a:p>
        </p:txBody>
      </p:sp>
      <p:pic>
        <p:nvPicPr>
          <p:cNvPr id="14" name="Picture 13"/>
          <p:cNvPicPr>
            <a:picLocks noChangeAspect="1"/>
          </p:cNvPicPr>
          <p:nvPr/>
        </p:nvPicPr>
        <p:blipFill>
          <a:blip r:embed="rId2"/>
          <a:stretch>
            <a:fillRect/>
          </a:stretch>
        </p:blipFill>
        <p:spPr>
          <a:xfrm>
            <a:off x="6207738" y="3123334"/>
            <a:ext cx="1604650" cy="3777201"/>
          </a:xfrm>
          <a:prstGeom prst="rect">
            <a:avLst/>
          </a:prstGeom>
        </p:spPr>
      </p:pic>
      <p:sp>
        <p:nvSpPr>
          <p:cNvPr id="38" name="Content Placeholder 1"/>
          <p:cNvSpPr txBox="1">
            <a:spLocks/>
          </p:cNvSpPr>
          <p:nvPr/>
        </p:nvSpPr>
        <p:spPr bwMode="auto">
          <a:xfrm>
            <a:off x="0" y="1305619"/>
            <a:ext cx="9144000" cy="152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har char="•"/>
              <a:defRPr sz="2800">
                <a:solidFill>
                  <a:srgbClr val="113F7C"/>
                </a:solidFill>
                <a:latin typeface="Myriad Pro"/>
                <a:ea typeface="ＭＳ Ｐゴシック" pitchFamily="-109" charset="-128"/>
                <a:cs typeface="Myriad Pro"/>
              </a:defRPr>
            </a:lvl1pPr>
            <a:lvl2pPr marL="742950" indent="-285750" algn="l" rtl="0" eaLnBrk="1" fontAlgn="base" hangingPunct="1">
              <a:spcBef>
                <a:spcPct val="20000"/>
              </a:spcBef>
              <a:spcAft>
                <a:spcPct val="0"/>
              </a:spcAft>
              <a:buChar char="–"/>
              <a:defRPr sz="2400">
                <a:solidFill>
                  <a:srgbClr val="4F4946"/>
                </a:solidFill>
                <a:latin typeface="Myriad Pro"/>
                <a:ea typeface="ＭＳ Ｐゴシック" pitchFamily="-109" charset="-128"/>
                <a:cs typeface="Myriad Pro"/>
              </a:defRPr>
            </a:lvl2pPr>
            <a:lvl3pPr marL="1143000" indent="-228600" algn="l" rtl="0" eaLnBrk="1" fontAlgn="base" hangingPunct="1">
              <a:spcBef>
                <a:spcPct val="20000"/>
              </a:spcBef>
              <a:spcAft>
                <a:spcPct val="0"/>
              </a:spcAft>
              <a:buChar char="•"/>
              <a:defRPr sz="2400">
                <a:solidFill>
                  <a:srgbClr val="4F4946"/>
                </a:solidFill>
                <a:latin typeface="Myriad Pro"/>
                <a:ea typeface="ＭＳ Ｐゴシック" pitchFamily="-109" charset="-128"/>
                <a:cs typeface="Myriad Pro"/>
              </a:defRPr>
            </a:lvl3pPr>
            <a:lvl4pPr marL="1600200" indent="-228600" algn="l" rtl="0" eaLnBrk="1" fontAlgn="base" hangingPunct="1">
              <a:spcBef>
                <a:spcPct val="20000"/>
              </a:spcBef>
              <a:spcAft>
                <a:spcPct val="0"/>
              </a:spcAft>
              <a:buFont typeface="Wingdings" pitchFamily="-111" charset="2"/>
              <a:buChar char="§"/>
              <a:defRPr sz="1600">
                <a:solidFill>
                  <a:srgbClr val="4F4946"/>
                </a:solidFill>
                <a:latin typeface="+mj-lt"/>
                <a:ea typeface="ＭＳ Ｐゴシック" pitchFamily="-109" charset="-128"/>
              </a:defRPr>
            </a:lvl4pPr>
            <a:lvl5pPr marL="2057400" indent="-228600" algn="l" rtl="0" eaLnBrk="1" fontAlgn="base" hangingPunct="1">
              <a:spcBef>
                <a:spcPct val="20000"/>
              </a:spcBef>
              <a:spcAft>
                <a:spcPct val="0"/>
              </a:spcAft>
              <a:buChar char="»"/>
              <a:defRPr sz="1200">
                <a:solidFill>
                  <a:srgbClr val="4F4946"/>
                </a:solidFill>
                <a:latin typeface="+mj-lt"/>
                <a:ea typeface="ＭＳ Ｐゴシック" pitchFamily="-109" charset="-128"/>
              </a:defRPr>
            </a:lvl5pPr>
            <a:lvl6pPr marL="2514600" indent="-228600" algn="l" rtl="0" eaLnBrk="1" fontAlgn="base" hangingPunct="1">
              <a:spcBef>
                <a:spcPct val="20000"/>
              </a:spcBef>
              <a:spcAft>
                <a:spcPct val="0"/>
              </a:spcAft>
              <a:buChar char="»"/>
              <a:defRPr sz="2000">
                <a:solidFill>
                  <a:srgbClr val="800000"/>
                </a:solidFill>
                <a:latin typeface="+mn-lt"/>
                <a:ea typeface="ＭＳ Ｐゴシック" pitchFamily="-109" charset="-128"/>
              </a:defRPr>
            </a:lvl6pPr>
            <a:lvl7pPr marL="2971800" indent="-228600" algn="l" rtl="0" eaLnBrk="1" fontAlgn="base" hangingPunct="1">
              <a:spcBef>
                <a:spcPct val="20000"/>
              </a:spcBef>
              <a:spcAft>
                <a:spcPct val="0"/>
              </a:spcAft>
              <a:buChar char="»"/>
              <a:defRPr sz="2000">
                <a:solidFill>
                  <a:srgbClr val="800000"/>
                </a:solidFill>
                <a:latin typeface="+mn-lt"/>
                <a:ea typeface="ＭＳ Ｐゴシック" pitchFamily="-109" charset="-128"/>
              </a:defRPr>
            </a:lvl7pPr>
            <a:lvl8pPr marL="3429000" indent="-228600" algn="l" rtl="0" eaLnBrk="1" fontAlgn="base" hangingPunct="1">
              <a:spcBef>
                <a:spcPct val="20000"/>
              </a:spcBef>
              <a:spcAft>
                <a:spcPct val="0"/>
              </a:spcAft>
              <a:buChar char="»"/>
              <a:defRPr sz="2000">
                <a:solidFill>
                  <a:srgbClr val="800000"/>
                </a:solidFill>
                <a:latin typeface="+mn-lt"/>
                <a:ea typeface="ＭＳ Ｐゴシック" pitchFamily="-109" charset="-128"/>
              </a:defRPr>
            </a:lvl8pPr>
            <a:lvl9pPr marL="3886200" indent="-228600" algn="l" rtl="0" eaLnBrk="1" fontAlgn="base" hangingPunct="1">
              <a:spcBef>
                <a:spcPct val="20000"/>
              </a:spcBef>
              <a:spcAft>
                <a:spcPct val="0"/>
              </a:spcAft>
              <a:buChar char="»"/>
              <a:defRPr sz="2000">
                <a:solidFill>
                  <a:srgbClr val="800000"/>
                </a:solidFill>
                <a:latin typeface="+mn-lt"/>
                <a:ea typeface="ＭＳ Ｐゴシック" pitchFamily="-109" charset="-128"/>
              </a:defRPr>
            </a:lvl9pPr>
          </a:lstStyle>
          <a:p>
            <a:pPr marL="0" indent="0">
              <a:buNone/>
            </a:pPr>
            <a:r>
              <a:rPr lang="en-US" sz="1800" dirty="0"/>
              <a:t>NCSMC calculations with </a:t>
            </a:r>
            <a:r>
              <a:rPr lang="en-US" sz="1800" b="1" dirty="0"/>
              <a:t>chiral NN+3N </a:t>
            </a:r>
            <a:r>
              <a:rPr lang="en-US" sz="1800" dirty="0"/>
              <a:t>[N</a:t>
            </a:r>
            <a:r>
              <a:rPr lang="en-US" sz="1800" baseline="30000" dirty="0"/>
              <a:t>3</a:t>
            </a:r>
            <a:r>
              <a:rPr lang="en-US" sz="1800" dirty="0"/>
              <a:t>LO NN+N</a:t>
            </a:r>
            <a:r>
              <a:rPr lang="en-US" sz="1800" baseline="30000" dirty="0"/>
              <a:t>2</a:t>
            </a:r>
            <a:r>
              <a:rPr lang="en-US" sz="1800" dirty="0"/>
              <a:t>LO 3NF(400), </a:t>
            </a:r>
            <a:r>
              <a:rPr lang="en-US" sz="1800" dirty="0" err="1"/>
              <a:t>NNLOsat</a:t>
            </a:r>
            <a:r>
              <a:rPr lang="en-US" sz="1800" dirty="0"/>
              <a:t>]</a:t>
            </a:r>
          </a:p>
          <a:p>
            <a:pPr marL="1440000" lvl="2" indent="-360363" defTabSz="914400" fontAlgn="auto">
              <a:lnSpc>
                <a:spcPts val="2000"/>
              </a:lnSpc>
              <a:spcBef>
                <a:spcPts val="2400"/>
              </a:spcBef>
              <a:spcAft>
                <a:spcPts val="0"/>
              </a:spcAft>
              <a:buSzPct val="90000"/>
              <a:buBlip>
                <a:blip r:embed="rId3"/>
              </a:buBlip>
            </a:pPr>
            <a:r>
              <a:rPr lang="en-US" sz="1800" baseline="30000" dirty="0"/>
              <a:t>10</a:t>
            </a:r>
            <a:r>
              <a:rPr lang="en-US" sz="1800" dirty="0"/>
              <a:t>C:   0</a:t>
            </a:r>
            <a:r>
              <a:rPr lang="en-US" sz="1800" baseline="30000" dirty="0"/>
              <a:t>+</a:t>
            </a:r>
            <a:r>
              <a:rPr lang="en-US" sz="1800" dirty="0"/>
              <a:t>, 2</a:t>
            </a:r>
            <a:r>
              <a:rPr lang="en-US" sz="1800" baseline="30000" dirty="0"/>
              <a:t>+</a:t>
            </a:r>
            <a:r>
              <a:rPr lang="en-US" sz="1800" dirty="0"/>
              <a:t>, 2</a:t>
            </a:r>
            <a:r>
              <a:rPr lang="en-US" sz="1800" baseline="30000" dirty="0"/>
              <a:t>+</a:t>
            </a:r>
            <a:r>
              <a:rPr lang="en-US" sz="1800" dirty="0"/>
              <a:t> NCSM eigenstates</a:t>
            </a:r>
            <a:endParaRPr lang="en-US" sz="1800" baseline="30000" dirty="0"/>
          </a:p>
          <a:p>
            <a:pPr marL="1440000" lvl="2" indent="-360363" defTabSz="914400" fontAlgn="auto">
              <a:lnSpc>
                <a:spcPts val="2000"/>
              </a:lnSpc>
              <a:spcBef>
                <a:spcPts val="2400"/>
              </a:spcBef>
              <a:spcAft>
                <a:spcPts val="0"/>
              </a:spcAft>
              <a:buSzPct val="90000"/>
              <a:buBlip>
                <a:blip r:embed="rId3"/>
              </a:buBlip>
            </a:pPr>
            <a:r>
              <a:rPr lang="en-US" sz="1800" baseline="30000" dirty="0"/>
              <a:t>11</a:t>
            </a:r>
            <a:r>
              <a:rPr lang="en-US" sz="1800" dirty="0"/>
              <a:t>N:   ≥4 (</a:t>
            </a:r>
            <a:r>
              <a:rPr lang="en-US" sz="1800" dirty="0">
                <a:sym typeface="Symbol" panose="05050102010706020507" pitchFamily="18" charset="2"/>
              </a:rPr>
              <a:t></a:t>
            </a:r>
            <a:r>
              <a:rPr lang="en-US" sz="1800" dirty="0"/>
              <a:t>=-1= and ≥3 (</a:t>
            </a:r>
            <a:r>
              <a:rPr lang="en-US" sz="1800" dirty="0">
                <a:sym typeface="Symbol" panose="05050102010706020507" pitchFamily="18" charset="2"/>
              </a:rPr>
              <a:t></a:t>
            </a:r>
            <a:r>
              <a:rPr lang="en-US" sz="1800" dirty="0"/>
              <a:t>=+1) NCSM eigenstates</a:t>
            </a:r>
          </a:p>
        </p:txBody>
      </p:sp>
      <p:grpSp>
        <p:nvGrpSpPr>
          <p:cNvPr id="2" name="Group 1"/>
          <p:cNvGrpSpPr/>
          <p:nvPr/>
        </p:nvGrpSpPr>
        <p:grpSpPr>
          <a:xfrm>
            <a:off x="237109" y="3098308"/>
            <a:ext cx="4997862" cy="3633922"/>
            <a:chOff x="1274751" y="2690678"/>
            <a:chExt cx="4997862" cy="3633922"/>
          </a:xfrm>
        </p:grpSpPr>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1677" t="10934" r="6792" b="2966"/>
            <a:stretch/>
          </p:blipFill>
          <p:spPr>
            <a:xfrm>
              <a:off x="1371601" y="3098308"/>
              <a:ext cx="4800602" cy="3226292"/>
            </a:xfrm>
            <a:prstGeom prst="rect">
              <a:avLst/>
            </a:prstGeom>
            <a:effectLst>
              <a:outerShdw blurRad="50800" dist="38100" dir="2700000" algn="tl" rotWithShape="0">
                <a:srgbClr val="000000">
                  <a:alpha val="43000"/>
                </a:srgbClr>
              </a:outerShdw>
            </a:effectLst>
          </p:spPr>
        </p:pic>
        <p:sp>
          <p:nvSpPr>
            <p:cNvPr id="40" name="Rectangle 3"/>
            <p:cNvSpPr>
              <a:spLocks noChangeArrowheads="1"/>
            </p:cNvSpPr>
            <p:nvPr/>
          </p:nvSpPr>
          <p:spPr bwMode="auto">
            <a:xfrm>
              <a:off x="1274751" y="2690678"/>
              <a:ext cx="4997862" cy="417390"/>
            </a:xfrm>
            <a:prstGeom prst="rect">
              <a:avLst/>
            </a:prstGeom>
            <a:solidFill>
              <a:srgbClr val="0000FF"/>
            </a:solidFill>
            <a:ln w="12700" cmpd="sng">
              <a:solidFill>
                <a:srgbClr val="0000FF"/>
              </a:solidFill>
              <a:miter lim="800000"/>
              <a:headEnd/>
              <a:tailEnd/>
            </a:ln>
          </p:spPr>
          <p:txBody>
            <a:bodyPr wrap="square" tIns="0" anchor="ctr">
              <a:noAutofit/>
            </a:bodyPr>
            <a:lstStyle/>
            <a:p>
              <a:pPr algn="ctr">
                <a:spcBef>
                  <a:spcPct val="0"/>
                </a:spcBef>
              </a:pPr>
              <a:r>
                <a:rPr lang="en-US" dirty="0">
                  <a:solidFill>
                    <a:schemeClr val="bg1"/>
                  </a:solidFill>
                </a:rPr>
                <a:t>p-</a:t>
              </a:r>
              <a:r>
                <a:rPr lang="en-US" baseline="30000" dirty="0">
                  <a:solidFill>
                    <a:schemeClr val="bg1"/>
                  </a:solidFill>
                </a:rPr>
                <a:t>10</a:t>
              </a:r>
              <a:r>
                <a:rPr lang="en-US" dirty="0">
                  <a:solidFill>
                    <a:schemeClr val="bg1"/>
                  </a:solidFill>
                </a:rPr>
                <a:t>C phase shifts with NN+3N (</a:t>
              </a:r>
              <a:r>
                <a:rPr lang="el-GR" dirty="0">
                  <a:solidFill>
                    <a:schemeClr val="bg1"/>
                  </a:solidFill>
                  <a:latin typeface="Cambria Math" panose="02040503050406030204" pitchFamily="18" charset="0"/>
                  <a:ea typeface="Cambria Math" panose="02040503050406030204" pitchFamily="18" charset="0"/>
                </a:rPr>
                <a:t>Λ</a:t>
              </a:r>
              <a:r>
                <a:rPr lang="fr-FR" dirty="0">
                  <a:solidFill>
                    <a:schemeClr val="bg1"/>
                  </a:solidFill>
                  <a:latin typeface="Cambria Math" panose="02040503050406030204" pitchFamily="18" charset="0"/>
                  <a:ea typeface="Cambria Math" panose="02040503050406030204" pitchFamily="18" charset="0"/>
                </a:rPr>
                <a:t>=400</a:t>
              </a:r>
              <a:r>
                <a:rPr lang="en-US" dirty="0">
                  <a:solidFill>
                    <a:schemeClr val="bg1"/>
                  </a:solidFill>
                </a:rPr>
                <a:t>)</a:t>
              </a:r>
              <a:endParaRPr lang="en-US" dirty="0"/>
            </a:p>
          </p:txBody>
        </p:sp>
      </p:grpSp>
      <p:sp>
        <p:nvSpPr>
          <p:cNvPr id="41" name="TextBox 40"/>
          <p:cNvSpPr txBox="1"/>
          <p:nvPr/>
        </p:nvSpPr>
        <p:spPr>
          <a:xfrm>
            <a:off x="1034575" y="5705898"/>
            <a:ext cx="1439818" cy="400110"/>
          </a:xfrm>
          <a:prstGeom prst="rect">
            <a:avLst/>
          </a:prstGeom>
          <a:noFill/>
          <a:ln>
            <a:noFill/>
          </a:ln>
        </p:spPr>
        <p:txBody>
          <a:bodyPr wrap="square" rtlCol="0">
            <a:spAutoFit/>
          </a:bodyPr>
          <a:lstStyle/>
          <a:p>
            <a:r>
              <a:rPr lang="en-US" sz="2000" dirty="0">
                <a:solidFill>
                  <a:srgbClr val="FF0000"/>
                </a:solidFill>
              </a:rPr>
              <a:t>preliminary</a:t>
            </a:r>
          </a:p>
        </p:txBody>
      </p:sp>
      <p:pic>
        <p:nvPicPr>
          <p:cNvPr id="42" name="Picture 2" descr="http://www.triumf.ca/sites/default/files/TRIUMF_logo_white_blue_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25" y="789450"/>
            <a:ext cx="1462595" cy="520542"/>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p:cNvGrpSpPr>
            <a:grpSpLocks noChangeAspect="1"/>
          </p:cNvGrpSpPr>
          <p:nvPr/>
        </p:nvGrpSpPr>
        <p:grpSpPr>
          <a:xfrm rot="20760000" flipH="1">
            <a:off x="475062" y="1822931"/>
            <a:ext cx="956846" cy="540000"/>
            <a:chOff x="7659614" y="2310239"/>
            <a:chExt cx="1148216" cy="648000"/>
          </a:xfrm>
        </p:grpSpPr>
        <p:sp>
          <p:nvSpPr>
            <p:cNvPr id="51" name="Oval 50"/>
            <p:cNvSpPr/>
            <p:nvPr/>
          </p:nvSpPr>
          <p:spPr>
            <a:xfrm rot="16654851">
              <a:off x="7659614" y="2310239"/>
              <a:ext cx="648000" cy="648000"/>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52" name="Picture 51"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807116" y="2577552"/>
              <a:ext cx="282245" cy="275444"/>
            </a:xfrm>
            <a:prstGeom prst="rect">
              <a:avLst/>
            </a:prstGeom>
          </p:spPr>
        </p:pic>
        <p:grpSp>
          <p:nvGrpSpPr>
            <p:cNvPr id="54" name="Group 53"/>
            <p:cNvGrpSpPr/>
            <p:nvPr/>
          </p:nvGrpSpPr>
          <p:grpSpPr>
            <a:xfrm rot="16654851">
              <a:off x="7780629" y="2354657"/>
              <a:ext cx="423637" cy="550890"/>
              <a:chOff x="16040944" y="9157792"/>
              <a:chExt cx="1107492" cy="1440160"/>
            </a:xfrm>
          </p:grpSpPr>
          <p:pic>
            <p:nvPicPr>
              <p:cNvPr id="55" name="Picture 54"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56" name="Picture 55"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040944" y="9877872"/>
                <a:ext cx="737860" cy="720080"/>
              </a:xfrm>
              <a:prstGeom prst="rect">
                <a:avLst/>
              </a:prstGeom>
            </p:spPr>
          </p:pic>
          <p:pic>
            <p:nvPicPr>
              <p:cNvPr id="57" name="Picture 56"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410575" y="9825872"/>
                <a:ext cx="737861" cy="720080"/>
              </a:xfrm>
              <a:prstGeom prst="rect">
                <a:avLst/>
              </a:prstGeom>
            </p:spPr>
          </p:pic>
        </p:grpSp>
        <p:pic>
          <p:nvPicPr>
            <p:cNvPr id="46" name="Picture 45"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654851">
              <a:off x="7905974" y="2329979"/>
              <a:ext cx="282246" cy="275445"/>
            </a:xfrm>
            <a:prstGeom prst="rect">
              <a:avLst/>
            </a:prstGeom>
          </p:spPr>
        </p:pic>
        <p:pic>
          <p:nvPicPr>
            <p:cNvPr id="47" name="Picture 46"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654851">
              <a:off x="7853834" y="2675438"/>
              <a:ext cx="282246" cy="275445"/>
            </a:xfrm>
            <a:prstGeom prst="rect">
              <a:avLst/>
            </a:prstGeom>
          </p:spPr>
        </p:pic>
        <p:pic>
          <p:nvPicPr>
            <p:cNvPr id="48" name="Picture 47"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654851">
              <a:off x="7667257" y="2508313"/>
              <a:ext cx="282246" cy="275445"/>
            </a:xfrm>
            <a:prstGeom prst="rect">
              <a:avLst/>
            </a:prstGeom>
          </p:spPr>
        </p:pic>
        <p:pic>
          <p:nvPicPr>
            <p:cNvPr id="49" name="Picture 48"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718847" y="2642975"/>
              <a:ext cx="282246" cy="275445"/>
            </a:xfrm>
            <a:prstGeom prst="rect">
              <a:avLst/>
            </a:prstGeom>
          </p:spPr>
        </p:pic>
        <p:pic>
          <p:nvPicPr>
            <p:cNvPr id="50" name="Picture 49"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800615" y="2341684"/>
              <a:ext cx="282246" cy="275445"/>
            </a:xfrm>
            <a:prstGeom prst="rect">
              <a:avLst/>
            </a:prstGeom>
          </p:spPr>
        </p:pic>
        <p:pic>
          <p:nvPicPr>
            <p:cNvPr id="58" name="Picture 57"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654851">
              <a:off x="7888985" y="2498838"/>
              <a:ext cx="282246" cy="275445"/>
            </a:xfrm>
            <a:prstGeom prst="rect">
              <a:avLst/>
            </a:prstGeom>
          </p:spPr>
        </p:pic>
        <p:pic>
          <p:nvPicPr>
            <p:cNvPr id="61" name="Picture 60"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8528985" y="2550138"/>
              <a:ext cx="282246" cy="275445"/>
            </a:xfrm>
            <a:prstGeom prst="rect">
              <a:avLst/>
            </a:prstGeom>
          </p:spPr>
        </p:pic>
        <p:cxnSp>
          <p:nvCxnSpPr>
            <p:cNvPr id="45" name="Straight Arrow Connector 44"/>
            <p:cNvCxnSpPr/>
            <p:nvPr/>
          </p:nvCxnSpPr>
          <p:spPr>
            <a:xfrm>
              <a:off x="8002863" y="2652900"/>
              <a:ext cx="649191" cy="34960"/>
            </a:xfrm>
            <a:prstGeom prst="straightConnector1">
              <a:avLst/>
            </a:prstGeom>
            <a:ln w="19050" cmpd="sng">
              <a:solidFill>
                <a:srgbClr val="000000"/>
              </a:solidFill>
              <a:headEnd type="triangle"/>
              <a:tailEnd type="none"/>
            </a:ln>
          </p:spPr>
          <p:style>
            <a:lnRef idx="2">
              <a:schemeClr val="accent1"/>
            </a:lnRef>
            <a:fillRef idx="0">
              <a:schemeClr val="accent1"/>
            </a:fillRef>
            <a:effectRef idx="1">
              <a:schemeClr val="accent1"/>
            </a:effectRef>
            <a:fontRef idx="minor">
              <a:schemeClr val="tx1"/>
            </a:fontRef>
          </p:style>
        </p:cxnSp>
      </p:grpSp>
      <p:grpSp>
        <p:nvGrpSpPr>
          <p:cNvPr id="13" name="Group 12"/>
          <p:cNvGrpSpPr/>
          <p:nvPr/>
        </p:nvGrpSpPr>
        <p:grpSpPr>
          <a:xfrm>
            <a:off x="910015" y="2350278"/>
            <a:ext cx="540000" cy="540000"/>
            <a:chOff x="8000948" y="2883178"/>
            <a:chExt cx="647800" cy="605979"/>
          </a:xfrm>
        </p:grpSpPr>
        <p:sp>
          <p:nvSpPr>
            <p:cNvPr id="85" name="Oval 84"/>
            <p:cNvSpPr/>
            <p:nvPr/>
          </p:nvSpPr>
          <p:spPr>
            <a:xfrm rot="16654851">
              <a:off x="8020895" y="2863942"/>
              <a:ext cx="605979" cy="644452"/>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86" name="Picture 85"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8137407" y="3139546"/>
              <a:ext cx="282245" cy="275444"/>
            </a:xfrm>
            <a:prstGeom prst="rect">
              <a:avLst/>
            </a:prstGeom>
          </p:spPr>
        </p:pic>
        <p:grpSp>
          <p:nvGrpSpPr>
            <p:cNvPr id="87" name="Group 86"/>
            <p:cNvGrpSpPr/>
            <p:nvPr/>
          </p:nvGrpSpPr>
          <p:grpSpPr>
            <a:xfrm rot="16654851">
              <a:off x="8112513" y="2918468"/>
              <a:ext cx="419968" cy="550890"/>
              <a:chOff x="16040944" y="9157792"/>
              <a:chExt cx="1097900" cy="1440160"/>
            </a:xfrm>
          </p:grpSpPr>
          <p:pic>
            <p:nvPicPr>
              <p:cNvPr id="88" name="Picture 87"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89" name="Picture 88"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040944" y="9877872"/>
                <a:ext cx="737860" cy="720080"/>
              </a:xfrm>
              <a:prstGeom prst="rect">
                <a:avLst/>
              </a:prstGeom>
            </p:spPr>
          </p:pic>
          <p:pic>
            <p:nvPicPr>
              <p:cNvPr id="90" name="Picture 89"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386034" y="9668034"/>
                <a:ext cx="737860" cy="720080"/>
              </a:xfrm>
              <a:prstGeom prst="rect">
                <a:avLst/>
              </a:prstGeom>
            </p:spPr>
          </p:pic>
        </p:grpSp>
        <p:pic>
          <p:nvPicPr>
            <p:cNvPr id="92" name="Picture 91"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654851">
              <a:off x="8236265" y="2891973"/>
              <a:ext cx="282246" cy="275445"/>
            </a:xfrm>
            <a:prstGeom prst="rect">
              <a:avLst/>
            </a:prstGeom>
          </p:spPr>
        </p:pic>
        <p:pic>
          <p:nvPicPr>
            <p:cNvPr id="93" name="Picture 92"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654851">
              <a:off x="8213149" y="3201248"/>
              <a:ext cx="282246" cy="275445"/>
            </a:xfrm>
            <a:prstGeom prst="rect">
              <a:avLst/>
            </a:prstGeom>
          </p:spPr>
        </p:pic>
        <p:pic>
          <p:nvPicPr>
            <p:cNvPr id="94" name="Picture 93"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654851">
              <a:off x="7997548" y="3070307"/>
              <a:ext cx="282246" cy="275445"/>
            </a:xfrm>
            <a:prstGeom prst="rect">
              <a:avLst/>
            </a:prstGeom>
          </p:spPr>
        </p:pic>
        <p:pic>
          <p:nvPicPr>
            <p:cNvPr id="95" name="Picture 94"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8369903" y="3056651"/>
              <a:ext cx="282246" cy="275445"/>
            </a:xfrm>
            <a:prstGeom prst="rect">
              <a:avLst/>
            </a:prstGeom>
          </p:spPr>
        </p:pic>
        <p:pic>
          <p:nvPicPr>
            <p:cNvPr id="96" name="Picture 95"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8130906" y="2903678"/>
              <a:ext cx="282246" cy="275445"/>
            </a:xfrm>
            <a:prstGeom prst="rect">
              <a:avLst/>
            </a:prstGeom>
          </p:spPr>
        </p:pic>
        <p:pic>
          <p:nvPicPr>
            <p:cNvPr id="97" name="Picture 96"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654851">
              <a:off x="8329113" y="2956891"/>
              <a:ext cx="282246" cy="275445"/>
            </a:xfrm>
            <a:prstGeom prst="rect">
              <a:avLst/>
            </a:prstGeom>
          </p:spPr>
        </p:pic>
        <p:pic>
          <p:nvPicPr>
            <p:cNvPr id="98" name="Picture 97"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8149598" y="3094745"/>
              <a:ext cx="282246" cy="275445"/>
            </a:xfrm>
            <a:prstGeom prst="rect">
              <a:avLst/>
            </a:prstGeom>
          </p:spPr>
        </p:pic>
      </p:grpSp>
    </p:spTree>
    <p:extLst>
      <p:ext uri="{BB962C8B-B14F-4D97-AF65-F5344CB8AC3E}">
        <p14:creationId xmlns:p14="http://schemas.microsoft.com/office/powerpoint/2010/main" val="3982919886"/>
      </p:ext>
    </p:extLst>
  </p:cSld>
  <p:clrMapOvr>
    <a:masterClrMapping/>
  </p:clrMapOvr>
  <mc:AlternateContent xmlns:mc="http://schemas.openxmlformats.org/markup-compatibility/2006">
    <mc:Choice xmlns:p14="http://schemas.microsoft.com/office/powerpoint/2010/main" Requires="p14">
      <p:transition spd="slow" p14:dur="2000" advTm="39146"/>
    </mc:Choice>
    <mc:Fallback>
      <p:transition spd="slow" advTm="391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e 22"/>
          <p:cNvGrpSpPr/>
          <p:nvPr/>
        </p:nvGrpSpPr>
        <p:grpSpPr>
          <a:xfrm>
            <a:off x="303467" y="3572993"/>
            <a:ext cx="7142562" cy="2808000"/>
            <a:chOff x="303467" y="3572993"/>
            <a:chExt cx="7142562" cy="2808000"/>
          </a:xfrm>
        </p:grpSpPr>
        <p:pic>
          <p:nvPicPr>
            <p:cNvPr id="21" name="Image 20"/>
            <p:cNvPicPr>
              <a:picLocks noChangeAspect="1"/>
            </p:cNvPicPr>
            <p:nvPr/>
          </p:nvPicPr>
          <p:blipFill>
            <a:blip r:embed="rId2">
              <a:clrChange>
                <a:clrFrom>
                  <a:srgbClr val="FFFFFF"/>
                </a:clrFrom>
                <a:clrTo>
                  <a:srgbClr val="FFFFFF">
                    <a:alpha val="0"/>
                  </a:srgbClr>
                </a:clrTo>
              </a:clrChange>
            </a:blip>
            <a:stretch>
              <a:fillRect/>
            </a:stretch>
          </p:blipFill>
          <p:spPr>
            <a:xfrm>
              <a:off x="303467" y="3572993"/>
              <a:ext cx="3633881" cy="2808000"/>
            </a:xfrm>
            <a:prstGeom prst="rect">
              <a:avLst/>
            </a:prstGeom>
          </p:spPr>
        </p:pic>
        <p:pic>
          <p:nvPicPr>
            <p:cNvPr id="22" name="Image 21"/>
            <p:cNvPicPr>
              <a:picLocks noChangeAspect="1"/>
            </p:cNvPicPr>
            <p:nvPr/>
          </p:nvPicPr>
          <p:blipFill>
            <a:blip r:embed="rId3">
              <a:clrChange>
                <a:clrFrom>
                  <a:srgbClr val="FFFFFF"/>
                </a:clrFrom>
                <a:clrTo>
                  <a:srgbClr val="FFFFFF">
                    <a:alpha val="0"/>
                  </a:srgbClr>
                </a:clrTo>
              </a:clrChange>
            </a:blip>
            <a:stretch>
              <a:fillRect/>
            </a:stretch>
          </p:blipFill>
          <p:spPr>
            <a:xfrm>
              <a:off x="3812146" y="3572993"/>
              <a:ext cx="3633883" cy="2808000"/>
            </a:xfrm>
            <a:prstGeom prst="rect">
              <a:avLst/>
            </a:prstGeom>
          </p:spPr>
        </p:pic>
      </p:grpSp>
      <p:sp>
        <p:nvSpPr>
          <p:cNvPr id="3" name="Title 2"/>
          <p:cNvSpPr>
            <a:spLocks noGrp="1"/>
          </p:cNvSpPr>
          <p:nvPr>
            <p:ph type="title"/>
          </p:nvPr>
        </p:nvSpPr>
        <p:spPr/>
        <p:txBody>
          <a:bodyPr vert="horz" lIns="0" tIns="0" rIns="0" bIns="0" rtlCol="0" anchor="ctr" anchorCtr="0">
            <a:noAutofit/>
          </a:bodyPr>
          <a:lstStyle/>
          <a:p>
            <a:r>
              <a:rPr lang="en-US" sz="2000" b="0" cap="none" dirty="0"/>
              <a:t>p-</a:t>
            </a:r>
            <a:r>
              <a:rPr lang="en-US" sz="2000" b="0" cap="none" baseline="30000" dirty="0"/>
              <a:t>10</a:t>
            </a:r>
            <a:r>
              <a:rPr lang="en-US" sz="2000" b="0" cap="none" dirty="0"/>
              <a:t>C </a:t>
            </a:r>
            <a:r>
              <a:rPr lang="en-US" sz="2000" b="0" dirty="0"/>
              <a:t>scattering: structure of </a:t>
            </a:r>
            <a:r>
              <a:rPr lang="en-US" sz="2000" b="0" baseline="30000" dirty="0"/>
              <a:t>11</a:t>
            </a:r>
            <a:r>
              <a:rPr lang="en-US" sz="2000" b="0" dirty="0"/>
              <a:t>N resonances</a:t>
            </a:r>
            <a:br>
              <a:rPr lang="en-US" sz="2000" b="0" dirty="0"/>
            </a:br>
            <a:r>
              <a:rPr lang="en-US" sz="1050" cap="none" dirty="0">
                <a:solidFill>
                  <a:schemeClr val="bg1">
                    <a:lumMod val="65000"/>
                  </a:schemeClr>
                </a:solidFill>
              </a:rPr>
              <a:t>A. </a:t>
            </a:r>
            <a:r>
              <a:rPr lang="en-US" sz="1050" cap="none" dirty="0" err="1">
                <a:solidFill>
                  <a:schemeClr val="bg1">
                    <a:lumMod val="65000"/>
                  </a:schemeClr>
                </a:solidFill>
              </a:rPr>
              <a:t>Calci</a:t>
            </a:r>
            <a:r>
              <a:rPr lang="en-US" sz="1050" cap="none" dirty="0">
                <a:solidFill>
                  <a:schemeClr val="bg1">
                    <a:lumMod val="65000"/>
                  </a:schemeClr>
                </a:solidFill>
              </a:rPr>
              <a:t>, P. </a:t>
            </a:r>
            <a:r>
              <a:rPr lang="en-US" sz="1050" cap="none" dirty="0" err="1">
                <a:solidFill>
                  <a:schemeClr val="bg1">
                    <a:lumMod val="65000"/>
                  </a:schemeClr>
                </a:solidFill>
              </a:rPr>
              <a:t>Navratil</a:t>
            </a:r>
            <a:r>
              <a:rPr lang="en-US" sz="1050" cap="none" dirty="0">
                <a:solidFill>
                  <a:schemeClr val="bg1">
                    <a:lumMod val="65000"/>
                  </a:schemeClr>
                </a:solidFill>
              </a:rPr>
              <a:t>, G. </a:t>
            </a:r>
            <a:r>
              <a:rPr lang="en-US" sz="1050" cap="none" dirty="0" err="1">
                <a:solidFill>
                  <a:schemeClr val="bg1">
                    <a:lumMod val="65000"/>
                  </a:schemeClr>
                </a:solidFill>
              </a:rPr>
              <a:t>Hupin</a:t>
            </a:r>
            <a:r>
              <a:rPr lang="en-US" sz="1050" cap="none" dirty="0">
                <a:solidFill>
                  <a:schemeClr val="bg1">
                    <a:lumMod val="65000"/>
                  </a:schemeClr>
                </a:solidFill>
              </a:rPr>
              <a:t>, S. </a:t>
            </a:r>
            <a:r>
              <a:rPr lang="en-US" sz="1050" cap="none" dirty="0" err="1">
                <a:solidFill>
                  <a:schemeClr val="bg1">
                    <a:lumMod val="65000"/>
                  </a:schemeClr>
                </a:solidFill>
              </a:rPr>
              <a:t>Quaglioni</a:t>
            </a:r>
            <a:r>
              <a:rPr lang="en-US" sz="1050" cap="none" dirty="0">
                <a:solidFill>
                  <a:schemeClr val="bg1">
                    <a:lumMod val="65000"/>
                  </a:schemeClr>
                </a:solidFill>
              </a:rPr>
              <a:t>, R. Roth </a:t>
            </a:r>
            <a:r>
              <a:rPr lang="en-US" sz="1050" i="1" cap="none" dirty="0">
                <a:solidFill>
                  <a:schemeClr val="bg1">
                    <a:lumMod val="65000"/>
                  </a:schemeClr>
                </a:solidFill>
              </a:rPr>
              <a:t>et al. </a:t>
            </a:r>
            <a:r>
              <a:rPr lang="en-US" sz="1050" cap="none" dirty="0">
                <a:solidFill>
                  <a:schemeClr val="bg1">
                    <a:lumMod val="65000"/>
                  </a:schemeClr>
                </a:solidFill>
              </a:rPr>
              <a:t>with IRIS collaboration, in preparation</a:t>
            </a:r>
            <a:endParaRPr lang="en-US" sz="1050" b="0" dirty="0"/>
          </a:p>
        </p:txBody>
      </p:sp>
      <p:sp>
        <p:nvSpPr>
          <p:cNvPr id="4" name="Slide Number Placeholder 3"/>
          <p:cNvSpPr>
            <a:spLocks noGrp="1"/>
          </p:cNvSpPr>
          <p:nvPr>
            <p:ph type="sldNum" sz="quarter" idx="12"/>
          </p:nvPr>
        </p:nvSpPr>
        <p:spPr/>
        <p:txBody>
          <a:bodyPr vert="horz" lIns="0" tIns="0" rIns="0" bIns="0" rtlCol="0" anchor="ctr"/>
          <a:lstStyle/>
          <a:p>
            <a:fld id="{46A7D6E3-EA9D-E741-9881-B35FD4502932}" type="slidenum">
              <a:rPr lang="en-US" sz="1600">
                <a:solidFill>
                  <a:schemeClr val="tx1"/>
                </a:solidFill>
              </a:rPr>
              <a:pPr/>
              <a:t>11</a:t>
            </a:fld>
            <a:endParaRPr lang="en-US" sz="1600">
              <a:solidFill>
                <a:schemeClr val="tx1"/>
              </a:solidFill>
            </a:endParaRPr>
          </a:p>
        </p:txBody>
      </p:sp>
      <p:pic>
        <p:nvPicPr>
          <p:cNvPr id="8" name="Picture 2" descr="http://www.triumf.ca/sites/default/files/TRIUMF_logo_white_blue_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25" y="789450"/>
            <a:ext cx="1462595" cy="520542"/>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e 19"/>
          <p:cNvGrpSpPr/>
          <p:nvPr/>
        </p:nvGrpSpPr>
        <p:grpSpPr>
          <a:xfrm>
            <a:off x="145900" y="873319"/>
            <a:ext cx="2778060" cy="2656141"/>
            <a:chOff x="145900" y="873319"/>
            <a:chExt cx="2778060" cy="2656141"/>
          </a:xfrm>
        </p:grpSpPr>
        <p:cxnSp>
          <p:nvCxnSpPr>
            <p:cNvPr id="14" name="Connecteur droit 13"/>
            <p:cNvCxnSpPr/>
            <p:nvPr/>
          </p:nvCxnSpPr>
          <p:spPr>
            <a:xfrm flipV="1">
              <a:off x="1426970" y="1585459"/>
              <a:ext cx="0" cy="1728000"/>
            </a:xfrm>
            <a:prstGeom prst="line">
              <a:avLst/>
            </a:prstGeom>
            <a:ln w="19050">
              <a:solidFill>
                <a:srgbClr val="F60000"/>
              </a:solidFill>
              <a:prstDash val="sysDash"/>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flipV="1">
              <a:off x="1503180" y="1585459"/>
              <a:ext cx="0" cy="1728000"/>
            </a:xfrm>
            <a:prstGeom prst="line">
              <a:avLst/>
            </a:prstGeom>
            <a:ln w="19050">
              <a:solidFill>
                <a:srgbClr val="F60000"/>
              </a:solidFill>
              <a:prstDash val="sysDash"/>
            </a:ln>
          </p:spPr>
          <p:style>
            <a:lnRef idx="1">
              <a:schemeClr val="accent1"/>
            </a:lnRef>
            <a:fillRef idx="0">
              <a:schemeClr val="accent1"/>
            </a:fillRef>
            <a:effectRef idx="0">
              <a:schemeClr val="accent1"/>
            </a:effectRef>
            <a:fontRef idx="minor">
              <a:schemeClr val="tx1"/>
            </a:fontRef>
          </p:style>
        </p:cxnSp>
        <p:pic>
          <p:nvPicPr>
            <p:cNvPr id="10" name="Image 9"/>
            <p:cNvPicPr>
              <a:picLocks noChangeAspect="1"/>
            </p:cNvPicPr>
            <p:nvPr/>
          </p:nvPicPr>
          <p:blipFill>
            <a:blip r:embed="rId5"/>
            <a:stretch>
              <a:fillRect/>
            </a:stretch>
          </p:blipFill>
          <p:spPr>
            <a:xfrm>
              <a:off x="145900" y="1585460"/>
              <a:ext cx="2778060" cy="1944000"/>
            </a:xfrm>
            <a:prstGeom prst="rect">
              <a:avLst/>
            </a:prstGeom>
          </p:spPr>
        </p:pic>
        <p:sp>
          <p:nvSpPr>
            <p:cNvPr id="11" name="Rectangle 9"/>
            <p:cNvSpPr>
              <a:spLocks noChangeArrowheads="1"/>
            </p:cNvSpPr>
            <p:nvPr/>
          </p:nvSpPr>
          <p:spPr bwMode="auto">
            <a:xfrm>
              <a:off x="486000" y="2966400"/>
              <a:ext cx="1183632" cy="290676"/>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p>
              <a:pPr marL="0" lvl="1" algn="just">
                <a:spcAft>
                  <a:spcPts val="600"/>
                </a:spcAft>
              </a:pPr>
              <a:r>
                <a:rPr lang="en-US" sz="1600" kern="0" dirty="0"/>
                <a:t>Chiral NN</a:t>
              </a:r>
            </a:p>
          </p:txBody>
        </p:sp>
        <p:sp>
          <p:nvSpPr>
            <p:cNvPr id="17" name="ZoneTexte 16"/>
            <p:cNvSpPr txBox="1"/>
            <p:nvPr/>
          </p:nvSpPr>
          <p:spPr>
            <a:xfrm rot="18455337">
              <a:off x="1239987" y="1136212"/>
              <a:ext cx="787395" cy="261610"/>
            </a:xfrm>
            <a:prstGeom prst="rect">
              <a:avLst/>
            </a:prstGeom>
            <a:noFill/>
          </p:spPr>
          <p:txBody>
            <a:bodyPr wrap="none" rtlCol="0">
              <a:spAutoFit/>
            </a:bodyPr>
            <a:lstStyle/>
            <a:p>
              <a:r>
                <a:rPr lang="fr-FR" sz="1100" dirty="0">
                  <a:solidFill>
                    <a:srgbClr val="FF0000"/>
                  </a:solidFill>
                </a:rPr>
                <a:t>4.16 MeV</a:t>
              </a:r>
            </a:p>
          </p:txBody>
        </p:sp>
        <p:sp>
          <p:nvSpPr>
            <p:cNvPr id="18" name="ZoneTexte 17"/>
            <p:cNvSpPr txBox="1"/>
            <p:nvPr/>
          </p:nvSpPr>
          <p:spPr>
            <a:xfrm rot="18455337">
              <a:off x="1424999" y="1167333"/>
              <a:ext cx="708848" cy="261610"/>
            </a:xfrm>
            <a:prstGeom prst="rect">
              <a:avLst/>
            </a:prstGeom>
            <a:noFill/>
          </p:spPr>
          <p:txBody>
            <a:bodyPr wrap="none" rtlCol="0">
              <a:spAutoFit/>
            </a:bodyPr>
            <a:lstStyle/>
            <a:p>
              <a:r>
                <a:rPr lang="fr-FR" sz="1100" dirty="0">
                  <a:solidFill>
                    <a:srgbClr val="FF0000"/>
                  </a:solidFill>
                </a:rPr>
                <a:t>4.4 MeV</a:t>
              </a:r>
            </a:p>
          </p:txBody>
        </p:sp>
      </p:grpSp>
    </p:spTree>
    <p:extLst>
      <p:ext uri="{BB962C8B-B14F-4D97-AF65-F5344CB8AC3E}">
        <p14:creationId xmlns:p14="http://schemas.microsoft.com/office/powerpoint/2010/main" val="193058618"/>
      </p:ext>
    </p:extLst>
  </p:cSld>
  <p:clrMapOvr>
    <a:masterClrMapping/>
  </p:clrMapOvr>
  <mc:AlternateContent xmlns:mc="http://schemas.openxmlformats.org/markup-compatibility/2006">
    <mc:Choice xmlns:p14="http://schemas.microsoft.com/office/powerpoint/2010/main" Requires="p14">
      <p:transition spd="slow" p14:dur="2000" advTm="20209"/>
    </mc:Choice>
    <mc:Fallback>
      <p:transition spd="slow" advTm="20209"/>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e 22"/>
          <p:cNvGrpSpPr/>
          <p:nvPr/>
        </p:nvGrpSpPr>
        <p:grpSpPr>
          <a:xfrm>
            <a:off x="145900" y="1585460"/>
            <a:ext cx="2778060" cy="1944000"/>
            <a:chOff x="145900" y="1585460"/>
            <a:chExt cx="2778060" cy="1944000"/>
          </a:xfrm>
        </p:grpSpPr>
        <p:pic>
          <p:nvPicPr>
            <p:cNvPr id="26" name="Image 25"/>
            <p:cNvPicPr>
              <a:picLocks noChangeAspect="1"/>
            </p:cNvPicPr>
            <p:nvPr/>
          </p:nvPicPr>
          <p:blipFill>
            <a:blip r:embed="rId2"/>
            <a:stretch>
              <a:fillRect/>
            </a:stretch>
          </p:blipFill>
          <p:spPr>
            <a:xfrm>
              <a:off x="145900" y="1585460"/>
              <a:ext cx="2778060" cy="1944000"/>
            </a:xfrm>
            <a:prstGeom prst="rect">
              <a:avLst/>
            </a:prstGeom>
          </p:spPr>
        </p:pic>
        <p:sp>
          <p:nvSpPr>
            <p:cNvPr id="27" name="Rectangle 9"/>
            <p:cNvSpPr>
              <a:spLocks noChangeArrowheads="1"/>
            </p:cNvSpPr>
            <p:nvPr/>
          </p:nvSpPr>
          <p:spPr bwMode="auto">
            <a:xfrm>
              <a:off x="486000" y="2966400"/>
              <a:ext cx="1183632" cy="290676"/>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p>
              <a:pPr marL="0" lvl="1" algn="just">
                <a:spcAft>
                  <a:spcPts val="600"/>
                </a:spcAft>
              </a:pPr>
              <a:r>
                <a:rPr lang="en-US" sz="1600" kern="0" dirty="0"/>
                <a:t>Chiral NN</a:t>
              </a:r>
            </a:p>
          </p:txBody>
        </p:sp>
      </p:grpSp>
      <p:grpSp>
        <p:nvGrpSpPr>
          <p:cNvPr id="33" name="Groupe 32"/>
          <p:cNvGrpSpPr/>
          <p:nvPr/>
        </p:nvGrpSpPr>
        <p:grpSpPr>
          <a:xfrm>
            <a:off x="3149428" y="1585459"/>
            <a:ext cx="2778060" cy="1944000"/>
            <a:chOff x="3149428" y="1585459"/>
            <a:chExt cx="2778060" cy="1944000"/>
          </a:xfrm>
        </p:grpSpPr>
        <p:pic>
          <p:nvPicPr>
            <p:cNvPr id="5" name="Image 4"/>
            <p:cNvPicPr>
              <a:picLocks noChangeAspect="1"/>
            </p:cNvPicPr>
            <p:nvPr/>
          </p:nvPicPr>
          <p:blipFill>
            <a:blip r:embed="rId3"/>
            <a:stretch>
              <a:fillRect/>
            </a:stretch>
          </p:blipFill>
          <p:spPr>
            <a:xfrm>
              <a:off x="3149428" y="1585459"/>
              <a:ext cx="2778060" cy="1944000"/>
            </a:xfrm>
            <a:prstGeom prst="rect">
              <a:avLst/>
            </a:prstGeom>
          </p:spPr>
        </p:pic>
        <p:sp>
          <p:nvSpPr>
            <p:cNvPr id="11" name="Rectangle 9"/>
            <p:cNvSpPr>
              <a:spLocks noChangeArrowheads="1"/>
            </p:cNvSpPr>
            <p:nvPr/>
          </p:nvSpPr>
          <p:spPr bwMode="auto">
            <a:xfrm>
              <a:off x="3501077" y="2961661"/>
              <a:ext cx="1332180" cy="290676"/>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p>
              <a:pPr marL="0" lvl="1" algn="just">
                <a:spcAft>
                  <a:spcPts val="600"/>
                </a:spcAft>
              </a:pPr>
              <a:r>
                <a:rPr lang="en-US" sz="1600" kern="0" dirty="0"/>
                <a:t>NN+3N(400)</a:t>
              </a:r>
            </a:p>
          </p:txBody>
        </p:sp>
      </p:grpSp>
      <p:sp>
        <p:nvSpPr>
          <p:cNvPr id="4" name="Slide Number Placeholder 3"/>
          <p:cNvSpPr>
            <a:spLocks noGrp="1"/>
          </p:cNvSpPr>
          <p:nvPr>
            <p:ph type="sldNum" sz="quarter" idx="12"/>
          </p:nvPr>
        </p:nvSpPr>
        <p:spPr/>
        <p:txBody>
          <a:bodyPr vert="horz" lIns="0" tIns="0" rIns="0" bIns="0" rtlCol="0" anchor="ctr"/>
          <a:lstStyle/>
          <a:p>
            <a:fld id="{46A7D6E3-EA9D-E741-9881-B35FD4502932}" type="slidenum">
              <a:rPr lang="en-US" sz="1600">
                <a:solidFill>
                  <a:schemeClr val="tx1"/>
                </a:solidFill>
              </a:rPr>
              <a:pPr/>
              <a:t>12</a:t>
            </a:fld>
            <a:endParaRPr lang="en-US" sz="1600">
              <a:solidFill>
                <a:schemeClr val="tx1"/>
              </a:solidFill>
            </a:endParaRPr>
          </a:p>
        </p:txBody>
      </p:sp>
      <p:sp>
        <p:nvSpPr>
          <p:cNvPr id="12" name="Title 2"/>
          <p:cNvSpPr>
            <a:spLocks noGrp="1"/>
          </p:cNvSpPr>
          <p:nvPr>
            <p:ph type="title"/>
          </p:nvPr>
        </p:nvSpPr>
        <p:spPr>
          <a:xfrm>
            <a:off x="1512000" y="44624"/>
            <a:ext cx="7236464" cy="936104"/>
          </a:xfrm>
        </p:spPr>
        <p:txBody>
          <a:bodyPr vert="horz" lIns="0" tIns="0" rIns="0" bIns="0" rtlCol="0" anchor="ctr" anchorCtr="0">
            <a:noAutofit/>
          </a:bodyPr>
          <a:lstStyle/>
          <a:p>
            <a:r>
              <a:rPr lang="en-US" sz="2000" b="0" cap="none" dirty="0"/>
              <a:t>p-</a:t>
            </a:r>
            <a:r>
              <a:rPr lang="en-US" sz="2000" b="0" cap="none" baseline="30000" dirty="0"/>
              <a:t>10</a:t>
            </a:r>
            <a:r>
              <a:rPr lang="en-US" sz="2000" b="0" cap="none" dirty="0"/>
              <a:t>C </a:t>
            </a:r>
            <a:r>
              <a:rPr lang="en-US" sz="2000" b="0" dirty="0"/>
              <a:t>scattering: structure of </a:t>
            </a:r>
            <a:r>
              <a:rPr lang="en-US" sz="2000" b="0" baseline="30000" dirty="0"/>
              <a:t>11</a:t>
            </a:r>
            <a:r>
              <a:rPr lang="en-US" sz="2000" b="0" dirty="0"/>
              <a:t>N resonances</a:t>
            </a:r>
            <a:br>
              <a:rPr lang="en-US" sz="2000" b="0" dirty="0"/>
            </a:br>
            <a:r>
              <a:rPr lang="en-US" sz="1050" cap="none" dirty="0">
                <a:solidFill>
                  <a:schemeClr val="bg1">
                    <a:lumMod val="65000"/>
                  </a:schemeClr>
                </a:solidFill>
              </a:rPr>
              <a:t>A. </a:t>
            </a:r>
            <a:r>
              <a:rPr lang="en-US" sz="1050" cap="none" dirty="0" err="1">
                <a:solidFill>
                  <a:schemeClr val="bg1">
                    <a:lumMod val="65000"/>
                  </a:schemeClr>
                </a:solidFill>
              </a:rPr>
              <a:t>Calci</a:t>
            </a:r>
            <a:r>
              <a:rPr lang="en-US" sz="1050" cap="none" dirty="0">
                <a:solidFill>
                  <a:schemeClr val="bg1">
                    <a:lumMod val="65000"/>
                  </a:schemeClr>
                </a:solidFill>
              </a:rPr>
              <a:t>, P. </a:t>
            </a:r>
            <a:r>
              <a:rPr lang="en-US" sz="1050" cap="none" dirty="0" err="1">
                <a:solidFill>
                  <a:schemeClr val="bg1">
                    <a:lumMod val="65000"/>
                  </a:schemeClr>
                </a:solidFill>
              </a:rPr>
              <a:t>Navratil</a:t>
            </a:r>
            <a:r>
              <a:rPr lang="en-US" sz="1050" cap="none" dirty="0">
                <a:solidFill>
                  <a:schemeClr val="bg1">
                    <a:lumMod val="65000"/>
                  </a:schemeClr>
                </a:solidFill>
              </a:rPr>
              <a:t>, G. </a:t>
            </a:r>
            <a:r>
              <a:rPr lang="en-US" sz="1050" cap="none" dirty="0" err="1">
                <a:solidFill>
                  <a:schemeClr val="bg1">
                    <a:lumMod val="65000"/>
                  </a:schemeClr>
                </a:solidFill>
              </a:rPr>
              <a:t>Hupin</a:t>
            </a:r>
            <a:r>
              <a:rPr lang="en-US" sz="1050" cap="none" dirty="0">
                <a:solidFill>
                  <a:schemeClr val="bg1">
                    <a:lumMod val="65000"/>
                  </a:schemeClr>
                </a:solidFill>
              </a:rPr>
              <a:t>, S. </a:t>
            </a:r>
            <a:r>
              <a:rPr lang="en-US" sz="1050" cap="none" dirty="0" err="1">
                <a:solidFill>
                  <a:schemeClr val="bg1">
                    <a:lumMod val="65000"/>
                  </a:schemeClr>
                </a:solidFill>
              </a:rPr>
              <a:t>Quaglioni</a:t>
            </a:r>
            <a:r>
              <a:rPr lang="en-US" sz="1050" cap="none" dirty="0">
                <a:solidFill>
                  <a:schemeClr val="bg1">
                    <a:lumMod val="65000"/>
                  </a:schemeClr>
                </a:solidFill>
              </a:rPr>
              <a:t>, R. Roth </a:t>
            </a:r>
            <a:r>
              <a:rPr lang="en-US" sz="1050" i="1" cap="none" dirty="0">
                <a:solidFill>
                  <a:schemeClr val="bg1">
                    <a:lumMod val="65000"/>
                  </a:schemeClr>
                </a:solidFill>
              </a:rPr>
              <a:t>et al. </a:t>
            </a:r>
            <a:r>
              <a:rPr lang="en-US" sz="1050" cap="none" dirty="0">
                <a:solidFill>
                  <a:schemeClr val="bg1">
                    <a:lumMod val="65000"/>
                  </a:schemeClr>
                </a:solidFill>
              </a:rPr>
              <a:t>with IRIS collaboration, in preparation</a:t>
            </a:r>
            <a:endParaRPr lang="en-US" sz="1050" b="0" dirty="0"/>
          </a:p>
        </p:txBody>
      </p:sp>
      <p:pic>
        <p:nvPicPr>
          <p:cNvPr id="14" name="Picture 2" descr="http://www.triumf.ca/sites/default/files/TRIUMF_logo_white_blue_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25" y="789450"/>
            <a:ext cx="1462595" cy="520542"/>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725480" y="954654"/>
            <a:ext cx="2847896" cy="369332"/>
          </a:xfrm>
          <a:prstGeom prst="rect">
            <a:avLst/>
          </a:prstGeom>
          <a:noFill/>
        </p:spPr>
        <p:txBody>
          <a:bodyPr wrap="none" rtlCol="0">
            <a:spAutoFit/>
          </a:bodyPr>
          <a:lstStyle/>
          <a:p>
            <a:r>
              <a:rPr lang="en-US" dirty="0"/>
              <a:t>Region of 3N force effects</a:t>
            </a:r>
          </a:p>
        </p:txBody>
      </p:sp>
      <p:cxnSp>
        <p:nvCxnSpPr>
          <p:cNvPr id="18" name="Straight Arrow Connector 17"/>
          <p:cNvCxnSpPr>
            <a:stCxn id="17" idx="2"/>
          </p:cNvCxnSpPr>
          <p:nvPr/>
        </p:nvCxnSpPr>
        <p:spPr>
          <a:xfrm flipH="1">
            <a:off x="1790502" y="1323986"/>
            <a:ext cx="1358926" cy="247479"/>
          </a:xfrm>
          <a:prstGeom prst="straightConnector1">
            <a:avLst/>
          </a:prstGeom>
          <a:ln w="28575">
            <a:solidFill>
              <a:srgbClr val="F6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7" idx="2"/>
            <a:endCxn id="5" idx="0"/>
          </p:cNvCxnSpPr>
          <p:nvPr/>
        </p:nvCxnSpPr>
        <p:spPr>
          <a:xfrm>
            <a:off x="3149428" y="1323986"/>
            <a:ext cx="1389030" cy="261473"/>
          </a:xfrm>
          <a:prstGeom prst="straightConnector1">
            <a:avLst/>
          </a:prstGeom>
          <a:ln w="28575">
            <a:solidFill>
              <a:srgbClr val="F60000"/>
            </a:solidFill>
            <a:tailEnd type="stealth" w="lg" len="lg"/>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4319448" y="1598662"/>
            <a:ext cx="583478" cy="1693414"/>
          </a:xfrm>
          <a:prstGeom prst="rect">
            <a:avLst/>
          </a:prstGeom>
          <a:solidFill>
            <a:schemeClr val="tx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p:cNvSpPr/>
          <p:nvPr/>
        </p:nvSpPr>
        <p:spPr>
          <a:xfrm>
            <a:off x="1322079" y="1598662"/>
            <a:ext cx="576000" cy="1693414"/>
          </a:xfrm>
          <a:prstGeom prst="rect">
            <a:avLst/>
          </a:prstGeom>
          <a:solidFill>
            <a:schemeClr val="tx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8" name="Groupe 47"/>
          <p:cNvGrpSpPr/>
          <p:nvPr/>
        </p:nvGrpSpPr>
        <p:grpSpPr>
          <a:xfrm>
            <a:off x="303467" y="3573516"/>
            <a:ext cx="7142560" cy="2808000"/>
            <a:chOff x="303467" y="3564807"/>
            <a:chExt cx="7142560" cy="2808000"/>
          </a:xfrm>
        </p:grpSpPr>
        <p:pic>
          <p:nvPicPr>
            <p:cNvPr id="49" name="Image 48"/>
            <p:cNvPicPr>
              <a:picLocks noChangeAspect="1"/>
            </p:cNvPicPr>
            <p:nvPr/>
          </p:nvPicPr>
          <p:blipFill>
            <a:blip r:embed="rId5">
              <a:clrChange>
                <a:clrFrom>
                  <a:srgbClr val="FFFFFF"/>
                </a:clrFrom>
                <a:clrTo>
                  <a:srgbClr val="FFFFFF">
                    <a:alpha val="0"/>
                  </a:srgbClr>
                </a:clrTo>
              </a:clrChange>
            </a:blip>
            <a:stretch>
              <a:fillRect/>
            </a:stretch>
          </p:blipFill>
          <p:spPr>
            <a:xfrm>
              <a:off x="3812145" y="3564807"/>
              <a:ext cx="3633882" cy="2808000"/>
            </a:xfrm>
            <a:prstGeom prst="rect">
              <a:avLst/>
            </a:prstGeom>
          </p:spPr>
        </p:pic>
        <p:pic>
          <p:nvPicPr>
            <p:cNvPr id="50" name="Image 49"/>
            <p:cNvPicPr>
              <a:picLocks noChangeAspect="1"/>
            </p:cNvPicPr>
            <p:nvPr/>
          </p:nvPicPr>
          <p:blipFill>
            <a:blip r:embed="rId6">
              <a:clrChange>
                <a:clrFrom>
                  <a:srgbClr val="FFFFFF"/>
                </a:clrFrom>
                <a:clrTo>
                  <a:srgbClr val="FFFFFF">
                    <a:alpha val="0"/>
                  </a:srgbClr>
                </a:clrTo>
              </a:clrChange>
            </a:blip>
            <a:stretch>
              <a:fillRect/>
            </a:stretch>
          </p:blipFill>
          <p:spPr>
            <a:xfrm>
              <a:off x="303467" y="3564807"/>
              <a:ext cx="3633883" cy="2808000"/>
            </a:xfrm>
            <a:prstGeom prst="rect">
              <a:avLst/>
            </a:prstGeom>
          </p:spPr>
        </p:pic>
      </p:grpSp>
    </p:spTree>
    <p:extLst>
      <p:ext uri="{BB962C8B-B14F-4D97-AF65-F5344CB8AC3E}">
        <p14:creationId xmlns:p14="http://schemas.microsoft.com/office/powerpoint/2010/main" val="2153086877"/>
      </p:ext>
    </p:extLst>
  </p:cSld>
  <p:clrMapOvr>
    <a:masterClrMapping/>
  </p:clrMapOvr>
  <mc:AlternateContent xmlns:mc="http://schemas.openxmlformats.org/markup-compatibility/2006">
    <mc:Choice xmlns:p14="http://schemas.microsoft.com/office/powerpoint/2010/main" Requires="p14">
      <p:transition spd="slow" p14:dur="2000" advTm="19561"/>
    </mc:Choice>
    <mc:Fallback>
      <p:transition spd="slow" advTm="19561"/>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e 39"/>
          <p:cNvGrpSpPr/>
          <p:nvPr/>
        </p:nvGrpSpPr>
        <p:grpSpPr>
          <a:xfrm>
            <a:off x="308810" y="3572993"/>
            <a:ext cx="7131874" cy="2808000"/>
            <a:chOff x="316691" y="3563767"/>
            <a:chExt cx="7131874" cy="2808000"/>
          </a:xfrm>
        </p:grpSpPr>
        <p:pic>
          <p:nvPicPr>
            <p:cNvPr id="41" name="Image 40"/>
            <p:cNvPicPr>
              <a:picLocks noChangeAspect="1"/>
            </p:cNvPicPr>
            <p:nvPr/>
          </p:nvPicPr>
          <p:blipFill>
            <a:blip r:embed="rId2">
              <a:clrChange>
                <a:clrFrom>
                  <a:srgbClr val="FFFFFF"/>
                </a:clrFrom>
                <a:clrTo>
                  <a:srgbClr val="FFFFFF">
                    <a:alpha val="0"/>
                  </a:srgbClr>
                </a:clrTo>
              </a:clrChange>
            </a:blip>
            <a:stretch>
              <a:fillRect/>
            </a:stretch>
          </p:blipFill>
          <p:spPr>
            <a:xfrm>
              <a:off x="316691" y="3563767"/>
              <a:ext cx="3633883" cy="2808000"/>
            </a:xfrm>
            <a:prstGeom prst="rect">
              <a:avLst/>
            </a:prstGeom>
          </p:spPr>
        </p:pic>
        <p:pic>
          <p:nvPicPr>
            <p:cNvPr id="42" name="Image 41"/>
            <p:cNvPicPr>
              <a:picLocks noChangeAspect="1"/>
            </p:cNvPicPr>
            <p:nvPr/>
          </p:nvPicPr>
          <p:blipFill>
            <a:blip r:embed="rId3">
              <a:clrChange>
                <a:clrFrom>
                  <a:srgbClr val="FFFFFF"/>
                </a:clrFrom>
                <a:clrTo>
                  <a:srgbClr val="FFFFFF">
                    <a:alpha val="0"/>
                  </a:srgbClr>
                </a:clrTo>
              </a:clrChange>
            </a:blip>
            <a:stretch>
              <a:fillRect/>
            </a:stretch>
          </p:blipFill>
          <p:spPr>
            <a:xfrm>
              <a:off x="3814682" y="3563767"/>
              <a:ext cx="3633883" cy="2808000"/>
            </a:xfrm>
            <a:prstGeom prst="rect">
              <a:avLst/>
            </a:prstGeom>
          </p:spPr>
        </p:pic>
      </p:grpSp>
      <p:pic>
        <p:nvPicPr>
          <p:cNvPr id="33" name="Image 32"/>
          <p:cNvPicPr>
            <a:picLocks noChangeAspect="1"/>
          </p:cNvPicPr>
          <p:nvPr/>
        </p:nvPicPr>
        <p:blipFill>
          <a:blip r:embed="rId4">
            <a:lum bright="70000" contrast="-70000"/>
          </a:blip>
          <a:stretch>
            <a:fillRect/>
          </a:stretch>
        </p:blipFill>
        <p:spPr>
          <a:xfrm>
            <a:off x="145900" y="1585460"/>
            <a:ext cx="2778060" cy="1944000"/>
          </a:xfrm>
          <a:prstGeom prst="rect">
            <a:avLst/>
          </a:prstGeom>
        </p:spPr>
      </p:pic>
      <p:pic>
        <p:nvPicPr>
          <p:cNvPr id="28" name="Image 27"/>
          <p:cNvPicPr>
            <a:picLocks noChangeAspect="1"/>
          </p:cNvPicPr>
          <p:nvPr/>
        </p:nvPicPr>
        <p:blipFill>
          <a:blip r:embed="rId5">
            <a:lum bright="70000" contrast="-70000"/>
          </a:blip>
          <a:stretch>
            <a:fillRect/>
          </a:stretch>
        </p:blipFill>
        <p:spPr>
          <a:xfrm>
            <a:off x="3149428" y="1585459"/>
            <a:ext cx="2778060" cy="1944000"/>
          </a:xfrm>
          <a:prstGeom prst="rect">
            <a:avLst/>
          </a:prstGeom>
        </p:spPr>
      </p:pic>
      <p:sp>
        <p:nvSpPr>
          <p:cNvPr id="4" name="Slide Number Placeholder 3"/>
          <p:cNvSpPr>
            <a:spLocks noGrp="1"/>
          </p:cNvSpPr>
          <p:nvPr>
            <p:ph type="sldNum" sz="quarter" idx="12"/>
          </p:nvPr>
        </p:nvSpPr>
        <p:spPr/>
        <p:txBody>
          <a:bodyPr vert="horz" lIns="0" tIns="0" rIns="0" bIns="0" rtlCol="0" anchor="ctr"/>
          <a:lstStyle/>
          <a:p>
            <a:fld id="{46A7D6E3-EA9D-E741-9881-B35FD4502932}" type="slidenum">
              <a:rPr lang="en-US" sz="1600">
                <a:solidFill>
                  <a:schemeClr val="tx1"/>
                </a:solidFill>
              </a:rPr>
              <a:pPr/>
              <a:t>13</a:t>
            </a:fld>
            <a:endParaRPr lang="en-US" sz="1600">
              <a:solidFill>
                <a:schemeClr val="tx1"/>
              </a:solidFill>
            </a:endParaRPr>
          </a:p>
        </p:txBody>
      </p:sp>
      <p:sp>
        <p:nvSpPr>
          <p:cNvPr id="9" name="TextBox 8"/>
          <p:cNvSpPr txBox="1"/>
          <p:nvPr/>
        </p:nvSpPr>
        <p:spPr>
          <a:xfrm>
            <a:off x="2538635" y="4203380"/>
            <a:ext cx="1439818" cy="400110"/>
          </a:xfrm>
          <a:prstGeom prst="rect">
            <a:avLst/>
          </a:prstGeom>
          <a:noFill/>
          <a:ln>
            <a:noFill/>
          </a:ln>
        </p:spPr>
        <p:txBody>
          <a:bodyPr wrap="none" rtlCol="0">
            <a:spAutoFit/>
          </a:bodyPr>
          <a:lstStyle/>
          <a:p>
            <a:r>
              <a:rPr lang="en-US" sz="2000" dirty="0">
                <a:solidFill>
                  <a:srgbClr val="FF0000"/>
                </a:solidFill>
              </a:rPr>
              <a:t>preliminary</a:t>
            </a:r>
          </a:p>
        </p:txBody>
      </p:sp>
      <p:sp>
        <p:nvSpPr>
          <p:cNvPr id="11" name="TextBox 10"/>
          <p:cNvSpPr txBox="1"/>
          <p:nvPr/>
        </p:nvSpPr>
        <p:spPr>
          <a:xfrm>
            <a:off x="6187270" y="4209131"/>
            <a:ext cx="1439818" cy="400110"/>
          </a:xfrm>
          <a:prstGeom prst="rect">
            <a:avLst/>
          </a:prstGeom>
          <a:noFill/>
          <a:ln>
            <a:noFill/>
          </a:ln>
        </p:spPr>
        <p:txBody>
          <a:bodyPr wrap="none" rtlCol="0">
            <a:spAutoFit/>
          </a:bodyPr>
          <a:lstStyle/>
          <a:p>
            <a:r>
              <a:rPr lang="en-US" sz="2000" dirty="0">
                <a:solidFill>
                  <a:srgbClr val="FF0000"/>
                </a:solidFill>
              </a:rPr>
              <a:t>preliminary</a:t>
            </a:r>
          </a:p>
        </p:txBody>
      </p:sp>
      <p:sp>
        <p:nvSpPr>
          <p:cNvPr id="15" name="Title 2"/>
          <p:cNvSpPr>
            <a:spLocks noGrp="1"/>
          </p:cNvSpPr>
          <p:nvPr>
            <p:ph type="title"/>
          </p:nvPr>
        </p:nvSpPr>
        <p:spPr>
          <a:xfrm>
            <a:off x="1512000" y="44624"/>
            <a:ext cx="7236464" cy="936104"/>
          </a:xfrm>
        </p:spPr>
        <p:txBody>
          <a:bodyPr vert="horz" lIns="0" tIns="0" rIns="0" bIns="0" rtlCol="0" anchor="ctr" anchorCtr="0">
            <a:noAutofit/>
          </a:bodyPr>
          <a:lstStyle/>
          <a:p>
            <a:r>
              <a:rPr lang="en-US" sz="2000" b="0" cap="none" dirty="0"/>
              <a:t>p-</a:t>
            </a:r>
            <a:r>
              <a:rPr lang="en-US" sz="2000" b="0" cap="none" baseline="30000" dirty="0"/>
              <a:t>10</a:t>
            </a:r>
            <a:r>
              <a:rPr lang="en-US" sz="2000" b="0" cap="none" dirty="0"/>
              <a:t>C </a:t>
            </a:r>
            <a:r>
              <a:rPr lang="en-US" sz="2000" b="0" dirty="0"/>
              <a:t>scattering: structure of </a:t>
            </a:r>
            <a:r>
              <a:rPr lang="en-US" sz="2000" b="0" baseline="30000" dirty="0"/>
              <a:t>11</a:t>
            </a:r>
            <a:r>
              <a:rPr lang="en-US" sz="2000" b="0" dirty="0"/>
              <a:t>N resonances</a:t>
            </a:r>
            <a:br>
              <a:rPr lang="en-US" sz="2000" b="0" dirty="0"/>
            </a:br>
            <a:r>
              <a:rPr lang="en-US" sz="1050" cap="none" dirty="0">
                <a:solidFill>
                  <a:schemeClr val="bg1">
                    <a:lumMod val="65000"/>
                  </a:schemeClr>
                </a:solidFill>
              </a:rPr>
              <a:t>A. </a:t>
            </a:r>
            <a:r>
              <a:rPr lang="en-US" sz="1050" cap="none" dirty="0" err="1">
                <a:solidFill>
                  <a:schemeClr val="bg1">
                    <a:lumMod val="65000"/>
                  </a:schemeClr>
                </a:solidFill>
              </a:rPr>
              <a:t>Calci</a:t>
            </a:r>
            <a:r>
              <a:rPr lang="en-US" sz="1050" cap="none" dirty="0">
                <a:solidFill>
                  <a:schemeClr val="bg1">
                    <a:lumMod val="65000"/>
                  </a:schemeClr>
                </a:solidFill>
              </a:rPr>
              <a:t>, P. </a:t>
            </a:r>
            <a:r>
              <a:rPr lang="en-US" sz="1050" cap="none" dirty="0" err="1">
                <a:solidFill>
                  <a:schemeClr val="bg1">
                    <a:lumMod val="65000"/>
                  </a:schemeClr>
                </a:solidFill>
              </a:rPr>
              <a:t>Navratil</a:t>
            </a:r>
            <a:r>
              <a:rPr lang="en-US" sz="1050" cap="none" dirty="0">
                <a:solidFill>
                  <a:schemeClr val="bg1">
                    <a:lumMod val="65000"/>
                  </a:schemeClr>
                </a:solidFill>
              </a:rPr>
              <a:t>, G. </a:t>
            </a:r>
            <a:r>
              <a:rPr lang="en-US" sz="1050" cap="none" dirty="0" err="1">
                <a:solidFill>
                  <a:schemeClr val="bg1">
                    <a:lumMod val="65000"/>
                  </a:schemeClr>
                </a:solidFill>
              </a:rPr>
              <a:t>Hupin</a:t>
            </a:r>
            <a:r>
              <a:rPr lang="en-US" sz="1050" cap="none" dirty="0">
                <a:solidFill>
                  <a:schemeClr val="bg1">
                    <a:lumMod val="65000"/>
                  </a:schemeClr>
                </a:solidFill>
              </a:rPr>
              <a:t>, S. </a:t>
            </a:r>
            <a:r>
              <a:rPr lang="en-US" sz="1050" cap="none" dirty="0" err="1">
                <a:solidFill>
                  <a:schemeClr val="bg1">
                    <a:lumMod val="65000"/>
                  </a:schemeClr>
                </a:solidFill>
              </a:rPr>
              <a:t>Quaglioni</a:t>
            </a:r>
            <a:r>
              <a:rPr lang="en-US" sz="1050" cap="none" dirty="0">
                <a:solidFill>
                  <a:schemeClr val="bg1">
                    <a:lumMod val="65000"/>
                  </a:schemeClr>
                </a:solidFill>
              </a:rPr>
              <a:t>, R. Roth </a:t>
            </a:r>
            <a:r>
              <a:rPr lang="en-US" sz="1050" i="1" cap="none" dirty="0">
                <a:solidFill>
                  <a:schemeClr val="bg1">
                    <a:lumMod val="65000"/>
                  </a:schemeClr>
                </a:solidFill>
              </a:rPr>
              <a:t>et al. </a:t>
            </a:r>
            <a:r>
              <a:rPr lang="en-US" sz="1050" cap="none" dirty="0">
                <a:solidFill>
                  <a:schemeClr val="bg1">
                    <a:lumMod val="65000"/>
                  </a:schemeClr>
                </a:solidFill>
              </a:rPr>
              <a:t>with IRIS collaboration, in preparation</a:t>
            </a:r>
            <a:endParaRPr lang="en-US" sz="1050" b="0" dirty="0"/>
          </a:p>
        </p:txBody>
      </p:sp>
      <p:pic>
        <p:nvPicPr>
          <p:cNvPr id="12" name="Picture 2" descr="http://www.triumf.ca/sites/default/files/TRIUMF_logo_white_blue_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25" y="789450"/>
            <a:ext cx="1462595" cy="520542"/>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327232" y="6326495"/>
            <a:ext cx="7113452" cy="403568"/>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defPPr>
              <a:defRPr lang="en-US"/>
            </a:defPPr>
            <a:lvl1pPr>
              <a:defRPr>
                <a:solidFill>
                  <a:schemeClr val="dk1"/>
                </a:solidFill>
              </a:defRPr>
            </a:lvl1pPr>
            <a:lvl2pPr marL="0" lvl="1" algn="just">
              <a:spcAft>
                <a:spcPts val="600"/>
              </a:spcAft>
              <a:defRPr sz="1600" kern="0">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t>IRIS collaboration: </a:t>
            </a:r>
            <a:r>
              <a:rPr lang="da-DK" b="1" dirty="0"/>
              <a:t>A. Kumar, R. Kanungo, A. Sanetullaev </a:t>
            </a:r>
            <a:r>
              <a:rPr lang="da-DK" b="1" i="1" dirty="0"/>
              <a:t>et al. </a:t>
            </a:r>
            <a:endParaRPr lang="en-US" i="1" dirty="0"/>
          </a:p>
        </p:txBody>
      </p:sp>
      <p:sp>
        <p:nvSpPr>
          <p:cNvPr id="24" name="Rectangle 7"/>
          <p:cNvSpPr>
            <a:spLocks noChangeArrowheads="1"/>
          </p:cNvSpPr>
          <p:nvPr/>
        </p:nvSpPr>
        <p:spPr bwMode="auto">
          <a:xfrm>
            <a:off x="6252973" y="2384708"/>
            <a:ext cx="2621396" cy="1026708"/>
          </a:xfrm>
          <a:prstGeom prst="rect">
            <a:avLst/>
          </a:prstGeom>
          <a:solidFill>
            <a:srgbClr val="124A91"/>
          </a:solidFill>
          <a:ln w="3175">
            <a:solidFill>
              <a:srgbClr val="B3B3B3"/>
            </a:solidFill>
            <a:miter lim="800000"/>
            <a:headEnd/>
            <a:tailEnd/>
          </a:ln>
        </p:spPr>
        <p:txBody>
          <a:bodyPr wrap="square" anchor="ctr">
            <a:noAutofit/>
          </a:bodyPr>
          <a:lstStyle/>
          <a:p>
            <a:r>
              <a:rPr lang="en-US" dirty="0" smtClean="0">
                <a:solidFill>
                  <a:schemeClr val="bg1"/>
                </a:solidFill>
                <a:ea typeface="ＭＳ Ｐゴシック" charset="0"/>
                <a:cs typeface="ＭＳ Ｐゴシック" charset="0"/>
              </a:rPr>
              <a:t>Both interaction models fail to reproduce differential data!</a:t>
            </a:r>
            <a:endParaRPr lang="en-US" dirty="0">
              <a:solidFill>
                <a:schemeClr val="bg1"/>
              </a:solidFill>
              <a:ea typeface="ＭＳ Ｐゴシック" charset="0"/>
              <a:cs typeface="ＭＳ Ｐゴシック" charset="0"/>
            </a:endParaRPr>
          </a:p>
        </p:txBody>
      </p:sp>
    </p:spTree>
    <p:extLst>
      <p:ext uri="{BB962C8B-B14F-4D97-AF65-F5344CB8AC3E}">
        <p14:creationId xmlns:p14="http://schemas.microsoft.com/office/powerpoint/2010/main" val="3327104599"/>
      </p:ext>
    </p:extLst>
  </p:cSld>
  <p:clrMapOvr>
    <a:masterClrMapping/>
  </p:clrMapOvr>
  <mc:AlternateContent xmlns:mc="http://schemas.openxmlformats.org/markup-compatibility/2006">
    <mc:Choice xmlns:p14="http://schemas.microsoft.com/office/powerpoint/2010/main" Requires="p14">
      <p:transition spd="slow" p14:dur="2000" advTm="9711"/>
    </mc:Choice>
    <mc:Fallback>
      <p:transition spd="slow" advTm="97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Content Placeholder 1"/>
          <p:cNvSpPr txBox="1">
            <a:spLocks/>
          </p:cNvSpPr>
          <p:nvPr/>
        </p:nvSpPr>
        <p:spPr bwMode="auto">
          <a:xfrm>
            <a:off x="0" y="1286192"/>
            <a:ext cx="8392325" cy="152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har char="•"/>
              <a:defRPr sz="2800">
                <a:solidFill>
                  <a:srgbClr val="113F7C"/>
                </a:solidFill>
                <a:latin typeface="Myriad Pro"/>
                <a:ea typeface="ＭＳ Ｐゴシック" pitchFamily="-109" charset="-128"/>
                <a:cs typeface="Myriad Pro"/>
              </a:defRPr>
            </a:lvl1pPr>
            <a:lvl2pPr marL="742950" indent="-285750" algn="l" rtl="0" eaLnBrk="1" fontAlgn="base" hangingPunct="1">
              <a:spcBef>
                <a:spcPct val="20000"/>
              </a:spcBef>
              <a:spcAft>
                <a:spcPct val="0"/>
              </a:spcAft>
              <a:buChar char="–"/>
              <a:defRPr sz="2400">
                <a:solidFill>
                  <a:srgbClr val="4F4946"/>
                </a:solidFill>
                <a:latin typeface="Myriad Pro"/>
                <a:ea typeface="ＭＳ Ｐゴシック" pitchFamily="-109" charset="-128"/>
                <a:cs typeface="Myriad Pro"/>
              </a:defRPr>
            </a:lvl2pPr>
            <a:lvl3pPr marL="1143000" indent="-228600" algn="l" rtl="0" eaLnBrk="1" fontAlgn="base" hangingPunct="1">
              <a:spcBef>
                <a:spcPct val="20000"/>
              </a:spcBef>
              <a:spcAft>
                <a:spcPct val="0"/>
              </a:spcAft>
              <a:buChar char="•"/>
              <a:defRPr sz="2400">
                <a:solidFill>
                  <a:srgbClr val="4F4946"/>
                </a:solidFill>
                <a:latin typeface="Myriad Pro"/>
                <a:ea typeface="ＭＳ Ｐゴシック" pitchFamily="-109" charset="-128"/>
                <a:cs typeface="Myriad Pro"/>
              </a:defRPr>
            </a:lvl3pPr>
            <a:lvl4pPr marL="1600200" indent="-228600" algn="l" rtl="0" eaLnBrk="1" fontAlgn="base" hangingPunct="1">
              <a:spcBef>
                <a:spcPct val="20000"/>
              </a:spcBef>
              <a:spcAft>
                <a:spcPct val="0"/>
              </a:spcAft>
              <a:buFont typeface="Wingdings" pitchFamily="-111" charset="2"/>
              <a:buChar char="§"/>
              <a:defRPr sz="1600">
                <a:solidFill>
                  <a:srgbClr val="4F4946"/>
                </a:solidFill>
                <a:latin typeface="+mj-lt"/>
                <a:ea typeface="ＭＳ Ｐゴシック" pitchFamily="-109" charset="-128"/>
              </a:defRPr>
            </a:lvl4pPr>
            <a:lvl5pPr marL="2057400" indent="-228600" algn="l" rtl="0" eaLnBrk="1" fontAlgn="base" hangingPunct="1">
              <a:spcBef>
                <a:spcPct val="20000"/>
              </a:spcBef>
              <a:spcAft>
                <a:spcPct val="0"/>
              </a:spcAft>
              <a:buChar char="»"/>
              <a:defRPr sz="1200">
                <a:solidFill>
                  <a:srgbClr val="4F4946"/>
                </a:solidFill>
                <a:latin typeface="+mj-lt"/>
                <a:ea typeface="ＭＳ Ｐゴシック" pitchFamily="-109" charset="-128"/>
              </a:defRPr>
            </a:lvl5pPr>
            <a:lvl6pPr marL="2514600" indent="-228600" algn="l" rtl="0" eaLnBrk="1" fontAlgn="base" hangingPunct="1">
              <a:spcBef>
                <a:spcPct val="20000"/>
              </a:spcBef>
              <a:spcAft>
                <a:spcPct val="0"/>
              </a:spcAft>
              <a:buChar char="»"/>
              <a:defRPr sz="2000">
                <a:solidFill>
                  <a:srgbClr val="800000"/>
                </a:solidFill>
                <a:latin typeface="+mn-lt"/>
                <a:ea typeface="ＭＳ Ｐゴシック" pitchFamily="-109" charset="-128"/>
              </a:defRPr>
            </a:lvl6pPr>
            <a:lvl7pPr marL="2971800" indent="-228600" algn="l" rtl="0" eaLnBrk="1" fontAlgn="base" hangingPunct="1">
              <a:spcBef>
                <a:spcPct val="20000"/>
              </a:spcBef>
              <a:spcAft>
                <a:spcPct val="0"/>
              </a:spcAft>
              <a:buChar char="»"/>
              <a:defRPr sz="2000">
                <a:solidFill>
                  <a:srgbClr val="800000"/>
                </a:solidFill>
                <a:latin typeface="+mn-lt"/>
                <a:ea typeface="ＭＳ Ｐゴシック" pitchFamily="-109" charset="-128"/>
              </a:defRPr>
            </a:lvl7pPr>
            <a:lvl8pPr marL="3429000" indent="-228600" algn="l" rtl="0" eaLnBrk="1" fontAlgn="base" hangingPunct="1">
              <a:spcBef>
                <a:spcPct val="20000"/>
              </a:spcBef>
              <a:spcAft>
                <a:spcPct val="0"/>
              </a:spcAft>
              <a:buChar char="»"/>
              <a:defRPr sz="2000">
                <a:solidFill>
                  <a:srgbClr val="800000"/>
                </a:solidFill>
                <a:latin typeface="+mn-lt"/>
                <a:ea typeface="ＭＳ Ｐゴシック" pitchFamily="-109" charset="-128"/>
              </a:defRPr>
            </a:lvl8pPr>
            <a:lvl9pPr marL="3886200" indent="-228600" algn="l" rtl="0" eaLnBrk="1" fontAlgn="base" hangingPunct="1">
              <a:spcBef>
                <a:spcPct val="20000"/>
              </a:spcBef>
              <a:spcAft>
                <a:spcPct val="0"/>
              </a:spcAft>
              <a:buChar char="»"/>
              <a:defRPr sz="2000">
                <a:solidFill>
                  <a:srgbClr val="800000"/>
                </a:solidFill>
                <a:latin typeface="+mn-lt"/>
                <a:ea typeface="ＭＳ Ｐゴシック" pitchFamily="-109" charset="-128"/>
              </a:defRPr>
            </a:lvl9pPr>
          </a:lstStyle>
          <a:p>
            <a:pPr marL="0" indent="0">
              <a:buNone/>
            </a:pPr>
            <a:r>
              <a:rPr lang="en-US" sz="2000" dirty="0"/>
              <a:t>NCSMC calculations </a:t>
            </a:r>
            <a:r>
              <a:rPr lang="en-US" sz="2000" b="1" dirty="0"/>
              <a:t>including chiral 3N </a:t>
            </a:r>
            <a:r>
              <a:rPr lang="en-US" sz="2000" dirty="0"/>
              <a:t>(N</a:t>
            </a:r>
            <a:r>
              <a:rPr lang="en-US" sz="2000" baseline="30000" dirty="0"/>
              <a:t>3</a:t>
            </a:r>
            <a:r>
              <a:rPr lang="en-US" sz="2000" dirty="0"/>
              <a:t>LO NN+N</a:t>
            </a:r>
            <a:r>
              <a:rPr lang="en-US" sz="2000" baseline="30000" dirty="0"/>
              <a:t>2</a:t>
            </a:r>
            <a:r>
              <a:rPr lang="en-US" sz="2000" dirty="0"/>
              <a:t>LO 3NF400)</a:t>
            </a:r>
            <a:endParaRPr lang="en-US" sz="2000" b="1" dirty="0"/>
          </a:p>
          <a:p>
            <a:pPr marL="1440000" lvl="2" indent="-360363" defTabSz="914400" fontAlgn="auto">
              <a:lnSpc>
                <a:spcPts val="2000"/>
              </a:lnSpc>
              <a:spcBef>
                <a:spcPts val="2400"/>
              </a:spcBef>
              <a:spcAft>
                <a:spcPts val="0"/>
              </a:spcAft>
              <a:buSzPct val="90000"/>
              <a:buBlip>
                <a:blip r:embed="rId3"/>
              </a:buBlip>
            </a:pPr>
            <a:r>
              <a:rPr lang="en-US" sz="2000" baseline="30000" dirty="0"/>
              <a:t>10</a:t>
            </a:r>
            <a:r>
              <a:rPr lang="en-US" sz="2000" dirty="0"/>
              <a:t>Be: 0</a:t>
            </a:r>
            <a:r>
              <a:rPr lang="en-US" sz="2000" baseline="30000" dirty="0"/>
              <a:t>+</a:t>
            </a:r>
            <a:r>
              <a:rPr lang="en-US" sz="2000" dirty="0"/>
              <a:t>, 2</a:t>
            </a:r>
            <a:r>
              <a:rPr lang="en-US" sz="2000" baseline="30000" dirty="0"/>
              <a:t>+</a:t>
            </a:r>
            <a:r>
              <a:rPr lang="en-US" sz="2000" dirty="0"/>
              <a:t>, 2</a:t>
            </a:r>
            <a:r>
              <a:rPr lang="en-US" sz="2000" baseline="30000" dirty="0"/>
              <a:t>+</a:t>
            </a:r>
            <a:r>
              <a:rPr lang="en-US" sz="2000" dirty="0"/>
              <a:t> NCSM eigenstates</a:t>
            </a:r>
          </a:p>
          <a:p>
            <a:pPr marL="1440000" lvl="2" indent="-360363" defTabSz="914400" fontAlgn="auto">
              <a:lnSpc>
                <a:spcPts val="2000"/>
              </a:lnSpc>
              <a:spcBef>
                <a:spcPts val="2400"/>
              </a:spcBef>
              <a:spcAft>
                <a:spcPts val="0"/>
              </a:spcAft>
              <a:buSzPct val="90000"/>
              <a:buBlip>
                <a:blip r:embed="rId3"/>
              </a:buBlip>
            </a:pPr>
            <a:r>
              <a:rPr lang="en-US" sz="2000" baseline="30000" dirty="0"/>
              <a:t>11</a:t>
            </a:r>
            <a:r>
              <a:rPr lang="en-US" sz="2000" dirty="0"/>
              <a:t>Be: ≥6 (</a:t>
            </a:r>
            <a:r>
              <a:rPr lang="en-US" sz="2000" dirty="0">
                <a:solidFill>
                  <a:prstClr val="black"/>
                </a:solidFill>
                <a:latin typeface="Arial"/>
                <a:sym typeface="Symbol" panose="05050102010706020507" pitchFamily="18" charset="2"/>
              </a:rPr>
              <a:t></a:t>
            </a:r>
            <a:r>
              <a:rPr lang="en-US" sz="2000" dirty="0"/>
              <a:t>=-1) and ≥3 (</a:t>
            </a:r>
            <a:r>
              <a:rPr lang="en-US" sz="2000" dirty="0">
                <a:solidFill>
                  <a:prstClr val="black"/>
                </a:solidFill>
                <a:latin typeface="Arial"/>
                <a:sym typeface="Symbol" panose="05050102010706020507" pitchFamily="18" charset="2"/>
              </a:rPr>
              <a:t></a:t>
            </a:r>
            <a:r>
              <a:rPr lang="en-US" sz="2000" dirty="0"/>
              <a:t>=+1) NCSM eigenstates</a:t>
            </a:r>
          </a:p>
        </p:txBody>
      </p:sp>
      <p:sp>
        <p:nvSpPr>
          <p:cNvPr id="3" name="Title 2"/>
          <p:cNvSpPr>
            <a:spLocks noGrp="1"/>
          </p:cNvSpPr>
          <p:nvPr>
            <p:ph type="title"/>
          </p:nvPr>
        </p:nvSpPr>
        <p:spPr/>
        <p:txBody>
          <a:bodyPr vert="horz" lIns="0" tIns="0" rIns="0" bIns="0" rtlCol="0" anchor="ctr" anchorCtr="0">
            <a:noAutofit/>
          </a:bodyPr>
          <a:lstStyle/>
          <a:p>
            <a:r>
              <a:rPr lang="en-US" sz="2000" b="0" dirty="0"/>
              <a:t>Structure of </a:t>
            </a:r>
            <a:r>
              <a:rPr lang="en-US" sz="2000" b="0" baseline="30000" dirty="0"/>
              <a:t>11</a:t>
            </a:r>
            <a:r>
              <a:rPr lang="en-US" sz="2000" b="0" dirty="0"/>
              <a:t>B</a:t>
            </a:r>
            <a:r>
              <a:rPr lang="en-US" sz="2000" b="0" cap="none" dirty="0"/>
              <a:t>e</a:t>
            </a:r>
            <a:r>
              <a:rPr lang="en-US" sz="2000" b="0" dirty="0"/>
              <a:t> from chiral NN+3N forces</a:t>
            </a:r>
            <a:br>
              <a:rPr lang="en-US" sz="2000" b="0" dirty="0"/>
            </a:br>
            <a:r>
              <a:rPr lang="en-US" sz="1050" cap="none" dirty="0">
                <a:solidFill>
                  <a:prstClr val="white">
                    <a:lumMod val="65000"/>
                  </a:prstClr>
                </a:solidFill>
              </a:rPr>
              <a:t>A. </a:t>
            </a:r>
            <a:r>
              <a:rPr lang="en-US" sz="1050" cap="none" dirty="0" err="1">
                <a:solidFill>
                  <a:prstClr val="white">
                    <a:lumMod val="65000"/>
                  </a:prstClr>
                </a:solidFill>
              </a:rPr>
              <a:t>Calci</a:t>
            </a:r>
            <a:r>
              <a:rPr lang="en-US" sz="1050" cap="none" dirty="0">
                <a:solidFill>
                  <a:prstClr val="white">
                    <a:lumMod val="65000"/>
                  </a:prstClr>
                </a:solidFill>
              </a:rPr>
              <a:t>, P. </a:t>
            </a:r>
            <a:r>
              <a:rPr lang="en-US" sz="1050" cap="none" dirty="0" err="1">
                <a:solidFill>
                  <a:prstClr val="white">
                    <a:lumMod val="65000"/>
                  </a:prstClr>
                </a:solidFill>
              </a:rPr>
              <a:t>Navratil</a:t>
            </a:r>
            <a:r>
              <a:rPr lang="en-US" sz="1050" cap="none" dirty="0">
                <a:solidFill>
                  <a:prstClr val="white">
                    <a:lumMod val="65000"/>
                  </a:prstClr>
                </a:solidFill>
              </a:rPr>
              <a:t>, R. Roth, J. </a:t>
            </a:r>
            <a:r>
              <a:rPr lang="en-US" sz="1050" cap="none" dirty="0" err="1">
                <a:solidFill>
                  <a:prstClr val="white">
                    <a:lumMod val="65000"/>
                  </a:prstClr>
                </a:solidFill>
              </a:rPr>
              <a:t>Dohet-Eraly</a:t>
            </a:r>
            <a:r>
              <a:rPr lang="en-US" sz="1050" cap="none" dirty="0">
                <a:solidFill>
                  <a:prstClr val="white">
                    <a:lumMod val="65000"/>
                  </a:prstClr>
                </a:solidFill>
              </a:rPr>
              <a:t>, S. </a:t>
            </a:r>
            <a:r>
              <a:rPr lang="en-US" sz="1050" cap="none" dirty="0" err="1">
                <a:solidFill>
                  <a:prstClr val="white">
                    <a:lumMod val="65000"/>
                  </a:prstClr>
                </a:solidFill>
              </a:rPr>
              <a:t>Quaglioni</a:t>
            </a:r>
            <a:r>
              <a:rPr lang="en-US" sz="1050" cap="none" dirty="0">
                <a:solidFill>
                  <a:prstClr val="white">
                    <a:lumMod val="65000"/>
                  </a:prstClr>
                </a:solidFill>
              </a:rPr>
              <a:t>, G. </a:t>
            </a:r>
            <a:r>
              <a:rPr lang="en-US" sz="1050" cap="none" dirty="0" err="1">
                <a:solidFill>
                  <a:prstClr val="white">
                    <a:lumMod val="65000"/>
                  </a:prstClr>
                </a:solidFill>
              </a:rPr>
              <a:t>Hupin</a:t>
            </a:r>
            <a:r>
              <a:rPr lang="en-US" sz="1050" cap="none" dirty="0">
                <a:solidFill>
                  <a:prstClr val="white">
                    <a:lumMod val="65000"/>
                  </a:prstClr>
                </a:solidFill>
              </a:rPr>
              <a:t>, in preparation</a:t>
            </a:r>
            <a:endParaRPr lang="en-US" sz="2000" b="0" dirty="0"/>
          </a:p>
        </p:txBody>
      </p:sp>
      <p:sp>
        <p:nvSpPr>
          <p:cNvPr id="4" name="Slide Number Placeholder 3"/>
          <p:cNvSpPr>
            <a:spLocks noGrp="1"/>
          </p:cNvSpPr>
          <p:nvPr>
            <p:ph type="sldNum" sz="quarter" idx="12"/>
          </p:nvPr>
        </p:nvSpPr>
        <p:spPr/>
        <p:txBody>
          <a:bodyPr vert="horz" lIns="0" tIns="0" rIns="0" bIns="0" rtlCol="0" anchor="ctr"/>
          <a:lstStyle/>
          <a:p>
            <a:fld id="{46A7D6E3-EA9D-E741-9881-B35FD4502932}" type="slidenum">
              <a:rPr lang="en-US" sz="1600">
                <a:solidFill>
                  <a:schemeClr val="tx1"/>
                </a:solidFill>
              </a:rPr>
              <a:pPr/>
              <a:t>14</a:t>
            </a:fld>
            <a:endParaRPr lang="en-US" sz="1600" dirty="0">
              <a:solidFill>
                <a:schemeClr val="tx1"/>
              </a:solidFill>
            </a:endParaRPr>
          </a:p>
        </p:txBody>
      </p:sp>
      <p:pic>
        <p:nvPicPr>
          <p:cNvPr id="65" name="Picture 64"/>
          <p:cNvPicPr>
            <a:picLocks noChangeAspect="1"/>
          </p:cNvPicPr>
          <p:nvPr/>
        </p:nvPicPr>
        <p:blipFill rotWithShape="1">
          <a:blip r:embed="rId4">
            <a:clrChange>
              <a:clrFrom>
                <a:srgbClr val="FFFFFE"/>
              </a:clrFrom>
              <a:clrTo>
                <a:srgbClr val="FFFFFE">
                  <a:alpha val="0"/>
                </a:srgbClr>
              </a:clrTo>
            </a:clrChange>
          </a:blip>
          <a:srcRect b="4467"/>
          <a:stretch/>
        </p:blipFill>
        <p:spPr>
          <a:xfrm>
            <a:off x="721072" y="2970832"/>
            <a:ext cx="4957801" cy="3558155"/>
          </a:xfrm>
          <a:prstGeom prst="rect">
            <a:avLst/>
          </a:prstGeom>
          <a:noFill/>
          <a:ln>
            <a:solidFill>
              <a:schemeClr val="bg1"/>
            </a:solidFill>
          </a:ln>
        </p:spPr>
      </p:pic>
      <p:sp>
        <p:nvSpPr>
          <p:cNvPr id="134" name="Left Arrow 133"/>
          <p:cNvSpPr/>
          <p:nvPr/>
        </p:nvSpPr>
        <p:spPr>
          <a:xfrm>
            <a:off x="4678360" y="3265210"/>
            <a:ext cx="1304735" cy="228600"/>
          </a:xfrm>
          <a:prstGeom prst="leftArrow">
            <a:avLst>
              <a:gd name="adj1" fmla="val 35046"/>
              <a:gd name="adj2" fmla="val 79907"/>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p>
            <a:endParaRPr lang="en-US">
              <a:solidFill>
                <a:schemeClr val="dk1"/>
              </a:solidFill>
            </a:endParaRPr>
          </a:p>
        </p:txBody>
      </p:sp>
      <p:grpSp>
        <p:nvGrpSpPr>
          <p:cNvPr id="7" name="Group 6"/>
          <p:cNvGrpSpPr>
            <a:grpSpLocks noChangeAspect="1"/>
          </p:cNvGrpSpPr>
          <p:nvPr/>
        </p:nvGrpSpPr>
        <p:grpSpPr>
          <a:xfrm rot="20764798" flipH="1">
            <a:off x="554430" y="1794753"/>
            <a:ext cx="956716" cy="549310"/>
            <a:chOff x="6930363" y="1685970"/>
            <a:chExt cx="1150298" cy="660457"/>
          </a:xfrm>
        </p:grpSpPr>
        <p:sp>
          <p:nvSpPr>
            <p:cNvPr id="143" name="Oval 142"/>
            <p:cNvSpPr/>
            <p:nvPr/>
          </p:nvSpPr>
          <p:spPr>
            <a:xfrm rot="16654851">
              <a:off x="6930363" y="1685970"/>
              <a:ext cx="649263" cy="649263"/>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144" name="Picture 143"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41380" y="2018481"/>
              <a:ext cx="282246" cy="275444"/>
            </a:xfrm>
            <a:prstGeom prst="rect">
              <a:avLst/>
            </a:prstGeom>
          </p:spPr>
        </p:pic>
        <p:pic>
          <p:nvPicPr>
            <p:cNvPr id="145" name="Picture 144"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801816" y="1973389"/>
              <a:ext cx="282246" cy="275445"/>
            </a:xfrm>
            <a:prstGeom prst="rect">
              <a:avLst/>
            </a:prstGeom>
          </p:spPr>
        </p:pic>
        <p:grpSp>
          <p:nvGrpSpPr>
            <p:cNvPr id="146" name="Group 145"/>
            <p:cNvGrpSpPr/>
            <p:nvPr/>
          </p:nvGrpSpPr>
          <p:grpSpPr>
            <a:xfrm rot="16654851">
              <a:off x="7046334" y="1757074"/>
              <a:ext cx="418971" cy="565794"/>
              <a:chOff x="16043550" y="9157792"/>
              <a:chExt cx="1095294" cy="1479123"/>
            </a:xfrm>
          </p:grpSpPr>
          <p:pic>
            <p:nvPicPr>
              <p:cNvPr id="147" name="Picture 146"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148" name="Picture 147"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043550" y="9916835"/>
                <a:ext cx="737860" cy="720080"/>
              </a:xfrm>
              <a:prstGeom prst="rect">
                <a:avLst/>
              </a:prstGeom>
            </p:spPr>
          </p:pic>
          <p:pic>
            <p:nvPicPr>
              <p:cNvPr id="149" name="Picture 148"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386034" y="9668034"/>
                <a:ext cx="737860" cy="720080"/>
              </a:xfrm>
              <a:prstGeom prst="rect">
                <a:avLst/>
              </a:prstGeom>
            </p:spPr>
          </p:pic>
        </p:grpSp>
        <p:pic>
          <p:nvPicPr>
            <p:cNvPr id="138" name="Picture 137"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62136" y="1737540"/>
              <a:ext cx="282246" cy="275445"/>
            </a:xfrm>
            <a:prstGeom prst="rect">
              <a:avLst/>
            </a:prstGeom>
          </p:spPr>
        </p:pic>
        <p:pic>
          <p:nvPicPr>
            <p:cNvPr id="139" name="Picture 138"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13264" y="2067582"/>
              <a:ext cx="282245" cy="275445"/>
            </a:xfrm>
            <a:prstGeom prst="rect">
              <a:avLst/>
            </a:prstGeom>
          </p:spPr>
        </p:pic>
        <p:pic>
          <p:nvPicPr>
            <p:cNvPr id="140" name="Picture 139"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6988822" y="1920492"/>
              <a:ext cx="282246" cy="275445"/>
            </a:xfrm>
            <a:prstGeom prst="rect">
              <a:avLst/>
            </a:prstGeom>
          </p:spPr>
        </p:pic>
        <p:pic>
          <p:nvPicPr>
            <p:cNvPr id="141" name="Picture 140"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279276" y="1835650"/>
              <a:ext cx="282246" cy="275445"/>
            </a:xfrm>
            <a:prstGeom prst="rect">
              <a:avLst/>
            </a:prstGeom>
          </p:spPr>
        </p:pic>
        <p:pic>
          <p:nvPicPr>
            <p:cNvPr id="142" name="Picture 141"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52184" y="1730719"/>
              <a:ext cx="282245" cy="275445"/>
            </a:xfrm>
            <a:prstGeom prst="rect">
              <a:avLst/>
            </a:prstGeom>
          </p:spPr>
        </p:pic>
        <p:cxnSp>
          <p:nvCxnSpPr>
            <p:cNvPr id="137" name="Straight Arrow Connector 136"/>
            <p:cNvCxnSpPr/>
            <p:nvPr/>
          </p:nvCxnSpPr>
          <p:spPr>
            <a:xfrm>
              <a:off x="7259025" y="2060461"/>
              <a:ext cx="649191" cy="34960"/>
            </a:xfrm>
            <a:prstGeom prst="straightConnector1">
              <a:avLst/>
            </a:prstGeom>
            <a:ln w="12700" cmpd="sng">
              <a:solidFill>
                <a:srgbClr val="000000"/>
              </a:solidFill>
              <a:headEnd type="triangle"/>
              <a:tailEnd type="none"/>
            </a:ln>
          </p:spPr>
          <p:style>
            <a:lnRef idx="2">
              <a:schemeClr val="accent1"/>
            </a:lnRef>
            <a:fillRef idx="0">
              <a:schemeClr val="accent1"/>
            </a:fillRef>
            <a:effectRef idx="1">
              <a:schemeClr val="accent1"/>
            </a:effectRef>
            <a:fontRef idx="minor">
              <a:schemeClr val="tx1"/>
            </a:fontRef>
          </p:style>
        </p:cxnSp>
      </p:grpSp>
      <p:pic>
        <p:nvPicPr>
          <p:cNvPr id="150" name="Picture 2" descr="http://www.triumf.ca/sites/default/files/TRIUMF_logo_white_blue_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25" y="789450"/>
            <a:ext cx="1462595" cy="5205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756340" y="6413268"/>
            <a:ext cx="887265" cy="369332"/>
          </a:xfrm>
          <a:prstGeom prst="rect">
            <a:avLst/>
          </a:prstGeom>
          <a:noFill/>
        </p:spPr>
        <p:txBody>
          <a:bodyPr wrap="square" rtlCol="0">
            <a:spAutoFit/>
          </a:bodyPr>
          <a:lstStyle/>
          <a:p>
            <a:r>
              <a:rPr lang="en-US" dirty="0" err="1"/>
              <a:t>N</a:t>
            </a:r>
            <a:r>
              <a:rPr lang="en-US" baseline="-25000" dirty="0" err="1"/>
              <a:t>max</a:t>
            </a:r>
            <a:endParaRPr lang="en-US" baseline="-25000" dirty="0"/>
          </a:p>
        </p:txBody>
      </p:sp>
      <p:grpSp>
        <p:nvGrpSpPr>
          <p:cNvPr id="6" name="Group 5"/>
          <p:cNvGrpSpPr>
            <a:grpSpLocks noChangeAspect="1"/>
          </p:cNvGrpSpPr>
          <p:nvPr/>
        </p:nvGrpSpPr>
        <p:grpSpPr>
          <a:xfrm>
            <a:off x="977626" y="2368809"/>
            <a:ext cx="540000" cy="540000"/>
            <a:chOff x="6924081" y="2410732"/>
            <a:chExt cx="647800" cy="605979"/>
          </a:xfrm>
        </p:grpSpPr>
        <p:sp>
          <p:nvSpPr>
            <p:cNvPr id="153" name="Oval 152"/>
            <p:cNvSpPr/>
            <p:nvPr/>
          </p:nvSpPr>
          <p:spPr>
            <a:xfrm rot="16654851">
              <a:off x="6944028" y="2391496"/>
              <a:ext cx="605979" cy="644452"/>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154" name="Picture 153"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60540" y="2667100"/>
              <a:ext cx="282245" cy="275444"/>
            </a:xfrm>
            <a:prstGeom prst="rect">
              <a:avLst/>
            </a:prstGeom>
          </p:spPr>
        </p:pic>
        <p:grpSp>
          <p:nvGrpSpPr>
            <p:cNvPr id="155" name="Group 154"/>
            <p:cNvGrpSpPr/>
            <p:nvPr/>
          </p:nvGrpSpPr>
          <p:grpSpPr>
            <a:xfrm rot="16654851">
              <a:off x="7035646" y="2446022"/>
              <a:ext cx="419968" cy="550890"/>
              <a:chOff x="16040944" y="9157792"/>
              <a:chExt cx="1097900" cy="1440160"/>
            </a:xfrm>
          </p:grpSpPr>
          <p:pic>
            <p:nvPicPr>
              <p:cNvPr id="156" name="Picture 155"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157" name="Picture 156"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040944" y="9877872"/>
                <a:ext cx="737860" cy="720080"/>
              </a:xfrm>
              <a:prstGeom prst="rect">
                <a:avLst/>
              </a:prstGeom>
            </p:spPr>
          </p:pic>
          <p:pic>
            <p:nvPicPr>
              <p:cNvPr id="158" name="Picture 157"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386034" y="9668034"/>
                <a:ext cx="737860" cy="720080"/>
              </a:xfrm>
              <a:prstGeom prst="rect">
                <a:avLst/>
              </a:prstGeom>
            </p:spPr>
          </p:pic>
        </p:grpSp>
        <p:pic>
          <p:nvPicPr>
            <p:cNvPr id="159" name="Picture 158"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59398" y="2419527"/>
              <a:ext cx="282246" cy="275445"/>
            </a:xfrm>
            <a:prstGeom prst="rect">
              <a:avLst/>
            </a:prstGeom>
          </p:spPr>
        </p:pic>
        <p:pic>
          <p:nvPicPr>
            <p:cNvPr id="160" name="Picture 159"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27736" y="2737348"/>
              <a:ext cx="282246" cy="275445"/>
            </a:xfrm>
            <a:prstGeom prst="rect">
              <a:avLst/>
            </a:prstGeom>
          </p:spPr>
        </p:pic>
        <p:pic>
          <p:nvPicPr>
            <p:cNvPr id="161" name="Picture 160"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6920681" y="2597861"/>
              <a:ext cx="282246" cy="275445"/>
            </a:xfrm>
            <a:prstGeom prst="rect">
              <a:avLst/>
            </a:prstGeom>
          </p:spPr>
        </p:pic>
        <p:pic>
          <p:nvPicPr>
            <p:cNvPr id="162" name="Picture 161"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293036" y="2584205"/>
              <a:ext cx="282246" cy="275445"/>
            </a:xfrm>
            <a:prstGeom prst="rect">
              <a:avLst/>
            </a:prstGeom>
          </p:spPr>
        </p:pic>
        <p:pic>
          <p:nvPicPr>
            <p:cNvPr id="163" name="Picture 162"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54039" y="2431232"/>
              <a:ext cx="282246" cy="275445"/>
            </a:xfrm>
            <a:prstGeom prst="rect">
              <a:avLst/>
            </a:prstGeom>
          </p:spPr>
        </p:pic>
        <p:pic>
          <p:nvPicPr>
            <p:cNvPr id="164" name="Picture 163"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33465" y="2587278"/>
              <a:ext cx="282246" cy="275445"/>
            </a:xfrm>
            <a:prstGeom prst="rect">
              <a:avLst/>
            </a:prstGeom>
          </p:spPr>
        </p:pic>
      </p:grpSp>
      <p:sp>
        <p:nvSpPr>
          <p:cNvPr id="165" name="TextBox 164"/>
          <p:cNvSpPr txBox="1"/>
          <p:nvPr/>
        </p:nvSpPr>
        <p:spPr>
          <a:xfrm>
            <a:off x="1119181" y="5890997"/>
            <a:ext cx="1439818" cy="400110"/>
          </a:xfrm>
          <a:prstGeom prst="rect">
            <a:avLst/>
          </a:prstGeom>
          <a:noFill/>
          <a:ln>
            <a:noFill/>
          </a:ln>
        </p:spPr>
        <p:txBody>
          <a:bodyPr wrap="none" rtlCol="0">
            <a:spAutoFit/>
          </a:bodyPr>
          <a:lstStyle/>
          <a:p>
            <a:r>
              <a:rPr lang="en-US" sz="2000" dirty="0">
                <a:solidFill>
                  <a:srgbClr val="FF0000"/>
                </a:solidFill>
              </a:rPr>
              <a:t>preliminary</a:t>
            </a:r>
          </a:p>
        </p:txBody>
      </p:sp>
      <p:grpSp>
        <p:nvGrpSpPr>
          <p:cNvPr id="8" name="Groupe 7"/>
          <p:cNvGrpSpPr/>
          <p:nvPr/>
        </p:nvGrpSpPr>
        <p:grpSpPr>
          <a:xfrm>
            <a:off x="1195475" y="4655005"/>
            <a:ext cx="1137840" cy="406848"/>
            <a:chOff x="1195475" y="4655005"/>
            <a:chExt cx="1137840" cy="406848"/>
          </a:xfrm>
        </p:grpSpPr>
        <p:sp>
          <p:nvSpPr>
            <p:cNvPr id="97" name="Rectangle 96"/>
            <p:cNvSpPr/>
            <p:nvPr/>
          </p:nvSpPr>
          <p:spPr>
            <a:xfrm>
              <a:off x="1195475" y="4655005"/>
              <a:ext cx="1137840" cy="4068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66" name="Group 165"/>
            <p:cNvGrpSpPr>
              <a:grpSpLocks noChangeAspect="1"/>
            </p:cNvGrpSpPr>
            <p:nvPr/>
          </p:nvGrpSpPr>
          <p:grpSpPr>
            <a:xfrm>
              <a:off x="1634195" y="4736261"/>
              <a:ext cx="258613" cy="241918"/>
              <a:chOff x="6924081" y="2410732"/>
              <a:chExt cx="647800" cy="605979"/>
            </a:xfrm>
          </p:grpSpPr>
          <p:sp>
            <p:nvSpPr>
              <p:cNvPr id="167" name="Oval 166"/>
              <p:cNvSpPr/>
              <p:nvPr/>
            </p:nvSpPr>
            <p:spPr>
              <a:xfrm rot="16654851">
                <a:off x="6944028" y="2391496"/>
                <a:ext cx="605979" cy="644452"/>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168" name="Picture 167"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60540" y="2667100"/>
                <a:ext cx="282245" cy="275444"/>
              </a:xfrm>
              <a:prstGeom prst="rect">
                <a:avLst/>
              </a:prstGeom>
            </p:spPr>
          </p:pic>
          <p:grpSp>
            <p:nvGrpSpPr>
              <p:cNvPr id="169" name="Group 168"/>
              <p:cNvGrpSpPr/>
              <p:nvPr/>
            </p:nvGrpSpPr>
            <p:grpSpPr>
              <a:xfrm rot="16654851">
                <a:off x="7035646" y="2446022"/>
                <a:ext cx="419968" cy="550890"/>
                <a:chOff x="16040944" y="9157792"/>
                <a:chExt cx="1097900" cy="1440160"/>
              </a:xfrm>
            </p:grpSpPr>
            <p:pic>
              <p:nvPicPr>
                <p:cNvPr id="176" name="Picture 175"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177" name="Picture 176"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040944" y="9877872"/>
                  <a:ext cx="737860" cy="720080"/>
                </a:xfrm>
                <a:prstGeom prst="rect">
                  <a:avLst/>
                </a:prstGeom>
              </p:spPr>
            </p:pic>
            <p:pic>
              <p:nvPicPr>
                <p:cNvPr id="178" name="Picture 177"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386034" y="9668034"/>
                  <a:ext cx="737860" cy="720080"/>
                </a:xfrm>
                <a:prstGeom prst="rect">
                  <a:avLst/>
                </a:prstGeom>
              </p:spPr>
            </p:pic>
          </p:grpSp>
          <p:pic>
            <p:nvPicPr>
              <p:cNvPr id="170" name="Picture 169"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59398" y="2419527"/>
                <a:ext cx="282246" cy="275445"/>
              </a:xfrm>
              <a:prstGeom prst="rect">
                <a:avLst/>
              </a:prstGeom>
            </p:spPr>
          </p:pic>
          <p:pic>
            <p:nvPicPr>
              <p:cNvPr id="171" name="Picture 170"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27736" y="2737348"/>
                <a:ext cx="282246" cy="275445"/>
              </a:xfrm>
              <a:prstGeom prst="rect">
                <a:avLst/>
              </a:prstGeom>
            </p:spPr>
          </p:pic>
          <p:pic>
            <p:nvPicPr>
              <p:cNvPr id="172" name="Picture 171"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6920681" y="2597861"/>
                <a:ext cx="282246" cy="275445"/>
              </a:xfrm>
              <a:prstGeom prst="rect">
                <a:avLst/>
              </a:prstGeom>
            </p:spPr>
          </p:pic>
          <p:pic>
            <p:nvPicPr>
              <p:cNvPr id="173" name="Picture 172"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293036" y="2584205"/>
                <a:ext cx="282246" cy="275445"/>
              </a:xfrm>
              <a:prstGeom prst="rect">
                <a:avLst/>
              </a:prstGeom>
            </p:spPr>
          </p:pic>
          <p:pic>
            <p:nvPicPr>
              <p:cNvPr id="174" name="Picture 173"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54039" y="2431232"/>
                <a:ext cx="282246" cy="275445"/>
              </a:xfrm>
              <a:prstGeom prst="rect">
                <a:avLst/>
              </a:prstGeom>
            </p:spPr>
          </p:pic>
          <p:pic>
            <p:nvPicPr>
              <p:cNvPr id="175" name="Picture 174"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33465" y="2587278"/>
                <a:ext cx="282246" cy="275445"/>
              </a:xfrm>
              <a:prstGeom prst="rect">
                <a:avLst/>
              </a:prstGeom>
            </p:spPr>
          </p:pic>
        </p:grpSp>
      </p:grpSp>
      <p:grpSp>
        <p:nvGrpSpPr>
          <p:cNvPr id="9" name="Groupe 8"/>
          <p:cNvGrpSpPr/>
          <p:nvPr/>
        </p:nvGrpSpPr>
        <p:grpSpPr>
          <a:xfrm>
            <a:off x="3643147" y="3948659"/>
            <a:ext cx="1137840" cy="408957"/>
            <a:chOff x="3643147" y="3948659"/>
            <a:chExt cx="1137840" cy="408957"/>
          </a:xfrm>
        </p:grpSpPr>
        <p:sp>
          <p:nvSpPr>
            <p:cNvPr id="5" name="Rectangle 4"/>
            <p:cNvSpPr/>
            <p:nvPr/>
          </p:nvSpPr>
          <p:spPr>
            <a:xfrm>
              <a:off x="3643147" y="3950768"/>
              <a:ext cx="1137840" cy="4068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TextBox 111"/>
            <p:cNvSpPr txBox="1"/>
            <p:nvPr/>
          </p:nvSpPr>
          <p:spPr>
            <a:xfrm>
              <a:off x="3955230" y="3948659"/>
              <a:ext cx="319318" cy="369332"/>
            </a:xfrm>
            <a:prstGeom prst="rect">
              <a:avLst/>
            </a:prstGeom>
            <a:noFill/>
          </p:spPr>
          <p:txBody>
            <a:bodyPr wrap="none" rtlCol="0">
              <a:spAutoFit/>
            </a:bodyPr>
            <a:lstStyle/>
            <a:p>
              <a:r>
                <a:rPr lang="en-US" dirty="0">
                  <a:solidFill>
                    <a:schemeClr val="bg1"/>
                  </a:solidFill>
                </a:rPr>
                <a:t>+</a:t>
              </a:r>
            </a:p>
          </p:txBody>
        </p:sp>
        <p:grpSp>
          <p:nvGrpSpPr>
            <p:cNvPr id="179" name="Group 178"/>
            <p:cNvGrpSpPr>
              <a:grpSpLocks noChangeAspect="1"/>
            </p:cNvGrpSpPr>
            <p:nvPr/>
          </p:nvGrpSpPr>
          <p:grpSpPr>
            <a:xfrm>
              <a:off x="3741962" y="4031297"/>
              <a:ext cx="258245" cy="241573"/>
              <a:chOff x="6924081" y="2410732"/>
              <a:chExt cx="647800" cy="605979"/>
            </a:xfrm>
          </p:grpSpPr>
          <p:sp>
            <p:nvSpPr>
              <p:cNvPr id="180" name="Oval 179"/>
              <p:cNvSpPr/>
              <p:nvPr/>
            </p:nvSpPr>
            <p:spPr>
              <a:xfrm rot="16654851">
                <a:off x="6944028" y="2391496"/>
                <a:ext cx="605979" cy="644452"/>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181" name="Picture 180"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60540" y="2667100"/>
                <a:ext cx="282245" cy="275444"/>
              </a:xfrm>
              <a:prstGeom prst="rect">
                <a:avLst/>
              </a:prstGeom>
            </p:spPr>
          </p:pic>
          <p:grpSp>
            <p:nvGrpSpPr>
              <p:cNvPr id="182" name="Group 181"/>
              <p:cNvGrpSpPr/>
              <p:nvPr/>
            </p:nvGrpSpPr>
            <p:grpSpPr>
              <a:xfrm rot="16654851">
                <a:off x="7035646" y="2446022"/>
                <a:ext cx="419968" cy="550890"/>
                <a:chOff x="16040944" y="9157792"/>
                <a:chExt cx="1097900" cy="1440160"/>
              </a:xfrm>
            </p:grpSpPr>
            <p:pic>
              <p:nvPicPr>
                <p:cNvPr id="189" name="Picture 188"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190" name="Picture 189"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040944" y="9877872"/>
                  <a:ext cx="737860" cy="720080"/>
                </a:xfrm>
                <a:prstGeom prst="rect">
                  <a:avLst/>
                </a:prstGeom>
              </p:spPr>
            </p:pic>
            <p:pic>
              <p:nvPicPr>
                <p:cNvPr id="191" name="Picture 190"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386034" y="9668034"/>
                  <a:ext cx="737860" cy="720080"/>
                </a:xfrm>
                <a:prstGeom prst="rect">
                  <a:avLst/>
                </a:prstGeom>
              </p:spPr>
            </p:pic>
          </p:grpSp>
          <p:pic>
            <p:nvPicPr>
              <p:cNvPr id="183" name="Picture 182"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59398" y="2419527"/>
                <a:ext cx="282246" cy="275445"/>
              </a:xfrm>
              <a:prstGeom prst="rect">
                <a:avLst/>
              </a:prstGeom>
            </p:spPr>
          </p:pic>
          <p:pic>
            <p:nvPicPr>
              <p:cNvPr id="184" name="Picture 183"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27736" y="2737348"/>
                <a:ext cx="282246" cy="275445"/>
              </a:xfrm>
              <a:prstGeom prst="rect">
                <a:avLst/>
              </a:prstGeom>
            </p:spPr>
          </p:pic>
          <p:pic>
            <p:nvPicPr>
              <p:cNvPr id="185" name="Picture 184"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6920681" y="2597861"/>
                <a:ext cx="282246" cy="275445"/>
              </a:xfrm>
              <a:prstGeom prst="rect">
                <a:avLst/>
              </a:prstGeom>
            </p:spPr>
          </p:pic>
          <p:pic>
            <p:nvPicPr>
              <p:cNvPr id="186" name="Picture 185"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293036" y="2584205"/>
                <a:ext cx="282246" cy="275445"/>
              </a:xfrm>
              <a:prstGeom prst="rect">
                <a:avLst/>
              </a:prstGeom>
            </p:spPr>
          </p:pic>
          <p:pic>
            <p:nvPicPr>
              <p:cNvPr id="187" name="Picture 186"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54039" y="2431232"/>
                <a:ext cx="282246" cy="275445"/>
              </a:xfrm>
              <a:prstGeom prst="rect">
                <a:avLst/>
              </a:prstGeom>
            </p:spPr>
          </p:pic>
          <p:pic>
            <p:nvPicPr>
              <p:cNvPr id="188" name="Picture 187"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33465" y="2587278"/>
                <a:ext cx="282246" cy="275445"/>
              </a:xfrm>
              <a:prstGeom prst="rect">
                <a:avLst/>
              </a:prstGeom>
            </p:spPr>
          </p:pic>
        </p:grpSp>
        <p:grpSp>
          <p:nvGrpSpPr>
            <p:cNvPr id="192" name="Group 191"/>
            <p:cNvGrpSpPr>
              <a:grpSpLocks noChangeAspect="1"/>
            </p:cNvGrpSpPr>
            <p:nvPr/>
          </p:nvGrpSpPr>
          <p:grpSpPr>
            <a:xfrm>
              <a:off x="4266525" y="4040563"/>
              <a:ext cx="424690" cy="223040"/>
              <a:chOff x="6926819" y="1728745"/>
              <a:chExt cx="1153842" cy="605979"/>
            </a:xfrm>
          </p:grpSpPr>
          <p:sp>
            <p:nvSpPr>
              <p:cNvPr id="193" name="Oval 192"/>
              <p:cNvSpPr/>
              <p:nvPr/>
            </p:nvSpPr>
            <p:spPr>
              <a:xfrm rot="16654851">
                <a:off x="6946766" y="1709509"/>
                <a:ext cx="605979" cy="644452"/>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194" name="Picture 193"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63278" y="1985113"/>
                <a:ext cx="282245" cy="275444"/>
              </a:xfrm>
              <a:prstGeom prst="rect">
                <a:avLst/>
              </a:prstGeom>
            </p:spPr>
          </p:pic>
          <p:pic>
            <p:nvPicPr>
              <p:cNvPr id="195" name="Picture 194"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801816" y="1973389"/>
                <a:ext cx="282246" cy="275445"/>
              </a:xfrm>
              <a:prstGeom prst="rect">
                <a:avLst/>
              </a:prstGeom>
            </p:spPr>
          </p:pic>
          <p:grpSp>
            <p:nvGrpSpPr>
              <p:cNvPr id="196" name="Group 195"/>
              <p:cNvGrpSpPr/>
              <p:nvPr/>
            </p:nvGrpSpPr>
            <p:grpSpPr>
              <a:xfrm rot="16654851">
                <a:off x="7038384" y="1764035"/>
                <a:ext cx="419968" cy="550890"/>
                <a:chOff x="16040944" y="9157792"/>
                <a:chExt cx="1097900" cy="1440160"/>
              </a:xfrm>
            </p:grpSpPr>
            <p:pic>
              <p:nvPicPr>
                <p:cNvPr id="203" name="Picture 202"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204" name="Picture 203"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040944" y="9877872"/>
                  <a:ext cx="737860" cy="720080"/>
                </a:xfrm>
                <a:prstGeom prst="rect">
                  <a:avLst/>
                </a:prstGeom>
              </p:spPr>
            </p:pic>
            <p:pic>
              <p:nvPicPr>
                <p:cNvPr id="205" name="Picture 204"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386034" y="9668034"/>
                  <a:ext cx="737860" cy="720080"/>
                </a:xfrm>
                <a:prstGeom prst="rect">
                  <a:avLst/>
                </a:prstGeom>
              </p:spPr>
            </p:pic>
          </p:grpSp>
          <p:cxnSp>
            <p:nvCxnSpPr>
              <p:cNvPr id="197" name="Straight Arrow Connector 196"/>
              <p:cNvCxnSpPr/>
              <p:nvPr/>
            </p:nvCxnSpPr>
            <p:spPr>
              <a:xfrm>
                <a:off x="7259025" y="2060461"/>
                <a:ext cx="649191" cy="34960"/>
              </a:xfrm>
              <a:prstGeom prst="straightConnector1">
                <a:avLst/>
              </a:prstGeom>
              <a:ln w="12700" cmpd="sng">
                <a:solidFill>
                  <a:schemeClr val="bg1"/>
                </a:solidFill>
                <a:headEnd type="triangle"/>
                <a:tailEnd type="stealth"/>
              </a:ln>
            </p:spPr>
            <p:style>
              <a:lnRef idx="2">
                <a:schemeClr val="accent1"/>
              </a:lnRef>
              <a:fillRef idx="0">
                <a:schemeClr val="accent1"/>
              </a:fillRef>
              <a:effectRef idx="1">
                <a:schemeClr val="accent1"/>
              </a:effectRef>
              <a:fontRef idx="minor">
                <a:schemeClr val="tx1"/>
              </a:fontRef>
            </p:style>
          </p:cxnSp>
          <p:pic>
            <p:nvPicPr>
              <p:cNvPr id="198" name="Picture 197"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62136" y="1737540"/>
                <a:ext cx="282246" cy="275445"/>
              </a:xfrm>
              <a:prstGeom prst="rect">
                <a:avLst/>
              </a:prstGeom>
            </p:spPr>
          </p:pic>
          <p:pic>
            <p:nvPicPr>
              <p:cNvPr id="199" name="Picture 198"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30474" y="2055361"/>
                <a:ext cx="282246" cy="275445"/>
              </a:xfrm>
              <a:prstGeom prst="rect">
                <a:avLst/>
              </a:prstGeom>
            </p:spPr>
          </p:pic>
          <p:pic>
            <p:nvPicPr>
              <p:cNvPr id="200" name="Picture 199"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6923419" y="1915874"/>
                <a:ext cx="282246" cy="275445"/>
              </a:xfrm>
              <a:prstGeom prst="rect">
                <a:avLst/>
              </a:prstGeom>
            </p:spPr>
          </p:pic>
          <p:pic>
            <p:nvPicPr>
              <p:cNvPr id="201" name="Picture 200"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295774" y="1902218"/>
                <a:ext cx="282246" cy="275445"/>
              </a:xfrm>
              <a:prstGeom prst="rect">
                <a:avLst/>
              </a:prstGeom>
            </p:spPr>
          </p:pic>
          <p:pic>
            <p:nvPicPr>
              <p:cNvPr id="202" name="Picture 201"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56777" y="1749245"/>
                <a:ext cx="282246" cy="275445"/>
              </a:xfrm>
              <a:prstGeom prst="rect">
                <a:avLst/>
              </a:prstGeom>
            </p:spPr>
          </p:pic>
        </p:grpSp>
      </p:grpSp>
      <p:grpSp>
        <p:nvGrpSpPr>
          <p:cNvPr id="10" name="Groupe 9"/>
          <p:cNvGrpSpPr/>
          <p:nvPr/>
        </p:nvGrpSpPr>
        <p:grpSpPr>
          <a:xfrm>
            <a:off x="2428718" y="3350773"/>
            <a:ext cx="1137840" cy="406848"/>
            <a:chOff x="2428718" y="3350773"/>
            <a:chExt cx="1137840" cy="406848"/>
          </a:xfrm>
        </p:grpSpPr>
        <p:sp>
          <p:nvSpPr>
            <p:cNvPr id="96" name="Rectangle 95"/>
            <p:cNvSpPr/>
            <p:nvPr/>
          </p:nvSpPr>
          <p:spPr>
            <a:xfrm>
              <a:off x="2428718" y="3350773"/>
              <a:ext cx="1137840" cy="4068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06" name="Group 205"/>
            <p:cNvGrpSpPr>
              <a:grpSpLocks noChangeAspect="1"/>
            </p:cNvGrpSpPr>
            <p:nvPr/>
          </p:nvGrpSpPr>
          <p:grpSpPr>
            <a:xfrm>
              <a:off x="2775282" y="3448402"/>
              <a:ext cx="424690" cy="223040"/>
              <a:chOff x="6926819" y="1728745"/>
              <a:chExt cx="1153842" cy="605979"/>
            </a:xfrm>
          </p:grpSpPr>
          <p:sp>
            <p:nvSpPr>
              <p:cNvPr id="207" name="Oval 206"/>
              <p:cNvSpPr/>
              <p:nvPr/>
            </p:nvSpPr>
            <p:spPr>
              <a:xfrm rot="16654851">
                <a:off x="6946766" y="1709509"/>
                <a:ext cx="605979" cy="644452"/>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208" name="Picture 207"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63278" y="1985113"/>
                <a:ext cx="282245" cy="275444"/>
              </a:xfrm>
              <a:prstGeom prst="rect">
                <a:avLst/>
              </a:prstGeom>
            </p:spPr>
          </p:pic>
          <p:pic>
            <p:nvPicPr>
              <p:cNvPr id="209" name="Picture 208"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801816" y="1973389"/>
                <a:ext cx="282246" cy="275445"/>
              </a:xfrm>
              <a:prstGeom prst="rect">
                <a:avLst/>
              </a:prstGeom>
            </p:spPr>
          </p:pic>
          <p:grpSp>
            <p:nvGrpSpPr>
              <p:cNvPr id="210" name="Group 209"/>
              <p:cNvGrpSpPr/>
              <p:nvPr/>
            </p:nvGrpSpPr>
            <p:grpSpPr>
              <a:xfrm rot="16654851">
                <a:off x="7038384" y="1764035"/>
                <a:ext cx="419968" cy="550890"/>
                <a:chOff x="16040944" y="9157792"/>
                <a:chExt cx="1097900" cy="1440160"/>
              </a:xfrm>
            </p:grpSpPr>
            <p:pic>
              <p:nvPicPr>
                <p:cNvPr id="217" name="Picture 216"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218" name="Picture 217"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040944" y="9877872"/>
                  <a:ext cx="737860" cy="720080"/>
                </a:xfrm>
                <a:prstGeom prst="rect">
                  <a:avLst/>
                </a:prstGeom>
              </p:spPr>
            </p:pic>
            <p:pic>
              <p:nvPicPr>
                <p:cNvPr id="219" name="Picture 218"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386034" y="9668034"/>
                  <a:ext cx="737860" cy="720080"/>
                </a:xfrm>
                <a:prstGeom prst="rect">
                  <a:avLst/>
                </a:prstGeom>
              </p:spPr>
            </p:pic>
          </p:grpSp>
          <p:pic>
            <p:nvPicPr>
              <p:cNvPr id="212" name="Picture 211"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62136" y="1737540"/>
                <a:ext cx="282246" cy="275445"/>
              </a:xfrm>
              <a:prstGeom prst="rect">
                <a:avLst/>
              </a:prstGeom>
            </p:spPr>
          </p:pic>
          <p:pic>
            <p:nvPicPr>
              <p:cNvPr id="213" name="Picture 212"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130474" y="2055361"/>
                <a:ext cx="282246" cy="275445"/>
              </a:xfrm>
              <a:prstGeom prst="rect">
                <a:avLst/>
              </a:prstGeom>
            </p:spPr>
          </p:pic>
          <p:pic>
            <p:nvPicPr>
              <p:cNvPr id="214" name="Picture 213"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6923419" y="1915874"/>
                <a:ext cx="282246" cy="275445"/>
              </a:xfrm>
              <a:prstGeom prst="rect">
                <a:avLst/>
              </a:prstGeom>
            </p:spPr>
          </p:pic>
          <p:pic>
            <p:nvPicPr>
              <p:cNvPr id="215" name="Picture 214"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295774" y="1902218"/>
                <a:ext cx="282246" cy="275445"/>
              </a:xfrm>
              <a:prstGeom prst="rect">
                <a:avLst/>
              </a:prstGeom>
            </p:spPr>
          </p:pic>
          <p:pic>
            <p:nvPicPr>
              <p:cNvPr id="216" name="Picture 215"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56777" y="1749245"/>
                <a:ext cx="282246" cy="275445"/>
              </a:xfrm>
              <a:prstGeom prst="rect">
                <a:avLst/>
              </a:prstGeom>
            </p:spPr>
          </p:pic>
          <p:cxnSp>
            <p:nvCxnSpPr>
              <p:cNvPr id="211" name="Straight Arrow Connector 210"/>
              <p:cNvCxnSpPr/>
              <p:nvPr/>
            </p:nvCxnSpPr>
            <p:spPr>
              <a:xfrm>
                <a:off x="7259025" y="2060461"/>
                <a:ext cx="649191" cy="34960"/>
              </a:xfrm>
              <a:prstGeom prst="straightConnector1">
                <a:avLst/>
              </a:prstGeom>
              <a:ln w="12700" cmpd="sng">
                <a:solidFill>
                  <a:schemeClr val="bg1"/>
                </a:solidFill>
                <a:headEnd type="stealth"/>
                <a:tailEnd type="none"/>
              </a:ln>
            </p:spPr>
            <p:style>
              <a:lnRef idx="2">
                <a:schemeClr val="accent1"/>
              </a:lnRef>
              <a:fillRef idx="0">
                <a:schemeClr val="accent1"/>
              </a:fillRef>
              <a:effectRef idx="1">
                <a:schemeClr val="accent1"/>
              </a:effectRef>
              <a:fontRef idx="minor">
                <a:schemeClr val="tx1"/>
              </a:fontRef>
            </p:style>
          </p:cxnSp>
        </p:grpSp>
      </p:grpSp>
      <p:sp>
        <p:nvSpPr>
          <p:cNvPr id="132" name="TextBox 131"/>
          <p:cNvSpPr txBox="1"/>
          <p:nvPr/>
        </p:nvSpPr>
        <p:spPr>
          <a:xfrm>
            <a:off x="5983095" y="3169132"/>
            <a:ext cx="2039982" cy="369332"/>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defPPr>
              <a:defRPr lang="en-US"/>
            </a:defPPr>
            <a:lvl1pPr>
              <a:defRPr>
                <a:solidFill>
                  <a:schemeClr val="dk1"/>
                </a:solidFill>
              </a:defRPr>
            </a:lvl1pPr>
            <a:lvl2pPr marL="0" lvl="1" algn="just">
              <a:spcAft>
                <a:spcPts val="600"/>
              </a:spcAft>
              <a:defRPr sz="1600" kern="0">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t>Continuum effects</a:t>
            </a:r>
          </a:p>
        </p:txBody>
      </p:sp>
      <p:pic>
        <p:nvPicPr>
          <p:cNvPr id="94" name="Picture 16" descr="CALCI.tiff"/>
          <p:cNvPicPr>
            <a:picLocks noChangeAspect="1"/>
          </p:cNvPicPr>
          <p:nvPr/>
        </p:nvPicPr>
        <p:blipFill rotWithShape="1">
          <a:blip r:embed="rId8" cstate="email">
            <a:extLst>
              <a:ext uri="{28A0092B-C50C-407E-A947-70E740481C1C}">
                <a14:useLocalDpi xmlns:a14="http://schemas.microsoft.com/office/drawing/2010/main"/>
              </a:ext>
            </a:extLst>
          </a:blip>
          <a:srcRect l="3296"/>
          <a:stretch/>
        </p:blipFill>
        <p:spPr>
          <a:xfrm>
            <a:off x="8485974" y="149479"/>
            <a:ext cx="543502" cy="726393"/>
          </a:xfrm>
          <a:prstGeom prst="rect">
            <a:avLst/>
          </a:prstGeom>
          <a:ln>
            <a:solidFill>
              <a:schemeClr val="tx1"/>
            </a:solidFill>
          </a:ln>
        </p:spPr>
      </p:pic>
    </p:spTree>
    <p:custDataLst>
      <p:tags r:id="rId1"/>
    </p:custDataLst>
    <p:extLst>
      <p:ext uri="{BB962C8B-B14F-4D97-AF65-F5344CB8AC3E}">
        <p14:creationId xmlns:p14="http://schemas.microsoft.com/office/powerpoint/2010/main" val="1155469174"/>
      </p:ext>
    </p:extLst>
  </p:cSld>
  <p:clrMapOvr>
    <a:masterClrMapping/>
  </p:clrMapOvr>
  <mc:AlternateContent xmlns:mc="http://schemas.openxmlformats.org/markup-compatibility/2006">
    <mc:Choice xmlns:p14="http://schemas.microsoft.com/office/powerpoint/2010/main" Requires="p14">
      <p:transition spd="slow" p14:dur="2000" advTm="147290"/>
    </mc:Choice>
    <mc:Fallback>
      <p:transition spd="slow" advTm="1472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132"/>
                                        </p:tgtEl>
                                        <p:attrNameLst>
                                          <p:attrName>style.visibility</p:attrName>
                                        </p:attrNameLst>
                                      </p:cBhvr>
                                      <p:to>
                                        <p:strVal val="visible"/>
                                      </p:to>
                                    </p:set>
                                    <p:animEffect transition="in" filter="dissolve">
                                      <p:cBhvr>
                                        <p:cTn id="19" dur="500"/>
                                        <p:tgtEl>
                                          <p:spTgt spid="132"/>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34"/>
                                        </p:tgtEl>
                                        <p:attrNameLst>
                                          <p:attrName>style.visibility</p:attrName>
                                        </p:attrNameLst>
                                      </p:cBhvr>
                                      <p:to>
                                        <p:strVal val="visible"/>
                                      </p:to>
                                    </p:set>
                                    <p:animEffect transition="in" filter="dissolve">
                                      <p:cBhvr>
                                        <p:cTn id="22" dur="500"/>
                                        <p:tgtEl>
                                          <p:spTgt spid="134"/>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2" grpId="0"/>
      <p:bldP spid="165" grpId="0"/>
      <p:bldP spid="1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rotWithShape="1">
          <a:blip r:embed="rId2">
            <a:clrChange>
              <a:clrFrom>
                <a:srgbClr val="FFFFFE"/>
              </a:clrFrom>
              <a:clrTo>
                <a:srgbClr val="FFFFFE">
                  <a:alpha val="0"/>
                </a:srgbClr>
              </a:clrTo>
            </a:clrChange>
          </a:blip>
          <a:srcRect l="5682" t="16523" r="7817" b="5356"/>
          <a:stretch/>
        </p:blipFill>
        <p:spPr>
          <a:xfrm>
            <a:off x="505096" y="1085583"/>
            <a:ext cx="8345037" cy="5652000"/>
          </a:xfrm>
          <a:prstGeom prst="rect">
            <a:avLst/>
          </a:prstGeom>
        </p:spPr>
      </p:pic>
      <p:sp>
        <p:nvSpPr>
          <p:cNvPr id="2" name="Title 1"/>
          <p:cNvSpPr>
            <a:spLocks noGrp="1"/>
          </p:cNvSpPr>
          <p:nvPr>
            <p:ph type="title"/>
          </p:nvPr>
        </p:nvSpPr>
        <p:spPr/>
        <p:txBody>
          <a:bodyPr vert="horz" lIns="0" tIns="0" rIns="0" bIns="0" rtlCol="0" anchor="ctr" anchorCtr="0">
            <a:noAutofit/>
          </a:bodyPr>
          <a:lstStyle/>
          <a:p>
            <a:r>
              <a:rPr lang="en-US" sz="2000" b="0" baseline="30000" dirty="0"/>
              <a:t>11</a:t>
            </a:r>
            <a:r>
              <a:rPr lang="en-US" sz="2000" b="0" dirty="0"/>
              <a:t>B</a:t>
            </a:r>
            <a:r>
              <a:rPr lang="en-US" sz="2000" b="0" cap="none" dirty="0"/>
              <a:t>e</a:t>
            </a:r>
            <a:r>
              <a:rPr lang="en-US" sz="2000" b="0" dirty="0"/>
              <a:t> within NCSMC: Discrimination among chiral nuclear forces</a:t>
            </a:r>
            <a:br>
              <a:rPr lang="en-US" sz="2000" b="0" dirty="0"/>
            </a:br>
            <a:r>
              <a:rPr lang="en-US" sz="1050" cap="none" dirty="0">
                <a:solidFill>
                  <a:prstClr val="white">
                    <a:lumMod val="65000"/>
                  </a:prstClr>
                </a:solidFill>
              </a:rPr>
              <a:t>A. </a:t>
            </a:r>
            <a:r>
              <a:rPr lang="en-US" sz="1050" cap="none" dirty="0" err="1">
                <a:solidFill>
                  <a:prstClr val="white">
                    <a:lumMod val="65000"/>
                  </a:prstClr>
                </a:solidFill>
              </a:rPr>
              <a:t>Calci</a:t>
            </a:r>
            <a:r>
              <a:rPr lang="en-US" sz="1050" cap="none" dirty="0">
                <a:solidFill>
                  <a:prstClr val="white">
                    <a:lumMod val="65000"/>
                  </a:prstClr>
                </a:solidFill>
              </a:rPr>
              <a:t>, P. </a:t>
            </a:r>
            <a:r>
              <a:rPr lang="en-US" sz="1050" cap="none" dirty="0" err="1">
                <a:solidFill>
                  <a:prstClr val="white">
                    <a:lumMod val="65000"/>
                  </a:prstClr>
                </a:solidFill>
              </a:rPr>
              <a:t>Navratil</a:t>
            </a:r>
            <a:r>
              <a:rPr lang="en-US" sz="1050" cap="none" dirty="0">
                <a:solidFill>
                  <a:prstClr val="white">
                    <a:lumMod val="65000"/>
                  </a:prstClr>
                </a:solidFill>
              </a:rPr>
              <a:t>, R. Roth, J. </a:t>
            </a:r>
            <a:r>
              <a:rPr lang="en-US" sz="1050" cap="none" dirty="0" err="1">
                <a:solidFill>
                  <a:prstClr val="white">
                    <a:lumMod val="65000"/>
                  </a:prstClr>
                </a:solidFill>
              </a:rPr>
              <a:t>Dohet-Eraly</a:t>
            </a:r>
            <a:r>
              <a:rPr lang="en-US" sz="1050" cap="none" dirty="0">
                <a:solidFill>
                  <a:prstClr val="white">
                    <a:lumMod val="65000"/>
                  </a:prstClr>
                </a:solidFill>
              </a:rPr>
              <a:t>, S. </a:t>
            </a:r>
            <a:r>
              <a:rPr lang="en-US" sz="1050" cap="none" dirty="0" err="1">
                <a:solidFill>
                  <a:prstClr val="white">
                    <a:lumMod val="65000"/>
                  </a:prstClr>
                </a:solidFill>
              </a:rPr>
              <a:t>Quaglioni</a:t>
            </a:r>
            <a:r>
              <a:rPr lang="en-US" sz="1050" cap="none" dirty="0">
                <a:solidFill>
                  <a:prstClr val="white">
                    <a:lumMod val="65000"/>
                  </a:prstClr>
                </a:solidFill>
              </a:rPr>
              <a:t>, G. </a:t>
            </a:r>
            <a:r>
              <a:rPr lang="en-US" sz="1050" cap="none" dirty="0" err="1">
                <a:solidFill>
                  <a:prstClr val="white">
                    <a:lumMod val="65000"/>
                  </a:prstClr>
                </a:solidFill>
              </a:rPr>
              <a:t>Hupin</a:t>
            </a:r>
            <a:r>
              <a:rPr lang="en-US" sz="1050" cap="none" dirty="0">
                <a:solidFill>
                  <a:prstClr val="white">
                    <a:lumMod val="65000"/>
                  </a:prstClr>
                </a:solidFill>
              </a:rPr>
              <a:t>, in preparation</a:t>
            </a:r>
            <a:endParaRPr lang="en-US" sz="2000" b="0" dirty="0"/>
          </a:p>
        </p:txBody>
      </p:sp>
      <p:sp>
        <p:nvSpPr>
          <p:cNvPr id="3" name="Slide Number Placeholder 2"/>
          <p:cNvSpPr>
            <a:spLocks noGrp="1"/>
          </p:cNvSpPr>
          <p:nvPr>
            <p:ph type="sldNum" sz="quarter" idx="12"/>
          </p:nvPr>
        </p:nvSpPr>
        <p:spPr/>
        <p:txBody>
          <a:bodyPr/>
          <a:lstStyle/>
          <a:p>
            <a:pPr>
              <a:defRPr/>
            </a:pPr>
            <a:fld id="{03512733-F38B-6A49-BC10-73E8D4B90B73}" type="slidenum">
              <a:rPr lang="en-US" smtClean="0"/>
              <a:pPr>
                <a:defRPr/>
              </a:pPr>
              <a:t>15</a:t>
            </a:fld>
            <a:endParaRPr lang="en-US" dirty="0"/>
          </a:p>
        </p:txBody>
      </p:sp>
      <p:sp>
        <p:nvSpPr>
          <p:cNvPr id="8" name="TextBox 7"/>
          <p:cNvSpPr txBox="1">
            <a:spLocks noChangeAspect="1"/>
          </p:cNvSpPr>
          <p:nvPr/>
        </p:nvSpPr>
        <p:spPr>
          <a:xfrm>
            <a:off x="6245864" y="5256000"/>
            <a:ext cx="1889250" cy="396000"/>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defPPr>
              <a:defRPr lang="en-US"/>
            </a:defPPr>
            <a:lvl1pPr>
              <a:defRPr>
                <a:solidFill>
                  <a:schemeClr val="dk1"/>
                </a:solidFill>
              </a:defRPr>
            </a:lvl1pPr>
            <a:lvl2pPr marL="0" lvl="1" algn="just">
              <a:spcAft>
                <a:spcPts val="600"/>
              </a:spcAft>
              <a:defRPr sz="1600" kern="0">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t>Parity inversion</a:t>
            </a:r>
          </a:p>
        </p:txBody>
      </p:sp>
      <p:sp>
        <p:nvSpPr>
          <p:cNvPr id="14" name="TextBox 13"/>
          <p:cNvSpPr txBox="1"/>
          <p:nvPr/>
        </p:nvSpPr>
        <p:spPr>
          <a:xfrm>
            <a:off x="1512000" y="1483022"/>
            <a:ext cx="1439818" cy="400110"/>
          </a:xfrm>
          <a:prstGeom prst="rect">
            <a:avLst/>
          </a:prstGeom>
          <a:noFill/>
          <a:ln>
            <a:noFill/>
          </a:ln>
        </p:spPr>
        <p:txBody>
          <a:bodyPr wrap="none" rtlCol="0">
            <a:spAutoFit/>
          </a:bodyPr>
          <a:lstStyle/>
          <a:p>
            <a:r>
              <a:rPr lang="en-US" sz="2000" dirty="0">
                <a:solidFill>
                  <a:srgbClr val="FF0000"/>
                </a:solidFill>
              </a:rPr>
              <a:t>preliminary</a:t>
            </a:r>
          </a:p>
        </p:txBody>
      </p:sp>
      <p:pic>
        <p:nvPicPr>
          <p:cNvPr id="15" name="Picture 2" descr="http://www.triumf.ca/sites/default/files/TRIUMF_logo_white_blue_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5" y="789450"/>
            <a:ext cx="1462595" cy="52054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CALCI.tiff"/>
          <p:cNvPicPr>
            <a:picLocks noChangeAspect="1"/>
          </p:cNvPicPr>
          <p:nvPr/>
        </p:nvPicPr>
        <p:blipFill rotWithShape="1">
          <a:blip r:embed="rId4" cstate="email">
            <a:extLst>
              <a:ext uri="{28A0092B-C50C-407E-A947-70E740481C1C}">
                <a14:useLocalDpi xmlns:a14="http://schemas.microsoft.com/office/drawing/2010/main"/>
              </a:ext>
            </a:extLst>
          </a:blip>
          <a:srcRect l="3296"/>
          <a:stretch/>
        </p:blipFill>
        <p:spPr>
          <a:xfrm>
            <a:off x="8485974" y="149479"/>
            <a:ext cx="543502" cy="726393"/>
          </a:xfrm>
          <a:prstGeom prst="rect">
            <a:avLst/>
          </a:prstGeom>
          <a:ln>
            <a:solidFill>
              <a:schemeClr val="tx1"/>
            </a:solidFill>
          </a:ln>
        </p:spPr>
      </p:pic>
    </p:spTree>
    <p:extLst>
      <p:ext uri="{BB962C8B-B14F-4D97-AF65-F5344CB8AC3E}">
        <p14:creationId xmlns:p14="http://schemas.microsoft.com/office/powerpoint/2010/main" val="2324039892"/>
      </p:ext>
    </p:extLst>
  </p:cSld>
  <p:clrMapOvr>
    <a:masterClrMapping/>
  </p:clrMapOvr>
  <mc:AlternateContent xmlns:mc="http://schemas.openxmlformats.org/markup-compatibility/2006">
    <mc:Choice xmlns:p14="http://schemas.microsoft.com/office/powerpoint/2010/main" Requires="p14">
      <p:transition spd="slow" p14:dur="2000" advTm="72493"/>
    </mc:Choice>
    <mc:Fallback>
      <p:transition spd="slow" advTm="724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ctr" anchorCtr="0">
            <a:noAutofit/>
          </a:bodyPr>
          <a:lstStyle/>
          <a:p>
            <a:r>
              <a:rPr lang="en-US" sz="2000" b="0" dirty="0" err="1" smtClean="0"/>
              <a:t>Photodissociation</a:t>
            </a:r>
            <a:r>
              <a:rPr lang="en-US" sz="2000" b="0" dirty="0" smtClean="0"/>
              <a:t> of</a:t>
            </a:r>
            <a:r>
              <a:rPr lang="en-US" sz="2000" b="0" baseline="30000" dirty="0" smtClean="0"/>
              <a:t>11</a:t>
            </a:r>
            <a:r>
              <a:rPr lang="en-US" sz="2000" b="0" dirty="0" smtClean="0"/>
              <a:t>B</a:t>
            </a:r>
            <a:r>
              <a:rPr lang="en-US" sz="2000" b="0" cap="none" dirty="0" smtClean="0"/>
              <a:t>e</a:t>
            </a:r>
            <a:r>
              <a:rPr lang="en-US" sz="2000" b="0" dirty="0"/>
              <a:t/>
            </a:r>
            <a:br>
              <a:rPr lang="en-US" sz="2000" b="0" dirty="0"/>
            </a:br>
            <a:r>
              <a:rPr lang="en-US" sz="1050" cap="none" dirty="0" smtClean="0">
                <a:solidFill>
                  <a:prstClr val="white">
                    <a:lumMod val="65000"/>
                  </a:prstClr>
                </a:solidFill>
              </a:rPr>
              <a:t>A</a:t>
            </a:r>
            <a:r>
              <a:rPr lang="en-US" sz="1050" cap="none" dirty="0">
                <a:solidFill>
                  <a:prstClr val="white">
                    <a:lumMod val="65000"/>
                  </a:prstClr>
                </a:solidFill>
              </a:rPr>
              <a:t>. </a:t>
            </a:r>
            <a:r>
              <a:rPr lang="en-US" sz="1050" cap="none" dirty="0" err="1">
                <a:solidFill>
                  <a:prstClr val="white">
                    <a:lumMod val="65000"/>
                  </a:prstClr>
                </a:solidFill>
              </a:rPr>
              <a:t>Calci</a:t>
            </a:r>
            <a:r>
              <a:rPr lang="en-US" sz="1050" cap="none" dirty="0">
                <a:solidFill>
                  <a:prstClr val="white">
                    <a:lumMod val="65000"/>
                  </a:prstClr>
                </a:solidFill>
              </a:rPr>
              <a:t>, P. </a:t>
            </a:r>
            <a:r>
              <a:rPr lang="en-US" sz="1050" cap="none" dirty="0" err="1">
                <a:solidFill>
                  <a:prstClr val="white">
                    <a:lumMod val="65000"/>
                  </a:prstClr>
                </a:solidFill>
              </a:rPr>
              <a:t>Navratil</a:t>
            </a:r>
            <a:r>
              <a:rPr lang="en-US" sz="1050" cap="none" dirty="0">
                <a:solidFill>
                  <a:prstClr val="white">
                    <a:lumMod val="65000"/>
                  </a:prstClr>
                </a:solidFill>
              </a:rPr>
              <a:t>, R. Roth, J. </a:t>
            </a:r>
            <a:r>
              <a:rPr lang="en-US" sz="1050" cap="none" dirty="0" err="1">
                <a:solidFill>
                  <a:prstClr val="white">
                    <a:lumMod val="65000"/>
                  </a:prstClr>
                </a:solidFill>
              </a:rPr>
              <a:t>Dohet-Eraly</a:t>
            </a:r>
            <a:r>
              <a:rPr lang="en-US" sz="1050" cap="none" dirty="0">
                <a:solidFill>
                  <a:prstClr val="white">
                    <a:lumMod val="65000"/>
                  </a:prstClr>
                </a:solidFill>
              </a:rPr>
              <a:t>, S. </a:t>
            </a:r>
            <a:r>
              <a:rPr lang="en-US" sz="1050" cap="none" dirty="0" err="1">
                <a:solidFill>
                  <a:prstClr val="white">
                    <a:lumMod val="65000"/>
                  </a:prstClr>
                </a:solidFill>
              </a:rPr>
              <a:t>Quaglioni</a:t>
            </a:r>
            <a:r>
              <a:rPr lang="en-US" sz="1050" cap="none" dirty="0">
                <a:solidFill>
                  <a:prstClr val="white">
                    <a:lumMod val="65000"/>
                  </a:prstClr>
                </a:solidFill>
              </a:rPr>
              <a:t>, G. </a:t>
            </a:r>
            <a:r>
              <a:rPr lang="en-US" sz="1050" cap="none" dirty="0" err="1">
                <a:solidFill>
                  <a:prstClr val="white">
                    <a:lumMod val="65000"/>
                  </a:prstClr>
                </a:solidFill>
              </a:rPr>
              <a:t>Hupin</a:t>
            </a:r>
            <a:r>
              <a:rPr lang="en-US" sz="1050" cap="none" dirty="0">
                <a:solidFill>
                  <a:prstClr val="white">
                    <a:lumMod val="65000"/>
                  </a:prstClr>
                </a:solidFill>
              </a:rPr>
              <a:t>, in preparation</a:t>
            </a:r>
            <a:endParaRPr lang="en-US" sz="2000" b="0" dirty="0"/>
          </a:p>
        </p:txBody>
      </p:sp>
      <p:sp>
        <p:nvSpPr>
          <p:cNvPr id="3" name="Slide Number Placeholder 2"/>
          <p:cNvSpPr>
            <a:spLocks noGrp="1"/>
          </p:cNvSpPr>
          <p:nvPr>
            <p:ph type="sldNum" sz="quarter" idx="12"/>
          </p:nvPr>
        </p:nvSpPr>
        <p:spPr/>
        <p:txBody>
          <a:bodyPr/>
          <a:lstStyle/>
          <a:p>
            <a:pPr>
              <a:defRPr/>
            </a:pPr>
            <a:fld id="{03512733-F38B-6A49-BC10-73E8D4B90B73}" type="slidenum">
              <a:rPr lang="en-US" smtClean="0"/>
              <a:pPr>
                <a:defRPr/>
              </a:pPr>
              <a:t>16</a:t>
            </a:fld>
            <a:endParaRPr lang="en-US" dirty="0"/>
          </a:p>
        </p:txBody>
      </p:sp>
      <p:pic>
        <p:nvPicPr>
          <p:cNvPr id="15" name="Picture 2" descr="http://www.triumf.ca/sites/default/files/TRIUMF_logo_white_blue_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5" y="789450"/>
            <a:ext cx="1462595" cy="5205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t="9115" r="6605" b="3727"/>
          <a:stretch/>
        </p:blipFill>
        <p:spPr>
          <a:xfrm>
            <a:off x="228600" y="1400138"/>
            <a:ext cx="3804095" cy="2743200"/>
          </a:xfrm>
          <a:prstGeom prst="rect">
            <a:avLst/>
          </a:prstGeom>
          <a:noFill/>
          <a:ln>
            <a:noFill/>
          </a:ln>
        </p:spPr>
      </p:pic>
      <p:sp>
        <p:nvSpPr>
          <p:cNvPr id="13" name="TextBox 12"/>
          <p:cNvSpPr txBox="1"/>
          <p:nvPr/>
        </p:nvSpPr>
        <p:spPr>
          <a:xfrm>
            <a:off x="2605136" y="3230561"/>
            <a:ext cx="1059906" cy="307777"/>
          </a:xfrm>
          <a:prstGeom prst="rect">
            <a:avLst/>
          </a:prstGeom>
          <a:noFill/>
        </p:spPr>
        <p:txBody>
          <a:bodyPr wrap="none" rtlCol="0">
            <a:spAutoFit/>
          </a:bodyPr>
          <a:lstStyle/>
          <a:p>
            <a:r>
              <a:rPr lang="en-US" sz="1400" dirty="0" smtClean="0">
                <a:solidFill>
                  <a:srgbClr val="FF0000"/>
                </a:solidFill>
              </a:rPr>
              <a:t>preliminary</a:t>
            </a:r>
            <a:endParaRPr lang="en-US" sz="1200" dirty="0">
              <a:solidFill>
                <a:srgbClr val="FF0000"/>
              </a:solidFill>
            </a:endParaRPr>
          </a:p>
        </p:txBody>
      </p:sp>
      <p:pic>
        <p:nvPicPr>
          <p:cNvPr id="16" name="Picture 15"/>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10160" r="8177" b="3521"/>
          <a:stretch/>
        </p:blipFill>
        <p:spPr>
          <a:xfrm>
            <a:off x="471471" y="4214979"/>
            <a:ext cx="3567129" cy="2591199"/>
          </a:xfrm>
          <a:prstGeom prst="rect">
            <a:avLst/>
          </a:prstGeom>
        </p:spPr>
      </p:pic>
      <p:sp>
        <p:nvSpPr>
          <p:cNvPr id="18" name="TextBox 17"/>
          <p:cNvSpPr txBox="1"/>
          <p:nvPr/>
        </p:nvSpPr>
        <p:spPr>
          <a:xfrm>
            <a:off x="2209800" y="2971800"/>
            <a:ext cx="1752600" cy="253916"/>
          </a:xfrm>
          <a:prstGeom prst="rect">
            <a:avLst/>
          </a:prstGeom>
          <a:noFill/>
        </p:spPr>
        <p:txBody>
          <a:bodyPr wrap="square" rtlCol="0">
            <a:spAutoFit/>
          </a:bodyPr>
          <a:lstStyle/>
          <a:p>
            <a:r>
              <a:rPr lang="en-US" sz="1050" dirty="0" smtClean="0">
                <a:solidFill>
                  <a:srgbClr val="000000"/>
                </a:solidFill>
              </a:rPr>
              <a:t>NCSMC-</a:t>
            </a:r>
            <a:r>
              <a:rPr lang="en-US" sz="1050" dirty="0" err="1" smtClean="0">
                <a:solidFill>
                  <a:srgbClr val="000000"/>
                </a:solidFill>
              </a:rPr>
              <a:t>phenom</a:t>
            </a:r>
            <a:endParaRPr lang="en-US" sz="1050" dirty="0">
              <a:solidFill>
                <a:srgbClr val="000000"/>
              </a:solidFill>
            </a:endParaRPr>
          </a:p>
        </p:txBody>
      </p:sp>
      <p:pic>
        <p:nvPicPr>
          <p:cNvPr id="19" name="Picture 18"/>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1451" t="11414" r="8206" b="4009"/>
          <a:stretch/>
        </p:blipFill>
        <p:spPr>
          <a:xfrm>
            <a:off x="3943351" y="4256310"/>
            <a:ext cx="3128863" cy="2545200"/>
          </a:xfrm>
          <a:prstGeom prst="rect">
            <a:avLst/>
          </a:prstGeom>
        </p:spPr>
      </p:pic>
      <p:graphicFrame>
        <p:nvGraphicFramePr>
          <p:cNvPr id="20" name="Table 19"/>
          <p:cNvGraphicFramePr>
            <a:graphicFrameLocks noGrp="1"/>
          </p:cNvGraphicFramePr>
          <p:nvPr>
            <p:extLst>
              <p:ext uri="{D42A27DB-BD31-4B8C-83A1-F6EECF244321}">
                <p14:modId xmlns:p14="http://schemas.microsoft.com/office/powerpoint/2010/main" val="470470209"/>
              </p:ext>
            </p:extLst>
          </p:nvPr>
        </p:nvGraphicFramePr>
        <p:xfrm>
          <a:off x="4191000" y="2334720"/>
          <a:ext cx="4876800" cy="914400"/>
        </p:xfrm>
        <a:graphic>
          <a:graphicData uri="http://schemas.openxmlformats.org/drawingml/2006/table">
            <a:tbl>
              <a:tblPr firstRow="1" bandRow="1">
                <a:tableStyleId>{21E4AEA4-8DFA-4A89-87EB-49C32662AFE0}</a:tableStyleId>
              </a:tblPr>
              <a:tblGrid>
                <a:gridCol w="1828800"/>
                <a:gridCol w="838200"/>
                <a:gridCol w="1375611"/>
                <a:gridCol w="834189"/>
              </a:tblGrid>
              <a:tr h="256540">
                <a:tc>
                  <a:txBody>
                    <a:bodyPr/>
                    <a:lstStyle/>
                    <a:p>
                      <a:endParaRPr lang="en-US" sz="1200" baseline="0" dirty="0">
                        <a:solidFill>
                          <a:srgbClr val="FF0000"/>
                        </a:solidFill>
                      </a:endParaRPr>
                    </a:p>
                  </a:txBody>
                  <a:tcPr/>
                </a:tc>
                <a:tc>
                  <a:txBody>
                    <a:bodyPr/>
                    <a:lstStyle/>
                    <a:p>
                      <a:r>
                        <a:rPr lang="en-US" sz="1200" dirty="0" smtClean="0"/>
                        <a:t>NCSM</a:t>
                      </a:r>
                      <a:endParaRPr lang="en-US" sz="1200" b="1" dirty="0"/>
                    </a:p>
                  </a:txBody>
                  <a:tcPr/>
                </a:tc>
                <a:tc>
                  <a:txBody>
                    <a:bodyPr/>
                    <a:lstStyle/>
                    <a:p>
                      <a:r>
                        <a:rPr lang="en-US" sz="1200" dirty="0" smtClean="0"/>
                        <a:t>NCSMC-</a:t>
                      </a:r>
                      <a:r>
                        <a:rPr lang="en-US" sz="1200" dirty="0" err="1" smtClean="0"/>
                        <a:t>phenom</a:t>
                      </a:r>
                      <a:endParaRPr lang="en-US" sz="1200" dirty="0"/>
                    </a:p>
                  </a:txBody>
                  <a:tcPr/>
                </a:tc>
                <a:tc>
                  <a:txBody>
                    <a:bodyPr/>
                    <a:lstStyle/>
                    <a:p>
                      <a:r>
                        <a:rPr lang="en-US" sz="1200" dirty="0" smtClean="0"/>
                        <a:t>Expt.</a:t>
                      </a:r>
                      <a:endParaRPr lang="en-US" sz="1200" dirty="0"/>
                    </a:p>
                  </a:txBody>
                  <a:tcPr/>
                </a:tc>
              </a:tr>
              <a:tr h="2565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B(E1; 1/2</a:t>
                      </a:r>
                      <a:r>
                        <a:rPr lang="en-US" sz="1200" baseline="30000" dirty="0" smtClean="0"/>
                        <a:t>+</a:t>
                      </a:r>
                      <a:r>
                        <a:rPr lang="en-US" sz="1200" baseline="0" dirty="0" smtClean="0">
                          <a:sym typeface="Wingdings"/>
                        </a:rPr>
                        <a:t></a:t>
                      </a:r>
                      <a:r>
                        <a:rPr lang="en-US" sz="1200" kern="1200" baseline="0" dirty="0" smtClean="0">
                          <a:sym typeface="Wingdings"/>
                        </a:rPr>
                        <a:t>1/2</a:t>
                      </a:r>
                      <a:r>
                        <a:rPr lang="en-US" sz="1200" kern="1200" baseline="30000" dirty="0" smtClean="0">
                          <a:sym typeface="Wingdings"/>
                        </a:rPr>
                        <a:t>-</a:t>
                      </a:r>
                      <a:r>
                        <a:rPr lang="en-US" sz="1200" kern="1200" baseline="0" dirty="0" smtClean="0">
                          <a:sym typeface="Wingdings"/>
                        </a:rPr>
                        <a:t>) [e</a:t>
                      </a:r>
                      <a:r>
                        <a:rPr lang="en-US" sz="1200" kern="1200" baseline="30000" dirty="0" smtClean="0">
                          <a:sym typeface="Wingdings"/>
                        </a:rPr>
                        <a:t>2</a:t>
                      </a:r>
                      <a:r>
                        <a:rPr lang="en-US" sz="1200" kern="1200" baseline="0" dirty="0" smtClean="0">
                          <a:sym typeface="Wingdings"/>
                        </a:rPr>
                        <a:t> fm</a:t>
                      </a:r>
                      <a:r>
                        <a:rPr lang="en-US" sz="1200" kern="1200" baseline="30000" dirty="0" smtClean="0">
                          <a:sym typeface="Wingdings"/>
                        </a:rPr>
                        <a:t>2</a:t>
                      </a:r>
                      <a:r>
                        <a:rPr lang="en-US" sz="1200" kern="1200" baseline="0" dirty="0" smtClean="0">
                          <a:sym typeface="Wingdings"/>
                        </a:rPr>
                        <a:t>]</a:t>
                      </a:r>
                      <a:endParaRPr lang="en-US" sz="1200" baseline="30000" dirty="0" smtClean="0"/>
                    </a:p>
                  </a:txBody>
                  <a:tcPr/>
                </a:tc>
                <a:tc>
                  <a:txBody>
                    <a:bodyPr/>
                    <a:lstStyle/>
                    <a:p>
                      <a:r>
                        <a:rPr lang="en-US" sz="1200" dirty="0" smtClean="0"/>
                        <a:t>5x10</a:t>
                      </a:r>
                      <a:r>
                        <a:rPr lang="en-US" sz="1200" baseline="30000" dirty="0" smtClean="0"/>
                        <a:t>-6</a:t>
                      </a:r>
                      <a:endParaRPr lang="en-US" sz="1200" baseline="30000" dirty="0"/>
                    </a:p>
                  </a:txBody>
                  <a:tcPr/>
                </a:tc>
                <a:tc>
                  <a:txBody>
                    <a:bodyPr/>
                    <a:lstStyle/>
                    <a:p>
                      <a:r>
                        <a:rPr lang="nb-NO" sz="1200" kern="1200" dirty="0" smtClean="0"/>
                        <a:t>0.118</a:t>
                      </a:r>
                      <a:endParaRPr lang="en-US" sz="12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s-IS" sz="1200" kern="1200" dirty="0" smtClean="0">
                          <a:effectLst/>
                        </a:rPr>
                        <a:t>0.102(2) </a:t>
                      </a:r>
                      <a:endParaRPr lang="is-IS" sz="1200" dirty="0" smtClean="0"/>
                    </a:p>
                  </a:txBody>
                  <a:tcPr/>
                </a:tc>
              </a:tr>
            </a:tbl>
          </a:graphicData>
        </a:graphic>
      </p:graphicFrame>
      <p:sp>
        <p:nvSpPr>
          <p:cNvPr id="21" name="TextBox 20"/>
          <p:cNvSpPr txBox="1"/>
          <p:nvPr/>
        </p:nvSpPr>
        <p:spPr>
          <a:xfrm>
            <a:off x="-13648" y="1473058"/>
            <a:ext cx="2237925" cy="369332"/>
          </a:xfrm>
          <a:prstGeom prst="rect">
            <a:avLst/>
          </a:prstGeom>
          <a:solidFill>
            <a:srgbClr val="0000FF"/>
          </a:solidFill>
          <a:ln w="12700" cmpd="sng">
            <a:solidFill>
              <a:srgbClr val="0000FF"/>
            </a:solidFill>
            <a:miter lim="800000"/>
            <a:headEnd/>
            <a:tailEnd/>
          </a:ln>
          <a:effectLst/>
        </p:spPr>
        <p:txBody>
          <a:bodyPr wrap="square" tIns="0" bIns="0" anchor="ctr"/>
          <a:lstStyle>
            <a:defPPr>
              <a:defRPr lang="en-US"/>
            </a:defPPr>
            <a:lvl1pPr>
              <a:defRPr sz="1600">
                <a:solidFill>
                  <a:schemeClr val="bg1"/>
                </a:solidFill>
                <a:cs typeface="Arial Narrow"/>
              </a:defRPr>
            </a:lvl1pPr>
          </a:lstStyle>
          <a:p>
            <a:r>
              <a:rPr lang="en-US" dirty="0"/>
              <a:t>Bound to continuum</a:t>
            </a:r>
            <a:endParaRPr lang="en-US" dirty="0"/>
          </a:p>
        </p:txBody>
      </p:sp>
      <p:sp>
        <p:nvSpPr>
          <p:cNvPr id="22" name="TextBox 21"/>
          <p:cNvSpPr txBox="1"/>
          <p:nvPr/>
        </p:nvSpPr>
        <p:spPr>
          <a:xfrm>
            <a:off x="4191000" y="1903548"/>
            <a:ext cx="1813317" cy="369332"/>
          </a:xfrm>
          <a:prstGeom prst="rect">
            <a:avLst/>
          </a:prstGeom>
          <a:solidFill>
            <a:srgbClr val="0000FF"/>
          </a:solidFill>
          <a:ln w="12700" cmpd="sng">
            <a:solidFill>
              <a:srgbClr val="0000FF"/>
            </a:solidFill>
            <a:miter lim="800000"/>
            <a:headEnd/>
            <a:tailEnd/>
          </a:ln>
          <a:effectLst/>
        </p:spPr>
        <p:txBody>
          <a:bodyPr wrap="square" tIns="0" bIns="0" anchor="ctr"/>
          <a:lstStyle>
            <a:defPPr>
              <a:defRPr lang="en-US"/>
            </a:defPPr>
            <a:lvl1pPr>
              <a:defRPr sz="1600">
                <a:solidFill>
                  <a:schemeClr val="bg1"/>
                </a:solidFill>
                <a:cs typeface="Arial Narrow"/>
              </a:defRPr>
            </a:lvl1pPr>
          </a:lstStyle>
          <a:p>
            <a:r>
              <a:rPr lang="en-US" dirty="0"/>
              <a:t>Bound to bound</a:t>
            </a:r>
            <a:endParaRPr lang="en-US" dirty="0"/>
          </a:p>
        </p:txBody>
      </p:sp>
      <p:sp>
        <p:nvSpPr>
          <p:cNvPr id="23" name="Rectangle 3"/>
          <p:cNvSpPr>
            <a:spLocks noChangeArrowheads="1"/>
          </p:cNvSpPr>
          <p:nvPr/>
        </p:nvSpPr>
        <p:spPr bwMode="auto">
          <a:xfrm>
            <a:off x="4191000" y="3473103"/>
            <a:ext cx="4876800" cy="670235"/>
          </a:xfrm>
          <a:prstGeom prst="rect">
            <a:avLst/>
          </a:prstGeom>
          <a:solidFill>
            <a:srgbClr val="124A91"/>
          </a:solidFill>
          <a:ln w="3175">
            <a:solidFill>
              <a:srgbClr val="B3B3B3"/>
            </a:solidFill>
            <a:miter lim="800000"/>
            <a:headEnd/>
            <a:tailEnd/>
          </a:ln>
        </p:spPr>
        <p:txBody>
          <a:bodyPr wrap="square" anchor="ctr">
            <a:noAutofit/>
          </a:bodyPr>
          <a:lstStyle/>
          <a:p>
            <a:r>
              <a:rPr lang="en-US" dirty="0" smtClean="0">
                <a:solidFill>
                  <a:schemeClr val="bg1"/>
                </a:solidFill>
                <a:ea typeface="ＭＳ Ｐゴシック" charset="0"/>
                <a:cs typeface="ＭＳ Ｐゴシック" charset="0"/>
              </a:rPr>
              <a:t>NCSMC </a:t>
            </a:r>
            <a:r>
              <a:rPr lang="en-US" dirty="0" err="1" smtClean="0">
                <a:solidFill>
                  <a:schemeClr val="bg1"/>
                </a:solidFill>
                <a:ea typeface="ＭＳ Ｐゴシック" charset="0"/>
                <a:cs typeface="ＭＳ Ｐゴシック" charset="0"/>
              </a:rPr>
              <a:t>phenomelogy</a:t>
            </a:r>
            <a:r>
              <a:rPr lang="en-US" dirty="0" smtClean="0">
                <a:solidFill>
                  <a:schemeClr val="bg1"/>
                </a:solidFill>
                <a:ea typeface="ＭＳ Ｐゴシック" charset="0"/>
                <a:cs typeface="ＭＳ Ｐゴシック" charset="0"/>
              </a:rPr>
              <a:t> corrects (with a fit) for model error to reproduce centroid positions.</a:t>
            </a:r>
            <a:endParaRPr lang="en-US" dirty="0">
              <a:solidFill>
                <a:schemeClr val="bg1"/>
              </a:solidFill>
              <a:ea typeface="ＭＳ Ｐゴシック" charset="0"/>
              <a:cs typeface="ＭＳ Ｐゴシック" charset="0"/>
            </a:endParaRPr>
          </a:p>
        </p:txBody>
      </p:sp>
    </p:spTree>
    <p:custDataLst>
      <p:tags r:id="rId1"/>
    </p:custDataLst>
    <p:extLst>
      <p:ext uri="{BB962C8B-B14F-4D97-AF65-F5344CB8AC3E}">
        <p14:creationId xmlns:p14="http://schemas.microsoft.com/office/powerpoint/2010/main" val="1520203124"/>
      </p:ext>
    </p:extLst>
  </p:cSld>
  <p:clrMapOvr>
    <a:masterClrMapping/>
  </p:clrMapOvr>
  <mc:AlternateContent xmlns:mc="http://schemas.openxmlformats.org/markup-compatibility/2006">
    <mc:Choice xmlns:p14="http://schemas.microsoft.com/office/powerpoint/2010/main" Requires="p14">
      <p:transition spd="slow" p14:dur="2000" advTm="8956"/>
    </mc:Choice>
    <mc:Fallback>
      <p:transition spd="slow" advTm="89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DREB-2016\phase_shift_pC10_NNLOsat-srg2.0_20_9_0p2p2p_m11p6_3m3p5peigen_1to6MeV_fi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8545" y="1449390"/>
            <a:ext cx="2826855" cy="2077200"/>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 30"/>
          <p:cNvPicPr>
            <a:picLocks noChangeAspect="1"/>
          </p:cNvPicPr>
          <p:nvPr/>
        </p:nvPicPr>
        <p:blipFill>
          <a:blip r:embed="rId3">
            <a:lum bright="70000" contrast="-70000"/>
          </a:blip>
          <a:stretch>
            <a:fillRect/>
          </a:stretch>
        </p:blipFill>
        <p:spPr>
          <a:xfrm>
            <a:off x="145900" y="1585460"/>
            <a:ext cx="2778060" cy="1944000"/>
          </a:xfrm>
          <a:prstGeom prst="rect">
            <a:avLst/>
          </a:prstGeom>
        </p:spPr>
      </p:pic>
      <p:grpSp>
        <p:nvGrpSpPr>
          <p:cNvPr id="38" name="Groupe 37"/>
          <p:cNvGrpSpPr/>
          <p:nvPr/>
        </p:nvGrpSpPr>
        <p:grpSpPr>
          <a:xfrm>
            <a:off x="313652" y="3572993"/>
            <a:ext cx="7127032" cy="2809721"/>
            <a:chOff x="313652" y="3572993"/>
            <a:chExt cx="7127032" cy="2809721"/>
          </a:xfrm>
        </p:grpSpPr>
        <p:pic>
          <p:nvPicPr>
            <p:cNvPr id="39" name="Image 38"/>
            <p:cNvPicPr>
              <a:picLocks noChangeAspect="1"/>
            </p:cNvPicPr>
            <p:nvPr/>
          </p:nvPicPr>
          <p:blipFill>
            <a:blip r:embed="rId4">
              <a:clrChange>
                <a:clrFrom>
                  <a:srgbClr val="FFFFFF"/>
                </a:clrFrom>
                <a:clrTo>
                  <a:srgbClr val="FFFFFF">
                    <a:alpha val="0"/>
                  </a:srgbClr>
                </a:clrTo>
              </a:clrChange>
            </a:blip>
            <a:stretch>
              <a:fillRect/>
            </a:stretch>
          </p:blipFill>
          <p:spPr>
            <a:xfrm>
              <a:off x="313652" y="3574714"/>
              <a:ext cx="3633884" cy="2808000"/>
            </a:xfrm>
            <a:prstGeom prst="rect">
              <a:avLst/>
            </a:prstGeom>
          </p:spPr>
        </p:pic>
        <p:pic>
          <p:nvPicPr>
            <p:cNvPr id="40" name="Image 39"/>
            <p:cNvPicPr>
              <a:picLocks noChangeAspect="1"/>
            </p:cNvPicPr>
            <p:nvPr/>
          </p:nvPicPr>
          <p:blipFill>
            <a:blip r:embed="rId5">
              <a:clrChange>
                <a:clrFrom>
                  <a:srgbClr val="FFFFFF"/>
                </a:clrFrom>
                <a:clrTo>
                  <a:srgbClr val="FFFFFF">
                    <a:alpha val="0"/>
                  </a:srgbClr>
                </a:clrTo>
              </a:clrChange>
            </a:blip>
            <a:stretch>
              <a:fillRect/>
            </a:stretch>
          </p:blipFill>
          <p:spPr>
            <a:xfrm>
              <a:off x="3806801" y="3572993"/>
              <a:ext cx="3633883" cy="2808000"/>
            </a:xfrm>
            <a:prstGeom prst="rect">
              <a:avLst/>
            </a:prstGeom>
          </p:spPr>
        </p:pic>
      </p:grpSp>
      <p:sp>
        <p:nvSpPr>
          <p:cNvPr id="4" name="Slide Number Placeholder 3"/>
          <p:cNvSpPr>
            <a:spLocks noGrp="1"/>
          </p:cNvSpPr>
          <p:nvPr>
            <p:ph type="sldNum" sz="quarter" idx="12"/>
          </p:nvPr>
        </p:nvSpPr>
        <p:spPr/>
        <p:txBody>
          <a:bodyPr vert="horz" lIns="0" tIns="0" rIns="0" bIns="0" rtlCol="0" anchor="ctr"/>
          <a:lstStyle/>
          <a:p>
            <a:fld id="{46A7D6E3-EA9D-E741-9881-B35FD4502932}" type="slidenum">
              <a:rPr lang="en-US" sz="1600">
                <a:solidFill>
                  <a:schemeClr val="tx1"/>
                </a:solidFill>
              </a:rPr>
              <a:pPr/>
              <a:t>17</a:t>
            </a:fld>
            <a:endParaRPr lang="en-US" sz="1600" dirty="0">
              <a:solidFill>
                <a:schemeClr val="tx1"/>
              </a:solidFill>
            </a:endParaRPr>
          </a:p>
        </p:txBody>
      </p:sp>
      <p:sp>
        <p:nvSpPr>
          <p:cNvPr id="16" name="Title 2"/>
          <p:cNvSpPr>
            <a:spLocks noGrp="1"/>
          </p:cNvSpPr>
          <p:nvPr>
            <p:ph type="title"/>
          </p:nvPr>
        </p:nvSpPr>
        <p:spPr>
          <a:xfrm>
            <a:off x="1512000" y="50423"/>
            <a:ext cx="7236464" cy="936104"/>
          </a:xfrm>
        </p:spPr>
        <p:txBody>
          <a:bodyPr vert="horz" lIns="0" tIns="0" rIns="0" bIns="0" rtlCol="0" anchor="ctr" anchorCtr="0">
            <a:noAutofit/>
          </a:bodyPr>
          <a:lstStyle/>
          <a:p>
            <a:r>
              <a:rPr lang="en-US" sz="2000" b="0" cap="none" dirty="0"/>
              <a:t>p</a:t>
            </a:r>
            <a:r>
              <a:rPr lang="en-US" sz="2000" b="0" dirty="0"/>
              <a:t>-</a:t>
            </a:r>
            <a:r>
              <a:rPr lang="en-US" sz="2000" b="0" baseline="30000" dirty="0"/>
              <a:t>10</a:t>
            </a:r>
            <a:r>
              <a:rPr lang="en-US" sz="2000" b="0" dirty="0"/>
              <a:t>C scattering: structure of </a:t>
            </a:r>
            <a:r>
              <a:rPr lang="en-US" sz="2000" b="0" baseline="30000" dirty="0"/>
              <a:t>11</a:t>
            </a:r>
            <a:r>
              <a:rPr lang="en-US" sz="2000" b="0" dirty="0"/>
              <a:t>N resonances</a:t>
            </a:r>
            <a:br>
              <a:rPr lang="en-US" sz="2000" b="0" dirty="0"/>
            </a:br>
            <a:r>
              <a:rPr lang="en-US" sz="1050" cap="none" dirty="0">
                <a:solidFill>
                  <a:prstClr val="white">
                    <a:lumMod val="65000"/>
                  </a:prstClr>
                </a:solidFill>
              </a:rPr>
              <a:t>A. </a:t>
            </a:r>
            <a:r>
              <a:rPr lang="en-US" sz="1050" cap="none" dirty="0" err="1">
                <a:solidFill>
                  <a:prstClr val="white">
                    <a:lumMod val="65000"/>
                  </a:prstClr>
                </a:solidFill>
              </a:rPr>
              <a:t>Calci</a:t>
            </a:r>
            <a:r>
              <a:rPr lang="en-US" sz="1050" cap="none" dirty="0">
                <a:solidFill>
                  <a:prstClr val="white">
                    <a:lumMod val="65000"/>
                  </a:prstClr>
                </a:solidFill>
              </a:rPr>
              <a:t>, P. </a:t>
            </a:r>
            <a:r>
              <a:rPr lang="en-US" sz="1050" cap="none" dirty="0" err="1">
                <a:solidFill>
                  <a:prstClr val="white">
                    <a:lumMod val="65000"/>
                  </a:prstClr>
                </a:solidFill>
              </a:rPr>
              <a:t>Navratil</a:t>
            </a:r>
            <a:r>
              <a:rPr lang="en-US" sz="1050" cap="none" dirty="0">
                <a:solidFill>
                  <a:prstClr val="white">
                    <a:lumMod val="65000"/>
                  </a:prstClr>
                </a:solidFill>
              </a:rPr>
              <a:t>, G. </a:t>
            </a:r>
            <a:r>
              <a:rPr lang="en-US" sz="1050" cap="none" dirty="0" err="1">
                <a:solidFill>
                  <a:prstClr val="white">
                    <a:lumMod val="65000"/>
                  </a:prstClr>
                </a:solidFill>
              </a:rPr>
              <a:t>Hupin</a:t>
            </a:r>
            <a:r>
              <a:rPr lang="en-US" sz="1050" cap="none" dirty="0">
                <a:solidFill>
                  <a:prstClr val="white">
                    <a:lumMod val="65000"/>
                  </a:prstClr>
                </a:solidFill>
              </a:rPr>
              <a:t>, S. </a:t>
            </a:r>
            <a:r>
              <a:rPr lang="en-US" sz="1050" cap="none" dirty="0" err="1">
                <a:solidFill>
                  <a:prstClr val="white">
                    <a:lumMod val="65000"/>
                  </a:prstClr>
                </a:solidFill>
              </a:rPr>
              <a:t>Quaglioni</a:t>
            </a:r>
            <a:r>
              <a:rPr lang="en-US" sz="1050" cap="none" dirty="0">
                <a:solidFill>
                  <a:prstClr val="white">
                    <a:lumMod val="65000"/>
                  </a:prstClr>
                </a:solidFill>
              </a:rPr>
              <a:t>, R. Roth </a:t>
            </a:r>
            <a:r>
              <a:rPr lang="en-US" sz="1050" i="1" cap="none" dirty="0">
                <a:solidFill>
                  <a:prstClr val="white">
                    <a:lumMod val="65000"/>
                  </a:prstClr>
                </a:solidFill>
              </a:rPr>
              <a:t>et al. </a:t>
            </a:r>
            <a:r>
              <a:rPr lang="en-US" sz="1050" cap="none" dirty="0">
                <a:solidFill>
                  <a:prstClr val="white">
                    <a:lumMod val="65000"/>
                  </a:prstClr>
                </a:solidFill>
              </a:rPr>
              <a:t>with IRIS collaboration, in preparation</a:t>
            </a:r>
            <a:endParaRPr lang="en-US" sz="2000" b="0" dirty="0"/>
          </a:p>
        </p:txBody>
      </p:sp>
      <p:sp>
        <p:nvSpPr>
          <p:cNvPr id="12" name="TextBox 11"/>
          <p:cNvSpPr txBox="1"/>
          <p:nvPr/>
        </p:nvSpPr>
        <p:spPr>
          <a:xfrm>
            <a:off x="2538635" y="4203380"/>
            <a:ext cx="1439818" cy="400110"/>
          </a:xfrm>
          <a:prstGeom prst="rect">
            <a:avLst/>
          </a:prstGeom>
          <a:noFill/>
          <a:ln>
            <a:noFill/>
          </a:ln>
        </p:spPr>
        <p:txBody>
          <a:bodyPr wrap="none" rtlCol="0">
            <a:spAutoFit/>
          </a:bodyPr>
          <a:lstStyle/>
          <a:p>
            <a:r>
              <a:rPr lang="en-US" sz="2000" dirty="0">
                <a:solidFill>
                  <a:srgbClr val="FF0000"/>
                </a:solidFill>
              </a:rPr>
              <a:t>preliminary</a:t>
            </a:r>
          </a:p>
        </p:txBody>
      </p:sp>
      <p:sp>
        <p:nvSpPr>
          <p:cNvPr id="17" name="TextBox 16"/>
          <p:cNvSpPr txBox="1"/>
          <p:nvPr/>
        </p:nvSpPr>
        <p:spPr>
          <a:xfrm>
            <a:off x="6187270" y="4209131"/>
            <a:ext cx="1439818" cy="400110"/>
          </a:xfrm>
          <a:prstGeom prst="rect">
            <a:avLst/>
          </a:prstGeom>
          <a:noFill/>
          <a:ln>
            <a:noFill/>
          </a:ln>
        </p:spPr>
        <p:txBody>
          <a:bodyPr wrap="none" rtlCol="0">
            <a:spAutoFit/>
          </a:bodyPr>
          <a:lstStyle/>
          <a:p>
            <a:r>
              <a:rPr lang="en-US" sz="2000" dirty="0">
                <a:solidFill>
                  <a:srgbClr val="FF0000"/>
                </a:solidFill>
              </a:rPr>
              <a:t>preliminary</a:t>
            </a:r>
          </a:p>
        </p:txBody>
      </p:sp>
      <p:pic>
        <p:nvPicPr>
          <p:cNvPr id="21" name="Picture 2" descr="http://www.triumf.ca/sites/default/files/TRIUMF_logo_white_blue_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25" y="789450"/>
            <a:ext cx="1462595" cy="520542"/>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Straight Arrow Connector 26"/>
          <p:cNvCxnSpPr/>
          <p:nvPr/>
        </p:nvCxnSpPr>
        <p:spPr>
          <a:xfrm>
            <a:off x="7680047" y="1281249"/>
            <a:ext cx="0" cy="432000"/>
          </a:xfrm>
          <a:prstGeom prst="straightConnector1">
            <a:avLst/>
          </a:prstGeom>
          <a:ln w="28575">
            <a:solidFill>
              <a:srgbClr val="F6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7755533" y="1333895"/>
            <a:ext cx="0" cy="432000"/>
          </a:xfrm>
          <a:prstGeom prst="straightConnector1">
            <a:avLst/>
          </a:prstGeom>
          <a:ln w="28575">
            <a:solidFill>
              <a:srgbClr val="F60000"/>
            </a:solidFill>
            <a:tailEnd type="stealth" w="lg" len="lg"/>
          </a:ln>
        </p:spPr>
        <p:style>
          <a:lnRef idx="1">
            <a:schemeClr val="accent1"/>
          </a:lnRef>
          <a:fillRef idx="0">
            <a:schemeClr val="accent1"/>
          </a:fillRef>
          <a:effectRef idx="0">
            <a:schemeClr val="accent1"/>
          </a:effectRef>
          <a:fontRef idx="minor">
            <a:schemeClr val="tx1"/>
          </a:fontRef>
        </p:style>
      </p:cxnSp>
      <p:sp>
        <p:nvSpPr>
          <p:cNvPr id="29" name="TextBox 19"/>
          <p:cNvSpPr txBox="1"/>
          <p:nvPr/>
        </p:nvSpPr>
        <p:spPr>
          <a:xfrm>
            <a:off x="1452370" y="793439"/>
            <a:ext cx="2021580" cy="516553"/>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defPPr>
              <a:defRPr lang="en-US"/>
            </a:defPPr>
            <a:lvl1pPr>
              <a:defRPr>
                <a:solidFill>
                  <a:schemeClr val="dk1"/>
                </a:solidFill>
              </a:defRPr>
            </a:lvl1pPr>
            <a:lvl2pPr marL="0" lvl="1" algn="just">
              <a:spcAft>
                <a:spcPts val="600"/>
              </a:spcAft>
              <a:defRPr sz="1600" kern="0">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1200" dirty="0"/>
              <a:t>IRIS collaboration:</a:t>
            </a:r>
          </a:p>
          <a:p>
            <a:r>
              <a:rPr lang="da-DK" sz="1200" b="1" dirty="0"/>
              <a:t>A. Kumar, R. Kanungo, A. Sanetullaev </a:t>
            </a:r>
            <a:r>
              <a:rPr lang="da-DK" sz="1200" b="1" i="1" dirty="0"/>
              <a:t>et al. </a:t>
            </a:r>
            <a:endParaRPr lang="en-US" sz="1200" i="1" dirty="0"/>
          </a:p>
        </p:txBody>
      </p:sp>
      <p:pic>
        <p:nvPicPr>
          <p:cNvPr id="36" name="Image 35"/>
          <p:cNvPicPr>
            <a:picLocks noChangeAspect="1"/>
          </p:cNvPicPr>
          <p:nvPr/>
        </p:nvPicPr>
        <p:blipFill>
          <a:blip r:embed="rId7">
            <a:lum bright="70000" contrast="-70000"/>
          </a:blip>
          <a:stretch>
            <a:fillRect/>
          </a:stretch>
        </p:blipFill>
        <p:spPr>
          <a:xfrm>
            <a:off x="3149428" y="1585459"/>
            <a:ext cx="2778060" cy="1944000"/>
          </a:xfrm>
          <a:prstGeom prst="rect">
            <a:avLst/>
          </a:prstGeom>
        </p:spPr>
      </p:pic>
      <p:sp>
        <p:nvSpPr>
          <p:cNvPr id="25" name="Rectangle 9"/>
          <p:cNvSpPr>
            <a:spLocks noChangeArrowheads="1"/>
          </p:cNvSpPr>
          <p:nvPr/>
        </p:nvSpPr>
        <p:spPr bwMode="auto">
          <a:xfrm>
            <a:off x="7440915" y="2966400"/>
            <a:ext cx="1332180" cy="290676"/>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p>
            <a:pPr marL="0" lvl="1" algn="ctr">
              <a:spcAft>
                <a:spcPts val="600"/>
              </a:spcAft>
            </a:pPr>
            <a:r>
              <a:rPr lang="en-US" sz="1600" kern="0" dirty="0" err="1" smtClean="0"/>
              <a:t>NNLOsat</a:t>
            </a:r>
            <a:endParaRPr lang="en-US" sz="1600" kern="0" dirty="0"/>
          </a:p>
        </p:txBody>
      </p:sp>
      <p:cxnSp>
        <p:nvCxnSpPr>
          <p:cNvPr id="3" name="Connecteur droit avec flèche 2"/>
          <p:cNvCxnSpPr/>
          <p:nvPr/>
        </p:nvCxnSpPr>
        <p:spPr>
          <a:xfrm flipH="1" flipV="1">
            <a:off x="6723017" y="2699658"/>
            <a:ext cx="435429" cy="864555"/>
          </a:xfrm>
          <a:prstGeom prst="straightConnector1">
            <a:avLst/>
          </a:prstGeom>
          <a:ln w="19050">
            <a:solidFill>
              <a:srgbClr val="F6000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6" name="Connecteur droit avec flèche 5"/>
          <p:cNvCxnSpPr/>
          <p:nvPr/>
        </p:nvCxnSpPr>
        <p:spPr>
          <a:xfrm flipH="1" flipV="1">
            <a:off x="6907179" y="2557462"/>
            <a:ext cx="251267" cy="971998"/>
          </a:xfrm>
          <a:prstGeom prst="straightConnector1">
            <a:avLst/>
          </a:prstGeom>
          <a:ln w="19050">
            <a:solidFill>
              <a:srgbClr val="F60000"/>
            </a:solidFill>
            <a:tailEnd type="stealth" w="med" len="lg"/>
          </a:ln>
        </p:spPr>
        <p:style>
          <a:lnRef idx="1">
            <a:schemeClr val="accent1"/>
          </a:lnRef>
          <a:fillRef idx="0">
            <a:schemeClr val="accent1"/>
          </a:fillRef>
          <a:effectRef idx="0">
            <a:schemeClr val="accent1"/>
          </a:effectRef>
          <a:fontRef idx="minor">
            <a:schemeClr val="tx1"/>
          </a:fontRef>
        </p:style>
      </p:cxnSp>
      <p:sp>
        <p:nvSpPr>
          <p:cNvPr id="30" name="Rectangle 7"/>
          <p:cNvSpPr>
            <a:spLocks noChangeArrowheads="1"/>
          </p:cNvSpPr>
          <p:nvPr/>
        </p:nvSpPr>
        <p:spPr bwMode="auto">
          <a:xfrm>
            <a:off x="6827520" y="3529377"/>
            <a:ext cx="1945575" cy="639167"/>
          </a:xfrm>
          <a:prstGeom prst="rect">
            <a:avLst/>
          </a:prstGeom>
          <a:solidFill>
            <a:srgbClr val="124A91"/>
          </a:solidFill>
          <a:ln w="3175">
            <a:solidFill>
              <a:srgbClr val="B3B3B3"/>
            </a:solidFill>
            <a:miter lim="800000"/>
            <a:headEnd/>
            <a:tailEnd/>
          </a:ln>
        </p:spPr>
        <p:txBody>
          <a:bodyPr wrap="square" anchor="ctr">
            <a:noAutofit/>
          </a:bodyPr>
          <a:lstStyle/>
          <a:p>
            <a:r>
              <a:rPr lang="en-US" dirty="0" smtClean="0">
                <a:solidFill>
                  <a:schemeClr val="bg1"/>
                </a:solidFill>
                <a:ea typeface="ＭＳ Ｐゴシック" charset="0"/>
                <a:cs typeface="ＭＳ Ｐゴシック" charset="0"/>
              </a:rPr>
              <a:t>Resonances correctly ordered</a:t>
            </a:r>
            <a:endParaRPr lang="en-US" dirty="0">
              <a:solidFill>
                <a:schemeClr val="bg1"/>
              </a:solidFill>
              <a:ea typeface="ＭＳ Ｐゴシック" charset="0"/>
              <a:cs typeface="ＭＳ Ｐゴシック" charset="0"/>
            </a:endParaRPr>
          </a:p>
        </p:txBody>
      </p:sp>
    </p:spTree>
    <p:extLst>
      <p:ext uri="{BB962C8B-B14F-4D97-AF65-F5344CB8AC3E}">
        <p14:creationId xmlns:p14="http://schemas.microsoft.com/office/powerpoint/2010/main" val="310103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e 40"/>
          <p:cNvGrpSpPr/>
          <p:nvPr/>
        </p:nvGrpSpPr>
        <p:grpSpPr>
          <a:xfrm>
            <a:off x="313651" y="3567830"/>
            <a:ext cx="7127032" cy="2811442"/>
            <a:chOff x="313651" y="3567830"/>
            <a:chExt cx="7127032" cy="2811442"/>
          </a:xfrm>
        </p:grpSpPr>
        <p:pic>
          <p:nvPicPr>
            <p:cNvPr id="42" name="Image 41"/>
            <p:cNvPicPr>
              <a:picLocks noChangeAspect="1"/>
            </p:cNvPicPr>
            <p:nvPr/>
          </p:nvPicPr>
          <p:blipFill>
            <a:blip r:embed="rId2">
              <a:clrChange>
                <a:clrFrom>
                  <a:srgbClr val="FFFFFF"/>
                </a:clrFrom>
                <a:clrTo>
                  <a:srgbClr val="FFFFFF">
                    <a:alpha val="0"/>
                  </a:srgbClr>
                </a:clrTo>
              </a:clrChange>
            </a:blip>
            <a:stretch>
              <a:fillRect/>
            </a:stretch>
          </p:blipFill>
          <p:spPr>
            <a:xfrm>
              <a:off x="3806800" y="3571272"/>
              <a:ext cx="3633883" cy="2808000"/>
            </a:xfrm>
            <a:prstGeom prst="rect">
              <a:avLst/>
            </a:prstGeom>
          </p:spPr>
        </p:pic>
        <p:pic>
          <p:nvPicPr>
            <p:cNvPr id="43" name="Image 42"/>
            <p:cNvPicPr>
              <a:picLocks noChangeAspect="1"/>
            </p:cNvPicPr>
            <p:nvPr/>
          </p:nvPicPr>
          <p:blipFill>
            <a:blip r:embed="rId3">
              <a:clrChange>
                <a:clrFrom>
                  <a:srgbClr val="FFFFFF"/>
                </a:clrFrom>
                <a:clrTo>
                  <a:srgbClr val="FFFFFF">
                    <a:alpha val="0"/>
                  </a:srgbClr>
                </a:clrTo>
              </a:clrChange>
            </a:blip>
            <a:stretch>
              <a:fillRect/>
            </a:stretch>
          </p:blipFill>
          <p:spPr>
            <a:xfrm>
              <a:off x="313651" y="3567830"/>
              <a:ext cx="3633884" cy="2808000"/>
            </a:xfrm>
            <a:prstGeom prst="rect">
              <a:avLst/>
            </a:prstGeom>
          </p:spPr>
        </p:pic>
      </p:grpSp>
      <p:pic>
        <p:nvPicPr>
          <p:cNvPr id="12" name="Picture 11"/>
          <p:cNvPicPr>
            <a:picLocks noChangeAspect="1"/>
          </p:cNvPicPr>
          <p:nvPr/>
        </p:nvPicPr>
        <p:blipFill rotWithShape="1">
          <a:blip r:embed="rId4"/>
          <a:srcRect t="17119"/>
          <a:stretch/>
        </p:blipFill>
        <p:spPr>
          <a:xfrm>
            <a:off x="7443695" y="3793230"/>
            <a:ext cx="1645719" cy="2861379"/>
          </a:xfrm>
          <a:prstGeom prst="rect">
            <a:avLst/>
          </a:prstGeom>
        </p:spPr>
      </p:pic>
      <p:sp>
        <p:nvSpPr>
          <p:cNvPr id="4" name="Slide Number Placeholder 3"/>
          <p:cNvSpPr>
            <a:spLocks noGrp="1"/>
          </p:cNvSpPr>
          <p:nvPr>
            <p:ph type="sldNum" sz="quarter" idx="12"/>
          </p:nvPr>
        </p:nvSpPr>
        <p:spPr/>
        <p:txBody>
          <a:bodyPr vert="horz" lIns="0" tIns="0" rIns="0" bIns="0" rtlCol="0" anchor="ctr"/>
          <a:lstStyle/>
          <a:p>
            <a:fld id="{46A7D6E3-EA9D-E741-9881-B35FD4502932}" type="slidenum">
              <a:rPr lang="en-US" sz="1600">
                <a:solidFill>
                  <a:schemeClr val="tx1"/>
                </a:solidFill>
              </a:rPr>
              <a:pPr/>
              <a:t>18</a:t>
            </a:fld>
            <a:endParaRPr lang="en-US" sz="1600" dirty="0">
              <a:solidFill>
                <a:schemeClr val="tx1"/>
              </a:solidFill>
            </a:endParaRPr>
          </a:p>
        </p:txBody>
      </p:sp>
      <p:sp>
        <p:nvSpPr>
          <p:cNvPr id="16" name="Title 2"/>
          <p:cNvSpPr>
            <a:spLocks noGrp="1"/>
          </p:cNvSpPr>
          <p:nvPr>
            <p:ph type="title"/>
          </p:nvPr>
        </p:nvSpPr>
        <p:spPr>
          <a:xfrm>
            <a:off x="1512000" y="44624"/>
            <a:ext cx="7236464" cy="936104"/>
          </a:xfrm>
        </p:spPr>
        <p:txBody>
          <a:bodyPr vert="horz" lIns="0" tIns="0" rIns="0" bIns="0" rtlCol="0" anchor="ctr" anchorCtr="0">
            <a:noAutofit/>
          </a:bodyPr>
          <a:lstStyle/>
          <a:p>
            <a:r>
              <a:rPr lang="en-US" sz="2000" b="0" cap="none" dirty="0"/>
              <a:t>p</a:t>
            </a:r>
            <a:r>
              <a:rPr lang="en-US" sz="2000" b="0" dirty="0"/>
              <a:t>-</a:t>
            </a:r>
            <a:r>
              <a:rPr lang="en-US" sz="2000" b="0" baseline="30000" dirty="0"/>
              <a:t>10</a:t>
            </a:r>
            <a:r>
              <a:rPr lang="en-US" sz="2000" b="0" dirty="0"/>
              <a:t>C scattering: structure of </a:t>
            </a:r>
            <a:r>
              <a:rPr lang="en-US" sz="2000" b="0" baseline="30000" dirty="0"/>
              <a:t>11</a:t>
            </a:r>
            <a:r>
              <a:rPr lang="en-US" sz="2000" b="0" dirty="0"/>
              <a:t>N resonances</a:t>
            </a:r>
            <a:br>
              <a:rPr lang="en-US" sz="2000" b="0" dirty="0"/>
            </a:br>
            <a:r>
              <a:rPr lang="en-US" sz="1050" cap="none" dirty="0">
                <a:solidFill>
                  <a:prstClr val="white">
                    <a:lumMod val="65000"/>
                  </a:prstClr>
                </a:solidFill>
              </a:rPr>
              <a:t>A. </a:t>
            </a:r>
            <a:r>
              <a:rPr lang="en-US" sz="1050" cap="none" dirty="0" err="1">
                <a:solidFill>
                  <a:prstClr val="white">
                    <a:lumMod val="65000"/>
                  </a:prstClr>
                </a:solidFill>
              </a:rPr>
              <a:t>Calci</a:t>
            </a:r>
            <a:r>
              <a:rPr lang="en-US" sz="1050" cap="none" dirty="0">
                <a:solidFill>
                  <a:prstClr val="white">
                    <a:lumMod val="65000"/>
                  </a:prstClr>
                </a:solidFill>
              </a:rPr>
              <a:t>, P. </a:t>
            </a:r>
            <a:r>
              <a:rPr lang="en-US" sz="1050" cap="none" dirty="0" err="1">
                <a:solidFill>
                  <a:prstClr val="white">
                    <a:lumMod val="65000"/>
                  </a:prstClr>
                </a:solidFill>
              </a:rPr>
              <a:t>Navratil</a:t>
            </a:r>
            <a:r>
              <a:rPr lang="en-US" sz="1050" cap="none" dirty="0">
                <a:solidFill>
                  <a:prstClr val="white">
                    <a:lumMod val="65000"/>
                  </a:prstClr>
                </a:solidFill>
              </a:rPr>
              <a:t>, G. </a:t>
            </a:r>
            <a:r>
              <a:rPr lang="en-US" sz="1050" cap="none" dirty="0" err="1">
                <a:solidFill>
                  <a:prstClr val="white">
                    <a:lumMod val="65000"/>
                  </a:prstClr>
                </a:solidFill>
              </a:rPr>
              <a:t>Hupin</a:t>
            </a:r>
            <a:r>
              <a:rPr lang="en-US" sz="1050" cap="none" dirty="0">
                <a:solidFill>
                  <a:prstClr val="white">
                    <a:lumMod val="65000"/>
                  </a:prstClr>
                </a:solidFill>
              </a:rPr>
              <a:t>, S. </a:t>
            </a:r>
            <a:r>
              <a:rPr lang="en-US" sz="1050" cap="none" dirty="0" err="1">
                <a:solidFill>
                  <a:prstClr val="white">
                    <a:lumMod val="65000"/>
                  </a:prstClr>
                </a:solidFill>
              </a:rPr>
              <a:t>Quaglioni</a:t>
            </a:r>
            <a:r>
              <a:rPr lang="en-US" sz="1050" cap="none" dirty="0">
                <a:solidFill>
                  <a:prstClr val="white">
                    <a:lumMod val="65000"/>
                  </a:prstClr>
                </a:solidFill>
              </a:rPr>
              <a:t>, R. Roth </a:t>
            </a:r>
            <a:r>
              <a:rPr lang="en-US" sz="1050" i="1" cap="none" dirty="0">
                <a:solidFill>
                  <a:prstClr val="white">
                    <a:lumMod val="65000"/>
                  </a:prstClr>
                </a:solidFill>
              </a:rPr>
              <a:t>et al. </a:t>
            </a:r>
            <a:r>
              <a:rPr lang="en-US" sz="1050" cap="none" dirty="0">
                <a:solidFill>
                  <a:prstClr val="white">
                    <a:lumMod val="65000"/>
                  </a:prstClr>
                </a:solidFill>
              </a:rPr>
              <a:t>with IRIS collaboration, in preparation</a:t>
            </a:r>
            <a:endParaRPr lang="en-US" sz="2000" b="0" dirty="0"/>
          </a:p>
        </p:txBody>
      </p:sp>
      <p:sp>
        <p:nvSpPr>
          <p:cNvPr id="17" name="Rectangle 3"/>
          <p:cNvSpPr>
            <a:spLocks noChangeArrowheads="1"/>
          </p:cNvSpPr>
          <p:nvPr/>
        </p:nvSpPr>
        <p:spPr bwMode="auto">
          <a:xfrm>
            <a:off x="721072" y="3581769"/>
            <a:ext cx="6325774" cy="342851"/>
          </a:xfrm>
          <a:prstGeom prst="rect">
            <a:avLst/>
          </a:prstGeom>
          <a:solidFill>
            <a:srgbClr val="124A91"/>
          </a:solidFill>
          <a:ln w="3175">
            <a:solidFill>
              <a:srgbClr val="B3B3B3"/>
            </a:solidFill>
            <a:miter lim="800000"/>
            <a:headEnd/>
            <a:tailEnd/>
          </a:ln>
        </p:spPr>
        <p:txBody>
          <a:bodyPr wrap="square" anchor="ctr">
            <a:noAutofit/>
          </a:bodyPr>
          <a:lstStyle/>
          <a:p>
            <a:r>
              <a:rPr lang="en-US" dirty="0" smtClean="0">
                <a:solidFill>
                  <a:schemeClr val="bg1"/>
                </a:solidFill>
                <a:ea typeface="ＭＳ Ｐゴシック" charset="0"/>
                <a:cs typeface="ＭＳ Ｐゴシック" charset="0"/>
              </a:rPr>
              <a:t>Possibility to discriminate between chiral </a:t>
            </a:r>
            <a:r>
              <a:rPr lang="en-US" dirty="0">
                <a:solidFill>
                  <a:schemeClr val="bg1"/>
                </a:solidFill>
                <a:ea typeface="ＭＳ Ｐゴシック" charset="0"/>
                <a:cs typeface="ＭＳ Ｐゴシック" charset="0"/>
              </a:rPr>
              <a:t>nuclear forces</a:t>
            </a:r>
          </a:p>
        </p:txBody>
      </p:sp>
      <p:sp>
        <p:nvSpPr>
          <p:cNvPr id="18" name="TextBox 17"/>
          <p:cNvSpPr txBox="1"/>
          <p:nvPr/>
        </p:nvSpPr>
        <p:spPr>
          <a:xfrm>
            <a:off x="2538635" y="4203380"/>
            <a:ext cx="1439818" cy="400110"/>
          </a:xfrm>
          <a:prstGeom prst="rect">
            <a:avLst/>
          </a:prstGeom>
          <a:noFill/>
          <a:ln>
            <a:noFill/>
          </a:ln>
        </p:spPr>
        <p:txBody>
          <a:bodyPr wrap="none" rtlCol="0">
            <a:spAutoFit/>
          </a:bodyPr>
          <a:lstStyle/>
          <a:p>
            <a:r>
              <a:rPr lang="en-US" sz="2000" dirty="0">
                <a:solidFill>
                  <a:srgbClr val="FF0000"/>
                </a:solidFill>
              </a:rPr>
              <a:t>preliminary</a:t>
            </a:r>
          </a:p>
        </p:txBody>
      </p:sp>
      <p:sp>
        <p:nvSpPr>
          <p:cNvPr id="19" name="TextBox 18"/>
          <p:cNvSpPr txBox="1"/>
          <p:nvPr/>
        </p:nvSpPr>
        <p:spPr>
          <a:xfrm>
            <a:off x="6187270" y="4209131"/>
            <a:ext cx="1439818" cy="400110"/>
          </a:xfrm>
          <a:prstGeom prst="rect">
            <a:avLst/>
          </a:prstGeom>
          <a:noFill/>
          <a:ln>
            <a:noFill/>
          </a:ln>
        </p:spPr>
        <p:txBody>
          <a:bodyPr wrap="none" rtlCol="0">
            <a:spAutoFit/>
          </a:bodyPr>
          <a:lstStyle/>
          <a:p>
            <a:r>
              <a:rPr lang="en-US" sz="2000" dirty="0">
                <a:solidFill>
                  <a:srgbClr val="FF0000"/>
                </a:solidFill>
              </a:rPr>
              <a:t>preliminary</a:t>
            </a:r>
          </a:p>
        </p:txBody>
      </p:sp>
      <p:pic>
        <p:nvPicPr>
          <p:cNvPr id="25" name="Picture 2" descr="http://www.triumf.ca/sites/default/files/TRIUMF_logo_white_blue_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25" y="789450"/>
            <a:ext cx="1462595" cy="520542"/>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19"/>
          <p:cNvSpPr txBox="1"/>
          <p:nvPr/>
        </p:nvSpPr>
        <p:spPr>
          <a:xfrm>
            <a:off x="1452370" y="793439"/>
            <a:ext cx="2021580" cy="516553"/>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defPPr>
              <a:defRPr lang="en-US"/>
            </a:defPPr>
            <a:lvl1pPr>
              <a:defRPr>
                <a:solidFill>
                  <a:schemeClr val="dk1"/>
                </a:solidFill>
              </a:defRPr>
            </a:lvl1pPr>
            <a:lvl2pPr marL="0" lvl="1" algn="just">
              <a:spcAft>
                <a:spcPts val="600"/>
              </a:spcAft>
              <a:defRPr sz="1600" kern="0">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1200" dirty="0"/>
              <a:t>IRIS collaboration:</a:t>
            </a:r>
          </a:p>
          <a:p>
            <a:r>
              <a:rPr lang="da-DK" sz="1200" b="1" dirty="0"/>
              <a:t>A. Kumar, R. Kanungo, A. Sanetullaev </a:t>
            </a:r>
            <a:r>
              <a:rPr lang="da-DK" sz="1200" b="1" i="1" dirty="0"/>
              <a:t>et al. </a:t>
            </a:r>
            <a:endParaRPr lang="en-US" sz="1200" i="1" dirty="0"/>
          </a:p>
        </p:txBody>
      </p:sp>
      <p:pic>
        <p:nvPicPr>
          <p:cNvPr id="28" name="Image 27"/>
          <p:cNvPicPr>
            <a:picLocks noChangeAspect="1"/>
          </p:cNvPicPr>
          <p:nvPr/>
        </p:nvPicPr>
        <p:blipFill>
          <a:blip r:embed="rId6">
            <a:lum bright="70000" contrast="-70000"/>
          </a:blip>
          <a:stretch>
            <a:fillRect/>
          </a:stretch>
        </p:blipFill>
        <p:spPr>
          <a:xfrm>
            <a:off x="145900" y="1585460"/>
            <a:ext cx="2778060" cy="1944000"/>
          </a:xfrm>
          <a:prstGeom prst="rect">
            <a:avLst/>
          </a:prstGeom>
        </p:spPr>
      </p:pic>
      <p:pic>
        <p:nvPicPr>
          <p:cNvPr id="29" name="Image 28"/>
          <p:cNvPicPr>
            <a:picLocks noChangeAspect="1"/>
          </p:cNvPicPr>
          <p:nvPr/>
        </p:nvPicPr>
        <p:blipFill>
          <a:blip r:embed="rId7">
            <a:lum bright="70000" contrast="-70000"/>
          </a:blip>
          <a:stretch>
            <a:fillRect/>
          </a:stretch>
        </p:blipFill>
        <p:spPr>
          <a:xfrm>
            <a:off x="3149428" y="1585459"/>
            <a:ext cx="2778060" cy="1944000"/>
          </a:xfrm>
          <a:prstGeom prst="rect">
            <a:avLst/>
          </a:prstGeom>
        </p:spPr>
      </p:pic>
      <p:pic>
        <p:nvPicPr>
          <p:cNvPr id="20" name="Picture 2" descr="F:\DREB-2016\phase_shift_pC10_NNLOsat-srg2.0_20_9_0p2p2p_m11p6_3m3p5peigen_1to6MeV_fig.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68545" y="1449390"/>
            <a:ext cx="2826855" cy="2077200"/>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Arrow Connector 26"/>
          <p:cNvCxnSpPr/>
          <p:nvPr/>
        </p:nvCxnSpPr>
        <p:spPr>
          <a:xfrm>
            <a:off x="7680047" y="1281249"/>
            <a:ext cx="0" cy="432000"/>
          </a:xfrm>
          <a:prstGeom prst="straightConnector1">
            <a:avLst/>
          </a:prstGeom>
          <a:ln w="28575">
            <a:solidFill>
              <a:srgbClr val="F6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2" name="Straight Arrow Connector 27"/>
          <p:cNvCxnSpPr/>
          <p:nvPr/>
        </p:nvCxnSpPr>
        <p:spPr>
          <a:xfrm>
            <a:off x="7755533" y="1333895"/>
            <a:ext cx="0" cy="432000"/>
          </a:xfrm>
          <a:prstGeom prst="straightConnector1">
            <a:avLst/>
          </a:prstGeom>
          <a:ln w="28575">
            <a:solidFill>
              <a:srgbClr val="F60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82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8" name="Picture 4" descr="http://www.acrf.be/activites/wp-content/uploads/2014/03/bonhomme-loupe.jpg"/>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59024" y="2249657"/>
            <a:ext cx="1084713" cy="1084713"/>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82B6C27-AA78-42BC-A00F-15136AB64F86}" type="slidenum">
              <a:rPr lang="en-US" smtClean="0"/>
              <a:t>19</a:t>
            </a:fld>
            <a:endParaRPr lang="en-US"/>
          </a:p>
        </p:txBody>
      </p:sp>
      <p:sp>
        <p:nvSpPr>
          <p:cNvPr id="5" name="Content Placeholder 4"/>
          <p:cNvSpPr>
            <a:spLocks noGrp="1"/>
          </p:cNvSpPr>
          <p:nvPr>
            <p:ph idx="4294967295"/>
          </p:nvPr>
        </p:nvSpPr>
        <p:spPr>
          <a:xfrm>
            <a:off x="0" y="3473450"/>
            <a:ext cx="4578350" cy="3384550"/>
          </a:xfrm>
        </p:spPr>
        <p:txBody>
          <a:bodyPr tIns="0">
            <a:noAutofit/>
          </a:bodyPr>
          <a:lstStyle/>
          <a:p>
            <a:pPr marL="118800" indent="0" algn="just">
              <a:lnSpc>
                <a:spcPct val="130000"/>
              </a:lnSpc>
              <a:spcBef>
                <a:spcPts val="600"/>
              </a:spcBef>
              <a:spcAft>
                <a:spcPts val="0"/>
              </a:spcAft>
              <a:buNone/>
            </a:pPr>
            <a:r>
              <a:rPr lang="en-US" sz="1800" dirty="0">
                <a:solidFill>
                  <a:srgbClr val="FF0000"/>
                </a:solidFill>
              </a:rPr>
              <a:t>Challenging for both experiment and theory:</a:t>
            </a:r>
          </a:p>
          <a:p>
            <a:pPr marL="457200" lvl="1" algn="just">
              <a:spcBef>
                <a:spcPts val="2400"/>
              </a:spcBef>
            </a:pPr>
            <a:r>
              <a:rPr lang="en-US" dirty="0"/>
              <a:t>Low rates: due to Coulomb repulsion between target/projectile and low-energy reactions (quantum tunneling effects).</a:t>
            </a:r>
          </a:p>
          <a:p>
            <a:pPr marL="457200" lvl="1" algn="just">
              <a:lnSpc>
                <a:spcPct val="120000"/>
              </a:lnSpc>
              <a:spcBef>
                <a:spcPts val="1200"/>
              </a:spcBef>
            </a:pPr>
            <a:r>
              <a:rPr lang="en-US" dirty="0"/>
              <a:t>Projectile and target are not fully ionized in a lab. This leads to laboratory electron screening.</a:t>
            </a:r>
          </a:p>
          <a:p>
            <a:pPr marL="457200" lvl="1" algn="just">
              <a:lnSpc>
                <a:spcPct val="120000"/>
              </a:lnSpc>
              <a:spcBef>
                <a:spcPts val="1200"/>
              </a:spcBef>
            </a:pPr>
            <a:r>
              <a:rPr lang="en-US" dirty="0"/>
              <a:t>Fundamental theory is still missing.</a:t>
            </a:r>
          </a:p>
        </p:txBody>
      </p:sp>
      <p:sp>
        <p:nvSpPr>
          <p:cNvPr id="63" name="Content Placeholder 4"/>
          <p:cNvSpPr txBox="1">
            <a:spLocks/>
          </p:cNvSpPr>
          <p:nvPr/>
        </p:nvSpPr>
        <p:spPr>
          <a:xfrm>
            <a:off x="40820" y="2386263"/>
            <a:ext cx="4833261" cy="1044742"/>
          </a:xfrm>
          <a:prstGeom prst="rect">
            <a:avLst/>
          </a:prstGeom>
        </p:spPr>
        <p:txBody>
          <a:bodyPr vert="horz" lIns="54864" tIns="91440" rtlCol="0">
            <a:noAutofit/>
          </a:bodyPr>
          <a:lstStyle>
            <a:lvl1pPr marL="400050" indent="-280988" algn="l" rtl="0" eaLnBrk="1" latinLnBrk="0" hangingPunct="1">
              <a:spcBef>
                <a:spcPts val="1200"/>
              </a:spcBef>
              <a:spcAft>
                <a:spcPts val="600"/>
              </a:spcAft>
              <a:buClr>
                <a:srgbClr val="0D5097"/>
              </a:buClr>
              <a:buSzPct val="90000"/>
              <a:buFont typeface="Wingdings" charset="2"/>
              <a:buChar char="§"/>
              <a:defRPr kumimoji="0" sz="2800" kern="1200">
                <a:solidFill>
                  <a:schemeClr val="tx1"/>
                </a:solidFill>
                <a:latin typeface="Arial"/>
                <a:ea typeface="+mn-ea"/>
                <a:cs typeface="Arial"/>
              </a:defRPr>
            </a:lvl1pPr>
            <a:lvl2pPr marL="628650" indent="-215900" algn="l" rtl="0" eaLnBrk="1" latinLnBrk="0" hangingPunct="1">
              <a:spcBef>
                <a:spcPts val="0"/>
              </a:spcBef>
              <a:spcAft>
                <a:spcPts val="600"/>
              </a:spcAft>
              <a:buClrTx/>
              <a:buSzPct val="90000"/>
              <a:buFont typeface="Arial"/>
              <a:buChar char="•"/>
              <a:defRPr kumimoji="0" sz="2400" kern="1200">
                <a:solidFill>
                  <a:schemeClr val="tx1"/>
                </a:solidFill>
                <a:latin typeface="Arial"/>
                <a:ea typeface="+mn-ea"/>
                <a:cs typeface="Arial"/>
              </a:defRPr>
            </a:lvl2pPr>
            <a:lvl3pPr marL="1027113" indent="-342900" algn="l" rtl="0" eaLnBrk="1" latinLnBrk="0" hangingPunct="1">
              <a:spcBef>
                <a:spcPts val="0"/>
              </a:spcBef>
              <a:spcAft>
                <a:spcPts val="600"/>
              </a:spcAft>
              <a:buClrTx/>
              <a:buSzPct val="90000"/>
              <a:buFont typeface="Lucida Grande"/>
              <a:buChar char="—"/>
              <a:defRPr kumimoji="0" sz="2000" kern="1200">
                <a:solidFill>
                  <a:schemeClr val="tx1"/>
                </a:solidFill>
                <a:latin typeface="Arial"/>
                <a:ea typeface="+mn-ea"/>
                <a:cs typeface="Arial"/>
              </a:defRPr>
            </a:lvl3pPr>
            <a:lvl4pPr marL="1314450" indent="-242888" algn="l" rtl="0" eaLnBrk="1" latinLnBrk="0" hangingPunct="1">
              <a:spcBef>
                <a:spcPts val="0"/>
              </a:spcBef>
              <a:spcAft>
                <a:spcPts val="600"/>
              </a:spcAft>
              <a:buClrTx/>
              <a:buSzPct val="100000"/>
              <a:buFont typeface="Lucida Grande"/>
              <a:buChar char="–"/>
              <a:defRPr kumimoji="0" sz="1800" kern="1200">
                <a:solidFill>
                  <a:schemeClr val="tx1"/>
                </a:solidFill>
                <a:latin typeface="Arial"/>
                <a:ea typeface="+mn-ea"/>
                <a:cs typeface="Arial"/>
              </a:defRPr>
            </a:lvl4pPr>
            <a:lvl5pPr marL="1543050" indent="-242888" algn="l" rtl="0" eaLnBrk="1" latinLnBrk="0" hangingPunct="1">
              <a:spcBef>
                <a:spcPts val="0"/>
              </a:spcBef>
              <a:spcAft>
                <a:spcPts val="600"/>
              </a:spcAft>
              <a:buClrTx/>
              <a:buFont typeface="Arial"/>
              <a:buChar char="•"/>
              <a:defRPr kumimoji="0" lang="en-US" sz="1800" kern="1200" smtClean="0">
                <a:solidFill>
                  <a:schemeClr val="tx1"/>
                </a:solidFill>
                <a:latin typeface="Arial"/>
                <a:ea typeface="+mn-ea"/>
                <a:cs typeface="Arial"/>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pPr marL="119062" indent="0" algn="just">
              <a:lnSpc>
                <a:spcPct val="110000"/>
              </a:lnSpc>
              <a:buFont typeface="Wingdings" charset="2"/>
              <a:buNone/>
            </a:pPr>
            <a:r>
              <a:rPr lang="en-US" sz="1800" dirty="0">
                <a:solidFill>
                  <a:srgbClr val="FF0000"/>
                </a:solidFill>
                <a:latin typeface="+mn-lt"/>
              </a:rPr>
              <a:t>Nuclear astrophysics community relies on accurate fusion reaction observables among others.</a:t>
            </a:r>
            <a:endParaRPr lang="en-US" sz="1800" dirty="0">
              <a:latin typeface="+mn-lt"/>
            </a:endParaRPr>
          </a:p>
        </p:txBody>
      </p:sp>
      <p:pic>
        <p:nvPicPr>
          <p:cNvPr id="35" name="Picture 34"/>
          <p:cNvPicPr>
            <a:picLocks noChangeAspect="1"/>
          </p:cNvPicPr>
          <p:nvPr/>
        </p:nvPicPr>
        <p:blipFill>
          <a:blip r:embed="rId5" cstate="screen">
            <a:extLst>
              <a:ext uri="{BEBA8EAE-BF5A-486C-A8C5-ECC9F3942E4B}">
                <a14:imgProps xmlns:a14="http://schemas.microsoft.com/office/drawing/2010/main">
                  <a14:imgLayer r:embed="rId6">
                    <a14:imgEffect>
                      <a14:backgroundRemoval t="2979" b="96596" l="26378" r="89961">
                        <a14:foregroundMark x1="75787" y1="50213" x2="75787" y2="50213"/>
                        <a14:foregroundMark x1="74606" y1="46596" x2="74606" y2="46596"/>
                        <a14:foregroundMark x1="41929" y1="68298" x2="41929" y2="68298"/>
                        <a14:foregroundMark x1="69094" y1="42553" x2="69094" y2="42553"/>
                        <a14:foregroundMark x1="71457" y1="41915" x2="71457" y2="41915"/>
                        <a14:foregroundMark x1="77559" y1="54468" x2="77559" y2="54468"/>
                        <a14:foregroundMark x1="72441" y1="39787" x2="72441" y2="39787"/>
                        <a14:foregroundMark x1="74409" y1="38936" x2="74409" y2="38936"/>
                        <a14:foregroundMark x1="76378" y1="45957" x2="76378" y2="45957"/>
                      </a14:backgroundRemoval>
                    </a14:imgEffect>
                  </a14:imgLayer>
                </a14:imgProps>
              </a:ext>
              <a:ext uri="{28A0092B-C50C-407E-A947-70E740481C1C}">
                <a14:useLocalDpi xmlns:a14="http://schemas.microsoft.com/office/drawing/2010/main"/>
              </a:ext>
            </a:extLst>
          </a:blip>
          <a:stretch>
            <a:fillRect/>
          </a:stretch>
        </p:blipFill>
        <p:spPr>
          <a:xfrm>
            <a:off x="151759" y="1341381"/>
            <a:ext cx="868393" cy="803434"/>
          </a:xfrm>
          <a:prstGeom prst="rect">
            <a:avLst/>
          </a:prstGeom>
        </p:spPr>
      </p:pic>
      <p:sp>
        <p:nvSpPr>
          <p:cNvPr id="40" name="TextBox 39"/>
          <p:cNvSpPr txBox="1"/>
          <p:nvPr/>
        </p:nvSpPr>
        <p:spPr>
          <a:xfrm>
            <a:off x="862417" y="1151340"/>
            <a:ext cx="3256059" cy="951030"/>
          </a:xfrm>
          <a:prstGeom prst="rect">
            <a:avLst/>
          </a:prstGeom>
          <a:noFill/>
        </p:spPr>
        <p:txBody>
          <a:bodyPr wrap="square" rtlCol="0">
            <a:spAutoFit/>
          </a:bodyPr>
          <a:lstStyle/>
          <a:p>
            <a:pPr marL="285750" indent="-285750">
              <a:lnSpc>
                <a:spcPct val="110000"/>
              </a:lnSpc>
              <a:buFont typeface="Arial"/>
              <a:buChar char="•"/>
            </a:pPr>
            <a:r>
              <a:rPr lang="en-US" dirty="0"/>
              <a:t>What powers stars ?</a:t>
            </a:r>
          </a:p>
          <a:p>
            <a:pPr marL="285750" indent="-285750">
              <a:buFont typeface="Arial"/>
              <a:buChar char="•"/>
            </a:pPr>
            <a:r>
              <a:rPr lang="en-US" dirty="0"/>
              <a:t>How long does a star live ? </a:t>
            </a:r>
          </a:p>
          <a:p>
            <a:pPr marL="285750" indent="-285750">
              <a:buFont typeface="Arial"/>
              <a:buChar char="•"/>
            </a:pPr>
            <a:r>
              <a:rPr lang="en-US" dirty="0"/>
              <a:t>…</a:t>
            </a:r>
          </a:p>
        </p:txBody>
      </p:sp>
      <p:pic>
        <p:nvPicPr>
          <p:cNvPr id="16" name="Picture 1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041880" y="2562103"/>
            <a:ext cx="1017500" cy="1017500"/>
          </a:xfrm>
          <a:prstGeom prst="rect">
            <a:avLst/>
          </a:prstGeom>
        </p:spPr>
      </p:pic>
      <p:grpSp>
        <p:nvGrpSpPr>
          <p:cNvPr id="6" name="Groupe 5"/>
          <p:cNvGrpSpPr/>
          <p:nvPr/>
        </p:nvGrpSpPr>
        <p:grpSpPr>
          <a:xfrm>
            <a:off x="5124980" y="3937030"/>
            <a:ext cx="2838158" cy="2677102"/>
            <a:chOff x="5124980" y="3937030"/>
            <a:chExt cx="2838158" cy="2677102"/>
          </a:xfrm>
        </p:grpSpPr>
        <p:pic>
          <p:nvPicPr>
            <p:cNvPr id="4" name="Image 3"/>
            <p:cNvPicPr>
              <a:picLocks noChangeAspect="1"/>
            </p:cNvPicPr>
            <p:nvPr/>
          </p:nvPicPr>
          <p:blipFill rotWithShape="1">
            <a:blip r:embed="rId8">
              <a:clrChange>
                <a:clrFrom>
                  <a:srgbClr val="FFFFFF"/>
                </a:clrFrom>
                <a:clrTo>
                  <a:srgbClr val="FFFFFF">
                    <a:alpha val="0"/>
                  </a:srgbClr>
                </a:clrTo>
              </a:clrChange>
            </a:blip>
            <a:srcRect l="1540" r="606" b="1156"/>
            <a:stretch/>
          </p:blipFill>
          <p:spPr>
            <a:xfrm>
              <a:off x="5157463" y="4237126"/>
              <a:ext cx="2778806" cy="2377006"/>
            </a:xfrm>
            <a:prstGeom prst="rect">
              <a:avLst/>
            </a:prstGeom>
            <a:ln>
              <a:solidFill>
                <a:srgbClr val="0000FF"/>
              </a:solidFill>
            </a:ln>
          </p:spPr>
        </p:pic>
        <p:sp>
          <p:nvSpPr>
            <p:cNvPr id="15" name="Rectangle 3"/>
            <p:cNvSpPr>
              <a:spLocks noChangeArrowheads="1"/>
            </p:cNvSpPr>
            <p:nvPr/>
          </p:nvSpPr>
          <p:spPr bwMode="auto">
            <a:xfrm>
              <a:off x="5124980" y="3937030"/>
              <a:ext cx="2838158" cy="320689"/>
            </a:xfrm>
            <a:prstGeom prst="rect">
              <a:avLst/>
            </a:prstGeom>
            <a:solidFill>
              <a:srgbClr val="0000FF"/>
            </a:solidFill>
            <a:ln w="12700" cmpd="sng">
              <a:solidFill>
                <a:srgbClr val="0000FF"/>
              </a:solidFill>
              <a:miter lim="800000"/>
              <a:headEnd/>
              <a:tailEnd/>
            </a:ln>
            <a:effectLst/>
          </p:spPr>
          <p:txBody>
            <a:bodyPr wrap="none" anchor="ctr"/>
            <a:lstStyle/>
            <a:p>
              <a:pPr algn="ctr"/>
              <a:r>
                <a:rPr lang="en-US" dirty="0">
                  <a:solidFill>
                    <a:schemeClr val="bg1"/>
                  </a:solidFill>
                  <a:cs typeface="Arial Narrow"/>
                </a:rPr>
                <a:t>S-factor for </a:t>
              </a:r>
              <a:r>
                <a:rPr lang="en-US" baseline="30000" dirty="0">
                  <a:solidFill>
                    <a:schemeClr val="bg1"/>
                  </a:solidFill>
                  <a:cs typeface="Arial Narrow"/>
                </a:rPr>
                <a:t>3</a:t>
              </a:r>
              <a:r>
                <a:rPr lang="en-US" dirty="0">
                  <a:solidFill>
                    <a:schemeClr val="bg1"/>
                  </a:solidFill>
                  <a:cs typeface="Arial Narrow"/>
                </a:rPr>
                <a:t>He(</a:t>
              </a:r>
              <a:r>
                <a:rPr lang="en-US" baseline="30000" dirty="0">
                  <a:solidFill>
                    <a:schemeClr val="bg1"/>
                  </a:solidFill>
                  <a:cs typeface="Arial Narrow"/>
                </a:rPr>
                <a:t>3</a:t>
              </a:r>
              <a:r>
                <a:rPr lang="en-US" dirty="0">
                  <a:solidFill>
                    <a:schemeClr val="bg1"/>
                  </a:solidFill>
                  <a:cs typeface="Arial Narrow"/>
                </a:rPr>
                <a:t>He,2</a:t>
              </a:r>
              <a:r>
                <a:rPr lang="en-US" i="1" dirty="0">
                  <a:solidFill>
                    <a:schemeClr val="bg1"/>
                  </a:solidFill>
                  <a:cs typeface="Arial Narrow"/>
                </a:rPr>
                <a:t>p</a:t>
              </a:r>
              <a:r>
                <a:rPr lang="en-US" dirty="0">
                  <a:solidFill>
                    <a:schemeClr val="bg1"/>
                  </a:solidFill>
                  <a:cs typeface="Arial Narrow"/>
                </a:rPr>
                <a:t>)</a:t>
              </a:r>
              <a:r>
                <a:rPr lang="en-US" baseline="30000" dirty="0">
                  <a:solidFill>
                    <a:schemeClr val="bg1"/>
                  </a:solidFill>
                  <a:cs typeface="Arial Narrow"/>
                </a:rPr>
                <a:t>4</a:t>
              </a:r>
              <a:r>
                <a:rPr lang="en-US" dirty="0">
                  <a:solidFill>
                    <a:schemeClr val="bg1"/>
                  </a:solidFill>
                  <a:cs typeface="Arial Narrow"/>
                </a:rPr>
                <a:t>He</a:t>
              </a:r>
              <a:endParaRPr lang="en-US" dirty="0">
                <a:solidFill>
                  <a:schemeClr val="tx1"/>
                </a:solidFill>
                <a:cs typeface="Arial Narrow"/>
              </a:endParaRPr>
            </a:p>
          </p:txBody>
        </p:sp>
      </p:grpSp>
      <p:pic>
        <p:nvPicPr>
          <p:cNvPr id="10" name="Picture 9" descr="fig1.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854092" y="1050057"/>
            <a:ext cx="3379935" cy="2094842"/>
          </a:xfrm>
          <a:prstGeom prst="rect">
            <a:avLst/>
          </a:prstGeom>
        </p:spPr>
      </p:pic>
      <p:sp>
        <p:nvSpPr>
          <p:cNvPr id="19" name="Titre 6"/>
          <p:cNvSpPr txBox="1">
            <a:spLocks/>
          </p:cNvSpPr>
          <p:nvPr/>
        </p:nvSpPr>
        <p:spPr>
          <a:xfrm>
            <a:off x="1512000" y="44624"/>
            <a:ext cx="7236464" cy="936104"/>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r>
              <a:rPr lang="en-US" sz="2000" b="0" dirty="0">
                <a:cs typeface="Arial Narrow"/>
              </a:rPr>
              <a:t>Fusion processes play an important role in determining the evolution of our universe, e.g. nucleosynthesis, stellar evolution …</a:t>
            </a:r>
            <a:endParaRPr lang="fr-FR" b="0" dirty="0"/>
          </a:p>
        </p:txBody>
      </p:sp>
      <p:sp>
        <p:nvSpPr>
          <p:cNvPr id="7" name="ZoneTexte 6"/>
          <p:cNvSpPr txBox="1"/>
          <p:nvPr/>
        </p:nvSpPr>
        <p:spPr>
          <a:xfrm>
            <a:off x="5277526" y="6595752"/>
            <a:ext cx="2533066" cy="253916"/>
          </a:xfrm>
          <a:prstGeom prst="rect">
            <a:avLst/>
          </a:prstGeom>
          <a:noFill/>
        </p:spPr>
        <p:txBody>
          <a:bodyPr wrap="none" rtlCol="0">
            <a:spAutoFit/>
          </a:bodyPr>
          <a:lstStyle/>
          <a:p>
            <a:r>
              <a:rPr lang="fr-FR" sz="1050" b="1" dirty="0">
                <a:solidFill>
                  <a:srgbClr val="0000FF"/>
                </a:solidFill>
                <a:latin typeface="+mj-lt"/>
                <a:ea typeface="+mj-ea"/>
                <a:cs typeface="+mj-cs"/>
              </a:rPr>
              <a:t>E. G. </a:t>
            </a:r>
            <a:r>
              <a:rPr lang="fr-FR" sz="1050" b="1" dirty="0" err="1">
                <a:solidFill>
                  <a:srgbClr val="0000FF"/>
                </a:solidFill>
                <a:latin typeface="+mj-lt"/>
                <a:ea typeface="+mj-ea"/>
                <a:cs typeface="+mj-cs"/>
              </a:rPr>
              <a:t>Adelberger</a:t>
            </a:r>
            <a:r>
              <a:rPr lang="fr-FR" sz="1050" b="1" dirty="0">
                <a:solidFill>
                  <a:srgbClr val="0000FF"/>
                </a:solidFill>
                <a:latin typeface="+mj-lt"/>
                <a:ea typeface="+mj-ea"/>
                <a:cs typeface="+mj-cs"/>
              </a:rPr>
              <a:t> </a:t>
            </a:r>
            <a:r>
              <a:rPr lang="fr-FR" sz="1050" b="1" i="1" dirty="0">
                <a:solidFill>
                  <a:srgbClr val="0000FF"/>
                </a:solidFill>
                <a:latin typeface="+mj-lt"/>
                <a:ea typeface="+mj-ea"/>
                <a:cs typeface="+mj-cs"/>
              </a:rPr>
              <a:t>et al., </a:t>
            </a:r>
            <a:r>
              <a:rPr lang="fr-FR" sz="1050" b="1" dirty="0">
                <a:solidFill>
                  <a:srgbClr val="0000FF"/>
                </a:solidFill>
                <a:latin typeface="+mj-lt"/>
                <a:ea typeface="+mj-ea"/>
                <a:cs typeface="+mj-cs"/>
              </a:rPr>
              <a:t>RMP83 (2011)</a:t>
            </a:r>
          </a:p>
        </p:txBody>
      </p:sp>
    </p:spTree>
    <p:custDataLst>
      <p:tags r:id="rId1"/>
    </p:custDataLst>
    <p:extLst>
      <p:ext uri="{BB962C8B-B14F-4D97-AF65-F5344CB8AC3E}">
        <p14:creationId xmlns:p14="http://schemas.microsoft.com/office/powerpoint/2010/main" val="3815862646"/>
      </p:ext>
    </p:extLst>
  </p:cSld>
  <p:clrMapOvr>
    <a:masterClrMapping/>
  </p:clrMapOvr>
  <mc:AlternateContent xmlns:mc="http://schemas.openxmlformats.org/markup-compatibility/2006" xmlns:p14="http://schemas.microsoft.com/office/powerpoint/2010/main">
    <mc:Choice Requires="p14">
      <p:transition spd="slow" p14:dur="2000" advTm="188147"/>
    </mc:Choice>
    <mc:Fallback xmlns="">
      <p:transition spd="slow" advTm="188147"/>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5651" name="Picture 3" descr="H:\Mes documents\Seminar-DPTA-2016\Sfactor_nHe4-dH3_srg-1.7_16_9__NCSMC_7E7St_expt_bisbis.pn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56556" y="1673772"/>
            <a:ext cx="6584186" cy="4698000"/>
          </a:xfrm>
          <a:prstGeom prst="rect">
            <a:avLst/>
          </a:prstGeom>
          <a:noFill/>
          <a:ln>
            <a:solidFill>
              <a:srgbClr val="0000FF"/>
            </a:solidFill>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82B6C27-AA78-42BC-A00F-15136AB64F86}" type="slidenum">
              <a:rPr lang="en-US" smtClean="0"/>
              <a:t>20</a:t>
            </a:fld>
            <a:endParaRPr lang="en-US"/>
          </a:p>
        </p:txBody>
      </p:sp>
      <p:grpSp>
        <p:nvGrpSpPr>
          <p:cNvPr id="76" name="Group 75"/>
          <p:cNvGrpSpPr/>
          <p:nvPr/>
        </p:nvGrpSpPr>
        <p:grpSpPr>
          <a:xfrm>
            <a:off x="6034223" y="450296"/>
            <a:ext cx="1961919" cy="372280"/>
            <a:chOff x="6695100" y="335543"/>
            <a:chExt cx="1961919" cy="372280"/>
          </a:xfrm>
        </p:grpSpPr>
        <p:grpSp>
          <p:nvGrpSpPr>
            <p:cNvPr id="77" name="Group 76"/>
            <p:cNvGrpSpPr>
              <a:grpSpLocks noChangeAspect="1"/>
            </p:cNvGrpSpPr>
            <p:nvPr/>
          </p:nvGrpSpPr>
          <p:grpSpPr>
            <a:xfrm>
              <a:off x="6695100" y="335593"/>
              <a:ext cx="699252" cy="350292"/>
              <a:chOff x="6198358" y="442943"/>
              <a:chExt cx="1110530" cy="556323"/>
            </a:xfrm>
          </p:grpSpPr>
          <p:pic>
            <p:nvPicPr>
              <p:cNvPr id="89" name="Picture 88" descr="ball2v2pn-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654851">
                <a:off x="6976957" y="538716"/>
                <a:ext cx="282246" cy="275445"/>
              </a:xfrm>
              <a:prstGeom prst="rect">
                <a:avLst/>
              </a:prstGeom>
            </p:spPr>
          </p:pic>
          <p:sp>
            <p:nvSpPr>
              <p:cNvPr id="90" name="Oval 89"/>
              <p:cNvSpPr/>
              <p:nvPr/>
            </p:nvSpPr>
            <p:spPr>
              <a:xfrm rot="16654851">
                <a:off x="6202707" y="438594"/>
                <a:ext cx="556323" cy="565022"/>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91" name="Picture 90" descr="ball2v2pn-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654851">
                <a:off x="6298734" y="666233"/>
                <a:ext cx="282245" cy="275444"/>
              </a:xfrm>
              <a:prstGeom prst="rect">
                <a:avLst/>
              </a:prstGeom>
            </p:spPr>
          </p:pic>
          <p:grpSp>
            <p:nvGrpSpPr>
              <p:cNvPr id="92" name="Group 91"/>
              <p:cNvGrpSpPr/>
              <p:nvPr/>
            </p:nvGrpSpPr>
            <p:grpSpPr>
              <a:xfrm rot="16654851">
                <a:off x="6323059" y="487075"/>
                <a:ext cx="364155" cy="419842"/>
                <a:chOff x="16182413" y="9376206"/>
                <a:chExt cx="951991" cy="1097574"/>
              </a:xfrm>
            </p:grpSpPr>
            <p:pic>
              <p:nvPicPr>
                <p:cNvPr id="95" name="Picture 94"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396549" y="9376206"/>
                  <a:ext cx="737855" cy="720086"/>
                </a:xfrm>
                <a:prstGeom prst="rect">
                  <a:avLst/>
                </a:prstGeom>
              </p:spPr>
            </p:pic>
            <p:pic>
              <p:nvPicPr>
                <p:cNvPr id="96" name="Picture 95"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182413" y="9753701"/>
                  <a:ext cx="737855" cy="720079"/>
                </a:xfrm>
                <a:prstGeom prst="rect">
                  <a:avLst/>
                </a:prstGeom>
              </p:spPr>
            </p:pic>
          </p:grpSp>
          <p:cxnSp>
            <p:nvCxnSpPr>
              <p:cNvPr id="93" name="Straight Arrow Connector 92"/>
              <p:cNvCxnSpPr/>
              <p:nvPr/>
            </p:nvCxnSpPr>
            <p:spPr>
              <a:xfrm>
                <a:off x="6481783" y="741578"/>
                <a:ext cx="668317" cy="0"/>
              </a:xfrm>
              <a:prstGeom prst="straightConnector1">
                <a:avLst/>
              </a:prstGeom>
              <a:ln w="12700" cmpd="sng">
                <a:solidFill>
                  <a:srgbClr val="000000"/>
                </a:solidFill>
                <a:headEnd type="triangle"/>
                <a:tailEnd type="none"/>
              </a:ln>
            </p:spPr>
            <p:style>
              <a:lnRef idx="2">
                <a:schemeClr val="accent1"/>
              </a:lnRef>
              <a:fillRef idx="0">
                <a:schemeClr val="accent1"/>
              </a:fillRef>
              <a:effectRef idx="1">
                <a:schemeClr val="accent1"/>
              </a:effectRef>
              <a:fontRef idx="minor">
                <a:schemeClr val="tx1"/>
              </a:fontRef>
            </p:style>
          </p:cxnSp>
          <p:pic>
            <p:nvPicPr>
              <p:cNvPr id="94" name="Picture 93"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30043" y="645447"/>
                <a:ext cx="282246" cy="275445"/>
              </a:xfrm>
              <a:prstGeom prst="rect">
                <a:avLst/>
              </a:prstGeom>
            </p:spPr>
          </p:pic>
        </p:grpSp>
        <p:grpSp>
          <p:nvGrpSpPr>
            <p:cNvPr id="78" name="Group 77"/>
            <p:cNvGrpSpPr>
              <a:grpSpLocks noChangeAspect="1"/>
            </p:cNvGrpSpPr>
            <p:nvPr/>
          </p:nvGrpSpPr>
          <p:grpSpPr>
            <a:xfrm>
              <a:off x="7957490" y="335543"/>
              <a:ext cx="699529" cy="372280"/>
              <a:chOff x="24465955" y="20062987"/>
              <a:chExt cx="2345308" cy="1248139"/>
            </a:xfrm>
          </p:grpSpPr>
          <p:grpSp>
            <p:nvGrpSpPr>
              <p:cNvPr id="80" name="Group 79"/>
              <p:cNvGrpSpPr>
                <a:grpSpLocks noChangeAspect="1"/>
              </p:cNvGrpSpPr>
              <p:nvPr/>
            </p:nvGrpSpPr>
            <p:grpSpPr>
              <a:xfrm rot="16654851">
                <a:off x="25014539" y="19514403"/>
                <a:ext cx="1248139" cy="2345308"/>
                <a:chOff x="14528771" y="8509724"/>
                <a:chExt cx="1584176" cy="2976738"/>
              </a:xfrm>
            </p:grpSpPr>
            <p:sp>
              <p:nvSpPr>
                <p:cNvPr id="82" name="Oval 81"/>
                <p:cNvSpPr/>
                <p:nvPr/>
              </p:nvSpPr>
              <p:spPr>
                <a:xfrm>
                  <a:off x="14528771" y="8509724"/>
                  <a:ext cx="1584176" cy="1584177"/>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83" name="Picture 82"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693643" y="8856584"/>
                  <a:ext cx="737858" cy="720079"/>
                </a:xfrm>
                <a:prstGeom prst="rect">
                  <a:avLst/>
                </a:prstGeom>
              </p:spPr>
            </p:pic>
            <p:pic>
              <p:nvPicPr>
                <p:cNvPr id="84" name="Picture 83"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978734" y="10766380"/>
                  <a:ext cx="737859" cy="720082"/>
                </a:xfrm>
                <a:prstGeom prst="rect">
                  <a:avLst/>
                </a:prstGeom>
              </p:spPr>
            </p:pic>
            <p:grpSp>
              <p:nvGrpSpPr>
                <p:cNvPr id="85" name="Group 84"/>
                <p:cNvGrpSpPr/>
                <p:nvPr/>
              </p:nvGrpSpPr>
              <p:grpSpPr>
                <a:xfrm>
                  <a:off x="14744794" y="8581733"/>
                  <a:ext cx="1097899" cy="1440161"/>
                  <a:chOff x="16040944" y="9157792"/>
                  <a:chExt cx="1097900" cy="1440160"/>
                </a:xfrm>
              </p:grpSpPr>
              <p:pic>
                <p:nvPicPr>
                  <p:cNvPr id="86" name="Picture 85"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87" name="Picture 86"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040944" y="9877872"/>
                    <a:ext cx="737860" cy="720080"/>
                  </a:xfrm>
                  <a:prstGeom prst="rect">
                    <a:avLst/>
                  </a:prstGeom>
                </p:spPr>
              </p:pic>
              <p:pic>
                <p:nvPicPr>
                  <p:cNvPr id="88" name="Picture 87"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386034" y="9668034"/>
                    <a:ext cx="737860" cy="720080"/>
                  </a:xfrm>
                  <a:prstGeom prst="rect">
                    <a:avLst/>
                  </a:prstGeom>
                </p:spPr>
              </p:pic>
            </p:grpSp>
          </p:grpSp>
          <p:cxnSp>
            <p:nvCxnSpPr>
              <p:cNvPr id="81" name="Straight Arrow Connector 80"/>
              <p:cNvCxnSpPr/>
              <p:nvPr/>
            </p:nvCxnSpPr>
            <p:spPr>
              <a:xfrm>
                <a:off x="25113952" y="20679071"/>
                <a:ext cx="1337143" cy="72007"/>
              </a:xfrm>
              <a:prstGeom prst="straightConnector1">
                <a:avLst/>
              </a:prstGeom>
              <a:ln w="12700" cmpd="sng">
                <a:solidFill>
                  <a:srgbClr val="000000"/>
                </a:solidFill>
                <a:headEnd type="triangle"/>
                <a:tailEnd type="none"/>
              </a:ln>
            </p:spPr>
            <p:style>
              <a:lnRef idx="2">
                <a:schemeClr val="accent1"/>
              </a:lnRef>
              <a:fillRef idx="0">
                <a:schemeClr val="accent1"/>
              </a:fillRef>
              <a:effectRef idx="1">
                <a:schemeClr val="accent1"/>
              </a:effectRef>
              <a:fontRef idx="minor">
                <a:schemeClr val="tx1"/>
              </a:fontRef>
            </p:style>
          </p:cxnSp>
        </p:grpSp>
        <p:cxnSp>
          <p:nvCxnSpPr>
            <p:cNvPr id="79" name="Straight Arrow Connector 78"/>
            <p:cNvCxnSpPr/>
            <p:nvPr/>
          </p:nvCxnSpPr>
          <p:spPr>
            <a:xfrm>
              <a:off x="7482119" y="519301"/>
              <a:ext cx="339511" cy="0"/>
            </a:xfrm>
            <a:prstGeom prst="straightConnector1">
              <a:avLst/>
            </a:prstGeom>
            <a:ln w="19050" cmpd="sng">
              <a:solidFill>
                <a:srgbClr val="FF0000"/>
              </a:solidFill>
              <a:headEnd type="none"/>
              <a:tailEnd type="triangle"/>
            </a:ln>
          </p:spPr>
          <p:style>
            <a:lnRef idx="2">
              <a:schemeClr val="accent1"/>
            </a:lnRef>
            <a:fillRef idx="0">
              <a:schemeClr val="accent1"/>
            </a:fillRef>
            <a:effectRef idx="1">
              <a:schemeClr val="accent1"/>
            </a:effectRef>
            <a:fontRef idx="minor">
              <a:schemeClr val="tx1"/>
            </a:fontRef>
          </p:style>
        </p:cxnSp>
      </p:grpSp>
      <p:sp>
        <p:nvSpPr>
          <p:cNvPr id="37" name="Titre 6"/>
          <p:cNvSpPr txBox="1">
            <a:spLocks/>
          </p:cNvSpPr>
          <p:nvPr/>
        </p:nvSpPr>
        <p:spPr>
          <a:xfrm>
            <a:off x="1512000" y="44624"/>
            <a:ext cx="4394095" cy="936104"/>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r>
              <a:rPr lang="en-US" sz="2000" b="0" dirty="0">
                <a:cs typeface="Arial Narrow"/>
              </a:rPr>
              <a:t>First steps towards </a:t>
            </a:r>
            <a:r>
              <a:rPr lang="en-US" sz="2000" b="0" i="1" dirty="0">
                <a:cs typeface="Arial Narrow"/>
              </a:rPr>
              <a:t>Ab initio </a:t>
            </a:r>
            <a:r>
              <a:rPr lang="en-US" sz="2000" b="0" dirty="0">
                <a:cs typeface="Arial Narrow"/>
              </a:rPr>
              <a:t>calculations of fusion</a:t>
            </a:r>
            <a:br>
              <a:rPr lang="en-US" sz="2000" b="0" dirty="0">
                <a:cs typeface="Arial Narrow"/>
              </a:rPr>
            </a:br>
            <a:r>
              <a:rPr lang="en-US" sz="1050" cap="none" dirty="0">
                <a:solidFill>
                  <a:schemeClr val="bg1">
                    <a:lumMod val="65000"/>
                  </a:schemeClr>
                </a:solidFill>
              </a:rPr>
              <a:t>G. </a:t>
            </a:r>
            <a:r>
              <a:rPr lang="en-US" sz="1050" cap="none" dirty="0" err="1">
                <a:solidFill>
                  <a:schemeClr val="bg1">
                    <a:lumMod val="65000"/>
                  </a:schemeClr>
                </a:solidFill>
              </a:rPr>
              <a:t>Hupin</a:t>
            </a:r>
            <a:r>
              <a:rPr lang="en-US" sz="1050" cap="none" dirty="0">
                <a:solidFill>
                  <a:schemeClr val="bg1">
                    <a:lumMod val="65000"/>
                  </a:schemeClr>
                </a:solidFill>
              </a:rPr>
              <a:t>, S. </a:t>
            </a:r>
            <a:r>
              <a:rPr lang="en-US" sz="1050" cap="none" dirty="0" err="1">
                <a:solidFill>
                  <a:schemeClr val="bg1">
                    <a:lumMod val="65000"/>
                  </a:schemeClr>
                </a:solidFill>
              </a:rPr>
              <a:t>Quaglioni</a:t>
            </a:r>
            <a:r>
              <a:rPr lang="en-US" sz="1050" cap="none" dirty="0">
                <a:solidFill>
                  <a:schemeClr val="bg1">
                    <a:lumMod val="65000"/>
                  </a:schemeClr>
                </a:solidFill>
              </a:rPr>
              <a:t>, P. </a:t>
            </a:r>
            <a:r>
              <a:rPr lang="en-US" sz="1050" cap="none" dirty="0" err="1">
                <a:solidFill>
                  <a:schemeClr val="bg1">
                    <a:lumMod val="65000"/>
                  </a:schemeClr>
                </a:solidFill>
              </a:rPr>
              <a:t>Navrátil</a:t>
            </a:r>
            <a:r>
              <a:rPr lang="en-US" sz="1050" cap="none" dirty="0">
                <a:solidFill>
                  <a:schemeClr val="bg1">
                    <a:lumMod val="65000"/>
                  </a:schemeClr>
                </a:solidFill>
              </a:rPr>
              <a:t> work in progress</a:t>
            </a:r>
          </a:p>
        </p:txBody>
      </p:sp>
      <p:sp>
        <p:nvSpPr>
          <p:cNvPr id="4" name="AutoShape 4" descr="http://quicklatex.com/cache3/c0/ql_adb59261e3f410de16d486d6944991c0_l3.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6" descr="http://quicklatex.com/cache3/c0/ql_adb59261e3f410de16d486d6944991c0_l3.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8" descr="http://quicklatex.com/cache3/c0/ql_adb59261e3f410de16d486d6944991c0_l3.pn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3" name="Rectangle 3"/>
          <p:cNvSpPr>
            <a:spLocks noChangeArrowheads="1"/>
          </p:cNvSpPr>
          <p:nvPr/>
        </p:nvSpPr>
        <p:spPr bwMode="auto">
          <a:xfrm>
            <a:off x="417245" y="1244705"/>
            <a:ext cx="6667879" cy="430946"/>
          </a:xfrm>
          <a:prstGeom prst="rect">
            <a:avLst/>
          </a:prstGeom>
          <a:solidFill>
            <a:srgbClr val="0000FF"/>
          </a:solidFill>
          <a:ln w="3175">
            <a:solidFill>
              <a:srgbClr val="0000FF"/>
            </a:solidFill>
            <a:miter lim="800000"/>
            <a:headEnd/>
            <a:tailEnd/>
          </a:ln>
        </p:spPr>
        <p:txBody>
          <a:bodyPr wrap="square" anchor="ctr"/>
          <a:lstStyle/>
          <a:p>
            <a:pPr algn="ctr">
              <a:spcBef>
                <a:spcPct val="0"/>
              </a:spcBef>
            </a:pPr>
            <a:r>
              <a:rPr lang="en-US" i="1" dirty="0">
                <a:solidFill>
                  <a:schemeClr val="bg1"/>
                </a:solidFill>
              </a:rPr>
              <a:t>Ab initio </a:t>
            </a:r>
            <a:r>
              <a:rPr lang="en-US" dirty="0">
                <a:solidFill>
                  <a:schemeClr val="bg1"/>
                </a:solidFill>
              </a:rPr>
              <a:t>d-t fusion cross-section</a:t>
            </a:r>
            <a:endParaRPr lang="en-US" dirty="0"/>
          </a:p>
        </p:txBody>
      </p:sp>
      <p:pic>
        <p:nvPicPr>
          <p:cNvPr id="33" name="Picture 11"/>
          <p:cNvPicPr>
            <a:picLocks noChangeAspect="1"/>
          </p:cNvPicPr>
          <p:nvPr/>
        </p:nvPicPr>
        <p:blipFill>
          <a:blip r:embed="rId8"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6821242" y="1836341"/>
            <a:ext cx="1985007" cy="2051175"/>
          </a:xfrm>
          <a:prstGeom prst="rect">
            <a:avLst/>
          </a:prstGeom>
        </p:spPr>
      </p:pic>
      <p:sp>
        <p:nvSpPr>
          <p:cNvPr id="34" name="ZoneTexte 2"/>
          <p:cNvSpPr txBox="1"/>
          <p:nvPr/>
        </p:nvSpPr>
        <p:spPr>
          <a:xfrm>
            <a:off x="1143511" y="2928678"/>
            <a:ext cx="1590692" cy="400110"/>
          </a:xfrm>
          <a:prstGeom prst="rect">
            <a:avLst/>
          </a:prstGeom>
          <a:noFill/>
        </p:spPr>
        <p:txBody>
          <a:bodyPr wrap="none" rtlCol="0">
            <a:spAutoFit/>
          </a:bodyPr>
          <a:lstStyle/>
          <a:p>
            <a:r>
              <a:rPr lang="fr-FR" sz="2000" u="sng" dirty="0" err="1">
                <a:solidFill>
                  <a:srgbClr val="FF0000"/>
                </a:solidFill>
              </a:rPr>
              <a:t>Preliminary</a:t>
            </a:r>
            <a:r>
              <a:rPr lang="fr-FR" sz="2000" u="sng" dirty="0">
                <a:solidFill>
                  <a:srgbClr val="FF0000"/>
                </a:solidFill>
              </a:rPr>
              <a:t>..</a:t>
            </a:r>
          </a:p>
        </p:txBody>
      </p:sp>
      <p:sp>
        <p:nvSpPr>
          <p:cNvPr id="35" name="Rectangle 3"/>
          <p:cNvSpPr>
            <a:spLocks noChangeArrowheads="1"/>
          </p:cNvSpPr>
          <p:nvPr/>
        </p:nvSpPr>
        <p:spPr bwMode="auto">
          <a:xfrm>
            <a:off x="6580367" y="4005280"/>
            <a:ext cx="2468742" cy="1222328"/>
          </a:xfrm>
          <a:prstGeom prst="rect">
            <a:avLst/>
          </a:prstGeom>
          <a:solidFill>
            <a:srgbClr val="0000FF"/>
          </a:solidFill>
          <a:ln w="12700" cmpd="sng">
            <a:solidFill>
              <a:srgbClr val="0000FF"/>
            </a:solidFill>
            <a:miter lim="800000"/>
            <a:headEnd/>
            <a:tailEnd/>
          </a:ln>
          <a:effectLst/>
        </p:spPr>
        <p:txBody>
          <a:bodyPr wrap="square" tIns="0" bIns="0" anchor="ctr"/>
          <a:lstStyle/>
          <a:p>
            <a:pPr algn="ctr"/>
            <a:r>
              <a:rPr lang="en-US" sz="1600" dirty="0">
                <a:solidFill>
                  <a:schemeClr val="bg1"/>
                </a:solidFill>
                <a:cs typeface="Arial Narrow"/>
              </a:rPr>
              <a:t>Polarized cross-section will be a valued input to the design of energy based fusion technology. </a:t>
            </a:r>
          </a:p>
        </p:txBody>
      </p:sp>
    </p:spTree>
    <p:extLst>
      <p:ext uri="{BB962C8B-B14F-4D97-AF65-F5344CB8AC3E}">
        <p14:creationId xmlns:p14="http://schemas.microsoft.com/office/powerpoint/2010/main" val="2851676592"/>
      </p:ext>
    </p:extLst>
  </p:cSld>
  <p:clrMapOvr>
    <a:masterClrMapping/>
  </p:clrMapOvr>
  <p:transition advTm="52204"/>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61359" y="1674614"/>
            <a:ext cx="6579931" cy="4694400"/>
          </a:xfrm>
          <a:prstGeom prst="rect">
            <a:avLst/>
          </a:prstGeom>
          <a:ln>
            <a:solidFill>
              <a:srgbClr val="0000FF"/>
            </a:solidFill>
          </a:ln>
        </p:spPr>
      </p:pic>
      <p:sp>
        <p:nvSpPr>
          <p:cNvPr id="2" name="Slide Number Placeholder 1"/>
          <p:cNvSpPr>
            <a:spLocks noGrp="1"/>
          </p:cNvSpPr>
          <p:nvPr>
            <p:ph type="sldNum" sz="quarter" idx="12"/>
          </p:nvPr>
        </p:nvSpPr>
        <p:spPr/>
        <p:txBody>
          <a:bodyPr/>
          <a:lstStyle/>
          <a:p>
            <a:fld id="{782B6C27-AA78-42BC-A00F-15136AB64F86}" type="slidenum">
              <a:rPr lang="en-US" smtClean="0"/>
              <a:t>21</a:t>
            </a:fld>
            <a:endParaRPr lang="en-US"/>
          </a:p>
        </p:txBody>
      </p:sp>
      <p:grpSp>
        <p:nvGrpSpPr>
          <p:cNvPr id="76" name="Group 75"/>
          <p:cNvGrpSpPr/>
          <p:nvPr/>
        </p:nvGrpSpPr>
        <p:grpSpPr>
          <a:xfrm>
            <a:off x="6034223" y="450296"/>
            <a:ext cx="1961919" cy="372280"/>
            <a:chOff x="6695100" y="335543"/>
            <a:chExt cx="1961919" cy="372280"/>
          </a:xfrm>
        </p:grpSpPr>
        <p:grpSp>
          <p:nvGrpSpPr>
            <p:cNvPr id="77" name="Group 76"/>
            <p:cNvGrpSpPr>
              <a:grpSpLocks noChangeAspect="1"/>
            </p:cNvGrpSpPr>
            <p:nvPr/>
          </p:nvGrpSpPr>
          <p:grpSpPr>
            <a:xfrm>
              <a:off x="6695100" y="335593"/>
              <a:ext cx="699252" cy="350292"/>
              <a:chOff x="6198358" y="442943"/>
              <a:chExt cx="1110530" cy="556323"/>
            </a:xfrm>
          </p:grpSpPr>
          <p:pic>
            <p:nvPicPr>
              <p:cNvPr id="89" name="Picture 88" descr="ball2v2pn-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654851">
                <a:off x="6976957" y="538716"/>
                <a:ext cx="282246" cy="275445"/>
              </a:xfrm>
              <a:prstGeom prst="rect">
                <a:avLst/>
              </a:prstGeom>
            </p:spPr>
          </p:pic>
          <p:sp>
            <p:nvSpPr>
              <p:cNvPr id="90" name="Oval 89"/>
              <p:cNvSpPr/>
              <p:nvPr/>
            </p:nvSpPr>
            <p:spPr>
              <a:xfrm rot="16654851">
                <a:off x="6202707" y="438594"/>
                <a:ext cx="556323" cy="565022"/>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91" name="Picture 90" descr="ball2v2pn-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654851">
                <a:off x="6298734" y="666233"/>
                <a:ext cx="282245" cy="275444"/>
              </a:xfrm>
              <a:prstGeom prst="rect">
                <a:avLst/>
              </a:prstGeom>
            </p:spPr>
          </p:pic>
          <p:grpSp>
            <p:nvGrpSpPr>
              <p:cNvPr id="92" name="Group 91"/>
              <p:cNvGrpSpPr/>
              <p:nvPr/>
            </p:nvGrpSpPr>
            <p:grpSpPr>
              <a:xfrm rot="16654851">
                <a:off x="6323059" y="487075"/>
                <a:ext cx="364155" cy="419842"/>
                <a:chOff x="16182413" y="9376206"/>
                <a:chExt cx="951991" cy="1097574"/>
              </a:xfrm>
            </p:grpSpPr>
            <p:pic>
              <p:nvPicPr>
                <p:cNvPr id="95" name="Picture 94"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396549" y="9376206"/>
                  <a:ext cx="737855" cy="720086"/>
                </a:xfrm>
                <a:prstGeom prst="rect">
                  <a:avLst/>
                </a:prstGeom>
              </p:spPr>
            </p:pic>
            <p:pic>
              <p:nvPicPr>
                <p:cNvPr id="96" name="Picture 95"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182413" y="9753701"/>
                  <a:ext cx="737855" cy="720079"/>
                </a:xfrm>
                <a:prstGeom prst="rect">
                  <a:avLst/>
                </a:prstGeom>
              </p:spPr>
            </p:pic>
          </p:grpSp>
          <p:cxnSp>
            <p:nvCxnSpPr>
              <p:cNvPr id="93" name="Straight Arrow Connector 92"/>
              <p:cNvCxnSpPr/>
              <p:nvPr/>
            </p:nvCxnSpPr>
            <p:spPr>
              <a:xfrm>
                <a:off x="6481783" y="741578"/>
                <a:ext cx="668317" cy="0"/>
              </a:xfrm>
              <a:prstGeom prst="straightConnector1">
                <a:avLst/>
              </a:prstGeom>
              <a:ln w="12700" cmpd="sng">
                <a:solidFill>
                  <a:srgbClr val="000000"/>
                </a:solidFill>
                <a:headEnd type="triangle"/>
                <a:tailEnd type="none"/>
              </a:ln>
            </p:spPr>
            <p:style>
              <a:lnRef idx="2">
                <a:schemeClr val="accent1"/>
              </a:lnRef>
              <a:fillRef idx="0">
                <a:schemeClr val="accent1"/>
              </a:fillRef>
              <a:effectRef idx="1">
                <a:schemeClr val="accent1"/>
              </a:effectRef>
              <a:fontRef idx="minor">
                <a:schemeClr val="tx1"/>
              </a:fontRef>
            </p:style>
          </p:cxnSp>
          <p:pic>
            <p:nvPicPr>
              <p:cNvPr id="94" name="Picture 93"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30043" y="645447"/>
                <a:ext cx="282246" cy="275445"/>
              </a:xfrm>
              <a:prstGeom prst="rect">
                <a:avLst/>
              </a:prstGeom>
            </p:spPr>
          </p:pic>
        </p:grpSp>
        <p:grpSp>
          <p:nvGrpSpPr>
            <p:cNvPr id="78" name="Group 77"/>
            <p:cNvGrpSpPr>
              <a:grpSpLocks noChangeAspect="1"/>
            </p:cNvGrpSpPr>
            <p:nvPr/>
          </p:nvGrpSpPr>
          <p:grpSpPr>
            <a:xfrm>
              <a:off x="7957490" y="335543"/>
              <a:ext cx="699529" cy="372280"/>
              <a:chOff x="24465955" y="20062987"/>
              <a:chExt cx="2345308" cy="1248139"/>
            </a:xfrm>
          </p:grpSpPr>
          <p:grpSp>
            <p:nvGrpSpPr>
              <p:cNvPr id="80" name="Group 79"/>
              <p:cNvGrpSpPr>
                <a:grpSpLocks noChangeAspect="1"/>
              </p:cNvGrpSpPr>
              <p:nvPr/>
            </p:nvGrpSpPr>
            <p:grpSpPr>
              <a:xfrm rot="16654851">
                <a:off x="25014539" y="19514403"/>
                <a:ext cx="1248139" cy="2345308"/>
                <a:chOff x="14528771" y="8509724"/>
                <a:chExt cx="1584176" cy="2976738"/>
              </a:xfrm>
            </p:grpSpPr>
            <p:sp>
              <p:nvSpPr>
                <p:cNvPr id="82" name="Oval 81"/>
                <p:cNvSpPr/>
                <p:nvPr/>
              </p:nvSpPr>
              <p:spPr>
                <a:xfrm>
                  <a:off x="14528771" y="8509724"/>
                  <a:ext cx="1584176" cy="1584177"/>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83" name="Picture 82"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693643" y="8856584"/>
                  <a:ext cx="737858" cy="720079"/>
                </a:xfrm>
                <a:prstGeom prst="rect">
                  <a:avLst/>
                </a:prstGeom>
              </p:spPr>
            </p:pic>
            <p:pic>
              <p:nvPicPr>
                <p:cNvPr id="84" name="Picture 83"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978734" y="10766380"/>
                  <a:ext cx="737859" cy="720082"/>
                </a:xfrm>
                <a:prstGeom prst="rect">
                  <a:avLst/>
                </a:prstGeom>
              </p:spPr>
            </p:pic>
            <p:grpSp>
              <p:nvGrpSpPr>
                <p:cNvPr id="85" name="Group 84"/>
                <p:cNvGrpSpPr/>
                <p:nvPr/>
              </p:nvGrpSpPr>
              <p:grpSpPr>
                <a:xfrm>
                  <a:off x="14744794" y="8581733"/>
                  <a:ext cx="1097899" cy="1440161"/>
                  <a:chOff x="16040944" y="9157792"/>
                  <a:chExt cx="1097900" cy="1440160"/>
                </a:xfrm>
              </p:grpSpPr>
              <p:pic>
                <p:nvPicPr>
                  <p:cNvPr id="86" name="Picture 85"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87" name="Picture 86"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040944" y="9877872"/>
                    <a:ext cx="737860" cy="720080"/>
                  </a:xfrm>
                  <a:prstGeom prst="rect">
                    <a:avLst/>
                  </a:prstGeom>
                </p:spPr>
              </p:pic>
              <p:pic>
                <p:nvPicPr>
                  <p:cNvPr id="88" name="Picture 87"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386034" y="9668034"/>
                    <a:ext cx="737860" cy="720080"/>
                  </a:xfrm>
                  <a:prstGeom prst="rect">
                    <a:avLst/>
                  </a:prstGeom>
                </p:spPr>
              </p:pic>
            </p:grpSp>
          </p:grpSp>
          <p:cxnSp>
            <p:nvCxnSpPr>
              <p:cNvPr id="81" name="Straight Arrow Connector 80"/>
              <p:cNvCxnSpPr/>
              <p:nvPr/>
            </p:nvCxnSpPr>
            <p:spPr>
              <a:xfrm>
                <a:off x="25113952" y="20679071"/>
                <a:ext cx="1337143" cy="72007"/>
              </a:xfrm>
              <a:prstGeom prst="straightConnector1">
                <a:avLst/>
              </a:prstGeom>
              <a:ln w="12700" cmpd="sng">
                <a:solidFill>
                  <a:srgbClr val="000000"/>
                </a:solidFill>
                <a:headEnd type="triangle"/>
                <a:tailEnd type="none"/>
              </a:ln>
            </p:spPr>
            <p:style>
              <a:lnRef idx="2">
                <a:schemeClr val="accent1"/>
              </a:lnRef>
              <a:fillRef idx="0">
                <a:schemeClr val="accent1"/>
              </a:fillRef>
              <a:effectRef idx="1">
                <a:schemeClr val="accent1"/>
              </a:effectRef>
              <a:fontRef idx="minor">
                <a:schemeClr val="tx1"/>
              </a:fontRef>
            </p:style>
          </p:cxnSp>
        </p:grpSp>
        <p:cxnSp>
          <p:nvCxnSpPr>
            <p:cNvPr id="79" name="Straight Arrow Connector 78"/>
            <p:cNvCxnSpPr/>
            <p:nvPr/>
          </p:nvCxnSpPr>
          <p:spPr>
            <a:xfrm>
              <a:off x="7482119" y="519301"/>
              <a:ext cx="339511" cy="0"/>
            </a:xfrm>
            <a:prstGeom prst="straightConnector1">
              <a:avLst/>
            </a:prstGeom>
            <a:ln w="19050" cmpd="sng">
              <a:solidFill>
                <a:srgbClr val="FF0000"/>
              </a:solidFill>
              <a:headEnd type="none"/>
              <a:tailEnd type="triangle"/>
            </a:ln>
          </p:spPr>
          <p:style>
            <a:lnRef idx="2">
              <a:schemeClr val="accent1"/>
            </a:lnRef>
            <a:fillRef idx="0">
              <a:schemeClr val="accent1"/>
            </a:fillRef>
            <a:effectRef idx="1">
              <a:schemeClr val="accent1"/>
            </a:effectRef>
            <a:fontRef idx="minor">
              <a:schemeClr val="tx1"/>
            </a:fontRef>
          </p:style>
        </p:cxnSp>
      </p:grpSp>
      <p:sp>
        <p:nvSpPr>
          <p:cNvPr id="37" name="Titre 6"/>
          <p:cNvSpPr txBox="1">
            <a:spLocks/>
          </p:cNvSpPr>
          <p:nvPr/>
        </p:nvSpPr>
        <p:spPr>
          <a:xfrm>
            <a:off x="1512000" y="44624"/>
            <a:ext cx="4394095" cy="936104"/>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r>
              <a:rPr lang="en-US" sz="2000" b="0" dirty="0">
                <a:cs typeface="Arial Narrow"/>
              </a:rPr>
              <a:t>First steps towards </a:t>
            </a:r>
            <a:r>
              <a:rPr lang="en-US" sz="2000" b="0" i="1" dirty="0">
                <a:cs typeface="Arial Narrow"/>
              </a:rPr>
              <a:t>Ab initio </a:t>
            </a:r>
            <a:r>
              <a:rPr lang="en-US" sz="2000" b="0" dirty="0">
                <a:cs typeface="Arial Narrow"/>
              </a:rPr>
              <a:t>calculations of fusion</a:t>
            </a:r>
            <a:br>
              <a:rPr lang="en-US" sz="2000" b="0" dirty="0">
                <a:cs typeface="Arial Narrow"/>
              </a:rPr>
            </a:br>
            <a:r>
              <a:rPr lang="en-US" sz="1050" cap="none" dirty="0">
                <a:solidFill>
                  <a:schemeClr val="bg1">
                    <a:lumMod val="65000"/>
                  </a:schemeClr>
                </a:solidFill>
              </a:rPr>
              <a:t>G. </a:t>
            </a:r>
            <a:r>
              <a:rPr lang="en-US" sz="1050" cap="none" dirty="0" err="1">
                <a:solidFill>
                  <a:schemeClr val="bg1">
                    <a:lumMod val="65000"/>
                  </a:schemeClr>
                </a:solidFill>
              </a:rPr>
              <a:t>Hupin</a:t>
            </a:r>
            <a:r>
              <a:rPr lang="en-US" sz="1050" cap="none" dirty="0">
                <a:solidFill>
                  <a:schemeClr val="bg1">
                    <a:lumMod val="65000"/>
                  </a:schemeClr>
                </a:solidFill>
              </a:rPr>
              <a:t>, S. </a:t>
            </a:r>
            <a:r>
              <a:rPr lang="en-US" sz="1050" cap="none" dirty="0" err="1">
                <a:solidFill>
                  <a:schemeClr val="bg1">
                    <a:lumMod val="65000"/>
                  </a:schemeClr>
                </a:solidFill>
              </a:rPr>
              <a:t>Quaglioni</a:t>
            </a:r>
            <a:r>
              <a:rPr lang="en-US" sz="1050" cap="none" dirty="0">
                <a:solidFill>
                  <a:schemeClr val="bg1">
                    <a:lumMod val="65000"/>
                  </a:schemeClr>
                </a:solidFill>
              </a:rPr>
              <a:t>, P. </a:t>
            </a:r>
            <a:r>
              <a:rPr lang="en-US" sz="1050" cap="none" dirty="0" err="1">
                <a:solidFill>
                  <a:schemeClr val="bg1">
                    <a:lumMod val="65000"/>
                  </a:schemeClr>
                </a:solidFill>
              </a:rPr>
              <a:t>Navrátil</a:t>
            </a:r>
            <a:r>
              <a:rPr lang="en-US" sz="1050" cap="none" dirty="0">
                <a:solidFill>
                  <a:schemeClr val="bg1">
                    <a:lumMod val="65000"/>
                  </a:schemeClr>
                </a:solidFill>
              </a:rPr>
              <a:t> work in progress</a:t>
            </a:r>
          </a:p>
        </p:txBody>
      </p:sp>
      <p:sp>
        <p:nvSpPr>
          <p:cNvPr id="4" name="AutoShape 4" descr="http://quicklatex.com/cache3/c0/ql_adb59261e3f410de16d486d6944991c0_l3.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6" descr="http://quicklatex.com/cache3/c0/ql_adb59261e3f410de16d486d6944991c0_l3.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8" descr="http://quicklatex.com/cache3/c0/ql_adb59261e3f410de16d486d6944991c0_l3.pn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3" name="Rectangle 3"/>
          <p:cNvSpPr>
            <a:spLocks noChangeArrowheads="1"/>
          </p:cNvSpPr>
          <p:nvPr/>
        </p:nvSpPr>
        <p:spPr bwMode="auto">
          <a:xfrm>
            <a:off x="417245" y="1244705"/>
            <a:ext cx="6667879" cy="430946"/>
          </a:xfrm>
          <a:prstGeom prst="rect">
            <a:avLst/>
          </a:prstGeom>
          <a:solidFill>
            <a:srgbClr val="0000FF"/>
          </a:solidFill>
          <a:ln w="3175">
            <a:solidFill>
              <a:srgbClr val="0000FF"/>
            </a:solidFill>
            <a:miter lim="800000"/>
            <a:headEnd/>
            <a:tailEnd/>
          </a:ln>
        </p:spPr>
        <p:txBody>
          <a:bodyPr wrap="square" anchor="ctr"/>
          <a:lstStyle/>
          <a:p>
            <a:pPr algn="ctr">
              <a:spcBef>
                <a:spcPct val="0"/>
              </a:spcBef>
            </a:pPr>
            <a:r>
              <a:rPr lang="en-US" i="1" dirty="0">
                <a:solidFill>
                  <a:schemeClr val="bg1"/>
                </a:solidFill>
              </a:rPr>
              <a:t>Ab initio </a:t>
            </a:r>
            <a:r>
              <a:rPr lang="en-US" dirty="0">
                <a:solidFill>
                  <a:schemeClr val="bg1"/>
                </a:solidFill>
              </a:rPr>
              <a:t>d-t fusion cross-section</a:t>
            </a:r>
            <a:endParaRPr lang="en-US" dirty="0"/>
          </a:p>
        </p:txBody>
      </p:sp>
      <p:sp>
        <p:nvSpPr>
          <p:cNvPr id="10" name="TextBox 9"/>
          <p:cNvSpPr txBox="1"/>
          <p:nvPr/>
        </p:nvSpPr>
        <p:spPr>
          <a:xfrm flipH="1">
            <a:off x="4654968" y="4339989"/>
            <a:ext cx="2166273" cy="584775"/>
          </a:xfrm>
          <a:prstGeom prst="rect">
            <a:avLst/>
          </a:prstGeom>
          <a:noFill/>
        </p:spPr>
        <p:txBody>
          <a:bodyPr wrap="square" rtlCol="0">
            <a:spAutoFit/>
          </a:bodyPr>
          <a:lstStyle/>
          <a:p>
            <a:r>
              <a:rPr lang="en-US" dirty="0"/>
              <a:t>Cluster sector </a:t>
            </a:r>
            <a:r>
              <a:rPr lang="en-US" dirty="0" smtClean="0"/>
              <a:t>only</a:t>
            </a:r>
          </a:p>
          <a:p>
            <a:pPr algn="ctr"/>
            <a:r>
              <a:rPr lang="en-US" sz="1400" dirty="0" smtClean="0"/>
              <a:t>(NCSM/RGM)</a:t>
            </a:r>
            <a:endParaRPr lang="en-US" sz="1400" dirty="0"/>
          </a:p>
        </p:txBody>
      </p:sp>
      <p:cxnSp>
        <p:nvCxnSpPr>
          <p:cNvPr id="12" name="Straight Arrow Connector 11"/>
          <p:cNvCxnSpPr>
            <a:endCxn id="10" idx="3"/>
          </p:cNvCxnSpPr>
          <p:nvPr/>
        </p:nvCxnSpPr>
        <p:spPr>
          <a:xfrm flipV="1">
            <a:off x="4162567" y="4632377"/>
            <a:ext cx="492401" cy="854025"/>
          </a:xfrm>
          <a:prstGeom prst="straightConnector1">
            <a:avLst/>
          </a:prstGeom>
          <a:ln w="22225">
            <a:solidFill>
              <a:schemeClr val="tx1">
                <a:lumMod val="95000"/>
                <a:lumOff val="5000"/>
              </a:schemeClr>
            </a:solidFill>
            <a:headEnd type="stealth" w="lg" len="lg"/>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3396063"/>
      </p:ext>
    </p:extLst>
  </p:cSld>
  <p:clrMapOvr>
    <a:masterClrMapping/>
  </p:clrMapOvr>
  <p:transition advTm="52204"/>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2B6C27-AA78-42BC-A00F-15136AB64F86}" type="slidenum">
              <a:rPr lang="en-US" smtClean="0"/>
              <a:t>22</a:t>
            </a:fld>
            <a:endParaRPr lang="en-US"/>
          </a:p>
        </p:txBody>
      </p:sp>
      <p:grpSp>
        <p:nvGrpSpPr>
          <p:cNvPr id="5" name="Groupe 4"/>
          <p:cNvGrpSpPr/>
          <p:nvPr/>
        </p:nvGrpSpPr>
        <p:grpSpPr>
          <a:xfrm>
            <a:off x="209193" y="1297595"/>
            <a:ext cx="4617720" cy="4796696"/>
            <a:chOff x="209193" y="1297595"/>
            <a:chExt cx="4617720" cy="4796696"/>
          </a:xfrm>
        </p:grpSpPr>
        <p:pic>
          <p:nvPicPr>
            <p:cNvPr id="38" name="Picture 2" descr="E:\Figs\phaseshift_nHe4_dH3gs_srg-n3lo+n2lo_lam2.0-1.7_NNN_NA3max14_Nmax9_hW20-16_NCSMC_expt.png"/>
            <p:cNvPicPr>
              <a:picLocks noChangeAspect="1" noChangeArrowheads="1"/>
            </p:cNvPicPr>
            <p:nvPr/>
          </p:nvPicPr>
          <p:blipFill rotWithShape="1">
            <a:blip r:embed="rId3">
              <a:extLst>
                <a:ext uri="{28A0092B-C50C-407E-A947-70E740481C1C}">
                  <a14:useLocalDpi xmlns:a14="http://schemas.microsoft.com/office/drawing/2010/main" val="0"/>
                </a:ext>
              </a:extLst>
            </a:blip>
            <a:srcRect l="-4945" t="-1" r="2945" b="-8134"/>
            <a:stretch/>
          </p:blipFill>
          <p:spPr bwMode="auto">
            <a:xfrm>
              <a:off x="221129" y="1844543"/>
              <a:ext cx="4589929" cy="3943748"/>
            </a:xfrm>
            <a:prstGeom prst="rect">
              <a:avLst/>
            </a:prstGeom>
            <a:noFill/>
            <a:ln>
              <a:solidFill>
                <a:srgbClr val="0000FF"/>
              </a:solidFill>
            </a:ln>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209193" y="1297595"/>
              <a:ext cx="4617720" cy="4796696"/>
              <a:chOff x="209193" y="1297595"/>
              <a:chExt cx="4617720" cy="4796696"/>
            </a:xfrm>
          </p:grpSpPr>
          <p:sp>
            <p:nvSpPr>
              <p:cNvPr id="61" name="Rectangle 3"/>
              <p:cNvSpPr>
                <a:spLocks noChangeArrowheads="1"/>
              </p:cNvSpPr>
              <p:nvPr/>
            </p:nvSpPr>
            <p:spPr bwMode="auto">
              <a:xfrm>
                <a:off x="209193" y="1297595"/>
                <a:ext cx="4617720" cy="601210"/>
              </a:xfrm>
              <a:prstGeom prst="rect">
                <a:avLst/>
              </a:prstGeom>
              <a:solidFill>
                <a:srgbClr val="0000FF"/>
              </a:solidFill>
              <a:ln w="3175">
                <a:solidFill>
                  <a:srgbClr val="0000FF"/>
                </a:solidFill>
                <a:miter lim="800000"/>
                <a:headEnd/>
                <a:tailEnd/>
              </a:ln>
            </p:spPr>
            <p:txBody>
              <a:bodyPr wrap="square" anchor="ctr"/>
              <a:lstStyle/>
              <a:p>
                <a:pPr algn="ctr">
                  <a:spcBef>
                    <a:spcPct val="0"/>
                  </a:spcBef>
                </a:pPr>
                <a:r>
                  <a:rPr lang="en-US" dirty="0">
                    <a:solidFill>
                      <a:schemeClr val="bg1"/>
                    </a:solidFill>
                  </a:rPr>
                  <a:t>Towards d-t fusion with NCSMC: comparison between effective interactions</a:t>
                </a:r>
                <a:endParaRPr lang="en-US" dirty="0"/>
              </a:p>
            </p:txBody>
          </p:sp>
          <p:sp>
            <p:nvSpPr>
              <p:cNvPr id="63" name="Rectangle 9"/>
              <p:cNvSpPr>
                <a:spLocks noChangeArrowheads="1"/>
              </p:cNvSpPr>
              <p:nvPr/>
            </p:nvSpPr>
            <p:spPr bwMode="auto">
              <a:xfrm>
                <a:off x="209193" y="5482291"/>
                <a:ext cx="4617720" cy="612000"/>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p>
                <a:pPr marL="0" lvl="1" algn="just">
                  <a:spcAft>
                    <a:spcPts val="600"/>
                  </a:spcAft>
                </a:pPr>
                <a:r>
                  <a:rPr lang="en-US" sz="1600" i="1" kern="0" dirty="0"/>
                  <a:t>n</a:t>
                </a:r>
                <a:r>
                  <a:rPr lang="en-US" sz="1600" kern="0" dirty="0"/>
                  <a:t>+</a:t>
                </a:r>
                <a:r>
                  <a:rPr lang="en-US" sz="1600" kern="0" baseline="30000" dirty="0"/>
                  <a:t>4</a:t>
                </a:r>
                <a:r>
                  <a:rPr lang="en-US" sz="1600" kern="0" dirty="0"/>
                  <a:t>He(</a:t>
                </a:r>
                <a:r>
                  <a:rPr lang="en-US" sz="1600" kern="0" dirty="0" err="1"/>
                  <a:t>g.s</a:t>
                </a:r>
                <a:r>
                  <a:rPr lang="en-US" sz="1600" kern="0" dirty="0"/>
                  <a:t>.) phase shifts with NN+3N potential, with eigenstates of </a:t>
                </a:r>
                <a:r>
                  <a:rPr lang="en-US" sz="1600" kern="0" baseline="30000" dirty="0"/>
                  <a:t>5</a:t>
                </a:r>
                <a:r>
                  <a:rPr lang="en-US" sz="1600" kern="0" dirty="0"/>
                  <a:t>He.  </a:t>
                </a:r>
              </a:p>
            </p:txBody>
          </p:sp>
        </p:grpSp>
      </p:grpSp>
      <p:grpSp>
        <p:nvGrpSpPr>
          <p:cNvPr id="76" name="Group 75"/>
          <p:cNvGrpSpPr/>
          <p:nvPr/>
        </p:nvGrpSpPr>
        <p:grpSpPr>
          <a:xfrm>
            <a:off x="6034223" y="450296"/>
            <a:ext cx="1961919" cy="372280"/>
            <a:chOff x="6695100" y="335543"/>
            <a:chExt cx="1961919" cy="372280"/>
          </a:xfrm>
        </p:grpSpPr>
        <p:grpSp>
          <p:nvGrpSpPr>
            <p:cNvPr id="77" name="Group 76"/>
            <p:cNvGrpSpPr>
              <a:grpSpLocks noChangeAspect="1"/>
            </p:cNvGrpSpPr>
            <p:nvPr/>
          </p:nvGrpSpPr>
          <p:grpSpPr>
            <a:xfrm>
              <a:off x="6695100" y="335593"/>
              <a:ext cx="699252" cy="350292"/>
              <a:chOff x="6198358" y="442943"/>
              <a:chExt cx="1110530" cy="556323"/>
            </a:xfrm>
          </p:grpSpPr>
          <p:pic>
            <p:nvPicPr>
              <p:cNvPr id="89" name="Picture 88" descr="ball2v2pn-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654851">
                <a:off x="6976957" y="538716"/>
                <a:ext cx="282246" cy="275445"/>
              </a:xfrm>
              <a:prstGeom prst="rect">
                <a:avLst/>
              </a:prstGeom>
            </p:spPr>
          </p:pic>
          <p:sp>
            <p:nvSpPr>
              <p:cNvPr id="90" name="Oval 89"/>
              <p:cNvSpPr/>
              <p:nvPr/>
            </p:nvSpPr>
            <p:spPr>
              <a:xfrm rot="16654851">
                <a:off x="6202707" y="438594"/>
                <a:ext cx="556323" cy="565022"/>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91" name="Picture 90" descr="ball2v2pn-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654851">
                <a:off x="6298734" y="666233"/>
                <a:ext cx="282245" cy="275444"/>
              </a:xfrm>
              <a:prstGeom prst="rect">
                <a:avLst/>
              </a:prstGeom>
            </p:spPr>
          </p:pic>
          <p:grpSp>
            <p:nvGrpSpPr>
              <p:cNvPr id="92" name="Group 91"/>
              <p:cNvGrpSpPr/>
              <p:nvPr/>
            </p:nvGrpSpPr>
            <p:grpSpPr>
              <a:xfrm rot="16654851">
                <a:off x="6323059" y="487075"/>
                <a:ext cx="364155" cy="419842"/>
                <a:chOff x="16182413" y="9376206"/>
                <a:chExt cx="951991" cy="1097574"/>
              </a:xfrm>
            </p:grpSpPr>
            <p:pic>
              <p:nvPicPr>
                <p:cNvPr id="95" name="Picture 94"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396549" y="9376206"/>
                  <a:ext cx="737855" cy="720086"/>
                </a:xfrm>
                <a:prstGeom prst="rect">
                  <a:avLst/>
                </a:prstGeom>
              </p:spPr>
            </p:pic>
            <p:pic>
              <p:nvPicPr>
                <p:cNvPr id="96" name="Picture 95"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182413" y="9753701"/>
                  <a:ext cx="737855" cy="720079"/>
                </a:xfrm>
                <a:prstGeom prst="rect">
                  <a:avLst/>
                </a:prstGeom>
              </p:spPr>
            </p:pic>
          </p:grpSp>
          <p:cxnSp>
            <p:nvCxnSpPr>
              <p:cNvPr id="93" name="Straight Arrow Connector 92"/>
              <p:cNvCxnSpPr/>
              <p:nvPr/>
            </p:nvCxnSpPr>
            <p:spPr>
              <a:xfrm>
                <a:off x="6481783" y="741578"/>
                <a:ext cx="668317" cy="0"/>
              </a:xfrm>
              <a:prstGeom prst="straightConnector1">
                <a:avLst/>
              </a:prstGeom>
              <a:ln w="12700" cmpd="sng">
                <a:solidFill>
                  <a:srgbClr val="000000"/>
                </a:solidFill>
                <a:headEnd type="triangle"/>
                <a:tailEnd type="none"/>
              </a:ln>
            </p:spPr>
            <p:style>
              <a:lnRef idx="2">
                <a:schemeClr val="accent1"/>
              </a:lnRef>
              <a:fillRef idx="0">
                <a:schemeClr val="accent1"/>
              </a:fillRef>
              <a:effectRef idx="1">
                <a:schemeClr val="accent1"/>
              </a:effectRef>
              <a:fontRef idx="minor">
                <a:schemeClr val="tx1"/>
              </a:fontRef>
            </p:style>
          </p:cxnSp>
          <p:pic>
            <p:nvPicPr>
              <p:cNvPr id="94" name="Picture 93"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30043" y="645447"/>
                <a:ext cx="282246" cy="275445"/>
              </a:xfrm>
              <a:prstGeom prst="rect">
                <a:avLst/>
              </a:prstGeom>
            </p:spPr>
          </p:pic>
        </p:grpSp>
        <p:grpSp>
          <p:nvGrpSpPr>
            <p:cNvPr id="78" name="Group 77"/>
            <p:cNvGrpSpPr>
              <a:grpSpLocks noChangeAspect="1"/>
            </p:cNvGrpSpPr>
            <p:nvPr/>
          </p:nvGrpSpPr>
          <p:grpSpPr>
            <a:xfrm>
              <a:off x="7957490" y="335543"/>
              <a:ext cx="699529" cy="372280"/>
              <a:chOff x="24465955" y="20062987"/>
              <a:chExt cx="2345308" cy="1248139"/>
            </a:xfrm>
          </p:grpSpPr>
          <p:grpSp>
            <p:nvGrpSpPr>
              <p:cNvPr id="80" name="Group 79"/>
              <p:cNvGrpSpPr>
                <a:grpSpLocks noChangeAspect="1"/>
              </p:cNvGrpSpPr>
              <p:nvPr/>
            </p:nvGrpSpPr>
            <p:grpSpPr>
              <a:xfrm rot="16654851">
                <a:off x="25014539" y="19514403"/>
                <a:ext cx="1248139" cy="2345308"/>
                <a:chOff x="14528771" y="8509724"/>
                <a:chExt cx="1584176" cy="2976738"/>
              </a:xfrm>
            </p:grpSpPr>
            <p:sp>
              <p:nvSpPr>
                <p:cNvPr id="82" name="Oval 81"/>
                <p:cNvSpPr/>
                <p:nvPr/>
              </p:nvSpPr>
              <p:spPr>
                <a:xfrm>
                  <a:off x="14528771" y="8509724"/>
                  <a:ext cx="1584176" cy="1584177"/>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83" name="Picture 82"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693643" y="8856584"/>
                  <a:ext cx="737858" cy="720079"/>
                </a:xfrm>
                <a:prstGeom prst="rect">
                  <a:avLst/>
                </a:prstGeom>
              </p:spPr>
            </p:pic>
            <p:pic>
              <p:nvPicPr>
                <p:cNvPr id="84" name="Picture 83"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978734" y="10766380"/>
                  <a:ext cx="737859" cy="720082"/>
                </a:xfrm>
                <a:prstGeom prst="rect">
                  <a:avLst/>
                </a:prstGeom>
              </p:spPr>
            </p:pic>
            <p:grpSp>
              <p:nvGrpSpPr>
                <p:cNvPr id="85" name="Group 84"/>
                <p:cNvGrpSpPr/>
                <p:nvPr/>
              </p:nvGrpSpPr>
              <p:grpSpPr>
                <a:xfrm>
                  <a:off x="14744794" y="8581733"/>
                  <a:ext cx="1097899" cy="1440161"/>
                  <a:chOff x="16040944" y="9157792"/>
                  <a:chExt cx="1097900" cy="1440160"/>
                </a:xfrm>
              </p:grpSpPr>
              <p:pic>
                <p:nvPicPr>
                  <p:cNvPr id="86" name="Picture 85"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87" name="Picture 86"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040944" y="9877872"/>
                    <a:ext cx="737860" cy="720080"/>
                  </a:xfrm>
                  <a:prstGeom prst="rect">
                    <a:avLst/>
                  </a:prstGeom>
                </p:spPr>
              </p:pic>
              <p:pic>
                <p:nvPicPr>
                  <p:cNvPr id="88" name="Picture 87"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386034" y="9668034"/>
                    <a:ext cx="737860" cy="720080"/>
                  </a:xfrm>
                  <a:prstGeom prst="rect">
                    <a:avLst/>
                  </a:prstGeom>
                </p:spPr>
              </p:pic>
            </p:grpSp>
          </p:grpSp>
          <p:cxnSp>
            <p:nvCxnSpPr>
              <p:cNvPr id="81" name="Straight Arrow Connector 80"/>
              <p:cNvCxnSpPr/>
              <p:nvPr/>
            </p:nvCxnSpPr>
            <p:spPr>
              <a:xfrm>
                <a:off x="25113952" y="20679071"/>
                <a:ext cx="1337143" cy="72007"/>
              </a:xfrm>
              <a:prstGeom prst="straightConnector1">
                <a:avLst/>
              </a:prstGeom>
              <a:ln w="12700" cmpd="sng">
                <a:solidFill>
                  <a:srgbClr val="000000"/>
                </a:solidFill>
                <a:headEnd type="triangle"/>
                <a:tailEnd type="none"/>
              </a:ln>
            </p:spPr>
            <p:style>
              <a:lnRef idx="2">
                <a:schemeClr val="accent1"/>
              </a:lnRef>
              <a:fillRef idx="0">
                <a:schemeClr val="accent1"/>
              </a:fillRef>
              <a:effectRef idx="1">
                <a:schemeClr val="accent1"/>
              </a:effectRef>
              <a:fontRef idx="minor">
                <a:schemeClr val="tx1"/>
              </a:fontRef>
            </p:style>
          </p:cxnSp>
        </p:grpSp>
        <p:cxnSp>
          <p:nvCxnSpPr>
            <p:cNvPr id="79" name="Straight Arrow Connector 78"/>
            <p:cNvCxnSpPr/>
            <p:nvPr/>
          </p:nvCxnSpPr>
          <p:spPr>
            <a:xfrm>
              <a:off x="7482119" y="519301"/>
              <a:ext cx="339511" cy="0"/>
            </a:xfrm>
            <a:prstGeom prst="straightConnector1">
              <a:avLst/>
            </a:prstGeom>
            <a:ln w="19050" cmpd="sng">
              <a:solidFill>
                <a:srgbClr val="FF0000"/>
              </a:solidFill>
              <a:headEnd type="none"/>
              <a:tailEnd type="triangle"/>
            </a:ln>
          </p:spPr>
          <p:style>
            <a:lnRef idx="2">
              <a:schemeClr val="accent1"/>
            </a:lnRef>
            <a:fillRef idx="0">
              <a:schemeClr val="accent1"/>
            </a:fillRef>
            <a:effectRef idx="1">
              <a:schemeClr val="accent1"/>
            </a:effectRef>
            <a:fontRef idx="minor">
              <a:schemeClr val="tx1"/>
            </a:fontRef>
          </p:style>
        </p:cxnSp>
      </p:grpSp>
      <p:sp>
        <p:nvSpPr>
          <p:cNvPr id="37" name="Titre 6"/>
          <p:cNvSpPr txBox="1">
            <a:spLocks/>
          </p:cNvSpPr>
          <p:nvPr/>
        </p:nvSpPr>
        <p:spPr>
          <a:xfrm>
            <a:off x="1512000" y="44624"/>
            <a:ext cx="4394095" cy="936104"/>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r>
              <a:rPr lang="en-US" sz="2000" b="0" dirty="0">
                <a:cs typeface="Arial Narrow"/>
              </a:rPr>
              <a:t>First steps towards </a:t>
            </a:r>
            <a:r>
              <a:rPr lang="en-US" sz="2000" b="0" i="1" dirty="0">
                <a:cs typeface="Arial Narrow"/>
              </a:rPr>
              <a:t>Ab initio </a:t>
            </a:r>
            <a:r>
              <a:rPr lang="en-US" sz="2000" b="0" dirty="0">
                <a:cs typeface="Arial Narrow"/>
              </a:rPr>
              <a:t>calculations of fusion</a:t>
            </a:r>
            <a:br>
              <a:rPr lang="en-US" sz="2000" b="0" dirty="0">
                <a:cs typeface="Arial Narrow"/>
              </a:rPr>
            </a:br>
            <a:r>
              <a:rPr lang="en-US" sz="1050" cap="none" dirty="0">
                <a:solidFill>
                  <a:schemeClr val="bg1">
                    <a:lumMod val="65000"/>
                  </a:schemeClr>
                </a:solidFill>
              </a:rPr>
              <a:t>G. </a:t>
            </a:r>
            <a:r>
              <a:rPr lang="en-US" sz="1050" cap="none" dirty="0" err="1">
                <a:solidFill>
                  <a:schemeClr val="bg1">
                    <a:lumMod val="65000"/>
                  </a:schemeClr>
                </a:solidFill>
              </a:rPr>
              <a:t>Hupin</a:t>
            </a:r>
            <a:r>
              <a:rPr lang="en-US" sz="1050" cap="none" dirty="0">
                <a:solidFill>
                  <a:schemeClr val="bg1">
                    <a:lumMod val="65000"/>
                  </a:schemeClr>
                </a:solidFill>
              </a:rPr>
              <a:t>, S. </a:t>
            </a:r>
            <a:r>
              <a:rPr lang="en-US" sz="1050" cap="none" dirty="0" err="1">
                <a:solidFill>
                  <a:schemeClr val="bg1">
                    <a:lumMod val="65000"/>
                  </a:schemeClr>
                </a:solidFill>
              </a:rPr>
              <a:t>Quaglioni</a:t>
            </a:r>
            <a:r>
              <a:rPr lang="en-US" sz="1050" cap="none" dirty="0">
                <a:solidFill>
                  <a:schemeClr val="bg1">
                    <a:lumMod val="65000"/>
                  </a:schemeClr>
                </a:solidFill>
              </a:rPr>
              <a:t>, P. </a:t>
            </a:r>
            <a:r>
              <a:rPr lang="en-US" sz="1050" cap="none" dirty="0" err="1">
                <a:solidFill>
                  <a:schemeClr val="bg1">
                    <a:lumMod val="65000"/>
                  </a:schemeClr>
                </a:solidFill>
              </a:rPr>
              <a:t>Navrátil</a:t>
            </a:r>
            <a:r>
              <a:rPr lang="en-US" sz="1050" cap="none" dirty="0">
                <a:solidFill>
                  <a:schemeClr val="bg1">
                    <a:lumMod val="65000"/>
                  </a:schemeClr>
                </a:solidFill>
              </a:rPr>
              <a:t> work in progress</a:t>
            </a:r>
          </a:p>
        </p:txBody>
      </p:sp>
      <p:sp>
        <p:nvSpPr>
          <p:cNvPr id="4" name="AutoShape 4" descr="http://quicklatex.com/cache3/c0/ql_adb59261e3f410de16d486d6944991c0_l3.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6" descr="http://quicklatex.com/cache3/c0/ql_adb59261e3f410de16d486d6944991c0_l3.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8" descr="http://quicklatex.com/cache3/c0/ql_adb59261e3f410de16d486d6944991c0_l3.pn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1" name="Groupe 10"/>
          <p:cNvGrpSpPr/>
          <p:nvPr/>
        </p:nvGrpSpPr>
        <p:grpSpPr>
          <a:xfrm>
            <a:off x="5596928" y="1165136"/>
            <a:ext cx="2920636" cy="2772000"/>
            <a:chOff x="5596928" y="2200256"/>
            <a:chExt cx="2920636" cy="2772000"/>
          </a:xfrm>
        </p:grpSpPr>
        <p:pic>
          <p:nvPicPr>
            <p:cNvPr id="40" name="Image 3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96928" y="2200256"/>
              <a:ext cx="2920636" cy="2772000"/>
            </a:xfrm>
            <a:prstGeom prst="rect">
              <a:avLst/>
            </a:prstGeom>
          </p:spPr>
        </p:pic>
        <p:sp>
          <p:nvSpPr>
            <p:cNvPr id="41" name="Rectangle 40"/>
            <p:cNvSpPr/>
            <p:nvPr/>
          </p:nvSpPr>
          <p:spPr>
            <a:xfrm>
              <a:off x="5676182" y="2846710"/>
              <a:ext cx="2838092" cy="241540"/>
            </a:xfrm>
            <a:prstGeom prst="rect">
              <a:avLst/>
            </a:prstGeom>
            <a:solidFill>
              <a:srgbClr val="FF0000">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42" name="Rectangle 41"/>
            <p:cNvSpPr/>
            <p:nvPr/>
          </p:nvSpPr>
          <p:spPr>
            <a:xfrm>
              <a:off x="5676182" y="4327588"/>
              <a:ext cx="2838092" cy="241540"/>
            </a:xfrm>
            <a:prstGeom prst="rect">
              <a:avLst/>
            </a:prstGeom>
            <a:solidFill>
              <a:srgbClr val="FF0000">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grpSp>
      <p:sp>
        <p:nvSpPr>
          <p:cNvPr id="44" name="Rectangle 7"/>
          <p:cNvSpPr>
            <a:spLocks noChangeArrowheads="1"/>
          </p:cNvSpPr>
          <p:nvPr/>
        </p:nvSpPr>
        <p:spPr bwMode="auto">
          <a:xfrm>
            <a:off x="5165384" y="4951563"/>
            <a:ext cx="3783724" cy="931652"/>
          </a:xfrm>
          <a:prstGeom prst="rect">
            <a:avLst/>
          </a:prstGeom>
          <a:solidFill>
            <a:srgbClr val="124A91"/>
          </a:solidFill>
          <a:ln w="3175">
            <a:solidFill>
              <a:srgbClr val="B3B3B3"/>
            </a:solidFill>
            <a:miter lim="800000"/>
            <a:headEnd/>
            <a:tailEnd/>
          </a:ln>
        </p:spPr>
        <p:txBody>
          <a:bodyPr wrap="square" anchor="ctr">
            <a:noAutofit/>
          </a:bodyPr>
          <a:lstStyle/>
          <a:p>
            <a:r>
              <a:rPr lang="en-US" dirty="0">
                <a:solidFill>
                  <a:schemeClr val="bg1"/>
                </a:solidFill>
                <a:ea typeface="ＭＳ Ｐゴシック" charset="0"/>
                <a:cs typeface="ＭＳ Ｐゴシック" charset="0"/>
              </a:rPr>
              <a:t>A smaller frequency allows us to capture the dilute nature of the </a:t>
            </a:r>
            <a:r>
              <a:rPr lang="en-US" baseline="30000" dirty="0">
                <a:solidFill>
                  <a:schemeClr val="bg1"/>
                </a:solidFill>
                <a:ea typeface="ＭＳ Ｐゴシック" charset="0"/>
                <a:cs typeface="ＭＳ Ｐゴシック" charset="0"/>
              </a:rPr>
              <a:t>3</a:t>
            </a:r>
            <a:r>
              <a:rPr lang="en-US" dirty="0">
                <a:solidFill>
                  <a:schemeClr val="bg1"/>
                </a:solidFill>
                <a:ea typeface="ＭＳ Ｐゴシック" charset="0"/>
                <a:cs typeface="ＭＳ Ｐゴシック" charset="0"/>
              </a:rPr>
              <a:t>/</a:t>
            </a:r>
            <a:r>
              <a:rPr lang="en-US" baseline="-25000" dirty="0">
                <a:solidFill>
                  <a:schemeClr val="bg1"/>
                </a:solidFill>
                <a:ea typeface="ＭＳ Ｐゴシック" charset="0"/>
                <a:cs typeface="ＭＳ Ｐゴシック" charset="0"/>
              </a:rPr>
              <a:t>2</a:t>
            </a:r>
            <a:r>
              <a:rPr lang="en-US" baseline="30000" dirty="0">
                <a:solidFill>
                  <a:schemeClr val="bg1"/>
                </a:solidFill>
                <a:ea typeface="ＭＳ Ｐゴシック" charset="0"/>
                <a:cs typeface="ＭＳ Ｐゴシック" charset="0"/>
              </a:rPr>
              <a:t>+</a:t>
            </a:r>
            <a:r>
              <a:rPr lang="en-US" dirty="0">
                <a:solidFill>
                  <a:schemeClr val="bg1"/>
                </a:solidFill>
                <a:ea typeface="ＭＳ Ｐゴシック" charset="0"/>
                <a:cs typeface="ＭＳ Ｐゴシック" charset="0"/>
              </a:rPr>
              <a:t> resonance.</a:t>
            </a:r>
          </a:p>
        </p:txBody>
      </p:sp>
      <p:sp>
        <p:nvSpPr>
          <p:cNvPr id="45" name="Rectangle 9"/>
          <p:cNvSpPr>
            <a:spLocks noChangeArrowheads="1"/>
          </p:cNvSpPr>
          <p:nvPr/>
        </p:nvSpPr>
        <p:spPr bwMode="auto">
          <a:xfrm>
            <a:off x="5496298" y="3937136"/>
            <a:ext cx="3197860" cy="553170"/>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p>
            <a:pPr marL="0" lvl="1" algn="just">
              <a:spcAft>
                <a:spcPts val="600"/>
              </a:spcAft>
            </a:pPr>
            <a:r>
              <a:rPr lang="en-US" sz="1400" kern="0" dirty="0"/>
              <a:t>Relative error (%) with respect to converged value</a:t>
            </a:r>
          </a:p>
        </p:txBody>
      </p:sp>
    </p:spTree>
    <p:extLst>
      <p:ext uri="{BB962C8B-B14F-4D97-AF65-F5344CB8AC3E}">
        <p14:creationId xmlns:p14="http://schemas.microsoft.com/office/powerpoint/2010/main" val="3135440425"/>
      </p:ext>
    </p:extLst>
  </p:cSld>
  <p:clrMapOvr>
    <a:masterClrMapping/>
  </p:clrMapOvr>
  <p:transition advTm="52204"/>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2B6C27-AA78-42BC-A00F-15136AB64F86}" type="slidenum">
              <a:rPr lang="en-US" smtClean="0"/>
              <a:t>23</a:t>
            </a:fld>
            <a:endParaRPr lang="en-US"/>
          </a:p>
        </p:txBody>
      </p:sp>
      <p:grpSp>
        <p:nvGrpSpPr>
          <p:cNvPr id="5" name="Groupe 4"/>
          <p:cNvGrpSpPr/>
          <p:nvPr/>
        </p:nvGrpSpPr>
        <p:grpSpPr>
          <a:xfrm>
            <a:off x="209193" y="1297595"/>
            <a:ext cx="4617720" cy="4796696"/>
            <a:chOff x="209193" y="1297595"/>
            <a:chExt cx="4617720" cy="4796696"/>
          </a:xfrm>
        </p:grpSpPr>
        <p:pic>
          <p:nvPicPr>
            <p:cNvPr id="38" name="Picture 2" descr="E:\Figs\phaseshift_nHe4_dH3gs_srg-n3lo+n2lo_lam2.0-1.7_NNN_NA3max14_Nmax9_hW20-16_NCSMC_expt.png"/>
            <p:cNvPicPr>
              <a:picLocks noChangeAspect="1" noChangeArrowheads="1"/>
            </p:cNvPicPr>
            <p:nvPr/>
          </p:nvPicPr>
          <p:blipFill rotWithShape="1">
            <a:blip r:embed="rId3">
              <a:extLst>
                <a:ext uri="{28A0092B-C50C-407E-A947-70E740481C1C}">
                  <a14:useLocalDpi xmlns:a14="http://schemas.microsoft.com/office/drawing/2010/main" val="0"/>
                </a:ext>
              </a:extLst>
            </a:blip>
            <a:srcRect l="-4945" t="-1" r="2945" b="-8134"/>
            <a:stretch/>
          </p:blipFill>
          <p:spPr bwMode="auto">
            <a:xfrm>
              <a:off x="221129" y="1844543"/>
              <a:ext cx="4589929" cy="3943748"/>
            </a:xfrm>
            <a:prstGeom prst="rect">
              <a:avLst/>
            </a:prstGeom>
            <a:noFill/>
            <a:ln>
              <a:solidFill>
                <a:srgbClr val="0000FF"/>
              </a:solidFill>
            </a:ln>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209193" y="1297595"/>
              <a:ext cx="4617720" cy="4796696"/>
              <a:chOff x="209193" y="1297595"/>
              <a:chExt cx="4617720" cy="4796696"/>
            </a:xfrm>
          </p:grpSpPr>
          <p:sp>
            <p:nvSpPr>
              <p:cNvPr id="61" name="Rectangle 3"/>
              <p:cNvSpPr>
                <a:spLocks noChangeArrowheads="1"/>
              </p:cNvSpPr>
              <p:nvPr/>
            </p:nvSpPr>
            <p:spPr bwMode="auto">
              <a:xfrm>
                <a:off x="209193" y="1297595"/>
                <a:ext cx="4617720" cy="601210"/>
              </a:xfrm>
              <a:prstGeom prst="rect">
                <a:avLst/>
              </a:prstGeom>
              <a:solidFill>
                <a:srgbClr val="0000FF"/>
              </a:solidFill>
              <a:ln w="3175">
                <a:solidFill>
                  <a:srgbClr val="0000FF"/>
                </a:solidFill>
                <a:miter lim="800000"/>
                <a:headEnd/>
                <a:tailEnd/>
              </a:ln>
            </p:spPr>
            <p:txBody>
              <a:bodyPr wrap="square" anchor="ctr"/>
              <a:lstStyle/>
              <a:p>
                <a:pPr algn="ctr">
                  <a:spcBef>
                    <a:spcPct val="0"/>
                  </a:spcBef>
                </a:pPr>
                <a:r>
                  <a:rPr lang="en-US" dirty="0">
                    <a:solidFill>
                      <a:schemeClr val="bg1"/>
                    </a:solidFill>
                  </a:rPr>
                  <a:t>Towards d-t fusion with NCSMC: comparison between effective interactions</a:t>
                </a:r>
                <a:endParaRPr lang="en-US" dirty="0"/>
              </a:p>
            </p:txBody>
          </p:sp>
          <p:sp>
            <p:nvSpPr>
              <p:cNvPr id="63" name="Rectangle 9"/>
              <p:cNvSpPr>
                <a:spLocks noChangeArrowheads="1"/>
              </p:cNvSpPr>
              <p:nvPr/>
            </p:nvSpPr>
            <p:spPr bwMode="auto">
              <a:xfrm>
                <a:off x="209193" y="5482291"/>
                <a:ext cx="4617720" cy="612000"/>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p>
                <a:pPr marL="0" lvl="1" algn="just">
                  <a:spcAft>
                    <a:spcPts val="600"/>
                  </a:spcAft>
                </a:pPr>
                <a:r>
                  <a:rPr lang="en-US" sz="1600" i="1" kern="0" dirty="0"/>
                  <a:t>n</a:t>
                </a:r>
                <a:r>
                  <a:rPr lang="en-US" sz="1600" kern="0" dirty="0"/>
                  <a:t>+</a:t>
                </a:r>
                <a:r>
                  <a:rPr lang="en-US" sz="1600" kern="0" baseline="30000" dirty="0"/>
                  <a:t>4</a:t>
                </a:r>
                <a:r>
                  <a:rPr lang="en-US" sz="1600" kern="0" dirty="0"/>
                  <a:t>He(</a:t>
                </a:r>
                <a:r>
                  <a:rPr lang="en-US" sz="1600" kern="0" dirty="0" err="1"/>
                  <a:t>g.s</a:t>
                </a:r>
                <a:r>
                  <a:rPr lang="en-US" sz="1600" kern="0" dirty="0"/>
                  <a:t>.) phase shifts with NN+3N potential, with eigenstates of </a:t>
                </a:r>
                <a:r>
                  <a:rPr lang="en-US" sz="1600" kern="0" baseline="30000" dirty="0"/>
                  <a:t>5</a:t>
                </a:r>
                <a:r>
                  <a:rPr lang="en-US" sz="1600" kern="0" dirty="0"/>
                  <a:t>He.  </a:t>
                </a:r>
              </a:p>
            </p:txBody>
          </p:sp>
        </p:grpSp>
      </p:grpSp>
      <p:grpSp>
        <p:nvGrpSpPr>
          <p:cNvPr id="76" name="Group 75"/>
          <p:cNvGrpSpPr/>
          <p:nvPr/>
        </p:nvGrpSpPr>
        <p:grpSpPr>
          <a:xfrm>
            <a:off x="6034223" y="450296"/>
            <a:ext cx="1961919" cy="372280"/>
            <a:chOff x="6695100" y="335543"/>
            <a:chExt cx="1961919" cy="372280"/>
          </a:xfrm>
        </p:grpSpPr>
        <p:grpSp>
          <p:nvGrpSpPr>
            <p:cNvPr id="77" name="Group 76"/>
            <p:cNvGrpSpPr>
              <a:grpSpLocks noChangeAspect="1"/>
            </p:cNvGrpSpPr>
            <p:nvPr/>
          </p:nvGrpSpPr>
          <p:grpSpPr>
            <a:xfrm>
              <a:off x="6695100" y="335593"/>
              <a:ext cx="699252" cy="350292"/>
              <a:chOff x="6198358" y="442943"/>
              <a:chExt cx="1110530" cy="556323"/>
            </a:xfrm>
          </p:grpSpPr>
          <p:pic>
            <p:nvPicPr>
              <p:cNvPr id="89" name="Picture 88" descr="ball2v2pn-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654851">
                <a:off x="6976957" y="538716"/>
                <a:ext cx="282246" cy="275445"/>
              </a:xfrm>
              <a:prstGeom prst="rect">
                <a:avLst/>
              </a:prstGeom>
            </p:spPr>
          </p:pic>
          <p:sp>
            <p:nvSpPr>
              <p:cNvPr id="90" name="Oval 89"/>
              <p:cNvSpPr/>
              <p:nvPr/>
            </p:nvSpPr>
            <p:spPr>
              <a:xfrm rot="16654851">
                <a:off x="6202707" y="438594"/>
                <a:ext cx="556323" cy="565022"/>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91" name="Picture 90" descr="ball2v2pn-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654851">
                <a:off x="6298734" y="666233"/>
                <a:ext cx="282245" cy="275444"/>
              </a:xfrm>
              <a:prstGeom prst="rect">
                <a:avLst/>
              </a:prstGeom>
            </p:spPr>
          </p:pic>
          <p:grpSp>
            <p:nvGrpSpPr>
              <p:cNvPr id="92" name="Group 91"/>
              <p:cNvGrpSpPr/>
              <p:nvPr/>
            </p:nvGrpSpPr>
            <p:grpSpPr>
              <a:xfrm rot="16654851">
                <a:off x="6323059" y="487075"/>
                <a:ext cx="364155" cy="419842"/>
                <a:chOff x="16182413" y="9376206"/>
                <a:chExt cx="951991" cy="1097574"/>
              </a:xfrm>
            </p:grpSpPr>
            <p:pic>
              <p:nvPicPr>
                <p:cNvPr id="95" name="Picture 94"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396549" y="9376206"/>
                  <a:ext cx="737855" cy="720086"/>
                </a:xfrm>
                <a:prstGeom prst="rect">
                  <a:avLst/>
                </a:prstGeom>
              </p:spPr>
            </p:pic>
            <p:pic>
              <p:nvPicPr>
                <p:cNvPr id="96" name="Picture 95"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182413" y="9753701"/>
                  <a:ext cx="737855" cy="720079"/>
                </a:xfrm>
                <a:prstGeom prst="rect">
                  <a:avLst/>
                </a:prstGeom>
              </p:spPr>
            </p:pic>
          </p:grpSp>
          <p:cxnSp>
            <p:nvCxnSpPr>
              <p:cNvPr id="93" name="Straight Arrow Connector 92"/>
              <p:cNvCxnSpPr/>
              <p:nvPr/>
            </p:nvCxnSpPr>
            <p:spPr>
              <a:xfrm>
                <a:off x="6481783" y="741578"/>
                <a:ext cx="668317" cy="0"/>
              </a:xfrm>
              <a:prstGeom prst="straightConnector1">
                <a:avLst/>
              </a:prstGeom>
              <a:ln w="12700" cmpd="sng">
                <a:solidFill>
                  <a:srgbClr val="000000"/>
                </a:solidFill>
                <a:headEnd type="triangle"/>
                <a:tailEnd type="none"/>
              </a:ln>
            </p:spPr>
            <p:style>
              <a:lnRef idx="2">
                <a:schemeClr val="accent1"/>
              </a:lnRef>
              <a:fillRef idx="0">
                <a:schemeClr val="accent1"/>
              </a:fillRef>
              <a:effectRef idx="1">
                <a:schemeClr val="accent1"/>
              </a:effectRef>
              <a:fontRef idx="minor">
                <a:schemeClr val="tx1"/>
              </a:fontRef>
            </p:style>
          </p:cxnSp>
          <p:pic>
            <p:nvPicPr>
              <p:cNvPr id="94" name="Picture 93" descr="ball2v2p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7030043" y="645447"/>
                <a:ext cx="282246" cy="275445"/>
              </a:xfrm>
              <a:prstGeom prst="rect">
                <a:avLst/>
              </a:prstGeom>
            </p:spPr>
          </p:pic>
        </p:grpSp>
        <p:grpSp>
          <p:nvGrpSpPr>
            <p:cNvPr id="78" name="Group 77"/>
            <p:cNvGrpSpPr>
              <a:grpSpLocks noChangeAspect="1"/>
            </p:cNvGrpSpPr>
            <p:nvPr/>
          </p:nvGrpSpPr>
          <p:grpSpPr>
            <a:xfrm>
              <a:off x="7957490" y="335543"/>
              <a:ext cx="699529" cy="372280"/>
              <a:chOff x="24465955" y="20062987"/>
              <a:chExt cx="2345308" cy="1248139"/>
            </a:xfrm>
          </p:grpSpPr>
          <p:grpSp>
            <p:nvGrpSpPr>
              <p:cNvPr id="80" name="Group 79"/>
              <p:cNvGrpSpPr>
                <a:grpSpLocks noChangeAspect="1"/>
              </p:cNvGrpSpPr>
              <p:nvPr/>
            </p:nvGrpSpPr>
            <p:grpSpPr>
              <a:xfrm rot="16654851">
                <a:off x="25014539" y="19514403"/>
                <a:ext cx="1248139" cy="2345308"/>
                <a:chOff x="14528771" y="8509724"/>
                <a:chExt cx="1584176" cy="2976738"/>
              </a:xfrm>
            </p:grpSpPr>
            <p:sp>
              <p:nvSpPr>
                <p:cNvPr id="82" name="Oval 81"/>
                <p:cNvSpPr/>
                <p:nvPr/>
              </p:nvSpPr>
              <p:spPr>
                <a:xfrm>
                  <a:off x="14528771" y="8509724"/>
                  <a:ext cx="1584176" cy="1584177"/>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83" name="Picture 82"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693643" y="8856584"/>
                  <a:ext cx="737858" cy="720079"/>
                </a:xfrm>
                <a:prstGeom prst="rect">
                  <a:avLst/>
                </a:prstGeom>
              </p:spPr>
            </p:pic>
            <p:pic>
              <p:nvPicPr>
                <p:cNvPr id="84" name="Picture 83"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978734" y="10766380"/>
                  <a:ext cx="737859" cy="720082"/>
                </a:xfrm>
                <a:prstGeom prst="rect">
                  <a:avLst/>
                </a:prstGeom>
              </p:spPr>
            </p:pic>
            <p:grpSp>
              <p:nvGrpSpPr>
                <p:cNvPr id="85" name="Group 84"/>
                <p:cNvGrpSpPr/>
                <p:nvPr/>
              </p:nvGrpSpPr>
              <p:grpSpPr>
                <a:xfrm>
                  <a:off x="14744794" y="8581733"/>
                  <a:ext cx="1097899" cy="1440161"/>
                  <a:chOff x="16040944" y="9157792"/>
                  <a:chExt cx="1097900" cy="1440160"/>
                </a:xfrm>
              </p:grpSpPr>
              <p:pic>
                <p:nvPicPr>
                  <p:cNvPr id="86" name="Picture 85"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87" name="Picture 86" descr="ball2v2p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040944" y="9877872"/>
                    <a:ext cx="737860" cy="720080"/>
                  </a:xfrm>
                  <a:prstGeom prst="rect">
                    <a:avLst/>
                  </a:prstGeom>
                </p:spPr>
              </p:pic>
              <p:pic>
                <p:nvPicPr>
                  <p:cNvPr id="88" name="Picture 87" descr="ball2v2pn-2.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386034" y="9668034"/>
                    <a:ext cx="737860" cy="720080"/>
                  </a:xfrm>
                  <a:prstGeom prst="rect">
                    <a:avLst/>
                  </a:prstGeom>
                </p:spPr>
              </p:pic>
            </p:grpSp>
          </p:grpSp>
          <p:cxnSp>
            <p:nvCxnSpPr>
              <p:cNvPr id="81" name="Straight Arrow Connector 80"/>
              <p:cNvCxnSpPr/>
              <p:nvPr/>
            </p:nvCxnSpPr>
            <p:spPr>
              <a:xfrm>
                <a:off x="25113952" y="20679071"/>
                <a:ext cx="1337143" cy="72007"/>
              </a:xfrm>
              <a:prstGeom prst="straightConnector1">
                <a:avLst/>
              </a:prstGeom>
              <a:ln w="12700" cmpd="sng">
                <a:solidFill>
                  <a:srgbClr val="000000"/>
                </a:solidFill>
                <a:headEnd type="triangle"/>
                <a:tailEnd type="none"/>
              </a:ln>
            </p:spPr>
            <p:style>
              <a:lnRef idx="2">
                <a:schemeClr val="accent1"/>
              </a:lnRef>
              <a:fillRef idx="0">
                <a:schemeClr val="accent1"/>
              </a:fillRef>
              <a:effectRef idx="1">
                <a:schemeClr val="accent1"/>
              </a:effectRef>
              <a:fontRef idx="minor">
                <a:schemeClr val="tx1"/>
              </a:fontRef>
            </p:style>
          </p:cxnSp>
        </p:grpSp>
        <p:cxnSp>
          <p:nvCxnSpPr>
            <p:cNvPr id="79" name="Straight Arrow Connector 78"/>
            <p:cNvCxnSpPr/>
            <p:nvPr/>
          </p:nvCxnSpPr>
          <p:spPr>
            <a:xfrm>
              <a:off x="7482119" y="519301"/>
              <a:ext cx="339511" cy="0"/>
            </a:xfrm>
            <a:prstGeom prst="straightConnector1">
              <a:avLst/>
            </a:prstGeom>
            <a:ln w="19050" cmpd="sng">
              <a:solidFill>
                <a:srgbClr val="FF0000"/>
              </a:solidFill>
              <a:headEnd type="none"/>
              <a:tailEnd type="triangle"/>
            </a:ln>
          </p:spPr>
          <p:style>
            <a:lnRef idx="2">
              <a:schemeClr val="accent1"/>
            </a:lnRef>
            <a:fillRef idx="0">
              <a:schemeClr val="accent1"/>
            </a:fillRef>
            <a:effectRef idx="1">
              <a:schemeClr val="accent1"/>
            </a:effectRef>
            <a:fontRef idx="minor">
              <a:schemeClr val="tx1"/>
            </a:fontRef>
          </p:style>
        </p:cxnSp>
      </p:grpSp>
      <p:sp>
        <p:nvSpPr>
          <p:cNvPr id="37" name="Titre 6"/>
          <p:cNvSpPr txBox="1">
            <a:spLocks/>
          </p:cNvSpPr>
          <p:nvPr/>
        </p:nvSpPr>
        <p:spPr>
          <a:xfrm>
            <a:off x="1512000" y="44624"/>
            <a:ext cx="4394095" cy="936104"/>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r>
              <a:rPr lang="en-US" sz="2000" b="0" dirty="0">
                <a:cs typeface="Arial Narrow"/>
              </a:rPr>
              <a:t>First steps towards </a:t>
            </a:r>
            <a:r>
              <a:rPr lang="en-US" sz="2000" b="0" i="1" dirty="0">
                <a:cs typeface="Arial Narrow"/>
              </a:rPr>
              <a:t>Ab initio </a:t>
            </a:r>
            <a:r>
              <a:rPr lang="en-US" sz="2000" b="0" dirty="0">
                <a:cs typeface="Arial Narrow"/>
              </a:rPr>
              <a:t>calculations of fusion</a:t>
            </a:r>
            <a:br>
              <a:rPr lang="en-US" sz="2000" b="0" dirty="0">
                <a:cs typeface="Arial Narrow"/>
              </a:rPr>
            </a:br>
            <a:r>
              <a:rPr lang="en-US" sz="1050" cap="none" dirty="0">
                <a:solidFill>
                  <a:schemeClr val="bg1">
                    <a:lumMod val="65000"/>
                  </a:schemeClr>
                </a:solidFill>
              </a:rPr>
              <a:t>G. </a:t>
            </a:r>
            <a:r>
              <a:rPr lang="en-US" sz="1050" cap="none" dirty="0" err="1">
                <a:solidFill>
                  <a:schemeClr val="bg1">
                    <a:lumMod val="65000"/>
                  </a:schemeClr>
                </a:solidFill>
              </a:rPr>
              <a:t>Hupin</a:t>
            </a:r>
            <a:r>
              <a:rPr lang="en-US" sz="1050" cap="none" dirty="0">
                <a:solidFill>
                  <a:schemeClr val="bg1">
                    <a:lumMod val="65000"/>
                  </a:schemeClr>
                </a:solidFill>
              </a:rPr>
              <a:t>, S. </a:t>
            </a:r>
            <a:r>
              <a:rPr lang="en-US" sz="1050" cap="none" dirty="0" err="1">
                <a:solidFill>
                  <a:schemeClr val="bg1">
                    <a:lumMod val="65000"/>
                  </a:schemeClr>
                </a:solidFill>
              </a:rPr>
              <a:t>Quaglioni</a:t>
            </a:r>
            <a:r>
              <a:rPr lang="en-US" sz="1050" cap="none" dirty="0">
                <a:solidFill>
                  <a:schemeClr val="bg1">
                    <a:lumMod val="65000"/>
                  </a:schemeClr>
                </a:solidFill>
              </a:rPr>
              <a:t>, P. </a:t>
            </a:r>
            <a:r>
              <a:rPr lang="en-US" sz="1050" cap="none" dirty="0" err="1">
                <a:solidFill>
                  <a:schemeClr val="bg1">
                    <a:lumMod val="65000"/>
                  </a:schemeClr>
                </a:solidFill>
              </a:rPr>
              <a:t>Navrátil</a:t>
            </a:r>
            <a:r>
              <a:rPr lang="en-US" sz="1050" cap="none" dirty="0">
                <a:solidFill>
                  <a:schemeClr val="bg1">
                    <a:lumMod val="65000"/>
                  </a:schemeClr>
                </a:solidFill>
              </a:rPr>
              <a:t> work in progress</a:t>
            </a:r>
          </a:p>
        </p:txBody>
      </p:sp>
      <p:sp>
        <p:nvSpPr>
          <p:cNvPr id="4" name="AutoShape 4" descr="http://quicklatex.com/cache3/c0/ql_adb59261e3f410de16d486d6944991c0_l3.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6" descr="http://quicklatex.com/cache3/c0/ql_adb59261e3f410de16d486d6944991c0_l3.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8" descr="http://quicklatex.com/cache3/c0/ql_adb59261e3f410de16d486d6944991c0_l3.pn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 name="Picture 9"/>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505689" y="1297595"/>
            <a:ext cx="3310128" cy="2419350"/>
          </a:xfrm>
          <a:prstGeom prst="rect">
            <a:avLst/>
          </a:prstGeom>
        </p:spPr>
      </p:pic>
      <p:pic>
        <p:nvPicPr>
          <p:cNvPr id="12" name="Picture 11"/>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5549857" y="3624276"/>
            <a:ext cx="3221791" cy="856804"/>
          </a:xfrm>
          <a:prstGeom prst="rect">
            <a:avLst/>
          </a:prstGeom>
        </p:spPr>
      </p:pic>
      <p:sp>
        <p:nvSpPr>
          <p:cNvPr id="13" name="TextBox 12"/>
          <p:cNvSpPr txBox="1"/>
          <p:nvPr/>
        </p:nvSpPr>
        <p:spPr>
          <a:xfrm>
            <a:off x="5391520" y="5644168"/>
            <a:ext cx="3538466" cy="900246"/>
          </a:xfrm>
          <a:prstGeom prst="rect">
            <a:avLst/>
          </a:prstGeom>
          <a:noFill/>
        </p:spPr>
        <p:txBody>
          <a:bodyPr wrap="square" rtlCol="0">
            <a:spAutoFit/>
          </a:bodyPr>
          <a:lstStyle/>
          <a:p>
            <a:r>
              <a:rPr lang="en-US" sz="1050" b="1" dirty="0">
                <a:solidFill>
                  <a:srgbClr val="0000FF"/>
                </a:solidFill>
                <a:latin typeface="+mj-lt"/>
                <a:ea typeface="+mj-ea"/>
                <a:cs typeface="+mj-cs"/>
              </a:rPr>
              <a:t>C. Johnson, “Spectral distribution theory and the evolution of forces under the similarity renormalization group” at workshop “Progress in Ab Initio Techniques in Nuclear Physics” TRIUMF, Canada</a:t>
            </a:r>
          </a:p>
        </p:txBody>
      </p:sp>
      <p:sp>
        <p:nvSpPr>
          <p:cNvPr id="46" name="Rectangle 7"/>
          <p:cNvSpPr>
            <a:spLocks noChangeArrowheads="1"/>
          </p:cNvSpPr>
          <p:nvPr/>
        </p:nvSpPr>
        <p:spPr bwMode="auto">
          <a:xfrm>
            <a:off x="5165384" y="4576405"/>
            <a:ext cx="3783724" cy="931652"/>
          </a:xfrm>
          <a:prstGeom prst="rect">
            <a:avLst/>
          </a:prstGeom>
          <a:solidFill>
            <a:srgbClr val="124A91"/>
          </a:solidFill>
          <a:ln w="3175">
            <a:solidFill>
              <a:srgbClr val="B3B3B3"/>
            </a:solidFill>
            <a:miter lim="800000"/>
            <a:headEnd/>
            <a:tailEnd/>
          </a:ln>
        </p:spPr>
        <p:txBody>
          <a:bodyPr wrap="square" anchor="ctr">
            <a:noAutofit/>
          </a:bodyPr>
          <a:lstStyle/>
          <a:p>
            <a:r>
              <a:rPr lang="en-US" dirty="0">
                <a:solidFill>
                  <a:schemeClr val="bg1"/>
                </a:solidFill>
                <a:ea typeface="ＭＳ Ｐゴシック" charset="0"/>
                <a:cs typeface="ＭＳ Ｐゴシック" charset="0"/>
              </a:rPr>
              <a:t>The </a:t>
            </a:r>
            <a:r>
              <a:rPr lang="en-US" b="1" dirty="0">
                <a:solidFill>
                  <a:schemeClr val="bg1"/>
                </a:solidFill>
                <a:ea typeface="ＭＳ Ｐゴシック" charset="0"/>
                <a:cs typeface="ＭＳ Ｐゴシック" charset="0"/>
              </a:rPr>
              <a:t>eigenvalue</a:t>
            </a:r>
            <a:r>
              <a:rPr lang="en-US" dirty="0">
                <a:solidFill>
                  <a:schemeClr val="bg1"/>
                </a:solidFill>
                <a:ea typeface="ＭＳ Ｐゴシック" charset="0"/>
                <a:cs typeface="ＭＳ Ｐゴシック" charset="0"/>
              </a:rPr>
              <a:t> changes a </a:t>
            </a:r>
            <a:r>
              <a:rPr lang="en-US" b="1" dirty="0">
                <a:solidFill>
                  <a:schemeClr val="bg1"/>
                </a:solidFill>
                <a:ea typeface="ＭＳ Ｐゴシック" charset="0"/>
                <a:cs typeface="ＭＳ Ｐゴシック" charset="0"/>
              </a:rPr>
              <a:t>huge</a:t>
            </a:r>
            <a:r>
              <a:rPr lang="en-US" dirty="0">
                <a:solidFill>
                  <a:schemeClr val="bg1"/>
                </a:solidFill>
                <a:ea typeface="ＭＳ Ｐゴシック" charset="0"/>
                <a:cs typeface="ＭＳ Ｐゴシック" charset="0"/>
              </a:rPr>
              <a:t> amount but the </a:t>
            </a:r>
            <a:r>
              <a:rPr lang="en-US" b="1" dirty="0">
                <a:solidFill>
                  <a:schemeClr val="bg1"/>
                </a:solidFill>
                <a:ea typeface="ＭＳ Ｐゴシック" charset="0"/>
                <a:cs typeface="ＭＳ Ｐゴシック" charset="0"/>
              </a:rPr>
              <a:t>eigenvector</a:t>
            </a:r>
            <a:r>
              <a:rPr lang="en-US" dirty="0">
                <a:solidFill>
                  <a:schemeClr val="bg1"/>
                </a:solidFill>
                <a:ea typeface="ＭＳ Ｐゴシック" charset="0"/>
                <a:cs typeface="ＭＳ Ｐゴシック" charset="0"/>
              </a:rPr>
              <a:t> only changes a little.</a:t>
            </a:r>
          </a:p>
        </p:txBody>
      </p:sp>
    </p:spTree>
    <p:extLst>
      <p:ext uri="{BB962C8B-B14F-4D97-AF65-F5344CB8AC3E}">
        <p14:creationId xmlns:p14="http://schemas.microsoft.com/office/powerpoint/2010/main" val="3288761590"/>
      </p:ext>
    </p:extLst>
  </p:cSld>
  <p:clrMapOvr>
    <a:masterClrMapping/>
  </p:clrMapOvr>
  <p:transition advTm="52204"/>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2B6C27-AA78-42BC-A00F-15136AB64F86}" type="slidenum">
              <a:rPr lang="en-US" smtClean="0"/>
              <a:t>24</a:t>
            </a:fld>
            <a:endParaRPr lang="en-US"/>
          </a:p>
        </p:txBody>
      </p:sp>
      <p:grpSp>
        <p:nvGrpSpPr>
          <p:cNvPr id="76" name="Group 75"/>
          <p:cNvGrpSpPr/>
          <p:nvPr/>
        </p:nvGrpSpPr>
        <p:grpSpPr>
          <a:xfrm>
            <a:off x="6034223" y="450296"/>
            <a:ext cx="1961919" cy="372280"/>
            <a:chOff x="6695100" y="335543"/>
            <a:chExt cx="1961919" cy="372280"/>
          </a:xfrm>
        </p:grpSpPr>
        <p:grpSp>
          <p:nvGrpSpPr>
            <p:cNvPr id="77" name="Group 76"/>
            <p:cNvGrpSpPr>
              <a:grpSpLocks noChangeAspect="1"/>
            </p:cNvGrpSpPr>
            <p:nvPr/>
          </p:nvGrpSpPr>
          <p:grpSpPr>
            <a:xfrm>
              <a:off x="6695100" y="335593"/>
              <a:ext cx="699252" cy="350292"/>
              <a:chOff x="6198358" y="442943"/>
              <a:chExt cx="1110530" cy="556323"/>
            </a:xfrm>
          </p:grpSpPr>
          <p:pic>
            <p:nvPicPr>
              <p:cNvPr id="89" name="Picture 88" descr="ball2v2pn-2.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654851">
                <a:off x="6976957" y="538716"/>
                <a:ext cx="282246" cy="275445"/>
              </a:xfrm>
              <a:prstGeom prst="rect">
                <a:avLst/>
              </a:prstGeom>
            </p:spPr>
          </p:pic>
          <p:sp>
            <p:nvSpPr>
              <p:cNvPr id="90" name="Oval 89"/>
              <p:cNvSpPr/>
              <p:nvPr/>
            </p:nvSpPr>
            <p:spPr>
              <a:xfrm rot="16654851">
                <a:off x="6202707" y="438594"/>
                <a:ext cx="556323" cy="565022"/>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91" name="Picture 90" descr="ball2v2pn-2.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654851">
                <a:off x="6298734" y="666233"/>
                <a:ext cx="282245" cy="275444"/>
              </a:xfrm>
              <a:prstGeom prst="rect">
                <a:avLst/>
              </a:prstGeom>
            </p:spPr>
          </p:pic>
          <p:grpSp>
            <p:nvGrpSpPr>
              <p:cNvPr id="92" name="Group 91"/>
              <p:cNvGrpSpPr/>
              <p:nvPr/>
            </p:nvGrpSpPr>
            <p:grpSpPr>
              <a:xfrm rot="16654851">
                <a:off x="6323059" y="487075"/>
                <a:ext cx="364155" cy="419842"/>
                <a:chOff x="16182413" y="9376206"/>
                <a:chExt cx="951991" cy="1097574"/>
              </a:xfrm>
            </p:grpSpPr>
            <p:pic>
              <p:nvPicPr>
                <p:cNvPr id="95" name="Picture 94" descr="ball2v2pn.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396549" y="9376206"/>
                  <a:ext cx="737855" cy="720086"/>
                </a:xfrm>
                <a:prstGeom prst="rect">
                  <a:avLst/>
                </a:prstGeom>
              </p:spPr>
            </p:pic>
            <p:pic>
              <p:nvPicPr>
                <p:cNvPr id="96" name="Picture 95" descr="ball2v2pn.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82413" y="9753701"/>
                  <a:ext cx="737855" cy="720079"/>
                </a:xfrm>
                <a:prstGeom prst="rect">
                  <a:avLst/>
                </a:prstGeom>
              </p:spPr>
            </p:pic>
          </p:grpSp>
          <p:cxnSp>
            <p:nvCxnSpPr>
              <p:cNvPr id="93" name="Straight Arrow Connector 92"/>
              <p:cNvCxnSpPr/>
              <p:nvPr/>
            </p:nvCxnSpPr>
            <p:spPr>
              <a:xfrm>
                <a:off x="6481783" y="741578"/>
                <a:ext cx="668317" cy="0"/>
              </a:xfrm>
              <a:prstGeom prst="straightConnector1">
                <a:avLst/>
              </a:prstGeom>
              <a:ln w="12700" cmpd="sng">
                <a:solidFill>
                  <a:srgbClr val="000000"/>
                </a:solidFill>
                <a:headEnd type="triangle"/>
                <a:tailEnd type="none"/>
              </a:ln>
            </p:spPr>
            <p:style>
              <a:lnRef idx="2">
                <a:schemeClr val="accent1"/>
              </a:lnRef>
              <a:fillRef idx="0">
                <a:schemeClr val="accent1"/>
              </a:fillRef>
              <a:effectRef idx="1">
                <a:schemeClr val="accent1"/>
              </a:effectRef>
              <a:fontRef idx="minor">
                <a:schemeClr val="tx1"/>
              </a:fontRef>
            </p:style>
          </p:cxnSp>
          <p:pic>
            <p:nvPicPr>
              <p:cNvPr id="94" name="Picture 93" descr="ball2v2pn.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654851">
                <a:off x="7030043" y="645447"/>
                <a:ext cx="282246" cy="275445"/>
              </a:xfrm>
              <a:prstGeom prst="rect">
                <a:avLst/>
              </a:prstGeom>
            </p:spPr>
          </p:pic>
        </p:grpSp>
        <p:grpSp>
          <p:nvGrpSpPr>
            <p:cNvPr id="78" name="Group 77"/>
            <p:cNvGrpSpPr>
              <a:grpSpLocks noChangeAspect="1"/>
            </p:cNvGrpSpPr>
            <p:nvPr/>
          </p:nvGrpSpPr>
          <p:grpSpPr>
            <a:xfrm>
              <a:off x="7957490" y="335543"/>
              <a:ext cx="699529" cy="372280"/>
              <a:chOff x="24465955" y="20062987"/>
              <a:chExt cx="2345308" cy="1248139"/>
            </a:xfrm>
          </p:grpSpPr>
          <p:grpSp>
            <p:nvGrpSpPr>
              <p:cNvPr id="80" name="Group 79"/>
              <p:cNvGrpSpPr>
                <a:grpSpLocks noChangeAspect="1"/>
              </p:cNvGrpSpPr>
              <p:nvPr/>
            </p:nvGrpSpPr>
            <p:grpSpPr>
              <a:xfrm rot="16654851">
                <a:off x="25014539" y="19514403"/>
                <a:ext cx="1248139" cy="2345308"/>
                <a:chOff x="14528771" y="8509724"/>
                <a:chExt cx="1584176" cy="2976738"/>
              </a:xfrm>
            </p:grpSpPr>
            <p:sp>
              <p:nvSpPr>
                <p:cNvPr id="82" name="Oval 81"/>
                <p:cNvSpPr/>
                <p:nvPr/>
              </p:nvSpPr>
              <p:spPr>
                <a:xfrm>
                  <a:off x="14528771" y="8509724"/>
                  <a:ext cx="1584176" cy="1584177"/>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83" name="Picture 82"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693643" y="8856584"/>
                  <a:ext cx="737858" cy="720079"/>
                </a:xfrm>
                <a:prstGeom prst="rect">
                  <a:avLst/>
                </a:prstGeom>
              </p:spPr>
            </p:pic>
            <p:pic>
              <p:nvPicPr>
                <p:cNvPr id="84" name="Picture 83"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978734" y="10766380"/>
                  <a:ext cx="737859" cy="720082"/>
                </a:xfrm>
                <a:prstGeom prst="rect">
                  <a:avLst/>
                </a:prstGeom>
              </p:spPr>
            </p:pic>
            <p:grpSp>
              <p:nvGrpSpPr>
                <p:cNvPr id="85" name="Group 84"/>
                <p:cNvGrpSpPr/>
                <p:nvPr/>
              </p:nvGrpSpPr>
              <p:grpSpPr>
                <a:xfrm>
                  <a:off x="14744794" y="8581733"/>
                  <a:ext cx="1097899" cy="1440161"/>
                  <a:chOff x="16040944" y="9157792"/>
                  <a:chExt cx="1097900" cy="1440160"/>
                </a:xfrm>
              </p:grpSpPr>
              <p:pic>
                <p:nvPicPr>
                  <p:cNvPr id="86" name="Picture 85"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87" name="Picture 86"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040944" y="9877872"/>
                    <a:ext cx="737860" cy="720080"/>
                  </a:xfrm>
                  <a:prstGeom prst="rect">
                    <a:avLst/>
                  </a:prstGeom>
                </p:spPr>
              </p:pic>
              <p:pic>
                <p:nvPicPr>
                  <p:cNvPr id="88" name="Picture 87"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386034" y="9668034"/>
                    <a:ext cx="737860" cy="720080"/>
                  </a:xfrm>
                  <a:prstGeom prst="rect">
                    <a:avLst/>
                  </a:prstGeom>
                </p:spPr>
              </p:pic>
            </p:grpSp>
          </p:grpSp>
          <p:cxnSp>
            <p:nvCxnSpPr>
              <p:cNvPr id="81" name="Straight Arrow Connector 80"/>
              <p:cNvCxnSpPr/>
              <p:nvPr/>
            </p:nvCxnSpPr>
            <p:spPr>
              <a:xfrm>
                <a:off x="25113952" y="20679071"/>
                <a:ext cx="1337143" cy="72007"/>
              </a:xfrm>
              <a:prstGeom prst="straightConnector1">
                <a:avLst/>
              </a:prstGeom>
              <a:ln w="12700" cmpd="sng">
                <a:solidFill>
                  <a:srgbClr val="000000"/>
                </a:solidFill>
                <a:headEnd type="triangle"/>
                <a:tailEnd type="none"/>
              </a:ln>
            </p:spPr>
            <p:style>
              <a:lnRef idx="2">
                <a:schemeClr val="accent1"/>
              </a:lnRef>
              <a:fillRef idx="0">
                <a:schemeClr val="accent1"/>
              </a:fillRef>
              <a:effectRef idx="1">
                <a:schemeClr val="accent1"/>
              </a:effectRef>
              <a:fontRef idx="minor">
                <a:schemeClr val="tx1"/>
              </a:fontRef>
            </p:style>
          </p:cxnSp>
        </p:grpSp>
        <p:cxnSp>
          <p:nvCxnSpPr>
            <p:cNvPr id="79" name="Straight Arrow Connector 78"/>
            <p:cNvCxnSpPr/>
            <p:nvPr/>
          </p:nvCxnSpPr>
          <p:spPr>
            <a:xfrm>
              <a:off x="7482119" y="519301"/>
              <a:ext cx="339511" cy="0"/>
            </a:xfrm>
            <a:prstGeom prst="straightConnector1">
              <a:avLst/>
            </a:prstGeom>
            <a:ln w="19050" cmpd="sng">
              <a:solidFill>
                <a:srgbClr val="FF0000"/>
              </a:solidFill>
              <a:headEnd type="none"/>
              <a:tailEnd type="triangle"/>
            </a:ln>
          </p:spPr>
          <p:style>
            <a:lnRef idx="2">
              <a:schemeClr val="accent1"/>
            </a:lnRef>
            <a:fillRef idx="0">
              <a:schemeClr val="accent1"/>
            </a:fillRef>
            <a:effectRef idx="1">
              <a:schemeClr val="accent1"/>
            </a:effectRef>
            <a:fontRef idx="minor">
              <a:schemeClr val="tx1"/>
            </a:fontRef>
          </p:style>
        </p:cxnSp>
      </p:grpSp>
      <p:sp>
        <p:nvSpPr>
          <p:cNvPr id="37" name="Titre 6"/>
          <p:cNvSpPr txBox="1">
            <a:spLocks/>
          </p:cNvSpPr>
          <p:nvPr/>
        </p:nvSpPr>
        <p:spPr>
          <a:xfrm>
            <a:off x="1512000" y="44624"/>
            <a:ext cx="4394095" cy="936104"/>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r>
              <a:rPr lang="en-US" sz="2000" b="0" dirty="0">
                <a:cs typeface="Arial Narrow"/>
              </a:rPr>
              <a:t>First steps towards </a:t>
            </a:r>
            <a:r>
              <a:rPr lang="en-US" sz="2000" b="0" i="1" dirty="0">
                <a:cs typeface="Arial Narrow"/>
              </a:rPr>
              <a:t>Ab initio </a:t>
            </a:r>
            <a:r>
              <a:rPr lang="en-US" sz="2000" b="0" dirty="0" smtClean="0">
                <a:cs typeface="Arial Narrow"/>
              </a:rPr>
              <a:t>fusion: </a:t>
            </a:r>
            <a:r>
              <a:rPr lang="en-US" sz="2000" b="0" dirty="0">
                <a:cs typeface="Arial Narrow"/>
              </a:rPr>
              <a:t/>
            </a:r>
            <a:br>
              <a:rPr lang="en-US" sz="2000" b="0" dirty="0">
                <a:cs typeface="Arial Narrow"/>
              </a:rPr>
            </a:br>
            <a:r>
              <a:rPr lang="en-US" sz="1050" cap="none" dirty="0">
                <a:solidFill>
                  <a:schemeClr val="bg1">
                    <a:lumMod val="65000"/>
                  </a:schemeClr>
                </a:solidFill>
              </a:rPr>
              <a:t>G. </a:t>
            </a:r>
            <a:r>
              <a:rPr lang="en-US" sz="1050" cap="none" dirty="0" err="1">
                <a:solidFill>
                  <a:schemeClr val="bg1">
                    <a:lumMod val="65000"/>
                  </a:schemeClr>
                </a:solidFill>
              </a:rPr>
              <a:t>Hupin</a:t>
            </a:r>
            <a:r>
              <a:rPr lang="en-US" sz="1050" cap="none" dirty="0">
                <a:solidFill>
                  <a:schemeClr val="bg1">
                    <a:lumMod val="65000"/>
                  </a:schemeClr>
                </a:solidFill>
              </a:rPr>
              <a:t>, S. </a:t>
            </a:r>
            <a:r>
              <a:rPr lang="en-US" sz="1050" cap="none" dirty="0" err="1">
                <a:solidFill>
                  <a:schemeClr val="bg1">
                    <a:lumMod val="65000"/>
                  </a:schemeClr>
                </a:solidFill>
              </a:rPr>
              <a:t>Quaglioni</a:t>
            </a:r>
            <a:r>
              <a:rPr lang="en-US" sz="1050" cap="none" dirty="0">
                <a:solidFill>
                  <a:schemeClr val="bg1">
                    <a:lumMod val="65000"/>
                  </a:schemeClr>
                </a:solidFill>
              </a:rPr>
              <a:t>, P. </a:t>
            </a:r>
            <a:r>
              <a:rPr lang="en-US" sz="1050" cap="none" dirty="0" err="1">
                <a:solidFill>
                  <a:schemeClr val="bg1">
                    <a:lumMod val="65000"/>
                  </a:schemeClr>
                </a:solidFill>
              </a:rPr>
              <a:t>Navrátil</a:t>
            </a:r>
            <a:r>
              <a:rPr lang="en-US" sz="1050" cap="none" dirty="0">
                <a:solidFill>
                  <a:schemeClr val="bg1">
                    <a:lumMod val="65000"/>
                  </a:schemeClr>
                </a:solidFill>
              </a:rPr>
              <a:t> work in progress</a:t>
            </a:r>
          </a:p>
        </p:txBody>
      </p:sp>
      <p:sp>
        <p:nvSpPr>
          <p:cNvPr id="4" name="AutoShape 4" descr="http://quicklatex.com/cache3/c0/ql_adb59261e3f410de16d486d6944991c0_l3.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6" descr="http://quicklatex.com/cache3/c0/ql_adb59261e3f410de16d486d6944991c0_l3.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8" descr="http://quicklatex.com/cache3/c0/ql_adb59261e3f410de16d486d6944991c0_l3.pn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6" name="Picture 2" descr="F:\t(d,n)4He\Dsigma-EvaluationAngl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1510943"/>
            <a:ext cx="4991711" cy="3744368"/>
          </a:xfrm>
          <a:prstGeom prst="rect">
            <a:avLst/>
          </a:prstGeom>
          <a:noFill/>
          <a:ln>
            <a:solidFill>
              <a:srgbClr val="0000FF"/>
            </a:solidFill>
          </a:ln>
          <a:extLst>
            <a:ext uri="{909E8E84-426E-40DD-AFC4-6F175D3DCCD1}">
              <a14:hiddenFill xmlns:a14="http://schemas.microsoft.com/office/drawing/2010/main">
                <a:solidFill>
                  <a:srgbClr val="FFFFFF"/>
                </a:solidFill>
              </a14:hiddenFill>
            </a:ext>
          </a:extLst>
        </p:spPr>
      </p:pic>
      <p:pic>
        <p:nvPicPr>
          <p:cNvPr id="1027" name="Picture 3" descr="F:\t(d,n)4He\Polar3_dsigma_Energy.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50355" y="3429698"/>
            <a:ext cx="3620796" cy="2727867"/>
          </a:xfrm>
          <a:prstGeom prst="rect">
            <a:avLst/>
          </a:prstGeom>
          <a:noFill/>
          <a:ln>
            <a:solidFill>
              <a:srgbClr val="0000FF"/>
            </a:solidFill>
          </a:ln>
          <a:extLst>
            <a:ext uri="{909E8E84-426E-40DD-AFC4-6F175D3DCCD1}">
              <a14:hiddenFill xmlns:a14="http://schemas.microsoft.com/office/drawing/2010/main">
                <a:solidFill>
                  <a:srgbClr val="FFFFFF"/>
                </a:solidFill>
              </a14:hiddenFill>
            </a:ext>
          </a:extLst>
        </p:spPr>
      </p:pic>
      <p:sp>
        <p:nvSpPr>
          <p:cNvPr id="3" name="Rectangle 2"/>
          <p:cNvSpPr/>
          <p:nvPr/>
        </p:nvSpPr>
        <p:spPr>
          <a:xfrm>
            <a:off x="3726299" y="2644000"/>
            <a:ext cx="250478" cy="1639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 name="Connecteur droit avec flèche 7"/>
          <p:cNvCxnSpPr>
            <a:stCxn id="3" idx="2"/>
          </p:cNvCxnSpPr>
          <p:nvPr/>
        </p:nvCxnSpPr>
        <p:spPr>
          <a:xfrm>
            <a:off x="3851538" y="2807902"/>
            <a:ext cx="1777353" cy="1081442"/>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5" name="Rectangle 3"/>
          <p:cNvSpPr>
            <a:spLocks noChangeArrowheads="1"/>
          </p:cNvSpPr>
          <p:nvPr/>
        </p:nvSpPr>
        <p:spPr bwMode="auto">
          <a:xfrm>
            <a:off x="5324478" y="2958861"/>
            <a:ext cx="3655299" cy="579548"/>
          </a:xfrm>
          <a:prstGeom prst="rect">
            <a:avLst/>
          </a:prstGeom>
          <a:solidFill>
            <a:srgbClr val="0000FF"/>
          </a:solidFill>
          <a:ln w="3175">
            <a:solidFill>
              <a:srgbClr val="0000FF"/>
            </a:solidFill>
            <a:miter lim="800000"/>
            <a:headEnd/>
            <a:tailEnd/>
          </a:ln>
        </p:spPr>
        <p:txBody>
          <a:bodyPr wrap="square" anchor="ctr"/>
          <a:lstStyle/>
          <a:p>
            <a:pPr algn="ctr">
              <a:spcBef>
                <a:spcPct val="0"/>
              </a:spcBef>
            </a:pPr>
            <a:r>
              <a:rPr lang="en-US" dirty="0" smtClean="0">
                <a:solidFill>
                  <a:schemeClr val="bg1"/>
                </a:solidFill>
              </a:rPr>
              <a:t>Differential cross-section at higher energies</a:t>
            </a:r>
            <a:endParaRPr lang="en-US" dirty="0"/>
          </a:p>
        </p:txBody>
      </p:sp>
      <p:sp>
        <p:nvSpPr>
          <p:cNvPr id="11" name="ZoneTexte 10"/>
          <p:cNvSpPr txBox="1"/>
          <p:nvPr/>
        </p:nvSpPr>
        <p:spPr>
          <a:xfrm>
            <a:off x="6613332" y="3616071"/>
            <a:ext cx="2250937" cy="307777"/>
          </a:xfrm>
          <a:prstGeom prst="rect">
            <a:avLst/>
          </a:prstGeom>
          <a:noFill/>
        </p:spPr>
        <p:txBody>
          <a:bodyPr wrap="none" rtlCol="0">
            <a:spAutoFit/>
          </a:bodyPr>
          <a:lstStyle/>
          <a:p>
            <a:r>
              <a:rPr lang="fr-FR" sz="1400" dirty="0" err="1" smtClean="0"/>
              <a:t>E</a:t>
            </a:r>
            <a:r>
              <a:rPr lang="fr-FR" sz="1400" baseline="-25000" dirty="0" err="1" smtClean="0"/>
              <a:t>excitation</a:t>
            </a:r>
            <a:r>
              <a:rPr lang="fr-FR" sz="1400" dirty="0" smtClean="0"/>
              <a:t>=18-19MeV (</a:t>
            </a:r>
            <a:r>
              <a:rPr lang="fr-FR" sz="1400" dirty="0" err="1" smtClean="0"/>
              <a:t>c.m</a:t>
            </a:r>
            <a:r>
              <a:rPr lang="fr-FR" sz="1400" dirty="0" smtClean="0"/>
              <a:t>.)</a:t>
            </a:r>
            <a:endParaRPr lang="fr-FR" sz="1400" dirty="0"/>
          </a:p>
        </p:txBody>
      </p:sp>
      <p:sp>
        <p:nvSpPr>
          <p:cNvPr id="34" name="Rectangle 7"/>
          <p:cNvSpPr>
            <a:spLocks noChangeArrowheads="1"/>
          </p:cNvSpPr>
          <p:nvPr/>
        </p:nvSpPr>
        <p:spPr bwMode="auto">
          <a:xfrm>
            <a:off x="5324478" y="1486788"/>
            <a:ext cx="3655299" cy="721574"/>
          </a:xfrm>
          <a:prstGeom prst="rect">
            <a:avLst/>
          </a:prstGeom>
          <a:solidFill>
            <a:srgbClr val="124A91"/>
          </a:solidFill>
          <a:ln w="3175">
            <a:solidFill>
              <a:srgbClr val="B3B3B3"/>
            </a:solidFill>
            <a:miter lim="800000"/>
            <a:headEnd/>
            <a:tailEnd/>
          </a:ln>
        </p:spPr>
        <p:txBody>
          <a:bodyPr wrap="square" anchor="ctr">
            <a:noAutofit/>
          </a:bodyPr>
          <a:lstStyle/>
          <a:p>
            <a:r>
              <a:rPr lang="en-US" dirty="0" smtClean="0">
                <a:solidFill>
                  <a:schemeClr val="bg1"/>
                </a:solidFill>
                <a:ea typeface="ＭＳ Ｐゴシック" charset="0"/>
                <a:cs typeface="ＭＳ Ｐゴシック" charset="0"/>
              </a:rPr>
              <a:t>Good reproduction of d-t fusion differential evaluated data</a:t>
            </a:r>
            <a:endParaRPr lang="en-US" dirty="0">
              <a:solidFill>
                <a:schemeClr val="bg1"/>
              </a:solidFill>
              <a:ea typeface="ＭＳ Ｐゴシック" charset="0"/>
              <a:cs typeface="ＭＳ Ｐゴシック" charset="0"/>
            </a:endParaRPr>
          </a:p>
        </p:txBody>
      </p:sp>
      <p:sp>
        <p:nvSpPr>
          <p:cNvPr id="36" name="Rectangle 7"/>
          <p:cNvSpPr>
            <a:spLocks noChangeArrowheads="1"/>
          </p:cNvSpPr>
          <p:nvPr/>
        </p:nvSpPr>
        <p:spPr bwMode="auto">
          <a:xfrm>
            <a:off x="612775" y="5520906"/>
            <a:ext cx="3959225" cy="1104684"/>
          </a:xfrm>
          <a:prstGeom prst="rect">
            <a:avLst/>
          </a:prstGeom>
          <a:solidFill>
            <a:srgbClr val="124A91"/>
          </a:solidFill>
          <a:ln w="3175">
            <a:solidFill>
              <a:srgbClr val="B3B3B3"/>
            </a:solidFill>
            <a:miter lim="800000"/>
            <a:headEnd/>
            <a:tailEnd/>
          </a:ln>
        </p:spPr>
        <p:txBody>
          <a:bodyPr wrap="square" anchor="ctr">
            <a:noAutofit/>
          </a:bodyPr>
          <a:lstStyle/>
          <a:p>
            <a:r>
              <a:rPr lang="en-US" dirty="0" smtClean="0">
                <a:solidFill>
                  <a:schemeClr val="bg1"/>
                </a:solidFill>
                <a:ea typeface="ＭＳ Ｐゴシック" charset="0"/>
                <a:cs typeface="ＭＳ Ｐゴシック" charset="0"/>
              </a:rPr>
              <a:t>High energy tail is sensitive to higher centroid energy resonances. Current </a:t>
            </a:r>
            <a:r>
              <a:rPr lang="en-US" dirty="0" err="1" smtClean="0">
                <a:solidFill>
                  <a:schemeClr val="bg1"/>
                </a:solidFill>
                <a:ea typeface="ＭＳ Ｐゴシック" charset="0"/>
                <a:cs typeface="ＭＳ Ｐゴシック" charset="0"/>
              </a:rPr>
              <a:t>N</a:t>
            </a:r>
            <a:r>
              <a:rPr lang="en-US" baseline="-25000" dirty="0" err="1" smtClean="0">
                <a:solidFill>
                  <a:schemeClr val="bg1"/>
                </a:solidFill>
                <a:ea typeface="ＭＳ Ｐゴシック" charset="0"/>
                <a:cs typeface="ＭＳ Ｐゴシック" charset="0"/>
              </a:rPr>
              <a:t>max</a:t>
            </a:r>
            <a:r>
              <a:rPr lang="en-US" dirty="0" smtClean="0">
                <a:solidFill>
                  <a:schemeClr val="bg1"/>
                </a:solidFill>
                <a:ea typeface="ＭＳ Ｐゴシック" charset="0"/>
                <a:cs typeface="ＭＳ Ｐゴシック" charset="0"/>
              </a:rPr>
              <a:t> is too low for that region.</a:t>
            </a:r>
            <a:endParaRPr lang="en-US" dirty="0">
              <a:solidFill>
                <a:schemeClr val="bg1"/>
              </a:solidFill>
              <a:ea typeface="ＭＳ Ｐゴシック" charset="0"/>
              <a:cs typeface="ＭＳ Ｐゴシック" charset="0"/>
            </a:endParaRPr>
          </a:p>
        </p:txBody>
      </p:sp>
      <p:sp>
        <p:nvSpPr>
          <p:cNvPr id="38" name="Rectangle 3"/>
          <p:cNvSpPr>
            <a:spLocks noChangeArrowheads="1"/>
          </p:cNvSpPr>
          <p:nvPr/>
        </p:nvSpPr>
        <p:spPr bwMode="auto">
          <a:xfrm>
            <a:off x="129544" y="1112807"/>
            <a:ext cx="5040000" cy="396458"/>
          </a:xfrm>
          <a:prstGeom prst="rect">
            <a:avLst/>
          </a:prstGeom>
          <a:solidFill>
            <a:srgbClr val="0000FF"/>
          </a:solidFill>
          <a:ln w="3175">
            <a:solidFill>
              <a:srgbClr val="0000FF"/>
            </a:solidFill>
            <a:miter lim="800000"/>
            <a:headEnd/>
            <a:tailEnd/>
          </a:ln>
        </p:spPr>
        <p:txBody>
          <a:bodyPr wrap="square" anchor="ctr"/>
          <a:lstStyle/>
          <a:p>
            <a:pPr algn="ctr">
              <a:spcBef>
                <a:spcPct val="0"/>
              </a:spcBef>
            </a:pPr>
            <a:r>
              <a:rPr lang="en-US" dirty="0" smtClean="0">
                <a:solidFill>
                  <a:schemeClr val="bg1"/>
                </a:solidFill>
              </a:rPr>
              <a:t>Differential cross-section vs evaluation </a:t>
            </a:r>
            <a:endParaRPr lang="en-US" dirty="0">
              <a:solidFill>
                <a:schemeClr val="bg1"/>
              </a:solidFill>
            </a:endParaRPr>
          </a:p>
        </p:txBody>
      </p:sp>
    </p:spTree>
    <p:extLst>
      <p:ext uri="{BB962C8B-B14F-4D97-AF65-F5344CB8AC3E}">
        <p14:creationId xmlns:p14="http://schemas.microsoft.com/office/powerpoint/2010/main" val="4204091615"/>
      </p:ext>
    </p:extLst>
  </p:cSld>
  <p:clrMapOvr>
    <a:masterClrMapping/>
  </p:clrMapOvr>
  <p:transition advTm="52204"/>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F:\t(d,n)4He\Polar2_Czz_Energ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8193" y="3701583"/>
            <a:ext cx="3375415" cy="261910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t(d,n)4He\Polar2_Azz_Energy.png"/>
          <p:cNvPicPr>
            <a:picLocks noChangeAspect="1" noChangeArrowheads="1"/>
          </p:cNvPicPr>
          <p:nvPr/>
        </p:nvPicPr>
        <p:blipFill rotWithShape="1">
          <a:blip r:embed="rId4">
            <a:extLst>
              <a:ext uri="{28A0092B-C50C-407E-A947-70E740481C1C}">
                <a14:useLocalDpi xmlns:a14="http://schemas.microsoft.com/office/drawing/2010/main" val="0"/>
              </a:ext>
            </a:extLst>
          </a:blip>
          <a:srcRect b="12052"/>
          <a:stretch/>
        </p:blipFill>
        <p:spPr bwMode="auto">
          <a:xfrm>
            <a:off x="5288192" y="1431432"/>
            <a:ext cx="3375415" cy="230955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82B6C27-AA78-42BC-A00F-15136AB64F86}" type="slidenum">
              <a:rPr lang="en-US" smtClean="0"/>
              <a:t>25</a:t>
            </a:fld>
            <a:endParaRPr lang="en-US"/>
          </a:p>
        </p:txBody>
      </p:sp>
      <p:grpSp>
        <p:nvGrpSpPr>
          <p:cNvPr id="76" name="Group 75"/>
          <p:cNvGrpSpPr/>
          <p:nvPr/>
        </p:nvGrpSpPr>
        <p:grpSpPr>
          <a:xfrm>
            <a:off x="6034223" y="450296"/>
            <a:ext cx="1961919" cy="372280"/>
            <a:chOff x="6695100" y="335543"/>
            <a:chExt cx="1961919" cy="372280"/>
          </a:xfrm>
        </p:grpSpPr>
        <p:grpSp>
          <p:nvGrpSpPr>
            <p:cNvPr id="77" name="Group 76"/>
            <p:cNvGrpSpPr>
              <a:grpSpLocks noChangeAspect="1"/>
            </p:cNvGrpSpPr>
            <p:nvPr/>
          </p:nvGrpSpPr>
          <p:grpSpPr>
            <a:xfrm>
              <a:off x="6695100" y="335593"/>
              <a:ext cx="699252" cy="350292"/>
              <a:chOff x="6198358" y="442943"/>
              <a:chExt cx="1110530" cy="556323"/>
            </a:xfrm>
          </p:grpSpPr>
          <p:pic>
            <p:nvPicPr>
              <p:cNvPr id="89" name="Picture 88"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6976957" y="538716"/>
                <a:ext cx="282246" cy="275445"/>
              </a:xfrm>
              <a:prstGeom prst="rect">
                <a:avLst/>
              </a:prstGeom>
            </p:spPr>
          </p:pic>
          <p:sp>
            <p:nvSpPr>
              <p:cNvPr id="90" name="Oval 89"/>
              <p:cNvSpPr/>
              <p:nvPr/>
            </p:nvSpPr>
            <p:spPr>
              <a:xfrm rot="16654851">
                <a:off x="6202707" y="438594"/>
                <a:ext cx="556323" cy="565022"/>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91" name="Picture 90" descr="ball2v2pn-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654851">
                <a:off x="6298734" y="666233"/>
                <a:ext cx="282245" cy="275444"/>
              </a:xfrm>
              <a:prstGeom prst="rect">
                <a:avLst/>
              </a:prstGeom>
            </p:spPr>
          </p:pic>
          <p:grpSp>
            <p:nvGrpSpPr>
              <p:cNvPr id="92" name="Group 91"/>
              <p:cNvGrpSpPr/>
              <p:nvPr/>
            </p:nvGrpSpPr>
            <p:grpSpPr>
              <a:xfrm rot="16654851">
                <a:off x="6323059" y="487075"/>
                <a:ext cx="364155" cy="419842"/>
                <a:chOff x="16182413" y="9376206"/>
                <a:chExt cx="951991" cy="1097574"/>
              </a:xfrm>
            </p:grpSpPr>
            <p:pic>
              <p:nvPicPr>
                <p:cNvPr id="95" name="Picture 94"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396549" y="9376206"/>
                  <a:ext cx="737855" cy="720086"/>
                </a:xfrm>
                <a:prstGeom prst="rect">
                  <a:avLst/>
                </a:prstGeom>
              </p:spPr>
            </p:pic>
            <p:pic>
              <p:nvPicPr>
                <p:cNvPr id="96" name="Picture 95"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182413" y="9753701"/>
                  <a:ext cx="737855" cy="720079"/>
                </a:xfrm>
                <a:prstGeom prst="rect">
                  <a:avLst/>
                </a:prstGeom>
              </p:spPr>
            </p:pic>
          </p:grpSp>
          <p:cxnSp>
            <p:nvCxnSpPr>
              <p:cNvPr id="93" name="Straight Arrow Connector 92"/>
              <p:cNvCxnSpPr/>
              <p:nvPr/>
            </p:nvCxnSpPr>
            <p:spPr>
              <a:xfrm>
                <a:off x="6481783" y="741578"/>
                <a:ext cx="668317" cy="0"/>
              </a:xfrm>
              <a:prstGeom prst="straightConnector1">
                <a:avLst/>
              </a:prstGeom>
              <a:ln w="12700" cmpd="sng">
                <a:solidFill>
                  <a:srgbClr val="000000"/>
                </a:solidFill>
                <a:headEnd type="triangle"/>
                <a:tailEnd type="none"/>
              </a:ln>
            </p:spPr>
            <p:style>
              <a:lnRef idx="2">
                <a:schemeClr val="accent1"/>
              </a:lnRef>
              <a:fillRef idx="0">
                <a:schemeClr val="accent1"/>
              </a:fillRef>
              <a:effectRef idx="1">
                <a:schemeClr val="accent1"/>
              </a:effectRef>
              <a:fontRef idx="minor">
                <a:schemeClr val="tx1"/>
              </a:fontRef>
            </p:style>
          </p:cxnSp>
          <p:pic>
            <p:nvPicPr>
              <p:cNvPr id="94" name="Picture 93" descr="ball2v2p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654851">
                <a:off x="7030043" y="645447"/>
                <a:ext cx="282246" cy="275445"/>
              </a:xfrm>
              <a:prstGeom prst="rect">
                <a:avLst/>
              </a:prstGeom>
            </p:spPr>
          </p:pic>
        </p:grpSp>
        <p:grpSp>
          <p:nvGrpSpPr>
            <p:cNvPr id="78" name="Group 77"/>
            <p:cNvGrpSpPr>
              <a:grpSpLocks noChangeAspect="1"/>
            </p:cNvGrpSpPr>
            <p:nvPr/>
          </p:nvGrpSpPr>
          <p:grpSpPr>
            <a:xfrm>
              <a:off x="7957490" y="335543"/>
              <a:ext cx="699529" cy="372280"/>
              <a:chOff x="24465955" y="20062987"/>
              <a:chExt cx="2345308" cy="1248139"/>
            </a:xfrm>
          </p:grpSpPr>
          <p:grpSp>
            <p:nvGrpSpPr>
              <p:cNvPr id="80" name="Group 79"/>
              <p:cNvGrpSpPr>
                <a:grpSpLocks noChangeAspect="1"/>
              </p:cNvGrpSpPr>
              <p:nvPr/>
            </p:nvGrpSpPr>
            <p:grpSpPr>
              <a:xfrm rot="16654851">
                <a:off x="25014539" y="19514403"/>
                <a:ext cx="1248139" cy="2345308"/>
                <a:chOff x="14528771" y="8509724"/>
                <a:chExt cx="1584176" cy="2976738"/>
              </a:xfrm>
            </p:grpSpPr>
            <p:sp>
              <p:nvSpPr>
                <p:cNvPr id="82" name="Oval 81"/>
                <p:cNvSpPr/>
                <p:nvPr/>
              </p:nvSpPr>
              <p:spPr>
                <a:xfrm>
                  <a:off x="14528771" y="8509724"/>
                  <a:ext cx="1584176" cy="1584177"/>
                </a:xfrm>
                <a:prstGeom prst="ellipse">
                  <a:avLst/>
                </a:prstGeom>
                <a:solidFill>
                  <a:srgbClr val="FFFF00">
                    <a:alpha val="50000"/>
                  </a:srgbClr>
                </a:solidFill>
                <a:ln w="12700" cmpd="sng">
                  <a:solidFill>
                    <a:srgbClr val="003350"/>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none" lIns="290259" tIns="41911" rIns="78232" bIns="41911" numCol="1" spcCol="1270" rtlCol="0" anchor="ctr" anchorCtr="0">
                  <a:noAutofit/>
                </a:bodyPr>
                <a:lstStyle/>
                <a:p>
                  <a:pPr algn="ctr" defTabSz="488834">
                    <a:lnSpc>
                      <a:spcPct val="90000"/>
                    </a:lnSpc>
                    <a:spcAft>
                      <a:spcPct val="35000"/>
                    </a:spcAft>
                  </a:pPr>
                  <a:endParaRPr lang="en-US" sz="1400" dirty="0">
                    <a:solidFill>
                      <a:schemeClr val="tx1"/>
                    </a:solidFill>
                  </a:endParaRPr>
                </a:p>
              </p:txBody>
            </p:sp>
            <p:pic>
              <p:nvPicPr>
                <p:cNvPr id="83" name="Picture 82" descr="ball2v2pn-2.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693643" y="8856584"/>
                  <a:ext cx="737858" cy="720079"/>
                </a:xfrm>
                <a:prstGeom prst="rect">
                  <a:avLst/>
                </a:prstGeom>
              </p:spPr>
            </p:pic>
            <p:pic>
              <p:nvPicPr>
                <p:cNvPr id="84" name="Picture 83" descr="ball2v2pn.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4978734" y="10766380"/>
                  <a:ext cx="737859" cy="720082"/>
                </a:xfrm>
                <a:prstGeom prst="rect">
                  <a:avLst/>
                </a:prstGeom>
              </p:spPr>
            </p:pic>
            <p:grpSp>
              <p:nvGrpSpPr>
                <p:cNvPr id="85" name="Group 84"/>
                <p:cNvGrpSpPr/>
                <p:nvPr/>
              </p:nvGrpSpPr>
              <p:grpSpPr>
                <a:xfrm>
                  <a:off x="14744794" y="8581733"/>
                  <a:ext cx="1097899" cy="1440161"/>
                  <a:chOff x="16040944" y="9157792"/>
                  <a:chExt cx="1097900" cy="1440160"/>
                </a:xfrm>
              </p:grpSpPr>
              <p:pic>
                <p:nvPicPr>
                  <p:cNvPr id="86" name="Picture 85" descr="ball2v2pn.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6400984" y="9157792"/>
                    <a:ext cx="737860" cy="720080"/>
                  </a:xfrm>
                  <a:prstGeom prst="rect">
                    <a:avLst/>
                  </a:prstGeom>
                </p:spPr>
              </p:pic>
              <p:pic>
                <p:nvPicPr>
                  <p:cNvPr id="87" name="Picture 86" descr="ball2v2pn.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6040944" y="9877872"/>
                    <a:ext cx="737860" cy="720080"/>
                  </a:xfrm>
                  <a:prstGeom prst="rect">
                    <a:avLst/>
                  </a:prstGeom>
                </p:spPr>
              </p:pic>
              <p:pic>
                <p:nvPicPr>
                  <p:cNvPr id="88" name="Picture 87" descr="ball2v2pn-2.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386034" y="9668034"/>
                    <a:ext cx="737860" cy="720080"/>
                  </a:xfrm>
                  <a:prstGeom prst="rect">
                    <a:avLst/>
                  </a:prstGeom>
                </p:spPr>
              </p:pic>
            </p:grpSp>
          </p:grpSp>
          <p:cxnSp>
            <p:nvCxnSpPr>
              <p:cNvPr id="81" name="Straight Arrow Connector 80"/>
              <p:cNvCxnSpPr/>
              <p:nvPr/>
            </p:nvCxnSpPr>
            <p:spPr>
              <a:xfrm>
                <a:off x="25113952" y="20679071"/>
                <a:ext cx="1337143" cy="72007"/>
              </a:xfrm>
              <a:prstGeom prst="straightConnector1">
                <a:avLst/>
              </a:prstGeom>
              <a:ln w="12700" cmpd="sng">
                <a:solidFill>
                  <a:srgbClr val="000000"/>
                </a:solidFill>
                <a:headEnd type="triangle"/>
                <a:tailEnd type="none"/>
              </a:ln>
            </p:spPr>
            <p:style>
              <a:lnRef idx="2">
                <a:schemeClr val="accent1"/>
              </a:lnRef>
              <a:fillRef idx="0">
                <a:schemeClr val="accent1"/>
              </a:fillRef>
              <a:effectRef idx="1">
                <a:schemeClr val="accent1"/>
              </a:effectRef>
              <a:fontRef idx="minor">
                <a:schemeClr val="tx1"/>
              </a:fontRef>
            </p:style>
          </p:cxnSp>
        </p:grpSp>
        <p:cxnSp>
          <p:nvCxnSpPr>
            <p:cNvPr id="79" name="Straight Arrow Connector 78"/>
            <p:cNvCxnSpPr/>
            <p:nvPr/>
          </p:nvCxnSpPr>
          <p:spPr>
            <a:xfrm>
              <a:off x="7482119" y="519301"/>
              <a:ext cx="339511" cy="0"/>
            </a:xfrm>
            <a:prstGeom prst="straightConnector1">
              <a:avLst/>
            </a:prstGeom>
            <a:ln w="19050" cmpd="sng">
              <a:solidFill>
                <a:srgbClr val="FF0000"/>
              </a:solidFill>
              <a:headEnd type="none"/>
              <a:tailEnd type="triangle"/>
            </a:ln>
          </p:spPr>
          <p:style>
            <a:lnRef idx="2">
              <a:schemeClr val="accent1"/>
            </a:lnRef>
            <a:fillRef idx="0">
              <a:schemeClr val="accent1"/>
            </a:fillRef>
            <a:effectRef idx="1">
              <a:schemeClr val="accent1"/>
            </a:effectRef>
            <a:fontRef idx="minor">
              <a:schemeClr val="tx1"/>
            </a:fontRef>
          </p:style>
        </p:cxnSp>
      </p:grpSp>
      <p:sp>
        <p:nvSpPr>
          <p:cNvPr id="37" name="Titre 6"/>
          <p:cNvSpPr txBox="1">
            <a:spLocks/>
          </p:cNvSpPr>
          <p:nvPr/>
        </p:nvSpPr>
        <p:spPr>
          <a:xfrm>
            <a:off x="1512000" y="44624"/>
            <a:ext cx="4394095" cy="936104"/>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r>
              <a:rPr lang="en-US" sz="2000" b="0" dirty="0" smtClean="0">
                <a:cs typeface="Arial Narrow"/>
              </a:rPr>
              <a:t>POLARIZED THERMONUCLEAR FUSION</a:t>
            </a:r>
            <a:r>
              <a:rPr lang="en-US" sz="2000" b="0" dirty="0">
                <a:cs typeface="Arial Narrow"/>
              </a:rPr>
              <a:t/>
            </a:r>
            <a:br>
              <a:rPr lang="en-US" sz="2000" b="0" dirty="0">
                <a:cs typeface="Arial Narrow"/>
              </a:rPr>
            </a:br>
            <a:r>
              <a:rPr lang="en-US" sz="1050" cap="none" dirty="0">
                <a:solidFill>
                  <a:schemeClr val="bg1">
                    <a:lumMod val="65000"/>
                  </a:schemeClr>
                </a:solidFill>
              </a:rPr>
              <a:t>G. </a:t>
            </a:r>
            <a:r>
              <a:rPr lang="en-US" sz="1050" cap="none" dirty="0" err="1">
                <a:solidFill>
                  <a:schemeClr val="bg1">
                    <a:lumMod val="65000"/>
                  </a:schemeClr>
                </a:solidFill>
              </a:rPr>
              <a:t>Hupin</a:t>
            </a:r>
            <a:r>
              <a:rPr lang="en-US" sz="1050" cap="none" dirty="0">
                <a:solidFill>
                  <a:schemeClr val="bg1">
                    <a:lumMod val="65000"/>
                  </a:schemeClr>
                </a:solidFill>
              </a:rPr>
              <a:t>, S. </a:t>
            </a:r>
            <a:r>
              <a:rPr lang="en-US" sz="1050" cap="none" dirty="0" err="1">
                <a:solidFill>
                  <a:schemeClr val="bg1">
                    <a:lumMod val="65000"/>
                  </a:schemeClr>
                </a:solidFill>
              </a:rPr>
              <a:t>Quaglioni</a:t>
            </a:r>
            <a:r>
              <a:rPr lang="en-US" sz="1050" cap="none" dirty="0">
                <a:solidFill>
                  <a:schemeClr val="bg1">
                    <a:lumMod val="65000"/>
                  </a:schemeClr>
                </a:solidFill>
              </a:rPr>
              <a:t>, P. </a:t>
            </a:r>
            <a:r>
              <a:rPr lang="en-US" sz="1050" cap="none" dirty="0" err="1">
                <a:solidFill>
                  <a:schemeClr val="bg1">
                    <a:lumMod val="65000"/>
                  </a:schemeClr>
                </a:solidFill>
              </a:rPr>
              <a:t>Navrátil</a:t>
            </a:r>
            <a:r>
              <a:rPr lang="en-US" sz="1050" cap="none" dirty="0">
                <a:solidFill>
                  <a:schemeClr val="bg1">
                    <a:lumMod val="65000"/>
                  </a:schemeClr>
                </a:solidFill>
              </a:rPr>
              <a:t> work in progress</a:t>
            </a:r>
          </a:p>
        </p:txBody>
      </p:sp>
      <p:sp>
        <p:nvSpPr>
          <p:cNvPr id="4" name="AutoShape 4" descr="http://quicklatex.com/cache3/c0/ql_adb59261e3f410de16d486d6944991c0_l3.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6" descr="http://quicklatex.com/cache3/c0/ql_adb59261e3f410de16d486d6944991c0_l3.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8" descr="http://quicklatex.com/cache3/c0/ql_adb59261e3f410de16d486d6944991c0_l3.pn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50" name="Picture 2" descr="H:\Mes documents\DREB-2016\tokamak.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5575" y="568070"/>
            <a:ext cx="4177821" cy="3747664"/>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155575" y="3522442"/>
            <a:ext cx="2518674" cy="646331"/>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defPPr>
              <a:defRPr lang="en-US"/>
            </a:defPPr>
            <a:lvl1pPr>
              <a:defRPr>
                <a:solidFill>
                  <a:schemeClr val="dk1"/>
                </a:solidFill>
              </a:defRPr>
            </a:lvl1pPr>
            <a:lvl2pPr marL="0" lvl="1" algn="just">
              <a:spcAft>
                <a:spcPts val="600"/>
              </a:spcAft>
              <a:defRPr sz="1400" kern="0">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sz="1600" dirty="0" err="1"/>
              <a:t>Magnetic</a:t>
            </a:r>
            <a:r>
              <a:rPr lang="fr-FR" sz="1600" dirty="0"/>
              <a:t> </a:t>
            </a:r>
            <a:r>
              <a:rPr lang="fr-FR" sz="1600" dirty="0" err="1"/>
              <a:t>field</a:t>
            </a:r>
            <a:r>
              <a:rPr lang="fr-FR" sz="1600" dirty="0"/>
              <a:t> </a:t>
            </a:r>
            <a:r>
              <a:rPr lang="fr-FR" sz="1600" dirty="0" smtClean="0"/>
              <a:t>B </a:t>
            </a:r>
            <a:r>
              <a:rPr lang="fr-FR" sz="1600" dirty="0" smtClean="0">
                <a:sym typeface="Symbol"/>
              </a:rPr>
              <a:t> </a:t>
            </a:r>
            <a:r>
              <a:rPr lang="fr-FR" sz="1600" dirty="0">
                <a:sym typeface="Symbol"/>
              </a:rPr>
              <a:t>11.8T</a:t>
            </a:r>
          </a:p>
          <a:p>
            <a:r>
              <a:rPr lang="fr-FR" sz="1600" dirty="0">
                <a:sym typeface="Symbol"/>
              </a:rPr>
              <a:t>Plasma T</a:t>
            </a:r>
            <a:r>
              <a:rPr lang="fr-FR" sz="1600" dirty="0"/>
              <a:t> </a:t>
            </a:r>
            <a:r>
              <a:rPr lang="fr-FR" sz="1600" dirty="0">
                <a:sym typeface="Symbol"/>
              </a:rPr>
              <a:t> 150 </a:t>
            </a:r>
            <a:r>
              <a:rPr lang="fr-FR" sz="1600" dirty="0" err="1">
                <a:sym typeface="Symbol"/>
              </a:rPr>
              <a:t>million°C</a:t>
            </a:r>
            <a:endParaRPr lang="fr-FR" sz="1600" dirty="0"/>
          </a:p>
        </p:txBody>
      </p:sp>
      <mc:AlternateContent xmlns:mc="http://schemas.openxmlformats.org/markup-compatibility/2006" xmlns:a14="http://schemas.microsoft.com/office/drawing/2010/main">
        <mc:Choice Requires="a14">
          <p:sp>
            <p:nvSpPr>
              <p:cNvPr id="5" name="ZoneTexte 4"/>
              <p:cNvSpPr txBox="1"/>
              <p:nvPr/>
            </p:nvSpPr>
            <p:spPr>
              <a:xfrm>
                <a:off x="129545" y="4594668"/>
                <a:ext cx="5089407" cy="7146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fr-FR" i="1" smtClean="0">
                              <a:latin typeface="Cambria Math" panose="02040503050406030204" pitchFamily="18" charset="0"/>
                            </a:rPr>
                          </m:ctrlPr>
                        </m:sSupPr>
                        <m:e>
                          <m:r>
                            <a:rPr lang="fr-FR" i="1" smtClean="0">
                              <a:latin typeface="Cambria Math"/>
                              <a:ea typeface="Cambria Math"/>
                            </a:rPr>
                            <m:t>𝜎</m:t>
                          </m:r>
                        </m:e>
                        <m:sup>
                          <m:r>
                            <m:rPr>
                              <m:nor/>
                            </m:rPr>
                            <a:rPr lang="fr-FR" b="0" i="0" smtClean="0">
                              <a:latin typeface="Cambria Math"/>
                            </a:rPr>
                            <m:t>polar</m:t>
                          </m:r>
                        </m:sup>
                      </m:sSup>
                      <m:d>
                        <m:dPr>
                          <m:ctrlPr>
                            <a:rPr lang="fr-FR" i="1" smtClean="0">
                              <a:latin typeface="Cambria Math" panose="02040503050406030204" pitchFamily="18" charset="0"/>
                            </a:rPr>
                          </m:ctrlPr>
                        </m:dPr>
                        <m:e>
                          <m:r>
                            <a:rPr lang="fr-FR" i="1" smtClean="0">
                              <a:latin typeface="Cambria Math"/>
                              <a:ea typeface="Cambria Math"/>
                            </a:rPr>
                            <m:t>𝜃</m:t>
                          </m:r>
                        </m:e>
                      </m:d>
                      <m:r>
                        <a:rPr lang="fr-FR" b="0" i="1" smtClean="0">
                          <a:latin typeface="Cambria Math"/>
                        </a:rPr>
                        <m:t>=</m:t>
                      </m:r>
                      <m:r>
                        <a:rPr lang="fr-FR" b="0" i="1" smtClean="0">
                          <a:latin typeface="Cambria Math"/>
                          <a:ea typeface="Cambria Math"/>
                        </a:rPr>
                        <m:t>𝜎</m:t>
                      </m:r>
                      <m:d>
                        <m:dPr>
                          <m:ctrlPr>
                            <a:rPr lang="fr-FR" b="0" i="1" smtClean="0">
                              <a:latin typeface="Cambria Math" panose="02040503050406030204" pitchFamily="18" charset="0"/>
                              <a:ea typeface="Cambria Math"/>
                            </a:rPr>
                          </m:ctrlPr>
                        </m:dPr>
                        <m:e>
                          <m:r>
                            <a:rPr lang="fr-FR" b="0" i="1" smtClean="0">
                              <a:latin typeface="Cambria Math"/>
                              <a:ea typeface="Cambria Math"/>
                            </a:rPr>
                            <m:t>𝜃</m:t>
                          </m:r>
                        </m:e>
                      </m:d>
                      <m:d>
                        <m:dPr>
                          <m:ctrlPr>
                            <a:rPr lang="fr-FR" b="0" i="1" smtClean="0">
                              <a:latin typeface="Cambria Math" panose="02040503050406030204" pitchFamily="18" charset="0"/>
                              <a:ea typeface="Cambria Math"/>
                            </a:rPr>
                          </m:ctrlPr>
                        </m:dPr>
                        <m:e>
                          <m:r>
                            <a:rPr lang="fr-FR" b="0" i="1" smtClean="0">
                              <a:latin typeface="Cambria Math"/>
                              <a:ea typeface="Cambria Math"/>
                            </a:rPr>
                            <m:t>1+</m:t>
                          </m:r>
                          <m:f>
                            <m:fPr>
                              <m:ctrlPr>
                                <a:rPr lang="fr-FR" b="0" i="1" smtClean="0">
                                  <a:latin typeface="Cambria Math" panose="02040503050406030204" pitchFamily="18" charset="0"/>
                                  <a:ea typeface="Cambria Math"/>
                                </a:rPr>
                              </m:ctrlPr>
                            </m:fPr>
                            <m:num>
                              <m:r>
                                <a:rPr lang="fr-FR" b="0" i="1" smtClean="0">
                                  <a:latin typeface="Cambria Math"/>
                                  <a:ea typeface="Cambria Math"/>
                                </a:rPr>
                                <m:t>1</m:t>
                              </m:r>
                            </m:num>
                            <m:den>
                              <m:r>
                                <a:rPr lang="fr-FR" b="0" i="1" smtClean="0">
                                  <a:latin typeface="Cambria Math"/>
                                  <a:ea typeface="Cambria Math"/>
                                </a:rPr>
                                <m:t>3</m:t>
                              </m:r>
                            </m:den>
                          </m:f>
                          <m:sSub>
                            <m:sSubPr>
                              <m:ctrlPr>
                                <a:rPr lang="fr-FR" b="0" i="1" smtClean="0">
                                  <a:latin typeface="Cambria Math" panose="02040503050406030204" pitchFamily="18" charset="0"/>
                                  <a:ea typeface="Cambria Math"/>
                                </a:rPr>
                              </m:ctrlPr>
                            </m:sSubPr>
                            <m:e>
                              <m:r>
                                <a:rPr lang="fr-FR" b="0" i="1" smtClean="0">
                                  <a:latin typeface="Cambria Math"/>
                                  <a:ea typeface="Cambria Math"/>
                                </a:rPr>
                                <m:t>𝑝</m:t>
                              </m:r>
                            </m:e>
                            <m:sub>
                              <m:r>
                                <a:rPr lang="fr-FR" b="0" i="1" smtClean="0">
                                  <a:latin typeface="Cambria Math"/>
                                  <a:ea typeface="Cambria Math"/>
                                </a:rPr>
                                <m:t>𝑧𝑧</m:t>
                              </m:r>
                            </m:sub>
                          </m:sSub>
                          <m:sSub>
                            <m:sSubPr>
                              <m:ctrlPr>
                                <a:rPr lang="fr-FR" b="0" i="1" smtClean="0">
                                  <a:latin typeface="Cambria Math" panose="02040503050406030204" pitchFamily="18" charset="0"/>
                                  <a:ea typeface="Cambria Math"/>
                                </a:rPr>
                              </m:ctrlPr>
                            </m:sSubPr>
                            <m:e>
                              <m:r>
                                <a:rPr lang="fr-FR" b="0" i="1" smtClean="0">
                                  <a:latin typeface="Cambria Math"/>
                                  <a:ea typeface="Cambria Math"/>
                                </a:rPr>
                                <m:t>𝐴</m:t>
                              </m:r>
                            </m:e>
                            <m:sub>
                              <m:r>
                                <a:rPr lang="fr-FR" b="0" i="1" smtClean="0">
                                  <a:latin typeface="Cambria Math"/>
                                  <a:ea typeface="Cambria Math"/>
                                </a:rPr>
                                <m:t>𝑧𝑧</m:t>
                              </m:r>
                            </m:sub>
                          </m:sSub>
                          <m:r>
                            <a:rPr lang="fr-FR" b="0" i="1" smtClean="0">
                              <a:latin typeface="Cambria Math"/>
                              <a:ea typeface="Cambria Math"/>
                            </a:rPr>
                            <m:t>+</m:t>
                          </m:r>
                          <m:f>
                            <m:fPr>
                              <m:ctrlPr>
                                <a:rPr lang="fr-FR" b="0" i="1" smtClean="0">
                                  <a:latin typeface="Cambria Math" panose="02040503050406030204" pitchFamily="18" charset="0"/>
                                  <a:ea typeface="Cambria Math"/>
                                </a:rPr>
                              </m:ctrlPr>
                            </m:fPr>
                            <m:num>
                              <m:r>
                                <a:rPr lang="fr-FR" b="0" i="1" smtClean="0">
                                  <a:latin typeface="Cambria Math"/>
                                  <a:ea typeface="Cambria Math"/>
                                </a:rPr>
                                <m:t>3</m:t>
                              </m:r>
                            </m:num>
                            <m:den>
                              <m:r>
                                <a:rPr lang="fr-FR" b="0" i="1" smtClean="0">
                                  <a:latin typeface="Cambria Math"/>
                                  <a:ea typeface="Cambria Math"/>
                                </a:rPr>
                                <m:t>2</m:t>
                              </m:r>
                            </m:den>
                          </m:f>
                          <m:sSub>
                            <m:sSubPr>
                              <m:ctrlPr>
                                <a:rPr lang="fr-FR" b="0" i="1" smtClean="0">
                                  <a:latin typeface="Cambria Math" panose="02040503050406030204" pitchFamily="18" charset="0"/>
                                  <a:ea typeface="Cambria Math"/>
                                </a:rPr>
                              </m:ctrlPr>
                            </m:sSubPr>
                            <m:e>
                              <m:r>
                                <a:rPr lang="fr-FR" b="0" i="1" smtClean="0">
                                  <a:latin typeface="Cambria Math"/>
                                  <a:ea typeface="Cambria Math"/>
                                </a:rPr>
                                <m:t>𝑝</m:t>
                              </m:r>
                            </m:e>
                            <m:sub>
                              <m:r>
                                <a:rPr lang="fr-FR" b="0" i="1" smtClean="0">
                                  <a:latin typeface="Cambria Math"/>
                                  <a:ea typeface="Cambria Math"/>
                                </a:rPr>
                                <m:t>𝑧</m:t>
                              </m:r>
                            </m:sub>
                          </m:sSub>
                          <m:sSub>
                            <m:sSubPr>
                              <m:ctrlPr>
                                <a:rPr lang="fr-FR" b="0" i="1" smtClean="0">
                                  <a:latin typeface="Cambria Math" panose="02040503050406030204" pitchFamily="18" charset="0"/>
                                  <a:ea typeface="Cambria Math"/>
                                </a:rPr>
                              </m:ctrlPr>
                            </m:sSubPr>
                            <m:e>
                              <m:r>
                                <a:rPr lang="fr-FR" b="0" i="1" smtClean="0">
                                  <a:latin typeface="Cambria Math"/>
                                  <a:ea typeface="Cambria Math"/>
                                </a:rPr>
                                <m:t>𝑝</m:t>
                              </m:r>
                            </m:e>
                            <m:sub>
                              <m:sSup>
                                <m:sSupPr>
                                  <m:ctrlPr>
                                    <a:rPr lang="fr-FR" b="0" i="1" smtClean="0">
                                      <a:latin typeface="Cambria Math" panose="02040503050406030204" pitchFamily="18" charset="0"/>
                                      <a:ea typeface="Cambria Math"/>
                                    </a:rPr>
                                  </m:ctrlPr>
                                </m:sSupPr>
                                <m:e>
                                  <m:r>
                                    <a:rPr lang="fr-FR" b="0" i="1" smtClean="0">
                                      <a:latin typeface="Cambria Math"/>
                                      <a:ea typeface="Cambria Math"/>
                                    </a:rPr>
                                    <m:t>𝑧</m:t>
                                  </m:r>
                                </m:e>
                                <m:sup>
                                  <m:r>
                                    <a:rPr lang="fr-FR" b="0" i="1" smtClean="0">
                                      <a:latin typeface="Cambria Math"/>
                                      <a:ea typeface="Cambria Math"/>
                                    </a:rPr>
                                    <m:t>𝑡</m:t>
                                  </m:r>
                                </m:sup>
                              </m:sSup>
                            </m:sub>
                          </m:sSub>
                          <m:sSub>
                            <m:sSubPr>
                              <m:ctrlPr>
                                <a:rPr lang="fr-FR" b="0" i="1" smtClean="0">
                                  <a:latin typeface="Cambria Math" panose="02040503050406030204" pitchFamily="18" charset="0"/>
                                  <a:ea typeface="Cambria Math"/>
                                </a:rPr>
                              </m:ctrlPr>
                            </m:sSubPr>
                            <m:e>
                              <m:r>
                                <a:rPr lang="fr-FR" b="0" i="1" smtClean="0">
                                  <a:latin typeface="Cambria Math"/>
                                  <a:ea typeface="Cambria Math"/>
                                </a:rPr>
                                <m:t>𝐶</m:t>
                              </m:r>
                            </m:e>
                            <m:sub>
                              <m:r>
                                <a:rPr lang="fr-FR" b="0" i="1" smtClean="0">
                                  <a:latin typeface="Cambria Math"/>
                                  <a:ea typeface="Cambria Math"/>
                                </a:rPr>
                                <m:t>𝑧</m:t>
                              </m:r>
                              <m:r>
                                <a:rPr lang="fr-FR" b="0" i="1" smtClean="0">
                                  <a:latin typeface="Cambria Math"/>
                                  <a:ea typeface="Cambria Math"/>
                                </a:rPr>
                                <m:t>,</m:t>
                              </m:r>
                              <m:sSup>
                                <m:sSupPr>
                                  <m:ctrlPr>
                                    <a:rPr lang="fr-FR" b="0" i="1" smtClean="0">
                                      <a:latin typeface="Cambria Math" panose="02040503050406030204" pitchFamily="18" charset="0"/>
                                      <a:ea typeface="Cambria Math"/>
                                    </a:rPr>
                                  </m:ctrlPr>
                                </m:sSupPr>
                                <m:e>
                                  <m:r>
                                    <a:rPr lang="fr-FR" b="0" i="1" smtClean="0">
                                      <a:latin typeface="Cambria Math"/>
                                      <a:ea typeface="Cambria Math"/>
                                    </a:rPr>
                                    <m:t>𝑧</m:t>
                                  </m:r>
                                </m:e>
                                <m:sup>
                                  <m:r>
                                    <a:rPr lang="fr-FR" b="0" i="1" smtClean="0">
                                      <a:latin typeface="Cambria Math"/>
                                      <a:ea typeface="Cambria Math"/>
                                    </a:rPr>
                                    <m:t>𝑡</m:t>
                                  </m:r>
                                </m:sup>
                              </m:sSup>
                            </m:sub>
                          </m:sSub>
                        </m:e>
                      </m:d>
                    </m:oMath>
                  </m:oMathPara>
                </a14:m>
                <a:endParaRPr lang="fr-FR" dirty="0"/>
              </a:p>
            </p:txBody>
          </p:sp>
        </mc:Choice>
        <mc:Fallback xmlns="">
          <p:sp>
            <p:nvSpPr>
              <p:cNvPr id="5" name="ZoneTexte 4"/>
              <p:cNvSpPr txBox="1">
                <a:spLocks noRot="1" noChangeAspect="1" noMove="1" noResize="1" noEditPoints="1" noAdjustHandles="1" noChangeArrowheads="1" noChangeShapeType="1" noTextEdit="1"/>
              </p:cNvSpPr>
              <p:nvPr/>
            </p:nvSpPr>
            <p:spPr>
              <a:xfrm>
                <a:off x="129545" y="4594668"/>
                <a:ext cx="5089407" cy="714683"/>
              </a:xfrm>
              <a:prstGeom prst="rect">
                <a:avLst/>
              </a:prstGeom>
              <a:blipFill rotWithShape="1">
                <a:blip r:embed="rId10"/>
                <a:stretch>
                  <a:fillRect/>
                </a:stretch>
              </a:blipFill>
            </p:spPr>
            <p:txBody>
              <a:bodyPr/>
              <a:lstStyle/>
              <a:p>
                <a:r>
                  <a:rPr lang="fr-FR">
                    <a:noFill/>
                  </a:rPr>
                  <a:t> </a:t>
                </a:r>
              </a:p>
            </p:txBody>
          </p:sp>
        </mc:Fallback>
      </mc:AlternateContent>
      <p:sp>
        <p:nvSpPr>
          <p:cNvPr id="8" name="Ellipse 7"/>
          <p:cNvSpPr/>
          <p:nvPr/>
        </p:nvSpPr>
        <p:spPr>
          <a:xfrm>
            <a:off x="5610187" y="3333294"/>
            <a:ext cx="216000" cy="216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5776757" y="3337776"/>
            <a:ext cx="646331" cy="369332"/>
          </a:xfrm>
          <a:prstGeom prst="rect">
            <a:avLst/>
          </a:prstGeom>
          <a:noFill/>
        </p:spPr>
        <p:txBody>
          <a:bodyPr wrap="none" rtlCol="0">
            <a:spAutoFit/>
          </a:bodyPr>
          <a:lstStyle/>
          <a:p>
            <a:r>
              <a:rPr lang="fr-FR" dirty="0" err="1" smtClean="0"/>
              <a:t>Expt</a:t>
            </a:r>
            <a:endParaRPr lang="fr-FR" dirty="0"/>
          </a:p>
        </p:txBody>
      </p:sp>
      <p:sp>
        <p:nvSpPr>
          <p:cNvPr id="36" name="Rectangle 3"/>
          <p:cNvSpPr>
            <a:spLocks noChangeArrowheads="1"/>
          </p:cNvSpPr>
          <p:nvPr/>
        </p:nvSpPr>
        <p:spPr bwMode="auto">
          <a:xfrm>
            <a:off x="5193101" y="1078144"/>
            <a:ext cx="3614468" cy="464282"/>
          </a:xfrm>
          <a:prstGeom prst="rect">
            <a:avLst/>
          </a:prstGeom>
          <a:solidFill>
            <a:srgbClr val="0000FF"/>
          </a:solidFill>
          <a:ln w="3175">
            <a:solidFill>
              <a:srgbClr val="0000FF"/>
            </a:solidFill>
            <a:miter lim="800000"/>
            <a:headEnd/>
            <a:tailEnd/>
          </a:ln>
        </p:spPr>
        <p:txBody>
          <a:bodyPr wrap="square" anchor="ctr"/>
          <a:lstStyle/>
          <a:p>
            <a:pPr algn="ctr">
              <a:spcBef>
                <a:spcPct val="0"/>
              </a:spcBef>
            </a:pPr>
            <a:r>
              <a:rPr lang="en-US" dirty="0" err="1" smtClean="0">
                <a:solidFill>
                  <a:schemeClr val="bg1"/>
                </a:solidFill>
              </a:rPr>
              <a:t>Analysing</a:t>
            </a:r>
            <a:r>
              <a:rPr lang="en-US" dirty="0" smtClean="0">
                <a:solidFill>
                  <a:schemeClr val="bg1"/>
                </a:solidFill>
              </a:rPr>
              <a:t> power and polarization tensor</a:t>
            </a:r>
            <a:endParaRPr lang="en-US" dirty="0"/>
          </a:p>
        </p:txBody>
      </p:sp>
      <p:sp>
        <p:nvSpPr>
          <p:cNvPr id="11" name="Rectangle 10"/>
          <p:cNvSpPr/>
          <p:nvPr/>
        </p:nvSpPr>
        <p:spPr>
          <a:xfrm>
            <a:off x="5244982" y="1537081"/>
            <a:ext cx="3528082" cy="4766517"/>
          </a:xfrm>
          <a:prstGeom prst="rect">
            <a:avLst/>
          </a:prstGeom>
          <a:no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38" name="ZoneTexte 37"/>
              <p:cNvSpPr txBox="1"/>
              <p:nvPr/>
            </p:nvSpPr>
            <p:spPr>
              <a:xfrm>
                <a:off x="4261449" y="6286347"/>
                <a:ext cx="3648598" cy="419292"/>
              </a:xfrm>
              <a:prstGeom prst="rect">
                <a:avLst/>
              </a:prstGeom>
              <a:ln w="12700" cmpd="sng">
                <a:noFill/>
                <a:headEnd/>
                <a:tailEnd/>
              </a:ln>
              <a:effectLst>
                <a:outerShdw blurRad="50800" dist="38100" dir="18900000" algn="b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90487" tIns="44450" rIns="90487" bIns="44450" anchor="ctr">
                <a:noAutofit/>
              </a:bodyPr>
              <a:lstStyle>
                <a:defPPr>
                  <a:defRPr lang="en-US"/>
                </a:defPPr>
                <a:lvl1pPr>
                  <a:defRPr>
                    <a:solidFill>
                      <a:schemeClr val="dk1"/>
                    </a:solidFill>
                  </a:defRPr>
                </a:lvl1pPr>
                <a:lvl2pPr marL="0" lvl="1" algn="just">
                  <a:spcAft>
                    <a:spcPts val="600"/>
                  </a:spcAft>
                  <a:defRPr sz="1400" kern="0">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a:rPr>
                          <m:t>𝐶</m:t>
                        </m:r>
                      </m:e>
                      <m:sub>
                        <m:r>
                          <a:rPr lang="en-US" sz="1600" b="0" i="1" smtClean="0">
                            <a:latin typeface="Cambria Math"/>
                          </a:rPr>
                          <m:t>𝑧</m:t>
                        </m:r>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𝑧</m:t>
                            </m:r>
                          </m:e>
                          <m:sup>
                            <m:r>
                              <a:rPr lang="en-US" sz="1600" b="0" i="1" smtClean="0">
                                <a:latin typeface="Cambria Math"/>
                              </a:rPr>
                              <m:t>𝑡</m:t>
                            </m:r>
                          </m:sup>
                        </m:sSup>
                      </m:sub>
                    </m:sSub>
                  </m:oMath>
                </a14:m>
                <a:r>
                  <a:rPr lang="en-US" sz="1600" dirty="0" smtClean="0"/>
                  <a:t> challenging to observe in the lab</a:t>
                </a:r>
                <a:endParaRPr lang="en-US" sz="1600" dirty="0"/>
              </a:p>
            </p:txBody>
          </p:sp>
        </mc:Choice>
        <mc:Fallback xmlns="">
          <p:sp>
            <p:nvSpPr>
              <p:cNvPr id="38" name="ZoneTexte 37"/>
              <p:cNvSpPr txBox="1">
                <a:spLocks noRot="1" noChangeAspect="1" noMove="1" noResize="1" noEditPoints="1" noAdjustHandles="1" noChangeArrowheads="1" noChangeShapeType="1" noTextEdit="1"/>
              </p:cNvSpPr>
              <p:nvPr/>
            </p:nvSpPr>
            <p:spPr>
              <a:xfrm>
                <a:off x="4261449" y="6286347"/>
                <a:ext cx="3648598" cy="419292"/>
              </a:xfrm>
              <a:prstGeom prst="rect">
                <a:avLst/>
              </a:prstGeom>
              <a:blipFill rotWithShape="1">
                <a:blip r:embed="rId11"/>
                <a:stretch>
                  <a:fillRect/>
                </a:stretch>
              </a:blipFill>
              <a:ln w="12700" cmpd="sng">
                <a:noFill/>
                <a:headEnd/>
                <a:tailEnd/>
              </a:ln>
              <a:effectLst>
                <a:outerShdw blurRad="50800" dist="38100" dir="18900000" algn="bl" rotWithShape="0">
                  <a:prstClr val="black">
                    <a:alpha val="40000"/>
                  </a:prstClr>
                </a:outerShdw>
              </a:effectLst>
            </p:spPr>
            <p:txBody>
              <a:bodyPr/>
              <a:lstStyle/>
              <a:p>
                <a:r>
                  <a:rPr lang="fr-FR">
                    <a:noFill/>
                  </a:rPr>
                  <a:t> </a:t>
                </a:r>
              </a:p>
            </p:txBody>
          </p:sp>
        </mc:Fallback>
      </mc:AlternateContent>
      <p:sp>
        <p:nvSpPr>
          <p:cNvPr id="12" name="ZoneTexte 11"/>
          <p:cNvSpPr txBox="1"/>
          <p:nvPr/>
        </p:nvSpPr>
        <p:spPr>
          <a:xfrm>
            <a:off x="129545" y="5512279"/>
            <a:ext cx="4737194" cy="369332"/>
          </a:xfrm>
          <a:prstGeom prst="rect">
            <a:avLst/>
          </a:prstGeom>
          <a:noFill/>
        </p:spPr>
        <p:txBody>
          <a:bodyPr wrap="none" rtlCol="0">
            <a:spAutoFit/>
          </a:bodyPr>
          <a:lstStyle/>
          <a:p>
            <a:r>
              <a:rPr lang="fr-FR" dirty="0" smtClean="0"/>
              <a:t>Assume a Boltzmann distribution of the spin:</a:t>
            </a:r>
            <a:endParaRPr lang="fr-FR" dirty="0"/>
          </a:p>
        </p:txBody>
      </p:sp>
      <mc:AlternateContent xmlns:mc="http://schemas.openxmlformats.org/markup-compatibility/2006" xmlns:a14="http://schemas.microsoft.com/office/drawing/2010/main">
        <mc:Choice Requires="a14">
          <p:sp>
            <p:nvSpPr>
              <p:cNvPr id="13" name="ZoneTexte 12"/>
              <p:cNvSpPr txBox="1"/>
              <p:nvPr/>
            </p:nvSpPr>
            <p:spPr>
              <a:xfrm>
                <a:off x="215900" y="6006270"/>
                <a:ext cx="3383490" cy="5601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fr-FR" b="0" i="1" smtClean="0">
                          <a:latin typeface="Cambria Math"/>
                        </a:rPr>
                        <m:t>𝑝</m:t>
                      </m:r>
                      <m:d>
                        <m:dPr>
                          <m:ctrlPr>
                            <a:rPr lang="fr-FR" b="0" i="1" smtClean="0">
                              <a:latin typeface="Cambria Math" panose="02040503050406030204" pitchFamily="18" charset="0"/>
                            </a:rPr>
                          </m:ctrlPr>
                        </m:dPr>
                        <m:e>
                          <m:sSub>
                            <m:sSubPr>
                              <m:ctrlPr>
                                <a:rPr lang="fr-FR" b="0" i="1" smtClean="0">
                                  <a:latin typeface="Cambria Math" panose="02040503050406030204" pitchFamily="18" charset="0"/>
                                </a:rPr>
                              </m:ctrlPr>
                            </m:sSubPr>
                            <m:e>
                              <m:r>
                                <a:rPr lang="fr-FR" b="0" i="1" smtClean="0">
                                  <a:latin typeface="Cambria Math"/>
                                </a:rPr>
                                <m:t>𝑚</m:t>
                              </m:r>
                            </m:e>
                            <m:sub>
                              <m:r>
                                <a:rPr lang="fr-FR" b="0" i="1" smtClean="0">
                                  <a:latin typeface="Cambria Math"/>
                                </a:rPr>
                                <m:t>𝑖</m:t>
                              </m:r>
                            </m:sub>
                          </m:sSub>
                        </m:e>
                      </m:d>
                      <m:r>
                        <a:rPr lang="fr-FR" b="0" i="1" smtClean="0">
                          <a:latin typeface="Cambria Math"/>
                        </a:rPr>
                        <m:t>=</m:t>
                      </m:r>
                      <m:f>
                        <m:fPr>
                          <m:type m:val="skw"/>
                          <m:ctrlPr>
                            <a:rPr lang="fr-FR" b="0" i="1" smtClean="0">
                              <a:latin typeface="Cambria Math" panose="02040503050406030204" pitchFamily="18" charset="0"/>
                            </a:rPr>
                          </m:ctrlPr>
                        </m:fPr>
                        <m:num>
                          <m:sSup>
                            <m:sSupPr>
                              <m:ctrlPr>
                                <a:rPr lang="fr-FR" i="1">
                                  <a:latin typeface="Cambria Math" panose="02040503050406030204" pitchFamily="18" charset="0"/>
                                </a:rPr>
                              </m:ctrlPr>
                            </m:sSupPr>
                            <m:e>
                              <m:r>
                                <a:rPr lang="fr-FR" i="1">
                                  <a:latin typeface="Cambria Math"/>
                                </a:rPr>
                                <m:t>𝑒</m:t>
                              </m:r>
                            </m:e>
                            <m:sup>
                              <m:r>
                                <a:rPr lang="fr-FR" i="1">
                                  <a:latin typeface="Cambria Math"/>
                                </a:rPr>
                                <m:t>(−</m:t>
                              </m:r>
                              <m:sSub>
                                <m:sSubPr>
                                  <m:ctrlPr>
                                    <a:rPr lang="fr-FR" i="1">
                                      <a:latin typeface="Cambria Math" panose="02040503050406030204" pitchFamily="18" charset="0"/>
                                    </a:rPr>
                                  </m:ctrlPr>
                                </m:sSubPr>
                                <m:e>
                                  <m:r>
                                    <a:rPr lang="fr-FR" i="1">
                                      <a:latin typeface="Cambria Math"/>
                                    </a:rPr>
                                    <m:t>𝑚</m:t>
                                  </m:r>
                                </m:e>
                                <m:sub>
                                  <m:r>
                                    <a:rPr lang="fr-FR" i="1">
                                      <a:latin typeface="Cambria Math"/>
                                    </a:rPr>
                                    <m:t>𝑖</m:t>
                                  </m:r>
                                </m:sub>
                              </m:sSub>
                              <m:r>
                                <a:rPr lang="fr-FR" i="1">
                                  <a:latin typeface="Cambria Math"/>
                                </a:rPr>
                                <m:t>𝑔</m:t>
                              </m:r>
                              <m:sSub>
                                <m:sSubPr>
                                  <m:ctrlPr>
                                    <a:rPr lang="fr-FR" i="1">
                                      <a:latin typeface="Cambria Math" panose="02040503050406030204" pitchFamily="18" charset="0"/>
                                    </a:rPr>
                                  </m:ctrlPr>
                                </m:sSubPr>
                                <m:e>
                                  <m:r>
                                    <a:rPr lang="fr-FR" i="1">
                                      <a:latin typeface="Cambria Math"/>
                                      <a:ea typeface="Cambria Math"/>
                                    </a:rPr>
                                    <m:t>𝜇</m:t>
                                  </m:r>
                                </m:e>
                                <m:sub>
                                  <m:r>
                                    <a:rPr lang="fr-FR" i="1">
                                      <a:latin typeface="Cambria Math"/>
                                    </a:rPr>
                                    <m:t>0</m:t>
                                  </m:r>
                                </m:sub>
                              </m:sSub>
                              <m:r>
                                <a:rPr lang="fr-FR" i="1">
                                  <a:latin typeface="Cambria Math"/>
                                </a:rPr>
                                <m:t>𝐵</m:t>
                              </m:r>
                              <m:r>
                                <a:rPr lang="fr-FR" i="1">
                                  <a:latin typeface="Cambria Math"/>
                                </a:rPr>
                                <m:t>/(</m:t>
                              </m:r>
                              <m:sSub>
                                <m:sSubPr>
                                  <m:ctrlPr>
                                    <a:rPr lang="fr-FR" i="1">
                                      <a:latin typeface="Cambria Math" panose="02040503050406030204" pitchFamily="18" charset="0"/>
                                    </a:rPr>
                                  </m:ctrlPr>
                                </m:sSubPr>
                                <m:e>
                                  <m:r>
                                    <a:rPr lang="fr-FR" i="1">
                                      <a:latin typeface="Cambria Math"/>
                                    </a:rPr>
                                    <m:t>𝑘</m:t>
                                  </m:r>
                                </m:e>
                                <m:sub>
                                  <m:r>
                                    <a:rPr lang="fr-FR" i="1">
                                      <a:latin typeface="Cambria Math"/>
                                    </a:rPr>
                                    <m:t>𝑏</m:t>
                                  </m:r>
                                </m:sub>
                              </m:sSub>
                              <m:r>
                                <a:rPr lang="fr-FR" i="1">
                                  <a:latin typeface="Cambria Math"/>
                                </a:rPr>
                                <m:t>𝑇</m:t>
                              </m:r>
                              <m:r>
                                <a:rPr lang="fr-FR" i="1">
                                  <a:latin typeface="Cambria Math"/>
                                </a:rPr>
                                <m:t>))</m:t>
                              </m:r>
                            </m:sup>
                          </m:sSup>
                        </m:num>
                        <m:den>
                          <m:r>
                            <a:rPr lang="fr-FR" b="0" i="1" smtClean="0">
                              <a:latin typeface="Cambria Math"/>
                            </a:rPr>
                            <m:t>𝑇𝑟</m:t>
                          </m:r>
                          <m:r>
                            <a:rPr lang="fr-FR" b="0" i="1" smtClean="0">
                              <a:latin typeface="Cambria Math"/>
                            </a:rPr>
                            <m:t>(</m:t>
                          </m:r>
                          <m:r>
                            <a:rPr lang="fr-FR" b="0" i="1" smtClean="0">
                              <a:latin typeface="Cambria Math"/>
                            </a:rPr>
                            <m:t>𝑝</m:t>
                          </m:r>
                          <m:r>
                            <a:rPr lang="fr-FR" b="0" i="1" smtClean="0">
                              <a:latin typeface="Cambria Math"/>
                            </a:rPr>
                            <m:t>)</m:t>
                          </m:r>
                        </m:den>
                      </m:f>
                    </m:oMath>
                  </m:oMathPara>
                </a14:m>
                <a:endParaRPr lang="fr-FR" dirty="0"/>
              </a:p>
            </p:txBody>
          </p:sp>
        </mc:Choice>
        <mc:Fallback xmlns="">
          <p:sp>
            <p:nvSpPr>
              <p:cNvPr id="13" name="ZoneTexte 12"/>
              <p:cNvSpPr txBox="1">
                <a:spLocks noRot="1" noChangeAspect="1" noMove="1" noResize="1" noEditPoints="1" noAdjustHandles="1" noChangeArrowheads="1" noChangeShapeType="1" noTextEdit="1"/>
              </p:cNvSpPr>
              <p:nvPr/>
            </p:nvSpPr>
            <p:spPr>
              <a:xfrm>
                <a:off x="215900" y="6006270"/>
                <a:ext cx="3383490" cy="560153"/>
              </a:xfrm>
              <a:prstGeom prst="rect">
                <a:avLst/>
              </a:prstGeom>
              <a:blipFill rotWithShape="1">
                <a:blip r:embed="rId12"/>
                <a:stretch>
                  <a:fillRect/>
                </a:stretch>
              </a:blipFill>
            </p:spPr>
            <p:txBody>
              <a:bodyPr/>
              <a:lstStyle/>
              <a:p>
                <a:r>
                  <a:rPr lang="fr-FR">
                    <a:noFill/>
                  </a:rPr>
                  <a:t> </a:t>
                </a:r>
              </a:p>
            </p:txBody>
          </p:sp>
        </mc:Fallback>
      </mc:AlternateContent>
    </p:spTree>
    <p:extLst>
      <p:ext uri="{BB962C8B-B14F-4D97-AF65-F5344CB8AC3E}">
        <p14:creationId xmlns:p14="http://schemas.microsoft.com/office/powerpoint/2010/main" val="857700654"/>
      </p:ext>
    </p:extLst>
  </p:cSld>
  <p:clrMapOvr>
    <a:masterClrMapping/>
  </p:clrMapOvr>
  <p:transition advTm="52204"/>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2B6C27-AA78-42BC-A00F-15136AB64F86}" type="slidenum">
              <a:rPr lang="en-US" smtClean="0"/>
              <a:t>26</a:t>
            </a:fld>
            <a:endParaRPr lang="en-US"/>
          </a:p>
        </p:txBody>
      </p:sp>
      <p:grpSp>
        <p:nvGrpSpPr>
          <p:cNvPr id="7" name="Group 6"/>
          <p:cNvGrpSpPr>
            <a:grpSpLocks noChangeAspect="1"/>
          </p:cNvGrpSpPr>
          <p:nvPr/>
        </p:nvGrpSpPr>
        <p:grpSpPr>
          <a:xfrm>
            <a:off x="226305" y="966479"/>
            <a:ext cx="4787297" cy="4796742"/>
            <a:chOff x="88831" y="1496362"/>
            <a:chExt cx="4395697" cy="4404369"/>
          </a:xfrm>
        </p:grpSpPr>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l="-2"/>
            <a:stretch/>
          </p:blipFill>
          <p:spPr>
            <a:xfrm>
              <a:off x="89169" y="1496392"/>
              <a:ext cx="2215286" cy="2205362"/>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8831" y="3695340"/>
              <a:ext cx="2198682" cy="2205391"/>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278799" y="3695340"/>
              <a:ext cx="2205391" cy="2205391"/>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298041" y="1496362"/>
              <a:ext cx="2186487" cy="2205391"/>
            </a:xfrm>
            <a:prstGeom prst="rect">
              <a:avLst/>
            </a:prstGeom>
          </p:spPr>
        </p:pic>
      </p:grpSp>
      <p:sp>
        <p:nvSpPr>
          <p:cNvPr id="12" name="Rectangle 3"/>
          <p:cNvSpPr>
            <a:spLocks noChangeArrowheads="1"/>
          </p:cNvSpPr>
          <p:nvPr/>
        </p:nvSpPr>
        <p:spPr bwMode="auto">
          <a:xfrm>
            <a:off x="214517" y="5748973"/>
            <a:ext cx="4800600" cy="350200"/>
          </a:xfrm>
          <a:prstGeom prst="rect">
            <a:avLst/>
          </a:prstGeom>
          <a:solidFill>
            <a:srgbClr val="0000FF"/>
          </a:solidFill>
          <a:ln w="12700" cmpd="sng">
            <a:solidFill>
              <a:srgbClr val="0000FF"/>
            </a:solidFill>
            <a:miter lim="800000"/>
            <a:headEnd/>
            <a:tailEnd/>
          </a:ln>
          <a:effectLst/>
        </p:spPr>
        <p:txBody>
          <a:bodyPr wrap="none" anchor="ctr"/>
          <a:lstStyle/>
          <a:p>
            <a:pPr algn="ctr"/>
            <a:r>
              <a:rPr lang="en-US" dirty="0">
                <a:solidFill>
                  <a:schemeClr val="bg1"/>
                </a:solidFill>
                <a:latin typeface="+mj-lt"/>
                <a:cs typeface="Arial Narrow"/>
              </a:rPr>
              <a:t>Evolution of stars, birth, main sequence, death</a:t>
            </a:r>
            <a:endParaRPr lang="en-US" dirty="0">
              <a:solidFill>
                <a:schemeClr val="tx1"/>
              </a:solidFill>
              <a:latin typeface="+mj-lt"/>
              <a:cs typeface="Arial Narrow"/>
            </a:endParaRPr>
          </a:p>
        </p:txBody>
      </p:sp>
      <p:sp>
        <p:nvSpPr>
          <p:cNvPr id="13" name="Titre 6"/>
          <p:cNvSpPr txBox="1">
            <a:spLocks/>
          </p:cNvSpPr>
          <p:nvPr/>
        </p:nvSpPr>
        <p:spPr>
          <a:xfrm>
            <a:off x="1512000" y="44624"/>
            <a:ext cx="5655562" cy="936104"/>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r>
              <a:rPr lang="en-US" sz="2000" b="0" dirty="0">
                <a:cs typeface="Arial Narrow"/>
              </a:rPr>
              <a:t>Conclusions and Outlook</a:t>
            </a:r>
            <a:endParaRPr lang="en-US" sz="1050" cap="none" dirty="0">
              <a:solidFill>
                <a:schemeClr val="bg1">
                  <a:lumMod val="65000"/>
                </a:schemeClr>
              </a:solidFill>
            </a:endParaRPr>
          </a:p>
        </p:txBody>
      </p:sp>
      <p:grpSp>
        <p:nvGrpSpPr>
          <p:cNvPr id="6" name="Groupe 5"/>
          <p:cNvGrpSpPr/>
          <p:nvPr/>
        </p:nvGrpSpPr>
        <p:grpSpPr>
          <a:xfrm>
            <a:off x="5882341" y="1076522"/>
            <a:ext cx="2426187" cy="5592201"/>
            <a:chOff x="5882341" y="1076522"/>
            <a:chExt cx="2426187" cy="5592201"/>
          </a:xfrm>
        </p:grpSpPr>
        <p:pic>
          <p:nvPicPr>
            <p:cNvPr id="14" name="Picture 2" descr="E:\Li6Paper\Fig5c.pn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82341" y="2618404"/>
              <a:ext cx="2051550" cy="193330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937483" y="1076522"/>
              <a:ext cx="2096530" cy="1553466"/>
            </a:xfrm>
            <a:prstGeom prst="rect">
              <a:avLst/>
            </a:prstGeom>
            <a:ln>
              <a:noFill/>
            </a:ln>
          </p:spPr>
        </p:pic>
        <p:pic>
          <p:nvPicPr>
            <p:cNvPr id="5" name="Image 4"/>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026596" y="4400267"/>
              <a:ext cx="2281932" cy="2268456"/>
            </a:xfrm>
            <a:prstGeom prst="rect">
              <a:avLst/>
            </a:prstGeom>
          </p:spPr>
        </p:pic>
      </p:grpSp>
      <p:sp>
        <p:nvSpPr>
          <p:cNvPr id="19" name="ZoneTexte 18"/>
          <p:cNvSpPr txBox="1"/>
          <p:nvPr/>
        </p:nvSpPr>
        <p:spPr>
          <a:xfrm>
            <a:off x="8142496" y="1982762"/>
            <a:ext cx="449162" cy="369332"/>
          </a:xfrm>
          <a:prstGeom prst="rect">
            <a:avLst/>
          </a:prstGeom>
          <a:noFill/>
        </p:spPr>
        <p:txBody>
          <a:bodyPr wrap="none" rtlCol="0">
            <a:spAutoFit/>
          </a:bodyPr>
          <a:lstStyle/>
          <a:p>
            <a:r>
              <a:rPr lang="fr-FR" baseline="30000" dirty="0" smtClean="0"/>
              <a:t>5</a:t>
            </a:r>
            <a:r>
              <a:rPr lang="fr-FR" dirty="0" smtClean="0"/>
              <a:t>Li</a:t>
            </a:r>
            <a:endParaRPr lang="fr-FR" dirty="0"/>
          </a:p>
        </p:txBody>
      </p:sp>
      <p:sp>
        <p:nvSpPr>
          <p:cNvPr id="21" name="ZoneTexte 20"/>
          <p:cNvSpPr txBox="1"/>
          <p:nvPr/>
        </p:nvSpPr>
        <p:spPr>
          <a:xfrm>
            <a:off x="8207810" y="3929127"/>
            <a:ext cx="449162" cy="369332"/>
          </a:xfrm>
          <a:prstGeom prst="rect">
            <a:avLst/>
          </a:prstGeom>
          <a:noFill/>
        </p:spPr>
        <p:txBody>
          <a:bodyPr wrap="none" rtlCol="0">
            <a:spAutoFit/>
          </a:bodyPr>
          <a:lstStyle/>
          <a:p>
            <a:r>
              <a:rPr lang="fr-FR" baseline="30000" dirty="0" smtClean="0"/>
              <a:t>6</a:t>
            </a:r>
            <a:r>
              <a:rPr lang="fr-FR" dirty="0" smtClean="0"/>
              <a:t>Li</a:t>
            </a:r>
            <a:endParaRPr lang="fr-FR" dirty="0"/>
          </a:p>
        </p:txBody>
      </p:sp>
      <p:sp>
        <p:nvSpPr>
          <p:cNvPr id="22" name="ZoneTexte 21"/>
          <p:cNvSpPr txBox="1"/>
          <p:nvPr/>
        </p:nvSpPr>
        <p:spPr>
          <a:xfrm>
            <a:off x="8207810" y="5786554"/>
            <a:ext cx="564578" cy="369332"/>
          </a:xfrm>
          <a:prstGeom prst="rect">
            <a:avLst/>
          </a:prstGeom>
          <a:noFill/>
        </p:spPr>
        <p:txBody>
          <a:bodyPr wrap="none" rtlCol="0">
            <a:spAutoFit/>
          </a:bodyPr>
          <a:lstStyle/>
          <a:p>
            <a:r>
              <a:rPr lang="fr-FR" baseline="30000" dirty="0" smtClean="0"/>
              <a:t>6</a:t>
            </a:r>
            <a:r>
              <a:rPr lang="fr-FR" dirty="0" smtClean="0"/>
              <a:t>He</a:t>
            </a:r>
            <a:endParaRPr lang="fr-FR" dirty="0"/>
          </a:p>
        </p:txBody>
      </p:sp>
    </p:spTree>
    <p:extLst>
      <p:ext uri="{BB962C8B-B14F-4D97-AF65-F5344CB8AC3E}">
        <p14:creationId xmlns:p14="http://schemas.microsoft.com/office/powerpoint/2010/main" val="2845766509"/>
      </p:ext>
    </p:extLst>
  </p:cSld>
  <p:clrMapOvr>
    <a:masterClrMapping/>
  </p:clrMapOvr>
  <mc:AlternateContent xmlns:mc="http://schemas.openxmlformats.org/markup-compatibility/2006" xmlns:p14="http://schemas.microsoft.com/office/powerpoint/2010/main">
    <mc:Choice Requires="p14">
      <p:transition spd="slow" p14:dur="2000" advTm="79467"/>
    </mc:Choice>
    <mc:Fallback xmlns="">
      <p:transition xmlns:p14="http://schemas.microsoft.com/office/powerpoint/2010/main" spd="slow" advTm="79467"/>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6.9"/>
</p:tagLst>
</file>

<file path=ppt/tags/tag2.xml><?xml version="1.0" encoding="utf-8"?>
<p:tagLst xmlns:a="http://schemas.openxmlformats.org/drawingml/2006/main" xmlns:r="http://schemas.openxmlformats.org/officeDocument/2006/relationships" xmlns:p="http://schemas.openxmlformats.org/presentationml/2006/main">
  <p:tag name="TIMING" val="|38.1"/>
</p:tagLst>
</file>

<file path=ppt/tags/tag3.xml><?xml version="1.0" encoding="utf-8"?>
<p:tagLst xmlns:a="http://schemas.openxmlformats.org/drawingml/2006/main" xmlns:r="http://schemas.openxmlformats.org/officeDocument/2006/relationships" xmlns:p="http://schemas.openxmlformats.org/presentationml/2006/main">
  <p:tag name="TIMING" val="|86.5"/>
</p:tagLst>
</file>

<file path=ppt/tags/tag4.xml><?xml version="1.0" encoding="utf-8"?>
<p:tagLst xmlns:a="http://schemas.openxmlformats.org/drawingml/2006/main" xmlns:r="http://schemas.openxmlformats.org/officeDocument/2006/relationships" xmlns:p="http://schemas.openxmlformats.org/presentationml/2006/main">
  <p:tag name="TIMING" val="|30.3|115.2"/>
</p:tagLst>
</file>

<file path=ppt/tags/tag5.xml><?xml version="1.0" encoding="utf-8"?>
<p:tagLst xmlns:a="http://schemas.openxmlformats.org/drawingml/2006/main" xmlns:r="http://schemas.openxmlformats.org/officeDocument/2006/relationships" xmlns:p="http://schemas.openxmlformats.org/presentationml/2006/main">
  <p:tag name="TIMING" val="|1.2|0.7"/>
</p:tagLst>
</file>

<file path=ppt/tags/tag6.xml><?xml version="1.0" encoding="utf-8"?>
<p:tagLst xmlns:a="http://schemas.openxmlformats.org/drawingml/2006/main" xmlns:r="http://schemas.openxmlformats.org/officeDocument/2006/relationships" xmlns:p="http://schemas.openxmlformats.org/presentationml/2006/main">
  <p:tag name="TIMING" val="|112.9"/>
</p:tagLst>
</file>

<file path=ppt/theme/theme1.xml><?xml version="1.0" encoding="utf-8"?>
<a:theme xmlns:a="http://schemas.openxmlformats.org/drawingml/2006/main" name="CEA VA">
  <a:themeElements>
    <a:clrScheme name="CEA">
      <a:dk1>
        <a:sysClr val="windowText" lastClr="000000"/>
      </a:dk1>
      <a:lt1>
        <a:sysClr val="window" lastClr="FFFFFF"/>
      </a:lt1>
      <a:dk2>
        <a:srgbClr val="DC0528"/>
      </a:dk2>
      <a:lt2>
        <a:srgbClr val="96C31E"/>
      </a:lt2>
      <a:accent1>
        <a:srgbClr val="781469"/>
      </a:accent1>
      <a:accent2>
        <a:srgbClr val="F08728"/>
      </a:accent2>
      <a:accent3>
        <a:srgbClr val="FAB45F"/>
      </a:accent3>
      <a:accent4>
        <a:srgbClr val="0091C3"/>
      </a:accent4>
      <a:accent5>
        <a:srgbClr val="006937"/>
      </a:accent5>
      <a:accent6>
        <a:srgbClr val="87000A"/>
      </a:accent6>
      <a:hlink>
        <a:srgbClr val="0000FF"/>
      </a:hlink>
      <a:folHlink>
        <a:srgbClr val="800080"/>
      </a:folHlink>
    </a:clrScheme>
    <a:fontScheme name="C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ThèmeCEA</Template>
  <TotalTime>79541</TotalTime>
  <Words>2068</Words>
  <Application>Microsoft Office PowerPoint</Application>
  <PresentationFormat>On-screen Show (4:3)</PresentationFormat>
  <Paragraphs>292</Paragraphs>
  <Slides>26</Slides>
  <Notes>13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ＭＳ Ｐゴシック</vt:lpstr>
      <vt:lpstr>Arial</vt:lpstr>
      <vt:lpstr>Arial Narrow</vt:lpstr>
      <vt:lpstr>Calibri</vt:lpstr>
      <vt:lpstr>Cambria Math</vt:lpstr>
      <vt:lpstr>Myriad Pro</vt:lpstr>
      <vt:lpstr>Symbol</vt:lpstr>
      <vt:lpstr>Times</vt:lpstr>
      <vt:lpstr>Wingdings</vt:lpstr>
      <vt:lpstr>ヒラギノ角ゴ Pro W3</vt:lpstr>
      <vt:lpstr>CEA VA</vt:lpstr>
      <vt:lpstr>Ab Initio Structure and Reactions of Light Nuclei</vt:lpstr>
      <vt:lpstr>Sandbox: exotic properties of the few-body systems</vt:lpstr>
      <vt:lpstr>Chiral effective field theory: Towards precision nuclear physics</vt:lpstr>
      <vt:lpstr>PowerPoint Presentation</vt:lpstr>
      <vt:lpstr>PowerPoint Presentation</vt:lpstr>
      <vt:lpstr>PowerPoint Presentation</vt:lpstr>
      <vt:lpstr>Neutron-rich halo nucleus 11Be</vt:lpstr>
      <vt:lpstr>p-10C scattering: structure of 11N resonances</vt:lpstr>
      <vt:lpstr>10C(p,p) @ IRIS with solid H2 target </vt:lpstr>
      <vt:lpstr>p-10C scattering: structure of 11N resonances A. Calci, P. Navratil, G. Hupin, S. Quaglioni, R. Roth et al. with IRIS collaboration, in preparation</vt:lpstr>
      <vt:lpstr>p-10C scattering: structure of 11N resonances A. Calci, P. Navratil, G. Hupin, S. Quaglioni, R. Roth et al. with IRIS collaboration, in preparation</vt:lpstr>
      <vt:lpstr>p-10C scattering: structure of 11N resonances A. Calci, P. Navratil, G. Hupin, S. Quaglioni, R. Roth et al. with IRIS collaboration, in preparation</vt:lpstr>
      <vt:lpstr>p-10C scattering: structure of 11N resonances A. Calci, P. Navratil, G. Hupin, S. Quaglioni, R. Roth et al. with IRIS collaboration, in preparation</vt:lpstr>
      <vt:lpstr>Structure of 11Be from chiral NN+3N forces A. Calci, P. Navratil, R. Roth, J. Dohet-Eraly, S. Quaglioni, G. Hupin, in preparation</vt:lpstr>
      <vt:lpstr>11Be within NCSMC: Discrimination among chiral nuclear forces A. Calci, P. Navratil, R. Roth, J. Dohet-Eraly, S. Quaglioni, G. Hupin, in preparation</vt:lpstr>
      <vt:lpstr>Photodissociation of11Be A. Calci, P. Navratil, R. Roth, J. Dohet-Eraly, S. Quaglioni, G. Hupin, in preparation</vt:lpstr>
      <vt:lpstr>p-10C scattering: structure of 11N resonances A. Calci, P. Navratil, G. Hupin, S. Quaglioni, R. Roth et al. with IRIS collaboration, in preparation</vt:lpstr>
      <vt:lpstr>p-10C scattering: structure of 11N resonances A. Calci, P. Navratil, G. Hupin, S. Quaglioni, R. Roth et al. with IRIS collaboration, in preparation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Steps Towards an Ab Initio Description of Light-ion Fusion Reactions</dc:title>
  <dc:creator>Hupin, Guillaume</dc:creator>
  <cp:lastModifiedBy>Tetlis</cp:lastModifiedBy>
  <cp:revision>1817</cp:revision>
  <cp:lastPrinted>2016-02-21T19:34:45Z</cp:lastPrinted>
  <dcterms:created xsi:type="dcterms:W3CDTF">2012-06-28T17:18:35Z</dcterms:created>
  <dcterms:modified xsi:type="dcterms:W3CDTF">2016-07-11T04:17:28Z</dcterms:modified>
</cp:coreProperties>
</file>