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43" r:id="rId2"/>
    <p:sldId id="436" r:id="rId3"/>
    <p:sldId id="449" r:id="rId4"/>
    <p:sldId id="445" r:id="rId5"/>
    <p:sldId id="437" r:id="rId6"/>
    <p:sldId id="438" r:id="rId7"/>
    <p:sldId id="426" r:id="rId8"/>
    <p:sldId id="394" r:id="rId9"/>
    <p:sldId id="344" r:id="rId10"/>
    <p:sldId id="425" r:id="rId11"/>
    <p:sldId id="439" r:id="rId12"/>
    <p:sldId id="427" r:id="rId13"/>
    <p:sldId id="430" r:id="rId14"/>
    <p:sldId id="432" r:id="rId15"/>
    <p:sldId id="428" r:id="rId16"/>
    <p:sldId id="346" r:id="rId17"/>
    <p:sldId id="441" r:id="rId18"/>
    <p:sldId id="404" r:id="rId19"/>
    <p:sldId id="447" r:id="rId20"/>
    <p:sldId id="442" r:id="rId21"/>
    <p:sldId id="443" r:id="rId22"/>
    <p:sldId id="448" r:id="rId23"/>
    <p:sldId id="431" r:id="rId24"/>
    <p:sldId id="440" r:id="rId25"/>
  </p:sldIdLst>
  <p:sldSz cx="9144000" cy="6858000" type="screen4x3"/>
  <p:notesSz cx="6997700" cy="9271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6" autoAdjust="0"/>
    <p:restoredTop sz="97666" autoAdjust="0"/>
  </p:normalViewPr>
  <p:slideViewPr>
    <p:cSldViewPr>
      <p:cViewPr>
        <p:scale>
          <a:sx n="66" d="100"/>
          <a:sy n="66" d="100"/>
        </p:scale>
        <p:origin x="1602" y="210"/>
      </p:cViewPr>
      <p:guideLst>
        <p:guide orient="horz" pos="225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71B6E-828A-4CE0-9900-32AE036037D8}" type="datetimeFigureOut">
              <a:rPr lang="en-US" smtClean="0"/>
              <a:pPr/>
              <a:t>7/13/2016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03725"/>
            <a:ext cx="5597525" cy="4171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58ED-291E-4012-B54D-9951453360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3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5325"/>
            <a:ext cx="4635500" cy="34766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A17-9525-4992-A237-0454C6FFA799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5739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5325"/>
            <a:ext cx="4635500" cy="34766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A17-9525-4992-A237-0454C6FFA799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66313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5325"/>
            <a:ext cx="4635500" cy="34766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A17-9525-4992-A237-0454C6FFA799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44420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5325"/>
            <a:ext cx="4635500" cy="34766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A17-9525-4992-A237-0454C6FFA799}" type="slidenum">
              <a:rPr lang="en-US" altLang="ja-JP" smtClean="0"/>
              <a:pPr/>
              <a:t>23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0733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5325"/>
            <a:ext cx="4635500" cy="34766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A17-9525-4992-A237-0454C6FFA799}" type="slidenum">
              <a:rPr lang="en-US" altLang="ja-JP" smtClean="0"/>
              <a:pPr/>
              <a:t>24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7308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13/07/2016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3.png"/><Relationship Id="rId9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340769"/>
            <a:ext cx="9144000" cy="1611610"/>
          </a:xfrm>
        </p:spPr>
        <p:txBody>
          <a:bodyPr>
            <a:normAutofit/>
          </a:bodyPr>
          <a:lstStyle/>
          <a:p>
            <a:r>
              <a:rPr lang="en-US" sz="3200" dirty="0"/>
              <a:t>Second 0</a:t>
            </a:r>
            <a:r>
              <a:rPr lang="en-US" sz="3200" baseline="30000" dirty="0"/>
              <a:t>+</a:t>
            </a:r>
            <a:r>
              <a:rPr lang="en-US" sz="3200" dirty="0"/>
              <a:t> state of unbound </a:t>
            </a:r>
            <a:r>
              <a:rPr lang="en-US" sz="3200" baseline="30000" dirty="0"/>
              <a:t>12</a:t>
            </a:r>
            <a:r>
              <a:rPr lang="en-US" sz="3200" dirty="0"/>
              <a:t>O </a:t>
            </a:r>
            <a:br>
              <a:rPr lang="en-US" sz="3200" dirty="0"/>
            </a:br>
            <a:r>
              <a:rPr lang="en-US" sz="3200" dirty="0"/>
              <a:t>via the (</a:t>
            </a:r>
            <a:r>
              <a:rPr lang="en-US" sz="3200" i="1" dirty="0"/>
              <a:t>p</a:t>
            </a:r>
            <a:r>
              <a:rPr lang="en-US" sz="3200" dirty="0"/>
              <a:t>, </a:t>
            </a:r>
            <a:r>
              <a:rPr lang="en-US" sz="3200" i="1" dirty="0"/>
              <a:t>t</a:t>
            </a:r>
            <a:r>
              <a:rPr lang="en-US" sz="3200" dirty="0"/>
              <a:t>) reaction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51216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Daisuke Suzuki</a:t>
            </a:r>
          </a:p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Riken Nishina Center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daisuke.suzuki@ribf.riken.jp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+81-(0)48-467-4958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6165304"/>
            <a:ext cx="914400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Direct Reactions with Exotic Beams (DREB2016)</a:t>
            </a:r>
          </a:p>
          <a:p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July 11 – 15, 2016 Halifax, Canada</a:t>
            </a:r>
          </a:p>
        </p:txBody>
      </p:sp>
      <p:pic>
        <p:nvPicPr>
          <p:cNvPr id="1028" name="Picture 4" descr="http://rarfaxp.riken.jp/DREB2007/nish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45157"/>
            <a:ext cx="1800200" cy="48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ro.ganil-spiral2.eu/laboratory/detectors/charged-particles/must2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700" y="242145"/>
            <a:ext cx="1801927" cy="522559"/>
          </a:xfrm>
          <a:prstGeom prst="rect">
            <a:avLst/>
          </a:prstGeom>
          <a:noFill/>
        </p:spPr>
      </p:pic>
      <p:pic>
        <p:nvPicPr>
          <p:cNvPr id="7" name="Image 9" descr="logoipn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20811" b="9370"/>
          <a:stretch/>
        </p:blipFill>
        <p:spPr bwMode="auto">
          <a:xfrm>
            <a:off x="111821" y="84997"/>
            <a:ext cx="169168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0" y="-104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3200" baseline="30000" dirty="0">
                <a:latin typeface="Calibri" pitchFamily="34" charset="0"/>
              </a:rPr>
              <a:t>12</a:t>
            </a:r>
            <a:r>
              <a:rPr lang="en-US" altLang="ja-JP" sz="3200" dirty="0">
                <a:latin typeface="Calibri" pitchFamily="34" charset="0"/>
              </a:rPr>
              <a:t>O (</a:t>
            </a:r>
            <a:r>
              <a:rPr lang="en-US" altLang="ja-JP" sz="3200" i="1" dirty="0">
                <a:latin typeface="Calibri" pitchFamily="34" charset="0"/>
              </a:rPr>
              <a:t>Z</a:t>
            </a:r>
            <a:r>
              <a:rPr lang="en-US" altLang="ja-JP" sz="3200" dirty="0">
                <a:latin typeface="Calibri" pitchFamily="34" charset="0"/>
              </a:rPr>
              <a:t>  = 8, </a:t>
            </a:r>
            <a:r>
              <a:rPr lang="en-US" altLang="ja-JP" sz="3200" i="1" dirty="0">
                <a:latin typeface="Calibri" pitchFamily="34" charset="0"/>
              </a:rPr>
              <a:t>N</a:t>
            </a:r>
            <a:r>
              <a:rPr lang="en-US" altLang="ja-JP" sz="3200" dirty="0">
                <a:latin typeface="Calibri" pitchFamily="34" charset="0"/>
              </a:rPr>
              <a:t> = 4) mirrors </a:t>
            </a:r>
            <a:r>
              <a:rPr lang="en-US" altLang="ja-JP" sz="3200" baseline="30000" dirty="0">
                <a:latin typeface="Calibri" pitchFamily="34" charset="0"/>
              </a:rPr>
              <a:t>12</a:t>
            </a:r>
            <a:r>
              <a:rPr lang="en-US" altLang="ja-JP" sz="3200" dirty="0">
                <a:latin typeface="Calibri" pitchFamily="34" charset="0"/>
              </a:rPr>
              <a:t>Be with </a:t>
            </a:r>
            <a:r>
              <a:rPr lang="en-US" altLang="ja-JP" sz="3200" i="1" dirty="0">
                <a:latin typeface="Calibri" pitchFamily="34" charset="0"/>
              </a:rPr>
              <a:t>N</a:t>
            </a:r>
            <a:r>
              <a:rPr lang="en-US" altLang="ja-JP" sz="3200" dirty="0">
                <a:latin typeface="Calibri" pitchFamily="34" charset="0"/>
              </a:rPr>
              <a:t> = 8</a:t>
            </a:r>
            <a:endParaRPr lang="ja-JP" altLang="en-US" sz="3200" dirty="0">
              <a:latin typeface="Calibri" pitchFamily="34" charset="0"/>
            </a:endParaRPr>
          </a:p>
        </p:txBody>
      </p:sp>
      <p:sp>
        <p:nvSpPr>
          <p:cNvPr id="18" name="正方形/長方形 26"/>
          <p:cNvSpPr/>
          <p:nvPr/>
        </p:nvSpPr>
        <p:spPr>
          <a:xfrm>
            <a:off x="587177" y="1280148"/>
            <a:ext cx="731520" cy="7315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16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19" name="正方形/長方形 29"/>
          <p:cNvSpPr/>
          <p:nvPr/>
        </p:nvSpPr>
        <p:spPr>
          <a:xfrm>
            <a:off x="587177" y="2443716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C</a:t>
            </a:r>
            <a:endParaRPr lang="en-US" sz="2400" dirty="0"/>
          </a:p>
        </p:txBody>
      </p:sp>
      <p:sp>
        <p:nvSpPr>
          <p:cNvPr id="20" name="正方形/長方形 31"/>
          <p:cNvSpPr/>
          <p:nvPr/>
        </p:nvSpPr>
        <p:spPr>
          <a:xfrm>
            <a:off x="587177" y="3605002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12</a:t>
            </a:r>
            <a:r>
              <a:rPr lang="fr-FR" sz="2400" dirty="0"/>
              <a:t>Be</a:t>
            </a:r>
            <a:endParaRPr lang="en-US" sz="2400" dirty="0"/>
          </a:p>
        </p:txBody>
      </p:sp>
      <p:sp>
        <p:nvSpPr>
          <p:cNvPr id="21" name="テキスト ボックス 4"/>
          <p:cNvSpPr txBox="1"/>
          <p:nvPr/>
        </p:nvSpPr>
        <p:spPr>
          <a:xfrm>
            <a:off x="539552" y="807095"/>
            <a:ext cx="88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N</a:t>
            </a:r>
            <a:r>
              <a:rPr lang="en-US" sz="2400" dirty="0"/>
              <a:t> = 8</a:t>
            </a:r>
          </a:p>
        </p:txBody>
      </p:sp>
    </p:spTree>
    <p:extLst>
      <p:ext uri="{BB962C8B-B14F-4D97-AF65-F5344CB8AC3E}">
        <p14:creationId xmlns:p14="http://schemas.microsoft.com/office/powerpoint/2010/main" val="11524974"/>
      </p:ext>
    </p:extLst>
  </p:cSld>
  <p:clrMapOvr>
    <a:masterClrMapping/>
  </p:clrMapOvr>
  <p:transition advTm="46734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0" y="-104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3200" dirty="0">
                <a:latin typeface="Calibri" pitchFamily="34" charset="0"/>
              </a:rPr>
              <a:t>0</a:t>
            </a:r>
            <a:r>
              <a:rPr lang="en-US" altLang="ja-JP" sz="3200" baseline="-25000" dirty="0">
                <a:latin typeface="Calibri" pitchFamily="34" charset="0"/>
              </a:rPr>
              <a:t>2</a:t>
            </a:r>
            <a:r>
              <a:rPr lang="en-US" altLang="ja-JP" sz="3200" baseline="30000" dirty="0">
                <a:latin typeface="Calibri" pitchFamily="34" charset="0"/>
              </a:rPr>
              <a:t>+</a:t>
            </a:r>
            <a:r>
              <a:rPr lang="en-US" altLang="ja-JP" sz="3200" dirty="0">
                <a:latin typeface="Calibri" pitchFamily="34" charset="0"/>
              </a:rPr>
              <a:t> isomer in </a:t>
            </a:r>
            <a:r>
              <a:rPr lang="en-US" altLang="ja-JP" sz="3200" baseline="30000" dirty="0">
                <a:latin typeface="Calibri" pitchFamily="34" charset="0"/>
              </a:rPr>
              <a:t>12</a:t>
            </a:r>
            <a:r>
              <a:rPr lang="en-US" altLang="ja-JP" sz="3200" dirty="0">
                <a:latin typeface="Calibri" pitchFamily="34" charset="0"/>
              </a:rPr>
              <a:t>Be</a:t>
            </a:r>
            <a:endParaRPr lang="ja-JP" altLang="en-US" sz="3200" dirty="0">
              <a:latin typeface="Calibri" pitchFamily="34" charset="0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3844" y="1396725"/>
            <a:ext cx="4594339" cy="3392743"/>
          </a:xfrm>
          <a:prstGeom prst="rect">
            <a:avLst/>
          </a:prstGeom>
        </p:spPr>
      </p:pic>
      <p:sp>
        <p:nvSpPr>
          <p:cNvPr id="46" name="Rectangle 8"/>
          <p:cNvSpPr/>
          <p:nvPr/>
        </p:nvSpPr>
        <p:spPr>
          <a:xfrm>
            <a:off x="2375823" y="4803521"/>
            <a:ext cx="3885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S. Shimoura </a:t>
            </a:r>
            <a:r>
              <a:rPr lang="nn-NO" sz="1600" i="1" dirty="0"/>
              <a:t>et al.</a:t>
            </a:r>
            <a:r>
              <a:rPr lang="nn-NO" sz="1600" dirty="0"/>
              <a:t>, </a:t>
            </a:r>
            <a:r>
              <a:rPr lang="en-US" sz="1600" dirty="0"/>
              <a:t>Phys. Lett. B 560, 31 (’03) </a:t>
            </a:r>
          </a:p>
          <a:p>
            <a:r>
              <a:rPr lang="nn-NO" sz="1600" dirty="0"/>
              <a:t>S. Shimoura </a:t>
            </a:r>
            <a:r>
              <a:rPr lang="nn-NO" sz="1600" i="1" dirty="0"/>
              <a:t>et al.</a:t>
            </a:r>
            <a:r>
              <a:rPr lang="nn-NO" sz="1600" dirty="0"/>
              <a:t>, Phys. Lett. B 654, 87 (’07)</a:t>
            </a:r>
          </a:p>
        </p:txBody>
      </p:sp>
      <p:sp>
        <p:nvSpPr>
          <p:cNvPr id="47" name="Rectangle 8"/>
          <p:cNvSpPr/>
          <p:nvPr/>
        </p:nvSpPr>
        <p:spPr>
          <a:xfrm>
            <a:off x="3237730" y="1149092"/>
            <a:ext cx="2373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b="1" dirty="0"/>
              <a:t>0</a:t>
            </a:r>
            <a:r>
              <a:rPr lang="nn-NO" b="1" baseline="-25000" dirty="0"/>
              <a:t>2</a:t>
            </a:r>
            <a:r>
              <a:rPr lang="nn-NO" b="1" baseline="30000" dirty="0"/>
              <a:t>+</a:t>
            </a:r>
            <a:r>
              <a:rPr lang="nn-NO" b="1" dirty="0"/>
              <a:t> decay@RIPS/RIKEN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243786"/>
            <a:ext cx="2544235" cy="352650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915816" y="1675128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331(12) 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587177" y="1280148"/>
            <a:ext cx="731520" cy="7315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16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30" name="正方形/長方形 29"/>
          <p:cNvSpPr/>
          <p:nvPr/>
        </p:nvSpPr>
        <p:spPr>
          <a:xfrm>
            <a:off x="587177" y="2443716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C</a:t>
            </a:r>
            <a:endParaRPr lang="en-US" sz="2400" dirty="0"/>
          </a:p>
        </p:txBody>
      </p:sp>
      <p:sp>
        <p:nvSpPr>
          <p:cNvPr id="32" name="正方形/長方形 31"/>
          <p:cNvSpPr/>
          <p:nvPr/>
        </p:nvSpPr>
        <p:spPr>
          <a:xfrm>
            <a:off x="587177" y="3605002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12</a:t>
            </a:r>
            <a:r>
              <a:rPr lang="fr-FR" sz="2400" dirty="0"/>
              <a:t>Be</a:t>
            </a:r>
            <a:endParaRPr 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39552" y="807095"/>
            <a:ext cx="88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N</a:t>
            </a:r>
            <a:r>
              <a:rPr lang="en-US" sz="2400" dirty="0"/>
              <a:t> = 8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840519" y="2637705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301853" y="3523180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E2 </a:t>
            </a:r>
            <a:r>
              <a:rPr lang="el-G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7079580" y="1919102"/>
            <a:ext cx="648072" cy="28469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円/楕円 40"/>
          <p:cNvSpPr/>
          <p:nvPr/>
        </p:nvSpPr>
        <p:spPr>
          <a:xfrm>
            <a:off x="7897068" y="2876414"/>
            <a:ext cx="576064" cy="2988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93680"/>
      </p:ext>
    </p:extLst>
  </p:cSld>
  <p:clrMapOvr>
    <a:masterClrMapping/>
  </p:clrMapOvr>
  <p:transition advTm="46734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0" y="-104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3200" dirty="0">
                <a:latin typeface="Calibri" pitchFamily="34" charset="0"/>
              </a:rPr>
              <a:t>0</a:t>
            </a:r>
            <a:r>
              <a:rPr lang="en-US" altLang="ja-JP" sz="3200" baseline="-25000" dirty="0">
                <a:latin typeface="Calibri" pitchFamily="34" charset="0"/>
              </a:rPr>
              <a:t>2</a:t>
            </a:r>
            <a:r>
              <a:rPr lang="en-US" altLang="ja-JP" sz="3200" baseline="30000" dirty="0">
                <a:latin typeface="Calibri" pitchFamily="34" charset="0"/>
              </a:rPr>
              <a:t>+</a:t>
            </a:r>
            <a:r>
              <a:rPr lang="en-US" altLang="ja-JP" sz="3200" dirty="0">
                <a:latin typeface="Calibri" pitchFamily="34" charset="0"/>
              </a:rPr>
              <a:t> energies and shell quenching at </a:t>
            </a:r>
            <a:r>
              <a:rPr lang="en-US" altLang="ja-JP" sz="3200" i="1" dirty="0">
                <a:latin typeface="Calibri" pitchFamily="34" charset="0"/>
              </a:rPr>
              <a:t>N</a:t>
            </a:r>
            <a:r>
              <a:rPr lang="en-US" altLang="ja-JP" sz="3200" dirty="0">
                <a:latin typeface="Calibri" pitchFamily="34" charset="0"/>
              </a:rPr>
              <a:t> = 8</a:t>
            </a:r>
            <a:endParaRPr lang="ja-JP" altLang="en-US" sz="3200" dirty="0">
              <a:latin typeface="Calibri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87177" y="1273103"/>
            <a:ext cx="731520" cy="7315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16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87177" y="2436671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C</a:t>
            </a:r>
            <a:endParaRPr lang="en-US" sz="2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587177" y="3597957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12</a:t>
            </a:r>
            <a:r>
              <a:rPr lang="fr-FR" sz="2400" dirty="0"/>
              <a:t>Be</a:t>
            </a:r>
            <a:endParaRPr lang="en-US" sz="2400" dirty="0"/>
          </a:p>
        </p:txBody>
      </p:sp>
      <p:cxnSp>
        <p:nvCxnSpPr>
          <p:cNvPr id="4" name="直線コネクタ 3"/>
          <p:cNvCxnSpPr/>
          <p:nvPr/>
        </p:nvCxnSpPr>
        <p:spPr>
          <a:xfrm>
            <a:off x="2099345" y="1463975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860032" y="1463975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2099345" y="2644442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104631" y="2644442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2099345" y="3868578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3122315" y="3868578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1892821" y="967849"/>
            <a:ext cx="411480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801568" y="783183"/>
            <a:ext cx="10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fr-FR" baseline="-25000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[MeV]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938576" y="946365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0</a:t>
            </a:r>
            <a:r>
              <a:rPr lang="fr-FR" sz="2400" baseline="-25000" dirty="0"/>
              <a:t>1</a:t>
            </a:r>
            <a:r>
              <a:rPr lang="fr-FR" sz="2400" baseline="30000" dirty="0"/>
              <a:t>+</a:t>
            </a:r>
            <a:endParaRPr lang="en-US" sz="2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667794" y="95545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/>
              <a:t>0</a:t>
            </a:r>
            <a:r>
              <a:rPr lang="fr-FR" sz="2400" baseline="-25000"/>
              <a:t>2</a:t>
            </a:r>
            <a:r>
              <a:rPr lang="fr-FR" sz="2400" baseline="30000"/>
              <a:t>+</a:t>
            </a:r>
            <a:endParaRPr lang="en-US" sz="2400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4860032" y="1921175"/>
            <a:ext cx="244599" cy="7232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H="1">
            <a:off x="3122316" y="3101642"/>
            <a:ext cx="1982314" cy="7669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4897855" y="1427402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6.05</a:t>
            </a:r>
            <a:endParaRPr lang="en-US" sz="14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118526" y="2607869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6.59</a:t>
            </a:r>
            <a:endParaRPr lang="en-US" sz="14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122314" y="3823445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2.25</a:t>
            </a:r>
            <a:endParaRPr lang="en-US" sz="1400" dirty="0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236741"/>
            <a:ext cx="2544235" cy="35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27279"/>
      </p:ext>
    </p:extLst>
  </p:cSld>
  <p:clrMapOvr>
    <a:masterClrMapping/>
  </p:clrMapOvr>
  <p:transition advTm="4673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5"/>
          <a:stretch/>
        </p:blipFill>
        <p:spPr>
          <a:xfrm>
            <a:off x="5818468" y="2442047"/>
            <a:ext cx="3020630" cy="2232248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586160" y="1274457"/>
            <a:ext cx="731520" cy="7315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16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86160" y="2438025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C</a:t>
            </a:r>
            <a:endParaRPr lang="en-US" sz="2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586160" y="3599311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12</a:t>
            </a:r>
            <a:r>
              <a:rPr lang="fr-FR" sz="2400" dirty="0"/>
              <a:t>Be</a:t>
            </a:r>
            <a:endParaRPr lang="en-US" sz="2400" dirty="0"/>
          </a:p>
        </p:txBody>
      </p:sp>
      <p:cxnSp>
        <p:nvCxnSpPr>
          <p:cNvPr id="4" name="直線コネクタ 3"/>
          <p:cNvCxnSpPr/>
          <p:nvPr/>
        </p:nvCxnSpPr>
        <p:spPr>
          <a:xfrm>
            <a:off x="2098328" y="1465329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859015" y="1465329"/>
            <a:ext cx="0" cy="4572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2098328" y="2645796"/>
            <a:ext cx="0" cy="457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103614" y="2645796"/>
            <a:ext cx="0" cy="4572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2098328" y="3869932"/>
            <a:ext cx="0" cy="4572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3121298" y="3869932"/>
            <a:ext cx="0" cy="45720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1891804" y="969203"/>
            <a:ext cx="411480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800551" y="784537"/>
            <a:ext cx="10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fr-FR" baseline="-25000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[MeV]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937559" y="947719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0</a:t>
            </a:r>
            <a:r>
              <a:rPr lang="fr-FR" sz="2400" baseline="-25000" dirty="0"/>
              <a:t>1</a:t>
            </a:r>
            <a:r>
              <a:rPr lang="fr-FR" sz="2400" baseline="30000" dirty="0"/>
              <a:t>+</a:t>
            </a:r>
            <a:endParaRPr lang="en-US" sz="2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666777" y="956808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/>
              <a:t>0</a:t>
            </a:r>
            <a:r>
              <a:rPr lang="fr-FR" sz="2400" baseline="-25000"/>
              <a:t>2</a:t>
            </a:r>
            <a:r>
              <a:rPr lang="fr-FR" sz="2400" baseline="30000"/>
              <a:t>+</a:t>
            </a:r>
            <a:endParaRPr lang="en-US" sz="2400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4859015" y="1922529"/>
            <a:ext cx="244599" cy="723267"/>
          </a:xfrm>
          <a:prstGeom prst="line">
            <a:avLst/>
          </a:prstGeom>
          <a:ln>
            <a:solidFill>
              <a:srgbClr val="FF33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H="1">
            <a:off x="3121299" y="3102996"/>
            <a:ext cx="1982314" cy="766936"/>
          </a:xfrm>
          <a:prstGeom prst="line">
            <a:avLst/>
          </a:prstGeom>
          <a:ln>
            <a:solidFill>
              <a:srgbClr val="FF33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4896838" y="1428756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6.05</a:t>
            </a:r>
            <a:endParaRPr lang="en-US" sz="14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117509" y="2609223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6.59</a:t>
            </a:r>
            <a:endParaRPr lang="en-US" sz="14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121297" y="3824799"/>
            <a:ext cx="86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2.25</a:t>
            </a:r>
            <a:endParaRPr lang="en-US" sz="1400" dirty="0"/>
          </a:p>
        </p:txBody>
      </p:sp>
      <p:sp>
        <p:nvSpPr>
          <p:cNvPr id="34" name="Rectangle 8"/>
          <p:cNvSpPr/>
          <p:nvPr/>
        </p:nvSpPr>
        <p:spPr>
          <a:xfrm>
            <a:off x="4632903" y="5995207"/>
            <a:ext cx="43058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R. Kanungo </a:t>
            </a:r>
            <a:r>
              <a:rPr lang="nn-NO" sz="1600" i="1" dirty="0"/>
              <a:t>et al.</a:t>
            </a:r>
            <a:r>
              <a:rPr lang="nn-NO" sz="1600" dirty="0"/>
              <a:t>, Phys. Lett. B 682, 391, 108 (’10)</a:t>
            </a:r>
          </a:p>
        </p:txBody>
      </p:sp>
      <p:sp>
        <p:nvSpPr>
          <p:cNvPr id="36" name="Rectangle 8"/>
          <p:cNvSpPr/>
          <p:nvPr/>
        </p:nvSpPr>
        <p:spPr>
          <a:xfrm>
            <a:off x="6130698" y="1988840"/>
            <a:ext cx="27617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b="1" baseline="30000" dirty="0"/>
              <a:t>11</a:t>
            </a:r>
            <a:r>
              <a:rPr lang="nn-NO" sz="1600" b="1" dirty="0"/>
              <a:t>Be(</a:t>
            </a:r>
            <a:r>
              <a:rPr lang="nn-NO" sz="1600" b="1" i="1" dirty="0"/>
              <a:t>d</a:t>
            </a:r>
            <a:r>
              <a:rPr lang="nn-NO" sz="1600" b="1" dirty="0"/>
              <a:t>,</a:t>
            </a:r>
            <a:r>
              <a:rPr lang="nn-NO" sz="1600" b="1" i="1" dirty="0"/>
              <a:t>p</a:t>
            </a:r>
            <a:r>
              <a:rPr lang="nn-NO" sz="1600" b="1" dirty="0"/>
              <a:t>)</a:t>
            </a:r>
            <a:r>
              <a:rPr lang="nn-NO" sz="1600" b="1" baseline="30000" dirty="0"/>
              <a:t>12</a:t>
            </a:r>
            <a:r>
              <a:rPr lang="nn-NO" sz="1600" b="1" dirty="0"/>
              <a:t>Be @ISAC II/Triumf</a:t>
            </a: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0" y="-104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altLang="ja-JP" sz="3200" dirty="0">
                <a:latin typeface="Calibri" pitchFamily="34" charset="0"/>
              </a:rPr>
              <a:t>Intruder 2</a:t>
            </a:r>
            <a:r>
              <a:rPr lang="fr-FR" altLang="ja-JP" sz="3200" i="1" dirty="0">
                <a:latin typeface="Calibri" pitchFamily="34" charset="0"/>
              </a:rPr>
              <a:t>s</a:t>
            </a:r>
            <a:r>
              <a:rPr lang="fr-FR" altLang="ja-JP" sz="3200" baseline="-25000" dirty="0">
                <a:latin typeface="Calibri" pitchFamily="34" charset="0"/>
              </a:rPr>
              <a:t>1/2</a:t>
            </a:r>
            <a:r>
              <a:rPr lang="fr-FR" altLang="ja-JP" sz="3200" dirty="0">
                <a:latin typeface="Calibri" pitchFamily="34" charset="0"/>
              </a:rPr>
              <a:t> component in 0</a:t>
            </a:r>
            <a:r>
              <a:rPr lang="fr-FR" altLang="ja-JP" sz="3200" baseline="-25000" dirty="0">
                <a:latin typeface="Calibri" pitchFamily="34" charset="0"/>
              </a:rPr>
              <a:t>1</a:t>
            </a:r>
            <a:r>
              <a:rPr lang="fr-FR" altLang="ja-JP" sz="3200" baseline="30000" dirty="0">
                <a:latin typeface="Calibri" pitchFamily="34" charset="0"/>
              </a:rPr>
              <a:t>+</a:t>
            </a:r>
            <a:r>
              <a:rPr lang="fr-FR" altLang="ja-JP" sz="3200" dirty="0">
                <a:latin typeface="Calibri" pitchFamily="34" charset="0"/>
              </a:rPr>
              <a:t> and 0</a:t>
            </a:r>
            <a:r>
              <a:rPr lang="fr-FR" altLang="ja-JP" sz="3200" baseline="-25000" dirty="0">
                <a:latin typeface="Calibri" pitchFamily="34" charset="0"/>
              </a:rPr>
              <a:t>2</a:t>
            </a:r>
            <a:r>
              <a:rPr lang="fr-FR" altLang="ja-JP" sz="3200" baseline="30000" dirty="0">
                <a:latin typeface="Calibri" pitchFamily="34" charset="0"/>
              </a:rPr>
              <a:t>+</a:t>
            </a:r>
            <a:endParaRPr lang="ja-JP" altLang="en-US" sz="3200" baseline="30000" dirty="0">
              <a:latin typeface="Calibri" pitchFamily="34" charset="0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"/>
          <a:stretch/>
        </p:blipFill>
        <p:spPr>
          <a:xfrm>
            <a:off x="4106789" y="4818310"/>
            <a:ext cx="1656184" cy="1156612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2" b="-5783"/>
          <a:stretch/>
        </p:blipFill>
        <p:spPr>
          <a:xfrm>
            <a:off x="5715530" y="4818310"/>
            <a:ext cx="314511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13699"/>
      </p:ext>
    </p:extLst>
  </p:cSld>
  <p:clrMapOvr>
    <a:masterClrMapping/>
  </p:clrMapOvr>
  <p:transition advTm="46734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5292080" y="1196752"/>
            <a:ext cx="731520" cy="7315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16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292080" y="2360320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C</a:t>
            </a:r>
            <a:endParaRPr lang="en-US" sz="2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5292080" y="3521606"/>
            <a:ext cx="731520" cy="73152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12</a:t>
            </a:r>
            <a:r>
              <a:rPr lang="fr-FR" sz="2400" dirty="0"/>
              <a:t>Be</a:t>
            </a:r>
            <a:endParaRPr lang="en-US" sz="2400" dirty="0"/>
          </a:p>
        </p:txBody>
      </p:sp>
      <p:sp>
        <p:nvSpPr>
          <p:cNvPr id="18" name="正方形/長方形 17"/>
          <p:cNvSpPr/>
          <p:nvPr/>
        </p:nvSpPr>
        <p:spPr>
          <a:xfrm>
            <a:off x="4067944" y="1196752"/>
            <a:ext cx="731520" cy="731520"/>
          </a:xfrm>
          <a:prstGeom prst="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aseline="30000" dirty="0"/>
              <a:t>14</a:t>
            </a:r>
            <a:r>
              <a:rPr lang="fr-FR" sz="2400" dirty="0"/>
              <a:t>O</a:t>
            </a:r>
            <a:endParaRPr lang="en-US" sz="24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660928" y="1105312"/>
            <a:ext cx="914400" cy="914400"/>
          </a:xfrm>
          <a:prstGeom prst="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aseline="30000" dirty="0"/>
              <a:t>12</a:t>
            </a:r>
            <a:r>
              <a:rPr lang="fr-FR" sz="3200" dirty="0"/>
              <a:t>O</a:t>
            </a:r>
            <a:endParaRPr lang="en-US" sz="2800" dirty="0"/>
          </a:p>
        </p:txBody>
      </p:sp>
      <p:cxnSp>
        <p:nvCxnSpPr>
          <p:cNvPr id="42" name="直線コネクタ 41"/>
          <p:cNvCxnSpPr/>
          <p:nvPr/>
        </p:nvCxnSpPr>
        <p:spPr>
          <a:xfrm>
            <a:off x="3835499" y="966300"/>
            <a:ext cx="0" cy="237744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ZoneTexte 7"/>
          <p:cNvSpPr txBox="1"/>
          <p:nvPr/>
        </p:nvSpPr>
        <p:spPr>
          <a:xfrm>
            <a:off x="1331640" y="4682892"/>
            <a:ext cx="56685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400" dirty="0"/>
              <a:t> Shell </a:t>
            </a:r>
            <a:r>
              <a:rPr lang="fr-FR" sz="2400" dirty="0" err="1"/>
              <a:t>breaking</a:t>
            </a:r>
            <a:r>
              <a:rPr lang="fr-FR" sz="2400" dirty="0"/>
              <a:t> </a:t>
            </a:r>
            <a:r>
              <a:rPr lang="fr-FR" sz="2400" dirty="0" err="1"/>
              <a:t>at</a:t>
            </a:r>
            <a:r>
              <a:rPr lang="fr-FR" sz="2400" dirty="0"/>
              <a:t> </a:t>
            </a:r>
            <a:r>
              <a:rPr lang="fr-FR" sz="2400" i="1" dirty="0"/>
              <a:t>Z</a:t>
            </a:r>
            <a:r>
              <a:rPr lang="fr-FR" sz="2400" dirty="0"/>
              <a:t> = 8 ? 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/>
              <a:t> Weakly-bound 2</a:t>
            </a:r>
            <a:r>
              <a:rPr lang="fr-FR" sz="2400" i="1" dirty="0"/>
              <a:t>s</a:t>
            </a:r>
            <a:r>
              <a:rPr lang="fr-FR" sz="2400" baseline="-25000" dirty="0"/>
              <a:t>1/2</a:t>
            </a:r>
            <a:r>
              <a:rPr lang="fr-FR" sz="2400" dirty="0"/>
              <a:t> </a:t>
            </a:r>
          </a:p>
          <a:p>
            <a:r>
              <a:rPr lang="fr-FR" sz="2400" dirty="0"/>
              <a:t>	→ Reduces Coulomb energy ? </a:t>
            </a:r>
          </a:p>
          <a:p>
            <a:r>
              <a:rPr lang="fr-FR" sz="2400" dirty="0"/>
              <a:t>	→ Enhances Thomas-Ehrman shift ? 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0" y="-104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altLang="ja-JP" sz="3200" baseline="30000" dirty="0">
                <a:latin typeface="Calibri" pitchFamily="34" charset="0"/>
              </a:rPr>
              <a:t>12</a:t>
            </a:r>
            <a:r>
              <a:rPr lang="fr-FR" altLang="ja-JP" sz="3200" dirty="0">
                <a:latin typeface="Calibri" pitchFamily="34" charset="0"/>
              </a:rPr>
              <a:t>O and its mirror symmetry</a:t>
            </a:r>
            <a:endParaRPr lang="ja-JP" altLang="en-US" sz="3200" baseline="30000" dirty="0">
              <a:latin typeface="Calibri" pitchFamily="34" charset="0"/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3575328" y="2204864"/>
            <a:ext cx="1533872" cy="14401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1221508" y="3105527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Dripline</a:t>
            </a:r>
            <a:endParaRPr lang="en-US" dirty="0"/>
          </a:p>
        </p:txBody>
      </p:sp>
      <p:cxnSp>
        <p:nvCxnSpPr>
          <p:cNvPr id="16" name="直線コネクタ 41"/>
          <p:cNvCxnSpPr/>
          <p:nvPr/>
        </p:nvCxnSpPr>
        <p:spPr>
          <a:xfrm flipV="1">
            <a:off x="2314880" y="3303984"/>
            <a:ext cx="1520205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762947"/>
      </p:ext>
    </p:extLst>
  </p:cSld>
  <p:clrMapOvr>
    <a:masterClrMapping/>
  </p:clrMapOvr>
  <p:transition advTm="46734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0" y="-3215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altLang="ja-JP" sz="3200" dirty="0">
                <a:latin typeface="Calibri" pitchFamily="34" charset="0"/>
              </a:rPr>
              <a:t>Experimental history</a:t>
            </a:r>
            <a:endParaRPr lang="ja-JP" altLang="en-US" sz="3200" dirty="0">
              <a:latin typeface="Calibri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12103" t="18914" r="19385" b="20548"/>
          <a:stretch>
            <a:fillRect/>
          </a:stretch>
        </p:blipFill>
        <p:spPr bwMode="auto">
          <a:xfrm>
            <a:off x="966742" y="866764"/>
            <a:ext cx="3050870" cy="215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6684" y="3978646"/>
            <a:ext cx="3161979" cy="233260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024" y="908720"/>
            <a:ext cx="3470990" cy="1799772"/>
          </a:xfrm>
          <a:prstGeom prst="rect">
            <a:avLst/>
          </a:prstGeom>
        </p:spPr>
      </p:pic>
      <p:sp>
        <p:nvSpPr>
          <p:cNvPr id="15" name="Rectangle 8"/>
          <p:cNvSpPr/>
          <p:nvPr/>
        </p:nvSpPr>
        <p:spPr>
          <a:xfrm>
            <a:off x="2678924" y="6358537"/>
            <a:ext cx="399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R.A. Kryger </a:t>
            </a:r>
            <a:r>
              <a:rPr lang="nn-NO" sz="1600" i="1" dirty="0"/>
              <a:t>et al.</a:t>
            </a:r>
            <a:r>
              <a:rPr lang="nn-NO" sz="1600" dirty="0"/>
              <a:t>, Phys. Rev. Lett. 74, 860 (’95)</a:t>
            </a:r>
          </a:p>
        </p:txBody>
      </p:sp>
      <p:sp>
        <p:nvSpPr>
          <p:cNvPr id="16" name="Rectangle 8"/>
          <p:cNvSpPr/>
          <p:nvPr/>
        </p:nvSpPr>
        <p:spPr>
          <a:xfrm>
            <a:off x="4723971" y="3016471"/>
            <a:ext cx="3906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S. Mordechai </a:t>
            </a:r>
            <a:r>
              <a:rPr lang="nn-NO" sz="1600" i="1" dirty="0"/>
              <a:t>et al.</a:t>
            </a:r>
            <a:r>
              <a:rPr lang="nn-NO" sz="1600" dirty="0"/>
              <a:t>, Phys. Rev. C 32, 999 (’85)</a:t>
            </a:r>
          </a:p>
        </p:txBody>
      </p:sp>
      <p:sp>
        <p:nvSpPr>
          <p:cNvPr id="17" name="Rectangle 8"/>
          <p:cNvSpPr/>
          <p:nvPr/>
        </p:nvSpPr>
        <p:spPr>
          <a:xfrm>
            <a:off x="695111" y="3023413"/>
            <a:ext cx="3847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G.J. KeKelis </a:t>
            </a:r>
            <a:r>
              <a:rPr lang="nn-NO" sz="1600" i="1" dirty="0"/>
              <a:t>et al.</a:t>
            </a:r>
            <a:r>
              <a:rPr lang="nn-NO" sz="1600" dirty="0"/>
              <a:t>, Phys. Rev. C 17, 1929 (’78)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82574" y="974613"/>
            <a:ext cx="15600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000" b="1" baseline="30000" dirty="0"/>
              <a:t>12</a:t>
            </a:r>
            <a:r>
              <a:rPr lang="fr-FR" sz="2000" b="1" dirty="0"/>
              <a:t>C(</a:t>
            </a:r>
            <a:r>
              <a:rPr lang="el-GR" sz="2000" b="1" dirty="0"/>
              <a:t>π</a:t>
            </a:r>
            <a:r>
              <a:rPr lang="fr-FR" sz="2000" b="1" baseline="30000" dirty="0"/>
              <a:t>+</a:t>
            </a:r>
            <a:r>
              <a:rPr lang="fr-FR" sz="2000" b="1" dirty="0"/>
              <a:t>,</a:t>
            </a:r>
            <a:r>
              <a:rPr lang="el-GR" sz="2000" b="1" dirty="0"/>
              <a:t> π</a:t>
            </a:r>
            <a:r>
              <a:rPr lang="fr-FR" sz="2000" b="1" baseline="30000" dirty="0"/>
              <a:t>-</a:t>
            </a:r>
            <a:r>
              <a:rPr lang="fr-FR" sz="2000" b="1" dirty="0"/>
              <a:t>)</a:t>
            </a:r>
            <a:r>
              <a:rPr lang="fr-FR" sz="2000" b="1" baseline="30000" dirty="0"/>
              <a:t>12</a:t>
            </a:r>
            <a:r>
              <a:rPr lang="fr-FR" sz="2000" b="1" dirty="0"/>
              <a:t>O</a:t>
            </a:r>
            <a:endParaRPr lang="en-US" sz="20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945757" y="809543"/>
            <a:ext cx="17331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000" b="1" baseline="30000" dirty="0"/>
              <a:t>16</a:t>
            </a:r>
            <a:r>
              <a:rPr lang="fr-FR" sz="2000" b="1" dirty="0"/>
              <a:t>O(</a:t>
            </a:r>
            <a:r>
              <a:rPr lang="el-GR" sz="2000" b="1" i="1" dirty="0"/>
              <a:t>α</a:t>
            </a:r>
            <a:r>
              <a:rPr lang="fr-FR" sz="2000" b="1" dirty="0"/>
              <a:t>,</a:t>
            </a:r>
            <a:r>
              <a:rPr lang="el-GR" sz="2000" b="1" dirty="0"/>
              <a:t> </a:t>
            </a:r>
            <a:r>
              <a:rPr lang="fr-FR" sz="2000" b="1" baseline="30000" dirty="0"/>
              <a:t>8</a:t>
            </a:r>
            <a:r>
              <a:rPr lang="fr-FR" sz="2000" b="1" dirty="0"/>
              <a:t>He)</a:t>
            </a:r>
            <a:r>
              <a:rPr lang="fr-FR" sz="2000" b="1" baseline="30000" dirty="0"/>
              <a:t>12</a:t>
            </a:r>
            <a:r>
              <a:rPr lang="fr-FR" sz="2000" b="1" dirty="0"/>
              <a:t>O</a:t>
            </a:r>
            <a:endParaRPr lang="en-US" sz="20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28732" y="3644794"/>
            <a:ext cx="2778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baseline="30000" dirty="0"/>
              <a:t>13</a:t>
            </a:r>
            <a:r>
              <a:rPr lang="fr-FR" sz="2000" b="1" dirty="0"/>
              <a:t>O 1</a:t>
            </a:r>
            <a:r>
              <a:rPr lang="fr-FR" sz="2000" b="1" i="1" dirty="0"/>
              <a:t>n</a:t>
            </a:r>
            <a:r>
              <a:rPr lang="fr-FR" sz="2000" b="1" dirty="0"/>
              <a:t> knockout @NSCL</a:t>
            </a:r>
            <a:endParaRPr lang="en-US" sz="2000" b="1" dirty="0"/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5578652" y="1328412"/>
            <a:ext cx="0" cy="306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5453240" y="1053094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1.7 MeV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07358845"/>
      </p:ext>
    </p:extLst>
  </p:cSld>
  <p:clrMapOvr>
    <a:masterClrMapping/>
  </p:clrMapOvr>
  <p:transition advTm="46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" grpId="0" animBg="1"/>
      <p:bldP spid="19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2144" t="17438" r="38285" b="41957"/>
          <a:stretch>
            <a:fillRect/>
          </a:stretch>
        </p:blipFill>
        <p:spPr bwMode="auto">
          <a:xfrm>
            <a:off x="2051720" y="836712"/>
            <a:ext cx="4871322" cy="3998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ja-JP" sz="3200" dirty="0"/>
              <a:t>Missing mass method with (</a:t>
            </a:r>
            <a:r>
              <a:rPr lang="fr-FR" altLang="ja-JP" sz="3200" i="1" dirty="0"/>
              <a:t>p</a:t>
            </a:r>
            <a:r>
              <a:rPr lang="fr-FR" altLang="ja-JP" sz="3200" dirty="0"/>
              <a:t>, </a:t>
            </a:r>
            <a:r>
              <a:rPr lang="fr-FR" altLang="ja-JP" sz="3200" i="1" dirty="0"/>
              <a:t>t</a:t>
            </a:r>
            <a:r>
              <a:rPr lang="fr-FR" altLang="ja-JP" sz="3200" dirty="0"/>
              <a:t>) reaction</a:t>
            </a:r>
            <a:endParaRPr lang="en-US" altLang="ja-JP" sz="32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71255" y="4420664"/>
            <a:ext cx="2631298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2000" b="1" dirty="0"/>
              <a:t>High energy tritons: </a:t>
            </a:r>
          </a:p>
          <a:p>
            <a:pPr algn="ctr"/>
            <a:r>
              <a:rPr lang="fr-FR" dirty="0"/>
              <a:t>cryogenic hydrogen target</a:t>
            </a:r>
          </a:p>
          <a:p>
            <a:pPr algn="ctr"/>
            <a:r>
              <a:rPr lang="fr-FR" dirty="0"/>
              <a:t>(1 mm ~7 mg/cm</a:t>
            </a:r>
            <a:r>
              <a:rPr lang="fr-FR" baseline="30000" dirty="0"/>
              <a:t>2</a:t>
            </a:r>
            <a:r>
              <a:rPr lang="fr-FR" dirty="0"/>
              <a:t>)</a:t>
            </a:r>
            <a:endParaRPr 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6156176" y="1601416"/>
            <a:ext cx="0" cy="129614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3923928" y="2996952"/>
            <a:ext cx="118872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5739116" y="2706250"/>
            <a:ext cx="41706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flipV="1">
            <a:off x="4835525" y="2708920"/>
            <a:ext cx="0" cy="28803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/>
          <p:cNvSpPr/>
          <p:nvPr/>
        </p:nvSpPr>
        <p:spPr>
          <a:xfrm>
            <a:off x="5790661" y="4481744"/>
            <a:ext cx="2743200" cy="6771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b="1" dirty="0"/>
              <a:t>Forward focus: </a:t>
            </a:r>
          </a:p>
          <a:p>
            <a:pPr algn="ctr"/>
            <a:r>
              <a:rPr lang="fr-FR" dirty="0"/>
              <a:t>High efficiency by Si array</a:t>
            </a:r>
          </a:p>
        </p:txBody>
      </p:sp>
      <p:cxnSp>
        <p:nvCxnSpPr>
          <p:cNvPr id="11" name="直線コネクタ 10"/>
          <p:cNvCxnSpPr>
            <a:endCxn id="2" idx="0"/>
          </p:cNvCxnSpPr>
          <p:nvPr/>
        </p:nvCxnSpPr>
        <p:spPr>
          <a:xfrm flipH="1">
            <a:off x="2286904" y="3003690"/>
            <a:ext cx="2006659" cy="141697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線コネクタ 13"/>
          <p:cNvCxnSpPr>
            <a:stCxn id="3" idx="0"/>
          </p:cNvCxnSpPr>
          <p:nvPr/>
        </p:nvCxnSpPr>
        <p:spPr>
          <a:xfrm flipH="1" flipV="1">
            <a:off x="6156177" y="2564904"/>
            <a:ext cx="1006084" cy="1916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224483" y="5960877"/>
            <a:ext cx="322208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Very efficient measurement</a:t>
            </a:r>
            <a:endParaRPr lang="en-US" sz="2000" dirty="0"/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3290233" y="5374771"/>
            <a:ext cx="417671" cy="462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>
            <a:off x="5739116" y="5158852"/>
            <a:ext cx="572235" cy="678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490239"/>
      </p:ext>
    </p:extLst>
  </p:cSld>
  <p:clrMapOvr>
    <a:masterClrMapping/>
  </p:clrMapOvr>
  <p:transition advTm="1170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CIMG0232"/>
          <p:cNvPicPr>
            <a:picLocks noChangeAspect="1" noChangeArrowheads="1"/>
          </p:cNvPicPr>
          <p:nvPr/>
        </p:nvPicPr>
        <p:blipFill>
          <a:blip r:embed="rId2" cstate="print"/>
          <a:srcRect b="8971"/>
          <a:stretch>
            <a:fillRect/>
          </a:stretch>
        </p:blipFill>
        <p:spPr bwMode="auto">
          <a:xfrm>
            <a:off x="684213" y="836613"/>
            <a:ext cx="7667625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 descr="IMG_08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3" y="4508500"/>
            <a:ext cx="1857375" cy="152400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0" y="2811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Setup</a:t>
            </a:r>
          </a:p>
        </p:txBody>
      </p:sp>
      <p:sp>
        <p:nvSpPr>
          <p:cNvPr id="8198" name="Line 9"/>
          <p:cNvSpPr>
            <a:spLocks noChangeShapeType="1"/>
          </p:cNvSpPr>
          <p:nvPr/>
        </p:nvSpPr>
        <p:spPr bwMode="auto">
          <a:xfrm flipV="1">
            <a:off x="755650" y="4437063"/>
            <a:ext cx="2016125" cy="935037"/>
          </a:xfrm>
          <a:prstGeom prst="line">
            <a:avLst/>
          </a:prstGeom>
          <a:ln>
            <a:solidFill>
              <a:srgbClr val="FF3300"/>
            </a:solidFill>
            <a:headEnd/>
            <a:tailEnd type="stealth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559" name="Oval 11"/>
          <p:cNvSpPr>
            <a:spLocks noChangeArrowheads="1"/>
          </p:cNvSpPr>
          <p:nvPr/>
        </p:nvSpPr>
        <p:spPr bwMode="auto">
          <a:xfrm rot="-1466390">
            <a:off x="533629" y="4013704"/>
            <a:ext cx="1871663" cy="87151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3560" name="Text Box 10"/>
          <p:cNvSpPr txBox="1">
            <a:spLocks noChangeArrowheads="1"/>
          </p:cNvSpPr>
          <p:nvPr/>
        </p:nvSpPr>
        <p:spPr bwMode="auto">
          <a:xfrm rot="-1488564">
            <a:off x="492369" y="4165141"/>
            <a:ext cx="1803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baseline="30000" dirty="0"/>
              <a:t>14</a:t>
            </a:r>
            <a:r>
              <a:rPr lang="en-US" altLang="ja-JP" dirty="0"/>
              <a:t>O @51 </a:t>
            </a:r>
            <a:r>
              <a:rPr lang="en-US" altLang="ja-JP" dirty="0" err="1"/>
              <a:t>MeV</a:t>
            </a:r>
            <a:r>
              <a:rPr lang="en-US" altLang="ja-JP" dirty="0"/>
              <a:t>/u</a:t>
            </a:r>
          </a:p>
        </p:txBody>
      </p:sp>
      <p:sp>
        <p:nvSpPr>
          <p:cNvPr id="8210" name="Text Box 22"/>
          <p:cNvSpPr txBox="1">
            <a:spLocks noChangeArrowheads="1"/>
          </p:cNvSpPr>
          <p:nvPr/>
        </p:nvSpPr>
        <p:spPr bwMode="auto">
          <a:xfrm>
            <a:off x="1958864" y="3429000"/>
            <a:ext cx="639983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dirty="0"/>
              <a:t>CATS</a:t>
            </a:r>
            <a:endParaRPr lang="en-US" altLang="ja-JP" baseline="30000" dirty="0"/>
          </a:p>
        </p:txBody>
      </p:sp>
      <p:sp>
        <p:nvSpPr>
          <p:cNvPr id="8216" name="Text Box 28"/>
          <p:cNvSpPr txBox="1">
            <a:spLocks noChangeArrowheads="1"/>
          </p:cNvSpPr>
          <p:nvPr/>
        </p:nvSpPr>
        <p:spPr bwMode="auto">
          <a:xfrm>
            <a:off x="6570836" y="4068702"/>
            <a:ext cx="246888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/>
              <a:t>1 </a:t>
            </a:r>
            <a:r>
              <a:rPr lang="en-US" altLang="ja-JP" sz="2000" dirty="0" err="1"/>
              <a:t>mm</a:t>
            </a:r>
            <a:r>
              <a:rPr lang="en-US" altLang="ja-JP" sz="2000" baseline="30000" dirty="0" err="1"/>
              <a:t>t</a:t>
            </a:r>
            <a:r>
              <a:rPr lang="en-US" altLang="ja-JP" sz="2000" dirty="0"/>
              <a:t>  solid hydrogen </a:t>
            </a:r>
            <a:endParaRPr lang="en-US" altLang="ja-JP" sz="2000" baseline="30000" dirty="0"/>
          </a:p>
        </p:txBody>
      </p:sp>
      <p:cxnSp>
        <p:nvCxnSpPr>
          <p:cNvPr id="31" name="Straight Arrow Connector 30"/>
          <p:cNvCxnSpPr>
            <a:stCxn id="8216" idx="1"/>
            <a:endCxn id="26" idx="6"/>
          </p:cNvCxnSpPr>
          <p:nvPr/>
        </p:nvCxnSpPr>
        <p:spPr>
          <a:xfrm flipH="1" flipV="1">
            <a:off x="4716463" y="3933032"/>
            <a:ext cx="1854373" cy="335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3567" name="TextBox 19"/>
          <p:cNvSpPr txBox="1">
            <a:spLocks noChangeArrowheads="1"/>
          </p:cNvSpPr>
          <p:nvPr/>
        </p:nvSpPr>
        <p:spPr bwMode="auto">
          <a:xfrm>
            <a:off x="572348" y="6065853"/>
            <a:ext cx="55978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/>
              <a:t>CATS: S. </a:t>
            </a:r>
            <a:r>
              <a:rPr lang="en-US" altLang="ja-JP" sz="1600" dirty="0" err="1"/>
              <a:t>Ottini-Hustache</a:t>
            </a:r>
            <a:r>
              <a:rPr lang="en-US" altLang="ja-JP" sz="1600" dirty="0"/>
              <a:t> </a:t>
            </a:r>
            <a:r>
              <a:rPr lang="en-US" altLang="ja-JP" sz="1600" i="1" dirty="0"/>
              <a:t>et al.</a:t>
            </a:r>
            <a:r>
              <a:rPr lang="en-US" altLang="ja-JP" sz="1600" dirty="0"/>
              <a:t>, </a:t>
            </a:r>
            <a:r>
              <a:rPr lang="en-US" altLang="ja-JP" sz="1600" dirty="0" err="1"/>
              <a:t>Nucl</a:t>
            </a:r>
            <a:r>
              <a:rPr lang="en-US" altLang="ja-JP" sz="1600" dirty="0"/>
              <a:t>. Instr. Meth. A 431, 476 (’99).</a:t>
            </a:r>
          </a:p>
          <a:p>
            <a:r>
              <a:rPr lang="en-US" altLang="ja-JP" sz="1600" dirty="0"/>
              <a:t>Target: P. </a:t>
            </a:r>
            <a:r>
              <a:rPr lang="en-US" altLang="ja-JP" sz="1600" dirty="0" err="1"/>
              <a:t>Dolégiéviez</a:t>
            </a:r>
            <a:r>
              <a:rPr lang="en-US" altLang="ja-JP" sz="1600" dirty="0"/>
              <a:t> </a:t>
            </a:r>
            <a:r>
              <a:rPr lang="en-US" altLang="ja-JP" sz="1600" i="1" dirty="0"/>
              <a:t>et al.</a:t>
            </a:r>
            <a:r>
              <a:rPr lang="en-US" altLang="ja-JP" sz="1600" dirty="0"/>
              <a:t>, </a:t>
            </a:r>
            <a:r>
              <a:rPr lang="en-US" altLang="ja-JP" sz="1600" dirty="0" err="1"/>
              <a:t>Nucl</a:t>
            </a:r>
            <a:r>
              <a:rPr lang="en-US" altLang="ja-JP" sz="1600" dirty="0"/>
              <a:t>. Instr. Meth. A 564, 32 (’06).</a:t>
            </a:r>
          </a:p>
          <a:p>
            <a:r>
              <a:rPr lang="en-US" altLang="ja-JP" sz="1600" dirty="0"/>
              <a:t>MUST2: </a:t>
            </a:r>
            <a:r>
              <a:rPr lang="fr-FR" altLang="ja-JP" sz="1600" dirty="0"/>
              <a:t>E. Pollacco </a:t>
            </a:r>
            <a:r>
              <a:rPr lang="fr-FR" altLang="ja-JP" sz="1600" i="1" dirty="0"/>
              <a:t>et al.</a:t>
            </a:r>
            <a:r>
              <a:rPr lang="fr-FR" altLang="ja-JP" sz="1600" dirty="0"/>
              <a:t>, Eur. Phys. J. A 25, 287 (</a:t>
            </a:r>
            <a:r>
              <a:rPr lang="en-US" altLang="ja-JP" sz="1600" dirty="0"/>
              <a:t>’</a:t>
            </a:r>
            <a:r>
              <a:rPr lang="fr-FR" altLang="ja-JP" sz="1600" dirty="0"/>
              <a:t>05).</a:t>
            </a:r>
            <a:endParaRPr lang="en-US" altLang="ja-JP" sz="1600" dirty="0"/>
          </a:p>
        </p:txBody>
      </p:sp>
      <p:sp>
        <p:nvSpPr>
          <p:cNvPr id="26" name="Oval 25"/>
          <p:cNvSpPr/>
          <p:nvPr/>
        </p:nvSpPr>
        <p:spPr>
          <a:xfrm>
            <a:off x="4356100" y="3644900"/>
            <a:ext cx="360363" cy="576263"/>
          </a:xfrm>
          <a:prstGeom prst="ellips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62" y="788841"/>
            <a:ext cx="3204294" cy="2059903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572348" y="888762"/>
            <a:ext cx="489366" cy="8234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 rot="-1488564">
            <a:off x="644769" y="4427533"/>
            <a:ext cx="1803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dirty="0"/>
              <a:t>~50 </a:t>
            </a:r>
            <a:r>
              <a:rPr lang="en-US" altLang="ja-JP" dirty="0" err="1"/>
              <a:t>kpps</a:t>
            </a:r>
            <a:endParaRPr lang="en-US" altLang="ja-JP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7351" y="980728"/>
            <a:ext cx="68159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DSSD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54817" y="803897"/>
            <a:ext cx="4555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CsI</a:t>
            </a:r>
            <a:endParaRPr lang="en-US" dirty="0"/>
          </a:p>
        </p:txBody>
      </p:sp>
      <p:pic>
        <p:nvPicPr>
          <p:cNvPr id="38914" name="Picture 2" descr="http://pro.ganil-spiral2.eu/laboratory/detectors/charged-particles/must2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697" y="301612"/>
            <a:ext cx="1678167" cy="486668"/>
          </a:xfrm>
          <a:prstGeom prst="rect">
            <a:avLst/>
          </a:prstGeom>
          <a:noFill/>
        </p:spPr>
      </p:pic>
      <p:pic>
        <p:nvPicPr>
          <p:cNvPr id="21" name="Picture 2" descr="http://pro.ganil-spiral2.eu/events/workshops/fission2013/images/logo-ganil/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05523"/>
            <a:ext cx="2667516" cy="64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270216" y="1310141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 x 10 cm</a:t>
            </a:r>
            <a:r>
              <a:rPr lang="en-US" sz="1200" baseline="30000" dirty="0"/>
              <a:t>2</a:t>
            </a:r>
          </a:p>
          <a:p>
            <a:r>
              <a:rPr lang="en-US" sz="1200" dirty="0"/>
              <a:t>    0.3 mm</a:t>
            </a:r>
            <a:endParaRPr lang="en-US" sz="1200" baseline="30000" dirty="0"/>
          </a:p>
        </p:txBody>
      </p:sp>
    </p:spTree>
  </p:cSld>
  <p:clrMapOvr>
    <a:masterClrMapping/>
  </p:clrMapOvr>
  <p:transition advTm="33234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0" y="848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/>
              <a:t>First study (1 day) at SPEG/GANIL</a:t>
            </a:r>
            <a:endParaRPr lang="en-US" sz="3200" dirty="0"/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2" cstate="print"/>
          <a:srcRect t="544" b="9909"/>
          <a:stretch>
            <a:fillRect/>
          </a:stretch>
        </p:blipFill>
        <p:spPr bwMode="auto">
          <a:xfrm>
            <a:off x="809625" y="971070"/>
            <a:ext cx="3387264" cy="296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18"/>
          <p:cNvSpPr/>
          <p:nvPr/>
        </p:nvSpPr>
        <p:spPr>
          <a:xfrm>
            <a:off x="2267744" y="3921224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41062" r="54232" b="33837"/>
          <a:stretch>
            <a:fillRect/>
          </a:stretch>
        </p:blipFill>
        <p:spPr bwMode="auto">
          <a:xfrm>
            <a:off x="4499992" y="970465"/>
            <a:ext cx="3888432" cy="307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Connecteur droit avec flèche 15"/>
          <p:cNvCxnSpPr/>
          <p:nvPr/>
        </p:nvCxnSpPr>
        <p:spPr>
          <a:xfrm flipH="1">
            <a:off x="5796136" y="2308473"/>
            <a:ext cx="360040" cy="72008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ZoneTexte 16"/>
          <p:cNvSpPr txBox="1"/>
          <p:nvPr/>
        </p:nvSpPr>
        <p:spPr>
          <a:xfrm>
            <a:off x="978866" y="5149748"/>
            <a:ext cx="6436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fr-FR" sz="1600" dirty="0"/>
              <a:t>D. Suzuki, H. Iwasaki, D. Beaumel</a:t>
            </a:r>
            <a:r>
              <a:rPr lang="ja-JP" altLang="en-US" sz="1600" dirty="0"/>
              <a:t> </a:t>
            </a:r>
            <a:r>
              <a:rPr lang="en-US" altLang="ja-JP" sz="1600" i="1" dirty="0"/>
              <a:t>et</a:t>
            </a:r>
            <a:r>
              <a:rPr lang="fr-FR" sz="1600" i="1" dirty="0"/>
              <a:t> al.</a:t>
            </a:r>
            <a:r>
              <a:rPr lang="fr-FR" sz="1600" dirty="0"/>
              <a:t>,  Phys. Rev. Lett. 103, 152503 (</a:t>
            </a:r>
            <a:r>
              <a:rPr lang="en-US" sz="1600" dirty="0"/>
              <a:t>’</a:t>
            </a:r>
            <a:r>
              <a:rPr lang="fr-FR" sz="1600" dirty="0"/>
              <a:t>09). </a:t>
            </a:r>
          </a:p>
          <a:p>
            <a:pPr marL="228600" indent="-228600"/>
            <a:r>
              <a:rPr lang="fr-FR" sz="1600" dirty="0"/>
              <a:t>D. Suzuki, Euro. Phys. J. A 48, 130 (</a:t>
            </a:r>
            <a:r>
              <a:rPr lang="en-US" sz="1600" dirty="0"/>
              <a:t>’</a:t>
            </a:r>
            <a:r>
              <a:rPr lang="fr-FR" sz="1600" dirty="0"/>
              <a:t>12).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 l="47540" t="52874" r="46554" b="41958"/>
          <a:stretch>
            <a:fillRect/>
          </a:stretch>
        </p:blipFill>
        <p:spPr bwMode="auto">
          <a:xfrm>
            <a:off x="7767596" y="1878288"/>
            <a:ext cx="928479" cy="649935"/>
          </a:xfrm>
          <a:prstGeom prst="rect">
            <a:avLst/>
          </a:prstGeom>
          <a:ln w="31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正方形/長方形 10"/>
          <p:cNvSpPr/>
          <p:nvPr/>
        </p:nvSpPr>
        <p:spPr>
          <a:xfrm>
            <a:off x="2801985" y="1070342"/>
            <a:ext cx="117134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10"/>
          <p:cNvSpPr txBox="1"/>
          <p:nvPr/>
        </p:nvSpPr>
        <p:spPr>
          <a:xfrm>
            <a:off x="2600450" y="1316139"/>
            <a:ext cx="1247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1.8(4) MeV</a:t>
            </a:r>
          </a:p>
          <a:p>
            <a:pPr algn="r"/>
            <a:r>
              <a:rPr lang="fr-FR" b="1" dirty="0"/>
              <a:t>0</a:t>
            </a:r>
            <a:r>
              <a:rPr lang="fr-FR" b="1" baseline="30000" dirty="0"/>
              <a:t>+</a:t>
            </a:r>
            <a:r>
              <a:rPr lang="fr-FR" b="1" dirty="0"/>
              <a:t> or 2</a:t>
            </a:r>
            <a:r>
              <a:rPr lang="fr-FR" b="1" baseline="30000" dirty="0"/>
              <a:t>+</a:t>
            </a:r>
            <a:endParaRPr lang="en-US" b="1" baseline="30000" dirty="0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5008959" y="4366561"/>
            <a:ext cx="365243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dirty="0"/>
              <a:t>No shell closure at </a:t>
            </a:r>
            <a:r>
              <a:rPr lang="fr-FR" sz="2400" i="1" dirty="0"/>
              <a:t>Z</a:t>
            </a:r>
            <a:r>
              <a:rPr lang="fr-FR" sz="2400" dirty="0"/>
              <a:t> = 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00240"/>
      </p:ext>
    </p:extLst>
  </p:cSld>
  <p:clrMapOvr>
    <a:masterClrMapping/>
  </p:clrMapOvr>
  <p:transition advTm="952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0" y="848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/>
              <a:t>Second study (7 days) at LISE/GANIL</a:t>
            </a:r>
            <a:endParaRPr lang="en-US" sz="3200" dirty="0"/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b="9853"/>
          <a:stretch/>
        </p:blipFill>
        <p:spPr>
          <a:xfrm>
            <a:off x="1014926" y="980728"/>
            <a:ext cx="3485066" cy="315358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7623725" y="3342937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rgbClr val="00B050"/>
                </a:solidFill>
              </a:rPr>
              <a:t>L</a:t>
            </a:r>
            <a:r>
              <a:rPr lang="fr-FR" b="1" dirty="0">
                <a:solidFill>
                  <a:srgbClr val="00B050"/>
                </a:solidFill>
              </a:rPr>
              <a:t> = 0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623725" y="2664829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accent6"/>
                </a:solidFill>
              </a:rPr>
              <a:t>L</a:t>
            </a:r>
            <a:r>
              <a:rPr lang="fr-FR" b="1" dirty="0">
                <a:solidFill>
                  <a:schemeClr val="accent6"/>
                </a:solidFill>
              </a:rPr>
              <a:t> = 2</a:t>
            </a:r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H="1">
            <a:off x="2447511" y="3432591"/>
            <a:ext cx="133668" cy="128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447511" y="3146417"/>
            <a:ext cx="1262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empty target</a:t>
            </a:r>
            <a:endParaRPr lang="en-US" sz="1600" dirty="0"/>
          </a:p>
        </p:txBody>
      </p:sp>
      <p:sp>
        <p:nvSpPr>
          <p:cNvPr id="36" name="Rectangle 18"/>
          <p:cNvSpPr/>
          <p:nvPr/>
        </p:nvSpPr>
        <p:spPr>
          <a:xfrm>
            <a:off x="2238224" y="4114095"/>
            <a:ext cx="1188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1646597" y="1383696"/>
            <a:ext cx="432048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正方形/長方形 12"/>
          <p:cNvSpPr/>
          <p:nvPr/>
        </p:nvSpPr>
        <p:spPr>
          <a:xfrm>
            <a:off x="3669513" y="1441888"/>
            <a:ext cx="497363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0"/>
          <p:cNvSpPr txBox="1"/>
          <p:nvPr/>
        </p:nvSpPr>
        <p:spPr>
          <a:xfrm>
            <a:off x="2337994" y="1440303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1.62(13) MeV</a:t>
            </a:r>
          </a:p>
        </p:txBody>
      </p:sp>
      <p:sp>
        <p:nvSpPr>
          <p:cNvPr id="14" name="ZoneTexte 16"/>
          <p:cNvSpPr txBox="1"/>
          <p:nvPr/>
        </p:nvSpPr>
        <p:spPr>
          <a:xfrm>
            <a:off x="985336" y="4720742"/>
            <a:ext cx="617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fr-FR" sz="1600" dirty="0"/>
              <a:t>D. Suzuki, H. Iwasaki, D. Beaumel</a:t>
            </a:r>
            <a:r>
              <a:rPr lang="ja-JP" altLang="en-US" sz="1600" dirty="0"/>
              <a:t> </a:t>
            </a:r>
            <a:r>
              <a:rPr lang="en-US" altLang="ja-JP" sz="1600" i="1" dirty="0"/>
              <a:t>et</a:t>
            </a:r>
            <a:r>
              <a:rPr lang="fr-FR" sz="1600" i="1" dirty="0"/>
              <a:t> al.</a:t>
            </a:r>
            <a:r>
              <a:rPr lang="fr-FR" sz="1600" dirty="0"/>
              <a:t>, Phys. Rev. C 93, 024316 (</a:t>
            </a:r>
            <a:r>
              <a:rPr lang="en-US" sz="1600" dirty="0"/>
              <a:t>’</a:t>
            </a:r>
            <a:r>
              <a:rPr lang="fr-FR" sz="1600" dirty="0"/>
              <a:t>16) 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19"/>
          <a:stretch/>
        </p:blipFill>
        <p:spPr>
          <a:xfrm>
            <a:off x="5142180" y="1656701"/>
            <a:ext cx="2382147" cy="2276356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 rot="16200000">
            <a:off x="4111688" y="2439305"/>
            <a:ext cx="1579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b/sr]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953700" y="396068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fr-F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c.m.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7236295" y="1242181"/>
            <a:ext cx="70341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dirty="0"/>
              <a:t>0</a:t>
            </a:r>
            <a:r>
              <a:rPr lang="fr-FR" sz="2400" baseline="-25000" dirty="0"/>
              <a:t>2</a:t>
            </a:r>
            <a:r>
              <a:rPr lang="fr-FR" sz="2400" baseline="30000" dirty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2183194"/>
      </p:ext>
    </p:extLst>
  </p:cSld>
  <p:clrMapOvr>
    <a:masterClrMapping/>
  </p:clrMapOvr>
  <p:transition advTm="952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9" grpId="0"/>
      <p:bldP spid="21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0" y="848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/>
              <a:t>Mirror energy difference of the 0</a:t>
            </a:r>
            <a:r>
              <a:rPr lang="fr-FR" sz="3200" baseline="-25000" dirty="0"/>
              <a:t>2</a:t>
            </a:r>
            <a:r>
              <a:rPr lang="fr-FR" sz="3200" baseline="30000" dirty="0"/>
              <a:t>+</a:t>
            </a:r>
            <a:r>
              <a:rPr lang="fr-FR" sz="3200" dirty="0"/>
              <a:t> state</a:t>
            </a:r>
            <a:endParaRPr lang="en-US" sz="32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918013"/>
            <a:ext cx="4393502" cy="4104456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3456383" y="1206045"/>
            <a:ext cx="288032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下矢印 6"/>
          <p:cNvSpPr/>
          <p:nvPr/>
        </p:nvSpPr>
        <p:spPr>
          <a:xfrm>
            <a:off x="5472607" y="1206045"/>
            <a:ext cx="360040" cy="72008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112567" y="83671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-0.63 MeV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63080" y="5328149"/>
            <a:ext cx="72669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to quantify impact of weak binding to level shift?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Systematics of 0</a:t>
            </a:r>
            <a:r>
              <a:rPr lang="en-US" sz="2400" baseline="30000" dirty="0"/>
              <a:t>+</a:t>
            </a:r>
            <a:r>
              <a:rPr lang="en-US" sz="2400" dirty="0"/>
              <a:t> mirror pairs’ energy differences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Scaling for charge and mass ( = size)</a:t>
            </a:r>
          </a:p>
        </p:txBody>
      </p:sp>
    </p:spTree>
    <p:extLst>
      <p:ext uri="{BB962C8B-B14F-4D97-AF65-F5344CB8AC3E}">
        <p14:creationId xmlns:p14="http://schemas.microsoft.com/office/powerpoint/2010/main" val="3242517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 err="1"/>
              <a:t>Riisager’s</a:t>
            </a:r>
            <a:r>
              <a:rPr lang="en-US" altLang="ja-JP" sz="3200" dirty="0"/>
              <a:t> universal scaling for 2</a:t>
            </a:r>
            <a:r>
              <a:rPr lang="en-US" altLang="ja-JP" sz="3200" i="1" dirty="0"/>
              <a:t>n</a:t>
            </a:r>
            <a:r>
              <a:rPr lang="en-US" altLang="ja-JP" sz="3200" dirty="0"/>
              <a:t> halo radii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0469" t="35235" r="37007" b="12348"/>
          <a:stretch>
            <a:fillRect/>
          </a:stretch>
        </p:blipFill>
        <p:spPr bwMode="auto">
          <a:xfrm>
            <a:off x="937842" y="1227469"/>
            <a:ext cx="423528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379945" y="1890601"/>
            <a:ext cx="318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3399"/>
                </a:solidFill>
              </a:rPr>
              <a:t>Scaling by 3-body hyperradii</a:t>
            </a:r>
            <a:endParaRPr lang="en-US" sz="2000" b="1" dirty="0">
              <a:solidFill>
                <a:srgbClr val="FF339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6399" y="888915"/>
            <a:ext cx="54920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600" dirty="0"/>
              <a:t>K. Riisager, D.V. Fedrov, A.S. Jensen, Europhys. Lett. 49, 547 (’00)</a:t>
            </a:r>
            <a:endParaRPr lang="en-US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5516119" y="3103278"/>
            <a:ext cx="3505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dirty="0"/>
              <a:t>: unit mass</a:t>
            </a:r>
          </a:p>
          <a:p>
            <a:r>
              <a:rPr lang="fr-FR" i="1" dirty="0"/>
              <a:t>R</a:t>
            </a:r>
            <a:r>
              <a:rPr lang="fr-FR" i="1" baseline="-25000" dirty="0"/>
              <a:t>ik</a:t>
            </a:r>
            <a:r>
              <a:rPr lang="fr-FR" dirty="0"/>
              <a:t>: length for </a:t>
            </a:r>
            <a:r>
              <a:rPr lang="fr-FR" i="1" dirty="0"/>
              <a:t>i</a:t>
            </a:r>
            <a:r>
              <a:rPr lang="fr-FR" dirty="0"/>
              <a:t>-th and </a:t>
            </a:r>
            <a:r>
              <a:rPr lang="fr-FR" i="1" dirty="0"/>
              <a:t>k</a:t>
            </a:r>
            <a:r>
              <a:rPr lang="fr-FR" dirty="0"/>
              <a:t>-th particles</a:t>
            </a:r>
            <a:endParaRPr lang="fr-FR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6375" t="21946" r="42913" b="65503"/>
          <a:stretch>
            <a:fillRect/>
          </a:stretch>
        </p:blipFill>
        <p:spPr bwMode="auto">
          <a:xfrm>
            <a:off x="5602936" y="2358212"/>
            <a:ext cx="2088232" cy="68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テキスト ボックス 1"/>
          <p:cNvSpPr txBox="1"/>
          <p:nvPr/>
        </p:nvSpPr>
        <p:spPr>
          <a:xfrm>
            <a:off x="2512015" y="5403933"/>
            <a:ext cx="2160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Binding energy 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178844" y="2647899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Radius</a:t>
            </a:r>
          </a:p>
        </p:txBody>
      </p:sp>
      <p:sp>
        <p:nvSpPr>
          <p:cNvPr id="3" name="円/楕円 2"/>
          <p:cNvSpPr/>
          <p:nvPr/>
        </p:nvSpPr>
        <p:spPr>
          <a:xfrm>
            <a:off x="6602163" y="4408345"/>
            <a:ext cx="457200" cy="45720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228600" h="2286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円/楕円 13"/>
          <p:cNvSpPr/>
          <p:nvPr/>
        </p:nvSpPr>
        <p:spPr>
          <a:xfrm>
            <a:off x="6882724" y="4157964"/>
            <a:ext cx="182880" cy="18288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91440" h="9144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円/楕円 14"/>
          <p:cNvSpPr/>
          <p:nvPr/>
        </p:nvSpPr>
        <p:spPr>
          <a:xfrm>
            <a:off x="7139925" y="4476112"/>
            <a:ext cx="182880" cy="18288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91440" h="9144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円/楕円 3"/>
          <p:cNvSpPr/>
          <p:nvPr/>
        </p:nvSpPr>
        <p:spPr>
          <a:xfrm>
            <a:off x="6449263" y="4077072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6242753" y="4157964"/>
            <a:ext cx="0" cy="7315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5658532" y="4328960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ZoneTexte 9"/>
          <p:cNvSpPr txBox="1"/>
          <p:nvPr/>
        </p:nvSpPr>
        <p:spPr>
          <a:xfrm>
            <a:off x="2535479" y="5911764"/>
            <a:ext cx="1938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*B</a:t>
            </a:r>
            <a:r>
              <a:rPr lang="fr-FR" dirty="0"/>
              <a:t>: binding energy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4192883703"/>
      </p:ext>
    </p:extLst>
  </p:cSld>
  <p:clrMapOvr>
    <a:masterClrMapping/>
  </p:clrMapOvr>
  <p:transition advTm="117094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Scaling of mirror energy differences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1876907" y="3670249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3216332" y="3671241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1876907" y="3382217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3216332" y="4031281"/>
            <a:ext cx="64807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2868725" y="3383209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415045" y="3466925"/>
            <a:ext cx="479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/>
              <a:t>S</a:t>
            </a:r>
            <a:r>
              <a:rPr lang="fr-FR" sz="2000" b="1" baseline="-25000" dirty="0"/>
              <a:t>2</a:t>
            </a:r>
            <a:r>
              <a:rPr lang="fr-FR" sz="2000" b="1" i="1" baseline="-25000" dirty="0"/>
              <a:t>p</a:t>
            </a:r>
            <a:endParaRPr lang="en-US" sz="2000" b="1" i="1" baseline="-25000" dirty="0"/>
          </a:p>
        </p:txBody>
      </p:sp>
      <p:sp>
        <p:nvSpPr>
          <p:cNvPr id="35" name="ZoneTexte 34"/>
          <p:cNvSpPr txBox="1"/>
          <p:nvPr/>
        </p:nvSpPr>
        <p:spPr>
          <a:xfrm>
            <a:off x="3919298" y="3455217"/>
            <a:ext cx="479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/>
              <a:t>S</a:t>
            </a:r>
            <a:r>
              <a:rPr lang="fr-FR" sz="2000" b="1" baseline="-25000" dirty="0"/>
              <a:t>2</a:t>
            </a:r>
            <a:r>
              <a:rPr lang="fr-FR" sz="2000" b="1" i="1" baseline="-25000" dirty="0"/>
              <a:t>n</a:t>
            </a:r>
            <a:endParaRPr lang="en-US" sz="2000" b="1" i="1" baseline="-250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859412" y="4170136"/>
            <a:ext cx="665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aseline="30000" dirty="0"/>
              <a:t>12</a:t>
            </a:r>
            <a:r>
              <a:rPr lang="fr-FR" sz="2800" dirty="0"/>
              <a:t>O</a:t>
            </a:r>
            <a:endParaRPr lang="en-US" dirty="0"/>
          </a:p>
        </p:txBody>
      </p:sp>
      <p:sp>
        <p:nvSpPr>
          <p:cNvPr id="37" name="ZoneTexte 36"/>
          <p:cNvSpPr txBox="1"/>
          <p:nvPr/>
        </p:nvSpPr>
        <p:spPr>
          <a:xfrm>
            <a:off x="3117475" y="4177108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aseline="30000" dirty="0"/>
              <a:t>12</a:t>
            </a:r>
            <a:r>
              <a:rPr lang="fr-FR" sz="2800" dirty="0"/>
              <a:t>Be</a:t>
            </a:r>
            <a:endParaRPr lang="en-US" sz="2000" dirty="0"/>
          </a:p>
        </p:txBody>
      </p:sp>
      <p:sp>
        <p:nvSpPr>
          <p:cNvPr id="51" name="ZoneTexte 50"/>
          <p:cNvSpPr txBox="1"/>
          <p:nvPr/>
        </p:nvSpPr>
        <p:spPr>
          <a:xfrm>
            <a:off x="5336658" y="1059523"/>
            <a:ext cx="96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Scales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2926876" y="3059900"/>
            <a:ext cx="921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i="1" dirty="0"/>
              <a:t>Δ</a:t>
            </a:r>
            <a:r>
              <a:rPr lang="fr-FR" sz="2800" b="1" i="1" dirty="0"/>
              <a:t>E</a:t>
            </a:r>
            <a:r>
              <a:rPr lang="fr-FR" sz="2800" b="1" baseline="-25000" dirty="0"/>
              <a:t>exp</a:t>
            </a:r>
            <a:endParaRPr lang="en-US" sz="2800" b="1" baseline="-25000" dirty="0"/>
          </a:p>
        </p:txBody>
      </p:sp>
      <p:sp>
        <p:nvSpPr>
          <p:cNvPr id="2" name="フリーフォーム 1"/>
          <p:cNvSpPr/>
          <p:nvPr/>
        </p:nvSpPr>
        <p:spPr>
          <a:xfrm>
            <a:off x="716422" y="2583092"/>
            <a:ext cx="609600" cy="1105909"/>
          </a:xfrm>
          <a:custGeom>
            <a:avLst/>
            <a:gdLst>
              <a:gd name="connsiteX0" fmla="*/ 0 w 609600"/>
              <a:gd name="connsiteY0" fmla="*/ 1105909 h 1105909"/>
              <a:gd name="connsiteX1" fmla="*/ 190500 w 609600"/>
              <a:gd name="connsiteY1" fmla="*/ 547109 h 1105909"/>
              <a:gd name="connsiteX2" fmla="*/ 330200 w 609600"/>
              <a:gd name="connsiteY2" fmla="*/ 1009 h 1105909"/>
              <a:gd name="connsiteX3" fmla="*/ 469900 w 609600"/>
              <a:gd name="connsiteY3" fmla="*/ 686809 h 1105909"/>
              <a:gd name="connsiteX4" fmla="*/ 609600 w 609600"/>
              <a:gd name="connsiteY4" fmla="*/ 1105909 h 1105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1105909">
                <a:moveTo>
                  <a:pt x="0" y="1105909"/>
                </a:moveTo>
                <a:cubicBezTo>
                  <a:pt x="67733" y="918584"/>
                  <a:pt x="135467" y="731259"/>
                  <a:pt x="190500" y="547109"/>
                </a:cubicBezTo>
                <a:cubicBezTo>
                  <a:pt x="245533" y="362959"/>
                  <a:pt x="283633" y="-22274"/>
                  <a:pt x="330200" y="1009"/>
                </a:cubicBezTo>
                <a:cubicBezTo>
                  <a:pt x="376767" y="24292"/>
                  <a:pt x="423333" y="502659"/>
                  <a:pt x="469900" y="686809"/>
                </a:cubicBezTo>
                <a:cubicBezTo>
                  <a:pt x="516467" y="870959"/>
                  <a:pt x="563033" y="988434"/>
                  <a:pt x="609600" y="1105909"/>
                </a:cubicBezTo>
              </a:path>
            </a:pathLst>
          </a:cu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44714" y="206286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Coulomb barrier</a:t>
            </a:r>
          </a:p>
        </p:txBody>
      </p:sp>
      <p:cxnSp>
        <p:nvCxnSpPr>
          <p:cNvPr id="38" name="Connecteur droit 23"/>
          <p:cNvCxnSpPr/>
          <p:nvPr/>
        </p:nvCxnSpPr>
        <p:spPr>
          <a:xfrm>
            <a:off x="1208092" y="2583092"/>
            <a:ext cx="131688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2200943" y="2583092"/>
            <a:ext cx="0" cy="780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ZoneTexte 73"/>
          <p:cNvSpPr txBox="1"/>
          <p:nvPr/>
        </p:nvSpPr>
        <p:spPr>
          <a:xfrm>
            <a:off x="2246779" y="2593673"/>
            <a:ext cx="74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B</a:t>
            </a:r>
            <a:r>
              <a:rPr lang="fr-FR" sz="2800" b="1" baseline="-25000" dirty="0"/>
              <a:t>exp</a:t>
            </a:r>
            <a:endParaRPr lang="en-US" sz="2800" b="1" baseline="-25000" dirty="0"/>
          </a:p>
        </p:txBody>
      </p:sp>
      <p:sp>
        <p:nvSpPr>
          <p:cNvPr id="41" name="Rectangle 68"/>
          <p:cNvSpPr/>
          <p:nvPr/>
        </p:nvSpPr>
        <p:spPr>
          <a:xfrm>
            <a:off x="3094557" y="5806172"/>
            <a:ext cx="6049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1600" dirty="0"/>
              <a:t>[1] K. Riisager, D.V. Fedrov, A.S. Jensen, Europhys. Lett. 49, 547 (’00)</a:t>
            </a:r>
          </a:p>
          <a:p>
            <a:pPr lvl="0"/>
            <a:r>
              <a:rPr lang="nn-NO" sz="1600" dirty="0"/>
              <a:t>[2] </a:t>
            </a:r>
            <a:r>
              <a:rPr lang="nn-NO" sz="1600" dirty="0">
                <a:solidFill>
                  <a:prstClr val="black"/>
                </a:solidFill>
              </a:rPr>
              <a:t>A. Muta, T. Otsuka, Prog. Theo. Phys. Suppl. 142, 355 (’01)</a:t>
            </a:r>
            <a:endParaRPr lang="nn-NO" sz="1600" dirty="0"/>
          </a:p>
        </p:txBody>
      </p:sp>
      <p:sp>
        <p:nvSpPr>
          <p:cNvPr id="42" name="ZoneTexte 50"/>
          <p:cNvSpPr txBox="1"/>
          <p:nvPr/>
        </p:nvSpPr>
        <p:spPr>
          <a:xfrm>
            <a:off x="319707" y="1087242"/>
            <a:ext cx="350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Experimental observables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860032" y="3831071"/>
            <a:ext cx="4296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Coulomb energy with core in sphere [2]</a:t>
            </a:r>
          </a:p>
        </p:txBody>
      </p:sp>
      <p:sp>
        <p:nvSpPr>
          <p:cNvPr id="7" name="円/楕円 6"/>
          <p:cNvSpPr/>
          <p:nvPr/>
        </p:nvSpPr>
        <p:spPr>
          <a:xfrm>
            <a:off x="5688770" y="1735720"/>
            <a:ext cx="731520" cy="7315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365760" h="36576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5442753" y="1735720"/>
            <a:ext cx="0" cy="7315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4858532" y="1906716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68"/>
          <p:cNvSpPr/>
          <p:nvPr/>
        </p:nvSpPr>
        <p:spPr>
          <a:xfrm>
            <a:off x="4860032" y="2780928"/>
            <a:ext cx="32619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000" dirty="0"/>
              <a:t>Riisager’s universal scaling [1]</a:t>
            </a:r>
          </a:p>
        </p:txBody>
      </p:sp>
      <p:sp>
        <p:nvSpPr>
          <p:cNvPr id="40" name="円/楕円 39"/>
          <p:cNvSpPr/>
          <p:nvPr/>
        </p:nvSpPr>
        <p:spPr>
          <a:xfrm>
            <a:off x="7111932" y="1961302"/>
            <a:ext cx="457200" cy="45720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228600" h="2286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円/楕円 42"/>
          <p:cNvSpPr/>
          <p:nvPr/>
        </p:nvSpPr>
        <p:spPr>
          <a:xfrm>
            <a:off x="7392493" y="1710921"/>
            <a:ext cx="182880" cy="18288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91440" h="9144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円/楕円 43"/>
          <p:cNvSpPr/>
          <p:nvPr/>
        </p:nvSpPr>
        <p:spPr>
          <a:xfrm>
            <a:off x="7649694" y="2029069"/>
            <a:ext cx="182880" cy="18288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91440" h="9144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円/楕円 44"/>
          <p:cNvSpPr/>
          <p:nvPr/>
        </p:nvSpPr>
        <p:spPr>
          <a:xfrm>
            <a:off x="6959032" y="1630029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直線コネクタ 11"/>
          <p:cNvCxnSpPr>
            <a:stCxn id="7" idx="0"/>
            <a:endCxn id="45" idx="0"/>
          </p:cNvCxnSpPr>
          <p:nvPr/>
        </p:nvCxnSpPr>
        <p:spPr>
          <a:xfrm flipV="1">
            <a:off x="6054530" y="1630029"/>
            <a:ext cx="1361702" cy="1056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線コネクタ 45"/>
          <p:cNvCxnSpPr>
            <a:stCxn id="7" idx="4"/>
            <a:endCxn id="45" idx="4"/>
          </p:cNvCxnSpPr>
          <p:nvPr/>
        </p:nvCxnSpPr>
        <p:spPr>
          <a:xfrm>
            <a:off x="6054530" y="2467240"/>
            <a:ext cx="1361702" cy="77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https://latex.codecogs.com/png.latex?%5Cdpi%7B200%7D%20%5CDelta%20E_%7B%5Crm%20C%7D%28%5Crho_0%29%20%3D%202%5Calpha%20%5Cfrac%7B6%28Z-2%29%7D%7B5%5Crho_0%7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17118"/>
            <a:ext cx="2952328" cy="70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atex.codecogs.com/png.latex?%5Cdpi%7B200%7D%20B%28%5Crho_0%29%20%3D%20%5Chbar%5E2/m%5Crho_0%5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57" y="3329841"/>
            <a:ext cx="2162175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19550"/>
      </p:ext>
    </p:extLst>
  </p:cSld>
  <p:clrMapOvr>
    <a:masterClrMapping/>
  </p:clrMapOvr>
  <p:transition advTm="117094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/>
          <a:stretch/>
        </p:blipFill>
        <p:spPr>
          <a:xfrm>
            <a:off x="1475658" y="956748"/>
            <a:ext cx="6192688" cy="4937471"/>
          </a:xfrm>
          <a:prstGeom prst="rect">
            <a:avLst/>
          </a:prstGeom>
        </p:spPr>
      </p:pic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Universality of 0</a:t>
            </a:r>
            <a:r>
              <a:rPr lang="en-US" altLang="ja-JP" sz="3200" baseline="30000" dirty="0"/>
              <a:t>+</a:t>
            </a:r>
            <a:r>
              <a:rPr lang="en-US" altLang="ja-JP" sz="3200" dirty="0"/>
              <a:t> mirror energies</a:t>
            </a: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-227546" y="2632833"/>
            <a:ext cx="2345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16"/>
          <p:cNvSpPr txBox="1"/>
          <p:nvPr/>
        </p:nvSpPr>
        <p:spPr>
          <a:xfrm>
            <a:off x="3707904" y="676930"/>
            <a:ext cx="421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fr-FR" sz="1600" dirty="0"/>
              <a:t>D. Suzuki</a:t>
            </a:r>
            <a:r>
              <a:rPr lang="ja-JP" altLang="en-US" sz="1600" dirty="0"/>
              <a:t> </a:t>
            </a:r>
            <a:r>
              <a:rPr lang="en-US" altLang="ja-JP" sz="1600" i="1" dirty="0"/>
              <a:t>et</a:t>
            </a:r>
            <a:r>
              <a:rPr lang="fr-FR" sz="1600" i="1" dirty="0"/>
              <a:t> al.</a:t>
            </a:r>
            <a:r>
              <a:rPr lang="fr-FR" sz="1600" dirty="0"/>
              <a:t>, Phys. Rev. C 93, 024316 (</a:t>
            </a:r>
            <a:r>
              <a:rPr lang="en-US" sz="1600" dirty="0"/>
              <a:t>’</a:t>
            </a:r>
            <a:r>
              <a:rPr lang="fr-FR" sz="1600" dirty="0"/>
              <a:t>16) 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199463" y="4128518"/>
            <a:ext cx="698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66"/>
                </a:solidFill>
              </a:rPr>
              <a:t>2</a:t>
            </a:r>
            <a:r>
              <a:rPr lang="en-US" sz="2000" b="1" i="1" dirty="0">
                <a:solidFill>
                  <a:srgbClr val="FF0066"/>
                </a:solidFill>
              </a:rPr>
              <a:t>s</a:t>
            </a:r>
            <a:r>
              <a:rPr lang="en-US" sz="2000" b="1" baseline="-25000" dirty="0">
                <a:solidFill>
                  <a:srgbClr val="FF0066"/>
                </a:solidFill>
              </a:rPr>
              <a:t>1/2</a:t>
            </a:r>
            <a:endParaRPr lang="en-US" b="1" baseline="-25000" dirty="0">
              <a:solidFill>
                <a:srgbClr val="FF0066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 rot="1860000">
            <a:off x="5870093" y="3420131"/>
            <a:ext cx="190205" cy="1463040"/>
          </a:xfrm>
          <a:prstGeom prst="rect">
            <a:avLst/>
          </a:prstGeom>
          <a:solidFill>
            <a:srgbClr val="FF339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正方形/長方形 13"/>
          <p:cNvSpPr/>
          <p:nvPr/>
        </p:nvSpPr>
        <p:spPr>
          <a:xfrm>
            <a:off x="4669409" y="2649612"/>
            <a:ext cx="2808312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円/楕円 11"/>
          <p:cNvSpPr/>
          <p:nvPr/>
        </p:nvSpPr>
        <p:spPr>
          <a:xfrm>
            <a:off x="5580113" y="2213377"/>
            <a:ext cx="731520" cy="7315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365760" h="36576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/楕円 14"/>
          <p:cNvSpPr/>
          <p:nvPr/>
        </p:nvSpPr>
        <p:spPr>
          <a:xfrm>
            <a:off x="4409056" y="3777579"/>
            <a:ext cx="1280160" cy="1280160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78000">
                <a:schemeClr val="bg1">
                  <a:lumMod val="97000"/>
                </a:schemeClr>
              </a:gs>
              <a:gs pos="92000">
                <a:schemeClr val="bg1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円/楕円 12"/>
          <p:cNvSpPr/>
          <p:nvPr/>
        </p:nvSpPr>
        <p:spPr>
          <a:xfrm>
            <a:off x="4678668" y="4054015"/>
            <a:ext cx="731520" cy="7315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365760" h="36576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4571" y="4790967"/>
            <a:ext cx="1282723" cy="9233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aseline="30000" dirty="0"/>
              <a:t>6</a:t>
            </a:r>
            <a:r>
              <a:rPr lang="en-US" dirty="0"/>
              <a:t>He-</a:t>
            </a:r>
            <a:r>
              <a:rPr lang="en-US" baseline="30000" dirty="0"/>
              <a:t>6</a:t>
            </a:r>
            <a:r>
              <a:rPr lang="en-US" dirty="0"/>
              <a:t>Be 0</a:t>
            </a:r>
            <a:r>
              <a:rPr lang="en-US" baseline="-25000" dirty="0"/>
              <a:t>1</a:t>
            </a:r>
            <a:r>
              <a:rPr lang="en-US" baseline="30000" dirty="0"/>
              <a:t>+</a:t>
            </a:r>
          </a:p>
          <a:p>
            <a:r>
              <a:rPr lang="en-US" baseline="30000" dirty="0"/>
              <a:t>8</a:t>
            </a:r>
            <a:r>
              <a:rPr lang="en-US" dirty="0"/>
              <a:t>He-</a:t>
            </a:r>
            <a:r>
              <a:rPr lang="en-US" baseline="30000" dirty="0"/>
              <a:t>8</a:t>
            </a:r>
            <a:r>
              <a:rPr lang="en-US" dirty="0"/>
              <a:t>C 0</a:t>
            </a:r>
            <a:r>
              <a:rPr lang="en-US" baseline="-25000" dirty="0"/>
              <a:t>1</a:t>
            </a:r>
            <a:r>
              <a:rPr lang="en-US" baseline="30000" dirty="0"/>
              <a:t>+</a:t>
            </a:r>
          </a:p>
          <a:p>
            <a:r>
              <a:rPr lang="en-US" baseline="30000" dirty="0"/>
              <a:t>16</a:t>
            </a:r>
            <a:r>
              <a:rPr lang="en-US" dirty="0"/>
              <a:t>C-</a:t>
            </a:r>
            <a:r>
              <a:rPr lang="en-US" baseline="30000" dirty="0"/>
              <a:t>16</a:t>
            </a:r>
            <a:r>
              <a:rPr lang="en-US" dirty="0"/>
              <a:t>Ne 0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</a:p>
        </p:txBody>
      </p:sp>
      <p:cxnSp>
        <p:nvCxnSpPr>
          <p:cNvPr id="17" name="直線矢印コネクタ 16"/>
          <p:cNvCxnSpPr/>
          <p:nvPr/>
        </p:nvCxnSpPr>
        <p:spPr>
          <a:xfrm flipV="1">
            <a:off x="1324038" y="4328573"/>
            <a:ext cx="1137619" cy="802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2218972" y="1060593"/>
            <a:ext cx="186108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正方形/長方形 9"/>
          <p:cNvSpPr/>
          <p:nvPr/>
        </p:nvSpPr>
        <p:spPr>
          <a:xfrm>
            <a:off x="2277125" y="1068510"/>
            <a:ext cx="2806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/>
              <a:t>all known 0</a:t>
            </a:r>
            <a:r>
              <a:rPr lang="en-US" altLang="ja-JP" sz="2000" b="1" baseline="30000" dirty="0"/>
              <a:t>+</a:t>
            </a:r>
            <a:r>
              <a:rPr lang="en-US" altLang="ja-JP" sz="2000" b="1" dirty="0"/>
              <a:t> mirror pairs</a:t>
            </a:r>
            <a:endParaRPr lang="en-US" sz="20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840914" y="5916544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429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Summary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95537" y="764704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Unbound </a:t>
            </a:r>
            <a:r>
              <a:rPr lang="en-US" sz="2400" baseline="30000" dirty="0"/>
              <a:t>12</a:t>
            </a:r>
            <a:r>
              <a:rPr lang="en-US" sz="2400" dirty="0"/>
              <a:t>O was studied by the 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t</a:t>
            </a:r>
            <a:r>
              <a:rPr lang="en-US" sz="2400" dirty="0"/>
              <a:t>) reaction at GANIL.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Missing mass spectra were obtained from tritons detected by MUST2 telescopes.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0</a:t>
            </a:r>
            <a:r>
              <a:rPr lang="en-US" sz="2400" baseline="-25000" dirty="0"/>
              <a:t>2</a:t>
            </a:r>
            <a:r>
              <a:rPr lang="en-US" sz="2400" baseline="30000" dirty="0"/>
              <a:t>+</a:t>
            </a:r>
            <a:r>
              <a:rPr lang="en-US" sz="2400" dirty="0"/>
              <a:t> state of </a:t>
            </a:r>
            <a:r>
              <a:rPr lang="en-US" sz="2400" baseline="30000" dirty="0"/>
              <a:t>12</a:t>
            </a:r>
            <a:r>
              <a:rPr lang="en-US" sz="2400" dirty="0"/>
              <a:t>O was discovered at 1.62(13) MeV. </a:t>
            </a:r>
            <a:endParaRPr lang="en-US" sz="2400" baseline="30000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Shell closure disappearing at </a:t>
            </a:r>
            <a:r>
              <a:rPr lang="en-US" sz="2400" i="1" dirty="0"/>
              <a:t>Z</a:t>
            </a:r>
            <a:r>
              <a:rPr lang="en-US" sz="2400" dirty="0"/>
              <a:t> = 8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Level energy shift -0.63 MeV relative to </a:t>
            </a:r>
            <a:r>
              <a:rPr lang="en-US" sz="2400" baseline="30000" dirty="0"/>
              <a:t>12</a:t>
            </a:r>
            <a:r>
              <a:rPr lang="en-US" sz="2400" dirty="0"/>
              <a:t>Be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Systematics of known 0</a:t>
            </a:r>
            <a:r>
              <a:rPr lang="en-US" sz="2400" baseline="30000" dirty="0"/>
              <a:t>+</a:t>
            </a:r>
            <a:r>
              <a:rPr lang="en-US" sz="2400" dirty="0"/>
              <a:t> states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Scaling relation of mirror energy differences and binding energies. 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baseline="30000" dirty="0"/>
              <a:t>12</a:t>
            </a:r>
            <a:r>
              <a:rPr lang="en-US" sz="2400" dirty="0"/>
              <a:t>O 0</a:t>
            </a:r>
            <a:r>
              <a:rPr lang="en-US" sz="2400" baseline="-25000" dirty="0"/>
              <a:t>2</a:t>
            </a:r>
            <a:r>
              <a:rPr lang="en-US" sz="2400" baseline="30000" dirty="0"/>
              <a:t>+</a:t>
            </a:r>
            <a:r>
              <a:rPr lang="en-US" sz="2400" dirty="0"/>
              <a:t> state, under the influence of weak binding, represents the lowest energy difference.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947" y="5364104"/>
            <a:ext cx="34385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Collaborators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67886" y="57239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S. Mitimasa</a:t>
            </a:r>
            <a:endParaRPr lang="en-US" dirty="0"/>
          </a:p>
        </p:txBody>
      </p:sp>
      <p:pic>
        <p:nvPicPr>
          <p:cNvPr id="4098" name="Picture 2" descr="https://upload.wikimedia.org/wikipedia/commons/thumb/9/91/CEA_logo_nouveau.svg/2000px-CEA_logo_nouveau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93" y="2638772"/>
            <a:ext cx="1188220" cy="84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5"/>
          <p:cNvSpPr txBox="1"/>
          <p:nvPr/>
        </p:nvSpPr>
        <p:spPr>
          <a:xfrm>
            <a:off x="1855918" y="620688"/>
            <a:ext cx="65836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H. Iwasaki, D. Beaumel, M. Assié, Y. Blumenfeld, N. De Séréville, </a:t>
            </a:r>
          </a:p>
          <a:p>
            <a:r>
              <a:rPr lang="fr-FR" dirty="0"/>
              <a:t>S. Franchoo, S. Giron, J. Guillot, F. Hammache, F. Maréchal, A. Matta, </a:t>
            </a:r>
          </a:p>
          <a:p>
            <a:r>
              <a:rPr lang="fr-FR" dirty="0"/>
              <a:t>L. Perrot,  C. Petrache,  A. Ramus, J-A. Scarpaci, I. Stefan</a:t>
            </a:r>
            <a:endParaRPr lang="en-US" dirty="0"/>
          </a:p>
        </p:txBody>
      </p:sp>
      <p:sp>
        <p:nvSpPr>
          <p:cNvPr id="8" name="ZoneTexte 5"/>
          <p:cNvSpPr txBox="1"/>
          <p:nvPr/>
        </p:nvSpPr>
        <p:spPr>
          <a:xfrm>
            <a:off x="2275027" y="4761160"/>
            <a:ext cx="4117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H. Baba, H. Otsu, H. Sakurai, S. Terashima</a:t>
            </a:r>
            <a:endParaRPr lang="en-US" dirty="0"/>
          </a:p>
        </p:txBody>
      </p:sp>
      <p:sp>
        <p:nvSpPr>
          <p:cNvPr id="9" name="ZoneTexte 5"/>
          <p:cNvSpPr txBox="1"/>
          <p:nvPr/>
        </p:nvSpPr>
        <p:spPr>
          <a:xfrm>
            <a:off x="2674270" y="1772816"/>
            <a:ext cx="4909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F. de Oliveira Santos, S. Grévy, D.Y. Pang, O. Sorlin, </a:t>
            </a:r>
          </a:p>
          <a:p>
            <a:r>
              <a:rPr lang="fr-FR" dirty="0"/>
              <a:t>P.C. Srivastava, C. Stodel</a:t>
            </a:r>
            <a:endParaRPr lang="en-US" dirty="0"/>
          </a:p>
        </p:txBody>
      </p:sp>
      <p:sp>
        <p:nvSpPr>
          <p:cNvPr id="10" name="ZoneTexte 5"/>
          <p:cNvSpPr txBox="1"/>
          <p:nvPr/>
        </p:nvSpPr>
        <p:spPr>
          <a:xfrm>
            <a:off x="1705432" y="2636912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 Drouart, A. Gillibert, V. Lapoux, L. Nalpas, J. Pancin, </a:t>
            </a:r>
          </a:p>
          <a:p>
            <a:r>
              <a:rPr lang="fr-FR" dirty="0"/>
              <a:t>E. Pollacco, P. Roussel-Chomaz</a:t>
            </a:r>
            <a:endParaRPr lang="en-US" dirty="0"/>
          </a:p>
        </p:txBody>
      </p:sp>
      <p:sp>
        <p:nvSpPr>
          <p:cNvPr id="11" name="ZoneTexte 5"/>
          <p:cNvSpPr txBox="1"/>
          <p:nvPr/>
        </p:nvSpPr>
        <p:spPr>
          <a:xfrm>
            <a:off x="2196508" y="389617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F. </a:t>
            </a:r>
            <a:r>
              <a:rPr lang="en-US" dirty="0"/>
              <a:t>Naqvi</a:t>
            </a:r>
            <a:r>
              <a:rPr lang="fr-FR" dirty="0"/>
              <a:t>, W. Rother</a:t>
            </a:r>
            <a:endParaRPr lang="en-US" dirty="0"/>
          </a:p>
        </p:txBody>
      </p:sp>
      <p:sp>
        <p:nvSpPr>
          <p:cNvPr id="13" name="ZoneTexte 5"/>
          <p:cNvSpPr txBox="1"/>
          <p:nvPr/>
        </p:nvSpPr>
        <p:spPr>
          <a:xfrm>
            <a:off x="6297528" y="3897757"/>
            <a:ext cx="1286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J. Gibelin</a:t>
            </a:r>
            <a:endParaRPr lang="en-US" dirty="0"/>
          </a:p>
        </p:txBody>
      </p:sp>
      <p:sp>
        <p:nvSpPr>
          <p:cNvPr id="15" name="ZoneTexte 5"/>
          <p:cNvSpPr txBox="1"/>
          <p:nvPr/>
        </p:nvSpPr>
        <p:spPr>
          <a:xfrm>
            <a:off x="6300981" y="6084004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 Keeley</a:t>
            </a:r>
            <a:endParaRPr lang="en-US" dirty="0"/>
          </a:p>
        </p:txBody>
      </p:sp>
      <p:pic>
        <p:nvPicPr>
          <p:cNvPr id="16" name="Image 9" descr="logoipn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20811" b="9370"/>
          <a:stretch/>
        </p:blipFill>
        <p:spPr bwMode="auto">
          <a:xfrm>
            <a:off x="276059" y="692980"/>
            <a:ext cx="1363835" cy="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http://pro.ganil-spiral2.eu/events/workshops/fission2013/images/logo-ganil/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70" y="1848245"/>
            <a:ext cx="1935388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rarfaxp.riken.jp/DREB2007/nishin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4" y="4742624"/>
            <a:ext cx="1825720" cy="48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webmail.uni-koeln.de/themes/unikoeln/graphics/UzK_mitt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66" y="3674052"/>
            <a:ext cx="1606430" cy="79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aeinfo.in2p3.fr/IMG/Images/logolpc_couleur_fondBlanc_titr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254" y="3718881"/>
            <a:ext cx="1340410" cy="81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cns.s.u-tokyo.ac.jp/image/cns_mark_colo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16" y="5506735"/>
            <a:ext cx="914400" cy="91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5"/>
          <p:cNvSpPr txBox="1"/>
          <p:nvPr/>
        </p:nvSpPr>
        <p:spPr>
          <a:xfrm>
            <a:off x="3954959" y="57239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H. Okamura</a:t>
            </a:r>
            <a:endParaRPr lang="en-US" dirty="0"/>
          </a:p>
        </p:txBody>
      </p:sp>
      <p:pic>
        <p:nvPicPr>
          <p:cNvPr id="4110" name="Picture 14" descr="http://www.rcnp.osaka-u.ac.jp/jp/topics/RCNP-HP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28" y="5506735"/>
            <a:ext cx="940533" cy="94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359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985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/>
          <a:stretch/>
        </p:blipFill>
        <p:spPr>
          <a:xfrm>
            <a:off x="1259633" y="956748"/>
            <a:ext cx="6192688" cy="4937471"/>
          </a:xfrm>
          <a:prstGeom prst="rect">
            <a:avLst/>
          </a:prstGeom>
        </p:spPr>
      </p:pic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200" dirty="0"/>
              <a:t>Systematics of all known 0</a:t>
            </a:r>
            <a:r>
              <a:rPr lang="en-US" altLang="ja-JP" sz="3200" baseline="30000" dirty="0"/>
              <a:t>+</a:t>
            </a:r>
            <a:r>
              <a:rPr lang="en-US" altLang="ja-JP" sz="3200" dirty="0"/>
              <a:t> mirror pairs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40914" y="5916544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16"/>
          <p:cNvSpPr txBox="1"/>
          <p:nvPr/>
        </p:nvSpPr>
        <p:spPr>
          <a:xfrm>
            <a:off x="3950902" y="676930"/>
            <a:ext cx="3754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fr-FR" sz="1400" dirty="0"/>
              <a:t>D. Suzuki</a:t>
            </a:r>
            <a:r>
              <a:rPr lang="ja-JP" altLang="en-US" sz="1400" dirty="0"/>
              <a:t> </a:t>
            </a:r>
            <a:r>
              <a:rPr lang="en-US" altLang="ja-JP" sz="1400" i="1" dirty="0"/>
              <a:t>et</a:t>
            </a:r>
            <a:r>
              <a:rPr lang="fr-FR" sz="1400" i="1" dirty="0"/>
              <a:t> al.</a:t>
            </a:r>
            <a:r>
              <a:rPr lang="fr-FR" sz="1400" dirty="0"/>
              <a:t>, Phys. Rev. C 93, 024316 (</a:t>
            </a:r>
            <a:r>
              <a:rPr lang="en-US" sz="1400" dirty="0"/>
              <a:t>’</a:t>
            </a:r>
            <a:r>
              <a:rPr lang="fr-FR" sz="1400" dirty="0"/>
              <a:t>16). 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983438" y="4128518"/>
            <a:ext cx="698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66"/>
                </a:solidFill>
              </a:rPr>
              <a:t>2</a:t>
            </a:r>
            <a:r>
              <a:rPr lang="en-US" sz="2000" b="1" i="1" dirty="0">
                <a:solidFill>
                  <a:srgbClr val="FF0066"/>
                </a:solidFill>
              </a:rPr>
              <a:t>s</a:t>
            </a:r>
            <a:r>
              <a:rPr lang="en-US" sz="2000" b="1" baseline="-25000" dirty="0">
                <a:solidFill>
                  <a:srgbClr val="FF0066"/>
                </a:solidFill>
              </a:rPr>
              <a:t>1/2</a:t>
            </a:r>
            <a:endParaRPr lang="en-US" b="1" baseline="-25000" dirty="0">
              <a:solidFill>
                <a:srgbClr val="FF0066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 rot="1860000">
            <a:off x="5654068" y="3420131"/>
            <a:ext cx="190205" cy="1463040"/>
          </a:xfrm>
          <a:prstGeom prst="rect">
            <a:avLst/>
          </a:prstGeom>
          <a:solidFill>
            <a:srgbClr val="FF339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-108122" y="2632833"/>
            <a:ext cx="2106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5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0" y="28111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ja-JP" sz="3600" dirty="0"/>
              <a:t>Level mixing</a:t>
            </a:r>
            <a:endParaRPr lang="en-US" altLang="ja-JP" sz="3600" dirty="0">
              <a:latin typeface="+mn-lt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680" y="1207118"/>
            <a:ext cx="5407801" cy="3004334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3923928" y="4245980"/>
            <a:ext cx="1619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fr-F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c.m.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[deg]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26878"/>
      </p:ext>
    </p:extLst>
  </p:cSld>
  <p:clrMapOvr>
    <a:masterClrMapping/>
  </p:clrMapOvr>
  <p:transition advTm="33234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CIMG0232"/>
          <p:cNvPicPr>
            <a:picLocks noChangeAspect="1" noChangeArrowheads="1"/>
          </p:cNvPicPr>
          <p:nvPr/>
        </p:nvPicPr>
        <p:blipFill>
          <a:blip r:embed="rId2" cstate="print"/>
          <a:srcRect b="8971"/>
          <a:stretch>
            <a:fillRect/>
          </a:stretch>
        </p:blipFill>
        <p:spPr bwMode="auto">
          <a:xfrm>
            <a:off x="684213" y="836613"/>
            <a:ext cx="7667625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 descr="IMG_08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3" y="4508500"/>
            <a:ext cx="1857375" cy="152400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0" y="28111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ja-JP" sz="3600" dirty="0"/>
              <a:t>Setup</a:t>
            </a:r>
            <a:endParaRPr lang="en-US" altLang="ja-JP" sz="3600" dirty="0">
              <a:latin typeface="+mn-lt"/>
            </a:endParaRPr>
          </a:p>
        </p:txBody>
      </p:sp>
      <p:pic>
        <p:nvPicPr>
          <p:cNvPr id="23557" name="Picture 6" descr="CIMG01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857250"/>
            <a:ext cx="2630488" cy="2374900"/>
          </a:xfrm>
          <a:prstGeom prst="rect">
            <a:avLst/>
          </a:prstGeom>
          <a:noFill/>
          <a:ln w="635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8198" name="Line 9"/>
          <p:cNvSpPr>
            <a:spLocks noChangeShapeType="1"/>
          </p:cNvSpPr>
          <p:nvPr/>
        </p:nvSpPr>
        <p:spPr bwMode="auto">
          <a:xfrm flipV="1">
            <a:off x="755650" y="4437063"/>
            <a:ext cx="2016125" cy="935037"/>
          </a:xfrm>
          <a:prstGeom prst="line">
            <a:avLst/>
          </a:prstGeom>
          <a:ln>
            <a:solidFill>
              <a:srgbClr val="FF3300"/>
            </a:solidFill>
            <a:headEnd/>
            <a:tailEnd type="stealth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559" name="Oval 11"/>
          <p:cNvSpPr>
            <a:spLocks noChangeArrowheads="1"/>
          </p:cNvSpPr>
          <p:nvPr/>
        </p:nvSpPr>
        <p:spPr bwMode="auto">
          <a:xfrm rot="-1466390">
            <a:off x="588692" y="4267952"/>
            <a:ext cx="1871663" cy="605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3560" name="Text Box 10"/>
          <p:cNvSpPr txBox="1">
            <a:spLocks noChangeArrowheads="1"/>
          </p:cNvSpPr>
          <p:nvPr/>
        </p:nvSpPr>
        <p:spPr bwMode="auto">
          <a:xfrm rot="-1488564">
            <a:off x="605611" y="4366423"/>
            <a:ext cx="1803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baseline="30000" dirty="0"/>
              <a:t>14</a:t>
            </a:r>
            <a:r>
              <a:rPr lang="en-US" altLang="ja-JP" dirty="0"/>
              <a:t>O @51 </a:t>
            </a:r>
            <a:r>
              <a:rPr lang="en-US" altLang="ja-JP" dirty="0" err="1"/>
              <a:t>MeV</a:t>
            </a:r>
            <a:r>
              <a:rPr lang="en-US" altLang="ja-JP" dirty="0"/>
              <a:t>/u</a:t>
            </a:r>
          </a:p>
        </p:txBody>
      </p:sp>
      <p:sp>
        <p:nvSpPr>
          <p:cNvPr id="8210" name="Text Box 22"/>
          <p:cNvSpPr txBox="1">
            <a:spLocks noChangeArrowheads="1"/>
          </p:cNvSpPr>
          <p:nvPr/>
        </p:nvSpPr>
        <p:spPr bwMode="auto">
          <a:xfrm>
            <a:off x="1958864" y="3429000"/>
            <a:ext cx="639983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dirty="0"/>
              <a:t>CATS</a:t>
            </a:r>
            <a:endParaRPr lang="en-US" altLang="ja-JP" baseline="30000" dirty="0"/>
          </a:p>
        </p:txBody>
      </p:sp>
      <p:sp>
        <p:nvSpPr>
          <p:cNvPr id="8216" name="Text Box 28"/>
          <p:cNvSpPr txBox="1">
            <a:spLocks noChangeArrowheads="1"/>
          </p:cNvSpPr>
          <p:nvPr/>
        </p:nvSpPr>
        <p:spPr bwMode="auto">
          <a:xfrm>
            <a:off x="6372201" y="4108450"/>
            <a:ext cx="259228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/>
              <a:t>1 </a:t>
            </a:r>
            <a:r>
              <a:rPr lang="en-US" altLang="ja-JP" sz="2000" dirty="0" err="1"/>
              <a:t>mm</a:t>
            </a:r>
            <a:r>
              <a:rPr lang="en-US" altLang="ja-JP" sz="2000" baseline="30000" dirty="0" err="1"/>
              <a:t>t</a:t>
            </a:r>
            <a:r>
              <a:rPr lang="en-US" altLang="ja-JP" sz="2000" dirty="0"/>
              <a:t>  solid hydrogen </a:t>
            </a:r>
            <a:endParaRPr lang="en-US" altLang="ja-JP" sz="2000" baseline="30000" dirty="0"/>
          </a:p>
        </p:txBody>
      </p:sp>
      <p:cxnSp>
        <p:nvCxnSpPr>
          <p:cNvPr id="29" name="Straight Arrow Connector 28"/>
          <p:cNvCxnSpPr>
            <a:stCxn id="19" idx="3"/>
          </p:cNvCxnSpPr>
          <p:nvPr/>
        </p:nvCxnSpPr>
        <p:spPr>
          <a:xfrm>
            <a:off x="2555776" y="805379"/>
            <a:ext cx="3312368" cy="1039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216" idx="1"/>
            <a:endCxn id="26" idx="6"/>
          </p:cNvCxnSpPr>
          <p:nvPr/>
        </p:nvCxnSpPr>
        <p:spPr>
          <a:xfrm flipH="1" flipV="1">
            <a:off x="4716463" y="3933032"/>
            <a:ext cx="1655738" cy="3754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567" name="TextBox 19"/>
          <p:cNvSpPr txBox="1">
            <a:spLocks noChangeArrowheads="1"/>
          </p:cNvSpPr>
          <p:nvPr/>
        </p:nvSpPr>
        <p:spPr bwMode="auto">
          <a:xfrm>
            <a:off x="572348" y="6103422"/>
            <a:ext cx="506542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dirty="0"/>
              <a:t>CATS: S. </a:t>
            </a:r>
            <a:r>
              <a:rPr lang="en-US" altLang="ja-JP" sz="1400" dirty="0" err="1"/>
              <a:t>Ottini-Hustache</a:t>
            </a:r>
            <a:r>
              <a:rPr lang="en-US" altLang="ja-JP" sz="1400" dirty="0"/>
              <a:t> </a:t>
            </a:r>
            <a:r>
              <a:rPr lang="en-US" altLang="ja-JP" sz="1400" i="1" dirty="0"/>
              <a:t>et al.</a:t>
            </a:r>
            <a:r>
              <a:rPr lang="en-US" altLang="ja-JP" sz="1400" dirty="0"/>
              <a:t>, </a:t>
            </a:r>
            <a:r>
              <a:rPr lang="en-US" altLang="ja-JP" sz="1400" dirty="0" err="1"/>
              <a:t>Nucl</a:t>
            </a:r>
            <a:r>
              <a:rPr lang="en-US" altLang="ja-JP" sz="1400" dirty="0"/>
              <a:t>. Instr. Meth. A 431, 476 (1999).</a:t>
            </a:r>
          </a:p>
          <a:p>
            <a:r>
              <a:rPr lang="en-US" altLang="ja-JP" sz="1400" dirty="0"/>
              <a:t>Target: P. </a:t>
            </a:r>
            <a:r>
              <a:rPr lang="en-US" altLang="ja-JP" sz="1400" dirty="0" err="1"/>
              <a:t>Dolegieviez</a:t>
            </a:r>
            <a:r>
              <a:rPr lang="en-US" altLang="ja-JP" sz="1400" dirty="0"/>
              <a:t> </a:t>
            </a:r>
            <a:r>
              <a:rPr lang="en-US" altLang="ja-JP" sz="1400" i="1" dirty="0"/>
              <a:t>et al.</a:t>
            </a:r>
            <a:r>
              <a:rPr lang="en-US" altLang="ja-JP" sz="1400" dirty="0"/>
              <a:t>, </a:t>
            </a:r>
            <a:r>
              <a:rPr lang="en-US" altLang="ja-JP" sz="1400" dirty="0" err="1"/>
              <a:t>Nucl</a:t>
            </a:r>
            <a:r>
              <a:rPr lang="en-US" altLang="ja-JP" sz="1400" dirty="0"/>
              <a:t>. Instr. Meth. A 564, 32 (2006).</a:t>
            </a:r>
          </a:p>
          <a:p>
            <a:r>
              <a:rPr lang="en-US" altLang="ja-JP" sz="1400" dirty="0"/>
              <a:t>MUST2: </a:t>
            </a:r>
            <a:r>
              <a:rPr lang="fr-FR" altLang="ja-JP" sz="1400" dirty="0"/>
              <a:t>E. Pollacco </a:t>
            </a:r>
            <a:r>
              <a:rPr lang="fr-FR" altLang="ja-JP" sz="1400" i="1" dirty="0"/>
              <a:t>et al.</a:t>
            </a:r>
            <a:r>
              <a:rPr lang="fr-FR" altLang="ja-JP" sz="1400" dirty="0"/>
              <a:t>, Eur. Phys. J. A 25, 287 (2005).</a:t>
            </a:r>
            <a:endParaRPr lang="en-US" altLang="ja-JP" sz="1400" dirty="0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811324" y="620713"/>
            <a:ext cx="1744452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ja-JP" dirty="0"/>
              <a:t>Silicon telescope</a:t>
            </a:r>
          </a:p>
        </p:txBody>
      </p:sp>
      <p:sp>
        <p:nvSpPr>
          <p:cNvPr id="26" name="Oval 25"/>
          <p:cNvSpPr/>
          <p:nvPr/>
        </p:nvSpPr>
        <p:spPr>
          <a:xfrm>
            <a:off x="4356100" y="3644900"/>
            <a:ext cx="360363" cy="576263"/>
          </a:xfrm>
          <a:prstGeom prst="ellips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pic>
        <p:nvPicPr>
          <p:cNvPr id="38914" name="Picture 2" descr="http://pro.ganil-spiral2.eu/laboratory/detectors/charged-particles/must2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9208" y="1844824"/>
            <a:ext cx="1449107" cy="4202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927076"/>
      </p:ext>
    </p:extLst>
  </p:cSld>
  <p:clrMapOvr>
    <a:masterClrMapping/>
  </p:clrMapOvr>
  <p:transition advTm="33234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0" y="848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/>
              <a:t>First study (1 day) at SPEG/GANIL</a:t>
            </a:r>
            <a:endParaRPr lang="en-US" sz="3200" dirty="0"/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2" cstate="print"/>
          <a:srcRect t="544" b="9909"/>
          <a:stretch>
            <a:fillRect/>
          </a:stretch>
        </p:blipFill>
        <p:spPr bwMode="auto">
          <a:xfrm>
            <a:off x="809625" y="793590"/>
            <a:ext cx="3387264" cy="296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18"/>
          <p:cNvSpPr/>
          <p:nvPr/>
        </p:nvSpPr>
        <p:spPr>
          <a:xfrm>
            <a:off x="2267744" y="3743744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41062" r="54232" b="33837"/>
          <a:stretch>
            <a:fillRect/>
          </a:stretch>
        </p:blipFill>
        <p:spPr bwMode="auto">
          <a:xfrm>
            <a:off x="4499992" y="792985"/>
            <a:ext cx="3888432" cy="307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Connecteur droit avec flèche 15"/>
          <p:cNvCxnSpPr/>
          <p:nvPr/>
        </p:nvCxnSpPr>
        <p:spPr>
          <a:xfrm flipH="1">
            <a:off x="5796136" y="2130993"/>
            <a:ext cx="360040" cy="72008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ZoneTexte 16"/>
          <p:cNvSpPr txBox="1"/>
          <p:nvPr/>
        </p:nvSpPr>
        <p:spPr>
          <a:xfrm>
            <a:off x="5076056" y="4075209"/>
            <a:ext cx="3754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fr-FR" sz="1400" dirty="0"/>
              <a:t>D. Suzuki</a:t>
            </a:r>
            <a:r>
              <a:rPr lang="ja-JP" altLang="en-US" sz="1400" dirty="0"/>
              <a:t> </a:t>
            </a:r>
            <a:r>
              <a:rPr lang="en-US" altLang="ja-JP" sz="1400" i="1" dirty="0"/>
              <a:t>et</a:t>
            </a:r>
            <a:r>
              <a:rPr lang="fr-FR" sz="1400" i="1" dirty="0"/>
              <a:t> al.</a:t>
            </a:r>
            <a:r>
              <a:rPr lang="fr-FR" sz="1400" dirty="0"/>
              <a:t>, Phys. Rev. Lett. 103, 152503 (</a:t>
            </a:r>
            <a:r>
              <a:rPr lang="en-US" sz="1400" dirty="0"/>
              <a:t>’</a:t>
            </a:r>
            <a:r>
              <a:rPr lang="fr-FR" sz="1400" dirty="0"/>
              <a:t>09). </a:t>
            </a:r>
          </a:p>
          <a:p>
            <a:pPr marL="228600" indent="-228600"/>
            <a:r>
              <a:rPr lang="fr-FR" sz="1400" dirty="0"/>
              <a:t>D. Suzuki, Euro. Phys. J. A 48, 130 (</a:t>
            </a:r>
            <a:r>
              <a:rPr lang="en-US" sz="1400" dirty="0"/>
              <a:t>’</a:t>
            </a:r>
            <a:r>
              <a:rPr lang="fr-FR" sz="1400" dirty="0"/>
              <a:t>12).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 l="47540" t="52874" r="46554" b="41958"/>
          <a:stretch>
            <a:fillRect/>
          </a:stretch>
        </p:blipFill>
        <p:spPr bwMode="auto">
          <a:xfrm>
            <a:off x="7767596" y="1700808"/>
            <a:ext cx="928479" cy="649935"/>
          </a:xfrm>
          <a:prstGeom prst="rect">
            <a:avLst/>
          </a:prstGeom>
          <a:ln w="31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624" y="4101824"/>
            <a:ext cx="2785705" cy="2735960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801985" y="892862"/>
            <a:ext cx="117134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10"/>
          <p:cNvSpPr txBox="1"/>
          <p:nvPr/>
        </p:nvSpPr>
        <p:spPr>
          <a:xfrm>
            <a:off x="2600450" y="1138659"/>
            <a:ext cx="1247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1.8(4) MeV</a:t>
            </a:r>
          </a:p>
          <a:p>
            <a:pPr algn="r"/>
            <a:r>
              <a:rPr lang="fr-FR" b="1" dirty="0"/>
              <a:t>0</a:t>
            </a:r>
            <a:r>
              <a:rPr lang="fr-FR" b="1" baseline="30000" dirty="0"/>
              <a:t>+</a:t>
            </a:r>
            <a:r>
              <a:rPr lang="fr-FR" b="1" dirty="0"/>
              <a:t> or 2</a:t>
            </a:r>
            <a:r>
              <a:rPr lang="fr-FR" b="1" baseline="30000" dirty="0"/>
              <a:t>+</a:t>
            </a:r>
            <a:endParaRPr lang="en-US" b="1" baseline="30000" dirty="0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5043635" y="4806079"/>
            <a:ext cx="365243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i="1" dirty="0"/>
              <a:t>Z</a:t>
            </a:r>
            <a:r>
              <a:rPr lang="fr-FR" sz="2400" dirty="0"/>
              <a:t> = 8 shell closure vanishes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310332"/>
      </p:ext>
    </p:extLst>
  </p:cSld>
  <p:clrMapOvr>
    <a:masterClrMapping/>
  </p:clrMapOvr>
  <p:transition advTm="95265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ja-JP" sz="3600" dirty="0"/>
              <a:t>Radius &amp; </a:t>
            </a:r>
            <a:r>
              <a:rPr lang="fr-FR" altLang="ja-JP" sz="3600" dirty="0" err="1"/>
              <a:t>hyperradius</a:t>
            </a:r>
            <a:endParaRPr lang="en-US" altLang="ja-JP" sz="36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79912" y="764704"/>
            <a:ext cx="2410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200" dirty="0"/>
              <a:t>K. Riisager, D.V. Fedrov, A.S. Jensen, </a:t>
            </a:r>
          </a:p>
          <a:p>
            <a:r>
              <a:rPr lang="nn-NO" sz="1200" dirty="0"/>
              <a:t>Europhys. Lett. 49, 547 (’00)</a:t>
            </a:r>
          </a:p>
        </p:txBody>
      </p:sp>
      <p:pic>
        <p:nvPicPr>
          <p:cNvPr id="3074" name="Picture 2" descr="http://latex.codecogs.com/png.latex?%5Cdpi%7B300%7D%20%5Crho_0%5E2%20%3D%20%5Cfrac%7B2%28a-2%29%7D%7Ba%7DR_%7Bcp%7D%5E2&amp;plus;%5Cfrac%7B1%7D%7Ba%7DR_%7Bpp%7D%5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3051810" cy="600075"/>
          </a:xfrm>
          <a:prstGeom prst="rect">
            <a:avLst/>
          </a:prstGeom>
          <a:noFill/>
        </p:spPr>
      </p:pic>
      <p:pic>
        <p:nvPicPr>
          <p:cNvPr id="3076" name="Picture 4" descr="http://latex.codecogs.com/png.latex?%5Cdpi%7B300%7D%20R_%7Bcp%7D%20%3D%201.27%20%28a-2%29%5E%7B1/3%7D%20%5Cmathrm%7Bfm%7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1412777"/>
            <a:ext cx="2748915" cy="348615"/>
          </a:xfrm>
          <a:prstGeom prst="rect">
            <a:avLst/>
          </a:prstGeom>
          <a:noFill/>
        </p:spPr>
      </p:pic>
      <p:pic>
        <p:nvPicPr>
          <p:cNvPr id="3078" name="Picture 6" descr="http://latex.codecogs.com/png.latex?%5Cdpi%7B300%7D%20R_%7Bpp%7D%20%3D%202.65%5C%20%5Cmathrm%7Bfm%7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996837"/>
            <a:ext cx="1691640" cy="280035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2592288" y="1868165"/>
            <a:ext cx="2411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1200" dirty="0">
                <a:solidFill>
                  <a:prstClr val="black"/>
                </a:solidFill>
              </a:rPr>
              <a:t>D.V. Fedrov, A.S. Jensen, K. Riisager, </a:t>
            </a:r>
          </a:p>
          <a:p>
            <a:pPr lvl="0"/>
            <a:r>
              <a:rPr lang="nn-NO" sz="1200" dirty="0">
                <a:solidFill>
                  <a:prstClr val="black"/>
                </a:solidFill>
              </a:rPr>
              <a:t>Phys. Rev. C 49, 201 (’94)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H="1" flipV="1">
            <a:off x="2232248" y="2089423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/>
        </p:nvGraphicFramePr>
        <p:xfrm>
          <a:off x="395536" y="2926685"/>
          <a:ext cx="3203259" cy="18542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78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lang="fr-FR" sz="1600" baseline="-250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lang="fr-FR" sz="1600" dirty="0">
                          <a:latin typeface="Calibri"/>
                          <a:cs typeface="Calibri"/>
                        </a:rPr>
                        <a:t> [</a:t>
                      </a:r>
                      <a:r>
                        <a:rPr lang="fr-FR" sz="1600" dirty="0" err="1">
                          <a:latin typeface="Calibri"/>
                          <a:cs typeface="Calibri"/>
                        </a:rPr>
                        <a:t>fm</a:t>
                      </a:r>
                      <a:r>
                        <a:rPr lang="fr-FR" sz="1600" dirty="0">
                          <a:latin typeface="Calibri"/>
                          <a:cs typeface="Calibri"/>
                        </a:rPr>
                        <a:t>]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i="1" dirty="0"/>
                        <a:t>S</a:t>
                      </a:r>
                      <a:r>
                        <a:rPr lang="fr-FR" sz="1600" i="0" baseline="-25000" dirty="0"/>
                        <a:t>2</a:t>
                      </a:r>
                      <a:r>
                        <a:rPr lang="fr-FR" sz="1600" i="1" baseline="-25000" dirty="0"/>
                        <a:t>n</a:t>
                      </a:r>
                      <a:r>
                        <a:rPr lang="fr-FR" sz="1600" baseline="0" dirty="0"/>
                        <a:t> [MeV]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i="1" dirty="0"/>
                        <a:t>B</a:t>
                      </a:r>
                      <a:r>
                        <a:rPr lang="fr-FR" sz="1600" baseline="-25000" dirty="0"/>
                        <a:t>3BD</a:t>
                      </a:r>
                      <a:r>
                        <a:rPr lang="fr-FR" sz="1600" dirty="0"/>
                        <a:t> *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aseline="30000" dirty="0"/>
                        <a:t>6</a:t>
                      </a:r>
                      <a:r>
                        <a:rPr lang="fr-FR" sz="1600" dirty="0"/>
                        <a:t>He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2.57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0.975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0.321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aseline="30000" dirty="0"/>
                        <a:t>11</a:t>
                      </a:r>
                      <a:r>
                        <a:rPr lang="fr-FR" sz="1600" dirty="0"/>
                        <a:t>Li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3.47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0.369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0.223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aseline="30000" dirty="0"/>
                        <a:t>14</a:t>
                      </a:r>
                      <a:r>
                        <a:rPr lang="fr-FR" sz="1600" dirty="0"/>
                        <a:t>Be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3.87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1.266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0.949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aseline="30000" dirty="0"/>
                        <a:t>17</a:t>
                      </a:r>
                      <a:r>
                        <a:rPr lang="fr-FR" sz="1600" dirty="0"/>
                        <a:t>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4.21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1.330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1.178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/>
          <a:srcRect l="20469" t="35235" r="37007" b="12348"/>
          <a:stretch>
            <a:fillRect/>
          </a:stretch>
        </p:blipFill>
        <p:spPr bwMode="auto">
          <a:xfrm>
            <a:off x="4427984" y="2681536"/>
            <a:ext cx="423528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ZoneTexte 22"/>
          <p:cNvSpPr txBox="1"/>
          <p:nvPr/>
        </p:nvSpPr>
        <p:spPr>
          <a:xfrm>
            <a:off x="395536" y="4870901"/>
            <a:ext cx="3073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*) </a:t>
            </a:r>
            <a:r>
              <a:rPr lang="fr-FR" sz="1600" dirty="0" err="1"/>
              <a:t>Present</a:t>
            </a:r>
            <a:r>
              <a:rPr lang="fr-FR" sz="1600" dirty="0"/>
              <a:t> </a:t>
            </a:r>
            <a:r>
              <a:rPr lang="fr-FR" sz="1600" dirty="0" err="1"/>
              <a:t>work</a:t>
            </a:r>
            <a:r>
              <a:rPr lang="fr-FR" sz="1600" dirty="0"/>
              <a:t>: </a:t>
            </a:r>
            <a:r>
              <a:rPr lang="fr-FR" sz="1600" i="1" dirty="0"/>
              <a:t>B</a:t>
            </a:r>
            <a:r>
              <a:rPr lang="fr-FR" sz="1600" baseline="-25000" dirty="0"/>
              <a:t>3BD</a:t>
            </a:r>
            <a:r>
              <a:rPr lang="fr-FR" sz="1600" dirty="0"/>
              <a:t> = </a:t>
            </a:r>
            <a:r>
              <a:rPr lang="fr-FR" sz="1600" i="1" dirty="0"/>
              <a:t>mS</a:t>
            </a:r>
            <a:r>
              <a:rPr lang="fr-FR" sz="1600" baseline="-25000" dirty="0"/>
              <a:t>2</a:t>
            </a:r>
            <a:r>
              <a:rPr lang="fr-FR" sz="1600" i="1" baseline="-25000" dirty="0"/>
              <a:t>n</a:t>
            </a:r>
            <a:r>
              <a:rPr lang="el-GR" sz="1600" dirty="0">
                <a:latin typeface="Calibri"/>
                <a:cs typeface="Calibri"/>
              </a:rPr>
              <a:t>ρ</a:t>
            </a:r>
            <a:r>
              <a:rPr lang="fr-FR" sz="1600" baseline="-25000" dirty="0">
                <a:latin typeface="Calibri"/>
                <a:cs typeface="Calibri"/>
              </a:rPr>
              <a:t>0</a:t>
            </a:r>
            <a:r>
              <a:rPr lang="fr-FR" sz="1600" dirty="0">
                <a:latin typeface="Calibri"/>
                <a:cs typeface="Calibri"/>
              </a:rPr>
              <a:t>/h</a:t>
            </a:r>
            <a:r>
              <a:rPr lang="fr-FR" sz="1600" baseline="30000" dirty="0">
                <a:latin typeface="Calibri"/>
                <a:cs typeface="Calibri"/>
              </a:rPr>
              <a:t>2</a:t>
            </a:r>
            <a:r>
              <a:rPr lang="fr-FR" sz="1600" dirty="0"/>
              <a:t> </a:t>
            </a:r>
            <a:endParaRPr lang="en-US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39552" y="5446965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The </a:t>
            </a:r>
            <a:r>
              <a:rPr lang="fr-FR" dirty="0" err="1"/>
              <a:t>calculated</a:t>
            </a:r>
            <a:r>
              <a:rPr lang="fr-FR" dirty="0"/>
              <a:t> values in the table </a:t>
            </a:r>
            <a:r>
              <a:rPr lang="fr-FR" dirty="0" err="1"/>
              <a:t>reasonably</a:t>
            </a:r>
            <a:r>
              <a:rPr lang="fr-FR" dirty="0"/>
              <a:t> </a:t>
            </a:r>
            <a:r>
              <a:rPr lang="fr-FR" dirty="0" err="1"/>
              <a:t>agree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values in the </a:t>
            </a:r>
            <a:r>
              <a:rPr lang="fr-FR" dirty="0" err="1"/>
              <a:t>literature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3563888" y="1484784"/>
            <a:ext cx="27363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1200" dirty="0">
                <a:solidFill>
                  <a:prstClr val="black"/>
                </a:solidFill>
              </a:rPr>
              <a:t>Assumed. Not given in the literatures.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 flipH="1">
            <a:off x="3203848" y="162880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395536" y="2348880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a: mass </a:t>
            </a:r>
            <a:r>
              <a:rPr lang="fr-FR" dirty="0" err="1"/>
              <a:t>number</a:t>
            </a:r>
            <a:r>
              <a:rPr lang="fr-FR" dirty="0"/>
              <a:t> of the nucleus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28917"/>
      </p:ext>
    </p:extLst>
  </p:cSld>
  <p:clrMapOvr>
    <a:masterClrMapping/>
  </p:clrMapOvr>
  <p:transition advTm="117094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0" y="14684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600" dirty="0"/>
              <a:t>MED &amp; binding energies</a:t>
            </a:r>
            <a:endParaRPr lang="en-US" altLang="ja-JP" sz="3600" dirty="0">
              <a:latin typeface="+mn-lt"/>
            </a:endParaRPr>
          </a:p>
        </p:txBody>
      </p:sp>
      <p:pic>
        <p:nvPicPr>
          <p:cNvPr id="20482" name="Picture 2" descr="http://latex.codecogs.com/png.latex?%5Cdpi%7B300%7D%20E_%7Bc%7D%20%3D%20%28S_%7B2n%7D-E%5E%7Bn%7D_%7B%5Cmathrm%7Bx%7D%7D%29-%28S_%7B2p%7D-E%5E%7Bp%7D_%7B%5Cmathrm%7Bx%7D%7D%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3611880" cy="297180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179512" y="548680"/>
            <a:ext cx="4569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Mirror energy difference (experimental values)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331640" y="1340768"/>
            <a:ext cx="4176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S</a:t>
            </a:r>
            <a:r>
              <a:rPr lang="en-US" sz="1600" baseline="-25000" dirty="0"/>
              <a:t>2</a:t>
            </a:r>
            <a:r>
              <a:rPr lang="en-US" sz="1600" i="1" baseline="-25000" dirty="0"/>
              <a:t>n</a:t>
            </a:r>
            <a:r>
              <a:rPr lang="en-US" sz="1600" dirty="0"/>
              <a:t>: 2</a:t>
            </a:r>
            <a:r>
              <a:rPr lang="en-US" sz="1600" i="1" dirty="0"/>
              <a:t>n</a:t>
            </a:r>
            <a:r>
              <a:rPr lang="en-US" sz="1600" dirty="0"/>
              <a:t> separation energy (neutron-rich partner)</a:t>
            </a:r>
          </a:p>
          <a:p>
            <a:r>
              <a:rPr lang="en-US" sz="1600" i="1" dirty="0"/>
              <a:t>S</a:t>
            </a:r>
            <a:r>
              <a:rPr lang="en-US" sz="1600" baseline="-25000" dirty="0"/>
              <a:t>2</a:t>
            </a:r>
            <a:r>
              <a:rPr lang="en-US" sz="1600" i="1" baseline="-25000" dirty="0"/>
              <a:t>p</a:t>
            </a:r>
            <a:r>
              <a:rPr lang="en-US" sz="1600" dirty="0"/>
              <a:t>: 2</a:t>
            </a:r>
            <a:r>
              <a:rPr lang="en-US" sz="1600" i="1" dirty="0"/>
              <a:t>p</a:t>
            </a:r>
            <a:r>
              <a:rPr lang="en-US" sz="1600" dirty="0"/>
              <a:t> separation energy (proton-rich partner)</a:t>
            </a:r>
          </a:p>
          <a:p>
            <a:r>
              <a:rPr lang="en-US" sz="1600" i="1" dirty="0" err="1"/>
              <a:t>E</a:t>
            </a:r>
            <a:r>
              <a:rPr lang="en-US" sz="1600" baseline="-25000" dirty="0" err="1"/>
              <a:t>x</a:t>
            </a:r>
            <a:r>
              <a:rPr lang="en-US" sz="1600" i="1" baseline="30000" dirty="0" err="1"/>
              <a:t>n</a:t>
            </a:r>
            <a:r>
              <a:rPr lang="en-US" sz="1600" dirty="0"/>
              <a:t>: excitation energy (neutron-rich state)</a:t>
            </a:r>
          </a:p>
          <a:p>
            <a:r>
              <a:rPr lang="en-US" sz="1600" i="1" dirty="0"/>
              <a:t>E</a:t>
            </a:r>
            <a:r>
              <a:rPr lang="en-US" sz="1600" baseline="-25000" dirty="0"/>
              <a:t>x</a:t>
            </a:r>
            <a:r>
              <a:rPr lang="en-US" sz="1600" i="1" baseline="30000" dirty="0"/>
              <a:t>p</a:t>
            </a:r>
            <a:r>
              <a:rPr lang="en-US" sz="1600" dirty="0"/>
              <a:t>: excitation energy (proton-rich state)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6389314" y="1556792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7541442" y="1556792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389314" y="1268760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541442" y="1916832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7325418" y="1268760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5940152" y="134076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S</a:t>
            </a:r>
            <a:r>
              <a:rPr lang="fr-FR" baseline="-25000" dirty="0"/>
              <a:t>2</a:t>
            </a:r>
            <a:r>
              <a:rPr lang="fr-FR" i="1" baseline="-25000" dirty="0"/>
              <a:t>p</a:t>
            </a:r>
            <a:endParaRPr lang="en-US" i="1" baseline="-25000" dirty="0"/>
          </a:p>
        </p:txBody>
      </p:sp>
      <p:sp>
        <p:nvSpPr>
          <p:cNvPr id="35" name="ZoneTexte 34"/>
          <p:cNvSpPr txBox="1"/>
          <p:nvPr/>
        </p:nvSpPr>
        <p:spPr>
          <a:xfrm>
            <a:off x="8244408" y="134076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S</a:t>
            </a:r>
            <a:r>
              <a:rPr lang="fr-FR" baseline="-25000" dirty="0"/>
              <a:t>2</a:t>
            </a:r>
            <a:r>
              <a:rPr lang="fr-FR" i="1" baseline="-25000" dirty="0"/>
              <a:t>n</a:t>
            </a:r>
            <a:endParaRPr lang="en-US" i="1" baseline="-25000" dirty="0"/>
          </a:p>
        </p:txBody>
      </p:sp>
      <p:sp>
        <p:nvSpPr>
          <p:cNvPr id="36" name="ZoneTexte 35"/>
          <p:cNvSpPr txBox="1"/>
          <p:nvPr/>
        </p:nvSpPr>
        <p:spPr>
          <a:xfrm>
            <a:off x="6245298" y="2132856"/>
            <a:ext cx="1008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Proton-</a:t>
            </a:r>
            <a:r>
              <a:rPr lang="fr-FR" sz="1400" dirty="0" err="1"/>
              <a:t>rich</a:t>
            </a:r>
            <a:endParaRPr lang="en-US" sz="1400" dirty="0"/>
          </a:p>
        </p:txBody>
      </p:sp>
      <p:sp>
        <p:nvSpPr>
          <p:cNvPr id="37" name="ZoneTexte 36"/>
          <p:cNvSpPr txBox="1"/>
          <p:nvPr/>
        </p:nvSpPr>
        <p:spPr>
          <a:xfrm>
            <a:off x="7325418" y="2132856"/>
            <a:ext cx="112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Neutron-</a:t>
            </a:r>
            <a:r>
              <a:rPr lang="fr-FR" sz="1400" dirty="0" err="1"/>
              <a:t>rich</a:t>
            </a:r>
            <a:endParaRPr lang="en-US" sz="1400" dirty="0"/>
          </a:p>
        </p:txBody>
      </p:sp>
      <p:sp>
        <p:nvSpPr>
          <p:cNvPr id="51" name="ZoneTexte 50"/>
          <p:cNvSpPr txBox="1"/>
          <p:nvPr/>
        </p:nvSpPr>
        <p:spPr>
          <a:xfrm>
            <a:off x="107504" y="2420888"/>
            <a:ext cx="358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Mirror energy difference (reference)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076056" y="6237312"/>
            <a:ext cx="383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For 2 body </a:t>
            </a:r>
            <a:r>
              <a:rPr lang="fr-FR" dirty="0" err="1"/>
              <a:t>scaling</a:t>
            </a:r>
            <a:r>
              <a:rPr lang="fr-FR" dirty="0"/>
              <a:t>, replace </a:t>
            </a:r>
            <a:r>
              <a:rPr lang="el-GR" i="1" dirty="0">
                <a:latin typeface="Calibri"/>
                <a:cs typeface="Calibri"/>
              </a:rPr>
              <a:t>ρ</a:t>
            </a:r>
            <a:r>
              <a:rPr lang="fr-FR" i="1" baseline="-25000" dirty="0"/>
              <a:t>0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i="1" dirty="0" err="1"/>
              <a:t>R</a:t>
            </a:r>
            <a:r>
              <a:rPr lang="fr-FR" i="1" baseline="-25000" dirty="0" err="1"/>
              <a:t>cp</a:t>
            </a:r>
            <a:r>
              <a:rPr lang="fr-FR" dirty="0"/>
              <a:t> </a:t>
            </a:r>
            <a:endParaRPr lang="en-US" dirty="0"/>
          </a:p>
        </p:txBody>
      </p:sp>
      <p:pic>
        <p:nvPicPr>
          <p:cNvPr id="20502" name="Picture 22" descr="http://latex.codecogs.com/png.latex?%5Cdpi%7B300%7D%20U_%7B%5Cmathrm%7B3BD%7D%7D%20%3D%202%5Calpha%5Cfrac%7B6%28Z-2%29%7D%7B5%5Crho_%7B0%7D%7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852936"/>
            <a:ext cx="2360295" cy="657225"/>
          </a:xfrm>
          <a:prstGeom prst="rect">
            <a:avLst/>
          </a:prstGeom>
          <a:noFill/>
        </p:spPr>
      </p:pic>
      <p:pic>
        <p:nvPicPr>
          <p:cNvPr id="58" name="Picture 4" descr="http://latex.codecogs.com/png.latex?%5Cdpi%7B300%7D%20B%20%3D%20U_%7B%5Cmathrm%7Bbarrier%7D%7D&amp;plus;S_%7B2p%7D-E_%7B%5Cmathrm%7Bx%7D%7D%5E%7Bp%7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293096"/>
            <a:ext cx="2788920" cy="285750"/>
          </a:xfrm>
          <a:prstGeom prst="rect">
            <a:avLst/>
          </a:prstGeom>
          <a:noFill/>
        </p:spPr>
      </p:pic>
      <p:sp>
        <p:nvSpPr>
          <p:cNvPr id="59" name="ZoneTexte 58"/>
          <p:cNvSpPr txBox="1"/>
          <p:nvPr/>
        </p:nvSpPr>
        <p:spPr>
          <a:xfrm>
            <a:off x="107504" y="3789040"/>
            <a:ext cx="322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Binding energy for 2</a:t>
            </a:r>
            <a:r>
              <a:rPr lang="en-US" i="1" dirty="0"/>
              <a:t>p</a:t>
            </a:r>
            <a:r>
              <a:rPr lang="en-US" dirty="0"/>
              <a:t> (</a:t>
            </a:r>
            <a:r>
              <a:rPr lang="en-US" dirty="0" err="1"/>
              <a:t>unscaled</a:t>
            </a:r>
            <a:r>
              <a:rPr lang="en-US" dirty="0"/>
              <a:t>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62075" y="4149080"/>
            <a:ext cx="864096" cy="50405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ZoneTexte 60"/>
          <p:cNvSpPr txBox="1"/>
          <p:nvPr/>
        </p:nvSpPr>
        <p:spPr>
          <a:xfrm>
            <a:off x="971600" y="4653136"/>
            <a:ext cx="2713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Coulomb barrier energy for 2</a:t>
            </a:r>
            <a:r>
              <a:rPr lang="en-US" sz="1600" i="1" dirty="0"/>
              <a:t>p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179512" y="5111844"/>
            <a:ext cx="297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Binding energy for 2</a:t>
            </a:r>
            <a:r>
              <a:rPr lang="en-US" i="1" dirty="0"/>
              <a:t>p</a:t>
            </a:r>
            <a:r>
              <a:rPr lang="en-US" dirty="0"/>
              <a:t> (scaled)</a:t>
            </a:r>
          </a:p>
        </p:txBody>
      </p:sp>
      <p:pic>
        <p:nvPicPr>
          <p:cNvPr id="65" name="Picture 14" descr="http://latex.codecogs.com/png.latex?%5Cdpi%7B300%7D%20B_%7B%5Cmathrm%7B3BD%7D%7D%20%3D%20m%20B%5Crho_0%5E2/%5Chbar%5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5547940"/>
            <a:ext cx="2091690" cy="320040"/>
          </a:xfrm>
          <a:prstGeom prst="rect">
            <a:avLst/>
          </a:prstGeom>
          <a:noFill/>
        </p:spPr>
      </p:pic>
      <p:sp>
        <p:nvSpPr>
          <p:cNvPr id="66" name="ZoneTexte 65"/>
          <p:cNvSpPr txBox="1"/>
          <p:nvPr/>
        </p:nvSpPr>
        <p:spPr>
          <a:xfrm>
            <a:off x="753058" y="5939988"/>
            <a:ext cx="2744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m</a:t>
            </a:r>
            <a:r>
              <a:rPr lang="fr-FR" sz="1600" dirty="0"/>
              <a:t> = 938.27 MeV/c</a:t>
            </a:r>
            <a:r>
              <a:rPr lang="fr-FR" sz="1600" baseline="30000" dirty="0"/>
              <a:t>2</a:t>
            </a:r>
            <a:r>
              <a:rPr lang="fr-FR" sz="1600" dirty="0"/>
              <a:t> (unit mass)</a:t>
            </a:r>
            <a:endParaRPr lang="en-US" sz="1600" dirty="0"/>
          </a:p>
        </p:txBody>
      </p:sp>
      <p:sp>
        <p:nvSpPr>
          <p:cNvPr id="67" name="Rectangle 66"/>
          <p:cNvSpPr/>
          <p:nvPr/>
        </p:nvSpPr>
        <p:spPr>
          <a:xfrm>
            <a:off x="3347864" y="3140968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1200" dirty="0">
                <a:solidFill>
                  <a:prstClr val="black"/>
                </a:solidFill>
              </a:rPr>
              <a:t>A. Muta, T. Otsuka,</a:t>
            </a:r>
          </a:p>
          <a:p>
            <a:pPr lvl="0"/>
            <a:r>
              <a:rPr lang="nn-NO" sz="1200" dirty="0">
                <a:solidFill>
                  <a:prstClr val="black"/>
                </a:solidFill>
              </a:rPr>
              <a:t>Prog. Theo. Phys. Suppl. 142, 355 (’01)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20504" name="Picture 24" descr="http://latex.codecogs.com/png.latex?%5Cdpi%7B300%7D%20U_%7B%5Cmathrm%7Bbarrier%7D%7D%20%3D%202%5Calpha%5Cfrac%7BZ-2%7D%7B%5Crho_%7B0%7D%7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10226" y="4077072"/>
            <a:ext cx="2205990" cy="645795"/>
          </a:xfrm>
          <a:prstGeom prst="rect">
            <a:avLst/>
          </a:prstGeom>
          <a:noFill/>
        </p:spPr>
      </p:pic>
      <p:sp>
        <p:nvSpPr>
          <p:cNvPr id="69" name="Rectangle 68"/>
          <p:cNvSpPr/>
          <p:nvPr/>
        </p:nvSpPr>
        <p:spPr>
          <a:xfrm>
            <a:off x="3491880" y="5445224"/>
            <a:ext cx="2410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1200" dirty="0"/>
              <a:t>K. Riisager, D.V. Fedrov, A.S. Jensen, </a:t>
            </a:r>
          </a:p>
          <a:p>
            <a:r>
              <a:rPr lang="nn-NO" sz="1200" dirty="0"/>
              <a:t>Europhys. Lett. 49, 547 (’00)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3347864" y="2852936"/>
            <a:ext cx="3525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z</a:t>
            </a:r>
            <a:r>
              <a:rPr lang="en-US" sz="1600" dirty="0"/>
              <a:t>: atomic number of proton-rich partner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211960" y="4725144"/>
            <a:ext cx="27363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1200" dirty="0">
                <a:solidFill>
                  <a:prstClr val="black"/>
                </a:solidFill>
              </a:rPr>
              <a:t>Assumed. Not given in the literatures.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7380312" y="1043444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/>
              <a:t>E</a:t>
            </a:r>
            <a:r>
              <a:rPr lang="fr-FR" baseline="-25000" dirty="0" err="1"/>
              <a:t>c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928812190"/>
      </p:ext>
    </p:extLst>
  </p:cSld>
  <p:clrMapOvr>
    <a:masterClrMapping/>
  </p:clrMapOvr>
  <p:transition advTm="117094"/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31321</TotalTime>
  <Words>1472</Words>
  <Application>Microsoft Office PowerPoint</Application>
  <PresentationFormat>On-screen Show (4:3)</PresentationFormat>
  <Paragraphs>240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ＭＳ Ｐゴシック</vt:lpstr>
      <vt:lpstr>Arial</vt:lpstr>
      <vt:lpstr>Calibri</vt:lpstr>
      <vt:lpstr>Times New Roman</vt:lpstr>
      <vt:lpstr>Wingdings</vt:lpstr>
      <vt:lpstr>Thème Office</vt:lpstr>
      <vt:lpstr>Second 0+ state of unbound 12O  via the (p, t) reaction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Daisuke SUZUKI</dc:creator>
  <cp:lastModifiedBy>Daisuke Suzuki</cp:lastModifiedBy>
  <cp:revision>2838</cp:revision>
  <dcterms:modified xsi:type="dcterms:W3CDTF">2016-07-13T01:57:51Z</dcterms:modified>
</cp:coreProperties>
</file>